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3" r:id="rId1"/>
    <p:sldMasterId id="2147483784" r:id="rId2"/>
    <p:sldMasterId id="2147483786" r:id="rId3"/>
  </p:sldMasterIdLst>
  <p:notesMasterIdLst>
    <p:notesMasterId r:id="rId52"/>
  </p:notesMasterIdLst>
  <p:handoutMasterIdLst>
    <p:handoutMasterId r:id="rId53"/>
  </p:handoutMasterIdLst>
  <p:sldIdLst>
    <p:sldId id="319" r:id="rId4"/>
    <p:sldId id="322" r:id="rId5"/>
    <p:sldId id="336" r:id="rId6"/>
    <p:sldId id="414" r:id="rId7"/>
    <p:sldId id="338" r:id="rId8"/>
    <p:sldId id="340" r:id="rId9"/>
    <p:sldId id="337" r:id="rId10"/>
    <p:sldId id="341" r:id="rId11"/>
    <p:sldId id="346" r:id="rId12"/>
    <p:sldId id="345" r:id="rId13"/>
    <p:sldId id="350" r:id="rId14"/>
    <p:sldId id="343" r:id="rId15"/>
    <p:sldId id="358" r:id="rId16"/>
    <p:sldId id="356" r:id="rId17"/>
    <p:sldId id="351" r:id="rId18"/>
    <p:sldId id="352" r:id="rId19"/>
    <p:sldId id="353" r:id="rId20"/>
    <p:sldId id="355" r:id="rId21"/>
    <p:sldId id="357" r:id="rId22"/>
    <p:sldId id="348" r:id="rId23"/>
    <p:sldId id="362" r:id="rId24"/>
    <p:sldId id="363" r:id="rId25"/>
    <p:sldId id="359" r:id="rId26"/>
    <p:sldId id="364" r:id="rId27"/>
    <p:sldId id="399" r:id="rId28"/>
    <p:sldId id="398" r:id="rId29"/>
    <p:sldId id="402" r:id="rId30"/>
    <p:sldId id="403" r:id="rId31"/>
    <p:sldId id="404" r:id="rId32"/>
    <p:sldId id="405" r:id="rId33"/>
    <p:sldId id="406" r:id="rId34"/>
    <p:sldId id="407" r:id="rId35"/>
    <p:sldId id="408" r:id="rId36"/>
    <p:sldId id="409" r:id="rId37"/>
    <p:sldId id="382" r:id="rId38"/>
    <p:sldId id="383" r:id="rId39"/>
    <p:sldId id="371" r:id="rId40"/>
    <p:sldId id="376" r:id="rId41"/>
    <p:sldId id="386" r:id="rId42"/>
    <p:sldId id="387" r:id="rId43"/>
    <p:sldId id="389" r:id="rId44"/>
    <p:sldId id="397" r:id="rId45"/>
    <p:sldId id="331" r:id="rId46"/>
    <p:sldId id="410" r:id="rId47"/>
    <p:sldId id="411" r:id="rId48"/>
    <p:sldId id="412" r:id="rId49"/>
    <p:sldId id="413" r:id="rId50"/>
    <p:sldId id="271" r:id="rId5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raeme"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6AE1E"/>
    <a:srgbClr val="03C2F1"/>
    <a:srgbClr val="000000"/>
    <a:srgbClr val="429A16"/>
    <a:srgbClr val="F8F57B"/>
    <a:srgbClr val="59D01E"/>
    <a:srgbClr val="ACE58F"/>
    <a:srgbClr val="292929"/>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56" autoAdjust="0"/>
    <p:restoredTop sz="93901" autoAdjust="0"/>
  </p:normalViewPr>
  <p:slideViewPr>
    <p:cSldViewPr snapToGrid="0">
      <p:cViewPr varScale="1">
        <p:scale>
          <a:sx n="60" d="100"/>
          <a:sy n="60" d="100"/>
        </p:scale>
        <p:origin x="-966" y="-78"/>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5/17/2011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5/17/2011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help you get started, the appliance includes two HP wizard</a:t>
            </a:r>
            <a:r>
              <a:rPr lang="en-GB" baseline="0" dirty="0" smtClean="0"/>
              <a:t> applications</a:t>
            </a:r>
            <a:r>
              <a:rPr lang="en-GB" dirty="0" smtClean="0"/>
              <a:t> – one to complete the initial deployment</a:t>
            </a:r>
            <a:r>
              <a:rPr lang="en-GB" baseline="0" dirty="0" smtClean="0"/>
              <a:t> of the appliance and integrate it into your Windows domain infrastructure, and another to help you create your data warehouse schema and load data to the data warehouse.</a:t>
            </a:r>
            <a:endParaRPr lang="en-GB" dirty="0"/>
          </a:p>
        </p:txBody>
      </p:sp>
      <p:sp>
        <p:nvSpPr>
          <p:cNvPr id="4" name="Slide Number Placeholder 3"/>
          <p:cNvSpPr>
            <a:spLocks noGrp="1"/>
          </p:cNvSpPr>
          <p:nvPr>
            <p:ph type="sldNum" sz="quarter" idx="10"/>
          </p:nvPr>
        </p:nvSpPr>
        <p:spPr/>
        <p:txBody>
          <a:bodyPr/>
          <a:lstStyle/>
          <a:p>
            <a:pPr>
              <a:defRPr/>
            </a:pPr>
            <a:fld id="{AADD8014-175F-4AF7-A7E7-7CB16A887174}" type="slidenum">
              <a:rPr lang="en-US" smtClean="0"/>
              <a:pPr>
                <a:defRPr/>
              </a:pPr>
              <a:t>18</a:t>
            </a:fld>
            <a:endParaRPr lang="en-US" dirty="0"/>
          </a:p>
        </p:txBody>
      </p:sp>
    </p:spTree>
    <p:extLst>
      <p:ext uri="{BB962C8B-B14F-4D97-AF65-F5344CB8AC3E}">
        <p14:creationId xmlns:p14="http://schemas.microsoft.com/office/powerpoint/2010/main" val="2810886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type="dt" sz="quarter" idx="1"/>
          </p:nvPr>
        </p:nvSpPr>
        <p:spPr>
          <a:noFill/>
        </p:spPr>
        <p:txBody>
          <a:bodyPr/>
          <a:lstStyle/>
          <a:p>
            <a:fld id="{D5898730-3B07-44F6-B343-F872D29E3A65}" type="datetime8">
              <a:rPr lang="en-US" smtClean="0"/>
              <a:pPr/>
              <a:t>5/17/2011 9:49 AM</a:t>
            </a:fld>
            <a:endParaRPr lang="en-US" smtClean="0"/>
          </a:p>
        </p:txBody>
      </p:sp>
      <p:sp>
        <p:nvSpPr>
          <p:cNvPr id="22530" name="Rectangle 6"/>
          <p:cNvSpPr>
            <a:spLocks noGrp="1" noChangeArrowheads="1"/>
          </p:cNvSpPr>
          <p:nvPr>
            <p:ph type="ftr" sz="quarter" idx="4"/>
          </p:nvPr>
        </p:nvSpPr>
        <p:spPr>
          <a:noFill/>
        </p:spPr>
        <p:txBody>
          <a:bodyPr/>
          <a:lstStyle/>
          <a:p>
            <a:r>
              <a:rPr lang="en-US" smtClean="0"/>
              <a:t>© 2004 Microsoft Corporation. All rights reserved.</a:t>
            </a:r>
          </a:p>
          <a:p>
            <a:pPr eaLnBrk="0" hangingPunct="0"/>
            <a:r>
              <a:rPr lang="en-US" smtClean="0"/>
              <a:t>This presentation is for informational purposes only. Microsoft makes no warranties, express or implied, in this summary.</a:t>
            </a:r>
          </a:p>
        </p:txBody>
      </p:sp>
      <p:sp>
        <p:nvSpPr>
          <p:cNvPr id="22531" name="Rectangle 7"/>
          <p:cNvSpPr>
            <a:spLocks noGrp="1" noChangeArrowheads="1"/>
          </p:cNvSpPr>
          <p:nvPr>
            <p:ph type="sldNum" sz="quarter" idx="5"/>
          </p:nvPr>
        </p:nvSpPr>
        <p:spPr>
          <a:noFill/>
        </p:spPr>
        <p:txBody>
          <a:bodyPr/>
          <a:lstStyle/>
          <a:p>
            <a:fld id="{313F7592-A8F6-4B2D-A9F4-E9B3F8B537A4}" type="slidenum">
              <a:rPr lang="en-US" smtClean="0"/>
              <a:pPr/>
              <a:t>20</a:t>
            </a:fld>
            <a:endParaRPr lang="en-US" smtClean="0"/>
          </a:p>
        </p:txBody>
      </p:sp>
      <p:sp>
        <p:nvSpPr>
          <p:cNvPr id="22532" name="Rectangle 2"/>
          <p:cNvSpPr>
            <a:spLocks noGrp="1" noRot="1" noChangeAspect="1" noChangeArrowheads="1" noTextEdit="1"/>
          </p:cNvSpPr>
          <p:nvPr>
            <p:ph type="sldImg"/>
          </p:nvPr>
        </p:nvSpPr>
        <p:spPr>
          <a:ln/>
        </p:spPr>
      </p:sp>
      <p:sp>
        <p:nvSpPr>
          <p:cNvPr id="22533" name="Rectangle 3"/>
          <p:cNvSpPr>
            <a:spLocks noGrp="1" noChangeArrowheads="1"/>
          </p:cNvSpPr>
          <p:nvPr>
            <p:ph type="body" idx="1"/>
          </p:nvPr>
        </p:nvSpPr>
        <p:spPr>
          <a:xfrm>
            <a:off x="685800" y="4343400"/>
            <a:ext cx="5486400" cy="4114800"/>
          </a:xfrm>
          <a:prstGeom prst="rect">
            <a:avLst/>
          </a:prstGeom>
          <a:noFill/>
          <a:ln/>
        </p:spPr>
        <p:txBody>
          <a:bodyPr>
            <a:normAutofit/>
          </a:bodyPr>
          <a:lstStyle/>
          <a:p>
            <a:pPr eaLnBrk="1" hangingPunct="1">
              <a:buFont typeface="Arial" pitchFamily="34" charset="0"/>
              <a:buNone/>
            </a:pPr>
            <a:endParaRPr lang="en-US" sz="500" dirty="0">
              <a:solidFill>
                <a:schemeClr val="accent1"/>
              </a:solidFill>
              <a:latin typeface="Segoe"/>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dirty="0" smtClean="0">
                <a:latin typeface="Segoe UI" pitchFamily="34" charset="0"/>
                <a:ea typeface="Segoe UI" pitchFamily="34" charset="0"/>
                <a:cs typeface="Segoe UI" pitchFamily="34" charset="0"/>
              </a:rPr>
              <a:t>The appliance</a:t>
            </a:r>
            <a:r>
              <a:rPr lang="en-US" sz="900" baseline="0" dirty="0" smtClean="0">
                <a:latin typeface="Segoe UI" pitchFamily="34" charset="0"/>
                <a:ea typeface="Segoe UI" pitchFamily="34" charset="0"/>
                <a:cs typeface="Segoe UI" pitchFamily="34" charset="0"/>
              </a:rPr>
              <a:t> </a:t>
            </a:r>
            <a:r>
              <a:rPr lang="en-US" sz="900" dirty="0" smtClean="0">
                <a:latin typeface="Segoe UI" pitchFamily="34" charset="0"/>
                <a:ea typeface="Segoe UI" pitchFamily="34" charset="0"/>
                <a:cs typeface="Segoe UI" pitchFamily="34" charset="0"/>
              </a:rPr>
              <a:t>is</a:t>
            </a:r>
            <a:r>
              <a:rPr lang="en-US" sz="900" baseline="0" dirty="0" smtClean="0">
                <a:latin typeface="Segoe UI" pitchFamily="34" charset="0"/>
                <a:ea typeface="Segoe UI" pitchFamily="34" charset="0"/>
                <a:cs typeface="Segoe UI" pitchFamily="34" charset="0"/>
              </a:rPr>
              <a:t> a complete solution with hardware, software, and service that is needed in a mission critical data warehouse. The database is highly scalable and can handle workloads of hundreds of terabytes while maintaining performance. The EDW appliance also works with your existing data warehouses and data marts so you do not have to rip and replace your current investments. Also, you can use familiar tools such as Microsoft Excel to analyze the data in your data warehouse.</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24</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3283004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dirty="0" smtClean="0">
                <a:latin typeface="Segoe UI" pitchFamily="34" charset="0"/>
                <a:ea typeface="Segoe UI" pitchFamily="34" charset="0"/>
                <a:cs typeface="Segoe UI" pitchFamily="34" charset="0"/>
              </a:rPr>
              <a:t>Customers</a:t>
            </a:r>
            <a:r>
              <a:rPr lang="en-US" sz="900" baseline="0" dirty="0" smtClean="0">
                <a:latin typeface="Segoe UI" pitchFamily="34" charset="0"/>
                <a:ea typeface="Segoe UI" pitchFamily="34" charset="0"/>
                <a:cs typeface="Segoe UI" pitchFamily="34" charset="0"/>
              </a:rPr>
              <a:t> will purchase at least two racks for a complete EDW Appliance system. </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[Click]</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The control rack will have control nodes, management nodes, the landing zone, and backup nodes. The data rack will have servers that are compute nodes and storage nodes. Each of these racks and node types will be discussed in more detail.</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25</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1933646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dirty="0" smtClean="0">
                <a:latin typeface="Segoe UI" pitchFamily="34" charset="0"/>
                <a:ea typeface="Segoe UI" pitchFamily="34" charset="0"/>
                <a:cs typeface="Segoe UI" pitchFamily="34" charset="0"/>
              </a:rPr>
              <a:t>Customers</a:t>
            </a:r>
            <a:r>
              <a:rPr lang="en-US" sz="900" baseline="0" dirty="0" smtClean="0">
                <a:latin typeface="Segoe UI" pitchFamily="34" charset="0"/>
                <a:ea typeface="Segoe UI" pitchFamily="34" charset="0"/>
                <a:cs typeface="Segoe UI" pitchFamily="34" charset="0"/>
              </a:rPr>
              <a:t> will purchase at least two racks for a complete EDW Appliance system. </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[Click]</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The control rack will have control nodes, management nodes, the landing zone, and backup nodes. The data rack will have servers that are compute nodes and storage nodes. Each of these racks and node types will be discussed in more detail.</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26</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19336467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dirty="0" smtClean="0">
                <a:latin typeface="Segoe UI" pitchFamily="34" charset="0"/>
                <a:ea typeface="Segoe UI" pitchFamily="34" charset="0"/>
                <a:cs typeface="Segoe UI" pitchFamily="34" charset="0"/>
              </a:rPr>
              <a:t>Customers</a:t>
            </a:r>
            <a:r>
              <a:rPr lang="en-US" sz="900" baseline="0" dirty="0" smtClean="0">
                <a:latin typeface="Segoe UI" pitchFamily="34" charset="0"/>
                <a:ea typeface="Segoe UI" pitchFamily="34" charset="0"/>
                <a:cs typeface="Segoe UI" pitchFamily="34" charset="0"/>
              </a:rPr>
              <a:t> will purchase at least two racks for a complete EDW Appliance system. </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[Click]</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The control rack will have control nodes, management nodes, the landing zone, and backup nodes. The data rack will have servers that are compute nodes and storage nodes. Each of these racks and node types will be discussed in more detail.</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27</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19336467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dirty="0" smtClean="0">
                <a:latin typeface="Segoe UI" pitchFamily="34" charset="0"/>
                <a:ea typeface="Segoe UI" pitchFamily="34" charset="0"/>
                <a:cs typeface="Segoe UI" pitchFamily="34" charset="0"/>
              </a:rPr>
              <a:t>Customers</a:t>
            </a:r>
            <a:r>
              <a:rPr lang="en-US" sz="900" baseline="0" dirty="0" smtClean="0">
                <a:latin typeface="Segoe UI" pitchFamily="34" charset="0"/>
                <a:ea typeface="Segoe UI" pitchFamily="34" charset="0"/>
                <a:cs typeface="Segoe UI" pitchFamily="34" charset="0"/>
              </a:rPr>
              <a:t> will purchase at least two racks for a complete EDW Appliance system. </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[Click]</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The control rack will have control nodes, management nodes, the landing zone, and backup nodes. The data rack will have servers that are compute nodes and storage nodes. Each of these racks and node types will be discussed in more detail.</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28</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1933646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dirty="0" smtClean="0">
                <a:latin typeface="Segoe UI" pitchFamily="34" charset="0"/>
                <a:ea typeface="Segoe UI" pitchFamily="34" charset="0"/>
                <a:cs typeface="Segoe UI" pitchFamily="34" charset="0"/>
              </a:rPr>
              <a:t>Customers</a:t>
            </a:r>
            <a:r>
              <a:rPr lang="en-US" sz="900" baseline="0" dirty="0" smtClean="0">
                <a:latin typeface="Segoe UI" pitchFamily="34" charset="0"/>
                <a:ea typeface="Segoe UI" pitchFamily="34" charset="0"/>
                <a:cs typeface="Segoe UI" pitchFamily="34" charset="0"/>
              </a:rPr>
              <a:t> will purchase at least two racks for a complete EDW Appliance system. </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[Click]</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The control rack will have control nodes, management nodes, the landing zone, and backup nodes. The data rack will have servers that are compute nodes and storage nodes. Each of these racks and node types will be discussed in more detail.</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29</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19336467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dirty="0" smtClean="0">
                <a:latin typeface="Segoe UI" pitchFamily="34" charset="0"/>
                <a:ea typeface="Segoe UI" pitchFamily="34" charset="0"/>
                <a:cs typeface="Segoe UI" pitchFamily="34" charset="0"/>
              </a:rPr>
              <a:t>Customers</a:t>
            </a:r>
            <a:r>
              <a:rPr lang="en-US" sz="900" baseline="0" dirty="0" smtClean="0">
                <a:latin typeface="Segoe UI" pitchFamily="34" charset="0"/>
                <a:ea typeface="Segoe UI" pitchFamily="34" charset="0"/>
                <a:cs typeface="Segoe UI" pitchFamily="34" charset="0"/>
              </a:rPr>
              <a:t> will purchase at least two racks for a complete EDW Appliance system. </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[Click]</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The control rack will have control nodes, management nodes, the landing zone, and backup nodes. The data rack will have servers that are compute nodes and storage nodes. Each of these racks and node types will be discussed in more detail.</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30</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19336467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dirty="0" smtClean="0">
                <a:latin typeface="Segoe UI" pitchFamily="34" charset="0"/>
                <a:ea typeface="Segoe UI" pitchFamily="34" charset="0"/>
                <a:cs typeface="Segoe UI" pitchFamily="34" charset="0"/>
              </a:rPr>
              <a:t>Customers</a:t>
            </a:r>
            <a:r>
              <a:rPr lang="en-US" sz="900" baseline="0" dirty="0" smtClean="0">
                <a:latin typeface="Segoe UI" pitchFamily="34" charset="0"/>
                <a:ea typeface="Segoe UI" pitchFamily="34" charset="0"/>
                <a:cs typeface="Segoe UI" pitchFamily="34" charset="0"/>
              </a:rPr>
              <a:t> will purchase at least two racks for a complete EDW Appliance system. </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[Click]</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The control rack will have control nodes, management nodes, the landing zone, and backup nodes. The data rack will have servers that are compute nodes and storage nodes. Each of these racks and node types will be discussed in more detail.</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31</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1933646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9:54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dirty="0" smtClean="0">
                <a:latin typeface="Segoe UI" pitchFamily="34" charset="0"/>
                <a:ea typeface="Segoe UI" pitchFamily="34" charset="0"/>
                <a:cs typeface="Segoe UI" pitchFamily="34" charset="0"/>
              </a:rPr>
              <a:t>Customers</a:t>
            </a:r>
            <a:r>
              <a:rPr lang="en-US" sz="900" baseline="0" dirty="0" smtClean="0">
                <a:latin typeface="Segoe UI" pitchFamily="34" charset="0"/>
                <a:ea typeface="Segoe UI" pitchFamily="34" charset="0"/>
                <a:cs typeface="Segoe UI" pitchFamily="34" charset="0"/>
              </a:rPr>
              <a:t> will purchase at least two racks for a complete EDW Appliance system. </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[Click]</a:t>
            </a:r>
          </a:p>
          <a:p>
            <a:endParaRPr lang="en-US" sz="900" baseline="0" dirty="0" smtClean="0">
              <a:latin typeface="Segoe UI" pitchFamily="34" charset="0"/>
              <a:ea typeface="Segoe UI" pitchFamily="34" charset="0"/>
              <a:cs typeface="Segoe UI" pitchFamily="34" charset="0"/>
            </a:endParaRPr>
          </a:p>
          <a:p>
            <a:r>
              <a:rPr lang="en-US" sz="900" baseline="0" dirty="0" smtClean="0">
                <a:latin typeface="Segoe UI" pitchFamily="34" charset="0"/>
                <a:ea typeface="Segoe UI" pitchFamily="34" charset="0"/>
                <a:cs typeface="Segoe UI" pitchFamily="34" charset="0"/>
              </a:rPr>
              <a:t>The control rack will have control nodes, management nodes, the landing zone, and backup nodes. The data rack will have servers that are compute nodes and storage nodes. Each of these racks and node types will be discussed in more detail.</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32</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19336467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33</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1933646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34</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1933646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56322" name="Notes Placeholder 2"/>
          <p:cNvSpPr>
            <a:spLocks noGrp="1"/>
          </p:cNvSpPr>
          <p:nvPr>
            <p:ph type="body" idx="1"/>
          </p:nvPr>
        </p:nvSpPr>
        <p:spPr bwMode="auto">
          <a:noFill/>
        </p:spPr>
        <p:txBody>
          <a:bodyPr wrap="square" numCol="1" anchor="t" anchorCtr="0" compatLnSpc="1">
            <a:prstTxWarp prst="textNoShape">
              <a:avLst/>
            </a:prstTxWarp>
            <a:normAutofit/>
          </a:bodyPr>
          <a:lstStyle/>
          <a:p>
            <a:pPr marL="171450" indent="-171450">
              <a:buFontTx/>
              <a:buNone/>
            </a:pPr>
            <a:r>
              <a:rPr lang="en-US" sz="900" dirty="0" smtClean="0">
                <a:latin typeface="Segoe UI" pitchFamily="34" charset="0"/>
                <a:ea typeface="Segoe UI" pitchFamily="34" charset="0"/>
                <a:cs typeface="Segoe UI" pitchFamily="34" charset="0"/>
              </a:rPr>
              <a:t>Data layout</a:t>
            </a:r>
            <a:r>
              <a:rPr lang="en-US" sz="900" baseline="0" dirty="0" smtClean="0">
                <a:latin typeface="Segoe UI" pitchFamily="34" charset="0"/>
                <a:ea typeface="Segoe UI" pitchFamily="34" charset="0"/>
                <a:cs typeface="Segoe UI" pitchFamily="34" charset="0"/>
              </a:rPr>
              <a:t> options:</a:t>
            </a:r>
            <a:endParaRPr lang="en-US" sz="900" dirty="0" smtClean="0">
              <a:latin typeface="Segoe UI" pitchFamily="34" charset="0"/>
              <a:ea typeface="Segoe UI" pitchFamily="34" charset="0"/>
              <a:cs typeface="Segoe UI" pitchFamily="34" charset="0"/>
            </a:endParaRPr>
          </a:p>
          <a:p>
            <a:pPr marL="171450" indent="-171450">
              <a:buFont typeface="Arial" pitchFamily="34" charset="0"/>
              <a:buChar char="•"/>
            </a:pPr>
            <a:r>
              <a:rPr lang="en-US" sz="900" dirty="0" smtClean="0">
                <a:latin typeface="Segoe UI" pitchFamily="34" charset="0"/>
                <a:ea typeface="Segoe UI" pitchFamily="34" charset="0"/>
                <a:cs typeface="Segoe UI" pitchFamily="34" charset="0"/>
              </a:rPr>
              <a:t>Dimension tables are typically replicated</a:t>
            </a:r>
          </a:p>
          <a:p>
            <a:pPr marL="171450" indent="-171450">
              <a:buFont typeface="Arial" pitchFamily="34" charset="0"/>
              <a:buChar char="•"/>
            </a:pPr>
            <a:r>
              <a:rPr lang="en-US" dirty="0" smtClean="0"/>
              <a:t>Parallel Data Warehouse </a:t>
            </a:r>
            <a:r>
              <a:rPr lang="en-US" sz="900" dirty="0" smtClean="0">
                <a:latin typeface="Segoe UI" pitchFamily="34" charset="0"/>
                <a:ea typeface="Segoe UI" pitchFamily="34" charset="0"/>
                <a:cs typeface="Segoe UI" pitchFamily="34" charset="0"/>
              </a:rPr>
              <a:t>maintains data integrity across all nodes</a:t>
            </a:r>
          </a:p>
          <a:p>
            <a:pPr marL="171450" indent="-171450">
              <a:buFont typeface="Arial" pitchFamily="34" charset="0"/>
              <a:buChar char="•"/>
            </a:pPr>
            <a:r>
              <a:rPr lang="en-US" sz="900" dirty="0" smtClean="0">
                <a:latin typeface="Segoe UI" pitchFamily="34" charset="0"/>
                <a:ea typeface="Segoe UI" pitchFamily="34" charset="0"/>
                <a:cs typeface="Segoe UI" pitchFamily="34" charset="0"/>
              </a:rPr>
              <a:t>Fact tables are typically distributed</a:t>
            </a:r>
          </a:p>
          <a:p>
            <a:pPr marL="171450" indent="-171450">
              <a:buFont typeface="Arial" pitchFamily="34" charset="0"/>
              <a:buChar char="•"/>
            </a:pPr>
            <a:r>
              <a:rPr lang="en-US" sz="900" baseline="0" dirty="0" smtClean="0">
                <a:latin typeface="Segoe UI" pitchFamily="34" charset="0"/>
                <a:ea typeface="Segoe UI" pitchFamily="34" charset="0"/>
                <a:cs typeface="Segoe UI" pitchFamily="34" charset="0"/>
              </a:rPr>
              <a:t>The data </a:t>
            </a:r>
            <a:r>
              <a:rPr lang="en-US" sz="900" dirty="0" smtClean="0">
                <a:latin typeface="Segoe UI" pitchFamily="34" charset="0"/>
                <a:ea typeface="Segoe UI" pitchFamily="34" charset="0"/>
                <a:cs typeface="Segoe UI" pitchFamily="34" charset="0"/>
              </a:rPr>
              <a:t>model, table sizes, and workloads must all be considered when choosing between </a:t>
            </a:r>
            <a:r>
              <a:rPr lang="en-US" sz="900" i="0" dirty="0" smtClean="0">
                <a:latin typeface="Segoe UI" pitchFamily="34" charset="0"/>
                <a:ea typeface="Segoe UI" pitchFamily="34" charset="0"/>
                <a:cs typeface="Segoe UI" pitchFamily="34" charset="0"/>
              </a:rPr>
              <a:t>replicated</a:t>
            </a:r>
            <a:r>
              <a:rPr lang="en-US" sz="900" dirty="0" smtClean="0">
                <a:latin typeface="Segoe UI" pitchFamily="34" charset="0"/>
                <a:ea typeface="Segoe UI" pitchFamily="34" charset="0"/>
                <a:cs typeface="Segoe UI" pitchFamily="34" charset="0"/>
              </a:rPr>
              <a:t> and </a:t>
            </a:r>
            <a:r>
              <a:rPr lang="en-US" sz="900" i="0" dirty="0" smtClean="0">
                <a:latin typeface="Segoe UI" pitchFamily="34" charset="0"/>
                <a:ea typeface="Segoe UI" pitchFamily="34" charset="0"/>
                <a:cs typeface="Segoe UI" pitchFamily="34" charset="0"/>
              </a:rPr>
              <a:t>distributed</a:t>
            </a:r>
            <a:r>
              <a:rPr lang="en-US" sz="900" dirty="0" smtClean="0">
                <a:latin typeface="Segoe UI" pitchFamily="34" charset="0"/>
                <a:ea typeface="Segoe UI" pitchFamily="34" charset="0"/>
                <a:cs typeface="Segoe UI" pitchFamily="34" charset="0"/>
              </a:rPr>
              <a:t> tables</a:t>
            </a:r>
          </a:p>
          <a:p>
            <a:pPr marL="171450" indent="-171450">
              <a:buFontTx/>
              <a:buChar char="-"/>
            </a:pPr>
            <a:endParaRPr lang="en-US" sz="900" dirty="0" smtClean="0">
              <a:latin typeface="Segoe UI" pitchFamily="34" charset="0"/>
              <a:ea typeface="Segoe UI" pitchFamily="34" charset="0"/>
              <a:cs typeface="Segoe UI" pitchFamily="34" charset="0"/>
            </a:endParaRPr>
          </a:p>
          <a:p>
            <a:pPr marL="0" indent="0">
              <a:buFontTx/>
              <a:buNone/>
            </a:pPr>
            <a:r>
              <a:rPr lang="en-US" sz="900" dirty="0" smtClean="0">
                <a:latin typeface="Segoe UI" pitchFamily="34" charset="0"/>
                <a:ea typeface="Segoe UI" pitchFamily="34" charset="0"/>
                <a:cs typeface="Segoe UI" pitchFamily="34" charset="0"/>
              </a:rPr>
              <a:t>The following join types are used to achieve distribution compatibility:</a:t>
            </a:r>
          </a:p>
          <a:p>
            <a:pPr marL="171450" indent="-171450">
              <a:buFont typeface="Arial" pitchFamily="34" charset="0"/>
              <a:buChar char="•"/>
            </a:pPr>
            <a:r>
              <a:rPr lang="en-US" sz="900" dirty="0" smtClean="0">
                <a:latin typeface="Segoe UI" pitchFamily="34" charset="0"/>
                <a:ea typeface="Segoe UI" pitchFamily="34" charset="0"/>
                <a:cs typeface="Segoe UI" pitchFamily="34" charset="0"/>
              </a:rPr>
              <a:t>Shared-nothing join: Achieves distribution compatibility by using compatible distribution keys in the SQL join criteria</a:t>
            </a:r>
          </a:p>
          <a:p>
            <a:pPr marL="171450" indent="-171450">
              <a:buFont typeface="Arial" pitchFamily="34" charset="0"/>
              <a:buChar char="•"/>
            </a:pPr>
            <a:r>
              <a:rPr lang="en-US" sz="900" dirty="0" smtClean="0">
                <a:latin typeface="Segoe UI" pitchFamily="34" charset="0"/>
                <a:ea typeface="Segoe UI" pitchFamily="34" charset="0"/>
                <a:cs typeface="Segoe UI" pitchFamily="34" charset="0"/>
              </a:rPr>
              <a:t>Ultra shared-nothing join:</a:t>
            </a:r>
            <a:r>
              <a:rPr lang="en-US" sz="900" baseline="0" dirty="0" smtClean="0">
                <a:latin typeface="Segoe UI" pitchFamily="34" charset="0"/>
                <a:ea typeface="Segoe UI" pitchFamily="34" charset="0"/>
                <a:cs typeface="Segoe UI" pitchFamily="34" charset="0"/>
              </a:rPr>
              <a:t> </a:t>
            </a:r>
            <a:r>
              <a:rPr lang="en-US" sz="900" dirty="0" smtClean="0">
                <a:latin typeface="Segoe UI" pitchFamily="34" charset="0"/>
                <a:ea typeface="Segoe UI" pitchFamily="34" charset="0"/>
                <a:cs typeface="Segoe UI" pitchFamily="34" charset="0"/>
              </a:rPr>
              <a:t>Achieves distribution compatibility through a replicated table; no data movement between nodes is required</a:t>
            </a:r>
          </a:p>
          <a:p>
            <a:pPr marL="171450" indent="-171450">
              <a:buFont typeface="Arial" pitchFamily="34" charset="0"/>
              <a:buChar char="•"/>
            </a:pPr>
            <a:r>
              <a:rPr lang="en-US" sz="900" dirty="0" smtClean="0">
                <a:latin typeface="Segoe UI" pitchFamily="34" charset="0"/>
                <a:ea typeface="Segoe UI" pitchFamily="34" charset="0"/>
                <a:cs typeface="Segoe UI" pitchFamily="34" charset="0"/>
              </a:rPr>
              <a:t>Redistribution join: Requires data to be dynamically distributed between compute nodes to achieve distribution compatibility</a:t>
            </a:r>
          </a:p>
        </p:txBody>
      </p:sp>
      <p:sp>
        <p:nvSpPr>
          <p:cNvPr id="9"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35</a:t>
            </a:fld>
            <a:endParaRPr lang="en-US" sz="1000" dirty="0" smtClean="0">
              <a:latin typeface="Segoe UI" pitchFamily="34" charset="0"/>
              <a:ea typeface="Segoe UI" pitchFamily="34" charset="0"/>
              <a:cs typeface="Segoe UI" pitchFamily="34" charset="0"/>
            </a:endParaRPr>
          </a:p>
        </p:txBody>
      </p:sp>
      <p:sp>
        <p:nvSpPr>
          <p:cNvPr id="10" name="Header Placeholder 1"/>
          <p:cNvSpPr txBox="1">
            <a:spLocks/>
          </p:cNvSpPr>
          <p:nvPr/>
        </p:nvSpPr>
        <p:spPr>
          <a:xfrm>
            <a:off x="0" y="0"/>
            <a:ext cx="2971800" cy="457513"/>
          </a:xfrm>
          <a:prstGeom prst="rect">
            <a:avLst/>
          </a:prstGeom>
        </p:spPr>
        <p:txBody>
          <a:bodyPr vert="horz" lIns="91440" tIns="45720" rIns="91440" bIns="45720" rtlCol="0"/>
          <a:lstStyle>
            <a:defPPr>
              <a:defRPr lang="en-US"/>
            </a:defPPr>
            <a:lvl1pPr marL="0" algn="l" defTabSz="914400" rtl="0" eaLnBrk="1" fontAlgn="auto" latinLnBrk="0" hangingPunct="1">
              <a:spcBef>
                <a:spcPts val="0"/>
              </a:spcBef>
              <a:spcAft>
                <a:spcPts val="0"/>
              </a:spcAft>
              <a:defRPr sz="900" kern="1200">
                <a:solidFill>
                  <a:schemeClr val="tx1"/>
                </a:solidFill>
                <a:latin typeface="Segoe UI" pitchFamily="34" charset="0"/>
                <a:ea typeface="Segoe UI" pitchFamily="34" charset="0"/>
                <a:cs typeface="Segoe UI"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xfrm>
            <a:off x="685800" y="4343400"/>
            <a:ext cx="5486400" cy="4114800"/>
          </a:xfrm>
          <a:prstGeom prst="rect">
            <a:avLst/>
          </a:prstGeom>
        </p:spPr>
        <p:txBody>
          <a:bodyPr/>
          <a:lstStyle/>
          <a:p>
            <a:r>
              <a:rPr lang="en-US" sz="900" dirty="0" smtClean="0">
                <a:latin typeface="Segoe UI" pitchFamily="34" charset="0"/>
                <a:ea typeface="Segoe UI" pitchFamily="34" charset="0"/>
                <a:cs typeface="Segoe UI" pitchFamily="34" charset="0"/>
              </a:rPr>
              <a:t>By taking the traditional idea of a shared-nothing architecture</a:t>
            </a:r>
            <a:r>
              <a:rPr lang="en-US" sz="900" baseline="0" dirty="0" smtClean="0">
                <a:latin typeface="Segoe UI" pitchFamily="34" charset="0"/>
                <a:ea typeface="Segoe UI" pitchFamily="34" charset="0"/>
                <a:cs typeface="Segoe UI" pitchFamily="34" charset="0"/>
              </a:rPr>
              <a:t> a step farther, the EDW appliance does not need to share any information between compute nodes. Each table is duplicated in several places to help with load balancing and fault tolerance. The hardware is redundant and supports automatic failover to the standby hardware to increase the overall system uptime.</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36</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effectLst/>
                <a:latin typeface="Segoe UI" pitchFamily="34" charset="0"/>
                <a:ea typeface="Segoe UI" pitchFamily="34" charset="0"/>
                <a:cs typeface="Segoe UI" pitchFamily="34" charset="0"/>
              </a:rPr>
              <a:t>The Administrative Console is an Internet Information Services (IIS) web application for SQL Server </a:t>
            </a:r>
            <a:r>
              <a:rPr lang="en-US" sz="900" baseline="0" dirty="0" smtClean="0">
                <a:latin typeface="Segoe UI" pitchFamily="34" charset="0"/>
                <a:ea typeface="Segoe UI" pitchFamily="34" charset="0"/>
                <a:cs typeface="Segoe UI" pitchFamily="34" charset="0"/>
              </a:rPr>
              <a:t>Parallel Data Warehouse</a:t>
            </a:r>
            <a:r>
              <a:rPr lang="en-US" sz="900" dirty="0" smtClean="0">
                <a:effectLst/>
                <a:latin typeface="Segoe UI" pitchFamily="34" charset="0"/>
                <a:ea typeface="Segoe UI" pitchFamily="34" charset="0"/>
                <a:cs typeface="Segoe UI" pitchFamily="34" charset="0"/>
              </a:rPr>
              <a:t> that displays the appliance’s state information. Users connect to the Administrative Console through Microsoft Internet Explorer.</a:t>
            </a: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37</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14830514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dirty="0" smtClean="0">
                <a:effectLst/>
                <a:latin typeface="Segoe UI" pitchFamily="34" charset="0"/>
                <a:ea typeface="Segoe UI" pitchFamily="34" charset="0"/>
                <a:cs typeface="Segoe UI" pitchFamily="34" charset="0"/>
              </a:rPr>
              <a:t>The Configuration Manager is an appliance administration tool that SQL Server </a:t>
            </a:r>
            <a:r>
              <a:rPr lang="en-US" dirty="0" smtClean="0"/>
              <a:t>Parallel Data Warehouse </a:t>
            </a:r>
            <a:r>
              <a:rPr lang="en-US" sz="900" dirty="0" smtClean="0">
                <a:effectLst/>
                <a:latin typeface="Segoe UI" pitchFamily="34" charset="0"/>
                <a:ea typeface="Segoe UI" pitchFamily="34" charset="0"/>
                <a:cs typeface="Segoe UI" pitchFamily="34" charset="0"/>
              </a:rPr>
              <a:t>system administrators use to perform appliance-level operations and to change appliance-level settings. For example, use the Configuration Manager to reset passwords, set the time zone, change IP addresses, configure SSL certificates, enable remote access through the firewall, start or stop the appliance, and set Instant File Initialization.</a:t>
            </a: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38</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31160464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r>
              <a:rPr lang="en-GB" sz="900" baseline="0" dirty="0" smtClean="0">
                <a:latin typeface="Segoe UI" pitchFamily="34" charset="0"/>
                <a:ea typeface="Segoe UI" pitchFamily="34" charset="0"/>
                <a:cs typeface="Segoe UI" pitchFamily="34" charset="0"/>
              </a:rPr>
              <a:t>A distributed data warehouse solution, such as that supported by </a:t>
            </a:r>
            <a:r>
              <a:rPr lang="en-GB" sz="900" dirty="0" smtClean="0">
                <a:latin typeface="Segoe UI" pitchFamily="34" charset="0"/>
                <a:ea typeface="Segoe UI" pitchFamily="34" charset="0"/>
                <a:cs typeface="Segoe UI" pitchFamily="34" charset="0"/>
              </a:rPr>
              <a:t>SQL Server Parallel Data Warehouse</a:t>
            </a:r>
            <a:r>
              <a:rPr lang="en-GB" sz="900" baseline="0" dirty="0" smtClean="0">
                <a:latin typeface="Segoe UI" pitchFamily="34" charset="0"/>
                <a:ea typeface="Segoe UI" pitchFamily="34" charset="0"/>
                <a:cs typeface="Segoe UI" pitchFamily="34" charset="0"/>
              </a:rPr>
              <a:t>, comprises a centralized EDW and a set of loosely coupled data marts. For many years, this has been the preferred approach for enterprise-wide data warehousing, and numerous studies since 2003 confirm that hub and spoke is the most popular data warehouse architecture among DW professionals. Traditionally, implementing a hub and spoke architecture has been challenging due to practical limitations of the database engine and network resources.</a:t>
            </a:r>
          </a:p>
          <a:p>
            <a:endParaRPr lang="en-GB" sz="900" baseline="0" dirty="0" smtClean="0">
              <a:latin typeface="Segoe UI" pitchFamily="34" charset="0"/>
              <a:ea typeface="Segoe UI" pitchFamily="34" charset="0"/>
              <a:cs typeface="Segoe UI" pitchFamily="34" charset="0"/>
            </a:endParaRPr>
          </a:p>
          <a:p>
            <a:r>
              <a:rPr lang="en-GB" sz="900" baseline="0" dirty="0" smtClean="0">
                <a:latin typeface="Segoe UI" pitchFamily="34" charset="0"/>
                <a:ea typeface="Segoe UI" pitchFamily="34" charset="0"/>
                <a:cs typeface="Segoe UI" pitchFamily="34" charset="0"/>
              </a:rPr>
              <a:t>[Click to display types of spoke]</a:t>
            </a:r>
          </a:p>
          <a:p>
            <a:r>
              <a:rPr lang="en-GB" sz="900" baseline="0" dirty="0" smtClean="0">
                <a:latin typeface="Segoe UI" pitchFamily="34" charset="0"/>
                <a:ea typeface="Segoe UI" pitchFamily="34" charset="0"/>
                <a:cs typeface="Segoe UI" pitchFamily="34" charset="0"/>
              </a:rPr>
              <a:t>With </a:t>
            </a:r>
            <a:r>
              <a:rPr lang="en-GB" sz="900" dirty="0" smtClean="0">
                <a:latin typeface="Segoe UI" pitchFamily="34" charset="0"/>
                <a:ea typeface="Segoe UI" pitchFamily="34" charset="0"/>
                <a:cs typeface="Segoe UI" pitchFamily="34" charset="0"/>
              </a:rPr>
              <a:t>SQL Server Parallel Data Warehouse</a:t>
            </a:r>
            <a:r>
              <a:rPr lang="en-GB" sz="900" baseline="0" dirty="0" smtClean="0">
                <a:latin typeface="Segoe UI" pitchFamily="34" charset="0"/>
                <a:ea typeface="Segoe UI" pitchFamily="34" charset="0"/>
                <a:cs typeface="Segoe UI" pitchFamily="34" charset="0"/>
              </a:rPr>
              <a:t>, you can create a diverse range of types of spoke, from </a:t>
            </a:r>
            <a:r>
              <a:rPr lang="en-GB" sz="900" dirty="0" smtClean="0">
                <a:latin typeface="Segoe UI" pitchFamily="34" charset="0"/>
                <a:ea typeface="Segoe UI" pitchFamily="34" charset="0"/>
                <a:cs typeface="Segoe UI" pitchFamily="34" charset="0"/>
              </a:rPr>
              <a:t>SQL Server Parallel Data Warehouse </a:t>
            </a:r>
            <a:r>
              <a:rPr lang="en-GB" sz="900" baseline="0" dirty="0" smtClean="0">
                <a:latin typeface="Segoe UI" pitchFamily="34" charset="0"/>
                <a:ea typeface="Segoe UI" pitchFamily="34" charset="0"/>
                <a:cs typeface="Segoe UI" pitchFamily="34" charset="0"/>
              </a:rPr>
              <a:t>MPP appliances for user groups that have extreme scalability requirements, Fast Track data warehouse implementations, SQL Server 2008 Enterprise data warehouses, and even SQL Server 2008 Analysis Services OLAP databases.</a:t>
            </a:r>
          </a:p>
          <a:p>
            <a:endParaRPr lang="en-GB" sz="900" dirty="0" smtClean="0">
              <a:latin typeface="Segoe UI" pitchFamily="34" charset="0"/>
              <a:ea typeface="Segoe UI" pitchFamily="34" charset="0"/>
              <a:cs typeface="Segoe UI" pitchFamily="34" charset="0"/>
            </a:endParaRPr>
          </a:p>
          <a:p>
            <a:r>
              <a:rPr lang="en-GB" sz="900" baseline="0" dirty="0" smtClean="0">
                <a:latin typeface="Segoe UI" pitchFamily="34" charset="0"/>
                <a:ea typeface="Segoe UI" pitchFamily="34" charset="0"/>
                <a:cs typeface="Segoe UI" pitchFamily="34" charset="0"/>
              </a:rPr>
              <a:t>[Click to display parallel database copy point]</a:t>
            </a:r>
          </a:p>
          <a:p>
            <a:r>
              <a:rPr lang="en-GB" sz="900" dirty="0" smtClean="0">
                <a:latin typeface="Segoe UI" pitchFamily="34" charset="0"/>
                <a:ea typeface="Segoe UI" pitchFamily="34" charset="0"/>
                <a:cs typeface="Segoe UI" pitchFamily="34" charset="0"/>
              </a:rPr>
              <a:t>However,</a:t>
            </a:r>
            <a:r>
              <a:rPr lang="en-GB" sz="900" baseline="0" dirty="0" smtClean="0">
                <a:latin typeface="Segoe UI" pitchFamily="34" charset="0"/>
                <a:ea typeface="Segoe UI" pitchFamily="34" charset="0"/>
                <a:cs typeface="Segoe UI" pitchFamily="34" charset="0"/>
              </a:rPr>
              <a:t> the </a:t>
            </a:r>
            <a:r>
              <a:rPr lang="en-GB" sz="900" dirty="0" smtClean="0">
                <a:latin typeface="Segoe UI" pitchFamily="34" charset="0"/>
                <a:ea typeface="Segoe UI" pitchFamily="34" charset="0"/>
                <a:cs typeface="Segoe UI" pitchFamily="34" charset="0"/>
              </a:rPr>
              <a:t>SQL Server Parallel Data Warehouse</a:t>
            </a:r>
            <a:r>
              <a:rPr lang="en-GB" sz="900" baseline="0" dirty="0" smtClean="0">
                <a:latin typeface="Segoe UI" pitchFamily="34" charset="0"/>
                <a:ea typeface="Segoe UI" pitchFamily="34" charset="0"/>
                <a:cs typeface="Segoe UI" pitchFamily="34" charset="0"/>
              </a:rPr>
              <a:t> parallel database copy technology enables rapid data integration between spokes and the </a:t>
            </a:r>
            <a:r>
              <a:rPr lang="en-GB" sz="900" dirty="0" smtClean="0">
                <a:latin typeface="Segoe UI" pitchFamily="34" charset="0"/>
                <a:ea typeface="Segoe UI" pitchFamily="34" charset="0"/>
                <a:cs typeface="Segoe UI" pitchFamily="34" charset="0"/>
              </a:rPr>
              <a:t>SQL Server Parallel Data Warehouse </a:t>
            </a:r>
            <a:r>
              <a:rPr lang="en-GB" sz="900" baseline="0" dirty="0" smtClean="0">
                <a:latin typeface="Segoe UI" pitchFamily="34" charset="0"/>
                <a:ea typeface="Segoe UI" pitchFamily="34" charset="0"/>
                <a:cs typeface="Segoe UI" pitchFamily="34" charset="0"/>
              </a:rPr>
              <a:t>hub, making it easier to build hub and spoke solutions that integrate your diverse data marts and the enterprise data warehouse.</a:t>
            </a:r>
          </a:p>
          <a:p>
            <a:endParaRPr lang="en-GB" sz="900" baseline="0" dirty="0" smtClean="0">
              <a:latin typeface="Segoe UI" pitchFamily="34" charset="0"/>
              <a:ea typeface="Segoe UI" pitchFamily="34" charset="0"/>
              <a:cs typeface="Segoe U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900" baseline="0" dirty="0" smtClean="0">
                <a:latin typeface="Segoe UI" pitchFamily="34" charset="0"/>
                <a:ea typeface="Segoe UI" pitchFamily="34" charset="0"/>
                <a:cs typeface="Segoe UI" pitchFamily="34" charset="0"/>
              </a:rPr>
              <a:t>[Click to display multiple-user SLA point]</a:t>
            </a:r>
          </a:p>
          <a:p>
            <a:r>
              <a:rPr lang="en-GB" sz="900" dirty="0" smtClean="0">
                <a:latin typeface="Segoe UI" pitchFamily="34" charset="0"/>
                <a:ea typeface="Segoe UI" pitchFamily="34" charset="0"/>
                <a:cs typeface="Segoe UI" pitchFamily="34" charset="0"/>
              </a:rPr>
              <a:t>The SQL Server Parallel Data Warehouse</a:t>
            </a:r>
            <a:r>
              <a:rPr lang="en-GB" sz="900" baseline="0" dirty="0" smtClean="0">
                <a:latin typeface="Segoe UI" pitchFamily="34" charset="0"/>
                <a:ea typeface="Segoe UI" pitchFamily="34" charset="0"/>
                <a:cs typeface="Segoe UI" pitchFamily="34" charset="0"/>
              </a:rPr>
              <a:t> h</a:t>
            </a:r>
            <a:r>
              <a:rPr lang="en-US" sz="900" kern="1200" dirty="0" smtClean="0">
                <a:solidFill>
                  <a:schemeClr val="tx1"/>
                </a:solidFill>
                <a:latin typeface="Segoe UI" pitchFamily="34" charset="0"/>
                <a:ea typeface="Segoe UI" pitchFamily="34" charset="0"/>
                <a:cs typeface="Segoe UI" pitchFamily="34" charset="0"/>
              </a:rPr>
              <a:t>ub and spoke architecture enables you to support user groups with very different SLAs; supports hot, warm, and cold data; supports different requirements for loading data loading, and more.</a:t>
            </a:r>
            <a:endParaRPr lang="en-GB" sz="900" baseline="0" dirty="0" smtClean="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39</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smtClean="0">
                <a:latin typeface="Segoe UI" pitchFamily="34" charset="0"/>
                <a:ea typeface="Segoe UI" pitchFamily="34" charset="0"/>
                <a:cs typeface="Segoe UI" pitchFamily="34" charset="0"/>
              </a:rPr>
              <a:t>The EDW appliance</a:t>
            </a:r>
            <a:r>
              <a:rPr lang="en-US" sz="900" baseline="0" dirty="0" smtClean="0">
                <a:latin typeface="Segoe UI" pitchFamily="34" charset="0"/>
                <a:ea typeface="Segoe UI" pitchFamily="34" charset="0"/>
                <a:cs typeface="Segoe UI" pitchFamily="34" charset="0"/>
              </a:rPr>
              <a:t> can be the central hub in this architecture. The spokes can be anything from a SQL Server departmental data mart to a Fast Track reference implementation, a business decision appliance, or a SQL Server Analysis Services system. EDW is not restricted to any particular model, and the high-speed data copy features enable multiple clients.</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40</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33884023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sz="900" dirty="0" smtClean="0">
                <a:latin typeface="Segoe UI" pitchFamily="34" charset="0"/>
                <a:ea typeface="Segoe UI" pitchFamily="34" charset="0"/>
                <a:cs typeface="Segoe UI" pitchFamily="34" charset="0"/>
              </a:rPr>
              <a:t>With so</a:t>
            </a:r>
            <a:r>
              <a:rPr lang="en-US" sz="900" baseline="0" dirty="0" smtClean="0">
                <a:latin typeface="Segoe UI" pitchFamily="34" charset="0"/>
                <a:ea typeface="Segoe UI" pitchFamily="34" charset="0"/>
                <a:cs typeface="Segoe UI" pitchFamily="34" charset="0"/>
              </a:rPr>
              <a:t> many choices, there are always questions about which solution is right for the organization. These questions help you to determine the correct solution. While there is rarely any one deciding factor, you can find a solution that is optimized for the things that are most important to you.</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41</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extLst>
      <p:ext uri="{BB962C8B-B14F-4D97-AF65-F5344CB8AC3E}">
        <p14:creationId xmlns:p14="http://schemas.microsoft.com/office/powerpoint/2010/main" val="745684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098" y="4343704"/>
            <a:ext cx="5485805" cy="4113892"/>
          </a:xfrm>
          <a:prstGeom prst="rect">
            <a:avLst/>
          </a:prstGeom>
        </p:spPr>
        <p:txBody>
          <a:bodyPr lIns="86493" tIns="43247" rIns="86493" bIns="43247">
            <a:noAutofit/>
          </a:bodyPr>
          <a:lstStyle/>
          <a:p>
            <a:r>
              <a:rPr lang="en-US" sz="900" dirty="0" smtClean="0">
                <a:latin typeface="Segoe UI" pitchFamily="34" charset="0"/>
                <a:ea typeface="Segoe UI" pitchFamily="34" charset="0"/>
                <a:cs typeface="Segoe UI" pitchFamily="34" charset="0"/>
              </a:rPr>
              <a:t>The EDW appliance fits in with your existing data warehouse solutions and will enable you to query and report on the large amount of data stored in the appliance.</a:t>
            </a:r>
            <a:endParaRPr lang="en-US" sz="900" dirty="0">
              <a:latin typeface="Segoe UI" pitchFamily="34" charset="0"/>
              <a:ea typeface="Segoe UI" pitchFamily="34" charset="0"/>
              <a:cs typeface="Segoe UI" pitchFamily="34" charset="0"/>
            </a:endParaRPr>
          </a:p>
        </p:txBody>
      </p:sp>
      <p:sp>
        <p:nvSpPr>
          <p:cNvPr id="5" name="Rectangle 7"/>
          <p:cNvSpPr>
            <a:spLocks noGrp="1" noChangeArrowheads="1"/>
          </p:cNvSpPr>
          <p:nvPr>
            <p:ph type="sldNum" sz="quarter" idx="5"/>
          </p:nvPr>
        </p:nvSpPr>
        <p:spPr>
          <a:xfrm>
            <a:off x="3884613" y="8685213"/>
            <a:ext cx="2971800" cy="457200"/>
          </a:xfrm>
          <a:noFill/>
        </p:spPr>
        <p:txBody>
          <a:bodyPr/>
          <a:lstStyle/>
          <a:p>
            <a:r>
              <a:rPr lang="en-US" sz="1000" dirty="0" smtClean="0">
                <a:latin typeface="Segoe UI" pitchFamily="34" charset="0"/>
                <a:ea typeface="Segoe UI" pitchFamily="34" charset="0"/>
                <a:cs typeface="Segoe UI" pitchFamily="34" charset="0"/>
              </a:rPr>
              <a:t>Page </a:t>
            </a:r>
            <a:fld id="{68299749-6EA7-4D63-8559-42ED0FF9C00A}" type="slidenum">
              <a:rPr lang="en-US" sz="1000" smtClean="0">
                <a:latin typeface="Segoe UI" pitchFamily="34" charset="0"/>
                <a:ea typeface="Segoe UI" pitchFamily="34" charset="0"/>
                <a:cs typeface="Segoe UI" pitchFamily="34" charset="0"/>
              </a:rPr>
              <a:pPr/>
              <a:t>42</a:t>
            </a:fld>
            <a:endParaRPr lang="en-US" sz="1000" dirty="0" smtClean="0">
              <a:latin typeface="Segoe UI" pitchFamily="34" charset="0"/>
              <a:ea typeface="Segoe UI" pitchFamily="34" charset="0"/>
              <a:cs typeface="Segoe UI" pitchFamily="34" charset="0"/>
            </a:endParaRPr>
          </a:p>
        </p:txBody>
      </p:sp>
      <p:sp>
        <p:nvSpPr>
          <p:cNvPr id="6" name="Header Placeholder 1"/>
          <p:cNvSpPr>
            <a:spLocks noGrp="1"/>
          </p:cNvSpPr>
          <p:nvPr>
            <p:ph type="hdr" sz="quarter"/>
          </p:nvPr>
        </p:nvSpPr>
        <p:spPr>
          <a:xfrm>
            <a:off x="0" y="0"/>
            <a:ext cx="2971800" cy="457513"/>
          </a:xfrm>
          <a:prstGeom prst="rect">
            <a:avLst/>
          </a:prstGeom>
        </p:spPr>
        <p:txBody>
          <a:bodyPr vert="horz" lIns="91440" tIns="45720" rIns="91440" bIns="45720" rtlCol="0"/>
          <a:lstStyle>
            <a:lvl1pPr algn="l" fontAlgn="auto">
              <a:spcBef>
                <a:spcPts val="0"/>
              </a:spcBef>
              <a:spcAft>
                <a:spcPts val="0"/>
              </a:spcAft>
              <a:defRPr sz="900">
                <a:latin typeface="Segoe UI" pitchFamily="34" charset="0"/>
                <a:ea typeface="Segoe UI" pitchFamily="34" charset="0"/>
                <a:cs typeface="Segoe UI" pitchFamily="34" charset="0"/>
              </a:defRPr>
            </a:lvl1pPr>
          </a:lstStyle>
          <a:p>
            <a:pPr>
              <a:defRPr/>
            </a:pPr>
            <a:r>
              <a:rPr lang="en-US" dirty="0" smtClean="0">
                <a:solidFill>
                  <a:prstClr val="black"/>
                </a:solidFill>
              </a:rPr>
              <a:t>Microsoft and Hewlett-Packard</a:t>
            </a:r>
          </a:p>
          <a:p>
            <a:pPr>
              <a:defRPr/>
            </a:pPr>
            <a:r>
              <a:rPr lang="en-US" dirty="0" smtClean="0">
                <a:solidFill>
                  <a:prstClr val="black"/>
                </a:solidFill>
              </a:rPr>
              <a:t>HP Enterprise Data Warehouse Appliance</a:t>
            </a:r>
          </a:p>
          <a:p>
            <a:pPr>
              <a:defRPr/>
            </a:pPr>
            <a:r>
              <a:rPr lang="en-US" dirty="0" smtClean="0">
                <a:solidFill>
                  <a:prstClr val="black"/>
                </a:solidFill>
              </a:rPr>
              <a:t>Optimized for Microsoft SQL Server 2008 R2</a:t>
            </a:r>
          </a:p>
          <a:p>
            <a:pPr>
              <a:defRPr/>
            </a:pPr>
            <a:r>
              <a:rPr lang="en-US" dirty="0" smtClean="0">
                <a:solidFill>
                  <a:prstClr val="black"/>
                </a:solidFill>
              </a:rPr>
              <a:t>Parallel Data Warehouse</a:t>
            </a:r>
            <a:endParaRPr lang="en-US" dirty="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43</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5/17/2011 9:49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9:49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45</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9:49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9:49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47</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9:49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9:49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48</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latin typeface="Arial" pitchFamily="34" charset="0"/>
                <a:cs typeface="Arial" pitchFamily="34" charset="0"/>
              </a:rPr>
              <a:t>The HP Business Data Warehouse Appliance is a great solution for data warehouse environments with light</a:t>
            </a:r>
            <a:r>
              <a:rPr lang="en-US" sz="1200" baseline="0" dirty="0" smtClean="0">
                <a:latin typeface="Arial" pitchFamily="34" charset="0"/>
                <a:cs typeface="Arial" pitchFamily="34" charset="0"/>
              </a:rPr>
              <a:t> concurrency requirements and relatively low data volumes. This workload profile is becoming increasingly common as organizations recognize the business value in using data marts and departmental data warehouses as a platform for the increasing use of business analysis tools by information workers at all levels of the business. No longer are data warehouses and BI solutions the exclusive domain of huge enterprises – they are now an increasingly important capability for small to medium businesses and decentralized departments. There’s a growing number of businesses who don’t have same concurrency and data volumes, or budgets, as large enterprises; but who want to be able to create a data warehouse for better reporting, analysis, and decision making.</a:t>
            </a:r>
          </a:p>
          <a:p>
            <a:endParaRPr lang="en-GB" dirty="0"/>
          </a:p>
        </p:txBody>
      </p:sp>
      <p:sp>
        <p:nvSpPr>
          <p:cNvPr id="4" name="Slide Number Placeholder 3"/>
          <p:cNvSpPr>
            <a:spLocks noGrp="1"/>
          </p:cNvSpPr>
          <p:nvPr>
            <p:ph type="sldNum" sz="quarter" idx="10"/>
          </p:nvPr>
        </p:nvSpPr>
        <p:spPr/>
        <p:txBody>
          <a:bodyPr/>
          <a:lstStyle/>
          <a:p>
            <a:pPr>
              <a:defRPr/>
            </a:pPr>
            <a:fld id="{AADD8014-175F-4AF7-A7E7-7CB16A887174}" type="slidenum">
              <a:rPr lang="en-US" smtClean="0"/>
              <a:pPr>
                <a:defRPr/>
              </a:pPr>
              <a:t>11</a:t>
            </a:fld>
            <a:endParaRPr lang="en-US" dirty="0"/>
          </a:p>
        </p:txBody>
      </p:sp>
    </p:spTree>
    <p:extLst>
      <p:ext uri="{BB962C8B-B14F-4D97-AF65-F5344CB8AC3E}">
        <p14:creationId xmlns:p14="http://schemas.microsoft.com/office/powerpoint/2010/main" val="3493204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12</a:t>
            </a:fld>
            <a:endParaRPr lang="en-US" dirty="0">
              <a:latin typeface="Segoe"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xfrm>
            <a:off x="382588" y="685800"/>
            <a:ext cx="6092825" cy="3429000"/>
          </a:xfrm>
          <a:noFill/>
          <a:ln>
            <a:solidFill>
              <a:srgbClr val="000000"/>
            </a:solidFill>
            <a:miter lim="800000"/>
            <a:headEnd/>
            <a:tailEnd/>
          </a:ln>
        </p:spPr>
      </p:sp>
      <p:sp>
        <p:nvSpPr>
          <p:cNvPr id="3" name="Notes Placeholder 2"/>
          <p:cNvSpPr>
            <a:spLocks noGrp="1"/>
          </p:cNvSpPr>
          <p:nvPr>
            <p:ph type="body" idx="1"/>
          </p:nvPr>
        </p:nvSpPr>
        <p:spPr/>
        <p:txBody>
          <a:bodyPr>
            <a:normAutofit fontScale="32500" lnSpcReduction="20000"/>
          </a:bodyPr>
          <a:lstStyle/>
          <a:p>
            <a:pPr eaLnBrk="1" hangingPunct="1">
              <a:defRPr/>
            </a:pPr>
            <a:r>
              <a:rPr lang="en-US" sz="1000" dirty="0" smtClean="0">
                <a:latin typeface="Arial" pitchFamily="34" charset="0"/>
                <a:cs typeface="Arial" pitchFamily="34" charset="0"/>
              </a:rPr>
              <a:t>The HP Business Data Warehouse offers a solution for the customers discussed on the previous slide. It’s a solution that is:</a:t>
            </a:r>
          </a:p>
          <a:p>
            <a:pPr marL="171450" indent="-171450" eaLnBrk="1" hangingPunct="1">
              <a:buFont typeface="Arial" pitchFamily="34" charset="0"/>
              <a:buChar char="•"/>
              <a:defRPr/>
            </a:pPr>
            <a:r>
              <a:rPr lang="en-US" sz="1000" b="1" dirty="0" smtClean="0">
                <a:latin typeface="Arial" pitchFamily="34" charset="0"/>
                <a:cs typeface="Arial" pitchFamily="34" charset="0"/>
              </a:rPr>
              <a:t>Complete</a:t>
            </a:r>
            <a:r>
              <a:rPr lang="en-US" sz="1000" dirty="0" smtClean="0">
                <a:latin typeface="Arial" pitchFamily="34" charset="0"/>
                <a:cs typeface="Arial" pitchFamily="34" charset="0"/>
              </a:rPr>
              <a:t> – the appliance comes with all the hardware and software you need, pre-configured</a:t>
            </a:r>
            <a:r>
              <a:rPr lang="en-US" sz="1000" baseline="0" dirty="0" smtClean="0">
                <a:latin typeface="Arial" pitchFamily="34" charset="0"/>
                <a:cs typeface="Arial" pitchFamily="34" charset="0"/>
              </a:rPr>
              <a:t> for a data warehouse workload based on expertise from HP and Microsoft, and includes support services from a single source.</a:t>
            </a:r>
            <a:endParaRPr lang="en-US" sz="1000" dirty="0" smtClean="0">
              <a:latin typeface="Arial" pitchFamily="34" charset="0"/>
              <a:cs typeface="Arial" pitchFamily="34" charset="0"/>
            </a:endParaRPr>
          </a:p>
          <a:p>
            <a:pPr marL="171450" indent="-171450" eaLnBrk="1" hangingPunct="1">
              <a:buFont typeface="Arial" pitchFamily="34" charset="0"/>
              <a:buChar char="•"/>
              <a:defRPr/>
            </a:pPr>
            <a:r>
              <a:rPr lang="en-US" sz="1000" b="1" dirty="0" smtClean="0">
                <a:latin typeface="Arial" pitchFamily="34" charset="0"/>
                <a:cs typeface="Arial" pitchFamily="34" charset="0"/>
              </a:rPr>
              <a:t>Optimized</a:t>
            </a:r>
            <a:r>
              <a:rPr lang="en-US" sz="1000" dirty="0" smtClean="0">
                <a:latin typeface="Arial" pitchFamily="34" charset="0"/>
                <a:cs typeface="Arial" pitchFamily="34" charset="0"/>
              </a:rPr>
              <a:t> – Experts from Microsoft and HP have designed and tuned the appliance specifically for data warehouse workloads, so you can be sure it will meet your data warehouse requirements with</a:t>
            </a:r>
            <a:r>
              <a:rPr lang="en-US" sz="1000" baseline="0" dirty="0" smtClean="0">
                <a:latin typeface="Arial" pitchFamily="34" charset="0"/>
                <a:cs typeface="Arial" pitchFamily="34" charset="0"/>
              </a:rPr>
              <a:t> efficient power utilization and built in security and reliability features.</a:t>
            </a:r>
            <a:endParaRPr lang="en-US" sz="1000" dirty="0" smtClean="0">
              <a:latin typeface="Arial" pitchFamily="34" charset="0"/>
              <a:cs typeface="Arial" pitchFamily="34" charset="0"/>
            </a:endParaRPr>
          </a:p>
          <a:p>
            <a:pPr marL="171450" indent="-171450" eaLnBrk="1" hangingPunct="1">
              <a:buFont typeface="Arial" pitchFamily="34" charset="0"/>
              <a:buChar char="•"/>
              <a:defRPr/>
            </a:pPr>
            <a:r>
              <a:rPr lang="en-US" sz="1000" b="1" dirty="0" smtClean="0">
                <a:latin typeface="Arial" pitchFamily="34" charset="0"/>
                <a:cs typeface="Arial" pitchFamily="34" charset="0"/>
              </a:rPr>
              <a:t>Agile</a:t>
            </a:r>
            <a:r>
              <a:rPr lang="en-US" sz="1000" dirty="0" smtClean="0">
                <a:latin typeface="Arial" pitchFamily="34" charset="0"/>
                <a:cs typeface="Arial" pitchFamily="34" charset="0"/>
              </a:rPr>
              <a:t> – Because the BDW is a single hardware appliance, you can just plug it in, switch it on, and within a  very short</a:t>
            </a:r>
            <a:r>
              <a:rPr lang="en-US" sz="1000" baseline="0" dirty="0" smtClean="0">
                <a:latin typeface="Arial" pitchFamily="34" charset="0"/>
                <a:cs typeface="Arial" pitchFamily="34" charset="0"/>
              </a:rPr>
              <a:t> period you’ll have a working data warehouse. The easy to use wizards included in the appliance make it easy to configure and load, enabling your business to start taking advantage of your data warehouse sooner than with a “self-build” solution. And while the BDW is optimized for relatively low data volumes and concurrency, if your business grows significantly you can transfer your BDW software licenses to a Fast Track solution. </a:t>
            </a:r>
            <a:endParaRPr lang="en-US" sz="1000" dirty="0">
              <a:latin typeface="Arial" pitchFamily="34" charset="0"/>
              <a:cs typeface="Arial" pitchFamily="34" charset="0"/>
            </a:endParaRPr>
          </a:p>
        </p:txBody>
      </p:sp>
      <p:sp>
        <p:nvSpPr>
          <p:cNvPr id="4" name="Slide Number Placeholder 3"/>
          <p:cNvSpPr txBox="1">
            <a:spLocks noGrp="1"/>
          </p:cNvSpPr>
          <p:nvPr/>
        </p:nvSpPr>
        <p:spPr>
          <a:xfrm>
            <a:off x="3884613" y="8684926"/>
            <a:ext cx="2971800" cy="457513"/>
          </a:xfrm>
          <a:prstGeom prst="rect">
            <a:avLst/>
          </a:prstGeom>
          <a:noFill/>
        </p:spPr>
        <p:txBody>
          <a:bodyPr anchor="b"/>
          <a:lstStyle/>
          <a:p>
            <a:pPr algn="r" fontAlgn="auto">
              <a:spcBef>
                <a:spcPts val="0"/>
              </a:spcBef>
              <a:spcAft>
                <a:spcPts val="0"/>
              </a:spcAft>
              <a:defRPr/>
            </a:pPr>
            <a:fld id="{F5AAE21D-16D2-46BE-A0E1-4905960CC0FB}" type="slidenum">
              <a:rPr lang="en-US" sz="1200">
                <a:latin typeface="+mn-lt"/>
              </a:rPr>
              <a:pPr algn="r" fontAlgn="auto">
                <a:spcBef>
                  <a:spcPts val="0"/>
                </a:spcBef>
                <a:spcAft>
                  <a:spcPts val="0"/>
                </a:spcAft>
                <a:defRPr/>
              </a:pPr>
              <a:t>15</a:t>
            </a:fld>
            <a:endParaRPr lang="en-US" sz="1200" dirty="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There are two key scenarios for using the HP Business Data Warehouse appliance:</a:t>
            </a:r>
          </a:p>
          <a:p>
            <a:pPr marL="171450" indent="-171450">
              <a:buFont typeface="Arial" pitchFamily="34" charset="0"/>
              <a:buChar char="•"/>
            </a:pPr>
            <a:r>
              <a:rPr lang="en-GB" dirty="0" smtClean="0"/>
              <a:t>A small business or departmental data warehouse for a small group of concurrent</a:t>
            </a:r>
            <a:r>
              <a:rPr lang="en-GB" baseline="0" dirty="0" smtClean="0"/>
              <a:t> users who need to store and analyse up to 5 TB of data.</a:t>
            </a:r>
          </a:p>
          <a:p>
            <a:pPr marL="171450" indent="-171450">
              <a:buFont typeface="Arial" pitchFamily="34" charset="0"/>
              <a:buChar char="•"/>
            </a:pPr>
            <a:r>
              <a:rPr lang="en-GB" baseline="0" dirty="0" smtClean="0"/>
              <a:t>A spoke in an Enterprise Data Warehouse “hub and spoke” architecture, where the BDW is used to deliver a subset of the corporate data warehouse to a specific set of users.</a:t>
            </a:r>
            <a:endParaRPr lang="en-GB" dirty="0"/>
          </a:p>
        </p:txBody>
      </p:sp>
      <p:sp>
        <p:nvSpPr>
          <p:cNvPr id="4" name="Slide Number Placeholder 3"/>
          <p:cNvSpPr>
            <a:spLocks noGrp="1"/>
          </p:cNvSpPr>
          <p:nvPr>
            <p:ph type="sldNum" sz="quarter" idx="10"/>
          </p:nvPr>
        </p:nvSpPr>
        <p:spPr/>
        <p:txBody>
          <a:bodyPr/>
          <a:lstStyle/>
          <a:p>
            <a:pPr>
              <a:defRPr/>
            </a:pPr>
            <a:fld id="{AADD8014-175F-4AF7-A7E7-7CB16A887174}" type="slidenum">
              <a:rPr lang="en-US" smtClean="0"/>
              <a:pPr>
                <a:defRPr/>
              </a:pPr>
              <a:t>16</a:t>
            </a:fld>
            <a:endParaRPr lang="en-US" dirty="0"/>
          </a:p>
        </p:txBody>
      </p:sp>
    </p:spTree>
    <p:extLst>
      <p:ext uri="{BB962C8B-B14F-4D97-AF65-F5344CB8AC3E}">
        <p14:creationId xmlns:p14="http://schemas.microsoft.com/office/powerpoint/2010/main" val="4006832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hardware for the BDW is provided by HP, and consist of a server (which can be provided in a 4U rack-mount unit configuration or as a standalone “pedestal” server), and storage hardware.</a:t>
            </a:r>
            <a:r>
              <a:rPr lang="en-GB" baseline="0" dirty="0" smtClean="0"/>
              <a:t> The specific hardware components and configuration have been carefully chosen to provide the optimal solution for </a:t>
            </a:r>
            <a:r>
              <a:rPr lang="en-GB" dirty="0" smtClean="0"/>
              <a:t>a 5TB data warehouse with light concurrency</a:t>
            </a:r>
            <a:r>
              <a:rPr lang="en-GB" baseline="0" dirty="0" smtClean="0"/>
              <a:t> requirements.</a:t>
            </a:r>
            <a:endParaRPr lang="en-GB" dirty="0"/>
          </a:p>
        </p:txBody>
      </p:sp>
      <p:sp>
        <p:nvSpPr>
          <p:cNvPr id="4" name="Slide Number Placeholder 3"/>
          <p:cNvSpPr>
            <a:spLocks noGrp="1"/>
          </p:cNvSpPr>
          <p:nvPr>
            <p:ph type="sldNum" sz="quarter" idx="10"/>
          </p:nvPr>
        </p:nvSpPr>
        <p:spPr/>
        <p:txBody>
          <a:bodyPr/>
          <a:lstStyle/>
          <a:p>
            <a:pPr>
              <a:defRPr/>
            </a:pPr>
            <a:fld id="{AADD8014-175F-4AF7-A7E7-7CB16A887174}" type="slidenum">
              <a:rPr lang="en-US" smtClean="0"/>
              <a:pPr>
                <a:defRPr/>
              </a:pPr>
              <a:t>17</a:t>
            </a:fld>
            <a:endParaRPr lang="en-US" dirty="0"/>
          </a:p>
        </p:txBody>
      </p:sp>
    </p:spTree>
    <p:extLst>
      <p:ext uri="{BB962C8B-B14F-4D97-AF65-F5344CB8AC3E}">
        <p14:creationId xmlns:p14="http://schemas.microsoft.com/office/powerpoint/2010/main" val="14007951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741963507"/>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205324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1875628"/>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191561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425323576"/>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8058581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064969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755051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9074427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1981687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58555511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853525539"/>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6741561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6993823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096411017"/>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31215651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961677886"/>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77239011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576362541"/>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049674791"/>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8483557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369480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045648648"/>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959207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3554913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5371359"/>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66957086"/>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601433231"/>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663443"/>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8307656"/>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2464376"/>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2074274"/>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74913301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86016081"/>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355695" y="1453896"/>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0" y="2180216"/>
            <a:ext cx="3685032" cy="2339102"/>
          </a:xfrm>
          <a:prstGeom prst="rect">
            <a:avLst/>
          </a:prstGeom>
          <a:noFill/>
        </p:spPr>
        <p:txBody>
          <a:bodyPr wrap="square" lIns="0" tIns="0" rIns="0" bIns="0" rtlCol="0">
            <a:spAutoFit/>
          </a:bodyPr>
          <a:lstStyle/>
          <a:p>
            <a:pPr algn="r"/>
            <a:r>
              <a:rPr lang="en-US" sz="3600" dirty="0" smtClean="0">
                <a:solidFill>
                  <a:srgbClr val="F09A1F"/>
                </a:solidFill>
              </a:rPr>
              <a:t>To access </a:t>
            </a:r>
            <a:br>
              <a:rPr lang="en-US" sz="3600" dirty="0" smtClean="0">
                <a:solidFill>
                  <a:srgbClr val="F09A1F"/>
                </a:solidFill>
              </a:rPr>
            </a:br>
            <a:r>
              <a:rPr lang="en-US" sz="3600" dirty="0" smtClean="0">
                <a:solidFill>
                  <a:srgbClr val="F09A1F"/>
                </a:solidFill>
              </a:rPr>
              <a:t>more details </a:t>
            </a:r>
            <a:br>
              <a:rPr lang="en-US" sz="3600" dirty="0" smtClean="0">
                <a:solidFill>
                  <a:srgbClr val="F09A1F"/>
                </a:solidFill>
              </a:rPr>
            </a:br>
            <a:r>
              <a:rPr lang="en-US" sz="3600" dirty="0" smtClean="0">
                <a:solidFill>
                  <a:srgbClr val="F09A1F"/>
                </a:solidFill>
              </a:rPr>
              <a:t>on this session, </a:t>
            </a:r>
            <a:br>
              <a:rPr lang="en-US" sz="3600" dirty="0" smtClean="0">
                <a:solidFill>
                  <a:srgbClr val="F09A1F"/>
                </a:solidFill>
              </a:rPr>
            </a:br>
            <a:r>
              <a:rPr lang="en-US" sz="3600" dirty="0" smtClean="0">
                <a:solidFill>
                  <a:srgbClr val="F09A1F"/>
                </a:solidFill>
              </a:rPr>
              <a:t>capture this </a:t>
            </a:r>
            <a:r>
              <a:rPr lang="en-US" sz="4400" b="1" dirty="0" smtClean="0">
                <a:solidFill>
                  <a:srgbClr val="F09A1F"/>
                </a:solidFill>
              </a:rPr>
              <a:t>TAG</a:t>
            </a:r>
            <a:endParaRPr lang="en-US" sz="3600" b="1" dirty="0" smtClean="0">
              <a:solidFill>
                <a:srgbClr val="F09A1F"/>
              </a:solidFill>
            </a:endParaRPr>
          </a:p>
        </p:txBody>
      </p:sp>
    </p:spTree>
    <p:extLst>
      <p:ext uri="{BB962C8B-B14F-4D97-AF65-F5344CB8AC3E}">
        <p14:creationId xmlns:p14="http://schemas.microsoft.com/office/powerpoint/2010/main" val="415256810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3532585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11464641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88656128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687446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565501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image" Target="../media/image1.jpeg"/><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59454972"/>
      </p:ext>
    </p:extLst>
  </p:cSld>
  <p:clrMap bg1="dk1" tx1="lt1" bg2="dk2" tx2="lt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 id="2147483779" r:id="rId16"/>
    <p:sldLayoutId id="2147483780" r:id="rId17"/>
    <p:sldLayoutId id="2147483781" r:id="rId18"/>
    <p:sldLayoutId id="2147483782" r:id="rId19"/>
    <p:sldLayoutId id="2147483783"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63013988"/>
      </p:ext>
    </p:extLst>
  </p:cSld>
  <p:clrMap bg1="dk1" tx1="lt1" bg2="dk2" tx2="lt2" accent1="accent1" accent2="accent2" accent3="accent3" accent4="accent4" accent5="accent5" accent6="accent6" hlink="hlink" folHlink="folHlink"/>
  <p:sldLayoutIdLst>
    <p:sldLayoutId id="2147483785"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31804645"/>
      </p:ext>
    </p:extLst>
  </p:cSld>
  <p:clrMap bg1="dk1" tx1="lt1" bg2="dk2" tx2="lt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 id="2147483803" r:id="rId17"/>
    <p:sldLayoutId id="2147483804" r:id="rId18"/>
    <p:sldLayoutId id="2147483805" r:id="rId19"/>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13.xml"/><Relationship Id="rId6" Type="http://schemas.openxmlformats.org/officeDocument/2006/relationships/image" Target="../media/image46.jpeg"/><Relationship Id="rId5" Type="http://schemas.openxmlformats.org/officeDocument/2006/relationships/image" Target="../media/image45.png"/><Relationship Id="rId10" Type="http://schemas.openxmlformats.org/officeDocument/2006/relationships/image" Target="../media/image49.png"/><Relationship Id="rId4" Type="http://schemas.openxmlformats.org/officeDocument/2006/relationships/image" Target="../media/image44.png"/><Relationship Id="rId9" Type="http://schemas.microsoft.com/office/2007/relationships/hdphoto" Target="../media/hdphoto3.wd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52.png"/><Relationship Id="rId5" Type="http://schemas.openxmlformats.org/officeDocument/2006/relationships/image" Target="../media/image50.png"/><Relationship Id="rId4" Type="http://schemas.openxmlformats.org/officeDocument/2006/relationships/image" Target="../media/image46.jpeg"/></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54.png"/><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58.jpe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13.xml"/><Relationship Id="rId4" Type="http://schemas.openxmlformats.org/officeDocument/2006/relationships/image" Target="../media/image60.png"/></Relationships>
</file>

<file path=ppt/slides/_rels/slide22.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70.png"/><Relationship Id="rId3" Type="http://schemas.openxmlformats.org/officeDocument/2006/relationships/image" Target="../media/image62.gif"/><Relationship Id="rId7" Type="http://schemas.openxmlformats.org/officeDocument/2006/relationships/image" Target="../media/image65.png"/><Relationship Id="rId12" Type="http://schemas.openxmlformats.org/officeDocument/2006/relationships/image" Target="../media/image69.png"/><Relationship Id="rId2" Type="http://schemas.openxmlformats.org/officeDocument/2006/relationships/image" Target="../media/image61.png"/><Relationship Id="rId16" Type="http://schemas.openxmlformats.org/officeDocument/2006/relationships/image" Target="../media/image60.png"/><Relationship Id="rId1" Type="http://schemas.openxmlformats.org/officeDocument/2006/relationships/slideLayout" Target="../slideLayouts/slideLayout13.xml"/><Relationship Id="rId6" Type="http://schemas.microsoft.com/office/2007/relationships/hdphoto" Target="../media/hdphoto4.wdp"/><Relationship Id="rId11" Type="http://schemas.openxmlformats.org/officeDocument/2006/relationships/image" Target="../media/image68.png"/><Relationship Id="rId5" Type="http://schemas.openxmlformats.org/officeDocument/2006/relationships/image" Target="../media/image64.png"/><Relationship Id="rId15" Type="http://schemas.openxmlformats.org/officeDocument/2006/relationships/image" Target="../media/image72.png"/><Relationship Id="rId10" Type="http://schemas.openxmlformats.org/officeDocument/2006/relationships/image" Target="../media/image67.png"/><Relationship Id="rId4" Type="http://schemas.openxmlformats.org/officeDocument/2006/relationships/image" Target="../media/image63.png"/><Relationship Id="rId9" Type="http://schemas.openxmlformats.org/officeDocument/2006/relationships/image" Target="../media/image66.png"/><Relationship Id="rId14" Type="http://schemas.openxmlformats.org/officeDocument/2006/relationships/image" Target="../media/image7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73.png"/><Relationship Id="rId4" Type="http://schemas.openxmlformats.org/officeDocument/2006/relationships/image" Target="../media/image75.png"/></Relationships>
</file>

<file path=ppt/slides/_rels/slide2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77.jpeg"/></Relationships>
</file>

<file path=ppt/slides/_rels/slide2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77.jpeg"/></Relationships>
</file>

<file path=ppt/slides/_rels/slide2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77.jpeg"/></Relationships>
</file>

<file path=ppt/slides/_rels/slide2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77.jpeg"/></Relationships>
</file>

<file path=ppt/slides/_rels/slide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77.jpeg"/></Relationships>
</file>

<file path=ppt/slides/_rels/slide3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77.jpeg"/></Relationships>
</file>

<file path=ppt/slides/_rels/slide3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77.jpeg"/></Relationships>
</file>

<file path=ppt/slides/_rels/slide3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77.jpeg"/></Relationships>
</file>

<file path=ppt/slides/_rels/slide3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77.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79.png"/></Relationships>
</file>

<file path=ppt/slides/_rels/slide3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82.png"/><Relationship Id="rId4" Type="http://schemas.openxmlformats.org/officeDocument/2006/relationships/image" Target="../media/image81.png"/></Relationships>
</file>

<file path=ppt/slides/_rels/slide39.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2.png"/><Relationship Id="rId3" Type="http://schemas.openxmlformats.org/officeDocument/2006/relationships/image" Target="../media/image83.png"/><Relationship Id="rId7" Type="http://schemas.openxmlformats.org/officeDocument/2006/relationships/image" Target="../media/image87.png"/><Relationship Id="rId12" Type="http://schemas.openxmlformats.org/officeDocument/2006/relationships/image" Target="../media/image58.jpe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86.png"/><Relationship Id="rId11" Type="http://schemas.openxmlformats.org/officeDocument/2006/relationships/image" Target="../media/image91.png"/><Relationship Id="rId5" Type="http://schemas.openxmlformats.org/officeDocument/2006/relationships/image" Target="../media/image85.pn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png"/></Relationships>
</file>

<file path=ppt/slides/_rels/slide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2.png"/><Relationship Id="rId18" Type="http://schemas.openxmlformats.org/officeDocument/2006/relationships/image" Target="../media/image106.png"/><Relationship Id="rId3" Type="http://schemas.openxmlformats.org/officeDocument/2006/relationships/image" Target="../media/image93.png"/><Relationship Id="rId21" Type="http://schemas.openxmlformats.org/officeDocument/2006/relationships/image" Target="../media/image109.png"/><Relationship Id="rId7" Type="http://schemas.openxmlformats.org/officeDocument/2006/relationships/image" Target="../media/image97.png"/><Relationship Id="rId12" Type="http://schemas.openxmlformats.org/officeDocument/2006/relationships/image" Target="../media/image101.jpeg"/><Relationship Id="rId17" Type="http://schemas.microsoft.com/office/2007/relationships/hdphoto" Target="../media/hdphoto5.wdp"/><Relationship Id="rId2" Type="http://schemas.openxmlformats.org/officeDocument/2006/relationships/notesSlide" Target="../notesSlides/notesSlide28.xml"/><Relationship Id="rId16" Type="http://schemas.openxmlformats.org/officeDocument/2006/relationships/image" Target="../media/image105.png"/><Relationship Id="rId20" Type="http://schemas.openxmlformats.org/officeDocument/2006/relationships/image" Target="../media/image108.png"/><Relationship Id="rId1" Type="http://schemas.openxmlformats.org/officeDocument/2006/relationships/slideLayout" Target="../slideLayouts/slideLayout13.xml"/><Relationship Id="rId6" Type="http://schemas.openxmlformats.org/officeDocument/2006/relationships/image" Target="../media/image96.png"/><Relationship Id="rId11" Type="http://schemas.openxmlformats.org/officeDocument/2006/relationships/hyperlink" Target="http://www.microsoft.com/office/2010/default.aspx" TargetMode="External"/><Relationship Id="rId24" Type="http://schemas.openxmlformats.org/officeDocument/2006/relationships/image" Target="../media/image112.jpeg"/><Relationship Id="rId5" Type="http://schemas.openxmlformats.org/officeDocument/2006/relationships/image" Target="../media/image95.png"/><Relationship Id="rId15" Type="http://schemas.openxmlformats.org/officeDocument/2006/relationships/image" Target="../media/image104.png"/><Relationship Id="rId23" Type="http://schemas.openxmlformats.org/officeDocument/2006/relationships/image" Target="../media/image111.png"/><Relationship Id="rId10" Type="http://schemas.openxmlformats.org/officeDocument/2006/relationships/image" Target="../media/image100.png"/><Relationship Id="rId19" Type="http://schemas.openxmlformats.org/officeDocument/2006/relationships/image" Target="../media/image107.png"/><Relationship Id="rId4" Type="http://schemas.openxmlformats.org/officeDocument/2006/relationships/image" Target="../media/image94.png"/><Relationship Id="rId9" Type="http://schemas.openxmlformats.org/officeDocument/2006/relationships/image" Target="../media/image99.png"/><Relationship Id="rId14" Type="http://schemas.openxmlformats.org/officeDocument/2006/relationships/image" Target="../media/image103.png"/><Relationship Id="rId22" Type="http://schemas.openxmlformats.org/officeDocument/2006/relationships/image" Target="../media/image110.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113.gif"/><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34.xml"/><Relationship Id="rId4" Type="http://schemas.openxmlformats.org/officeDocument/2006/relationships/hyperlink" Target="http://www.microsoft.com/sqlserver" TargetMode="External"/></Relationships>
</file>

<file path=ppt/slides/_rels/slide45.xml.rels><?xml version="1.0" encoding="UTF-8" standalone="yes"?>
<Relationships xmlns="http://schemas.openxmlformats.org/package/2006/relationships"><Relationship Id="rId8" Type="http://schemas.openxmlformats.org/officeDocument/2006/relationships/image" Target="../media/image115.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33.xml"/><Relationship Id="rId1" Type="http://schemas.openxmlformats.org/officeDocument/2006/relationships/slideLayout" Target="../slideLayouts/slideLayout34.xml"/><Relationship Id="rId6" Type="http://schemas.openxmlformats.org/officeDocument/2006/relationships/hyperlink" Target="http://microsoft.com/technet" TargetMode="External"/><Relationship Id="rId11" Type="http://schemas.openxmlformats.org/officeDocument/2006/relationships/image" Target="../media/image118.png"/><Relationship Id="rId5" Type="http://schemas.openxmlformats.org/officeDocument/2006/relationships/hyperlink" Target="http://www.microsoft.com/learning" TargetMode="External"/><Relationship Id="rId10" Type="http://schemas.openxmlformats.org/officeDocument/2006/relationships/image" Target="../media/image117.emf"/><Relationship Id="rId4" Type="http://schemas.openxmlformats.org/officeDocument/2006/relationships/image" Target="../media/image114.png"/><Relationship Id="rId9" Type="http://schemas.openxmlformats.org/officeDocument/2006/relationships/image" Target="../media/image116.png"/><Relationship Id="rId14" Type="http://schemas.microsoft.com/office/2007/relationships/hdphoto" Target="../media/hdphoto1.wdp"/></Relationships>
</file>

<file path=ppt/slides/_rels/slide46.xml.rels><?xml version="1.0" encoding="UTF-8" standalone="yes"?>
<Relationships xmlns="http://schemas.openxmlformats.org/package/2006/relationships"><Relationship Id="rId8" Type="http://schemas.openxmlformats.org/officeDocument/2006/relationships/image" Target="../media/image124.png"/><Relationship Id="rId13" Type="http://schemas.openxmlformats.org/officeDocument/2006/relationships/image" Target="../media/image129.png"/><Relationship Id="rId3" Type="http://schemas.openxmlformats.org/officeDocument/2006/relationships/image" Target="../media/image119.png"/><Relationship Id="rId7" Type="http://schemas.openxmlformats.org/officeDocument/2006/relationships/image" Target="../media/image123.png"/><Relationship Id="rId12" Type="http://schemas.openxmlformats.org/officeDocument/2006/relationships/image" Target="../media/image128.png"/><Relationship Id="rId2" Type="http://schemas.openxmlformats.org/officeDocument/2006/relationships/notesSlide" Target="../notesSlides/notesSlide34.xml"/><Relationship Id="rId1" Type="http://schemas.openxmlformats.org/officeDocument/2006/relationships/slideLayout" Target="../slideLayouts/slideLayout35.xml"/><Relationship Id="rId6" Type="http://schemas.openxmlformats.org/officeDocument/2006/relationships/image" Target="../media/image122.png"/><Relationship Id="rId11" Type="http://schemas.openxmlformats.org/officeDocument/2006/relationships/image" Target="../media/image127.png"/><Relationship Id="rId5" Type="http://schemas.openxmlformats.org/officeDocument/2006/relationships/image" Target="../media/image121.png"/><Relationship Id="rId10" Type="http://schemas.openxmlformats.org/officeDocument/2006/relationships/image" Target="../media/image126.png"/><Relationship Id="rId4" Type="http://schemas.openxmlformats.org/officeDocument/2006/relationships/image" Target="../media/image120.png"/><Relationship Id="rId9" Type="http://schemas.openxmlformats.org/officeDocument/2006/relationships/image" Target="../media/image125.png"/><Relationship Id="rId14" Type="http://schemas.openxmlformats.org/officeDocument/2006/relationships/image" Target="../media/image130.png"/></Relationships>
</file>

<file path=ppt/slides/_rels/slide47.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35.xml"/><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Data Warehouse Scope </a:t>
            </a:r>
            <a:endParaRPr lang="en-US" dirty="0"/>
          </a:p>
        </p:txBody>
      </p:sp>
      <p:sp>
        <p:nvSpPr>
          <p:cNvPr id="55" name="Right Arrow 54"/>
          <p:cNvSpPr/>
          <p:nvPr/>
        </p:nvSpPr>
        <p:spPr>
          <a:xfrm rot="16200000">
            <a:off x="2906601" y="3103034"/>
            <a:ext cx="3009900" cy="3429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r>
              <a:rPr lang="en-US" sz="1100" b="1" dirty="0">
                <a:solidFill>
                  <a:schemeClr val="bg1"/>
                </a:solidFill>
                <a:latin typeface="Arial" pitchFamily="34" charset="0"/>
                <a:cs typeface="Arial" pitchFamily="34" charset="0"/>
              </a:rPr>
              <a:t>Data Path</a:t>
            </a:r>
          </a:p>
        </p:txBody>
      </p:sp>
      <p:pic>
        <p:nvPicPr>
          <p:cNvPr id="56" name="Picture 4"/>
          <p:cNvPicPr>
            <a:picLocks noChangeAspect="1" noChangeArrowheads="1"/>
          </p:cNvPicPr>
          <p:nvPr/>
        </p:nvPicPr>
        <p:blipFill>
          <a:blip r:embed="rId3" cstate="print"/>
          <a:srcRect/>
          <a:stretch>
            <a:fillRect/>
          </a:stretch>
        </p:blipFill>
        <p:spPr bwMode="auto">
          <a:xfrm>
            <a:off x="4887800" y="1540934"/>
            <a:ext cx="483671" cy="666751"/>
          </a:xfrm>
          <a:prstGeom prst="rect">
            <a:avLst/>
          </a:prstGeom>
          <a:noFill/>
          <a:ln w="9525">
            <a:noFill/>
            <a:miter lim="800000"/>
            <a:headEnd/>
            <a:tailEnd/>
          </a:ln>
        </p:spPr>
      </p:pic>
      <p:pic>
        <p:nvPicPr>
          <p:cNvPr id="57"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157144" y="1625601"/>
            <a:ext cx="497237" cy="685801"/>
          </a:xfrm>
          <a:prstGeom prst="rect">
            <a:avLst/>
          </a:prstGeom>
          <a:noFill/>
          <a:ln w="9525">
            <a:noFill/>
            <a:miter lim="800000"/>
            <a:headEnd/>
            <a:tailEnd/>
          </a:ln>
        </p:spPr>
      </p:pic>
      <p:pic>
        <p:nvPicPr>
          <p:cNvPr id="58" name="Picture 3" descr="C:\Program Files\Microsoft Resource DVD Artwork\DVD_ART\Artwork_Imagery\HARDWARE_IMAGERY\Illustration - Misc Hardware\XML Icons\Server.png"/>
          <p:cNvPicPr>
            <a:picLocks noChangeAspect="1" noChangeArrowheads="1"/>
          </p:cNvPicPr>
          <p:nvPr/>
        </p:nvPicPr>
        <p:blipFill>
          <a:blip r:embed="rId4" cstate="print"/>
          <a:srcRect/>
          <a:stretch>
            <a:fillRect/>
          </a:stretch>
        </p:blipFill>
        <p:spPr bwMode="auto">
          <a:xfrm>
            <a:off x="6902867" y="1786468"/>
            <a:ext cx="534989" cy="790136"/>
          </a:xfrm>
          <a:prstGeom prst="rect">
            <a:avLst/>
          </a:prstGeom>
          <a:noFill/>
          <a:ln w="9525">
            <a:noFill/>
            <a:miter lim="800000"/>
            <a:headEnd/>
            <a:tailEnd/>
          </a:ln>
        </p:spPr>
      </p:pic>
      <p:pic>
        <p:nvPicPr>
          <p:cNvPr id="59" name="Picture 4" descr="Server SQL database"/>
          <p:cNvPicPr>
            <a:picLocks noChangeAspect="1" noChangeArrowheads="1"/>
          </p:cNvPicPr>
          <p:nvPr/>
        </p:nvPicPr>
        <p:blipFill>
          <a:blip r:embed="rId5" cstate="print"/>
          <a:srcRect/>
          <a:stretch>
            <a:fillRect/>
          </a:stretch>
        </p:blipFill>
        <p:spPr bwMode="auto">
          <a:xfrm>
            <a:off x="4913199" y="4047067"/>
            <a:ext cx="771524" cy="1143000"/>
          </a:xfrm>
          <a:prstGeom prst="rect">
            <a:avLst/>
          </a:prstGeom>
          <a:noFill/>
          <a:ln w="9525">
            <a:noFill/>
            <a:miter lim="800000"/>
            <a:headEnd/>
            <a:tailEnd/>
          </a:ln>
        </p:spPr>
      </p:pic>
      <p:sp>
        <p:nvSpPr>
          <p:cNvPr id="60" name="Rectangle 40"/>
          <p:cNvSpPr>
            <a:spLocks noChangeArrowheads="1"/>
          </p:cNvSpPr>
          <p:nvPr/>
        </p:nvSpPr>
        <p:spPr bwMode="auto">
          <a:xfrm>
            <a:off x="4811600" y="5181600"/>
            <a:ext cx="1290738" cy="261611"/>
          </a:xfrm>
          <a:prstGeom prst="rect">
            <a:avLst/>
          </a:prstGeom>
          <a:noFill/>
          <a:ln w="12700">
            <a:noFill/>
            <a:miter lim="800000"/>
            <a:headEnd/>
            <a:tailEnd/>
          </a:ln>
        </p:spPr>
        <p:txBody>
          <a:bodyPr wrap="none" lIns="91436" tIns="45719" rIns="91436" bIns="45719">
            <a:spAutoFit/>
          </a:bodyPr>
          <a:lstStyle/>
          <a:p>
            <a:r>
              <a:rPr lang="en-US" sz="1100" b="1" dirty="0">
                <a:latin typeface="Arial" pitchFamily="34" charset="0"/>
                <a:cs typeface="Arial" pitchFamily="34" charset="0"/>
              </a:rPr>
              <a:t>Data Warehouse</a:t>
            </a:r>
          </a:p>
        </p:txBody>
      </p:sp>
      <p:sp>
        <p:nvSpPr>
          <p:cNvPr id="61" name="Rectangle 40"/>
          <p:cNvSpPr>
            <a:spLocks noChangeArrowheads="1"/>
          </p:cNvSpPr>
          <p:nvPr/>
        </p:nvSpPr>
        <p:spPr bwMode="auto">
          <a:xfrm>
            <a:off x="4811600" y="2253049"/>
            <a:ext cx="1422184" cy="430887"/>
          </a:xfrm>
          <a:prstGeom prst="rect">
            <a:avLst/>
          </a:prstGeom>
          <a:noFill/>
          <a:ln w="12700">
            <a:noFill/>
            <a:miter lim="800000"/>
            <a:headEnd/>
            <a:tailEnd/>
          </a:ln>
        </p:spPr>
        <p:txBody>
          <a:bodyPr wrap="none" lIns="91436" tIns="45719" rIns="91436" bIns="45719">
            <a:spAutoFit/>
          </a:bodyPr>
          <a:lstStyle/>
          <a:p>
            <a:r>
              <a:rPr lang="en-US" sz="1100" b="1" dirty="0">
                <a:latin typeface="Arial" pitchFamily="34" charset="0"/>
                <a:cs typeface="Arial" pitchFamily="34" charset="0"/>
              </a:rPr>
              <a:t>Analysis Services </a:t>
            </a:r>
            <a:br>
              <a:rPr lang="en-US" sz="1100" b="1" dirty="0">
                <a:latin typeface="Arial" pitchFamily="34" charset="0"/>
                <a:cs typeface="Arial" pitchFamily="34" charset="0"/>
              </a:rPr>
            </a:br>
            <a:r>
              <a:rPr lang="en-US" sz="1100" b="1" dirty="0">
                <a:latin typeface="Arial" pitchFamily="34" charset="0"/>
                <a:cs typeface="Arial" pitchFamily="34" charset="0"/>
              </a:rPr>
              <a:t>Cubes</a:t>
            </a:r>
          </a:p>
        </p:txBody>
      </p:sp>
      <p:sp>
        <p:nvSpPr>
          <p:cNvPr id="62" name="Rectangle 40"/>
          <p:cNvSpPr>
            <a:spLocks noChangeArrowheads="1"/>
          </p:cNvSpPr>
          <p:nvPr/>
        </p:nvSpPr>
        <p:spPr bwMode="auto">
          <a:xfrm>
            <a:off x="7207139" y="5198533"/>
            <a:ext cx="1795462" cy="261611"/>
          </a:xfrm>
          <a:prstGeom prst="rect">
            <a:avLst/>
          </a:prstGeom>
          <a:noFill/>
          <a:ln w="12700">
            <a:noFill/>
            <a:miter lim="800000"/>
            <a:headEnd/>
            <a:tailEnd/>
          </a:ln>
        </p:spPr>
        <p:txBody>
          <a:bodyPr lIns="91436" tIns="45719" rIns="91436" bIns="45719">
            <a:spAutoFit/>
          </a:bodyPr>
          <a:lstStyle/>
          <a:p>
            <a:r>
              <a:rPr lang="en-US" sz="1100" b="1" dirty="0">
                <a:latin typeface="Arial" pitchFamily="34" charset="0"/>
                <a:cs typeface="Arial" pitchFamily="34" charset="0"/>
              </a:rPr>
              <a:t>PerformancePoint</a:t>
            </a:r>
          </a:p>
        </p:txBody>
      </p:sp>
      <p:pic>
        <p:nvPicPr>
          <p:cNvPr id="63" name="Picture 3" descr="C:\Program Files\Microsoft Resource DVD Artwork\DVD_ART\Artwork_Imagery\HARDWARE_IMAGERY\Illustration - Misc Hardware\XML Icons\Server.png"/>
          <p:cNvPicPr>
            <a:picLocks noChangeAspect="1" noChangeArrowheads="1"/>
          </p:cNvPicPr>
          <p:nvPr/>
        </p:nvPicPr>
        <p:blipFill>
          <a:blip r:embed="rId6" cstate="print"/>
          <a:srcRect/>
          <a:stretch>
            <a:fillRect/>
          </a:stretch>
        </p:blipFill>
        <p:spPr bwMode="auto">
          <a:xfrm>
            <a:off x="2940469" y="1447800"/>
            <a:ext cx="464574" cy="685800"/>
          </a:xfrm>
          <a:prstGeom prst="rect">
            <a:avLst/>
          </a:prstGeom>
          <a:noFill/>
          <a:ln w="9525">
            <a:noFill/>
            <a:miter lim="800000"/>
            <a:headEnd/>
            <a:tailEnd/>
          </a:ln>
        </p:spPr>
      </p:pic>
      <p:sp>
        <p:nvSpPr>
          <p:cNvPr id="64" name="Rectangle 40"/>
          <p:cNvSpPr>
            <a:spLocks noChangeArrowheads="1"/>
          </p:cNvSpPr>
          <p:nvPr/>
        </p:nvSpPr>
        <p:spPr bwMode="auto">
          <a:xfrm>
            <a:off x="2830401" y="4996249"/>
            <a:ext cx="1447800" cy="430887"/>
          </a:xfrm>
          <a:prstGeom prst="rect">
            <a:avLst/>
          </a:prstGeom>
          <a:noFill/>
          <a:ln w="12700">
            <a:noFill/>
            <a:miter lim="800000"/>
            <a:headEnd/>
            <a:tailEnd/>
          </a:ln>
        </p:spPr>
        <p:txBody>
          <a:bodyPr wrap="square" lIns="91436" tIns="45719" rIns="91436" bIns="45719">
            <a:spAutoFit/>
          </a:bodyPr>
          <a:lstStyle/>
          <a:p>
            <a:r>
              <a:rPr lang="en-US" sz="1100" b="1" dirty="0">
                <a:latin typeface="Arial" pitchFamily="34" charset="0"/>
                <a:cs typeface="Arial" pitchFamily="34" charset="0"/>
              </a:rPr>
              <a:t>Dedicated SAN, Storage Array</a:t>
            </a:r>
          </a:p>
        </p:txBody>
      </p:sp>
      <p:sp>
        <p:nvSpPr>
          <p:cNvPr id="65" name="Rectangle 40"/>
          <p:cNvSpPr>
            <a:spLocks noChangeArrowheads="1"/>
          </p:cNvSpPr>
          <p:nvPr/>
        </p:nvSpPr>
        <p:spPr bwMode="auto">
          <a:xfrm>
            <a:off x="6792800" y="3108124"/>
            <a:ext cx="1870076" cy="261611"/>
          </a:xfrm>
          <a:prstGeom prst="rect">
            <a:avLst/>
          </a:prstGeom>
          <a:noFill/>
          <a:ln w="12700">
            <a:noFill/>
            <a:miter lim="800000"/>
            <a:headEnd/>
            <a:tailEnd/>
          </a:ln>
        </p:spPr>
        <p:txBody>
          <a:bodyPr lIns="91436" tIns="45719" rIns="91436" bIns="45719">
            <a:spAutoFit/>
          </a:bodyPr>
          <a:lstStyle/>
          <a:p>
            <a:r>
              <a:rPr lang="en-US" sz="1100" b="1" dirty="0">
                <a:latin typeface="Arial" pitchFamily="34" charset="0"/>
                <a:cs typeface="Arial" pitchFamily="34" charset="0"/>
              </a:rPr>
              <a:t>Reporting Services</a:t>
            </a:r>
          </a:p>
        </p:txBody>
      </p:sp>
      <p:pic>
        <p:nvPicPr>
          <p:cNvPr id="66" name="Picture 3" descr="C:\Program Files\Microsoft Resource DVD Artwork\DVD_ART\Artwork_Imagery\HARDWARE_IMAGERY\Illustration - Misc Hardware\XML Icons\Server.png"/>
          <p:cNvPicPr>
            <a:picLocks noChangeAspect="1" noChangeArrowheads="1"/>
          </p:cNvPicPr>
          <p:nvPr/>
        </p:nvPicPr>
        <p:blipFill>
          <a:blip r:embed="rId4" cstate="print"/>
          <a:srcRect/>
          <a:stretch>
            <a:fillRect/>
          </a:stretch>
        </p:blipFill>
        <p:spPr bwMode="auto">
          <a:xfrm>
            <a:off x="7210313" y="1921935"/>
            <a:ext cx="517072" cy="762000"/>
          </a:xfrm>
          <a:prstGeom prst="rect">
            <a:avLst/>
          </a:prstGeom>
          <a:noFill/>
          <a:ln w="9525">
            <a:noFill/>
            <a:miter lim="800000"/>
            <a:headEnd/>
            <a:tailEnd/>
          </a:ln>
        </p:spPr>
      </p:pic>
      <p:sp>
        <p:nvSpPr>
          <p:cNvPr id="92" name="Rectangle 40"/>
          <p:cNvSpPr>
            <a:spLocks noChangeArrowheads="1"/>
          </p:cNvSpPr>
          <p:nvPr/>
        </p:nvSpPr>
        <p:spPr bwMode="auto">
          <a:xfrm>
            <a:off x="6792800" y="2854653"/>
            <a:ext cx="1795463" cy="261611"/>
          </a:xfrm>
          <a:prstGeom prst="rect">
            <a:avLst/>
          </a:prstGeom>
          <a:noFill/>
          <a:ln w="12700">
            <a:noFill/>
            <a:miter lim="800000"/>
            <a:headEnd/>
            <a:tailEnd/>
          </a:ln>
        </p:spPr>
        <p:txBody>
          <a:bodyPr lIns="91436" tIns="45719" rIns="91436" bIns="45719">
            <a:spAutoFit/>
          </a:bodyPr>
          <a:lstStyle/>
          <a:p>
            <a:r>
              <a:rPr lang="en-US" sz="1100" b="1" dirty="0">
                <a:latin typeface="Arial" pitchFamily="34" charset="0"/>
                <a:cs typeface="Arial" pitchFamily="34" charset="0"/>
              </a:rPr>
              <a:t>Web Analytic Tools</a:t>
            </a:r>
          </a:p>
        </p:txBody>
      </p:sp>
      <p:pic>
        <p:nvPicPr>
          <p:cNvPr id="118" name="Picture 7" descr="Server"/>
          <p:cNvPicPr>
            <a:picLocks noChangeAspect="1" noChangeArrowheads="1"/>
          </p:cNvPicPr>
          <p:nvPr/>
        </p:nvPicPr>
        <p:blipFill>
          <a:blip r:embed="rId7" cstate="print"/>
          <a:srcRect/>
          <a:stretch>
            <a:fillRect/>
          </a:stretch>
        </p:blipFill>
        <p:spPr bwMode="auto">
          <a:xfrm>
            <a:off x="2906600" y="4758796"/>
            <a:ext cx="838200" cy="203200"/>
          </a:xfrm>
          <a:prstGeom prst="rect">
            <a:avLst/>
          </a:prstGeom>
          <a:noFill/>
          <a:ln w="9525">
            <a:noFill/>
            <a:miter lim="800000"/>
            <a:headEnd/>
            <a:tailEnd/>
          </a:ln>
        </p:spPr>
      </p:pic>
      <p:pic>
        <p:nvPicPr>
          <p:cNvPr id="119" name="Picture 7" descr="Server"/>
          <p:cNvPicPr>
            <a:picLocks noChangeAspect="1" noChangeArrowheads="1"/>
          </p:cNvPicPr>
          <p:nvPr/>
        </p:nvPicPr>
        <p:blipFill>
          <a:blip r:embed="rId7" cstate="print"/>
          <a:srcRect/>
          <a:stretch>
            <a:fillRect/>
          </a:stretch>
        </p:blipFill>
        <p:spPr bwMode="auto">
          <a:xfrm>
            <a:off x="2906600" y="4614335"/>
            <a:ext cx="838200" cy="203200"/>
          </a:xfrm>
          <a:prstGeom prst="rect">
            <a:avLst/>
          </a:prstGeom>
          <a:noFill/>
          <a:ln w="9525">
            <a:noFill/>
            <a:miter lim="800000"/>
            <a:headEnd/>
            <a:tailEnd/>
          </a:ln>
        </p:spPr>
      </p:pic>
      <p:pic>
        <p:nvPicPr>
          <p:cNvPr id="120" name="Picture 7" descr="Server"/>
          <p:cNvPicPr>
            <a:picLocks noChangeAspect="1" noChangeArrowheads="1"/>
          </p:cNvPicPr>
          <p:nvPr/>
        </p:nvPicPr>
        <p:blipFill>
          <a:blip r:embed="rId7" cstate="print"/>
          <a:srcRect/>
          <a:stretch>
            <a:fillRect/>
          </a:stretch>
        </p:blipFill>
        <p:spPr bwMode="auto">
          <a:xfrm>
            <a:off x="2906600" y="4479396"/>
            <a:ext cx="838200" cy="203200"/>
          </a:xfrm>
          <a:prstGeom prst="rect">
            <a:avLst/>
          </a:prstGeom>
          <a:noFill/>
          <a:ln w="9525">
            <a:noFill/>
            <a:miter lim="800000"/>
            <a:headEnd/>
            <a:tailEnd/>
          </a:ln>
        </p:spPr>
      </p:pic>
      <p:pic>
        <p:nvPicPr>
          <p:cNvPr id="121" name="Picture 7" descr="Server"/>
          <p:cNvPicPr>
            <a:picLocks noChangeAspect="1" noChangeArrowheads="1"/>
          </p:cNvPicPr>
          <p:nvPr/>
        </p:nvPicPr>
        <p:blipFill>
          <a:blip r:embed="rId7" cstate="print"/>
          <a:srcRect/>
          <a:stretch>
            <a:fillRect/>
          </a:stretch>
        </p:blipFill>
        <p:spPr bwMode="auto">
          <a:xfrm>
            <a:off x="2906600" y="4342871"/>
            <a:ext cx="838200" cy="203200"/>
          </a:xfrm>
          <a:prstGeom prst="rect">
            <a:avLst/>
          </a:prstGeom>
          <a:noFill/>
          <a:ln w="9525">
            <a:noFill/>
            <a:miter lim="800000"/>
            <a:headEnd/>
            <a:tailEnd/>
          </a:ln>
        </p:spPr>
      </p:pic>
      <p:pic>
        <p:nvPicPr>
          <p:cNvPr id="122" name="Picture 7" descr="Server"/>
          <p:cNvPicPr>
            <a:picLocks noChangeAspect="1" noChangeArrowheads="1"/>
          </p:cNvPicPr>
          <p:nvPr/>
        </p:nvPicPr>
        <p:blipFill>
          <a:blip r:embed="rId7" cstate="print"/>
          <a:srcRect/>
          <a:stretch>
            <a:fillRect/>
          </a:stretch>
        </p:blipFill>
        <p:spPr bwMode="auto">
          <a:xfrm>
            <a:off x="2906600" y="4207935"/>
            <a:ext cx="838200" cy="203200"/>
          </a:xfrm>
          <a:prstGeom prst="rect">
            <a:avLst/>
          </a:prstGeom>
          <a:noFill/>
          <a:ln w="9525">
            <a:noFill/>
            <a:miter lim="800000"/>
            <a:headEnd/>
            <a:tailEnd/>
          </a:ln>
        </p:spPr>
      </p:pic>
      <p:sp>
        <p:nvSpPr>
          <p:cNvPr id="123" name="Rectangle 40"/>
          <p:cNvSpPr>
            <a:spLocks noChangeArrowheads="1"/>
          </p:cNvSpPr>
          <p:nvPr/>
        </p:nvSpPr>
        <p:spPr bwMode="auto">
          <a:xfrm>
            <a:off x="2830400" y="2226747"/>
            <a:ext cx="1565275" cy="430887"/>
          </a:xfrm>
          <a:prstGeom prst="rect">
            <a:avLst/>
          </a:prstGeom>
          <a:noFill/>
          <a:ln w="12700">
            <a:noFill/>
            <a:miter lim="800000"/>
            <a:headEnd/>
            <a:tailEnd/>
          </a:ln>
        </p:spPr>
        <p:txBody>
          <a:bodyPr wrap="square" lIns="91436" tIns="45719" rIns="91436" bIns="45719">
            <a:spAutoFit/>
          </a:bodyPr>
          <a:lstStyle/>
          <a:p>
            <a:r>
              <a:rPr lang="en-US" sz="1100" b="1" dirty="0">
                <a:latin typeface="Arial" pitchFamily="34" charset="0"/>
                <a:cs typeface="Arial" pitchFamily="34" charset="0"/>
              </a:rPr>
              <a:t>Integration </a:t>
            </a:r>
            <a:br>
              <a:rPr lang="en-US" sz="1100" b="1" dirty="0">
                <a:latin typeface="Arial" pitchFamily="34" charset="0"/>
                <a:cs typeface="Arial" pitchFamily="34" charset="0"/>
              </a:rPr>
            </a:br>
            <a:r>
              <a:rPr lang="en-US" sz="1100" b="1" dirty="0">
                <a:latin typeface="Arial" pitchFamily="34" charset="0"/>
                <a:cs typeface="Arial" pitchFamily="34" charset="0"/>
              </a:rPr>
              <a:t>Services ETL </a:t>
            </a:r>
          </a:p>
        </p:txBody>
      </p:sp>
      <p:pic>
        <p:nvPicPr>
          <p:cNvPr id="124" name="Picture 12" descr="Internet01"/>
          <p:cNvPicPr>
            <a:picLocks noChangeAspect="1" noChangeArrowheads="1"/>
          </p:cNvPicPr>
          <p:nvPr/>
        </p:nvPicPr>
        <p:blipFill>
          <a:blip r:embed="rId8" cstate="print"/>
          <a:srcRect/>
          <a:stretch>
            <a:fillRect/>
          </a:stretch>
        </p:blipFill>
        <p:spPr bwMode="auto">
          <a:xfrm>
            <a:off x="7478600" y="2302935"/>
            <a:ext cx="380999" cy="365125"/>
          </a:xfrm>
          <a:prstGeom prst="rect">
            <a:avLst/>
          </a:prstGeom>
          <a:noFill/>
          <a:ln w="9525">
            <a:noFill/>
            <a:miter lim="800000"/>
            <a:headEnd/>
            <a:tailEnd/>
          </a:ln>
        </p:spPr>
      </p:pic>
      <p:sp>
        <p:nvSpPr>
          <p:cNvPr id="125" name="Rectangle 40"/>
          <p:cNvSpPr>
            <a:spLocks noChangeArrowheads="1"/>
          </p:cNvSpPr>
          <p:nvPr/>
        </p:nvSpPr>
        <p:spPr bwMode="auto">
          <a:xfrm>
            <a:off x="6843599" y="4668109"/>
            <a:ext cx="2016652" cy="261611"/>
          </a:xfrm>
          <a:prstGeom prst="rect">
            <a:avLst/>
          </a:prstGeom>
          <a:noFill/>
          <a:ln w="12700">
            <a:noFill/>
            <a:miter lim="800000"/>
            <a:headEnd/>
            <a:tailEnd/>
          </a:ln>
        </p:spPr>
        <p:txBody>
          <a:bodyPr wrap="square" lIns="91436" tIns="45719" rIns="91436" bIns="45719">
            <a:spAutoFit/>
          </a:bodyPr>
          <a:lstStyle/>
          <a:p>
            <a:r>
              <a:rPr lang="en-US" sz="1100" b="1" dirty="0">
                <a:latin typeface="Arial" pitchFamily="34" charset="0"/>
                <a:cs typeface="Arial" pitchFamily="34" charset="0"/>
              </a:rPr>
              <a:t>SharePoint Services</a:t>
            </a:r>
          </a:p>
        </p:txBody>
      </p:sp>
      <p:sp>
        <p:nvSpPr>
          <p:cNvPr id="126" name="Rectangle 40"/>
          <p:cNvSpPr>
            <a:spLocks noChangeArrowheads="1"/>
          </p:cNvSpPr>
          <p:nvPr/>
        </p:nvSpPr>
        <p:spPr bwMode="auto">
          <a:xfrm>
            <a:off x="6843600" y="4936924"/>
            <a:ext cx="2362199" cy="261611"/>
          </a:xfrm>
          <a:prstGeom prst="rect">
            <a:avLst/>
          </a:prstGeom>
          <a:noFill/>
          <a:ln w="12700">
            <a:noFill/>
            <a:miter lim="800000"/>
            <a:headEnd/>
            <a:tailEnd/>
          </a:ln>
        </p:spPr>
        <p:txBody>
          <a:bodyPr wrap="square" lIns="91436" tIns="45719" rIns="91436" bIns="45719">
            <a:spAutoFit/>
          </a:bodyPr>
          <a:lstStyle/>
          <a:p>
            <a:r>
              <a:rPr lang="en-US" sz="1100" b="1" dirty="0">
                <a:latin typeface="Arial" pitchFamily="34" charset="0"/>
                <a:cs typeface="Arial" pitchFamily="34" charset="0"/>
              </a:rPr>
              <a:t>Microsoft Office SharePoint</a:t>
            </a:r>
          </a:p>
        </p:txBody>
      </p:sp>
      <p:pic>
        <p:nvPicPr>
          <p:cNvPr id="127" name="Picture 3" descr="C:\Program Files\Microsoft Resource DVD Artwork\DVD_ART\Artwork_Imagery\HARDWARE_IMAGERY\Illustration - Misc Hardware\XML Icons\Server.png"/>
          <p:cNvPicPr>
            <a:picLocks noChangeAspect="1" noChangeArrowheads="1"/>
          </p:cNvPicPr>
          <p:nvPr/>
        </p:nvPicPr>
        <p:blipFill>
          <a:blip r:embed="rId4" cstate="print"/>
          <a:srcRect/>
          <a:stretch>
            <a:fillRect/>
          </a:stretch>
        </p:blipFill>
        <p:spPr bwMode="auto">
          <a:xfrm>
            <a:off x="6942555" y="3779095"/>
            <a:ext cx="534989" cy="790136"/>
          </a:xfrm>
          <a:prstGeom prst="rect">
            <a:avLst/>
          </a:prstGeom>
          <a:noFill/>
          <a:ln w="9525">
            <a:noFill/>
            <a:miter lim="800000"/>
            <a:headEnd/>
            <a:tailEnd/>
          </a:ln>
        </p:spPr>
      </p:pic>
      <p:pic>
        <p:nvPicPr>
          <p:cNvPr id="128" name="Picture 3" descr="C:\Program Files\Microsoft Resource DVD Artwork\DVD_ART\Artwork_Imagery\HARDWARE_IMAGERY\Illustration - Misc Hardware\XML Icons\Server.png"/>
          <p:cNvPicPr>
            <a:picLocks noChangeAspect="1" noChangeArrowheads="1"/>
          </p:cNvPicPr>
          <p:nvPr/>
        </p:nvPicPr>
        <p:blipFill>
          <a:blip r:embed="rId4" cstate="print"/>
          <a:srcRect/>
          <a:stretch>
            <a:fillRect/>
          </a:stretch>
        </p:blipFill>
        <p:spPr bwMode="auto">
          <a:xfrm>
            <a:off x="7250000" y="3914561"/>
            <a:ext cx="517072" cy="762000"/>
          </a:xfrm>
          <a:prstGeom prst="rect">
            <a:avLst/>
          </a:prstGeom>
          <a:noFill/>
          <a:ln w="9525">
            <a:noFill/>
            <a:miter lim="800000"/>
            <a:headEnd/>
            <a:tailEnd/>
          </a:ln>
        </p:spPr>
      </p:pic>
      <p:pic>
        <p:nvPicPr>
          <p:cNvPr id="129" name="Picture 12" descr="Internet01"/>
          <p:cNvPicPr>
            <a:picLocks noChangeAspect="1" noChangeArrowheads="1"/>
          </p:cNvPicPr>
          <p:nvPr/>
        </p:nvPicPr>
        <p:blipFill>
          <a:blip r:embed="rId8" cstate="print"/>
          <a:srcRect/>
          <a:stretch>
            <a:fillRect/>
          </a:stretch>
        </p:blipFill>
        <p:spPr bwMode="auto">
          <a:xfrm>
            <a:off x="7518288" y="4295562"/>
            <a:ext cx="380999" cy="365125"/>
          </a:xfrm>
          <a:prstGeom prst="rect">
            <a:avLst/>
          </a:prstGeom>
          <a:noFill/>
          <a:ln w="9525">
            <a:noFill/>
            <a:miter lim="800000"/>
            <a:headEnd/>
            <a:tailEnd/>
          </a:ln>
        </p:spPr>
      </p:pic>
      <p:sp>
        <p:nvSpPr>
          <p:cNvPr id="130" name="Rectangle 40"/>
          <p:cNvSpPr>
            <a:spLocks noChangeArrowheads="1"/>
          </p:cNvSpPr>
          <p:nvPr/>
        </p:nvSpPr>
        <p:spPr bwMode="auto">
          <a:xfrm>
            <a:off x="4811600" y="5377249"/>
            <a:ext cx="1504951" cy="430887"/>
          </a:xfrm>
          <a:prstGeom prst="rect">
            <a:avLst/>
          </a:prstGeom>
          <a:noFill/>
          <a:ln w="12700">
            <a:noFill/>
            <a:miter lim="800000"/>
            <a:headEnd/>
            <a:tailEnd/>
          </a:ln>
        </p:spPr>
        <p:txBody>
          <a:bodyPr wrap="square" lIns="91436" tIns="45719" rIns="91436" bIns="45719">
            <a:spAutoFit/>
          </a:bodyPr>
          <a:lstStyle/>
          <a:p>
            <a:r>
              <a:rPr lang="en-US" sz="1100" b="1" dirty="0">
                <a:latin typeface="Arial" pitchFamily="34" charset="0"/>
                <a:cs typeface="Arial" pitchFamily="34" charset="0"/>
              </a:rPr>
              <a:t>Data Staging,</a:t>
            </a:r>
            <a:br>
              <a:rPr lang="en-US" sz="1100" b="1" dirty="0">
                <a:latin typeface="Arial" pitchFamily="34" charset="0"/>
                <a:cs typeface="Arial" pitchFamily="34" charset="0"/>
              </a:rPr>
            </a:br>
            <a:r>
              <a:rPr lang="en-US" sz="1100" b="1" dirty="0">
                <a:latin typeface="Arial" pitchFamily="34" charset="0"/>
                <a:cs typeface="Arial" pitchFamily="34" charset="0"/>
              </a:rPr>
              <a:t>Bulk Loading</a:t>
            </a:r>
          </a:p>
        </p:txBody>
      </p:sp>
      <p:pic>
        <p:nvPicPr>
          <p:cNvPr id="131" name="Picture 3" descr="C:\Program Files\Microsoft Resource DVD Artwork\DVD_ART\Artwork_Imagery\HARDWARE_IMAGERY\Illustration - Misc Hardware\XML Icons\Server.png"/>
          <p:cNvPicPr>
            <a:picLocks noChangeAspect="1" noChangeArrowheads="1"/>
          </p:cNvPicPr>
          <p:nvPr/>
        </p:nvPicPr>
        <p:blipFill>
          <a:blip r:embed="rId6" cstate="print"/>
          <a:srcRect/>
          <a:stretch>
            <a:fillRect/>
          </a:stretch>
        </p:blipFill>
        <p:spPr bwMode="auto">
          <a:xfrm>
            <a:off x="3204027" y="1591733"/>
            <a:ext cx="464574" cy="685800"/>
          </a:xfrm>
          <a:prstGeom prst="rect">
            <a:avLst/>
          </a:prstGeom>
          <a:noFill/>
          <a:ln w="9525">
            <a:noFill/>
            <a:miter lim="800000"/>
            <a:headEnd/>
            <a:tailEnd/>
          </a:ln>
        </p:spPr>
      </p:pic>
      <p:sp>
        <p:nvSpPr>
          <p:cNvPr id="132" name="Rectangle 40"/>
          <p:cNvSpPr>
            <a:spLocks noChangeArrowheads="1"/>
          </p:cNvSpPr>
          <p:nvPr/>
        </p:nvSpPr>
        <p:spPr bwMode="auto">
          <a:xfrm>
            <a:off x="2449399" y="1096147"/>
            <a:ext cx="1676401" cy="292386"/>
          </a:xfrm>
          <a:prstGeom prst="rect">
            <a:avLst/>
          </a:prstGeom>
          <a:noFill/>
          <a:ln w="12700">
            <a:noFill/>
            <a:miter lim="800000"/>
            <a:headEnd/>
            <a:tailEnd/>
          </a:ln>
        </p:spPr>
        <p:txBody>
          <a:bodyPr wrap="square" lIns="91436" tIns="45719" rIns="91436" bIns="45719">
            <a:spAutoFit/>
          </a:bodyPr>
          <a:lstStyle/>
          <a:p>
            <a:r>
              <a:rPr lang="en-US" sz="1300" dirty="0">
                <a:latin typeface="Arial" pitchFamily="34" charset="0"/>
                <a:cs typeface="Arial" pitchFamily="34" charset="0"/>
              </a:rPr>
              <a:t>Supporting Systems</a:t>
            </a:r>
          </a:p>
        </p:txBody>
      </p:sp>
      <p:sp>
        <p:nvSpPr>
          <p:cNvPr id="133" name="Rectangle 40"/>
          <p:cNvSpPr>
            <a:spLocks noChangeArrowheads="1"/>
          </p:cNvSpPr>
          <p:nvPr/>
        </p:nvSpPr>
        <p:spPr bwMode="auto">
          <a:xfrm>
            <a:off x="4125800" y="1096147"/>
            <a:ext cx="2438400" cy="297531"/>
          </a:xfrm>
          <a:prstGeom prst="rect">
            <a:avLst/>
          </a:prstGeom>
          <a:noFill/>
          <a:ln w="12700">
            <a:noFill/>
            <a:miter lim="800000"/>
            <a:headEnd/>
            <a:tailEnd/>
          </a:ln>
        </p:spPr>
        <p:txBody>
          <a:bodyPr wrap="square" lIns="91436" tIns="45719" rIns="91436" bIns="45719">
            <a:spAutoFit/>
          </a:bodyPr>
          <a:lstStyle/>
          <a:p>
            <a:r>
              <a:rPr lang="en-US" sz="1300" dirty="0">
                <a:latin typeface="Arial" pitchFamily="34" charset="0"/>
                <a:cs typeface="Arial" pitchFamily="34" charset="0"/>
              </a:rPr>
              <a:t>BI Data Storage Systems</a:t>
            </a:r>
          </a:p>
        </p:txBody>
      </p:sp>
      <p:sp>
        <p:nvSpPr>
          <p:cNvPr id="134" name="Rectangle 40"/>
          <p:cNvSpPr>
            <a:spLocks noChangeArrowheads="1"/>
          </p:cNvSpPr>
          <p:nvPr/>
        </p:nvSpPr>
        <p:spPr bwMode="auto">
          <a:xfrm>
            <a:off x="6411800" y="1096147"/>
            <a:ext cx="2590800" cy="297531"/>
          </a:xfrm>
          <a:prstGeom prst="rect">
            <a:avLst/>
          </a:prstGeom>
          <a:noFill/>
          <a:ln w="12700">
            <a:noFill/>
            <a:miter lim="800000"/>
            <a:headEnd/>
            <a:tailEnd/>
          </a:ln>
        </p:spPr>
        <p:txBody>
          <a:bodyPr wrap="square" lIns="91436" tIns="45719" rIns="91436" bIns="45719">
            <a:spAutoFit/>
          </a:bodyPr>
          <a:lstStyle/>
          <a:p>
            <a:r>
              <a:rPr lang="en-US" sz="1300" dirty="0">
                <a:latin typeface="Arial" pitchFamily="34" charset="0"/>
                <a:cs typeface="Arial" pitchFamily="34" charset="0"/>
              </a:rPr>
              <a:t>Presentation Layer Systems</a:t>
            </a:r>
          </a:p>
        </p:txBody>
      </p:sp>
      <p:sp>
        <p:nvSpPr>
          <p:cNvPr id="135" name="Rectangle 40"/>
          <p:cNvSpPr>
            <a:spLocks noChangeArrowheads="1"/>
          </p:cNvSpPr>
          <p:nvPr/>
        </p:nvSpPr>
        <p:spPr bwMode="auto">
          <a:xfrm>
            <a:off x="2601800" y="5864425"/>
            <a:ext cx="3962400" cy="323163"/>
          </a:xfrm>
          <a:prstGeom prst="rect">
            <a:avLst/>
          </a:prstGeom>
          <a:noFill/>
          <a:ln w="12700">
            <a:noFill/>
            <a:miter lim="800000"/>
            <a:headEnd/>
            <a:tailEnd/>
          </a:ln>
        </p:spPr>
        <p:txBody>
          <a:bodyPr wrap="square" lIns="91436" tIns="45719" rIns="91436" bIns="45719">
            <a:spAutoFit/>
          </a:bodyPr>
          <a:lstStyle/>
          <a:p>
            <a:r>
              <a:rPr lang="en-US" sz="1500" b="1" dirty="0">
                <a:latin typeface="Arial" pitchFamily="34" charset="0"/>
                <a:cs typeface="Arial" pitchFamily="34" charset="0"/>
              </a:rPr>
              <a:t>Data Warehouse Scope (dashed)</a:t>
            </a:r>
          </a:p>
        </p:txBody>
      </p:sp>
      <p:sp>
        <p:nvSpPr>
          <p:cNvPr id="136" name="Right Arrow 135"/>
          <p:cNvSpPr/>
          <p:nvPr/>
        </p:nvSpPr>
        <p:spPr>
          <a:xfrm>
            <a:off x="6259400" y="4284135"/>
            <a:ext cx="533400" cy="457200"/>
          </a:xfrm>
          <a:prstGeom prst="rightArrow">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a:solidFill>
                <a:schemeClr val="tx1"/>
              </a:solidFill>
            </a:endParaRPr>
          </a:p>
        </p:txBody>
      </p:sp>
      <p:sp>
        <p:nvSpPr>
          <p:cNvPr id="137" name="Right Arrow 136"/>
          <p:cNvSpPr/>
          <p:nvPr/>
        </p:nvSpPr>
        <p:spPr>
          <a:xfrm>
            <a:off x="6259400" y="2988735"/>
            <a:ext cx="533400" cy="457200"/>
          </a:xfrm>
          <a:prstGeom prst="rightArrow">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a:solidFill>
                <a:schemeClr val="tx1"/>
              </a:solidFill>
            </a:endParaRPr>
          </a:p>
        </p:txBody>
      </p:sp>
      <p:sp>
        <p:nvSpPr>
          <p:cNvPr id="138" name="Right Arrow 137"/>
          <p:cNvSpPr/>
          <p:nvPr/>
        </p:nvSpPr>
        <p:spPr>
          <a:xfrm>
            <a:off x="6259400" y="1693335"/>
            <a:ext cx="533400" cy="457200"/>
          </a:xfrm>
          <a:prstGeom prst="rightArrow">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a:solidFill>
                <a:schemeClr val="tx1"/>
              </a:solidFill>
            </a:endParaRPr>
          </a:p>
        </p:txBody>
      </p:sp>
      <p:sp>
        <p:nvSpPr>
          <p:cNvPr id="139" name="Rectangle 138"/>
          <p:cNvSpPr/>
          <p:nvPr/>
        </p:nvSpPr>
        <p:spPr>
          <a:xfrm>
            <a:off x="2601800" y="2667000"/>
            <a:ext cx="3505200" cy="3200400"/>
          </a:xfrm>
          <a:prstGeom prst="rect">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a:solidFill>
                <a:schemeClr val="tx1"/>
              </a:solidFill>
            </a:endParaRPr>
          </a:p>
        </p:txBody>
      </p:sp>
      <p:cxnSp>
        <p:nvCxnSpPr>
          <p:cNvPr id="140" name="Straight Connector 139"/>
          <p:cNvCxnSpPr/>
          <p:nvPr/>
        </p:nvCxnSpPr>
        <p:spPr>
          <a:xfrm>
            <a:off x="2525600" y="1388535"/>
            <a:ext cx="15240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4202001" y="1388535"/>
            <a:ext cx="21336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6488000" y="1388535"/>
            <a:ext cx="2209800" cy="158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rot="5400000">
            <a:off x="2450195" y="1463940"/>
            <a:ext cx="151607"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rot="5400000">
            <a:off x="3974194" y="1463940"/>
            <a:ext cx="151607"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5400000">
            <a:off x="4126594" y="1463940"/>
            <a:ext cx="151607"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rot="5400000">
            <a:off x="6412594" y="1463940"/>
            <a:ext cx="151607"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rot="5400000">
            <a:off x="6259400" y="1463940"/>
            <a:ext cx="151607"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rot="5400000">
            <a:off x="8622395" y="1463940"/>
            <a:ext cx="151607" cy="7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9" name="Rectangle 40"/>
          <p:cNvSpPr>
            <a:spLocks noChangeArrowheads="1"/>
          </p:cNvSpPr>
          <p:nvPr/>
        </p:nvSpPr>
        <p:spPr bwMode="auto">
          <a:xfrm>
            <a:off x="7198631" y="5406585"/>
            <a:ext cx="1795462" cy="261611"/>
          </a:xfrm>
          <a:prstGeom prst="rect">
            <a:avLst/>
          </a:prstGeom>
          <a:noFill/>
          <a:ln w="12700">
            <a:noFill/>
            <a:miter lim="800000"/>
            <a:headEnd/>
            <a:tailEnd/>
          </a:ln>
        </p:spPr>
        <p:txBody>
          <a:bodyPr lIns="91436" tIns="45719" rIns="91436" bIns="45719">
            <a:spAutoFit/>
          </a:bodyPr>
          <a:lstStyle/>
          <a:p>
            <a:r>
              <a:rPr lang="en-US" sz="1100" b="1" dirty="0">
                <a:latin typeface="Arial" pitchFamily="34" charset="0"/>
                <a:cs typeface="Arial" pitchFamily="34" charset="0"/>
              </a:rPr>
              <a:t>Excel Services</a:t>
            </a:r>
          </a:p>
        </p:txBody>
      </p:sp>
      <p:sp>
        <p:nvSpPr>
          <p:cNvPr id="150" name="Right Arrow 149"/>
          <p:cNvSpPr/>
          <p:nvPr/>
        </p:nvSpPr>
        <p:spPr>
          <a:xfrm>
            <a:off x="6335600" y="4419603"/>
            <a:ext cx="533400" cy="4572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a:solidFill>
                <a:schemeClr val="tx1"/>
              </a:solidFill>
            </a:endParaRPr>
          </a:p>
        </p:txBody>
      </p:sp>
      <p:sp>
        <p:nvSpPr>
          <p:cNvPr id="151" name="Right Arrow 150"/>
          <p:cNvSpPr/>
          <p:nvPr/>
        </p:nvSpPr>
        <p:spPr>
          <a:xfrm>
            <a:off x="6335600" y="3200401"/>
            <a:ext cx="533400" cy="4572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a:solidFill>
                <a:schemeClr val="tx1"/>
              </a:solidFill>
            </a:endParaRPr>
          </a:p>
        </p:txBody>
      </p:sp>
      <p:sp>
        <p:nvSpPr>
          <p:cNvPr id="152" name="Right Arrow 151"/>
          <p:cNvSpPr/>
          <p:nvPr/>
        </p:nvSpPr>
        <p:spPr>
          <a:xfrm>
            <a:off x="6335600" y="1905001"/>
            <a:ext cx="533400" cy="4572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a:solidFill>
                <a:schemeClr val="tx1"/>
              </a:solidFill>
            </a:endParaRPr>
          </a:p>
        </p:txBody>
      </p:sp>
      <p:sp>
        <p:nvSpPr>
          <p:cNvPr id="153" name="Rectangle 152"/>
          <p:cNvSpPr/>
          <p:nvPr/>
        </p:nvSpPr>
        <p:spPr>
          <a:xfrm rot="16200000">
            <a:off x="4811600" y="3352801"/>
            <a:ext cx="3048000" cy="152400"/>
          </a:xfrm>
          <a:prstGeom prst="rect">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r>
              <a:rPr lang="en-US" sz="1100" b="1" dirty="0">
                <a:solidFill>
                  <a:schemeClr val="tx1"/>
                </a:solidFill>
                <a:latin typeface="Arial" pitchFamily="34" charset="0"/>
                <a:cs typeface="Arial" pitchFamily="34" charset="0"/>
              </a:rPr>
              <a:t>Presentation Data</a:t>
            </a:r>
          </a:p>
        </p:txBody>
      </p:sp>
      <p:sp>
        <p:nvSpPr>
          <p:cNvPr id="154" name="Right Arrow 153"/>
          <p:cNvSpPr/>
          <p:nvPr/>
        </p:nvSpPr>
        <p:spPr>
          <a:xfrm>
            <a:off x="6335600" y="3124201"/>
            <a:ext cx="533400" cy="4572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a:solidFill>
                <a:schemeClr val="tx1"/>
              </a:solidFill>
            </a:endParaRPr>
          </a:p>
        </p:txBody>
      </p:sp>
      <p:sp>
        <p:nvSpPr>
          <p:cNvPr id="155" name="Right Arrow 154"/>
          <p:cNvSpPr/>
          <p:nvPr/>
        </p:nvSpPr>
        <p:spPr>
          <a:xfrm>
            <a:off x="6335600" y="1828801"/>
            <a:ext cx="533400" cy="457200"/>
          </a:xfrm>
          <a:prstGeom prst="rightArrow">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a:solidFill>
                <a:schemeClr val="tx1"/>
              </a:solidFill>
            </a:endParaRPr>
          </a:p>
        </p:txBody>
      </p:sp>
      <p:sp>
        <p:nvSpPr>
          <p:cNvPr id="156" name="Rectangle 155"/>
          <p:cNvSpPr/>
          <p:nvPr/>
        </p:nvSpPr>
        <p:spPr>
          <a:xfrm rot="16200000">
            <a:off x="4811600" y="3276601"/>
            <a:ext cx="3048000" cy="152400"/>
          </a:xfrm>
          <a:prstGeom prst="rect">
            <a:avLst/>
          </a:prstGeom>
          <a:solidFill>
            <a:schemeClr val="tx1">
              <a:lumMod val="50000"/>
              <a:lumOff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r>
              <a:rPr lang="en-US" sz="1100" b="1" dirty="0">
                <a:solidFill>
                  <a:schemeClr val="bg1"/>
                </a:solidFill>
                <a:latin typeface="Arial" pitchFamily="34" charset="0"/>
                <a:cs typeface="Arial" pitchFamily="34" charset="0"/>
              </a:rPr>
              <a:t>Presentation Data</a:t>
            </a:r>
          </a:p>
        </p:txBody>
      </p:sp>
    </p:spTree>
    <p:extLst>
      <p:ext uri="{BB962C8B-B14F-4D97-AF65-F5344CB8AC3E}">
        <p14:creationId xmlns:p14="http://schemas.microsoft.com/office/powerpoint/2010/main" val="26910437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ight Arrow 6"/>
          <p:cNvSpPr/>
          <p:nvPr/>
        </p:nvSpPr>
        <p:spPr>
          <a:xfrm rot="3773513">
            <a:off x="7394707" y="1835137"/>
            <a:ext cx="2651760" cy="3185305"/>
          </a:xfrm>
          <a:prstGeom prst="rightArrow">
            <a:avLst>
              <a:gd name="adj1" fmla="val 50000"/>
              <a:gd name="adj2" fmla="val 41018"/>
            </a:avLst>
          </a:prstGeom>
          <a:gradFill>
            <a:gsLst>
              <a:gs pos="0">
                <a:schemeClr val="accent1">
                  <a:tint val="100000"/>
                  <a:shade val="100000"/>
                  <a:satMod val="130000"/>
                  <a:alpha val="52000"/>
                </a:schemeClr>
              </a:gs>
              <a:gs pos="100000">
                <a:schemeClr val="accent1">
                  <a:tint val="50000"/>
                  <a:shade val="100000"/>
                  <a:satMod val="350000"/>
                  <a:alpha val="52000"/>
                </a:schemeClr>
              </a:gs>
            </a:gsLst>
          </a:gradFill>
          <a:scene3d>
            <a:camera prst="isometricOffAxis1Right"/>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itle 2"/>
          <p:cNvSpPr>
            <a:spLocks noGrp="1"/>
          </p:cNvSpPr>
          <p:nvPr>
            <p:ph type="title"/>
          </p:nvPr>
        </p:nvSpPr>
        <p:spPr>
          <a:xfrm>
            <a:off x="519113" y="228600"/>
            <a:ext cx="11149012" cy="609398"/>
          </a:xfrm>
        </p:spPr>
        <p:txBody>
          <a:bodyPr/>
          <a:lstStyle/>
          <a:p>
            <a:r>
              <a:rPr lang="en-GB" dirty="0" smtClean="0"/>
              <a:t>Data Warehouse Scenarios</a:t>
            </a:r>
            <a:endParaRPr lang="en-GB" dirty="0"/>
          </a:p>
        </p:txBody>
      </p:sp>
      <p:sp>
        <p:nvSpPr>
          <p:cNvPr id="4" name="Text Placeholder 3"/>
          <p:cNvSpPr>
            <a:spLocks noGrp="1"/>
          </p:cNvSpPr>
          <p:nvPr>
            <p:ph type="body" sz="quarter" idx="10"/>
          </p:nvPr>
        </p:nvSpPr>
        <p:spPr>
          <a:xfrm>
            <a:off x="519113" y="1447799"/>
            <a:ext cx="5644182" cy="1973561"/>
          </a:xfrm>
        </p:spPr>
        <p:txBody>
          <a:bodyPr>
            <a:noAutofit/>
          </a:bodyPr>
          <a:lstStyle/>
          <a:p>
            <a:r>
              <a:rPr lang="en-GB" sz="2800" dirty="0" smtClean="0"/>
              <a:t>No longer exclusive to large enterprises and specialists analysts</a:t>
            </a:r>
          </a:p>
          <a:p>
            <a:r>
              <a:rPr lang="en-GB" sz="2800" dirty="0" smtClean="0"/>
              <a:t>Growth of affordable self-service BI tools such as </a:t>
            </a:r>
            <a:r>
              <a:rPr lang="en-GB" sz="2800" dirty="0" err="1" smtClean="0"/>
              <a:t>PowerPivot</a:t>
            </a:r>
            <a:r>
              <a:rPr lang="en-GB" sz="2800" dirty="0" smtClean="0"/>
              <a:t> and Reporting Services has created a DW requirement for smaller businesses and individual departments</a:t>
            </a:r>
            <a:endParaRPr lang="en-GB" sz="2800" dirty="0"/>
          </a:p>
        </p:txBody>
      </p:sp>
      <p:pic>
        <p:nvPicPr>
          <p:cNvPr id="5" name="Picture 4" descr="Blue Platform.png"/>
          <p:cNvPicPr>
            <a:picLocks noChangeAspect="1"/>
          </p:cNvPicPr>
          <p:nvPr/>
        </p:nvPicPr>
        <p:blipFill>
          <a:blip r:embed="rId3"/>
          <a:stretch>
            <a:fillRect/>
          </a:stretch>
        </p:blipFill>
        <p:spPr>
          <a:xfrm>
            <a:off x="6318709" y="1807959"/>
            <a:ext cx="3702584" cy="1688297"/>
          </a:xfrm>
          <a:prstGeom prst="rect">
            <a:avLst/>
          </a:prstGeom>
        </p:spPr>
      </p:pic>
      <p:pic>
        <p:nvPicPr>
          <p:cNvPr id="6" name="Picture 5" descr="Blue Platform.png"/>
          <p:cNvPicPr>
            <a:picLocks noChangeAspect="1"/>
          </p:cNvPicPr>
          <p:nvPr/>
        </p:nvPicPr>
        <p:blipFill>
          <a:blip r:embed="rId3"/>
          <a:stretch>
            <a:fillRect/>
          </a:stretch>
        </p:blipFill>
        <p:spPr>
          <a:xfrm>
            <a:off x="8612200" y="4474782"/>
            <a:ext cx="2818185" cy="1285030"/>
          </a:xfrm>
          <a:prstGeom prst="rect">
            <a:avLst/>
          </a:prstGeom>
        </p:spPr>
      </p:pic>
      <p:pic>
        <p:nvPicPr>
          <p:cNvPr id="1026" name="Picture 2" descr="C:\Users\Graeme\AppData\Local\Microsoft\Windows\Temporary Internet Files\Content.IE5\6EAMR2DU\MC900434847[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0935" y="950708"/>
            <a:ext cx="2285405"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Graeme\AppData\Local\Microsoft\Windows\Temporary Internet Files\Content.IE5\5PH5OPN3\MC900433918[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46439" y="4095169"/>
            <a:ext cx="1549704" cy="116258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Work Graphics\PAG Icons\Database Sm.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43892" y="3376148"/>
            <a:ext cx="729490" cy="65540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0" b="100000" l="0" r="100000">
                        <a14:foregroundMark x1="9524" y1="30928" x2="8571" y2="81443"/>
                        <a14:foregroundMark x1="83810" y1="5155" x2="96190" y2="35052"/>
                        <a14:foregroundMark x1="89524" y1="21649" x2="89524" y2="21649"/>
                        <a14:foregroundMark x1="89524" y1="21649" x2="83810" y2="24742"/>
                        <a14:backgroundMark x1="7619" y1="43299" x2="952" y2="83505"/>
                        <a14:backgroundMark x1="86667" y1="2062" x2="99048" y2="24742"/>
                      </a14:backgroundRemoval>
                    </a14:imgEffect>
                  </a14:imgLayer>
                </a14:imgProps>
              </a:ext>
              <a:ext uri="{28A0092B-C50C-407E-A947-70E740481C1C}">
                <a14:useLocalDpi xmlns:a14="http://schemas.microsoft.com/office/drawing/2010/main" val="0"/>
              </a:ext>
            </a:extLst>
          </a:blip>
          <a:srcRect/>
          <a:stretch>
            <a:fillRect/>
          </a:stretch>
        </p:blipFill>
        <p:spPr bwMode="auto">
          <a:xfrm>
            <a:off x="8444430" y="3646700"/>
            <a:ext cx="852795"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8686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6172" y="933449"/>
            <a:ext cx="9780108" cy="5657851"/>
          </a:xfrm>
          <a:prstGeom prst="rect">
            <a:avLst/>
          </a:prstGeom>
          <a:solidFill>
            <a:srgbClr val="0070C0">
              <a:alpha val="91000"/>
            </a:srgbClr>
          </a:solidFill>
          <a:ln>
            <a:noFill/>
          </a:ln>
          <a:effectLst>
            <a:outerShdw blurRad="177800" dist="63500" dir="6600000" algn="t" rotWithShape="0">
              <a:prstClr val="black">
                <a:alpha val="36000"/>
              </a:prstClr>
            </a:outerShdw>
          </a:effectLst>
          <a:scene3d>
            <a:camera prst="orthographicFront">
              <a:rot lat="0" lon="0" rev="0"/>
            </a:camera>
            <a:lightRig rig="glow" dir="t">
              <a:rot lat="0" lon="0" rev="0"/>
            </a:lightRig>
          </a:scene3d>
          <a:sp3d prstMaterial="flat">
            <a:contourClr>
              <a:schemeClr val="accent1">
                <a:satMod val="300000"/>
              </a:schemeClr>
            </a:contourClr>
          </a:sp3d>
        </p:spPr>
        <p:style>
          <a:lnRef idx="0">
            <a:schemeClr val="accent2"/>
          </a:lnRef>
          <a:fillRef idx="3">
            <a:schemeClr val="accent2"/>
          </a:fillRef>
          <a:effectRef idx="3">
            <a:schemeClr val="accent2"/>
          </a:effectRef>
          <a:fontRef idx="minor">
            <a:schemeClr val="lt1"/>
          </a:fontRef>
        </p:style>
      </p:sp>
      <p:sp>
        <p:nvSpPr>
          <p:cNvPr id="2" name="Title 1"/>
          <p:cNvSpPr>
            <a:spLocks noGrp="1"/>
          </p:cNvSpPr>
          <p:nvPr>
            <p:ph type="title"/>
          </p:nvPr>
        </p:nvSpPr>
        <p:spPr>
          <a:xfrm>
            <a:off x="519113" y="228600"/>
            <a:ext cx="11158971" cy="448127"/>
          </a:xfrm>
        </p:spPr>
        <p:txBody>
          <a:bodyPr>
            <a:noAutofit/>
          </a:bodyPr>
          <a:lstStyle/>
          <a:p>
            <a:r>
              <a:rPr lang="en-US" dirty="0"/>
              <a:t>Microsoft Data Warehousing Offerings</a:t>
            </a:r>
          </a:p>
        </p:txBody>
      </p:sp>
      <p:sp>
        <p:nvSpPr>
          <p:cNvPr id="62" name="Rectangle 61"/>
          <p:cNvSpPr/>
          <p:nvPr/>
        </p:nvSpPr>
        <p:spPr bwMode="auto">
          <a:xfrm>
            <a:off x="186171" y="1714500"/>
            <a:ext cx="9780108" cy="1371600"/>
          </a:xfrm>
          <a:prstGeom prst="rect">
            <a:avLst/>
          </a:prstGeom>
          <a:gradFill flip="none" rotWithShape="1">
            <a:gsLst>
              <a:gs pos="0">
                <a:schemeClr val="bg1">
                  <a:alpha val="0"/>
                </a:schemeClr>
              </a:gs>
              <a:gs pos="83000">
                <a:srgbClr val="A0A0A0"/>
              </a:gs>
              <a:gs pos="20000">
                <a:srgbClr val="979797"/>
              </a:gs>
              <a:gs pos="52000">
                <a:schemeClr val="tx2">
                  <a:alpha val="19000"/>
                </a:schemeClr>
              </a:gs>
              <a:gs pos="100000">
                <a:schemeClr val="bg1">
                  <a:alpha val="0"/>
                </a:schemeClr>
              </a:gs>
            </a:gsLst>
            <a:path path="circle">
              <a:fillToRect l="100000" t="100000"/>
            </a:path>
            <a:tileRect r="-100000" b="-100000"/>
          </a:gradFill>
          <a:ln w="12700" cap="flat" cmpd="sng" algn="ctr">
            <a:noFill/>
            <a:prstDash val="solid"/>
            <a:round/>
            <a:headEnd type="none" w="med" len="med"/>
            <a:tailEnd type="none" w="med" len="med"/>
          </a:ln>
          <a:effectLst/>
        </p:spPr>
        <p:txBody>
          <a:bodyPr vert="horz" wrap="square" lIns="45708" tIns="45708" rIns="54849" bIns="41143" numCol="1" rtlCol="0" anchor="ctr" anchorCtr="1" compatLnSpc="1">
            <a:prstTxWarp prst="textNoShape">
              <a:avLst/>
            </a:prstTxWarp>
          </a:bodyPr>
          <a:lstStyle/>
          <a:p>
            <a:pPr marL="227138" indent="-227138" algn="ctr" defTabSz="914121">
              <a:lnSpc>
                <a:spcPct val="90000"/>
              </a:lnSpc>
              <a:spcBef>
                <a:spcPts val="631"/>
              </a:spcBef>
              <a:buClr>
                <a:srgbClr val="FFFF99"/>
              </a:buClr>
              <a:buSzPct val="120000"/>
              <a:defRPr/>
            </a:pPr>
            <a:endParaRPr lang="en-US" altLang="zh-CN" sz="3600" i="1" kern="0" dirty="0">
              <a:solidFill>
                <a:schemeClr val="bg1"/>
              </a:solidFill>
            </a:endParaRPr>
          </a:p>
        </p:txBody>
      </p:sp>
      <p:sp>
        <p:nvSpPr>
          <p:cNvPr id="63" name="Rectangle 62"/>
          <p:cNvSpPr/>
          <p:nvPr/>
        </p:nvSpPr>
        <p:spPr bwMode="auto">
          <a:xfrm>
            <a:off x="38100" y="5524502"/>
            <a:ext cx="9928179" cy="342900"/>
          </a:xfrm>
          <a:prstGeom prst="rect">
            <a:avLst/>
          </a:prstGeom>
          <a:gradFill flip="none" rotWithShape="1">
            <a:gsLst>
              <a:gs pos="0">
                <a:schemeClr val="bg1">
                  <a:alpha val="0"/>
                </a:schemeClr>
              </a:gs>
              <a:gs pos="83000">
                <a:srgbClr val="A0A0A0"/>
              </a:gs>
              <a:gs pos="20000">
                <a:srgbClr val="979797"/>
              </a:gs>
              <a:gs pos="52000">
                <a:schemeClr val="tx2">
                  <a:alpha val="19000"/>
                </a:schemeClr>
              </a:gs>
              <a:gs pos="100000">
                <a:schemeClr val="bg1">
                  <a:alpha val="0"/>
                </a:schemeClr>
              </a:gs>
            </a:gsLst>
            <a:path path="circle">
              <a:fillToRect l="100000" t="100000"/>
            </a:path>
            <a:tileRect r="-100000" b="-100000"/>
          </a:gradFill>
          <a:ln w="12700" cap="flat" cmpd="sng" algn="ctr">
            <a:noFill/>
            <a:prstDash val="solid"/>
            <a:round/>
            <a:headEnd type="none" w="med" len="med"/>
            <a:tailEnd type="none" w="med" len="med"/>
          </a:ln>
          <a:effectLst/>
        </p:spPr>
        <p:txBody>
          <a:bodyPr vert="horz" wrap="square" lIns="45708" tIns="45708" rIns="54849" bIns="41143" numCol="1" rtlCol="0" anchor="ctr" anchorCtr="1" compatLnSpc="1">
            <a:prstTxWarp prst="textNoShape">
              <a:avLst/>
            </a:prstTxWarp>
          </a:bodyPr>
          <a:lstStyle/>
          <a:p>
            <a:pPr marL="227138" indent="-227138" algn="ctr" defTabSz="914121">
              <a:lnSpc>
                <a:spcPct val="90000"/>
              </a:lnSpc>
              <a:spcBef>
                <a:spcPts val="631"/>
              </a:spcBef>
              <a:buClr>
                <a:srgbClr val="FFFF99"/>
              </a:buClr>
              <a:buSzPct val="120000"/>
              <a:defRPr/>
            </a:pPr>
            <a:endParaRPr lang="en-US" altLang="zh-CN" sz="3600" i="1" kern="0" dirty="0"/>
          </a:p>
        </p:txBody>
      </p:sp>
      <p:sp>
        <p:nvSpPr>
          <p:cNvPr id="64" name="Rectangle 63"/>
          <p:cNvSpPr/>
          <p:nvPr/>
        </p:nvSpPr>
        <p:spPr bwMode="auto">
          <a:xfrm>
            <a:off x="206811" y="4000500"/>
            <a:ext cx="9759468" cy="762000"/>
          </a:xfrm>
          <a:prstGeom prst="rect">
            <a:avLst/>
          </a:prstGeom>
          <a:gradFill flip="none" rotWithShape="1">
            <a:gsLst>
              <a:gs pos="0">
                <a:schemeClr val="bg1">
                  <a:alpha val="0"/>
                </a:schemeClr>
              </a:gs>
              <a:gs pos="83000">
                <a:srgbClr val="A0A0A0"/>
              </a:gs>
              <a:gs pos="20000">
                <a:srgbClr val="979797"/>
              </a:gs>
              <a:gs pos="52000">
                <a:schemeClr val="tx2">
                  <a:alpha val="19000"/>
                </a:schemeClr>
              </a:gs>
              <a:gs pos="100000">
                <a:schemeClr val="bg1">
                  <a:alpha val="0"/>
                </a:schemeClr>
              </a:gs>
            </a:gsLst>
            <a:path path="circle">
              <a:fillToRect l="100000" t="100000"/>
            </a:path>
            <a:tileRect r="-100000" b="-100000"/>
          </a:gradFill>
          <a:ln w="12700" cap="flat" cmpd="sng" algn="ctr">
            <a:noFill/>
            <a:prstDash val="solid"/>
            <a:round/>
            <a:headEnd type="none" w="med" len="med"/>
            <a:tailEnd type="none" w="med" len="med"/>
          </a:ln>
          <a:effectLst/>
        </p:spPr>
        <p:txBody>
          <a:bodyPr vert="horz" wrap="square" lIns="45708" tIns="45708" rIns="54849" bIns="41143" numCol="1" rtlCol="0" anchor="ctr" anchorCtr="1" compatLnSpc="1">
            <a:prstTxWarp prst="textNoShape">
              <a:avLst/>
            </a:prstTxWarp>
          </a:bodyPr>
          <a:lstStyle/>
          <a:p>
            <a:pPr marL="227138" indent="-227138" algn="ctr" defTabSz="914121">
              <a:lnSpc>
                <a:spcPct val="90000"/>
              </a:lnSpc>
              <a:spcBef>
                <a:spcPts val="631"/>
              </a:spcBef>
              <a:buClr>
                <a:srgbClr val="FFFF99"/>
              </a:buClr>
              <a:buSzPct val="120000"/>
              <a:defRPr/>
            </a:pPr>
            <a:endParaRPr lang="en-US" altLang="zh-CN" sz="3600" i="1" kern="0" dirty="0"/>
          </a:p>
        </p:txBody>
      </p:sp>
      <p:graphicFrame>
        <p:nvGraphicFramePr>
          <p:cNvPr id="61" name="Content Placeholder 5"/>
          <p:cNvGraphicFramePr>
            <a:graphicFrameLocks/>
          </p:cNvGraphicFramePr>
          <p:nvPr>
            <p:extLst>
              <p:ext uri="{D42A27DB-BD31-4B8C-83A1-F6EECF244321}">
                <p14:modId xmlns:p14="http://schemas.microsoft.com/office/powerpoint/2010/main" val="1471878336"/>
              </p:ext>
            </p:extLst>
          </p:nvPr>
        </p:nvGraphicFramePr>
        <p:xfrm>
          <a:off x="305429" y="2095501"/>
          <a:ext cx="9585304" cy="4846030"/>
        </p:xfrm>
        <a:graphic>
          <a:graphicData uri="http://schemas.openxmlformats.org/drawingml/2006/table">
            <a:tbl>
              <a:tblPr firstRow="1" bandRow="1"/>
              <a:tblGrid>
                <a:gridCol w="2403570"/>
                <a:gridCol w="2420561"/>
                <a:gridCol w="2449899"/>
                <a:gridCol w="2311274"/>
              </a:tblGrid>
              <a:tr h="1002417">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Scalable and reliable SMP platform for data warehousing on any hardware</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Scalable and reliable platform for data warehousing on any hardware</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b="1" kern="1200">
                          <a:solidFill>
                            <a:schemeClr val="tx1"/>
                          </a:solidFill>
                          <a:latin typeface="Segoe"/>
                        </a:defRPr>
                      </a:lvl1pPr>
                      <a:lvl2pPr marL="457182" algn="l" defTabSz="914363" rtl="0" eaLnBrk="1" latinLnBrk="0" hangingPunct="1">
                        <a:defRPr sz="1800" b="1" kern="1200">
                          <a:solidFill>
                            <a:schemeClr val="tx1"/>
                          </a:solidFill>
                          <a:latin typeface="Segoe"/>
                        </a:defRPr>
                      </a:lvl2pPr>
                      <a:lvl3pPr marL="914363" algn="l" defTabSz="914363" rtl="0" eaLnBrk="1" latinLnBrk="0" hangingPunct="1">
                        <a:defRPr sz="1800" b="1" kern="1200">
                          <a:solidFill>
                            <a:schemeClr val="tx1"/>
                          </a:solidFill>
                          <a:latin typeface="Segoe"/>
                        </a:defRPr>
                      </a:lvl3pPr>
                      <a:lvl4pPr marL="1371545" algn="l" defTabSz="914363" rtl="0" eaLnBrk="1" latinLnBrk="0" hangingPunct="1">
                        <a:defRPr sz="1800" b="1" kern="1200">
                          <a:solidFill>
                            <a:schemeClr val="tx1"/>
                          </a:solidFill>
                          <a:latin typeface="Segoe"/>
                        </a:defRPr>
                      </a:lvl4pPr>
                      <a:lvl5pPr marL="1828727" algn="l" defTabSz="914363" rtl="0" eaLnBrk="1" latinLnBrk="0" hangingPunct="1">
                        <a:defRPr sz="1800" b="1" kern="1200">
                          <a:solidFill>
                            <a:schemeClr val="tx1"/>
                          </a:solidFill>
                          <a:latin typeface="Segoe"/>
                        </a:defRPr>
                      </a:lvl5pPr>
                      <a:lvl6pPr marL="2285909" algn="l" defTabSz="914363" rtl="0" eaLnBrk="1" latinLnBrk="0" hangingPunct="1">
                        <a:defRPr sz="1800" b="1" kern="1200">
                          <a:solidFill>
                            <a:schemeClr val="tx1"/>
                          </a:solidFill>
                          <a:latin typeface="Segoe"/>
                        </a:defRPr>
                      </a:lvl6pPr>
                      <a:lvl7pPr marL="2743090" algn="l" defTabSz="914363" rtl="0" eaLnBrk="1" latinLnBrk="0" hangingPunct="1">
                        <a:defRPr sz="1800" b="1" kern="1200">
                          <a:solidFill>
                            <a:schemeClr val="tx1"/>
                          </a:solidFill>
                          <a:latin typeface="Segoe"/>
                        </a:defRPr>
                      </a:lvl7pPr>
                      <a:lvl8pPr marL="3200272" algn="l" defTabSz="914363" rtl="0" eaLnBrk="1" latinLnBrk="0" hangingPunct="1">
                        <a:defRPr sz="1800" b="1" kern="1200">
                          <a:solidFill>
                            <a:schemeClr val="tx1"/>
                          </a:solidFill>
                          <a:latin typeface="Segoe"/>
                        </a:defRPr>
                      </a:lvl8pPr>
                      <a:lvl9pPr marL="3657454" algn="l" defTabSz="914363" rtl="0" eaLnBrk="1" latinLnBrk="0" hangingPunct="1">
                        <a:defRPr sz="1800" b="1" kern="1200">
                          <a:solidFill>
                            <a:schemeClr val="tx1"/>
                          </a:solidFill>
                          <a:latin typeface="Segoe"/>
                        </a:defRPr>
                      </a:lvl9p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Reference architectures offering best price performance for data warehousing</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200" b="1" i="0" u="none" strike="noStrike" kern="1200" cap="none" normalizeH="0" baseline="0" noProof="0" dirty="0" smtClean="0">
                          <a:ln>
                            <a:noFill/>
                          </a:ln>
                          <a:solidFill>
                            <a:schemeClr val="tx1"/>
                          </a:solidFill>
                          <a:effectLst/>
                          <a:latin typeface="+mn-lt"/>
                          <a:ea typeface="+mn-ea"/>
                          <a:cs typeface="Arial" charset="0"/>
                          <a:sym typeface="Wingdings 2" pitchFamily="18" charset="2"/>
                        </a:rPr>
                        <a:t>Appliance for high end MPP Data Warehousing delivering highest scalability and performance</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927048">
                <a:tc>
                  <a:txBody>
                    <a:body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Ideal for data marts or small to mid-sized enterprise data warehouses (EDWs)</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Ideal for large data marts or mid-sized EDWs</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Ideal for data marts or small to mid-sized data warehouses with scan-centric workloads</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286" marR="0" lvl="0" indent="0" algn="ctr" defTabSz="914400" rtl="0" eaLnBrk="1" fontAlgn="auto" latinLnBrk="0" hangingPunct="1">
                        <a:lnSpc>
                          <a:spcPct val="100000"/>
                        </a:lnSpc>
                        <a:spcBef>
                          <a:spcPts val="0"/>
                        </a:spcBef>
                        <a:spcAft>
                          <a:spcPts val="0"/>
                        </a:spcAft>
                        <a:buClrTx/>
                        <a:buSzTx/>
                        <a:buFont typeface="Wingdings" pitchFamily="2" charset="2"/>
                        <a:buNone/>
                        <a:tabLst/>
                        <a:defRPr/>
                      </a:pPr>
                      <a:r>
                        <a:rPr kumimoji="0" lang="en-US" sz="1200" b="1" i="0" u="none" strike="noStrike" kern="1200" cap="none" normalizeH="0" baseline="0" noProof="0" dirty="0" smtClean="0">
                          <a:ln>
                            <a:noFill/>
                          </a:ln>
                          <a:solidFill>
                            <a:schemeClr val="tx1"/>
                          </a:solidFill>
                          <a:effectLst/>
                          <a:latin typeface="+mn-lt"/>
                          <a:ea typeface="+mn-ea"/>
                          <a:cs typeface="Arial" charset="0"/>
                          <a:sym typeface="Wingdings 2" pitchFamily="18" charset="2"/>
                        </a:rPr>
                        <a:t>Ideal for high scale or high performance data marts and EDWs</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776065">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Software only</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Integrated Appliance</a:t>
                      </a:r>
                      <a:b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b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(Software and Hardware)</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Reference Architectures</a:t>
                      </a:r>
                      <a:b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b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(Software and Hardware)</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mn-lt"/>
                          <a:ea typeface="+mn-ea"/>
                          <a:cs typeface="Arial" charset="0"/>
                          <a:sym typeface="Wingdings 2" pitchFamily="18" charset="2"/>
                        </a:rPr>
                        <a:t>DW Appliance</a:t>
                      </a:r>
                    </a:p>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mn-lt"/>
                          <a:ea typeface="+mn-ea"/>
                          <a:cs typeface="Arial" charset="0"/>
                          <a:sym typeface="Wingdings 2" pitchFamily="18" charset="2"/>
                        </a:rPr>
                        <a:t>(Fully integrated Software and Hardware)</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776065">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Scale-Up DW </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Scale-Up DW </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Scale-Up DW </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mn-lt"/>
                          <a:ea typeface="+mn-ea"/>
                          <a:cs typeface="Arial" charset="0"/>
                          <a:sym typeface="Wingdings 2" pitchFamily="18" charset="2"/>
                        </a:rPr>
                        <a:t>Scale-Out DW with MPP</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23360">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10s of terabytes</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&lt;5 terabytes</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5</a:t>
                      </a:r>
                      <a:r>
                        <a:rPr kumimoji="0" lang="en-US" sz="1200" b="1" i="0" u="none" strike="noStrike" kern="1200" cap="none" normalizeH="0" baseline="0" noProof="0" dirty="0" smtClean="0">
                          <a:ln>
                            <a:noFill/>
                          </a:ln>
                          <a:solidFill>
                            <a:schemeClr val="tx1"/>
                          </a:solidFill>
                          <a:effectLst/>
                          <a:latin typeface="Calibri"/>
                          <a:ea typeface="+mn-ea"/>
                          <a:cs typeface="Calibri"/>
                          <a:sym typeface="Wingdings 2" pitchFamily="18" charset="2"/>
                        </a:rPr>
                        <a:t>–</a:t>
                      </a:r>
                      <a:r>
                        <a:rPr kumimoji="0" lang="en-US" sz="1200" b="1" i="0" u="none" strike="noStrike" kern="1200" cap="none" normalizeH="0" baseline="0" noProof="0" dirty="0" smtClean="0">
                          <a:ln>
                            <a:noFill/>
                          </a:ln>
                          <a:solidFill>
                            <a:schemeClr val="tx1"/>
                          </a:solidFill>
                          <a:effectLst/>
                          <a:latin typeface="Segoe" pitchFamily="34" charset="0"/>
                          <a:ea typeface="+mn-ea"/>
                          <a:cs typeface="Arial" charset="0"/>
                          <a:sym typeface="Wingdings 2" pitchFamily="18" charset="2"/>
                        </a:rPr>
                        <a:t>80 terabytes</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1" i="0" u="none" strike="noStrike" kern="1200" cap="none" normalizeH="0" baseline="0" dirty="0" smtClean="0">
                          <a:ln>
                            <a:noFill/>
                          </a:ln>
                          <a:solidFill>
                            <a:schemeClr val="tx1"/>
                          </a:solidFill>
                          <a:effectLst/>
                          <a:latin typeface="+mn-lt"/>
                          <a:ea typeface="+mn-ea"/>
                          <a:cs typeface="Arial" charset="0"/>
                          <a:sym typeface="Segoe" pitchFamily="2" charset="0"/>
                        </a:rPr>
                        <a:t>  10s - 100s of TB</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717715">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mn-lt"/>
                          <a:ea typeface="+mn-ea"/>
                          <a:cs typeface="Arial" charset="0"/>
                          <a:sym typeface="Wingdings 2" pitchFamily="18" charset="2"/>
                        </a:rPr>
                        <a:t>Software Assurance; </a:t>
                      </a:r>
                    </a:p>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mn-lt"/>
                          <a:ea typeface="+mn-ea"/>
                          <a:cs typeface="Arial" charset="0"/>
                          <a:sym typeface="Wingdings 2" pitchFamily="18" charset="2"/>
                        </a:rPr>
                        <a:t>Premier Mission Critical Support</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200" b="1" dirty="0" smtClean="0"/>
                        <a:t>3-Year Support Plus 24</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mn-lt"/>
                          <a:ea typeface="+mn-ea"/>
                          <a:cs typeface="Arial" charset="0"/>
                          <a:sym typeface="Wingdings 2" pitchFamily="18" charset="2"/>
                        </a:rPr>
                        <a:t>Software Assurance; </a:t>
                      </a:r>
                    </a:p>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en-US" sz="1200" b="1" i="0" u="none" strike="noStrike" kern="1200" cap="none" normalizeH="0" baseline="0" noProof="0" dirty="0" smtClean="0">
                          <a:ln>
                            <a:noFill/>
                          </a:ln>
                          <a:solidFill>
                            <a:schemeClr val="tx1"/>
                          </a:solidFill>
                          <a:effectLst/>
                          <a:latin typeface="+mn-lt"/>
                          <a:ea typeface="+mn-ea"/>
                          <a:cs typeface="Arial" charset="0"/>
                          <a:sym typeface="Wingdings 2" pitchFamily="18" charset="2"/>
                        </a:rPr>
                        <a:t>Premier Mission Critical Support</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200" b="1" i="0" u="none" strike="noStrike" kern="1200" cap="none" spc="0" normalizeH="0" baseline="0" noProof="0" dirty="0" smtClean="0">
                          <a:ln>
                            <a:noFill/>
                          </a:ln>
                          <a:solidFill>
                            <a:schemeClr val="tx1"/>
                          </a:solidFill>
                          <a:effectLst/>
                          <a:uLnTx/>
                          <a:uFillTx/>
                          <a:latin typeface="+mn-lt"/>
                          <a:ea typeface="+mn-ea"/>
                          <a:cs typeface="Arial" charset="0"/>
                          <a:sym typeface="Segoe" pitchFamily="2" charset="0"/>
                        </a:rPr>
                        <a:t>Mission Critical Advantage Program</a:t>
                      </a:r>
                    </a:p>
                  </a:txBody>
                  <a:tcPr marL="121888" marR="121888"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23360">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114300" algn="ctr" defTabSz="914400" rtl="0" eaLnBrk="1" fontAlgn="auto" latinLnBrk="0" hangingPunct="1">
                        <a:lnSpc>
                          <a:spcPct val="100000"/>
                        </a:lnSpc>
                        <a:spcBef>
                          <a:spcPts val="0"/>
                        </a:spcBef>
                        <a:spcAft>
                          <a:spcPts val="0"/>
                        </a:spcAft>
                        <a:buClrTx/>
                        <a:buSzTx/>
                        <a:buFont typeface="Arial" pitchFamily="34" charset="0"/>
                        <a:buNone/>
                        <a:tabLst/>
                        <a:defRPr/>
                      </a:pPr>
                      <a:endParaRPr kumimoji="0" lang="en-US" sz="800" b="1" i="0" u="none" strike="noStrike" kern="1200" cap="none" normalizeH="0" baseline="0" noProof="0" dirty="0" smtClean="0">
                        <a:ln>
                          <a:noFill/>
                        </a:ln>
                        <a:solidFill>
                          <a:schemeClr val="tx1"/>
                        </a:solidFill>
                        <a:effectLst/>
                        <a:latin typeface="+mn-lt"/>
                        <a:ea typeface="+mn-ea"/>
                        <a:cs typeface="Arial" charset="0"/>
                        <a:sym typeface="Wingdings 2" pitchFamily="18" charset="2"/>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1" i="0" u="none" strike="noStrike" kern="1200" cap="none" spc="0" normalizeH="0" baseline="0" noProof="0" dirty="0" smtClean="0">
                        <a:ln>
                          <a:noFill/>
                        </a:ln>
                        <a:solidFill>
                          <a:schemeClr val="tx1"/>
                        </a:solidFill>
                        <a:effectLst/>
                        <a:uLnTx/>
                        <a:uFillTx/>
                        <a:latin typeface="+mn-lt"/>
                        <a:ea typeface="+mn-ea"/>
                        <a:cs typeface="Arial" charset="0"/>
                        <a:sym typeface="Segoe" pitchFamily="2"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defPPr>
                        <a:defRPr lang="en-US"/>
                      </a:defPPr>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1" i="0" u="none" strike="noStrike" kern="1200" cap="none" spc="0" normalizeH="0" baseline="0" noProof="0" dirty="0" smtClean="0">
                        <a:ln>
                          <a:noFill/>
                        </a:ln>
                        <a:solidFill>
                          <a:schemeClr val="tx1"/>
                        </a:solidFill>
                        <a:effectLst/>
                        <a:uLnTx/>
                        <a:uFillTx/>
                        <a:latin typeface="+mn-lt"/>
                        <a:ea typeface="+mn-ea"/>
                        <a:cs typeface="Arial" charset="0"/>
                        <a:sym typeface="Segoe" pitchFamily="2"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363" rtl="0" eaLnBrk="1" latinLnBrk="0" hangingPunct="1">
                        <a:defRPr sz="1800" kern="1200">
                          <a:solidFill>
                            <a:schemeClr val="tx1"/>
                          </a:solidFill>
                          <a:latin typeface="Segoe"/>
                        </a:defRPr>
                      </a:lvl1pPr>
                      <a:lvl2pPr marL="457182" algn="l" defTabSz="914363" rtl="0" eaLnBrk="1" latinLnBrk="0" hangingPunct="1">
                        <a:defRPr sz="1800" kern="1200">
                          <a:solidFill>
                            <a:schemeClr val="tx1"/>
                          </a:solidFill>
                          <a:latin typeface="Segoe"/>
                        </a:defRPr>
                      </a:lvl2pPr>
                      <a:lvl3pPr marL="914363" algn="l" defTabSz="914363" rtl="0" eaLnBrk="1" latinLnBrk="0" hangingPunct="1">
                        <a:defRPr sz="1800" kern="1200">
                          <a:solidFill>
                            <a:schemeClr val="tx1"/>
                          </a:solidFill>
                          <a:latin typeface="Segoe"/>
                        </a:defRPr>
                      </a:lvl3pPr>
                      <a:lvl4pPr marL="1371545" algn="l" defTabSz="914363" rtl="0" eaLnBrk="1" latinLnBrk="0" hangingPunct="1">
                        <a:defRPr sz="1800" kern="1200">
                          <a:solidFill>
                            <a:schemeClr val="tx1"/>
                          </a:solidFill>
                          <a:latin typeface="Segoe"/>
                        </a:defRPr>
                      </a:lvl4pPr>
                      <a:lvl5pPr marL="1828727" algn="l" defTabSz="914363" rtl="0" eaLnBrk="1" latinLnBrk="0" hangingPunct="1">
                        <a:defRPr sz="1800" kern="1200">
                          <a:solidFill>
                            <a:schemeClr val="tx1"/>
                          </a:solidFill>
                          <a:latin typeface="Segoe"/>
                        </a:defRPr>
                      </a:lvl5pPr>
                      <a:lvl6pPr marL="2285909" algn="l" defTabSz="914363" rtl="0" eaLnBrk="1" latinLnBrk="0" hangingPunct="1">
                        <a:defRPr sz="1800" kern="1200">
                          <a:solidFill>
                            <a:schemeClr val="tx1"/>
                          </a:solidFill>
                          <a:latin typeface="Segoe"/>
                        </a:defRPr>
                      </a:lvl6pPr>
                      <a:lvl7pPr marL="2743090" algn="l" defTabSz="914363" rtl="0" eaLnBrk="1" latinLnBrk="0" hangingPunct="1">
                        <a:defRPr sz="1800" kern="1200">
                          <a:solidFill>
                            <a:schemeClr val="tx1"/>
                          </a:solidFill>
                          <a:latin typeface="Segoe"/>
                        </a:defRPr>
                      </a:lvl7pPr>
                      <a:lvl8pPr marL="3200272" algn="l" defTabSz="914363" rtl="0" eaLnBrk="1" latinLnBrk="0" hangingPunct="1">
                        <a:defRPr sz="1800" kern="1200">
                          <a:solidFill>
                            <a:schemeClr val="tx1"/>
                          </a:solidFill>
                          <a:latin typeface="Segoe"/>
                        </a:defRPr>
                      </a:lvl8pPr>
                      <a:lvl9pPr marL="3657454" algn="l" defTabSz="914363" rtl="0" eaLnBrk="1" latinLnBrk="0" hangingPunct="1">
                        <a:defRPr sz="1800" kern="1200">
                          <a:solidFill>
                            <a:schemeClr val="tx1"/>
                          </a:solidFill>
                          <a:latin typeface="Segoe"/>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1" i="0" u="none" strike="noStrike" kern="1200" cap="none" spc="0" normalizeH="0" baseline="0" noProof="0" dirty="0" smtClean="0">
                        <a:ln>
                          <a:noFill/>
                        </a:ln>
                        <a:solidFill>
                          <a:schemeClr val="tx1"/>
                        </a:solidFill>
                        <a:effectLst/>
                        <a:uLnTx/>
                        <a:uFillTx/>
                        <a:latin typeface="+mn-lt"/>
                        <a:ea typeface="+mn-ea"/>
                        <a:cs typeface="Arial" charset="0"/>
                        <a:sym typeface="Segoe" pitchFamily="2"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pSp>
        <p:nvGrpSpPr>
          <p:cNvPr id="12" name="Group 11"/>
          <p:cNvGrpSpPr/>
          <p:nvPr/>
        </p:nvGrpSpPr>
        <p:grpSpPr>
          <a:xfrm>
            <a:off x="375449" y="923923"/>
            <a:ext cx="2303563" cy="5638799"/>
            <a:chOff x="836612" y="1657353"/>
            <a:chExt cx="2819400" cy="5638798"/>
          </a:xfrm>
        </p:grpSpPr>
        <p:sp>
          <p:nvSpPr>
            <p:cNvPr id="30" name="Rounded Rectangle 29"/>
            <p:cNvSpPr/>
            <p:nvPr/>
          </p:nvSpPr>
          <p:spPr bwMode="auto">
            <a:xfrm>
              <a:off x="836612" y="1657353"/>
              <a:ext cx="2819400" cy="5638798"/>
            </a:xfrm>
            <a:prstGeom prst="roundRect">
              <a:avLst>
                <a:gd name="adj" fmla="val 5953"/>
              </a:avLst>
            </a:prstGeom>
            <a:gradFill flip="none" rotWithShape="1">
              <a:gsLst>
                <a:gs pos="0">
                  <a:schemeClr val="tx1">
                    <a:alpha val="26000"/>
                  </a:schemeClr>
                </a:gs>
                <a:gs pos="52000">
                  <a:schemeClr val="tx1">
                    <a:alpha val="0"/>
                  </a:schemeClr>
                </a:gs>
                <a:gs pos="100000">
                  <a:schemeClr val="bg1">
                    <a:alpha val="7000"/>
                  </a:schemeClr>
                </a:gs>
              </a:gsLst>
              <a:lin ang="16200000" scaled="0"/>
              <a:tileRect/>
            </a:gradFill>
            <a:ln w="12700" cap="flat" cmpd="sng" algn="ctr">
              <a:solidFill>
                <a:schemeClr val="tx1">
                  <a:lumMod val="75000"/>
                  <a:lumOff val="2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45710" tIns="45710" rIns="54852" bIns="41145" numCol="1" rtlCol="0" anchor="ctr" anchorCtr="1" compatLnSpc="1">
              <a:prstTxWarp prst="textNoShape">
                <a:avLst/>
              </a:prstTxWarp>
            </a:bodyPr>
            <a:lstStyle/>
            <a:p>
              <a:pPr marL="227138" indent="-227138" algn="ctr" defTabSz="914121" fontAlgn="base">
                <a:lnSpc>
                  <a:spcPct val="90000"/>
                </a:lnSpc>
                <a:spcBef>
                  <a:spcPts val="631"/>
                </a:spcBef>
                <a:spcAft>
                  <a:spcPct val="0"/>
                </a:spcAft>
                <a:buClr>
                  <a:srgbClr val="FFFF99"/>
                </a:buClr>
                <a:buSzPct val="120000"/>
              </a:pPr>
              <a:endParaRPr lang="en-US" altLang="zh-CN" sz="3600" i="1" dirty="0">
                <a:solidFill>
                  <a:schemeClr val="bg1"/>
                </a:solidFill>
                <a:latin typeface="Segoe" pitchFamily="34" charset="0"/>
              </a:endParaRPr>
            </a:p>
          </p:txBody>
        </p:sp>
        <p:sp>
          <p:nvSpPr>
            <p:cNvPr id="50" name="Rounded Rectangle 49"/>
            <p:cNvSpPr/>
            <p:nvPr/>
          </p:nvSpPr>
          <p:spPr bwMode="auto">
            <a:xfrm>
              <a:off x="836612" y="1657353"/>
              <a:ext cx="2819400" cy="797403"/>
            </a:xfrm>
            <a:prstGeom prst="roundRect">
              <a:avLst>
                <a:gd name="adj" fmla="val 15127"/>
              </a:avLst>
            </a:prstGeom>
            <a:gradFill>
              <a:gsLst>
                <a:gs pos="31000">
                  <a:srgbClr val="454545"/>
                </a:gs>
                <a:gs pos="0">
                  <a:srgbClr val="969696"/>
                </a:gs>
              </a:gsLst>
              <a:lin ang="5400000" scaled="0"/>
            </a:gradFill>
            <a:ln>
              <a:noFill/>
            </a:ln>
            <a:effectLst>
              <a:outerShdw blurRad="177800" dist="63500" dir="6600000" algn="t" rotWithShape="0">
                <a:prstClr val="black">
                  <a:alpha val="36000"/>
                </a:prstClr>
              </a:outerShdw>
            </a:effectLst>
            <a:scene3d>
              <a:camera prst="orthographicFront">
                <a:rot lat="0" lon="0" rev="0"/>
              </a:camera>
              <a:lightRig rig="glow" dir="t">
                <a:rot lat="0" lon="0" rev="0"/>
              </a:lightRig>
            </a:scene3d>
            <a:sp3d prstMaterial="flat">
              <a:contourClr>
                <a:schemeClr val="accent1">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710" tIns="45710" rIns="54852" bIns="41145" numCol="1" rtlCol="0" anchor="ctr" anchorCtr="1" compatLnSpc="1">
              <a:prstTxWarp prst="textNoShape">
                <a:avLst/>
              </a:prstTxWarp>
            </a:bodyPr>
            <a:lstStyle/>
            <a:p>
              <a:pPr marL="227138" indent="-227138" algn="ctr" defTabSz="914121" fontAlgn="base">
                <a:lnSpc>
                  <a:spcPct val="90000"/>
                </a:lnSpc>
                <a:spcBef>
                  <a:spcPts val="631"/>
                </a:spcBef>
                <a:spcAft>
                  <a:spcPct val="0"/>
                </a:spcAft>
                <a:buClr>
                  <a:srgbClr val="FFFF99"/>
                </a:buClr>
                <a:buSzPct val="120000"/>
              </a:pPr>
              <a:r>
                <a:rPr lang="en-US" sz="2000" dirty="0">
                  <a:solidFill>
                    <a:schemeClr val="tx1"/>
                  </a:solidFill>
                  <a:effectLst>
                    <a:outerShdw blurRad="38100" dist="38100" dir="2700000" algn="tl">
                      <a:srgbClr val="000000">
                        <a:alpha val="43137"/>
                      </a:srgbClr>
                    </a:outerShdw>
                  </a:effectLst>
                  <a:latin typeface="Segoe UI" pitchFamily="34" charset="0"/>
                  <a:ea typeface="Segoe UI" pitchFamily="34" charset="0"/>
                  <a:cs typeface="Segoe UI" pitchFamily="34" charset="0"/>
                </a:rPr>
                <a:t>Enterprise</a:t>
              </a:r>
            </a:p>
          </p:txBody>
        </p:sp>
      </p:grpSp>
      <p:grpSp>
        <p:nvGrpSpPr>
          <p:cNvPr id="11" name="Group 10"/>
          <p:cNvGrpSpPr/>
          <p:nvPr/>
        </p:nvGrpSpPr>
        <p:grpSpPr>
          <a:xfrm>
            <a:off x="5218113" y="917097"/>
            <a:ext cx="2286101" cy="5638803"/>
            <a:chOff x="3808411" y="1657351"/>
            <a:chExt cx="2286020" cy="5638802"/>
          </a:xfrm>
        </p:grpSpPr>
        <p:sp>
          <p:nvSpPr>
            <p:cNvPr id="52" name="Rounded Rectangle 51"/>
            <p:cNvSpPr/>
            <p:nvPr/>
          </p:nvSpPr>
          <p:spPr bwMode="auto">
            <a:xfrm>
              <a:off x="3808412" y="1657354"/>
              <a:ext cx="2286019" cy="5638799"/>
            </a:xfrm>
            <a:prstGeom prst="roundRect">
              <a:avLst>
                <a:gd name="adj" fmla="val 5953"/>
              </a:avLst>
            </a:prstGeom>
            <a:gradFill flip="none" rotWithShape="1">
              <a:gsLst>
                <a:gs pos="0">
                  <a:schemeClr val="tx1">
                    <a:alpha val="26000"/>
                  </a:schemeClr>
                </a:gs>
                <a:gs pos="52000">
                  <a:schemeClr val="tx1">
                    <a:alpha val="0"/>
                  </a:schemeClr>
                </a:gs>
                <a:gs pos="100000">
                  <a:schemeClr val="bg1">
                    <a:alpha val="7000"/>
                  </a:schemeClr>
                </a:gs>
              </a:gsLst>
              <a:lin ang="16200000" scaled="0"/>
              <a:tileRect/>
            </a:gradFill>
            <a:ln w="12700" cap="flat" cmpd="sng" algn="ctr">
              <a:solidFill>
                <a:schemeClr val="tx1">
                  <a:lumMod val="75000"/>
                  <a:lumOff val="2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45710" tIns="45710" rIns="54852" bIns="41145" numCol="1" rtlCol="0" anchor="ctr" anchorCtr="1" compatLnSpc="1">
              <a:prstTxWarp prst="textNoShape">
                <a:avLst/>
              </a:prstTxWarp>
            </a:bodyPr>
            <a:lstStyle/>
            <a:p>
              <a:pPr marL="227138" indent="-227138" algn="ctr" defTabSz="914121" fontAlgn="base">
                <a:lnSpc>
                  <a:spcPct val="90000"/>
                </a:lnSpc>
                <a:spcBef>
                  <a:spcPts val="631"/>
                </a:spcBef>
                <a:spcAft>
                  <a:spcPct val="0"/>
                </a:spcAft>
                <a:buClr>
                  <a:srgbClr val="FFFF99"/>
                </a:buClr>
                <a:buSzPct val="120000"/>
              </a:pPr>
              <a:endParaRPr lang="en-US" altLang="zh-CN" sz="3600" i="1" dirty="0">
                <a:solidFill>
                  <a:schemeClr val="bg1"/>
                </a:solidFill>
                <a:latin typeface="Segoe" pitchFamily="34" charset="0"/>
              </a:endParaRPr>
            </a:p>
          </p:txBody>
        </p:sp>
        <p:sp>
          <p:nvSpPr>
            <p:cNvPr id="53" name="Rounded Rectangle 52"/>
            <p:cNvSpPr/>
            <p:nvPr/>
          </p:nvSpPr>
          <p:spPr bwMode="auto">
            <a:xfrm>
              <a:off x="3808411" y="1657351"/>
              <a:ext cx="2286019" cy="797402"/>
            </a:xfrm>
            <a:prstGeom prst="roundRect">
              <a:avLst>
                <a:gd name="adj" fmla="val 15127"/>
              </a:avLst>
            </a:prstGeom>
            <a:gradFill>
              <a:gsLst>
                <a:gs pos="31000">
                  <a:srgbClr val="454545"/>
                </a:gs>
                <a:gs pos="0">
                  <a:srgbClr val="969696"/>
                </a:gs>
              </a:gsLst>
              <a:lin ang="5400000" scaled="0"/>
            </a:gradFill>
            <a:ln>
              <a:noFill/>
            </a:ln>
            <a:effectLst>
              <a:outerShdw blurRad="177800" dist="63500" dir="6600000" algn="t" rotWithShape="0">
                <a:prstClr val="black">
                  <a:alpha val="36000"/>
                </a:prstClr>
              </a:outerShdw>
            </a:effectLst>
            <a:scene3d>
              <a:camera prst="orthographicFront">
                <a:rot lat="0" lon="0" rev="0"/>
              </a:camera>
              <a:lightRig rig="glow" dir="t">
                <a:rot lat="0" lon="0" rev="0"/>
              </a:lightRig>
            </a:scene3d>
            <a:sp3d prstMaterial="flat">
              <a:contourClr>
                <a:schemeClr val="accent1">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710" tIns="45710" rIns="54852" bIns="41145" numCol="1" rtlCol="0" anchor="ctr" anchorCtr="1" compatLnSpc="1">
              <a:prstTxWarp prst="textNoShape">
                <a:avLst/>
              </a:prstTxWarp>
            </a:bodyPr>
            <a:lstStyle/>
            <a:p>
              <a:pPr marL="227138" indent="-227138" algn="ctr" defTabSz="914121" fontAlgn="base">
                <a:lnSpc>
                  <a:spcPct val="90000"/>
                </a:lnSpc>
                <a:spcBef>
                  <a:spcPts val="631"/>
                </a:spcBef>
                <a:spcAft>
                  <a:spcPct val="0"/>
                </a:spcAft>
                <a:buClr>
                  <a:srgbClr val="FFFF99"/>
                </a:buClr>
                <a:buSzPct val="120000"/>
              </a:pPr>
              <a:r>
                <a:rPr lang="en-US" sz="2000" dirty="0">
                  <a:solidFill>
                    <a:schemeClr val="tx1"/>
                  </a:solidFill>
                  <a:effectLst>
                    <a:outerShdw blurRad="38100" dist="38100" dir="2700000" algn="tl">
                      <a:srgbClr val="000000">
                        <a:alpha val="43137"/>
                      </a:srgbClr>
                    </a:outerShdw>
                  </a:effectLst>
                  <a:latin typeface="Segoe UI" pitchFamily="34" charset="0"/>
                  <a:ea typeface="Segoe UI" pitchFamily="34" charset="0"/>
                  <a:cs typeface="Segoe UI" pitchFamily="34" charset="0"/>
                </a:rPr>
                <a:t>Fast Track </a:t>
              </a:r>
              <a:r>
                <a:rPr lang="en-US" sz="2000" dirty="0" smtClean="0">
                  <a:solidFill>
                    <a:schemeClr val="tx1"/>
                  </a:solidFill>
                  <a:effectLst>
                    <a:outerShdw blurRad="38100" dist="38100" dir="2700000" algn="tl">
                      <a:srgbClr val="000000">
                        <a:alpha val="43137"/>
                      </a:srgbClr>
                    </a:outerShdw>
                  </a:effectLst>
                  <a:latin typeface="Segoe UI" pitchFamily="34" charset="0"/>
                  <a:ea typeface="Segoe UI" pitchFamily="34" charset="0"/>
                  <a:cs typeface="Segoe UI" pitchFamily="34" charset="0"/>
                </a:rPr>
                <a:t>Data Warehouse </a:t>
              </a:r>
              <a:r>
                <a:rPr lang="en-US" sz="2000" dirty="0">
                  <a:solidFill>
                    <a:schemeClr val="tx1"/>
                  </a:solidFill>
                  <a:effectLst>
                    <a:outerShdw blurRad="38100" dist="38100" dir="2700000" algn="tl">
                      <a:srgbClr val="000000">
                        <a:alpha val="43137"/>
                      </a:srgbClr>
                    </a:outerShdw>
                  </a:effectLst>
                  <a:latin typeface="Segoe UI" pitchFamily="34" charset="0"/>
                  <a:ea typeface="Segoe UI" pitchFamily="34" charset="0"/>
                  <a:cs typeface="Segoe UI" pitchFamily="34" charset="0"/>
                </a:rPr>
                <a:t>RA</a:t>
              </a:r>
            </a:p>
          </p:txBody>
        </p:sp>
      </p:grpSp>
      <p:grpSp>
        <p:nvGrpSpPr>
          <p:cNvPr id="8" name="Group 7"/>
          <p:cNvGrpSpPr/>
          <p:nvPr/>
        </p:nvGrpSpPr>
        <p:grpSpPr>
          <a:xfrm>
            <a:off x="2783081" y="924150"/>
            <a:ext cx="2313757" cy="5641270"/>
            <a:chOff x="6767612" y="1657351"/>
            <a:chExt cx="2832000" cy="5641270"/>
          </a:xfrm>
        </p:grpSpPr>
        <p:sp>
          <p:nvSpPr>
            <p:cNvPr id="55" name="Rounded Rectangle 54"/>
            <p:cNvSpPr/>
            <p:nvPr/>
          </p:nvSpPr>
          <p:spPr bwMode="auto">
            <a:xfrm>
              <a:off x="6767612" y="1659823"/>
              <a:ext cx="2819400" cy="5638798"/>
            </a:xfrm>
            <a:prstGeom prst="roundRect">
              <a:avLst>
                <a:gd name="adj" fmla="val 5953"/>
              </a:avLst>
            </a:prstGeom>
            <a:gradFill flip="none" rotWithShape="1">
              <a:gsLst>
                <a:gs pos="0">
                  <a:schemeClr val="tx1">
                    <a:alpha val="26000"/>
                  </a:schemeClr>
                </a:gs>
                <a:gs pos="52000">
                  <a:schemeClr val="tx1">
                    <a:alpha val="0"/>
                  </a:schemeClr>
                </a:gs>
                <a:gs pos="100000">
                  <a:schemeClr val="bg1">
                    <a:alpha val="7000"/>
                  </a:schemeClr>
                </a:gs>
              </a:gsLst>
              <a:lin ang="16200000" scaled="0"/>
              <a:tileRect/>
            </a:gradFill>
            <a:ln w="12700" cap="flat" cmpd="sng" algn="ctr">
              <a:solidFill>
                <a:schemeClr val="tx1">
                  <a:lumMod val="75000"/>
                  <a:lumOff val="2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45710" tIns="45710" rIns="54852" bIns="41145" numCol="1" rtlCol="0" anchor="ctr" anchorCtr="1" compatLnSpc="1">
              <a:prstTxWarp prst="textNoShape">
                <a:avLst/>
              </a:prstTxWarp>
            </a:bodyPr>
            <a:lstStyle/>
            <a:p>
              <a:pPr marL="227138" indent="-227138" algn="ctr" defTabSz="914121" fontAlgn="base">
                <a:lnSpc>
                  <a:spcPct val="90000"/>
                </a:lnSpc>
                <a:spcBef>
                  <a:spcPts val="631"/>
                </a:spcBef>
                <a:spcAft>
                  <a:spcPct val="0"/>
                </a:spcAft>
                <a:buClr>
                  <a:srgbClr val="FFFF99"/>
                </a:buClr>
                <a:buSzPct val="120000"/>
              </a:pPr>
              <a:endParaRPr lang="en-US" altLang="zh-CN" sz="3600" i="1" dirty="0">
                <a:solidFill>
                  <a:schemeClr val="bg1"/>
                </a:solidFill>
                <a:latin typeface="Segoe" pitchFamily="34" charset="0"/>
              </a:endParaRPr>
            </a:p>
          </p:txBody>
        </p:sp>
        <p:sp>
          <p:nvSpPr>
            <p:cNvPr id="56" name="Rounded Rectangle 55"/>
            <p:cNvSpPr/>
            <p:nvPr/>
          </p:nvSpPr>
          <p:spPr bwMode="auto">
            <a:xfrm>
              <a:off x="6780212" y="1657351"/>
              <a:ext cx="2819400" cy="797403"/>
            </a:xfrm>
            <a:prstGeom prst="roundRect">
              <a:avLst>
                <a:gd name="adj" fmla="val 13598"/>
              </a:avLst>
            </a:prstGeom>
            <a:gradFill>
              <a:gsLst>
                <a:gs pos="31000">
                  <a:srgbClr val="454545"/>
                </a:gs>
                <a:gs pos="0">
                  <a:srgbClr val="969696"/>
                </a:gs>
              </a:gsLst>
              <a:lin ang="5400000" scaled="0"/>
            </a:gradFill>
            <a:ln>
              <a:noFill/>
            </a:ln>
            <a:effectLst>
              <a:outerShdw blurRad="177800" dist="63500" dir="6600000" algn="t" rotWithShape="0">
                <a:prstClr val="black">
                  <a:alpha val="36000"/>
                </a:prstClr>
              </a:outerShdw>
            </a:effectLst>
            <a:scene3d>
              <a:camera prst="orthographicFront">
                <a:rot lat="0" lon="0" rev="0"/>
              </a:camera>
              <a:lightRig rig="glow" dir="t">
                <a:rot lat="0" lon="0" rev="0"/>
              </a:lightRig>
            </a:scene3d>
            <a:sp3d prstMaterial="flat">
              <a:contourClr>
                <a:schemeClr val="accent1">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710" tIns="45710" rIns="54852" bIns="41145" numCol="1" rtlCol="0" anchor="ctr" anchorCtr="1" compatLnSpc="1">
              <a:prstTxWarp prst="textNoShape">
                <a:avLst/>
              </a:prstTxWarp>
            </a:bodyPr>
            <a:lstStyle/>
            <a:p>
              <a:pPr marL="227138" indent="-227138" algn="ctr" defTabSz="914121" fontAlgn="base">
                <a:lnSpc>
                  <a:spcPct val="90000"/>
                </a:lnSpc>
                <a:spcBef>
                  <a:spcPts val="631"/>
                </a:spcBef>
                <a:spcAft>
                  <a:spcPct val="0"/>
                </a:spcAft>
                <a:buClr>
                  <a:srgbClr val="FFFF99"/>
                </a:buClr>
                <a:buSzPct val="120000"/>
              </a:pPr>
              <a:r>
                <a:rPr lang="en-US" sz="2000" dirty="0">
                  <a:solidFill>
                    <a:schemeClr val="tx1"/>
                  </a:solidFill>
                  <a:effectLst>
                    <a:outerShdw blurRad="38100" dist="38100" dir="2700000" algn="tl">
                      <a:srgbClr val="000000">
                        <a:alpha val="43137"/>
                      </a:srgbClr>
                    </a:outerShdw>
                  </a:effectLst>
                  <a:latin typeface="Segoe UI" pitchFamily="34" charset="0"/>
                  <a:ea typeface="Segoe UI" pitchFamily="34" charset="0"/>
                  <a:cs typeface="Segoe UI" pitchFamily="34" charset="0"/>
                </a:rPr>
                <a:t>BDW Appliance</a:t>
              </a:r>
            </a:p>
          </p:txBody>
        </p:sp>
      </p:grpSp>
      <p:grpSp>
        <p:nvGrpSpPr>
          <p:cNvPr id="7" name="Group 6"/>
          <p:cNvGrpSpPr/>
          <p:nvPr/>
        </p:nvGrpSpPr>
        <p:grpSpPr>
          <a:xfrm>
            <a:off x="7656117" y="917098"/>
            <a:ext cx="2176082" cy="5655153"/>
            <a:chOff x="9675812" y="1640998"/>
            <a:chExt cx="2663489" cy="5655153"/>
          </a:xfrm>
        </p:grpSpPr>
        <p:sp>
          <p:nvSpPr>
            <p:cNvPr id="59" name="Rounded Rectangle 58"/>
            <p:cNvSpPr/>
            <p:nvPr/>
          </p:nvSpPr>
          <p:spPr bwMode="auto">
            <a:xfrm>
              <a:off x="9675813" y="1657353"/>
              <a:ext cx="2663488" cy="5638798"/>
            </a:xfrm>
            <a:prstGeom prst="roundRect">
              <a:avLst>
                <a:gd name="adj" fmla="val 5953"/>
              </a:avLst>
            </a:prstGeom>
            <a:gradFill flip="none" rotWithShape="1">
              <a:gsLst>
                <a:gs pos="0">
                  <a:schemeClr val="tx1">
                    <a:alpha val="26000"/>
                  </a:schemeClr>
                </a:gs>
                <a:gs pos="52000">
                  <a:schemeClr val="tx1">
                    <a:alpha val="0"/>
                  </a:schemeClr>
                </a:gs>
                <a:gs pos="100000">
                  <a:schemeClr val="bg1">
                    <a:alpha val="7000"/>
                  </a:schemeClr>
                </a:gs>
              </a:gsLst>
              <a:lin ang="16200000" scaled="0"/>
              <a:tileRect/>
            </a:gradFill>
            <a:ln w="12700" cap="flat" cmpd="sng" algn="ctr">
              <a:solidFill>
                <a:schemeClr val="tx1">
                  <a:lumMod val="75000"/>
                  <a:lumOff val="25000"/>
                </a:scheme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45710" tIns="45710" rIns="54852" bIns="41145" numCol="1" rtlCol="0" anchor="ctr" anchorCtr="1" compatLnSpc="1">
              <a:prstTxWarp prst="textNoShape">
                <a:avLst/>
              </a:prstTxWarp>
            </a:bodyPr>
            <a:lstStyle/>
            <a:p>
              <a:pPr marL="227138" indent="-227138" algn="ctr" defTabSz="914121" fontAlgn="base">
                <a:lnSpc>
                  <a:spcPct val="90000"/>
                </a:lnSpc>
                <a:spcBef>
                  <a:spcPts val="631"/>
                </a:spcBef>
                <a:spcAft>
                  <a:spcPct val="0"/>
                </a:spcAft>
                <a:buClr>
                  <a:srgbClr val="FFFF99"/>
                </a:buClr>
                <a:buSzPct val="120000"/>
              </a:pPr>
              <a:endParaRPr lang="en-US" altLang="zh-CN" sz="3600" i="1" dirty="0">
                <a:solidFill>
                  <a:schemeClr val="bg1"/>
                </a:solidFill>
                <a:latin typeface="Segoe" pitchFamily="34" charset="0"/>
              </a:endParaRPr>
            </a:p>
          </p:txBody>
        </p:sp>
        <p:sp>
          <p:nvSpPr>
            <p:cNvPr id="60" name="Rounded Rectangle 59"/>
            <p:cNvSpPr/>
            <p:nvPr/>
          </p:nvSpPr>
          <p:spPr bwMode="auto">
            <a:xfrm>
              <a:off x="9675812" y="1640998"/>
              <a:ext cx="2663488" cy="797403"/>
            </a:xfrm>
            <a:prstGeom prst="roundRect">
              <a:avLst>
                <a:gd name="adj" fmla="val 13598"/>
              </a:avLst>
            </a:prstGeom>
            <a:gradFill>
              <a:gsLst>
                <a:gs pos="31000">
                  <a:srgbClr val="454545"/>
                </a:gs>
                <a:gs pos="0">
                  <a:srgbClr val="969696"/>
                </a:gs>
              </a:gsLst>
              <a:lin ang="5400000" scaled="0"/>
            </a:gradFill>
            <a:ln>
              <a:noFill/>
            </a:ln>
            <a:effectLst>
              <a:outerShdw blurRad="177800" dist="63500" dir="6600000" algn="t" rotWithShape="0">
                <a:prstClr val="black">
                  <a:alpha val="36000"/>
                </a:prstClr>
              </a:outerShdw>
            </a:effectLst>
            <a:scene3d>
              <a:camera prst="orthographicFront">
                <a:rot lat="0" lon="0" rev="0"/>
              </a:camera>
              <a:lightRig rig="glow" dir="t">
                <a:rot lat="0" lon="0" rev="0"/>
              </a:lightRig>
            </a:scene3d>
            <a:sp3d prstMaterial="flat">
              <a:contourClr>
                <a:schemeClr val="accent1">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710" tIns="45710" rIns="54852" bIns="41145" numCol="1" rtlCol="0" anchor="ctr" anchorCtr="1" compatLnSpc="1">
              <a:prstTxWarp prst="textNoShape">
                <a:avLst/>
              </a:prstTxWarp>
            </a:bodyPr>
            <a:lstStyle/>
            <a:p>
              <a:pPr algn="ctr" defTabSz="914121" fontAlgn="base">
                <a:lnSpc>
                  <a:spcPct val="90000"/>
                </a:lnSpc>
                <a:spcBef>
                  <a:spcPts val="631"/>
                </a:spcBef>
                <a:spcAft>
                  <a:spcPct val="0"/>
                </a:spcAft>
                <a:buClr>
                  <a:srgbClr val="FFFF99"/>
                </a:buClr>
                <a:buSzPct val="120000"/>
              </a:pPr>
              <a:r>
                <a:rPr lang="en-US" sz="2000" dirty="0">
                  <a:solidFill>
                    <a:schemeClr val="tx1"/>
                  </a:solidFill>
                  <a:effectLst>
                    <a:outerShdw blurRad="38100" dist="38100" dir="2700000" algn="tl">
                      <a:srgbClr val="000000">
                        <a:alpha val="43137"/>
                      </a:srgbClr>
                    </a:outerShdw>
                  </a:effectLst>
                  <a:latin typeface="Segoe UI" pitchFamily="34" charset="0"/>
                  <a:ea typeface="Segoe UI" pitchFamily="34" charset="0"/>
                  <a:cs typeface="Segoe UI" pitchFamily="34" charset="0"/>
                </a:rPr>
                <a:t>Parallel Data Warehouse</a:t>
              </a:r>
            </a:p>
          </p:txBody>
        </p:sp>
      </p:grpSp>
      <p:pic>
        <p:nvPicPr>
          <p:cNvPr id="31" name="Picture 3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86261" y="2002285"/>
            <a:ext cx="2024339" cy="4858415"/>
          </a:xfrm>
          <a:prstGeom prst="rect">
            <a:avLst/>
          </a:prstGeom>
        </p:spPr>
      </p:pic>
      <p:pic>
        <p:nvPicPr>
          <p:cNvPr id="32" name="Picture 3"/>
          <p:cNvPicPr>
            <a:picLocks noChangeAspect="1" noChangeArrowheads="1"/>
          </p:cNvPicPr>
          <p:nvPr/>
        </p:nvPicPr>
        <p:blipFill>
          <a:blip r:embed="rId4" cstate="print"/>
          <a:stretch>
            <a:fillRect/>
          </a:stretch>
        </p:blipFill>
        <p:spPr bwMode="auto">
          <a:xfrm>
            <a:off x="10292118" y="5992936"/>
            <a:ext cx="1718482" cy="429621"/>
          </a:xfrm>
          <a:prstGeom prst="rect">
            <a:avLst/>
          </a:prstGeom>
          <a:noFill/>
          <a:ln>
            <a:noFill/>
          </a:ln>
        </p:spPr>
      </p:pic>
    </p:spTree>
    <p:extLst>
      <p:ext uri="{BB962C8B-B14F-4D97-AF65-F5344CB8AC3E}">
        <p14:creationId xmlns:p14="http://schemas.microsoft.com/office/powerpoint/2010/main" val="20445428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ounded Rectangle 32"/>
          <p:cNvSpPr/>
          <p:nvPr/>
        </p:nvSpPr>
        <p:spPr>
          <a:xfrm>
            <a:off x="4295944" y="2989974"/>
            <a:ext cx="862164" cy="667151"/>
          </a:xfrm>
          <a:prstGeom prst="roundRect">
            <a:avLst/>
          </a:prstGeom>
          <a:ln w="635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 name="Title 1"/>
          <p:cNvSpPr>
            <a:spLocks noGrp="1"/>
          </p:cNvSpPr>
          <p:nvPr>
            <p:ph type="title"/>
          </p:nvPr>
        </p:nvSpPr>
        <p:spPr/>
        <p:txBody>
          <a:bodyPr/>
          <a:lstStyle/>
          <a:p>
            <a:r>
              <a:rPr lang="en-US" smtClean="0"/>
              <a:t>Microsoft Data Warehouse Offerings</a:t>
            </a:r>
            <a:endParaRPr lang="en-US" dirty="0"/>
          </a:p>
        </p:txBody>
      </p:sp>
      <p:sp>
        <p:nvSpPr>
          <p:cNvPr id="3" name="Rounded Rectangle 2"/>
          <p:cNvSpPr/>
          <p:nvPr/>
        </p:nvSpPr>
        <p:spPr>
          <a:xfrm>
            <a:off x="2868373" y="3016070"/>
            <a:ext cx="862164" cy="667151"/>
          </a:xfrm>
          <a:prstGeom prst="roundRect">
            <a:avLst/>
          </a:prstGeom>
          <a:ln w="635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5" name="Rounded Rectangle 4"/>
          <p:cNvSpPr/>
          <p:nvPr/>
        </p:nvSpPr>
        <p:spPr>
          <a:xfrm>
            <a:off x="5607626" y="2996022"/>
            <a:ext cx="3562003" cy="667151"/>
          </a:xfrm>
          <a:prstGeom prst="roundRect">
            <a:avLst/>
          </a:prstGeom>
          <a:ln w="635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 name="Rounded Rectangle 5"/>
          <p:cNvSpPr/>
          <p:nvPr/>
        </p:nvSpPr>
        <p:spPr>
          <a:xfrm>
            <a:off x="9613502" y="2981344"/>
            <a:ext cx="862164" cy="667151"/>
          </a:xfrm>
          <a:prstGeom prst="roundRect">
            <a:avLst/>
          </a:prstGeom>
          <a:ln w="6350"/>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nvGrpSpPr>
          <p:cNvPr id="9" name="Group 8"/>
          <p:cNvGrpSpPr/>
          <p:nvPr/>
        </p:nvGrpSpPr>
        <p:grpSpPr>
          <a:xfrm>
            <a:off x="5926139" y="3059239"/>
            <a:ext cx="701403" cy="532413"/>
            <a:chOff x="3124769" y="1362755"/>
            <a:chExt cx="3481256" cy="2642512"/>
          </a:xfrm>
        </p:grpSpPr>
        <p:grpSp>
          <p:nvGrpSpPr>
            <p:cNvPr id="10" name="Group 9"/>
            <p:cNvGrpSpPr/>
            <p:nvPr/>
          </p:nvGrpSpPr>
          <p:grpSpPr>
            <a:xfrm>
              <a:off x="4669300" y="1448795"/>
              <a:ext cx="1936725" cy="2505688"/>
              <a:chOff x="4728846" y="1638795"/>
              <a:chExt cx="2175378" cy="2814452"/>
            </a:xfrm>
          </p:grpSpPr>
          <p:pic>
            <p:nvPicPr>
              <p:cNvPr id="15"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948" t="20000" r="28961" b="5667"/>
              <a:stretch/>
            </p:blipFill>
            <p:spPr bwMode="auto">
              <a:xfrm rot="967422">
                <a:off x="4728846" y="1638795"/>
                <a:ext cx="2175378" cy="28144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4312" t="9246" r="30727" b="83170"/>
              <a:stretch/>
            </p:blipFill>
            <p:spPr bwMode="auto">
              <a:xfrm rot="1101485">
                <a:off x="5664529" y="4106762"/>
                <a:ext cx="783773" cy="297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 name="Group 10"/>
            <p:cNvGrpSpPr/>
            <p:nvPr/>
          </p:nvGrpSpPr>
          <p:grpSpPr>
            <a:xfrm>
              <a:off x="3124769" y="1362755"/>
              <a:ext cx="2246988" cy="2642512"/>
              <a:chOff x="2914537" y="1882480"/>
              <a:chExt cx="2246988" cy="2642512"/>
            </a:xfrm>
          </p:grpSpPr>
          <p:pic>
            <p:nvPicPr>
              <p:cNvPr id="1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214" t="16931" r="62619" b="31287"/>
              <a:stretch/>
            </p:blipFill>
            <p:spPr bwMode="auto">
              <a:xfrm rot="21299420">
                <a:off x="3124769" y="1882480"/>
                <a:ext cx="2036756" cy="26237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214" t="16931" r="62619" b="31287"/>
              <a:stretch/>
            </p:blipFill>
            <p:spPr bwMode="auto">
              <a:xfrm rot="21155725">
                <a:off x="3019994" y="1882480"/>
                <a:ext cx="2036756" cy="26237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214" t="16931" r="62619" b="31287"/>
              <a:stretch/>
            </p:blipFill>
            <p:spPr bwMode="auto">
              <a:xfrm rot="20967852">
                <a:off x="2914537" y="1901289"/>
                <a:ext cx="2036756" cy="26237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grpSp>
        <p:nvGrpSpPr>
          <p:cNvPr id="17" name="Group 16"/>
          <p:cNvGrpSpPr/>
          <p:nvPr/>
        </p:nvGrpSpPr>
        <p:grpSpPr>
          <a:xfrm>
            <a:off x="4170489" y="3016070"/>
            <a:ext cx="1061657" cy="497214"/>
            <a:chOff x="3278852" y="4724400"/>
            <a:chExt cx="2293274" cy="1074028"/>
          </a:xfrm>
        </p:grpSpPr>
        <p:sp>
          <p:nvSpPr>
            <p:cNvPr id="18" name="Snip Same Side Corner Rectangle 17"/>
            <p:cNvSpPr/>
            <p:nvPr/>
          </p:nvSpPr>
          <p:spPr>
            <a:xfrm>
              <a:off x="3316952" y="4724400"/>
              <a:ext cx="2198023" cy="1074028"/>
            </a:xfrm>
            <a:prstGeom prst="snip2SameRect">
              <a:avLst>
                <a:gd name="adj1" fmla="val 32039"/>
                <a:gd name="adj2" fmla="val 0"/>
              </a:avLst>
            </a:prstGeom>
            <a:gradFill flip="none" rotWithShape="1">
              <a:gsLst>
                <a:gs pos="0">
                  <a:sysClr val="window" lastClr="FFFFFF"/>
                </a:gs>
                <a:gs pos="50000">
                  <a:sysClr val="window" lastClr="FFFFFF">
                    <a:lumMod val="95000"/>
                  </a:sysClr>
                </a:gs>
                <a:gs pos="100000">
                  <a:sysClr val="window" lastClr="FFFFFF">
                    <a:lumMod val="75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a:ea typeface="+mn-ea"/>
                <a:cs typeface="+mn-cs"/>
              </a:endParaRPr>
            </a:p>
          </p:txBody>
        </p:sp>
        <p:pic>
          <p:nvPicPr>
            <p:cNvPr id="1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8852" y="4979402"/>
              <a:ext cx="2293274" cy="81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0" name="Group 13"/>
          <p:cNvGrpSpPr/>
          <p:nvPr/>
        </p:nvGrpSpPr>
        <p:grpSpPr>
          <a:xfrm>
            <a:off x="9731189" y="2608955"/>
            <a:ext cx="610976" cy="933678"/>
            <a:chOff x="2519363" y="1700213"/>
            <a:chExt cx="2376471" cy="3976687"/>
          </a:xfrm>
        </p:grpSpPr>
        <p:pic>
          <p:nvPicPr>
            <p:cNvPr id="21" name="Picture 20" descr="10642 G2 Rack front view lower res.jpg"/>
            <p:cNvPicPr>
              <a:picLocks noChangeAspect="1"/>
            </p:cNvPicPr>
            <p:nvPr/>
          </p:nvPicPr>
          <p:blipFill>
            <a:blip r:embed="rId6" cstate="email"/>
            <a:srcRect/>
            <a:stretch>
              <a:fillRect/>
            </a:stretch>
          </p:blipFill>
          <p:spPr>
            <a:xfrm>
              <a:off x="2519363" y="1700213"/>
              <a:ext cx="1185862" cy="3976687"/>
            </a:xfrm>
            <a:prstGeom prst="rect">
              <a:avLst/>
            </a:prstGeom>
          </p:spPr>
        </p:pic>
        <p:pic>
          <p:nvPicPr>
            <p:cNvPr id="22" name="Picture 21" descr="10642 G2 Rack front view lower res.jpg"/>
            <p:cNvPicPr>
              <a:picLocks noChangeAspect="1"/>
            </p:cNvPicPr>
            <p:nvPr/>
          </p:nvPicPr>
          <p:blipFill>
            <a:blip r:embed="rId6" cstate="email"/>
            <a:srcRect/>
            <a:stretch>
              <a:fillRect/>
            </a:stretch>
          </p:blipFill>
          <p:spPr>
            <a:xfrm>
              <a:off x="3709972" y="1700213"/>
              <a:ext cx="1185862" cy="3976687"/>
            </a:xfrm>
            <a:prstGeom prst="rect">
              <a:avLst/>
            </a:prstGeom>
          </p:spPr>
        </p:pic>
      </p:grpSp>
      <p:pic>
        <p:nvPicPr>
          <p:cNvPr id="23" name="Picture 3" descr="C:\Users\Graeme\Documents\M2747 - MS and HP Appliances\SQL08R2-FTDW_h_rgb.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21112" y="3059239"/>
            <a:ext cx="1889888" cy="44156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5" descr="HP ProLiant ML370 G6 Server series - HP ProLiant ML Servers"/>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250" b="89500" l="14000" r="87750">
                        <a14:foregroundMark x1="34250" y1="18500" x2="34250" y2="18500"/>
                        <a14:foregroundMark x1="34250" y1="12500" x2="34250" y2="12500"/>
                        <a14:foregroundMark x1="29750" y1="82250" x2="29750" y2="82250"/>
                        <a14:foregroundMark x1="69750" y1="82500" x2="69750" y2="82500"/>
                        <a14:foregroundMark x1="71250" y1="84500" x2="71250" y2="84500"/>
                        <a14:foregroundMark x1="28750" y1="85250" x2="28750" y2="85250"/>
                      </a14:backgroundRemoval>
                    </a14:imgEffect>
                  </a14:imgLayer>
                </a14:imgProps>
              </a:ext>
              <a:ext uri="{28A0092B-C50C-407E-A947-70E740481C1C}">
                <a14:useLocalDpi xmlns:a14="http://schemas.microsoft.com/office/drawing/2010/main" val="0"/>
              </a:ext>
            </a:extLst>
          </a:blip>
          <a:srcRect l="27774" t="1520" r="27626" b="12269"/>
          <a:stretch/>
        </p:blipFill>
        <p:spPr bwMode="auto">
          <a:xfrm>
            <a:off x="2855598" y="3009949"/>
            <a:ext cx="385597" cy="74535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Graeme\Documents\M2747 - MS and HP Appliances\SQLSvr08R2_Ent_3DL.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31398" y="3086453"/>
            <a:ext cx="607425" cy="6688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0" name="Table 29"/>
          <p:cNvGraphicFramePr>
            <a:graphicFrameLocks noGrp="1"/>
          </p:cNvGraphicFramePr>
          <p:nvPr>
            <p:extLst>
              <p:ext uri="{D42A27DB-BD31-4B8C-83A1-F6EECF244321}">
                <p14:modId xmlns:p14="http://schemas.microsoft.com/office/powerpoint/2010/main" val="487662387"/>
              </p:ext>
            </p:extLst>
          </p:nvPr>
        </p:nvGraphicFramePr>
        <p:xfrm>
          <a:off x="1249873" y="4066818"/>
          <a:ext cx="9262789" cy="1483360"/>
        </p:xfrm>
        <a:graphic>
          <a:graphicData uri="http://schemas.openxmlformats.org/drawingml/2006/table">
            <a:tbl>
              <a:tblPr bandRow="1">
                <a:tableStyleId>{3C2FFA5D-87B4-456A-9821-1D502468CF0F}</a:tableStyleId>
              </a:tblPr>
              <a:tblGrid>
                <a:gridCol w="1616599"/>
                <a:gridCol w="1199288"/>
                <a:gridCol w="1304199"/>
                <a:gridCol w="963330"/>
                <a:gridCol w="1022432"/>
                <a:gridCol w="997365"/>
                <a:gridCol w="997365"/>
                <a:gridCol w="1162211"/>
              </a:tblGrid>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Effort to Build</a:t>
                      </a:r>
                      <a:endParaRPr lang="en-GB" sz="1400" b="1"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Very High</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Very Low</a:t>
                      </a:r>
                      <a:endParaRPr lang="en-GB" sz="1400" b="0" dirty="0">
                        <a:solidFill>
                          <a:schemeClr val="bg1"/>
                        </a:solidFill>
                      </a:endParaRPr>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Moderate</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Moderate</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Moderate</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Moderate</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Very Low</a:t>
                      </a:r>
                      <a:endParaRPr lang="en-GB" sz="1400" dirty="0"/>
                    </a:p>
                  </a:txBody>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Capacity</a:t>
                      </a:r>
                      <a:endParaRPr lang="en-GB" sz="1400" b="1"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Variable</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5 TB</a:t>
                      </a:r>
                      <a:endParaRPr lang="en-GB" sz="1400" b="0" dirty="0">
                        <a:solidFill>
                          <a:schemeClr val="bg1"/>
                        </a:solidFill>
                      </a:endParaRPr>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14 TB</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20 TB</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40 TB</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40 TB</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500 TB</a:t>
                      </a:r>
                      <a:endParaRPr lang="en-GB" sz="1400" dirty="0"/>
                    </a:p>
                  </a:txBody>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Concurrency</a:t>
                      </a:r>
                      <a:endParaRPr lang="en-GB" sz="1400" b="1"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Variable</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Light</a:t>
                      </a:r>
                      <a:endParaRPr lang="en-GB" sz="1400" b="0" dirty="0">
                        <a:solidFill>
                          <a:schemeClr val="bg1"/>
                        </a:solidFill>
                      </a:endParaRPr>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Light</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Medium</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Medium</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High</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Very High</a:t>
                      </a:r>
                      <a:endParaRPr lang="en-GB" sz="1400" dirty="0"/>
                    </a:p>
                  </a:txBody>
                  <a:tcPr/>
                </a:tc>
              </a:tr>
              <a:tr h="370840">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Query Complexity</a:t>
                      </a:r>
                      <a:endParaRPr lang="en-GB" sz="1400" b="1"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Variable</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Medium</a:t>
                      </a:r>
                      <a:endParaRPr lang="en-GB" sz="1400" b="0" dirty="0">
                        <a:solidFill>
                          <a:schemeClr val="bg1"/>
                        </a:solidFill>
                      </a:endParaRPr>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Medium</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Medium</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Medium</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High</a:t>
                      </a:r>
                      <a:endParaRPr lang="en-GB" sz="1400" dirty="0"/>
                    </a:p>
                  </a:txBody>
                  <a:tcPr/>
                </a:tc>
                <a:tc>
                  <a:txBody>
                    <a:bodyPr/>
                    <a:lstStyle>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r>
                        <a:rPr lang="en-GB" sz="1400" dirty="0" smtClean="0"/>
                        <a:t>Very High</a:t>
                      </a:r>
                      <a:endParaRPr lang="en-GB" sz="1400" dirty="0"/>
                    </a:p>
                  </a:txBody>
                  <a:tcPr/>
                </a:tc>
              </a:tr>
            </a:tbl>
          </a:graphicData>
        </a:graphic>
      </p:graphicFrame>
    </p:spTree>
    <p:extLst>
      <p:ext uri="{BB962C8B-B14F-4D97-AF65-F5344CB8AC3E}">
        <p14:creationId xmlns:p14="http://schemas.microsoft.com/office/powerpoint/2010/main" val="1416938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836611" y="2455047"/>
            <a:ext cx="10469563" cy="1523494"/>
          </a:xfrm>
        </p:spPr>
        <p:txBody>
          <a:bodyPr/>
          <a:lstStyle/>
          <a:p>
            <a:r>
              <a:rPr lang="en-US" dirty="0" smtClean="0"/>
              <a:t>Business Data Warehouse Appliance</a:t>
            </a:r>
            <a:endParaRPr lang="en-US" dirty="0"/>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3591704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2"/>
          <p:cNvSpPr>
            <a:spLocks noGrp="1"/>
          </p:cNvSpPr>
          <p:nvPr>
            <p:ph type="title"/>
          </p:nvPr>
        </p:nvSpPr>
        <p:spPr/>
        <p:txBody>
          <a:bodyPr/>
          <a:lstStyle/>
          <a:p>
            <a:r>
              <a:rPr lang="en-US" smtClean="0"/>
              <a:t>Business Data Warehouse Appliance</a:t>
            </a:r>
            <a:endParaRPr lang="en-US" dirty="0" smtClean="0"/>
          </a:p>
        </p:txBody>
      </p:sp>
      <p:sp>
        <p:nvSpPr>
          <p:cNvPr id="30" name="Text Placeholder 3"/>
          <p:cNvSpPr txBox="1">
            <a:spLocks/>
          </p:cNvSpPr>
          <p:nvPr/>
        </p:nvSpPr>
        <p:spPr bwMode="auto">
          <a:xfrm>
            <a:off x="8027584" y="3975562"/>
            <a:ext cx="3698231" cy="2699200"/>
          </a:xfrm>
          <a:prstGeom prst="rect">
            <a:avLst/>
          </a:prstGeom>
          <a:noFill/>
          <a:ln w="9525">
            <a:noFill/>
            <a:miter lim="800000"/>
            <a:headEnd/>
            <a:tailEnd/>
          </a:ln>
        </p:spPr>
        <p:txBody>
          <a:bodyPr wrap="square">
            <a:spAutoFit/>
          </a:bodyPr>
          <a:lstStyle/>
          <a:p>
            <a:pPr marL="342900" indent="-342900" defTabSz="914400" fontAlgn="auto">
              <a:lnSpc>
                <a:spcPct val="110000"/>
              </a:lnSpc>
              <a:spcBef>
                <a:spcPts val="600"/>
              </a:spcBef>
              <a:spcAft>
                <a:spcPts val="0"/>
              </a:spcAft>
              <a:buClr>
                <a:schemeClr val="bg1"/>
              </a:buClr>
              <a:buFont typeface="Arial" charset="0"/>
              <a:buNone/>
              <a:defRPr/>
            </a:pPr>
            <a:r>
              <a:rPr lang="en-US" sz="2400" dirty="0" smtClean="0">
                <a:latin typeface="Futura Bk"/>
                <a:cs typeface="Futura Bk"/>
              </a:rPr>
              <a:t>Agile</a:t>
            </a:r>
          </a:p>
          <a:p>
            <a:pPr marL="179388" lvl="1" indent="-179388" defTabSz="914400" fontAlgn="auto">
              <a:spcBef>
                <a:spcPts val="0"/>
              </a:spcBef>
              <a:spcAft>
                <a:spcPts val="600"/>
              </a:spcAft>
              <a:buClr>
                <a:schemeClr val="bg1"/>
              </a:buClr>
              <a:buSzPct val="80000"/>
              <a:buFontTx/>
              <a:buChar char="•"/>
              <a:defRPr/>
            </a:pPr>
            <a:r>
              <a:rPr lang="en-GB" sz="1600" dirty="0">
                <a:latin typeface="Futura Bk"/>
                <a:cs typeface="Futura Bk"/>
              </a:rPr>
              <a:t>Deploy in hours/days, not in months</a:t>
            </a:r>
          </a:p>
          <a:p>
            <a:pPr marL="179388" lvl="1" indent="-179388" defTabSz="914400" fontAlgn="auto">
              <a:spcBef>
                <a:spcPts val="0"/>
              </a:spcBef>
              <a:spcAft>
                <a:spcPts val="600"/>
              </a:spcAft>
              <a:buClr>
                <a:schemeClr val="bg1"/>
              </a:buClr>
              <a:buSzPct val="80000"/>
              <a:buFontTx/>
              <a:buChar char="•"/>
              <a:defRPr/>
            </a:pPr>
            <a:r>
              <a:rPr lang="en-GB" sz="1600" dirty="0">
                <a:latin typeface="Futura Bk"/>
                <a:cs typeface="Futura Bk"/>
              </a:rPr>
              <a:t>Easy to use through built-in dedicated tools to load and manage your data warehouse</a:t>
            </a:r>
          </a:p>
          <a:p>
            <a:pPr marL="179388" lvl="1" indent="-179388" defTabSz="914400" fontAlgn="auto">
              <a:spcBef>
                <a:spcPts val="0"/>
              </a:spcBef>
              <a:spcAft>
                <a:spcPts val="600"/>
              </a:spcAft>
              <a:buClr>
                <a:schemeClr val="bg1"/>
              </a:buClr>
              <a:buSzPct val="80000"/>
              <a:buFontTx/>
              <a:buChar char="•"/>
              <a:defRPr/>
            </a:pPr>
            <a:r>
              <a:rPr lang="en-GB" sz="1600" dirty="0">
                <a:latin typeface="Futura Bk"/>
                <a:cs typeface="Futura Bk"/>
              </a:rPr>
              <a:t>Designed for up to 5TB data </a:t>
            </a:r>
            <a:r>
              <a:rPr lang="en-GB" sz="1600" dirty="0" smtClean="0">
                <a:latin typeface="Futura Bk"/>
                <a:cs typeface="Futura Bk"/>
              </a:rPr>
              <a:t>warehouses</a:t>
            </a:r>
          </a:p>
          <a:p>
            <a:pPr marL="179388" lvl="1" indent="-179388" defTabSz="914400" fontAlgn="auto">
              <a:spcBef>
                <a:spcPts val="0"/>
              </a:spcBef>
              <a:spcAft>
                <a:spcPts val="600"/>
              </a:spcAft>
              <a:buClr>
                <a:schemeClr val="bg1"/>
              </a:buClr>
              <a:buSzPct val="80000"/>
              <a:buFontTx/>
              <a:buChar char="•"/>
              <a:defRPr/>
            </a:pPr>
            <a:r>
              <a:rPr lang="en-GB" sz="1600" dirty="0" smtClean="0">
                <a:latin typeface="Futura Bk"/>
                <a:cs typeface="Futura Bk"/>
              </a:rPr>
              <a:t>Fast Track 3.0 compliant, license path to Fast-Track</a:t>
            </a:r>
          </a:p>
        </p:txBody>
      </p:sp>
      <p:sp>
        <p:nvSpPr>
          <p:cNvPr id="39" name="TextBox 38"/>
          <p:cNvSpPr txBox="1"/>
          <p:nvPr/>
        </p:nvSpPr>
        <p:spPr>
          <a:xfrm>
            <a:off x="895794" y="3975563"/>
            <a:ext cx="3228694" cy="2123658"/>
          </a:xfrm>
          <a:prstGeom prst="rect">
            <a:avLst/>
          </a:prstGeom>
          <a:noFill/>
        </p:spPr>
        <p:txBody>
          <a:bodyPr wrap="square" anchor="t">
            <a:spAutoFit/>
          </a:bodyPr>
          <a:lstStyle/>
          <a:p>
            <a:pPr marL="342900" indent="-342900" defTabSz="914400" fontAlgn="auto">
              <a:lnSpc>
                <a:spcPct val="110000"/>
              </a:lnSpc>
              <a:spcBef>
                <a:spcPts val="0"/>
              </a:spcBef>
              <a:spcAft>
                <a:spcPts val="0"/>
              </a:spcAft>
              <a:buClr>
                <a:prstClr val="white"/>
              </a:buClr>
              <a:defRPr/>
            </a:pPr>
            <a:r>
              <a:rPr lang="en-US" sz="2400" dirty="0">
                <a:latin typeface="Futura Bk"/>
                <a:cs typeface="Futura Bk"/>
              </a:rPr>
              <a:t>Complete</a:t>
            </a:r>
          </a:p>
          <a:p>
            <a:pPr marL="177800" lvl="1" indent="-176213" defTabSz="914400" fontAlgn="auto">
              <a:lnSpc>
                <a:spcPct val="110000"/>
              </a:lnSpc>
              <a:spcBef>
                <a:spcPts val="0"/>
              </a:spcBef>
              <a:spcAft>
                <a:spcPts val="0"/>
              </a:spcAft>
              <a:buClr>
                <a:prstClr val="white"/>
              </a:buClr>
              <a:buSzPct val="80000"/>
              <a:buFontTx/>
              <a:buChar char="•"/>
              <a:defRPr/>
            </a:pPr>
            <a:r>
              <a:rPr lang="en-GB" sz="1600" dirty="0">
                <a:latin typeface="Futura Bk"/>
                <a:cs typeface="Futura Bk"/>
              </a:rPr>
              <a:t>Hardware + Software + Services</a:t>
            </a:r>
          </a:p>
          <a:p>
            <a:pPr marL="177800" lvl="1" indent="-176213" defTabSz="914400" fontAlgn="auto">
              <a:lnSpc>
                <a:spcPct val="110000"/>
              </a:lnSpc>
              <a:spcBef>
                <a:spcPts val="0"/>
              </a:spcBef>
              <a:spcAft>
                <a:spcPts val="0"/>
              </a:spcAft>
              <a:buClr>
                <a:prstClr val="white"/>
              </a:buClr>
              <a:buSzPct val="80000"/>
              <a:buFontTx/>
              <a:buChar char="•"/>
              <a:defRPr/>
            </a:pPr>
            <a:r>
              <a:rPr lang="en-GB" sz="1600" dirty="0">
                <a:latin typeface="Futura Bk"/>
                <a:cs typeface="Futura Bk"/>
              </a:rPr>
              <a:t>Pre-tuned, pre configured, pre-installed. Turn on and go!</a:t>
            </a:r>
          </a:p>
          <a:p>
            <a:pPr marL="177800" lvl="1" indent="-176213" defTabSz="914400" fontAlgn="auto">
              <a:lnSpc>
                <a:spcPct val="110000"/>
              </a:lnSpc>
              <a:spcBef>
                <a:spcPts val="0"/>
              </a:spcBef>
              <a:spcAft>
                <a:spcPts val="0"/>
              </a:spcAft>
              <a:buClr>
                <a:prstClr val="white"/>
              </a:buClr>
              <a:buSzPct val="80000"/>
              <a:buFontTx/>
              <a:buChar char="•"/>
              <a:defRPr/>
            </a:pPr>
            <a:r>
              <a:rPr lang="en-GB" sz="1600" dirty="0">
                <a:latin typeface="Futura Bk"/>
                <a:cs typeface="Futura Bk"/>
              </a:rPr>
              <a:t>Single point of contact for support</a:t>
            </a:r>
          </a:p>
        </p:txBody>
      </p:sp>
      <p:sp>
        <p:nvSpPr>
          <p:cNvPr id="40" name="TextBox 39"/>
          <p:cNvSpPr txBox="1"/>
          <p:nvPr/>
        </p:nvSpPr>
        <p:spPr>
          <a:xfrm>
            <a:off x="4425263" y="3975565"/>
            <a:ext cx="3522130" cy="2123658"/>
          </a:xfrm>
          <a:prstGeom prst="rect">
            <a:avLst/>
          </a:prstGeom>
          <a:noFill/>
        </p:spPr>
        <p:txBody>
          <a:bodyPr wrap="square">
            <a:spAutoFit/>
          </a:bodyPr>
          <a:lstStyle/>
          <a:p>
            <a:pPr marL="342900" indent="-342900" defTabSz="914400" fontAlgn="auto">
              <a:lnSpc>
                <a:spcPct val="110000"/>
              </a:lnSpc>
              <a:spcBef>
                <a:spcPts val="600"/>
              </a:spcBef>
              <a:spcAft>
                <a:spcPts val="0"/>
              </a:spcAft>
              <a:buClr>
                <a:prstClr val="white"/>
              </a:buClr>
              <a:defRPr/>
            </a:pPr>
            <a:r>
              <a:rPr lang="en-US" sz="2400" dirty="0" smtClean="0">
                <a:latin typeface="Futura Bk"/>
                <a:cs typeface="Futura Bk"/>
              </a:rPr>
              <a:t>Optimized</a:t>
            </a:r>
          </a:p>
          <a:p>
            <a:pPr marL="177800" lvl="1" indent="-176213" defTabSz="914400" fontAlgn="auto">
              <a:lnSpc>
                <a:spcPct val="110000"/>
              </a:lnSpc>
              <a:spcBef>
                <a:spcPts val="0"/>
              </a:spcBef>
              <a:spcAft>
                <a:spcPts val="0"/>
              </a:spcAft>
              <a:buClr>
                <a:prstClr val="white"/>
              </a:buClr>
              <a:buSzPct val="80000"/>
              <a:buFontTx/>
              <a:buChar char="•"/>
              <a:defRPr/>
            </a:pPr>
            <a:r>
              <a:rPr lang="en-GB" sz="1600" dirty="0">
                <a:latin typeface="Futura Bk"/>
                <a:cs typeface="Futura Bk"/>
              </a:rPr>
              <a:t>Specifically for small to medium data warehouse workload</a:t>
            </a:r>
          </a:p>
          <a:p>
            <a:pPr marL="177800" lvl="1" indent="-176213" defTabSz="914400" fontAlgn="auto">
              <a:lnSpc>
                <a:spcPct val="110000"/>
              </a:lnSpc>
              <a:spcBef>
                <a:spcPts val="0"/>
              </a:spcBef>
              <a:spcAft>
                <a:spcPts val="0"/>
              </a:spcAft>
              <a:buClr>
                <a:prstClr val="white"/>
              </a:buClr>
              <a:buSzPct val="80000"/>
              <a:buFontTx/>
              <a:buChar char="•"/>
              <a:defRPr/>
            </a:pPr>
            <a:r>
              <a:rPr lang="en-GB" sz="1600" dirty="0">
                <a:latin typeface="Futura Bk"/>
                <a:cs typeface="Futura Bk"/>
              </a:rPr>
              <a:t>Designed for performance, energy efficiency, and value by HP and Microsoft’s best engineers</a:t>
            </a:r>
          </a:p>
          <a:p>
            <a:pPr marL="177800" lvl="1" indent="-176213" defTabSz="914400" fontAlgn="auto">
              <a:lnSpc>
                <a:spcPct val="110000"/>
              </a:lnSpc>
              <a:spcBef>
                <a:spcPts val="0"/>
              </a:spcBef>
              <a:spcAft>
                <a:spcPts val="0"/>
              </a:spcAft>
              <a:buClr>
                <a:prstClr val="white"/>
              </a:buClr>
              <a:buSzPct val="80000"/>
              <a:buFontTx/>
              <a:buChar char="•"/>
              <a:defRPr/>
            </a:pPr>
            <a:r>
              <a:rPr lang="en-GB" sz="1600" dirty="0">
                <a:latin typeface="Futura Bk"/>
                <a:cs typeface="Futura Bk"/>
              </a:rPr>
              <a:t>Security and reliability </a:t>
            </a:r>
            <a:r>
              <a:rPr lang="en-GB" sz="1600" dirty="0" smtClean="0">
                <a:latin typeface="Futura Bk"/>
                <a:cs typeface="Futura Bk"/>
              </a:rPr>
              <a:t>built in</a:t>
            </a:r>
            <a:endParaRPr lang="en-GB" sz="1600" dirty="0">
              <a:latin typeface="Futura Bk"/>
              <a:cs typeface="Futura Bk"/>
            </a:endParaRPr>
          </a:p>
        </p:txBody>
      </p:sp>
      <p:grpSp>
        <p:nvGrpSpPr>
          <p:cNvPr id="29" name="Group 28"/>
          <p:cNvGrpSpPr/>
          <p:nvPr/>
        </p:nvGrpSpPr>
        <p:grpSpPr>
          <a:xfrm>
            <a:off x="4165089" y="976691"/>
            <a:ext cx="3782304" cy="1328893"/>
            <a:chOff x="3278852" y="4724400"/>
            <a:chExt cx="2293274" cy="1074028"/>
          </a:xfrm>
        </p:grpSpPr>
        <p:sp>
          <p:nvSpPr>
            <p:cNvPr id="31" name="Snip Same Side Corner Rectangle 30"/>
            <p:cNvSpPr/>
            <p:nvPr/>
          </p:nvSpPr>
          <p:spPr>
            <a:xfrm>
              <a:off x="3316952" y="4724400"/>
              <a:ext cx="2198023" cy="1074028"/>
            </a:xfrm>
            <a:prstGeom prst="snip2SameRect">
              <a:avLst>
                <a:gd name="adj1" fmla="val 32039"/>
                <a:gd name="adj2" fmla="val 0"/>
              </a:avLst>
            </a:prstGeom>
            <a:gradFill flip="none" rotWithShape="1">
              <a:gsLst>
                <a:gs pos="0">
                  <a:schemeClr val="bg1"/>
                </a:gs>
                <a:gs pos="50000">
                  <a:schemeClr val="bg1">
                    <a:lumMod val="95000"/>
                  </a:schemeClr>
                </a:gs>
                <a:gs pos="100000">
                  <a:schemeClr val="bg1">
                    <a:lumMod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8852" y="4979402"/>
              <a:ext cx="2293274" cy="81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33" name="Picture 32" descr="EnterpriseWarehouseAppliance_2.png"/>
          <p:cNvPicPr>
            <a:picLocks noChangeAspect="1"/>
          </p:cNvPicPr>
          <p:nvPr/>
        </p:nvPicPr>
        <p:blipFill>
          <a:blip r:embed="rId4"/>
          <a:srcRect l="65998" r="2590"/>
          <a:stretch>
            <a:fillRect/>
          </a:stretch>
        </p:blipFill>
        <p:spPr>
          <a:xfrm>
            <a:off x="4633571" y="2622131"/>
            <a:ext cx="2908984" cy="1614080"/>
          </a:xfrm>
          <a:prstGeom prst="rect">
            <a:avLst/>
          </a:prstGeom>
        </p:spPr>
      </p:pic>
      <p:pic>
        <p:nvPicPr>
          <p:cNvPr id="34" name="Picture 33" descr="EnterpriseWarehouseAppliance_2.png"/>
          <p:cNvPicPr>
            <a:picLocks noChangeAspect="1"/>
          </p:cNvPicPr>
          <p:nvPr/>
        </p:nvPicPr>
        <p:blipFill>
          <a:blip r:embed="rId4"/>
          <a:srcRect l="35230" r="34002"/>
          <a:stretch>
            <a:fillRect/>
          </a:stretch>
        </p:blipFill>
        <p:spPr>
          <a:xfrm>
            <a:off x="8452012" y="2621337"/>
            <a:ext cx="2849375" cy="1614080"/>
          </a:xfrm>
          <a:prstGeom prst="rect">
            <a:avLst/>
          </a:prstGeom>
        </p:spPr>
      </p:pic>
      <p:pic>
        <p:nvPicPr>
          <p:cNvPr id="35" name="Picture 34" descr="EnterpriseWarehouseAppliance_2.png"/>
          <p:cNvPicPr>
            <a:picLocks noChangeAspect="1"/>
          </p:cNvPicPr>
          <p:nvPr/>
        </p:nvPicPr>
        <p:blipFill>
          <a:blip r:embed="rId4"/>
          <a:srcRect r="67203"/>
          <a:stretch>
            <a:fillRect/>
          </a:stretch>
        </p:blipFill>
        <p:spPr>
          <a:xfrm>
            <a:off x="510895" y="2622131"/>
            <a:ext cx="3037208" cy="1614080"/>
          </a:xfrm>
          <a:prstGeom prst="rect">
            <a:avLst/>
          </a:prstGeom>
        </p:spPr>
      </p:pic>
    </p:spTree>
    <p:extLst>
      <p:ext uri="{BB962C8B-B14F-4D97-AF65-F5344CB8AC3E}">
        <p14:creationId xmlns:p14="http://schemas.microsoft.com/office/powerpoint/2010/main" val="513981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Elbow Connector 40"/>
          <p:cNvCxnSpPr>
            <a:endCxn id="28" idx="1"/>
          </p:cNvCxnSpPr>
          <p:nvPr/>
        </p:nvCxnSpPr>
        <p:spPr>
          <a:xfrm flipV="1">
            <a:off x="8245830" y="2492384"/>
            <a:ext cx="2054061" cy="1055382"/>
          </a:xfrm>
          <a:prstGeom prst="bentConnector3">
            <a:avLst>
              <a:gd name="adj1" fmla="val 50000"/>
            </a:avLst>
          </a:prstGeom>
          <a:ln>
            <a:tailEnd type="arrow"/>
          </a:ln>
        </p:spPr>
        <p:style>
          <a:lnRef idx="2">
            <a:schemeClr val="accent3"/>
          </a:lnRef>
          <a:fillRef idx="0">
            <a:schemeClr val="accent3"/>
          </a:fillRef>
          <a:effectRef idx="1">
            <a:schemeClr val="accent3"/>
          </a:effectRef>
          <a:fontRef idx="minor">
            <a:schemeClr val="tx1"/>
          </a:fontRef>
        </p:style>
      </p:cxnSp>
      <p:cxnSp>
        <p:nvCxnSpPr>
          <p:cNvPr id="37" name="Elbow Connector 36"/>
          <p:cNvCxnSpPr>
            <a:endCxn id="24" idx="3"/>
          </p:cNvCxnSpPr>
          <p:nvPr/>
        </p:nvCxnSpPr>
        <p:spPr>
          <a:xfrm rot="5400000">
            <a:off x="6801719" y="4065740"/>
            <a:ext cx="1322231" cy="535539"/>
          </a:xfrm>
          <a:prstGeom prst="bentConnector3">
            <a:avLst>
              <a:gd name="adj1" fmla="val 50000"/>
            </a:avLst>
          </a:prstGeom>
          <a:ln>
            <a:tailEnd type="arrow"/>
          </a:ln>
        </p:spPr>
        <p:style>
          <a:lnRef idx="2">
            <a:schemeClr val="accent3"/>
          </a:lnRef>
          <a:fillRef idx="0">
            <a:schemeClr val="accent3"/>
          </a:fillRef>
          <a:effectRef idx="1">
            <a:schemeClr val="accent3"/>
          </a:effectRef>
          <a:fontRef idx="minor">
            <a:schemeClr val="tx1"/>
          </a:fontRef>
        </p:style>
      </p:cxnSp>
      <p:cxnSp>
        <p:nvCxnSpPr>
          <p:cNvPr id="35" name="Straight Arrow Connector 34"/>
          <p:cNvCxnSpPr/>
          <p:nvPr/>
        </p:nvCxnSpPr>
        <p:spPr>
          <a:xfrm>
            <a:off x="7730601" y="5576459"/>
            <a:ext cx="760577" cy="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29" name="Straight Arrow Connector 20"/>
          <p:cNvCxnSpPr>
            <a:endCxn id="19" idx="3"/>
          </p:cNvCxnSpPr>
          <p:nvPr/>
        </p:nvCxnSpPr>
        <p:spPr>
          <a:xfrm rot="5400000">
            <a:off x="10390193" y="3029417"/>
            <a:ext cx="1210173" cy="423755"/>
          </a:xfrm>
          <a:prstGeom prst="bentConnector2">
            <a:avLst/>
          </a:prstGeom>
          <a:ln>
            <a:tailEnd type="arrow"/>
          </a:ln>
        </p:spPr>
        <p:style>
          <a:lnRef idx="2">
            <a:schemeClr val="accent3"/>
          </a:lnRef>
          <a:fillRef idx="0">
            <a:schemeClr val="accent3"/>
          </a:fillRef>
          <a:effectRef idx="1">
            <a:schemeClr val="accent3"/>
          </a:effectRef>
          <a:fontRef idx="minor">
            <a:schemeClr val="tx1"/>
          </a:fontRef>
        </p:style>
      </p:cxnSp>
      <p:cxnSp>
        <p:nvCxnSpPr>
          <p:cNvPr id="21" name="Straight Arrow Connector 20"/>
          <p:cNvCxnSpPr>
            <a:endCxn id="17" idx="3"/>
          </p:cNvCxnSpPr>
          <p:nvPr/>
        </p:nvCxnSpPr>
        <p:spPr>
          <a:xfrm rot="16200000" flipH="1">
            <a:off x="2460506" y="3791159"/>
            <a:ext cx="1097224" cy="1319993"/>
          </a:xfrm>
          <a:prstGeom prst="bentConnector2">
            <a:avLst/>
          </a:prstGeom>
          <a:ln>
            <a:tailEnd type="arrow"/>
          </a:ln>
        </p:spPr>
        <p:style>
          <a:lnRef idx="2">
            <a:schemeClr val="accent3"/>
          </a:lnRef>
          <a:fillRef idx="0">
            <a:schemeClr val="accent3"/>
          </a:fillRef>
          <a:effectRef idx="1">
            <a:schemeClr val="accent3"/>
          </a:effectRef>
          <a:fontRef idx="minor">
            <a:schemeClr val="tx1"/>
          </a:fontRef>
        </p:style>
      </p:cxnSp>
      <p:sp>
        <p:nvSpPr>
          <p:cNvPr id="3" name="Title 2"/>
          <p:cNvSpPr>
            <a:spLocks noGrp="1"/>
          </p:cNvSpPr>
          <p:nvPr>
            <p:ph type="title"/>
          </p:nvPr>
        </p:nvSpPr>
        <p:spPr/>
        <p:txBody>
          <a:bodyPr/>
          <a:lstStyle/>
          <a:p>
            <a:r>
              <a:rPr lang="en-GB" dirty="0" smtClean="0"/>
              <a:t>Scenarios</a:t>
            </a:r>
            <a:endParaRPr lang="en-GB" dirty="0"/>
          </a:p>
        </p:txBody>
      </p:sp>
      <p:pic>
        <p:nvPicPr>
          <p:cNvPr id="5" name="Picture 4" descr="Blue Platform.png"/>
          <p:cNvPicPr>
            <a:picLocks noChangeAspect="1"/>
          </p:cNvPicPr>
          <p:nvPr/>
        </p:nvPicPr>
        <p:blipFill>
          <a:blip r:embed="rId3"/>
          <a:stretch>
            <a:fillRect/>
          </a:stretch>
        </p:blipFill>
        <p:spPr>
          <a:xfrm>
            <a:off x="5876512" y="2790939"/>
            <a:ext cx="3702584" cy="1688297"/>
          </a:xfrm>
          <a:prstGeom prst="rect">
            <a:avLst/>
          </a:prstGeom>
        </p:spPr>
      </p:pic>
      <p:pic>
        <p:nvPicPr>
          <p:cNvPr id="6" name="Picture 5" descr="Blue Platform.png"/>
          <p:cNvPicPr>
            <a:picLocks noChangeAspect="1"/>
          </p:cNvPicPr>
          <p:nvPr/>
        </p:nvPicPr>
        <p:blipFill>
          <a:blip r:embed="rId3"/>
          <a:stretch>
            <a:fillRect/>
          </a:stretch>
        </p:blipFill>
        <p:spPr>
          <a:xfrm>
            <a:off x="6159604" y="5100824"/>
            <a:ext cx="2086226" cy="951273"/>
          </a:xfrm>
          <a:prstGeom prst="rect">
            <a:avLst/>
          </a:prstGeom>
        </p:spPr>
      </p:pic>
      <p:pic>
        <p:nvPicPr>
          <p:cNvPr id="7" name="Picture 6" descr="Blue Platform.png"/>
          <p:cNvPicPr>
            <a:picLocks noChangeAspect="1"/>
          </p:cNvPicPr>
          <p:nvPr/>
        </p:nvPicPr>
        <p:blipFill>
          <a:blip r:embed="rId3"/>
          <a:stretch>
            <a:fillRect/>
          </a:stretch>
        </p:blipFill>
        <p:spPr>
          <a:xfrm>
            <a:off x="10024997" y="2352607"/>
            <a:ext cx="2086226" cy="951273"/>
          </a:xfrm>
          <a:prstGeom prst="rect">
            <a:avLst/>
          </a:prstGeom>
        </p:spPr>
      </p:pic>
      <p:pic>
        <p:nvPicPr>
          <p:cNvPr id="8" name="Picture 7" descr="Blue Platform.png"/>
          <p:cNvPicPr>
            <a:picLocks noChangeAspect="1"/>
          </p:cNvPicPr>
          <p:nvPr/>
        </p:nvPicPr>
        <p:blipFill>
          <a:blip r:embed="rId3"/>
          <a:stretch>
            <a:fillRect/>
          </a:stretch>
        </p:blipFill>
        <p:spPr>
          <a:xfrm>
            <a:off x="505862" y="2828243"/>
            <a:ext cx="3702584" cy="1688297"/>
          </a:xfrm>
          <a:prstGeom prst="rect">
            <a:avLst/>
          </a:prstGeom>
        </p:spPr>
      </p:pic>
      <p:cxnSp>
        <p:nvCxnSpPr>
          <p:cNvPr id="9" name="Straight Connector 10"/>
          <p:cNvCxnSpPr>
            <a:cxnSpLocks noChangeShapeType="1"/>
          </p:cNvCxnSpPr>
          <p:nvPr/>
        </p:nvCxnSpPr>
        <p:spPr bwMode="auto">
          <a:xfrm rot="5400000" flipH="1" flipV="1">
            <a:off x="3888275" y="4036828"/>
            <a:ext cx="3767137" cy="2117"/>
          </a:xfrm>
          <a:prstGeom prst="line">
            <a:avLst/>
          </a:prstGeom>
          <a:noFill/>
          <a:ln w="9525" algn="ctr">
            <a:solidFill>
              <a:srgbClr val="66686C"/>
            </a:solidFill>
            <a:prstDash val="sysDot"/>
            <a:round/>
            <a:headEnd/>
            <a:tailEnd/>
          </a:ln>
        </p:spPr>
      </p:cxnSp>
      <p:grpSp>
        <p:nvGrpSpPr>
          <p:cNvPr id="10" name="Group 13"/>
          <p:cNvGrpSpPr/>
          <p:nvPr/>
        </p:nvGrpSpPr>
        <p:grpSpPr>
          <a:xfrm>
            <a:off x="7029182" y="1988415"/>
            <a:ext cx="1400041" cy="1605049"/>
            <a:chOff x="2519363" y="1700213"/>
            <a:chExt cx="2376471" cy="3976687"/>
          </a:xfrm>
        </p:grpSpPr>
        <p:pic>
          <p:nvPicPr>
            <p:cNvPr id="11" name="Picture 10" descr="10642 G2 Rack front view lower res.jpg"/>
            <p:cNvPicPr>
              <a:picLocks noChangeAspect="1"/>
            </p:cNvPicPr>
            <p:nvPr/>
          </p:nvPicPr>
          <p:blipFill>
            <a:blip r:embed="rId4" cstate="email"/>
            <a:srcRect/>
            <a:stretch>
              <a:fillRect/>
            </a:stretch>
          </p:blipFill>
          <p:spPr>
            <a:xfrm>
              <a:off x="2519363" y="1700213"/>
              <a:ext cx="1185862" cy="3976687"/>
            </a:xfrm>
            <a:prstGeom prst="rect">
              <a:avLst/>
            </a:prstGeom>
          </p:spPr>
        </p:pic>
        <p:pic>
          <p:nvPicPr>
            <p:cNvPr id="12" name="Picture 11" descr="10642 G2 Rack front view lower res.jpg"/>
            <p:cNvPicPr>
              <a:picLocks noChangeAspect="1"/>
            </p:cNvPicPr>
            <p:nvPr/>
          </p:nvPicPr>
          <p:blipFill>
            <a:blip r:embed="rId4" cstate="email"/>
            <a:srcRect/>
            <a:stretch>
              <a:fillRect/>
            </a:stretch>
          </p:blipFill>
          <p:spPr>
            <a:xfrm>
              <a:off x="3709972" y="1700213"/>
              <a:ext cx="1185862" cy="3976687"/>
            </a:xfrm>
            <a:prstGeom prst="rect">
              <a:avLst/>
            </a:prstGeom>
          </p:spPr>
        </p:pic>
      </p:grpSp>
      <p:grpSp>
        <p:nvGrpSpPr>
          <p:cNvPr id="13" name="Group 12"/>
          <p:cNvGrpSpPr/>
          <p:nvPr/>
        </p:nvGrpSpPr>
        <p:grpSpPr>
          <a:xfrm>
            <a:off x="1390427" y="2959486"/>
            <a:ext cx="1933452" cy="588281"/>
            <a:chOff x="3278852" y="4724400"/>
            <a:chExt cx="2293274" cy="1074028"/>
          </a:xfrm>
        </p:grpSpPr>
        <p:sp>
          <p:nvSpPr>
            <p:cNvPr id="14" name="Snip Same Side Corner Rectangle 13"/>
            <p:cNvSpPr/>
            <p:nvPr/>
          </p:nvSpPr>
          <p:spPr>
            <a:xfrm>
              <a:off x="3316952" y="4724400"/>
              <a:ext cx="2198023" cy="1074028"/>
            </a:xfrm>
            <a:prstGeom prst="snip2SameRect">
              <a:avLst>
                <a:gd name="adj1" fmla="val 32039"/>
                <a:gd name="adj2" fmla="val 0"/>
              </a:avLst>
            </a:prstGeom>
            <a:gradFill flip="none" rotWithShape="1">
              <a:gsLst>
                <a:gs pos="0">
                  <a:schemeClr val="bg1">
                    <a:lumMod val="85000"/>
                  </a:schemeClr>
                </a:gs>
                <a:gs pos="50000">
                  <a:schemeClr val="bg1">
                    <a:lumMod val="75000"/>
                  </a:schemeClr>
                </a:gs>
                <a:gs pos="100000">
                  <a:schemeClr val="bg1">
                    <a:lumMod val="6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8852" y="4979402"/>
              <a:ext cx="2293274" cy="81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7" name="Picture 16" descr="EndUsers.png"/>
          <p:cNvPicPr>
            <a:picLocks noChangeAspect="1"/>
          </p:cNvPicPr>
          <p:nvPr/>
        </p:nvPicPr>
        <p:blipFill>
          <a:blip r:embed="rId6"/>
          <a:stretch>
            <a:fillRect/>
          </a:stretch>
        </p:blipFill>
        <p:spPr>
          <a:xfrm flipH="1">
            <a:off x="3669116" y="4423074"/>
            <a:ext cx="1381625" cy="1153386"/>
          </a:xfrm>
          <a:prstGeom prst="rect">
            <a:avLst/>
          </a:prstGeom>
          <a:effectLst>
            <a:outerShdw blurRad="50800" dist="38100" dir="2700000">
              <a:srgbClr val="000000">
                <a:alpha val="43000"/>
              </a:srgbClr>
            </a:outerShdw>
          </a:effectLst>
          <a:scene3d>
            <a:camera prst="orthographicFront">
              <a:rot lat="0" lon="10800000" rev="0"/>
            </a:camera>
            <a:lightRig rig="threePt" dir="t"/>
          </a:scene3d>
        </p:spPr>
      </p:pic>
      <p:pic>
        <p:nvPicPr>
          <p:cNvPr id="18" name="Picture 17" descr="EndUsers.png"/>
          <p:cNvPicPr>
            <a:picLocks noChangeAspect="1"/>
          </p:cNvPicPr>
          <p:nvPr/>
        </p:nvPicPr>
        <p:blipFill>
          <a:blip r:embed="rId6"/>
          <a:stretch>
            <a:fillRect/>
          </a:stretch>
        </p:blipFill>
        <p:spPr>
          <a:xfrm flipH="1">
            <a:off x="8491178" y="4721421"/>
            <a:ext cx="1381625" cy="1153386"/>
          </a:xfrm>
          <a:prstGeom prst="rect">
            <a:avLst/>
          </a:prstGeom>
          <a:effectLst>
            <a:outerShdw blurRad="50800" dist="38100" dir="2700000">
              <a:srgbClr val="000000">
                <a:alpha val="43000"/>
              </a:srgbClr>
            </a:outerShdw>
          </a:effectLst>
          <a:scene3d>
            <a:camera prst="orthographicFront">
              <a:rot lat="0" lon="10800000" rev="0"/>
            </a:camera>
            <a:lightRig rig="threePt" dir="t"/>
          </a:scene3d>
        </p:spPr>
      </p:pic>
      <p:pic>
        <p:nvPicPr>
          <p:cNvPr id="19" name="Picture 18" descr="EndUsers.png"/>
          <p:cNvPicPr>
            <a:picLocks noChangeAspect="1"/>
          </p:cNvPicPr>
          <p:nvPr/>
        </p:nvPicPr>
        <p:blipFill>
          <a:blip r:embed="rId6"/>
          <a:stretch>
            <a:fillRect/>
          </a:stretch>
        </p:blipFill>
        <p:spPr>
          <a:xfrm>
            <a:off x="9401776" y="3269687"/>
            <a:ext cx="1381625" cy="1153386"/>
          </a:xfrm>
          <a:prstGeom prst="rect">
            <a:avLst/>
          </a:prstGeom>
          <a:effectLst>
            <a:outerShdw blurRad="50800" dist="38100" dir="2700000">
              <a:srgbClr val="000000">
                <a:alpha val="43000"/>
              </a:srgbClr>
            </a:outerShdw>
          </a:effectLst>
          <a:scene3d>
            <a:camera prst="orthographicFront">
              <a:rot lat="0" lon="10800000" rev="0"/>
            </a:camera>
            <a:lightRig rig="threePt" dir="t"/>
          </a:scene3d>
        </p:spPr>
      </p:pic>
      <p:grpSp>
        <p:nvGrpSpPr>
          <p:cNvPr id="23" name="Group 22"/>
          <p:cNvGrpSpPr/>
          <p:nvPr/>
        </p:nvGrpSpPr>
        <p:grpSpPr>
          <a:xfrm>
            <a:off x="6433226" y="4994625"/>
            <a:ext cx="1536436" cy="467483"/>
            <a:chOff x="3278852" y="4724400"/>
            <a:chExt cx="2293274" cy="1074028"/>
          </a:xfrm>
        </p:grpSpPr>
        <p:sp>
          <p:nvSpPr>
            <p:cNvPr id="24" name="Snip Same Side Corner Rectangle 23"/>
            <p:cNvSpPr/>
            <p:nvPr/>
          </p:nvSpPr>
          <p:spPr>
            <a:xfrm>
              <a:off x="3316952" y="4724400"/>
              <a:ext cx="2198023" cy="1074028"/>
            </a:xfrm>
            <a:prstGeom prst="snip2SameRect">
              <a:avLst>
                <a:gd name="adj1" fmla="val 32039"/>
                <a:gd name="adj2" fmla="val 0"/>
              </a:avLst>
            </a:prstGeom>
            <a:gradFill flip="none" rotWithShape="1">
              <a:gsLst>
                <a:gs pos="0">
                  <a:schemeClr val="bg1">
                    <a:lumMod val="85000"/>
                  </a:schemeClr>
                </a:gs>
                <a:gs pos="50000">
                  <a:schemeClr val="bg1">
                    <a:lumMod val="75000"/>
                  </a:schemeClr>
                </a:gs>
                <a:gs pos="100000">
                  <a:schemeClr val="bg1">
                    <a:lumMod val="6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8852" y="4979402"/>
              <a:ext cx="2293274" cy="81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6" name="Group 25"/>
          <p:cNvGrpSpPr/>
          <p:nvPr/>
        </p:nvGrpSpPr>
        <p:grpSpPr>
          <a:xfrm>
            <a:off x="10299891" y="2203147"/>
            <a:ext cx="1536436" cy="467483"/>
            <a:chOff x="3278852" y="4724400"/>
            <a:chExt cx="2293274" cy="1074028"/>
          </a:xfrm>
        </p:grpSpPr>
        <p:sp>
          <p:nvSpPr>
            <p:cNvPr id="27" name="Snip Same Side Corner Rectangle 26"/>
            <p:cNvSpPr/>
            <p:nvPr/>
          </p:nvSpPr>
          <p:spPr>
            <a:xfrm>
              <a:off x="3316952" y="4724400"/>
              <a:ext cx="2198023" cy="1074028"/>
            </a:xfrm>
            <a:prstGeom prst="snip2SameRect">
              <a:avLst>
                <a:gd name="adj1" fmla="val 32039"/>
                <a:gd name="adj2" fmla="val 0"/>
              </a:avLst>
            </a:prstGeom>
            <a:gradFill flip="none" rotWithShape="1">
              <a:gsLst>
                <a:gs pos="0">
                  <a:schemeClr val="bg1">
                    <a:lumMod val="85000"/>
                  </a:schemeClr>
                </a:gs>
                <a:gs pos="50000">
                  <a:schemeClr val="bg1">
                    <a:lumMod val="75000"/>
                  </a:schemeClr>
                </a:gs>
                <a:gs pos="100000">
                  <a:schemeClr val="bg1">
                    <a:lumMod val="6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8852" y="4979402"/>
              <a:ext cx="2293274" cy="81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5" name="Rectangle 44"/>
          <p:cNvSpPr/>
          <p:nvPr/>
        </p:nvSpPr>
        <p:spPr>
          <a:xfrm>
            <a:off x="576665" y="1170569"/>
            <a:ext cx="3508448" cy="830997"/>
          </a:xfrm>
          <a:prstGeom prst="rect">
            <a:avLst/>
          </a:prstGeom>
        </p:spPr>
        <p:txBody>
          <a:bodyPr wrap="square">
            <a:spAutoFit/>
          </a:bodyPr>
          <a:lstStyle/>
          <a:p>
            <a:pPr algn="ctr"/>
            <a:r>
              <a:rPr lang="en-GB" sz="2400" dirty="0" smtClean="0"/>
              <a:t>Small/Departmental </a:t>
            </a:r>
            <a:r>
              <a:rPr lang="en-GB" sz="2400" dirty="0"/>
              <a:t>Data Warehouse</a:t>
            </a:r>
          </a:p>
        </p:txBody>
      </p:sp>
      <p:sp>
        <p:nvSpPr>
          <p:cNvPr id="46" name="Rectangle 45"/>
          <p:cNvSpPr/>
          <p:nvPr/>
        </p:nvSpPr>
        <p:spPr>
          <a:xfrm>
            <a:off x="5950370" y="1167607"/>
            <a:ext cx="5044909" cy="830997"/>
          </a:xfrm>
          <a:prstGeom prst="rect">
            <a:avLst/>
          </a:prstGeom>
        </p:spPr>
        <p:txBody>
          <a:bodyPr wrap="square">
            <a:spAutoFit/>
          </a:bodyPr>
          <a:lstStyle/>
          <a:p>
            <a:pPr algn="ctr"/>
            <a:r>
              <a:rPr lang="en-GB" sz="2400" dirty="0"/>
              <a:t>Spoke in EDW Hub and Spoke Architecture</a:t>
            </a:r>
          </a:p>
        </p:txBody>
      </p:sp>
    </p:spTree>
    <p:extLst>
      <p:ext uri="{BB962C8B-B14F-4D97-AF65-F5344CB8AC3E}">
        <p14:creationId xmlns:p14="http://schemas.microsoft.com/office/powerpoint/2010/main" val="1023391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What’s in the Box</a:t>
            </a:r>
            <a:endParaRPr lang="en-GB" dirty="0"/>
          </a:p>
        </p:txBody>
      </p:sp>
      <p:sp>
        <p:nvSpPr>
          <p:cNvPr id="4" name="Text Placeholder 3"/>
          <p:cNvSpPr>
            <a:spLocks noGrp="1"/>
          </p:cNvSpPr>
          <p:nvPr>
            <p:ph type="body" sz="quarter" idx="10"/>
          </p:nvPr>
        </p:nvSpPr>
        <p:spPr>
          <a:xfrm>
            <a:off x="519113" y="1447800"/>
            <a:ext cx="5467866" cy="1973561"/>
          </a:xfrm>
        </p:spPr>
        <p:txBody>
          <a:bodyPr>
            <a:noAutofit/>
          </a:bodyPr>
          <a:lstStyle/>
          <a:p>
            <a:r>
              <a:rPr lang="en-GB" sz="2800" b="1" dirty="0" smtClean="0"/>
              <a:t>Server</a:t>
            </a:r>
            <a:endParaRPr lang="en-GB" b="1" dirty="0" smtClean="0"/>
          </a:p>
          <a:p>
            <a:pPr marL="444500" lvl="1" indent="-215900"/>
            <a:r>
              <a:rPr lang="en-GB" sz="2000" dirty="0"/>
              <a:t>HP </a:t>
            </a:r>
            <a:r>
              <a:rPr lang="en-GB" sz="2000" dirty="0" err="1"/>
              <a:t>ProLiant</a:t>
            </a:r>
            <a:r>
              <a:rPr lang="en-GB" sz="2000" dirty="0"/>
              <a:t> DL370 G6 x </a:t>
            </a:r>
            <a:r>
              <a:rPr lang="en-GB" sz="2000" dirty="0" smtClean="0"/>
              <a:t>5670</a:t>
            </a:r>
          </a:p>
          <a:p>
            <a:pPr marL="673100" lvl="2" indent="-215900"/>
            <a:r>
              <a:rPr lang="en-GB" sz="1200" dirty="0" smtClean="0"/>
              <a:t>4U </a:t>
            </a:r>
            <a:r>
              <a:rPr lang="en-GB" sz="1200" dirty="0"/>
              <a:t>rack-mount unit or </a:t>
            </a:r>
            <a:r>
              <a:rPr lang="en-GB" sz="1200" dirty="0" smtClean="0"/>
              <a:t>pedestal</a:t>
            </a:r>
          </a:p>
          <a:p>
            <a:pPr marL="444500" lvl="1" indent="-215900"/>
            <a:r>
              <a:rPr lang="en-GB" sz="2000" dirty="0" smtClean="0"/>
              <a:t>2x </a:t>
            </a:r>
            <a:r>
              <a:rPr lang="en-GB" sz="2000" dirty="0" err="1"/>
              <a:t>Westmere</a:t>
            </a:r>
            <a:r>
              <a:rPr lang="en-GB" sz="2000" dirty="0"/>
              <a:t> processors (12 cores) </a:t>
            </a:r>
            <a:endParaRPr lang="en-GB" sz="2000" dirty="0" smtClean="0"/>
          </a:p>
          <a:p>
            <a:pPr marL="444500" lvl="1" indent="-215900"/>
            <a:r>
              <a:rPr lang="en-GB" sz="2000" dirty="0" smtClean="0"/>
              <a:t>96 </a:t>
            </a:r>
            <a:r>
              <a:rPr lang="en-GB" sz="2000" dirty="0"/>
              <a:t>GB of </a:t>
            </a:r>
            <a:r>
              <a:rPr lang="en-GB" sz="2000" dirty="0" smtClean="0"/>
              <a:t>RAM</a:t>
            </a:r>
          </a:p>
          <a:p>
            <a:pPr marL="444500" lvl="1" indent="-215900"/>
            <a:endParaRPr lang="en-GB" sz="2000" dirty="0" smtClean="0"/>
          </a:p>
          <a:p>
            <a:r>
              <a:rPr lang="en-GB" sz="2800" b="1" dirty="0" smtClean="0"/>
              <a:t>Storage</a:t>
            </a:r>
            <a:endParaRPr lang="en-GB" b="1" dirty="0" smtClean="0"/>
          </a:p>
          <a:p>
            <a:pPr marL="444500" lvl="1" indent="-215900"/>
            <a:r>
              <a:rPr lang="en-GB" sz="2000" dirty="0"/>
              <a:t>24 x internal SFF SAS disks </a:t>
            </a:r>
            <a:endParaRPr lang="en-GB" sz="2000" dirty="0" smtClean="0"/>
          </a:p>
          <a:p>
            <a:pPr marL="444500" lvl="1" indent="-215900"/>
            <a:r>
              <a:rPr lang="en-GB" sz="2000" dirty="0" smtClean="0"/>
              <a:t>2 </a:t>
            </a:r>
            <a:r>
              <a:rPr lang="en-GB" sz="2000" dirty="0"/>
              <a:t>x Smart Array controllers and SAS </a:t>
            </a:r>
            <a:r>
              <a:rPr lang="en-GB" sz="2000" dirty="0" smtClean="0"/>
              <a:t>expander</a:t>
            </a:r>
          </a:p>
          <a:p>
            <a:pPr marL="444500" lvl="1" indent="-215900"/>
            <a:r>
              <a:rPr lang="en-GB" sz="2000" dirty="0" smtClean="0"/>
              <a:t>2 TB physical </a:t>
            </a:r>
            <a:r>
              <a:rPr lang="en-GB" sz="2000" dirty="0"/>
              <a:t>user </a:t>
            </a:r>
            <a:r>
              <a:rPr lang="en-GB" sz="2000" dirty="0" smtClean="0"/>
              <a:t>storage</a:t>
            </a:r>
          </a:p>
          <a:p>
            <a:pPr marL="673100" lvl="2" indent="-215900"/>
            <a:r>
              <a:rPr lang="en-GB" sz="1200" dirty="0"/>
              <a:t>2.7 </a:t>
            </a:r>
            <a:r>
              <a:rPr lang="en-GB" sz="1200" dirty="0" smtClean="0"/>
              <a:t>– 5 TB </a:t>
            </a:r>
            <a:r>
              <a:rPr lang="en-GB" sz="1200" dirty="0"/>
              <a:t>compressed data</a:t>
            </a:r>
          </a:p>
        </p:txBody>
      </p:sp>
      <p:grpSp>
        <p:nvGrpSpPr>
          <p:cNvPr id="5" name="Group 4"/>
          <p:cNvGrpSpPr/>
          <p:nvPr/>
        </p:nvGrpSpPr>
        <p:grpSpPr>
          <a:xfrm>
            <a:off x="6217632" y="1429788"/>
            <a:ext cx="4807024" cy="1462607"/>
            <a:chOff x="3278852" y="4724400"/>
            <a:chExt cx="2293274" cy="1074028"/>
          </a:xfrm>
        </p:grpSpPr>
        <p:sp>
          <p:nvSpPr>
            <p:cNvPr id="6" name="Snip Same Side Corner Rectangle 5"/>
            <p:cNvSpPr/>
            <p:nvPr/>
          </p:nvSpPr>
          <p:spPr>
            <a:xfrm>
              <a:off x="3316952" y="4724400"/>
              <a:ext cx="2198023" cy="1074028"/>
            </a:xfrm>
            <a:prstGeom prst="snip2SameRect">
              <a:avLst>
                <a:gd name="adj1" fmla="val 32039"/>
                <a:gd name="adj2" fmla="val 0"/>
              </a:avLst>
            </a:prstGeom>
            <a:gradFill flip="none" rotWithShape="1">
              <a:gsLst>
                <a:gs pos="0">
                  <a:schemeClr val="bg1">
                    <a:lumMod val="85000"/>
                  </a:schemeClr>
                </a:gs>
                <a:gs pos="50000">
                  <a:schemeClr val="bg1">
                    <a:lumMod val="75000"/>
                  </a:schemeClr>
                </a:gs>
                <a:gs pos="100000">
                  <a:schemeClr val="bg1">
                    <a:lumMod val="6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8852" y="4979402"/>
              <a:ext cx="2293274" cy="81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8" name="Picture 2" descr="C:\Users\Graeme\Documents\M2747 - MS and HP Appliances\SQL08R2-Ent_h_rgb_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2967" y="5532277"/>
            <a:ext cx="2944169" cy="6047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Graeme\Documents\M2747 - MS and HP Appliances\WS08-R2-Ent_h_rgb_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63" y="5532277"/>
            <a:ext cx="3963960" cy="604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1494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dkaufman\AppData\Local\Microsoft\Windows\Temporary Internet Files\Content.Outlook\T0T0GZOT\Intro-Phas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0142" y="2252600"/>
            <a:ext cx="4968396" cy="27919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7248" y="3497092"/>
            <a:ext cx="5327806" cy="27919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1217442" y="5066756"/>
            <a:ext cx="3940309" cy="461665"/>
          </a:xfrm>
          <a:prstGeom prst="rect">
            <a:avLst/>
          </a:prstGeom>
          <a:noFill/>
        </p:spPr>
        <p:txBody>
          <a:bodyPr wrap="none" rtlCol="0">
            <a:spAutoFit/>
          </a:bodyPr>
          <a:lstStyle/>
          <a:p>
            <a:r>
              <a:rPr lang="en-GB" sz="2400" dirty="0" smtClean="0">
                <a:effectLst>
                  <a:outerShdw blurRad="38100" dist="38100" dir="2700000" algn="tl">
                    <a:srgbClr val="000000">
                      <a:alpha val="43137"/>
                    </a:srgbClr>
                  </a:outerShdw>
                </a:effectLst>
              </a:rPr>
              <a:t>DDL and Data Load Wizard</a:t>
            </a:r>
            <a:endParaRPr lang="en-GB" sz="2400" dirty="0">
              <a:effectLst>
                <a:outerShdw blurRad="38100" dist="38100" dir="2700000" algn="tl">
                  <a:srgbClr val="000000">
                    <a:alpha val="43137"/>
                  </a:srgbClr>
                </a:outerShdw>
              </a:effectLst>
            </a:endParaRPr>
          </a:p>
        </p:txBody>
      </p:sp>
      <p:sp>
        <p:nvSpPr>
          <p:cNvPr id="9" name="TextBox 8"/>
          <p:cNvSpPr txBox="1"/>
          <p:nvPr/>
        </p:nvSpPr>
        <p:spPr>
          <a:xfrm>
            <a:off x="6506511" y="1391039"/>
            <a:ext cx="5184433" cy="461665"/>
          </a:xfrm>
          <a:prstGeom prst="rect">
            <a:avLst/>
          </a:prstGeom>
          <a:noFill/>
        </p:spPr>
        <p:txBody>
          <a:bodyPr wrap="none" rtlCol="0">
            <a:spAutoFit/>
          </a:bodyPr>
          <a:lstStyle/>
          <a:p>
            <a:r>
              <a:rPr lang="en-GB" sz="2400" dirty="0" smtClean="0">
                <a:effectLst>
                  <a:outerShdw blurRad="38100" dist="38100" dir="2700000" algn="tl">
                    <a:srgbClr val="000000">
                      <a:alpha val="43137"/>
                    </a:srgbClr>
                  </a:outerShdw>
                </a:effectLst>
              </a:rPr>
              <a:t>Appliance Quick Deployment Wizard</a:t>
            </a:r>
            <a:endParaRPr lang="en-GB" sz="2400" dirty="0">
              <a:effectLst>
                <a:outerShdw blurRad="38100" dist="38100" dir="2700000" algn="tl">
                  <a:srgbClr val="000000">
                    <a:alpha val="43137"/>
                  </a:srgbClr>
                </a:outerShdw>
              </a:effectLst>
            </a:endParaRPr>
          </a:p>
        </p:txBody>
      </p:sp>
      <p:sp>
        <p:nvSpPr>
          <p:cNvPr id="8" name="TextBox 7"/>
          <p:cNvSpPr txBox="1"/>
          <p:nvPr/>
        </p:nvSpPr>
        <p:spPr>
          <a:xfrm>
            <a:off x="6657488" y="2193896"/>
            <a:ext cx="3690754" cy="923330"/>
          </a:xfrm>
          <a:prstGeom prst="rect">
            <a:avLst/>
          </a:prstGeom>
          <a:noFill/>
        </p:spPr>
        <p:txBody>
          <a:bodyPr wrap="none" rtlCol="0">
            <a:spAutoFit/>
          </a:bodyPr>
          <a:lstStyle/>
          <a:p>
            <a:pPr marL="182563" indent="-182563">
              <a:buFont typeface="Arial" pitchFamily="34" charset="0"/>
              <a:buChar char="•"/>
            </a:pPr>
            <a:r>
              <a:rPr lang="en-GB" dirty="0" smtClean="0"/>
              <a:t>Name the appliance</a:t>
            </a:r>
          </a:p>
          <a:p>
            <a:pPr marL="182563" indent="-182563">
              <a:buFont typeface="Arial" pitchFamily="34" charset="0"/>
              <a:buChar char="•"/>
            </a:pPr>
            <a:r>
              <a:rPr lang="en-GB" dirty="0" smtClean="0"/>
              <a:t>Join a domain</a:t>
            </a:r>
          </a:p>
          <a:p>
            <a:pPr marL="182563" indent="-182563">
              <a:buFont typeface="Arial" pitchFamily="34" charset="0"/>
              <a:buChar char="•"/>
            </a:pPr>
            <a:r>
              <a:rPr lang="en-GB" dirty="0" smtClean="0"/>
              <a:t>Specify appliance administrators</a:t>
            </a:r>
            <a:endParaRPr lang="en-GB" dirty="0"/>
          </a:p>
        </p:txBody>
      </p:sp>
      <p:sp>
        <p:nvSpPr>
          <p:cNvPr id="11" name="TextBox 10"/>
          <p:cNvSpPr txBox="1"/>
          <p:nvPr/>
        </p:nvSpPr>
        <p:spPr>
          <a:xfrm>
            <a:off x="1217443" y="5410689"/>
            <a:ext cx="3923642" cy="1200329"/>
          </a:xfrm>
          <a:prstGeom prst="rect">
            <a:avLst/>
          </a:prstGeom>
          <a:noFill/>
        </p:spPr>
        <p:txBody>
          <a:bodyPr wrap="square" rtlCol="0">
            <a:spAutoFit/>
          </a:bodyPr>
          <a:lstStyle/>
          <a:p>
            <a:pPr marL="182563" indent="-182563">
              <a:buFont typeface="Arial" pitchFamily="34" charset="0"/>
              <a:buChar char="•"/>
            </a:pPr>
            <a:r>
              <a:rPr lang="en-GB" dirty="0" smtClean="0"/>
              <a:t>Create staging and production databases</a:t>
            </a:r>
          </a:p>
          <a:p>
            <a:pPr marL="182563" indent="-182563">
              <a:buFont typeface="Arial" pitchFamily="34" charset="0"/>
              <a:buChar char="•"/>
            </a:pPr>
            <a:r>
              <a:rPr lang="en-GB" dirty="0" smtClean="0"/>
              <a:t>Load data</a:t>
            </a:r>
          </a:p>
          <a:p>
            <a:pPr marL="182563" indent="-182563">
              <a:buFont typeface="Arial" pitchFamily="34" charset="0"/>
              <a:buChar char="•"/>
            </a:pPr>
            <a:r>
              <a:rPr lang="en-GB" dirty="0" smtClean="0"/>
              <a:t>Check data fragmentation</a:t>
            </a:r>
            <a:endParaRPr lang="en-GB" dirty="0"/>
          </a:p>
        </p:txBody>
      </p:sp>
      <p:sp>
        <p:nvSpPr>
          <p:cNvPr id="10" name="Text Placeholder 1"/>
          <p:cNvSpPr>
            <a:spLocks noGrp="1"/>
          </p:cNvSpPr>
          <p:nvPr>
            <p:ph type="body" sz="quarter" idx="10"/>
          </p:nvPr>
        </p:nvSpPr>
        <p:spPr>
          <a:xfrm>
            <a:off x="452849" y="1391039"/>
            <a:ext cx="7215210" cy="895191"/>
          </a:xfrm>
        </p:spPr>
        <p:txBody>
          <a:bodyPr/>
          <a:lstStyle/>
          <a:p>
            <a:r>
              <a:rPr lang="en-GB" dirty="0"/>
              <a:t>HP Appliance-Specific Software</a:t>
            </a:r>
          </a:p>
        </p:txBody>
      </p:sp>
      <p:sp>
        <p:nvSpPr>
          <p:cNvPr id="12" name="Title 2"/>
          <p:cNvSpPr txBox="1">
            <a:spLocks/>
          </p:cNvSpPr>
          <p:nvPr/>
        </p:nvSpPr>
        <p:spPr bwMode="auto">
          <a:xfrm>
            <a:off x="452849" y="420627"/>
            <a:ext cx="11164625" cy="4397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0" marR="0" indent="0" algn="l" defTabSz="914400" rtl="0" eaLnBrk="1" fontAlgn="auto" latinLnBrk="0" hangingPunct="1">
              <a:lnSpc>
                <a:spcPts val="3300"/>
              </a:lnSpc>
              <a:spcBef>
                <a:spcPct val="0"/>
              </a:spcBef>
              <a:spcAft>
                <a:spcPts val="0"/>
              </a:spcAft>
              <a:buClr>
                <a:srgbClr val="000000"/>
              </a:buClr>
              <a:buSzTx/>
              <a:buFontTx/>
              <a:buNone/>
              <a:tabLst/>
              <a:defRPr sz="3300" kern="1200" baseline="0">
                <a:solidFill>
                  <a:schemeClr val="bg1"/>
                </a:solidFill>
                <a:latin typeface="Futura Bk" pitchFamily="34" charset="0"/>
                <a:ea typeface="Futura Bk" pitchFamily="34" charset="0"/>
                <a:cs typeface="Futura Bk"/>
              </a:defRPr>
            </a:lvl1pPr>
            <a:lvl2pPr algn="l" defTabSz="457200" rtl="0" eaLnBrk="0" fontAlgn="base" hangingPunct="0">
              <a:spcBef>
                <a:spcPct val="0"/>
              </a:spcBef>
              <a:spcAft>
                <a:spcPct val="0"/>
              </a:spcAft>
              <a:defRPr sz="4400">
                <a:solidFill>
                  <a:schemeClr val="tx1"/>
                </a:solidFill>
                <a:latin typeface="Futura Bk" pitchFamily="34" charset="0"/>
                <a:ea typeface="Futura Bk" pitchFamily="34" charset="0"/>
                <a:cs typeface="Futura Bk" pitchFamily="34" charset="0"/>
              </a:defRPr>
            </a:lvl2pPr>
            <a:lvl3pPr algn="l" defTabSz="457200" rtl="0" eaLnBrk="0" fontAlgn="base" hangingPunct="0">
              <a:spcBef>
                <a:spcPct val="0"/>
              </a:spcBef>
              <a:spcAft>
                <a:spcPct val="0"/>
              </a:spcAft>
              <a:defRPr sz="4400">
                <a:solidFill>
                  <a:schemeClr val="tx1"/>
                </a:solidFill>
                <a:latin typeface="Futura Bk" pitchFamily="34" charset="0"/>
                <a:ea typeface="Futura Bk" pitchFamily="34" charset="0"/>
                <a:cs typeface="Futura Bk" pitchFamily="34" charset="0"/>
              </a:defRPr>
            </a:lvl3pPr>
            <a:lvl4pPr algn="l" defTabSz="457200" rtl="0" eaLnBrk="0" fontAlgn="base" hangingPunct="0">
              <a:spcBef>
                <a:spcPct val="0"/>
              </a:spcBef>
              <a:spcAft>
                <a:spcPct val="0"/>
              </a:spcAft>
              <a:defRPr sz="4400">
                <a:solidFill>
                  <a:schemeClr val="tx1"/>
                </a:solidFill>
                <a:latin typeface="Futura Bk" pitchFamily="34" charset="0"/>
                <a:ea typeface="Futura Bk" pitchFamily="34" charset="0"/>
                <a:cs typeface="Futura Bk" pitchFamily="34" charset="0"/>
              </a:defRPr>
            </a:lvl4pPr>
            <a:lvl5pPr algn="l" defTabSz="457200" rtl="0" eaLnBrk="0" fontAlgn="base" hangingPunct="0">
              <a:spcBef>
                <a:spcPct val="0"/>
              </a:spcBef>
              <a:spcAft>
                <a:spcPct val="0"/>
              </a:spcAft>
              <a:defRPr sz="4400">
                <a:solidFill>
                  <a:schemeClr val="tx1"/>
                </a:solidFill>
                <a:latin typeface="Futura Bk" pitchFamily="34" charset="0"/>
                <a:ea typeface="Futura Bk" pitchFamily="34" charset="0"/>
                <a:cs typeface="Futura Bk"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r>
              <a:rPr lang="en-GB" sz="4400" dirty="0" smtClean="0">
                <a:solidFill>
                  <a:schemeClr val="tx1"/>
                </a:solidFill>
              </a:rPr>
              <a:t>What’s in the Box: optimized software</a:t>
            </a:r>
            <a:endParaRPr lang="en-GB" sz="4400" dirty="0">
              <a:solidFill>
                <a:schemeClr val="tx1"/>
              </a:solidFill>
            </a:endParaRPr>
          </a:p>
        </p:txBody>
      </p:sp>
    </p:spTree>
    <p:extLst>
      <p:ext uri="{BB962C8B-B14F-4D97-AF65-F5344CB8AC3E}">
        <p14:creationId xmlns:p14="http://schemas.microsoft.com/office/powerpoint/2010/main" val="15852138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836611" y="2455047"/>
            <a:ext cx="10469563" cy="1523494"/>
          </a:xfrm>
        </p:spPr>
        <p:txBody>
          <a:bodyPr/>
          <a:lstStyle/>
          <a:p>
            <a:r>
              <a:rPr lang="en-US" dirty="0" smtClean="0"/>
              <a:t>Reference Architectures</a:t>
            </a:r>
            <a:endParaRPr lang="en-US" dirty="0"/>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826568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All </a:t>
            </a:r>
            <a:r>
              <a:rPr lang="en-US" dirty="0"/>
              <a:t>U</a:t>
            </a:r>
            <a:r>
              <a:rPr lang="en-US" dirty="0" smtClean="0"/>
              <a:t>p Data Warehouse:</a:t>
            </a:r>
            <a:br>
              <a:rPr lang="en-US" dirty="0" smtClean="0"/>
            </a:br>
            <a:r>
              <a:rPr lang="en-US" dirty="0" smtClean="0"/>
              <a:t>From SMP to Parallel Data Warehouse</a:t>
            </a:r>
            <a:endParaRPr lang="en-US" dirty="0"/>
          </a:p>
        </p:txBody>
      </p:sp>
      <p:sp>
        <p:nvSpPr>
          <p:cNvPr id="4" name="Text Placeholder 3"/>
          <p:cNvSpPr>
            <a:spLocks noGrp="1"/>
          </p:cNvSpPr>
          <p:nvPr>
            <p:ph type="body" sz="quarter" idx="10"/>
          </p:nvPr>
        </p:nvSpPr>
        <p:spPr/>
        <p:txBody>
          <a:bodyPr/>
          <a:lstStyle/>
          <a:p>
            <a:r>
              <a:rPr lang="en-US" smtClean="0"/>
              <a:t>DBI332</a:t>
            </a:r>
            <a:endParaRPr lang="en-US" dirty="0"/>
          </a:p>
        </p:txBody>
      </p:sp>
      <p:sp>
        <p:nvSpPr>
          <p:cNvPr id="6" name="Rounded Rectangle 5"/>
          <p:cNvSpPr/>
          <p:nvPr/>
        </p:nvSpPr>
        <p:spPr bwMode="auto">
          <a:xfrm>
            <a:off x="8960755" y="5533566"/>
            <a:ext cx="2160270" cy="601137"/>
          </a:xfrm>
          <a:prstGeom prst="round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7" name="Subtitle 2"/>
          <p:cNvSpPr>
            <a:spLocks noGrp="1"/>
          </p:cNvSpPr>
          <p:nvPr>
            <p:ph type="subTitle" idx="1"/>
          </p:nvPr>
        </p:nvSpPr>
        <p:spPr>
          <a:xfrm>
            <a:off x="985729" y="4262437"/>
            <a:ext cx="10242550" cy="463255"/>
          </a:xfrm>
        </p:spPr>
        <p:txBody>
          <a:bodyPr/>
          <a:lstStyle/>
          <a:p>
            <a:r>
              <a:rPr lang="en-US" dirty="0" smtClean="0"/>
              <a:t>Dandy Weyn</a:t>
            </a:r>
            <a:endParaRPr lang="en-US" sz="2400" dirty="0" smtClean="0"/>
          </a:p>
          <a:p>
            <a:r>
              <a:rPr lang="en-US" sz="2400" dirty="0" smtClean="0"/>
              <a:t>Sr. Technical Product Manager</a:t>
            </a:r>
          </a:p>
        </p:txBody>
      </p:sp>
      <p:pic>
        <p:nvPicPr>
          <p:cNvPr id="8" name="Picture 7" descr="MCM(rgb)_1262"/>
          <p:cNvPicPr/>
          <p:nvPr/>
        </p:nvPicPr>
        <p:blipFill>
          <a:blip r:embed="rId4">
            <a:extLst>
              <a:ext uri="{28A0092B-C50C-407E-A947-70E740481C1C}">
                <a14:useLocalDpi xmlns:a14="http://schemas.microsoft.com/office/drawing/2010/main" val="0"/>
              </a:ext>
            </a:extLst>
          </a:blip>
          <a:srcRect/>
          <a:stretch>
            <a:fillRect/>
          </a:stretch>
        </p:blipFill>
        <p:spPr bwMode="auto">
          <a:xfrm>
            <a:off x="9040216" y="5609650"/>
            <a:ext cx="2001348" cy="487948"/>
          </a:xfrm>
          <a:prstGeom prst="rect">
            <a:avLst/>
          </a:prstGeom>
          <a:noFill/>
          <a:ln>
            <a:noFill/>
          </a:ln>
        </p:spPr>
      </p:pic>
      <p:sp>
        <p:nvSpPr>
          <p:cNvPr id="9" name="Subtitle 2"/>
          <p:cNvSpPr txBox="1">
            <a:spLocks/>
          </p:cNvSpPr>
          <p:nvPr/>
        </p:nvSpPr>
        <p:spPr>
          <a:xfrm>
            <a:off x="957305" y="5533566"/>
            <a:ext cx="10242550" cy="46325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SzPct val="90000"/>
              <a:buFontTx/>
              <a:buNone/>
              <a:defRPr sz="3200" kern="1200">
                <a:gradFill>
                  <a:gsLst>
                    <a:gs pos="0">
                      <a:schemeClr val="tx1"/>
                    </a:gs>
                    <a:gs pos="86000">
                      <a:schemeClr val="tx1"/>
                    </a:gs>
                  </a:gsLst>
                  <a:lin ang="5400000" scaled="0"/>
                </a:gra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Brian Mitchell</a:t>
            </a:r>
            <a:endParaRPr lang="en-US" sz="2400" dirty="0" smtClean="0"/>
          </a:p>
          <a:p>
            <a:r>
              <a:rPr lang="en-US" sz="2400" dirty="0" smtClean="0"/>
              <a:t>Sr. Premier Field Engineer</a:t>
            </a:r>
            <a:endParaRPr lang="en-US" sz="2400" dirty="0" smtClean="0"/>
          </a:p>
        </p:txBody>
      </p:sp>
      <p:sp>
        <p:nvSpPr>
          <p:cNvPr id="10" name="Rounded Rectangle 9"/>
          <p:cNvSpPr/>
          <p:nvPr/>
        </p:nvSpPr>
        <p:spPr bwMode="auto">
          <a:xfrm>
            <a:off x="961592" y="5069437"/>
            <a:ext cx="693131" cy="247595"/>
          </a:xfrm>
          <a:prstGeom prst="round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1" name="Picture 9" descr="http://www.e-devblog.com/wp-content/uploads/2009/10/twitterbir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859" y="5084887"/>
            <a:ext cx="216694" cy="2166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12" name="TextBox 11"/>
          <p:cNvSpPr txBox="1"/>
          <p:nvPr/>
        </p:nvSpPr>
        <p:spPr>
          <a:xfrm>
            <a:off x="1286033" y="5096993"/>
            <a:ext cx="368691" cy="161583"/>
          </a:xfrm>
          <a:prstGeom prst="rect">
            <a:avLst/>
          </a:prstGeom>
          <a:noFill/>
        </p:spPr>
        <p:txBody>
          <a:bodyPr wrap="none" lIns="0" tIns="0" rIns="0" bIns="0" rtlCol="0">
            <a:spAutoFit/>
          </a:bodyPr>
          <a:lstStyle/>
          <a:p>
            <a:r>
              <a:rPr lang="en-US" sz="1050" dirty="0" smtClean="0">
                <a:solidFill>
                  <a:schemeClr val="tx2"/>
                </a:solidFill>
                <a:latin typeface="Berlin Sans FB" pitchFamily="34" charset="0"/>
              </a:rPr>
              <a:t>ilikesql</a:t>
            </a:r>
          </a:p>
        </p:txBody>
      </p:sp>
      <p:sp>
        <p:nvSpPr>
          <p:cNvPr id="19" name="Rounded Rectangle 18"/>
          <p:cNvSpPr/>
          <p:nvPr/>
        </p:nvSpPr>
        <p:spPr bwMode="auto">
          <a:xfrm>
            <a:off x="969216" y="6372720"/>
            <a:ext cx="1301018" cy="232144"/>
          </a:xfrm>
          <a:prstGeom prst="roundRect">
            <a:avLst/>
          </a:prstGeom>
          <a:solidFill>
            <a:schemeClr val="tx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20" name="Picture 9" descr="http://www.e-devblog.com/wp-content/uploads/2009/10/twitterbir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1483" y="6388169"/>
            <a:ext cx="216694" cy="2166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1" name="TextBox 20"/>
          <p:cNvSpPr txBox="1"/>
          <p:nvPr/>
        </p:nvSpPr>
        <p:spPr>
          <a:xfrm>
            <a:off x="1293656" y="6400275"/>
            <a:ext cx="976577" cy="161583"/>
          </a:xfrm>
          <a:prstGeom prst="rect">
            <a:avLst/>
          </a:prstGeom>
          <a:noFill/>
        </p:spPr>
        <p:txBody>
          <a:bodyPr wrap="square" lIns="0" tIns="0" rIns="0" bIns="0" rtlCol="0">
            <a:spAutoFit/>
          </a:bodyPr>
          <a:lstStyle/>
          <a:p>
            <a:r>
              <a:rPr lang="en-US" sz="1050" dirty="0" err="1" smtClean="0">
                <a:solidFill>
                  <a:schemeClr val="tx2"/>
                </a:solidFill>
                <a:latin typeface="Berlin Sans FB" pitchFamily="34" charset="0"/>
              </a:rPr>
              <a:t>brianwmitchelll</a:t>
            </a:r>
            <a:endParaRPr lang="en-US" sz="1050" dirty="0" smtClean="0">
              <a:solidFill>
                <a:schemeClr val="tx2"/>
              </a:solidFill>
              <a:latin typeface="Berlin Sans FB" pitchFamily="34" charset="0"/>
            </a:endParaRPr>
          </a:p>
        </p:txBody>
      </p:sp>
    </p:spTree>
    <p:extLst>
      <p:ext uri="{BB962C8B-B14F-4D97-AF65-F5344CB8AC3E}">
        <p14:creationId xmlns:p14="http://schemas.microsoft.com/office/powerpoint/2010/main" val="27672214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557663" y="1634968"/>
            <a:ext cx="2470068" cy="657339"/>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9" name="Title 18"/>
          <p:cNvSpPr>
            <a:spLocks noGrp="1"/>
          </p:cNvSpPr>
          <p:nvPr>
            <p:ph type="title"/>
          </p:nvPr>
        </p:nvSpPr>
        <p:spPr>
          <a:xfrm>
            <a:off x="519112" y="228600"/>
            <a:ext cx="11149013" cy="609398"/>
          </a:xfrm>
        </p:spPr>
        <p:txBody>
          <a:bodyPr/>
          <a:lstStyle/>
          <a:p>
            <a:r>
              <a:rPr lang="en-US" dirty="0" smtClean="0"/>
              <a:t>Fast Track Data Warehouse </a:t>
            </a:r>
            <a:r>
              <a:rPr dirty="0" smtClean="0"/>
              <a:t>Components</a:t>
            </a:r>
            <a:endParaRPr lang="en-US" dirty="0"/>
          </a:p>
        </p:txBody>
      </p:sp>
      <p:sp>
        <p:nvSpPr>
          <p:cNvPr id="115" name="Text Placeholder 2"/>
          <p:cNvSpPr txBox="1">
            <a:spLocks/>
          </p:cNvSpPr>
          <p:nvPr/>
        </p:nvSpPr>
        <p:spPr bwMode="auto">
          <a:xfrm>
            <a:off x="6551689" y="1634968"/>
            <a:ext cx="3644031" cy="1075038"/>
          </a:xfrm>
          <a:prstGeom prst="rect">
            <a:avLst/>
          </a:prstGeom>
          <a:gradFill flip="none" rotWithShape="1">
            <a:gsLst>
              <a:gs pos="0">
                <a:srgbClr val="F2F2F2">
                  <a:lumMod val="75000"/>
                </a:srgbClr>
              </a:gs>
              <a:gs pos="50000">
                <a:srgbClr val="F2F2F2"/>
              </a:gs>
              <a:gs pos="100000">
                <a:srgbClr val="F2F2F2">
                  <a:lumMod val="50000"/>
                </a:srgbClr>
              </a:gs>
            </a:gsLst>
            <a:lin ang="2700000" scaled="1"/>
            <a:tileRect/>
          </a:gradFill>
          <a:ln w="9525">
            <a:solidFill>
              <a:srgbClr val="5082B9"/>
            </a:solidFill>
            <a:miter lim="800000"/>
            <a:headEnd/>
            <a:tailEnd/>
          </a:ln>
        </p:spPr>
        <p:txBody>
          <a:bodyPr vert="horz" wrap="square" lIns="182880" tIns="457200" rIns="0" bIns="0" numCol="1" anchor="ctr" anchorCtr="0" compatLnSpc="1">
            <a:prstTxWarp prst="textNoShape">
              <a:avLst/>
            </a:prstTxWarp>
          </a:bodyPr>
          <a:lstStyle/>
          <a:p>
            <a:pPr marL="342900" marR="0" lvl="0" indent="-342900" defTabSz="914400" eaLnBrk="0" fontAlgn="auto" latinLnBrk="0" hangingPunct="0">
              <a:lnSpc>
                <a:spcPct val="100000"/>
              </a:lnSpc>
              <a:spcBef>
                <a:spcPct val="20000"/>
              </a:spcBef>
              <a:spcAft>
                <a:spcPts val="0"/>
              </a:spcAft>
              <a:buClr>
                <a:srgbClr val="0070C0"/>
              </a:buClr>
              <a:buSzPct val="115000"/>
              <a:buFontTx/>
              <a:buNone/>
              <a:tabLst/>
              <a:defRPr/>
            </a:pPr>
            <a:r>
              <a:rPr kumimoji="0" lang="en-US" sz="1400" b="1" i="0" u="none" strike="noStrike" kern="0" cap="none" spc="0" normalizeH="0" baseline="0" noProof="0" dirty="0" smtClean="0">
                <a:ln>
                  <a:noFill/>
                </a:ln>
                <a:solidFill>
                  <a:sysClr val="windowText" lastClr="000000"/>
                </a:solidFill>
                <a:effectLst/>
                <a:uLnTx/>
                <a:uFillTx/>
                <a:latin typeface="Segoe"/>
              </a:rPr>
              <a:t>Software:</a:t>
            </a:r>
          </a:p>
          <a:p>
            <a:pPr marL="465138" marR="0" lvl="1" indent="-241300"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r>
              <a:rPr kumimoji="0" lang="en-US" sz="1400" b="0" i="0" u="none" strike="noStrike" kern="0" cap="none" spc="0" normalizeH="0" baseline="0" noProof="0" dirty="0" smtClean="0">
                <a:ln>
                  <a:noFill/>
                </a:ln>
                <a:solidFill>
                  <a:sysClr val="windowText" lastClr="000000"/>
                </a:solidFill>
                <a:effectLst/>
                <a:uLnTx/>
                <a:uFillTx/>
                <a:latin typeface="Segoe"/>
              </a:rPr>
              <a:t>SQL Server 2008 R2 Enterprise</a:t>
            </a:r>
          </a:p>
          <a:p>
            <a:pPr marL="465138" marR="0" lvl="1" indent="-241300"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r>
              <a:rPr kumimoji="0" lang="en-US" sz="1400" b="0" i="0" u="none" strike="noStrike" kern="0" cap="none" spc="0" normalizeH="0" baseline="0" noProof="0" dirty="0" smtClean="0">
                <a:ln>
                  <a:noFill/>
                </a:ln>
                <a:solidFill>
                  <a:sysClr val="windowText" lastClr="000000"/>
                </a:solidFill>
                <a:effectLst/>
                <a:uLnTx/>
                <a:uFillTx/>
                <a:latin typeface="Segoe"/>
              </a:rPr>
              <a:t>Windows Server 2008 R2</a:t>
            </a:r>
          </a:p>
          <a:p>
            <a:pPr marL="342900" marR="0" lvl="0" indent="-342900" defTabSz="914400" eaLnBrk="0" fontAlgn="auto" latinLnBrk="0" hangingPunct="0">
              <a:lnSpc>
                <a:spcPct val="100000"/>
              </a:lnSpc>
              <a:spcBef>
                <a:spcPct val="20000"/>
              </a:spcBef>
              <a:spcAft>
                <a:spcPts val="0"/>
              </a:spcAft>
              <a:buClr>
                <a:srgbClr val="0070C0"/>
              </a:buClr>
              <a:buSzPct val="115000"/>
              <a:buFontTx/>
              <a:buNone/>
              <a:tabLst/>
              <a:defRPr/>
            </a:pPr>
            <a:endParaRPr kumimoji="0" lang="en-US" sz="1400" b="0" i="0" u="none" strike="noStrike" kern="0" cap="none" spc="0" normalizeH="0" baseline="0" noProof="0" dirty="0" smtClean="0">
              <a:ln>
                <a:noFill/>
              </a:ln>
              <a:solidFill>
                <a:sysClr val="windowText" lastClr="000000"/>
              </a:solidFill>
              <a:effectLst/>
              <a:uLnTx/>
              <a:uFillTx/>
              <a:latin typeface="Segoe"/>
            </a:endParaRPr>
          </a:p>
          <a:p>
            <a:pPr marL="800100" marR="0" lvl="1" indent="-342900"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endParaRPr kumimoji="0" lang="en-US" sz="1400" b="0" i="0" u="none" strike="noStrike" kern="0" cap="none" spc="0" normalizeH="0" baseline="0" noProof="0" dirty="0" smtClean="0">
              <a:ln>
                <a:noFill/>
              </a:ln>
              <a:solidFill>
                <a:sysClr val="windowText" lastClr="000000"/>
              </a:solidFill>
              <a:effectLst/>
              <a:uLnTx/>
              <a:uFillTx/>
              <a:latin typeface="Segoe"/>
            </a:endParaRPr>
          </a:p>
        </p:txBody>
      </p:sp>
      <p:sp>
        <p:nvSpPr>
          <p:cNvPr id="117" name="Text Placeholder 2"/>
          <p:cNvSpPr txBox="1">
            <a:spLocks/>
          </p:cNvSpPr>
          <p:nvPr/>
        </p:nvSpPr>
        <p:spPr bwMode="auto">
          <a:xfrm>
            <a:off x="6562152" y="2796501"/>
            <a:ext cx="3644031" cy="1952369"/>
          </a:xfrm>
          <a:prstGeom prst="rect">
            <a:avLst/>
          </a:prstGeom>
          <a:gradFill flip="none" rotWithShape="1">
            <a:gsLst>
              <a:gs pos="0">
                <a:srgbClr val="F2F2F2">
                  <a:lumMod val="75000"/>
                </a:srgbClr>
              </a:gs>
              <a:gs pos="50000">
                <a:srgbClr val="F2F2F2"/>
              </a:gs>
              <a:gs pos="100000">
                <a:srgbClr val="F2F2F2">
                  <a:lumMod val="50000"/>
                </a:srgbClr>
              </a:gs>
            </a:gsLst>
            <a:lin ang="2700000" scaled="1"/>
            <a:tileRect/>
          </a:gradFill>
          <a:ln w="9525">
            <a:solidFill>
              <a:srgbClr val="F2AB5C"/>
            </a:solidFill>
            <a:miter lim="800000"/>
            <a:headEnd/>
            <a:tailEnd/>
          </a:ln>
        </p:spPr>
        <p:txBody>
          <a:bodyPr vert="horz" wrap="square" lIns="182880" tIns="502920" rIns="0" bIns="0" numCol="1" anchor="ctr" anchorCtr="0" compatLnSpc="1">
            <a:prstTxWarp prst="textNoShape">
              <a:avLst/>
            </a:prstTxWarp>
          </a:bodyPr>
          <a:lstStyle/>
          <a:p>
            <a:pPr marL="342900" marR="0" lvl="0" indent="-342900" defTabSz="914400" eaLnBrk="0" fontAlgn="auto" latinLnBrk="0" hangingPunct="0">
              <a:lnSpc>
                <a:spcPct val="100000"/>
              </a:lnSpc>
              <a:spcBef>
                <a:spcPct val="20000"/>
              </a:spcBef>
              <a:spcAft>
                <a:spcPts val="0"/>
              </a:spcAft>
              <a:buClr>
                <a:srgbClr val="0070C0"/>
              </a:buClr>
              <a:buSzPct val="115000"/>
              <a:buFontTx/>
              <a:buNone/>
              <a:tabLst/>
              <a:defRPr/>
            </a:pPr>
            <a:r>
              <a:rPr kumimoji="0" lang="en-US" sz="1400" b="1" i="0" u="none" strike="noStrike" kern="0" cap="none" spc="0" normalizeH="0" baseline="0" noProof="0" dirty="0" smtClean="0">
                <a:ln>
                  <a:noFill/>
                </a:ln>
                <a:solidFill>
                  <a:sysClr val="windowText" lastClr="000000"/>
                </a:solidFill>
                <a:effectLst/>
                <a:uLnTx/>
                <a:uFillTx/>
                <a:latin typeface="Segoe"/>
              </a:rPr>
              <a:t>Configuration guidelines:</a:t>
            </a:r>
          </a:p>
          <a:p>
            <a:pPr marL="461963" marR="0" lvl="1" indent="-231775"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r>
              <a:rPr kumimoji="0" lang="en-US" sz="1400" b="0" i="0" u="none" strike="noStrike" kern="0" cap="none" spc="0" normalizeH="0" baseline="0" noProof="0" dirty="0" smtClean="0">
                <a:ln>
                  <a:noFill/>
                </a:ln>
                <a:solidFill>
                  <a:sysClr val="windowText" lastClr="000000"/>
                </a:solidFill>
                <a:effectLst/>
                <a:uLnTx/>
                <a:uFillTx/>
                <a:latin typeface="Segoe"/>
              </a:rPr>
              <a:t>Physical table structures</a:t>
            </a:r>
          </a:p>
          <a:p>
            <a:pPr marL="461963" marR="0" lvl="1" indent="-231775"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r>
              <a:rPr kumimoji="0" lang="en-US" sz="1400" b="0" i="0" u="none" strike="noStrike" kern="0" cap="none" spc="0" normalizeH="0" baseline="0" noProof="0" dirty="0" smtClean="0">
                <a:ln>
                  <a:noFill/>
                </a:ln>
                <a:solidFill>
                  <a:sysClr val="windowText" lastClr="000000"/>
                </a:solidFill>
                <a:effectLst/>
                <a:uLnTx/>
                <a:uFillTx/>
                <a:latin typeface="Segoe"/>
              </a:rPr>
              <a:t>Indexes</a:t>
            </a:r>
          </a:p>
          <a:p>
            <a:pPr marL="461963" marR="0" lvl="1" indent="-231775"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r>
              <a:rPr kumimoji="0" lang="en-US" sz="1400" b="0" i="0" u="none" strike="noStrike" kern="0" cap="none" spc="0" normalizeH="0" baseline="0" noProof="0" dirty="0" smtClean="0">
                <a:ln>
                  <a:noFill/>
                </a:ln>
                <a:solidFill>
                  <a:sysClr val="windowText" lastClr="000000"/>
                </a:solidFill>
                <a:effectLst/>
                <a:uLnTx/>
                <a:uFillTx/>
                <a:latin typeface="Segoe"/>
              </a:rPr>
              <a:t>Compression</a:t>
            </a:r>
          </a:p>
          <a:p>
            <a:pPr marL="461963" marR="0" lvl="1" indent="-231775"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r>
              <a:rPr kumimoji="0" lang="en-US" sz="1400" b="0" i="0" u="none" strike="noStrike" kern="0" cap="none" spc="0" normalizeH="0" baseline="0" noProof="0" dirty="0" smtClean="0">
                <a:ln>
                  <a:noFill/>
                </a:ln>
                <a:solidFill>
                  <a:sysClr val="windowText" lastClr="000000"/>
                </a:solidFill>
                <a:effectLst/>
                <a:uLnTx/>
                <a:uFillTx/>
                <a:latin typeface="Segoe"/>
              </a:rPr>
              <a:t>SQL Server settings</a:t>
            </a:r>
          </a:p>
          <a:p>
            <a:pPr marL="461963" marR="0" lvl="1" indent="-231775"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r>
              <a:rPr kumimoji="0" lang="en-US" sz="1400" b="0" i="0" u="none" strike="noStrike" kern="0" cap="none" spc="0" normalizeH="0" baseline="0" noProof="0" dirty="0" smtClean="0">
                <a:ln>
                  <a:noFill/>
                </a:ln>
                <a:solidFill>
                  <a:sysClr val="windowText" lastClr="000000"/>
                </a:solidFill>
                <a:effectLst/>
                <a:uLnTx/>
                <a:uFillTx/>
                <a:latin typeface="Segoe"/>
              </a:rPr>
              <a:t>Windows Server settings</a:t>
            </a:r>
          </a:p>
          <a:p>
            <a:pPr marL="461963" marR="0" lvl="1" indent="-231775"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r>
              <a:rPr kumimoji="0" lang="en-US" sz="1400" b="0" i="0" u="none" strike="noStrike" kern="0" cap="none" spc="0" normalizeH="0" baseline="0" noProof="0" dirty="0" smtClean="0">
                <a:ln>
                  <a:noFill/>
                </a:ln>
                <a:solidFill>
                  <a:sysClr val="windowText" lastClr="000000"/>
                </a:solidFill>
                <a:effectLst/>
                <a:uLnTx/>
                <a:uFillTx/>
                <a:latin typeface="Segoe"/>
              </a:rPr>
              <a:t>Loading</a:t>
            </a:r>
          </a:p>
          <a:p>
            <a:pPr marL="342900" marR="0" lvl="0" indent="-342900" defTabSz="914400" eaLnBrk="0" fontAlgn="auto" latinLnBrk="0" hangingPunct="0">
              <a:lnSpc>
                <a:spcPct val="100000"/>
              </a:lnSpc>
              <a:spcBef>
                <a:spcPct val="20000"/>
              </a:spcBef>
              <a:spcAft>
                <a:spcPts val="0"/>
              </a:spcAft>
              <a:buClr>
                <a:srgbClr val="0070C0"/>
              </a:buClr>
              <a:buSzPct val="115000"/>
              <a:buFontTx/>
              <a:buNone/>
              <a:tabLst/>
              <a:defRPr/>
            </a:pPr>
            <a:endParaRPr kumimoji="0" lang="en-US" sz="1400" b="0" i="0" u="none" strike="noStrike" kern="0" cap="none" spc="0" normalizeH="0" baseline="0" noProof="0" dirty="0" smtClean="0">
              <a:ln>
                <a:noFill/>
              </a:ln>
              <a:solidFill>
                <a:sysClr val="windowText" lastClr="000000"/>
              </a:solidFill>
              <a:effectLst/>
              <a:uLnTx/>
              <a:uFillTx/>
              <a:latin typeface="Segoe"/>
            </a:endParaRPr>
          </a:p>
          <a:p>
            <a:pPr marL="800100" marR="0" lvl="1" indent="-342900"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endParaRPr kumimoji="0" lang="en-US" sz="1400" b="1" i="0" u="none" strike="noStrike" kern="0" cap="none" spc="0" normalizeH="0" baseline="0" noProof="0" dirty="0" smtClean="0">
              <a:ln>
                <a:noFill/>
              </a:ln>
              <a:solidFill>
                <a:sysClr val="windowText" lastClr="000000"/>
              </a:solidFill>
              <a:effectLst/>
              <a:uLnTx/>
              <a:uFillTx/>
              <a:latin typeface="Segoe"/>
            </a:endParaRPr>
          </a:p>
        </p:txBody>
      </p:sp>
      <p:pic>
        <p:nvPicPr>
          <p:cNvPr id="134" name="Picture 1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8363" y="1716689"/>
            <a:ext cx="1896129" cy="399992"/>
          </a:xfrm>
          <a:prstGeom prst="rect">
            <a:avLst/>
          </a:prstGeom>
        </p:spPr>
      </p:pic>
      <p:sp>
        <p:nvSpPr>
          <p:cNvPr id="116" name="Text Placeholder 2"/>
          <p:cNvSpPr txBox="1">
            <a:spLocks/>
          </p:cNvSpPr>
          <p:nvPr/>
        </p:nvSpPr>
        <p:spPr bwMode="auto">
          <a:xfrm>
            <a:off x="6556663" y="4847728"/>
            <a:ext cx="3644031" cy="1173920"/>
          </a:xfrm>
          <a:prstGeom prst="rect">
            <a:avLst/>
          </a:prstGeom>
          <a:gradFill flip="none" rotWithShape="1">
            <a:gsLst>
              <a:gs pos="0">
                <a:srgbClr val="F2F2F2">
                  <a:lumMod val="75000"/>
                </a:srgbClr>
              </a:gs>
              <a:gs pos="50000">
                <a:srgbClr val="F2F2F2"/>
              </a:gs>
              <a:gs pos="100000">
                <a:srgbClr val="F2F2F2">
                  <a:lumMod val="50000"/>
                </a:srgbClr>
              </a:gs>
            </a:gsLst>
            <a:lin ang="2700000" scaled="1"/>
            <a:tileRect/>
          </a:gradFill>
          <a:ln w="9525">
            <a:solidFill>
              <a:srgbClr val="D90026"/>
            </a:solidFill>
            <a:miter lim="800000"/>
            <a:headEnd/>
            <a:tailEnd/>
          </a:ln>
        </p:spPr>
        <p:txBody>
          <a:bodyPr vert="horz" wrap="square" lIns="182880" tIns="274320" rIns="0" bIns="0" numCol="1" anchor="ctr" anchorCtr="0" compatLnSpc="1">
            <a:prstTxWarp prst="textNoShape">
              <a:avLst/>
            </a:prstTxWarp>
          </a:bodyPr>
          <a:lstStyle/>
          <a:p>
            <a:pPr marL="342900" marR="0" lvl="0" indent="-342900" defTabSz="914400" eaLnBrk="0" fontAlgn="auto" latinLnBrk="0" hangingPunct="0">
              <a:lnSpc>
                <a:spcPct val="100000"/>
              </a:lnSpc>
              <a:spcBef>
                <a:spcPct val="20000"/>
              </a:spcBef>
              <a:spcAft>
                <a:spcPts val="0"/>
              </a:spcAft>
              <a:buClr>
                <a:srgbClr val="0070C0"/>
              </a:buClr>
              <a:buSzPct val="115000"/>
              <a:buFontTx/>
              <a:buNone/>
              <a:tabLst/>
              <a:defRPr/>
            </a:pPr>
            <a:r>
              <a:rPr kumimoji="0" lang="en-US" sz="1400" b="1" i="0" u="none" strike="noStrike" kern="0" cap="none" spc="0" normalizeH="0" baseline="0" noProof="0" dirty="0" smtClean="0">
                <a:ln>
                  <a:noFill/>
                </a:ln>
                <a:solidFill>
                  <a:sysClr val="windowText" lastClr="000000"/>
                </a:solidFill>
                <a:effectLst/>
                <a:uLnTx/>
                <a:uFillTx/>
                <a:latin typeface="Segoe"/>
              </a:rPr>
              <a:t>Hardware:</a:t>
            </a:r>
          </a:p>
          <a:p>
            <a:pPr marL="0" marR="0" lvl="1" indent="-222250"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r>
              <a:rPr kumimoji="0" lang="en-US" sz="1400" b="0" i="0" u="none" strike="noStrike" kern="0" cap="none" spc="0" normalizeH="0" baseline="0" noProof="0" dirty="0" smtClean="0">
                <a:ln>
                  <a:noFill/>
                </a:ln>
                <a:solidFill>
                  <a:sysClr val="windowText" lastClr="000000"/>
                </a:solidFill>
                <a:effectLst/>
                <a:uLnTx/>
                <a:uFillTx/>
                <a:latin typeface="Segoe"/>
              </a:rPr>
              <a:t>Tight specifications for servers, storage</a:t>
            </a:r>
            <a:br>
              <a:rPr kumimoji="0" lang="en-US" sz="1400" b="0" i="0" u="none" strike="noStrike" kern="0" cap="none" spc="0" normalizeH="0" baseline="0" noProof="0" dirty="0" smtClean="0">
                <a:ln>
                  <a:noFill/>
                </a:ln>
                <a:solidFill>
                  <a:sysClr val="windowText" lastClr="000000"/>
                </a:solidFill>
                <a:effectLst/>
                <a:uLnTx/>
                <a:uFillTx/>
                <a:latin typeface="Segoe"/>
              </a:rPr>
            </a:br>
            <a:r>
              <a:rPr kumimoji="0" lang="en-US" sz="1400" b="0" i="0" u="none" strike="noStrike" kern="0" cap="none" spc="0" normalizeH="0" noProof="0" dirty="0" smtClean="0">
                <a:ln>
                  <a:noFill/>
                </a:ln>
                <a:solidFill>
                  <a:sysClr val="windowText" lastClr="000000"/>
                </a:solidFill>
                <a:effectLst/>
                <a:uLnTx/>
                <a:uFillTx/>
                <a:latin typeface="Segoe"/>
              </a:rPr>
              <a:t>     </a:t>
            </a:r>
            <a:r>
              <a:rPr kumimoji="0" lang="en-US" sz="1400" b="0" i="0" u="none" strike="noStrike" kern="0" cap="none" spc="0" normalizeH="0" baseline="0" noProof="0" dirty="0" smtClean="0">
                <a:ln>
                  <a:noFill/>
                </a:ln>
                <a:solidFill>
                  <a:sysClr val="windowText" lastClr="000000"/>
                </a:solidFill>
                <a:effectLst/>
                <a:uLnTx/>
                <a:uFillTx/>
                <a:latin typeface="Segoe"/>
              </a:rPr>
              <a:t>and networking</a:t>
            </a:r>
          </a:p>
          <a:p>
            <a:pPr marL="0" marR="0" lvl="1" indent="-222250"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r>
              <a:rPr kumimoji="0" lang="en-US" sz="1400" b="0" i="0" u="none" strike="noStrike" kern="0" cap="none" spc="0" normalizeH="0" baseline="0" noProof="0" dirty="0" smtClean="0">
                <a:ln>
                  <a:noFill/>
                </a:ln>
                <a:solidFill>
                  <a:sysClr val="windowText" lastClr="000000"/>
                </a:solidFill>
                <a:effectLst/>
                <a:uLnTx/>
                <a:uFillTx/>
                <a:latin typeface="Segoe"/>
              </a:rPr>
              <a:t>‘Per core’ building block</a:t>
            </a:r>
          </a:p>
          <a:p>
            <a:pPr marL="800100" marR="0" lvl="1" indent="-342900" defTabSz="914400" eaLnBrk="0" fontAlgn="auto" latinLnBrk="0" hangingPunct="0">
              <a:lnSpc>
                <a:spcPct val="100000"/>
              </a:lnSpc>
              <a:spcBef>
                <a:spcPct val="20000"/>
              </a:spcBef>
              <a:spcAft>
                <a:spcPts val="0"/>
              </a:spcAft>
              <a:buClr>
                <a:srgbClr val="0070C0"/>
              </a:buClr>
              <a:buSzPct val="115000"/>
              <a:buFont typeface="Arial" pitchFamily="34" charset="0"/>
              <a:buChar char="•"/>
              <a:tabLst/>
              <a:defRPr/>
            </a:pPr>
            <a:endParaRPr kumimoji="0" lang="en-US" sz="1400" b="1" i="0" u="none" strike="noStrike" kern="0" cap="none" spc="0" normalizeH="0" baseline="0" noProof="0" dirty="0" smtClean="0">
              <a:ln>
                <a:noFill/>
              </a:ln>
              <a:solidFill>
                <a:sysClr val="windowText" lastClr="000000"/>
              </a:solidFill>
              <a:effectLst/>
              <a:uLnTx/>
              <a:uFillTx/>
              <a:latin typeface="Segoe"/>
            </a:endParaRPr>
          </a:p>
        </p:txBody>
      </p:sp>
      <p:sp>
        <p:nvSpPr>
          <p:cNvPr id="33" name="Rectangle 32"/>
          <p:cNvSpPr/>
          <p:nvPr/>
        </p:nvSpPr>
        <p:spPr bwMode="auto">
          <a:xfrm>
            <a:off x="3557662" y="2501157"/>
            <a:ext cx="2470069" cy="592637"/>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32" name="Picture 3" descr="C:\Users\Graeme\Documents\M2747 - MS and HP Appliances\WS08-R2-Ent_h_rgb_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8363" y="2597350"/>
            <a:ext cx="2199362" cy="335547"/>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bwMode="auto">
          <a:xfrm>
            <a:off x="3557663" y="3267517"/>
            <a:ext cx="2470069" cy="592637"/>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Processing</a:t>
            </a:r>
          </a:p>
        </p:txBody>
      </p:sp>
      <p:sp>
        <p:nvSpPr>
          <p:cNvPr id="35" name="Rectangle 34"/>
          <p:cNvSpPr/>
          <p:nvPr/>
        </p:nvSpPr>
        <p:spPr bwMode="auto">
          <a:xfrm>
            <a:off x="3557661" y="4006371"/>
            <a:ext cx="2470069" cy="592637"/>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Networking</a:t>
            </a:r>
          </a:p>
        </p:txBody>
      </p:sp>
      <p:sp>
        <p:nvSpPr>
          <p:cNvPr id="36" name="Rectangle 35"/>
          <p:cNvSpPr/>
          <p:nvPr/>
        </p:nvSpPr>
        <p:spPr bwMode="auto">
          <a:xfrm>
            <a:off x="3557660" y="4762164"/>
            <a:ext cx="2470069" cy="592637"/>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Server</a:t>
            </a:r>
          </a:p>
        </p:txBody>
      </p:sp>
      <p:sp>
        <p:nvSpPr>
          <p:cNvPr id="37" name="Rectangle 36"/>
          <p:cNvSpPr/>
          <p:nvPr/>
        </p:nvSpPr>
        <p:spPr bwMode="auto">
          <a:xfrm>
            <a:off x="3557659" y="5414482"/>
            <a:ext cx="2470069" cy="592637"/>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Storage</a:t>
            </a:r>
          </a:p>
        </p:txBody>
      </p:sp>
      <p:pic>
        <p:nvPicPr>
          <p:cNvPr id="38" name="Picture 37"/>
          <p:cNvPicPr>
            <a:picLocks noChangeAspect="1"/>
          </p:cNvPicPr>
          <p:nvPr/>
        </p:nvPicPr>
        <p:blipFill>
          <a:blip r:embed="rId5" cstate="print"/>
          <a:srcRect l="967" t="1659" r="1350" b="14077"/>
          <a:stretch>
            <a:fillRect/>
          </a:stretch>
        </p:blipFill>
        <p:spPr bwMode="auto">
          <a:xfrm rot="16200000">
            <a:off x="337557" y="3092795"/>
            <a:ext cx="3248912" cy="990599"/>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p:spPr>
      </p:pic>
      <p:sp>
        <p:nvSpPr>
          <p:cNvPr id="3" name="Rectangle 2"/>
          <p:cNvSpPr/>
          <p:nvPr/>
        </p:nvSpPr>
        <p:spPr bwMode="auto">
          <a:xfrm>
            <a:off x="807522" y="1068779"/>
            <a:ext cx="10592790" cy="5332021"/>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Tree>
    <p:extLst>
      <p:ext uri="{BB962C8B-B14F-4D97-AF65-F5344CB8AC3E}">
        <p14:creationId xmlns:p14="http://schemas.microsoft.com/office/powerpoint/2010/main" val="3430064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Fast Track Solution Example</a:t>
            </a:r>
            <a:endParaRPr lang="en-US" dirty="0"/>
          </a:p>
        </p:txBody>
      </p:sp>
      <p:sp>
        <p:nvSpPr>
          <p:cNvPr id="3" name="Content Placeholder 2"/>
          <p:cNvSpPr>
            <a:spLocks noGrp="1"/>
          </p:cNvSpPr>
          <p:nvPr>
            <p:ph type="body" sz="quarter" idx="4294967295"/>
          </p:nvPr>
        </p:nvSpPr>
        <p:spPr>
          <a:xfrm>
            <a:off x="1016000" y="696913"/>
            <a:ext cx="11172825" cy="1458912"/>
          </a:xfrm>
        </p:spPr>
        <p:txBody>
          <a:bodyPr/>
          <a:lstStyle/>
          <a:p>
            <a:endParaRPr lang="en-US" dirty="0" smtClean="0"/>
          </a:p>
          <a:p>
            <a:pPr marL="609493" lvl="1" indent="0">
              <a:buNone/>
            </a:pPr>
            <a:endParaRPr lang="en-US" dirty="0" smtClean="0"/>
          </a:p>
          <a:p>
            <a:endParaRPr lang="en-US" dirty="0" smtClean="0"/>
          </a:p>
        </p:txBody>
      </p:sp>
      <p:sp>
        <p:nvSpPr>
          <p:cNvPr id="9" name="Rectangle 8"/>
          <p:cNvSpPr/>
          <p:nvPr/>
        </p:nvSpPr>
        <p:spPr>
          <a:xfrm rot="16200000">
            <a:off x="2441371" y="-776585"/>
            <a:ext cx="868863" cy="5751602"/>
          </a:xfrm>
          <a:prstGeom prst="rect">
            <a:avLst/>
          </a:prstGeom>
          <a:gradFill flip="none" rotWithShape="1">
            <a:gsLst>
              <a:gs pos="0">
                <a:schemeClr val="accent5">
                  <a:lumMod val="50000"/>
                </a:schemeClr>
              </a:gs>
              <a:gs pos="50000">
                <a:srgbClr val="000000">
                  <a:alpha val="73000"/>
                </a:srgbClr>
              </a:gs>
              <a:gs pos="100000">
                <a:srgbClr val="FFFFFF">
                  <a:lumMod val="75000"/>
                  <a:alpha val="0"/>
                </a:srgbClr>
              </a:gs>
            </a:gsLst>
            <a:lin ang="5400000" scaled="1"/>
            <a:tileRect/>
          </a:gradFill>
          <a:ln w="25400" cap="flat" cmpd="sng" algn="ctr">
            <a:noFill/>
            <a:prstDash val="solid"/>
          </a:ln>
          <a:effectLst/>
        </p:spPr>
        <p:txBody>
          <a:bodyPr lIns="121899" tIns="60949" rIns="121899" bIns="60949" rtlCol="0" anchor="ctr"/>
          <a:lstStyle/>
          <a:p>
            <a:pPr algn="ctr" defTabSz="1218987" fontAlgn="base">
              <a:spcBef>
                <a:spcPct val="0"/>
              </a:spcBef>
              <a:spcAft>
                <a:spcPct val="0"/>
              </a:spcAft>
              <a:defRPr/>
            </a:pPr>
            <a:endParaRPr lang="en-US" sz="2400">
              <a:solidFill>
                <a:srgbClr val="FFFFFF"/>
              </a:solidFill>
              <a:latin typeface="Arial"/>
            </a:endParaRPr>
          </a:p>
        </p:txBody>
      </p:sp>
      <p:sp useBgFill="1">
        <p:nvSpPr>
          <p:cNvPr id="12" name="Rectangle 11"/>
          <p:cNvSpPr/>
          <p:nvPr/>
        </p:nvSpPr>
        <p:spPr bwMode="auto">
          <a:xfrm>
            <a:off x="526770" y="1674309"/>
            <a:ext cx="4838157" cy="823784"/>
          </a:xfrm>
          <a:prstGeom prst="rect">
            <a:avLst/>
          </a:prstGeom>
          <a:ln>
            <a:solidFill>
              <a:schemeClr val="accent5"/>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0" rIns="121893" bIns="0" numCol="1" rtlCol="0" anchor="ctr" anchorCtr="0" compatLnSpc="1">
            <a:prstTxWarp prst="textNoShape">
              <a:avLst/>
            </a:prstTxWarp>
          </a:bodyPr>
          <a:lstStyle/>
          <a:p>
            <a:pPr lvl="0" algn="ctr" eaLnBrk="0" hangingPunct="0">
              <a:lnSpc>
                <a:spcPct val="90000"/>
              </a:lnSpc>
              <a:spcBef>
                <a:spcPct val="20000"/>
              </a:spcBef>
              <a:buClr>
                <a:srgbClr val="0070C0"/>
              </a:buClr>
              <a:buSzPct val="115000"/>
              <a:defRPr/>
            </a:pPr>
            <a:r>
              <a:rPr lang="en-US" sz="2100" b="1" kern="0" dirty="0">
                <a:solidFill>
                  <a:schemeClr val="tx1">
                    <a:alpha val="99000"/>
                  </a:schemeClr>
                </a:solidFill>
                <a:latin typeface="+mj-lt"/>
                <a:ea typeface="+mj-ea"/>
                <a:cs typeface="+mj-cs"/>
              </a:rPr>
              <a:t>Intel Based Reference Architectures</a:t>
            </a:r>
          </a:p>
        </p:txBody>
      </p:sp>
      <p:cxnSp>
        <p:nvCxnSpPr>
          <p:cNvPr id="13" name="Straight Connector 12"/>
          <p:cNvCxnSpPr/>
          <p:nvPr/>
        </p:nvCxnSpPr>
        <p:spPr>
          <a:xfrm>
            <a:off x="5431526" y="2084614"/>
            <a:ext cx="1563849" cy="158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rot="16200000">
            <a:off x="2931536" y="-146190"/>
            <a:ext cx="1107005" cy="7033972"/>
          </a:xfrm>
          <a:prstGeom prst="rect">
            <a:avLst/>
          </a:prstGeom>
          <a:gradFill flip="none" rotWithShape="1">
            <a:gsLst>
              <a:gs pos="0">
                <a:schemeClr val="accent2">
                  <a:lumMod val="50000"/>
                </a:schemeClr>
              </a:gs>
              <a:gs pos="50000">
                <a:srgbClr val="000000">
                  <a:alpha val="73000"/>
                </a:srgbClr>
              </a:gs>
              <a:gs pos="100000">
                <a:srgbClr val="FFFFFF">
                  <a:lumMod val="75000"/>
                  <a:alpha val="0"/>
                </a:srgbClr>
              </a:gs>
            </a:gsLst>
            <a:lin ang="5400000" scaled="1"/>
            <a:tileRect/>
          </a:gradFill>
          <a:ln w="25400" cap="flat" cmpd="sng" algn="ctr">
            <a:noFill/>
            <a:prstDash val="solid"/>
          </a:ln>
          <a:effectLst/>
        </p:spPr>
        <p:txBody>
          <a:bodyPr lIns="121899" tIns="60949" rIns="121899" bIns="60949" rtlCol="0" anchor="ctr"/>
          <a:lstStyle/>
          <a:p>
            <a:pPr algn="ctr" fontAlgn="base">
              <a:spcBef>
                <a:spcPct val="0"/>
              </a:spcBef>
              <a:spcAft>
                <a:spcPct val="0"/>
              </a:spcAft>
            </a:pPr>
            <a:endParaRPr lang="en-US">
              <a:solidFill>
                <a:srgbClr val="FFFFFF"/>
              </a:solidFill>
              <a:latin typeface="Arial"/>
            </a:endParaRPr>
          </a:p>
        </p:txBody>
      </p:sp>
      <p:sp useBgFill="1">
        <p:nvSpPr>
          <p:cNvPr id="15" name="Rectangle 14"/>
          <p:cNvSpPr/>
          <p:nvPr/>
        </p:nvSpPr>
        <p:spPr bwMode="auto">
          <a:xfrm>
            <a:off x="900189" y="2830310"/>
            <a:ext cx="4838157" cy="1093991"/>
          </a:xfrm>
          <a:prstGeom prst="rect">
            <a:avLst/>
          </a:prstGeom>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0" rIns="121893" bIns="0" numCol="1" rtlCol="0" anchor="ctr" anchorCtr="0" compatLnSpc="1">
            <a:prstTxWarp prst="textNoShape">
              <a:avLst/>
            </a:prstTxWarp>
          </a:bodyPr>
          <a:lstStyle/>
          <a:p>
            <a:r>
              <a:rPr lang="en-US" sz="1300" b="1" dirty="0">
                <a:solidFill>
                  <a:schemeClr val="lt1">
                    <a:alpha val="99000"/>
                  </a:schemeClr>
                </a:solidFill>
              </a:rPr>
              <a:t>2 Processor Configuration</a:t>
            </a:r>
          </a:p>
          <a:p>
            <a:pPr marL="990427" lvl="1" indent="-380933">
              <a:buFont typeface="Arial" pitchFamily="34" charset="0"/>
              <a:buChar char="•"/>
            </a:pPr>
            <a:r>
              <a:rPr lang="en-US" sz="1100" dirty="0">
                <a:solidFill>
                  <a:schemeClr val="lt1">
                    <a:alpha val="99000"/>
                  </a:schemeClr>
                </a:solidFill>
              </a:rPr>
              <a:t>Server:  HP </a:t>
            </a:r>
            <a:r>
              <a:rPr lang="en-US" sz="1100" dirty="0" err="1">
                <a:solidFill>
                  <a:schemeClr val="lt1">
                    <a:alpha val="99000"/>
                  </a:schemeClr>
                </a:solidFill>
              </a:rPr>
              <a:t>ProLiant</a:t>
            </a:r>
            <a:r>
              <a:rPr lang="en-US" sz="1100" dirty="0">
                <a:solidFill>
                  <a:schemeClr val="lt1">
                    <a:alpha val="99000"/>
                  </a:schemeClr>
                </a:solidFill>
              </a:rPr>
              <a:t> DL380 G7 with 2x  6-core Intel Xeon® 5680 Series CPUs</a:t>
            </a:r>
          </a:p>
          <a:p>
            <a:pPr marL="990427" lvl="1" indent="-380933">
              <a:buFont typeface="Arial" pitchFamily="34" charset="0"/>
              <a:buChar char="•"/>
            </a:pPr>
            <a:r>
              <a:rPr lang="en-US" sz="1100" dirty="0">
                <a:solidFill>
                  <a:schemeClr val="lt1">
                    <a:alpha val="99000"/>
                  </a:schemeClr>
                </a:solidFill>
              </a:rPr>
              <a:t>Storage server:  MSA Storage</a:t>
            </a:r>
          </a:p>
          <a:p>
            <a:pPr marL="990427" lvl="1" indent="-380933">
              <a:buFont typeface="Arial" pitchFamily="34" charset="0"/>
              <a:buChar char="•"/>
            </a:pPr>
            <a:r>
              <a:rPr lang="en-US" sz="1100" dirty="0">
                <a:solidFill>
                  <a:schemeClr val="lt1">
                    <a:alpha val="99000"/>
                  </a:schemeClr>
                </a:solidFill>
              </a:rPr>
              <a:t>Scalability:  4 – 20 TB</a:t>
            </a:r>
          </a:p>
        </p:txBody>
      </p:sp>
      <p:cxnSp>
        <p:nvCxnSpPr>
          <p:cNvPr id="16" name="Straight Connector 15"/>
          <p:cNvCxnSpPr/>
          <p:nvPr/>
        </p:nvCxnSpPr>
        <p:spPr>
          <a:xfrm>
            <a:off x="5738345" y="3250139"/>
            <a:ext cx="1563849" cy="158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rot="16200000">
            <a:off x="3061521" y="976481"/>
            <a:ext cx="868863" cy="7033972"/>
          </a:xfrm>
          <a:prstGeom prst="rect">
            <a:avLst/>
          </a:prstGeom>
          <a:gradFill flip="none" rotWithShape="1">
            <a:gsLst>
              <a:gs pos="0">
                <a:schemeClr val="accent2">
                  <a:lumMod val="50000"/>
                </a:schemeClr>
              </a:gs>
              <a:gs pos="50000">
                <a:srgbClr val="000000">
                  <a:alpha val="73000"/>
                </a:srgbClr>
              </a:gs>
              <a:gs pos="100000">
                <a:srgbClr val="FFFFFF">
                  <a:lumMod val="75000"/>
                  <a:alpha val="0"/>
                </a:srgbClr>
              </a:gs>
            </a:gsLst>
            <a:lin ang="5400000" scaled="1"/>
            <a:tileRect/>
          </a:gradFill>
          <a:ln w="25400" cap="flat" cmpd="sng" algn="ctr">
            <a:noFill/>
            <a:prstDash val="solid"/>
          </a:ln>
          <a:effectLst/>
        </p:spPr>
        <p:txBody>
          <a:bodyPr lIns="121899" tIns="60949" rIns="121899" bIns="60949" rtlCol="0" anchor="ctr"/>
          <a:lstStyle/>
          <a:p>
            <a:pPr algn="ctr" fontAlgn="base">
              <a:spcBef>
                <a:spcPct val="0"/>
              </a:spcBef>
              <a:spcAft>
                <a:spcPct val="0"/>
              </a:spcAft>
            </a:pPr>
            <a:endParaRPr lang="en-US">
              <a:solidFill>
                <a:srgbClr val="FFFFFF"/>
              </a:solidFill>
              <a:latin typeface="Arial"/>
            </a:endParaRPr>
          </a:p>
        </p:txBody>
      </p:sp>
      <p:sp>
        <p:nvSpPr>
          <p:cNvPr id="18" name="Rectangle 17"/>
          <p:cNvSpPr/>
          <p:nvPr/>
        </p:nvSpPr>
        <p:spPr bwMode="auto">
          <a:xfrm>
            <a:off x="1381945" y="4039980"/>
            <a:ext cx="4838157" cy="2459736"/>
          </a:xfrm>
          <a:prstGeom prst="rect">
            <a:avLst/>
          </a:prstGeom>
          <a:ln>
            <a:solidFill>
              <a:schemeClr val="accent2"/>
            </a:solidFill>
            <a:headEnd type="none" w="med" len="med"/>
            <a:tailEnd type="none" w="med" len="med"/>
          </a:ln>
          <a:effectLst>
            <a:outerShdw blurRad="254000" dist="152400" dir="5400000" algn="ctr" rotWithShape="0">
              <a:srgbClr val="000000">
                <a:alpha val="62000"/>
              </a:srgbClr>
            </a:outerShdw>
          </a:effectLst>
          <a:scene3d>
            <a:camera prst="orthographicFront" fov="0">
              <a:rot lat="0" lon="0" rev="0"/>
            </a:camera>
            <a:lightRig rig="glow" dir="t">
              <a:rot lat="0" lon="0" rev="6360000"/>
            </a:lightRig>
          </a:scene3d>
          <a:sp3d prstMaterial="flat">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121893" tIns="243797" rIns="121893" bIns="0" numCol="1" rtlCol="0" anchor="t" anchorCtr="0" compatLnSpc="1">
            <a:prstTxWarp prst="textNoShape">
              <a:avLst/>
            </a:prstTxWarp>
          </a:bodyPr>
          <a:lstStyle/>
          <a:p>
            <a:r>
              <a:rPr lang="en-US" sz="1400" b="1" dirty="0">
                <a:solidFill>
                  <a:schemeClr val="tx1">
                    <a:alpha val="99000"/>
                  </a:schemeClr>
                </a:solidFill>
              </a:rPr>
              <a:t>4 Processor Configuration</a:t>
            </a:r>
          </a:p>
          <a:p>
            <a:pPr marL="990427" lvl="1" indent="-380933">
              <a:buFont typeface="Arial" pitchFamily="34" charset="0"/>
              <a:buChar char="•"/>
            </a:pPr>
            <a:r>
              <a:rPr lang="en-US" sz="1200" dirty="0">
                <a:solidFill>
                  <a:schemeClr val="tx1">
                    <a:alpha val="99000"/>
                  </a:schemeClr>
                </a:solidFill>
              </a:rPr>
              <a:t>Server:  HP </a:t>
            </a:r>
            <a:r>
              <a:rPr lang="en-US" sz="1200" dirty="0" err="1">
                <a:solidFill>
                  <a:schemeClr val="tx1">
                    <a:alpha val="99000"/>
                  </a:schemeClr>
                </a:solidFill>
              </a:rPr>
              <a:t>ProLiant</a:t>
            </a:r>
            <a:r>
              <a:rPr lang="en-US" sz="1200" dirty="0">
                <a:solidFill>
                  <a:schemeClr val="tx1">
                    <a:alpha val="99000"/>
                  </a:schemeClr>
                </a:solidFill>
              </a:rPr>
              <a:t> DL 580 G7 with 4X  8-core Intel Xeon® 7560 Series CPUs</a:t>
            </a:r>
          </a:p>
          <a:p>
            <a:pPr marL="990427" lvl="1" indent="-380933">
              <a:buFont typeface="Arial" pitchFamily="34" charset="0"/>
              <a:buChar char="•"/>
            </a:pPr>
            <a:r>
              <a:rPr lang="en-US" sz="1200" dirty="0">
                <a:solidFill>
                  <a:schemeClr val="tx1">
                    <a:alpha val="99000"/>
                  </a:schemeClr>
                </a:solidFill>
              </a:rPr>
              <a:t>Storage server:  MSA Storage</a:t>
            </a:r>
          </a:p>
          <a:p>
            <a:pPr marL="990427" lvl="1" indent="-380933">
              <a:buFont typeface="Arial" pitchFamily="34" charset="0"/>
              <a:buChar char="•"/>
            </a:pPr>
            <a:r>
              <a:rPr lang="en-US" sz="1200" dirty="0">
                <a:solidFill>
                  <a:schemeClr val="tx1">
                    <a:alpha val="99000"/>
                  </a:schemeClr>
                </a:solidFill>
              </a:rPr>
              <a:t>Scalability:  20 – 40 TB</a:t>
            </a:r>
          </a:p>
          <a:p>
            <a:pPr marL="990427" lvl="1" indent="-380933">
              <a:buFont typeface="Arial" pitchFamily="34" charset="0"/>
              <a:buChar char="•"/>
            </a:pPr>
            <a:endParaRPr lang="en-US" sz="1200" dirty="0">
              <a:solidFill>
                <a:schemeClr val="tx1">
                  <a:alpha val="99000"/>
                </a:schemeClr>
              </a:solidFill>
            </a:endParaRPr>
          </a:p>
          <a:p>
            <a:r>
              <a:rPr lang="en-US" sz="1400" b="1" dirty="0">
                <a:solidFill>
                  <a:schemeClr val="tx1">
                    <a:alpha val="99000"/>
                  </a:schemeClr>
                </a:solidFill>
              </a:rPr>
              <a:t>8 Processor Configuration</a:t>
            </a:r>
          </a:p>
          <a:p>
            <a:pPr marL="990427" lvl="1" indent="-380933">
              <a:buFont typeface="Arial" pitchFamily="34" charset="0"/>
              <a:buChar char="•"/>
            </a:pPr>
            <a:r>
              <a:rPr lang="en-US" sz="1200" dirty="0">
                <a:solidFill>
                  <a:schemeClr val="tx1">
                    <a:alpha val="99000"/>
                  </a:schemeClr>
                </a:solidFill>
              </a:rPr>
              <a:t>Server:  HP </a:t>
            </a:r>
            <a:r>
              <a:rPr lang="en-US" sz="1200" dirty="0" err="1">
                <a:solidFill>
                  <a:schemeClr val="tx1">
                    <a:alpha val="99000"/>
                  </a:schemeClr>
                </a:solidFill>
              </a:rPr>
              <a:t>ProLiant</a:t>
            </a:r>
            <a:r>
              <a:rPr lang="en-US" sz="1200" dirty="0">
                <a:solidFill>
                  <a:schemeClr val="tx1">
                    <a:alpha val="99000"/>
                  </a:schemeClr>
                </a:solidFill>
              </a:rPr>
              <a:t> DL 980 G7 with 8X  8-core Intel Xeon® 7560  Series CPUs</a:t>
            </a:r>
          </a:p>
          <a:p>
            <a:pPr marL="990427" lvl="1" indent="-380933">
              <a:buFont typeface="Arial" pitchFamily="34" charset="0"/>
              <a:buChar char="•"/>
            </a:pPr>
            <a:r>
              <a:rPr lang="en-US" sz="1200" dirty="0">
                <a:solidFill>
                  <a:schemeClr val="tx1">
                    <a:alpha val="99000"/>
                  </a:schemeClr>
                </a:solidFill>
              </a:rPr>
              <a:t>Storage server:  MSA Storage</a:t>
            </a:r>
          </a:p>
          <a:p>
            <a:pPr marL="990427" lvl="1" indent="-380933">
              <a:buFont typeface="Arial" pitchFamily="34" charset="0"/>
              <a:buChar char="•"/>
            </a:pPr>
            <a:r>
              <a:rPr lang="en-US" sz="1200" dirty="0">
                <a:solidFill>
                  <a:schemeClr val="tx1">
                    <a:alpha val="99000"/>
                  </a:schemeClr>
                </a:solidFill>
              </a:rPr>
              <a:t>Scalability:  40 – 80 TB</a:t>
            </a:r>
          </a:p>
        </p:txBody>
      </p:sp>
      <p:cxnSp>
        <p:nvCxnSpPr>
          <p:cNvPr id="19" name="Straight Connector 18"/>
          <p:cNvCxnSpPr/>
          <p:nvPr/>
        </p:nvCxnSpPr>
        <p:spPr>
          <a:xfrm>
            <a:off x="6220100" y="5300103"/>
            <a:ext cx="1563849" cy="158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p:nvPicPr>
        <p:blipFill>
          <a:blip r:embed="rId2" cstate="print"/>
          <a:srcRect l="967" t="1659" r="1350" b="14077"/>
          <a:stretch>
            <a:fillRect/>
          </a:stretch>
        </p:blipFill>
        <p:spPr bwMode="auto">
          <a:xfrm>
            <a:off x="7237120" y="4927898"/>
            <a:ext cx="3248912" cy="990599"/>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p:spPr>
      </p:pic>
      <p:pic>
        <p:nvPicPr>
          <p:cNvPr id="21" name="Picture 20" descr="intel-logo1.jpg"/>
          <p:cNvPicPr>
            <a:picLocks noChangeAspect="1"/>
          </p:cNvPicPr>
          <p:nvPr/>
        </p:nvPicPr>
        <p:blipFill>
          <a:blip r:embed="rId3" cstate="print">
            <a:lum bright="100000"/>
          </a:blip>
          <a:stretch>
            <a:fillRect/>
          </a:stretch>
        </p:blipFill>
        <p:spPr>
          <a:xfrm>
            <a:off x="7033972" y="1719443"/>
            <a:ext cx="1355995" cy="730340"/>
          </a:xfrm>
          <a:prstGeom prst="rect">
            <a:avLst/>
          </a:prstGeom>
          <a:noFill/>
          <a:ln>
            <a:noFill/>
          </a:ln>
        </p:spPr>
      </p:pic>
      <p:pic>
        <p:nvPicPr>
          <p:cNvPr id="10"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237120" y="2759917"/>
            <a:ext cx="1345848" cy="1009649"/>
          </a:xfrm>
          <a:prstGeom prst="rect">
            <a:avLst/>
          </a:prstGeom>
          <a:noFill/>
          <a:ln w="9525">
            <a:noFill/>
            <a:miter lim="800000"/>
            <a:headEnd/>
            <a:tailEnd/>
          </a:ln>
        </p:spPr>
      </p:pic>
    </p:spTree>
    <p:extLst>
      <p:ext uri="{BB962C8B-B14F-4D97-AF65-F5344CB8AC3E}">
        <p14:creationId xmlns:p14="http://schemas.microsoft.com/office/powerpoint/2010/main" val="31071861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253936" y="854077"/>
            <a:ext cx="11693654" cy="3586527"/>
          </a:xfrm>
          <a:prstGeom prst="rect">
            <a:avLst/>
          </a:prstGeom>
          <a:solidFill>
            <a:schemeClr val="accent3">
              <a:alpha val="23000"/>
            </a:schemeClr>
          </a:solidFill>
          <a:ln>
            <a:headEnd type="none" w="med" len="med"/>
            <a:tailEnd type="none" w="med" len="med"/>
          </a:ln>
          <a:effectLst>
            <a:outerShdw blurRad="65532" dist="38100" dir="5400000" rotWithShape="0">
              <a:srgbClr val="000000">
                <a:alpha val="40000"/>
              </a:srgbClr>
            </a:outerShdw>
          </a:effectLst>
          <a:scene3d>
            <a:camera prst="orthographicFront">
              <a:rot lat="0" lon="0" rev="0"/>
            </a:camera>
            <a:lightRig rig="threePt" dir="tl"/>
          </a:scene3d>
          <a:sp3d prstMaterial="matte"/>
        </p:spPr>
        <p:style>
          <a:lnRef idx="0">
            <a:schemeClr val="accent6"/>
          </a:lnRef>
          <a:fillRef idx="3">
            <a:schemeClr val="accent6"/>
          </a:fillRef>
          <a:effectRef idx="3">
            <a:schemeClr val="accent6"/>
          </a:effectRef>
          <a:fontRef idx="minor">
            <a:schemeClr val="lt1"/>
          </a:fontRef>
        </p:style>
      </p:sp>
      <p:sp>
        <p:nvSpPr>
          <p:cNvPr id="2" name="Title 1"/>
          <p:cNvSpPr>
            <a:spLocks noGrp="1"/>
          </p:cNvSpPr>
          <p:nvPr>
            <p:ph type="title"/>
          </p:nvPr>
        </p:nvSpPr>
        <p:spPr>
          <a:xfrm>
            <a:off x="495035" y="228600"/>
            <a:ext cx="11173090" cy="553999"/>
          </a:xfrm>
        </p:spPr>
        <p:txBody>
          <a:bodyPr>
            <a:noAutofit/>
          </a:bodyPr>
          <a:lstStyle/>
          <a:p>
            <a:r>
              <a:rPr lang="en-US" dirty="0" smtClean="0"/>
              <a:t>Fast Track Hardware Partners</a:t>
            </a:r>
            <a:endParaRPr lang="en-US" dirty="0"/>
          </a:p>
        </p:txBody>
      </p:sp>
      <p:pic>
        <p:nvPicPr>
          <p:cNvPr id="3" name="Picture 8"/>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405082" y="1064047"/>
            <a:ext cx="1101778" cy="826549"/>
          </a:xfrm>
          <a:prstGeom prst="rect">
            <a:avLst/>
          </a:prstGeom>
          <a:noFill/>
          <a:ln w="9525">
            <a:noFill/>
            <a:miter lim="800000"/>
            <a:headEnd/>
            <a:tailEnd/>
          </a:ln>
        </p:spPr>
      </p:pic>
      <p:pic>
        <p:nvPicPr>
          <p:cNvPr id="4" name="Picture 3" descr="ibm-logo.gif"/>
          <p:cNvPicPr>
            <a:picLocks noChangeAspect="1"/>
          </p:cNvPicPr>
          <p:nvPr/>
        </p:nvPicPr>
        <p:blipFill>
          <a:blip r:embed="rId3" cstate="print"/>
          <a:stretch>
            <a:fillRect/>
          </a:stretch>
        </p:blipFill>
        <p:spPr>
          <a:xfrm>
            <a:off x="4000888" y="1211924"/>
            <a:ext cx="1556585" cy="530792"/>
          </a:xfrm>
          <a:prstGeom prst="rect">
            <a:avLst/>
          </a:prstGeom>
        </p:spPr>
      </p:pic>
      <p:pic>
        <p:nvPicPr>
          <p:cNvPr id="5" name="Picture 4" descr="dell.png"/>
          <p:cNvPicPr>
            <a:picLocks noChangeAspect="1"/>
          </p:cNvPicPr>
          <p:nvPr/>
        </p:nvPicPr>
        <p:blipFill>
          <a:blip r:embed="rId4" cstate="print">
            <a:lum bright="100000"/>
          </a:blip>
          <a:stretch>
            <a:fillRect/>
          </a:stretch>
        </p:blipFill>
        <p:spPr>
          <a:xfrm>
            <a:off x="6493597" y="1054795"/>
            <a:ext cx="1501925" cy="845053"/>
          </a:xfrm>
          <a:prstGeom prst="rect">
            <a:avLst/>
          </a:prstGeom>
        </p:spPr>
      </p:pic>
      <p:pic>
        <p:nvPicPr>
          <p:cNvPr id="11" name="Picture 10"/>
          <p:cNvPicPr>
            <a:picLocks noChangeAspect="1"/>
          </p:cNvPicPr>
          <p:nvPr/>
        </p:nvPicPr>
        <p:blipFill>
          <a:blip r:embed="rId5" cstate="print">
            <a:lum bright="70000" contrast="-70000"/>
            <a:extLst>
              <a:ext uri="{BEBA8EAE-BF5A-486C-A8C5-ECC9F3942E4B}">
                <a14:imgProps xmlns:a14="http://schemas.microsoft.com/office/drawing/2010/main">
                  <a14:imgLayer r:embed="rId6">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9096422" y="1187971"/>
            <a:ext cx="1461598" cy="578700"/>
          </a:xfrm>
          <a:prstGeom prst="rect">
            <a:avLst/>
          </a:prstGeom>
        </p:spPr>
      </p:pic>
      <p:pic>
        <p:nvPicPr>
          <p:cNvPr id="7" name="Picture 2" descr="http://sites.amd.com/PublishingImages/Public/Logo_ProductLogos/PNG/43406-B_OPT_Logo_100w.png"/>
          <p:cNvPicPr>
            <a:picLocks noChangeAspect="1" noChangeArrowheads="1"/>
          </p:cNvPicPr>
          <p:nvPr/>
        </p:nvPicPr>
        <p:blipFill>
          <a:blip r:embed="rId7" cstate="print"/>
          <a:srcRect/>
          <a:stretch>
            <a:fillRect/>
          </a:stretch>
        </p:blipFill>
        <p:spPr bwMode="auto">
          <a:xfrm>
            <a:off x="6719900" y="2213647"/>
            <a:ext cx="1049313" cy="921013"/>
          </a:xfrm>
          <a:prstGeom prst="rect">
            <a:avLst/>
          </a:prstGeom>
          <a:noFill/>
        </p:spPr>
      </p:pic>
      <p:pic>
        <p:nvPicPr>
          <p:cNvPr id="8" name="Picture 7" descr="intel-logo1.jpg"/>
          <p:cNvPicPr>
            <a:picLocks noChangeAspect="1"/>
          </p:cNvPicPr>
          <p:nvPr/>
        </p:nvPicPr>
        <p:blipFill>
          <a:blip r:embed="rId8" cstate="print">
            <a:lum bright="100000"/>
          </a:blip>
          <a:stretch>
            <a:fillRect/>
          </a:stretch>
        </p:blipFill>
        <p:spPr>
          <a:xfrm>
            <a:off x="9219477" y="2346820"/>
            <a:ext cx="1215489" cy="654664"/>
          </a:xfrm>
          <a:prstGeom prst="rect">
            <a:avLst/>
          </a:prstGeom>
          <a:noFill/>
          <a:ln>
            <a:noFill/>
          </a:ln>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28312" y="2366963"/>
            <a:ext cx="1701737" cy="614381"/>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13229" y="2437386"/>
            <a:ext cx="1685478" cy="473535"/>
          </a:xfrm>
          <a:prstGeom prst="rect">
            <a:avLst/>
          </a:prstGeom>
        </p:spPr>
      </p:pic>
      <p:pic>
        <p:nvPicPr>
          <p:cNvPr id="13" name="Picture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291720" y="3740646"/>
            <a:ext cx="1728292" cy="207055"/>
          </a:xfrm>
          <a:prstGeom prst="rect">
            <a:avLst/>
          </a:prstGeom>
        </p:spPr>
      </p:pic>
      <p:pic>
        <p:nvPicPr>
          <p:cNvPr id="14" name="Picture 1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320299" y="3639530"/>
            <a:ext cx="2059352" cy="409287"/>
          </a:xfrm>
          <a:prstGeom prst="rect">
            <a:avLst/>
          </a:prstGeom>
        </p:spPr>
      </p:pic>
      <p:pic>
        <p:nvPicPr>
          <p:cNvPr id="17" name="Picture 2"/>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7932076" y="3448459"/>
            <a:ext cx="1864752" cy="791427"/>
          </a:xfrm>
          <a:prstGeom prst="rect">
            <a:avLst/>
          </a:prstGeom>
          <a:noFill/>
          <a:ln w="9525">
            <a:noFill/>
            <a:miter lim="800000"/>
            <a:headEnd/>
            <a:tailEnd/>
          </a:ln>
          <a:effectLst/>
        </p:spPr>
      </p:pic>
      <p:sp>
        <p:nvSpPr>
          <p:cNvPr id="21" name="Title 1"/>
          <p:cNvSpPr txBox="1">
            <a:spLocks/>
          </p:cNvSpPr>
          <p:nvPr/>
        </p:nvSpPr>
        <p:spPr>
          <a:xfrm>
            <a:off x="939555" y="4437712"/>
            <a:ext cx="11173090" cy="5539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42000">
                      <a:srgbClr val="FFFFFF"/>
                    </a:gs>
                    <a:gs pos="80000">
                      <a:srgbClr val="9F9F9F"/>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stStyle>
          <a:p>
            <a:r>
              <a:rPr lang="en-US" b="1" dirty="0" smtClean="0"/>
              <a:t>Solution Partners</a:t>
            </a:r>
            <a:endParaRPr lang="en-US" b="1" dirty="0"/>
          </a:p>
        </p:txBody>
      </p:sp>
      <p:sp>
        <p:nvSpPr>
          <p:cNvPr id="18" name="Rectangle 17"/>
          <p:cNvSpPr/>
          <p:nvPr/>
        </p:nvSpPr>
        <p:spPr>
          <a:xfrm>
            <a:off x="253936" y="4940911"/>
            <a:ext cx="11693654" cy="1701387"/>
          </a:xfrm>
          <a:prstGeom prst="rect">
            <a:avLst/>
          </a:prstGeom>
          <a:solidFill>
            <a:schemeClr val="accent3">
              <a:alpha val="23000"/>
            </a:schemeClr>
          </a:solidFill>
          <a:ln>
            <a:headEnd type="none" w="med" len="med"/>
            <a:tailEnd type="none" w="med" len="med"/>
          </a:ln>
          <a:effectLst>
            <a:outerShdw blurRad="65532" dist="38100" dir="5400000" rotWithShape="0">
              <a:srgbClr val="000000">
                <a:alpha val="40000"/>
              </a:srgbClr>
            </a:outerShdw>
          </a:effectLst>
          <a:scene3d>
            <a:camera prst="orthographicFront">
              <a:rot lat="0" lon="0" rev="0"/>
            </a:camera>
            <a:lightRig rig="threePt" dir="tl"/>
          </a:scene3d>
          <a:sp3d prstMaterial="matte"/>
        </p:spPr>
        <p:style>
          <a:lnRef idx="0">
            <a:schemeClr val="accent6"/>
          </a:lnRef>
          <a:fillRef idx="3">
            <a:schemeClr val="accent6"/>
          </a:fillRef>
          <a:effectRef idx="3">
            <a:schemeClr val="accent6"/>
          </a:effectRef>
          <a:fontRef idx="minor">
            <a:schemeClr val="lt1"/>
          </a:fontRef>
        </p:style>
      </p:sp>
      <p:pic>
        <p:nvPicPr>
          <p:cNvPr id="12" name="Picture 1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646911" y="5602497"/>
            <a:ext cx="3010688" cy="378217"/>
          </a:xfrm>
          <a:prstGeom prst="rect">
            <a:avLst/>
          </a:prstGeom>
        </p:spPr>
      </p:pic>
      <p:pic>
        <p:nvPicPr>
          <p:cNvPr id="19" name="Picture 1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72792" y="5517689"/>
            <a:ext cx="2283304" cy="547833"/>
          </a:xfrm>
          <a:prstGeom prst="rect">
            <a:avLst/>
          </a:prstGeom>
        </p:spPr>
      </p:pic>
      <p:pic>
        <p:nvPicPr>
          <p:cNvPr id="22" name="Picture 8"/>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7248415" y="5291542"/>
            <a:ext cx="1333151" cy="1000124"/>
          </a:xfrm>
          <a:prstGeom prst="rect">
            <a:avLst/>
          </a:prstGeom>
          <a:noFill/>
          <a:ln w="9525">
            <a:noFill/>
            <a:miter lim="800000"/>
            <a:headEnd/>
            <a:tailEnd/>
          </a:ln>
        </p:spPr>
      </p:pic>
      <p:pic>
        <p:nvPicPr>
          <p:cNvPr id="23" name="Picture 2"/>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9172382" y="5312789"/>
            <a:ext cx="2256350" cy="957627"/>
          </a:xfrm>
          <a:prstGeom prst="rect">
            <a:avLst/>
          </a:prstGeom>
          <a:noFill/>
          <a:ln w="9525">
            <a:noFill/>
            <a:miter lim="800000"/>
            <a:headEnd/>
            <a:tailEnd/>
          </a:ln>
          <a:effectLst/>
        </p:spPr>
      </p:pic>
    </p:spTree>
    <p:extLst>
      <p:ext uri="{BB962C8B-B14F-4D97-AF65-F5344CB8AC3E}">
        <p14:creationId xmlns:p14="http://schemas.microsoft.com/office/powerpoint/2010/main" val="1708935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836611" y="2455047"/>
            <a:ext cx="10469563" cy="1523494"/>
          </a:xfrm>
        </p:spPr>
        <p:txBody>
          <a:bodyPr/>
          <a:lstStyle/>
          <a:p>
            <a:r>
              <a:rPr lang="en-US" dirty="0" smtClean="0"/>
              <a:t>SQL Server Parallel Data Warehouse</a:t>
            </a:r>
            <a:endParaRPr lang="en-US" dirty="0"/>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1548138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990601"/>
            <a:ext cx="12188825" cy="5156519"/>
          </a:xfrm>
          <a:prstGeom prst="rect">
            <a:avLst/>
          </a:prstGeom>
          <a:solidFill>
            <a:schemeClr val="tx1">
              <a:alpha val="25000"/>
            </a:scheme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7200" spc="-200" dirty="0">
              <a:ln w="3175">
                <a:noFill/>
              </a:ln>
              <a:gradFill flip="none" rotWithShape="1">
                <a:gsLst>
                  <a:gs pos="0">
                    <a:srgbClr val="000000"/>
                  </a:gs>
                  <a:gs pos="86000">
                    <a:srgbClr val="000000"/>
                  </a:gs>
                </a:gsLst>
                <a:lin ang="5400000" scaled="0"/>
                <a:tileRect/>
              </a:gradFill>
              <a:latin typeface="Segoe UI" pitchFamily="34" charset="0"/>
              <a:cs typeface="Segoe UI" pitchFamily="34" charset="0"/>
            </a:endParaRPr>
          </a:p>
        </p:txBody>
      </p:sp>
      <p:sp>
        <p:nvSpPr>
          <p:cNvPr id="3" name="Title 2"/>
          <p:cNvSpPr>
            <a:spLocks noGrp="1"/>
          </p:cNvSpPr>
          <p:nvPr>
            <p:ph type="title"/>
          </p:nvPr>
        </p:nvSpPr>
        <p:spPr>
          <a:xfrm>
            <a:off x="519113" y="228600"/>
            <a:ext cx="11060271" cy="1102750"/>
          </a:xfrm>
        </p:spPr>
        <p:txBody>
          <a:bodyPr>
            <a:normAutofit/>
          </a:bodyPr>
          <a:lstStyle/>
          <a:p>
            <a:r>
              <a:rPr lang="en-GB" sz="4300" dirty="0" smtClean="0"/>
              <a:t>SQL Server Parallel Data Warehouse</a:t>
            </a:r>
            <a:endParaRPr lang="en-US" sz="4300" dirty="0"/>
          </a:p>
        </p:txBody>
      </p:sp>
      <p:sp>
        <p:nvSpPr>
          <p:cNvPr id="4" name="Content Placeholder 3"/>
          <p:cNvSpPr>
            <a:spLocks noGrp="1"/>
          </p:cNvSpPr>
          <p:nvPr>
            <p:ph idx="4294967295"/>
          </p:nvPr>
        </p:nvSpPr>
        <p:spPr>
          <a:xfrm>
            <a:off x="3876675" y="1520825"/>
            <a:ext cx="8312150" cy="3252788"/>
          </a:xfrm>
        </p:spPr>
        <p:txBody>
          <a:bodyPr>
            <a:normAutofit fontScale="92500" lnSpcReduction="10000"/>
          </a:bodyPr>
          <a:lstStyle/>
          <a:p>
            <a:pPr>
              <a:spcBef>
                <a:spcPts val="800"/>
              </a:spcBef>
              <a:spcAft>
                <a:spcPts val="267"/>
              </a:spcAft>
              <a:buClr>
                <a:srgbClr val="8E0000"/>
              </a:buClr>
              <a:buSzPct val="110000"/>
            </a:pPr>
            <a:r>
              <a:rPr lang="en-US" sz="2400" kern="0" dirty="0">
                <a:solidFill>
                  <a:schemeClr val="tx1"/>
                </a:solidFill>
              </a:rPr>
              <a:t>Tier-1 Enterprise Data Warehouse Appliance Offering</a:t>
            </a:r>
          </a:p>
          <a:p>
            <a:pPr lvl="1">
              <a:buClr>
                <a:srgbClr val="8E0000"/>
              </a:buClr>
            </a:pPr>
            <a:r>
              <a:rPr lang="en-US" sz="2100" dirty="0">
                <a:solidFill>
                  <a:schemeClr val="tx1"/>
                </a:solidFill>
              </a:rPr>
              <a:t>High scalability from tens to hundreds of terabytes</a:t>
            </a:r>
          </a:p>
          <a:p>
            <a:pPr lvl="1">
              <a:buClr>
                <a:srgbClr val="8E0000"/>
              </a:buClr>
            </a:pPr>
            <a:r>
              <a:rPr lang="en-US" sz="2100" dirty="0">
                <a:solidFill>
                  <a:schemeClr val="tx1"/>
                </a:solidFill>
              </a:rPr>
              <a:t>High performance through the </a:t>
            </a:r>
            <a:r>
              <a:rPr lang="en-US" sz="2100" b="1" dirty="0">
                <a:solidFill>
                  <a:schemeClr val="tx1"/>
                </a:solidFill>
              </a:rPr>
              <a:t>MPP </a:t>
            </a:r>
            <a:r>
              <a:rPr lang="en-US" sz="2100" dirty="0">
                <a:solidFill>
                  <a:schemeClr val="tx1"/>
                </a:solidFill>
              </a:rPr>
              <a:t>system</a:t>
            </a:r>
          </a:p>
          <a:p>
            <a:pPr lvl="1">
              <a:buClr>
                <a:srgbClr val="8E0000"/>
              </a:buClr>
            </a:pPr>
            <a:endParaRPr lang="en-US" sz="1900" dirty="0">
              <a:solidFill>
                <a:schemeClr val="tx1"/>
              </a:solidFill>
            </a:endParaRPr>
          </a:p>
          <a:p>
            <a:pPr>
              <a:spcBef>
                <a:spcPts val="800"/>
              </a:spcBef>
              <a:spcAft>
                <a:spcPts val="267"/>
              </a:spcAft>
              <a:buClr>
                <a:srgbClr val="8E0000"/>
              </a:buClr>
              <a:buSzPct val="110000"/>
            </a:pPr>
            <a:r>
              <a:rPr lang="en-US" sz="2400" kern="0" dirty="0">
                <a:solidFill>
                  <a:schemeClr val="tx1"/>
                </a:solidFill>
              </a:rPr>
              <a:t>Flexibility and Choice </a:t>
            </a:r>
          </a:p>
          <a:p>
            <a:pPr lvl="1">
              <a:buClr>
                <a:srgbClr val="8E0000"/>
              </a:buClr>
            </a:pPr>
            <a:r>
              <a:rPr lang="en-US" sz="2100" dirty="0">
                <a:solidFill>
                  <a:schemeClr val="tx1"/>
                </a:solidFill>
              </a:rPr>
              <a:t>Choice of deployment options through distributed architecture</a:t>
            </a:r>
          </a:p>
          <a:p>
            <a:pPr lvl="1">
              <a:buClr>
                <a:srgbClr val="8E0000"/>
              </a:buClr>
            </a:pPr>
            <a:endParaRPr lang="en-US" sz="1900" dirty="0">
              <a:solidFill>
                <a:schemeClr val="tx1"/>
              </a:solidFill>
            </a:endParaRPr>
          </a:p>
          <a:p>
            <a:pPr>
              <a:spcBef>
                <a:spcPts val="800"/>
              </a:spcBef>
              <a:spcAft>
                <a:spcPts val="267"/>
              </a:spcAft>
              <a:buClr>
                <a:srgbClr val="8E0000"/>
              </a:buClr>
              <a:buSzPct val="110000"/>
            </a:pPr>
            <a:r>
              <a:rPr lang="en-US" sz="2400" kern="0" dirty="0">
                <a:solidFill>
                  <a:schemeClr val="tx1"/>
                </a:solidFill>
              </a:rPr>
              <a:t>Most Comprehensive Solution</a:t>
            </a:r>
          </a:p>
          <a:p>
            <a:pPr lvl="1">
              <a:buClr>
                <a:srgbClr val="8E0000"/>
              </a:buClr>
            </a:pPr>
            <a:r>
              <a:rPr lang="en-US" sz="2100" dirty="0">
                <a:solidFill>
                  <a:schemeClr val="tx1"/>
                </a:solidFill>
              </a:rPr>
              <a:t>Complete data warehouse solution spanning desktop, enterprise data warehouse, and data marts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725" y="966128"/>
            <a:ext cx="2977540" cy="520546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3183563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 name="Picture 1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1216" y="1817822"/>
            <a:ext cx="6399709" cy="3530177"/>
          </a:xfrm>
          <a:prstGeom prst="rect">
            <a:avLst/>
          </a:prstGeom>
        </p:spPr>
      </p:pic>
      <p:pic>
        <p:nvPicPr>
          <p:cNvPr id="125" name="Picture 2" descr="E:\tfarag\Pictures\Products\DW\SQL Server 2008 R2 PDW Whit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5363" y="5367876"/>
            <a:ext cx="3361376" cy="630423"/>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1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94857" y="90145"/>
            <a:ext cx="3915866" cy="5788560"/>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9222210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Rectangle 118"/>
          <p:cNvSpPr/>
          <p:nvPr/>
        </p:nvSpPr>
        <p:spPr bwMode="auto">
          <a:xfrm>
            <a:off x="665417" y="266191"/>
            <a:ext cx="3495672" cy="6377049"/>
          </a:xfrm>
          <a:prstGeom prst="rect">
            <a:avLst/>
          </a:prstGeom>
          <a:solidFill>
            <a:schemeClr val="tx2">
              <a:alpha val="1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0" name="Rectangle 109"/>
          <p:cNvSpPr/>
          <p:nvPr/>
        </p:nvSpPr>
        <p:spPr bwMode="auto">
          <a:xfrm>
            <a:off x="4527720" y="249382"/>
            <a:ext cx="6991345" cy="6377049"/>
          </a:xfrm>
          <a:prstGeom prst="rect">
            <a:avLst/>
          </a:prstGeom>
          <a:solidFill>
            <a:schemeClr val="tx2">
              <a:alpha val="1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grpSp>
        <p:nvGrpSpPr>
          <p:cNvPr id="2" name="Group 1"/>
          <p:cNvGrpSpPr/>
          <p:nvPr/>
        </p:nvGrpSpPr>
        <p:grpSpPr>
          <a:xfrm>
            <a:off x="1105119" y="561536"/>
            <a:ext cx="9761417" cy="5886438"/>
            <a:chOff x="2836877" y="1585518"/>
            <a:chExt cx="5390530" cy="4850264"/>
          </a:xfrm>
        </p:grpSpPr>
        <p:pic>
          <p:nvPicPr>
            <p:cNvPr id="3" name="Picture 2" descr="dl380g5-new.jpg"/>
            <p:cNvPicPr>
              <a:picLocks noChangeAspect="1"/>
            </p:cNvPicPr>
            <p:nvPr/>
          </p:nvPicPr>
          <p:blipFill>
            <a:blip r:embed="rId3" cstate="print"/>
            <a:stretch>
              <a:fillRect/>
            </a:stretch>
          </p:blipFill>
          <p:spPr>
            <a:xfrm>
              <a:off x="4976069" y="2434204"/>
              <a:ext cx="1451296" cy="285255"/>
            </a:xfrm>
            <a:prstGeom prst="rect">
              <a:avLst/>
            </a:prstGeom>
          </p:spPr>
        </p:pic>
        <p:pic>
          <p:nvPicPr>
            <p:cNvPr id="4" name="Picture 3" descr="dl380g5-new.jpg"/>
            <p:cNvPicPr>
              <a:picLocks noChangeAspect="1"/>
            </p:cNvPicPr>
            <p:nvPr/>
          </p:nvPicPr>
          <p:blipFill>
            <a:blip r:embed="rId3" cstate="print"/>
            <a:stretch>
              <a:fillRect/>
            </a:stretch>
          </p:blipFill>
          <p:spPr>
            <a:xfrm>
              <a:off x="4967680" y="2845265"/>
              <a:ext cx="1451296" cy="285255"/>
            </a:xfrm>
            <a:prstGeom prst="rect">
              <a:avLst/>
            </a:prstGeom>
          </p:spPr>
        </p:pic>
        <p:pic>
          <p:nvPicPr>
            <p:cNvPr id="5" name="Picture 4" descr="dl380g5-new.jpg"/>
            <p:cNvPicPr>
              <a:picLocks noChangeAspect="1"/>
            </p:cNvPicPr>
            <p:nvPr/>
          </p:nvPicPr>
          <p:blipFill>
            <a:blip r:embed="rId3" cstate="print"/>
            <a:stretch>
              <a:fillRect/>
            </a:stretch>
          </p:blipFill>
          <p:spPr>
            <a:xfrm>
              <a:off x="4976069" y="3264714"/>
              <a:ext cx="1451296" cy="285255"/>
            </a:xfrm>
            <a:prstGeom prst="rect">
              <a:avLst/>
            </a:prstGeom>
          </p:spPr>
        </p:pic>
        <p:pic>
          <p:nvPicPr>
            <p:cNvPr id="6" name="Picture 5" descr="dl380g5-new.jpg"/>
            <p:cNvPicPr>
              <a:picLocks noChangeAspect="1"/>
            </p:cNvPicPr>
            <p:nvPr/>
          </p:nvPicPr>
          <p:blipFill>
            <a:blip r:embed="rId3" cstate="print"/>
            <a:stretch>
              <a:fillRect/>
            </a:stretch>
          </p:blipFill>
          <p:spPr>
            <a:xfrm>
              <a:off x="4984458" y="3684164"/>
              <a:ext cx="1451296" cy="285255"/>
            </a:xfrm>
            <a:prstGeom prst="rect">
              <a:avLst/>
            </a:prstGeom>
          </p:spPr>
        </p:pic>
        <p:pic>
          <p:nvPicPr>
            <p:cNvPr id="7" name="Picture 6" descr="dl380g5-new.jpg"/>
            <p:cNvPicPr>
              <a:picLocks noChangeAspect="1"/>
            </p:cNvPicPr>
            <p:nvPr/>
          </p:nvPicPr>
          <p:blipFill>
            <a:blip r:embed="rId3" cstate="print"/>
            <a:stretch>
              <a:fillRect/>
            </a:stretch>
          </p:blipFill>
          <p:spPr>
            <a:xfrm>
              <a:off x="4976069" y="4070057"/>
              <a:ext cx="1451296" cy="285255"/>
            </a:xfrm>
            <a:prstGeom prst="rect">
              <a:avLst/>
            </a:prstGeom>
          </p:spPr>
        </p:pic>
        <p:pic>
          <p:nvPicPr>
            <p:cNvPr id="8" name="Picture 7" descr="dl380g5-new.jpg"/>
            <p:cNvPicPr>
              <a:picLocks noChangeAspect="1"/>
            </p:cNvPicPr>
            <p:nvPr/>
          </p:nvPicPr>
          <p:blipFill>
            <a:blip r:embed="rId3" cstate="print"/>
            <a:stretch>
              <a:fillRect/>
            </a:stretch>
          </p:blipFill>
          <p:spPr>
            <a:xfrm>
              <a:off x="4984458" y="4514674"/>
              <a:ext cx="1451296" cy="285255"/>
            </a:xfrm>
            <a:prstGeom prst="rect">
              <a:avLst/>
            </a:prstGeom>
          </p:spPr>
        </p:pic>
        <p:pic>
          <p:nvPicPr>
            <p:cNvPr id="9" name="Picture 8" descr="dl380g5-new.jpg"/>
            <p:cNvPicPr>
              <a:picLocks noChangeAspect="1"/>
            </p:cNvPicPr>
            <p:nvPr/>
          </p:nvPicPr>
          <p:blipFill>
            <a:blip r:embed="rId3" cstate="print"/>
            <a:stretch>
              <a:fillRect/>
            </a:stretch>
          </p:blipFill>
          <p:spPr>
            <a:xfrm>
              <a:off x="4967680" y="2031533"/>
              <a:ext cx="1451296" cy="285255"/>
            </a:xfrm>
            <a:prstGeom prst="rect">
              <a:avLst/>
            </a:prstGeom>
          </p:spPr>
        </p:pic>
        <p:pic>
          <p:nvPicPr>
            <p:cNvPr id="10" name="Picture 9" descr="dl380g5-new.jpg"/>
            <p:cNvPicPr>
              <a:picLocks noChangeAspect="1"/>
            </p:cNvPicPr>
            <p:nvPr/>
          </p:nvPicPr>
          <p:blipFill>
            <a:blip r:embed="rId3" cstate="print"/>
            <a:stretch>
              <a:fillRect/>
            </a:stretch>
          </p:blipFill>
          <p:spPr>
            <a:xfrm>
              <a:off x="4957893" y="1585518"/>
              <a:ext cx="1451296" cy="285255"/>
            </a:xfrm>
            <a:prstGeom prst="rect">
              <a:avLst/>
            </a:prstGeom>
          </p:spPr>
        </p:pic>
        <p:sp>
          <p:nvSpPr>
            <p:cNvPr id="11" name="Line 214"/>
            <p:cNvSpPr>
              <a:spLocks noChangeShapeType="1"/>
            </p:cNvSpPr>
            <p:nvPr/>
          </p:nvSpPr>
          <p:spPr bwMode="auto">
            <a:xfrm rot="10800000" flipH="1">
              <a:off x="6230652" y="6327168"/>
              <a:ext cx="394912" cy="0"/>
            </a:xfrm>
            <a:prstGeom prst="line">
              <a:avLst/>
            </a:prstGeom>
            <a:noFill/>
            <a:ln w="38100">
              <a:solidFill>
                <a:schemeClr val="accent1"/>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3" name="Line 10"/>
            <p:cNvSpPr>
              <a:spLocks noChangeShapeType="1"/>
            </p:cNvSpPr>
            <p:nvPr/>
          </p:nvSpPr>
          <p:spPr bwMode="auto">
            <a:xfrm flipH="1">
              <a:off x="4699979" y="63150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4" name="Line 126"/>
            <p:cNvSpPr>
              <a:spLocks noChangeShapeType="1"/>
            </p:cNvSpPr>
            <p:nvPr/>
          </p:nvSpPr>
          <p:spPr bwMode="auto">
            <a:xfrm>
              <a:off x="6578514" y="1746606"/>
              <a:ext cx="50472" cy="4619903"/>
            </a:xfrm>
            <a:prstGeom prst="line">
              <a:avLst/>
            </a:prstGeom>
            <a:noFill/>
            <a:ln w="38100">
              <a:solidFill>
                <a:schemeClr val="accent1"/>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5" name="Line 12"/>
            <p:cNvSpPr>
              <a:spLocks noChangeShapeType="1"/>
            </p:cNvSpPr>
            <p:nvPr/>
          </p:nvSpPr>
          <p:spPr bwMode="auto">
            <a:xfrm flipH="1">
              <a:off x="4682762" y="172855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6" name="Line 199"/>
            <p:cNvSpPr>
              <a:spLocks noChangeShapeType="1"/>
            </p:cNvSpPr>
            <p:nvPr/>
          </p:nvSpPr>
          <p:spPr bwMode="auto">
            <a:xfrm flipH="1">
              <a:off x="4694192" y="25892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7" name="Line 209"/>
            <p:cNvSpPr>
              <a:spLocks noChangeShapeType="1"/>
            </p:cNvSpPr>
            <p:nvPr/>
          </p:nvSpPr>
          <p:spPr bwMode="auto">
            <a:xfrm flipH="1">
              <a:off x="4694192" y="340794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8" name="Line 214"/>
            <p:cNvSpPr>
              <a:spLocks noChangeShapeType="1"/>
            </p:cNvSpPr>
            <p:nvPr/>
          </p:nvSpPr>
          <p:spPr bwMode="auto">
            <a:xfrm rot="10800000" flipH="1">
              <a:off x="6416567" y="467962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9" name="Line 214"/>
            <p:cNvSpPr>
              <a:spLocks noChangeShapeType="1"/>
            </p:cNvSpPr>
            <p:nvPr/>
          </p:nvSpPr>
          <p:spPr bwMode="auto">
            <a:xfrm rot="10800000" flipH="1">
              <a:off x="6405137" y="302562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0" name="Line 214"/>
            <p:cNvSpPr>
              <a:spLocks noChangeShapeType="1"/>
            </p:cNvSpPr>
            <p:nvPr/>
          </p:nvSpPr>
          <p:spPr bwMode="auto">
            <a:xfrm rot="10800000" flipH="1">
              <a:off x="6416567" y="2583959"/>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 name="Line 214"/>
            <p:cNvSpPr>
              <a:spLocks noChangeShapeType="1"/>
            </p:cNvSpPr>
            <p:nvPr/>
          </p:nvSpPr>
          <p:spPr bwMode="auto">
            <a:xfrm rot="10800000" flipH="1">
              <a:off x="6405137" y="219597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2" name="Line 214"/>
            <p:cNvSpPr>
              <a:spLocks noChangeShapeType="1"/>
            </p:cNvSpPr>
            <p:nvPr/>
          </p:nvSpPr>
          <p:spPr bwMode="auto">
            <a:xfrm rot="10800000" flipH="1">
              <a:off x="6385744" y="17395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3" name="Line 10"/>
            <p:cNvSpPr>
              <a:spLocks noChangeShapeType="1"/>
            </p:cNvSpPr>
            <p:nvPr/>
          </p:nvSpPr>
          <p:spPr bwMode="auto">
            <a:xfrm flipH="1">
              <a:off x="4703789" y="383613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4" name="Line 10"/>
            <p:cNvSpPr>
              <a:spLocks noChangeShapeType="1"/>
            </p:cNvSpPr>
            <p:nvPr/>
          </p:nvSpPr>
          <p:spPr bwMode="auto">
            <a:xfrm flipH="1">
              <a:off x="4692359" y="299505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5" name="Line 10"/>
            <p:cNvSpPr>
              <a:spLocks noChangeShapeType="1"/>
            </p:cNvSpPr>
            <p:nvPr/>
          </p:nvSpPr>
          <p:spPr bwMode="auto">
            <a:xfrm flipH="1">
              <a:off x="4692359" y="2179146"/>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8" name="Line 10"/>
            <p:cNvSpPr>
              <a:spLocks noChangeShapeType="1"/>
            </p:cNvSpPr>
            <p:nvPr/>
          </p:nvSpPr>
          <p:spPr bwMode="auto">
            <a:xfrm flipH="1">
              <a:off x="4702079" y="4235110"/>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9" name="Line 10"/>
            <p:cNvSpPr>
              <a:spLocks noChangeShapeType="1"/>
            </p:cNvSpPr>
            <p:nvPr/>
          </p:nvSpPr>
          <p:spPr bwMode="auto">
            <a:xfrm flipH="1">
              <a:off x="4700369" y="466490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0" name="Line 214"/>
            <p:cNvSpPr>
              <a:spLocks noChangeShapeType="1"/>
            </p:cNvSpPr>
            <p:nvPr/>
          </p:nvSpPr>
          <p:spPr bwMode="auto">
            <a:xfrm rot="10800000" flipH="1">
              <a:off x="6422265" y="34023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1" name="Line 214"/>
            <p:cNvSpPr>
              <a:spLocks noChangeShapeType="1"/>
            </p:cNvSpPr>
            <p:nvPr/>
          </p:nvSpPr>
          <p:spPr bwMode="auto">
            <a:xfrm rot="10800000" flipH="1">
              <a:off x="6420555" y="383214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2" name="Line 214"/>
            <p:cNvSpPr>
              <a:spLocks noChangeShapeType="1"/>
            </p:cNvSpPr>
            <p:nvPr/>
          </p:nvSpPr>
          <p:spPr bwMode="auto">
            <a:xfrm rot="10800000" flipH="1">
              <a:off x="6429119" y="424139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34" name="Group 83"/>
            <p:cNvGrpSpPr/>
            <p:nvPr/>
          </p:nvGrpSpPr>
          <p:grpSpPr>
            <a:xfrm>
              <a:off x="6102962" y="1743442"/>
              <a:ext cx="370463" cy="361696"/>
              <a:chOff x="359635" y="1371600"/>
              <a:chExt cx="206882" cy="261162"/>
            </a:xfrm>
            <a:effectLst>
              <a:outerShdw blurRad="50800" dist="38100" dir="2700000" algn="tl" rotWithShape="0">
                <a:prstClr val="black">
                  <a:alpha val="40000"/>
                </a:prstClr>
              </a:outerShdw>
            </a:effectLst>
          </p:grpSpPr>
          <p:sp>
            <p:nvSpPr>
              <p:cNvPr id="99" name="Flowchart: Magnetic Disk 9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100" name="TextBox 9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5" name="Group 83"/>
            <p:cNvGrpSpPr/>
            <p:nvPr/>
          </p:nvGrpSpPr>
          <p:grpSpPr>
            <a:xfrm>
              <a:off x="6114254" y="2194998"/>
              <a:ext cx="370463" cy="361696"/>
              <a:chOff x="359635" y="1371600"/>
              <a:chExt cx="206882" cy="261162"/>
            </a:xfrm>
            <a:effectLst>
              <a:outerShdw blurRad="50800" dist="38100" dir="2700000" algn="tl" rotWithShape="0">
                <a:prstClr val="black">
                  <a:alpha val="40000"/>
                </a:prstClr>
              </a:outerShdw>
            </a:effectLst>
          </p:grpSpPr>
          <p:sp>
            <p:nvSpPr>
              <p:cNvPr id="97" name="Flowchart: Magnetic Disk 9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8" name="TextBox 9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6" name="Group 83"/>
            <p:cNvGrpSpPr/>
            <p:nvPr/>
          </p:nvGrpSpPr>
          <p:grpSpPr>
            <a:xfrm>
              <a:off x="6108608" y="2573177"/>
              <a:ext cx="370463" cy="361696"/>
              <a:chOff x="359635" y="1371600"/>
              <a:chExt cx="206882" cy="261162"/>
            </a:xfrm>
            <a:effectLst>
              <a:outerShdw blurRad="50800" dist="38100" dir="2700000" algn="tl" rotWithShape="0">
                <a:prstClr val="black">
                  <a:alpha val="40000"/>
                </a:prstClr>
              </a:outerShdw>
            </a:effectLst>
          </p:grpSpPr>
          <p:sp>
            <p:nvSpPr>
              <p:cNvPr id="95" name="Flowchart: Magnetic Disk 9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6" name="TextBox 9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7" name="Group 83"/>
            <p:cNvGrpSpPr/>
            <p:nvPr/>
          </p:nvGrpSpPr>
          <p:grpSpPr>
            <a:xfrm>
              <a:off x="6114254" y="2996511"/>
              <a:ext cx="370463" cy="361696"/>
              <a:chOff x="359635" y="1371600"/>
              <a:chExt cx="206882" cy="261162"/>
            </a:xfrm>
            <a:effectLst>
              <a:outerShdw blurRad="50800" dist="38100" dir="2700000" algn="tl" rotWithShape="0">
                <a:prstClr val="black">
                  <a:alpha val="40000"/>
                </a:prstClr>
              </a:outerShdw>
            </a:effectLst>
          </p:grpSpPr>
          <p:sp>
            <p:nvSpPr>
              <p:cNvPr id="93" name="Flowchart: Magnetic Disk 9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4" name="TextBox 9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8" name="Group 83"/>
            <p:cNvGrpSpPr/>
            <p:nvPr/>
          </p:nvGrpSpPr>
          <p:grpSpPr>
            <a:xfrm>
              <a:off x="6108609" y="3419843"/>
              <a:ext cx="370463" cy="361696"/>
              <a:chOff x="359635" y="1371600"/>
              <a:chExt cx="206882" cy="261162"/>
            </a:xfrm>
            <a:effectLst>
              <a:outerShdw blurRad="50800" dist="38100" dir="2700000" algn="tl" rotWithShape="0">
                <a:prstClr val="black">
                  <a:alpha val="40000"/>
                </a:prstClr>
              </a:outerShdw>
            </a:effectLst>
          </p:grpSpPr>
          <p:sp>
            <p:nvSpPr>
              <p:cNvPr id="91" name="Flowchart: Magnetic Disk 9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2" name="TextBox 9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9" name="Group 83"/>
            <p:cNvGrpSpPr/>
            <p:nvPr/>
          </p:nvGrpSpPr>
          <p:grpSpPr>
            <a:xfrm>
              <a:off x="6114254" y="3843176"/>
              <a:ext cx="370463" cy="361696"/>
              <a:chOff x="359635" y="1371600"/>
              <a:chExt cx="206882" cy="261162"/>
            </a:xfrm>
            <a:effectLst>
              <a:outerShdw blurRad="50800" dist="38100" dir="2700000" algn="tl" rotWithShape="0">
                <a:prstClr val="black">
                  <a:alpha val="40000"/>
                </a:prstClr>
              </a:outerShdw>
            </a:effectLst>
          </p:grpSpPr>
          <p:sp>
            <p:nvSpPr>
              <p:cNvPr id="89" name="Flowchart: Magnetic Disk 8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0" name="TextBox 8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0" name="Group 83"/>
            <p:cNvGrpSpPr/>
            <p:nvPr/>
          </p:nvGrpSpPr>
          <p:grpSpPr>
            <a:xfrm>
              <a:off x="6108609" y="4266510"/>
              <a:ext cx="370463" cy="361696"/>
              <a:chOff x="359635" y="1371600"/>
              <a:chExt cx="206882" cy="261162"/>
            </a:xfrm>
            <a:effectLst>
              <a:outerShdw blurRad="50800" dist="38100" dir="2700000" algn="tl" rotWithShape="0">
                <a:prstClr val="black">
                  <a:alpha val="40000"/>
                </a:prstClr>
              </a:outerShdw>
            </a:effectLst>
          </p:grpSpPr>
          <p:sp>
            <p:nvSpPr>
              <p:cNvPr id="87" name="Flowchart: Magnetic Disk 8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8" name="TextBox 8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1" name="Group 83"/>
            <p:cNvGrpSpPr/>
            <p:nvPr/>
          </p:nvGrpSpPr>
          <p:grpSpPr>
            <a:xfrm>
              <a:off x="6125542" y="4655976"/>
              <a:ext cx="370463" cy="361696"/>
              <a:chOff x="359635" y="1371600"/>
              <a:chExt cx="206882" cy="261162"/>
            </a:xfrm>
            <a:effectLst>
              <a:outerShdw blurRad="50800" dist="38100" dir="2700000" algn="tl" rotWithShape="0">
                <a:prstClr val="black">
                  <a:alpha val="40000"/>
                </a:prstClr>
              </a:outerShdw>
            </a:effectLst>
          </p:grpSpPr>
          <p:sp>
            <p:nvSpPr>
              <p:cNvPr id="85" name="Flowchart: Magnetic Disk 8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6" name="TextBox 8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42" name="Picture 41" descr="dl380g5-new.jpg"/>
            <p:cNvPicPr>
              <a:picLocks noChangeAspect="1"/>
            </p:cNvPicPr>
            <p:nvPr/>
          </p:nvPicPr>
          <p:blipFill>
            <a:blip r:embed="rId3" cstate="print"/>
            <a:stretch>
              <a:fillRect/>
            </a:stretch>
          </p:blipFill>
          <p:spPr>
            <a:xfrm>
              <a:off x="4959291" y="6150527"/>
              <a:ext cx="1451296" cy="285255"/>
            </a:xfrm>
            <a:prstGeom prst="rect">
              <a:avLst/>
            </a:prstGeom>
          </p:spPr>
        </p:pic>
        <p:pic>
          <p:nvPicPr>
            <p:cNvPr id="43" name="Picture 42" descr="dl380g5-new.jpg"/>
            <p:cNvPicPr>
              <a:picLocks noChangeAspect="1"/>
            </p:cNvPicPr>
            <p:nvPr/>
          </p:nvPicPr>
          <p:blipFill>
            <a:blip r:embed="rId3" cstate="print"/>
            <a:stretch>
              <a:fillRect/>
            </a:stretch>
          </p:blipFill>
          <p:spPr>
            <a:xfrm>
              <a:off x="2846664" y="2678883"/>
              <a:ext cx="1382785" cy="285255"/>
            </a:xfrm>
            <a:prstGeom prst="rect">
              <a:avLst/>
            </a:prstGeom>
          </p:spPr>
        </p:pic>
        <p:pic>
          <p:nvPicPr>
            <p:cNvPr id="44" name="Picture 43" descr="dl380g5-new.jpg"/>
            <p:cNvPicPr>
              <a:picLocks noChangeAspect="1"/>
            </p:cNvPicPr>
            <p:nvPr/>
          </p:nvPicPr>
          <p:blipFill>
            <a:blip r:embed="rId3" cstate="print"/>
            <a:stretch>
              <a:fillRect/>
            </a:stretch>
          </p:blipFill>
          <p:spPr>
            <a:xfrm>
              <a:off x="2845266" y="2341925"/>
              <a:ext cx="1382785" cy="285255"/>
            </a:xfrm>
            <a:prstGeom prst="rect">
              <a:avLst/>
            </a:prstGeom>
          </p:spPr>
        </p:pic>
        <p:sp>
          <p:nvSpPr>
            <p:cNvPr id="46" name="Line 128"/>
            <p:cNvSpPr>
              <a:spLocks noChangeShapeType="1"/>
            </p:cNvSpPr>
            <p:nvPr/>
          </p:nvSpPr>
          <p:spPr bwMode="auto">
            <a:xfrm>
              <a:off x="4662940" y="1703071"/>
              <a:ext cx="45719" cy="4621259"/>
            </a:xfrm>
            <a:prstGeom prst="line">
              <a:avLst/>
            </a:prstGeom>
            <a:noFill/>
            <a:ln w="38100">
              <a:solidFill>
                <a:srgbClr val="C00000"/>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7" name="Line 5"/>
            <p:cNvSpPr>
              <a:spLocks noChangeShapeType="1"/>
            </p:cNvSpPr>
            <p:nvPr/>
          </p:nvSpPr>
          <p:spPr bwMode="auto">
            <a:xfrm flipV="1">
              <a:off x="4200587" y="2467005"/>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9" name="Line 5"/>
            <p:cNvSpPr>
              <a:spLocks noChangeShapeType="1"/>
            </p:cNvSpPr>
            <p:nvPr/>
          </p:nvSpPr>
          <p:spPr bwMode="auto">
            <a:xfrm flipV="1">
              <a:off x="4204397" y="4903059"/>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0" name="Line 5"/>
            <p:cNvSpPr>
              <a:spLocks noChangeShapeType="1"/>
            </p:cNvSpPr>
            <p:nvPr/>
          </p:nvSpPr>
          <p:spPr bwMode="auto">
            <a:xfrm flipV="1">
              <a:off x="4196777" y="581518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3" name="Line 5"/>
            <p:cNvSpPr>
              <a:spLocks noChangeShapeType="1"/>
            </p:cNvSpPr>
            <p:nvPr/>
          </p:nvSpPr>
          <p:spPr bwMode="auto">
            <a:xfrm flipV="1">
              <a:off x="4206230" y="282260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54" name="Group 83"/>
            <p:cNvGrpSpPr/>
            <p:nvPr/>
          </p:nvGrpSpPr>
          <p:grpSpPr>
            <a:xfrm>
              <a:off x="3983515" y="2515635"/>
              <a:ext cx="370463" cy="361696"/>
              <a:chOff x="359635" y="1371600"/>
              <a:chExt cx="206882" cy="261162"/>
            </a:xfrm>
            <a:effectLst>
              <a:outerShdw blurRad="50800" dist="38100" dir="2700000" algn="tl" rotWithShape="0">
                <a:prstClr val="black">
                  <a:alpha val="40000"/>
                </a:prstClr>
              </a:outerShdw>
            </a:effectLst>
          </p:grpSpPr>
          <p:sp>
            <p:nvSpPr>
              <p:cNvPr id="83" name="Flowchart: Magnetic Disk 8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4" name="TextBox 8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57" name="Picture 56" descr="dl380g5-new.jpg"/>
            <p:cNvPicPr>
              <a:picLocks noChangeAspect="1"/>
            </p:cNvPicPr>
            <p:nvPr/>
          </p:nvPicPr>
          <p:blipFill>
            <a:blip r:embed="rId3" cstate="print"/>
            <a:stretch>
              <a:fillRect/>
            </a:stretch>
          </p:blipFill>
          <p:spPr>
            <a:xfrm>
              <a:off x="2862044" y="3650608"/>
              <a:ext cx="1382785" cy="285255"/>
            </a:xfrm>
            <a:prstGeom prst="rect">
              <a:avLst/>
            </a:prstGeom>
          </p:spPr>
        </p:pic>
        <p:pic>
          <p:nvPicPr>
            <p:cNvPr id="58" name="Picture 57" descr="dl380g5-new.jpg"/>
            <p:cNvPicPr>
              <a:picLocks noChangeAspect="1"/>
            </p:cNvPicPr>
            <p:nvPr/>
          </p:nvPicPr>
          <p:blipFill>
            <a:blip r:embed="rId3" cstate="print"/>
            <a:stretch>
              <a:fillRect/>
            </a:stretch>
          </p:blipFill>
          <p:spPr>
            <a:xfrm>
              <a:off x="2870433" y="4002945"/>
              <a:ext cx="1382785" cy="285255"/>
            </a:xfrm>
            <a:prstGeom prst="rect">
              <a:avLst/>
            </a:prstGeom>
          </p:spPr>
        </p:pic>
        <p:pic>
          <p:nvPicPr>
            <p:cNvPr id="59" name="Picture 58" descr="dl380g5-new.jpg"/>
            <p:cNvPicPr>
              <a:picLocks noChangeAspect="1"/>
            </p:cNvPicPr>
            <p:nvPr/>
          </p:nvPicPr>
          <p:blipFill>
            <a:blip r:embed="rId3" cstate="print"/>
            <a:stretch>
              <a:fillRect/>
            </a:stretch>
          </p:blipFill>
          <p:spPr>
            <a:xfrm>
              <a:off x="2836877" y="4757955"/>
              <a:ext cx="1382785" cy="285255"/>
            </a:xfrm>
            <a:prstGeom prst="rect">
              <a:avLst/>
            </a:prstGeom>
          </p:spPr>
        </p:pic>
        <p:pic>
          <p:nvPicPr>
            <p:cNvPr id="60" name="Picture 59" descr="dl380g5-new.jpg"/>
            <p:cNvPicPr>
              <a:picLocks noChangeAspect="1"/>
            </p:cNvPicPr>
            <p:nvPr/>
          </p:nvPicPr>
          <p:blipFill>
            <a:blip r:embed="rId3" cstate="print"/>
            <a:stretch>
              <a:fillRect/>
            </a:stretch>
          </p:blipFill>
          <p:spPr>
            <a:xfrm>
              <a:off x="2845266" y="5680744"/>
              <a:ext cx="1382785" cy="285255"/>
            </a:xfrm>
            <a:prstGeom prst="rect">
              <a:avLst/>
            </a:prstGeom>
          </p:spPr>
        </p:pic>
        <p:pic>
          <p:nvPicPr>
            <p:cNvPr id="61" name="Picture 60" descr="dl180g5-new.jpg"/>
            <p:cNvPicPr>
              <a:picLocks noChangeAspect="1"/>
            </p:cNvPicPr>
            <p:nvPr/>
          </p:nvPicPr>
          <p:blipFill>
            <a:blip r:embed="rId4" cstate="print"/>
            <a:stretch>
              <a:fillRect/>
            </a:stretch>
          </p:blipFill>
          <p:spPr>
            <a:xfrm>
              <a:off x="6791654" y="1604717"/>
              <a:ext cx="1374234" cy="249249"/>
            </a:xfrm>
            <a:prstGeom prst="rect">
              <a:avLst/>
            </a:prstGeom>
          </p:spPr>
        </p:pic>
        <p:pic>
          <p:nvPicPr>
            <p:cNvPr id="62" name="Picture 61" descr="dl180g5-new.jpg"/>
            <p:cNvPicPr>
              <a:picLocks noChangeAspect="1"/>
            </p:cNvPicPr>
            <p:nvPr/>
          </p:nvPicPr>
          <p:blipFill>
            <a:blip r:embed="rId4" cstate="print"/>
            <a:stretch>
              <a:fillRect/>
            </a:stretch>
          </p:blipFill>
          <p:spPr>
            <a:xfrm>
              <a:off x="6801441" y="2084288"/>
              <a:ext cx="1374234" cy="249249"/>
            </a:xfrm>
            <a:prstGeom prst="rect">
              <a:avLst/>
            </a:prstGeom>
          </p:spPr>
        </p:pic>
        <p:pic>
          <p:nvPicPr>
            <p:cNvPr id="63" name="Picture 62" descr="dl180g5-new.jpg"/>
            <p:cNvPicPr>
              <a:picLocks noChangeAspect="1"/>
            </p:cNvPicPr>
            <p:nvPr/>
          </p:nvPicPr>
          <p:blipFill>
            <a:blip r:embed="rId4" cstate="print"/>
            <a:stretch>
              <a:fillRect/>
            </a:stretch>
          </p:blipFill>
          <p:spPr>
            <a:xfrm>
              <a:off x="6809830" y="2470181"/>
              <a:ext cx="1374234" cy="249249"/>
            </a:xfrm>
            <a:prstGeom prst="rect">
              <a:avLst/>
            </a:prstGeom>
          </p:spPr>
        </p:pic>
        <p:pic>
          <p:nvPicPr>
            <p:cNvPr id="64" name="Picture 63" descr="dl180g5-new.jpg"/>
            <p:cNvPicPr>
              <a:picLocks noChangeAspect="1"/>
            </p:cNvPicPr>
            <p:nvPr/>
          </p:nvPicPr>
          <p:blipFill>
            <a:blip r:embed="rId4" cstate="print"/>
            <a:stretch>
              <a:fillRect/>
            </a:stretch>
          </p:blipFill>
          <p:spPr>
            <a:xfrm>
              <a:off x="6818219" y="2898020"/>
              <a:ext cx="1374234" cy="249249"/>
            </a:xfrm>
            <a:prstGeom prst="rect">
              <a:avLst/>
            </a:prstGeom>
          </p:spPr>
        </p:pic>
        <p:pic>
          <p:nvPicPr>
            <p:cNvPr id="65" name="Picture 64" descr="dl180g5-new.jpg"/>
            <p:cNvPicPr>
              <a:picLocks noChangeAspect="1"/>
            </p:cNvPicPr>
            <p:nvPr/>
          </p:nvPicPr>
          <p:blipFill>
            <a:blip r:embed="rId4" cstate="print"/>
            <a:stretch>
              <a:fillRect/>
            </a:stretch>
          </p:blipFill>
          <p:spPr>
            <a:xfrm>
              <a:off x="6818219" y="3292302"/>
              <a:ext cx="1374234" cy="249249"/>
            </a:xfrm>
            <a:prstGeom prst="rect">
              <a:avLst/>
            </a:prstGeom>
          </p:spPr>
        </p:pic>
        <p:pic>
          <p:nvPicPr>
            <p:cNvPr id="66" name="Picture 65" descr="dl180g5-new.jpg"/>
            <p:cNvPicPr>
              <a:picLocks noChangeAspect="1"/>
            </p:cNvPicPr>
            <p:nvPr/>
          </p:nvPicPr>
          <p:blipFill>
            <a:blip r:embed="rId4" cstate="print"/>
            <a:stretch>
              <a:fillRect/>
            </a:stretch>
          </p:blipFill>
          <p:spPr>
            <a:xfrm>
              <a:off x="6818219" y="3711752"/>
              <a:ext cx="1374234" cy="249249"/>
            </a:xfrm>
            <a:prstGeom prst="rect">
              <a:avLst/>
            </a:prstGeom>
          </p:spPr>
        </p:pic>
        <p:pic>
          <p:nvPicPr>
            <p:cNvPr id="67" name="Picture 66" descr="dl180g5-new.jpg"/>
            <p:cNvPicPr>
              <a:picLocks noChangeAspect="1"/>
            </p:cNvPicPr>
            <p:nvPr/>
          </p:nvPicPr>
          <p:blipFill>
            <a:blip r:embed="rId4" cstate="print"/>
            <a:stretch>
              <a:fillRect/>
            </a:stretch>
          </p:blipFill>
          <p:spPr>
            <a:xfrm>
              <a:off x="6826608" y="4122812"/>
              <a:ext cx="1374234" cy="249249"/>
            </a:xfrm>
            <a:prstGeom prst="rect">
              <a:avLst/>
            </a:prstGeom>
          </p:spPr>
        </p:pic>
        <p:pic>
          <p:nvPicPr>
            <p:cNvPr id="68" name="Picture 67" descr="dl180g5-new.jpg"/>
            <p:cNvPicPr>
              <a:picLocks noChangeAspect="1"/>
            </p:cNvPicPr>
            <p:nvPr/>
          </p:nvPicPr>
          <p:blipFill>
            <a:blip r:embed="rId4" cstate="print"/>
            <a:stretch>
              <a:fillRect/>
            </a:stretch>
          </p:blipFill>
          <p:spPr>
            <a:xfrm>
              <a:off x="6826608" y="4559040"/>
              <a:ext cx="1374234" cy="249249"/>
            </a:xfrm>
            <a:prstGeom prst="rect">
              <a:avLst/>
            </a:prstGeom>
          </p:spPr>
        </p:pic>
        <p:pic>
          <p:nvPicPr>
            <p:cNvPr id="69" name="Picture 68" descr="dl380g5-new.jpg"/>
            <p:cNvPicPr>
              <a:picLocks noChangeAspect="1"/>
            </p:cNvPicPr>
            <p:nvPr/>
          </p:nvPicPr>
          <p:blipFill>
            <a:blip r:embed="rId3" cstate="print"/>
            <a:stretch>
              <a:fillRect/>
            </a:stretch>
          </p:blipFill>
          <p:spPr>
            <a:xfrm>
              <a:off x="5002634" y="4943911"/>
              <a:ext cx="1451296" cy="285255"/>
            </a:xfrm>
            <a:prstGeom prst="rect">
              <a:avLst/>
            </a:prstGeom>
          </p:spPr>
        </p:pic>
        <p:sp>
          <p:nvSpPr>
            <p:cNvPr id="70" name="Line 214"/>
            <p:cNvSpPr>
              <a:spLocks noChangeShapeType="1"/>
            </p:cNvSpPr>
            <p:nvPr/>
          </p:nvSpPr>
          <p:spPr bwMode="auto">
            <a:xfrm rot="10800000" flipH="1">
              <a:off x="6434743" y="510886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1" name="Line 10"/>
            <p:cNvSpPr>
              <a:spLocks noChangeShapeType="1"/>
            </p:cNvSpPr>
            <p:nvPr/>
          </p:nvSpPr>
          <p:spPr bwMode="auto">
            <a:xfrm flipH="1">
              <a:off x="4718545" y="509414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2" name="Group 83"/>
            <p:cNvGrpSpPr/>
            <p:nvPr/>
          </p:nvGrpSpPr>
          <p:grpSpPr>
            <a:xfrm>
              <a:off x="6143718" y="5085213"/>
              <a:ext cx="370463" cy="361696"/>
              <a:chOff x="359635" y="1371600"/>
              <a:chExt cx="206882" cy="261162"/>
            </a:xfrm>
            <a:effectLst>
              <a:outerShdw blurRad="50800" dist="38100" dir="2700000" algn="tl" rotWithShape="0">
                <a:prstClr val="black">
                  <a:alpha val="40000"/>
                </a:prstClr>
              </a:outerShdw>
            </a:effectLst>
          </p:grpSpPr>
          <p:sp>
            <p:nvSpPr>
              <p:cNvPr id="81" name="Flowchart: Magnetic Disk 8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2" name="TextBox 8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3" name="Picture 72" descr="dl180g5-new.jpg"/>
            <p:cNvPicPr>
              <a:picLocks noChangeAspect="1"/>
            </p:cNvPicPr>
            <p:nvPr/>
          </p:nvPicPr>
          <p:blipFill>
            <a:blip r:embed="rId4" cstate="print"/>
            <a:stretch>
              <a:fillRect/>
            </a:stretch>
          </p:blipFill>
          <p:spPr>
            <a:xfrm>
              <a:off x="6844784" y="4988277"/>
              <a:ext cx="1374234" cy="249249"/>
            </a:xfrm>
            <a:prstGeom prst="rect">
              <a:avLst/>
            </a:prstGeom>
          </p:spPr>
        </p:pic>
        <p:pic>
          <p:nvPicPr>
            <p:cNvPr id="74" name="Picture 73" descr="dl380g5-new.jpg"/>
            <p:cNvPicPr>
              <a:picLocks noChangeAspect="1"/>
            </p:cNvPicPr>
            <p:nvPr/>
          </p:nvPicPr>
          <p:blipFill>
            <a:blip r:embed="rId3" cstate="print"/>
            <a:stretch>
              <a:fillRect/>
            </a:stretch>
          </p:blipFill>
          <p:spPr>
            <a:xfrm>
              <a:off x="5011023" y="5363361"/>
              <a:ext cx="1451296" cy="285255"/>
            </a:xfrm>
            <a:prstGeom prst="rect">
              <a:avLst/>
            </a:prstGeom>
          </p:spPr>
        </p:pic>
        <p:sp>
          <p:nvSpPr>
            <p:cNvPr id="75" name="Line 214"/>
            <p:cNvSpPr>
              <a:spLocks noChangeShapeType="1"/>
            </p:cNvSpPr>
            <p:nvPr/>
          </p:nvSpPr>
          <p:spPr bwMode="auto">
            <a:xfrm rot="10800000" flipH="1">
              <a:off x="6443132" y="552831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6" name="Line 10"/>
            <p:cNvSpPr>
              <a:spLocks noChangeShapeType="1"/>
            </p:cNvSpPr>
            <p:nvPr/>
          </p:nvSpPr>
          <p:spPr bwMode="auto">
            <a:xfrm flipH="1">
              <a:off x="4726934" y="551359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7" name="Group 83"/>
            <p:cNvGrpSpPr/>
            <p:nvPr/>
          </p:nvGrpSpPr>
          <p:grpSpPr>
            <a:xfrm>
              <a:off x="6152107" y="5504663"/>
              <a:ext cx="370463" cy="361696"/>
              <a:chOff x="359635" y="1371600"/>
              <a:chExt cx="206882" cy="261162"/>
            </a:xfrm>
            <a:effectLst>
              <a:outerShdw blurRad="50800" dist="38100" dir="2700000" algn="tl" rotWithShape="0">
                <a:prstClr val="black">
                  <a:alpha val="40000"/>
                </a:prstClr>
              </a:outerShdw>
            </a:effectLst>
          </p:grpSpPr>
          <p:sp>
            <p:nvSpPr>
              <p:cNvPr id="79" name="Flowchart: Magnetic Disk 7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0" name="TextBox 7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8" name="Picture 77" descr="dl180g5-new.jpg"/>
            <p:cNvPicPr>
              <a:picLocks noChangeAspect="1"/>
            </p:cNvPicPr>
            <p:nvPr/>
          </p:nvPicPr>
          <p:blipFill>
            <a:blip r:embed="rId4" cstate="print"/>
            <a:stretch>
              <a:fillRect/>
            </a:stretch>
          </p:blipFill>
          <p:spPr>
            <a:xfrm>
              <a:off x="6853173" y="5407727"/>
              <a:ext cx="1374234" cy="249249"/>
            </a:xfrm>
            <a:prstGeom prst="rect">
              <a:avLst/>
            </a:prstGeom>
          </p:spPr>
        </p:pic>
      </p:grpSp>
      <p:sp>
        <p:nvSpPr>
          <p:cNvPr id="111" name="Rectangle 110"/>
          <p:cNvSpPr/>
          <p:nvPr/>
        </p:nvSpPr>
        <p:spPr bwMode="auto">
          <a:xfrm>
            <a:off x="463138" y="6274876"/>
            <a:ext cx="2718365" cy="46713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CONTROL RACK</a:t>
            </a:r>
          </a:p>
        </p:txBody>
      </p:sp>
      <p:sp>
        <p:nvSpPr>
          <p:cNvPr id="122" name="Rectangle 121"/>
          <p:cNvSpPr/>
          <p:nvPr/>
        </p:nvSpPr>
        <p:spPr bwMode="auto">
          <a:xfrm>
            <a:off x="9058894" y="6301447"/>
            <a:ext cx="2718365" cy="46713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DATA RACK</a:t>
            </a:r>
          </a:p>
        </p:txBody>
      </p:sp>
    </p:spTree>
    <p:extLst>
      <p:ext uri="{BB962C8B-B14F-4D97-AF65-F5344CB8AC3E}">
        <p14:creationId xmlns:p14="http://schemas.microsoft.com/office/powerpoint/2010/main" val="1711669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Rectangle 118"/>
          <p:cNvSpPr/>
          <p:nvPr/>
        </p:nvSpPr>
        <p:spPr bwMode="auto">
          <a:xfrm>
            <a:off x="665417" y="266191"/>
            <a:ext cx="3495672" cy="6377049"/>
          </a:xfrm>
          <a:prstGeom prst="rect">
            <a:avLst/>
          </a:prstGeom>
          <a:solidFill>
            <a:schemeClr val="tx2">
              <a:alpha val="1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grpSp>
        <p:nvGrpSpPr>
          <p:cNvPr id="2" name="Group 1"/>
          <p:cNvGrpSpPr/>
          <p:nvPr/>
        </p:nvGrpSpPr>
        <p:grpSpPr>
          <a:xfrm>
            <a:off x="1105119" y="561536"/>
            <a:ext cx="9761417" cy="5886438"/>
            <a:chOff x="2836877" y="1585518"/>
            <a:chExt cx="5390530" cy="4850264"/>
          </a:xfrm>
        </p:grpSpPr>
        <p:pic>
          <p:nvPicPr>
            <p:cNvPr id="3" name="Picture 2" descr="dl380g5-new.jpg"/>
            <p:cNvPicPr>
              <a:picLocks noChangeAspect="1"/>
            </p:cNvPicPr>
            <p:nvPr/>
          </p:nvPicPr>
          <p:blipFill>
            <a:blip r:embed="rId3" cstate="print"/>
            <a:stretch>
              <a:fillRect/>
            </a:stretch>
          </p:blipFill>
          <p:spPr>
            <a:xfrm>
              <a:off x="4976069" y="2434204"/>
              <a:ext cx="1451296" cy="285255"/>
            </a:xfrm>
            <a:prstGeom prst="rect">
              <a:avLst/>
            </a:prstGeom>
          </p:spPr>
        </p:pic>
        <p:pic>
          <p:nvPicPr>
            <p:cNvPr id="4" name="Picture 3" descr="dl380g5-new.jpg"/>
            <p:cNvPicPr>
              <a:picLocks noChangeAspect="1"/>
            </p:cNvPicPr>
            <p:nvPr/>
          </p:nvPicPr>
          <p:blipFill>
            <a:blip r:embed="rId3" cstate="print"/>
            <a:stretch>
              <a:fillRect/>
            </a:stretch>
          </p:blipFill>
          <p:spPr>
            <a:xfrm>
              <a:off x="4967680" y="2845265"/>
              <a:ext cx="1451296" cy="285255"/>
            </a:xfrm>
            <a:prstGeom prst="rect">
              <a:avLst/>
            </a:prstGeom>
          </p:spPr>
        </p:pic>
        <p:pic>
          <p:nvPicPr>
            <p:cNvPr id="5" name="Picture 4" descr="dl380g5-new.jpg"/>
            <p:cNvPicPr>
              <a:picLocks noChangeAspect="1"/>
            </p:cNvPicPr>
            <p:nvPr/>
          </p:nvPicPr>
          <p:blipFill>
            <a:blip r:embed="rId3" cstate="print"/>
            <a:stretch>
              <a:fillRect/>
            </a:stretch>
          </p:blipFill>
          <p:spPr>
            <a:xfrm>
              <a:off x="4976069" y="3264714"/>
              <a:ext cx="1451296" cy="285255"/>
            </a:xfrm>
            <a:prstGeom prst="rect">
              <a:avLst/>
            </a:prstGeom>
          </p:spPr>
        </p:pic>
        <p:pic>
          <p:nvPicPr>
            <p:cNvPr id="6" name="Picture 5" descr="dl380g5-new.jpg"/>
            <p:cNvPicPr>
              <a:picLocks noChangeAspect="1"/>
            </p:cNvPicPr>
            <p:nvPr/>
          </p:nvPicPr>
          <p:blipFill>
            <a:blip r:embed="rId3" cstate="print"/>
            <a:stretch>
              <a:fillRect/>
            </a:stretch>
          </p:blipFill>
          <p:spPr>
            <a:xfrm>
              <a:off x="4984458" y="3684164"/>
              <a:ext cx="1451296" cy="285255"/>
            </a:xfrm>
            <a:prstGeom prst="rect">
              <a:avLst/>
            </a:prstGeom>
          </p:spPr>
        </p:pic>
        <p:pic>
          <p:nvPicPr>
            <p:cNvPr id="7" name="Picture 6" descr="dl380g5-new.jpg"/>
            <p:cNvPicPr>
              <a:picLocks noChangeAspect="1"/>
            </p:cNvPicPr>
            <p:nvPr/>
          </p:nvPicPr>
          <p:blipFill>
            <a:blip r:embed="rId3" cstate="print"/>
            <a:stretch>
              <a:fillRect/>
            </a:stretch>
          </p:blipFill>
          <p:spPr>
            <a:xfrm>
              <a:off x="4976069" y="4070057"/>
              <a:ext cx="1451296" cy="285255"/>
            </a:xfrm>
            <a:prstGeom prst="rect">
              <a:avLst/>
            </a:prstGeom>
          </p:spPr>
        </p:pic>
        <p:pic>
          <p:nvPicPr>
            <p:cNvPr id="8" name="Picture 7" descr="dl380g5-new.jpg"/>
            <p:cNvPicPr>
              <a:picLocks noChangeAspect="1"/>
            </p:cNvPicPr>
            <p:nvPr/>
          </p:nvPicPr>
          <p:blipFill>
            <a:blip r:embed="rId3" cstate="print"/>
            <a:stretch>
              <a:fillRect/>
            </a:stretch>
          </p:blipFill>
          <p:spPr>
            <a:xfrm>
              <a:off x="4984458" y="4514674"/>
              <a:ext cx="1451296" cy="285255"/>
            </a:xfrm>
            <a:prstGeom prst="rect">
              <a:avLst/>
            </a:prstGeom>
          </p:spPr>
        </p:pic>
        <p:pic>
          <p:nvPicPr>
            <p:cNvPr id="9" name="Picture 8" descr="dl380g5-new.jpg"/>
            <p:cNvPicPr>
              <a:picLocks noChangeAspect="1"/>
            </p:cNvPicPr>
            <p:nvPr/>
          </p:nvPicPr>
          <p:blipFill>
            <a:blip r:embed="rId3" cstate="print"/>
            <a:stretch>
              <a:fillRect/>
            </a:stretch>
          </p:blipFill>
          <p:spPr>
            <a:xfrm>
              <a:off x="4967680" y="2031533"/>
              <a:ext cx="1451296" cy="285255"/>
            </a:xfrm>
            <a:prstGeom prst="rect">
              <a:avLst/>
            </a:prstGeom>
          </p:spPr>
        </p:pic>
        <p:pic>
          <p:nvPicPr>
            <p:cNvPr id="10" name="Picture 9" descr="dl380g5-new.jpg"/>
            <p:cNvPicPr>
              <a:picLocks noChangeAspect="1"/>
            </p:cNvPicPr>
            <p:nvPr/>
          </p:nvPicPr>
          <p:blipFill>
            <a:blip r:embed="rId3" cstate="print"/>
            <a:stretch>
              <a:fillRect/>
            </a:stretch>
          </p:blipFill>
          <p:spPr>
            <a:xfrm>
              <a:off x="4957893" y="1585518"/>
              <a:ext cx="1451296" cy="285255"/>
            </a:xfrm>
            <a:prstGeom prst="rect">
              <a:avLst/>
            </a:prstGeom>
          </p:spPr>
        </p:pic>
        <p:sp>
          <p:nvSpPr>
            <p:cNvPr id="11" name="Line 214"/>
            <p:cNvSpPr>
              <a:spLocks noChangeShapeType="1"/>
            </p:cNvSpPr>
            <p:nvPr/>
          </p:nvSpPr>
          <p:spPr bwMode="auto">
            <a:xfrm rot="10800000" flipH="1">
              <a:off x="6230652" y="6327168"/>
              <a:ext cx="394912" cy="0"/>
            </a:xfrm>
            <a:prstGeom prst="line">
              <a:avLst/>
            </a:prstGeom>
            <a:noFill/>
            <a:ln w="38100">
              <a:solidFill>
                <a:schemeClr val="accent1"/>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3" name="Line 10"/>
            <p:cNvSpPr>
              <a:spLocks noChangeShapeType="1"/>
            </p:cNvSpPr>
            <p:nvPr/>
          </p:nvSpPr>
          <p:spPr bwMode="auto">
            <a:xfrm flipH="1">
              <a:off x="4699979" y="63150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4" name="Line 126"/>
            <p:cNvSpPr>
              <a:spLocks noChangeShapeType="1"/>
            </p:cNvSpPr>
            <p:nvPr/>
          </p:nvSpPr>
          <p:spPr bwMode="auto">
            <a:xfrm>
              <a:off x="6578514" y="1746606"/>
              <a:ext cx="50472" cy="4619903"/>
            </a:xfrm>
            <a:prstGeom prst="line">
              <a:avLst/>
            </a:prstGeom>
            <a:noFill/>
            <a:ln w="38100">
              <a:solidFill>
                <a:schemeClr val="accent1"/>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5" name="Line 12"/>
            <p:cNvSpPr>
              <a:spLocks noChangeShapeType="1"/>
            </p:cNvSpPr>
            <p:nvPr/>
          </p:nvSpPr>
          <p:spPr bwMode="auto">
            <a:xfrm flipH="1">
              <a:off x="4682762" y="172855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6" name="Line 199"/>
            <p:cNvSpPr>
              <a:spLocks noChangeShapeType="1"/>
            </p:cNvSpPr>
            <p:nvPr/>
          </p:nvSpPr>
          <p:spPr bwMode="auto">
            <a:xfrm flipH="1">
              <a:off x="4694192" y="25892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7" name="Line 209"/>
            <p:cNvSpPr>
              <a:spLocks noChangeShapeType="1"/>
            </p:cNvSpPr>
            <p:nvPr/>
          </p:nvSpPr>
          <p:spPr bwMode="auto">
            <a:xfrm flipH="1">
              <a:off x="4694192" y="340794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8" name="Line 214"/>
            <p:cNvSpPr>
              <a:spLocks noChangeShapeType="1"/>
            </p:cNvSpPr>
            <p:nvPr/>
          </p:nvSpPr>
          <p:spPr bwMode="auto">
            <a:xfrm rot="10800000" flipH="1">
              <a:off x="6416567" y="467962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9" name="Line 214"/>
            <p:cNvSpPr>
              <a:spLocks noChangeShapeType="1"/>
            </p:cNvSpPr>
            <p:nvPr/>
          </p:nvSpPr>
          <p:spPr bwMode="auto">
            <a:xfrm rot="10800000" flipH="1">
              <a:off x="6405137" y="302562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0" name="Line 214"/>
            <p:cNvSpPr>
              <a:spLocks noChangeShapeType="1"/>
            </p:cNvSpPr>
            <p:nvPr/>
          </p:nvSpPr>
          <p:spPr bwMode="auto">
            <a:xfrm rot="10800000" flipH="1">
              <a:off x="6416567" y="2583959"/>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 name="Line 214"/>
            <p:cNvSpPr>
              <a:spLocks noChangeShapeType="1"/>
            </p:cNvSpPr>
            <p:nvPr/>
          </p:nvSpPr>
          <p:spPr bwMode="auto">
            <a:xfrm rot="10800000" flipH="1">
              <a:off x="6405137" y="219597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2" name="Line 214"/>
            <p:cNvSpPr>
              <a:spLocks noChangeShapeType="1"/>
            </p:cNvSpPr>
            <p:nvPr/>
          </p:nvSpPr>
          <p:spPr bwMode="auto">
            <a:xfrm rot="10800000" flipH="1">
              <a:off x="6385744" y="17395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3" name="Line 10"/>
            <p:cNvSpPr>
              <a:spLocks noChangeShapeType="1"/>
            </p:cNvSpPr>
            <p:nvPr/>
          </p:nvSpPr>
          <p:spPr bwMode="auto">
            <a:xfrm flipH="1">
              <a:off x="4703789" y="383613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4" name="Line 10"/>
            <p:cNvSpPr>
              <a:spLocks noChangeShapeType="1"/>
            </p:cNvSpPr>
            <p:nvPr/>
          </p:nvSpPr>
          <p:spPr bwMode="auto">
            <a:xfrm flipH="1">
              <a:off x="4692359" y="299505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5" name="Line 10"/>
            <p:cNvSpPr>
              <a:spLocks noChangeShapeType="1"/>
            </p:cNvSpPr>
            <p:nvPr/>
          </p:nvSpPr>
          <p:spPr bwMode="auto">
            <a:xfrm flipH="1">
              <a:off x="4692359" y="2179146"/>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8" name="Line 10"/>
            <p:cNvSpPr>
              <a:spLocks noChangeShapeType="1"/>
            </p:cNvSpPr>
            <p:nvPr/>
          </p:nvSpPr>
          <p:spPr bwMode="auto">
            <a:xfrm flipH="1">
              <a:off x="4702079" y="4235110"/>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9" name="Line 10"/>
            <p:cNvSpPr>
              <a:spLocks noChangeShapeType="1"/>
            </p:cNvSpPr>
            <p:nvPr/>
          </p:nvSpPr>
          <p:spPr bwMode="auto">
            <a:xfrm flipH="1">
              <a:off x="4700369" y="466490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0" name="Line 214"/>
            <p:cNvSpPr>
              <a:spLocks noChangeShapeType="1"/>
            </p:cNvSpPr>
            <p:nvPr/>
          </p:nvSpPr>
          <p:spPr bwMode="auto">
            <a:xfrm rot="10800000" flipH="1">
              <a:off x="6422265" y="34023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1" name="Line 214"/>
            <p:cNvSpPr>
              <a:spLocks noChangeShapeType="1"/>
            </p:cNvSpPr>
            <p:nvPr/>
          </p:nvSpPr>
          <p:spPr bwMode="auto">
            <a:xfrm rot="10800000" flipH="1">
              <a:off x="6420555" y="383214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2" name="Line 214"/>
            <p:cNvSpPr>
              <a:spLocks noChangeShapeType="1"/>
            </p:cNvSpPr>
            <p:nvPr/>
          </p:nvSpPr>
          <p:spPr bwMode="auto">
            <a:xfrm rot="10800000" flipH="1">
              <a:off x="6429119" y="424139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34" name="Group 83"/>
            <p:cNvGrpSpPr/>
            <p:nvPr/>
          </p:nvGrpSpPr>
          <p:grpSpPr>
            <a:xfrm>
              <a:off x="6102962" y="1743442"/>
              <a:ext cx="370463" cy="361696"/>
              <a:chOff x="359635" y="1371600"/>
              <a:chExt cx="206882" cy="261162"/>
            </a:xfrm>
            <a:effectLst>
              <a:outerShdw blurRad="50800" dist="38100" dir="2700000" algn="tl" rotWithShape="0">
                <a:prstClr val="black">
                  <a:alpha val="40000"/>
                </a:prstClr>
              </a:outerShdw>
            </a:effectLst>
          </p:grpSpPr>
          <p:sp>
            <p:nvSpPr>
              <p:cNvPr id="99" name="Flowchart: Magnetic Disk 9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100" name="TextBox 9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5" name="Group 83"/>
            <p:cNvGrpSpPr/>
            <p:nvPr/>
          </p:nvGrpSpPr>
          <p:grpSpPr>
            <a:xfrm>
              <a:off x="6114254" y="2194998"/>
              <a:ext cx="370463" cy="361696"/>
              <a:chOff x="359635" y="1371600"/>
              <a:chExt cx="206882" cy="261162"/>
            </a:xfrm>
            <a:effectLst>
              <a:outerShdw blurRad="50800" dist="38100" dir="2700000" algn="tl" rotWithShape="0">
                <a:prstClr val="black">
                  <a:alpha val="40000"/>
                </a:prstClr>
              </a:outerShdw>
            </a:effectLst>
          </p:grpSpPr>
          <p:sp>
            <p:nvSpPr>
              <p:cNvPr id="97" name="Flowchart: Magnetic Disk 9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8" name="TextBox 9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6" name="Group 83"/>
            <p:cNvGrpSpPr/>
            <p:nvPr/>
          </p:nvGrpSpPr>
          <p:grpSpPr>
            <a:xfrm>
              <a:off x="6108608" y="2573177"/>
              <a:ext cx="370463" cy="361696"/>
              <a:chOff x="359635" y="1371600"/>
              <a:chExt cx="206882" cy="261162"/>
            </a:xfrm>
            <a:effectLst>
              <a:outerShdw blurRad="50800" dist="38100" dir="2700000" algn="tl" rotWithShape="0">
                <a:prstClr val="black">
                  <a:alpha val="40000"/>
                </a:prstClr>
              </a:outerShdw>
            </a:effectLst>
          </p:grpSpPr>
          <p:sp>
            <p:nvSpPr>
              <p:cNvPr id="95" name="Flowchart: Magnetic Disk 9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6" name="TextBox 9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7" name="Group 83"/>
            <p:cNvGrpSpPr/>
            <p:nvPr/>
          </p:nvGrpSpPr>
          <p:grpSpPr>
            <a:xfrm>
              <a:off x="6114254" y="2996511"/>
              <a:ext cx="370463" cy="361696"/>
              <a:chOff x="359635" y="1371600"/>
              <a:chExt cx="206882" cy="261162"/>
            </a:xfrm>
            <a:effectLst>
              <a:outerShdw blurRad="50800" dist="38100" dir="2700000" algn="tl" rotWithShape="0">
                <a:prstClr val="black">
                  <a:alpha val="40000"/>
                </a:prstClr>
              </a:outerShdw>
            </a:effectLst>
          </p:grpSpPr>
          <p:sp>
            <p:nvSpPr>
              <p:cNvPr id="93" name="Flowchart: Magnetic Disk 9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4" name="TextBox 9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8" name="Group 83"/>
            <p:cNvGrpSpPr/>
            <p:nvPr/>
          </p:nvGrpSpPr>
          <p:grpSpPr>
            <a:xfrm>
              <a:off x="6108609" y="3419843"/>
              <a:ext cx="370463" cy="361696"/>
              <a:chOff x="359635" y="1371600"/>
              <a:chExt cx="206882" cy="261162"/>
            </a:xfrm>
            <a:effectLst>
              <a:outerShdw blurRad="50800" dist="38100" dir="2700000" algn="tl" rotWithShape="0">
                <a:prstClr val="black">
                  <a:alpha val="40000"/>
                </a:prstClr>
              </a:outerShdw>
            </a:effectLst>
          </p:grpSpPr>
          <p:sp>
            <p:nvSpPr>
              <p:cNvPr id="91" name="Flowchart: Magnetic Disk 9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2" name="TextBox 9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9" name="Group 83"/>
            <p:cNvGrpSpPr/>
            <p:nvPr/>
          </p:nvGrpSpPr>
          <p:grpSpPr>
            <a:xfrm>
              <a:off x="6114254" y="3843176"/>
              <a:ext cx="370463" cy="361696"/>
              <a:chOff x="359635" y="1371600"/>
              <a:chExt cx="206882" cy="261162"/>
            </a:xfrm>
            <a:effectLst>
              <a:outerShdw blurRad="50800" dist="38100" dir="2700000" algn="tl" rotWithShape="0">
                <a:prstClr val="black">
                  <a:alpha val="40000"/>
                </a:prstClr>
              </a:outerShdw>
            </a:effectLst>
          </p:grpSpPr>
          <p:sp>
            <p:nvSpPr>
              <p:cNvPr id="89" name="Flowchart: Magnetic Disk 8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0" name="TextBox 8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0" name="Group 83"/>
            <p:cNvGrpSpPr/>
            <p:nvPr/>
          </p:nvGrpSpPr>
          <p:grpSpPr>
            <a:xfrm>
              <a:off x="6108609" y="4266510"/>
              <a:ext cx="370463" cy="361696"/>
              <a:chOff x="359635" y="1371600"/>
              <a:chExt cx="206882" cy="261162"/>
            </a:xfrm>
            <a:effectLst>
              <a:outerShdw blurRad="50800" dist="38100" dir="2700000" algn="tl" rotWithShape="0">
                <a:prstClr val="black">
                  <a:alpha val="40000"/>
                </a:prstClr>
              </a:outerShdw>
            </a:effectLst>
          </p:grpSpPr>
          <p:sp>
            <p:nvSpPr>
              <p:cNvPr id="87" name="Flowchart: Magnetic Disk 8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8" name="TextBox 8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1" name="Group 83"/>
            <p:cNvGrpSpPr/>
            <p:nvPr/>
          </p:nvGrpSpPr>
          <p:grpSpPr>
            <a:xfrm>
              <a:off x="6125542" y="4655976"/>
              <a:ext cx="370463" cy="361696"/>
              <a:chOff x="359635" y="1371600"/>
              <a:chExt cx="206882" cy="261162"/>
            </a:xfrm>
            <a:effectLst>
              <a:outerShdw blurRad="50800" dist="38100" dir="2700000" algn="tl" rotWithShape="0">
                <a:prstClr val="black">
                  <a:alpha val="40000"/>
                </a:prstClr>
              </a:outerShdw>
            </a:effectLst>
          </p:grpSpPr>
          <p:sp>
            <p:nvSpPr>
              <p:cNvPr id="85" name="Flowchart: Magnetic Disk 8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6" name="TextBox 8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42" name="Picture 41" descr="dl380g5-new.jpg"/>
            <p:cNvPicPr>
              <a:picLocks noChangeAspect="1"/>
            </p:cNvPicPr>
            <p:nvPr/>
          </p:nvPicPr>
          <p:blipFill>
            <a:blip r:embed="rId3" cstate="print"/>
            <a:stretch>
              <a:fillRect/>
            </a:stretch>
          </p:blipFill>
          <p:spPr>
            <a:xfrm>
              <a:off x="4959291" y="6150527"/>
              <a:ext cx="1451296" cy="285255"/>
            </a:xfrm>
            <a:prstGeom prst="rect">
              <a:avLst/>
            </a:prstGeom>
          </p:spPr>
        </p:pic>
        <p:pic>
          <p:nvPicPr>
            <p:cNvPr id="43" name="Picture 42" descr="dl380g5-new.jpg"/>
            <p:cNvPicPr>
              <a:picLocks noChangeAspect="1"/>
            </p:cNvPicPr>
            <p:nvPr/>
          </p:nvPicPr>
          <p:blipFill>
            <a:blip r:embed="rId3" cstate="print"/>
            <a:stretch>
              <a:fillRect/>
            </a:stretch>
          </p:blipFill>
          <p:spPr>
            <a:xfrm>
              <a:off x="2846664" y="2678883"/>
              <a:ext cx="1382785" cy="285255"/>
            </a:xfrm>
            <a:prstGeom prst="rect">
              <a:avLst/>
            </a:prstGeom>
          </p:spPr>
        </p:pic>
        <p:pic>
          <p:nvPicPr>
            <p:cNvPr id="44" name="Picture 43" descr="dl380g5-new.jpg"/>
            <p:cNvPicPr>
              <a:picLocks noChangeAspect="1"/>
            </p:cNvPicPr>
            <p:nvPr/>
          </p:nvPicPr>
          <p:blipFill>
            <a:blip r:embed="rId3" cstate="print"/>
            <a:stretch>
              <a:fillRect/>
            </a:stretch>
          </p:blipFill>
          <p:spPr>
            <a:xfrm>
              <a:off x="2845266" y="2341925"/>
              <a:ext cx="1382785" cy="285255"/>
            </a:xfrm>
            <a:prstGeom prst="rect">
              <a:avLst/>
            </a:prstGeom>
          </p:spPr>
        </p:pic>
        <p:sp>
          <p:nvSpPr>
            <p:cNvPr id="46" name="Line 128"/>
            <p:cNvSpPr>
              <a:spLocks noChangeShapeType="1"/>
            </p:cNvSpPr>
            <p:nvPr/>
          </p:nvSpPr>
          <p:spPr bwMode="auto">
            <a:xfrm>
              <a:off x="4662940" y="1703071"/>
              <a:ext cx="45719" cy="4621259"/>
            </a:xfrm>
            <a:prstGeom prst="line">
              <a:avLst/>
            </a:prstGeom>
            <a:noFill/>
            <a:ln w="38100">
              <a:solidFill>
                <a:srgbClr val="C00000"/>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7" name="Line 5"/>
            <p:cNvSpPr>
              <a:spLocks noChangeShapeType="1"/>
            </p:cNvSpPr>
            <p:nvPr/>
          </p:nvSpPr>
          <p:spPr bwMode="auto">
            <a:xfrm flipV="1">
              <a:off x="4200587" y="2467005"/>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9" name="Line 5"/>
            <p:cNvSpPr>
              <a:spLocks noChangeShapeType="1"/>
            </p:cNvSpPr>
            <p:nvPr/>
          </p:nvSpPr>
          <p:spPr bwMode="auto">
            <a:xfrm flipV="1">
              <a:off x="4204397" y="4903059"/>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0" name="Line 5"/>
            <p:cNvSpPr>
              <a:spLocks noChangeShapeType="1"/>
            </p:cNvSpPr>
            <p:nvPr/>
          </p:nvSpPr>
          <p:spPr bwMode="auto">
            <a:xfrm flipV="1">
              <a:off x="4196777" y="581518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3" name="Line 5"/>
            <p:cNvSpPr>
              <a:spLocks noChangeShapeType="1"/>
            </p:cNvSpPr>
            <p:nvPr/>
          </p:nvSpPr>
          <p:spPr bwMode="auto">
            <a:xfrm flipV="1">
              <a:off x="4206230" y="282260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54" name="Group 83"/>
            <p:cNvGrpSpPr/>
            <p:nvPr/>
          </p:nvGrpSpPr>
          <p:grpSpPr>
            <a:xfrm>
              <a:off x="3983515" y="2515635"/>
              <a:ext cx="370463" cy="361696"/>
              <a:chOff x="359635" y="1371600"/>
              <a:chExt cx="206882" cy="261162"/>
            </a:xfrm>
            <a:effectLst>
              <a:outerShdw blurRad="50800" dist="38100" dir="2700000" algn="tl" rotWithShape="0">
                <a:prstClr val="black">
                  <a:alpha val="40000"/>
                </a:prstClr>
              </a:outerShdw>
            </a:effectLst>
          </p:grpSpPr>
          <p:sp>
            <p:nvSpPr>
              <p:cNvPr id="83" name="Flowchart: Magnetic Disk 8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4" name="TextBox 8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57" name="Picture 56" descr="dl380g5-new.jpg"/>
            <p:cNvPicPr>
              <a:picLocks noChangeAspect="1"/>
            </p:cNvPicPr>
            <p:nvPr/>
          </p:nvPicPr>
          <p:blipFill>
            <a:blip r:embed="rId3" cstate="print"/>
            <a:stretch>
              <a:fillRect/>
            </a:stretch>
          </p:blipFill>
          <p:spPr>
            <a:xfrm>
              <a:off x="2862044" y="3650608"/>
              <a:ext cx="1382785" cy="285255"/>
            </a:xfrm>
            <a:prstGeom prst="rect">
              <a:avLst/>
            </a:prstGeom>
          </p:spPr>
        </p:pic>
        <p:pic>
          <p:nvPicPr>
            <p:cNvPr id="58" name="Picture 57" descr="dl380g5-new.jpg"/>
            <p:cNvPicPr>
              <a:picLocks noChangeAspect="1"/>
            </p:cNvPicPr>
            <p:nvPr/>
          </p:nvPicPr>
          <p:blipFill>
            <a:blip r:embed="rId3" cstate="print"/>
            <a:stretch>
              <a:fillRect/>
            </a:stretch>
          </p:blipFill>
          <p:spPr>
            <a:xfrm>
              <a:off x="2870433" y="4002945"/>
              <a:ext cx="1382785" cy="285255"/>
            </a:xfrm>
            <a:prstGeom prst="rect">
              <a:avLst/>
            </a:prstGeom>
          </p:spPr>
        </p:pic>
        <p:pic>
          <p:nvPicPr>
            <p:cNvPr id="59" name="Picture 58" descr="dl380g5-new.jpg"/>
            <p:cNvPicPr>
              <a:picLocks noChangeAspect="1"/>
            </p:cNvPicPr>
            <p:nvPr/>
          </p:nvPicPr>
          <p:blipFill>
            <a:blip r:embed="rId3" cstate="print"/>
            <a:stretch>
              <a:fillRect/>
            </a:stretch>
          </p:blipFill>
          <p:spPr>
            <a:xfrm>
              <a:off x="2836877" y="4757955"/>
              <a:ext cx="1382785" cy="285255"/>
            </a:xfrm>
            <a:prstGeom prst="rect">
              <a:avLst/>
            </a:prstGeom>
          </p:spPr>
        </p:pic>
        <p:pic>
          <p:nvPicPr>
            <p:cNvPr id="60" name="Picture 59" descr="dl380g5-new.jpg"/>
            <p:cNvPicPr>
              <a:picLocks noChangeAspect="1"/>
            </p:cNvPicPr>
            <p:nvPr/>
          </p:nvPicPr>
          <p:blipFill>
            <a:blip r:embed="rId3" cstate="print"/>
            <a:stretch>
              <a:fillRect/>
            </a:stretch>
          </p:blipFill>
          <p:spPr>
            <a:xfrm>
              <a:off x="2845266" y="5680744"/>
              <a:ext cx="1382785" cy="285255"/>
            </a:xfrm>
            <a:prstGeom prst="rect">
              <a:avLst/>
            </a:prstGeom>
          </p:spPr>
        </p:pic>
        <p:pic>
          <p:nvPicPr>
            <p:cNvPr id="61" name="Picture 60" descr="dl180g5-new.jpg"/>
            <p:cNvPicPr>
              <a:picLocks noChangeAspect="1"/>
            </p:cNvPicPr>
            <p:nvPr/>
          </p:nvPicPr>
          <p:blipFill>
            <a:blip r:embed="rId4" cstate="print"/>
            <a:stretch>
              <a:fillRect/>
            </a:stretch>
          </p:blipFill>
          <p:spPr>
            <a:xfrm>
              <a:off x="6791654" y="1604717"/>
              <a:ext cx="1374234" cy="249249"/>
            </a:xfrm>
            <a:prstGeom prst="rect">
              <a:avLst/>
            </a:prstGeom>
          </p:spPr>
        </p:pic>
        <p:pic>
          <p:nvPicPr>
            <p:cNvPr id="62" name="Picture 61" descr="dl180g5-new.jpg"/>
            <p:cNvPicPr>
              <a:picLocks noChangeAspect="1"/>
            </p:cNvPicPr>
            <p:nvPr/>
          </p:nvPicPr>
          <p:blipFill>
            <a:blip r:embed="rId4" cstate="print"/>
            <a:stretch>
              <a:fillRect/>
            </a:stretch>
          </p:blipFill>
          <p:spPr>
            <a:xfrm>
              <a:off x="6801441" y="2084288"/>
              <a:ext cx="1374234" cy="249249"/>
            </a:xfrm>
            <a:prstGeom prst="rect">
              <a:avLst/>
            </a:prstGeom>
          </p:spPr>
        </p:pic>
        <p:pic>
          <p:nvPicPr>
            <p:cNvPr id="63" name="Picture 62" descr="dl180g5-new.jpg"/>
            <p:cNvPicPr>
              <a:picLocks noChangeAspect="1"/>
            </p:cNvPicPr>
            <p:nvPr/>
          </p:nvPicPr>
          <p:blipFill>
            <a:blip r:embed="rId4" cstate="print"/>
            <a:stretch>
              <a:fillRect/>
            </a:stretch>
          </p:blipFill>
          <p:spPr>
            <a:xfrm>
              <a:off x="6809830" y="2470181"/>
              <a:ext cx="1374234" cy="249249"/>
            </a:xfrm>
            <a:prstGeom prst="rect">
              <a:avLst/>
            </a:prstGeom>
          </p:spPr>
        </p:pic>
        <p:pic>
          <p:nvPicPr>
            <p:cNvPr id="64" name="Picture 63" descr="dl180g5-new.jpg"/>
            <p:cNvPicPr>
              <a:picLocks noChangeAspect="1"/>
            </p:cNvPicPr>
            <p:nvPr/>
          </p:nvPicPr>
          <p:blipFill>
            <a:blip r:embed="rId4" cstate="print"/>
            <a:stretch>
              <a:fillRect/>
            </a:stretch>
          </p:blipFill>
          <p:spPr>
            <a:xfrm>
              <a:off x="6818219" y="2898020"/>
              <a:ext cx="1374234" cy="249249"/>
            </a:xfrm>
            <a:prstGeom prst="rect">
              <a:avLst/>
            </a:prstGeom>
          </p:spPr>
        </p:pic>
        <p:pic>
          <p:nvPicPr>
            <p:cNvPr id="65" name="Picture 64" descr="dl180g5-new.jpg"/>
            <p:cNvPicPr>
              <a:picLocks noChangeAspect="1"/>
            </p:cNvPicPr>
            <p:nvPr/>
          </p:nvPicPr>
          <p:blipFill>
            <a:blip r:embed="rId4" cstate="print"/>
            <a:stretch>
              <a:fillRect/>
            </a:stretch>
          </p:blipFill>
          <p:spPr>
            <a:xfrm>
              <a:off x="6818219" y="3292302"/>
              <a:ext cx="1374234" cy="249249"/>
            </a:xfrm>
            <a:prstGeom prst="rect">
              <a:avLst/>
            </a:prstGeom>
          </p:spPr>
        </p:pic>
        <p:pic>
          <p:nvPicPr>
            <p:cNvPr id="66" name="Picture 65" descr="dl180g5-new.jpg"/>
            <p:cNvPicPr>
              <a:picLocks noChangeAspect="1"/>
            </p:cNvPicPr>
            <p:nvPr/>
          </p:nvPicPr>
          <p:blipFill>
            <a:blip r:embed="rId4" cstate="print"/>
            <a:stretch>
              <a:fillRect/>
            </a:stretch>
          </p:blipFill>
          <p:spPr>
            <a:xfrm>
              <a:off x="6818219" y="3711752"/>
              <a:ext cx="1374234" cy="249249"/>
            </a:xfrm>
            <a:prstGeom prst="rect">
              <a:avLst/>
            </a:prstGeom>
          </p:spPr>
        </p:pic>
        <p:pic>
          <p:nvPicPr>
            <p:cNvPr id="67" name="Picture 66" descr="dl180g5-new.jpg"/>
            <p:cNvPicPr>
              <a:picLocks noChangeAspect="1"/>
            </p:cNvPicPr>
            <p:nvPr/>
          </p:nvPicPr>
          <p:blipFill>
            <a:blip r:embed="rId4" cstate="print"/>
            <a:stretch>
              <a:fillRect/>
            </a:stretch>
          </p:blipFill>
          <p:spPr>
            <a:xfrm>
              <a:off x="6826608" y="4122812"/>
              <a:ext cx="1374234" cy="249249"/>
            </a:xfrm>
            <a:prstGeom prst="rect">
              <a:avLst/>
            </a:prstGeom>
          </p:spPr>
        </p:pic>
        <p:pic>
          <p:nvPicPr>
            <p:cNvPr id="68" name="Picture 67" descr="dl180g5-new.jpg"/>
            <p:cNvPicPr>
              <a:picLocks noChangeAspect="1"/>
            </p:cNvPicPr>
            <p:nvPr/>
          </p:nvPicPr>
          <p:blipFill>
            <a:blip r:embed="rId4" cstate="print"/>
            <a:stretch>
              <a:fillRect/>
            </a:stretch>
          </p:blipFill>
          <p:spPr>
            <a:xfrm>
              <a:off x="6826608" y="4559040"/>
              <a:ext cx="1374234" cy="249249"/>
            </a:xfrm>
            <a:prstGeom prst="rect">
              <a:avLst/>
            </a:prstGeom>
          </p:spPr>
        </p:pic>
        <p:pic>
          <p:nvPicPr>
            <p:cNvPr id="69" name="Picture 68" descr="dl380g5-new.jpg"/>
            <p:cNvPicPr>
              <a:picLocks noChangeAspect="1"/>
            </p:cNvPicPr>
            <p:nvPr/>
          </p:nvPicPr>
          <p:blipFill>
            <a:blip r:embed="rId3" cstate="print"/>
            <a:stretch>
              <a:fillRect/>
            </a:stretch>
          </p:blipFill>
          <p:spPr>
            <a:xfrm>
              <a:off x="5002634" y="4943911"/>
              <a:ext cx="1451296" cy="285255"/>
            </a:xfrm>
            <a:prstGeom prst="rect">
              <a:avLst/>
            </a:prstGeom>
          </p:spPr>
        </p:pic>
        <p:sp>
          <p:nvSpPr>
            <p:cNvPr id="70" name="Line 214"/>
            <p:cNvSpPr>
              <a:spLocks noChangeShapeType="1"/>
            </p:cNvSpPr>
            <p:nvPr/>
          </p:nvSpPr>
          <p:spPr bwMode="auto">
            <a:xfrm rot="10800000" flipH="1">
              <a:off x="6434743" y="510886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1" name="Line 10"/>
            <p:cNvSpPr>
              <a:spLocks noChangeShapeType="1"/>
            </p:cNvSpPr>
            <p:nvPr/>
          </p:nvSpPr>
          <p:spPr bwMode="auto">
            <a:xfrm flipH="1">
              <a:off x="4718545" y="509414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2" name="Group 83"/>
            <p:cNvGrpSpPr/>
            <p:nvPr/>
          </p:nvGrpSpPr>
          <p:grpSpPr>
            <a:xfrm>
              <a:off x="6143718" y="5085213"/>
              <a:ext cx="370463" cy="361696"/>
              <a:chOff x="359635" y="1371600"/>
              <a:chExt cx="206882" cy="261162"/>
            </a:xfrm>
            <a:effectLst>
              <a:outerShdw blurRad="50800" dist="38100" dir="2700000" algn="tl" rotWithShape="0">
                <a:prstClr val="black">
                  <a:alpha val="40000"/>
                </a:prstClr>
              </a:outerShdw>
            </a:effectLst>
          </p:grpSpPr>
          <p:sp>
            <p:nvSpPr>
              <p:cNvPr id="81" name="Flowchart: Magnetic Disk 8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2" name="TextBox 8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3" name="Picture 72" descr="dl180g5-new.jpg"/>
            <p:cNvPicPr>
              <a:picLocks noChangeAspect="1"/>
            </p:cNvPicPr>
            <p:nvPr/>
          </p:nvPicPr>
          <p:blipFill>
            <a:blip r:embed="rId4" cstate="print"/>
            <a:stretch>
              <a:fillRect/>
            </a:stretch>
          </p:blipFill>
          <p:spPr>
            <a:xfrm>
              <a:off x="6844784" y="4988277"/>
              <a:ext cx="1374234" cy="249249"/>
            </a:xfrm>
            <a:prstGeom prst="rect">
              <a:avLst/>
            </a:prstGeom>
          </p:spPr>
        </p:pic>
        <p:pic>
          <p:nvPicPr>
            <p:cNvPr id="74" name="Picture 73" descr="dl380g5-new.jpg"/>
            <p:cNvPicPr>
              <a:picLocks noChangeAspect="1"/>
            </p:cNvPicPr>
            <p:nvPr/>
          </p:nvPicPr>
          <p:blipFill>
            <a:blip r:embed="rId3" cstate="print"/>
            <a:stretch>
              <a:fillRect/>
            </a:stretch>
          </p:blipFill>
          <p:spPr>
            <a:xfrm>
              <a:off x="5011023" y="5363361"/>
              <a:ext cx="1451296" cy="285255"/>
            </a:xfrm>
            <a:prstGeom prst="rect">
              <a:avLst/>
            </a:prstGeom>
          </p:spPr>
        </p:pic>
        <p:sp>
          <p:nvSpPr>
            <p:cNvPr id="75" name="Line 214"/>
            <p:cNvSpPr>
              <a:spLocks noChangeShapeType="1"/>
            </p:cNvSpPr>
            <p:nvPr/>
          </p:nvSpPr>
          <p:spPr bwMode="auto">
            <a:xfrm rot="10800000" flipH="1">
              <a:off x="6443132" y="552831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6" name="Line 10"/>
            <p:cNvSpPr>
              <a:spLocks noChangeShapeType="1"/>
            </p:cNvSpPr>
            <p:nvPr/>
          </p:nvSpPr>
          <p:spPr bwMode="auto">
            <a:xfrm flipH="1">
              <a:off x="4726934" y="551359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7" name="Group 83"/>
            <p:cNvGrpSpPr/>
            <p:nvPr/>
          </p:nvGrpSpPr>
          <p:grpSpPr>
            <a:xfrm>
              <a:off x="6152107" y="5504663"/>
              <a:ext cx="370463" cy="361696"/>
              <a:chOff x="359635" y="1371600"/>
              <a:chExt cx="206882" cy="261162"/>
            </a:xfrm>
            <a:effectLst>
              <a:outerShdw blurRad="50800" dist="38100" dir="2700000" algn="tl" rotWithShape="0">
                <a:prstClr val="black">
                  <a:alpha val="40000"/>
                </a:prstClr>
              </a:outerShdw>
            </a:effectLst>
          </p:grpSpPr>
          <p:sp>
            <p:nvSpPr>
              <p:cNvPr id="79" name="Flowchart: Magnetic Disk 7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0" name="TextBox 7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8" name="Picture 77" descr="dl180g5-new.jpg"/>
            <p:cNvPicPr>
              <a:picLocks noChangeAspect="1"/>
            </p:cNvPicPr>
            <p:nvPr/>
          </p:nvPicPr>
          <p:blipFill>
            <a:blip r:embed="rId4" cstate="print"/>
            <a:stretch>
              <a:fillRect/>
            </a:stretch>
          </p:blipFill>
          <p:spPr>
            <a:xfrm>
              <a:off x="6853173" y="5407727"/>
              <a:ext cx="1374234" cy="249249"/>
            </a:xfrm>
            <a:prstGeom prst="rect">
              <a:avLst/>
            </a:prstGeom>
          </p:spPr>
        </p:pic>
      </p:grpSp>
      <p:sp>
        <p:nvSpPr>
          <p:cNvPr id="111" name="Rectangle 110"/>
          <p:cNvSpPr/>
          <p:nvPr/>
        </p:nvSpPr>
        <p:spPr bwMode="auto">
          <a:xfrm>
            <a:off x="532418" y="236739"/>
            <a:ext cx="2718365" cy="46713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CONTROL RACK</a:t>
            </a:r>
          </a:p>
        </p:txBody>
      </p:sp>
      <p:sp>
        <p:nvSpPr>
          <p:cNvPr id="110" name="Rectangle 109"/>
          <p:cNvSpPr/>
          <p:nvPr/>
        </p:nvSpPr>
        <p:spPr bwMode="auto">
          <a:xfrm>
            <a:off x="4251366" y="249382"/>
            <a:ext cx="7267699" cy="6377049"/>
          </a:xfrm>
          <a:prstGeom prst="rect">
            <a:avLst/>
          </a:prstGeom>
          <a:solidFill>
            <a:schemeClr val="tx2">
              <a:alpha val="86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2" name="Rectangle 11"/>
          <p:cNvSpPr/>
          <p:nvPr/>
        </p:nvSpPr>
        <p:spPr bwMode="auto">
          <a:xfrm>
            <a:off x="997527" y="1192164"/>
            <a:ext cx="3022930" cy="1337956"/>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2" name="Rectangle 101"/>
          <p:cNvSpPr/>
          <p:nvPr/>
        </p:nvSpPr>
        <p:spPr bwMode="auto">
          <a:xfrm>
            <a:off x="4559564" y="1219290"/>
            <a:ext cx="6626992" cy="5228684"/>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L="311096" lvl="2" indent="-311096" defTabSz="609493" fontAlgn="base">
              <a:spcBef>
                <a:spcPts val="267"/>
              </a:spcBef>
              <a:spcAft>
                <a:spcPts val="533"/>
              </a:spcAft>
              <a:buClr>
                <a:schemeClr val="accent1"/>
              </a:buClr>
              <a:buFont typeface="Wingdings" pitchFamily="2" charset="2"/>
              <a:buChar char="§"/>
              <a:defRPr/>
            </a:pPr>
            <a:r>
              <a:rPr lang="en-US" dirty="0">
                <a:solidFill>
                  <a:schemeClr val="tx1"/>
                </a:solidFill>
                <a:latin typeface="Segoe" pitchFamily="34" charset="0"/>
              </a:rPr>
              <a:t>Client connections always go through the control node</a:t>
            </a:r>
          </a:p>
          <a:p>
            <a:pPr marL="311096" lvl="2" indent="-311096" defTabSz="609493" fontAlgn="base">
              <a:spcBef>
                <a:spcPts val="267"/>
              </a:spcBef>
              <a:spcAft>
                <a:spcPts val="533"/>
              </a:spcAft>
              <a:buClr>
                <a:schemeClr val="accent1"/>
              </a:buClr>
              <a:buFont typeface="Wingdings" pitchFamily="2" charset="2"/>
              <a:buChar char="§"/>
              <a:defRPr/>
            </a:pPr>
            <a:r>
              <a:rPr lang="en-US" dirty="0">
                <a:solidFill>
                  <a:schemeClr val="tx1"/>
                </a:solidFill>
                <a:latin typeface="Segoe" pitchFamily="34" charset="0"/>
              </a:rPr>
              <a:t>Contains no persistent user data</a:t>
            </a:r>
          </a:p>
          <a:p>
            <a:pPr marL="311096" lvl="2" indent="-311096" defTabSz="609493" fontAlgn="base">
              <a:spcBef>
                <a:spcPts val="267"/>
              </a:spcBef>
              <a:spcAft>
                <a:spcPts val="533"/>
              </a:spcAft>
              <a:buClr>
                <a:schemeClr val="accent1"/>
              </a:buClr>
              <a:buFont typeface="Wingdings" pitchFamily="2" charset="2"/>
              <a:buChar char="§"/>
              <a:defRPr/>
            </a:pPr>
            <a:r>
              <a:rPr lang="en-US" dirty="0">
                <a:solidFill>
                  <a:schemeClr val="tx1"/>
                </a:solidFill>
                <a:latin typeface="Segoe" pitchFamily="34" charset="0"/>
              </a:rPr>
              <a:t>Parallel Data Warehouse advantages:</a:t>
            </a:r>
          </a:p>
          <a:p>
            <a:pPr marL="761867" lvl="3" defTabSz="609493" fontAlgn="base">
              <a:spcBef>
                <a:spcPts val="267"/>
              </a:spcBef>
              <a:spcAft>
                <a:spcPts val="533"/>
              </a:spcAft>
              <a:buClr>
                <a:schemeClr val="accent1"/>
              </a:buClr>
              <a:buFont typeface="Courier New" pitchFamily="49" charset="0"/>
              <a:buChar char="o"/>
              <a:defRPr/>
            </a:pPr>
            <a:r>
              <a:rPr lang="en-US" dirty="0">
                <a:solidFill>
                  <a:schemeClr val="tx1"/>
                </a:solidFill>
                <a:latin typeface="Segoe" pitchFamily="34" charset="0"/>
              </a:rPr>
              <a:t>Processes SQL requests</a:t>
            </a:r>
          </a:p>
          <a:p>
            <a:pPr marL="761867" lvl="3" defTabSz="609493" fontAlgn="base">
              <a:spcBef>
                <a:spcPts val="267"/>
              </a:spcBef>
              <a:spcAft>
                <a:spcPts val="533"/>
              </a:spcAft>
              <a:buClr>
                <a:schemeClr val="accent1"/>
              </a:buClr>
              <a:buFont typeface="Courier New" pitchFamily="49" charset="0"/>
              <a:buChar char="o"/>
              <a:defRPr/>
            </a:pPr>
            <a:r>
              <a:rPr lang="en-US" dirty="0">
                <a:solidFill>
                  <a:schemeClr val="tx1"/>
                </a:solidFill>
                <a:latin typeface="Segoe" pitchFamily="34" charset="0"/>
              </a:rPr>
              <a:t>Prepares execution plan</a:t>
            </a:r>
          </a:p>
          <a:p>
            <a:pPr marL="761867" lvl="3" defTabSz="609493" fontAlgn="base">
              <a:spcBef>
                <a:spcPts val="267"/>
              </a:spcBef>
              <a:spcAft>
                <a:spcPts val="533"/>
              </a:spcAft>
              <a:buClr>
                <a:schemeClr val="accent1"/>
              </a:buClr>
              <a:buFont typeface="Courier New" pitchFamily="49" charset="0"/>
              <a:buChar char="o"/>
              <a:defRPr/>
            </a:pPr>
            <a:r>
              <a:rPr lang="en-US" dirty="0">
                <a:solidFill>
                  <a:schemeClr val="tx1"/>
                </a:solidFill>
                <a:latin typeface="Segoe" pitchFamily="34" charset="0"/>
              </a:rPr>
              <a:t>Orchestrates distributed execution</a:t>
            </a:r>
          </a:p>
          <a:p>
            <a:pPr marL="311096" lvl="2" indent="-311096" defTabSz="609493" fontAlgn="base">
              <a:spcBef>
                <a:spcPts val="267"/>
              </a:spcBef>
              <a:spcAft>
                <a:spcPts val="533"/>
              </a:spcAft>
              <a:buClr>
                <a:schemeClr val="accent1"/>
              </a:buClr>
              <a:buFont typeface="Wingdings" pitchFamily="2" charset="2"/>
              <a:buChar char="§"/>
              <a:defRPr/>
            </a:pPr>
            <a:r>
              <a:rPr lang="en-US" dirty="0">
                <a:solidFill>
                  <a:schemeClr val="tx1"/>
                </a:solidFill>
                <a:latin typeface="Segoe" pitchFamily="34" charset="0"/>
              </a:rPr>
              <a:t>Local SQL Server processes final query plan and aggregates results</a:t>
            </a:r>
          </a:p>
          <a:p>
            <a:pPr marL="311096" lvl="2" indent="-311096" defTabSz="609493" fontAlgn="base">
              <a:spcBef>
                <a:spcPts val="267"/>
              </a:spcBef>
              <a:spcAft>
                <a:spcPts val="533"/>
              </a:spcAft>
              <a:buClr>
                <a:schemeClr val="accent1"/>
              </a:buClr>
              <a:buFont typeface="Wingdings" pitchFamily="2" charset="2"/>
              <a:buChar char="§"/>
              <a:defRPr/>
            </a:pPr>
            <a:r>
              <a:rPr lang="en-US" dirty="0">
                <a:solidFill>
                  <a:schemeClr val="tx1"/>
                </a:solidFill>
                <a:latin typeface="Segoe" pitchFamily="34" charset="0"/>
              </a:rPr>
              <a:t>Provided by </a:t>
            </a:r>
            <a:r>
              <a:rPr lang="en-US" dirty="0" err="1">
                <a:solidFill>
                  <a:schemeClr val="tx1"/>
                </a:solidFill>
                <a:latin typeface="Segoe" pitchFamily="34" charset="0"/>
              </a:rPr>
              <a:t>DataDirect</a:t>
            </a:r>
            <a:endParaRPr lang="en-US" dirty="0">
              <a:solidFill>
                <a:schemeClr val="tx1"/>
              </a:solidFill>
              <a:latin typeface="Segoe" pitchFamily="34" charset="0"/>
            </a:endParaRPr>
          </a:p>
          <a:p>
            <a:pPr marL="761867" lvl="3" defTabSz="609493" fontAlgn="base">
              <a:spcBef>
                <a:spcPts val="267"/>
              </a:spcBef>
              <a:spcAft>
                <a:spcPts val="533"/>
              </a:spcAft>
              <a:buClr>
                <a:schemeClr val="accent1"/>
              </a:buClr>
              <a:buFont typeface="Courier New" pitchFamily="49" charset="0"/>
              <a:buChar char="o"/>
              <a:defRPr/>
            </a:pPr>
            <a:r>
              <a:rPr lang="en-US" dirty="0">
                <a:solidFill>
                  <a:schemeClr val="tx1"/>
                </a:solidFill>
                <a:latin typeface="Segoe" pitchFamily="34" charset="0"/>
              </a:rPr>
              <a:t>Open database connectivity (ODBC), object linking and embedding database (OLE DB), Java Database Connectivity (JDBC), and ActiveX</a:t>
            </a:r>
            <a:r>
              <a:rPr lang="en-US" baseline="30000" dirty="0">
                <a:solidFill>
                  <a:schemeClr val="tx1"/>
                </a:solidFill>
                <a:latin typeface="Segoe" pitchFamily="34" charset="0"/>
              </a:rPr>
              <a:t>®</a:t>
            </a:r>
            <a:r>
              <a:rPr lang="en-US" dirty="0">
                <a:solidFill>
                  <a:schemeClr val="tx1"/>
                </a:solidFill>
                <a:latin typeface="Segoe" pitchFamily="34" charset="0"/>
              </a:rPr>
              <a:t> Data Objects (ADO.net) client drivers</a:t>
            </a:r>
          </a:p>
          <a:p>
            <a:pPr marL="761867" lvl="3" defTabSz="609493" fontAlgn="base">
              <a:spcBef>
                <a:spcPts val="267"/>
              </a:spcBef>
              <a:spcAft>
                <a:spcPts val="533"/>
              </a:spcAft>
              <a:buClr>
                <a:schemeClr val="accent1"/>
              </a:buClr>
              <a:buFont typeface="Courier New" pitchFamily="49" charset="0"/>
              <a:buChar char="o"/>
              <a:defRPr/>
            </a:pPr>
            <a:r>
              <a:rPr lang="en-US" dirty="0">
                <a:solidFill>
                  <a:schemeClr val="tx1"/>
                </a:solidFill>
                <a:latin typeface="Segoe" pitchFamily="34" charset="0"/>
              </a:rPr>
              <a:t>Wire protocol (</a:t>
            </a:r>
            <a:r>
              <a:rPr lang="en-US" dirty="0" err="1">
                <a:solidFill>
                  <a:schemeClr val="tx1"/>
                </a:solidFill>
                <a:latin typeface="Segoe" pitchFamily="34" charset="0"/>
              </a:rPr>
              <a:t>SeQuel</a:t>
            </a:r>
            <a:r>
              <a:rPr lang="en-US" dirty="0">
                <a:solidFill>
                  <a:schemeClr val="tx1"/>
                </a:solidFill>
                <a:latin typeface="Segoe" pitchFamily="34" charset="0"/>
              </a:rPr>
              <a:t> link)</a:t>
            </a:r>
          </a:p>
          <a:p>
            <a:pPr marL="761867" lvl="3" defTabSz="609493" fontAlgn="base">
              <a:spcBef>
                <a:spcPts val="267"/>
              </a:spcBef>
              <a:spcAft>
                <a:spcPts val="533"/>
              </a:spcAft>
              <a:buClr>
                <a:schemeClr val="accent1"/>
              </a:buClr>
              <a:buFont typeface="Courier New" pitchFamily="49" charset="0"/>
              <a:buChar char="o"/>
              <a:defRPr/>
            </a:pPr>
            <a:r>
              <a:rPr lang="en-US" dirty="0">
                <a:solidFill>
                  <a:schemeClr val="tx1"/>
                </a:solidFill>
                <a:latin typeface="Segoe" pitchFamily="34" charset="0"/>
              </a:rPr>
              <a:t>Drivers are available for 32 bits and 64 bits</a:t>
            </a:r>
          </a:p>
        </p:txBody>
      </p:sp>
      <p:cxnSp>
        <p:nvCxnSpPr>
          <p:cNvPr id="33" name="Straight Connector 32"/>
          <p:cNvCxnSpPr>
            <a:stCxn id="111" idx="3"/>
          </p:cNvCxnSpPr>
          <p:nvPr/>
        </p:nvCxnSpPr>
        <p:spPr>
          <a:xfrm>
            <a:off x="3250783" y="470307"/>
            <a:ext cx="2425622"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5747655" y="343682"/>
            <a:ext cx="1850891" cy="276999"/>
          </a:xfrm>
          <a:prstGeom prst="rect">
            <a:avLst/>
          </a:prstGeom>
          <a:noFill/>
        </p:spPr>
        <p:txBody>
          <a:bodyPr wrap="none" lIns="0" tIns="0" rIns="0" bIns="0" rtlCol="0">
            <a:spAutoFit/>
          </a:bodyPr>
          <a:lstStyle/>
          <a:p>
            <a:r>
              <a:rPr lang="en-US" dirty="0" smtClean="0">
                <a:solidFill>
                  <a:srgbClr val="FFC000"/>
                </a:solidFill>
              </a:rPr>
              <a:t>CONTROL NODE</a:t>
            </a:r>
          </a:p>
        </p:txBody>
      </p:sp>
    </p:spTree>
    <p:extLst>
      <p:ext uri="{BB962C8B-B14F-4D97-AF65-F5344CB8AC3E}">
        <p14:creationId xmlns:p14="http://schemas.microsoft.com/office/powerpoint/2010/main" val="2936255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Rectangle 118"/>
          <p:cNvSpPr/>
          <p:nvPr/>
        </p:nvSpPr>
        <p:spPr bwMode="auto">
          <a:xfrm>
            <a:off x="665417" y="266191"/>
            <a:ext cx="3495672" cy="6377049"/>
          </a:xfrm>
          <a:prstGeom prst="rect">
            <a:avLst/>
          </a:prstGeom>
          <a:solidFill>
            <a:schemeClr val="tx2">
              <a:alpha val="1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grpSp>
        <p:nvGrpSpPr>
          <p:cNvPr id="2" name="Group 1"/>
          <p:cNvGrpSpPr/>
          <p:nvPr/>
        </p:nvGrpSpPr>
        <p:grpSpPr>
          <a:xfrm>
            <a:off x="1105119" y="561536"/>
            <a:ext cx="9761417" cy="5886438"/>
            <a:chOff x="2836877" y="1585518"/>
            <a:chExt cx="5390530" cy="4850264"/>
          </a:xfrm>
        </p:grpSpPr>
        <p:pic>
          <p:nvPicPr>
            <p:cNvPr id="3" name="Picture 2" descr="dl380g5-new.jpg"/>
            <p:cNvPicPr>
              <a:picLocks noChangeAspect="1"/>
            </p:cNvPicPr>
            <p:nvPr/>
          </p:nvPicPr>
          <p:blipFill>
            <a:blip r:embed="rId3" cstate="print"/>
            <a:stretch>
              <a:fillRect/>
            </a:stretch>
          </p:blipFill>
          <p:spPr>
            <a:xfrm>
              <a:off x="4976069" y="2434204"/>
              <a:ext cx="1451296" cy="285255"/>
            </a:xfrm>
            <a:prstGeom prst="rect">
              <a:avLst/>
            </a:prstGeom>
          </p:spPr>
        </p:pic>
        <p:pic>
          <p:nvPicPr>
            <p:cNvPr id="4" name="Picture 3" descr="dl380g5-new.jpg"/>
            <p:cNvPicPr>
              <a:picLocks noChangeAspect="1"/>
            </p:cNvPicPr>
            <p:nvPr/>
          </p:nvPicPr>
          <p:blipFill>
            <a:blip r:embed="rId3" cstate="print"/>
            <a:stretch>
              <a:fillRect/>
            </a:stretch>
          </p:blipFill>
          <p:spPr>
            <a:xfrm>
              <a:off x="4967680" y="2845265"/>
              <a:ext cx="1451296" cy="285255"/>
            </a:xfrm>
            <a:prstGeom prst="rect">
              <a:avLst/>
            </a:prstGeom>
          </p:spPr>
        </p:pic>
        <p:pic>
          <p:nvPicPr>
            <p:cNvPr id="5" name="Picture 4" descr="dl380g5-new.jpg"/>
            <p:cNvPicPr>
              <a:picLocks noChangeAspect="1"/>
            </p:cNvPicPr>
            <p:nvPr/>
          </p:nvPicPr>
          <p:blipFill>
            <a:blip r:embed="rId3" cstate="print"/>
            <a:stretch>
              <a:fillRect/>
            </a:stretch>
          </p:blipFill>
          <p:spPr>
            <a:xfrm>
              <a:off x="4976069" y="3264714"/>
              <a:ext cx="1451296" cy="285255"/>
            </a:xfrm>
            <a:prstGeom prst="rect">
              <a:avLst/>
            </a:prstGeom>
          </p:spPr>
        </p:pic>
        <p:pic>
          <p:nvPicPr>
            <p:cNvPr id="6" name="Picture 5" descr="dl380g5-new.jpg"/>
            <p:cNvPicPr>
              <a:picLocks noChangeAspect="1"/>
            </p:cNvPicPr>
            <p:nvPr/>
          </p:nvPicPr>
          <p:blipFill>
            <a:blip r:embed="rId3" cstate="print"/>
            <a:stretch>
              <a:fillRect/>
            </a:stretch>
          </p:blipFill>
          <p:spPr>
            <a:xfrm>
              <a:off x="4984458" y="3684164"/>
              <a:ext cx="1451296" cy="285255"/>
            </a:xfrm>
            <a:prstGeom prst="rect">
              <a:avLst/>
            </a:prstGeom>
          </p:spPr>
        </p:pic>
        <p:pic>
          <p:nvPicPr>
            <p:cNvPr id="7" name="Picture 6" descr="dl380g5-new.jpg"/>
            <p:cNvPicPr>
              <a:picLocks noChangeAspect="1"/>
            </p:cNvPicPr>
            <p:nvPr/>
          </p:nvPicPr>
          <p:blipFill>
            <a:blip r:embed="rId3" cstate="print"/>
            <a:stretch>
              <a:fillRect/>
            </a:stretch>
          </p:blipFill>
          <p:spPr>
            <a:xfrm>
              <a:off x="4976069" y="4070057"/>
              <a:ext cx="1451296" cy="285255"/>
            </a:xfrm>
            <a:prstGeom prst="rect">
              <a:avLst/>
            </a:prstGeom>
          </p:spPr>
        </p:pic>
        <p:pic>
          <p:nvPicPr>
            <p:cNvPr id="8" name="Picture 7" descr="dl380g5-new.jpg"/>
            <p:cNvPicPr>
              <a:picLocks noChangeAspect="1"/>
            </p:cNvPicPr>
            <p:nvPr/>
          </p:nvPicPr>
          <p:blipFill>
            <a:blip r:embed="rId3" cstate="print"/>
            <a:stretch>
              <a:fillRect/>
            </a:stretch>
          </p:blipFill>
          <p:spPr>
            <a:xfrm>
              <a:off x="4984458" y="4514674"/>
              <a:ext cx="1451296" cy="285255"/>
            </a:xfrm>
            <a:prstGeom prst="rect">
              <a:avLst/>
            </a:prstGeom>
          </p:spPr>
        </p:pic>
        <p:pic>
          <p:nvPicPr>
            <p:cNvPr id="9" name="Picture 8" descr="dl380g5-new.jpg"/>
            <p:cNvPicPr>
              <a:picLocks noChangeAspect="1"/>
            </p:cNvPicPr>
            <p:nvPr/>
          </p:nvPicPr>
          <p:blipFill>
            <a:blip r:embed="rId3" cstate="print"/>
            <a:stretch>
              <a:fillRect/>
            </a:stretch>
          </p:blipFill>
          <p:spPr>
            <a:xfrm>
              <a:off x="4967680" y="2031533"/>
              <a:ext cx="1451296" cy="285255"/>
            </a:xfrm>
            <a:prstGeom prst="rect">
              <a:avLst/>
            </a:prstGeom>
          </p:spPr>
        </p:pic>
        <p:pic>
          <p:nvPicPr>
            <p:cNvPr id="10" name="Picture 9" descr="dl380g5-new.jpg"/>
            <p:cNvPicPr>
              <a:picLocks noChangeAspect="1"/>
            </p:cNvPicPr>
            <p:nvPr/>
          </p:nvPicPr>
          <p:blipFill>
            <a:blip r:embed="rId3" cstate="print"/>
            <a:stretch>
              <a:fillRect/>
            </a:stretch>
          </p:blipFill>
          <p:spPr>
            <a:xfrm>
              <a:off x="4957893" y="1585518"/>
              <a:ext cx="1451296" cy="285255"/>
            </a:xfrm>
            <a:prstGeom prst="rect">
              <a:avLst/>
            </a:prstGeom>
          </p:spPr>
        </p:pic>
        <p:sp>
          <p:nvSpPr>
            <p:cNvPr id="11" name="Line 214"/>
            <p:cNvSpPr>
              <a:spLocks noChangeShapeType="1"/>
            </p:cNvSpPr>
            <p:nvPr/>
          </p:nvSpPr>
          <p:spPr bwMode="auto">
            <a:xfrm rot="10800000" flipH="1">
              <a:off x="6230652" y="6327168"/>
              <a:ext cx="394912" cy="0"/>
            </a:xfrm>
            <a:prstGeom prst="line">
              <a:avLst/>
            </a:prstGeom>
            <a:noFill/>
            <a:ln w="38100">
              <a:solidFill>
                <a:schemeClr val="accent1"/>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3" name="Line 10"/>
            <p:cNvSpPr>
              <a:spLocks noChangeShapeType="1"/>
            </p:cNvSpPr>
            <p:nvPr/>
          </p:nvSpPr>
          <p:spPr bwMode="auto">
            <a:xfrm flipH="1">
              <a:off x="4699979" y="63150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4" name="Line 126"/>
            <p:cNvSpPr>
              <a:spLocks noChangeShapeType="1"/>
            </p:cNvSpPr>
            <p:nvPr/>
          </p:nvSpPr>
          <p:spPr bwMode="auto">
            <a:xfrm>
              <a:off x="6578514" y="1746606"/>
              <a:ext cx="50472" cy="4619903"/>
            </a:xfrm>
            <a:prstGeom prst="line">
              <a:avLst/>
            </a:prstGeom>
            <a:noFill/>
            <a:ln w="38100">
              <a:solidFill>
                <a:schemeClr val="accent1"/>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5" name="Line 12"/>
            <p:cNvSpPr>
              <a:spLocks noChangeShapeType="1"/>
            </p:cNvSpPr>
            <p:nvPr/>
          </p:nvSpPr>
          <p:spPr bwMode="auto">
            <a:xfrm flipH="1">
              <a:off x="4682762" y="172855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6" name="Line 199"/>
            <p:cNvSpPr>
              <a:spLocks noChangeShapeType="1"/>
            </p:cNvSpPr>
            <p:nvPr/>
          </p:nvSpPr>
          <p:spPr bwMode="auto">
            <a:xfrm flipH="1">
              <a:off x="4694192" y="25892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7" name="Line 209"/>
            <p:cNvSpPr>
              <a:spLocks noChangeShapeType="1"/>
            </p:cNvSpPr>
            <p:nvPr/>
          </p:nvSpPr>
          <p:spPr bwMode="auto">
            <a:xfrm flipH="1">
              <a:off x="4694192" y="340794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8" name="Line 214"/>
            <p:cNvSpPr>
              <a:spLocks noChangeShapeType="1"/>
            </p:cNvSpPr>
            <p:nvPr/>
          </p:nvSpPr>
          <p:spPr bwMode="auto">
            <a:xfrm rot="10800000" flipH="1">
              <a:off x="6416567" y="467962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9" name="Line 214"/>
            <p:cNvSpPr>
              <a:spLocks noChangeShapeType="1"/>
            </p:cNvSpPr>
            <p:nvPr/>
          </p:nvSpPr>
          <p:spPr bwMode="auto">
            <a:xfrm rot="10800000" flipH="1">
              <a:off x="6405137" y="302562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0" name="Line 214"/>
            <p:cNvSpPr>
              <a:spLocks noChangeShapeType="1"/>
            </p:cNvSpPr>
            <p:nvPr/>
          </p:nvSpPr>
          <p:spPr bwMode="auto">
            <a:xfrm rot="10800000" flipH="1">
              <a:off x="6416567" y="2583959"/>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 name="Line 214"/>
            <p:cNvSpPr>
              <a:spLocks noChangeShapeType="1"/>
            </p:cNvSpPr>
            <p:nvPr/>
          </p:nvSpPr>
          <p:spPr bwMode="auto">
            <a:xfrm rot="10800000" flipH="1">
              <a:off x="6405137" y="219597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2" name="Line 214"/>
            <p:cNvSpPr>
              <a:spLocks noChangeShapeType="1"/>
            </p:cNvSpPr>
            <p:nvPr/>
          </p:nvSpPr>
          <p:spPr bwMode="auto">
            <a:xfrm rot="10800000" flipH="1">
              <a:off x="6385744" y="17395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3" name="Line 10"/>
            <p:cNvSpPr>
              <a:spLocks noChangeShapeType="1"/>
            </p:cNvSpPr>
            <p:nvPr/>
          </p:nvSpPr>
          <p:spPr bwMode="auto">
            <a:xfrm flipH="1">
              <a:off x="4703789" y="383613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4" name="Line 10"/>
            <p:cNvSpPr>
              <a:spLocks noChangeShapeType="1"/>
            </p:cNvSpPr>
            <p:nvPr/>
          </p:nvSpPr>
          <p:spPr bwMode="auto">
            <a:xfrm flipH="1">
              <a:off x="4692359" y="299505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5" name="Line 10"/>
            <p:cNvSpPr>
              <a:spLocks noChangeShapeType="1"/>
            </p:cNvSpPr>
            <p:nvPr/>
          </p:nvSpPr>
          <p:spPr bwMode="auto">
            <a:xfrm flipH="1">
              <a:off x="4692359" y="2179146"/>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8" name="Line 10"/>
            <p:cNvSpPr>
              <a:spLocks noChangeShapeType="1"/>
            </p:cNvSpPr>
            <p:nvPr/>
          </p:nvSpPr>
          <p:spPr bwMode="auto">
            <a:xfrm flipH="1">
              <a:off x="4702079" y="4235110"/>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9" name="Line 10"/>
            <p:cNvSpPr>
              <a:spLocks noChangeShapeType="1"/>
            </p:cNvSpPr>
            <p:nvPr/>
          </p:nvSpPr>
          <p:spPr bwMode="auto">
            <a:xfrm flipH="1">
              <a:off x="4700369" y="466490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0" name="Line 214"/>
            <p:cNvSpPr>
              <a:spLocks noChangeShapeType="1"/>
            </p:cNvSpPr>
            <p:nvPr/>
          </p:nvSpPr>
          <p:spPr bwMode="auto">
            <a:xfrm rot="10800000" flipH="1">
              <a:off x="6422265" y="34023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1" name="Line 214"/>
            <p:cNvSpPr>
              <a:spLocks noChangeShapeType="1"/>
            </p:cNvSpPr>
            <p:nvPr/>
          </p:nvSpPr>
          <p:spPr bwMode="auto">
            <a:xfrm rot="10800000" flipH="1">
              <a:off x="6420555" y="383214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2" name="Line 214"/>
            <p:cNvSpPr>
              <a:spLocks noChangeShapeType="1"/>
            </p:cNvSpPr>
            <p:nvPr/>
          </p:nvSpPr>
          <p:spPr bwMode="auto">
            <a:xfrm rot="10800000" flipH="1">
              <a:off x="6429119" y="424139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34" name="Group 83"/>
            <p:cNvGrpSpPr/>
            <p:nvPr/>
          </p:nvGrpSpPr>
          <p:grpSpPr>
            <a:xfrm>
              <a:off x="6102962" y="1743442"/>
              <a:ext cx="370463" cy="361696"/>
              <a:chOff x="359635" y="1371600"/>
              <a:chExt cx="206882" cy="261162"/>
            </a:xfrm>
            <a:effectLst>
              <a:outerShdw blurRad="50800" dist="38100" dir="2700000" algn="tl" rotWithShape="0">
                <a:prstClr val="black">
                  <a:alpha val="40000"/>
                </a:prstClr>
              </a:outerShdw>
            </a:effectLst>
          </p:grpSpPr>
          <p:sp>
            <p:nvSpPr>
              <p:cNvPr id="99" name="Flowchart: Magnetic Disk 9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100" name="TextBox 9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5" name="Group 83"/>
            <p:cNvGrpSpPr/>
            <p:nvPr/>
          </p:nvGrpSpPr>
          <p:grpSpPr>
            <a:xfrm>
              <a:off x="6114254" y="2194998"/>
              <a:ext cx="370463" cy="361696"/>
              <a:chOff x="359635" y="1371600"/>
              <a:chExt cx="206882" cy="261162"/>
            </a:xfrm>
            <a:effectLst>
              <a:outerShdw blurRad="50800" dist="38100" dir="2700000" algn="tl" rotWithShape="0">
                <a:prstClr val="black">
                  <a:alpha val="40000"/>
                </a:prstClr>
              </a:outerShdw>
            </a:effectLst>
          </p:grpSpPr>
          <p:sp>
            <p:nvSpPr>
              <p:cNvPr id="97" name="Flowchart: Magnetic Disk 9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8" name="TextBox 9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6" name="Group 83"/>
            <p:cNvGrpSpPr/>
            <p:nvPr/>
          </p:nvGrpSpPr>
          <p:grpSpPr>
            <a:xfrm>
              <a:off x="6108608" y="2573177"/>
              <a:ext cx="370463" cy="361696"/>
              <a:chOff x="359635" y="1371600"/>
              <a:chExt cx="206882" cy="261162"/>
            </a:xfrm>
            <a:effectLst>
              <a:outerShdw blurRad="50800" dist="38100" dir="2700000" algn="tl" rotWithShape="0">
                <a:prstClr val="black">
                  <a:alpha val="40000"/>
                </a:prstClr>
              </a:outerShdw>
            </a:effectLst>
          </p:grpSpPr>
          <p:sp>
            <p:nvSpPr>
              <p:cNvPr id="95" name="Flowchart: Magnetic Disk 9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6" name="TextBox 9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7" name="Group 83"/>
            <p:cNvGrpSpPr/>
            <p:nvPr/>
          </p:nvGrpSpPr>
          <p:grpSpPr>
            <a:xfrm>
              <a:off x="6114254" y="2996511"/>
              <a:ext cx="370463" cy="361696"/>
              <a:chOff x="359635" y="1371600"/>
              <a:chExt cx="206882" cy="261162"/>
            </a:xfrm>
            <a:effectLst>
              <a:outerShdw blurRad="50800" dist="38100" dir="2700000" algn="tl" rotWithShape="0">
                <a:prstClr val="black">
                  <a:alpha val="40000"/>
                </a:prstClr>
              </a:outerShdw>
            </a:effectLst>
          </p:grpSpPr>
          <p:sp>
            <p:nvSpPr>
              <p:cNvPr id="93" name="Flowchart: Magnetic Disk 9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4" name="TextBox 9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8" name="Group 83"/>
            <p:cNvGrpSpPr/>
            <p:nvPr/>
          </p:nvGrpSpPr>
          <p:grpSpPr>
            <a:xfrm>
              <a:off x="6108609" y="3419843"/>
              <a:ext cx="370463" cy="361696"/>
              <a:chOff x="359635" y="1371600"/>
              <a:chExt cx="206882" cy="261162"/>
            </a:xfrm>
            <a:effectLst>
              <a:outerShdw blurRad="50800" dist="38100" dir="2700000" algn="tl" rotWithShape="0">
                <a:prstClr val="black">
                  <a:alpha val="40000"/>
                </a:prstClr>
              </a:outerShdw>
            </a:effectLst>
          </p:grpSpPr>
          <p:sp>
            <p:nvSpPr>
              <p:cNvPr id="91" name="Flowchart: Magnetic Disk 9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2" name="TextBox 9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9" name="Group 83"/>
            <p:cNvGrpSpPr/>
            <p:nvPr/>
          </p:nvGrpSpPr>
          <p:grpSpPr>
            <a:xfrm>
              <a:off x="6114254" y="3843176"/>
              <a:ext cx="370463" cy="361696"/>
              <a:chOff x="359635" y="1371600"/>
              <a:chExt cx="206882" cy="261162"/>
            </a:xfrm>
            <a:effectLst>
              <a:outerShdw blurRad="50800" dist="38100" dir="2700000" algn="tl" rotWithShape="0">
                <a:prstClr val="black">
                  <a:alpha val="40000"/>
                </a:prstClr>
              </a:outerShdw>
            </a:effectLst>
          </p:grpSpPr>
          <p:sp>
            <p:nvSpPr>
              <p:cNvPr id="89" name="Flowchart: Magnetic Disk 8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0" name="TextBox 8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0" name="Group 83"/>
            <p:cNvGrpSpPr/>
            <p:nvPr/>
          </p:nvGrpSpPr>
          <p:grpSpPr>
            <a:xfrm>
              <a:off x="6108609" y="4266510"/>
              <a:ext cx="370463" cy="361696"/>
              <a:chOff x="359635" y="1371600"/>
              <a:chExt cx="206882" cy="261162"/>
            </a:xfrm>
            <a:effectLst>
              <a:outerShdw blurRad="50800" dist="38100" dir="2700000" algn="tl" rotWithShape="0">
                <a:prstClr val="black">
                  <a:alpha val="40000"/>
                </a:prstClr>
              </a:outerShdw>
            </a:effectLst>
          </p:grpSpPr>
          <p:sp>
            <p:nvSpPr>
              <p:cNvPr id="87" name="Flowchart: Magnetic Disk 8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8" name="TextBox 8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1" name="Group 83"/>
            <p:cNvGrpSpPr/>
            <p:nvPr/>
          </p:nvGrpSpPr>
          <p:grpSpPr>
            <a:xfrm>
              <a:off x="6125542" y="4655976"/>
              <a:ext cx="370463" cy="361696"/>
              <a:chOff x="359635" y="1371600"/>
              <a:chExt cx="206882" cy="261162"/>
            </a:xfrm>
            <a:effectLst>
              <a:outerShdw blurRad="50800" dist="38100" dir="2700000" algn="tl" rotWithShape="0">
                <a:prstClr val="black">
                  <a:alpha val="40000"/>
                </a:prstClr>
              </a:outerShdw>
            </a:effectLst>
          </p:grpSpPr>
          <p:sp>
            <p:nvSpPr>
              <p:cNvPr id="85" name="Flowchart: Magnetic Disk 8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6" name="TextBox 8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42" name="Picture 41" descr="dl380g5-new.jpg"/>
            <p:cNvPicPr>
              <a:picLocks noChangeAspect="1"/>
            </p:cNvPicPr>
            <p:nvPr/>
          </p:nvPicPr>
          <p:blipFill>
            <a:blip r:embed="rId3" cstate="print"/>
            <a:stretch>
              <a:fillRect/>
            </a:stretch>
          </p:blipFill>
          <p:spPr>
            <a:xfrm>
              <a:off x="4959291" y="6150527"/>
              <a:ext cx="1451296" cy="285255"/>
            </a:xfrm>
            <a:prstGeom prst="rect">
              <a:avLst/>
            </a:prstGeom>
          </p:spPr>
        </p:pic>
        <p:pic>
          <p:nvPicPr>
            <p:cNvPr id="43" name="Picture 42" descr="dl380g5-new.jpg"/>
            <p:cNvPicPr>
              <a:picLocks noChangeAspect="1"/>
            </p:cNvPicPr>
            <p:nvPr/>
          </p:nvPicPr>
          <p:blipFill>
            <a:blip r:embed="rId3" cstate="print"/>
            <a:stretch>
              <a:fillRect/>
            </a:stretch>
          </p:blipFill>
          <p:spPr>
            <a:xfrm>
              <a:off x="2846664" y="2678883"/>
              <a:ext cx="1382785" cy="285255"/>
            </a:xfrm>
            <a:prstGeom prst="rect">
              <a:avLst/>
            </a:prstGeom>
          </p:spPr>
        </p:pic>
        <p:pic>
          <p:nvPicPr>
            <p:cNvPr id="44" name="Picture 43" descr="dl380g5-new.jpg"/>
            <p:cNvPicPr>
              <a:picLocks noChangeAspect="1"/>
            </p:cNvPicPr>
            <p:nvPr/>
          </p:nvPicPr>
          <p:blipFill>
            <a:blip r:embed="rId3" cstate="print"/>
            <a:stretch>
              <a:fillRect/>
            </a:stretch>
          </p:blipFill>
          <p:spPr>
            <a:xfrm>
              <a:off x="2845266" y="2341925"/>
              <a:ext cx="1382785" cy="285255"/>
            </a:xfrm>
            <a:prstGeom prst="rect">
              <a:avLst/>
            </a:prstGeom>
          </p:spPr>
        </p:pic>
        <p:sp>
          <p:nvSpPr>
            <p:cNvPr id="46" name="Line 128"/>
            <p:cNvSpPr>
              <a:spLocks noChangeShapeType="1"/>
            </p:cNvSpPr>
            <p:nvPr/>
          </p:nvSpPr>
          <p:spPr bwMode="auto">
            <a:xfrm>
              <a:off x="4662940" y="1703071"/>
              <a:ext cx="45719" cy="4621259"/>
            </a:xfrm>
            <a:prstGeom prst="line">
              <a:avLst/>
            </a:prstGeom>
            <a:noFill/>
            <a:ln w="38100">
              <a:solidFill>
                <a:srgbClr val="C00000"/>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7" name="Line 5"/>
            <p:cNvSpPr>
              <a:spLocks noChangeShapeType="1"/>
            </p:cNvSpPr>
            <p:nvPr/>
          </p:nvSpPr>
          <p:spPr bwMode="auto">
            <a:xfrm flipV="1">
              <a:off x="4200587" y="2467005"/>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9" name="Line 5"/>
            <p:cNvSpPr>
              <a:spLocks noChangeShapeType="1"/>
            </p:cNvSpPr>
            <p:nvPr/>
          </p:nvSpPr>
          <p:spPr bwMode="auto">
            <a:xfrm flipV="1">
              <a:off x="4204397" y="4903059"/>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0" name="Line 5"/>
            <p:cNvSpPr>
              <a:spLocks noChangeShapeType="1"/>
            </p:cNvSpPr>
            <p:nvPr/>
          </p:nvSpPr>
          <p:spPr bwMode="auto">
            <a:xfrm flipV="1">
              <a:off x="4196777" y="581518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3" name="Line 5"/>
            <p:cNvSpPr>
              <a:spLocks noChangeShapeType="1"/>
            </p:cNvSpPr>
            <p:nvPr/>
          </p:nvSpPr>
          <p:spPr bwMode="auto">
            <a:xfrm flipV="1">
              <a:off x="4206230" y="282260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54" name="Group 83"/>
            <p:cNvGrpSpPr/>
            <p:nvPr/>
          </p:nvGrpSpPr>
          <p:grpSpPr>
            <a:xfrm>
              <a:off x="3983515" y="2515635"/>
              <a:ext cx="370463" cy="361696"/>
              <a:chOff x="359635" y="1371600"/>
              <a:chExt cx="206882" cy="261162"/>
            </a:xfrm>
            <a:effectLst>
              <a:outerShdw blurRad="50800" dist="38100" dir="2700000" algn="tl" rotWithShape="0">
                <a:prstClr val="black">
                  <a:alpha val="40000"/>
                </a:prstClr>
              </a:outerShdw>
            </a:effectLst>
          </p:grpSpPr>
          <p:sp>
            <p:nvSpPr>
              <p:cNvPr id="83" name="Flowchart: Magnetic Disk 8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4" name="TextBox 8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57" name="Picture 56" descr="dl380g5-new.jpg"/>
            <p:cNvPicPr>
              <a:picLocks noChangeAspect="1"/>
            </p:cNvPicPr>
            <p:nvPr/>
          </p:nvPicPr>
          <p:blipFill>
            <a:blip r:embed="rId3" cstate="print"/>
            <a:stretch>
              <a:fillRect/>
            </a:stretch>
          </p:blipFill>
          <p:spPr>
            <a:xfrm>
              <a:off x="2862044" y="3650608"/>
              <a:ext cx="1382785" cy="285255"/>
            </a:xfrm>
            <a:prstGeom prst="rect">
              <a:avLst/>
            </a:prstGeom>
          </p:spPr>
        </p:pic>
        <p:pic>
          <p:nvPicPr>
            <p:cNvPr id="58" name="Picture 57" descr="dl380g5-new.jpg"/>
            <p:cNvPicPr>
              <a:picLocks noChangeAspect="1"/>
            </p:cNvPicPr>
            <p:nvPr/>
          </p:nvPicPr>
          <p:blipFill>
            <a:blip r:embed="rId3" cstate="print"/>
            <a:stretch>
              <a:fillRect/>
            </a:stretch>
          </p:blipFill>
          <p:spPr>
            <a:xfrm>
              <a:off x="2870433" y="4002945"/>
              <a:ext cx="1382785" cy="285255"/>
            </a:xfrm>
            <a:prstGeom prst="rect">
              <a:avLst/>
            </a:prstGeom>
          </p:spPr>
        </p:pic>
        <p:pic>
          <p:nvPicPr>
            <p:cNvPr id="59" name="Picture 58" descr="dl380g5-new.jpg"/>
            <p:cNvPicPr>
              <a:picLocks noChangeAspect="1"/>
            </p:cNvPicPr>
            <p:nvPr/>
          </p:nvPicPr>
          <p:blipFill>
            <a:blip r:embed="rId3" cstate="print"/>
            <a:stretch>
              <a:fillRect/>
            </a:stretch>
          </p:blipFill>
          <p:spPr>
            <a:xfrm>
              <a:off x="2836877" y="4757955"/>
              <a:ext cx="1382785" cy="285255"/>
            </a:xfrm>
            <a:prstGeom prst="rect">
              <a:avLst/>
            </a:prstGeom>
          </p:spPr>
        </p:pic>
        <p:pic>
          <p:nvPicPr>
            <p:cNvPr id="60" name="Picture 59" descr="dl380g5-new.jpg"/>
            <p:cNvPicPr>
              <a:picLocks noChangeAspect="1"/>
            </p:cNvPicPr>
            <p:nvPr/>
          </p:nvPicPr>
          <p:blipFill>
            <a:blip r:embed="rId3" cstate="print"/>
            <a:stretch>
              <a:fillRect/>
            </a:stretch>
          </p:blipFill>
          <p:spPr>
            <a:xfrm>
              <a:off x="2845266" y="5680744"/>
              <a:ext cx="1382785" cy="285255"/>
            </a:xfrm>
            <a:prstGeom prst="rect">
              <a:avLst/>
            </a:prstGeom>
          </p:spPr>
        </p:pic>
        <p:pic>
          <p:nvPicPr>
            <p:cNvPr id="61" name="Picture 60" descr="dl180g5-new.jpg"/>
            <p:cNvPicPr>
              <a:picLocks noChangeAspect="1"/>
            </p:cNvPicPr>
            <p:nvPr/>
          </p:nvPicPr>
          <p:blipFill>
            <a:blip r:embed="rId4" cstate="print"/>
            <a:stretch>
              <a:fillRect/>
            </a:stretch>
          </p:blipFill>
          <p:spPr>
            <a:xfrm>
              <a:off x="6791654" y="1604717"/>
              <a:ext cx="1374234" cy="249249"/>
            </a:xfrm>
            <a:prstGeom prst="rect">
              <a:avLst/>
            </a:prstGeom>
          </p:spPr>
        </p:pic>
        <p:pic>
          <p:nvPicPr>
            <p:cNvPr id="62" name="Picture 61" descr="dl180g5-new.jpg"/>
            <p:cNvPicPr>
              <a:picLocks noChangeAspect="1"/>
            </p:cNvPicPr>
            <p:nvPr/>
          </p:nvPicPr>
          <p:blipFill>
            <a:blip r:embed="rId4" cstate="print"/>
            <a:stretch>
              <a:fillRect/>
            </a:stretch>
          </p:blipFill>
          <p:spPr>
            <a:xfrm>
              <a:off x="6801441" y="2084288"/>
              <a:ext cx="1374234" cy="249249"/>
            </a:xfrm>
            <a:prstGeom prst="rect">
              <a:avLst/>
            </a:prstGeom>
          </p:spPr>
        </p:pic>
        <p:pic>
          <p:nvPicPr>
            <p:cNvPr id="63" name="Picture 62" descr="dl180g5-new.jpg"/>
            <p:cNvPicPr>
              <a:picLocks noChangeAspect="1"/>
            </p:cNvPicPr>
            <p:nvPr/>
          </p:nvPicPr>
          <p:blipFill>
            <a:blip r:embed="rId4" cstate="print"/>
            <a:stretch>
              <a:fillRect/>
            </a:stretch>
          </p:blipFill>
          <p:spPr>
            <a:xfrm>
              <a:off x="6809830" y="2470181"/>
              <a:ext cx="1374234" cy="249249"/>
            </a:xfrm>
            <a:prstGeom prst="rect">
              <a:avLst/>
            </a:prstGeom>
          </p:spPr>
        </p:pic>
        <p:pic>
          <p:nvPicPr>
            <p:cNvPr id="64" name="Picture 63" descr="dl180g5-new.jpg"/>
            <p:cNvPicPr>
              <a:picLocks noChangeAspect="1"/>
            </p:cNvPicPr>
            <p:nvPr/>
          </p:nvPicPr>
          <p:blipFill>
            <a:blip r:embed="rId4" cstate="print"/>
            <a:stretch>
              <a:fillRect/>
            </a:stretch>
          </p:blipFill>
          <p:spPr>
            <a:xfrm>
              <a:off x="6818219" y="2898020"/>
              <a:ext cx="1374234" cy="249249"/>
            </a:xfrm>
            <a:prstGeom prst="rect">
              <a:avLst/>
            </a:prstGeom>
          </p:spPr>
        </p:pic>
        <p:pic>
          <p:nvPicPr>
            <p:cNvPr id="65" name="Picture 64" descr="dl180g5-new.jpg"/>
            <p:cNvPicPr>
              <a:picLocks noChangeAspect="1"/>
            </p:cNvPicPr>
            <p:nvPr/>
          </p:nvPicPr>
          <p:blipFill>
            <a:blip r:embed="rId4" cstate="print"/>
            <a:stretch>
              <a:fillRect/>
            </a:stretch>
          </p:blipFill>
          <p:spPr>
            <a:xfrm>
              <a:off x="6818219" y="3292302"/>
              <a:ext cx="1374234" cy="249249"/>
            </a:xfrm>
            <a:prstGeom prst="rect">
              <a:avLst/>
            </a:prstGeom>
          </p:spPr>
        </p:pic>
        <p:pic>
          <p:nvPicPr>
            <p:cNvPr id="66" name="Picture 65" descr="dl180g5-new.jpg"/>
            <p:cNvPicPr>
              <a:picLocks noChangeAspect="1"/>
            </p:cNvPicPr>
            <p:nvPr/>
          </p:nvPicPr>
          <p:blipFill>
            <a:blip r:embed="rId4" cstate="print"/>
            <a:stretch>
              <a:fillRect/>
            </a:stretch>
          </p:blipFill>
          <p:spPr>
            <a:xfrm>
              <a:off x="6818219" y="3711752"/>
              <a:ext cx="1374234" cy="249249"/>
            </a:xfrm>
            <a:prstGeom prst="rect">
              <a:avLst/>
            </a:prstGeom>
          </p:spPr>
        </p:pic>
        <p:pic>
          <p:nvPicPr>
            <p:cNvPr id="67" name="Picture 66" descr="dl180g5-new.jpg"/>
            <p:cNvPicPr>
              <a:picLocks noChangeAspect="1"/>
            </p:cNvPicPr>
            <p:nvPr/>
          </p:nvPicPr>
          <p:blipFill>
            <a:blip r:embed="rId4" cstate="print"/>
            <a:stretch>
              <a:fillRect/>
            </a:stretch>
          </p:blipFill>
          <p:spPr>
            <a:xfrm>
              <a:off x="6826608" y="4122812"/>
              <a:ext cx="1374234" cy="249249"/>
            </a:xfrm>
            <a:prstGeom prst="rect">
              <a:avLst/>
            </a:prstGeom>
          </p:spPr>
        </p:pic>
        <p:pic>
          <p:nvPicPr>
            <p:cNvPr id="68" name="Picture 67" descr="dl180g5-new.jpg"/>
            <p:cNvPicPr>
              <a:picLocks noChangeAspect="1"/>
            </p:cNvPicPr>
            <p:nvPr/>
          </p:nvPicPr>
          <p:blipFill>
            <a:blip r:embed="rId4" cstate="print"/>
            <a:stretch>
              <a:fillRect/>
            </a:stretch>
          </p:blipFill>
          <p:spPr>
            <a:xfrm>
              <a:off x="6826608" y="4559040"/>
              <a:ext cx="1374234" cy="249249"/>
            </a:xfrm>
            <a:prstGeom prst="rect">
              <a:avLst/>
            </a:prstGeom>
          </p:spPr>
        </p:pic>
        <p:pic>
          <p:nvPicPr>
            <p:cNvPr id="69" name="Picture 68" descr="dl380g5-new.jpg"/>
            <p:cNvPicPr>
              <a:picLocks noChangeAspect="1"/>
            </p:cNvPicPr>
            <p:nvPr/>
          </p:nvPicPr>
          <p:blipFill>
            <a:blip r:embed="rId3" cstate="print"/>
            <a:stretch>
              <a:fillRect/>
            </a:stretch>
          </p:blipFill>
          <p:spPr>
            <a:xfrm>
              <a:off x="5002634" y="4943911"/>
              <a:ext cx="1451296" cy="285255"/>
            </a:xfrm>
            <a:prstGeom prst="rect">
              <a:avLst/>
            </a:prstGeom>
          </p:spPr>
        </p:pic>
        <p:sp>
          <p:nvSpPr>
            <p:cNvPr id="70" name="Line 214"/>
            <p:cNvSpPr>
              <a:spLocks noChangeShapeType="1"/>
            </p:cNvSpPr>
            <p:nvPr/>
          </p:nvSpPr>
          <p:spPr bwMode="auto">
            <a:xfrm rot="10800000" flipH="1">
              <a:off x="6434743" y="510886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1" name="Line 10"/>
            <p:cNvSpPr>
              <a:spLocks noChangeShapeType="1"/>
            </p:cNvSpPr>
            <p:nvPr/>
          </p:nvSpPr>
          <p:spPr bwMode="auto">
            <a:xfrm flipH="1">
              <a:off x="4718545" y="509414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2" name="Group 83"/>
            <p:cNvGrpSpPr/>
            <p:nvPr/>
          </p:nvGrpSpPr>
          <p:grpSpPr>
            <a:xfrm>
              <a:off x="6143718" y="5085213"/>
              <a:ext cx="370463" cy="361696"/>
              <a:chOff x="359635" y="1371600"/>
              <a:chExt cx="206882" cy="261162"/>
            </a:xfrm>
            <a:effectLst>
              <a:outerShdw blurRad="50800" dist="38100" dir="2700000" algn="tl" rotWithShape="0">
                <a:prstClr val="black">
                  <a:alpha val="40000"/>
                </a:prstClr>
              </a:outerShdw>
            </a:effectLst>
          </p:grpSpPr>
          <p:sp>
            <p:nvSpPr>
              <p:cNvPr id="81" name="Flowchart: Magnetic Disk 8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2" name="TextBox 8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3" name="Picture 72" descr="dl180g5-new.jpg"/>
            <p:cNvPicPr>
              <a:picLocks noChangeAspect="1"/>
            </p:cNvPicPr>
            <p:nvPr/>
          </p:nvPicPr>
          <p:blipFill>
            <a:blip r:embed="rId4" cstate="print"/>
            <a:stretch>
              <a:fillRect/>
            </a:stretch>
          </p:blipFill>
          <p:spPr>
            <a:xfrm>
              <a:off x="6844784" y="4988277"/>
              <a:ext cx="1374234" cy="249249"/>
            </a:xfrm>
            <a:prstGeom prst="rect">
              <a:avLst/>
            </a:prstGeom>
          </p:spPr>
        </p:pic>
        <p:pic>
          <p:nvPicPr>
            <p:cNvPr id="74" name="Picture 73" descr="dl380g5-new.jpg"/>
            <p:cNvPicPr>
              <a:picLocks noChangeAspect="1"/>
            </p:cNvPicPr>
            <p:nvPr/>
          </p:nvPicPr>
          <p:blipFill>
            <a:blip r:embed="rId3" cstate="print"/>
            <a:stretch>
              <a:fillRect/>
            </a:stretch>
          </p:blipFill>
          <p:spPr>
            <a:xfrm>
              <a:off x="5011023" y="5363361"/>
              <a:ext cx="1451296" cy="285255"/>
            </a:xfrm>
            <a:prstGeom prst="rect">
              <a:avLst/>
            </a:prstGeom>
          </p:spPr>
        </p:pic>
        <p:sp>
          <p:nvSpPr>
            <p:cNvPr id="75" name="Line 214"/>
            <p:cNvSpPr>
              <a:spLocks noChangeShapeType="1"/>
            </p:cNvSpPr>
            <p:nvPr/>
          </p:nvSpPr>
          <p:spPr bwMode="auto">
            <a:xfrm rot="10800000" flipH="1">
              <a:off x="6443132" y="552831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6" name="Line 10"/>
            <p:cNvSpPr>
              <a:spLocks noChangeShapeType="1"/>
            </p:cNvSpPr>
            <p:nvPr/>
          </p:nvSpPr>
          <p:spPr bwMode="auto">
            <a:xfrm flipH="1">
              <a:off x="4726934" y="551359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7" name="Group 83"/>
            <p:cNvGrpSpPr/>
            <p:nvPr/>
          </p:nvGrpSpPr>
          <p:grpSpPr>
            <a:xfrm>
              <a:off x="6152107" y="5504663"/>
              <a:ext cx="370463" cy="361696"/>
              <a:chOff x="359635" y="1371600"/>
              <a:chExt cx="206882" cy="261162"/>
            </a:xfrm>
            <a:effectLst>
              <a:outerShdw blurRad="50800" dist="38100" dir="2700000" algn="tl" rotWithShape="0">
                <a:prstClr val="black">
                  <a:alpha val="40000"/>
                </a:prstClr>
              </a:outerShdw>
            </a:effectLst>
          </p:grpSpPr>
          <p:sp>
            <p:nvSpPr>
              <p:cNvPr id="79" name="Flowchart: Magnetic Disk 7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0" name="TextBox 7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8" name="Picture 77" descr="dl180g5-new.jpg"/>
            <p:cNvPicPr>
              <a:picLocks noChangeAspect="1"/>
            </p:cNvPicPr>
            <p:nvPr/>
          </p:nvPicPr>
          <p:blipFill>
            <a:blip r:embed="rId4" cstate="print"/>
            <a:stretch>
              <a:fillRect/>
            </a:stretch>
          </p:blipFill>
          <p:spPr>
            <a:xfrm>
              <a:off x="6853173" y="5407727"/>
              <a:ext cx="1374234" cy="249249"/>
            </a:xfrm>
            <a:prstGeom prst="rect">
              <a:avLst/>
            </a:prstGeom>
          </p:spPr>
        </p:pic>
      </p:grpSp>
      <p:sp>
        <p:nvSpPr>
          <p:cNvPr id="111" name="Rectangle 110"/>
          <p:cNvSpPr/>
          <p:nvPr/>
        </p:nvSpPr>
        <p:spPr bwMode="auto">
          <a:xfrm>
            <a:off x="532418" y="236739"/>
            <a:ext cx="2718365" cy="46713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CONTROL RACK</a:t>
            </a:r>
          </a:p>
        </p:txBody>
      </p:sp>
      <p:sp>
        <p:nvSpPr>
          <p:cNvPr id="110" name="Rectangle 109"/>
          <p:cNvSpPr/>
          <p:nvPr/>
        </p:nvSpPr>
        <p:spPr bwMode="auto">
          <a:xfrm>
            <a:off x="4251366" y="249382"/>
            <a:ext cx="7267699" cy="6377049"/>
          </a:xfrm>
          <a:prstGeom prst="rect">
            <a:avLst/>
          </a:prstGeom>
          <a:solidFill>
            <a:schemeClr val="tx2">
              <a:alpha val="86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2" name="Rectangle 11"/>
          <p:cNvSpPr/>
          <p:nvPr/>
        </p:nvSpPr>
        <p:spPr bwMode="auto">
          <a:xfrm>
            <a:off x="997527" y="2724039"/>
            <a:ext cx="3022930" cy="1337956"/>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2" name="Rectangle 101"/>
          <p:cNvSpPr/>
          <p:nvPr/>
        </p:nvSpPr>
        <p:spPr bwMode="auto">
          <a:xfrm>
            <a:off x="4559564" y="1219290"/>
            <a:ext cx="6626992" cy="5144611"/>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274320" rIns="91436" bIns="45718" numCol="1" rtlCol="0" anchor="t" anchorCtr="0" compatLnSpc="1">
            <a:prstTxWarp prst="textNoShape">
              <a:avLst/>
            </a:prstTxWarp>
          </a:bodyPr>
          <a:lstStyle/>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Provides Support and Patching for the Appliance</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Holds image for re-deployment of compute node</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Holds Active Directory</a:t>
            </a:r>
          </a:p>
        </p:txBody>
      </p:sp>
      <p:cxnSp>
        <p:nvCxnSpPr>
          <p:cNvPr id="33" name="Straight Connector 32"/>
          <p:cNvCxnSpPr>
            <a:stCxn id="111" idx="3"/>
          </p:cNvCxnSpPr>
          <p:nvPr/>
        </p:nvCxnSpPr>
        <p:spPr>
          <a:xfrm>
            <a:off x="3250783" y="470307"/>
            <a:ext cx="2425622"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5747655" y="343682"/>
            <a:ext cx="2381101" cy="276999"/>
          </a:xfrm>
          <a:prstGeom prst="rect">
            <a:avLst/>
          </a:prstGeom>
          <a:noFill/>
        </p:spPr>
        <p:txBody>
          <a:bodyPr wrap="none" lIns="0" tIns="0" rIns="0" bIns="0" rtlCol="0">
            <a:spAutoFit/>
          </a:bodyPr>
          <a:lstStyle/>
          <a:p>
            <a:r>
              <a:rPr lang="en-US" dirty="0" smtClean="0">
                <a:solidFill>
                  <a:srgbClr val="FFC000"/>
                </a:solidFill>
              </a:rPr>
              <a:t>MANAGEMENT NODE</a:t>
            </a:r>
          </a:p>
        </p:txBody>
      </p:sp>
    </p:spTree>
    <p:extLst>
      <p:ext uri="{BB962C8B-B14F-4D97-AF65-F5344CB8AC3E}">
        <p14:creationId xmlns:p14="http://schemas.microsoft.com/office/powerpoint/2010/main" val="3906193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Rectangle 118"/>
          <p:cNvSpPr/>
          <p:nvPr/>
        </p:nvSpPr>
        <p:spPr bwMode="auto">
          <a:xfrm>
            <a:off x="665417" y="266191"/>
            <a:ext cx="3495672" cy="6377049"/>
          </a:xfrm>
          <a:prstGeom prst="rect">
            <a:avLst/>
          </a:prstGeom>
          <a:solidFill>
            <a:schemeClr val="tx2">
              <a:alpha val="1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grpSp>
        <p:nvGrpSpPr>
          <p:cNvPr id="2" name="Group 1"/>
          <p:cNvGrpSpPr/>
          <p:nvPr/>
        </p:nvGrpSpPr>
        <p:grpSpPr>
          <a:xfrm>
            <a:off x="1105119" y="561536"/>
            <a:ext cx="9761417" cy="5886438"/>
            <a:chOff x="2836877" y="1585518"/>
            <a:chExt cx="5390530" cy="4850264"/>
          </a:xfrm>
        </p:grpSpPr>
        <p:pic>
          <p:nvPicPr>
            <p:cNvPr id="3" name="Picture 2" descr="dl380g5-new.jpg"/>
            <p:cNvPicPr>
              <a:picLocks noChangeAspect="1"/>
            </p:cNvPicPr>
            <p:nvPr/>
          </p:nvPicPr>
          <p:blipFill>
            <a:blip r:embed="rId3" cstate="print"/>
            <a:stretch>
              <a:fillRect/>
            </a:stretch>
          </p:blipFill>
          <p:spPr>
            <a:xfrm>
              <a:off x="4976069" y="2434204"/>
              <a:ext cx="1451296" cy="285255"/>
            </a:xfrm>
            <a:prstGeom prst="rect">
              <a:avLst/>
            </a:prstGeom>
          </p:spPr>
        </p:pic>
        <p:pic>
          <p:nvPicPr>
            <p:cNvPr id="4" name="Picture 3" descr="dl380g5-new.jpg"/>
            <p:cNvPicPr>
              <a:picLocks noChangeAspect="1"/>
            </p:cNvPicPr>
            <p:nvPr/>
          </p:nvPicPr>
          <p:blipFill>
            <a:blip r:embed="rId3" cstate="print"/>
            <a:stretch>
              <a:fillRect/>
            </a:stretch>
          </p:blipFill>
          <p:spPr>
            <a:xfrm>
              <a:off x="4967680" y="2845265"/>
              <a:ext cx="1451296" cy="285255"/>
            </a:xfrm>
            <a:prstGeom prst="rect">
              <a:avLst/>
            </a:prstGeom>
          </p:spPr>
        </p:pic>
        <p:pic>
          <p:nvPicPr>
            <p:cNvPr id="5" name="Picture 4" descr="dl380g5-new.jpg"/>
            <p:cNvPicPr>
              <a:picLocks noChangeAspect="1"/>
            </p:cNvPicPr>
            <p:nvPr/>
          </p:nvPicPr>
          <p:blipFill>
            <a:blip r:embed="rId3" cstate="print"/>
            <a:stretch>
              <a:fillRect/>
            </a:stretch>
          </p:blipFill>
          <p:spPr>
            <a:xfrm>
              <a:off x="4976069" y="3264714"/>
              <a:ext cx="1451296" cy="285255"/>
            </a:xfrm>
            <a:prstGeom prst="rect">
              <a:avLst/>
            </a:prstGeom>
          </p:spPr>
        </p:pic>
        <p:pic>
          <p:nvPicPr>
            <p:cNvPr id="6" name="Picture 5" descr="dl380g5-new.jpg"/>
            <p:cNvPicPr>
              <a:picLocks noChangeAspect="1"/>
            </p:cNvPicPr>
            <p:nvPr/>
          </p:nvPicPr>
          <p:blipFill>
            <a:blip r:embed="rId3" cstate="print"/>
            <a:stretch>
              <a:fillRect/>
            </a:stretch>
          </p:blipFill>
          <p:spPr>
            <a:xfrm>
              <a:off x="4984458" y="3684164"/>
              <a:ext cx="1451296" cy="285255"/>
            </a:xfrm>
            <a:prstGeom prst="rect">
              <a:avLst/>
            </a:prstGeom>
          </p:spPr>
        </p:pic>
        <p:pic>
          <p:nvPicPr>
            <p:cNvPr id="7" name="Picture 6" descr="dl380g5-new.jpg"/>
            <p:cNvPicPr>
              <a:picLocks noChangeAspect="1"/>
            </p:cNvPicPr>
            <p:nvPr/>
          </p:nvPicPr>
          <p:blipFill>
            <a:blip r:embed="rId3" cstate="print"/>
            <a:stretch>
              <a:fillRect/>
            </a:stretch>
          </p:blipFill>
          <p:spPr>
            <a:xfrm>
              <a:off x="4976069" y="4070057"/>
              <a:ext cx="1451296" cy="285255"/>
            </a:xfrm>
            <a:prstGeom prst="rect">
              <a:avLst/>
            </a:prstGeom>
          </p:spPr>
        </p:pic>
        <p:pic>
          <p:nvPicPr>
            <p:cNvPr id="8" name="Picture 7" descr="dl380g5-new.jpg"/>
            <p:cNvPicPr>
              <a:picLocks noChangeAspect="1"/>
            </p:cNvPicPr>
            <p:nvPr/>
          </p:nvPicPr>
          <p:blipFill>
            <a:blip r:embed="rId3" cstate="print"/>
            <a:stretch>
              <a:fillRect/>
            </a:stretch>
          </p:blipFill>
          <p:spPr>
            <a:xfrm>
              <a:off x="4984458" y="4514674"/>
              <a:ext cx="1451296" cy="285255"/>
            </a:xfrm>
            <a:prstGeom prst="rect">
              <a:avLst/>
            </a:prstGeom>
          </p:spPr>
        </p:pic>
        <p:pic>
          <p:nvPicPr>
            <p:cNvPr id="9" name="Picture 8" descr="dl380g5-new.jpg"/>
            <p:cNvPicPr>
              <a:picLocks noChangeAspect="1"/>
            </p:cNvPicPr>
            <p:nvPr/>
          </p:nvPicPr>
          <p:blipFill>
            <a:blip r:embed="rId3" cstate="print"/>
            <a:stretch>
              <a:fillRect/>
            </a:stretch>
          </p:blipFill>
          <p:spPr>
            <a:xfrm>
              <a:off x="4967680" y="2031533"/>
              <a:ext cx="1451296" cy="285255"/>
            </a:xfrm>
            <a:prstGeom prst="rect">
              <a:avLst/>
            </a:prstGeom>
          </p:spPr>
        </p:pic>
        <p:pic>
          <p:nvPicPr>
            <p:cNvPr id="10" name="Picture 9" descr="dl380g5-new.jpg"/>
            <p:cNvPicPr>
              <a:picLocks noChangeAspect="1"/>
            </p:cNvPicPr>
            <p:nvPr/>
          </p:nvPicPr>
          <p:blipFill>
            <a:blip r:embed="rId3" cstate="print"/>
            <a:stretch>
              <a:fillRect/>
            </a:stretch>
          </p:blipFill>
          <p:spPr>
            <a:xfrm>
              <a:off x="4957893" y="1585518"/>
              <a:ext cx="1451296" cy="285255"/>
            </a:xfrm>
            <a:prstGeom prst="rect">
              <a:avLst/>
            </a:prstGeom>
          </p:spPr>
        </p:pic>
        <p:sp>
          <p:nvSpPr>
            <p:cNvPr id="11" name="Line 214"/>
            <p:cNvSpPr>
              <a:spLocks noChangeShapeType="1"/>
            </p:cNvSpPr>
            <p:nvPr/>
          </p:nvSpPr>
          <p:spPr bwMode="auto">
            <a:xfrm rot="10800000" flipH="1">
              <a:off x="6230652" y="6327168"/>
              <a:ext cx="394912" cy="0"/>
            </a:xfrm>
            <a:prstGeom prst="line">
              <a:avLst/>
            </a:prstGeom>
            <a:noFill/>
            <a:ln w="38100">
              <a:solidFill>
                <a:schemeClr val="accent1"/>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3" name="Line 10"/>
            <p:cNvSpPr>
              <a:spLocks noChangeShapeType="1"/>
            </p:cNvSpPr>
            <p:nvPr/>
          </p:nvSpPr>
          <p:spPr bwMode="auto">
            <a:xfrm flipH="1">
              <a:off x="4699979" y="63150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4" name="Line 126"/>
            <p:cNvSpPr>
              <a:spLocks noChangeShapeType="1"/>
            </p:cNvSpPr>
            <p:nvPr/>
          </p:nvSpPr>
          <p:spPr bwMode="auto">
            <a:xfrm>
              <a:off x="6578514" y="1746606"/>
              <a:ext cx="50472" cy="4619903"/>
            </a:xfrm>
            <a:prstGeom prst="line">
              <a:avLst/>
            </a:prstGeom>
            <a:noFill/>
            <a:ln w="38100">
              <a:solidFill>
                <a:schemeClr val="accent1"/>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5" name="Line 12"/>
            <p:cNvSpPr>
              <a:spLocks noChangeShapeType="1"/>
            </p:cNvSpPr>
            <p:nvPr/>
          </p:nvSpPr>
          <p:spPr bwMode="auto">
            <a:xfrm flipH="1">
              <a:off x="4682762" y="172855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6" name="Line 199"/>
            <p:cNvSpPr>
              <a:spLocks noChangeShapeType="1"/>
            </p:cNvSpPr>
            <p:nvPr/>
          </p:nvSpPr>
          <p:spPr bwMode="auto">
            <a:xfrm flipH="1">
              <a:off x="4694192" y="25892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7" name="Line 209"/>
            <p:cNvSpPr>
              <a:spLocks noChangeShapeType="1"/>
            </p:cNvSpPr>
            <p:nvPr/>
          </p:nvSpPr>
          <p:spPr bwMode="auto">
            <a:xfrm flipH="1">
              <a:off x="4694192" y="340794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8" name="Line 214"/>
            <p:cNvSpPr>
              <a:spLocks noChangeShapeType="1"/>
            </p:cNvSpPr>
            <p:nvPr/>
          </p:nvSpPr>
          <p:spPr bwMode="auto">
            <a:xfrm rot="10800000" flipH="1">
              <a:off x="6416567" y="467962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9" name="Line 214"/>
            <p:cNvSpPr>
              <a:spLocks noChangeShapeType="1"/>
            </p:cNvSpPr>
            <p:nvPr/>
          </p:nvSpPr>
          <p:spPr bwMode="auto">
            <a:xfrm rot="10800000" flipH="1">
              <a:off x="6405137" y="302562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0" name="Line 214"/>
            <p:cNvSpPr>
              <a:spLocks noChangeShapeType="1"/>
            </p:cNvSpPr>
            <p:nvPr/>
          </p:nvSpPr>
          <p:spPr bwMode="auto">
            <a:xfrm rot="10800000" flipH="1">
              <a:off x="6416567" y="2583959"/>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 name="Line 214"/>
            <p:cNvSpPr>
              <a:spLocks noChangeShapeType="1"/>
            </p:cNvSpPr>
            <p:nvPr/>
          </p:nvSpPr>
          <p:spPr bwMode="auto">
            <a:xfrm rot="10800000" flipH="1">
              <a:off x="6405137" y="219597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2" name="Line 214"/>
            <p:cNvSpPr>
              <a:spLocks noChangeShapeType="1"/>
            </p:cNvSpPr>
            <p:nvPr/>
          </p:nvSpPr>
          <p:spPr bwMode="auto">
            <a:xfrm rot="10800000" flipH="1">
              <a:off x="6385744" y="17395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3" name="Line 10"/>
            <p:cNvSpPr>
              <a:spLocks noChangeShapeType="1"/>
            </p:cNvSpPr>
            <p:nvPr/>
          </p:nvSpPr>
          <p:spPr bwMode="auto">
            <a:xfrm flipH="1">
              <a:off x="4703789" y="383613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4" name="Line 10"/>
            <p:cNvSpPr>
              <a:spLocks noChangeShapeType="1"/>
            </p:cNvSpPr>
            <p:nvPr/>
          </p:nvSpPr>
          <p:spPr bwMode="auto">
            <a:xfrm flipH="1">
              <a:off x="4692359" y="299505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5" name="Line 10"/>
            <p:cNvSpPr>
              <a:spLocks noChangeShapeType="1"/>
            </p:cNvSpPr>
            <p:nvPr/>
          </p:nvSpPr>
          <p:spPr bwMode="auto">
            <a:xfrm flipH="1">
              <a:off x="4692359" y="2179146"/>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8" name="Line 10"/>
            <p:cNvSpPr>
              <a:spLocks noChangeShapeType="1"/>
            </p:cNvSpPr>
            <p:nvPr/>
          </p:nvSpPr>
          <p:spPr bwMode="auto">
            <a:xfrm flipH="1">
              <a:off x="4702079" y="4235110"/>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9" name="Line 10"/>
            <p:cNvSpPr>
              <a:spLocks noChangeShapeType="1"/>
            </p:cNvSpPr>
            <p:nvPr/>
          </p:nvSpPr>
          <p:spPr bwMode="auto">
            <a:xfrm flipH="1">
              <a:off x="4700369" y="466490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0" name="Line 214"/>
            <p:cNvSpPr>
              <a:spLocks noChangeShapeType="1"/>
            </p:cNvSpPr>
            <p:nvPr/>
          </p:nvSpPr>
          <p:spPr bwMode="auto">
            <a:xfrm rot="10800000" flipH="1">
              <a:off x="6422265" y="34023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1" name="Line 214"/>
            <p:cNvSpPr>
              <a:spLocks noChangeShapeType="1"/>
            </p:cNvSpPr>
            <p:nvPr/>
          </p:nvSpPr>
          <p:spPr bwMode="auto">
            <a:xfrm rot="10800000" flipH="1">
              <a:off x="6420555" y="383214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2" name="Line 214"/>
            <p:cNvSpPr>
              <a:spLocks noChangeShapeType="1"/>
            </p:cNvSpPr>
            <p:nvPr/>
          </p:nvSpPr>
          <p:spPr bwMode="auto">
            <a:xfrm rot="10800000" flipH="1">
              <a:off x="6429119" y="424139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34" name="Group 83"/>
            <p:cNvGrpSpPr/>
            <p:nvPr/>
          </p:nvGrpSpPr>
          <p:grpSpPr>
            <a:xfrm>
              <a:off x="6102962" y="1743442"/>
              <a:ext cx="370463" cy="361696"/>
              <a:chOff x="359635" y="1371600"/>
              <a:chExt cx="206882" cy="261162"/>
            </a:xfrm>
            <a:effectLst>
              <a:outerShdw blurRad="50800" dist="38100" dir="2700000" algn="tl" rotWithShape="0">
                <a:prstClr val="black">
                  <a:alpha val="40000"/>
                </a:prstClr>
              </a:outerShdw>
            </a:effectLst>
          </p:grpSpPr>
          <p:sp>
            <p:nvSpPr>
              <p:cNvPr id="99" name="Flowchart: Magnetic Disk 9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100" name="TextBox 9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5" name="Group 83"/>
            <p:cNvGrpSpPr/>
            <p:nvPr/>
          </p:nvGrpSpPr>
          <p:grpSpPr>
            <a:xfrm>
              <a:off x="6114254" y="2194998"/>
              <a:ext cx="370463" cy="361696"/>
              <a:chOff x="359635" y="1371600"/>
              <a:chExt cx="206882" cy="261162"/>
            </a:xfrm>
            <a:effectLst>
              <a:outerShdw blurRad="50800" dist="38100" dir="2700000" algn="tl" rotWithShape="0">
                <a:prstClr val="black">
                  <a:alpha val="40000"/>
                </a:prstClr>
              </a:outerShdw>
            </a:effectLst>
          </p:grpSpPr>
          <p:sp>
            <p:nvSpPr>
              <p:cNvPr id="97" name="Flowchart: Magnetic Disk 9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8" name="TextBox 9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6" name="Group 83"/>
            <p:cNvGrpSpPr/>
            <p:nvPr/>
          </p:nvGrpSpPr>
          <p:grpSpPr>
            <a:xfrm>
              <a:off x="6108608" y="2573177"/>
              <a:ext cx="370463" cy="361696"/>
              <a:chOff x="359635" y="1371600"/>
              <a:chExt cx="206882" cy="261162"/>
            </a:xfrm>
            <a:effectLst>
              <a:outerShdw blurRad="50800" dist="38100" dir="2700000" algn="tl" rotWithShape="0">
                <a:prstClr val="black">
                  <a:alpha val="40000"/>
                </a:prstClr>
              </a:outerShdw>
            </a:effectLst>
          </p:grpSpPr>
          <p:sp>
            <p:nvSpPr>
              <p:cNvPr id="95" name="Flowchart: Magnetic Disk 9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6" name="TextBox 9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7" name="Group 83"/>
            <p:cNvGrpSpPr/>
            <p:nvPr/>
          </p:nvGrpSpPr>
          <p:grpSpPr>
            <a:xfrm>
              <a:off x="6114254" y="2996511"/>
              <a:ext cx="370463" cy="361696"/>
              <a:chOff x="359635" y="1371600"/>
              <a:chExt cx="206882" cy="261162"/>
            </a:xfrm>
            <a:effectLst>
              <a:outerShdw blurRad="50800" dist="38100" dir="2700000" algn="tl" rotWithShape="0">
                <a:prstClr val="black">
                  <a:alpha val="40000"/>
                </a:prstClr>
              </a:outerShdw>
            </a:effectLst>
          </p:grpSpPr>
          <p:sp>
            <p:nvSpPr>
              <p:cNvPr id="93" name="Flowchart: Magnetic Disk 9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4" name="TextBox 9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8" name="Group 83"/>
            <p:cNvGrpSpPr/>
            <p:nvPr/>
          </p:nvGrpSpPr>
          <p:grpSpPr>
            <a:xfrm>
              <a:off x="6108609" y="3419843"/>
              <a:ext cx="370463" cy="361696"/>
              <a:chOff x="359635" y="1371600"/>
              <a:chExt cx="206882" cy="261162"/>
            </a:xfrm>
            <a:effectLst>
              <a:outerShdw blurRad="50800" dist="38100" dir="2700000" algn="tl" rotWithShape="0">
                <a:prstClr val="black">
                  <a:alpha val="40000"/>
                </a:prstClr>
              </a:outerShdw>
            </a:effectLst>
          </p:grpSpPr>
          <p:sp>
            <p:nvSpPr>
              <p:cNvPr id="91" name="Flowchart: Magnetic Disk 9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2" name="TextBox 9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9" name="Group 83"/>
            <p:cNvGrpSpPr/>
            <p:nvPr/>
          </p:nvGrpSpPr>
          <p:grpSpPr>
            <a:xfrm>
              <a:off x="6114254" y="3843176"/>
              <a:ext cx="370463" cy="361696"/>
              <a:chOff x="359635" y="1371600"/>
              <a:chExt cx="206882" cy="261162"/>
            </a:xfrm>
            <a:effectLst>
              <a:outerShdw blurRad="50800" dist="38100" dir="2700000" algn="tl" rotWithShape="0">
                <a:prstClr val="black">
                  <a:alpha val="40000"/>
                </a:prstClr>
              </a:outerShdw>
            </a:effectLst>
          </p:grpSpPr>
          <p:sp>
            <p:nvSpPr>
              <p:cNvPr id="89" name="Flowchart: Magnetic Disk 8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0" name="TextBox 8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0" name="Group 83"/>
            <p:cNvGrpSpPr/>
            <p:nvPr/>
          </p:nvGrpSpPr>
          <p:grpSpPr>
            <a:xfrm>
              <a:off x="6108609" y="4266510"/>
              <a:ext cx="370463" cy="361696"/>
              <a:chOff x="359635" y="1371600"/>
              <a:chExt cx="206882" cy="261162"/>
            </a:xfrm>
            <a:effectLst>
              <a:outerShdw blurRad="50800" dist="38100" dir="2700000" algn="tl" rotWithShape="0">
                <a:prstClr val="black">
                  <a:alpha val="40000"/>
                </a:prstClr>
              </a:outerShdw>
            </a:effectLst>
          </p:grpSpPr>
          <p:sp>
            <p:nvSpPr>
              <p:cNvPr id="87" name="Flowchart: Magnetic Disk 8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8" name="TextBox 8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1" name="Group 83"/>
            <p:cNvGrpSpPr/>
            <p:nvPr/>
          </p:nvGrpSpPr>
          <p:grpSpPr>
            <a:xfrm>
              <a:off x="6125542" y="4655976"/>
              <a:ext cx="370463" cy="361696"/>
              <a:chOff x="359635" y="1371600"/>
              <a:chExt cx="206882" cy="261162"/>
            </a:xfrm>
            <a:effectLst>
              <a:outerShdw blurRad="50800" dist="38100" dir="2700000" algn="tl" rotWithShape="0">
                <a:prstClr val="black">
                  <a:alpha val="40000"/>
                </a:prstClr>
              </a:outerShdw>
            </a:effectLst>
          </p:grpSpPr>
          <p:sp>
            <p:nvSpPr>
              <p:cNvPr id="85" name="Flowchart: Magnetic Disk 8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6" name="TextBox 8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42" name="Picture 41" descr="dl380g5-new.jpg"/>
            <p:cNvPicPr>
              <a:picLocks noChangeAspect="1"/>
            </p:cNvPicPr>
            <p:nvPr/>
          </p:nvPicPr>
          <p:blipFill>
            <a:blip r:embed="rId3" cstate="print"/>
            <a:stretch>
              <a:fillRect/>
            </a:stretch>
          </p:blipFill>
          <p:spPr>
            <a:xfrm>
              <a:off x="4959291" y="6150527"/>
              <a:ext cx="1451296" cy="285255"/>
            </a:xfrm>
            <a:prstGeom prst="rect">
              <a:avLst/>
            </a:prstGeom>
          </p:spPr>
        </p:pic>
        <p:pic>
          <p:nvPicPr>
            <p:cNvPr id="43" name="Picture 42" descr="dl380g5-new.jpg"/>
            <p:cNvPicPr>
              <a:picLocks noChangeAspect="1"/>
            </p:cNvPicPr>
            <p:nvPr/>
          </p:nvPicPr>
          <p:blipFill>
            <a:blip r:embed="rId3" cstate="print"/>
            <a:stretch>
              <a:fillRect/>
            </a:stretch>
          </p:blipFill>
          <p:spPr>
            <a:xfrm>
              <a:off x="2846664" y="2678883"/>
              <a:ext cx="1382785" cy="285255"/>
            </a:xfrm>
            <a:prstGeom prst="rect">
              <a:avLst/>
            </a:prstGeom>
          </p:spPr>
        </p:pic>
        <p:pic>
          <p:nvPicPr>
            <p:cNvPr id="44" name="Picture 43" descr="dl380g5-new.jpg"/>
            <p:cNvPicPr>
              <a:picLocks noChangeAspect="1"/>
            </p:cNvPicPr>
            <p:nvPr/>
          </p:nvPicPr>
          <p:blipFill>
            <a:blip r:embed="rId3" cstate="print"/>
            <a:stretch>
              <a:fillRect/>
            </a:stretch>
          </p:blipFill>
          <p:spPr>
            <a:xfrm>
              <a:off x="2845266" y="2341925"/>
              <a:ext cx="1382785" cy="285255"/>
            </a:xfrm>
            <a:prstGeom prst="rect">
              <a:avLst/>
            </a:prstGeom>
          </p:spPr>
        </p:pic>
        <p:sp>
          <p:nvSpPr>
            <p:cNvPr id="46" name="Line 128"/>
            <p:cNvSpPr>
              <a:spLocks noChangeShapeType="1"/>
            </p:cNvSpPr>
            <p:nvPr/>
          </p:nvSpPr>
          <p:spPr bwMode="auto">
            <a:xfrm>
              <a:off x="4662940" y="1703071"/>
              <a:ext cx="45719" cy="4621259"/>
            </a:xfrm>
            <a:prstGeom prst="line">
              <a:avLst/>
            </a:prstGeom>
            <a:noFill/>
            <a:ln w="38100">
              <a:solidFill>
                <a:srgbClr val="C00000"/>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7" name="Line 5"/>
            <p:cNvSpPr>
              <a:spLocks noChangeShapeType="1"/>
            </p:cNvSpPr>
            <p:nvPr/>
          </p:nvSpPr>
          <p:spPr bwMode="auto">
            <a:xfrm flipV="1">
              <a:off x="4200587" y="2467005"/>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9" name="Line 5"/>
            <p:cNvSpPr>
              <a:spLocks noChangeShapeType="1"/>
            </p:cNvSpPr>
            <p:nvPr/>
          </p:nvSpPr>
          <p:spPr bwMode="auto">
            <a:xfrm flipV="1">
              <a:off x="4204397" y="4903059"/>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0" name="Line 5"/>
            <p:cNvSpPr>
              <a:spLocks noChangeShapeType="1"/>
            </p:cNvSpPr>
            <p:nvPr/>
          </p:nvSpPr>
          <p:spPr bwMode="auto">
            <a:xfrm flipV="1">
              <a:off x="4196777" y="581518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3" name="Line 5"/>
            <p:cNvSpPr>
              <a:spLocks noChangeShapeType="1"/>
            </p:cNvSpPr>
            <p:nvPr/>
          </p:nvSpPr>
          <p:spPr bwMode="auto">
            <a:xfrm flipV="1">
              <a:off x="4206230" y="282260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54" name="Group 83"/>
            <p:cNvGrpSpPr/>
            <p:nvPr/>
          </p:nvGrpSpPr>
          <p:grpSpPr>
            <a:xfrm>
              <a:off x="3983515" y="2515635"/>
              <a:ext cx="370463" cy="361696"/>
              <a:chOff x="359635" y="1371600"/>
              <a:chExt cx="206882" cy="261162"/>
            </a:xfrm>
            <a:effectLst>
              <a:outerShdw blurRad="50800" dist="38100" dir="2700000" algn="tl" rotWithShape="0">
                <a:prstClr val="black">
                  <a:alpha val="40000"/>
                </a:prstClr>
              </a:outerShdw>
            </a:effectLst>
          </p:grpSpPr>
          <p:sp>
            <p:nvSpPr>
              <p:cNvPr id="83" name="Flowchart: Magnetic Disk 8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4" name="TextBox 8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57" name="Picture 56" descr="dl380g5-new.jpg"/>
            <p:cNvPicPr>
              <a:picLocks noChangeAspect="1"/>
            </p:cNvPicPr>
            <p:nvPr/>
          </p:nvPicPr>
          <p:blipFill>
            <a:blip r:embed="rId3" cstate="print"/>
            <a:stretch>
              <a:fillRect/>
            </a:stretch>
          </p:blipFill>
          <p:spPr>
            <a:xfrm>
              <a:off x="2862044" y="3650608"/>
              <a:ext cx="1382785" cy="285255"/>
            </a:xfrm>
            <a:prstGeom prst="rect">
              <a:avLst/>
            </a:prstGeom>
          </p:spPr>
        </p:pic>
        <p:pic>
          <p:nvPicPr>
            <p:cNvPr id="58" name="Picture 57" descr="dl380g5-new.jpg"/>
            <p:cNvPicPr>
              <a:picLocks noChangeAspect="1"/>
            </p:cNvPicPr>
            <p:nvPr/>
          </p:nvPicPr>
          <p:blipFill>
            <a:blip r:embed="rId3" cstate="print"/>
            <a:stretch>
              <a:fillRect/>
            </a:stretch>
          </p:blipFill>
          <p:spPr>
            <a:xfrm>
              <a:off x="2870433" y="4002945"/>
              <a:ext cx="1382785" cy="285255"/>
            </a:xfrm>
            <a:prstGeom prst="rect">
              <a:avLst/>
            </a:prstGeom>
          </p:spPr>
        </p:pic>
        <p:pic>
          <p:nvPicPr>
            <p:cNvPr id="59" name="Picture 58" descr="dl380g5-new.jpg"/>
            <p:cNvPicPr>
              <a:picLocks noChangeAspect="1"/>
            </p:cNvPicPr>
            <p:nvPr/>
          </p:nvPicPr>
          <p:blipFill>
            <a:blip r:embed="rId3" cstate="print"/>
            <a:stretch>
              <a:fillRect/>
            </a:stretch>
          </p:blipFill>
          <p:spPr>
            <a:xfrm>
              <a:off x="2836877" y="4757955"/>
              <a:ext cx="1382785" cy="285255"/>
            </a:xfrm>
            <a:prstGeom prst="rect">
              <a:avLst/>
            </a:prstGeom>
          </p:spPr>
        </p:pic>
        <p:pic>
          <p:nvPicPr>
            <p:cNvPr id="60" name="Picture 59" descr="dl380g5-new.jpg"/>
            <p:cNvPicPr>
              <a:picLocks noChangeAspect="1"/>
            </p:cNvPicPr>
            <p:nvPr/>
          </p:nvPicPr>
          <p:blipFill>
            <a:blip r:embed="rId3" cstate="print"/>
            <a:stretch>
              <a:fillRect/>
            </a:stretch>
          </p:blipFill>
          <p:spPr>
            <a:xfrm>
              <a:off x="2845266" y="5680744"/>
              <a:ext cx="1382785" cy="285255"/>
            </a:xfrm>
            <a:prstGeom prst="rect">
              <a:avLst/>
            </a:prstGeom>
          </p:spPr>
        </p:pic>
        <p:pic>
          <p:nvPicPr>
            <p:cNvPr id="61" name="Picture 60" descr="dl180g5-new.jpg"/>
            <p:cNvPicPr>
              <a:picLocks noChangeAspect="1"/>
            </p:cNvPicPr>
            <p:nvPr/>
          </p:nvPicPr>
          <p:blipFill>
            <a:blip r:embed="rId4" cstate="print"/>
            <a:stretch>
              <a:fillRect/>
            </a:stretch>
          </p:blipFill>
          <p:spPr>
            <a:xfrm>
              <a:off x="6791654" y="1604717"/>
              <a:ext cx="1374234" cy="249249"/>
            </a:xfrm>
            <a:prstGeom prst="rect">
              <a:avLst/>
            </a:prstGeom>
          </p:spPr>
        </p:pic>
        <p:pic>
          <p:nvPicPr>
            <p:cNvPr id="62" name="Picture 61" descr="dl180g5-new.jpg"/>
            <p:cNvPicPr>
              <a:picLocks noChangeAspect="1"/>
            </p:cNvPicPr>
            <p:nvPr/>
          </p:nvPicPr>
          <p:blipFill>
            <a:blip r:embed="rId4" cstate="print"/>
            <a:stretch>
              <a:fillRect/>
            </a:stretch>
          </p:blipFill>
          <p:spPr>
            <a:xfrm>
              <a:off x="6801441" y="2084288"/>
              <a:ext cx="1374234" cy="249249"/>
            </a:xfrm>
            <a:prstGeom prst="rect">
              <a:avLst/>
            </a:prstGeom>
          </p:spPr>
        </p:pic>
        <p:pic>
          <p:nvPicPr>
            <p:cNvPr id="63" name="Picture 62" descr="dl180g5-new.jpg"/>
            <p:cNvPicPr>
              <a:picLocks noChangeAspect="1"/>
            </p:cNvPicPr>
            <p:nvPr/>
          </p:nvPicPr>
          <p:blipFill>
            <a:blip r:embed="rId4" cstate="print"/>
            <a:stretch>
              <a:fillRect/>
            </a:stretch>
          </p:blipFill>
          <p:spPr>
            <a:xfrm>
              <a:off x="6809830" y="2470181"/>
              <a:ext cx="1374234" cy="249249"/>
            </a:xfrm>
            <a:prstGeom prst="rect">
              <a:avLst/>
            </a:prstGeom>
          </p:spPr>
        </p:pic>
        <p:pic>
          <p:nvPicPr>
            <p:cNvPr id="64" name="Picture 63" descr="dl180g5-new.jpg"/>
            <p:cNvPicPr>
              <a:picLocks noChangeAspect="1"/>
            </p:cNvPicPr>
            <p:nvPr/>
          </p:nvPicPr>
          <p:blipFill>
            <a:blip r:embed="rId4" cstate="print"/>
            <a:stretch>
              <a:fillRect/>
            </a:stretch>
          </p:blipFill>
          <p:spPr>
            <a:xfrm>
              <a:off x="6818219" y="2898020"/>
              <a:ext cx="1374234" cy="249249"/>
            </a:xfrm>
            <a:prstGeom prst="rect">
              <a:avLst/>
            </a:prstGeom>
          </p:spPr>
        </p:pic>
        <p:pic>
          <p:nvPicPr>
            <p:cNvPr id="65" name="Picture 64" descr="dl180g5-new.jpg"/>
            <p:cNvPicPr>
              <a:picLocks noChangeAspect="1"/>
            </p:cNvPicPr>
            <p:nvPr/>
          </p:nvPicPr>
          <p:blipFill>
            <a:blip r:embed="rId4" cstate="print"/>
            <a:stretch>
              <a:fillRect/>
            </a:stretch>
          </p:blipFill>
          <p:spPr>
            <a:xfrm>
              <a:off x="6818219" y="3292302"/>
              <a:ext cx="1374234" cy="249249"/>
            </a:xfrm>
            <a:prstGeom prst="rect">
              <a:avLst/>
            </a:prstGeom>
          </p:spPr>
        </p:pic>
        <p:pic>
          <p:nvPicPr>
            <p:cNvPr id="66" name="Picture 65" descr="dl180g5-new.jpg"/>
            <p:cNvPicPr>
              <a:picLocks noChangeAspect="1"/>
            </p:cNvPicPr>
            <p:nvPr/>
          </p:nvPicPr>
          <p:blipFill>
            <a:blip r:embed="rId4" cstate="print"/>
            <a:stretch>
              <a:fillRect/>
            </a:stretch>
          </p:blipFill>
          <p:spPr>
            <a:xfrm>
              <a:off x="6818219" y="3711752"/>
              <a:ext cx="1374234" cy="249249"/>
            </a:xfrm>
            <a:prstGeom prst="rect">
              <a:avLst/>
            </a:prstGeom>
          </p:spPr>
        </p:pic>
        <p:pic>
          <p:nvPicPr>
            <p:cNvPr id="67" name="Picture 66" descr="dl180g5-new.jpg"/>
            <p:cNvPicPr>
              <a:picLocks noChangeAspect="1"/>
            </p:cNvPicPr>
            <p:nvPr/>
          </p:nvPicPr>
          <p:blipFill>
            <a:blip r:embed="rId4" cstate="print"/>
            <a:stretch>
              <a:fillRect/>
            </a:stretch>
          </p:blipFill>
          <p:spPr>
            <a:xfrm>
              <a:off x="6826608" y="4122812"/>
              <a:ext cx="1374234" cy="249249"/>
            </a:xfrm>
            <a:prstGeom prst="rect">
              <a:avLst/>
            </a:prstGeom>
          </p:spPr>
        </p:pic>
        <p:pic>
          <p:nvPicPr>
            <p:cNvPr id="68" name="Picture 67" descr="dl180g5-new.jpg"/>
            <p:cNvPicPr>
              <a:picLocks noChangeAspect="1"/>
            </p:cNvPicPr>
            <p:nvPr/>
          </p:nvPicPr>
          <p:blipFill>
            <a:blip r:embed="rId4" cstate="print"/>
            <a:stretch>
              <a:fillRect/>
            </a:stretch>
          </p:blipFill>
          <p:spPr>
            <a:xfrm>
              <a:off x="6826608" y="4559040"/>
              <a:ext cx="1374234" cy="249249"/>
            </a:xfrm>
            <a:prstGeom prst="rect">
              <a:avLst/>
            </a:prstGeom>
          </p:spPr>
        </p:pic>
        <p:pic>
          <p:nvPicPr>
            <p:cNvPr id="69" name="Picture 68" descr="dl380g5-new.jpg"/>
            <p:cNvPicPr>
              <a:picLocks noChangeAspect="1"/>
            </p:cNvPicPr>
            <p:nvPr/>
          </p:nvPicPr>
          <p:blipFill>
            <a:blip r:embed="rId3" cstate="print"/>
            <a:stretch>
              <a:fillRect/>
            </a:stretch>
          </p:blipFill>
          <p:spPr>
            <a:xfrm>
              <a:off x="5002634" y="4943911"/>
              <a:ext cx="1451296" cy="285255"/>
            </a:xfrm>
            <a:prstGeom prst="rect">
              <a:avLst/>
            </a:prstGeom>
          </p:spPr>
        </p:pic>
        <p:sp>
          <p:nvSpPr>
            <p:cNvPr id="70" name="Line 214"/>
            <p:cNvSpPr>
              <a:spLocks noChangeShapeType="1"/>
            </p:cNvSpPr>
            <p:nvPr/>
          </p:nvSpPr>
          <p:spPr bwMode="auto">
            <a:xfrm rot="10800000" flipH="1">
              <a:off x="6434743" y="510886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1" name="Line 10"/>
            <p:cNvSpPr>
              <a:spLocks noChangeShapeType="1"/>
            </p:cNvSpPr>
            <p:nvPr/>
          </p:nvSpPr>
          <p:spPr bwMode="auto">
            <a:xfrm flipH="1">
              <a:off x="4718545" y="509414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2" name="Group 83"/>
            <p:cNvGrpSpPr/>
            <p:nvPr/>
          </p:nvGrpSpPr>
          <p:grpSpPr>
            <a:xfrm>
              <a:off x="6143718" y="5085213"/>
              <a:ext cx="370463" cy="361696"/>
              <a:chOff x="359635" y="1371600"/>
              <a:chExt cx="206882" cy="261162"/>
            </a:xfrm>
            <a:effectLst>
              <a:outerShdw blurRad="50800" dist="38100" dir="2700000" algn="tl" rotWithShape="0">
                <a:prstClr val="black">
                  <a:alpha val="40000"/>
                </a:prstClr>
              </a:outerShdw>
            </a:effectLst>
          </p:grpSpPr>
          <p:sp>
            <p:nvSpPr>
              <p:cNvPr id="81" name="Flowchart: Magnetic Disk 8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2" name="TextBox 8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3" name="Picture 72" descr="dl180g5-new.jpg"/>
            <p:cNvPicPr>
              <a:picLocks noChangeAspect="1"/>
            </p:cNvPicPr>
            <p:nvPr/>
          </p:nvPicPr>
          <p:blipFill>
            <a:blip r:embed="rId4" cstate="print"/>
            <a:stretch>
              <a:fillRect/>
            </a:stretch>
          </p:blipFill>
          <p:spPr>
            <a:xfrm>
              <a:off x="6844784" y="4988277"/>
              <a:ext cx="1374234" cy="249249"/>
            </a:xfrm>
            <a:prstGeom prst="rect">
              <a:avLst/>
            </a:prstGeom>
          </p:spPr>
        </p:pic>
        <p:pic>
          <p:nvPicPr>
            <p:cNvPr id="74" name="Picture 73" descr="dl380g5-new.jpg"/>
            <p:cNvPicPr>
              <a:picLocks noChangeAspect="1"/>
            </p:cNvPicPr>
            <p:nvPr/>
          </p:nvPicPr>
          <p:blipFill>
            <a:blip r:embed="rId3" cstate="print"/>
            <a:stretch>
              <a:fillRect/>
            </a:stretch>
          </p:blipFill>
          <p:spPr>
            <a:xfrm>
              <a:off x="5011023" y="5363361"/>
              <a:ext cx="1451296" cy="285255"/>
            </a:xfrm>
            <a:prstGeom prst="rect">
              <a:avLst/>
            </a:prstGeom>
          </p:spPr>
        </p:pic>
        <p:sp>
          <p:nvSpPr>
            <p:cNvPr id="75" name="Line 214"/>
            <p:cNvSpPr>
              <a:spLocks noChangeShapeType="1"/>
            </p:cNvSpPr>
            <p:nvPr/>
          </p:nvSpPr>
          <p:spPr bwMode="auto">
            <a:xfrm rot="10800000" flipH="1">
              <a:off x="6443132" y="552831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6" name="Line 10"/>
            <p:cNvSpPr>
              <a:spLocks noChangeShapeType="1"/>
            </p:cNvSpPr>
            <p:nvPr/>
          </p:nvSpPr>
          <p:spPr bwMode="auto">
            <a:xfrm flipH="1">
              <a:off x="4726934" y="551359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7" name="Group 83"/>
            <p:cNvGrpSpPr/>
            <p:nvPr/>
          </p:nvGrpSpPr>
          <p:grpSpPr>
            <a:xfrm>
              <a:off x="6152107" y="5504663"/>
              <a:ext cx="370463" cy="361696"/>
              <a:chOff x="359635" y="1371600"/>
              <a:chExt cx="206882" cy="261162"/>
            </a:xfrm>
            <a:effectLst>
              <a:outerShdw blurRad="50800" dist="38100" dir="2700000" algn="tl" rotWithShape="0">
                <a:prstClr val="black">
                  <a:alpha val="40000"/>
                </a:prstClr>
              </a:outerShdw>
            </a:effectLst>
          </p:grpSpPr>
          <p:sp>
            <p:nvSpPr>
              <p:cNvPr id="79" name="Flowchart: Magnetic Disk 7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0" name="TextBox 7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8" name="Picture 77" descr="dl180g5-new.jpg"/>
            <p:cNvPicPr>
              <a:picLocks noChangeAspect="1"/>
            </p:cNvPicPr>
            <p:nvPr/>
          </p:nvPicPr>
          <p:blipFill>
            <a:blip r:embed="rId4" cstate="print"/>
            <a:stretch>
              <a:fillRect/>
            </a:stretch>
          </p:blipFill>
          <p:spPr>
            <a:xfrm>
              <a:off x="6853173" y="5407727"/>
              <a:ext cx="1374234" cy="249249"/>
            </a:xfrm>
            <a:prstGeom prst="rect">
              <a:avLst/>
            </a:prstGeom>
          </p:spPr>
        </p:pic>
      </p:grpSp>
      <p:sp>
        <p:nvSpPr>
          <p:cNvPr id="111" name="Rectangle 110"/>
          <p:cNvSpPr/>
          <p:nvPr/>
        </p:nvSpPr>
        <p:spPr bwMode="auto">
          <a:xfrm>
            <a:off x="532418" y="236739"/>
            <a:ext cx="2718365" cy="46713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CONTROL RACK</a:t>
            </a:r>
          </a:p>
        </p:txBody>
      </p:sp>
      <p:sp>
        <p:nvSpPr>
          <p:cNvPr id="110" name="Rectangle 109"/>
          <p:cNvSpPr/>
          <p:nvPr/>
        </p:nvSpPr>
        <p:spPr bwMode="auto">
          <a:xfrm>
            <a:off x="4251366" y="249382"/>
            <a:ext cx="7267699" cy="6377049"/>
          </a:xfrm>
          <a:prstGeom prst="rect">
            <a:avLst/>
          </a:prstGeom>
          <a:solidFill>
            <a:schemeClr val="tx2">
              <a:alpha val="86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2" name="Rectangle 11"/>
          <p:cNvSpPr/>
          <p:nvPr/>
        </p:nvSpPr>
        <p:spPr bwMode="auto">
          <a:xfrm>
            <a:off x="997527" y="4279664"/>
            <a:ext cx="3022930" cy="712424"/>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2" name="Rectangle 101"/>
          <p:cNvSpPr/>
          <p:nvPr/>
        </p:nvSpPr>
        <p:spPr bwMode="auto">
          <a:xfrm>
            <a:off x="4559564" y="1219290"/>
            <a:ext cx="6626992" cy="5312139"/>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274320" rIns="91436" bIns="45718" numCol="1" rtlCol="0" anchor="t" anchorCtr="0" compatLnSpc="1">
            <a:prstTxWarp prst="textNoShape">
              <a:avLst/>
            </a:prstTxWarp>
          </a:bodyPr>
          <a:lstStyle/>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Provides high-capacity storage for data files from ETL processes</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Is </a:t>
            </a:r>
            <a:r>
              <a:rPr lang="en-US" dirty="0">
                <a:solidFill>
                  <a:schemeClr val="tx1"/>
                </a:solidFill>
                <a:latin typeface="Segoe" pitchFamily="34" charset="0"/>
              </a:rPr>
              <a:t>available as a sandbox for other applications and scripts that run on the internal </a:t>
            </a:r>
            <a:r>
              <a:rPr lang="en-US" dirty="0" smtClean="0">
                <a:solidFill>
                  <a:schemeClr val="tx1"/>
                </a:solidFill>
                <a:latin typeface="Segoe" pitchFamily="34" charset="0"/>
              </a:rPr>
              <a:t>network</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Provides SQL Server Integration Services</a:t>
            </a:r>
          </a:p>
          <a:p>
            <a:pPr marL="311096" lvl="2" indent="-311096" defTabSz="609493" fontAlgn="base">
              <a:spcBef>
                <a:spcPts val="267"/>
              </a:spcBef>
              <a:spcAft>
                <a:spcPts val="533"/>
              </a:spcAft>
              <a:buClr>
                <a:schemeClr val="accent1"/>
              </a:buClr>
              <a:buFont typeface="Wingdings" pitchFamily="2" charset="2"/>
              <a:buChar char="§"/>
              <a:defRPr/>
            </a:pPr>
            <a:endParaRPr lang="en-US" dirty="0">
              <a:solidFill>
                <a:schemeClr val="tx1"/>
              </a:solidFill>
              <a:latin typeface="Segoe" pitchFamily="34" charset="0"/>
            </a:endParaRPr>
          </a:p>
        </p:txBody>
      </p:sp>
      <p:cxnSp>
        <p:nvCxnSpPr>
          <p:cNvPr id="33" name="Straight Connector 32"/>
          <p:cNvCxnSpPr>
            <a:stCxn id="111" idx="3"/>
          </p:cNvCxnSpPr>
          <p:nvPr/>
        </p:nvCxnSpPr>
        <p:spPr>
          <a:xfrm>
            <a:off x="3250783" y="470307"/>
            <a:ext cx="2425622"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5747655" y="343682"/>
            <a:ext cx="1731243" cy="276999"/>
          </a:xfrm>
          <a:prstGeom prst="rect">
            <a:avLst/>
          </a:prstGeom>
          <a:noFill/>
        </p:spPr>
        <p:txBody>
          <a:bodyPr wrap="none" lIns="0" tIns="0" rIns="0" bIns="0" rtlCol="0">
            <a:spAutoFit/>
          </a:bodyPr>
          <a:lstStyle/>
          <a:p>
            <a:r>
              <a:rPr lang="en-US" dirty="0" smtClean="0">
                <a:solidFill>
                  <a:srgbClr val="FFC000"/>
                </a:solidFill>
              </a:rPr>
              <a:t>LANDING ZONE</a:t>
            </a:r>
          </a:p>
        </p:txBody>
      </p:sp>
      <p:grpSp>
        <p:nvGrpSpPr>
          <p:cNvPr id="101" name="Group 100"/>
          <p:cNvGrpSpPr/>
          <p:nvPr/>
        </p:nvGrpSpPr>
        <p:grpSpPr>
          <a:xfrm>
            <a:off x="5243804" y="4071432"/>
            <a:ext cx="7301426" cy="1795688"/>
            <a:chOff x="1618618" y="4412981"/>
            <a:chExt cx="6665158" cy="2603500"/>
          </a:xfrm>
        </p:grpSpPr>
        <p:sp>
          <p:nvSpPr>
            <p:cNvPr id="103" name="Right Arrow 102"/>
            <p:cNvSpPr/>
            <p:nvPr/>
          </p:nvSpPr>
          <p:spPr>
            <a:xfrm>
              <a:off x="1618618" y="4412981"/>
              <a:ext cx="6665158" cy="2603500"/>
            </a:xfrm>
            <a:prstGeom prst="rightArrow">
              <a:avLst/>
            </a:prstGeom>
            <a:solidFill>
              <a:schemeClr val="bg2">
                <a:lumMod val="60000"/>
                <a:lumOff val="40000"/>
              </a:schemeClr>
            </a:solidFill>
          </p:spPr>
          <p:style>
            <a:lnRef idx="0">
              <a:schemeClr val="accent3">
                <a:hueOff val="0"/>
                <a:satOff val="0"/>
                <a:lumOff val="0"/>
                <a:alphaOff val="0"/>
              </a:schemeClr>
            </a:lnRef>
            <a:fillRef idx="1">
              <a:schemeClr val="accent3">
                <a:tint val="40000"/>
                <a:hueOff val="0"/>
                <a:satOff val="0"/>
                <a:lumOff val="0"/>
                <a:alphaOff val="0"/>
              </a:schemeClr>
            </a:fillRef>
            <a:effectRef idx="1">
              <a:schemeClr val="accent3">
                <a:tint val="40000"/>
                <a:hueOff val="0"/>
                <a:satOff val="0"/>
                <a:lumOff val="0"/>
                <a:alphaOff val="0"/>
              </a:schemeClr>
            </a:effectRef>
            <a:fontRef idx="minor">
              <a:schemeClr val="dk1">
                <a:hueOff val="0"/>
                <a:satOff val="0"/>
                <a:lumOff val="0"/>
                <a:alphaOff val="0"/>
              </a:schemeClr>
            </a:fontRef>
          </p:style>
        </p:sp>
        <p:sp>
          <p:nvSpPr>
            <p:cNvPr id="104" name="Freeform 103"/>
            <p:cNvSpPr/>
            <p:nvPr/>
          </p:nvSpPr>
          <p:spPr>
            <a:xfrm>
              <a:off x="1792506" y="5194031"/>
              <a:ext cx="1297403" cy="1041400"/>
            </a:xfrm>
            <a:custGeom>
              <a:avLst/>
              <a:gdLst>
                <a:gd name="connsiteX0" fmla="*/ 0 w 1297403"/>
                <a:gd name="connsiteY0" fmla="*/ 173570 h 1041400"/>
                <a:gd name="connsiteX1" fmla="*/ 50838 w 1297403"/>
                <a:gd name="connsiteY1" fmla="*/ 50837 h 1041400"/>
                <a:gd name="connsiteX2" fmla="*/ 173571 w 1297403"/>
                <a:gd name="connsiteY2" fmla="*/ 0 h 1041400"/>
                <a:gd name="connsiteX3" fmla="*/ 1123833 w 1297403"/>
                <a:gd name="connsiteY3" fmla="*/ 0 h 1041400"/>
                <a:gd name="connsiteX4" fmla="*/ 1246566 w 1297403"/>
                <a:gd name="connsiteY4" fmla="*/ 50838 h 1041400"/>
                <a:gd name="connsiteX5" fmla="*/ 1297403 w 1297403"/>
                <a:gd name="connsiteY5" fmla="*/ 173571 h 1041400"/>
                <a:gd name="connsiteX6" fmla="*/ 1297403 w 1297403"/>
                <a:gd name="connsiteY6" fmla="*/ 867830 h 1041400"/>
                <a:gd name="connsiteX7" fmla="*/ 1246565 w 1297403"/>
                <a:gd name="connsiteY7" fmla="*/ 990563 h 1041400"/>
                <a:gd name="connsiteX8" fmla="*/ 1123832 w 1297403"/>
                <a:gd name="connsiteY8" fmla="*/ 1041400 h 1041400"/>
                <a:gd name="connsiteX9" fmla="*/ 173570 w 1297403"/>
                <a:gd name="connsiteY9" fmla="*/ 1041400 h 1041400"/>
                <a:gd name="connsiteX10" fmla="*/ 50837 w 1297403"/>
                <a:gd name="connsiteY10" fmla="*/ 990562 h 1041400"/>
                <a:gd name="connsiteX11" fmla="*/ 0 w 1297403"/>
                <a:gd name="connsiteY11" fmla="*/ 867829 h 1041400"/>
                <a:gd name="connsiteX12" fmla="*/ 0 w 1297403"/>
                <a:gd name="connsiteY12" fmla="*/ 17357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7403" h="1041400">
                  <a:moveTo>
                    <a:pt x="0" y="173570"/>
                  </a:moveTo>
                  <a:cubicBezTo>
                    <a:pt x="0" y="127536"/>
                    <a:pt x="18287" y="83388"/>
                    <a:pt x="50838" y="50837"/>
                  </a:cubicBezTo>
                  <a:cubicBezTo>
                    <a:pt x="83389" y="18286"/>
                    <a:pt x="127537" y="0"/>
                    <a:pt x="173571" y="0"/>
                  </a:cubicBezTo>
                  <a:lnTo>
                    <a:pt x="1123833" y="0"/>
                  </a:lnTo>
                  <a:cubicBezTo>
                    <a:pt x="1169867" y="0"/>
                    <a:pt x="1214015" y="18287"/>
                    <a:pt x="1246566" y="50838"/>
                  </a:cubicBezTo>
                  <a:cubicBezTo>
                    <a:pt x="1279117" y="83389"/>
                    <a:pt x="1297403" y="127537"/>
                    <a:pt x="1297403" y="173571"/>
                  </a:cubicBezTo>
                  <a:lnTo>
                    <a:pt x="1297403" y="867830"/>
                  </a:lnTo>
                  <a:cubicBezTo>
                    <a:pt x="1297403" y="913864"/>
                    <a:pt x="1279116" y="958012"/>
                    <a:pt x="1246565" y="990563"/>
                  </a:cubicBezTo>
                  <a:cubicBezTo>
                    <a:pt x="1214014" y="1023114"/>
                    <a:pt x="1169866" y="1041400"/>
                    <a:pt x="1123832" y="1041400"/>
                  </a:cubicBezTo>
                  <a:lnTo>
                    <a:pt x="173570" y="1041400"/>
                  </a:lnTo>
                  <a:cubicBezTo>
                    <a:pt x="127536" y="1041400"/>
                    <a:pt x="83388" y="1023113"/>
                    <a:pt x="50837" y="990562"/>
                  </a:cubicBezTo>
                  <a:cubicBezTo>
                    <a:pt x="18286" y="958011"/>
                    <a:pt x="0" y="913863"/>
                    <a:pt x="0" y="867829"/>
                  </a:cubicBezTo>
                  <a:lnTo>
                    <a:pt x="0" y="173570"/>
                  </a:lnTo>
                  <a:close/>
                </a:path>
              </a:pathLst>
            </a:custGeom>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lin ang="2700000" scaled="1"/>
              <a:tileRec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123227" tIns="123227" rIns="123227" bIns="123227" numCol="1" spcCol="1270" anchor="ctr" anchorCtr="0">
              <a:noAutofit/>
            </a:bodyPr>
            <a:lstStyle/>
            <a:p>
              <a:pPr algn="ctr" defTabSz="1125870">
                <a:lnSpc>
                  <a:spcPct val="90000"/>
                </a:lnSpc>
                <a:spcBef>
                  <a:spcPct val="0"/>
                </a:spcBef>
                <a:spcAft>
                  <a:spcPct val="35000"/>
                </a:spcAft>
              </a:pPr>
              <a:r>
                <a:rPr lang="en-US" sz="1900" dirty="0">
                  <a:solidFill>
                    <a:schemeClr val="bg1"/>
                  </a:solidFill>
                  <a:latin typeface="Segoe UI" pitchFamily="34" charset="0"/>
                  <a:ea typeface="Segoe UI" pitchFamily="34" charset="0"/>
                  <a:cs typeface="Segoe UI" pitchFamily="34" charset="0"/>
                </a:rPr>
                <a:t>Source</a:t>
              </a:r>
            </a:p>
          </p:txBody>
        </p:sp>
        <p:sp>
          <p:nvSpPr>
            <p:cNvPr id="105" name="Freeform 104"/>
            <p:cNvSpPr/>
            <p:nvPr/>
          </p:nvSpPr>
          <p:spPr>
            <a:xfrm>
              <a:off x="3155588" y="5194031"/>
              <a:ext cx="1297403" cy="1041400"/>
            </a:xfrm>
            <a:custGeom>
              <a:avLst/>
              <a:gdLst>
                <a:gd name="connsiteX0" fmla="*/ 0 w 1297403"/>
                <a:gd name="connsiteY0" fmla="*/ 173570 h 1041400"/>
                <a:gd name="connsiteX1" fmla="*/ 50838 w 1297403"/>
                <a:gd name="connsiteY1" fmla="*/ 50837 h 1041400"/>
                <a:gd name="connsiteX2" fmla="*/ 173571 w 1297403"/>
                <a:gd name="connsiteY2" fmla="*/ 0 h 1041400"/>
                <a:gd name="connsiteX3" fmla="*/ 1123833 w 1297403"/>
                <a:gd name="connsiteY3" fmla="*/ 0 h 1041400"/>
                <a:gd name="connsiteX4" fmla="*/ 1246566 w 1297403"/>
                <a:gd name="connsiteY4" fmla="*/ 50838 h 1041400"/>
                <a:gd name="connsiteX5" fmla="*/ 1297403 w 1297403"/>
                <a:gd name="connsiteY5" fmla="*/ 173571 h 1041400"/>
                <a:gd name="connsiteX6" fmla="*/ 1297403 w 1297403"/>
                <a:gd name="connsiteY6" fmla="*/ 867830 h 1041400"/>
                <a:gd name="connsiteX7" fmla="*/ 1246565 w 1297403"/>
                <a:gd name="connsiteY7" fmla="*/ 990563 h 1041400"/>
                <a:gd name="connsiteX8" fmla="*/ 1123832 w 1297403"/>
                <a:gd name="connsiteY8" fmla="*/ 1041400 h 1041400"/>
                <a:gd name="connsiteX9" fmla="*/ 173570 w 1297403"/>
                <a:gd name="connsiteY9" fmla="*/ 1041400 h 1041400"/>
                <a:gd name="connsiteX10" fmla="*/ 50837 w 1297403"/>
                <a:gd name="connsiteY10" fmla="*/ 990562 h 1041400"/>
                <a:gd name="connsiteX11" fmla="*/ 0 w 1297403"/>
                <a:gd name="connsiteY11" fmla="*/ 867829 h 1041400"/>
                <a:gd name="connsiteX12" fmla="*/ 0 w 1297403"/>
                <a:gd name="connsiteY12" fmla="*/ 17357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7403" h="1041400">
                  <a:moveTo>
                    <a:pt x="0" y="173570"/>
                  </a:moveTo>
                  <a:cubicBezTo>
                    <a:pt x="0" y="127536"/>
                    <a:pt x="18287" y="83388"/>
                    <a:pt x="50838" y="50837"/>
                  </a:cubicBezTo>
                  <a:cubicBezTo>
                    <a:pt x="83389" y="18286"/>
                    <a:pt x="127537" y="0"/>
                    <a:pt x="173571" y="0"/>
                  </a:cubicBezTo>
                  <a:lnTo>
                    <a:pt x="1123833" y="0"/>
                  </a:lnTo>
                  <a:cubicBezTo>
                    <a:pt x="1169867" y="0"/>
                    <a:pt x="1214015" y="18287"/>
                    <a:pt x="1246566" y="50838"/>
                  </a:cubicBezTo>
                  <a:cubicBezTo>
                    <a:pt x="1279117" y="83389"/>
                    <a:pt x="1297403" y="127537"/>
                    <a:pt x="1297403" y="173571"/>
                  </a:cubicBezTo>
                  <a:lnTo>
                    <a:pt x="1297403" y="867830"/>
                  </a:lnTo>
                  <a:cubicBezTo>
                    <a:pt x="1297403" y="913864"/>
                    <a:pt x="1279116" y="958012"/>
                    <a:pt x="1246565" y="990563"/>
                  </a:cubicBezTo>
                  <a:cubicBezTo>
                    <a:pt x="1214014" y="1023114"/>
                    <a:pt x="1169866" y="1041400"/>
                    <a:pt x="1123832" y="1041400"/>
                  </a:cubicBezTo>
                  <a:lnTo>
                    <a:pt x="173570" y="1041400"/>
                  </a:lnTo>
                  <a:cubicBezTo>
                    <a:pt x="127536" y="1041400"/>
                    <a:pt x="83388" y="1023113"/>
                    <a:pt x="50837" y="990562"/>
                  </a:cubicBezTo>
                  <a:cubicBezTo>
                    <a:pt x="18286" y="958011"/>
                    <a:pt x="0" y="913863"/>
                    <a:pt x="0" y="867829"/>
                  </a:cubicBezTo>
                  <a:lnTo>
                    <a:pt x="0" y="173570"/>
                  </a:lnTo>
                  <a:close/>
                </a:path>
              </a:pathLst>
            </a:custGeom>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lin ang="2700000" scaled="1"/>
              <a:tileRec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123227" tIns="123227" rIns="123227" bIns="123227" numCol="1" spcCol="1270" anchor="ctr" anchorCtr="0">
              <a:noAutofit/>
            </a:bodyPr>
            <a:lstStyle/>
            <a:p>
              <a:pPr algn="ctr" defTabSz="1125870">
                <a:lnSpc>
                  <a:spcPct val="90000"/>
                </a:lnSpc>
                <a:spcBef>
                  <a:spcPct val="0"/>
                </a:spcBef>
                <a:spcAft>
                  <a:spcPct val="35000"/>
                </a:spcAft>
              </a:pPr>
              <a:r>
                <a:rPr lang="en-US" sz="1900" dirty="0">
                  <a:solidFill>
                    <a:schemeClr val="bg1"/>
                  </a:solidFill>
                  <a:latin typeface="Segoe UI" pitchFamily="34" charset="0"/>
                  <a:ea typeface="Segoe UI" pitchFamily="34" charset="0"/>
                  <a:cs typeface="Segoe UI" pitchFamily="34" charset="0"/>
                </a:rPr>
                <a:t>Landing Zone Files</a:t>
              </a:r>
            </a:p>
          </p:txBody>
        </p:sp>
        <p:sp>
          <p:nvSpPr>
            <p:cNvPr id="106" name="Freeform 105"/>
            <p:cNvSpPr/>
            <p:nvPr/>
          </p:nvSpPr>
          <p:spPr>
            <a:xfrm>
              <a:off x="4518670" y="5194031"/>
              <a:ext cx="1297403" cy="1041400"/>
            </a:xfrm>
            <a:custGeom>
              <a:avLst/>
              <a:gdLst>
                <a:gd name="connsiteX0" fmla="*/ 0 w 1297403"/>
                <a:gd name="connsiteY0" fmla="*/ 173570 h 1041400"/>
                <a:gd name="connsiteX1" fmla="*/ 50838 w 1297403"/>
                <a:gd name="connsiteY1" fmla="*/ 50837 h 1041400"/>
                <a:gd name="connsiteX2" fmla="*/ 173571 w 1297403"/>
                <a:gd name="connsiteY2" fmla="*/ 0 h 1041400"/>
                <a:gd name="connsiteX3" fmla="*/ 1123833 w 1297403"/>
                <a:gd name="connsiteY3" fmla="*/ 0 h 1041400"/>
                <a:gd name="connsiteX4" fmla="*/ 1246566 w 1297403"/>
                <a:gd name="connsiteY4" fmla="*/ 50838 h 1041400"/>
                <a:gd name="connsiteX5" fmla="*/ 1297403 w 1297403"/>
                <a:gd name="connsiteY5" fmla="*/ 173571 h 1041400"/>
                <a:gd name="connsiteX6" fmla="*/ 1297403 w 1297403"/>
                <a:gd name="connsiteY6" fmla="*/ 867830 h 1041400"/>
                <a:gd name="connsiteX7" fmla="*/ 1246565 w 1297403"/>
                <a:gd name="connsiteY7" fmla="*/ 990563 h 1041400"/>
                <a:gd name="connsiteX8" fmla="*/ 1123832 w 1297403"/>
                <a:gd name="connsiteY8" fmla="*/ 1041400 h 1041400"/>
                <a:gd name="connsiteX9" fmla="*/ 173570 w 1297403"/>
                <a:gd name="connsiteY9" fmla="*/ 1041400 h 1041400"/>
                <a:gd name="connsiteX10" fmla="*/ 50837 w 1297403"/>
                <a:gd name="connsiteY10" fmla="*/ 990562 h 1041400"/>
                <a:gd name="connsiteX11" fmla="*/ 0 w 1297403"/>
                <a:gd name="connsiteY11" fmla="*/ 867829 h 1041400"/>
                <a:gd name="connsiteX12" fmla="*/ 0 w 1297403"/>
                <a:gd name="connsiteY12" fmla="*/ 17357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7403" h="1041400">
                  <a:moveTo>
                    <a:pt x="0" y="173570"/>
                  </a:moveTo>
                  <a:cubicBezTo>
                    <a:pt x="0" y="127536"/>
                    <a:pt x="18287" y="83388"/>
                    <a:pt x="50838" y="50837"/>
                  </a:cubicBezTo>
                  <a:cubicBezTo>
                    <a:pt x="83389" y="18286"/>
                    <a:pt x="127537" y="0"/>
                    <a:pt x="173571" y="0"/>
                  </a:cubicBezTo>
                  <a:lnTo>
                    <a:pt x="1123833" y="0"/>
                  </a:lnTo>
                  <a:cubicBezTo>
                    <a:pt x="1169867" y="0"/>
                    <a:pt x="1214015" y="18287"/>
                    <a:pt x="1246566" y="50838"/>
                  </a:cubicBezTo>
                  <a:cubicBezTo>
                    <a:pt x="1279117" y="83389"/>
                    <a:pt x="1297403" y="127537"/>
                    <a:pt x="1297403" y="173571"/>
                  </a:cubicBezTo>
                  <a:lnTo>
                    <a:pt x="1297403" y="867830"/>
                  </a:lnTo>
                  <a:cubicBezTo>
                    <a:pt x="1297403" y="913864"/>
                    <a:pt x="1279116" y="958012"/>
                    <a:pt x="1246565" y="990563"/>
                  </a:cubicBezTo>
                  <a:cubicBezTo>
                    <a:pt x="1214014" y="1023114"/>
                    <a:pt x="1169866" y="1041400"/>
                    <a:pt x="1123832" y="1041400"/>
                  </a:cubicBezTo>
                  <a:lnTo>
                    <a:pt x="173570" y="1041400"/>
                  </a:lnTo>
                  <a:cubicBezTo>
                    <a:pt x="127536" y="1041400"/>
                    <a:pt x="83388" y="1023113"/>
                    <a:pt x="50837" y="990562"/>
                  </a:cubicBezTo>
                  <a:cubicBezTo>
                    <a:pt x="18286" y="958011"/>
                    <a:pt x="0" y="913863"/>
                    <a:pt x="0" y="867829"/>
                  </a:cubicBezTo>
                  <a:lnTo>
                    <a:pt x="0" y="173570"/>
                  </a:lnTo>
                  <a:close/>
                </a:path>
              </a:pathLst>
            </a:custGeom>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lin ang="2700000" scaled="1"/>
              <a:tileRec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123227" tIns="123227" rIns="123227" bIns="123227" numCol="1" spcCol="1270" anchor="ctr" anchorCtr="0">
              <a:noAutofit/>
            </a:bodyPr>
            <a:lstStyle/>
            <a:p>
              <a:pPr algn="ctr" defTabSz="1125870">
                <a:lnSpc>
                  <a:spcPct val="90000"/>
                </a:lnSpc>
                <a:spcBef>
                  <a:spcPct val="0"/>
                </a:spcBef>
                <a:spcAft>
                  <a:spcPct val="35000"/>
                </a:spcAft>
              </a:pPr>
              <a:r>
                <a:rPr lang="en-US" sz="1900" dirty="0">
                  <a:solidFill>
                    <a:schemeClr val="bg1"/>
                  </a:solidFill>
                  <a:latin typeface="Segoe UI" pitchFamily="34" charset="0"/>
                  <a:ea typeface="Segoe UI" pitchFamily="34" charset="0"/>
                  <a:cs typeface="Segoe UI" pitchFamily="34" charset="0"/>
                </a:rPr>
                <a:t>Data Loader</a:t>
              </a:r>
            </a:p>
          </p:txBody>
        </p:sp>
        <p:sp>
          <p:nvSpPr>
            <p:cNvPr id="107" name="Freeform 106"/>
            <p:cNvSpPr/>
            <p:nvPr/>
          </p:nvSpPr>
          <p:spPr>
            <a:xfrm>
              <a:off x="5881751" y="5194031"/>
              <a:ext cx="1297403" cy="1041400"/>
            </a:xfrm>
            <a:custGeom>
              <a:avLst/>
              <a:gdLst>
                <a:gd name="connsiteX0" fmla="*/ 0 w 1297403"/>
                <a:gd name="connsiteY0" fmla="*/ 173570 h 1041400"/>
                <a:gd name="connsiteX1" fmla="*/ 50838 w 1297403"/>
                <a:gd name="connsiteY1" fmla="*/ 50837 h 1041400"/>
                <a:gd name="connsiteX2" fmla="*/ 173571 w 1297403"/>
                <a:gd name="connsiteY2" fmla="*/ 0 h 1041400"/>
                <a:gd name="connsiteX3" fmla="*/ 1123833 w 1297403"/>
                <a:gd name="connsiteY3" fmla="*/ 0 h 1041400"/>
                <a:gd name="connsiteX4" fmla="*/ 1246566 w 1297403"/>
                <a:gd name="connsiteY4" fmla="*/ 50838 h 1041400"/>
                <a:gd name="connsiteX5" fmla="*/ 1297403 w 1297403"/>
                <a:gd name="connsiteY5" fmla="*/ 173571 h 1041400"/>
                <a:gd name="connsiteX6" fmla="*/ 1297403 w 1297403"/>
                <a:gd name="connsiteY6" fmla="*/ 867830 h 1041400"/>
                <a:gd name="connsiteX7" fmla="*/ 1246565 w 1297403"/>
                <a:gd name="connsiteY7" fmla="*/ 990563 h 1041400"/>
                <a:gd name="connsiteX8" fmla="*/ 1123832 w 1297403"/>
                <a:gd name="connsiteY8" fmla="*/ 1041400 h 1041400"/>
                <a:gd name="connsiteX9" fmla="*/ 173570 w 1297403"/>
                <a:gd name="connsiteY9" fmla="*/ 1041400 h 1041400"/>
                <a:gd name="connsiteX10" fmla="*/ 50837 w 1297403"/>
                <a:gd name="connsiteY10" fmla="*/ 990562 h 1041400"/>
                <a:gd name="connsiteX11" fmla="*/ 0 w 1297403"/>
                <a:gd name="connsiteY11" fmla="*/ 867829 h 1041400"/>
                <a:gd name="connsiteX12" fmla="*/ 0 w 1297403"/>
                <a:gd name="connsiteY12" fmla="*/ 173570 h 104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97403" h="1041400">
                  <a:moveTo>
                    <a:pt x="0" y="173570"/>
                  </a:moveTo>
                  <a:cubicBezTo>
                    <a:pt x="0" y="127536"/>
                    <a:pt x="18287" y="83388"/>
                    <a:pt x="50838" y="50837"/>
                  </a:cubicBezTo>
                  <a:cubicBezTo>
                    <a:pt x="83389" y="18286"/>
                    <a:pt x="127537" y="0"/>
                    <a:pt x="173571" y="0"/>
                  </a:cubicBezTo>
                  <a:lnTo>
                    <a:pt x="1123833" y="0"/>
                  </a:lnTo>
                  <a:cubicBezTo>
                    <a:pt x="1169867" y="0"/>
                    <a:pt x="1214015" y="18287"/>
                    <a:pt x="1246566" y="50838"/>
                  </a:cubicBezTo>
                  <a:cubicBezTo>
                    <a:pt x="1279117" y="83389"/>
                    <a:pt x="1297403" y="127537"/>
                    <a:pt x="1297403" y="173571"/>
                  </a:cubicBezTo>
                  <a:lnTo>
                    <a:pt x="1297403" y="867830"/>
                  </a:lnTo>
                  <a:cubicBezTo>
                    <a:pt x="1297403" y="913864"/>
                    <a:pt x="1279116" y="958012"/>
                    <a:pt x="1246565" y="990563"/>
                  </a:cubicBezTo>
                  <a:cubicBezTo>
                    <a:pt x="1214014" y="1023114"/>
                    <a:pt x="1169866" y="1041400"/>
                    <a:pt x="1123832" y="1041400"/>
                  </a:cubicBezTo>
                  <a:lnTo>
                    <a:pt x="173570" y="1041400"/>
                  </a:lnTo>
                  <a:cubicBezTo>
                    <a:pt x="127536" y="1041400"/>
                    <a:pt x="83388" y="1023113"/>
                    <a:pt x="50837" y="990562"/>
                  </a:cubicBezTo>
                  <a:cubicBezTo>
                    <a:pt x="18286" y="958011"/>
                    <a:pt x="0" y="913863"/>
                    <a:pt x="0" y="867829"/>
                  </a:cubicBezTo>
                  <a:lnTo>
                    <a:pt x="0" y="173570"/>
                  </a:lnTo>
                  <a:close/>
                </a:path>
              </a:pathLst>
            </a:custGeom>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lin ang="2700000" scaled="1"/>
              <a:tileRect/>
            </a:gradFill>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123227" tIns="123227" rIns="123227" bIns="123227" numCol="1" spcCol="1270" anchor="ctr" anchorCtr="0">
              <a:noAutofit/>
            </a:bodyPr>
            <a:lstStyle/>
            <a:p>
              <a:pPr algn="ctr" defTabSz="1125870">
                <a:lnSpc>
                  <a:spcPct val="90000"/>
                </a:lnSpc>
                <a:spcBef>
                  <a:spcPct val="0"/>
                </a:spcBef>
                <a:spcAft>
                  <a:spcPct val="35000"/>
                </a:spcAft>
              </a:pPr>
              <a:r>
                <a:rPr lang="en-US" sz="1900" dirty="0">
                  <a:solidFill>
                    <a:schemeClr val="bg1"/>
                  </a:solidFill>
                  <a:latin typeface="Segoe UI" pitchFamily="34" charset="0"/>
                  <a:ea typeface="Segoe UI" pitchFamily="34" charset="0"/>
                  <a:cs typeface="Segoe UI" pitchFamily="34" charset="0"/>
                </a:rPr>
                <a:t>Compute Nodes</a:t>
              </a:r>
            </a:p>
          </p:txBody>
        </p:sp>
      </p:grpSp>
      <p:cxnSp>
        <p:nvCxnSpPr>
          <p:cNvPr id="108" name="Elbow Connector 107"/>
          <p:cNvCxnSpPr/>
          <p:nvPr/>
        </p:nvCxnSpPr>
        <p:spPr>
          <a:xfrm rot="10800000" flipV="1">
            <a:off x="7565018" y="5426842"/>
            <a:ext cx="2348885" cy="352424"/>
          </a:xfrm>
          <a:prstGeom prst="bentConnector3">
            <a:avLst>
              <a:gd name="adj1" fmla="val 47838"/>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109" name="Rounded Rectangle 108"/>
          <p:cNvSpPr/>
          <p:nvPr/>
        </p:nvSpPr>
        <p:spPr bwMode="auto">
          <a:xfrm>
            <a:off x="5434292" y="5510055"/>
            <a:ext cx="2081485" cy="902346"/>
          </a:xfrm>
          <a:prstGeom prst="roundRect">
            <a:avLst/>
          </a:prstGeom>
          <a:solidFill>
            <a:schemeClr val="bg1">
              <a:lumMod val="8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spAutoFit/>
          </a:bodyPr>
          <a:lstStyle/>
          <a:p>
            <a:pPr algn="ctr" defTabSz="1218585"/>
            <a:r>
              <a:rPr lang="en-US" sz="1500" dirty="0">
                <a:solidFill>
                  <a:schemeClr val="tx1"/>
                </a:solidFill>
                <a:latin typeface="Segoe UI" pitchFamily="34" charset="0"/>
                <a:ea typeface="Segoe UI" pitchFamily="34" charset="0"/>
                <a:cs typeface="Segoe UI" pitchFamily="34" charset="0"/>
              </a:rPr>
              <a:t>DWLoader or </a:t>
            </a:r>
            <a:br>
              <a:rPr lang="en-US" sz="1500" dirty="0">
                <a:solidFill>
                  <a:schemeClr val="tx1"/>
                </a:solidFill>
                <a:latin typeface="Segoe UI" pitchFamily="34" charset="0"/>
                <a:ea typeface="Segoe UI" pitchFamily="34" charset="0"/>
                <a:cs typeface="Segoe UI" pitchFamily="34" charset="0"/>
              </a:rPr>
            </a:br>
            <a:r>
              <a:rPr lang="en-US" sz="1500" dirty="0">
                <a:solidFill>
                  <a:schemeClr val="tx1"/>
                </a:solidFill>
                <a:latin typeface="Segoe UI" pitchFamily="34" charset="0"/>
                <a:ea typeface="Segoe UI" pitchFamily="34" charset="0"/>
                <a:cs typeface="Segoe UI" pitchFamily="34" charset="0"/>
              </a:rPr>
              <a:t>SQL Server Integration Services</a:t>
            </a:r>
          </a:p>
        </p:txBody>
      </p:sp>
    </p:spTree>
    <p:extLst>
      <p:ext uri="{BB962C8B-B14F-4D97-AF65-F5344CB8AC3E}">
        <p14:creationId xmlns:p14="http://schemas.microsoft.com/office/powerpoint/2010/main" val="3605809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9"/>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138" y="-737576"/>
            <a:ext cx="12880428" cy="9625971"/>
          </a:xfrm>
          <a:prstGeom prst="rect">
            <a:avLst/>
          </a:prstGeom>
          <a:ln>
            <a:noFill/>
          </a:ln>
          <a:effectLst>
            <a:softEdge rad="112500"/>
          </a:effectLst>
        </p:spPr>
      </p:pic>
    </p:spTree>
    <p:extLst>
      <p:ext uri="{BB962C8B-B14F-4D97-AF65-F5344CB8AC3E}">
        <p14:creationId xmlns:p14="http://schemas.microsoft.com/office/powerpoint/2010/main" val="1280497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Rectangle 118"/>
          <p:cNvSpPr/>
          <p:nvPr/>
        </p:nvSpPr>
        <p:spPr bwMode="auto">
          <a:xfrm>
            <a:off x="665417" y="266191"/>
            <a:ext cx="3495672" cy="6377049"/>
          </a:xfrm>
          <a:prstGeom prst="rect">
            <a:avLst/>
          </a:prstGeom>
          <a:solidFill>
            <a:schemeClr val="tx2">
              <a:alpha val="1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grpSp>
        <p:nvGrpSpPr>
          <p:cNvPr id="2" name="Group 1"/>
          <p:cNvGrpSpPr/>
          <p:nvPr/>
        </p:nvGrpSpPr>
        <p:grpSpPr>
          <a:xfrm>
            <a:off x="1105119" y="561536"/>
            <a:ext cx="9761417" cy="5886438"/>
            <a:chOff x="2836877" y="1585518"/>
            <a:chExt cx="5390530" cy="4850264"/>
          </a:xfrm>
        </p:grpSpPr>
        <p:pic>
          <p:nvPicPr>
            <p:cNvPr id="3" name="Picture 2" descr="dl380g5-new.jpg"/>
            <p:cNvPicPr>
              <a:picLocks noChangeAspect="1"/>
            </p:cNvPicPr>
            <p:nvPr/>
          </p:nvPicPr>
          <p:blipFill>
            <a:blip r:embed="rId3" cstate="print"/>
            <a:stretch>
              <a:fillRect/>
            </a:stretch>
          </p:blipFill>
          <p:spPr>
            <a:xfrm>
              <a:off x="4976069" y="2434204"/>
              <a:ext cx="1451296" cy="285255"/>
            </a:xfrm>
            <a:prstGeom prst="rect">
              <a:avLst/>
            </a:prstGeom>
          </p:spPr>
        </p:pic>
        <p:pic>
          <p:nvPicPr>
            <p:cNvPr id="4" name="Picture 3" descr="dl380g5-new.jpg"/>
            <p:cNvPicPr>
              <a:picLocks noChangeAspect="1"/>
            </p:cNvPicPr>
            <p:nvPr/>
          </p:nvPicPr>
          <p:blipFill>
            <a:blip r:embed="rId3" cstate="print"/>
            <a:stretch>
              <a:fillRect/>
            </a:stretch>
          </p:blipFill>
          <p:spPr>
            <a:xfrm>
              <a:off x="4967680" y="2845265"/>
              <a:ext cx="1451296" cy="285255"/>
            </a:xfrm>
            <a:prstGeom prst="rect">
              <a:avLst/>
            </a:prstGeom>
          </p:spPr>
        </p:pic>
        <p:pic>
          <p:nvPicPr>
            <p:cNvPr id="5" name="Picture 4" descr="dl380g5-new.jpg"/>
            <p:cNvPicPr>
              <a:picLocks noChangeAspect="1"/>
            </p:cNvPicPr>
            <p:nvPr/>
          </p:nvPicPr>
          <p:blipFill>
            <a:blip r:embed="rId3" cstate="print"/>
            <a:stretch>
              <a:fillRect/>
            </a:stretch>
          </p:blipFill>
          <p:spPr>
            <a:xfrm>
              <a:off x="4976069" y="3264714"/>
              <a:ext cx="1451296" cy="285255"/>
            </a:xfrm>
            <a:prstGeom prst="rect">
              <a:avLst/>
            </a:prstGeom>
          </p:spPr>
        </p:pic>
        <p:pic>
          <p:nvPicPr>
            <p:cNvPr id="6" name="Picture 5" descr="dl380g5-new.jpg"/>
            <p:cNvPicPr>
              <a:picLocks noChangeAspect="1"/>
            </p:cNvPicPr>
            <p:nvPr/>
          </p:nvPicPr>
          <p:blipFill>
            <a:blip r:embed="rId3" cstate="print"/>
            <a:stretch>
              <a:fillRect/>
            </a:stretch>
          </p:blipFill>
          <p:spPr>
            <a:xfrm>
              <a:off x="4984458" y="3684164"/>
              <a:ext cx="1451296" cy="285255"/>
            </a:xfrm>
            <a:prstGeom prst="rect">
              <a:avLst/>
            </a:prstGeom>
          </p:spPr>
        </p:pic>
        <p:pic>
          <p:nvPicPr>
            <p:cNvPr id="7" name="Picture 6" descr="dl380g5-new.jpg"/>
            <p:cNvPicPr>
              <a:picLocks noChangeAspect="1"/>
            </p:cNvPicPr>
            <p:nvPr/>
          </p:nvPicPr>
          <p:blipFill>
            <a:blip r:embed="rId3" cstate="print"/>
            <a:stretch>
              <a:fillRect/>
            </a:stretch>
          </p:blipFill>
          <p:spPr>
            <a:xfrm>
              <a:off x="4976069" y="4070057"/>
              <a:ext cx="1451296" cy="285255"/>
            </a:xfrm>
            <a:prstGeom prst="rect">
              <a:avLst/>
            </a:prstGeom>
          </p:spPr>
        </p:pic>
        <p:pic>
          <p:nvPicPr>
            <p:cNvPr id="8" name="Picture 7" descr="dl380g5-new.jpg"/>
            <p:cNvPicPr>
              <a:picLocks noChangeAspect="1"/>
            </p:cNvPicPr>
            <p:nvPr/>
          </p:nvPicPr>
          <p:blipFill>
            <a:blip r:embed="rId3" cstate="print"/>
            <a:stretch>
              <a:fillRect/>
            </a:stretch>
          </p:blipFill>
          <p:spPr>
            <a:xfrm>
              <a:off x="4984458" y="4514674"/>
              <a:ext cx="1451296" cy="285255"/>
            </a:xfrm>
            <a:prstGeom prst="rect">
              <a:avLst/>
            </a:prstGeom>
          </p:spPr>
        </p:pic>
        <p:pic>
          <p:nvPicPr>
            <p:cNvPr id="9" name="Picture 8" descr="dl380g5-new.jpg"/>
            <p:cNvPicPr>
              <a:picLocks noChangeAspect="1"/>
            </p:cNvPicPr>
            <p:nvPr/>
          </p:nvPicPr>
          <p:blipFill>
            <a:blip r:embed="rId3" cstate="print"/>
            <a:stretch>
              <a:fillRect/>
            </a:stretch>
          </p:blipFill>
          <p:spPr>
            <a:xfrm>
              <a:off x="4967680" y="2031533"/>
              <a:ext cx="1451296" cy="285255"/>
            </a:xfrm>
            <a:prstGeom prst="rect">
              <a:avLst/>
            </a:prstGeom>
          </p:spPr>
        </p:pic>
        <p:pic>
          <p:nvPicPr>
            <p:cNvPr id="10" name="Picture 9" descr="dl380g5-new.jpg"/>
            <p:cNvPicPr>
              <a:picLocks noChangeAspect="1"/>
            </p:cNvPicPr>
            <p:nvPr/>
          </p:nvPicPr>
          <p:blipFill>
            <a:blip r:embed="rId3" cstate="print"/>
            <a:stretch>
              <a:fillRect/>
            </a:stretch>
          </p:blipFill>
          <p:spPr>
            <a:xfrm>
              <a:off x="4957893" y="1585518"/>
              <a:ext cx="1451296" cy="285255"/>
            </a:xfrm>
            <a:prstGeom prst="rect">
              <a:avLst/>
            </a:prstGeom>
          </p:spPr>
        </p:pic>
        <p:sp>
          <p:nvSpPr>
            <p:cNvPr id="11" name="Line 214"/>
            <p:cNvSpPr>
              <a:spLocks noChangeShapeType="1"/>
            </p:cNvSpPr>
            <p:nvPr/>
          </p:nvSpPr>
          <p:spPr bwMode="auto">
            <a:xfrm rot="10800000" flipH="1">
              <a:off x="6230652" y="6327168"/>
              <a:ext cx="394912" cy="0"/>
            </a:xfrm>
            <a:prstGeom prst="line">
              <a:avLst/>
            </a:prstGeom>
            <a:noFill/>
            <a:ln w="38100">
              <a:solidFill>
                <a:schemeClr val="accent1"/>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3" name="Line 10"/>
            <p:cNvSpPr>
              <a:spLocks noChangeShapeType="1"/>
            </p:cNvSpPr>
            <p:nvPr/>
          </p:nvSpPr>
          <p:spPr bwMode="auto">
            <a:xfrm flipH="1">
              <a:off x="4699979" y="63150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4" name="Line 126"/>
            <p:cNvSpPr>
              <a:spLocks noChangeShapeType="1"/>
            </p:cNvSpPr>
            <p:nvPr/>
          </p:nvSpPr>
          <p:spPr bwMode="auto">
            <a:xfrm>
              <a:off x="6578514" y="1746606"/>
              <a:ext cx="50472" cy="4619903"/>
            </a:xfrm>
            <a:prstGeom prst="line">
              <a:avLst/>
            </a:prstGeom>
            <a:noFill/>
            <a:ln w="38100">
              <a:solidFill>
                <a:schemeClr val="accent1"/>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5" name="Line 12"/>
            <p:cNvSpPr>
              <a:spLocks noChangeShapeType="1"/>
            </p:cNvSpPr>
            <p:nvPr/>
          </p:nvSpPr>
          <p:spPr bwMode="auto">
            <a:xfrm flipH="1">
              <a:off x="4682762" y="172855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6" name="Line 199"/>
            <p:cNvSpPr>
              <a:spLocks noChangeShapeType="1"/>
            </p:cNvSpPr>
            <p:nvPr/>
          </p:nvSpPr>
          <p:spPr bwMode="auto">
            <a:xfrm flipH="1">
              <a:off x="4694192" y="25892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7" name="Line 209"/>
            <p:cNvSpPr>
              <a:spLocks noChangeShapeType="1"/>
            </p:cNvSpPr>
            <p:nvPr/>
          </p:nvSpPr>
          <p:spPr bwMode="auto">
            <a:xfrm flipH="1">
              <a:off x="4694192" y="340794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8" name="Line 214"/>
            <p:cNvSpPr>
              <a:spLocks noChangeShapeType="1"/>
            </p:cNvSpPr>
            <p:nvPr/>
          </p:nvSpPr>
          <p:spPr bwMode="auto">
            <a:xfrm rot="10800000" flipH="1">
              <a:off x="6416567" y="467962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9" name="Line 214"/>
            <p:cNvSpPr>
              <a:spLocks noChangeShapeType="1"/>
            </p:cNvSpPr>
            <p:nvPr/>
          </p:nvSpPr>
          <p:spPr bwMode="auto">
            <a:xfrm rot="10800000" flipH="1">
              <a:off x="6405137" y="302562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0" name="Line 214"/>
            <p:cNvSpPr>
              <a:spLocks noChangeShapeType="1"/>
            </p:cNvSpPr>
            <p:nvPr/>
          </p:nvSpPr>
          <p:spPr bwMode="auto">
            <a:xfrm rot="10800000" flipH="1">
              <a:off x="6416567" y="2583959"/>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 name="Line 214"/>
            <p:cNvSpPr>
              <a:spLocks noChangeShapeType="1"/>
            </p:cNvSpPr>
            <p:nvPr/>
          </p:nvSpPr>
          <p:spPr bwMode="auto">
            <a:xfrm rot="10800000" flipH="1">
              <a:off x="6405137" y="219597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2" name="Line 214"/>
            <p:cNvSpPr>
              <a:spLocks noChangeShapeType="1"/>
            </p:cNvSpPr>
            <p:nvPr/>
          </p:nvSpPr>
          <p:spPr bwMode="auto">
            <a:xfrm rot="10800000" flipH="1">
              <a:off x="6385744" y="17395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3" name="Line 10"/>
            <p:cNvSpPr>
              <a:spLocks noChangeShapeType="1"/>
            </p:cNvSpPr>
            <p:nvPr/>
          </p:nvSpPr>
          <p:spPr bwMode="auto">
            <a:xfrm flipH="1">
              <a:off x="4703789" y="383613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4" name="Line 10"/>
            <p:cNvSpPr>
              <a:spLocks noChangeShapeType="1"/>
            </p:cNvSpPr>
            <p:nvPr/>
          </p:nvSpPr>
          <p:spPr bwMode="auto">
            <a:xfrm flipH="1">
              <a:off x="4692359" y="299505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5" name="Line 10"/>
            <p:cNvSpPr>
              <a:spLocks noChangeShapeType="1"/>
            </p:cNvSpPr>
            <p:nvPr/>
          </p:nvSpPr>
          <p:spPr bwMode="auto">
            <a:xfrm flipH="1">
              <a:off x="4692359" y="2179146"/>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8" name="Line 10"/>
            <p:cNvSpPr>
              <a:spLocks noChangeShapeType="1"/>
            </p:cNvSpPr>
            <p:nvPr/>
          </p:nvSpPr>
          <p:spPr bwMode="auto">
            <a:xfrm flipH="1">
              <a:off x="4702079" y="4235110"/>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9" name="Line 10"/>
            <p:cNvSpPr>
              <a:spLocks noChangeShapeType="1"/>
            </p:cNvSpPr>
            <p:nvPr/>
          </p:nvSpPr>
          <p:spPr bwMode="auto">
            <a:xfrm flipH="1">
              <a:off x="4700369" y="466490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0" name="Line 214"/>
            <p:cNvSpPr>
              <a:spLocks noChangeShapeType="1"/>
            </p:cNvSpPr>
            <p:nvPr/>
          </p:nvSpPr>
          <p:spPr bwMode="auto">
            <a:xfrm rot="10800000" flipH="1">
              <a:off x="6422265" y="34023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1" name="Line 214"/>
            <p:cNvSpPr>
              <a:spLocks noChangeShapeType="1"/>
            </p:cNvSpPr>
            <p:nvPr/>
          </p:nvSpPr>
          <p:spPr bwMode="auto">
            <a:xfrm rot="10800000" flipH="1">
              <a:off x="6420555" y="383214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2" name="Line 214"/>
            <p:cNvSpPr>
              <a:spLocks noChangeShapeType="1"/>
            </p:cNvSpPr>
            <p:nvPr/>
          </p:nvSpPr>
          <p:spPr bwMode="auto">
            <a:xfrm rot="10800000" flipH="1">
              <a:off x="6429119" y="424139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34" name="Group 83"/>
            <p:cNvGrpSpPr/>
            <p:nvPr/>
          </p:nvGrpSpPr>
          <p:grpSpPr>
            <a:xfrm>
              <a:off x="6102962" y="1743442"/>
              <a:ext cx="370463" cy="361696"/>
              <a:chOff x="359635" y="1371600"/>
              <a:chExt cx="206882" cy="261162"/>
            </a:xfrm>
            <a:effectLst>
              <a:outerShdw blurRad="50800" dist="38100" dir="2700000" algn="tl" rotWithShape="0">
                <a:prstClr val="black">
                  <a:alpha val="40000"/>
                </a:prstClr>
              </a:outerShdw>
            </a:effectLst>
          </p:grpSpPr>
          <p:sp>
            <p:nvSpPr>
              <p:cNvPr id="99" name="Flowchart: Magnetic Disk 9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100" name="TextBox 9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5" name="Group 83"/>
            <p:cNvGrpSpPr/>
            <p:nvPr/>
          </p:nvGrpSpPr>
          <p:grpSpPr>
            <a:xfrm>
              <a:off x="6114254" y="2194998"/>
              <a:ext cx="370463" cy="361696"/>
              <a:chOff x="359635" y="1371600"/>
              <a:chExt cx="206882" cy="261162"/>
            </a:xfrm>
            <a:effectLst>
              <a:outerShdw blurRad="50800" dist="38100" dir="2700000" algn="tl" rotWithShape="0">
                <a:prstClr val="black">
                  <a:alpha val="40000"/>
                </a:prstClr>
              </a:outerShdw>
            </a:effectLst>
          </p:grpSpPr>
          <p:sp>
            <p:nvSpPr>
              <p:cNvPr id="97" name="Flowchart: Magnetic Disk 9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8" name="TextBox 9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6" name="Group 83"/>
            <p:cNvGrpSpPr/>
            <p:nvPr/>
          </p:nvGrpSpPr>
          <p:grpSpPr>
            <a:xfrm>
              <a:off x="6108608" y="2573177"/>
              <a:ext cx="370463" cy="361696"/>
              <a:chOff x="359635" y="1371600"/>
              <a:chExt cx="206882" cy="261162"/>
            </a:xfrm>
            <a:effectLst>
              <a:outerShdw blurRad="50800" dist="38100" dir="2700000" algn="tl" rotWithShape="0">
                <a:prstClr val="black">
                  <a:alpha val="40000"/>
                </a:prstClr>
              </a:outerShdw>
            </a:effectLst>
          </p:grpSpPr>
          <p:sp>
            <p:nvSpPr>
              <p:cNvPr id="95" name="Flowchart: Magnetic Disk 9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6" name="TextBox 9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7" name="Group 83"/>
            <p:cNvGrpSpPr/>
            <p:nvPr/>
          </p:nvGrpSpPr>
          <p:grpSpPr>
            <a:xfrm>
              <a:off x="6114254" y="2996511"/>
              <a:ext cx="370463" cy="361696"/>
              <a:chOff x="359635" y="1371600"/>
              <a:chExt cx="206882" cy="261162"/>
            </a:xfrm>
            <a:effectLst>
              <a:outerShdw blurRad="50800" dist="38100" dir="2700000" algn="tl" rotWithShape="0">
                <a:prstClr val="black">
                  <a:alpha val="40000"/>
                </a:prstClr>
              </a:outerShdw>
            </a:effectLst>
          </p:grpSpPr>
          <p:sp>
            <p:nvSpPr>
              <p:cNvPr id="93" name="Flowchart: Magnetic Disk 9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4" name="TextBox 9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8" name="Group 83"/>
            <p:cNvGrpSpPr/>
            <p:nvPr/>
          </p:nvGrpSpPr>
          <p:grpSpPr>
            <a:xfrm>
              <a:off x="6108609" y="3419843"/>
              <a:ext cx="370463" cy="361696"/>
              <a:chOff x="359635" y="1371600"/>
              <a:chExt cx="206882" cy="261162"/>
            </a:xfrm>
            <a:effectLst>
              <a:outerShdw blurRad="50800" dist="38100" dir="2700000" algn="tl" rotWithShape="0">
                <a:prstClr val="black">
                  <a:alpha val="40000"/>
                </a:prstClr>
              </a:outerShdw>
            </a:effectLst>
          </p:grpSpPr>
          <p:sp>
            <p:nvSpPr>
              <p:cNvPr id="91" name="Flowchart: Magnetic Disk 9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2" name="TextBox 9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9" name="Group 83"/>
            <p:cNvGrpSpPr/>
            <p:nvPr/>
          </p:nvGrpSpPr>
          <p:grpSpPr>
            <a:xfrm>
              <a:off x="6114254" y="3843176"/>
              <a:ext cx="370463" cy="361696"/>
              <a:chOff x="359635" y="1371600"/>
              <a:chExt cx="206882" cy="261162"/>
            </a:xfrm>
            <a:effectLst>
              <a:outerShdw blurRad="50800" dist="38100" dir="2700000" algn="tl" rotWithShape="0">
                <a:prstClr val="black">
                  <a:alpha val="40000"/>
                </a:prstClr>
              </a:outerShdw>
            </a:effectLst>
          </p:grpSpPr>
          <p:sp>
            <p:nvSpPr>
              <p:cNvPr id="89" name="Flowchart: Magnetic Disk 8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0" name="TextBox 8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0" name="Group 83"/>
            <p:cNvGrpSpPr/>
            <p:nvPr/>
          </p:nvGrpSpPr>
          <p:grpSpPr>
            <a:xfrm>
              <a:off x="6108609" y="4266510"/>
              <a:ext cx="370463" cy="361696"/>
              <a:chOff x="359635" y="1371600"/>
              <a:chExt cx="206882" cy="261162"/>
            </a:xfrm>
            <a:effectLst>
              <a:outerShdw blurRad="50800" dist="38100" dir="2700000" algn="tl" rotWithShape="0">
                <a:prstClr val="black">
                  <a:alpha val="40000"/>
                </a:prstClr>
              </a:outerShdw>
            </a:effectLst>
          </p:grpSpPr>
          <p:sp>
            <p:nvSpPr>
              <p:cNvPr id="87" name="Flowchart: Magnetic Disk 8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8" name="TextBox 8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1" name="Group 83"/>
            <p:cNvGrpSpPr/>
            <p:nvPr/>
          </p:nvGrpSpPr>
          <p:grpSpPr>
            <a:xfrm>
              <a:off x="6125542" y="4655976"/>
              <a:ext cx="370463" cy="361696"/>
              <a:chOff x="359635" y="1371600"/>
              <a:chExt cx="206882" cy="261162"/>
            </a:xfrm>
            <a:effectLst>
              <a:outerShdw blurRad="50800" dist="38100" dir="2700000" algn="tl" rotWithShape="0">
                <a:prstClr val="black">
                  <a:alpha val="40000"/>
                </a:prstClr>
              </a:outerShdw>
            </a:effectLst>
          </p:grpSpPr>
          <p:sp>
            <p:nvSpPr>
              <p:cNvPr id="85" name="Flowchart: Magnetic Disk 8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6" name="TextBox 8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42" name="Picture 41" descr="dl380g5-new.jpg"/>
            <p:cNvPicPr>
              <a:picLocks noChangeAspect="1"/>
            </p:cNvPicPr>
            <p:nvPr/>
          </p:nvPicPr>
          <p:blipFill>
            <a:blip r:embed="rId3" cstate="print"/>
            <a:stretch>
              <a:fillRect/>
            </a:stretch>
          </p:blipFill>
          <p:spPr>
            <a:xfrm>
              <a:off x="4959291" y="6150527"/>
              <a:ext cx="1451296" cy="285255"/>
            </a:xfrm>
            <a:prstGeom prst="rect">
              <a:avLst/>
            </a:prstGeom>
          </p:spPr>
        </p:pic>
        <p:pic>
          <p:nvPicPr>
            <p:cNvPr id="43" name="Picture 42" descr="dl380g5-new.jpg"/>
            <p:cNvPicPr>
              <a:picLocks noChangeAspect="1"/>
            </p:cNvPicPr>
            <p:nvPr/>
          </p:nvPicPr>
          <p:blipFill>
            <a:blip r:embed="rId3" cstate="print"/>
            <a:stretch>
              <a:fillRect/>
            </a:stretch>
          </p:blipFill>
          <p:spPr>
            <a:xfrm>
              <a:off x="2846664" y="2678883"/>
              <a:ext cx="1382785" cy="285255"/>
            </a:xfrm>
            <a:prstGeom prst="rect">
              <a:avLst/>
            </a:prstGeom>
          </p:spPr>
        </p:pic>
        <p:pic>
          <p:nvPicPr>
            <p:cNvPr id="44" name="Picture 43" descr="dl380g5-new.jpg"/>
            <p:cNvPicPr>
              <a:picLocks noChangeAspect="1"/>
            </p:cNvPicPr>
            <p:nvPr/>
          </p:nvPicPr>
          <p:blipFill>
            <a:blip r:embed="rId3" cstate="print"/>
            <a:stretch>
              <a:fillRect/>
            </a:stretch>
          </p:blipFill>
          <p:spPr>
            <a:xfrm>
              <a:off x="2845266" y="2341925"/>
              <a:ext cx="1382785" cy="285255"/>
            </a:xfrm>
            <a:prstGeom prst="rect">
              <a:avLst/>
            </a:prstGeom>
          </p:spPr>
        </p:pic>
        <p:sp>
          <p:nvSpPr>
            <p:cNvPr id="46" name="Line 128"/>
            <p:cNvSpPr>
              <a:spLocks noChangeShapeType="1"/>
            </p:cNvSpPr>
            <p:nvPr/>
          </p:nvSpPr>
          <p:spPr bwMode="auto">
            <a:xfrm>
              <a:off x="4662940" y="1703071"/>
              <a:ext cx="45719" cy="4621259"/>
            </a:xfrm>
            <a:prstGeom prst="line">
              <a:avLst/>
            </a:prstGeom>
            <a:noFill/>
            <a:ln w="38100">
              <a:solidFill>
                <a:srgbClr val="C00000"/>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7" name="Line 5"/>
            <p:cNvSpPr>
              <a:spLocks noChangeShapeType="1"/>
            </p:cNvSpPr>
            <p:nvPr/>
          </p:nvSpPr>
          <p:spPr bwMode="auto">
            <a:xfrm flipV="1">
              <a:off x="4200587" y="2467005"/>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9" name="Line 5"/>
            <p:cNvSpPr>
              <a:spLocks noChangeShapeType="1"/>
            </p:cNvSpPr>
            <p:nvPr/>
          </p:nvSpPr>
          <p:spPr bwMode="auto">
            <a:xfrm flipV="1">
              <a:off x="4204397" y="4903059"/>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0" name="Line 5"/>
            <p:cNvSpPr>
              <a:spLocks noChangeShapeType="1"/>
            </p:cNvSpPr>
            <p:nvPr/>
          </p:nvSpPr>
          <p:spPr bwMode="auto">
            <a:xfrm flipV="1">
              <a:off x="4196777" y="581518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3" name="Line 5"/>
            <p:cNvSpPr>
              <a:spLocks noChangeShapeType="1"/>
            </p:cNvSpPr>
            <p:nvPr/>
          </p:nvSpPr>
          <p:spPr bwMode="auto">
            <a:xfrm flipV="1">
              <a:off x="4206230" y="282260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54" name="Group 83"/>
            <p:cNvGrpSpPr/>
            <p:nvPr/>
          </p:nvGrpSpPr>
          <p:grpSpPr>
            <a:xfrm>
              <a:off x="3983515" y="2515635"/>
              <a:ext cx="370463" cy="361696"/>
              <a:chOff x="359635" y="1371600"/>
              <a:chExt cx="206882" cy="261162"/>
            </a:xfrm>
            <a:effectLst>
              <a:outerShdw blurRad="50800" dist="38100" dir="2700000" algn="tl" rotWithShape="0">
                <a:prstClr val="black">
                  <a:alpha val="40000"/>
                </a:prstClr>
              </a:outerShdw>
            </a:effectLst>
          </p:grpSpPr>
          <p:sp>
            <p:nvSpPr>
              <p:cNvPr id="83" name="Flowchart: Magnetic Disk 8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4" name="TextBox 8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57" name="Picture 56" descr="dl380g5-new.jpg"/>
            <p:cNvPicPr>
              <a:picLocks noChangeAspect="1"/>
            </p:cNvPicPr>
            <p:nvPr/>
          </p:nvPicPr>
          <p:blipFill>
            <a:blip r:embed="rId3" cstate="print"/>
            <a:stretch>
              <a:fillRect/>
            </a:stretch>
          </p:blipFill>
          <p:spPr>
            <a:xfrm>
              <a:off x="2862044" y="3650608"/>
              <a:ext cx="1382785" cy="285255"/>
            </a:xfrm>
            <a:prstGeom prst="rect">
              <a:avLst/>
            </a:prstGeom>
          </p:spPr>
        </p:pic>
        <p:pic>
          <p:nvPicPr>
            <p:cNvPr id="58" name="Picture 57" descr="dl380g5-new.jpg"/>
            <p:cNvPicPr>
              <a:picLocks noChangeAspect="1"/>
            </p:cNvPicPr>
            <p:nvPr/>
          </p:nvPicPr>
          <p:blipFill>
            <a:blip r:embed="rId3" cstate="print"/>
            <a:stretch>
              <a:fillRect/>
            </a:stretch>
          </p:blipFill>
          <p:spPr>
            <a:xfrm>
              <a:off x="2870433" y="4002945"/>
              <a:ext cx="1382785" cy="285255"/>
            </a:xfrm>
            <a:prstGeom prst="rect">
              <a:avLst/>
            </a:prstGeom>
          </p:spPr>
        </p:pic>
        <p:pic>
          <p:nvPicPr>
            <p:cNvPr id="59" name="Picture 58" descr="dl380g5-new.jpg"/>
            <p:cNvPicPr>
              <a:picLocks noChangeAspect="1"/>
            </p:cNvPicPr>
            <p:nvPr/>
          </p:nvPicPr>
          <p:blipFill>
            <a:blip r:embed="rId3" cstate="print"/>
            <a:stretch>
              <a:fillRect/>
            </a:stretch>
          </p:blipFill>
          <p:spPr>
            <a:xfrm>
              <a:off x="2836877" y="4757955"/>
              <a:ext cx="1382785" cy="285255"/>
            </a:xfrm>
            <a:prstGeom prst="rect">
              <a:avLst/>
            </a:prstGeom>
          </p:spPr>
        </p:pic>
        <p:pic>
          <p:nvPicPr>
            <p:cNvPr id="60" name="Picture 59" descr="dl380g5-new.jpg"/>
            <p:cNvPicPr>
              <a:picLocks noChangeAspect="1"/>
            </p:cNvPicPr>
            <p:nvPr/>
          </p:nvPicPr>
          <p:blipFill>
            <a:blip r:embed="rId3" cstate="print"/>
            <a:stretch>
              <a:fillRect/>
            </a:stretch>
          </p:blipFill>
          <p:spPr>
            <a:xfrm>
              <a:off x="2845266" y="5680744"/>
              <a:ext cx="1382785" cy="285255"/>
            </a:xfrm>
            <a:prstGeom prst="rect">
              <a:avLst/>
            </a:prstGeom>
          </p:spPr>
        </p:pic>
        <p:pic>
          <p:nvPicPr>
            <p:cNvPr id="61" name="Picture 60" descr="dl180g5-new.jpg"/>
            <p:cNvPicPr>
              <a:picLocks noChangeAspect="1"/>
            </p:cNvPicPr>
            <p:nvPr/>
          </p:nvPicPr>
          <p:blipFill>
            <a:blip r:embed="rId4" cstate="print"/>
            <a:stretch>
              <a:fillRect/>
            </a:stretch>
          </p:blipFill>
          <p:spPr>
            <a:xfrm>
              <a:off x="6791654" y="1604717"/>
              <a:ext cx="1374234" cy="249249"/>
            </a:xfrm>
            <a:prstGeom prst="rect">
              <a:avLst/>
            </a:prstGeom>
          </p:spPr>
        </p:pic>
        <p:pic>
          <p:nvPicPr>
            <p:cNvPr id="62" name="Picture 61" descr="dl180g5-new.jpg"/>
            <p:cNvPicPr>
              <a:picLocks noChangeAspect="1"/>
            </p:cNvPicPr>
            <p:nvPr/>
          </p:nvPicPr>
          <p:blipFill>
            <a:blip r:embed="rId4" cstate="print"/>
            <a:stretch>
              <a:fillRect/>
            </a:stretch>
          </p:blipFill>
          <p:spPr>
            <a:xfrm>
              <a:off x="6801441" y="2084288"/>
              <a:ext cx="1374234" cy="249249"/>
            </a:xfrm>
            <a:prstGeom prst="rect">
              <a:avLst/>
            </a:prstGeom>
          </p:spPr>
        </p:pic>
        <p:pic>
          <p:nvPicPr>
            <p:cNvPr id="63" name="Picture 62" descr="dl180g5-new.jpg"/>
            <p:cNvPicPr>
              <a:picLocks noChangeAspect="1"/>
            </p:cNvPicPr>
            <p:nvPr/>
          </p:nvPicPr>
          <p:blipFill>
            <a:blip r:embed="rId4" cstate="print"/>
            <a:stretch>
              <a:fillRect/>
            </a:stretch>
          </p:blipFill>
          <p:spPr>
            <a:xfrm>
              <a:off x="6809830" y="2470181"/>
              <a:ext cx="1374234" cy="249249"/>
            </a:xfrm>
            <a:prstGeom prst="rect">
              <a:avLst/>
            </a:prstGeom>
          </p:spPr>
        </p:pic>
        <p:pic>
          <p:nvPicPr>
            <p:cNvPr id="64" name="Picture 63" descr="dl180g5-new.jpg"/>
            <p:cNvPicPr>
              <a:picLocks noChangeAspect="1"/>
            </p:cNvPicPr>
            <p:nvPr/>
          </p:nvPicPr>
          <p:blipFill>
            <a:blip r:embed="rId4" cstate="print"/>
            <a:stretch>
              <a:fillRect/>
            </a:stretch>
          </p:blipFill>
          <p:spPr>
            <a:xfrm>
              <a:off x="6818219" y="2898020"/>
              <a:ext cx="1374234" cy="249249"/>
            </a:xfrm>
            <a:prstGeom prst="rect">
              <a:avLst/>
            </a:prstGeom>
          </p:spPr>
        </p:pic>
        <p:pic>
          <p:nvPicPr>
            <p:cNvPr id="65" name="Picture 64" descr="dl180g5-new.jpg"/>
            <p:cNvPicPr>
              <a:picLocks noChangeAspect="1"/>
            </p:cNvPicPr>
            <p:nvPr/>
          </p:nvPicPr>
          <p:blipFill>
            <a:blip r:embed="rId4" cstate="print"/>
            <a:stretch>
              <a:fillRect/>
            </a:stretch>
          </p:blipFill>
          <p:spPr>
            <a:xfrm>
              <a:off x="6818219" y="3292302"/>
              <a:ext cx="1374234" cy="249249"/>
            </a:xfrm>
            <a:prstGeom prst="rect">
              <a:avLst/>
            </a:prstGeom>
          </p:spPr>
        </p:pic>
        <p:pic>
          <p:nvPicPr>
            <p:cNvPr id="66" name="Picture 65" descr="dl180g5-new.jpg"/>
            <p:cNvPicPr>
              <a:picLocks noChangeAspect="1"/>
            </p:cNvPicPr>
            <p:nvPr/>
          </p:nvPicPr>
          <p:blipFill>
            <a:blip r:embed="rId4" cstate="print"/>
            <a:stretch>
              <a:fillRect/>
            </a:stretch>
          </p:blipFill>
          <p:spPr>
            <a:xfrm>
              <a:off x="6818219" y="3711752"/>
              <a:ext cx="1374234" cy="249249"/>
            </a:xfrm>
            <a:prstGeom prst="rect">
              <a:avLst/>
            </a:prstGeom>
          </p:spPr>
        </p:pic>
        <p:pic>
          <p:nvPicPr>
            <p:cNvPr id="67" name="Picture 66" descr="dl180g5-new.jpg"/>
            <p:cNvPicPr>
              <a:picLocks noChangeAspect="1"/>
            </p:cNvPicPr>
            <p:nvPr/>
          </p:nvPicPr>
          <p:blipFill>
            <a:blip r:embed="rId4" cstate="print"/>
            <a:stretch>
              <a:fillRect/>
            </a:stretch>
          </p:blipFill>
          <p:spPr>
            <a:xfrm>
              <a:off x="6826608" y="4122812"/>
              <a:ext cx="1374234" cy="249249"/>
            </a:xfrm>
            <a:prstGeom prst="rect">
              <a:avLst/>
            </a:prstGeom>
          </p:spPr>
        </p:pic>
        <p:pic>
          <p:nvPicPr>
            <p:cNvPr id="68" name="Picture 67" descr="dl180g5-new.jpg"/>
            <p:cNvPicPr>
              <a:picLocks noChangeAspect="1"/>
            </p:cNvPicPr>
            <p:nvPr/>
          </p:nvPicPr>
          <p:blipFill>
            <a:blip r:embed="rId4" cstate="print"/>
            <a:stretch>
              <a:fillRect/>
            </a:stretch>
          </p:blipFill>
          <p:spPr>
            <a:xfrm>
              <a:off x="6826608" y="4559040"/>
              <a:ext cx="1374234" cy="249249"/>
            </a:xfrm>
            <a:prstGeom prst="rect">
              <a:avLst/>
            </a:prstGeom>
          </p:spPr>
        </p:pic>
        <p:pic>
          <p:nvPicPr>
            <p:cNvPr id="69" name="Picture 68" descr="dl380g5-new.jpg"/>
            <p:cNvPicPr>
              <a:picLocks noChangeAspect="1"/>
            </p:cNvPicPr>
            <p:nvPr/>
          </p:nvPicPr>
          <p:blipFill>
            <a:blip r:embed="rId3" cstate="print"/>
            <a:stretch>
              <a:fillRect/>
            </a:stretch>
          </p:blipFill>
          <p:spPr>
            <a:xfrm>
              <a:off x="5002634" y="4943911"/>
              <a:ext cx="1451296" cy="285255"/>
            </a:xfrm>
            <a:prstGeom prst="rect">
              <a:avLst/>
            </a:prstGeom>
          </p:spPr>
        </p:pic>
        <p:sp>
          <p:nvSpPr>
            <p:cNvPr id="70" name="Line 214"/>
            <p:cNvSpPr>
              <a:spLocks noChangeShapeType="1"/>
            </p:cNvSpPr>
            <p:nvPr/>
          </p:nvSpPr>
          <p:spPr bwMode="auto">
            <a:xfrm rot="10800000" flipH="1">
              <a:off x="6434743" y="510886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1" name="Line 10"/>
            <p:cNvSpPr>
              <a:spLocks noChangeShapeType="1"/>
            </p:cNvSpPr>
            <p:nvPr/>
          </p:nvSpPr>
          <p:spPr bwMode="auto">
            <a:xfrm flipH="1">
              <a:off x="4718545" y="509414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2" name="Group 83"/>
            <p:cNvGrpSpPr/>
            <p:nvPr/>
          </p:nvGrpSpPr>
          <p:grpSpPr>
            <a:xfrm>
              <a:off x="6143718" y="5085213"/>
              <a:ext cx="370463" cy="361696"/>
              <a:chOff x="359635" y="1371600"/>
              <a:chExt cx="206882" cy="261162"/>
            </a:xfrm>
            <a:effectLst>
              <a:outerShdw blurRad="50800" dist="38100" dir="2700000" algn="tl" rotWithShape="0">
                <a:prstClr val="black">
                  <a:alpha val="40000"/>
                </a:prstClr>
              </a:outerShdw>
            </a:effectLst>
          </p:grpSpPr>
          <p:sp>
            <p:nvSpPr>
              <p:cNvPr id="81" name="Flowchart: Magnetic Disk 8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2" name="TextBox 8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3" name="Picture 72" descr="dl180g5-new.jpg"/>
            <p:cNvPicPr>
              <a:picLocks noChangeAspect="1"/>
            </p:cNvPicPr>
            <p:nvPr/>
          </p:nvPicPr>
          <p:blipFill>
            <a:blip r:embed="rId4" cstate="print"/>
            <a:stretch>
              <a:fillRect/>
            </a:stretch>
          </p:blipFill>
          <p:spPr>
            <a:xfrm>
              <a:off x="6844784" y="4988277"/>
              <a:ext cx="1374234" cy="249249"/>
            </a:xfrm>
            <a:prstGeom prst="rect">
              <a:avLst/>
            </a:prstGeom>
          </p:spPr>
        </p:pic>
        <p:pic>
          <p:nvPicPr>
            <p:cNvPr id="74" name="Picture 73" descr="dl380g5-new.jpg"/>
            <p:cNvPicPr>
              <a:picLocks noChangeAspect="1"/>
            </p:cNvPicPr>
            <p:nvPr/>
          </p:nvPicPr>
          <p:blipFill>
            <a:blip r:embed="rId3" cstate="print"/>
            <a:stretch>
              <a:fillRect/>
            </a:stretch>
          </p:blipFill>
          <p:spPr>
            <a:xfrm>
              <a:off x="5011023" y="5363361"/>
              <a:ext cx="1451296" cy="285255"/>
            </a:xfrm>
            <a:prstGeom prst="rect">
              <a:avLst/>
            </a:prstGeom>
          </p:spPr>
        </p:pic>
        <p:sp>
          <p:nvSpPr>
            <p:cNvPr id="75" name="Line 214"/>
            <p:cNvSpPr>
              <a:spLocks noChangeShapeType="1"/>
            </p:cNvSpPr>
            <p:nvPr/>
          </p:nvSpPr>
          <p:spPr bwMode="auto">
            <a:xfrm rot="10800000" flipH="1">
              <a:off x="6443132" y="552831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6" name="Line 10"/>
            <p:cNvSpPr>
              <a:spLocks noChangeShapeType="1"/>
            </p:cNvSpPr>
            <p:nvPr/>
          </p:nvSpPr>
          <p:spPr bwMode="auto">
            <a:xfrm flipH="1">
              <a:off x="4726934" y="551359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7" name="Group 83"/>
            <p:cNvGrpSpPr/>
            <p:nvPr/>
          </p:nvGrpSpPr>
          <p:grpSpPr>
            <a:xfrm>
              <a:off x="6152107" y="5504663"/>
              <a:ext cx="370463" cy="361696"/>
              <a:chOff x="359635" y="1371600"/>
              <a:chExt cx="206882" cy="261162"/>
            </a:xfrm>
            <a:effectLst>
              <a:outerShdw blurRad="50800" dist="38100" dir="2700000" algn="tl" rotWithShape="0">
                <a:prstClr val="black">
                  <a:alpha val="40000"/>
                </a:prstClr>
              </a:outerShdw>
            </a:effectLst>
          </p:grpSpPr>
          <p:sp>
            <p:nvSpPr>
              <p:cNvPr id="79" name="Flowchart: Magnetic Disk 7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0" name="TextBox 7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8" name="Picture 77" descr="dl180g5-new.jpg"/>
            <p:cNvPicPr>
              <a:picLocks noChangeAspect="1"/>
            </p:cNvPicPr>
            <p:nvPr/>
          </p:nvPicPr>
          <p:blipFill>
            <a:blip r:embed="rId4" cstate="print"/>
            <a:stretch>
              <a:fillRect/>
            </a:stretch>
          </p:blipFill>
          <p:spPr>
            <a:xfrm>
              <a:off x="6853173" y="5407727"/>
              <a:ext cx="1374234" cy="249249"/>
            </a:xfrm>
            <a:prstGeom prst="rect">
              <a:avLst/>
            </a:prstGeom>
          </p:spPr>
        </p:pic>
      </p:grpSp>
      <p:sp>
        <p:nvSpPr>
          <p:cNvPr id="111" name="Rectangle 110"/>
          <p:cNvSpPr/>
          <p:nvPr/>
        </p:nvSpPr>
        <p:spPr bwMode="auto">
          <a:xfrm>
            <a:off x="532418" y="236739"/>
            <a:ext cx="2718365" cy="46713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CONTROL RACK</a:t>
            </a:r>
          </a:p>
        </p:txBody>
      </p:sp>
      <p:sp>
        <p:nvSpPr>
          <p:cNvPr id="110" name="Rectangle 109"/>
          <p:cNvSpPr/>
          <p:nvPr/>
        </p:nvSpPr>
        <p:spPr bwMode="auto">
          <a:xfrm>
            <a:off x="4251366" y="249382"/>
            <a:ext cx="7267699" cy="6377049"/>
          </a:xfrm>
          <a:prstGeom prst="rect">
            <a:avLst/>
          </a:prstGeom>
          <a:solidFill>
            <a:schemeClr val="tx2">
              <a:alpha val="86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2" name="Rectangle 11"/>
          <p:cNvSpPr/>
          <p:nvPr/>
        </p:nvSpPr>
        <p:spPr bwMode="auto">
          <a:xfrm>
            <a:off x="997527" y="5289039"/>
            <a:ext cx="3022930" cy="1074863"/>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2" name="Rectangle 101"/>
          <p:cNvSpPr/>
          <p:nvPr/>
        </p:nvSpPr>
        <p:spPr bwMode="auto">
          <a:xfrm>
            <a:off x="4559564" y="1219290"/>
            <a:ext cx="6626992" cy="5144611"/>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274320" rIns="91436" bIns="45718" numCol="1" rtlCol="0" anchor="t" anchorCtr="0" compatLnSpc="1">
            <a:prstTxWarp prst="textNoShape">
              <a:avLst/>
            </a:prstTxWarp>
          </a:bodyPr>
          <a:lstStyle/>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Provides Integrated Backup Solution</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Integrates with 3</a:t>
            </a:r>
            <a:r>
              <a:rPr lang="en-US" baseline="30000" dirty="0" smtClean="0">
                <a:solidFill>
                  <a:schemeClr val="tx1"/>
                </a:solidFill>
                <a:latin typeface="Segoe" pitchFamily="34" charset="0"/>
              </a:rPr>
              <a:t>rd</a:t>
            </a:r>
            <a:r>
              <a:rPr lang="en-US" dirty="0" smtClean="0">
                <a:solidFill>
                  <a:schemeClr val="tx1"/>
                </a:solidFill>
                <a:latin typeface="Segoe" pitchFamily="34" charset="0"/>
              </a:rPr>
              <a:t> party backup option</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Orderable in different sizes</a:t>
            </a:r>
          </a:p>
        </p:txBody>
      </p:sp>
      <p:cxnSp>
        <p:nvCxnSpPr>
          <p:cNvPr id="33" name="Straight Connector 32"/>
          <p:cNvCxnSpPr>
            <a:stCxn id="111" idx="3"/>
          </p:cNvCxnSpPr>
          <p:nvPr/>
        </p:nvCxnSpPr>
        <p:spPr>
          <a:xfrm>
            <a:off x="3250783" y="470307"/>
            <a:ext cx="2425622"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5747655" y="343682"/>
            <a:ext cx="1675780" cy="276999"/>
          </a:xfrm>
          <a:prstGeom prst="rect">
            <a:avLst/>
          </a:prstGeom>
          <a:noFill/>
        </p:spPr>
        <p:txBody>
          <a:bodyPr wrap="none" lIns="0" tIns="0" rIns="0" bIns="0" rtlCol="0">
            <a:spAutoFit/>
          </a:bodyPr>
          <a:lstStyle/>
          <a:p>
            <a:r>
              <a:rPr lang="en-US" dirty="0" smtClean="0">
                <a:solidFill>
                  <a:srgbClr val="FFC000"/>
                </a:solidFill>
              </a:rPr>
              <a:t>BACKUP NODE</a:t>
            </a:r>
          </a:p>
        </p:txBody>
      </p:sp>
    </p:spTree>
    <p:extLst>
      <p:ext uri="{BB962C8B-B14F-4D97-AF65-F5344CB8AC3E}">
        <p14:creationId xmlns:p14="http://schemas.microsoft.com/office/powerpoint/2010/main" val="1718201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05119" y="561536"/>
            <a:ext cx="9761417" cy="5886438"/>
            <a:chOff x="2836877" y="1585518"/>
            <a:chExt cx="5390530" cy="4850264"/>
          </a:xfrm>
        </p:grpSpPr>
        <p:pic>
          <p:nvPicPr>
            <p:cNvPr id="3" name="Picture 2" descr="dl380g5-new.jpg"/>
            <p:cNvPicPr>
              <a:picLocks noChangeAspect="1"/>
            </p:cNvPicPr>
            <p:nvPr/>
          </p:nvPicPr>
          <p:blipFill>
            <a:blip r:embed="rId3" cstate="print"/>
            <a:stretch>
              <a:fillRect/>
            </a:stretch>
          </p:blipFill>
          <p:spPr>
            <a:xfrm>
              <a:off x="4976069" y="2434204"/>
              <a:ext cx="1451296" cy="285255"/>
            </a:xfrm>
            <a:prstGeom prst="rect">
              <a:avLst/>
            </a:prstGeom>
          </p:spPr>
        </p:pic>
        <p:pic>
          <p:nvPicPr>
            <p:cNvPr id="4" name="Picture 3" descr="dl380g5-new.jpg"/>
            <p:cNvPicPr>
              <a:picLocks noChangeAspect="1"/>
            </p:cNvPicPr>
            <p:nvPr/>
          </p:nvPicPr>
          <p:blipFill>
            <a:blip r:embed="rId3" cstate="print"/>
            <a:stretch>
              <a:fillRect/>
            </a:stretch>
          </p:blipFill>
          <p:spPr>
            <a:xfrm>
              <a:off x="4967680" y="2845265"/>
              <a:ext cx="1451296" cy="285255"/>
            </a:xfrm>
            <a:prstGeom prst="rect">
              <a:avLst/>
            </a:prstGeom>
          </p:spPr>
        </p:pic>
        <p:pic>
          <p:nvPicPr>
            <p:cNvPr id="5" name="Picture 4" descr="dl380g5-new.jpg"/>
            <p:cNvPicPr>
              <a:picLocks noChangeAspect="1"/>
            </p:cNvPicPr>
            <p:nvPr/>
          </p:nvPicPr>
          <p:blipFill>
            <a:blip r:embed="rId3" cstate="print"/>
            <a:stretch>
              <a:fillRect/>
            </a:stretch>
          </p:blipFill>
          <p:spPr>
            <a:xfrm>
              <a:off x="4976069" y="3264714"/>
              <a:ext cx="1451296" cy="285255"/>
            </a:xfrm>
            <a:prstGeom prst="rect">
              <a:avLst/>
            </a:prstGeom>
          </p:spPr>
        </p:pic>
        <p:pic>
          <p:nvPicPr>
            <p:cNvPr id="6" name="Picture 5" descr="dl380g5-new.jpg"/>
            <p:cNvPicPr>
              <a:picLocks noChangeAspect="1"/>
            </p:cNvPicPr>
            <p:nvPr/>
          </p:nvPicPr>
          <p:blipFill>
            <a:blip r:embed="rId3" cstate="print"/>
            <a:stretch>
              <a:fillRect/>
            </a:stretch>
          </p:blipFill>
          <p:spPr>
            <a:xfrm>
              <a:off x="4984458" y="3684164"/>
              <a:ext cx="1451296" cy="285255"/>
            </a:xfrm>
            <a:prstGeom prst="rect">
              <a:avLst/>
            </a:prstGeom>
          </p:spPr>
        </p:pic>
        <p:pic>
          <p:nvPicPr>
            <p:cNvPr id="7" name="Picture 6" descr="dl380g5-new.jpg"/>
            <p:cNvPicPr>
              <a:picLocks noChangeAspect="1"/>
            </p:cNvPicPr>
            <p:nvPr/>
          </p:nvPicPr>
          <p:blipFill>
            <a:blip r:embed="rId3" cstate="print"/>
            <a:stretch>
              <a:fillRect/>
            </a:stretch>
          </p:blipFill>
          <p:spPr>
            <a:xfrm>
              <a:off x="4976069" y="4070057"/>
              <a:ext cx="1451296" cy="285255"/>
            </a:xfrm>
            <a:prstGeom prst="rect">
              <a:avLst/>
            </a:prstGeom>
          </p:spPr>
        </p:pic>
        <p:pic>
          <p:nvPicPr>
            <p:cNvPr id="8" name="Picture 7" descr="dl380g5-new.jpg"/>
            <p:cNvPicPr>
              <a:picLocks noChangeAspect="1"/>
            </p:cNvPicPr>
            <p:nvPr/>
          </p:nvPicPr>
          <p:blipFill>
            <a:blip r:embed="rId3" cstate="print"/>
            <a:stretch>
              <a:fillRect/>
            </a:stretch>
          </p:blipFill>
          <p:spPr>
            <a:xfrm>
              <a:off x="4984458" y="4514674"/>
              <a:ext cx="1451296" cy="285255"/>
            </a:xfrm>
            <a:prstGeom prst="rect">
              <a:avLst/>
            </a:prstGeom>
          </p:spPr>
        </p:pic>
        <p:pic>
          <p:nvPicPr>
            <p:cNvPr id="9" name="Picture 8" descr="dl380g5-new.jpg"/>
            <p:cNvPicPr>
              <a:picLocks noChangeAspect="1"/>
            </p:cNvPicPr>
            <p:nvPr/>
          </p:nvPicPr>
          <p:blipFill>
            <a:blip r:embed="rId3" cstate="print"/>
            <a:stretch>
              <a:fillRect/>
            </a:stretch>
          </p:blipFill>
          <p:spPr>
            <a:xfrm>
              <a:off x="4967680" y="2031533"/>
              <a:ext cx="1451296" cy="285255"/>
            </a:xfrm>
            <a:prstGeom prst="rect">
              <a:avLst/>
            </a:prstGeom>
          </p:spPr>
        </p:pic>
        <p:pic>
          <p:nvPicPr>
            <p:cNvPr id="10" name="Picture 9" descr="dl380g5-new.jpg"/>
            <p:cNvPicPr>
              <a:picLocks noChangeAspect="1"/>
            </p:cNvPicPr>
            <p:nvPr/>
          </p:nvPicPr>
          <p:blipFill>
            <a:blip r:embed="rId3" cstate="print"/>
            <a:stretch>
              <a:fillRect/>
            </a:stretch>
          </p:blipFill>
          <p:spPr>
            <a:xfrm>
              <a:off x="4957893" y="1585518"/>
              <a:ext cx="1451296" cy="285255"/>
            </a:xfrm>
            <a:prstGeom prst="rect">
              <a:avLst/>
            </a:prstGeom>
          </p:spPr>
        </p:pic>
        <p:sp>
          <p:nvSpPr>
            <p:cNvPr id="11" name="Line 214"/>
            <p:cNvSpPr>
              <a:spLocks noChangeShapeType="1"/>
            </p:cNvSpPr>
            <p:nvPr/>
          </p:nvSpPr>
          <p:spPr bwMode="auto">
            <a:xfrm rot="10800000" flipH="1">
              <a:off x="6230652" y="6327168"/>
              <a:ext cx="394912" cy="0"/>
            </a:xfrm>
            <a:prstGeom prst="line">
              <a:avLst/>
            </a:prstGeom>
            <a:noFill/>
            <a:ln w="38100">
              <a:solidFill>
                <a:schemeClr val="accent1"/>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3" name="Line 10"/>
            <p:cNvSpPr>
              <a:spLocks noChangeShapeType="1"/>
            </p:cNvSpPr>
            <p:nvPr/>
          </p:nvSpPr>
          <p:spPr bwMode="auto">
            <a:xfrm flipH="1">
              <a:off x="4699979" y="63150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4" name="Line 126"/>
            <p:cNvSpPr>
              <a:spLocks noChangeShapeType="1"/>
            </p:cNvSpPr>
            <p:nvPr/>
          </p:nvSpPr>
          <p:spPr bwMode="auto">
            <a:xfrm>
              <a:off x="6578514" y="1746606"/>
              <a:ext cx="50472" cy="4619903"/>
            </a:xfrm>
            <a:prstGeom prst="line">
              <a:avLst/>
            </a:prstGeom>
            <a:noFill/>
            <a:ln w="38100">
              <a:solidFill>
                <a:schemeClr val="accent1"/>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5" name="Line 12"/>
            <p:cNvSpPr>
              <a:spLocks noChangeShapeType="1"/>
            </p:cNvSpPr>
            <p:nvPr/>
          </p:nvSpPr>
          <p:spPr bwMode="auto">
            <a:xfrm flipH="1">
              <a:off x="4682762" y="172855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6" name="Line 199"/>
            <p:cNvSpPr>
              <a:spLocks noChangeShapeType="1"/>
            </p:cNvSpPr>
            <p:nvPr/>
          </p:nvSpPr>
          <p:spPr bwMode="auto">
            <a:xfrm flipH="1">
              <a:off x="4694192" y="25892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7" name="Line 209"/>
            <p:cNvSpPr>
              <a:spLocks noChangeShapeType="1"/>
            </p:cNvSpPr>
            <p:nvPr/>
          </p:nvSpPr>
          <p:spPr bwMode="auto">
            <a:xfrm flipH="1">
              <a:off x="4694192" y="340794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8" name="Line 214"/>
            <p:cNvSpPr>
              <a:spLocks noChangeShapeType="1"/>
            </p:cNvSpPr>
            <p:nvPr/>
          </p:nvSpPr>
          <p:spPr bwMode="auto">
            <a:xfrm rot="10800000" flipH="1">
              <a:off x="6416567" y="467962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9" name="Line 214"/>
            <p:cNvSpPr>
              <a:spLocks noChangeShapeType="1"/>
            </p:cNvSpPr>
            <p:nvPr/>
          </p:nvSpPr>
          <p:spPr bwMode="auto">
            <a:xfrm rot="10800000" flipH="1">
              <a:off x="6405137" y="302562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0" name="Line 214"/>
            <p:cNvSpPr>
              <a:spLocks noChangeShapeType="1"/>
            </p:cNvSpPr>
            <p:nvPr/>
          </p:nvSpPr>
          <p:spPr bwMode="auto">
            <a:xfrm rot="10800000" flipH="1">
              <a:off x="6416567" y="2583959"/>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 name="Line 214"/>
            <p:cNvSpPr>
              <a:spLocks noChangeShapeType="1"/>
            </p:cNvSpPr>
            <p:nvPr/>
          </p:nvSpPr>
          <p:spPr bwMode="auto">
            <a:xfrm rot="10800000" flipH="1">
              <a:off x="6405137" y="219597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2" name="Line 214"/>
            <p:cNvSpPr>
              <a:spLocks noChangeShapeType="1"/>
            </p:cNvSpPr>
            <p:nvPr/>
          </p:nvSpPr>
          <p:spPr bwMode="auto">
            <a:xfrm rot="10800000" flipH="1">
              <a:off x="6385744" y="17395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3" name="Line 10"/>
            <p:cNvSpPr>
              <a:spLocks noChangeShapeType="1"/>
            </p:cNvSpPr>
            <p:nvPr/>
          </p:nvSpPr>
          <p:spPr bwMode="auto">
            <a:xfrm flipH="1">
              <a:off x="4703789" y="383613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4" name="Line 10"/>
            <p:cNvSpPr>
              <a:spLocks noChangeShapeType="1"/>
            </p:cNvSpPr>
            <p:nvPr/>
          </p:nvSpPr>
          <p:spPr bwMode="auto">
            <a:xfrm flipH="1">
              <a:off x="4692359" y="299505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5" name="Line 10"/>
            <p:cNvSpPr>
              <a:spLocks noChangeShapeType="1"/>
            </p:cNvSpPr>
            <p:nvPr/>
          </p:nvSpPr>
          <p:spPr bwMode="auto">
            <a:xfrm flipH="1">
              <a:off x="4692359" y="2179146"/>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8" name="Line 10"/>
            <p:cNvSpPr>
              <a:spLocks noChangeShapeType="1"/>
            </p:cNvSpPr>
            <p:nvPr/>
          </p:nvSpPr>
          <p:spPr bwMode="auto">
            <a:xfrm flipH="1">
              <a:off x="4702079" y="4235110"/>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9" name="Line 10"/>
            <p:cNvSpPr>
              <a:spLocks noChangeShapeType="1"/>
            </p:cNvSpPr>
            <p:nvPr/>
          </p:nvSpPr>
          <p:spPr bwMode="auto">
            <a:xfrm flipH="1">
              <a:off x="4700369" y="466490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0" name="Line 214"/>
            <p:cNvSpPr>
              <a:spLocks noChangeShapeType="1"/>
            </p:cNvSpPr>
            <p:nvPr/>
          </p:nvSpPr>
          <p:spPr bwMode="auto">
            <a:xfrm rot="10800000" flipH="1">
              <a:off x="6422265" y="34023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1" name="Line 214"/>
            <p:cNvSpPr>
              <a:spLocks noChangeShapeType="1"/>
            </p:cNvSpPr>
            <p:nvPr/>
          </p:nvSpPr>
          <p:spPr bwMode="auto">
            <a:xfrm rot="10800000" flipH="1">
              <a:off x="6420555" y="383214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2" name="Line 214"/>
            <p:cNvSpPr>
              <a:spLocks noChangeShapeType="1"/>
            </p:cNvSpPr>
            <p:nvPr/>
          </p:nvSpPr>
          <p:spPr bwMode="auto">
            <a:xfrm rot="10800000" flipH="1">
              <a:off x="6429119" y="424139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34" name="Group 83"/>
            <p:cNvGrpSpPr/>
            <p:nvPr/>
          </p:nvGrpSpPr>
          <p:grpSpPr>
            <a:xfrm>
              <a:off x="6102962" y="1743442"/>
              <a:ext cx="370463" cy="361696"/>
              <a:chOff x="359635" y="1371600"/>
              <a:chExt cx="206882" cy="261162"/>
            </a:xfrm>
            <a:effectLst>
              <a:outerShdw blurRad="50800" dist="38100" dir="2700000" algn="tl" rotWithShape="0">
                <a:prstClr val="black">
                  <a:alpha val="40000"/>
                </a:prstClr>
              </a:outerShdw>
            </a:effectLst>
          </p:grpSpPr>
          <p:sp>
            <p:nvSpPr>
              <p:cNvPr id="99" name="Flowchart: Magnetic Disk 9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100" name="TextBox 9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5" name="Group 83"/>
            <p:cNvGrpSpPr/>
            <p:nvPr/>
          </p:nvGrpSpPr>
          <p:grpSpPr>
            <a:xfrm>
              <a:off x="6114254" y="2194998"/>
              <a:ext cx="370463" cy="361696"/>
              <a:chOff x="359635" y="1371600"/>
              <a:chExt cx="206882" cy="261162"/>
            </a:xfrm>
            <a:effectLst>
              <a:outerShdw blurRad="50800" dist="38100" dir="2700000" algn="tl" rotWithShape="0">
                <a:prstClr val="black">
                  <a:alpha val="40000"/>
                </a:prstClr>
              </a:outerShdw>
            </a:effectLst>
          </p:grpSpPr>
          <p:sp>
            <p:nvSpPr>
              <p:cNvPr id="97" name="Flowchart: Magnetic Disk 9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8" name="TextBox 9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6" name="Group 83"/>
            <p:cNvGrpSpPr/>
            <p:nvPr/>
          </p:nvGrpSpPr>
          <p:grpSpPr>
            <a:xfrm>
              <a:off x="6108608" y="2573177"/>
              <a:ext cx="370463" cy="361696"/>
              <a:chOff x="359635" y="1371600"/>
              <a:chExt cx="206882" cy="261162"/>
            </a:xfrm>
            <a:effectLst>
              <a:outerShdw blurRad="50800" dist="38100" dir="2700000" algn="tl" rotWithShape="0">
                <a:prstClr val="black">
                  <a:alpha val="40000"/>
                </a:prstClr>
              </a:outerShdw>
            </a:effectLst>
          </p:grpSpPr>
          <p:sp>
            <p:nvSpPr>
              <p:cNvPr id="95" name="Flowchart: Magnetic Disk 9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6" name="TextBox 9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7" name="Group 83"/>
            <p:cNvGrpSpPr/>
            <p:nvPr/>
          </p:nvGrpSpPr>
          <p:grpSpPr>
            <a:xfrm>
              <a:off x="6114254" y="2996511"/>
              <a:ext cx="370463" cy="361696"/>
              <a:chOff x="359635" y="1371600"/>
              <a:chExt cx="206882" cy="261162"/>
            </a:xfrm>
            <a:effectLst>
              <a:outerShdw blurRad="50800" dist="38100" dir="2700000" algn="tl" rotWithShape="0">
                <a:prstClr val="black">
                  <a:alpha val="40000"/>
                </a:prstClr>
              </a:outerShdw>
            </a:effectLst>
          </p:grpSpPr>
          <p:sp>
            <p:nvSpPr>
              <p:cNvPr id="93" name="Flowchart: Magnetic Disk 9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4" name="TextBox 9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8" name="Group 83"/>
            <p:cNvGrpSpPr/>
            <p:nvPr/>
          </p:nvGrpSpPr>
          <p:grpSpPr>
            <a:xfrm>
              <a:off x="6108609" y="3419843"/>
              <a:ext cx="370463" cy="361696"/>
              <a:chOff x="359635" y="1371600"/>
              <a:chExt cx="206882" cy="261162"/>
            </a:xfrm>
            <a:effectLst>
              <a:outerShdw blurRad="50800" dist="38100" dir="2700000" algn="tl" rotWithShape="0">
                <a:prstClr val="black">
                  <a:alpha val="40000"/>
                </a:prstClr>
              </a:outerShdw>
            </a:effectLst>
          </p:grpSpPr>
          <p:sp>
            <p:nvSpPr>
              <p:cNvPr id="91" name="Flowchart: Magnetic Disk 9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2" name="TextBox 9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9" name="Group 83"/>
            <p:cNvGrpSpPr/>
            <p:nvPr/>
          </p:nvGrpSpPr>
          <p:grpSpPr>
            <a:xfrm>
              <a:off x="6114254" y="3843176"/>
              <a:ext cx="370463" cy="361696"/>
              <a:chOff x="359635" y="1371600"/>
              <a:chExt cx="206882" cy="261162"/>
            </a:xfrm>
            <a:effectLst>
              <a:outerShdw blurRad="50800" dist="38100" dir="2700000" algn="tl" rotWithShape="0">
                <a:prstClr val="black">
                  <a:alpha val="40000"/>
                </a:prstClr>
              </a:outerShdw>
            </a:effectLst>
          </p:grpSpPr>
          <p:sp>
            <p:nvSpPr>
              <p:cNvPr id="89" name="Flowchart: Magnetic Disk 8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0" name="TextBox 8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0" name="Group 83"/>
            <p:cNvGrpSpPr/>
            <p:nvPr/>
          </p:nvGrpSpPr>
          <p:grpSpPr>
            <a:xfrm>
              <a:off x="6108609" y="4266510"/>
              <a:ext cx="370463" cy="361696"/>
              <a:chOff x="359635" y="1371600"/>
              <a:chExt cx="206882" cy="261162"/>
            </a:xfrm>
            <a:effectLst>
              <a:outerShdw blurRad="50800" dist="38100" dir="2700000" algn="tl" rotWithShape="0">
                <a:prstClr val="black">
                  <a:alpha val="40000"/>
                </a:prstClr>
              </a:outerShdw>
            </a:effectLst>
          </p:grpSpPr>
          <p:sp>
            <p:nvSpPr>
              <p:cNvPr id="87" name="Flowchart: Magnetic Disk 8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8" name="TextBox 8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1" name="Group 83"/>
            <p:cNvGrpSpPr/>
            <p:nvPr/>
          </p:nvGrpSpPr>
          <p:grpSpPr>
            <a:xfrm>
              <a:off x="6125542" y="4655976"/>
              <a:ext cx="370463" cy="361696"/>
              <a:chOff x="359635" y="1371600"/>
              <a:chExt cx="206882" cy="261162"/>
            </a:xfrm>
            <a:effectLst>
              <a:outerShdw blurRad="50800" dist="38100" dir="2700000" algn="tl" rotWithShape="0">
                <a:prstClr val="black">
                  <a:alpha val="40000"/>
                </a:prstClr>
              </a:outerShdw>
            </a:effectLst>
          </p:grpSpPr>
          <p:sp>
            <p:nvSpPr>
              <p:cNvPr id="85" name="Flowchart: Magnetic Disk 8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6" name="TextBox 8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42" name="Picture 41" descr="dl380g5-new.jpg"/>
            <p:cNvPicPr>
              <a:picLocks noChangeAspect="1"/>
            </p:cNvPicPr>
            <p:nvPr/>
          </p:nvPicPr>
          <p:blipFill>
            <a:blip r:embed="rId3" cstate="print"/>
            <a:stretch>
              <a:fillRect/>
            </a:stretch>
          </p:blipFill>
          <p:spPr>
            <a:xfrm>
              <a:off x="4959291" y="6150527"/>
              <a:ext cx="1451296" cy="285255"/>
            </a:xfrm>
            <a:prstGeom prst="rect">
              <a:avLst/>
            </a:prstGeom>
          </p:spPr>
        </p:pic>
        <p:pic>
          <p:nvPicPr>
            <p:cNvPr id="43" name="Picture 42" descr="dl380g5-new.jpg"/>
            <p:cNvPicPr>
              <a:picLocks noChangeAspect="1"/>
            </p:cNvPicPr>
            <p:nvPr/>
          </p:nvPicPr>
          <p:blipFill>
            <a:blip r:embed="rId3" cstate="print"/>
            <a:stretch>
              <a:fillRect/>
            </a:stretch>
          </p:blipFill>
          <p:spPr>
            <a:xfrm>
              <a:off x="2846664" y="2678883"/>
              <a:ext cx="1382785" cy="285255"/>
            </a:xfrm>
            <a:prstGeom prst="rect">
              <a:avLst/>
            </a:prstGeom>
          </p:spPr>
        </p:pic>
        <p:pic>
          <p:nvPicPr>
            <p:cNvPr id="44" name="Picture 43" descr="dl380g5-new.jpg"/>
            <p:cNvPicPr>
              <a:picLocks noChangeAspect="1"/>
            </p:cNvPicPr>
            <p:nvPr/>
          </p:nvPicPr>
          <p:blipFill>
            <a:blip r:embed="rId3" cstate="print"/>
            <a:stretch>
              <a:fillRect/>
            </a:stretch>
          </p:blipFill>
          <p:spPr>
            <a:xfrm>
              <a:off x="2845266" y="2341925"/>
              <a:ext cx="1382785" cy="285255"/>
            </a:xfrm>
            <a:prstGeom prst="rect">
              <a:avLst/>
            </a:prstGeom>
          </p:spPr>
        </p:pic>
        <p:sp>
          <p:nvSpPr>
            <p:cNvPr id="46" name="Line 128"/>
            <p:cNvSpPr>
              <a:spLocks noChangeShapeType="1"/>
            </p:cNvSpPr>
            <p:nvPr/>
          </p:nvSpPr>
          <p:spPr bwMode="auto">
            <a:xfrm>
              <a:off x="4662940" y="1703071"/>
              <a:ext cx="45719" cy="4621259"/>
            </a:xfrm>
            <a:prstGeom prst="line">
              <a:avLst/>
            </a:prstGeom>
            <a:noFill/>
            <a:ln w="38100">
              <a:solidFill>
                <a:srgbClr val="C00000"/>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7" name="Line 5"/>
            <p:cNvSpPr>
              <a:spLocks noChangeShapeType="1"/>
            </p:cNvSpPr>
            <p:nvPr/>
          </p:nvSpPr>
          <p:spPr bwMode="auto">
            <a:xfrm flipV="1">
              <a:off x="4200587" y="2467005"/>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9" name="Line 5"/>
            <p:cNvSpPr>
              <a:spLocks noChangeShapeType="1"/>
            </p:cNvSpPr>
            <p:nvPr/>
          </p:nvSpPr>
          <p:spPr bwMode="auto">
            <a:xfrm flipV="1">
              <a:off x="4204397" y="4903059"/>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0" name="Line 5"/>
            <p:cNvSpPr>
              <a:spLocks noChangeShapeType="1"/>
            </p:cNvSpPr>
            <p:nvPr/>
          </p:nvSpPr>
          <p:spPr bwMode="auto">
            <a:xfrm flipV="1">
              <a:off x="4196777" y="581518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3" name="Line 5"/>
            <p:cNvSpPr>
              <a:spLocks noChangeShapeType="1"/>
            </p:cNvSpPr>
            <p:nvPr/>
          </p:nvSpPr>
          <p:spPr bwMode="auto">
            <a:xfrm flipV="1">
              <a:off x="4206230" y="282260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54" name="Group 83"/>
            <p:cNvGrpSpPr/>
            <p:nvPr/>
          </p:nvGrpSpPr>
          <p:grpSpPr>
            <a:xfrm>
              <a:off x="3983515" y="2515635"/>
              <a:ext cx="370463" cy="361696"/>
              <a:chOff x="359635" y="1371600"/>
              <a:chExt cx="206882" cy="261162"/>
            </a:xfrm>
            <a:effectLst>
              <a:outerShdw blurRad="50800" dist="38100" dir="2700000" algn="tl" rotWithShape="0">
                <a:prstClr val="black">
                  <a:alpha val="40000"/>
                </a:prstClr>
              </a:outerShdw>
            </a:effectLst>
          </p:grpSpPr>
          <p:sp>
            <p:nvSpPr>
              <p:cNvPr id="83" name="Flowchart: Magnetic Disk 8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4" name="TextBox 8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57" name="Picture 56" descr="dl380g5-new.jpg"/>
            <p:cNvPicPr>
              <a:picLocks noChangeAspect="1"/>
            </p:cNvPicPr>
            <p:nvPr/>
          </p:nvPicPr>
          <p:blipFill>
            <a:blip r:embed="rId3" cstate="print"/>
            <a:stretch>
              <a:fillRect/>
            </a:stretch>
          </p:blipFill>
          <p:spPr>
            <a:xfrm>
              <a:off x="2862044" y="3650608"/>
              <a:ext cx="1382785" cy="285255"/>
            </a:xfrm>
            <a:prstGeom prst="rect">
              <a:avLst/>
            </a:prstGeom>
          </p:spPr>
        </p:pic>
        <p:pic>
          <p:nvPicPr>
            <p:cNvPr id="58" name="Picture 57" descr="dl380g5-new.jpg"/>
            <p:cNvPicPr>
              <a:picLocks noChangeAspect="1"/>
            </p:cNvPicPr>
            <p:nvPr/>
          </p:nvPicPr>
          <p:blipFill>
            <a:blip r:embed="rId3" cstate="print"/>
            <a:stretch>
              <a:fillRect/>
            </a:stretch>
          </p:blipFill>
          <p:spPr>
            <a:xfrm>
              <a:off x="2870433" y="4002945"/>
              <a:ext cx="1382785" cy="285255"/>
            </a:xfrm>
            <a:prstGeom prst="rect">
              <a:avLst/>
            </a:prstGeom>
          </p:spPr>
        </p:pic>
        <p:pic>
          <p:nvPicPr>
            <p:cNvPr id="59" name="Picture 58" descr="dl380g5-new.jpg"/>
            <p:cNvPicPr>
              <a:picLocks noChangeAspect="1"/>
            </p:cNvPicPr>
            <p:nvPr/>
          </p:nvPicPr>
          <p:blipFill>
            <a:blip r:embed="rId3" cstate="print"/>
            <a:stretch>
              <a:fillRect/>
            </a:stretch>
          </p:blipFill>
          <p:spPr>
            <a:xfrm>
              <a:off x="2836877" y="4757955"/>
              <a:ext cx="1382785" cy="285255"/>
            </a:xfrm>
            <a:prstGeom prst="rect">
              <a:avLst/>
            </a:prstGeom>
          </p:spPr>
        </p:pic>
        <p:pic>
          <p:nvPicPr>
            <p:cNvPr id="60" name="Picture 59" descr="dl380g5-new.jpg"/>
            <p:cNvPicPr>
              <a:picLocks noChangeAspect="1"/>
            </p:cNvPicPr>
            <p:nvPr/>
          </p:nvPicPr>
          <p:blipFill>
            <a:blip r:embed="rId3" cstate="print"/>
            <a:stretch>
              <a:fillRect/>
            </a:stretch>
          </p:blipFill>
          <p:spPr>
            <a:xfrm>
              <a:off x="2845266" y="5680744"/>
              <a:ext cx="1382785" cy="285255"/>
            </a:xfrm>
            <a:prstGeom prst="rect">
              <a:avLst/>
            </a:prstGeom>
          </p:spPr>
        </p:pic>
        <p:pic>
          <p:nvPicPr>
            <p:cNvPr id="61" name="Picture 60" descr="dl180g5-new.jpg"/>
            <p:cNvPicPr>
              <a:picLocks noChangeAspect="1"/>
            </p:cNvPicPr>
            <p:nvPr/>
          </p:nvPicPr>
          <p:blipFill>
            <a:blip r:embed="rId4" cstate="print"/>
            <a:stretch>
              <a:fillRect/>
            </a:stretch>
          </p:blipFill>
          <p:spPr>
            <a:xfrm>
              <a:off x="6791654" y="1604717"/>
              <a:ext cx="1374234" cy="249249"/>
            </a:xfrm>
            <a:prstGeom prst="rect">
              <a:avLst/>
            </a:prstGeom>
          </p:spPr>
        </p:pic>
        <p:pic>
          <p:nvPicPr>
            <p:cNvPr id="62" name="Picture 61" descr="dl180g5-new.jpg"/>
            <p:cNvPicPr>
              <a:picLocks noChangeAspect="1"/>
            </p:cNvPicPr>
            <p:nvPr/>
          </p:nvPicPr>
          <p:blipFill>
            <a:blip r:embed="rId4" cstate="print"/>
            <a:stretch>
              <a:fillRect/>
            </a:stretch>
          </p:blipFill>
          <p:spPr>
            <a:xfrm>
              <a:off x="6801441" y="2084288"/>
              <a:ext cx="1374234" cy="249249"/>
            </a:xfrm>
            <a:prstGeom prst="rect">
              <a:avLst/>
            </a:prstGeom>
          </p:spPr>
        </p:pic>
        <p:pic>
          <p:nvPicPr>
            <p:cNvPr id="63" name="Picture 62" descr="dl180g5-new.jpg"/>
            <p:cNvPicPr>
              <a:picLocks noChangeAspect="1"/>
            </p:cNvPicPr>
            <p:nvPr/>
          </p:nvPicPr>
          <p:blipFill>
            <a:blip r:embed="rId4" cstate="print"/>
            <a:stretch>
              <a:fillRect/>
            </a:stretch>
          </p:blipFill>
          <p:spPr>
            <a:xfrm>
              <a:off x="6809830" y="2470181"/>
              <a:ext cx="1374234" cy="249249"/>
            </a:xfrm>
            <a:prstGeom prst="rect">
              <a:avLst/>
            </a:prstGeom>
          </p:spPr>
        </p:pic>
        <p:pic>
          <p:nvPicPr>
            <p:cNvPr id="64" name="Picture 63" descr="dl180g5-new.jpg"/>
            <p:cNvPicPr>
              <a:picLocks noChangeAspect="1"/>
            </p:cNvPicPr>
            <p:nvPr/>
          </p:nvPicPr>
          <p:blipFill>
            <a:blip r:embed="rId4" cstate="print"/>
            <a:stretch>
              <a:fillRect/>
            </a:stretch>
          </p:blipFill>
          <p:spPr>
            <a:xfrm>
              <a:off x="6818219" y="2898020"/>
              <a:ext cx="1374234" cy="249249"/>
            </a:xfrm>
            <a:prstGeom prst="rect">
              <a:avLst/>
            </a:prstGeom>
          </p:spPr>
        </p:pic>
        <p:pic>
          <p:nvPicPr>
            <p:cNvPr id="65" name="Picture 64" descr="dl180g5-new.jpg"/>
            <p:cNvPicPr>
              <a:picLocks noChangeAspect="1"/>
            </p:cNvPicPr>
            <p:nvPr/>
          </p:nvPicPr>
          <p:blipFill>
            <a:blip r:embed="rId4" cstate="print"/>
            <a:stretch>
              <a:fillRect/>
            </a:stretch>
          </p:blipFill>
          <p:spPr>
            <a:xfrm>
              <a:off x="6818219" y="3292302"/>
              <a:ext cx="1374234" cy="249249"/>
            </a:xfrm>
            <a:prstGeom prst="rect">
              <a:avLst/>
            </a:prstGeom>
          </p:spPr>
        </p:pic>
        <p:pic>
          <p:nvPicPr>
            <p:cNvPr id="66" name="Picture 65" descr="dl180g5-new.jpg"/>
            <p:cNvPicPr>
              <a:picLocks noChangeAspect="1"/>
            </p:cNvPicPr>
            <p:nvPr/>
          </p:nvPicPr>
          <p:blipFill>
            <a:blip r:embed="rId4" cstate="print"/>
            <a:stretch>
              <a:fillRect/>
            </a:stretch>
          </p:blipFill>
          <p:spPr>
            <a:xfrm>
              <a:off x="6818219" y="3711752"/>
              <a:ext cx="1374234" cy="249249"/>
            </a:xfrm>
            <a:prstGeom prst="rect">
              <a:avLst/>
            </a:prstGeom>
          </p:spPr>
        </p:pic>
        <p:pic>
          <p:nvPicPr>
            <p:cNvPr id="67" name="Picture 66" descr="dl180g5-new.jpg"/>
            <p:cNvPicPr>
              <a:picLocks noChangeAspect="1"/>
            </p:cNvPicPr>
            <p:nvPr/>
          </p:nvPicPr>
          <p:blipFill>
            <a:blip r:embed="rId4" cstate="print"/>
            <a:stretch>
              <a:fillRect/>
            </a:stretch>
          </p:blipFill>
          <p:spPr>
            <a:xfrm>
              <a:off x="6826608" y="4122812"/>
              <a:ext cx="1374234" cy="249249"/>
            </a:xfrm>
            <a:prstGeom prst="rect">
              <a:avLst/>
            </a:prstGeom>
          </p:spPr>
        </p:pic>
        <p:pic>
          <p:nvPicPr>
            <p:cNvPr id="68" name="Picture 67" descr="dl180g5-new.jpg"/>
            <p:cNvPicPr>
              <a:picLocks noChangeAspect="1"/>
            </p:cNvPicPr>
            <p:nvPr/>
          </p:nvPicPr>
          <p:blipFill>
            <a:blip r:embed="rId4" cstate="print"/>
            <a:stretch>
              <a:fillRect/>
            </a:stretch>
          </p:blipFill>
          <p:spPr>
            <a:xfrm>
              <a:off x="6826608" y="4559040"/>
              <a:ext cx="1374234" cy="249249"/>
            </a:xfrm>
            <a:prstGeom prst="rect">
              <a:avLst/>
            </a:prstGeom>
          </p:spPr>
        </p:pic>
        <p:pic>
          <p:nvPicPr>
            <p:cNvPr id="69" name="Picture 68" descr="dl380g5-new.jpg"/>
            <p:cNvPicPr>
              <a:picLocks noChangeAspect="1"/>
            </p:cNvPicPr>
            <p:nvPr/>
          </p:nvPicPr>
          <p:blipFill>
            <a:blip r:embed="rId3" cstate="print"/>
            <a:stretch>
              <a:fillRect/>
            </a:stretch>
          </p:blipFill>
          <p:spPr>
            <a:xfrm>
              <a:off x="5002634" y="4943911"/>
              <a:ext cx="1451296" cy="285255"/>
            </a:xfrm>
            <a:prstGeom prst="rect">
              <a:avLst/>
            </a:prstGeom>
          </p:spPr>
        </p:pic>
        <p:sp>
          <p:nvSpPr>
            <p:cNvPr id="70" name="Line 214"/>
            <p:cNvSpPr>
              <a:spLocks noChangeShapeType="1"/>
            </p:cNvSpPr>
            <p:nvPr/>
          </p:nvSpPr>
          <p:spPr bwMode="auto">
            <a:xfrm rot="10800000" flipH="1">
              <a:off x="6434743" y="510886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1" name="Line 10"/>
            <p:cNvSpPr>
              <a:spLocks noChangeShapeType="1"/>
            </p:cNvSpPr>
            <p:nvPr/>
          </p:nvSpPr>
          <p:spPr bwMode="auto">
            <a:xfrm flipH="1">
              <a:off x="4718545" y="509414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2" name="Group 83"/>
            <p:cNvGrpSpPr/>
            <p:nvPr/>
          </p:nvGrpSpPr>
          <p:grpSpPr>
            <a:xfrm>
              <a:off x="6143718" y="5085213"/>
              <a:ext cx="370463" cy="361696"/>
              <a:chOff x="359635" y="1371600"/>
              <a:chExt cx="206882" cy="261162"/>
            </a:xfrm>
            <a:effectLst>
              <a:outerShdw blurRad="50800" dist="38100" dir="2700000" algn="tl" rotWithShape="0">
                <a:prstClr val="black">
                  <a:alpha val="40000"/>
                </a:prstClr>
              </a:outerShdw>
            </a:effectLst>
          </p:grpSpPr>
          <p:sp>
            <p:nvSpPr>
              <p:cNvPr id="81" name="Flowchart: Magnetic Disk 8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2" name="TextBox 8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3" name="Picture 72" descr="dl180g5-new.jpg"/>
            <p:cNvPicPr>
              <a:picLocks noChangeAspect="1"/>
            </p:cNvPicPr>
            <p:nvPr/>
          </p:nvPicPr>
          <p:blipFill>
            <a:blip r:embed="rId4" cstate="print"/>
            <a:stretch>
              <a:fillRect/>
            </a:stretch>
          </p:blipFill>
          <p:spPr>
            <a:xfrm>
              <a:off x="6844784" y="4988277"/>
              <a:ext cx="1374234" cy="249249"/>
            </a:xfrm>
            <a:prstGeom prst="rect">
              <a:avLst/>
            </a:prstGeom>
          </p:spPr>
        </p:pic>
        <p:pic>
          <p:nvPicPr>
            <p:cNvPr id="74" name="Picture 73" descr="dl380g5-new.jpg"/>
            <p:cNvPicPr>
              <a:picLocks noChangeAspect="1"/>
            </p:cNvPicPr>
            <p:nvPr/>
          </p:nvPicPr>
          <p:blipFill>
            <a:blip r:embed="rId3" cstate="print"/>
            <a:stretch>
              <a:fillRect/>
            </a:stretch>
          </p:blipFill>
          <p:spPr>
            <a:xfrm>
              <a:off x="5011023" y="5363361"/>
              <a:ext cx="1451296" cy="285255"/>
            </a:xfrm>
            <a:prstGeom prst="rect">
              <a:avLst/>
            </a:prstGeom>
          </p:spPr>
        </p:pic>
        <p:sp>
          <p:nvSpPr>
            <p:cNvPr id="75" name="Line 214"/>
            <p:cNvSpPr>
              <a:spLocks noChangeShapeType="1"/>
            </p:cNvSpPr>
            <p:nvPr/>
          </p:nvSpPr>
          <p:spPr bwMode="auto">
            <a:xfrm rot="10800000" flipH="1">
              <a:off x="6443132" y="552831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6" name="Line 10"/>
            <p:cNvSpPr>
              <a:spLocks noChangeShapeType="1"/>
            </p:cNvSpPr>
            <p:nvPr/>
          </p:nvSpPr>
          <p:spPr bwMode="auto">
            <a:xfrm flipH="1">
              <a:off x="4726934" y="551359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7" name="Group 83"/>
            <p:cNvGrpSpPr/>
            <p:nvPr/>
          </p:nvGrpSpPr>
          <p:grpSpPr>
            <a:xfrm>
              <a:off x="6152107" y="5504663"/>
              <a:ext cx="370463" cy="361696"/>
              <a:chOff x="359635" y="1371600"/>
              <a:chExt cx="206882" cy="261162"/>
            </a:xfrm>
            <a:effectLst>
              <a:outerShdw blurRad="50800" dist="38100" dir="2700000" algn="tl" rotWithShape="0">
                <a:prstClr val="black">
                  <a:alpha val="40000"/>
                </a:prstClr>
              </a:outerShdw>
            </a:effectLst>
          </p:grpSpPr>
          <p:sp>
            <p:nvSpPr>
              <p:cNvPr id="79" name="Flowchart: Magnetic Disk 7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0" name="TextBox 7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8" name="Picture 77" descr="dl180g5-new.jpg"/>
            <p:cNvPicPr>
              <a:picLocks noChangeAspect="1"/>
            </p:cNvPicPr>
            <p:nvPr/>
          </p:nvPicPr>
          <p:blipFill>
            <a:blip r:embed="rId4" cstate="print"/>
            <a:stretch>
              <a:fillRect/>
            </a:stretch>
          </p:blipFill>
          <p:spPr>
            <a:xfrm>
              <a:off x="6853173" y="5407727"/>
              <a:ext cx="1374234" cy="249249"/>
            </a:xfrm>
            <a:prstGeom prst="rect">
              <a:avLst/>
            </a:prstGeom>
          </p:spPr>
        </p:pic>
      </p:grpSp>
      <p:sp>
        <p:nvSpPr>
          <p:cNvPr id="110" name="Rectangle 109"/>
          <p:cNvSpPr/>
          <p:nvPr/>
        </p:nvSpPr>
        <p:spPr bwMode="auto">
          <a:xfrm>
            <a:off x="4251366" y="249382"/>
            <a:ext cx="7267699" cy="6377049"/>
          </a:xfrm>
          <a:prstGeom prst="rect">
            <a:avLst/>
          </a:prstGeom>
          <a:solidFill>
            <a:schemeClr val="tx2">
              <a:alpha val="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2" name="Rectangle 11"/>
          <p:cNvSpPr/>
          <p:nvPr/>
        </p:nvSpPr>
        <p:spPr bwMode="auto">
          <a:xfrm>
            <a:off x="997527" y="5289039"/>
            <a:ext cx="3022930" cy="1074863"/>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9" name="Rectangle 118"/>
          <p:cNvSpPr/>
          <p:nvPr/>
        </p:nvSpPr>
        <p:spPr bwMode="auto">
          <a:xfrm>
            <a:off x="665417" y="266191"/>
            <a:ext cx="3495672" cy="6377049"/>
          </a:xfrm>
          <a:prstGeom prst="rect">
            <a:avLst/>
          </a:prstGeom>
          <a:solidFill>
            <a:schemeClr val="tx2">
              <a:alpha val="87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1" name="Rectangle 110"/>
          <p:cNvSpPr/>
          <p:nvPr/>
        </p:nvSpPr>
        <p:spPr bwMode="auto">
          <a:xfrm>
            <a:off x="532418" y="236739"/>
            <a:ext cx="2718365" cy="46713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DATA RACK</a:t>
            </a:r>
          </a:p>
        </p:txBody>
      </p:sp>
      <p:sp>
        <p:nvSpPr>
          <p:cNvPr id="102" name="Rectangle 101"/>
          <p:cNvSpPr/>
          <p:nvPr/>
        </p:nvSpPr>
        <p:spPr bwMode="auto">
          <a:xfrm flipH="1">
            <a:off x="831272" y="1219290"/>
            <a:ext cx="3021081" cy="5144611"/>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274320" rIns="91436" bIns="45718" numCol="1" rtlCol="0" anchor="t" anchorCtr="0" compatLnSpc="1">
            <a:prstTxWarp prst="textNoShape">
              <a:avLst/>
            </a:prstTxWarp>
          </a:bodyPr>
          <a:lstStyle/>
          <a:p>
            <a:pPr marL="285750" indent="-285750">
              <a:buFont typeface="Arial" pitchFamily="34" charset="0"/>
              <a:buChar char="•"/>
            </a:pPr>
            <a:r>
              <a:rPr lang="en-US" sz="1400" dirty="0"/>
              <a:t>Data Rack Servers 10 active + 1 </a:t>
            </a:r>
            <a:r>
              <a:rPr lang="en-US" sz="1400" dirty="0" smtClean="0"/>
              <a:t>passive </a:t>
            </a:r>
          </a:p>
          <a:p>
            <a:pPr marL="285750" indent="-285750">
              <a:buFont typeface="Arial" pitchFamily="34" charset="0"/>
              <a:buChar char="•"/>
            </a:pPr>
            <a:endParaRPr lang="en-US" sz="1400" dirty="0" smtClean="0"/>
          </a:p>
          <a:p>
            <a:pPr marL="285750" indent="-285750">
              <a:buFont typeface="Arial" pitchFamily="34" charset="0"/>
              <a:buChar char="•"/>
            </a:pPr>
            <a:r>
              <a:rPr lang="en-US" sz="1400" dirty="0" smtClean="0"/>
              <a:t>HP </a:t>
            </a:r>
            <a:r>
              <a:rPr lang="en-US" sz="1400" dirty="0" err="1" smtClean="0"/>
              <a:t>ProLiant</a:t>
            </a:r>
            <a:r>
              <a:rPr lang="en-US" sz="1400" dirty="0" smtClean="0"/>
              <a:t> DL360 G7 compute nodes</a:t>
            </a:r>
          </a:p>
          <a:p>
            <a:endParaRPr lang="en-US" sz="1400" dirty="0" smtClean="0"/>
          </a:p>
          <a:p>
            <a:endParaRPr lang="en-US" sz="1400" dirty="0"/>
          </a:p>
          <a:p>
            <a:pPr marL="285750" indent="-285750">
              <a:buFont typeface="Arial" pitchFamily="34" charset="0"/>
              <a:buChar char="•"/>
            </a:pPr>
            <a:r>
              <a:rPr lang="en-US" sz="1400" dirty="0" err="1" smtClean="0"/>
              <a:t>InfiniBand</a:t>
            </a:r>
            <a:r>
              <a:rPr lang="en-US" sz="1400" dirty="0"/>
              <a:t>, FC and Ethernet switching, 42U </a:t>
            </a:r>
            <a:r>
              <a:rPr lang="en-US" sz="1400" dirty="0" smtClean="0"/>
              <a:t>rack</a:t>
            </a:r>
          </a:p>
          <a:p>
            <a:endParaRPr lang="en-US" sz="1400" dirty="0"/>
          </a:p>
          <a:p>
            <a:endParaRPr lang="en-US" sz="1400" dirty="0"/>
          </a:p>
          <a:p>
            <a:pPr marL="285750" indent="-285750">
              <a:buFont typeface="Arial" pitchFamily="34" charset="0"/>
              <a:buChar char="•"/>
            </a:pPr>
            <a:r>
              <a:rPr lang="en-US" sz="1400" dirty="0"/>
              <a:t>Expansion Grow from 1–4 data racks, storage options, test/</a:t>
            </a:r>
            <a:r>
              <a:rPr lang="en-US" sz="1400" dirty="0" err="1"/>
              <a:t>dev</a:t>
            </a:r>
            <a:r>
              <a:rPr lang="en-US" sz="1400" dirty="0"/>
              <a:t> </a:t>
            </a:r>
            <a:r>
              <a:rPr lang="en-US" sz="1400" dirty="0" smtClean="0"/>
              <a:t>system</a:t>
            </a:r>
          </a:p>
          <a:p>
            <a:pPr marL="285750" indent="-285750">
              <a:buFont typeface="Arial" pitchFamily="34" charset="0"/>
              <a:buChar char="•"/>
            </a:pPr>
            <a:endParaRPr lang="en-US" sz="1400" dirty="0"/>
          </a:p>
          <a:p>
            <a:pPr marL="285750" indent="-285750">
              <a:buFont typeface="Arial" pitchFamily="34" charset="0"/>
              <a:buChar char="•"/>
            </a:pPr>
            <a:r>
              <a:rPr lang="en-US" sz="1400" dirty="0"/>
              <a:t>Storage 10x HP </a:t>
            </a:r>
            <a:r>
              <a:rPr lang="en-US" sz="1400" dirty="0" err="1"/>
              <a:t>StorageWorks</a:t>
            </a:r>
            <a:r>
              <a:rPr lang="en-US" sz="1400" dirty="0"/>
              <a:t> MSA P2000 </a:t>
            </a:r>
            <a:r>
              <a:rPr lang="en-US" sz="1400" dirty="0" smtClean="0"/>
              <a:t>G3</a:t>
            </a:r>
          </a:p>
          <a:p>
            <a:pPr marL="285750" indent="-285750">
              <a:buFont typeface="Arial" pitchFamily="34" charset="0"/>
              <a:buChar char="•"/>
            </a:pPr>
            <a:endParaRPr lang="en-US" sz="1400" dirty="0"/>
          </a:p>
          <a:p>
            <a:pPr marL="285750" indent="-285750">
              <a:buFont typeface="Arial" pitchFamily="34" charset="0"/>
              <a:buChar char="•"/>
            </a:pPr>
            <a:r>
              <a:rPr lang="en-US" sz="1400" dirty="0" smtClean="0"/>
              <a:t>Consists of COMPUTE NODES and STORAGE NODES</a:t>
            </a:r>
            <a:endParaRPr lang="en-US" sz="1400" dirty="0"/>
          </a:p>
          <a:p>
            <a:pPr marL="285750" indent="-285750">
              <a:buFont typeface="Arial" pitchFamily="34" charset="0"/>
              <a:buChar char="•"/>
            </a:pPr>
            <a:endParaRPr lang="en-US" sz="1400" dirty="0"/>
          </a:p>
        </p:txBody>
      </p:sp>
    </p:spTree>
    <p:extLst>
      <p:ext uri="{BB962C8B-B14F-4D97-AF65-F5344CB8AC3E}">
        <p14:creationId xmlns:p14="http://schemas.microsoft.com/office/powerpoint/2010/main" val="2961137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Rectangle 109"/>
          <p:cNvSpPr/>
          <p:nvPr/>
        </p:nvSpPr>
        <p:spPr bwMode="auto">
          <a:xfrm>
            <a:off x="4326842" y="273365"/>
            <a:ext cx="7267699" cy="6377049"/>
          </a:xfrm>
          <a:prstGeom prst="rect">
            <a:avLst/>
          </a:prstGeom>
          <a:solidFill>
            <a:schemeClr val="tx2">
              <a:alpha val="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grpSp>
        <p:nvGrpSpPr>
          <p:cNvPr id="2" name="Group 1"/>
          <p:cNvGrpSpPr/>
          <p:nvPr/>
        </p:nvGrpSpPr>
        <p:grpSpPr>
          <a:xfrm>
            <a:off x="1105119" y="1446022"/>
            <a:ext cx="9656004" cy="4398295"/>
            <a:chOff x="2836877" y="2341925"/>
            <a:chExt cx="5332318" cy="3624074"/>
          </a:xfrm>
        </p:grpSpPr>
        <p:pic>
          <p:nvPicPr>
            <p:cNvPr id="10" name="Picture 9" descr="dl380g5-new.jpg"/>
            <p:cNvPicPr>
              <a:picLocks noChangeAspect="1"/>
            </p:cNvPicPr>
            <p:nvPr/>
          </p:nvPicPr>
          <p:blipFill>
            <a:blip r:embed="rId3" cstate="print"/>
            <a:stretch>
              <a:fillRect/>
            </a:stretch>
          </p:blipFill>
          <p:spPr>
            <a:xfrm>
              <a:off x="4836897" y="2432891"/>
              <a:ext cx="3332298" cy="654970"/>
            </a:xfrm>
            <a:prstGeom prst="rect">
              <a:avLst/>
            </a:prstGeom>
          </p:spPr>
        </p:pic>
        <p:pic>
          <p:nvPicPr>
            <p:cNvPr id="43" name="Picture 42" descr="dl380g5-new.jpg"/>
            <p:cNvPicPr>
              <a:picLocks noChangeAspect="1"/>
            </p:cNvPicPr>
            <p:nvPr/>
          </p:nvPicPr>
          <p:blipFill>
            <a:blip r:embed="rId3" cstate="print"/>
            <a:stretch>
              <a:fillRect/>
            </a:stretch>
          </p:blipFill>
          <p:spPr>
            <a:xfrm>
              <a:off x="2846664" y="2678883"/>
              <a:ext cx="1382785" cy="285255"/>
            </a:xfrm>
            <a:prstGeom prst="rect">
              <a:avLst/>
            </a:prstGeom>
          </p:spPr>
        </p:pic>
        <p:pic>
          <p:nvPicPr>
            <p:cNvPr id="44" name="Picture 43" descr="dl380g5-new.jpg"/>
            <p:cNvPicPr>
              <a:picLocks noChangeAspect="1"/>
            </p:cNvPicPr>
            <p:nvPr/>
          </p:nvPicPr>
          <p:blipFill>
            <a:blip r:embed="rId3" cstate="print"/>
            <a:stretch>
              <a:fillRect/>
            </a:stretch>
          </p:blipFill>
          <p:spPr>
            <a:xfrm>
              <a:off x="2845266" y="2341925"/>
              <a:ext cx="1382785" cy="285255"/>
            </a:xfrm>
            <a:prstGeom prst="rect">
              <a:avLst/>
            </a:prstGeom>
          </p:spPr>
        </p:pic>
        <p:grpSp>
          <p:nvGrpSpPr>
            <p:cNvPr id="54" name="Group 83"/>
            <p:cNvGrpSpPr/>
            <p:nvPr/>
          </p:nvGrpSpPr>
          <p:grpSpPr>
            <a:xfrm>
              <a:off x="3983515" y="2515635"/>
              <a:ext cx="370463" cy="361696"/>
              <a:chOff x="359635" y="1371600"/>
              <a:chExt cx="206882" cy="261162"/>
            </a:xfrm>
            <a:effectLst>
              <a:outerShdw blurRad="50800" dist="38100" dir="2700000" algn="tl" rotWithShape="0">
                <a:prstClr val="black">
                  <a:alpha val="40000"/>
                </a:prstClr>
              </a:outerShdw>
            </a:effectLst>
          </p:grpSpPr>
          <p:sp>
            <p:nvSpPr>
              <p:cNvPr id="83" name="Flowchart: Magnetic Disk 8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4" name="TextBox 8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57" name="Picture 56" descr="dl380g5-new.jpg"/>
            <p:cNvPicPr>
              <a:picLocks noChangeAspect="1"/>
            </p:cNvPicPr>
            <p:nvPr/>
          </p:nvPicPr>
          <p:blipFill>
            <a:blip r:embed="rId3" cstate="print"/>
            <a:stretch>
              <a:fillRect/>
            </a:stretch>
          </p:blipFill>
          <p:spPr>
            <a:xfrm>
              <a:off x="2862044" y="3650608"/>
              <a:ext cx="1382785" cy="285255"/>
            </a:xfrm>
            <a:prstGeom prst="rect">
              <a:avLst/>
            </a:prstGeom>
          </p:spPr>
        </p:pic>
        <p:pic>
          <p:nvPicPr>
            <p:cNvPr id="58" name="Picture 57" descr="dl380g5-new.jpg"/>
            <p:cNvPicPr>
              <a:picLocks noChangeAspect="1"/>
            </p:cNvPicPr>
            <p:nvPr/>
          </p:nvPicPr>
          <p:blipFill>
            <a:blip r:embed="rId3" cstate="print"/>
            <a:stretch>
              <a:fillRect/>
            </a:stretch>
          </p:blipFill>
          <p:spPr>
            <a:xfrm>
              <a:off x="2870433" y="4002945"/>
              <a:ext cx="1382785" cy="285255"/>
            </a:xfrm>
            <a:prstGeom prst="rect">
              <a:avLst/>
            </a:prstGeom>
          </p:spPr>
        </p:pic>
        <p:pic>
          <p:nvPicPr>
            <p:cNvPr id="59" name="Picture 58" descr="dl380g5-new.jpg"/>
            <p:cNvPicPr>
              <a:picLocks noChangeAspect="1"/>
            </p:cNvPicPr>
            <p:nvPr/>
          </p:nvPicPr>
          <p:blipFill>
            <a:blip r:embed="rId3" cstate="print"/>
            <a:stretch>
              <a:fillRect/>
            </a:stretch>
          </p:blipFill>
          <p:spPr>
            <a:xfrm>
              <a:off x="2836877" y="4757955"/>
              <a:ext cx="1382785" cy="285255"/>
            </a:xfrm>
            <a:prstGeom prst="rect">
              <a:avLst/>
            </a:prstGeom>
          </p:spPr>
        </p:pic>
        <p:pic>
          <p:nvPicPr>
            <p:cNvPr id="60" name="Picture 59" descr="dl380g5-new.jpg"/>
            <p:cNvPicPr>
              <a:picLocks noChangeAspect="1"/>
            </p:cNvPicPr>
            <p:nvPr/>
          </p:nvPicPr>
          <p:blipFill>
            <a:blip r:embed="rId3" cstate="print"/>
            <a:stretch>
              <a:fillRect/>
            </a:stretch>
          </p:blipFill>
          <p:spPr>
            <a:xfrm>
              <a:off x="2845266" y="5680744"/>
              <a:ext cx="1382785" cy="285255"/>
            </a:xfrm>
            <a:prstGeom prst="rect">
              <a:avLst/>
            </a:prstGeom>
          </p:spPr>
        </p:pic>
        <p:pic>
          <p:nvPicPr>
            <p:cNvPr id="61" name="Picture 60" descr="dl180g5-new.jpg"/>
            <p:cNvPicPr>
              <a:picLocks noChangeAspect="1"/>
            </p:cNvPicPr>
            <p:nvPr/>
          </p:nvPicPr>
          <p:blipFill>
            <a:blip r:embed="rId4" cstate="print"/>
            <a:stretch>
              <a:fillRect/>
            </a:stretch>
          </p:blipFill>
          <p:spPr>
            <a:xfrm>
              <a:off x="4836897" y="3401359"/>
              <a:ext cx="3316842" cy="601586"/>
            </a:xfrm>
            <a:prstGeom prst="rect">
              <a:avLst/>
            </a:prstGeom>
          </p:spPr>
        </p:pic>
      </p:grpSp>
      <p:sp>
        <p:nvSpPr>
          <p:cNvPr id="12" name="Rectangle 11"/>
          <p:cNvSpPr/>
          <p:nvPr/>
        </p:nvSpPr>
        <p:spPr bwMode="auto">
          <a:xfrm>
            <a:off x="997527" y="5289039"/>
            <a:ext cx="3022930" cy="1074863"/>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9" name="Rectangle 118"/>
          <p:cNvSpPr/>
          <p:nvPr/>
        </p:nvSpPr>
        <p:spPr bwMode="auto">
          <a:xfrm>
            <a:off x="665417" y="266191"/>
            <a:ext cx="3495672" cy="6377049"/>
          </a:xfrm>
          <a:prstGeom prst="rect">
            <a:avLst/>
          </a:prstGeom>
          <a:solidFill>
            <a:schemeClr val="tx2">
              <a:alpha val="87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1" name="Rectangle 110"/>
          <p:cNvSpPr/>
          <p:nvPr/>
        </p:nvSpPr>
        <p:spPr bwMode="auto">
          <a:xfrm>
            <a:off x="532418" y="236739"/>
            <a:ext cx="2718365" cy="46713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DATA RACK</a:t>
            </a:r>
          </a:p>
        </p:txBody>
      </p:sp>
      <p:sp>
        <p:nvSpPr>
          <p:cNvPr id="102" name="Rectangle 101"/>
          <p:cNvSpPr/>
          <p:nvPr/>
        </p:nvSpPr>
        <p:spPr bwMode="auto">
          <a:xfrm flipH="1">
            <a:off x="831272" y="1219290"/>
            <a:ext cx="3021081" cy="5144611"/>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274320" rIns="91436" bIns="45718" numCol="1" rtlCol="0" anchor="t" anchorCtr="0" compatLnSpc="1">
            <a:prstTxWarp prst="textNoShape">
              <a:avLst/>
            </a:prstTxWarp>
          </a:bodyPr>
          <a:lstStyle/>
          <a:p>
            <a:pPr marL="285750" indent="-285750">
              <a:buFont typeface="Arial" pitchFamily="34" charset="0"/>
              <a:buChar char="•"/>
            </a:pPr>
            <a:r>
              <a:rPr lang="en-US" sz="1400" dirty="0"/>
              <a:t>Data Rack Servers 10 active + 1 </a:t>
            </a:r>
            <a:r>
              <a:rPr lang="en-US" sz="1400" dirty="0" smtClean="0"/>
              <a:t>passive </a:t>
            </a:r>
          </a:p>
          <a:p>
            <a:pPr marL="285750" indent="-285750">
              <a:buFont typeface="Arial" pitchFamily="34" charset="0"/>
              <a:buChar char="•"/>
            </a:pPr>
            <a:endParaRPr lang="en-US" sz="1400" dirty="0" smtClean="0"/>
          </a:p>
          <a:p>
            <a:pPr marL="285750" indent="-285750">
              <a:buFont typeface="Arial" pitchFamily="34" charset="0"/>
              <a:buChar char="•"/>
            </a:pPr>
            <a:r>
              <a:rPr lang="en-US" sz="1400" dirty="0" smtClean="0"/>
              <a:t>HP </a:t>
            </a:r>
            <a:r>
              <a:rPr lang="en-US" sz="1400" dirty="0" err="1" smtClean="0"/>
              <a:t>ProLiant</a:t>
            </a:r>
            <a:r>
              <a:rPr lang="en-US" sz="1400" dirty="0" smtClean="0"/>
              <a:t> DL360 G7 compute nodes</a:t>
            </a:r>
          </a:p>
          <a:p>
            <a:endParaRPr lang="en-US" sz="1400" dirty="0" smtClean="0"/>
          </a:p>
          <a:p>
            <a:endParaRPr lang="en-US" sz="1400" dirty="0"/>
          </a:p>
          <a:p>
            <a:pPr marL="285750" indent="-285750">
              <a:buFont typeface="Arial" pitchFamily="34" charset="0"/>
              <a:buChar char="•"/>
            </a:pPr>
            <a:r>
              <a:rPr lang="en-US" sz="1400" dirty="0" err="1" smtClean="0"/>
              <a:t>InfiniBand</a:t>
            </a:r>
            <a:r>
              <a:rPr lang="en-US" sz="1400" dirty="0"/>
              <a:t>, FC and Ethernet switching, 42U </a:t>
            </a:r>
            <a:r>
              <a:rPr lang="en-US" sz="1400" dirty="0" smtClean="0"/>
              <a:t>rack</a:t>
            </a:r>
          </a:p>
          <a:p>
            <a:endParaRPr lang="en-US" sz="1400" dirty="0"/>
          </a:p>
          <a:p>
            <a:endParaRPr lang="en-US" sz="1400" dirty="0"/>
          </a:p>
          <a:p>
            <a:pPr marL="285750" indent="-285750">
              <a:buFont typeface="Arial" pitchFamily="34" charset="0"/>
              <a:buChar char="•"/>
            </a:pPr>
            <a:r>
              <a:rPr lang="en-US" sz="1400" dirty="0"/>
              <a:t>Expansion Grow from 1–4 data racks, storage options, test/</a:t>
            </a:r>
            <a:r>
              <a:rPr lang="en-US" sz="1400" dirty="0" err="1"/>
              <a:t>dev</a:t>
            </a:r>
            <a:r>
              <a:rPr lang="en-US" sz="1400" dirty="0"/>
              <a:t> </a:t>
            </a:r>
            <a:r>
              <a:rPr lang="en-US" sz="1400" dirty="0" smtClean="0"/>
              <a:t>system</a:t>
            </a:r>
          </a:p>
          <a:p>
            <a:pPr marL="285750" indent="-285750">
              <a:buFont typeface="Arial" pitchFamily="34" charset="0"/>
              <a:buChar char="•"/>
            </a:pPr>
            <a:endParaRPr lang="en-US" sz="1400" dirty="0"/>
          </a:p>
          <a:p>
            <a:pPr marL="285750" indent="-285750">
              <a:buFont typeface="Arial" pitchFamily="34" charset="0"/>
              <a:buChar char="•"/>
            </a:pPr>
            <a:r>
              <a:rPr lang="en-US" sz="1400" dirty="0"/>
              <a:t>Storage 10x HP </a:t>
            </a:r>
            <a:r>
              <a:rPr lang="en-US" sz="1400" dirty="0" err="1"/>
              <a:t>StorageWorks</a:t>
            </a:r>
            <a:r>
              <a:rPr lang="en-US" sz="1400" dirty="0"/>
              <a:t> MSA P2000 G3</a:t>
            </a:r>
          </a:p>
          <a:p>
            <a:pPr marL="285750" indent="-285750">
              <a:buFont typeface="Arial" pitchFamily="34" charset="0"/>
              <a:buChar char="•"/>
            </a:pPr>
            <a:endParaRPr lang="en-US" sz="1400" dirty="0"/>
          </a:p>
        </p:txBody>
      </p:sp>
      <p:cxnSp>
        <p:nvCxnSpPr>
          <p:cNvPr id="101" name="Straight Connector 100"/>
          <p:cNvCxnSpPr/>
          <p:nvPr/>
        </p:nvCxnSpPr>
        <p:spPr>
          <a:xfrm>
            <a:off x="3250783" y="470307"/>
            <a:ext cx="2425622" cy="0"/>
          </a:xfrm>
          <a:prstGeom prst="line">
            <a:avLst/>
          </a:prstGeom>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747655" y="343682"/>
            <a:ext cx="1885131" cy="276999"/>
          </a:xfrm>
          <a:prstGeom prst="rect">
            <a:avLst/>
          </a:prstGeom>
          <a:noFill/>
        </p:spPr>
        <p:txBody>
          <a:bodyPr wrap="none" lIns="0" tIns="0" rIns="0" bIns="0" rtlCol="0">
            <a:spAutoFit/>
          </a:bodyPr>
          <a:lstStyle/>
          <a:p>
            <a:r>
              <a:rPr lang="en-US" dirty="0" smtClean="0">
                <a:solidFill>
                  <a:srgbClr val="FFC000"/>
                </a:solidFill>
              </a:rPr>
              <a:t>COMPUTE NODE</a:t>
            </a:r>
          </a:p>
        </p:txBody>
      </p:sp>
      <p:sp>
        <p:nvSpPr>
          <p:cNvPr id="104" name="Rectangle 103"/>
          <p:cNvSpPr/>
          <p:nvPr/>
        </p:nvSpPr>
        <p:spPr bwMode="auto">
          <a:xfrm>
            <a:off x="4559564" y="1219290"/>
            <a:ext cx="6626992" cy="5335889"/>
          </a:xfrm>
          <a:prstGeom prst="rect">
            <a:avLst/>
          </a:prstGeom>
          <a:noFill/>
          <a:ln>
            <a:solidFill>
              <a:srgbClr val="FFFFFF"/>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274320" rIns="91436" bIns="45718" numCol="1" rtlCol="0" anchor="t" anchorCtr="0" compatLnSpc="1">
            <a:prstTxWarp prst="textNoShape">
              <a:avLst/>
            </a:prstTxWarp>
          </a:bodyPr>
          <a:lstStyle/>
          <a:p>
            <a:pPr marL="311096" lvl="2" indent="-311096" defTabSz="609493" fontAlgn="base">
              <a:spcBef>
                <a:spcPts val="267"/>
              </a:spcBef>
              <a:spcAft>
                <a:spcPts val="533"/>
              </a:spcAft>
              <a:buClr>
                <a:schemeClr val="accent1"/>
              </a:buClr>
              <a:buFont typeface="Wingdings" pitchFamily="2" charset="2"/>
              <a:buChar char="§"/>
              <a:defRPr/>
            </a:pPr>
            <a:endParaRPr lang="en-US" dirty="0" smtClean="0">
              <a:solidFill>
                <a:schemeClr val="tx1"/>
              </a:solidFill>
              <a:latin typeface="Segoe" pitchFamily="34" charset="0"/>
            </a:endParaRPr>
          </a:p>
          <a:p>
            <a:pPr marL="311096" lvl="2" indent="-311096" defTabSz="609493" fontAlgn="base">
              <a:spcBef>
                <a:spcPts val="267"/>
              </a:spcBef>
              <a:spcAft>
                <a:spcPts val="533"/>
              </a:spcAft>
              <a:buClr>
                <a:schemeClr val="accent1"/>
              </a:buClr>
              <a:buFont typeface="Wingdings" pitchFamily="2" charset="2"/>
              <a:buChar char="§"/>
              <a:defRPr/>
            </a:pPr>
            <a:endParaRPr lang="en-US" dirty="0">
              <a:solidFill>
                <a:schemeClr val="tx1"/>
              </a:solidFill>
              <a:latin typeface="Segoe" pitchFamily="34" charset="0"/>
            </a:endParaRPr>
          </a:p>
          <a:p>
            <a:pPr marL="311096" lvl="2" indent="-311096" defTabSz="609493" fontAlgn="base">
              <a:spcBef>
                <a:spcPts val="267"/>
              </a:spcBef>
              <a:spcAft>
                <a:spcPts val="533"/>
              </a:spcAft>
              <a:buClr>
                <a:schemeClr val="accent1"/>
              </a:buClr>
              <a:buFont typeface="Wingdings" pitchFamily="2" charset="2"/>
              <a:buChar char="§"/>
              <a:defRPr/>
            </a:pPr>
            <a:endParaRPr lang="en-US" dirty="0" smtClean="0">
              <a:solidFill>
                <a:schemeClr val="tx1"/>
              </a:solidFill>
              <a:latin typeface="Segoe" pitchFamily="34" charset="0"/>
            </a:endParaRPr>
          </a:p>
          <a:p>
            <a:pPr marL="311096" lvl="2" indent="-311096" defTabSz="609493" fontAlgn="base">
              <a:spcBef>
                <a:spcPts val="267"/>
              </a:spcBef>
              <a:spcAft>
                <a:spcPts val="533"/>
              </a:spcAft>
              <a:buClr>
                <a:schemeClr val="accent1"/>
              </a:buClr>
              <a:buFont typeface="Wingdings" pitchFamily="2" charset="2"/>
              <a:buChar char="§"/>
              <a:defRPr/>
            </a:pPr>
            <a:endParaRPr lang="en-US" dirty="0">
              <a:solidFill>
                <a:schemeClr val="tx1"/>
              </a:solidFill>
              <a:latin typeface="Segoe" pitchFamily="34" charset="0"/>
            </a:endParaRPr>
          </a:p>
          <a:p>
            <a:pPr marL="311096" lvl="2" indent="-311096" defTabSz="609493" fontAlgn="base">
              <a:spcBef>
                <a:spcPts val="267"/>
              </a:spcBef>
              <a:spcAft>
                <a:spcPts val="533"/>
              </a:spcAft>
              <a:buClr>
                <a:schemeClr val="accent1"/>
              </a:buClr>
              <a:buFont typeface="Wingdings" pitchFamily="2" charset="2"/>
              <a:buChar char="§"/>
              <a:defRPr/>
            </a:pPr>
            <a:endParaRPr lang="en-US" dirty="0" smtClean="0">
              <a:solidFill>
                <a:schemeClr val="tx1"/>
              </a:solidFill>
              <a:latin typeface="Segoe" pitchFamily="34" charset="0"/>
            </a:endParaRPr>
          </a:p>
          <a:p>
            <a:pPr marL="311096" lvl="2" indent="-311096" defTabSz="609493" fontAlgn="base">
              <a:spcBef>
                <a:spcPts val="267"/>
              </a:spcBef>
              <a:spcAft>
                <a:spcPts val="533"/>
              </a:spcAft>
              <a:buClr>
                <a:schemeClr val="accent1"/>
              </a:buClr>
              <a:buFont typeface="Wingdings" pitchFamily="2" charset="2"/>
              <a:buChar char="§"/>
              <a:defRPr/>
            </a:pPr>
            <a:endParaRPr lang="en-US" dirty="0">
              <a:solidFill>
                <a:schemeClr val="tx1"/>
              </a:solidFill>
              <a:latin typeface="Segoe" pitchFamily="34" charset="0"/>
            </a:endParaRPr>
          </a:p>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Each </a:t>
            </a:r>
            <a:r>
              <a:rPr lang="en-US" dirty="0">
                <a:solidFill>
                  <a:schemeClr val="tx1"/>
                </a:solidFill>
                <a:latin typeface="Segoe" pitchFamily="34" charset="0"/>
              </a:rPr>
              <a:t>MPP node is a highly tuned symmetric multi-processing (SMP) node with standard interfaces</a:t>
            </a:r>
          </a:p>
          <a:p>
            <a:pPr marL="311096" lvl="2" indent="-311096" defTabSz="609493" fontAlgn="base">
              <a:spcBef>
                <a:spcPts val="267"/>
              </a:spcBef>
              <a:spcAft>
                <a:spcPts val="533"/>
              </a:spcAft>
              <a:buClr>
                <a:schemeClr val="accent1"/>
              </a:buClr>
              <a:buFont typeface="Wingdings" pitchFamily="2" charset="2"/>
              <a:buChar char="§"/>
              <a:defRPr/>
            </a:pPr>
            <a:r>
              <a:rPr lang="en-US" dirty="0">
                <a:solidFill>
                  <a:schemeClr val="tx1"/>
                </a:solidFill>
                <a:latin typeface="Segoe" pitchFamily="34" charset="0"/>
              </a:rPr>
              <a:t>Provides dedicated hardware, database, and storage</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Runs SQL Server</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solidFill>
                  <a:schemeClr val="tx1"/>
                </a:solidFill>
                <a:latin typeface="Segoe" pitchFamily="34" charset="0"/>
              </a:rPr>
              <a:t>Spare Node provides failover in case of node failure</a:t>
            </a:r>
          </a:p>
          <a:p>
            <a:pPr marL="228560" indent="-228560" defTabSz="609493" fontAlgn="base">
              <a:spcBef>
                <a:spcPct val="0"/>
              </a:spcBef>
              <a:spcAft>
                <a:spcPct val="0"/>
              </a:spcAft>
              <a:buClr>
                <a:schemeClr val="accent1"/>
              </a:buClr>
              <a:buFont typeface="Wingdings" pitchFamily="2" charset="2"/>
              <a:buChar char="§"/>
            </a:pPr>
            <a:r>
              <a:rPr lang="en-US" sz="1900" dirty="0">
                <a:latin typeface="Segoe UI" pitchFamily="34" charset="0"/>
                <a:cs typeface="Segoe UI" pitchFamily="34" charset="0"/>
              </a:rPr>
              <a:t>Drives are configured as </a:t>
            </a:r>
            <a:r>
              <a:rPr lang="en-US" sz="1900" dirty="0" smtClean="0">
                <a:latin typeface="Segoe UI" pitchFamily="34" charset="0"/>
                <a:cs typeface="Segoe UI" pitchFamily="34" charset="0"/>
              </a:rPr>
              <a:t>RAID 1</a:t>
            </a:r>
            <a:endParaRPr lang="en-US" dirty="0" smtClean="0">
              <a:solidFill>
                <a:schemeClr val="tx1"/>
              </a:solidFill>
              <a:latin typeface="Segoe" pitchFamily="34" charset="0"/>
            </a:endParaRPr>
          </a:p>
        </p:txBody>
      </p:sp>
    </p:spTree>
    <p:extLst>
      <p:ext uri="{BB962C8B-B14F-4D97-AF65-F5344CB8AC3E}">
        <p14:creationId xmlns:p14="http://schemas.microsoft.com/office/powerpoint/2010/main" val="1215817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ounded Rectangle 47"/>
          <p:cNvSpPr/>
          <p:nvPr/>
        </p:nvSpPr>
        <p:spPr bwMode="auto">
          <a:xfrm>
            <a:off x="710026" y="2031359"/>
            <a:ext cx="1436914" cy="498764"/>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09" name="Rounded Rectangle 108"/>
          <p:cNvSpPr/>
          <p:nvPr/>
        </p:nvSpPr>
        <p:spPr bwMode="auto">
          <a:xfrm>
            <a:off x="686680" y="3251550"/>
            <a:ext cx="1436914" cy="498764"/>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2" name="Rounded Rectangle 111"/>
          <p:cNvSpPr/>
          <p:nvPr/>
        </p:nvSpPr>
        <p:spPr bwMode="auto">
          <a:xfrm>
            <a:off x="663334" y="4139241"/>
            <a:ext cx="1436914" cy="498764"/>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3" name="Rounded Rectangle 112"/>
          <p:cNvSpPr/>
          <p:nvPr/>
        </p:nvSpPr>
        <p:spPr bwMode="auto">
          <a:xfrm>
            <a:off x="639988" y="5026932"/>
            <a:ext cx="1436914" cy="498764"/>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9" name="Rectangle 118"/>
          <p:cNvSpPr/>
          <p:nvPr/>
        </p:nvSpPr>
        <p:spPr bwMode="auto">
          <a:xfrm>
            <a:off x="3135086" y="878774"/>
            <a:ext cx="2447512" cy="5427023"/>
          </a:xfrm>
          <a:prstGeom prst="rect">
            <a:avLst/>
          </a:prstGeom>
          <a:solidFill>
            <a:schemeClr val="tx2">
              <a:alpha val="1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0" name="Rectangle 109"/>
          <p:cNvSpPr/>
          <p:nvPr/>
        </p:nvSpPr>
        <p:spPr bwMode="auto">
          <a:xfrm>
            <a:off x="5731078" y="878774"/>
            <a:ext cx="5799861" cy="5427023"/>
          </a:xfrm>
          <a:prstGeom prst="rect">
            <a:avLst/>
          </a:prstGeom>
          <a:solidFill>
            <a:schemeClr val="tx2">
              <a:alpha val="1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grpSp>
        <p:nvGrpSpPr>
          <p:cNvPr id="2" name="Group 1"/>
          <p:cNvGrpSpPr/>
          <p:nvPr/>
        </p:nvGrpSpPr>
        <p:grpSpPr>
          <a:xfrm>
            <a:off x="3380309" y="1274909"/>
            <a:ext cx="7825125" cy="4559705"/>
            <a:chOff x="2836877" y="1585518"/>
            <a:chExt cx="5390530" cy="4850264"/>
          </a:xfrm>
        </p:grpSpPr>
        <p:pic>
          <p:nvPicPr>
            <p:cNvPr id="3" name="Picture 2" descr="dl380g5-new.jpg"/>
            <p:cNvPicPr>
              <a:picLocks noChangeAspect="1"/>
            </p:cNvPicPr>
            <p:nvPr/>
          </p:nvPicPr>
          <p:blipFill>
            <a:blip r:embed="rId3" cstate="print"/>
            <a:stretch>
              <a:fillRect/>
            </a:stretch>
          </p:blipFill>
          <p:spPr>
            <a:xfrm>
              <a:off x="4976069" y="2434204"/>
              <a:ext cx="1451296" cy="285255"/>
            </a:xfrm>
            <a:prstGeom prst="rect">
              <a:avLst/>
            </a:prstGeom>
          </p:spPr>
        </p:pic>
        <p:pic>
          <p:nvPicPr>
            <p:cNvPr id="4" name="Picture 3" descr="dl380g5-new.jpg"/>
            <p:cNvPicPr>
              <a:picLocks noChangeAspect="1"/>
            </p:cNvPicPr>
            <p:nvPr/>
          </p:nvPicPr>
          <p:blipFill>
            <a:blip r:embed="rId3" cstate="print"/>
            <a:stretch>
              <a:fillRect/>
            </a:stretch>
          </p:blipFill>
          <p:spPr>
            <a:xfrm>
              <a:off x="4967680" y="2845265"/>
              <a:ext cx="1451296" cy="285255"/>
            </a:xfrm>
            <a:prstGeom prst="rect">
              <a:avLst/>
            </a:prstGeom>
          </p:spPr>
        </p:pic>
        <p:pic>
          <p:nvPicPr>
            <p:cNvPr id="5" name="Picture 4" descr="dl380g5-new.jpg"/>
            <p:cNvPicPr>
              <a:picLocks noChangeAspect="1"/>
            </p:cNvPicPr>
            <p:nvPr/>
          </p:nvPicPr>
          <p:blipFill>
            <a:blip r:embed="rId3" cstate="print"/>
            <a:stretch>
              <a:fillRect/>
            </a:stretch>
          </p:blipFill>
          <p:spPr>
            <a:xfrm>
              <a:off x="4976069" y="3264714"/>
              <a:ext cx="1451296" cy="285255"/>
            </a:xfrm>
            <a:prstGeom prst="rect">
              <a:avLst/>
            </a:prstGeom>
          </p:spPr>
        </p:pic>
        <p:pic>
          <p:nvPicPr>
            <p:cNvPr id="6" name="Picture 5" descr="dl380g5-new.jpg"/>
            <p:cNvPicPr>
              <a:picLocks noChangeAspect="1"/>
            </p:cNvPicPr>
            <p:nvPr/>
          </p:nvPicPr>
          <p:blipFill>
            <a:blip r:embed="rId3" cstate="print"/>
            <a:stretch>
              <a:fillRect/>
            </a:stretch>
          </p:blipFill>
          <p:spPr>
            <a:xfrm>
              <a:off x="4984458" y="3684164"/>
              <a:ext cx="1451296" cy="285255"/>
            </a:xfrm>
            <a:prstGeom prst="rect">
              <a:avLst/>
            </a:prstGeom>
          </p:spPr>
        </p:pic>
        <p:pic>
          <p:nvPicPr>
            <p:cNvPr id="7" name="Picture 6" descr="dl380g5-new.jpg"/>
            <p:cNvPicPr>
              <a:picLocks noChangeAspect="1"/>
            </p:cNvPicPr>
            <p:nvPr/>
          </p:nvPicPr>
          <p:blipFill>
            <a:blip r:embed="rId3" cstate="print"/>
            <a:stretch>
              <a:fillRect/>
            </a:stretch>
          </p:blipFill>
          <p:spPr>
            <a:xfrm>
              <a:off x="4976069" y="4070057"/>
              <a:ext cx="1451296" cy="285255"/>
            </a:xfrm>
            <a:prstGeom prst="rect">
              <a:avLst/>
            </a:prstGeom>
          </p:spPr>
        </p:pic>
        <p:pic>
          <p:nvPicPr>
            <p:cNvPr id="8" name="Picture 7" descr="dl380g5-new.jpg"/>
            <p:cNvPicPr>
              <a:picLocks noChangeAspect="1"/>
            </p:cNvPicPr>
            <p:nvPr/>
          </p:nvPicPr>
          <p:blipFill>
            <a:blip r:embed="rId3" cstate="print"/>
            <a:stretch>
              <a:fillRect/>
            </a:stretch>
          </p:blipFill>
          <p:spPr>
            <a:xfrm>
              <a:off x="4984458" y="4514674"/>
              <a:ext cx="1451296" cy="285255"/>
            </a:xfrm>
            <a:prstGeom prst="rect">
              <a:avLst/>
            </a:prstGeom>
          </p:spPr>
        </p:pic>
        <p:pic>
          <p:nvPicPr>
            <p:cNvPr id="9" name="Picture 8" descr="dl380g5-new.jpg"/>
            <p:cNvPicPr>
              <a:picLocks noChangeAspect="1"/>
            </p:cNvPicPr>
            <p:nvPr/>
          </p:nvPicPr>
          <p:blipFill>
            <a:blip r:embed="rId3" cstate="print"/>
            <a:stretch>
              <a:fillRect/>
            </a:stretch>
          </p:blipFill>
          <p:spPr>
            <a:xfrm>
              <a:off x="4967680" y="2031533"/>
              <a:ext cx="1451296" cy="285255"/>
            </a:xfrm>
            <a:prstGeom prst="rect">
              <a:avLst/>
            </a:prstGeom>
          </p:spPr>
        </p:pic>
        <p:pic>
          <p:nvPicPr>
            <p:cNvPr id="10" name="Picture 9" descr="dl380g5-new.jpg"/>
            <p:cNvPicPr>
              <a:picLocks noChangeAspect="1"/>
            </p:cNvPicPr>
            <p:nvPr/>
          </p:nvPicPr>
          <p:blipFill>
            <a:blip r:embed="rId3" cstate="print"/>
            <a:stretch>
              <a:fillRect/>
            </a:stretch>
          </p:blipFill>
          <p:spPr>
            <a:xfrm>
              <a:off x="4957893" y="1585518"/>
              <a:ext cx="1451296" cy="285255"/>
            </a:xfrm>
            <a:prstGeom prst="rect">
              <a:avLst/>
            </a:prstGeom>
          </p:spPr>
        </p:pic>
        <p:sp>
          <p:nvSpPr>
            <p:cNvPr id="11" name="Line 214"/>
            <p:cNvSpPr>
              <a:spLocks noChangeShapeType="1"/>
            </p:cNvSpPr>
            <p:nvPr/>
          </p:nvSpPr>
          <p:spPr bwMode="auto">
            <a:xfrm rot="10800000" flipH="1">
              <a:off x="6230652" y="6327168"/>
              <a:ext cx="394912" cy="0"/>
            </a:xfrm>
            <a:prstGeom prst="line">
              <a:avLst/>
            </a:prstGeom>
            <a:noFill/>
            <a:ln w="38100">
              <a:solidFill>
                <a:schemeClr val="accent1"/>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3" name="Line 10"/>
            <p:cNvSpPr>
              <a:spLocks noChangeShapeType="1"/>
            </p:cNvSpPr>
            <p:nvPr/>
          </p:nvSpPr>
          <p:spPr bwMode="auto">
            <a:xfrm flipH="1">
              <a:off x="4699979" y="63150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4" name="Line 126"/>
            <p:cNvSpPr>
              <a:spLocks noChangeShapeType="1"/>
            </p:cNvSpPr>
            <p:nvPr/>
          </p:nvSpPr>
          <p:spPr bwMode="auto">
            <a:xfrm>
              <a:off x="6578514" y="1746606"/>
              <a:ext cx="50472" cy="4619903"/>
            </a:xfrm>
            <a:prstGeom prst="line">
              <a:avLst/>
            </a:prstGeom>
            <a:noFill/>
            <a:ln w="38100">
              <a:solidFill>
                <a:schemeClr val="accent1"/>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5" name="Line 12"/>
            <p:cNvSpPr>
              <a:spLocks noChangeShapeType="1"/>
            </p:cNvSpPr>
            <p:nvPr/>
          </p:nvSpPr>
          <p:spPr bwMode="auto">
            <a:xfrm flipH="1">
              <a:off x="4682762" y="172855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6" name="Line 199"/>
            <p:cNvSpPr>
              <a:spLocks noChangeShapeType="1"/>
            </p:cNvSpPr>
            <p:nvPr/>
          </p:nvSpPr>
          <p:spPr bwMode="auto">
            <a:xfrm flipH="1">
              <a:off x="4694192" y="25892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7" name="Line 209"/>
            <p:cNvSpPr>
              <a:spLocks noChangeShapeType="1"/>
            </p:cNvSpPr>
            <p:nvPr/>
          </p:nvSpPr>
          <p:spPr bwMode="auto">
            <a:xfrm flipH="1">
              <a:off x="4694192" y="340794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8" name="Line 214"/>
            <p:cNvSpPr>
              <a:spLocks noChangeShapeType="1"/>
            </p:cNvSpPr>
            <p:nvPr/>
          </p:nvSpPr>
          <p:spPr bwMode="auto">
            <a:xfrm rot="10800000" flipH="1">
              <a:off x="6416567" y="467962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9" name="Line 214"/>
            <p:cNvSpPr>
              <a:spLocks noChangeShapeType="1"/>
            </p:cNvSpPr>
            <p:nvPr/>
          </p:nvSpPr>
          <p:spPr bwMode="auto">
            <a:xfrm rot="10800000" flipH="1">
              <a:off x="6405137" y="302562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0" name="Line 214"/>
            <p:cNvSpPr>
              <a:spLocks noChangeShapeType="1"/>
            </p:cNvSpPr>
            <p:nvPr/>
          </p:nvSpPr>
          <p:spPr bwMode="auto">
            <a:xfrm rot="10800000" flipH="1">
              <a:off x="6416567" y="2583959"/>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 name="Line 214"/>
            <p:cNvSpPr>
              <a:spLocks noChangeShapeType="1"/>
            </p:cNvSpPr>
            <p:nvPr/>
          </p:nvSpPr>
          <p:spPr bwMode="auto">
            <a:xfrm rot="10800000" flipH="1">
              <a:off x="6405137" y="219597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2" name="Line 214"/>
            <p:cNvSpPr>
              <a:spLocks noChangeShapeType="1"/>
            </p:cNvSpPr>
            <p:nvPr/>
          </p:nvSpPr>
          <p:spPr bwMode="auto">
            <a:xfrm rot="10800000" flipH="1">
              <a:off x="6385744" y="17395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3" name="Line 10"/>
            <p:cNvSpPr>
              <a:spLocks noChangeShapeType="1"/>
            </p:cNvSpPr>
            <p:nvPr/>
          </p:nvSpPr>
          <p:spPr bwMode="auto">
            <a:xfrm flipH="1">
              <a:off x="4703789" y="383613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4" name="Line 10"/>
            <p:cNvSpPr>
              <a:spLocks noChangeShapeType="1"/>
            </p:cNvSpPr>
            <p:nvPr/>
          </p:nvSpPr>
          <p:spPr bwMode="auto">
            <a:xfrm flipH="1">
              <a:off x="4692359" y="299505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5" name="Line 10"/>
            <p:cNvSpPr>
              <a:spLocks noChangeShapeType="1"/>
            </p:cNvSpPr>
            <p:nvPr/>
          </p:nvSpPr>
          <p:spPr bwMode="auto">
            <a:xfrm flipH="1">
              <a:off x="4692359" y="2179146"/>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8" name="Line 10"/>
            <p:cNvSpPr>
              <a:spLocks noChangeShapeType="1"/>
            </p:cNvSpPr>
            <p:nvPr/>
          </p:nvSpPr>
          <p:spPr bwMode="auto">
            <a:xfrm flipH="1">
              <a:off x="4702079" y="4235110"/>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9" name="Line 10"/>
            <p:cNvSpPr>
              <a:spLocks noChangeShapeType="1"/>
            </p:cNvSpPr>
            <p:nvPr/>
          </p:nvSpPr>
          <p:spPr bwMode="auto">
            <a:xfrm flipH="1">
              <a:off x="4700369" y="466490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0" name="Line 214"/>
            <p:cNvSpPr>
              <a:spLocks noChangeShapeType="1"/>
            </p:cNvSpPr>
            <p:nvPr/>
          </p:nvSpPr>
          <p:spPr bwMode="auto">
            <a:xfrm rot="10800000" flipH="1">
              <a:off x="6422265" y="34023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1" name="Line 214"/>
            <p:cNvSpPr>
              <a:spLocks noChangeShapeType="1"/>
            </p:cNvSpPr>
            <p:nvPr/>
          </p:nvSpPr>
          <p:spPr bwMode="auto">
            <a:xfrm rot="10800000" flipH="1">
              <a:off x="6420555" y="383214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2" name="Line 214"/>
            <p:cNvSpPr>
              <a:spLocks noChangeShapeType="1"/>
            </p:cNvSpPr>
            <p:nvPr/>
          </p:nvSpPr>
          <p:spPr bwMode="auto">
            <a:xfrm rot="10800000" flipH="1">
              <a:off x="6429119" y="424139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34" name="Group 83"/>
            <p:cNvGrpSpPr/>
            <p:nvPr/>
          </p:nvGrpSpPr>
          <p:grpSpPr>
            <a:xfrm>
              <a:off x="6102962" y="1743442"/>
              <a:ext cx="370463" cy="361696"/>
              <a:chOff x="359635" y="1371600"/>
              <a:chExt cx="206882" cy="261162"/>
            </a:xfrm>
            <a:effectLst>
              <a:outerShdw blurRad="50800" dist="38100" dir="2700000" algn="tl" rotWithShape="0">
                <a:prstClr val="black">
                  <a:alpha val="40000"/>
                </a:prstClr>
              </a:outerShdw>
            </a:effectLst>
          </p:grpSpPr>
          <p:sp>
            <p:nvSpPr>
              <p:cNvPr id="99" name="Flowchart: Magnetic Disk 9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100" name="TextBox 9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5" name="Group 83"/>
            <p:cNvGrpSpPr/>
            <p:nvPr/>
          </p:nvGrpSpPr>
          <p:grpSpPr>
            <a:xfrm>
              <a:off x="6114254" y="2194998"/>
              <a:ext cx="370463" cy="361696"/>
              <a:chOff x="359635" y="1371600"/>
              <a:chExt cx="206882" cy="261162"/>
            </a:xfrm>
            <a:effectLst>
              <a:outerShdw blurRad="50800" dist="38100" dir="2700000" algn="tl" rotWithShape="0">
                <a:prstClr val="black">
                  <a:alpha val="40000"/>
                </a:prstClr>
              </a:outerShdw>
            </a:effectLst>
          </p:grpSpPr>
          <p:sp>
            <p:nvSpPr>
              <p:cNvPr id="97" name="Flowchart: Magnetic Disk 9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8" name="TextBox 9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6" name="Group 83"/>
            <p:cNvGrpSpPr/>
            <p:nvPr/>
          </p:nvGrpSpPr>
          <p:grpSpPr>
            <a:xfrm>
              <a:off x="6108608" y="2573177"/>
              <a:ext cx="370463" cy="361696"/>
              <a:chOff x="359635" y="1371600"/>
              <a:chExt cx="206882" cy="261162"/>
            </a:xfrm>
            <a:effectLst>
              <a:outerShdw blurRad="50800" dist="38100" dir="2700000" algn="tl" rotWithShape="0">
                <a:prstClr val="black">
                  <a:alpha val="40000"/>
                </a:prstClr>
              </a:outerShdw>
            </a:effectLst>
          </p:grpSpPr>
          <p:sp>
            <p:nvSpPr>
              <p:cNvPr id="95" name="Flowchart: Magnetic Disk 9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6" name="TextBox 9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7" name="Group 83"/>
            <p:cNvGrpSpPr/>
            <p:nvPr/>
          </p:nvGrpSpPr>
          <p:grpSpPr>
            <a:xfrm>
              <a:off x="6114254" y="2996511"/>
              <a:ext cx="370463" cy="361696"/>
              <a:chOff x="359635" y="1371600"/>
              <a:chExt cx="206882" cy="261162"/>
            </a:xfrm>
            <a:effectLst>
              <a:outerShdw blurRad="50800" dist="38100" dir="2700000" algn="tl" rotWithShape="0">
                <a:prstClr val="black">
                  <a:alpha val="40000"/>
                </a:prstClr>
              </a:outerShdw>
            </a:effectLst>
          </p:grpSpPr>
          <p:sp>
            <p:nvSpPr>
              <p:cNvPr id="93" name="Flowchart: Magnetic Disk 9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4" name="TextBox 9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8" name="Group 83"/>
            <p:cNvGrpSpPr/>
            <p:nvPr/>
          </p:nvGrpSpPr>
          <p:grpSpPr>
            <a:xfrm>
              <a:off x="6108609" y="3419843"/>
              <a:ext cx="370463" cy="361696"/>
              <a:chOff x="359635" y="1371600"/>
              <a:chExt cx="206882" cy="261162"/>
            </a:xfrm>
            <a:effectLst>
              <a:outerShdw blurRad="50800" dist="38100" dir="2700000" algn="tl" rotWithShape="0">
                <a:prstClr val="black">
                  <a:alpha val="40000"/>
                </a:prstClr>
              </a:outerShdw>
            </a:effectLst>
          </p:grpSpPr>
          <p:sp>
            <p:nvSpPr>
              <p:cNvPr id="91" name="Flowchart: Magnetic Disk 9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2" name="TextBox 9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9" name="Group 83"/>
            <p:cNvGrpSpPr/>
            <p:nvPr/>
          </p:nvGrpSpPr>
          <p:grpSpPr>
            <a:xfrm>
              <a:off x="6114254" y="3843176"/>
              <a:ext cx="370463" cy="361696"/>
              <a:chOff x="359635" y="1371600"/>
              <a:chExt cx="206882" cy="261162"/>
            </a:xfrm>
            <a:effectLst>
              <a:outerShdw blurRad="50800" dist="38100" dir="2700000" algn="tl" rotWithShape="0">
                <a:prstClr val="black">
                  <a:alpha val="40000"/>
                </a:prstClr>
              </a:outerShdw>
            </a:effectLst>
          </p:grpSpPr>
          <p:sp>
            <p:nvSpPr>
              <p:cNvPr id="89" name="Flowchart: Magnetic Disk 8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0" name="TextBox 8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0" name="Group 83"/>
            <p:cNvGrpSpPr/>
            <p:nvPr/>
          </p:nvGrpSpPr>
          <p:grpSpPr>
            <a:xfrm>
              <a:off x="6108609" y="4266510"/>
              <a:ext cx="370463" cy="361696"/>
              <a:chOff x="359635" y="1371600"/>
              <a:chExt cx="206882" cy="261162"/>
            </a:xfrm>
            <a:effectLst>
              <a:outerShdw blurRad="50800" dist="38100" dir="2700000" algn="tl" rotWithShape="0">
                <a:prstClr val="black">
                  <a:alpha val="40000"/>
                </a:prstClr>
              </a:outerShdw>
            </a:effectLst>
          </p:grpSpPr>
          <p:sp>
            <p:nvSpPr>
              <p:cNvPr id="87" name="Flowchart: Magnetic Disk 8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8" name="TextBox 8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1" name="Group 83"/>
            <p:cNvGrpSpPr/>
            <p:nvPr/>
          </p:nvGrpSpPr>
          <p:grpSpPr>
            <a:xfrm>
              <a:off x="6125542" y="4655976"/>
              <a:ext cx="370463" cy="361696"/>
              <a:chOff x="359635" y="1371600"/>
              <a:chExt cx="206882" cy="261162"/>
            </a:xfrm>
            <a:effectLst>
              <a:outerShdw blurRad="50800" dist="38100" dir="2700000" algn="tl" rotWithShape="0">
                <a:prstClr val="black">
                  <a:alpha val="40000"/>
                </a:prstClr>
              </a:outerShdw>
            </a:effectLst>
          </p:grpSpPr>
          <p:sp>
            <p:nvSpPr>
              <p:cNvPr id="85" name="Flowchart: Magnetic Disk 8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6" name="TextBox 8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42" name="Picture 41" descr="dl380g5-new.jpg"/>
            <p:cNvPicPr>
              <a:picLocks noChangeAspect="1"/>
            </p:cNvPicPr>
            <p:nvPr/>
          </p:nvPicPr>
          <p:blipFill>
            <a:blip r:embed="rId3" cstate="print"/>
            <a:stretch>
              <a:fillRect/>
            </a:stretch>
          </p:blipFill>
          <p:spPr>
            <a:xfrm>
              <a:off x="4959291" y="6150527"/>
              <a:ext cx="1451296" cy="285255"/>
            </a:xfrm>
            <a:prstGeom prst="rect">
              <a:avLst/>
            </a:prstGeom>
          </p:spPr>
        </p:pic>
        <p:pic>
          <p:nvPicPr>
            <p:cNvPr id="43" name="Picture 42" descr="dl380g5-new.jpg"/>
            <p:cNvPicPr>
              <a:picLocks noChangeAspect="1"/>
            </p:cNvPicPr>
            <p:nvPr/>
          </p:nvPicPr>
          <p:blipFill>
            <a:blip r:embed="rId3" cstate="print"/>
            <a:stretch>
              <a:fillRect/>
            </a:stretch>
          </p:blipFill>
          <p:spPr>
            <a:xfrm>
              <a:off x="2846664" y="2678883"/>
              <a:ext cx="1382785" cy="285255"/>
            </a:xfrm>
            <a:prstGeom prst="rect">
              <a:avLst/>
            </a:prstGeom>
          </p:spPr>
        </p:pic>
        <p:pic>
          <p:nvPicPr>
            <p:cNvPr id="44" name="Picture 43" descr="dl380g5-new.jpg"/>
            <p:cNvPicPr>
              <a:picLocks noChangeAspect="1"/>
            </p:cNvPicPr>
            <p:nvPr/>
          </p:nvPicPr>
          <p:blipFill>
            <a:blip r:embed="rId3" cstate="print"/>
            <a:stretch>
              <a:fillRect/>
            </a:stretch>
          </p:blipFill>
          <p:spPr>
            <a:xfrm>
              <a:off x="2845266" y="2341925"/>
              <a:ext cx="1382785" cy="285255"/>
            </a:xfrm>
            <a:prstGeom prst="rect">
              <a:avLst/>
            </a:prstGeom>
          </p:spPr>
        </p:pic>
        <p:sp>
          <p:nvSpPr>
            <p:cNvPr id="46" name="Line 128"/>
            <p:cNvSpPr>
              <a:spLocks noChangeShapeType="1"/>
            </p:cNvSpPr>
            <p:nvPr/>
          </p:nvSpPr>
          <p:spPr bwMode="auto">
            <a:xfrm>
              <a:off x="4662940" y="1703071"/>
              <a:ext cx="45719" cy="4621259"/>
            </a:xfrm>
            <a:prstGeom prst="line">
              <a:avLst/>
            </a:prstGeom>
            <a:noFill/>
            <a:ln w="38100">
              <a:solidFill>
                <a:srgbClr val="C00000"/>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7" name="Line 5"/>
            <p:cNvSpPr>
              <a:spLocks noChangeShapeType="1"/>
            </p:cNvSpPr>
            <p:nvPr/>
          </p:nvSpPr>
          <p:spPr bwMode="auto">
            <a:xfrm flipV="1">
              <a:off x="4200587" y="2467005"/>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9" name="Line 5"/>
            <p:cNvSpPr>
              <a:spLocks noChangeShapeType="1"/>
            </p:cNvSpPr>
            <p:nvPr/>
          </p:nvSpPr>
          <p:spPr bwMode="auto">
            <a:xfrm flipV="1">
              <a:off x="4204397" y="4903059"/>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0" name="Line 5"/>
            <p:cNvSpPr>
              <a:spLocks noChangeShapeType="1"/>
            </p:cNvSpPr>
            <p:nvPr/>
          </p:nvSpPr>
          <p:spPr bwMode="auto">
            <a:xfrm flipV="1">
              <a:off x="4196777" y="581518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3" name="Line 5"/>
            <p:cNvSpPr>
              <a:spLocks noChangeShapeType="1"/>
            </p:cNvSpPr>
            <p:nvPr/>
          </p:nvSpPr>
          <p:spPr bwMode="auto">
            <a:xfrm flipV="1">
              <a:off x="4206230" y="282260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54" name="Group 83"/>
            <p:cNvGrpSpPr/>
            <p:nvPr/>
          </p:nvGrpSpPr>
          <p:grpSpPr>
            <a:xfrm>
              <a:off x="3983515" y="2515635"/>
              <a:ext cx="370463" cy="361696"/>
              <a:chOff x="359635" y="1371600"/>
              <a:chExt cx="206882" cy="261162"/>
            </a:xfrm>
            <a:effectLst>
              <a:outerShdw blurRad="50800" dist="38100" dir="2700000" algn="tl" rotWithShape="0">
                <a:prstClr val="black">
                  <a:alpha val="40000"/>
                </a:prstClr>
              </a:outerShdw>
            </a:effectLst>
          </p:grpSpPr>
          <p:sp>
            <p:nvSpPr>
              <p:cNvPr id="83" name="Flowchart: Magnetic Disk 8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4" name="TextBox 8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57" name="Picture 56" descr="dl380g5-new.jpg"/>
            <p:cNvPicPr>
              <a:picLocks noChangeAspect="1"/>
            </p:cNvPicPr>
            <p:nvPr/>
          </p:nvPicPr>
          <p:blipFill>
            <a:blip r:embed="rId3" cstate="print"/>
            <a:stretch>
              <a:fillRect/>
            </a:stretch>
          </p:blipFill>
          <p:spPr>
            <a:xfrm>
              <a:off x="2862044" y="3650608"/>
              <a:ext cx="1382785" cy="285255"/>
            </a:xfrm>
            <a:prstGeom prst="rect">
              <a:avLst/>
            </a:prstGeom>
          </p:spPr>
        </p:pic>
        <p:pic>
          <p:nvPicPr>
            <p:cNvPr id="58" name="Picture 57" descr="dl380g5-new.jpg"/>
            <p:cNvPicPr>
              <a:picLocks noChangeAspect="1"/>
            </p:cNvPicPr>
            <p:nvPr/>
          </p:nvPicPr>
          <p:blipFill>
            <a:blip r:embed="rId3" cstate="print"/>
            <a:stretch>
              <a:fillRect/>
            </a:stretch>
          </p:blipFill>
          <p:spPr>
            <a:xfrm>
              <a:off x="2870433" y="4002945"/>
              <a:ext cx="1382785" cy="285255"/>
            </a:xfrm>
            <a:prstGeom prst="rect">
              <a:avLst/>
            </a:prstGeom>
          </p:spPr>
        </p:pic>
        <p:pic>
          <p:nvPicPr>
            <p:cNvPr id="59" name="Picture 58" descr="dl380g5-new.jpg"/>
            <p:cNvPicPr>
              <a:picLocks noChangeAspect="1"/>
            </p:cNvPicPr>
            <p:nvPr/>
          </p:nvPicPr>
          <p:blipFill>
            <a:blip r:embed="rId3" cstate="print"/>
            <a:stretch>
              <a:fillRect/>
            </a:stretch>
          </p:blipFill>
          <p:spPr>
            <a:xfrm>
              <a:off x="2836877" y="4757955"/>
              <a:ext cx="1382785" cy="285255"/>
            </a:xfrm>
            <a:prstGeom prst="rect">
              <a:avLst/>
            </a:prstGeom>
          </p:spPr>
        </p:pic>
        <p:pic>
          <p:nvPicPr>
            <p:cNvPr id="60" name="Picture 59" descr="dl380g5-new.jpg"/>
            <p:cNvPicPr>
              <a:picLocks noChangeAspect="1"/>
            </p:cNvPicPr>
            <p:nvPr/>
          </p:nvPicPr>
          <p:blipFill>
            <a:blip r:embed="rId3" cstate="print"/>
            <a:stretch>
              <a:fillRect/>
            </a:stretch>
          </p:blipFill>
          <p:spPr>
            <a:xfrm>
              <a:off x="2845266" y="5680744"/>
              <a:ext cx="1382785" cy="285255"/>
            </a:xfrm>
            <a:prstGeom prst="rect">
              <a:avLst/>
            </a:prstGeom>
          </p:spPr>
        </p:pic>
        <p:pic>
          <p:nvPicPr>
            <p:cNvPr id="61" name="Picture 60" descr="dl180g5-new.jpg"/>
            <p:cNvPicPr>
              <a:picLocks noChangeAspect="1"/>
            </p:cNvPicPr>
            <p:nvPr/>
          </p:nvPicPr>
          <p:blipFill>
            <a:blip r:embed="rId4" cstate="print"/>
            <a:stretch>
              <a:fillRect/>
            </a:stretch>
          </p:blipFill>
          <p:spPr>
            <a:xfrm>
              <a:off x="6791654" y="1604717"/>
              <a:ext cx="1374234" cy="249249"/>
            </a:xfrm>
            <a:prstGeom prst="rect">
              <a:avLst/>
            </a:prstGeom>
          </p:spPr>
        </p:pic>
        <p:pic>
          <p:nvPicPr>
            <p:cNvPr id="62" name="Picture 61" descr="dl180g5-new.jpg"/>
            <p:cNvPicPr>
              <a:picLocks noChangeAspect="1"/>
            </p:cNvPicPr>
            <p:nvPr/>
          </p:nvPicPr>
          <p:blipFill>
            <a:blip r:embed="rId4" cstate="print"/>
            <a:stretch>
              <a:fillRect/>
            </a:stretch>
          </p:blipFill>
          <p:spPr>
            <a:xfrm>
              <a:off x="6801441" y="2084288"/>
              <a:ext cx="1374234" cy="249249"/>
            </a:xfrm>
            <a:prstGeom prst="rect">
              <a:avLst/>
            </a:prstGeom>
          </p:spPr>
        </p:pic>
        <p:pic>
          <p:nvPicPr>
            <p:cNvPr id="63" name="Picture 62" descr="dl180g5-new.jpg"/>
            <p:cNvPicPr>
              <a:picLocks noChangeAspect="1"/>
            </p:cNvPicPr>
            <p:nvPr/>
          </p:nvPicPr>
          <p:blipFill>
            <a:blip r:embed="rId4" cstate="print"/>
            <a:stretch>
              <a:fillRect/>
            </a:stretch>
          </p:blipFill>
          <p:spPr>
            <a:xfrm>
              <a:off x="6809830" y="2470181"/>
              <a:ext cx="1374234" cy="249249"/>
            </a:xfrm>
            <a:prstGeom prst="rect">
              <a:avLst/>
            </a:prstGeom>
          </p:spPr>
        </p:pic>
        <p:pic>
          <p:nvPicPr>
            <p:cNvPr id="64" name="Picture 63" descr="dl180g5-new.jpg"/>
            <p:cNvPicPr>
              <a:picLocks noChangeAspect="1"/>
            </p:cNvPicPr>
            <p:nvPr/>
          </p:nvPicPr>
          <p:blipFill>
            <a:blip r:embed="rId4" cstate="print"/>
            <a:stretch>
              <a:fillRect/>
            </a:stretch>
          </p:blipFill>
          <p:spPr>
            <a:xfrm>
              <a:off x="6818219" y="2898020"/>
              <a:ext cx="1374234" cy="249249"/>
            </a:xfrm>
            <a:prstGeom prst="rect">
              <a:avLst/>
            </a:prstGeom>
          </p:spPr>
        </p:pic>
        <p:pic>
          <p:nvPicPr>
            <p:cNvPr id="65" name="Picture 64" descr="dl180g5-new.jpg"/>
            <p:cNvPicPr>
              <a:picLocks noChangeAspect="1"/>
            </p:cNvPicPr>
            <p:nvPr/>
          </p:nvPicPr>
          <p:blipFill>
            <a:blip r:embed="rId4" cstate="print"/>
            <a:stretch>
              <a:fillRect/>
            </a:stretch>
          </p:blipFill>
          <p:spPr>
            <a:xfrm>
              <a:off x="6818219" y="3292302"/>
              <a:ext cx="1374234" cy="249249"/>
            </a:xfrm>
            <a:prstGeom prst="rect">
              <a:avLst/>
            </a:prstGeom>
          </p:spPr>
        </p:pic>
        <p:pic>
          <p:nvPicPr>
            <p:cNvPr id="66" name="Picture 65" descr="dl180g5-new.jpg"/>
            <p:cNvPicPr>
              <a:picLocks noChangeAspect="1"/>
            </p:cNvPicPr>
            <p:nvPr/>
          </p:nvPicPr>
          <p:blipFill>
            <a:blip r:embed="rId4" cstate="print"/>
            <a:stretch>
              <a:fillRect/>
            </a:stretch>
          </p:blipFill>
          <p:spPr>
            <a:xfrm>
              <a:off x="6818219" y="3711752"/>
              <a:ext cx="1374234" cy="249249"/>
            </a:xfrm>
            <a:prstGeom prst="rect">
              <a:avLst/>
            </a:prstGeom>
          </p:spPr>
        </p:pic>
        <p:pic>
          <p:nvPicPr>
            <p:cNvPr id="67" name="Picture 66" descr="dl180g5-new.jpg"/>
            <p:cNvPicPr>
              <a:picLocks noChangeAspect="1"/>
            </p:cNvPicPr>
            <p:nvPr/>
          </p:nvPicPr>
          <p:blipFill>
            <a:blip r:embed="rId4" cstate="print"/>
            <a:stretch>
              <a:fillRect/>
            </a:stretch>
          </p:blipFill>
          <p:spPr>
            <a:xfrm>
              <a:off x="6826608" y="4122812"/>
              <a:ext cx="1374234" cy="249249"/>
            </a:xfrm>
            <a:prstGeom prst="rect">
              <a:avLst/>
            </a:prstGeom>
          </p:spPr>
        </p:pic>
        <p:pic>
          <p:nvPicPr>
            <p:cNvPr id="68" name="Picture 67" descr="dl180g5-new.jpg"/>
            <p:cNvPicPr>
              <a:picLocks noChangeAspect="1"/>
            </p:cNvPicPr>
            <p:nvPr/>
          </p:nvPicPr>
          <p:blipFill>
            <a:blip r:embed="rId4" cstate="print"/>
            <a:stretch>
              <a:fillRect/>
            </a:stretch>
          </p:blipFill>
          <p:spPr>
            <a:xfrm>
              <a:off x="6826608" y="4559040"/>
              <a:ext cx="1374234" cy="249249"/>
            </a:xfrm>
            <a:prstGeom prst="rect">
              <a:avLst/>
            </a:prstGeom>
          </p:spPr>
        </p:pic>
        <p:pic>
          <p:nvPicPr>
            <p:cNvPr id="69" name="Picture 68" descr="dl380g5-new.jpg"/>
            <p:cNvPicPr>
              <a:picLocks noChangeAspect="1"/>
            </p:cNvPicPr>
            <p:nvPr/>
          </p:nvPicPr>
          <p:blipFill>
            <a:blip r:embed="rId3" cstate="print"/>
            <a:stretch>
              <a:fillRect/>
            </a:stretch>
          </p:blipFill>
          <p:spPr>
            <a:xfrm>
              <a:off x="5002634" y="4943911"/>
              <a:ext cx="1451296" cy="285255"/>
            </a:xfrm>
            <a:prstGeom prst="rect">
              <a:avLst/>
            </a:prstGeom>
          </p:spPr>
        </p:pic>
        <p:sp>
          <p:nvSpPr>
            <p:cNvPr id="70" name="Line 214"/>
            <p:cNvSpPr>
              <a:spLocks noChangeShapeType="1"/>
            </p:cNvSpPr>
            <p:nvPr/>
          </p:nvSpPr>
          <p:spPr bwMode="auto">
            <a:xfrm rot="10800000" flipH="1">
              <a:off x="6434743" y="510886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1" name="Line 10"/>
            <p:cNvSpPr>
              <a:spLocks noChangeShapeType="1"/>
            </p:cNvSpPr>
            <p:nvPr/>
          </p:nvSpPr>
          <p:spPr bwMode="auto">
            <a:xfrm flipH="1">
              <a:off x="4718545" y="509414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2" name="Group 83"/>
            <p:cNvGrpSpPr/>
            <p:nvPr/>
          </p:nvGrpSpPr>
          <p:grpSpPr>
            <a:xfrm>
              <a:off x="6143718" y="5085213"/>
              <a:ext cx="370463" cy="361696"/>
              <a:chOff x="359635" y="1371600"/>
              <a:chExt cx="206882" cy="261162"/>
            </a:xfrm>
            <a:effectLst>
              <a:outerShdw blurRad="50800" dist="38100" dir="2700000" algn="tl" rotWithShape="0">
                <a:prstClr val="black">
                  <a:alpha val="40000"/>
                </a:prstClr>
              </a:outerShdw>
            </a:effectLst>
          </p:grpSpPr>
          <p:sp>
            <p:nvSpPr>
              <p:cNvPr id="81" name="Flowchart: Magnetic Disk 8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2" name="TextBox 8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3" name="Picture 72" descr="dl180g5-new.jpg"/>
            <p:cNvPicPr>
              <a:picLocks noChangeAspect="1"/>
            </p:cNvPicPr>
            <p:nvPr/>
          </p:nvPicPr>
          <p:blipFill>
            <a:blip r:embed="rId4" cstate="print"/>
            <a:stretch>
              <a:fillRect/>
            </a:stretch>
          </p:blipFill>
          <p:spPr>
            <a:xfrm>
              <a:off x="6844784" y="4988277"/>
              <a:ext cx="1374234" cy="249249"/>
            </a:xfrm>
            <a:prstGeom prst="rect">
              <a:avLst/>
            </a:prstGeom>
          </p:spPr>
        </p:pic>
        <p:pic>
          <p:nvPicPr>
            <p:cNvPr id="74" name="Picture 73" descr="dl380g5-new.jpg"/>
            <p:cNvPicPr>
              <a:picLocks noChangeAspect="1"/>
            </p:cNvPicPr>
            <p:nvPr/>
          </p:nvPicPr>
          <p:blipFill>
            <a:blip r:embed="rId3" cstate="print"/>
            <a:stretch>
              <a:fillRect/>
            </a:stretch>
          </p:blipFill>
          <p:spPr>
            <a:xfrm>
              <a:off x="5011023" y="5363361"/>
              <a:ext cx="1451296" cy="285255"/>
            </a:xfrm>
            <a:prstGeom prst="rect">
              <a:avLst/>
            </a:prstGeom>
          </p:spPr>
        </p:pic>
        <p:sp>
          <p:nvSpPr>
            <p:cNvPr id="75" name="Line 214"/>
            <p:cNvSpPr>
              <a:spLocks noChangeShapeType="1"/>
            </p:cNvSpPr>
            <p:nvPr/>
          </p:nvSpPr>
          <p:spPr bwMode="auto">
            <a:xfrm rot="10800000" flipH="1">
              <a:off x="6443132" y="552831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6" name="Line 10"/>
            <p:cNvSpPr>
              <a:spLocks noChangeShapeType="1"/>
            </p:cNvSpPr>
            <p:nvPr/>
          </p:nvSpPr>
          <p:spPr bwMode="auto">
            <a:xfrm flipH="1">
              <a:off x="4726934" y="551359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7" name="Group 83"/>
            <p:cNvGrpSpPr/>
            <p:nvPr/>
          </p:nvGrpSpPr>
          <p:grpSpPr>
            <a:xfrm>
              <a:off x="6152107" y="5504663"/>
              <a:ext cx="370463" cy="361696"/>
              <a:chOff x="359635" y="1371600"/>
              <a:chExt cx="206882" cy="261162"/>
            </a:xfrm>
            <a:effectLst>
              <a:outerShdw blurRad="50800" dist="38100" dir="2700000" algn="tl" rotWithShape="0">
                <a:prstClr val="black">
                  <a:alpha val="40000"/>
                </a:prstClr>
              </a:outerShdw>
            </a:effectLst>
          </p:grpSpPr>
          <p:sp>
            <p:nvSpPr>
              <p:cNvPr id="79" name="Flowchart: Magnetic Disk 7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0" name="TextBox 7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8" name="Picture 77" descr="dl180g5-new.jpg"/>
            <p:cNvPicPr>
              <a:picLocks noChangeAspect="1"/>
            </p:cNvPicPr>
            <p:nvPr/>
          </p:nvPicPr>
          <p:blipFill>
            <a:blip r:embed="rId4" cstate="print"/>
            <a:stretch>
              <a:fillRect/>
            </a:stretch>
          </p:blipFill>
          <p:spPr>
            <a:xfrm>
              <a:off x="6853173" y="5407727"/>
              <a:ext cx="1374234" cy="249249"/>
            </a:xfrm>
            <a:prstGeom prst="rect">
              <a:avLst/>
            </a:prstGeom>
          </p:spPr>
        </p:pic>
      </p:grpSp>
      <p:cxnSp>
        <p:nvCxnSpPr>
          <p:cNvPr id="26" name="Straight Connector 25"/>
          <p:cNvCxnSpPr/>
          <p:nvPr/>
        </p:nvCxnSpPr>
        <p:spPr>
          <a:xfrm flipH="1">
            <a:off x="2861953" y="878774"/>
            <a:ext cx="59376" cy="5427023"/>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894651" y="2132602"/>
            <a:ext cx="1011815" cy="261610"/>
          </a:xfrm>
          <a:prstGeom prst="rect">
            <a:avLst/>
          </a:prstGeom>
          <a:noFill/>
        </p:spPr>
        <p:txBody>
          <a:bodyPr wrap="none" rtlCol="0">
            <a:spAutoFit/>
          </a:bodyPr>
          <a:lstStyle>
            <a:defPPr>
              <a:defRPr lang="en-US"/>
            </a:defPPr>
            <a:lvl1pPr>
              <a:defRPr sz="1000" b="1">
                <a:solidFill>
                  <a:schemeClr val="accent6"/>
                </a:solidFill>
                <a:latin typeface="Segoe"/>
              </a:defRPr>
            </a:lvl1pPr>
          </a:lstStyle>
          <a:p>
            <a:r>
              <a:rPr lang="en-US" sz="1100" b="0" dirty="0">
                <a:solidFill>
                  <a:schemeClr val="tx1"/>
                </a:solidFill>
                <a:latin typeface="Segoe UI" pitchFamily="34" charset="0"/>
                <a:ea typeface="Segoe UI" pitchFamily="34" charset="0"/>
                <a:cs typeface="Segoe UI" pitchFamily="34" charset="0"/>
              </a:rPr>
              <a:t>Client Drivers</a:t>
            </a:r>
          </a:p>
        </p:txBody>
      </p:sp>
      <p:sp>
        <p:nvSpPr>
          <p:cNvPr id="105" name="TextBox 104"/>
          <p:cNvSpPr txBox="1"/>
          <p:nvPr/>
        </p:nvSpPr>
        <p:spPr>
          <a:xfrm>
            <a:off x="720392" y="4257818"/>
            <a:ext cx="1322798" cy="261610"/>
          </a:xfrm>
          <a:prstGeom prst="rect">
            <a:avLst/>
          </a:prstGeom>
          <a:noFill/>
        </p:spPr>
        <p:txBody>
          <a:bodyPr wrap="none" rtlCol="0">
            <a:spAutoFit/>
          </a:bodyPr>
          <a:lstStyle/>
          <a:p>
            <a:r>
              <a:rPr lang="en-US" sz="1100" dirty="0">
                <a:latin typeface="Segoe UI" pitchFamily="34" charset="0"/>
                <a:ea typeface="Segoe UI" pitchFamily="34" charset="0"/>
                <a:cs typeface="Segoe UI" pitchFamily="34" charset="0"/>
              </a:rPr>
              <a:t>ETL Load Interface</a:t>
            </a:r>
          </a:p>
        </p:txBody>
      </p:sp>
      <p:sp>
        <p:nvSpPr>
          <p:cNvPr id="107" name="TextBox 106"/>
          <p:cNvSpPr txBox="1"/>
          <p:nvPr/>
        </p:nvSpPr>
        <p:spPr>
          <a:xfrm>
            <a:off x="743738" y="3381917"/>
            <a:ext cx="1322798" cy="261610"/>
          </a:xfrm>
          <a:prstGeom prst="rect">
            <a:avLst/>
          </a:prstGeom>
          <a:noFill/>
        </p:spPr>
        <p:txBody>
          <a:bodyPr wrap="none" rtlCol="0">
            <a:spAutoFit/>
          </a:bodyPr>
          <a:lstStyle/>
          <a:p>
            <a:r>
              <a:rPr lang="en-US" sz="1100" dirty="0" smtClean="0">
                <a:latin typeface="Segoe UI" pitchFamily="34" charset="0"/>
                <a:ea typeface="Segoe UI" pitchFamily="34" charset="0"/>
                <a:cs typeface="Segoe UI" pitchFamily="34" charset="0"/>
              </a:rPr>
              <a:t>Support/Patching </a:t>
            </a:r>
            <a:endParaRPr lang="en-US" sz="1100" dirty="0">
              <a:latin typeface="Segoe UI" pitchFamily="34" charset="0"/>
              <a:ea typeface="Segoe UI" pitchFamily="34" charset="0"/>
              <a:cs typeface="Segoe UI" pitchFamily="34" charset="0"/>
            </a:endParaRPr>
          </a:p>
        </p:txBody>
      </p:sp>
      <p:sp>
        <p:nvSpPr>
          <p:cNvPr id="108" name="TextBox 107"/>
          <p:cNvSpPr txBox="1"/>
          <p:nvPr/>
        </p:nvSpPr>
        <p:spPr>
          <a:xfrm>
            <a:off x="740276" y="5078713"/>
            <a:ext cx="1305165" cy="430887"/>
          </a:xfrm>
          <a:prstGeom prst="rect">
            <a:avLst/>
          </a:prstGeom>
          <a:noFill/>
        </p:spPr>
        <p:txBody>
          <a:bodyPr wrap="none" rtlCol="0">
            <a:spAutoFit/>
          </a:bodyPr>
          <a:lstStyle/>
          <a:p>
            <a:pPr algn="ctr"/>
            <a:r>
              <a:rPr lang="en-US" sz="1100" dirty="0" smtClean="0">
                <a:latin typeface="Segoe UI" pitchFamily="34" charset="0"/>
                <a:ea typeface="Segoe UI" pitchFamily="34" charset="0"/>
                <a:cs typeface="Segoe UI" pitchFamily="34" charset="0"/>
              </a:rPr>
              <a:t>Corporate Backup</a:t>
            </a:r>
            <a:br>
              <a:rPr lang="en-US" sz="1100" dirty="0" smtClean="0">
                <a:latin typeface="Segoe UI" pitchFamily="34" charset="0"/>
                <a:ea typeface="Segoe UI" pitchFamily="34" charset="0"/>
                <a:cs typeface="Segoe UI" pitchFamily="34" charset="0"/>
              </a:rPr>
            </a:br>
            <a:r>
              <a:rPr lang="en-US" sz="1100" dirty="0" smtClean="0">
                <a:latin typeface="Segoe UI" pitchFamily="34" charset="0"/>
                <a:ea typeface="Segoe UI" pitchFamily="34" charset="0"/>
                <a:cs typeface="Segoe UI" pitchFamily="34" charset="0"/>
              </a:rPr>
              <a:t>Solution</a:t>
            </a:r>
            <a:endParaRPr lang="en-US" sz="1100" dirty="0">
              <a:latin typeface="Segoe UI" pitchFamily="34" charset="0"/>
              <a:ea typeface="Segoe UI" pitchFamily="34" charset="0"/>
              <a:cs typeface="Segoe UI" pitchFamily="34" charset="0"/>
            </a:endParaRPr>
          </a:p>
        </p:txBody>
      </p:sp>
      <p:sp>
        <p:nvSpPr>
          <p:cNvPr id="51" name="Right Arrow 50"/>
          <p:cNvSpPr/>
          <p:nvPr/>
        </p:nvSpPr>
        <p:spPr bwMode="auto">
          <a:xfrm>
            <a:off x="2327563" y="2103590"/>
            <a:ext cx="926275" cy="333268"/>
          </a:xfrm>
          <a:prstGeom prst="rightArrow">
            <a:avLst/>
          </a:prstGeom>
          <a:solidFill>
            <a:schemeClr val="tx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4" name="Right Arrow 113"/>
          <p:cNvSpPr/>
          <p:nvPr/>
        </p:nvSpPr>
        <p:spPr bwMode="auto">
          <a:xfrm>
            <a:off x="2327562" y="3334328"/>
            <a:ext cx="926275" cy="333268"/>
          </a:xfrm>
          <a:prstGeom prst="rightArrow">
            <a:avLst/>
          </a:prstGeom>
          <a:solidFill>
            <a:schemeClr val="tx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5" name="Right Arrow 114"/>
          <p:cNvSpPr/>
          <p:nvPr/>
        </p:nvSpPr>
        <p:spPr bwMode="auto">
          <a:xfrm>
            <a:off x="2327561" y="4257818"/>
            <a:ext cx="926275" cy="333268"/>
          </a:xfrm>
          <a:prstGeom prst="rightArrow">
            <a:avLst/>
          </a:prstGeom>
          <a:solidFill>
            <a:schemeClr val="tx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6" name="Right Arrow 115"/>
          <p:cNvSpPr/>
          <p:nvPr/>
        </p:nvSpPr>
        <p:spPr bwMode="auto">
          <a:xfrm>
            <a:off x="2327561" y="5146788"/>
            <a:ext cx="926275" cy="333268"/>
          </a:xfrm>
          <a:prstGeom prst="rightArrow">
            <a:avLst/>
          </a:prstGeom>
          <a:solidFill>
            <a:schemeClr val="tx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7" name="Rectangle 116"/>
          <p:cNvSpPr/>
          <p:nvPr/>
        </p:nvSpPr>
        <p:spPr bwMode="auto">
          <a:xfrm>
            <a:off x="3312737" y="6072229"/>
            <a:ext cx="1359182" cy="46278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smtClean="0">
                <a:solidFill>
                  <a:schemeClr val="tx1">
                    <a:alpha val="99000"/>
                  </a:schemeClr>
                </a:solidFill>
              </a:rPr>
              <a:t>CONTROL RACK</a:t>
            </a:r>
          </a:p>
        </p:txBody>
      </p:sp>
      <p:sp>
        <p:nvSpPr>
          <p:cNvPr id="120" name="Rectangle 119"/>
          <p:cNvSpPr/>
          <p:nvPr/>
        </p:nvSpPr>
        <p:spPr bwMode="auto">
          <a:xfrm>
            <a:off x="5856802" y="6072227"/>
            <a:ext cx="1359182" cy="46278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smtClean="0">
                <a:solidFill>
                  <a:schemeClr val="tx1">
                    <a:alpha val="99000"/>
                  </a:schemeClr>
                </a:solidFill>
              </a:rPr>
              <a:t>DATA RACK</a:t>
            </a:r>
          </a:p>
        </p:txBody>
      </p:sp>
      <p:sp>
        <p:nvSpPr>
          <p:cNvPr id="52" name="Title 51"/>
          <p:cNvSpPr>
            <a:spLocks noGrp="1"/>
          </p:cNvSpPr>
          <p:nvPr>
            <p:ph type="title"/>
          </p:nvPr>
        </p:nvSpPr>
        <p:spPr/>
        <p:txBody>
          <a:bodyPr/>
          <a:lstStyle/>
          <a:p>
            <a:r>
              <a:rPr lang="en-US" dirty="0" smtClean="0"/>
              <a:t>PDW – Client Connectivity</a:t>
            </a:r>
            <a:endParaRPr lang="en-US" dirty="0"/>
          </a:p>
        </p:txBody>
      </p:sp>
    </p:spTree>
    <p:extLst>
      <p:ext uri="{BB962C8B-B14F-4D97-AF65-F5344CB8AC3E}">
        <p14:creationId xmlns:p14="http://schemas.microsoft.com/office/powerpoint/2010/main" val="6761289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ounded Rectangle 47"/>
          <p:cNvSpPr/>
          <p:nvPr/>
        </p:nvSpPr>
        <p:spPr bwMode="auto">
          <a:xfrm>
            <a:off x="710026" y="2031359"/>
            <a:ext cx="1436914" cy="498764"/>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9" name="Rectangle 118"/>
          <p:cNvSpPr/>
          <p:nvPr/>
        </p:nvSpPr>
        <p:spPr bwMode="auto">
          <a:xfrm>
            <a:off x="3135086" y="878774"/>
            <a:ext cx="2447512" cy="5427023"/>
          </a:xfrm>
          <a:prstGeom prst="rect">
            <a:avLst/>
          </a:prstGeom>
          <a:solidFill>
            <a:schemeClr val="tx2">
              <a:alpha val="1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0" name="Rectangle 109"/>
          <p:cNvSpPr/>
          <p:nvPr/>
        </p:nvSpPr>
        <p:spPr bwMode="auto">
          <a:xfrm>
            <a:off x="5731078" y="878774"/>
            <a:ext cx="5799861" cy="5427023"/>
          </a:xfrm>
          <a:prstGeom prst="rect">
            <a:avLst/>
          </a:prstGeom>
          <a:solidFill>
            <a:schemeClr val="tx2">
              <a:alpha val="15000"/>
            </a:schemeClr>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grpSp>
        <p:nvGrpSpPr>
          <p:cNvPr id="2" name="Group 1"/>
          <p:cNvGrpSpPr/>
          <p:nvPr/>
        </p:nvGrpSpPr>
        <p:grpSpPr>
          <a:xfrm>
            <a:off x="3380309" y="1274909"/>
            <a:ext cx="7825125" cy="4559705"/>
            <a:chOff x="2836877" y="1585518"/>
            <a:chExt cx="5390530" cy="4850264"/>
          </a:xfrm>
        </p:grpSpPr>
        <p:pic>
          <p:nvPicPr>
            <p:cNvPr id="3" name="Picture 2" descr="dl380g5-new.jpg"/>
            <p:cNvPicPr>
              <a:picLocks noChangeAspect="1"/>
            </p:cNvPicPr>
            <p:nvPr/>
          </p:nvPicPr>
          <p:blipFill>
            <a:blip r:embed="rId3" cstate="print"/>
            <a:stretch>
              <a:fillRect/>
            </a:stretch>
          </p:blipFill>
          <p:spPr>
            <a:xfrm>
              <a:off x="4976069" y="2434204"/>
              <a:ext cx="1451296" cy="285255"/>
            </a:xfrm>
            <a:prstGeom prst="rect">
              <a:avLst/>
            </a:prstGeom>
          </p:spPr>
        </p:pic>
        <p:pic>
          <p:nvPicPr>
            <p:cNvPr id="4" name="Picture 3" descr="dl380g5-new.jpg"/>
            <p:cNvPicPr>
              <a:picLocks noChangeAspect="1"/>
            </p:cNvPicPr>
            <p:nvPr/>
          </p:nvPicPr>
          <p:blipFill>
            <a:blip r:embed="rId3" cstate="print"/>
            <a:stretch>
              <a:fillRect/>
            </a:stretch>
          </p:blipFill>
          <p:spPr>
            <a:xfrm>
              <a:off x="4967680" y="2845265"/>
              <a:ext cx="1451296" cy="285255"/>
            </a:xfrm>
            <a:prstGeom prst="rect">
              <a:avLst/>
            </a:prstGeom>
          </p:spPr>
        </p:pic>
        <p:pic>
          <p:nvPicPr>
            <p:cNvPr id="5" name="Picture 4" descr="dl380g5-new.jpg"/>
            <p:cNvPicPr>
              <a:picLocks noChangeAspect="1"/>
            </p:cNvPicPr>
            <p:nvPr/>
          </p:nvPicPr>
          <p:blipFill>
            <a:blip r:embed="rId3" cstate="print"/>
            <a:stretch>
              <a:fillRect/>
            </a:stretch>
          </p:blipFill>
          <p:spPr>
            <a:xfrm>
              <a:off x="4976069" y="3264714"/>
              <a:ext cx="1451296" cy="285255"/>
            </a:xfrm>
            <a:prstGeom prst="rect">
              <a:avLst/>
            </a:prstGeom>
          </p:spPr>
        </p:pic>
        <p:pic>
          <p:nvPicPr>
            <p:cNvPr id="6" name="Picture 5" descr="dl380g5-new.jpg"/>
            <p:cNvPicPr>
              <a:picLocks noChangeAspect="1"/>
            </p:cNvPicPr>
            <p:nvPr/>
          </p:nvPicPr>
          <p:blipFill>
            <a:blip r:embed="rId3" cstate="print"/>
            <a:stretch>
              <a:fillRect/>
            </a:stretch>
          </p:blipFill>
          <p:spPr>
            <a:xfrm>
              <a:off x="4984458" y="3684164"/>
              <a:ext cx="1451296" cy="285255"/>
            </a:xfrm>
            <a:prstGeom prst="rect">
              <a:avLst/>
            </a:prstGeom>
          </p:spPr>
        </p:pic>
        <p:pic>
          <p:nvPicPr>
            <p:cNvPr id="7" name="Picture 6" descr="dl380g5-new.jpg"/>
            <p:cNvPicPr>
              <a:picLocks noChangeAspect="1"/>
            </p:cNvPicPr>
            <p:nvPr/>
          </p:nvPicPr>
          <p:blipFill>
            <a:blip r:embed="rId3" cstate="print"/>
            <a:stretch>
              <a:fillRect/>
            </a:stretch>
          </p:blipFill>
          <p:spPr>
            <a:xfrm>
              <a:off x="4976069" y="4070057"/>
              <a:ext cx="1451296" cy="285255"/>
            </a:xfrm>
            <a:prstGeom prst="rect">
              <a:avLst/>
            </a:prstGeom>
          </p:spPr>
        </p:pic>
        <p:pic>
          <p:nvPicPr>
            <p:cNvPr id="8" name="Picture 7" descr="dl380g5-new.jpg"/>
            <p:cNvPicPr>
              <a:picLocks noChangeAspect="1"/>
            </p:cNvPicPr>
            <p:nvPr/>
          </p:nvPicPr>
          <p:blipFill>
            <a:blip r:embed="rId3" cstate="print"/>
            <a:stretch>
              <a:fillRect/>
            </a:stretch>
          </p:blipFill>
          <p:spPr>
            <a:xfrm>
              <a:off x="4984458" y="4514674"/>
              <a:ext cx="1451296" cy="285255"/>
            </a:xfrm>
            <a:prstGeom prst="rect">
              <a:avLst/>
            </a:prstGeom>
          </p:spPr>
        </p:pic>
        <p:pic>
          <p:nvPicPr>
            <p:cNvPr id="9" name="Picture 8" descr="dl380g5-new.jpg"/>
            <p:cNvPicPr>
              <a:picLocks noChangeAspect="1"/>
            </p:cNvPicPr>
            <p:nvPr/>
          </p:nvPicPr>
          <p:blipFill>
            <a:blip r:embed="rId3" cstate="print"/>
            <a:stretch>
              <a:fillRect/>
            </a:stretch>
          </p:blipFill>
          <p:spPr>
            <a:xfrm>
              <a:off x="4967680" y="2031533"/>
              <a:ext cx="1451296" cy="285255"/>
            </a:xfrm>
            <a:prstGeom prst="rect">
              <a:avLst/>
            </a:prstGeom>
          </p:spPr>
        </p:pic>
        <p:pic>
          <p:nvPicPr>
            <p:cNvPr id="10" name="Picture 9" descr="dl380g5-new.jpg"/>
            <p:cNvPicPr>
              <a:picLocks noChangeAspect="1"/>
            </p:cNvPicPr>
            <p:nvPr/>
          </p:nvPicPr>
          <p:blipFill>
            <a:blip r:embed="rId3" cstate="print"/>
            <a:stretch>
              <a:fillRect/>
            </a:stretch>
          </p:blipFill>
          <p:spPr>
            <a:xfrm>
              <a:off x="4957893" y="1585518"/>
              <a:ext cx="1451296" cy="285255"/>
            </a:xfrm>
            <a:prstGeom prst="rect">
              <a:avLst/>
            </a:prstGeom>
          </p:spPr>
        </p:pic>
        <p:sp>
          <p:nvSpPr>
            <p:cNvPr id="11" name="Line 214"/>
            <p:cNvSpPr>
              <a:spLocks noChangeShapeType="1"/>
            </p:cNvSpPr>
            <p:nvPr/>
          </p:nvSpPr>
          <p:spPr bwMode="auto">
            <a:xfrm rot="10800000" flipH="1">
              <a:off x="6230652" y="6327168"/>
              <a:ext cx="394912" cy="0"/>
            </a:xfrm>
            <a:prstGeom prst="line">
              <a:avLst/>
            </a:prstGeom>
            <a:noFill/>
            <a:ln w="38100">
              <a:solidFill>
                <a:schemeClr val="accent1"/>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3" name="Line 10"/>
            <p:cNvSpPr>
              <a:spLocks noChangeShapeType="1"/>
            </p:cNvSpPr>
            <p:nvPr/>
          </p:nvSpPr>
          <p:spPr bwMode="auto">
            <a:xfrm flipH="1">
              <a:off x="4699979" y="63150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4" name="Line 126"/>
            <p:cNvSpPr>
              <a:spLocks noChangeShapeType="1"/>
            </p:cNvSpPr>
            <p:nvPr/>
          </p:nvSpPr>
          <p:spPr bwMode="auto">
            <a:xfrm>
              <a:off x="6578514" y="1746606"/>
              <a:ext cx="50472" cy="4619903"/>
            </a:xfrm>
            <a:prstGeom prst="line">
              <a:avLst/>
            </a:prstGeom>
            <a:noFill/>
            <a:ln w="38100">
              <a:solidFill>
                <a:schemeClr val="accent1"/>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5" name="Line 12"/>
            <p:cNvSpPr>
              <a:spLocks noChangeShapeType="1"/>
            </p:cNvSpPr>
            <p:nvPr/>
          </p:nvSpPr>
          <p:spPr bwMode="auto">
            <a:xfrm flipH="1">
              <a:off x="4682762" y="172855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6" name="Line 199"/>
            <p:cNvSpPr>
              <a:spLocks noChangeShapeType="1"/>
            </p:cNvSpPr>
            <p:nvPr/>
          </p:nvSpPr>
          <p:spPr bwMode="auto">
            <a:xfrm flipH="1">
              <a:off x="4694192" y="258924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7" name="Line 209"/>
            <p:cNvSpPr>
              <a:spLocks noChangeShapeType="1"/>
            </p:cNvSpPr>
            <p:nvPr/>
          </p:nvSpPr>
          <p:spPr bwMode="auto">
            <a:xfrm flipH="1">
              <a:off x="4694192" y="3407947"/>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8" name="Line 214"/>
            <p:cNvSpPr>
              <a:spLocks noChangeShapeType="1"/>
            </p:cNvSpPr>
            <p:nvPr/>
          </p:nvSpPr>
          <p:spPr bwMode="auto">
            <a:xfrm rot="10800000" flipH="1">
              <a:off x="6416567" y="467962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19" name="Line 214"/>
            <p:cNvSpPr>
              <a:spLocks noChangeShapeType="1"/>
            </p:cNvSpPr>
            <p:nvPr/>
          </p:nvSpPr>
          <p:spPr bwMode="auto">
            <a:xfrm rot="10800000" flipH="1">
              <a:off x="6405137" y="302562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0" name="Line 214"/>
            <p:cNvSpPr>
              <a:spLocks noChangeShapeType="1"/>
            </p:cNvSpPr>
            <p:nvPr/>
          </p:nvSpPr>
          <p:spPr bwMode="auto">
            <a:xfrm rot="10800000" flipH="1">
              <a:off x="6416567" y="2583959"/>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1" name="Line 214"/>
            <p:cNvSpPr>
              <a:spLocks noChangeShapeType="1"/>
            </p:cNvSpPr>
            <p:nvPr/>
          </p:nvSpPr>
          <p:spPr bwMode="auto">
            <a:xfrm rot="10800000" flipH="1">
              <a:off x="6405137" y="2195975"/>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2" name="Line 214"/>
            <p:cNvSpPr>
              <a:spLocks noChangeShapeType="1"/>
            </p:cNvSpPr>
            <p:nvPr/>
          </p:nvSpPr>
          <p:spPr bwMode="auto">
            <a:xfrm rot="10800000" flipH="1">
              <a:off x="6385744" y="17395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3" name="Line 10"/>
            <p:cNvSpPr>
              <a:spLocks noChangeShapeType="1"/>
            </p:cNvSpPr>
            <p:nvPr/>
          </p:nvSpPr>
          <p:spPr bwMode="auto">
            <a:xfrm flipH="1">
              <a:off x="4703789" y="383613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4" name="Line 10"/>
            <p:cNvSpPr>
              <a:spLocks noChangeShapeType="1"/>
            </p:cNvSpPr>
            <p:nvPr/>
          </p:nvSpPr>
          <p:spPr bwMode="auto">
            <a:xfrm flipH="1">
              <a:off x="4692359" y="2995054"/>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5" name="Line 10"/>
            <p:cNvSpPr>
              <a:spLocks noChangeShapeType="1"/>
            </p:cNvSpPr>
            <p:nvPr/>
          </p:nvSpPr>
          <p:spPr bwMode="auto">
            <a:xfrm flipH="1">
              <a:off x="4692359" y="2179146"/>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8" name="Line 10"/>
            <p:cNvSpPr>
              <a:spLocks noChangeShapeType="1"/>
            </p:cNvSpPr>
            <p:nvPr/>
          </p:nvSpPr>
          <p:spPr bwMode="auto">
            <a:xfrm flipH="1">
              <a:off x="4702079" y="4235110"/>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29" name="Line 10"/>
            <p:cNvSpPr>
              <a:spLocks noChangeShapeType="1"/>
            </p:cNvSpPr>
            <p:nvPr/>
          </p:nvSpPr>
          <p:spPr bwMode="auto">
            <a:xfrm flipH="1">
              <a:off x="4700369" y="4664908"/>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0" name="Line 214"/>
            <p:cNvSpPr>
              <a:spLocks noChangeShapeType="1"/>
            </p:cNvSpPr>
            <p:nvPr/>
          </p:nvSpPr>
          <p:spPr bwMode="auto">
            <a:xfrm rot="10800000" flipH="1">
              <a:off x="6422265" y="3402343"/>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1" name="Line 214"/>
            <p:cNvSpPr>
              <a:spLocks noChangeShapeType="1"/>
            </p:cNvSpPr>
            <p:nvPr/>
          </p:nvSpPr>
          <p:spPr bwMode="auto">
            <a:xfrm rot="10800000" flipH="1">
              <a:off x="6420555" y="383214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32" name="Line 214"/>
            <p:cNvSpPr>
              <a:spLocks noChangeShapeType="1"/>
            </p:cNvSpPr>
            <p:nvPr/>
          </p:nvSpPr>
          <p:spPr bwMode="auto">
            <a:xfrm rot="10800000" flipH="1">
              <a:off x="6429119" y="4241391"/>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34" name="Group 83"/>
            <p:cNvGrpSpPr/>
            <p:nvPr/>
          </p:nvGrpSpPr>
          <p:grpSpPr>
            <a:xfrm>
              <a:off x="6102962" y="1743442"/>
              <a:ext cx="370463" cy="361696"/>
              <a:chOff x="359635" y="1371600"/>
              <a:chExt cx="206882" cy="261162"/>
            </a:xfrm>
            <a:effectLst>
              <a:outerShdw blurRad="50800" dist="38100" dir="2700000" algn="tl" rotWithShape="0">
                <a:prstClr val="black">
                  <a:alpha val="40000"/>
                </a:prstClr>
              </a:outerShdw>
            </a:effectLst>
          </p:grpSpPr>
          <p:sp>
            <p:nvSpPr>
              <p:cNvPr id="99" name="Flowchart: Magnetic Disk 9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100" name="TextBox 9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5" name="Group 83"/>
            <p:cNvGrpSpPr/>
            <p:nvPr/>
          </p:nvGrpSpPr>
          <p:grpSpPr>
            <a:xfrm>
              <a:off x="6114254" y="2194998"/>
              <a:ext cx="370463" cy="361696"/>
              <a:chOff x="359635" y="1371600"/>
              <a:chExt cx="206882" cy="261162"/>
            </a:xfrm>
            <a:effectLst>
              <a:outerShdw blurRad="50800" dist="38100" dir="2700000" algn="tl" rotWithShape="0">
                <a:prstClr val="black">
                  <a:alpha val="40000"/>
                </a:prstClr>
              </a:outerShdw>
            </a:effectLst>
          </p:grpSpPr>
          <p:sp>
            <p:nvSpPr>
              <p:cNvPr id="97" name="Flowchart: Magnetic Disk 9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8" name="TextBox 9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6" name="Group 83"/>
            <p:cNvGrpSpPr/>
            <p:nvPr/>
          </p:nvGrpSpPr>
          <p:grpSpPr>
            <a:xfrm>
              <a:off x="6108608" y="2573177"/>
              <a:ext cx="370463" cy="361696"/>
              <a:chOff x="359635" y="1371600"/>
              <a:chExt cx="206882" cy="261162"/>
            </a:xfrm>
            <a:effectLst>
              <a:outerShdw blurRad="50800" dist="38100" dir="2700000" algn="tl" rotWithShape="0">
                <a:prstClr val="black">
                  <a:alpha val="40000"/>
                </a:prstClr>
              </a:outerShdw>
            </a:effectLst>
          </p:grpSpPr>
          <p:sp>
            <p:nvSpPr>
              <p:cNvPr id="95" name="Flowchart: Magnetic Disk 9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6" name="TextBox 9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7" name="Group 83"/>
            <p:cNvGrpSpPr/>
            <p:nvPr/>
          </p:nvGrpSpPr>
          <p:grpSpPr>
            <a:xfrm>
              <a:off x="6114254" y="2996511"/>
              <a:ext cx="370463" cy="361696"/>
              <a:chOff x="359635" y="1371600"/>
              <a:chExt cx="206882" cy="261162"/>
            </a:xfrm>
            <a:effectLst>
              <a:outerShdw blurRad="50800" dist="38100" dir="2700000" algn="tl" rotWithShape="0">
                <a:prstClr val="black">
                  <a:alpha val="40000"/>
                </a:prstClr>
              </a:outerShdw>
            </a:effectLst>
          </p:grpSpPr>
          <p:sp>
            <p:nvSpPr>
              <p:cNvPr id="93" name="Flowchart: Magnetic Disk 9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4" name="TextBox 9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8" name="Group 83"/>
            <p:cNvGrpSpPr/>
            <p:nvPr/>
          </p:nvGrpSpPr>
          <p:grpSpPr>
            <a:xfrm>
              <a:off x="6108609" y="3419843"/>
              <a:ext cx="370463" cy="361696"/>
              <a:chOff x="359635" y="1371600"/>
              <a:chExt cx="206882" cy="261162"/>
            </a:xfrm>
            <a:effectLst>
              <a:outerShdw blurRad="50800" dist="38100" dir="2700000" algn="tl" rotWithShape="0">
                <a:prstClr val="black">
                  <a:alpha val="40000"/>
                </a:prstClr>
              </a:outerShdw>
            </a:effectLst>
          </p:grpSpPr>
          <p:sp>
            <p:nvSpPr>
              <p:cNvPr id="91" name="Flowchart: Magnetic Disk 9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2" name="TextBox 9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39" name="Group 83"/>
            <p:cNvGrpSpPr/>
            <p:nvPr/>
          </p:nvGrpSpPr>
          <p:grpSpPr>
            <a:xfrm>
              <a:off x="6114254" y="3843176"/>
              <a:ext cx="370463" cy="361696"/>
              <a:chOff x="359635" y="1371600"/>
              <a:chExt cx="206882" cy="261162"/>
            </a:xfrm>
            <a:effectLst>
              <a:outerShdw blurRad="50800" dist="38100" dir="2700000" algn="tl" rotWithShape="0">
                <a:prstClr val="black">
                  <a:alpha val="40000"/>
                </a:prstClr>
              </a:outerShdw>
            </a:effectLst>
          </p:grpSpPr>
          <p:sp>
            <p:nvSpPr>
              <p:cNvPr id="89" name="Flowchart: Magnetic Disk 8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90" name="TextBox 8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0" name="Group 83"/>
            <p:cNvGrpSpPr/>
            <p:nvPr/>
          </p:nvGrpSpPr>
          <p:grpSpPr>
            <a:xfrm>
              <a:off x="6108609" y="4266510"/>
              <a:ext cx="370463" cy="361696"/>
              <a:chOff x="359635" y="1371600"/>
              <a:chExt cx="206882" cy="261162"/>
            </a:xfrm>
            <a:effectLst>
              <a:outerShdw blurRad="50800" dist="38100" dir="2700000" algn="tl" rotWithShape="0">
                <a:prstClr val="black">
                  <a:alpha val="40000"/>
                </a:prstClr>
              </a:outerShdw>
            </a:effectLst>
          </p:grpSpPr>
          <p:sp>
            <p:nvSpPr>
              <p:cNvPr id="87" name="Flowchart: Magnetic Disk 86"/>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8" name="TextBox 87"/>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grpSp>
          <p:nvGrpSpPr>
            <p:cNvPr id="41" name="Group 83"/>
            <p:cNvGrpSpPr/>
            <p:nvPr/>
          </p:nvGrpSpPr>
          <p:grpSpPr>
            <a:xfrm>
              <a:off x="6125542" y="4655976"/>
              <a:ext cx="370463" cy="361696"/>
              <a:chOff x="359635" y="1371600"/>
              <a:chExt cx="206882" cy="261162"/>
            </a:xfrm>
            <a:effectLst>
              <a:outerShdw blurRad="50800" dist="38100" dir="2700000" algn="tl" rotWithShape="0">
                <a:prstClr val="black">
                  <a:alpha val="40000"/>
                </a:prstClr>
              </a:outerShdw>
            </a:effectLst>
          </p:grpSpPr>
          <p:sp>
            <p:nvSpPr>
              <p:cNvPr id="85" name="Flowchart: Magnetic Disk 84"/>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6" name="TextBox 85"/>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42" name="Picture 41" descr="dl380g5-new.jpg"/>
            <p:cNvPicPr>
              <a:picLocks noChangeAspect="1"/>
            </p:cNvPicPr>
            <p:nvPr/>
          </p:nvPicPr>
          <p:blipFill>
            <a:blip r:embed="rId3" cstate="print"/>
            <a:stretch>
              <a:fillRect/>
            </a:stretch>
          </p:blipFill>
          <p:spPr>
            <a:xfrm>
              <a:off x="4959291" y="6150527"/>
              <a:ext cx="1451296" cy="285255"/>
            </a:xfrm>
            <a:prstGeom prst="rect">
              <a:avLst/>
            </a:prstGeom>
          </p:spPr>
        </p:pic>
        <p:pic>
          <p:nvPicPr>
            <p:cNvPr id="43" name="Picture 42" descr="dl380g5-new.jpg"/>
            <p:cNvPicPr>
              <a:picLocks noChangeAspect="1"/>
            </p:cNvPicPr>
            <p:nvPr/>
          </p:nvPicPr>
          <p:blipFill>
            <a:blip r:embed="rId3" cstate="print"/>
            <a:stretch>
              <a:fillRect/>
            </a:stretch>
          </p:blipFill>
          <p:spPr>
            <a:xfrm>
              <a:off x="2846664" y="2678883"/>
              <a:ext cx="1382785" cy="285255"/>
            </a:xfrm>
            <a:prstGeom prst="rect">
              <a:avLst/>
            </a:prstGeom>
          </p:spPr>
        </p:pic>
        <p:pic>
          <p:nvPicPr>
            <p:cNvPr id="44" name="Picture 43" descr="dl380g5-new.jpg"/>
            <p:cNvPicPr>
              <a:picLocks noChangeAspect="1"/>
            </p:cNvPicPr>
            <p:nvPr/>
          </p:nvPicPr>
          <p:blipFill>
            <a:blip r:embed="rId3" cstate="print"/>
            <a:stretch>
              <a:fillRect/>
            </a:stretch>
          </p:blipFill>
          <p:spPr>
            <a:xfrm>
              <a:off x="2845266" y="2341925"/>
              <a:ext cx="1382785" cy="285255"/>
            </a:xfrm>
            <a:prstGeom prst="rect">
              <a:avLst/>
            </a:prstGeom>
          </p:spPr>
        </p:pic>
        <p:sp>
          <p:nvSpPr>
            <p:cNvPr id="46" name="Line 128"/>
            <p:cNvSpPr>
              <a:spLocks noChangeShapeType="1"/>
            </p:cNvSpPr>
            <p:nvPr/>
          </p:nvSpPr>
          <p:spPr bwMode="auto">
            <a:xfrm>
              <a:off x="4662940" y="1703071"/>
              <a:ext cx="45719" cy="4621259"/>
            </a:xfrm>
            <a:prstGeom prst="line">
              <a:avLst/>
            </a:prstGeom>
            <a:noFill/>
            <a:ln w="38100">
              <a:solidFill>
                <a:srgbClr val="C00000"/>
              </a:solidFill>
              <a:round/>
              <a:headEnd/>
              <a:tailEnd/>
            </a:ln>
          </p:spPr>
          <p:txBody>
            <a:bodyPr lIns="91436" tIns="45718" rIns="91436" bIns="45718"/>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7" name="Line 5"/>
            <p:cNvSpPr>
              <a:spLocks noChangeShapeType="1"/>
            </p:cNvSpPr>
            <p:nvPr/>
          </p:nvSpPr>
          <p:spPr bwMode="auto">
            <a:xfrm flipV="1">
              <a:off x="4200587" y="2467005"/>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49" name="Line 5"/>
            <p:cNvSpPr>
              <a:spLocks noChangeShapeType="1"/>
            </p:cNvSpPr>
            <p:nvPr/>
          </p:nvSpPr>
          <p:spPr bwMode="auto">
            <a:xfrm flipV="1">
              <a:off x="4204397" y="4903059"/>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0" name="Line 5"/>
            <p:cNvSpPr>
              <a:spLocks noChangeShapeType="1"/>
            </p:cNvSpPr>
            <p:nvPr/>
          </p:nvSpPr>
          <p:spPr bwMode="auto">
            <a:xfrm flipV="1">
              <a:off x="4196777" y="581518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53" name="Line 5"/>
            <p:cNvSpPr>
              <a:spLocks noChangeShapeType="1"/>
            </p:cNvSpPr>
            <p:nvPr/>
          </p:nvSpPr>
          <p:spPr bwMode="auto">
            <a:xfrm flipV="1">
              <a:off x="4206230" y="2822607"/>
              <a:ext cx="500064" cy="0"/>
            </a:xfrm>
            <a:prstGeom prst="line">
              <a:avLst/>
            </a:prstGeom>
            <a:noFill/>
            <a:ln w="38100">
              <a:solidFill>
                <a:srgbClr val="C00000"/>
              </a:solidFill>
              <a:round/>
              <a:headEnd type="triangle" w="med" len="med"/>
              <a:tailEnd type="triangle" w="med" len="me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54" name="Group 83"/>
            <p:cNvGrpSpPr/>
            <p:nvPr/>
          </p:nvGrpSpPr>
          <p:grpSpPr>
            <a:xfrm>
              <a:off x="3983515" y="2515635"/>
              <a:ext cx="370463" cy="361696"/>
              <a:chOff x="359635" y="1371600"/>
              <a:chExt cx="206882" cy="261162"/>
            </a:xfrm>
            <a:effectLst>
              <a:outerShdw blurRad="50800" dist="38100" dir="2700000" algn="tl" rotWithShape="0">
                <a:prstClr val="black">
                  <a:alpha val="40000"/>
                </a:prstClr>
              </a:outerShdw>
            </a:effectLst>
          </p:grpSpPr>
          <p:sp>
            <p:nvSpPr>
              <p:cNvPr id="83" name="Flowchart: Magnetic Disk 82"/>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4" name="TextBox 83"/>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57" name="Picture 56" descr="dl380g5-new.jpg"/>
            <p:cNvPicPr>
              <a:picLocks noChangeAspect="1"/>
            </p:cNvPicPr>
            <p:nvPr/>
          </p:nvPicPr>
          <p:blipFill>
            <a:blip r:embed="rId3" cstate="print"/>
            <a:stretch>
              <a:fillRect/>
            </a:stretch>
          </p:blipFill>
          <p:spPr>
            <a:xfrm>
              <a:off x="2862044" y="3650608"/>
              <a:ext cx="1382785" cy="285255"/>
            </a:xfrm>
            <a:prstGeom prst="rect">
              <a:avLst/>
            </a:prstGeom>
          </p:spPr>
        </p:pic>
        <p:pic>
          <p:nvPicPr>
            <p:cNvPr id="58" name="Picture 57" descr="dl380g5-new.jpg"/>
            <p:cNvPicPr>
              <a:picLocks noChangeAspect="1"/>
            </p:cNvPicPr>
            <p:nvPr/>
          </p:nvPicPr>
          <p:blipFill>
            <a:blip r:embed="rId3" cstate="print"/>
            <a:stretch>
              <a:fillRect/>
            </a:stretch>
          </p:blipFill>
          <p:spPr>
            <a:xfrm>
              <a:off x="2870433" y="4002945"/>
              <a:ext cx="1382785" cy="285255"/>
            </a:xfrm>
            <a:prstGeom prst="rect">
              <a:avLst/>
            </a:prstGeom>
          </p:spPr>
        </p:pic>
        <p:pic>
          <p:nvPicPr>
            <p:cNvPr id="59" name="Picture 58" descr="dl380g5-new.jpg"/>
            <p:cNvPicPr>
              <a:picLocks noChangeAspect="1"/>
            </p:cNvPicPr>
            <p:nvPr/>
          </p:nvPicPr>
          <p:blipFill>
            <a:blip r:embed="rId3" cstate="print"/>
            <a:stretch>
              <a:fillRect/>
            </a:stretch>
          </p:blipFill>
          <p:spPr>
            <a:xfrm>
              <a:off x="2836877" y="4757955"/>
              <a:ext cx="1382785" cy="285255"/>
            </a:xfrm>
            <a:prstGeom prst="rect">
              <a:avLst/>
            </a:prstGeom>
          </p:spPr>
        </p:pic>
        <p:pic>
          <p:nvPicPr>
            <p:cNvPr id="60" name="Picture 59" descr="dl380g5-new.jpg"/>
            <p:cNvPicPr>
              <a:picLocks noChangeAspect="1"/>
            </p:cNvPicPr>
            <p:nvPr/>
          </p:nvPicPr>
          <p:blipFill>
            <a:blip r:embed="rId3" cstate="print"/>
            <a:stretch>
              <a:fillRect/>
            </a:stretch>
          </p:blipFill>
          <p:spPr>
            <a:xfrm>
              <a:off x="2845266" y="5680744"/>
              <a:ext cx="1382785" cy="285255"/>
            </a:xfrm>
            <a:prstGeom prst="rect">
              <a:avLst/>
            </a:prstGeom>
          </p:spPr>
        </p:pic>
        <p:pic>
          <p:nvPicPr>
            <p:cNvPr id="61" name="Picture 60" descr="dl180g5-new.jpg"/>
            <p:cNvPicPr>
              <a:picLocks noChangeAspect="1"/>
            </p:cNvPicPr>
            <p:nvPr/>
          </p:nvPicPr>
          <p:blipFill>
            <a:blip r:embed="rId4" cstate="print"/>
            <a:stretch>
              <a:fillRect/>
            </a:stretch>
          </p:blipFill>
          <p:spPr>
            <a:xfrm>
              <a:off x="6791654" y="1604717"/>
              <a:ext cx="1374234" cy="249249"/>
            </a:xfrm>
            <a:prstGeom prst="rect">
              <a:avLst/>
            </a:prstGeom>
          </p:spPr>
        </p:pic>
        <p:pic>
          <p:nvPicPr>
            <p:cNvPr id="62" name="Picture 61" descr="dl180g5-new.jpg"/>
            <p:cNvPicPr>
              <a:picLocks noChangeAspect="1"/>
            </p:cNvPicPr>
            <p:nvPr/>
          </p:nvPicPr>
          <p:blipFill>
            <a:blip r:embed="rId4" cstate="print"/>
            <a:stretch>
              <a:fillRect/>
            </a:stretch>
          </p:blipFill>
          <p:spPr>
            <a:xfrm>
              <a:off x="6801441" y="2084288"/>
              <a:ext cx="1374234" cy="249249"/>
            </a:xfrm>
            <a:prstGeom prst="rect">
              <a:avLst/>
            </a:prstGeom>
          </p:spPr>
        </p:pic>
        <p:pic>
          <p:nvPicPr>
            <p:cNvPr id="63" name="Picture 62" descr="dl180g5-new.jpg"/>
            <p:cNvPicPr>
              <a:picLocks noChangeAspect="1"/>
            </p:cNvPicPr>
            <p:nvPr/>
          </p:nvPicPr>
          <p:blipFill>
            <a:blip r:embed="rId4" cstate="print"/>
            <a:stretch>
              <a:fillRect/>
            </a:stretch>
          </p:blipFill>
          <p:spPr>
            <a:xfrm>
              <a:off x="6809830" y="2470181"/>
              <a:ext cx="1374234" cy="249249"/>
            </a:xfrm>
            <a:prstGeom prst="rect">
              <a:avLst/>
            </a:prstGeom>
          </p:spPr>
        </p:pic>
        <p:pic>
          <p:nvPicPr>
            <p:cNvPr id="64" name="Picture 63" descr="dl180g5-new.jpg"/>
            <p:cNvPicPr>
              <a:picLocks noChangeAspect="1"/>
            </p:cNvPicPr>
            <p:nvPr/>
          </p:nvPicPr>
          <p:blipFill>
            <a:blip r:embed="rId4" cstate="print"/>
            <a:stretch>
              <a:fillRect/>
            </a:stretch>
          </p:blipFill>
          <p:spPr>
            <a:xfrm>
              <a:off x="6818219" y="2898020"/>
              <a:ext cx="1374234" cy="249249"/>
            </a:xfrm>
            <a:prstGeom prst="rect">
              <a:avLst/>
            </a:prstGeom>
          </p:spPr>
        </p:pic>
        <p:pic>
          <p:nvPicPr>
            <p:cNvPr id="65" name="Picture 64" descr="dl180g5-new.jpg"/>
            <p:cNvPicPr>
              <a:picLocks noChangeAspect="1"/>
            </p:cNvPicPr>
            <p:nvPr/>
          </p:nvPicPr>
          <p:blipFill>
            <a:blip r:embed="rId4" cstate="print"/>
            <a:stretch>
              <a:fillRect/>
            </a:stretch>
          </p:blipFill>
          <p:spPr>
            <a:xfrm>
              <a:off x="6818219" y="3292302"/>
              <a:ext cx="1374234" cy="249249"/>
            </a:xfrm>
            <a:prstGeom prst="rect">
              <a:avLst/>
            </a:prstGeom>
          </p:spPr>
        </p:pic>
        <p:pic>
          <p:nvPicPr>
            <p:cNvPr id="66" name="Picture 65" descr="dl180g5-new.jpg"/>
            <p:cNvPicPr>
              <a:picLocks noChangeAspect="1"/>
            </p:cNvPicPr>
            <p:nvPr/>
          </p:nvPicPr>
          <p:blipFill>
            <a:blip r:embed="rId4" cstate="print"/>
            <a:stretch>
              <a:fillRect/>
            </a:stretch>
          </p:blipFill>
          <p:spPr>
            <a:xfrm>
              <a:off x="6818219" y="3711752"/>
              <a:ext cx="1374234" cy="249249"/>
            </a:xfrm>
            <a:prstGeom prst="rect">
              <a:avLst/>
            </a:prstGeom>
          </p:spPr>
        </p:pic>
        <p:pic>
          <p:nvPicPr>
            <p:cNvPr id="67" name="Picture 66" descr="dl180g5-new.jpg"/>
            <p:cNvPicPr>
              <a:picLocks noChangeAspect="1"/>
            </p:cNvPicPr>
            <p:nvPr/>
          </p:nvPicPr>
          <p:blipFill>
            <a:blip r:embed="rId4" cstate="print"/>
            <a:stretch>
              <a:fillRect/>
            </a:stretch>
          </p:blipFill>
          <p:spPr>
            <a:xfrm>
              <a:off x="6826608" y="4122812"/>
              <a:ext cx="1374234" cy="249249"/>
            </a:xfrm>
            <a:prstGeom prst="rect">
              <a:avLst/>
            </a:prstGeom>
          </p:spPr>
        </p:pic>
        <p:pic>
          <p:nvPicPr>
            <p:cNvPr id="68" name="Picture 67" descr="dl180g5-new.jpg"/>
            <p:cNvPicPr>
              <a:picLocks noChangeAspect="1"/>
            </p:cNvPicPr>
            <p:nvPr/>
          </p:nvPicPr>
          <p:blipFill>
            <a:blip r:embed="rId4" cstate="print"/>
            <a:stretch>
              <a:fillRect/>
            </a:stretch>
          </p:blipFill>
          <p:spPr>
            <a:xfrm>
              <a:off x="6826608" y="4559040"/>
              <a:ext cx="1374234" cy="249249"/>
            </a:xfrm>
            <a:prstGeom prst="rect">
              <a:avLst/>
            </a:prstGeom>
          </p:spPr>
        </p:pic>
        <p:pic>
          <p:nvPicPr>
            <p:cNvPr id="69" name="Picture 68" descr="dl380g5-new.jpg"/>
            <p:cNvPicPr>
              <a:picLocks noChangeAspect="1"/>
            </p:cNvPicPr>
            <p:nvPr/>
          </p:nvPicPr>
          <p:blipFill>
            <a:blip r:embed="rId3" cstate="print"/>
            <a:stretch>
              <a:fillRect/>
            </a:stretch>
          </p:blipFill>
          <p:spPr>
            <a:xfrm>
              <a:off x="5002634" y="4943911"/>
              <a:ext cx="1451296" cy="285255"/>
            </a:xfrm>
            <a:prstGeom prst="rect">
              <a:avLst/>
            </a:prstGeom>
          </p:spPr>
        </p:pic>
        <p:sp>
          <p:nvSpPr>
            <p:cNvPr id="70" name="Line 214"/>
            <p:cNvSpPr>
              <a:spLocks noChangeShapeType="1"/>
            </p:cNvSpPr>
            <p:nvPr/>
          </p:nvSpPr>
          <p:spPr bwMode="auto">
            <a:xfrm rot="10800000" flipH="1">
              <a:off x="6434743" y="510886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1" name="Line 10"/>
            <p:cNvSpPr>
              <a:spLocks noChangeShapeType="1"/>
            </p:cNvSpPr>
            <p:nvPr/>
          </p:nvSpPr>
          <p:spPr bwMode="auto">
            <a:xfrm flipH="1">
              <a:off x="4718545" y="509414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2" name="Group 83"/>
            <p:cNvGrpSpPr/>
            <p:nvPr/>
          </p:nvGrpSpPr>
          <p:grpSpPr>
            <a:xfrm>
              <a:off x="6143718" y="5085213"/>
              <a:ext cx="370463" cy="361696"/>
              <a:chOff x="359635" y="1371600"/>
              <a:chExt cx="206882" cy="261162"/>
            </a:xfrm>
            <a:effectLst>
              <a:outerShdw blurRad="50800" dist="38100" dir="2700000" algn="tl" rotWithShape="0">
                <a:prstClr val="black">
                  <a:alpha val="40000"/>
                </a:prstClr>
              </a:outerShdw>
            </a:effectLst>
          </p:grpSpPr>
          <p:sp>
            <p:nvSpPr>
              <p:cNvPr id="81" name="Flowchart: Magnetic Disk 80"/>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2" name="TextBox 81"/>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3" name="Picture 72" descr="dl180g5-new.jpg"/>
            <p:cNvPicPr>
              <a:picLocks noChangeAspect="1"/>
            </p:cNvPicPr>
            <p:nvPr/>
          </p:nvPicPr>
          <p:blipFill>
            <a:blip r:embed="rId4" cstate="print"/>
            <a:stretch>
              <a:fillRect/>
            </a:stretch>
          </p:blipFill>
          <p:spPr>
            <a:xfrm>
              <a:off x="6844784" y="4988277"/>
              <a:ext cx="1374234" cy="249249"/>
            </a:xfrm>
            <a:prstGeom prst="rect">
              <a:avLst/>
            </a:prstGeom>
          </p:spPr>
        </p:pic>
        <p:pic>
          <p:nvPicPr>
            <p:cNvPr id="74" name="Picture 73" descr="dl380g5-new.jpg"/>
            <p:cNvPicPr>
              <a:picLocks noChangeAspect="1"/>
            </p:cNvPicPr>
            <p:nvPr/>
          </p:nvPicPr>
          <p:blipFill>
            <a:blip r:embed="rId3" cstate="print"/>
            <a:stretch>
              <a:fillRect/>
            </a:stretch>
          </p:blipFill>
          <p:spPr>
            <a:xfrm>
              <a:off x="5011023" y="5363361"/>
              <a:ext cx="1451296" cy="285255"/>
            </a:xfrm>
            <a:prstGeom prst="rect">
              <a:avLst/>
            </a:prstGeom>
          </p:spPr>
        </p:pic>
        <p:sp>
          <p:nvSpPr>
            <p:cNvPr id="75" name="Line 214"/>
            <p:cNvSpPr>
              <a:spLocks noChangeShapeType="1"/>
            </p:cNvSpPr>
            <p:nvPr/>
          </p:nvSpPr>
          <p:spPr bwMode="auto">
            <a:xfrm rot="10800000" flipH="1">
              <a:off x="6443132" y="5528310"/>
              <a:ext cx="395146" cy="0"/>
            </a:xfrm>
            <a:prstGeom prst="line">
              <a:avLst/>
            </a:prstGeom>
            <a:noFill/>
            <a:ln w="38100">
              <a:solidFill>
                <a:schemeClr val="accent1"/>
              </a:solidFill>
              <a:round/>
              <a:headEnd/>
              <a:tailEnd/>
            </a:ln>
          </p:spPr>
          <p:txBody>
            <a:bodyPr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sp>
          <p:nvSpPr>
            <p:cNvPr id="76" name="Line 10"/>
            <p:cNvSpPr>
              <a:spLocks noChangeShapeType="1"/>
            </p:cNvSpPr>
            <p:nvPr/>
          </p:nvSpPr>
          <p:spPr bwMode="auto">
            <a:xfrm flipH="1">
              <a:off x="4726934" y="5513595"/>
              <a:ext cx="271955" cy="0"/>
            </a:xfrm>
            <a:prstGeom prst="line">
              <a:avLst/>
            </a:prstGeom>
            <a:noFill/>
            <a:ln w="31750">
              <a:solidFill>
                <a:srgbClr val="C00000"/>
              </a:solidFill>
              <a:round/>
              <a:headEnd/>
              <a:tailEnd/>
            </a:ln>
          </p:spPr>
          <p:txBody>
            <a:bodyPr lIns="91436" tIns="45718" rIns="91436" bIns="45718" anchor="ctr"/>
            <a:lstStyle/>
            <a:p>
              <a:pPr algn="l" rtl="0" fontAlgn="base">
                <a:spcBef>
                  <a:spcPct val="0"/>
                </a:spcBef>
                <a:spcAft>
                  <a:spcPct val="0"/>
                </a:spcAft>
              </a:pPr>
              <a:endParaRPr lang="en-US" sz="100" baseline="-25000" dirty="0">
                <a:solidFill>
                  <a:schemeClr val="bg1"/>
                </a:solidFill>
                <a:latin typeface="Arial Black" pitchFamily="34" charset="0"/>
              </a:endParaRPr>
            </a:p>
          </p:txBody>
        </p:sp>
        <p:grpSp>
          <p:nvGrpSpPr>
            <p:cNvPr id="77" name="Group 83"/>
            <p:cNvGrpSpPr/>
            <p:nvPr/>
          </p:nvGrpSpPr>
          <p:grpSpPr>
            <a:xfrm>
              <a:off x="6152107" y="5504663"/>
              <a:ext cx="370463" cy="361696"/>
              <a:chOff x="359635" y="1371600"/>
              <a:chExt cx="206882" cy="261162"/>
            </a:xfrm>
            <a:effectLst>
              <a:outerShdw blurRad="50800" dist="38100" dir="2700000" algn="tl" rotWithShape="0">
                <a:prstClr val="black">
                  <a:alpha val="40000"/>
                </a:prstClr>
              </a:outerShdw>
            </a:effectLst>
          </p:grpSpPr>
          <p:sp>
            <p:nvSpPr>
              <p:cNvPr id="79" name="Flowchart: Magnetic Disk 78"/>
              <p:cNvSpPr/>
              <p:nvPr/>
            </p:nvSpPr>
            <p:spPr>
              <a:xfrm>
                <a:off x="381000" y="1371600"/>
                <a:ext cx="152400" cy="152400"/>
              </a:xfrm>
              <a:prstGeom prst="flowChartMagneticDisk">
                <a:avLst/>
              </a:prstGeom>
              <a:gradFill flip="none" rotWithShape="1">
                <a:gsLst>
                  <a:gs pos="0">
                    <a:schemeClr val="accent2">
                      <a:lumMod val="75000"/>
                    </a:schemeClr>
                  </a:gs>
                  <a:gs pos="62000">
                    <a:schemeClr val="accent2">
                      <a:lumMod val="20000"/>
                      <a:lumOff val="80000"/>
                    </a:schemeClr>
                  </a:gs>
                </a:gsLst>
                <a:path path="circle">
                  <a:fillToRect r="100000" b="100000"/>
                </a:path>
                <a:tileRect l="-100000" t="-100000"/>
              </a:gradFill>
              <a:ln w="31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400" dirty="0">
                  <a:solidFill>
                    <a:schemeClr val="bg1"/>
                  </a:solidFill>
                  <a:latin typeface="Calibri"/>
                </a:endParaRPr>
              </a:p>
            </p:txBody>
          </p:sp>
          <p:sp>
            <p:nvSpPr>
              <p:cNvPr id="80" name="TextBox 79"/>
              <p:cNvSpPr txBox="1"/>
              <p:nvPr/>
            </p:nvSpPr>
            <p:spPr>
              <a:xfrm>
                <a:off x="359635" y="1402884"/>
                <a:ext cx="206882" cy="229878"/>
              </a:xfrm>
              <a:prstGeom prst="rect">
                <a:avLst/>
              </a:prstGeom>
              <a:noFill/>
            </p:spPr>
            <p:txBody>
              <a:bodyPr wrap="none" rtlCol="0">
                <a:spAutoFit/>
              </a:bodyPr>
              <a:lstStyle/>
              <a:p>
                <a:pPr algn="l" rtl="0"/>
                <a:r>
                  <a:rPr lang="en-US" sz="1100" b="1" dirty="0">
                    <a:solidFill>
                      <a:schemeClr val="bg1"/>
                    </a:solidFill>
                    <a:latin typeface="Calibri"/>
                  </a:rPr>
                  <a:t>SQL</a:t>
                </a:r>
              </a:p>
            </p:txBody>
          </p:sp>
        </p:grpSp>
        <p:pic>
          <p:nvPicPr>
            <p:cNvPr id="78" name="Picture 77" descr="dl180g5-new.jpg"/>
            <p:cNvPicPr>
              <a:picLocks noChangeAspect="1"/>
            </p:cNvPicPr>
            <p:nvPr/>
          </p:nvPicPr>
          <p:blipFill>
            <a:blip r:embed="rId4" cstate="print"/>
            <a:stretch>
              <a:fillRect/>
            </a:stretch>
          </p:blipFill>
          <p:spPr>
            <a:xfrm>
              <a:off x="6853173" y="5407727"/>
              <a:ext cx="1374234" cy="249249"/>
            </a:xfrm>
            <a:prstGeom prst="rect">
              <a:avLst/>
            </a:prstGeom>
          </p:spPr>
        </p:pic>
      </p:grpSp>
      <p:cxnSp>
        <p:nvCxnSpPr>
          <p:cNvPr id="26" name="Straight Connector 25"/>
          <p:cNvCxnSpPr/>
          <p:nvPr/>
        </p:nvCxnSpPr>
        <p:spPr>
          <a:xfrm flipH="1">
            <a:off x="2861953" y="878774"/>
            <a:ext cx="59376" cy="5427023"/>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894651" y="2132602"/>
            <a:ext cx="622286" cy="261610"/>
          </a:xfrm>
          <a:prstGeom prst="rect">
            <a:avLst/>
          </a:prstGeom>
          <a:noFill/>
        </p:spPr>
        <p:txBody>
          <a:bodyPr wrap="none" rtlCol="0">
            <a:spAutoFit/>
          </a:bodyPr>
          <a:lstStyle>
            <a:defPPr>
              <a:defRPr lang="en-US"/>
            </a:defPPr>
            <a:lvl1pPr>
              <a:defRPr sz="1000" b="1">
                <a:solidFill>
                  <a:schemeClr val="accent6"/>
                </a:solidFill>
                <a:latin typeface="Segoe"/>
              </a:defRPr>
            </a:lvl1pPr>
          </a:lstStyle>
          <a:p>
            <a:r>
              <a:rPr lang="en-US" sz="1100" b="0" dirty="0" smtClean="0">
                <a:solidFill>
                  <a:schemeClr val="tx1"/>
                </a:solidFill>
                <a:latin typeface="Segoe UI" pitchFamily="34" charset="0"/>
                <a:ea typeface="Segoe UI" pitchFamily="34" charset="0"/>
                <a:cs typeface="Segoe UI" pitchFamily="34" charset="0"/>
              </a:rPr>
              <a:t>QUERY</a:t>
            </a:r>
            <a:endParaRPr lang="en-US" sz="1100" b="0" dirty="0">
              <a:solidFill>
                <a:schemeClr val="tx1"/>
              </a:solidFill>
              <a:latin typeface="Segoe UI" pitchFamily="34" charset="0"/>
              <a:ea typeface="Segoe UI" pitchFamily="34" charset="0"/>
              <a:cs typeface="Segoe UI" pitchFamily="34" charset="0"/>
            </a:endParaRPr>
          </a:p>
        </p:txBody>
      </p:sp>
      <p:sp>
        <p:nvSpPr>
          <p:cNvPr id="51" name="Right Arrow 50"/>
          <p:cNvSpPr/>
          <p:nvPr/>
        </p:nvSpPr>
        <p:spPr bwMode="auto">
          <a:xfrm>
            <a:off x="2327563" y="2103590"/>
            <a:ext cx="926275" cy="333268"/>
          </a:xfrm>
          <a:prstGeom prst="rightArrow">
            <a:avLst/>
          </a:prstGeom>
          <a:solidFill>
            <a:schemeClr val="tx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17" name="Rectangle 116"/>
          <p:cNvSpPr/>
          <p:nvPr/>
        </p:nvSpPr>
        <p:spPr bwMode="auto">
          <a:xfrm>
            <a:off x="3312737" y="6072229"/>
            <a:ext cx="1359182" cy="46278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smtClean="0">
                <a:solidFill>
                  <a:schemeClr val="tx1">
                    <a:alpha val="99000"/>
                  </a:schemeClr>
                </a:solidFill>
              </a:rPr>
              <a:t>CONTROL RACK</a:t>
            </a:r>
          </a:p>
        </p:txBody>
      </p:sp>
      <p:sp>
        <p:nvSpPr>
          <p:cNvPr id="120" name="Rectangle 119"/>
          <p:cNvSpPr/>
          <p:nvPr/>
        </p:nvSpPr>
        <p:spPr bwMode="auto">
          <a:xfrm>
            <a:off x="5856802" y="6072227"/>
            <a:ext cx="1359182" cy="462786"/>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100" dirty="0" smtClean="0">
                <a:solidFill>
                  <a:schemeClr val="tx1">
                    <a:alpha val="99000"/>
                  </a:schemeClr>
                </a:solidFill>
              </a:rPr>
              <a:t>DATA RACK</a:t>
            </a:r>
          </a:p>
        </p:txBody>
      </p:sp>
      <p:sp>
        <p:nvSpPr>
          <p:cNvPr id="12" name="TextBox 11"/>
          <p:cNvSpPr txBox="1"/>
          <p:nvPr/>
        </p:nvSpPr>
        <p:spPr>
          <a:xfrm>
            <a:off x="1590543" y="2041081"/>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111" name="TextBox 110"/>
          <p:cNvSpPr txBox="1"/>
          <p:nvPr/>
        </p:nvSpPr>
        <p:spPr>
          <a:xfrm>
            <a:off x="5121347" y="1835821"/>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118" name="TextBox 117"/>
          <p:cNvSpPr txBox="1"/>
          <p:nvPr/>
        </p:nvSpPr>
        <p:spPr>
          <a:xfrm>
            <a:off x="6454657" y="1384083"/>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121" name="TextBox 120"/>
          <p:cNvSpPr txBox="1"/>
          <p:nvPr/>
        </p:nvSpPr>
        <p:spPr>
          <a:xfrm>
            <a:off x="6459267" y="1773620"/>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122" name="TextBox 121"/>
          <p:cNvSpPr txBox="1"/>
          <p:nvPr/>
        </p:nvSpPr>
        <p:spPr>
          <a:xfrm>
            <a:off x="6481042" y="2068520"/>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123" name="TextBox 122"/>
          <p:cNvSpPr txBox="1"/>
          <p:nvPr/>
        </p:nvSpPr>
        <p:spPr>
          <a:xfrm>
            <a:off x="6479067" y="2410920"/>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124" name="TextBox 123"/>
          <p:cNvSpPr txBox="1"/>
          <p:nvPr/>
        </p:nvSpPr>
        <p:spPr>
          <a:xfrm>
            <a:off x="6477092" y="2777070"/>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125" name="TextBox 124"/>
          <p:cNvSpPr txBox="1"/>
          <p:nvPr/>
        </p:nvSpPr>
        <p:spPr>
          <a:xfrm>
            <a:off x="6475117" y="3143220"/>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126" name="TextBox 125"/>
          <p:cNvSpPr txBox="1"/>
          <p:nvPr/>
        </p:nvSpPr>
        <p:spPr>
          <a:xfrm>
            <a:off x="6473142" y="3509370"/>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127" name="TextBox 126"/>
          <p:cNvSpPr txBox="1"/>
          <p:nvPr/>
        </p:nvSpPr>
        <p:spPr>
          <a:xfrm>
            <a:off x="6471167" y="3875520"/>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128" name="TextBox 127"/>
          <p:cNvSpPr txBox="1"/>
          <p:nvPr/>
        </p:nvSpPr>
        <p:spPr>
          <a:xfrm>
            <a:off x="6469192" y="4241670"/>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129" name="TextBox 128"/>
          <p:cNvSpPr txBox="1"/>
          <p:nvPr/>
        </p:nvSpPr>
        <p:spPr>
          <a:xfrm>
            <a:off x="6467217" y="4607820"/>
            <a:ext cx="384721"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a:t>
            </a:r>
          </a:p>
        </p:txBody>
      </p:sp>
      <p:sp>
        <p:nvSpPr>
          <p:cNvPr id="27" name="Title 26"/>
          <p:cNvSpPr>
            <a:spLocks noGrp="1"/>
          </p:cNvSpPr>
          <p:nvPr>
            <p:ph type="title"/>
          </p:nvPr>
        </p:nvSpPr>
        <p:spPr/>
        <p:txBody>
          <a:bodyPr/>
          <a:lstStyle/>
          <a:p>
            <a:r>
              <a:rPr lang="en-US" dirty="0" smtClean="0"/>
              <a:t>PDW – Query Processing</a:t>
            </a:r>
            <a:endParaRPr lang="en-US" dirty="0"/>
          </a:p>
        </p:txBody>
      </p:sp>
    </p:spTree>
    <p:extLst>
      <p:ext uri="{BB962C8B-B14F-4D97-AF65-F5344CB8AC3E}">
        <p14:creationId xmlns:p14="http://schemas.microsoft.com/office/powerpoint/2010/main" val="6481713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07870" y="1607129"/>
            <a:ext cx="11082096" cy="983673"/>
          </a:xfrm>
          <a:prstGeom prst="rect">
            <a:avLst/>
          </a:prstGeom>
          <a:gradFill flip="none" rotWithShape="1">
            <a:gsLst>
              <a:gs pos="0">
                <a:schemeClr val="bg1">
                  <a:alpha val="0"/>
                </a:schemeClr>
              </a:gs>
              <a:gs pos="50000">
                <a:schemeClr val="tx1">
                  <a:alpha val="24000"/>
                </a:schemeClr>
              </a:gs>
              <a:gs pos="100000">
                <a:schemeClr val="bg1">
                  <a:alpha val="0"/>
                </a:schemeClr>
              </a:gs>
            </a:gsLst>
            <a:lin ang="0" scaled="1"/>
            <a:tileRect/>
          </a:gradFill>
          <a:ln>
            <a:gradFill flip="none" rotWithShape="1">
              <a:gsLst>
                <a:gs pos="0">
                  <a:schemeClr val="tx2">
                    <a:alpha val="0"/>
                  </a:schemeClr>
                </a:gs>
                <a:gs pos="50000">
                  <a:schemeClr val="tx2"/>
                </a:gs>
                <a:gs pos="100000">
                  <a:schemeClr val="bg1">
                    <a:alpha val="0"/>
                  </a:schemeClr>
                </a:gs>
              </a:gsLst>
              <a:lin ang="10800000" scaled="1"/>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243797" tIns="60947" rIns="243797" bIns="60947" numCol="1" rtlCol="0" anchor="ctr" anchorCtr="0" compatLnSpc="1">
            <a:prstTxWarp prst="textNoShape">
              <a:avLst/>
            </a:prstTxWarp>
          </a:bodyPr>
          <a:lstStyle>
            <a:defPPr>
              <a:defRPr lang="en-US"/>
            </a:defPPr>
            <a:lvl1pPr algn="ctr" defTabSz="914099" fontAlgn="base">
              <a:spcBef>
                <a:spcPct val="0"/>
              </a:spcBef>
              <a:spcAft>
                <a:spcPct val="0"/>
              </a:spcAft>
              <a:defRPr>
                <a:ln w="3175">
                  <a:noFill/>
                </a:ln>
                <a:gradFill>
                  <a:gsLst>
                    <a:gs pos="0">
                      <a:schemeClr val="tx1"/>
                    </a:gs>
                    <a:gs pos="100000">
                      <a:schemeClr val="tx1"/>
                    </a:gs>
                  </a:gsLst>
                  <a:lin ang="5400000" scaled="0"/>
                </a:gradFill>
                <a:latin typeface="Segoe Condensed" pitchFamily="34" charset="0"/>
                <a:cs typeface="Arial"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90000"/>
              </a:lnSpc>
              <a:spcAft>
                <a:spcPts val="444"/>
              </a:spcAft>
              <a:defRPr/>
            </a:pPr>
            <a:endParaRPr lang="en-US" sz="1900" dirty="0">
              <a:solidFill>
                <a:srgbClr val="FFFFFF">
                  <a:lumMod val="95000"/>
                </a:srgbClr>
              </a:solidFill>
              <a:latin typeface="Segoe UI" pitchFamily="34" charset="0"/>
              <a:ea typeface="Segoe UI" pitchFamily="34" charset="0"/>
              <a:cs typeface="Segoe UI" pitchFamily="34" charset="0"/>
            </a:endParaRPr>
          </a:p>
        </p:txBody>
      </p:sp>
      <p:sp>
        <p:nvSpPr>
          <p:cNvPr id="11" name="TextBox 10"/>
          <p:cNvSpPr txBox="1"/>
          <p:nvPr/>
        </p:nvSpPr>
        <p:spPr>
          <a:xfrm>
            <a:off x="507870" y="2743200"/>
            <a:ext cx="11082096" cy="1295400"/>
          </a:xfrm>
          <a:prstGeom prst="rect">
            <a:avLst/>
          </a:prstGeom>
          <a:gradFill flip="none" rotWithShape="1">
            <a:gsLst>
              <a:gs pos="0">
                <a:schemeClr val="bg1">
                  <a:alpha val="0"/>
                </a:schemeClr>
              </a:gs>
              <a:gs pos="50000">
                <a:schemeClr val="tx1">
                  <a:alpha val="24000"/>
                </a:schemeClr>
              </a:gs>
              <a:gs pos="100000">
                <a:schemeClr val="bg1">
                  <a:alpha val="0"/>
                </a:schemeClr>
              </a:gs>
            </a:gsLst>
            <a:lin ang="0" scaled="1"/>
            <a:tileRect/>
          </a:gradFill>
          <a:ln>
            <a:gradFill flip="none" rotWithShape="1">
              <a:gsLst>
                <a:gs pos="0">
                  <a:schemeClr val="tx2">
                    <a:alpha val="0"/>
                  </a:schemeClr>
                </a:gs>
                <a:gs pos="50000">
                  <a:schemeClr val="tx2"/>
                </a:gs>
                <a:gs pos="100000">
                  <a:schemeClr val="bg1">
                    <a:alpha val="0"/>
                  </a:schemeClr>
                </a:gs>
              </a:gsLst>
              <a:lin ang="10800000" scaled="1"/>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243797" tIns="60947" rIns="243797" bIns="60947" numCol="1" rtlCol="0" anchor="ctr" anchorCtr="0" compatLnSpc="1">
            <a:prstTxWarp prst="textNoShape">
              <a:avLst/>
            </a:prstTxWarp>
          </a:bodyPr>
          <a:lstStyle>
            <a:defPPr>
              <a:defRPr lang="en-US"/>
            </a:defPPr>
            <a:lvl1pPr algn="ctr" defTabSz="914099" fontAlgn="base">
              <a:spcBef>
                <a:spcPct val="0"/>
              </a:spcBef>
              <a:spcAft>
                <a:spcPct val="0"/>
              </a:spcAft>
              <a:defRPr>
                <a:ln w="3175">
                  <a:noFill/>
                </a:ln>
                <a:gradFill>
                  <a:gsLst>
                    <a:gs pos="0">
                      <a:schemeClr val="tx1"/>
                    </a:gs>
                    <a:gs pos="100000">
                      <a:schemeClr val="tx1"/>
                    </a:gs>
                  </a:gsLst>
                  <a:lin ang="5400000" scaled="0"/>
                </a:gradFill>
                <a:latin typeface="Segoe Condensed" pitchFamily="34" charset="0"/>
                <a:cs typeface="Arial"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90000"/>
              </a:lnSpc>
              <a:spcAft>
                <a:spcPts val="444"/>
              </a:spcAft>
              <a:defRPr/>
            </a:pPr>
            <a:endParaRPr lang="en-US" sz="1900" dirty="0">
              <a:solidFill>
                <a:srgbClr val="FFFFFF">
                  <a:lumMod val="95000"/>
                </a:srgbClr>
              </a:solidFill>
              <a:latin typeface="Segoe UI" pitchFamily="34" charset="0"/>
              <a:ea typeface="Segoe UI" pitchFamily="34" charset="0"/>
              <a:cs typeface="Segoe UI" pitchFamily="34" charset="0"/>
            </a:endParaRPr>
          </a:p>
        </p:txBody>
      </p:sp>
      <p:sp>
        <p:nvSpPr>
          <p:cNvPr id="12" name="TextBox 11"/>
          <p:cNvSpPr txBox="1"/>
          <p:nvPr/>
        </p:nvSpPr>
        <p:spPr>
          <a:xfrm>
            <a:off x="507870" y="4191000"/>
            <a:ext cx="11082096" cy="2066925"/>
          </a:xfrm>
          <a:prstGeom prst="rect">
            <a:avLst/>
          </a:prstGeom>
          <a:gradFill flip="none" rotWithShape="1">
            <a:gsLst>
              <a:gs pos="0">
                <a:schemeClr val="bg1">
                  <a:alpha val="0"/>
                </a:schemeClr>
              </a:gs>
              <a:gs pos="50000">
                <a:schemeClr val="tx1">
                  <a:alpha val="24000"/>
                </a:schemeClr>
              </a:gs>
              <a:gs pos="100000">
                <a:schemeClr val="bg1">
                  <a:alpha val="0"/>
                </a:schemeClr>
              </a:gs>
            </a:gsLst>
            <a:lin ang="0" scaled="1"/>
            <a:tileRect/>
          </a:gradFill>
          <a:ln>
            <a:gradFill flip="none" rotWithShape="1">
              <a:gsLst>
                <a:gs pos="0">
                  <a:schemeClr val="tx2">
                    <a:alpha val="0"/>
                  </a:schemeClr>
                </a:gs>
                <a:gs pos="50000">
                  <a:schemeClr val="tx2"/>
                </a:gs>
                <a:gs pos="100000">
                  <a:schemeClr val="bg1">
                    <a:alpha val="0"/>
                  </a:schemeClr>
                </a:gs>
              </a:gsLst>
              <a:lin ang="10800000" scaled="1"/>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243797" tIns="60947" rIns="243797" bIns="60947" numCol="1" rtlCol="0" anchor="ctr" anchorCtr="0" compatLnSpc="1">
            <a:prstTxWarp prst="textNoShape">
              <a:avLst/>
            </a:prstTxWarp>
          </a:bodyPr>
          <a:lstStyle>
            <a:defPPr>
              <a:defRPr lang="en-US"/>
            </a:defPPr>
            <a:lvl1pPr algn="ctr" defTabSz="914099" fontAlgn="base">
              <a:spcBef>
                <a:spcPct val="0"/>
              </a:spcBef>
              <a:spcAft>
                <a:spcPct val="0"/>
              </a:spcAft>
              <a:defRPr>
                <a:ln w="3175">
                  <a:noFill/>
                </a:ln>
                <a:gradFill>
                  <a:gsLst>
                    <a:gs pos="0">
                      <a:schemeClr val="tx1"/>
                    </a:gs>
                    <a:gs pos="100000">
                      <a:schemeClr val="tx1"/>
                    </a:gs>
                  </a:gsLst>
                  <a:lin ang="5400000" scaled="0"/>
                </a:gradFill>
                <a:latin typeface="Segoe Condensed" pitchFamily="34" charset="0"/>
                <a:cs typeface="Arial"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90000"/>
              </a:lnSpc>
              <a:spcAft>
                <a:spcPts val="444"/>
              </a:spcAft>
              <a:defRPr/>
            </a:pPr>
            <a:endParaRPr lang="en-US" sz="1900" dirty="0">
              <a:solidFill>
                <a:srgbClr val="FFFFFF">
                  <a:lumMod val="95000"/>
                </a:srgbClr>
              </a:solidFill>
              <a:latin typeface="Segoe UI" pitchFamily="34" charset="0"/>
              <a:ea typeface="Segoe UI" pitchFamily="34" charset="0"/>
              <a:cs typeface="Segoe UI" pitchFamily="34" charset="0"/>
            </a:endParaRPr>
          </a:p>
        </p:txBody>
      </p:sp>
      <p:sp>
        <p:nvSpPr>
          <p:cNvPr id="13" name="Text Placeholder 3"/>
          <p:cNvSpPr txBox="1">
            <a:spLocks/>
          </p:cNvSpPr>
          <p:nvPr/>
        </p:nvSpPr>
        <p:spPr>
          <a:xfrm>
            <a:off x="2816557" y="1627311"/>
            <a:ext cx="8486853" cy="1176264"/>
          </a:xfrm>
          <a:prstGeom prst="rect">
            <a:avLst/>
          </a:prstGeom>
        </p:spPr>
        <p:txBody>
          <a:bodyPr lIns="121899" tIns="60949" rIns="121899" bIns="60949"/>
          <a:lstStyle/>
          <a:p>
            <a:pPr marL="457120" lvl="2" indent="-457120" defTabSz="609493">
              <a:spcAft>
                <a:spcPts val="800"/>
              </a:spcAft>
              <a:defRPr/>
            </a:pPr>
            <a:r>
              <a:rPr lang="en-US" sz="1900" dirty="0">
                <a:solidFill>
                  <a:srgbClr val="D90026"/>
                </a:solidFill>
                <a:latin typeface="Segoe UI" pitchFamily="34" charset="0"/>
                <a:ea typeface="Segoe UI" pitchFamily="34" charset="0"/>
                <a:cs typeface="Segoe UI" pitchFamily="34" charset="0"/>
              </a:rPr>
              <a:t>Replicated</a:t>
            </a:r>
          </a:p>
          <a:p>
            <a:pPr marL="0" lvl="2" defTabSz="609493">
              <a:defRPr/>
            </a:pPr>
            <a:r>
              <a:rPr lang="en-US" sz="1600" dirty="0">
                <a:solidFill>
                  <a:srgbClr val="FFFFFF"/>
                </a:solidFill>
                <a:latin typeface="Segoe UI" pitchFamily="34" charset="0"/>
                <a:cs typeface="Segoe UI" pitchFamily="34" charset="0"/>
              </a:rPr>
              <a:t>A table structure exists as a full copy within each discrete Parallel Data Warehouse</a:t>
            </a:r>
            <a:r>
              <a:rPr lang="en-US" sz="1600" dirty="0"/>
              <a:t> </a:t>
            </a:r>
            <a:r>
              <a:rPr lang="en-US" sz="1600" dirty="0">
                <a:solidFill>
                  <a:srgbClr val="FFFFFF"/>
                </a:solidFill>
                <a:latin typeface="Segoe UI" pitchFamily="34" charset="0"/>
                <a:cs typeface="Segoe UI" pitchFamily="34" charset="0"/>
              </a:rPr>
              <a:t>node.</a:t>
            </a:r>
          </a:p>
        </p:txBody>
      </p:sp>
      <p:sp>
        <p:nvSpPr>
          <p:cNvPr id="55298" name="Title 2"/>
          <p:cNvSpPr>
            <a:spLocks noGrp="1"/>
          </p:cNvSpPr>
          <p:nvPr>
            <p:ph type="title"/>
          </p:nvPr>
        </p:nvSpPr>
        <p:spPr>
          <a:xfrm>
            <a:off x="507868" y="230189"/>
            <a:ext cx="11173090" cy="443199"/>
          </a:xfrm>
        </p:spPr>
        <p:txBody>
          <a:bodyPr>
            <a:noAutofit/>
          </a:bodyPr>
          <a:lstStyle/>
          <a:p>
            <a:pPr fontAlgn="base">
              <a:spcAft>
                <a:spcPct val="0"/>
              </a:spcAft>
            </a:pPr>
            <a:r>
              <a:rPr lang="en-US" dirty="0" smtClean="0">
                <a:cs typeface="Futura Bk" pitchFamily="34" charset="0"/>
              </a:rPr>
              <a:t>Data Layout Approaches</a:t>
            </a:r>
            <a:endParaRPr lang="en-US" sz="2800" i="1" dirty="0">
              <a:solidFill>
                <a:srgbClr val="C00000"/>
              </a:solidFill>
            </a:endParaRPr>
          </a:p>
        </p:txBody>
      </p:sp>
      <p:cxnSp>
        <p:nvCxnSpPr>
          <p:cNvPr id="14" name="Straight Connector 13"/>
          <p:cNvCxnSpPr/>
          <p:nvPr/>
        </p:nvCxnSpPr>
        <p:spPr bwMode="auto">
          <a:xfrm>
            <a:off x="2491058" y="1646330"/>
            <a:ext cx="0" cy="792071"/>
          </a:xfrm>
          <a:prstGeom prst="line">
            <a:avLst/>
          </a:prstGeom>
          <a:noFill/>
          <a:ln w="12700" cap="flat" cmpd="sng" algn="ctr">
            <a:gradFill>
              <a:gsLst>
                <a:gs pos="0">
                  <a:schemeClr val="accent1">
                    <a:tint val="66000"/>
                    <a:satMod val="160000"/>
                    <a:alpha val="0"/>
                  </a:schemeClr>
                </a:gs>
                <a:gs pos="50000">
                  <a:schemeClr val="tx1"/>
                </a:gs>
                <a:gs pos="100000">
                  <a:schemeClr val="accent1">
                    <a:tint val="23500"/>
                    <a:satMod val="160000"/>
                    <a:alpha val="0"/>
                  </a:schemeClr>
                </a:gs>
              </a:gsLst>
              <a:lin ang="5400000" scaled="0"/>
            </a:gradFill>
            <a:prstDash val="solid"/>
            <a:headEnd type="none" w="med" len="med"/>
            <a:tailEnd type="none" w="med" len="med"/>
          </a:ln>
          <a:effectLst>
            <a:outerShdw blurRad="63500" algn="ctr" rotWithShape="0">
              <a:sysClr val="window" lastClr="FFFFFF"/>
            </a:outerShdw>
          </a:effectLst>
        </p:spPr>
      </p:cxnSp>
      <p:cxnSp>
        <p:nvCxnSpPr>
          <p:cNvPr id="15" name="Straight Connector 14"/>
          <p:cNvCxnSpPr/>
          <p:nvPr/>
        </p:nvCxnSpPr>
        <p:spPr bwMode="auto">
          <a:xfrm>
            <a:off x="2491058" y="2753714"/>
            <a:ext cx="0" cy="1190495"/>
          </a:xfrm>
          <a:prstGeom prst="line">
            <a:avLst/>
          </a:prstGeom>
          <a:noFill/>
          <a:ln w="12700" cap="flat" cmpd="sng" algn="ctr">
            <a:gradFill>
              <a:gsLst>
                <a:gs pos="0">
                  <a:schemeClr val="accent1">
                    <a:tint val="66000"/>
                    <a:satMod val="160000"/>
                    <a:alpha val="0"/>
                  </a:schemeClr>
                </a:gs>
                <a:gs pos="50000">
                  <a:schemeClr val="tx1"/>
                </a:gs>
                <a:gs pos="100000">
                  <a:schemeClr val="accent1">
                    <a:tint val="23500"/>
                    <a:satMod val="160000"/>
                    <a:alpha val="0"/>
                  </a:schemeClr>
                </a:gs>
              </a:gsLst>
              <a:lin ang="5400000" scaled="0"/>
            </a:gradFill>
            <a:prstDash val="solid"/>
            <a:headEnd type="none" w="med" len="med"/>
            <a:tailEnd type="none" w="med" len="med"/>
          </a:ln>
          <a:effectLst>
            <a:outerShdw blurRad="63500" algn="ctr" rotWithShape="0">
              <a:sysClr val="window" lastClr="FFFFFF"/>
            </a:outerShdw>
          </a:effectLst>
        </p:spPr>
      </p:cxnSp>
      <p:cxnSp>
        <p:nvCxnSpPr>
          <p:cNvPr id="16" name="Straight Connector 15"/>
          <p:cNvCxnSpPr/>
          <p:nvPr/>
        </p:nvCxnSpPr>
        <p:spPr bwMode="auto">
          <a:xfrm>
            <a:off x="2491058" y="4201280"/>
            <a:ext cx="0" cy="1912819"/>
          </a:xfrm>
          <a:prstGeom prst="line">
            <a:avLst/>
          </a:prstGeom>
          <a:noFill/>
          <a:ln w="12700" cap="flat" cmpd="sng" algn="ctr">
            <a:gradFill>
              <a:gsLst>
                <a:gs pos="0">
                  <a:schemeClr val="accent1">
                    <a:tint val="66000"/>
                    <a:satMod val="160000"/>
                    <a:alpha val="0"/>
                  </a:schemeClr>
                </a:gs>
                <a:gs pos="50000">
                  <a:schemeClr val="tx1"/>
                </a:gs>
                <a:gs pos="100000">
                  <a:schemeClr val="accent1">
                    <a:tint val="23500"/>
                    <a:satMod val="160000"/>
                    <a:alpha val="0"/>
                  </a:schemeClr>
                </a:gs>
              </a:gsLst>
              <a:lin ang="5400000" scaled="0"/>
            </a:gradFill>
            <a:prstDash val="solid"/>
            <a:headEnd type="none" w="med" len="med"/>
            <a:tailEnd type="none" w="med" len="med"/>
          </a:ln>
          <a:effectLst>
            <a:outerShdw blurRad="63500" algn="ctr" rotWithShape="0">
              <a:sysClr val="window" lastClr="FFFFFF"/>
            </a:outerShdw>
          </a:effectLst>
        </p:spPr>
      </p:cxnSp>
      <p:sp>
        <p:nvSpPr>
          <p:cNvPr id="2" name="Rectangle 1"/>
          <p:cNvSpPr/>
          <p:nvPr/>
        </p:nvSpPr>
        <p:spPr>
          <a:xfrm>
            <a:off x="2816556" y="2767510"/>
            <a:ext cx="8486855" cy="1251625"/>
          </a:xfrm>
          <a:prstGeom prst="rect">
            <a:avLst/>
          </a:prstGeom>
        </p:spPr>
        <p:txBody>
          <a:bodyPr wrap="square" lIns="121899" tIns="60949" rIns="121899" bIns="60949">
            <a:spAutoFit/>
          </a:bodyPr>
          <a:lstStyle/>
          <a:p>
            <a:pPr marL="457120" lvl="2" indent="-457120" defTabSz="609493">
              <a:spcAft>
                <a:spcPts val="800"/>
              </a:spcAft>
              <a:defRPr/>
            </a:pPr>
            <a:r>
              <a:rPr lang="en-US" sz="1900" dirty="0">
                <a:solidFill>
                  <a:srgbClr val="D90026"/>
                </a:solidFill>
                <a:latin typeface="Segoe UI" pitchFamily="34" charset="0"/>
                <a:ea typeface="Segoe UI" pitchFamily="34" charset="0"/>
                <a:cs typeface="Segoe UI" pitchFamily="34" charset="0"/>
              </a:rPr>
              <a:t>Distributed</a:t>
            </a:r>
          </a:p>
          <a:p>
            <a:pPr defTabSz="609493">
              <a:defRPr/>
            </a:pPr>
            <a:r>
              <a:rPr lang="en-US" sz="1600" dirty="0">
                <a:solidFill>
                  <a:srgbClr val="FFFFFF"/>
                </a:solidFill>
                <a:latin typeface="Segoe UI" pitchFamily="34" charset="0"/>
                <a:cs typeface="Segoe UI" pitchFamily="34" charset="0"/>
              </a:rPr>
              <a:t>A table structure is hashed on a single column and uniformly distributed across all nodes on the appliance. Each distribution is a separate physical table in the database management system (DBMS).</a:t>
            </a:r>
          </a:p>
        </p:txBody>
      </p:sp>
      <p:sp>
        <p:nvSpPr>
          <p:cNvPr id="3" name="Rectangle 2"/>
          <p:cNvSpPr/>
          <p:nvPr/>
        </p:nvSpPr>
        <p:spPr>
          <a:xfrm>
            <a:off x="2816556" y="4267200"/>
            <a:ext cx="8486853" cy="1744067"/>
          </a:xfrm>
          <a:prstGeom prst="rect">
            <a:avLst/>
          </a:prstGeom>
        </p:spPr>
        <p:txBody>
          <a:bodyPr wrap="square" lIns="121899" tIns="60949" rIns="121899" bIns="60949">
            <a:spAutoFit/>
          </a:bodyPr>
          <a:lstStyle/>
          <a:p>
            <a:pPr marL="457120" lvl="2" indent="-457120" defTabSz="609493">
              <a:spcAft>
                <a:spcPts val="800"/>
              </a:spcAft>
              <a:defRPr/>
            </a:pPr>
            <a:r>
              <a:rPr lang="en-US" sz="1900" dirty="0">
                <a:solidFill>
                  <a:srgbClr val="D90026"/>
                </a:solidFill>
                <a:latin typeface="Segoe UI" pitchFamily="34" charset="0"/>
                <a:ea typeface="Segoe UI" pitchFamily="34" charset="0"/>
                <a:cs typeface="Segoe UI" pitchFamily="34" charset="0"/>
              </a:rPr>
              <a:t>Ultra Shared-Nothing</a:t>
            </a:r>
          </a:p>
          <a:p>
            <a:pPr marL="0" lvl="2" defTabSz="609493">
              <a:defRPr/>
            </a:pPr>
            <a:r>
              <a:rPr lang="en-US" sz="1600" dirty="0">
                <a:solidFill>
                  <a:srgbClr val="FFFFFF"/>
                </a:solidFill>
                <a:latin typeface="Segoe UI" pitchFamily="34" charset="0"/>
                <a:cs typeface="Segoe UI" pitchFamily="34" charset="0"/>
              </a:rPr>
              <a:t>Provides the ability to design a schema of both distributed and replicated tables to minimize data movement between nodes.</a:t>
            </a:r>
          </a:p>
          <a:p>
            <a:pPr marL="380933" lvl="1" indent="-380933" fontAlgn="base">
              <a:spcBef>
                <a:spcPct val="0"/>
              </a:spcBef>
              <a:buClr>
                <a:schemeClr val="accent1"/>
              </a:buClr>
              <a:buFont typeface="Wingdings" pitchFamily="2" charset="2"/>
              <a:buChar char="§"/>
              <a:defRPr/>
            </a:pPr>
            <a:r>
              <a:rPr lang="en-US" sz="1600" dirty="0">
                <a:solidFill>
                  <a:schemeClr val="bg1"/>
                </a:solidFill>
                <a:latin typeface="Segoe UI" pitchFamily="34" charset="0"/>
                <a:cs typeface="Segoe UI" pitchFamily="34" charset="0"/>
              </a:rPr>
              <a:t>Small sets of data can be more efficiently stored in full (replicated).</a:t>
            </a:r>
          </a:p>
          <a:p>
            <a:pPr marL="380933" lvl="1" indent="-380933" fontAlgn="base">
              <a:spcBef>
                <a:spcPct val="0"/>
              </a:spcBef>
              <a:spcAft>
                <a:spcPts val="1066"/>
              </a:spcAft>
              <a:buClr>
                <a:schemeClr val="accent1"/>
              </a:buClr>
              <a:buFont typeface="Wingdings" pitchFamily="2" charset="2"/>
              <a:buChar char="§"/>
              <a:defRPr/>
            </a:pPr>
            <a:r>
              <a:rPr lang="en-US" sz="1600" dirty="0">
                <a:solidFill>
                  <a:schemeClr val="bg1"/>
                </a:solidFill>
                <a:latin typeface="Segoe UI" pitchFamily="34" charset="0"/>
                <a:cs typeface="Segoe UI" pitchFamily="34" charset="0"/>
              </a:rPr>
              <a:t>Certain set operations (such as single-node operations) are more efficient against full sets of data.</a:t>
            </a:r>
          </a:p>
        </p:txBody>
      </p:sp>
      <p:grpSp>
        <p:nvGrpSpPr>
          <p:cNvPr id="24" name="Group 23"/>
          <p:cNvGrpSpPr/>
          <p:nvPr/>
        </p:nvGrpSpPr>
        <p:grpSpPr>
          <a:xfrm>
            <a:off x="855741" y="1696612"/>
            <a:ext cx="1242791" cy="777648"/>
            <a:chOff x="1758143" y="4619106"/>
            <a:chExt cx="1690946" cy="1410393"/>
          </a:xfrm>
        </p:grpSpPr>
        <p:grpSp>
          <p:nvGrpSpPr>
            <p:cNvPr id="25" name="Group 73"/>
            <p:cNvGrpSpPr/>
            <p:nvPr/>
          </p:nvGrpSpPr>
          <p:grpSpPr>
            <a:xfrm>
              <a:off x="2190404" y="4619106"/>
              <a:ext cx="710045" cy="762000"/>
              <a:chOff x="2655570" y="4267200"/>
              <a:chExt cx="781050" cy="838200"/>
            </a:xfrm>
          </p:grpSpPr>
          <p:sp>
            <p:nvSpPr>
              <p:cNvPr id="49" name="Rectangle 48"/>
              <p:cNvSpPr/>
              <p:nvPr/>
            </p:nvSpPr>
            <p:spPr bwMode="auto">
              <a:xfrm>
                <a:off x="2667000" y="4343400"/>
                <a:ext cx="762000" cy="762000"/>
              </a:xfrm>
              <a:prstGeom prst="rect">
                <a:avLst/>
              </a:prstGeom>
              <a:gradFill>
                <a:gsLst>
                  <a:gs pos="0">
                    <a:schemeClr val="bg1">
                      <a:lumMod val="75000"/>
                    </a:schemeClr>
                  </a:gs>
                  <a:gs pos="100000">
                    <a:schemeClr val="bg1"/>
                  </a:gs>
                </a:gsLst>
              </a:gradFill>
              <a:ln w="19050">
                <a:solidFill>
                  <a:schemeClr val="bg1">
                    <a:lumMod val="50000"/>
                  </a:schemeClr>
                </a:solidFill>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cxnSp>
            <p:nvCxnSpPr>
              <p:cNvPr id="50" name="Straight Connector 49"/>
              <p:cNvCxnSpPr/>
              <p:nvPr/>
            </p:nvCxnSpPr>
            <p:spPr>
              <a:xfrm>
                <a:off x="2667000" y="44958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667000" y="46482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667000" y="48006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667000" y="49530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5400000" flipH="1" flipV="1">
                <a:off x="25915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5400000" flipH="1" flipV="1">
                <a:off x="28201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bwMode="auto">
              <a:xfrm>
                <a:off x="2655570" y="4267200"/>
                <a:ext cx="781050" cy="72390"/>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57" name="Rectangle 56"/>
              <p:cNvSpPr/>
              <p:nvPr/>
            </p:nvSpPr>
            <p:spPr bwMode="auto">
              <a:xfrm rot="16200000">
                <a:off x="2324102" y="4686299"/>
                <a:ext cx="762000" cy="76201"/>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sp>
          <p:nvSpPr>
            <p:cNvPr id="26" name="Rectangle 25"/>
            <p:cNvSpPr/>
            <p:nvPr/>
          </p:nvSpPr>
          <p:spPr bwMode="auto">
            <a:xfrm>
              <a:off x="2256561" y="4836276"/>
              <a:ext cx="624840" cy="129540"/>
            </a:xfrm>
            <a:prstGeom prst="rect">
              <a:avLst/>
            </a:prstGeom>
            <a:solidFill>
              <a:schemeClr val="tx2">
                <a:lumMod val="40000"/>
                <a:lumOff val="6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nvGrpSpPr>
            <p:cNvPr id="27" name="Group 73"/>
            <p:cNvGrpSpPr/>
            <p:nvPr/>
          </p:nvGrpSpPr>
          <p:grpSpPr>
            <a:xfrm>
              <a:off x="1758143" y="5267499"/>
              <a:ext cx="710045" cy="762000"/>
              <a:chOff x="2655570" y="4267200"/>
              <a:chExt cx="781050" cy="838200"/>
            </a:xfrm>
          </p:grpSpPr>
          <p:sp>
            <p:nvSpPr>
              <p:cNvPr id="40" name="Rectangle 39"/>
              <p:cNvSpPr/>
              <p:nvPr/>
            </p:nvSpPr>
            <p:spPr bwMode="auto">
              <a:xfrm>
                <a:off x="2667000" y="4343400"/>
                <a:ext cx="762000" cy="762000"/>
              </a:xfrm>
              <a:prstGeom prst="rect">
                <a:avLst/>
              </a:prstGeom>
              <a:gradFill>
                <a:gsLst>
                  <a:gs pos="0">
                    <a:schemeClr val="bg1">
                      <a:lumMod val="75000"/>
                    </a:schemeClr>
                  </a:gs>
                  <a:gs pos="100000">
                    <a:schemeClr val="bg1"/>
                  </a:gs>
                </a:gsLst>
              </a:gradFill>
              <a:ln w="19050">
                <a:solidFill>
                  <a:schemeClr val="bg1">
                    <a:lumMod val="50000"/>
                  </a:schemeClr>
                </a:solidFill>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cxnSp>
            <p:nvCxnSpPr>
              <p:cNvPr id="41" name="Straight Connector 40"/>
              <p:cNvCxnSpPr/>
              <p:nvPr/>
            </p:nvCxnSpPr>
            <p:spPr>
              <a:xfrm>
                <a:off x="2667000" y="44958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667000" y="46482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667000" y="48006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667000" y="49530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flipH="1" flipV="1">
                <a:off x="25915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5400000" flipH="1" flipV="1">
                <a:off x="28201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bwMode="auto">
              <a:xfrm>
                <a:off x="2655570" y="4267200"/>
                <a:ext cx="781050" cy="72390"/>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48" name="Rectangle 47"/>
              <p:cNvSpPr/>
              <p:nvPr/>
            </p:nvSpPr>
            <p:spPr bwMode="auto">
              <a:xfrm rot="16200000">
                <a:off x="2324102" y="4686299"/>
                <a:ext cx="762000" cy="76201"/>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sp>
          <p:nvSpPr>
            <p:cNvPr id="28" name="Rectangle 27"/>
            <p:cNvSpPr/>
            <p:nvPr/>
          </p:nvSpPr>
          <p:spPr bwMode="auto">
            <a:xfrm>
              <a:off x="1824300" y="5484669"/>
              <a:ext cx="624840" cy="129540"/>
            </a:xfrm>
            <a:prstGeom prst="rect">
              <a:avLst/>
            </a:prstGeom>
            <a:solidFill>
              <a:schemeClr val="tx2">
                <a:lumMod val="40000"/>
                <a:lumOff val="6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nvGrpSpPr>
            <p:cNvPr id="29" name="Group 73"/>
            <p:cNvGrpSpPr/>
            <p:nvPr/>
          </p:nvGrpSpPr>
          <p:grpSpPr>
            <a:xfrm>
              <a:off x="2739044" y="5267498"/>
              <a:ext cx="710045" cy="762000"/>
              <a:chOff x="2655570" y="4267200"/>
              <a:chExt cx="781050" cy="838200"/>
            </a:xfrm>
          </p:grpSpPr>
          <p:sp>
            <p:nvSpPr>
              <p:cNvPr id="31" name="Rectangle 30"/>
              <p:cNvSpPr/>
              <p:nvPr/>
            </p:nvSpPr>
            <p:spPr bwMode="auto">
              <a:xfrm>
                <a:off x="2667000" y="4343400"/>
                <a:ext cx="762000" cy="762000"/>
              </a:xfrm>
              <a:prstGeom prst="rect">
                <a:avLst/>
              </a:prstGeom>
              <a:gradFill>
                <a:gsLst>
                  <a:gs pos="0">
                    <a:schemeClr val="bg1">
                      <a:lumMod val="75000"/>
                    </a:schemeClr>
                  </a:gs>
                  <a:gs pos="100000">
                    <a:schemeClr val="bg1"/>
                  </a:gs>
                </a:gsLst>
              </a:gradFill>
              <a:ln w="19050">
                <a:solidFill>
                  <a:schemeClr val="bg1">
                    <a:lumMod val="50000"/>
                  </a:schemeClr>
                </a:solidFill>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cxnSp>
            <p:nvCxnSpPr>
              <p:cNvPr id="32" name="Straight Connector 31"/>
              <p:cNvCxnSpPr/>
              <p:nvPr/>
            </p:nvCxnSpPr>
            <p:spPr>
              <a:xfrm>
                <a:off x="2667000" y="44958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667000" y="46482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667000" y="48006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667000" y="49530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flipH="1" flipV="1">
                <a:off x="25915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flipH="1" flipV="1">
                <a:off x="28201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bwMode="auto">
              <a:xfrm>
                <a:off x="2655570" y="4267200"/>
                <a:ext cx="781050" cy="72390"/>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39" name="Rectangle 38"/>
              <p:cNvSpPr/>
              <p:nvPr/>
            </p:nvSpPr>
            <p:spPr bwMode="auto">
              <a:xfrm rot="16200000">
                <a:off x="2324102" y="4686299"/>
                <a:ext cx="762000" cy="76201"/>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sp>
          <p:nvSpPr>
            <p:cNvPr id="30" name="Rectangle 29"/>
            <p:cNvSpPr/>
            <p:nvPr/>
          </p:nvSpPr>
          <p:spPr bwMode="auto">
            <a:xfrm>
              <a:off x="2805201" y="5501293"/>
              <a:ext cx="624840" cy="129540"/>
            </a:xfrm>
            <a:prstGeom prst="rect">
              <a:avLst/>
            </a:prstGeom>
            <a:solidFill>
              <a:schemeClr val="tx2">
                <a:lumMod val="40000"/>
                <a:lumOff val="6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grpSp>
        <p:nvGrpSpPr>
          <p:cNvPr id="58" name="Group 57"/>
          <p:cNvGrpSpPr/>
          <p:nvPr/>
        </p:nvGrpSpPr>
        <p:grpSpPr>
          <a:xfrm>
            <a:off x="783897" y="2890041"/>
            <a:ext cx="1386479" cy="946631"/>
            <a:chOff x="-976497" y="2463319"/>
            <a:chExt cx="1090798" cy="927581"/>
          </a:xfrm>
        </p:grpSpPr>
        <p:grpSp>
          <p:nvGrpSpPr>
            <p:cNvPr id="59" name="Group 73"/>
            <p:cNvGrpSpPr/>
            <p:nvPr/>
          </p:nvGrpSpPr>
          <p:grpSpPr>
            <a:xfrm>
              <a:off x="-627491" y="2463319"/>
              <a:ext cx="391497" cy="420144"/>
              <a:chOff x="2655570" y="4267200"/>
              <a:chExt cx="781050" cy="838200"/>
            </a:xfrm>
          </p:grpSpPr>
          <p:sp>
            <p:nvSpPr>
              <p:cNvPr id="100" name="Rectangle 99"/>
              <p:cNvSpPr/>
              <p:nvPr/>
            </p:nvSpPr>
            <p:spPr bwMode="auto">
              <a:xfrm>
                <a:off x="2667000" y="4343400"/>
                <a:ext cx="762000" cy="762000"/>
              </a:xfrm>
              <a:prstGeom prst="rect">
                <a:avLst/>
              </a:prstGeom>
              <a:gradFill>
                <a:gsLst>
                  <a:gs pos="0">
                    <a:schemeClr val="bg1">
                      <a:lumMod val="75000"/>
                    </a:schemeClr>
                  </a:gs>
                  <a:gs pos="100000">
                    <a:schemeClr val="bg1"/>
                  </a:gs>
                </a:gsLst>
              </a:gradFill>
              <a:ln w="19050">
                <a:solidFill>
                  <a:schemeClr val="bg1">
                    <a:lumMod val="50000"/>
                  </a:schemeClr>
                </a:solidFill>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cxnSp>
            <p:nvCxnSpPr>
              <p:cNvPr id="101" name="Straight Connector 100"/>
              <p:cNvCxnSpPr/>
              <p:nvPr/>
            </p:nvCxnSpPr>
            <p:spPr>
              <a:xfrm>
                <a:off x="2667000" y="44958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2667000" y="46482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2667000" y="48006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2667000" y="49530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5400000" flipH="1" flipV="1">
                <a:off x="25915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rot="5400000" flipH="1" flipV="1">
                <a:off x="28201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7" name="Rectangle 106"/>
              <p:cNvSpPr/>
              <p:nvPr/>
            </p:nvSpPr>
            <p:spPr bwMode="auto">
              <a:xfrm>
                <a:off x="2655570" y="4267200"/>
                <a:ext cx="781050" cy="72390"/>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108" name="Rectangle 107"/>
              <p:cNvSpPr/>
              <p:nvPr/>
            </p:nvSpPr>
            <p:spPr bwMode="auto">
              <a:xfrm rot="16200000">
                <a:off x="2324102" y="4686299"/>
                <a:ext cx="762000" cy="76201"/>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sp>
          <p:nvSpPr>
            <p:cNvPr id="60" name="Rectangle 59"/>
            <p:cNvSpPr/>
            <p:nvPr/>
          </p:nvSpPr>
          <p:spPr bwMode="auto">
            <a:xfrm rot="5400000">
              <a:off x="-592750" y="2634323"/>
              <a:ext cx="369077" cy="115378"/>
            </a:xfrm>
            <a:prstGeom prst="rect">
              <a:avLst/>
            </a:prstGeom>
            <a:solidFill>
              <a:srgbClr val="0070C0">
                <a:alpha val="65000"/>
              </a:srgb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nvGrpSpPr>
            <p:cNvPr id="89" name="Group 73"/>
            <p:cNvGrpSpPr/>
            <p:nvPr/>
          </p:nvGrpSpPr>
          <p:grpSpPr>
            <a:xfrm>
              <a:off x="-195447" y="3076093"/>
              <a:ext cx="309748" cy="314807"/>
              <a:chOff x="2655570" y="4267200"/>
              <a:chExt cx="781050" cy="838200"/>
            </a:xfrm>
          </p:grpSpPr>
          <p:sp>
            <p:nvSpPr>
              <p:cNvPr id="91" name="Rectangle 90"/>
              <p:cNvSpPr/>
              <p:nvPr/>
            </p:nvSpPr>
            <p:spPr bwMode="auto">
              <a:xfrm>
                <a:off x="2667000" y="4343400"/>
                <a:ext cx="762000" cy="762000"/>
              </a:xfrm>
              <a:prstGeom prst="rect">
                <a:avLst/>
              </a:prstGeom>
              <a:gradFill>
                <a:gsLst>
                  <a:gs pos="0">
                    <a:schemeClr val="bg1">
                      <a:lumMod val="75000"/>
                    </a:schemeClr>
                  </a:gs>
                  <a:gs pos="100000">
                    <a:schemeClr val="bg1"/>
                  </a:gs>
                </a:gsLst>
              </a:gradFill>
              <a:ln w="19050">
                <a:solidFill>
                  <a:schemeClr val="bg1">
                    <a:lumMod val="50000"/>
                  </a:schemeClr>
                </a:solidFill>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cxnSp>
            <p:nvCxnSpPr>
              <p:cNvPr id="92" name="Straight Connector 91"/>
              <p:cNvCxnSpPr/>
              <p:nvPr/>
            </p:nvCxnSpPr>
            <p:spPr>
              <a:xfrm>
                <a:off x="2667000" y="44958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2667000" y="46482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2667000" y="48006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2667000" y="49530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5400000" flipH="1" flipV="1">
                <a:off x="25915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5400000" flipH="1" flipV="1">
                <a:off x="28201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8" name="Rectangle 97"/>
              <p:cNvSpPr/>
              <p:nvPr/>
            </p:nvSpPr>
            <p:spPr bwMode="auto">
              <a:xfrm>
                <a:off x="2655570" y="4267200"/>
                <a:ext cx="781050" cy="72390"/>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99" name="Rectangle 98"/>
              <p:cNvSpPr/>
              <p:nvPr/>
            </p:nvSpPr>
            <p:spPr bwMode="auto">
              <a:xfrm rot="16200000">
                <a:off x="2324102" y="4686299"/>
                <a:ext cx="762000" cy="76201"/>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grpSp>
          <p:nvGrpSpPr>
            <p:cNvPr id="78" name="Group 73"/>
            <p:cNvGrpSpPr/>
            <p:nvPr/>
          </p:nvGrpSpPr>
          <p:grpSpPr>
            <a:xfrm>
              <a:off x="-580258" y="3076093"/>
              <a:ext cx="309748" cy="314807"/>
              <a:chOff x="2655570" y="4267200"/>
              <a:chExt cx="781050" cy="838200"/>
            </a:xfrm>
          </p:grpSpPr>
          <p:sp>
            <p:nvSpPr>
              <p:cNvPr id="80" name="Rectangle 79"/>
              <p:cNvSpPr/>
              <p:nvPr/>
            </p:nvSpPr>
            <p:spPr bwMode="auto">
              <a:xfrm>
                <a:off x="2667000" y="4343400"/>
                <a:ext cx="762000" cy="762000"/>
              </a:xfrm>
              <a:prstGeom prst="rect">
                <a:avLst/>
              </a:prstGeom>
              <a:gradFill>
                <a:gsLst>
                  <a:gs pos="0">
                    <a:schemeClr val="bg1">
                      <a:lumMod val="75000"/>
                    </a:schemeClr>
                  </a:gs>
                  <a:gs pos="100000">
                    <a:schemeClr val="bg1"/>
                  </a:gs>
                </a:gsLst>
              </a:gradFill>
              <a:ln w="19050">
                <a:solidFill>
                  <a:schemeClr val="bg1">
                    <a:lumMod val="50000"/>
                  </a:schemeClr>
                </a:solidFill>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cxnSp>
            <p:nvCxnSpPr>
              <p:cNvPr id="81" name="Straight Connector 80"/>
              <p:cNvCxnSpPr/>
              <p:nvPr/>
            </p:nvCxnSpPr>
            <p:spPr>
              <a:xfrm>
                <a:off x="2667000" y="44958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2667000" y="46482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2667000" y="48006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2667000" y="49530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5400000" flipH="1" flipV="1">
                <a:off x="25915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flipH="1" flipV="1">
                <a:off x="28201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7" name="Rectangle 86"/>
              <p:cNvSpPr/>
              <p:nvPr/>
            </p:nvSpPr>
            <p:spPr bwMode="auto">
              <a:xfrm>
                <a:off x="2655570" y="4267200"/>
                <a:ext cx="781050" cy="72390"/>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88" name="Rectangle 87"/>
              <p:cNvSpPr/>
              <p:nvPr/>
            </p:nvSpPr>
            <p:spPr bwMode="auto">
              <a:xfrm rot="16200000">
                <a:off x="2324102" y="4686299"/>
                <a:ext cx="762000" cy="76201"/>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grpSp>
          <p:nvGrpSpPr>
            <p:cNvPr id="67" name="Group 73"/>
            <p:cNvGrpSpPr/>
            <p:nvPr/>
          </p:nvGrpSpPr>
          <p:grpSpPr>
            <a:xfrm>
              <a:off x="-976497" y="3076093"/>
              <a:ext cx="309748" cy="314807"/>
              <a:chOff x="2655570" y="4267200"/>
              <a:chExt cx="781050" cy="838200"/>
            </a:xfrm>
          </p:grpSpPr>
          <p:sp>
            <p:nvSpPr>
              <p:cNvPr id="69" name="Rectangle 68"/>
              <p:cNvSpPr/>
              <p:nvPr/>
            </p:nvSpPr>
            <p:spPr bwMode="auto">
              <a:xfrm>
                <a:off x="2667000" y="4343400"/>
                <a:ext cx="762000" cy="762000"/>
              </a:xfrm>
              <a:prstGeom prst="rect">
                <a:avLst/>
              </a:prstGeom>
              <a:gradFill>
                <a:gsLst>
                  <a:gs pos="0">
                    <a:schemeClr val="bg1">
                      <a:lumMod val="75000"/>
                    </a:schemeClr>
                  </a:gs>
                  <a:gs pos="100000">
                    <a:schemeClr val="bg1"/>
                  </a:gs>
                </a:gsLst>
              </a:gradFill>
              <a:ln w="19050">
                <a:solidFill>
                  <a:schemeClr val="bg1">
                    <a:lumMod val="50000"/>
                  </a:schemeClr>
                </a:solidFill>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cxnSp>
            <p:nvCxnSpPr>
              <p:cNvPr id="70" name="Straight Connector 69"/>
              <p:cNvCxnSpPr/>
              <p:nvPr/>
            </p:nvCxnSpPr>
            <p:spPr>
              <a:xfrm>
                <a:off x="2667000" y="44958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2667000" y="46482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2667000" y="48006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667000" y="49530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5400000" flipH="1" flipV="1">
                <a:off x="25915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5400000" flipH="1" flipV="1">
                <a:off x="28201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bwMode="auto">
              <a:xfrm>
                <a:off x="2655570" y="4267200"/>
                <a:ext cx="781050" cy="72390"/>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77" name="Rectangle 76"/>
              <p:cNvSpPr/>
              <p:nvPr/>
            </p:nvSpPr>
            <p:spPr bwMode="auto">
              <a:xfrm rot="16200000">
                <a:off x="2324102" y="4686299"/>
                <a:ext cx="762000" cy="76201"/>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cxnSp>
          <p:nvCxnSpPr>
            <p:cNvPr id="64" name="Straight Connector 63"/>
            <p:cNvCxnSpPr>
              <a:endCxn id="76" idx="0"/>
            </p:cNvCxnSpPr>
            <p:nvPr/>
          </p:nvCxnSpPr>
          <p:spPr>
            <a:xfrm flipH="1">
              <a:off x="-821623" y="2891790"/>
              <a:ext cx="387283" cy="184303"/>
            </a:xfrm>
            <a:prstGeom prst="line">
              <a:avLst/>
            </a:prstGeom>
            <a:ln>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a:endCxn id="87" idx="0"/>
            </p:cNvCxnSpPr>
            <p:nvPr/>
          </p:nvCxnSpPr>
          <p:spPr>
            <a:xfrm>
              <a:off x="-430530" y="2895600"/>
              <a:ext cx="5147" cy="180493"/>
            </a:xfrm>
            <a:prstGeom prst="line">
              <a:avLst/>
            </a:prstGeom>
            <a:ln>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100" idx="2"/>
              <a:endCxn id="98" idx="0"/>
            </p:cNvCxnSpPr>
            <p:nvPr/>
          </p:nvCxnSpPr>
          <p:spPr>
            <a:xfrm>
              <a:off x="-430788" y="2883463"/>
              <a:ext cx="390215" cy="192630"/>
            </a:xfrm>
            <a:prstGeom prst="line">
              <a:avLst/>
            </a:prstGeom>
            <a:ln>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109" name="Group 108"/>
          <p:cNvGrpSpPr/>
          <p:nvPr/>
        </p:nvGrpSpPr>
        <p:grpSpPr>
          <a:xfrm>
            <a:off x="813087" y="4457912"/>
            <a:ext cx="1328099" cy="939257"/>
            <a:chOff x="-1174618" y="3730200"/>
            <a:chExt cx="996334" cy="939257"/>
          </a:xfrm>
        </p:grpSpPr>
        <p:grpSp>
          <p:nvGrpSpPr>
            <p:cNvPr id="110" name="Group 109"/>
            <p:cNvGrpSpPr/>
            <p:nvPr/>
          </p:nvGrpSpPr>
          <p:grpSpPr>
            <a:xfrm>
              <a:off x="-872200" y="3730200"/>
              <a:ext cx="391497" cy="420144"/>
              <a:chOff x="-941256" y="3730200"/>
              <a:chExt cx="391497" cy="420144"/>
            </a:xfrm>
          </p:grpSpPr>
          <p:grpSp>
            <p:nvGrpSpPr>
              <p:cNvPr id="138" name="Group 73"/>
              <p:cNvGrpSpPr/>
              <p:nvPr/>
            </p:nvGrpSpPr>
            <p:grpSpPr>
              <a:xfrm>
                <a:off x="-941256" y="3730200"/>
                <a:ext cx="391497" cy="420144"/>
                <a:chOff x="2655570" y="4267200"/>
                <a:chExt cx="781050" cy="838200"/>
              </a:xfrm>
            </p:grpSpPr>
            <p:sp>
              <p:nvSpPr>
                <p:cNvPr id="140" name="Rectangle 139"/>
                <p:cNvSpPr/>
                <p:nvPr/>
              </p:nvSpPr>
              <p:spPr bwMode="auto">
                <a:xfrm>
                  <a:off x="2667000" y="4343400"/>
                  <a:ext cx="762000" cy="762000"/>
                </a:xfrm>
                <a:prstGeom prst="rect">
                  <a:avLst/>
                </a:prstGeom>
                <a:gradFill>
                  <a:gsLst>
                    <a:gs pos="0">
                      <a:schemeClr val="bg1">
                        <a:lumMod val="75000"/>
                      </a:schemeClr>
                    </a:gs>
                    <a:gs pos="100000">
                      <a:schemeClr val="bg1"/>
                    </a:gs>
                  </a:gsLst>
                </a:gradFill>
                <a:ln w="19050">
                  <a:solidFill>
                    <a:schemeClr val="bg1">
                      <a:lumMod val="50000"/>
                    </a:schemeClr>
                  </a:solidFill>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cxnSp>
              <p:nvCxnSpPr>
                <p:cNvPr id="141" name="Straight Connector 140"/>
                <p:cNvCxnSpPr/>
                <p:nvPr/>
              </p:nvCxnSpPr>
              <p:spPr>
                <a:xfrm>
                  <a:off x="2667000" y="44958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a:off x="2667000" y="46482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2667000" y="48006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2667000" y="49530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5400000" flipH="1" flipV="1">
                  <a:off x="25915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rot="5400000" flipH="1" flipV="1">
                  <a:off x="28201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7" name="Rectangle 146"/>
                <p:cNvSpPr/>
                <p:nvPr/>
              </p:nvSpPr>
              <p:spPr bwMode="auto">
                <a:xfrm>
                  <a:off x="2655570" y="4267200"/>
                  <a:ext cx="781050" cy="72390"/>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148" name="Rectangle 147"/>
                <p:cNvSpPr/>
                <p:nvPr/>
              </p:nvSpPr>
              <p:spPr bwMode="auto">
                <a:xfrm rot="16200000">
                  <a:off x="2324102" y="4686299"/>
                  <a:ext cx="762000" cy="76201"/>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sp>
            <p:nvSpPr>
              <p:cNvPr id="139" name="Rectangle 138"/>
              <p:cNvSpPr/>
              <p:nvPr/>
            </p:nvSpPr>
            <p:spPr bwMode="auto">
              <a:xfrm>
                <a:off x="-792956" y="3849941"/>
                <a:ext cx="126206" cy="71424"/>
              </a:xfrm>
              <a:prstGeom prst="rect">
                <a:avLst/>
              </a:prstGeom>
              <a:solidFill>
                <a:srgbClr val="0070C0">
                  <a:alpha val="65000"/>
                </a:srgb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a:solidFill>
                    <a:schemeClr val="bg1"/>
                  </a:solidFill>
                  <a:effectLst>
                    <a:outerShdw blurRad="38100" dist="38100" dir="2700000" algn="tl">
                      <a:srgbClr val="000000">
                        <a:alpha val="43137"/>
                      </a:srgbClr>
                    </a:outerShdw>
                  </a:effectLst>
                  <a:latin typeface="Segoe" pitchFamily="34" charset="0"/>
                </a:endParaRPr>
              </a:p>
            </p:txBody>
          </p:sp>
        </p:grpSp>
        <p:grpSp>
          <p:nvGrpSpPr>
            <p:cNvPr id="111" name="Group 110"/>
            <p:cNvGrpSpPr/>
            <p:nvPr/>
          </p:nvGrpSpPr>
          <p:grpSpPr>
            <a:xfrm>
              <a:off x="-1174618" y="4249313"/>
              <a:ext cx="391497" cy="420144"/>
              <a:chOff x="-941256" y="3730200"/>
              <a:chExt cx="391497" cy="420144"/>
            </a:xfrm>
          </p:grpSpPr>
          <p:grpSp>
            <p:nvGrpSpPr>
              <p:cNvPr id="127" name="Group 73"/>
              <p:cNvGrpSpPr/>
              <p:nvPr/>
            </p:nvGrpSpPr>
            <p:grpSpPr>
              <a:xfrm>
                <a:off x="-941256" y="3730200"/>
                <a:ext cx="391497" cy="420144"/>
                <a:chOff x="2655570" y="4267200"/>
                <a:chExt cx="781050" cy="838200"/>
              </a:xfrm>
            </p:grpSpPr>
            <p:sp>
              <p:nvSpPr>
                <p:cNvPr id="129" name="Rectangle 128"/>
                <p:cNvSpPr/>
                <p:nvPr/>
              </p:nvSpPr>
              <p:spPr bwMode="auto">
                <a:xfrm>
                  <a:off x="2667000" y="4343400"/>
                  <a:ext cx="762000" cy="762000"/>
                </a:xfrm>
                <a:prstGeom prst="rect">
                  <a:avLst/>
                </a:prstGeom>
                <a:gradFill>
                  <a:gsLst>
                    <a:gs pos="0">
                      <a:schemeClr val="bg1">
                        <a:lumMod val="75000"/>
                      </a:schemeClr>
                    </a:gs>
                    <a:gs pos="100000">
                      <a:schemeClr val="bg1"/>
                    </a:gs>
                  </a:gsLst>
                </a:gradFill>
                <a:ln w="19050">
                  <a:solidFill>
                    <a:schemeClr val="bg1">
                      <a:lumMod val="50000"/>
                    </a:schemeClr>
                  </a:solidFill>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cxnSp>
              <p:nvCxnSpPr>
                <p:cNvPr id="130" name="Straight Connector 129"/>
                <p:cNvCxnSpPr/>
                <p:nvPr/>
              </p:nvCxnSpPr>
              <p:spPr>
                <a:xfrm>
                  <a:off x="2667000" y="44958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2667000" y="46482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2667000" y="48006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2667000" y="49530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rot="5400000" flipH="1" flipV="1">
                  <a:off x="25915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5400000" flipH="1" flipV="1">
                  <a:off x="28201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6" name="Rectangle 135"/>
                <p:cNvSpPr/>
                <p:nvPr/>
              </p:nvSpPr>
              <p:spPr bwMode="auto">
                <a:xfrm>
                  <a:off x="2655570" y="4267200"/>
                  <a:ext cx="781050" cy="72390"/>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137" name="Rectangle 136"/>
                <p:cNvSpPr/>
                <p:nvPr/>
              </p:nvSpPr>
              <p:spPr bwMode="auto">
                <a:xfrm rot="16200000">
                  <a:off x="2324102" y="4686299"/>
                  <a:ext cx="762000" cy="76201"/>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sp>
            <p:nvSpPr>
              <p:cNvPr id="128" name="Rectangle 127"/>
              <p:cNvSpPr/>
              <p:nvPr/>
            </p:nvSpPr>
            <p:spPr bwMode="auto">
              <a:xfrm>
                <a:off x="-792956" y="3849941"/>
                <a:ext cx="126206" cy="71424"/>
              </a:xfrm>
              <a:prstGeom prst="rect">
                <a:avLst/>
              </a:prstGeom>
              <a:solidFill>
                <a:srgbClr val="0070C0">
                  <a:alpha val="65000"/>
                </a:srgb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a:solidFill>
                    <a:schemeClr val="bg1"/>
                  </a:solidFill>
                  <a:effectLst>
                    <a:outerShdw blurRad="38100" dist="38100" dir="2700000" algn="tl">
                      <a:srgbClr val="000000">
                        <a:alpha val="43137"/>
                      </a:srgbClr>
                    </a:outerShdw>
                  </a:effectLst>
                  <a:latin typeface="Segoe" pitchFamily="34" charset="0"/>
                </a:endParaRPr>
              </a:p>
            </p:txBody>
          </p:sp>
        </p:grpSp>
        <p:grpSp>
          <p:nvGrpSpPr>
            <p:cNvPr id="112" name="Group 111"/>
            <p:cNvGrpSpPr/>
            <p:nvPr/>
          </p:nvGrpSpPr>
          <p:grpSpPr>
            <a:xfrm>
              <a:off x="-569781" y="4249313"/>
              <a:ext cx="391497" cy="420144"/>
              <a:chOff x="-941256" y="3730200"/>
              <a:chExt cx="391497" cy="420144"/>
            </a:xfrm>
          </p:grpSpPr>
          <p:grpSp>
            <p:nvGrpSpPr>
              <p:cNvPr id="116" name="Group 73"/>
              <p:cNvGrpSpPr/>
              <p:nvPr/>
            </p:nvGrpSpPr>
            <p:grpSpPr>
              <a:xfrm>
                <a:off x="-941256" y="3730200"/>
                <a:ext cx="391497" cy="420144"/>
                <a:chOff x="2655570" y="4267200"/>
                <a:chExt cx="781050" cy="838200"/>
              </a:xfrm>
            </p:grpSpPr>
            <p:sp>
              <p:nvSpPr>
                <p:cNvPr id="118" name="Rectangle 117"/>
                <p:cNvSpPr/>
                <p:nvPr/>
              </p:nvSpPr>
              <p:spPr bwMode="auto">
                <a:xfrm>
                  <a:off x="2667000" y="4343400"/>
                  <a:ext cx="762000" cy="762000"/>
                </a:xfrm>
                <a:prstGeom prst="rect">
                  <a:avLst/>
                </a:prstGeom>
                <a:gradFill>
                  <a:gsLst>
                    <a:gs pos="0">
                      <a:schemeClr val="bg1">
                        <a:lumMod val="75000"/>
                      </a:schemeClr>
                    </a:gs>
                    <a:gs pos="100000">
                      <a:schemeClr val="bg1"/>
                    </a:gs>
                  </a:gsLst>
                </a:gradFill>
                <a:ln w="19050">
                  <a:solidFill>
                    <a:schemeClr val="bg1">
                      <a:lumMod val="50000"/>
                    </a:schemeClr>
                  </a:solidFill>
                  <a:headEnd type="none" w="med" len="med"/>
                  <a:tailEnd type="none" w="med" len="med"/>
                </a:ln>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cxnSp>
              <p:nvCxnSpPr>
                <p:cNvPr id="119" name="Straight Connector 118"/>
                <p:cNvCxnSpPr/>
                <p:nvPr/>
              </p:nvCxnSpPr>
              <p:spPr>
                <a:xfrm>
                  <a:off x="2667000" y="44958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2667000" y="46482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2667000" y="48006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2667000" y="4953000"/>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flipH="1" flipV="1">
                  <a:off x="25915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rot="5400000" flipH="1" flipV="1">
                  <a:off x="2820194" y="4723606"/>
                  <a:ext cx="76200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5" name="Rectangle 124"/>
                <p:cNvSpPr/>
                <p:nvPr/>
              </p:nvSpPr>
              <p:spPr bwMode="auto">
                <a:xfrm>
                  <a:off x="2655570" y="4267200"/>
                  <a:ext cx="781050" cy="72390"/>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126" name="Rectangle 125"/>
                <p:cNvSpPr/>
                <p:nvPr/>
              </p:nvSpPr>
              <p:spPr bwMode="auto">
                <a:xfrm rot="16200000">
                  <a:off x="2324102" y="4686299"/>
                  <a:ext cx="762000" cy="76201"/>
                </a:xfrm>
                <a:prstGeom prst="rect">
                  <a:avLst/>
                </a:prstGeom>
                <a:solidFill>
                  <a:schemeClr val="bg1">
                    <a:lumMod val="50000"/>
                  </a:scheme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grpSp>
          <p:sp>
            <p:nvSpPr>
              <p:cNvPr id="117" name="Rectangle 116"/>
              <p:cNvSpPr/>
              <p:nvPr/>
            </p:nvSpPr>
            <p:spPr bwMode="auto">
              <a:xfrm>
                <a:off x="-792956" y="3849941"/>
                <a:ext cx="126206" cy="71424"/>
              </a:xfrm>
              <a:prstGeom prst="rect">
                <a:avLst/>
              </a:prstGeom>
              <a:solidFill>
                <a:srgbClr val="0070C0">
                  <a:alpha val="65000"/>
                </a:srgb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dirty="0">
                  <a:solidFill>
                    <a:schemeClr val="bg1"/>
                  </a:solidFill>
                  <a:effectLst>
                    <a:outerShdw blurRad="38100" dist="38100" dir="2700000" algn="tl">
                      <a:srgbClr val="000000">
                        <a:alpha val="43137"/>
                      </a:srgbClr>
                    </a:outerShdw>
                  </a:effectLst>
                  <a:latin typeface="Segoe" pitchFamily="34" charset="0"/>
                </a:endParaRPr>
              </a:p>
            </p:txBody>
          </p:sp>
        </p:grpSp>
        <p:cxnSp>
          <p:nvCxnSpPr>
            <p:cNvPr id="113" name="Straight Connector 112"/>
            <p:cNvCxnSpPr>
              <a:stCxn id="139" idx="2"/>
              <a:endCxn id="117" idx="0"/>
            </p:cNvCxnSpPr>
            <p:nvPr/>
          </p:nvCxnSpPr>
          <p:spPr>
            <a:xfrm>
              <a:off x="-660797" y="3921365"/>
              <a:ext cx="302419" cy="447689"/>
            </a:xfrm>
            <a:prstGeom prst="line">
              <a:avLst/>
            </a:prstGeom>
            <a:ln>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a:endCxn id="128" idx="0"/>
            </p:cNvCxnSpPr>
            <p:nvPr/>
          </p:nvCxnSpPr>
          <p:spPr>
            <a:xfrm flipH="1">
              <a:off x="-963215" y="3919538"/>
              <a:ext cx="296465" cy="449516"/>
            </a:xfrm>
            <a:prstGeom prst="line">
              <a:avLst/>
            </a:prstGeom>
            <a:ln>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a:stCxn id="128" idx="3"/>
              <a:endCxn id="117" idx="1"/>
            </p:cNvCxnSpPr>
            <p:nvPr/>
          </p:nvCxnSpPr>
          <p:spPr>
            <a:xfrm>
              <a:off x="-900112" y="4404766"/>
              <a:ext cx="478631" cy="0"/>
            </a:xfrm>
            <a:prstGeom prst="line">
              <a:avLst/>
            </a:prstGeom>
            <a:ln>
              <a:headEnd type="stealth"/>
              <a:tailEnd type="stealth"/>
            </a:ln>
          </p:spPr>
          <p:style>
            <a:lnRef idx="1">
              <a:schemeClr val="accent1"/>
            </a:lnRef>
            <a:fillRef idx="0">
              <a:schemeClr val="accent1"/>
            </a:fillRef>
            <a:effectRef idx="0">
              <a:schemeClr val="accent1"/>
            </a:effectRef>
            <a:fontRef idx="minor">
              <a:schemeClr val="tx1"/>
            </a:fontRef>
          </p:style>
        </p:cxnSp>
      </p:grpSp>
      <p:sp>
        <p:nvSpPr>
          <p:cNvPr id="149" name="Rectangle 148"/>
          <p:cNvSpPr/>
          <p:nvPr/>
        </p:nvSpPr>
        <p:spPr bwMode="auto">
          <a:xfrm rot="5400000">
            <a:off x="859695" y="3620851"/>
            <a:ext cx="292067" cy="136575"/>
          </a:xfrm>
          <a:prstGeom prst="rect">
            <a:avLst/>
          </a:prstGeom>
          <a:solidFill>
            <a:srgbClr val="0070C0">
              <a:alpha val="65000"/>
            </a:srgb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150" name="Rectangle 149"/>
          <p:cNvSpPr/>
          <p:nvPr/>
        </p:nvSpPr>
        <p:spPr bwMode="auto">
          <a:xfrm rot="5400000">
            <a:off x="1364530" y="3620851"/>
            <a:ext cx="292067" cy="136575"/>
          </a:xfrm>
          <a:prstGeom prst="rect">
            <a:avLst/>
          </a:prstGeom>
          <a:solidFill>
            <a:srgbClr val="0070C0">
              <a:alpha val="65000"/>
            </a:srgb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
        <p:nvSpPr>
          <p:cNvPr id="151" name="Rectangle 150"/>
          <p:cNvSpPr/>
          <p:nvPr/>
        </p:nvSpPr>
        <p:spPr bwMode="auto">
          <a:xfrm rot="5400000">
            <a:off x="1855652" y="3620851"/>
            <a:ext cx="292067" cy="136575"/>
          </a:xfrm>
          <a:prstGeom prst="rect">
            <a:avLst/>
          </a:prstGeom>
          <a:solidFill>
            <a:srgbClr val="0070C0">
              <a:alpha val="65000"/>
            </a:srgbClr>
          </a:solidFill>
          <a:ln w="19050">
            <a:noFill/>
            <a:headEnd type="none" w="med" len="med"/>
            <a:tailEnd type="none" w="med" len="med"/>
          </a:ln>
          <a:effectLst/>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a:endParaRPr lang="en-US" dirty="0" smtClean="0">
              <a:solidFill>
                <a:schemeClr val="bg1"/>
              </a:solidFill>
              <a:effectLst>
                <a:outerShdw blurRad="38100" dist="38100" dir="2700000" algn="tl">
                  <a:srgbClr val="000000">
                    <a:alpha val="43137"/>
                  </a:srgbClr>
                </a:outerShdw>
              </a:effectLst>
              <a:latin typeface="Segoe" pitchFamily="34" charset="0"/>
            </a:endParaRPr>
          </a:p>
        </p:txBody>
      </p:sp>
    </p:spTree>
    <p:extLst>
      <p:ext uri="{BB962C8B-B14F-4D97-AF65-F5344CB8AC3E}">
        <p14:creationId xmlns:p14="http://schemas.microsoft.com/office/powerpoint/2010/main" val="2824771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16332" y="230189"/>
            <a:ext cx="11173090" cy="443199"/>
          </a:xfrm>
        </p:spPr>
        <p:txBody>
          <a:bodyPr>
            <a:normAutofit fontScale="90000"/>
          </a:bodyPr>
          <a:lstStyle/>
          <a:p>
            <a:r>
              <a:rPr lang="en-US" dirty="0" smtClean="0"/>
              <a:t>Ultra Shared-Nothing Architecture</a:t>
            </a:r>
            <a:endParaRPr lang="en-US" dirty="0"/>
          </a:p>
        </p:txBody>
      </p:sp>
      <p:sp>
        <p:nvSpPr>
          <p:cNvPr id="17411" name="Rectangle 3"/>
          <p:cNvSpPr>
            <a:spLocks noGrp="1" noChangeArrowheads="1"/>
          </p:cNvSpPr>
          <p:nvPr>
            <p:ph type="body" sz="quarter" idx="10"/>
          </p:nvPr>
        </p:nvSpPr>
        <p:spPr>
          <a:xfrm>
            <a:off x="520565" y="1447800"/>
            <a:ext cx="11147696" cy="4659224"/>
          </a:xfrm>
        </p:spPr>
        <p:txBody>
          <a:bodyPr>
            <a:normAutofit fontScale="85000" lnSpcReduction="20000"/>
          </a:bodyPr>
          <a:lstStyle/>
          <a:p>
            <a:pPr marL="0" indent="0" defTabSz="609493" fontAlgn="base">
              <a:spcBef>
                <a:spcPct val="0"/>
              </a:spcBef>
              <a:spcAft>
                <a:spcPts val="1200"/>
              </a:spcAft>
              <a:buNone/>
            </a:pPr>
            <a:r>
              <a:rPr lang="en-US" dirty="0"/>
              <a:t>Extends </a:t>
            </a:r>
            <a:r>
              <a:rPr lang="en-US" dirty="0" smtClean="0"/>
              <a:t>Traditional Shared-Nothing </a:t>
            </a:r>
            <a:r>
              <a:rPr lang="en-US" dirty="0"/>
              <a:t>D</a:t>
            </a:r>
            <a:r>
              <a:rPr lang="en-US" dirty="0" smtClean="0"/>
              <a:t>esign</a:t>
            </a:r>
            <a:endParaRPr lang="en-US" dirty="0"/>
          </a:p>
          <a:p>
            <a:pPr marL="311096" lvl="2" indent="-311096" defTabSz="609493" fontAlgn="base">
              <a:spcBef>
                <a:spcPts val="267"/>
              </a:spcBef>
              <a:spcAft>
                <a:spcPts val="533"/>
              </a:spcAft>
              <a:buClr>
                <a:schemeClr val="accent1"/>
              </a:buClr>
              <a:buFont typeface="Wingdings" pitchFamily="2" charset="2"/>
              <a:buChar char="§"/>
              <a:defRPr/>
            </a:pPr>
            <a:r>
              <a:rPr lang="en-US" dirty="0" smtClean="0">
                <a:ea typeface="+mn-ea"/>
              </a:rPr>
              <a:t>Pushes shared-nothing </a:t>
            </a:r>
            <a:r>
              <a:rPr lang="en-US" dirty="0">
                <a:ea typeface="+mn-ea"/>
              </a:rPr>
              <a:t>architecture into </a:t>
            </a:r>
            <a:r>
              <a:rPr lang="en-US" dirty="0" smtClean="0">
                <a:ea typeface="+mn-ea"/>
              </a:rPr>
              <a:t>the SMP node—there is IO </a:t>
            </a:r>
            <a:r>
              <a:rPr lang="en-US" dirty="0">
                <a:ea typeface="+mn-ea"/>
              </a:rPr>
              <a:t>and CPU affinity within </a:t>
            </a:r>
            <a:r>
              <a:rPr lang="en-US" dirty="0" smtClean="0">
                <a:ea typeface="+mn-ea"/>
              </a:rPr>
              <a:t>SMP </a:t>
            </a:r>
            <a:r>
              <a:rPr lang="en-US" dirty="0">
                <a:ea typeface="+mn-ea"/>
              </a:rPr>
              <a:t>nodes</a:t>
            </a:r>
          </a:p>
          <a:p>
            <a:pPr marL="761867" lvl="3" defTabSz="609493" fontAlgn="base">
              <a:spcBef>
                <a:spcPts val="267"/>
              </a:spcBef>
              <a:spcAft>
                <a:spcPts val="533"/>
              </a:spcAft>
              <a:buClr>
                <a:schemeClr val="accent1"/>
              </a:buClr>
              <a:buFont typeface="Courier New" pitchFamily="49" charset="0"/>
              <a:buChar char="o"/>
              <a:defRPr/>
            </a:pPr>
            <a:r>
              <a:rPr lang="en-US" sz="2100" dirty="0"/>
              <a:t>Eliminates contention for user queries</a:t>
            </a:r>
          </a:p>
          <a:p>
            <a:pPr marL="761867" lvl="3" defTabSz="609493" fontAlgn="base">
              <a:spcBef>
                <a:spcPts val="267"/>
              </a:spcBef>
              <a:spcAft>
                <a:spcPts val="533"/>
              </a:spcAft>
              <a:buClr>
                <a:schemeClr val="accent1"/>
              </a:buClr>
              <a:buFont typeface="Courier New" pitchFamily="49" charset="0"/>
              <a:buChar char="o"/>
              <a:defRPr/>
            </a:pPr>
            <a:r>
              <a:rPr lang="en-US" sz="2100" dirty="0"/>
              <a:t>Uses full resources for each user query</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ea typeface="+mn-ea"/>
              </a:rPr>
              <a:t>Provides multiple </a:t>
            </a:r>
            <a:r>
              <a:rPr lang="en-US" dirty="0">
                <a:ea typeface="+mn-ea"/>
              </a:rPr>
              <a:t>physical instances of tables</a:t>
            </a:r>
          </a:p>
          <a:p>
            <a:pPr marL="761867" lvl="3" defTabSz="609493" fontAlgn="base">
              <a:spcBef>
                <a:spcPts val="267"/>
              </a:spcBef>
              <a:spcAft>
                <a:spcPts val="533"/>
              </a:spcAft>
              <a:buClr>
                <a:schemeClr val="accent1"/>
              </a:buClr>
              <a:buFont typeface="Courier New" pitchFamily="49" charset="0"/>
              <a:buChar char="o"/>
              <a:defRPr/>
            </a:pPr>
            <a:r>
              <a:rPr lang="en-US" sz="2100" dirty="0"/>
              <a:t>Distributes large tables</a:t>
            </a:r>
          </a:p>
          <a:p>
            <a:pPr marL="761867" lvl="3" defTabSz="609493" fontAlgn="base">
              <a:spcBef>
                <a:spcPts val="267"/>
              </a:spcBef>
              <a:spcAft>
                <a:spcPts val="533"/>
              </a:spcAft>
              <a:buClr>
                <a:schemeClr val="accent1"/>
              </a:buClr>
              <a:buFont typeface="Courier New" pitchFamily="49" charset="0"/>
              <a:buChar char="o"/>
              <a:defRPr/>
            </a:pPr>
            <a:r>
              <a:rPr lang="en-US" sz="2100" dirty="0"/>
              <a:t>Replicates small tables</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ea typeface="+mn-ea"/>
              </a:rPr>
              <a:t>Redistributes </a:t>
            </a:r>
            <a:r>
              <a:rPr lang="en-US" dirty="0">
                <a:ea typeface="+mn-ea"/>
              </a:rPr>
              <a:t>rows </a:t>
            </a:r>
            <a:r>
              <a:rPr lang="en-US" dirty="0" smtClean="0">
                <a:ea typeface="+mn-ea"/>
              </a:rPr>
              <a:t>as needed </a:t>
            </a:r>
            <a:endParaRPr lang="en-US" dirty="0">
              <a:ea typeface="+mn-ea"/>
            </a:endParaRPr>
          </a:p>
          <a:p>
            <a:pPr marL="0" indent="0" defTabSz="609493" fontAlgn="base">
              <a:spcBef>
                <a:spcPts val="1600"/>
              </a:spcBef>
              <a:spcAft>
                <a:spcPts val="800"/>
              </a:spcAft>
              <a:buNone/>
            </a:pPr>
            <a:r>
              <a:rPr lang="en-US" dirty="0"/>
              <a:t>Provides </a:t>
            </a:r>
            <a:r>
              <a:rPr lang="en-US" dirty="0" smtClean="0"/>
              <a:t>Fault </a:t>
            </a:r>
            <a:r>
              <a:rPr lang="en-US" dirty="0"/>
              <a:t>T</a:t>
            </a:r>
            <a:r>
              <a:rPr lang="en-US" dirty="0" smtClean="0"/>
              <a:t>olerance</a:t>
            </a:r>
            <a:endParaRPr lang="en-US" dirty="0"/>
          </a:p>
          <a:p>
            <a:pPr marL="311096" lvl="2" indent="-311096" defTabSz="609493" fontAlgn="base">
              <a:spcBef>
                <a:spcPts val="267"/>
              </a:spcBef>
              <a:spcAft>
                <a:spcPts val="533"/>
              </a:spcAft>
              <a:buClr>
                <a:schemeClr val="accent1"/>
              </a:buClr>
              <a:buFont typeface="Wingdings" pitchFamily="2" charset="2"/>
              <a:buChar char="§"/>
              <a:defRPr/>
            </a:pPr>
            <a:r>
              <a:rPr lang="en-US" dirty="0">
                <a:ea typeface="+mn-ea"/>
              </a:rPr>
              <a:t>All hardware components have </a:t>
            </a:r>
            <a:r>
              <a:rPr lang="en-US" dirty="0" smtClean="0">
                <a:ea typeface="+mn-ea"/>
              </a:rPr>
              <a:t>redundancy (including CPUs</a:t>
            </a:r>
            <a:r>
              <a:rPr lang="en-US" dirty="0">
                <a:ea typeface="+mn-ea"/>
              </a:rPr>
              <a:t>, disks, networks, power, and storage </a:t>
            </a:r>
            <a:r>
              <a:rPr lang="en-US" dirty="0" smtClean="0">
                <a:ea typeface="+mn-ea"/>
              </a:rPr>
              <a:t>processors)</a:t>
            </a:r>
            <a:endParaRPr lang="en-US" dirty="0">
              <a:ea typeface="+mn-ea"/>
            </a:endParaRPr>
          </a:p>
          <a:p>
            <a:pPr marL="311096" lvl="2" indent="-311096" defTabSz="609493" fontAlgn="base">
              <a:spcBef>
                <a:spcPts val="267"/>
              </a:spcBef>
              <a:spcAft>
                <a:spcPts val="533"/>
              </a:spcAft>
              <a:buClr>
                <a:schemeClr val="accent1"/>
              </a:buClr>
              <a:buFont typeface="Wingdings" pitchFamily="2" charset="2"/>
              <a:buChar char="§"/>
              <a:defRPr/>
            </a:pPr>
            <a:r>
              <a:rPr lang="en-US" dirty="0">
                <a:ea typeface="+mn-ea"/>
              </a:rPr>
              <a:t>Control and </a:t>
            </a:r>
            <a:r>
              <a:rPr lang="en-US" dirty="0" smtClean="0">
                <a:ea typeface="+mn-ea"/>
              </a:rPr>
              <a:t>compute </a:t>
            </a:r>
            <a:r>
              <a:rPr lang="en-US" dirty="0">
                <a:ea typeface="+mn-ea"/>
              </a:rPr>
              <a:t>nodes use failover clustering</a:t>
            </a:r>
          </a:p>
          <a:p>
            <a:pPr marL="311096" lvl="2" indent="-311096" defTabSz="609493" fontAlgn="base">
              <a:spcBef>
                <a:spcPts val="267"/>
              </a:spcBef>
              <a:spcAft>
                <a:spcPts val="533"/>
              </a:spcAft>
              <a:buClr>
                <a:schemeClr val="accent1"/>
              </a:buClr>
              <a:buFont typeface="Wingdings" pitchFamily="2" charset="2"/>
              <a:buChar char="§"/>
              <a:defRPr/>
            </a:pPr>
            <a:r>
              <a:rPr lang="en-US" dirty="0">
                <a:ea typeface="+mn-ea"/>
              </a:rPr>
              <a:t>Management nodes have active and standby </a:t>
            </a:r>
            <a:r>
              <a:rPr lang="en-US" dirty="0" smtClean="0">
                <a:ea typeface="+mn-ea"/>
              </a:rPr>
              <a:t>states</a:t>
            </a:r>
            <a:endParaRPr lang="en-US" dirty="0">
              <a:ea typeface="+mn-ea"/>
            </a:endParaRPr>
          </a:p>
        </p:txBody>
      </p:sp>
    </p:spTree>
    <p:extLst>
      <p:ext uri="{BB962C8B-B14F-4D97-AF65-F5344CB8AC3E}">
        <p14:creationId xmlns:p14="http://schemas.microsoft.com/office/powerpoint/2010/main" val="1622922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2" y="1113611"/>
            <a:ext cx="12188824" cy="5148644"/>
          </a:xfrm>
          <a:prstGeom prst="rect">
            <a:avLst/>
          </a:prstGeom>
          <a:solidFill>
            <a:schemeClr val="tx1">
              <a:alpha val="25000"/>
            </a:scheme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7200" spc="-200" dirty="0">
              <a:ln w="3175">
                <a:noFill/>
              </a:ln>
              <a:gradFill flip="none" rotWithShape="1">
                <a:gsLst>
                  <a:gs pos="0">
                    <a:srgbClr val="000000"/>
                  </a:gs>
                  <a:gs pos="86000">
                    <a:srgbClr val="000000"/>
                  </a:gs>
                </a:gsLst>
                <a:lin ang="5400000" scaled="0"/>
                <a:tileRect/>
              </a:gradFill>
              <a:latin typeface="Segoe UI" pitchFamily="34" charset="0"/>
              <a:cs typeface="Segoe UI" pitchFamily="34" charset="0"/>
            </a:endParaRPr>
          </a:p>
        </p:txBody>
      </p:sp>
      <p:pic>
        <p:nvPicPr>
          <p:cNvPr id="1026" name="Picture 2" descr="C:\Users\dandyw\Documents\PDWtraining\ManagementPortal - Ho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5226" y="1575458"/>
            <a:ext cx="8400894" cy="33730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smtClean="0"/>
              <a:t>Administrative Console</a:t>
            </a:r>
            <a:endParaRPr lang="en-US" dirty="0"/>
          </a:p>
        </p:txBody>
      </p:sp>
      <p:pic>
        <p:nvPicPr>
          <p:cNvPr id="1028" name="Picture 4" descr="C:\Users\dandyw\Documents\PDWtraining\Configuration Manager - Appliance State-spoof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4849" y="2586856"/>
            <a:ext cx="7073100" cy="300378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0" y="5848710"/>
            <a:ext cx="12188825" cy="437791"/>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indent="-529074" algn="ctr">
              <a:lnSpc>
                <a:spcPct val="90000"/>
              </a:lnSpc>
              <a:spcBef>
                <a:spcPct val="20000"/>
              </a:spcBef>
              <a:buClr>
                <a:srgbClr val="777777"/>
              </a:buClr>
            </a:pPr>
            <a:r>
              <a:rPr lang="en-US" sz="1900" dirty="0">
                <a:solidFill>
                  <a:schemeClr val="tx1"/>
                </a:solidFill>
                <a:latin typeface="Segoe UI" pitchFamily="34" charset="0"/>
                <a:ea typeface="Segoe UI" pitchFamily="34" charset="0"/>
                <a:cs typeface="Segoe UI" pitchFamily="34" charset="0"/>
              </a:rPr>
              <a:t>https://controlnodeipaddress</a:t>
            </a:r>
          </a:p>
        </p:txBody>
      </p:sp>
      <p:sp>
        <p:nvSpPr>
          <p:cNvPr id="9" name="Rounded Rectangle 8"/>
          <p:cNvSpPr/>
          <p:nvPr/>
        </p:nvSpPr>
        <p:spPr bwMode="auto">
          <a:xfrm>
            <a:off x="5484971" y="3086100"/>
            <a:ext cx="4680307" cy="2162175"/>
          </a:xfrm>
          <a:prstGeom prst="roundRect">
            <a:avLst>
              <a:gd name="adj" fmla="val 7"/>
            </a:avLst>
          </a:prstGeom>
          <a:gradFill flip="none" rotWithShape="1">
            <a:gsLst>
              <a:gs pos="0">
                <a:schemeClr val="bg2">
                  <a:tint val="66000"/>
                  <a:satMod val="160000"/>
                  <a:alpha val="73000"/>
                  <a:lumMod val="0"/>
                </a:schemeClr>
              </a:gs>
              <a:gs pos="50000">
                <a:schemeClr val="bg2">
                  <a:tint val="44500"/>
                  <a:satMod val="160000"/>
                  <a:lumMod val="0"/>
                </a:schemeClr>
              </a:gs>
              <a:gs pos="100000">
                <a:schemeClr val="bg2">
                  <a:tint val="23500"/>
                  <a:satMod val="160000"/>
                  <a:lumMod val="44000"/>
                </a:schemeClr>
              </a:gs>
            </a:gsLst>
            <a:lin ang="5400000" scaled="1"/>
            <a:tileRect/>
          </a:gradFill>
          <a:ln w="9525" cap="flat" cmpd="sng" algn="ctr">
            <a:noFill/>
            <a:prstDash val="solid"/>
          </a:ln>
          <a:effectLst>
            <a:innerShdw blurRad="63500" dist="50800">
              <a:prstClr val="black">
                <a:alpha val="50000"/>
              </a:prstClr>
            </a:innerShdw>
          </a:effectLst>
        </p:spPr>
        <p:txBody>
          <a:bodyPr lIns="0" tIns="0" rIns="0" bIns="0" rtlCol="0" anchor="ctr"/>
          <a:lstStyle/>
          <a:p>
            <a:pPr marL="731392" indent="-365696" fontAlgn="ctr">
              <a:buClr>
                <a:schemeClr val="accent1"/>
              </a:buClr>
              <a:buFont typeface="Wingdings" pitchFamily="2" charset="2"/>
              <a:buChar char="§"/>
            </a:pPr>
            <a:r>
              <a:rPr lang="en-US" sz="1600" dirty="0">
                <a:latin typeface="Segoe UI" pitchFamily="34" charset="0"/>
                <a:ea typeface="Segoe UI" pitchFamily="34" charset="0"/>
                <a:cs typeface="Segoe UI" pitchFamily="34" charset="0"/>
              </a:rPr>
              <a:t>Dashboard</a:t>
            </a:r>
          </a:p>
          <a:p>
            <a:pPr marL="731392" indent="-365696" fontAlgn="ctr">
              <a:buClr>
                <a:schemeClr val="accent1"/>
              </a:buClr>
              <a:buFont typeface="Wingdings" pitchFamily="2" charset="2"/>
              <a:buChar char="§"/>
            </a:pPr>
            <a:r>
              <a:rPr lang="en-US" sz="1600" dirty="0">
                <a:latin typeface="Segoe UI" pitchFamily="34" charset="0"/>
                <a:ea typeface="Segoe UI" pitchFamily="34" charset="0"/>
                <a:cs typeface="Segoe UI" pitchFamily="34" charset="0"/>
              </a:rPr>
              <a:t>Query activity</a:t>
            </a:r>
          </a:p>
          <a:p>
            <a:pPr marL="731392" indent="-365696" fontAlgn="ctr">
              <a:buClr>
                <a:schemeClr val="accent1"/>
              </a:buClr>
              <a:buFont typeface="Wingdings" pitchFamily="2" charset="2"/>
              <a:buChar char="§"/>
            </a:pPr>
            <a:r>
              <a:rPr lang="en-US" sz="1600" dirty="0">
                <a:latin typeface="Segoe UI" pitchFamily="34" charset="0"/>
                <a:ea typeface="Segoe UI" pitchFamily="34" charset="0"/>
                <a:cs typeface="Segoe UI" pitchFamily="34" charset="0"/>
              </a:rPr>
              <a:t>Load activity</a:t>
            </a:r>
          </a:p>
          <a:p>
            <a:pPr marL="731392" indent="-365696" fontAlgn="ctr">
              <a:buClr>
                <a:schemeClr val="accent1"/>
              </a:buClr>
              <a:buFont typeface="Wingdings" pitchFamily="2" charset="2"/>
              <a:buChar char="§"/>
            </a:pPr>
            <a:r>
              <a:rPr lang="en-US" sz="1600" dirty="0">
                <a:latin typeface="Segoe UI" pitchFamily="34" charset="0"/>
                <a:ea typeface="Segoe UI" pitchFamily="34" charset="0"/>
                <a:cs typeface="Segoe UI" pitchFamily="34" charset="0"/>
              </a:rPr>
              <a:t>Backup and restore</a:t>
            </a:r>
          </a:p>
          <a:p>
            <a:pPr marL="731392" indent="-365696" fontAlgn="ctr">
              <a:buClr>
                <a:schemeClr val="accent1"/>
              </a:buClr>
              <a:buFont typeface="Wingdings" pitchFamily="2" charset="2"/>
              <a:buChar char="§"/>
            </a:pPr>
            <a:r>
              <a:rPr lang="en-US" sz="1600" dirty="0">
                <a:latin typeface="Segoe UI" pitchFamily="34" charset="0"/>
                <a:ea typeface="Segoe UI" pitchFamily="34" charset="0"/>
                <a:cs typeface="Segoe UI" pitchFamily="34" charset="0"/>
              </a:rPr>
              <a:t>Active locks</a:t>
            </a:r>
          </a:p>
          <a:p>
            <a:pPr marL="731392" indent="-365696" fontAlgn="ctr">
              <a:buClr>
                <a:schemeClr val="accent1"/>
              </a:buClr>
              <a:buFont typeface="Wingdings" pitchFamily="2" charset="2"/>
              <a:buChar char="§"/>
            </a:pPr>
            <a:r>
              <a:rPr lang="en-US" sz="1600" dirty="0">
                <a:latin typeface="Segoe UI" pitchFamily="34" charset="0"/>
                <a:ea typeface="Segoe UI" pitchFamily="34" charset="0"/>
                <a:cs typeface="Segoe UI" pitchFamily="34" charset="0"/>
              </a:rPr>
              <a:t>Active sessions</a:t>
            </a:r>
          </a:p>
          <a:p>
            <a:pPr marL="731392" indent="-365696" fontAlgn="ctr">
              <a:buClr>
                <a:schemeClr val="accent1"/>
              </a:buClr>
              <a:buFont typeface="Wingdings" pitchFamily="2" charset="2"/>
              <a:buChar char="§"/>
            </a:pPr>
            <a:r>
              <a:rPr lang="en-US" sz="1600" dirty="0">
                <a:latin typeface="Segoe UI" pitchFamily="34" charset="0"/>
                <a:ea typeface="Segoe UI" pitchFamily="34" charset="0"/>
                <a:cs typeface="Segoe UI" pitchFamily="34" charset="0"/>
              </a:rPr>
              <a:t>Alerts</a:t>
            </a:r>
          </a:p>
          <a:p>
            <a:pPr marL="731392" indent="-365696" fontAlgn="ctr">
              <a:buClr>
                <a:schemeClr val="accent1"/>
              </a:buClr>
              <a:buFont typeface="Wingdings" pitchFamily="2" charset="2"/>
              <a:buChar char="§"/>
            </a:pPr>
            <a:r>
              <a:rPr lang="en-US" sz="1600" dirty="0">
                <a:latin typeface="Segoe UI" pitchFamily="34" charset="0"/>
                <a:ea typeface="Segoe UI" pitchFamily="34" charset="0"/>
                <a:cs typeface="Segoe UI" pitchFamily="34" charset="0"/>
              </a:rPr>
              <a:t>Appliance state</a:t>
            </a:r>
          </a:p>
        </p:txBody>
      </p:sp>
    </p:spTree>
    <p:extLst>
      <p:ext uri="{BB962C8B-B14F-4D97-AF65-F5344CB8AC3E}">
        <p14:creationId xmlns:p14="http://schemas.microsoft.com/office/powerpoint/2010/main" val="1459294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0" y="1663699"/>
            <a:ext cx="12188824" cy="4598555"/>
          </a:xfrm>
          <a:prstGeom prst="rect">
            <a:avLst/>
          </a:prstGeom>
          <a:solidFill>
            <a:schemeClr val="tx1">
              <a:alpha val="25000"/>
            </a:scheme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7200" spc="-200" dirty="0">
              <a:ln w="3175">
                <a:noFill/>
              </a:ln>
              <a:gradFill flip="none" rotWithShape="1">
                <a:gsLst>
                  <a:gs pos="0">
                    <a:srgbClr val="000000"/>
                  </a:gs>
                  <a:gs pos="86000">
                    <a:srgbClr val="000000"/>
                  </a:gs>
                </a:gsLst>
                <a:lin ang="5400000" scaled="0"/>
                <a:tileRect/>
              </a:gradFill>
              <a:latin typeface="Segoe UI" pitchFamily="34" charset="0"/>
              <a:cs typeface="Segoe UI" pitchFamily="34" charset="0"/>
            </a:endParaRPr>
          </a:p>
        </p:txBody>
      </p:sp>
      <p:sp>
        <p:nvSpPr>
          <p:cNvPr id="2" name="Title 1"/>
          <p:cNvSpPr>
            <a:spLocks noGrp="1"/>
          </p:cNvSpPr>
          <p:nvPr>
            <p:ph type="title"/>
          </p:nvPr>
        </p:nvSpPr>
        <p:spPr>
          <a:xfrm>
            <a:off x="519113" y="228600"/>
            <a:ext cx="6151942" cy="609398"/>
          </a:xfrm>
        </p:spPr>
        <p:txBody>
          <a:bodyPr/>
          <a:lstStyle/>
          <a:p>
            <a:r>
              <a:rPr lang="en-US" dirty="0" smtClean="0"/>
              <a:t>Parallel Data Warehouse Configuration Manager</a:t>
            </a:r>
            <a:endParaRPr lang="en-US" dirty="0"/>
          </a:p>
        </p:txBody>
      </p:sp>
      <p:pic>
        <p:nvPicPr>
          <p:cNvPr id="1027" name="Picture 3" descr="C:\Users\dandyw\Documents\PDWtraining\ManagementPortal - Service Statu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7346" y="3199738"/>
            <a:ext cx="4881082" cy="276423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dandyw\Documents\PDWtraining\Configuration Manager - Appliance Topology.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654" y="2094427"/>
            <a:ext cx="6112400" cy="346154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54678" y="2666304"/>
            <a:ext cx="689868" cy="1206057"/>
          </a:xfrm>
          <a:prstGeom prst="rect">
            <a:avLst/>
          </a:prstGeom>
          <a:effectLst>
            <a:outerShdw blurRad="50800" dist="38100" dir="5400000" algn="t" rotWithShape="0">
              <a:prstClr val="black">
                <a:alpha val="40000"/>
              </a:prstClr>
            </a:outerShdw>
          </a:effectLst>
        </p:spPr>
      </p:pic>
      <p:sp>
        <p:nvSpPr>
          <p:cNvPr id="10" name="Rounded Rectangle 9"/>
          <p:cNvSpPr/>
          <p:nvPr/>
        </p:nvSpPr>
        <p:spPr bwMode="auto">
          <a:xfrm>
            <a:off x="2011654" y="3374615"/>
            <a:ext cx="3473317" cy="1398007"/>
          </a:xfrm>
          <a:prstGeom prst="roundRect">
            <a:avLst>
              <a:gd name="adj" fmla="val 7"/>
            </a:avLst>
          </a:prstGeom>
          <a:gradFill flip="none" rotWithShape="1">
            <a:gsLst>
              <a:gs pos="0">
                <a:schemeClr val="bg2">
                  <a:tint val="66000"/>
                  <a:satMod val="160000"/>
                  <a:alpha val="73000"/>
                  <a:lumMod val="0"/>
                </a:schemeClr>
              </a:gs>
              <a:gs pos="50000">
                <a:schemeClr val="bg2">
                  <a:tint val="44500"/>
                  <a:satMod val="160000"/>
                  <a:lumMod val="0"/>
                </a:schemeClr>
              </a:gs>
              <a:gs pos="100000">
                <a:schemeClr val="bg2">
                  <a:tint val="23500"/>
                  <a:satMod val="160000"/>
                  <a:lumMod val="44000"/>
                </a:schemeClr>
              </a:gs>
            </a:gsLst>
            <a:lin ang="5400000" scaled="1"/>
            <a:tileRect/>
          </a:gradFill>
          <a:ln w="9525" cap="flat" cmpd="sng" algn="ctr">
            <a:noFill/>
            <a:prstDash val="solid"/>
          </a:ln>
          <a:effectLst>
            <a:innerShdw blurRad="63500" dist="50800">
              <a:prstClr val="black">
                <a:alpha val="50000"/>
              </a:prstClr>
            </a:innerShdw>
          </a:effectLst>
        </p:spPr>
        <p:txBody>
          <a:bodyPr lIns="0" tIns="0" rIns="0" bIns="0" rtlCol="0" anchor="ctr"/>
          <a:lstStyle/>
          <a:p>
            <a:pPr marL="761867" indent="-380933" fontAlgn="ctr">
              <a:buClr>
                <a:schemeClr val="accent1"/>
              </a:buClr>
              <a:buFont typeface="Wingdings" pitchFamily="2" charset="2"/>
              <a:buChar char="§"/>
            </a:pPr>
            <a:r>
              <a:rPr lang="en-US" sz="1900" dirty="0">
                <a:latin typeface="Segoe UI" pitchFamily="34" charset="0"/>
                <a:ea typeface="Segoe UI" pitchFamily="34" charset="0"/>
                <a:cs typeface="Segoe UI" pitchFamily="34" charset="0"/>
              </a:rPr>
              <a:t>Appliance topology</a:t>
            </a:r>
          </a:p>
          <a:p>
            <a:pPr marL="761867" indent="-380933" fontAlgn="ctr">
              <a:buClr>
                <a:schemeClr val="accent1"/>
              </a:buClr>
              <a:buFont typeface="Wingdings" pitchFamily="2" charset="2"/>
              <a:buChar char="§"/>
            </a:pPr>
            <a:r>
              <a:rPr lang="en-US" sz="1900" dirty="0">
                <a:latin typeface="Segoe UI" pitchFamily="34" charset="0"/>
                <a:ea typeface="Segoe UI" pitchFamily="34" charset="0"/>
                <a:cs typeface="Segoe UI" pitchFamily="34" charset="0"/>
              </a:rPr>
              <a:t>Services status</a:t>
            </a:r>
          </a:p>
          <a:p>
            <a:pPr marL="761867" indent="-380933" fontAlgn="ctr">
              <a:buClr>
                <a:schemeClr val="accent1"/>
              </a:buClr>
              <a:buFont typeface="Wingdings" pitchFamily="2" charset="2"/>
              <a:buChar char="§"/>
            </a:pPr>
            <a:r>
              <a:rPr lang="en-US" sz="1900" dirty="0">
                <a:latin typeface="Segoe UI" pitchFamily="34" charset="0"/>
                <a:ea typeface="Segoe UI" pitchFamily="34" charset="0"/>
                <a:cs typeface="Segoe UI" pitchFamily="34" charset="0"/>
              </a:rPr>
              <a:t>Network configuration</a:t>
            </a:r>
          </a:p>
          <a:p>
            <a:pPr marL="761867" indent="-380933" fontAlgn="ctr">
              <a:buClr>
                <a:schemeClr val="accent1"/>
              </a:buClr>
              <a:buFont typeface="Wingdings" pitchFamily="2" charset="2"/>
              <a:buChar char="§"/>
            </a:pPr>
            <a:r>
              <a:rPr lang="en-US" sz="1900" dirty="0">
                <a:latin typeface="Segoe UI" pitchFamily="34" charset="0"/>
                <a:ea typeface="Segoe UI" pitchFamily="34" charset="0"/>
                <a:cs typeface="Segoe UI" pitchFamily="34" charset="0"/>
              </a:rPr>
              <a:t>Privileges</a:t>
            </a:r>
          </a:p>
        </p:txBody>
      </p:sp>
    </p:spTree>
    <p:extLst>
      <p:ext uri="{BB962C8B-B14F-4D97-AF65-F5344CB8AC3E}">
        <p14:creationId xmlns:p14="http://schemas.microsoft.com/office/powerpoint/2010/main" val="1646091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2" y="946151"/>
            <a:ext cx="12188824" cy="4900468"/>
          </a:xfrm>
          <a:prstGeom prst="rect">
            <a:avLst/>
          </a:prstGeom>
          <a:solidFill>
            <a:schemeClr val="tx1">
              <a:alpha val="25000"/>
            </a:schemeClr>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7200" spc="-200" dirty="0">
              <a:ln w="3175">
                <a:noFill/>
              </a:ln>
              <a:gradFill flip="none" rotWithShape="1">
                <a:gsLst>
                  <a:gs pos="0">
                    <a:srgbClr val="000000"/>
                  </a:gs>
                  <a:gs pos="86000">
                    <a:srgbClr val="000000"/>
                  </a:gs>
                </a:gsLst>
                <a:lin ang="5400000" scaled="0"/>
                <a:tileRect/>
              </a:gradFill>
              <a:latin typeface="Segoe Light" pitchFamily="34" charset="0"/>
              <a:cs typeface="Arial" charset="0"/>
            </a:endParaRPr>
          </a:p>
        </p:txBody>
      </p:sp>
      <p:sp>
        <p:nvSpPr>
          <p:cNvPr id="16" name="Rectangle 15"/>
          <p:cNvSpPr/>
          <p:nvPr/>
        </p:nvSpPr>
        <p:spPr>
          <a:xfrm rot="10800000">
            <a:off x="0" y="1816101"/>
            <a:ext cx="12188825" cy="5041900"/>
          </a:xfrm>
          <a:prstGeom prst="rect">
            <a:avLst/>
          </a:prstGeom>
          <a:gradFill flip="none" rotWithShape="1">
            <a:gsLst>
              <a:gs pos="0">
                <a:schemeClr val="tx1">
                  <a:alpha val="54000"/>
                </a:schemeClr>
              </a:gs>
              <a:gs pos="50000">
                <a:srgbClr val="000000">
                  <a:alpha val="0"/>
                </a:srgbClr>
              </a:gs>
              <a:gs pos="100000">
                <a:srgbClr val="FFFFFF">
                  <a:lumMod val="75000"/>
                  <a:alpha val="0"/>
                </a:srgbClr>
              </a:gs>
            </a:gsLst>
            <a:lin ang="5400000" scaled="1"/>
            <a:tileRect/>
          </a:gradFill>
          <a:ln w="25400" cap="flat" cmpd="sng" algn="ctr">
            <a:noFill/>
            <a:prstDash val="solid"/>
          </a:ln>
          <a:effectLst/>
        </p:spPr>
        <p:txBody>
          <a:bodyPr lIns="121899" tIns="60949" rIns="121899" bIns="60949" rtlCol="0" anchor="ctr"/>
          <a:lstStyle/>
          <a:p>
            <a:pPr algn="ctr" defTabSz="1218987" fontAlgn="base">
              <a:spcBef>
                <a:spcPct val="0"/>
              </a:spcBef>
              <a:spcAft>
                <a:spcPct val="0"/>
              </a:spcAft>
              <a:defRPr/>
            </a:pPr>
            <a:endParaRPr lang="en-US" sz="2400" dirty="0">
              <a:solidFill>
                <a:schemeClr val="bg1"/>
              </a:solidFill>
              <a:latin typeface="Segoe UI" pitchFamily="34" charset="0"/>
              <a:ea typeface="Segoe UI" pitchFamily="34" charset="0"/>
              <a:cs typeface="Segoe UI" pitchFamily="34" charset="0"/>
            </a:endParaRPr>
          </a:p>
        </p:txBody>
      </p:sp>
      <p:pic>
        <p:nvPicPr>
          <p:cNvPr id="3083" name="Left Light"/>
          <p:cNvPicPr>
            <a:picLocks noChangeAspect="1" noChangeArrowheads="1"/>
          </p:cNvPicPr>
          <p:nvPr/>
        </p:nvPicPr>
        <p:blipFill>
          <a:blip r:embed="rId3" cstate="print"/>
          <a:srcRect/>
          <a:stretch>
            <a:fillRect/>
          </a:stretch>
        </p:blipFill>
        <p:spPr bwMode="auto">
          <a:xfrm>
            <a:off x="-253935" y="2832100"/>
            <a:ext cx="7043151" cy="4267200"/>
          </a:xfrm>
          <a:prstGeom prst="rect">
            <a:avLst/>
          </a:prstGeom>
          <a:noFill/>
          <a:ln w="9525">
            <a:noFill/>
            <a:miter lim="800000"/>
            <a:headEnd/>
            <a:tailEnd/>
          </a:ln>
          <a:effectLst>
            <a:softEdge rad="317500"/>
          </a:effectLst>
        </p:spPr>
      </p:pic>
      <p:pic>
        <p:nvPicPr>
          <p:cNvPr id="3084" name="Center Light"/>
          <p:cNvPicPr>
            <a:picLocks noChangeAspect="1" noChangeArrowheads="1"/>
          </p:cNvPicPr>
          <p:nvPr/>
        </p:nvPicPr>
        <p:blipFill>
          <a:blip r:embed="rId4" cstate="print"/>
          <a:srcRect/>
          <a:stretch>
            <a:fillRect/>
          </a:stretch>
        </p:blipFill>
        <p:spPr bwMode="auto">
          <a:xfrm>
            <a:off x="3402716" y="3352801"/>
            <a:ext cx="5021541" cy="3236913"/>
          </a:xfrm>
          <a:prstGeom prst="rect">
            <a:avLst/>
          </a:prstGeom>
          <a:noFill/>
          <a:ln w="9525">
            <a:noFill/>
            <a:miter lim="800000"/>
            <a:headEnd/>
            <a:tailEnd/>
          </a:ln>
          <a:effectLst>
            <a:softEdge rad="317500"/>
          </a:effectLst>
        </p:spPr>
      </p:pic>
      <p:pic>
        <p:nvPicPr>
          <p:cNvPr id="3085" name="Right Light"/>
          <p:cNvPicPr>
            <a:picLocks noChangeAspect="1" noChangeArrowheads="1"/>
          </p:cNvPicPr>
          <p:nvPr/>
        </p:nvPicPr>
        <p:blipFill>
          <a:blip r:embed="rId5" cstate="print"/>
          <a:srcRect/>
          <a:stretch>
            <a:fillRect/>
          </a:stretch>
        </p:blipFill>
        <p:spPr bwMode="auto">
          <a:xfrm>
            <a:off x="5485535" y="3060700"/>
            <a:ext cx="6754079" cy="4114800"/>
          </a:xfrm>
          <a:prstGeom prst="rect">
            <a:avLst/>
          </a:prstGeom>
          <a:noFill/>
          <a:ln w="9525">
            <a:noFill/>
            <a:miter lim="800000"/>
            <a:headEnd/>
            <a:tailEnd/>
          </a:ln>
          <a:effectLst>
            <a:softEdge rad="317500"/>
          </a:effectLst>
        </p:spPr>
      </p:pic>
      <p:pic>
        <p:nvPicPr>
          <p:cNvPr id="3082" name="User 4"/>
          <p:cNvPicPr>
            <a:picLocks noChangeAspect="1" noChangeArrowheads="1"/>
          </p:cNvPicPr>
          <p:nvPr/>
        </p:nvPicPr>
        <p:blipFill>
          <a:blip r:embed="rId6" cstate="print"/>
          <a:srcRect/>
          <a:stretch>
            <a:fillRect/>
          </a:stretch>
        </p:blipFill>
        <p:spPr bwMode="auto">
          <a:xfrm>
            <a:off x="7973525" y="3200400"/>
            <a:ext cx="3567771" cy="2713037"/>
          </a:xfrm>
          <a:prstGeom prst="rect">
            <a:avLst/>
          </a:prstGeom>
          <a:noFill/>
          <a:ln w="9525">
            <a:noFill/>
            <a:miter lim="800000"/>
            <a:headEnd/>
            <a:tailEnd/>
          </a:ln>
          <a:effectLst/>
        </p:spPr>
      </p:pic>
      <p:pic>
        <p:nvPicPr>
          <p:cNvPr id="3079" name="User1"/>
          <p:cNvPicPr>
            <a:picLocks noChangeAspect="1" noChangeArrowheads="1"/>
          </p:cNvPicPr>
          <p:nvPr/>
        </p:nvPicPr>
        <p:blipFill>
          <a:blip r:embed="rId7" cstate="print"/>
          <a:srcRect/>
          <a:stretch>
            <a:fillRect/>
          </a:stretch>
        </p:blipFill>
        <p:spPr bwMode="auto">
          <a:xfrm>
            <a:off x="1472818" y="3340101"/>
            <a:ext cx="2437764" cy="2805996"/>
          </a:xfrm>
          <a:prstGeom prst="rect">
            <a:avLst/>
          </a:prstGeom>
          <a:noFill/>
          <a:ln w="9525">
            <a:noFill/>
            <a:miter lim="800000"/>
            <a:headEnd/>
            <a:tailEnd/>
          </a:ln>
          <a:effectLst/>
        </p:spPr>
      </p:pic>
      <p:pic>
        <p:nvPicPr>
          <p:cNvPr id="3081" name="user 3"/>
          <p:cNvPicPr>
            <a:picLocks noChangeAspect="1" noChangeArrowheads="1"/>
          </p:cNvPicPr>
          <p:nvPr/>
        </p:nvPicPr>
        <p:blipFill>
          <a:blip r:embed="rId8" cstate="print"/>
          <a:srcRect/>
          <a:stretch>
            <a:fillRect/>
          </a:stretch>
        </p:blipFill>
        <p:spPr bwMode="auto">
          <a:xfrm>
            <a:off x="5417256" y="2971801"/>
            <a:ext cx="3064135" cy="3670300"/>
          </a:xfrm>
          <a:prstGeom prst="rect">
            <a:avLst/>
          </a:prstGeom>
          <a:noFill/>
          <a:ln w="9525">
            <a:noFill/>
            <a:miter lim="800000"/>
            <a:headEnd/>
            <a:tailEnd/>
          </a:ln>
          <a:effectLst/>
        </p:spPr>
      </p:pic>
      <p:pic>
        <p:nvPicPr>
          <p:cNvPr id="23" name="Data Mart 1" descr="bull2.png"/>
          <p:cNvPicPr>
            <a:picLocks noChangeAspect="1"/>
          </p:cNvPicPr>
          <p:nvPr/>
        </p:nvPicPr>
        <p:blipFill>
          <a:blip r:embed="rId9" cstate="print"/>
          <a:stretch>
            <a:fillRect/>
          </a:stretch>
        </p:blipFill>
        <p:spPr>
          <a:xfrm>
            <a:off x="558656" y="4724401"/>
            <a:ext cx="2599303" cy="1949985"/>
          </a:xfrm>
          <a:prstGeom prst="rect">
            <a:avLst/>
          </a:prstGeom>
        </p:spPr>
      </p:pic>
      <p:pic>
        <p:nvPicPr>
          <p:cNvPr id="22" name="Data Mart 3" descr="hp2.png"/>
          <p:cNvPicPr>
            <a:picLocks noChangeAspect="1"/>
          </p:cNvPicPr>
          <p:nvPr/>
        </p:nvPicPr>
        <p:blipFill>
          <a:blip r:embed="rId10" cstate="print"/>
          <a:stretch>
            <a:fillRect/>
          </a:stretch>
        </p:blipFill>
        <p:spPr>
          <a:xfrm>
            <a:off x="9090832" y="4909086"/>
            <a:ext cx="2473382" cy="795223"/>
          </a:xfrm>
          <a:prstGeom prst="rect">
            <a:avLst/>
          </a:prstGeom>
          <a:effectLst>
            <a:reflection blurRad="6350" stA="52000" endA="300" endPos="35000" dir="5400000" sy="-100000" algn="bl" rotWithShape="0"/>
          </a:effectLst>
        </p:spPr>
      </p:pic>
      <p:sp>
        <p:nvSpPr>
          <p:cNvPr id="36" name="Huband Spoke Claim 2"/>
          <p:cNvSpPr txBox="1"/>
          <p:nvPr/>
        </p:nvSpPr>
        <p:spPr>
          <a:xfrm>
            <a:off x="761801" y="1524002"/>
            <a:ext cx="3656648" cy="1764585"/>
          </a:xfrm>
          <a:prstGeom prst="rect">
            <a:avLst/>
          </a:prstGeom>
          <a:noFill/>
        </p:spPr>
        <p:txBody>
          <a:bodyPr wrap="square" lIns="121899" tIns="60949" rIns="121899" bIns="60949" rtlCol="0">
            <a:spAutoFit/>
          </a:bodyPr>
          <a:lstStyle/>
          <a:p>
            <a:r>
              <a:rPr lang="en-GB" sz="2100" dirty="0">
                <a:latin typeface="Segoe UI" pitchFamily="34" charset="0"/>
                <a:ea typeface="Segoe UI" pitchFamily="34" charset="0"/>
                <a:cs typeface="Segoe UI" pitchFamily="34" charset="0"/>
              </a:rPr>
              <a:t>Parallel database copy technology enables rapid data movement and consistency between EDW and data marts</a:t>
            </a:r>
          </a:p>
        </p:txBody>
      </p:sp>
      <p:pic>
        <p:nvPicPr>
          <p:cNvPr id="3080" name="user 2"/>
          <p:cNvPicPr>
            <a:picLocks noChangeAspect="1" noChangeArrowheads="1"/>
          </p:cNvPicPr>
          <p:nvPr/>
        </p:nvPicPr>
        <p:blipFill>
          <a:blip r:embed="rId11" cstate="print"/>
          <a:srcRect/>
          <a:stretch>
            <a:fillRect/>
          </a:stretch>
        </p:blipFill>
        <p:spPr bwMode="auto">
          <a:xfrm>
            <a:off x="3893653" y="3556000"/>
            <a:ext cx="2375189" cy="2676525"/>
          </a:xfrm>
          <a:prstGeom prst="rect">
            <a:avLst/>
          </a:prstGeom>
          <a:noFill/>
          <a:ln w="9525">
            <a:noFill/>
            <a:miter lim="800000"/>
            <a:headEnd/>
            <a:tailEnd/>
          </a:ln>
          <a:effectLst/>
        </p:spPr>
      </p:pic>
      <p:pic>
        <p:nvPicPr>
          <p:cNvPr id="21" name="Data Mart 2"/>
          <p:cNvPicPr/>
          <p:nvPr/>
        </p:nvPicPr>
        <p:blipFill>
          <a:blip r:embed="rId12" cstate="print"/>
          <a:srcRect l="967" t="1659" r="1350" b="14077"/>
          <a:stretch>
            <a:fillRect/>
          </a:stretch>
        </p:blipFill>
        <p:spPr bwMode="auto">
          <a:xfrm>
            <a:off x="4621596" y="5137685"/>
            <a:ext cx="2437765" cy="742384"/>
          </a:xfrm>
          <a:prstGeom prst="rect">
            <a:avLst/>
          </a:prstGeom>
          <a:noFill/>
          <a:ln w="9525">
            <a:noFill/>
            <a:miter lim="800000"/>
            <a:headEnd/>
            <a:tailEnd/>
          </a:ln>
          <a:effectLst>
            <a:outerShdw blurRad="76200" dir="13500000" sy="23000" kx="1200000" algn="br" rotWithShape="0">
              <a:prstClr val="black">
                <a:alpha val="20000"/>
              </a:prstClr>
            </a:outerShdw>
            <a:reflection blurRad="6350" stA="52000" endA="300" endPos="35000" dir="5400000" sy="-100000" algn="bl" rotWithShape="0"/>
            <a:softEdge rad="31750"/>
          </a:effectLst>
        </p:spPr>
      </p:pic>
      <p:sp>
        <p:nvSpPr>
          <p:cNvPr id="35" name="Hub and Spoke Claim 1"/>
          <p:cNvSpPr txBox="1"/>
          <p:nvPr/>
        </p:nvSpPr>
        <p:spPr>
          <a:xfrm>
            <a:off x="558654" y="5105402"/>
            <a:ext cx="11122303" cy="677086"/>
          </a:xfrm>
          <a:prstGeom prst="rect">
            <a:avLst/>
          </a:prstGeom>
          <a:solidFill>
            <a:schemeClr val="tx1">
              <a:lumMod val="85000"/>
              <a:lumOff val="15000"/>
              <a:alpha val="80000"/>
            </a:schemeClr>
          </a:solidFill>
        </p:spPr>
        <p:txBody>
          <a:bodyPr wrap="square" lIns="121899" tIns="60949" rIns="121899" bIns="60949" rtlCol="0">
            <a:spAutoFit/>
          </a:bodyPr>
          <a:lstStyle/>
          <a:p>
            <a:pPr algn="ctr"/>
            <a:r>
              <a:rPr lang="en-US" dirty="0" smtClean="0">
                <a:solidFill>
                  <a:schemeClr val="bg1"/>
                </a:solidFill>
                <a:latin typeface="Segoe UI" pitchFamily="34" charset="0"/>
                <a:ea typeface="Segoe UI" pitchFamily="34" charset="0"/>
                <a:cs typeface="Segoe UI" pitchFamily="34" charset="0"/>
              </a:rPr>
              <a:t>Create SQL Server 2008 R2, Fast Track Data Warehouse,</a:t>
            </a:r>
            <a:br>
              <a:rPr lang="en-US" dirty="0" smtClean="0">
                <a:solidFill>
                  <a:schemeClr val="bg1"/>
                </a:solidFill>
                <a:latin typeface="Segoe UI" pitchFamily="34" charset="0"/>
                <a:ea typeface="Segoe UI" pitchFamily="34" charset="0"/>
                <a:cs typeface="Segoe UI" pitchFamily="34" charset="0"/>
              </a:rPr>
            </a:br>
            <a:r>
              <a:rPr lang="en-US" dirty="0" smtClean="0">
                <a:solidFill>
                  <a:schemeClr val="bg1"/>
                </a:solidFill>
                <a:latin typeface="Segoe UI" pitchFamily="34" charset="0"/>
                <a:ea typeface="Segoe UI" pitchFamily="34" charset="0"/>
                <a:cs typeface="Segoe UI" pitchFamily="34" charset="0"/>
              </a:rPr>
              <a:t>and SQL Server Analysis Services Data Marts</a:t>
            </a:r>
          </a:p>
        </p:txBody>
      </p:sp>
      <p:sp>
        <p:nvSpPr>
          <p:cNvPr id="25" name="Huband Spoke Claim 3"/>
          <p:cNvSpPr txBox="1"/>
          <p:nvPr/>
        </p:nvSpPr>
        <p:spPr>
          <a:xfrm>
            <a:off x="8278244" y="1524000"/>
            <a:ext cx="3758221" cy="2552493"/>
          </a:xfrm>
          <a:prstGeom prst="rect">
            <a:avLst/>
          </a:prstGeom>
          <a:noFill/>
        </p:spPr>
        <p:txBody>
          <a:bodyPr wrap="square" lIns="121899" tIns="60949" rIns="121899" bIns="60949" rtlCol="0">
            <a:spAutoFit/>
          </a:bodyPr>
          <a:lstStyle/>
          <a:p>
            <a:r>
              <a:rPr lang="en-US" sz="2100" dirty="0">
                <a:latin typeface="Segoe UI" pitchFamily="34" charset="0"/>
                <a:ea typeface="Segoe UI" pitchFamily="34" charset="0"/>
                <a:cs typeface="Segoe UI" pitchFamily="34" charset="0"/>
              </a:rPr>
              <a:t>Supports user groups with very different service-level agreements (SLAs):</a:t>
            </a:r>
          </a:p>
          <a:p>
            <a:pPr marL="380933" indent="-380933">
              <a:lnSpc>
                <a:spcPct val="90000"/>
              </a:lnSpc>
              <a:spcBef>
                <a:spcPct val="20000"/>
              </a:spcBef>
              <a:buClr>
                <a:srgbClr val="8E0000"/>
              </a:buClr>
              <a:buSzPct val="100000"/>
              <a:buFont typeface="Arial" pitchFamily="34" charset="0"/>
              <a:buChar char="•"/>
            </a:pPr>
            <a:r>
              <a:rPr lang="en-US" sz="2100" dirty="0">
                <a:solidFill>
                  <a:srgbClr val="FFFFFF"/>
                </a:solidFill>
              </a:rPr>
              <a:t>Performance</a:t>
            </a:r>
          </a:p>
          <a:p>
            <a:pPr marL="380933" indent="-380933">
              <a:lnSpc>
                <a:spcPct val="90000"/>
              </a:lnSpc>
              <a:spcBef>
                <a:spcPct val="20000"/>
              </a:spcBef>
              <a:buClr>
                <a:srgbClr val="8E0000"/>
              </a:buClr>
              <a:buSzPct val="100000"/>
              <a:buFont typeface="Arial" pitchFamily="34" charset="0"/>
              <a:buChar char="•"/>
            </a:pPr>
            <a:r>
              <a:rPr lang="en-US" sz="2100" dirty="0">
                <a:solidFill>
                  <a:srgbClr val="FFFFFF"/>
                </a:solidFill>
              </a:rPr>
              <a:t>Capacity</a:t>
            </a:r>
          </a:p>
          <a:p>
            <a:pPr marL="380933" indent="-380933">
              <a:lnSpc>
                <a:spcPct val="90000"/>
              </a:lnSpc>
              <a:spcBef>
                <a:spcPct val="20000"/>
              </a:spcBef>
              <a:buClr>
                <a:srgbClr val="8E0000"/>
              </a:buClr>
              <a:buSzPct val="100000"/>
              <a:buFont typeface="Arial" pitchFamily="34" charset="0"/>
              <a:buChar char="•"/>
            </a:pPr>
            <a:r>
              <a:rPr lang="en-US" sz="2100" dirty="0">
                <a:solidFill>
                  <a:srgbClr val="FFFFFF"/>
                </a:solidFill>
              </a:rPr>
              <a:t>Loading</a:t>
            </a:r>
          </a:p>
          <a:p>
            <a:pPr marL="380933" indent="-380933">
              <a:lnSpc>
                <a:spcPct val="90000"/>
              </a:lnSpc>
              <a:spcBef>
                <a:spcPct val="20000"/>
              </a:spcBef>
              <a:buClr>
                <a:srgbClr val="8E0000"/>
              </a:buClr>
              <a:buSzPct val="100000"/>
              <a:buFont typeface="Arial" pitchFamily="34" charset="0"/>
              <a:buChar char="•"/>
            </a:pPr>
            <a:r>
              <a:rPr lang="en-US" sz="2100" dirty="0">
                <a:solidFill>
                  <a:srgbClr val="FFFFFF"/>
                </a:solidFill>
              </a:rPr>
              <a:t>Concurrency</a:t>
            </a:r>
            <a:endParaRPr lang="en-GB" sz="2100" dirty="0">
              <a:solidFill>
                <a:srgbClr val="FFFFFF"/>
              </a:solidFill>
            </a:endParaRPr>
          </a:p>
        </p:txBody>
      </p:sp>
      <p:pic>
        <p:nvPicPr>
          <p:cNvPr id="24" name="Picture 2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117182" y="1064433"/>
            <a:ext cx="1592604" cy="2784259"/>
          </a:xfrm>
          <a:prstGeom prst="rect">
            <a:avLst/>
          </a:prstGeom>
          <a:effectLst>
            <a:outerShdw blurRad="50800" dist="38100" dir="5400000" algn="t" rotWithShape="0">
              <a:prstClr val="black">
                <a:alpha val="40000"/>
              </a:prstClr>
            </a:outerShdw>
          </a:effectLst>
        </p:spPr>
      </p:pic>
      <p:sp>
        <p:nvSpPr>
          <p:cNvPr id="3" name="Title 2"/>
          <p:cNvSpPr>
            <a:spLocks noGrp="1"/>
          </p:cNvSpPr>
          <p:nvPr>
            <p:ph type="title"/>
          </p:nvPr>
        </p:nvSpPr>
        <p:spPr>
          <a:xfrm>
            <a:off x="507868" y="230189"/>
            <a:ext cx="11173090" cy="443199"/>
          </a:xfrm>
        </p:spPr>
        <p:txBody>
          <a:bodyPr>
            <a:noAutofit/>
          </a:bodyPr>
          <a:lstStyle/>
          <a:p>
            <a:r>
              <a:rPr lang="en-GB" dirty="0" smtClean="0"/>
              <a:t>Flexible Business Alignment</a:t>
            </a:r>
            <a:endParaRPr lang="en-US" dirty="0"/>
          </a:p>
        </p:txBody>
      </p:sp>
      <p:sp>
        <p:nvSpPr>
          <p:cNvPr id="20" name="Hub and Spoke Claim 1"/>
          <p:cNvSpPr txBox="1"/>
          <p:nvPr/>
        </p:nvSpPr>
        <p:spPr>
          <a:xfrm>
            <a:off x="558654" y="5902684"/>
            <a:ext cx="11122303" cy="615553"/>
          </a:xfrm>
          <a:prstGeom prst="rect">
            <a:avLst/>
          </a:prstGeom>
          <a:solidFill>
            <a:schemeClr val="tx1">
              <a:lumMod val="85000"/>
              <a:lumOff val="15000"/>
              <a:alpha val="80000"/>
            </a:schemeClr>
          </a:solidFill>
        </p:spPr>
        <p:txBody>
          <a:bodyPr wrap="square" lIns="121899" tIns="60949" rIns="121899" bIns="60949" rtlCol="0">
            <a:spAutoFit/>
          </a:bodyPr>
          <a:lstStyle/>
          <a:p>
            <a:pPr algn="ctr"/>
            <a:r>
              <a:rPr lang="en-US" sz="1600" b="1" dirty="0">
                <a:solidFill>
                  <a:schemeClr val="bg1"/>
                </a:solidFill>
                <a:effectLst>
                  <a:outerShdw blurRad="38100" dist="38100" dir="2700000" algn="tl">
                    <a:srgbClr val="000000">
                      <a:alpha val="43137"/>
                    </a:srgbClr>
                  </a:outerShdw>
                </a:effectLst>
                <a:latin typeface="Segoe UI" pitchFamily="34" charset="0"/>
                <a:ea typeface="Segoe UI" pitchFamily="34" charset="0"/>
                <a:cs typeface="Segoe UI" pitchFamily="34" charset="0"/>
              </a:rPr>
              <a:t>A distributed architecture gives you the flexibility to add or change diverse workloads </a:t>
            </a:r>
          </a:p>
          <a:p>
            <a:pPr algn="ctr"/>
            <a:r>
              <a:rPr lang="en-US" sz="1600" b="1" dirty="0">
                <a:solidFill>
                  <a:schemeClr val="bg1"/>
                </a:solidFill>
                <a:effectLst>
                  <a:outerShdw blurRad="38100" dist="38100" dir="2700000" algn="tl">
                    <a:srgbClr val="000000">
                      <a:alpha val="43137"/>
                    </a:srgbClr>
                  </a:outerShdw>
                </a:effectLst>
                <a:latin typeface="Segoe UI" pitchFamily="34" charset="0"/>
                <a:ea typeface="Segoe UI" pitchFamily="34" charset="0"/>
                <a:cs typeface="Segoe UI" pitchFamily="34" charset="0"/>
              </a:rPr>
              <a:t>or user groups while maintaining data consistency across the enterprise</a:t>
            </a:r>
          </a:p>
        </p:txBody>
      </p:sp>
    </p:spTree>
    <p:extLst>
      <p:ext uri="{BB962C8B-B14F-4D97-AF65-F5344CB8AC3E}">
        <p14:creationId xmlns:p14="http://schemas.microsoft.com/office/powerpoint/2010/main" val="23502896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85"/>
                                        </p:tgtEl>
                                        <p:attrNameLst>
                                          <p:attrName>style.visibility</p:attrName>
                                        </p:attrNameLst>
                                      </p:cBhvr>
                                      <p:to>
                                        <p:strVal val="visible"/>
                                      </p:to>
                                    </p:set>
                                    <p:animEffect transition="in" filter="wipe(up)">
                                      <p:cBhvr>
                                        <p:cTn id="7" dur="1000"/>
                                        <p:tgtEl>
                                          <p:spTgt spid="3085"/>
                                        </p:tgtEl>
                                      </p:cBhvr>
                                    </p:animEffect>
                                  </p:childTnLst>
                                </p:cTn>
                              </p:par>
                              <p:par>
                                <p:cTn id="8" presetID="22" presetClass="entr" presetSubtype="1" fill="hold" nodeType="withEffect">
                                  <p:stCondLst>
                                    <p:cond delay="0"/>
                                  </p:stCondLst>
                                  <p:childTnLst>
                                    <p:set>
                                      <p:cBhvr>
                                        <p:cTn id="9" dur="1" fill="hold">
                                          <p:stCondLst>
                                            <p:cond delay="0"/>
                                          </p:stCondLst>
                                        </p:cTn>
                                        <p:tgtEl>
                                          <p:spTgt spid="3084"/>
                                        </p:tgtEl>
                                        <p:attrNameLst>
                                          <p:attrName>style.visibility</p:attrName>
                                        </p:attrNameLst>
                                      </p:cBhvr>
                                      <p:to>
                                        <p:strVal val="visible"/>
                                      </p:to>
                                    </p:set>
                                    <p:animEffect transition="in" filter="wipe(up)">
                                      <p:cBhvr>
                                        <p:cTn id="10" dur="1000"/>
                                        <p:tgtEl>
                                          <p:spTgt spid="3084"/>
                                        </p:tgtEl>
                                      </p:cBhvr>
                                    </p:animEffect>
                                  </p:childTnLst>
                                </p:cTn>
                              </p:par>
                              <p:par>
                                <p:cTn id="11" presetID="22" presetClass="entr" presetSubtype="1" fill="hold" nodeType="withEffect">
                                  <p:stCondLst>
                                    <p:cond delay="0"/>
                                  </p:stCondLst>
                                  <p:childTnLst>
                                    <p:set>
                                      <p:cBhvr>
                                        <p:cTn id="12" dur="1" fill="hold">
                                          <p:stCondLst>
                                            <p:cond delay="0"/>
                                          </p:stCondLst>
                                        </p:cTn>
                                        <p:tgtEl>
                                          <p:spTgt spid="3083"/>
                                        </p:tgtEl>
                                        <p:attrNameLst>
                                          <p:attrName>style.visibility</p:attrName>
                                        </p:attrNameLst>
                                      </p:cBhvr>
                                      <p:to>
                                        <p:strVal val="visible"/>
                                      </p:to>
                                    </p:set>
                                    <p:animEffect transition="in" filter="wipe(up)">
                                      <p:cBhvr>
                                        <p:cTn id="13" dur="1000"/>
                                        <p:tgtEl>
                                          <p:spTgt spid="308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1000"/>
                                        <p:tgtEl>
                                          <p:spTgt spid="3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10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animBg="1"/>
      <p:bldP spid="25" grpId="0"/>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571" y="948267"/>
            <a:ext cx="6095093" cy="45550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ounded Rectangle 2"/>
          <p:cNvSpPr/>
          <p:nvPr/>
        </p:nvSpPr>
        <p:spPr bwMode="auto">
          <a:xfrm>
            <a:off x="6987822" y="1241778"/>
            <a:ext cx="4470400" cy="790222"/>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UNSTRUCTURED</a:t>
            </a:r>
          </a:p>
        </p:txBody>
      </p:sp>
      <p:sp>
        <p:nvSpPr>
          <p:cNvPr id="4" name="Rounded Rectangle 3"/>
          <p:cNvSpPr/>
          <p:nvPr/>
        </p:nvSpPr>
        <p:spPr bwMode="auto">
          <a:xfrm>
            <a:off x="7004754" y="2150541"/>
            <a:ext cx="4470400" cy="790222"/>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UNBALANCED</a:t>
            </a:r>
          </a:p>
        </p:txBody>
      </p:sp>
      <p:sp>
        <p:nvSpPr>
          <p:cNvPr id="5" name="Rounded Rectangle 4"/>
          <p:cNvSpPr/>
          <p:nvPr/>
        </p:nvSpPr>
        <p:spPr bwMode="auto">
          <a:xfrm>
            <a:off x="7021686" y="3115749"/>
            <a:ext cx="4470400" cy="790222"/>
          </a:xfrm>
          <a:prstGeom prst="round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UNPREDICTABLE</a:t>
            </a:r>
          </a:p>
        </p:txBody>
      </p:sp>
    </p:spTree>
    <p:extLst>
      <p:ext uri="{BB962C8B-B14F-4D97-AF65-F5344CB8AC3E}">
        <p14:creationId xmlns:p14="http://schemas.microsoft.com/office/powerpoint/2010/main" val="40073722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a:xfrm>
            <a:off x="9128947" y="2513559"/>
            <a:ext cx="2578994" cy="1731063"/>
          </a:xfrm>
          <a:prstGeom prst="roundRect">
            <a:avLst>
              <a:gd name="adj" fmla="val 0"/>
            </a:avLst>
          </a:prstGeom>
          <a:gradFill flip="none" rotWithShape="1">
            <a:gsLst>
              <a:gs pos="0">
                <a:schemeClr val="tx1">
                  <a:lumMod val="50000"/>
                  <a:lumOff val="50000"/>
                </a:schemeClr>
              </a:gs>
              <a:gs pos="100000">
                <a:schemeClr val="tx1">
                  <a:lumMod val="85000"/>
                  <a:lumOff val="15000"/>
                  <a:alpha val="50000"/>
                </a:schemeClr>
              </a:gs>
            </a:gsLst>
            <a:lin ang="5400000" scaled="0"/>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t"/>
          <a:lstStyle/>
          <a:p>
            <a:pPr marL="228560" indent="-228560" defTabSz="609493" fontAlgn="base">
              <a:spcBef>
                <a:spcPct val="0"/>
              </a:spcBef>
              <a:spcAft>
                <a:spcPct val="0"/>
              </a:spcAft>
              <a:buClr>
                <a:schemeClr val="accent1"/>
              </a:buClr>
              <a:buFont typeface="Wingdings" pitchFamily="2" charset="2"/>
              <a:buChar char="§"/>
            </a:pPr>
            <a:endParaRPr lang="en-US" sz="1600" dirty="0">
              <a:solidFill>
                <a:schemeClr val="bg1"/>
              </a:solidFill>
              <a:latin typeface="Segoe UI" pitchFamily="34" charset="0"/>
              <a:cs typeface="Segoe UI" pitchFamily="34" charset="0"/>
            </a:endParaRPr>
          </a:p>
        </p:txBody>
      </p:sp>
      <p:sp>
        <p:nvSpPr>
          <p:cNvPr id="66" name="Rounded Rectangle 65"/>
          <p:cNvSpPr/>
          <p:nvPr/>
        </p:nvSpPr>
        <p:spPr bwMode="auto">
          <a:xfrm>
            <a:off x="9419457" y="3296118"/>
            <a:ext cx="2039443" cy="632951"/>
          </a:xfrm>
          <a:prstGeom prst="round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a:endParaRPr lang="en-US" sz="3200" dirty="0">
              <a:solidFill>
                <a:schemeClr val="bg1"/>
              </a:solidFill>
              <a:effectLst>
                <a:outerShdw blurRad="38100" dist="38100" dir="2700000" algn="tl">
                  <a:srgbClr val="000000">
                    <a:alpha val="43137"/>
                  </a:srgbClr>
                </a:outerShdw>
              </a:effectLst>
              <a:latin typeface="Segoe" pitchFamily="34" charset="0"/>
            </a:endParaRP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1650" y="1587669"/>
            <a:ext cx="1675963" cy="685800"/>
          </a:xfrm>
          <a:prstGeom prst="rect">
            <a:avLst/>
          </a:prstGeom>
          <a:noFill/>
        </p:spPr>
      </p:pic>
      <p:sp>
        <p:nvSpPr>
          <p:cNvPr id="9" name="Rectangle 8"/>
          <p:cNvSpPr/>
          <p:nvPr/>
        </p:nvSpPr>
        <p:spPr bwMode="auto">
          <a:xfrm>
            <a:off x="7728511" y="1713418"/>
            <a:ext cx="1448243" cy="470652"/>
          </a:xfrm>
          <a:prstGeom prst="rect">
            <a:avLst/>
          </a:prstGeom>
          <a:solidFill>
            <a:schemeClr val="tx1"/>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a:endParaRPr lang="en-US" sz="3200" dirty="0">
              <a:solidFill>
                <a:schemeClr val="tx1"/>
              </a:solidFill>
              <a:effectLst>
                <a:outerShdw blurRad="38100" dist="38100" dir="2700000" algn="tl">
                  <a:srgbClr val="000000">
                    <a:alpha val="43137"/>
                  </a:srgbClr>
                </a:outerShdw>
              </a:effectLst>
              <a:latin typeface="Segoe" pitchFamily="34" charset="0"/>
            </a:endParaRPr>
          </a:p>
        </p:txBody>
      </p:sp>
      <p:sp>
        <p:nvSpPr>
          <p:cNvPr id="49" name="Rounded Rectangle 48"/>
          <p:cNvSpPr/>
          <p:nvPr/>
        </p:nvSpPr>
        <p:spPr>
          <a:xfrm>
            <a:off x="5206329" y="990601"/>
            <a:ext cx="2347854" cy="1598819"/>
          </a:xfrm>
          <a:prstGeom prst="roundRect">
            <a:avLst>
              <a:gd name="adj" fmla="val 0"/>
            </a:avLst>
          </a:prstGeom>
          <a:gradFill flip="none" rotWithShape="1">
            <a:gsLst>
              <a:gs pos="0">
                <a:schemeClr val="tx1">
                  <a:lumMod val="50000"/>
                  <a:lumOff val="50000"/>
                </a:schemeClr>
              </a:gs>
              <a:gs pos="100000">
                <a:schemeClr val="tx1">
                  <a:lumMod val="85000"/>
                  <a:lumOff val="15000"/>
                  <a:alpha val="50000"/>
                </a:schemeClr>
              </a:gs>
            </a:gsLst>
            <a:lin ang="5400000" scaled="0"/>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t"/>
          <a:lstStyle/>
          <a:p>
            <a:pPr marL="228560" indent="-228560" defTabSz="609493" fontAlgn="base">
              <a:spcBef>
                <a:spcPct val="0"/>
              </a:spcBef>
              <a:spcAft>
                <a:spcPct val="0"/>
              </a:spcAft>
              <a:buClr>
                <a:schemeClr val="accent1"/>
              </a:buClr>
              <a:buFont typeface="Wingdings" pitchFamily="2" charset="2"/>
              <a:buChar char="§"/>
            </a:pPr>
            <a:endParaRPr lang="en-US" sz="1600" dirty="0">
              <a:solidFill>
                <a:schemeClr val="bg1"/>
              </a:solidFill>
              <a:latin typeface="Segoe UI" pitchFamily="34" charset="0"/>
              <a:cs typeface="Segoe UI" pitchFamily="34" charset="0"/>
            </a:endParaRPr>
          </a:p>
        </p:txBody>
      </p:sp>
      <p:sp>
        <p:nvSpPr>
          <p:cNvPr id="48" name="Rounded Rectangle 47"/>
          <p:cNvSpPr/>
          <p:nvPr/>
        </p:nvSpPr>
        <p:spPr>
          <a:xfrm>
            <a:off x="1622446" y="2497403"/>
            <a:ext cx="2347854" cy="1731063"/>
          </a:xfrm>
          <a:prstGeom prst="roundRect">
            <a:avLst>
              <a:gd name="adj" fmla="val 0"/>
            </a:avLst>
          </a:prstGeom>
          <a:gradFill flip="none" rotWithShape="1">
            <a:gsLst>
              <a:gs pos="0">
                <a:schemeClr val="tx1">
                  <a:lumMod val="50000"/>
                  <a:lumOff val="50000"/>
                </a:schemeClr>
              </a:gs>
              <a:gs pos="100000">
                <a:schemeClr val="tx1">
                  <a:lumMod val="85000"/>
                  <a:lumOff val="15000"/>
                  <a:alpha val="50000"/>
                </a:schemeClr>
              </a:gs>
            </a:gsLst>
            <a:lin ang="5400000" scaled="0"/>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t"/>
          <a:lstStyle/>
          <a:p>
            <a:pPr marL="228560" indent="-228560" defTabSz="609493" fontAlgn="base">
              <a:spcBef>
                <a:spcPct val="0"/>
              </a:spcBef>
              <a:spcAft>
                <a:spcPct val="0"/>
              </a:spcAft>
              <a:buClr>
                <a:schemeClr val="accent1"/>
              </a:buClr>
              <a:buFont typeface="Wingdings" pitchFamily="2" charset="2"/>
              <a:buChar char="§"/>
            </a:pPr>
            <a:endParaRPr lang="en-US" sz="1600" dirty="0">
              <a:solidFill>
                <a:schemeClr val="bg1"/>
              </a:solidFill>
              <a:latin typeface="Segoe UI" pitchFamily="34" charset="0"/>
              <a:cs typeface="Segoe UI" pitchFamily="34" charset="0"/>
            </a:endParaRPr>
          </a:p>
        </p:txBody>
      </p:sp>
      <p:pic>
        <p:nvPicPr>
          <p:cNvPr id="37" name="Picture 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flipH="1" flipV="1">
            <a:off x="5721873" y="2851666"/>
            <a:ext cx="1241332" cy="37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ounded Rectangle 43"/>
          <p:cNvSpPr/>
          <p:nvPr/>
        </p:nvSpPr>
        <p:spPr>
          <a:xfrm>
            <a:off x="4805485" y="2893369"/>
            <a:ext cx="3074106" cy="2212033"/>
          </a:xfrm>
          <a:prstGeom prst="roundRect">
            <a:avLst>
              <a:gd name="adj" fmla="val 0"/>
            </a:avLst>
          </a:prstGeom>
          <a:gradFill flip="none" rotWithShape="1">
            <a:gsLst>
              <a:gs pos="0">
                <a:schemeClr val="tx1">
                  <a:lumMod val="50000"/>
                  <a:lumOff val="50000"/>
                </a:schemeClr>
              </a:gs>
              <a:gs pos="100000">
                <a:schemeClr val="tx1">
                  <a:lumMod val="85000"/>
                  <a:lumOff val="15000"/>
                  <a:alpha val="50000"/>
                </a:schemeClr>
              </a:gs>
            </a:gsLst>
            <a:lin ang="5400000" scaled="0"/>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t"/>
          <a:lstStyle/>
          <a:p>
            <a:pPr marL="228560" indent="-228560" defTabSz="609493" fontAlgn="base">
              <a:spcBef>
                <a:spcPct val="0"/>
              </a:spcBef>
              <a:spcAft>
                <a:spcPct val="0"/>
              </a:spcAft>
              <a:buClr>
                <a:schemeClr val="accent1"/>
              </a:buClr>
              <a:buFont typeface="Wingdings" pitchFamily="2" charset="2"/>
              <a:buChar char="§"/>
            </a:pPr>
            <a:endParaRPr lang="en-US" sz="1600" dirty="0">
              <a:solidFill>
                <a:schemeClr val="bg1"/>
              </a:solidFill>
              <a:latin typeface="Segoe UI" pitchFamily="34" charset="0"/>
              <a:cs typeface="Segoe UI" pitchFamily="34" charset="0"/>
            </a:endParaRPr>
          </a:p>
        </p:txBody>
      </p:sp>
      <p:pic>
        <p:nvPicPr>
          <p:cNvPr id="38" name="Picture 3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016981" y="3503441"/>
            <a:ext cx="2266523" cy="216408"/>
          </a:xfrm>
          <a:prstGeom prst="rect">
            <a:avLst/>
          </a:prstGeom>
        </p:spPr>
      </p:pic>
      <p:pic>
        <p:nvPicPr>
          <p:cNvPr id="29" name="Picture 28"/>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rot="2617459">
            <a:off x="6547319" y="5268571"/>
            <a:ext cx="2128662" cy="216408"/>
          </a:xfrm>
          <a:prstGeom prst="rect">
            <a:avLst/>
          </a:prstGeom>
        </p:spPr>
      </p:pic>
      <p:pic>
        <p:nvPicPr>
          <p:cNvPr id="31" name="Picture 30"/>
          <p:cNvPicPr>
            <a:picLocks noChangeAspect="1"/>
          </p:cNvPicPr>
          <p:nvPr/>
        </p:nvPicPr>
        <p:blipFill rotWithShape="1">
          <a:blip r:embed="rId7" cstate="print">
            <a:extLst>
              <a:ext uri="{28A0092B-C50C-407E-A947-70E740481C1C}">
                <a14:useLocalDpi xmlns:a14="http://schemas.microsoft.com/office/drawing/2010/main" val="0"/>
              </a:ext>
            </a:extLst>
          </a:blip>
          <a:srcRect b="-2267"/>
          <a:stretch/>
        </p:blipFill>
        <p:spPr>
          <a:xfrm rot="16200000">
            <a:off x="5583814" y="5497696"/>
            <a:ext cx="1645920" cy="243777"/>
          </a:xfrm>
          <a:prstGeom prst="rect">
            <a:avLst/>
          </a:prstGeom>
        </p:spPr>
      </p:pic>
      <p:pic>
        <p:nvPicPr>
          <p:cNvPr id="30" name="Picture 29"/>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rot="1351317">
            <a:off x="7447840" y="4708707"/>
            <a:ext cx="2193989" cy="216408"/>
          </a:xfrm>
          <a:prstGeom prst="rect">
            <a:avLst/>
          </a:prstGeom>
        </p:spPr>
      </p:pic>
      <p:pic>
        <p:nvPicPr>
          <p:cNvPr id="28" name="Picture 27"/>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rot="19461296">
            <a:off x="4131940" y="5206889"/>
            <a:ext cx="2193989" cy="216408"/>
          </a:xfrm>
          <a:prstGeom prst="rect">
            <a:avLst/>
          </a:prstGeom>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81060" y="4033968"/>
            <a:ext cx="2416654" cy="822963"/>
          </a:xfrm>
          <a:prstGeom prst="rect">
            <a:avLst/>
          </a:prstGeom>
        </p:spPr>
      </p:pic>
      <p:sp>
        <p:nvSpPr>
          <p:cNvPr id="6" name="TextBox 5"/>
          <p:cNvSpPr txBox="1"/>
          <p:nvPr/>
        </p:nvSpPr>
        <p:spPr>
          <a:xfrm>
            <a:off x="5384208" y="4340224"/>
            <a:ext cx="2038353" cy="451405"/>
          </a:xfrm>
          <a:prstGeom prst="rect">
            <a:avLst/>
          </a:prstGeom>
          <a:noFill/>
        </p:spPr>
        <p:txBody>
          <a:bodyPr wrap="square" lIns="121899" tIns="60949" rIns="121899" bIns="60949" rtlCol="0">
            <a:spAutoFit/>
          </a:bodyPr>
          <a:lstStyle/>
          <a:p>
            <a:pPr algn="ctr"/>
            <a:r>
              <a:rPr lang="en-US" sz="2100" dirty="0">
                <a:solidFill>
                  <a:schemeClr val="bg1"/>
                </a:solidFill>
                <a:latin typeface="Segoe UI" pitchFamily="34" charset="0"/>
                <a:ea typeface="Segoe UI" pitchFamily="34" charset="0"/>
                <a:cs typeface="Segoe UI" pitchFamily="34" charset="0"/>
              </a:rPr>
              <a:t>Landing Zone</a:t>
            </a:r>
          </a:p>
        </p:txBody>
      </p:sp>
      <p:pic>
        <p:nvPicPr>
          <p:cNvPr id="13" name="Picture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956818" y="1524000"/>
            <a:ext cx="1210759" cy="957075"/>
          </a:xfrm>
          <a:prstGeom prst="rect">
            <a:avLst/>
          </a:prstGeom>
        </p:spPr>
      </p:pic>
      <p:pic>
        <p:nvPicPr>
          <p:cNvPr id="3074" name="Picture 2" descr="Microsoft Office 2010">
            <a:hlinkClick r:id="rId11"/>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a:stretch/>
        </p:blipFill>
        <p:spPr bwMode="auto">
          <a:xfrm>
            <a:off x="7754486" y="1796709"/>
            <a:ext cx="1390289" cy="267719"/>
          </a:xfrm>
          <a:prstGeom prst="rect">
            <a:avLst/>
          </a:prstGeom>
          <a:solidFill>
            <a:schemeClr val="accent1">
              <a:alpha val="69000"/>
            </a:schemeClr>
          </a:solidFill>
        </p:spPr>
      </p:pic>
      <p:pic>
        <p:nvPicPr>
          <p:cNvPr id="18" name="Picture 1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61783" y="2217061"/>
            <a:ext cx="1210759" cy="957075"/>
          </a:xfrm>
          <a:prstGeom prst="rect">
            <a:avLst/>
          </a:prstGeom>
        </p:spPr>
      </p:pic>
      <p:pic>
        <p:nvPicPr>
          <p:cNvPr id="22" name="Picture 2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476258" y="5635626"/>
            <a:ext cx="1347966" cy="91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4" name="Group 33"/>
          <p:cNvGrpSpPr/>
          <p:nvPr/>
        </p:nvGrpSpPr>
        <p:grpSpPr>
          <a:xfrm>
            <a:off x="5418652" y="5635625"/>
            <a:ext cx="2003907" cy="819915"/>
            <a:chOff x="3998355" y="4986725"/>
            <a:chExt cx="1503322" cy="819914"/>
          </a:xfrm>
        </p:grpSpPr>
        <p:pic>
          <p:nvPicPr>
            <p:cNvPr id="25" name="Picture 2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217578" y="4986725"/>
              <a:ext cx="1018034" cy="819914"/>
            </a:xfrm>
            <a:prstGeom prst="rect">
              <a:avLst/>
            </a:prstGeom>
          </p:spPr>
        </p:pic>
        <p:sp>
          <p:nvSpPr>
            <p:cNvPr id="24" name="TextBox 23"/>
            <p:cNvSpPr txBox="1"/>
            <p:nvPr/>
          </p:nvSpPr>
          <p:spPr>
            <a:xfrm>
              <a:off x="3998355" y="5271365"/>
              <a:ext cx="1503322" cy="292388"/>
            </a:xfrm>
            <a:prstGeom prst="rect">
              <a:avLst/>
            </a:prstGeom>
            <a:noFill/>
          </p:spPr>
          <p:txBody>
            <a:bodyPr wrap="square" rtlCol="0">
              <a:spAutoFit/>
            </a:bodyPr>
            <a:lstStyle/>
            <a:p>
              <a:pPr algn="ctr"/>
              <a:r>
                <a:rPr lang="en-US" sz="1300" b="1" dirty="0">
                  <a:solidFill>
                    <a:schemeClr val="bg1"/>
                  </a:solidFill>
                  <a:latin typeface="Segoe UI" pitchFamily="34" charset="0"/>
                  <a:ea typeface="Segoe UI" pitchFamily="34" charset="0"/>
                  <a:cs typeface="Segoe UI" pitchFamily="34" charset="0"/>
                </a:rPr>
                <a:t>ETL Tools</a:t>
              </a:r>
            </a:p>
          </p:txBody>
        </p:sp>
      </p:grpSp>
      <p:pic>
        <p:nvPicPr>
          <p:cNvPr id="26" name="Picture 28"/>
          <p:cNvPicPr>
            <a:picLocks noChangeAspect="1" noChangeArrowheads="1"/>
          </p:cNvPicPr>
          <p:nvPr/>
        </p:nvPicPr>
        <p:blipFill>
          <a:blip r:embed="rId16" cstate="print">
            <a:extLst>
              <a:ext uri="{BEBA8EAE-BF5A-486C-A8C5-ECC9F3942E4B}">
                <a14:imgProps xmlns:a14="http://schemas.microsoft.com/office/drawing/2010/main">
                  <a14:imgLayer r:embed="rId17">
                    <a14:imgEffect>
                      <a14:colorTemperature colorTemp="6625"/>
                    </a14:imgEffect>
                    <a14:imgEffect>
                      <a14:brightnessContrast bright="-16000" contrast="32000"/>
                    </a14:imgEffect>
                  </a14:imgLayer>
                </a14:imgProps>
              </a:ext>
              <a:ext uri="{28A0092B-C50C-407E-A947-70E740481C1C}">
                <a14:useLocalDpi xmlns:a14="http://schemas.microsoft.com/office/drawing/2010/main" val="0"/>
              </a:ext>
            </a:extLst>
          </a:blip>
          <a:srcRect/>
          <a:stretch>
            <a:fillRect/>
          </a:stretch>
        </p:blipFill>
        <p:spPr bwMode="auto">
          <a:xfrm flipH="1" flipV="1">
            <a:off x="3643974" y="3455194"/>
            <a:ext cx="1654678" cy="279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itle 34"/>
          <p:cNvSpPr>
            <a:spLocks noGrp="1"/>
          </p:cNvSpPr>
          <p:nvPr>
            <p:ph type="title"/>
          </p:nvPr>
        </p:nvSpPr>
        <p:spPr/>
        <p:txBody>
          <a:bodyPr>
            <a:normAutofit/>
          </a:bodyPr>
          <a:lstStyle/>
          <a:p>
            <a:r>
              <a:rPr lang="en-US" dirty="0" smtClean="0"/>
              <a:t>Distributed Data Warehouse Architectures</a:t>
            </a:r>
            <a:endParaRPr lang="en-US" dirty="0"/>
          </a:p>
        </p:txBody>
      </p:sp>
      <p:sp>
        <p:nvSpPr>
          <p:cNvPr id="39" name="TextBox 38"/>
          <p:cNvSpPr txBox="1"/>
          <p:nvPr/>
        </p:nvSpPr>
        <p:spPr>
          <a:xfrm>
            <a:off x="5370726" y="1062337"/>
            <a:ext cx="2038916" cy="615553"/>
          </a:xfrm>
          <a:prstGeom prst="rect">
            <a:avLst/>
          </a:prstGeom>
          <a:noFill/>
        </p:spPr>
        <p:txBody>
          <a:bodyPr wrap="square" lIns="121899" tIns="60949" rIns="121899" bIns="60949" rtlCol="0">
            <a:spAutoFit/>
          </a:bodyPr>
          <a:lstStyle/>
          <a:p>
            <a:pPr algn="ctr"/>
            <a:r>
              <a:rPr lang="en-US" sz="1600" dirty="0">
                <a:solidFill>
                  <a:schemeClr val="bg1"/>
                </a:solidFill>
                <a:latin typeface="Segoe UI" pitchFamily="34" charset="0"/>
                <a:ea typeface="Segoe UI" pitchFamily="34" charset="0"/>
                <a:cs typeface="Segoe UI" pitchFamily="34" charset="0"/>
              </a:rPr>
              <a:t>Departmental Reporting</a:t>
            </a:r>
          </a:p>
        </p:txBody>
      </p:sp>
      <p:sp>
        <p:nvSpPr>
          <p:cNvPr id="42" name="TextBox 41"/>
          <p:cNvSpPr txBox="1"/>
          <p:nvPr/>
        </p:nvSpPr>
        <p:spPr>
          <a:xfrm>
            <a:off x="1808207" y="2662537"/>
            <a:ext cx="2038916" cy="615553"/>
          </a:xfrm>
          <a:prstGeom prst="rect">
            <a:avLst/>
          </a:prstGeom>
          <a:noFill/>
        </p:spPr>
        <p:txBody>
          <a:bodyPr wrap="square" lIns="121899" tIns="60949" rIns="121899" bIns="60949" rtlCol="0">
            <a:spAutoFit/>
          </a:bodyPr>
          <a:lstStyle/>
          <a:p>
            <a:pPr algn="ctr"/>
            <a:r>
              <a:rPr lang="en-US" sz="1600" dirty="0">
                <a:solidFill>
                  <a:schemeClr val="bg1"/>
                </a:solidFill>
                <a:latin typeface="Segoe UI" pitchFamily="34" charset="0"/>
                <a:ea typeface="Segoe UI" pitchFamily="34" charset="0"/>
                <a:cs typeface="Segoe UI" pitchFamily="34" charset="0"/>
              </a:rPr>
              <a:t>Regional</a:t>
            </a:r>
            <a:br>
              <a:rPr lang="en-US" sz="1600" dirty="0">
                <a:solidFill>
                  <a:schemeClr val="bg1"/>
                </a:solidFill>
                <a:latin typeface="Segoe UI" pitchFamily="34" charset="0"/>
                <a:ea typeface="Segoe UI" pitchFamily="34" charset="0"/>
                <a:cs typeface="Segoe UI" pitchFamily="34" charset="0"/>
              </a:rPr>
            </a:br>
            <a:r>
              <a:rPr lang="en-US" sz="1600" dirty="0">
                <a:solidFill>
                  <a:schemeClr val="bg1"/>
                </a:solidFill>
                <a:latin typeface="Segoe UI" pitchFamily="34" charset="0"/>
                <a:ea typeface="Segoe UI" pitchFamily="34" charset="0"/>
                <a:cs typeface="Segoe UI" pitchFamily="34" charset="0"/>
              </a:rPr>
              <a:t>Reporting</a:t>
            </a:r>
          </a:p>
        </p:txBody>
      </p:sp>
      <p:sp>
        <p:nvSpPr>
          <p:cNvPr id="43" name="TextBox 42"/>
          <p:cNvSpPr txBox="1"/>
          <p:nvPr/>
        </p:nvSpPr>
        <p:spPr>
          <a:xfrm>
            <a:off x="9310650" y="2661156"/>
            <a:ext cx="2256062" cy="615553"/>
          </a:xfrm>
          <a:prstGeom prst="rect">
            <a:avLst/>
          </a:prstGeom>
          <a:noFill/>
        </p:spPr>
        <p:txBody>
          <a:bodyPr wrap="square" lIns="121899" tIns="60949" rIns="121899" bIns="60949" rtlCol="0">
            <a:spAutoFit/>
          </a:bodyPr>
          <a:lstStyle/>
          <a:p>
            <a:pPr algn="ctr"/>
            <a:r>
              <a:rPr lang="en-US" sz="1600" dirty="0">
                <a:solidFill>
                  <a:schemeClr val="bg1"/>
                </a:solidFill>
                <a:latin typeface="Segoe UI" pitchFamily="34" charset="0"/>
                <a:ea typeface="Segoe UI" pitchFamily="34" charset="0"/>
                <a:cs typeface="Segoe UI" pitchFamily="34" charset="0"/>
              </a:rPr>
              <a:t>High-Performance Reporting</a:t>
            </a:r>
          </a:p>
        </p:txBody>
      </p:sp>
      <p:sp>
        <p:nvSpPr>
          <p:cNvPr id="46" name="TextBox 45"/>
          <p:cNvSpPr txBox="1"/>
          <p:nvPr/>
        </p:nvSpPr>
        <p:spPr>
          <a:xfrm>
            <a:off x="5330967" y="2909045"/>
            <a:ext cx="2038916" cy="369332"/>
          </a:xfrm>
          <a:prstGeom prst="rect">
            <a:avLst/>
          </a:prstGeom>
          <a:noFill/>
        </p:spPr>
        <p:txBody>
          <a:bodyPr wrap="square" lIns="121899" tIns="60949" rIns="121899" bIns="60949" rtlCol="0">
            <a:spAutoFit/>
          </a:bodyPr>
          <a:lstStyle/>
          <a:p>
            <a:pPr algn="ctr"/>
            <a:r>
              <a:rPr lang="en-US" sz="1600" dirty="0">
                <a:solidFill>
                  <a:schemeClr val="bg1"/>
                </a:solidFill>
                <a:latin typeface="Segoe UI" pitchFamily="34" charset="0"/>
                <a:ea typeface="Segoe UI" pitchFamily="34" charset="0"/>
                <a:cs typeface="Segoe UI" pitchFamily="34" charset="0"/>
              </a:rPr>
              <a:t>Central EDW Hub</a:t>
            </a:r>
          </a:p>
        </p:txBody>
      </p:sp>
      <p:grpSp>
        <p:nvGrpSpPr>
          <p:cNvPr id="11" name="Group 10"/>
          <p:cNvGrpSpPr>
            <a:grpSpLocks noChangeAspect="1"/>
          </p:cNvGrpSpPr>
          <p:nvPr/>
        </p:nvGrpSpPr>
        <p:grpSpPr>
          <a:xfrm>
            <a:off x="1776651" y="3295170"/>
            <a:ext cx="2039443" cy="632951"/>
            <a:chOff x="678829" y="5384487"/>
            <a:chExt cx="2083152" cy="773890"/>
          </a:xfrm>
        </p:grpSpPr>
        <p:sp>
          <p:nvSpPr>
            <p:cNvPr id="10" name="Rounded Rectangle 9"/>
            <p:cNvSpPr/>
            <p:nvPr/>
          </p:nvSpPr>
          <p:spPr bwMode="auto">
            <a:xfrm>
              <a:off x="678829" y="5384487"/>
              <a:ext cx="2083152" cy="773890"/>
            </a:xfrm>
            <a:prstGeom prst="round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sz="3200" dirty="0">
                <a:solidFill>
                  <a:schemeClr val="bg1"/>
                </a:solidFill>
                <a:effectLst>
                  <a:outerShdw blurRad="38100" dist="38100" dir="2700000" algn="tl">
                    <a:srgbClr val="000000">
                      <a:alpha val="43137"/>
                    </a:srgbClr>
                  </a:outerShdw>
                </a:effectLst>
                <a:latin typeface="Segoe" pitchFamily="34" charset="0"/>
              </a:endParaRPr>
            </a:p>
          </p:txBody>
        </p:sp>
        <p:pic>
          <p:nvPicPr>
            <p:cNvPr id="60" name="Picture 3"/>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65352" y="5525427"/>
              <a:ext cx="1918009" cy="54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Group 11"/>
          <p:cNvGrpSpPr/>
          <p:nvPr/>
        </p:nvGrpSpPr>
        <p:grpSpPr>
          <a:xfrm>
            <a:off x="5400885" y="1686062"/>
            <a:ext cx="2039443" cy="632951"/>
            <a:chOff x="273012" y="5844308"/>
            <a:chExt cx="1529981" cy="632950"/>
          </a:xfrm>
        </p:grpSpPr>
        <p:sp>
          <p:nvSpPr>
            <p:cNvPr id="63" name="Rounded Rectangle 62"/>
            <p:cNvSpPr/>
            <p:nvPr/>
          </p:nvSpPr>
          <p:spPr bwMode="auto">
            <a:xfrm>
              <a:off x="273012" y="5844308"/>
              <a:ext cx="1529981" cy="632950"/>
            </a:xfrm>
            <a:prstGeom prst="round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a:endParaRPr lang="en-US" sz="3200" dirty="0">
                <a:solidFill>
                  <a:schemeClr val="bg1"/>
                </a:solidFill>
                <a:effectLst>
                  <a:outerShdw blurRad="38100" dist="38100" dir="2700000" algn="tl">
                    <a:srgbClr val="000000">
                      <a:alpha val="43137"/>
                    </a:srgbClr>
                  </a:outerShdw>
                </a:effectLst>
                <a:latin typeface="Segoe" pitchFamily="34" charset="0"/>
              </a:endParaRPr>
            </a:p>
          </p:txBody>
        </p:sp>
        <p:pic>
          <p:nvPicPr>
            <p:cNvPr id="61" name="Picture 4"/>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343520" y="5893706"/>
              <a:ext cx="1397000" cy="495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6" name="Picture 15"/>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461017" y="3460570"/>
            <a:ext cx="1914848" cy="395773"/>
          </a:xfrm>
          <a:prstGeom prst="rect">
            <a:avLst/>
          </a:prstGeom>
        </p:spPr>
      </p:pic>
      <p:sp>
        <p:nvSpPr>
          <p:cNvPr id="45" name="Rounded Rectangle 44"/>
          <p:cNvSpPr/>
          <p:nvPr/>
        </p:nvSpPr>
        <p:spPr>
          <a:xfrm>
            <a:off x="1003064" y="4745938"/>
            <a:ext cx="2347854" cy="1731063"/>
          </a:xfrm>
          <a:prstGeom prst="roundRect">
            <a:avLst>
              <a:gd name="adj" fmla="val 0"/>
            </a:avLst>
          </a:prstGeom>
          <a:gradFill flip="none" rotWithShape="1">
            <a:gsLst>
              <a:gs pos="0">
                <a:schemeClr val="tx1">
                  <a:lumMod val="50000"/>
                  <a:lumOff val="50000"/>
                </a:schemeClr>
              </a:gs>
              <a:gs pos="100000">
                <a:schemeClr val="tx1">
                  <a:lumMod val="85000"/>
                  <a:lumOff val="15000"/>
                  <a:alpha val="50000"/>
                </a:schemeClr>
              </a:gs>
            </a:gsLst>
            <a:lin ang="5400000" scaled="0"/>
            <a:tileRect/>
          </a:gra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t"/>
          <a:lstStyle/>
          <a:p>
            <a:pPr marL="228560" indent="-228560" defTabSz="609493" fontAlgn="base">
              <a:spcBef>
                <a:spcPct val="0"/>
              </a:spcBef>
              <a:spcAft>
                <a:spcPct val="0"/>
              </a:spcAft>
              <a:buClr>
                <a:schemeClr val="accent1"/>
              </a:buClr>
              <a:buFont typeface="Wingdings" pitchFamily="2" charset="2"/>
              <a:buChar char="§"/>
            </a:pPr>
            <a:endParaRPr lang="en-US" sz="1600" dirty="0">
              <a:solidFill>
                <a:schemeClr val="bg1"/>
              </a:solidFill>
              <a:latin typeface="Segoe UI" pitchFamily="34" charset="0"/>
              <a:cs typeface="Segoe UI" pitchFamily="34" charset="0"/>
            </a:endParaRPr>
          </a:p>
        </p:txBody>
      </p:sp>
      <p:pic>
        <p:nvPicPr>
          <p:cNvPr id="47" name="Picture 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979577" flipH="1" flipV="1">
            <a:off x="2496968" y="4649022"/>
            <a:ext cx="3346002" cy="279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TextBox 49"/>
          <p:cNvSpPr txBox="1"/>
          <p:nvPr/>
        </p:nvSpPr>
        <p:spPr>
          <a:xfrm>
            <a:off x="1188825" y="4719677"/>
            <a:ext cx="2038916" cy="1107996"/>
          </a:xfrm>
          <a:prstGeom prst="rect">
            <a:avLst/>
          </a:prstGeom>
          <a:noFill/>
        </p:spPr>
        <p:txBody>
          <a:bodyPr wrap="square" lIns="121899" tIns="60949" rIns="121899" bIns="60949" rtlCol="0">
            <a:spAutoFit/>
          </a:bodyPr>
          <a:lstStyle/>
          <a:p>
            <a:pPr algn="ctr"/>
            <a:r>
              <a:rPr lang="en-US" sz="1600" dirty="0">
                <a:solidFill>
                  <a:schemeClr val="bg1"/>
                </a:solidFill>
                <a:latin typeface="Segoe UI" pitchFamily="34" charset="0"/>
                <a:ea typeface="Segoe UI" pitchFamily="34" charset="0"/>
                <a:cs typeface="Segoe UI" pitchFamily="34" charset="0"/>
              </a:rPr>
              <a:t>Regional</a:t>
            </a:r>
            <a:br>
              <a:rPr lang="en-US" sz="1600" dirty="0">
                <a:solidFill>
                  <a:schemeClr val="bg1"/>
                </a:solidFill>
                <a:latin typeface="Segoe UI" pitchFamily="34" charset="0"/>
                <a:ea typeface="Segoe UI" pitchFamily="34" charset="0"/>
                <a:cs typeface="Segoe UI" pitchFamily="34" charset="0"/>
              </a:rPr>
            </a:br>
            <a:r>
              <a:rPr lang="en-US" sz="1600" dirty="0">
                <a:solidFill>
                  <a:schemeClr val="bg1"/>
                </a:solidFill>
                <a:latin typeface="Segoe UI" pitchFamily="34" charset="0"/>
                <a:ea typeface="Segoe UI" pitchFamily="34" charset="0"/>
                <a:cs typeface="Segoe UI" pitchFamily="34" charset="0"/>
              </a:rPr>
              <a:t>Reporting with Business Decision Appliance</a:t>
            </a:r>
          </a:p>
        </p:txBody>
      </p:sp>
      <p:sp>
        <p:nvSpPr>
          <p:cNvPr id="52" name="Rounded Rectangle 51"/>
          <p:cNvSpPr/>
          <p:nvPr/>
        </p:nvSpPr>
        <p:spPr bwMode="auto">
          <a:xfrm>
            <a:off x="1157267" y="5543706"/>
            <a:ext cx="2039443" cy="632951"/>
          </a:xfrm>
          <a:prstGeom prst="round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a:endParaRPr lang="en-US" sz="3200" dirty="0">
              <a:solidFill>
                <a:schemeClr val="bg1"/>
              </a:solidFill>
              <a:effectLst>
                <a:outerShdw blurRad="38100" dist="38100" dir="2700000" algn="tl">
                  <a:srgbClr val="000000">
                    <a:alpha val="43137"/>
                  </a:srgbClr>
                </a:outerShdw>
              </a:effectLst>
              <a:latin typeface="Segoe" pitchFamily="34" charset="0"/>
            </a:endParaRPr>
          </a:p>
        </p:txBody>
      </p:sp>
      <p:grpSp>
        <p:nvGrpSpPr>
          <p:cNvPr id="41" name="Group 40"/>
          <p:cNvGrpSpPr/>
          <p:nvPr/>
        </p:nvGrpSpPr>
        <p:grpSpPr>
          <a:xfrm>
            <a:off x="5181059" y="3174138"/>
            <a:ext cx="2401337" cy="841375"/>
            <a:chOff x="3820114" y="3326536"/>
            <a:chExt cx="1801472" cy="841375"/>
          </a:xfrm>
        </p:grpSpPr>
        <p:pic>
          <p:nvPicPr>
            <p:cNvPr id="3" name="Picture 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820114" y="3326536"/>
              <a:ext cx="1801472" cy="84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832132" y="3581400"/>
              <a:ext cx="1730468" cy="404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 name="Group 1"/>
          <p:cNvGrpSpPr/>
          <p:nvPr/>
        </p:nvGrpSpPr>
        <p:grpSpPr>
          <a:xfrm>
            <a:off x="9541938" y="4911071"/>
            <a:ext cx="1280169" cy="772952"/>
            <a:chOff x="8020050" y="4754786"/>
            <a:chExt cx="960377" cy="772952"/>
          </a:xfrm>
        </p:grpSpPr>
        <p:pic>
          <p:nvPicPr>
            <p:cNvPr id="56" name="Picture 55"/>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020703" y="4754786"/>
              <a:ext cx="959724" cy="772952"/>
            </a:xfrm>
            <a:prstGeom prst="rect">
              <a:avLst/>
            </a:prstGeom>
          </p:spPr>
        </p:pic>
        <p:sp>
          <p:nvSpPr>
            <p:cNvPr id="55" name="TextBox 54"/>
            <p:cNvSpPr txBox="1"/>
            <p:nvPr/>
          </p:nvSpPr>
          <p:spPr>
            <a:xfrm>
              <a:off x="8020050" y="4969549"/>
              <a:ext cx="949536" cy="492443"/>
            </a:xfrm>
            <a:prstGeom prst="rect">
              <a:avLst/>
            </a:prstGeom>
            <a:noFill/>
          </p:spPr>
          <p:txBody>
            <a:bodyPr wrap="square" rtlCol="0">
              <a:spAutoFit/>
            </a:bodyPr>
            <a:lstStyle/>
            <a:p>
              <a:pPr algn="ctr"/>
              <a:r>
                <a:rPr lang="en-US" sz="1300" b="1" dirty="0">
                  <a:solidFill>
                    <a:schemeClr val="bg1"/>
                  </a:solidFill>
                  <a:latin typeface="Segoe UI" pitchFamily="34" charset="0"/>
                  <a:ea typeface="Segoe UI" pitchFamily="34" charset="0"/>
                  <a:cs typeface="Segoe UI" pitchFamily="34" charset="0"/>
                </a:rPr>
                <a:t>Third-Party</a:t>
              </a:r>
              <a:br>
                <a:rPr lang="en-US" sz="1300" b="1" dirty="0">
                  <a:solidFill>
                    <a:schemeClr val="bg1"/>
                  </a:solidFill>
                  <a:latin typeface="Segoe UI" pitchFamily="34" charset="0"/>
                  <a:ea typeface="Segoe UI" pitchFamily="34" charset="0"/>
                  <a:cs typeface="Segoe UI" pitchFamily="34" charset="0"/>
                </a:rPr>
              </a:br>
              <a:r>
                <a:rPr lang="en-US" sz="1300" b="1" dirty="0">
                  <a:solidFill>
                    <a:schemeClr val="bg1"/>
                  </a:solidFill>
                  <a:latin typeface="Segoe UI" pitchFamily="34" charset="0"/>
                  <a:ea typeface="Segoe UI" pitchFamily="34" charset="0"/>
                  <a:cs typeface="Segoe UI" pitchFamily="34" charset="0"/>
                </a:rPr>
                <a:t>RDBMS</a:t>
              </a:r>
            </a:p>
          </p:txBody>
        </p:sp>
      </p:grpSp>
      <p:grpSp>
        <p:nvGrpSpPr>
          <p:cNvPr id="57" name="Group 56"/>
          <p:cNvGrpSpPr/>
          <p:nvPr/>
        </p:nvGrpSpPr>
        <p:grpSpPr>
          <a:xfrm>
            <a:off x="3719762" y="5638800"/>
            <a:ext cx="1280169" cy="773907"/>
            <a:chOff x="8020050" y="4754786"/>
            <a:chExt cx="960377" cy="773907"/>
          </a:xfrm>
        </p:grpSpPr>
        <p:pic>
          <p:nvPicPr>
            <p:cNvPr id="58" name="Picture 57"/>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020703" y="4754786"/>
              <a:ext cx="959724" cy="772952"/>
            </a:xfrm>
            <a:prstGeom prst="rect">
              <a:avLst/>
            </a:prstGeom>
          </p:spPr>
        </p:pic>
        <p:sp>
          <p:nvSpPr>
            <p:cNvPr id="59" name="TextBox 58"/>
            <p:cNvSpPr txBox="1"/>
            <p:nvPr/>
          </p:nvSpPr>
          <p:spPr>
            <a:xfrm>
              <a:off x="8020050" y="4836196"/>
              <a:ext cx="949536" cy="692497"/>
            </a:xfrm>
            <a:prstGeom prst="rect">
              <a:avLst/>
            </a:prstGeom>
            <a:noFill/>
          </p:spPr>
          <p:txBody>
            <a:bodyPr wrap="square" rtlCol="0">
              <a:spAutoFit/>
            </a:bodyPr>
            <a:lstStyle/>
            <a:p>
              <a:pPr algn="ctr"/>
              <a:r>
                <a:rPr lang="en-US" sz="1300" b="1" dirty="0">
                  <a:solidFill>
                    <a:schemeClr val="bg1"/>
                  </a:solidFill>
                  <a:latin typeface="Segoe UI" pitchFamily="34" charset="0"/>
                  <a:ea typeface="Segoe UI" pitchFamily="34" charset="0"/>
                  <a:cs typeface="Segoe UI" pitchFamily="34" charset="0"/>
                </a:rPr>
                <a:t>Third-Party</a:t>
              </a:r>
              <a:br>
                <a:rPr lang="en-US" sz="1300" b="1" dirty="0">
                  <a:solidFill>
                    <a:schemeClr val="bg1"/>
                  </a:solidFill>
                  <a:latin typeface="Segoe UI" pitchFamily="34" charset="0"/>
                  <a:ea typeface="Segoe UI" pitchFamily="34" charset="0"/>
                  <a:cs typeface="Segoe UI" pitchFamily="34" charset="0"/>
                </a:rPr>
              </a:br>
              <a:r>
                <a:rPr lang="en-US" sz="1300" b="1" dirty="0">
                  <a:solidFill>
                    <a:schemeClr val="bg1"/>
                  </a:solidFill>
                  <a:latin typeface="Segoe UI" pitchFamily="34" charset="0"/>
                  <a:ea typeface="Segoe UI" pitchFamily="34" charset="0"/>
                  <a:cs typeface="Segoe UI" pitchFamily="34" charset="0"/>
                </a:rPr>
                <a:t>Data Integration</a:t>
              </a:r>
            </a:p>
          </p:txBody>
        </p:sp>
      </p:grpSp>
      <p:grpSp>
        <p:nvGrpSpPr>
          <p:cNvPr id="62" name="Group 61"/>
          <p:cNvGrpSpPr/>
          <p:nvPr/>
        </p:nvGrpSpPr>
        <p:grpSpPr>
          <a:xfrm>
            <a:off x="227079" y="3861829"/>
            <a:ext cx="1280169" cy="772952"/>
            <a:chOff x="8020050" y="4754786"/>
            <a:chExt cx="960377" cy="772952"/>
          </a:xfrm>
        </p:grpSpPr>
        <p:pic>
          <p:nvPicPr>
            <p:cNvPr id="64" name="Picture 6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020703" y="4754786"/>
              <a:ext cx="959724" cy="772952"/>
            </a:xfrm>
            <a:prstGeom prst="rect">
              <a:avLst/>
            </a:prstGeom>
          </p:spPr>
        </p:pic>
        <p:sp>
          <p:nvSpPr>
            <p:cNvPr id="65" name="TextBox 64"/>
            <p:cNvSpPr txBox="1"/>
            <p:nvPr/>
          </p:nvSpPr>
          <p:spPr>
            <a:xfrm>
              <a:off x="8020050" y="4907186"/>
              <a:ext cx="949536" cy="492443"/>
            </a:xfrm>
            <a:prstGeom prst="rect">
              <a:avLst/>
            </a:prstGeom>
            <a:noFill/>
          </p:spPr>
          <p:txBody>
            <a:bodyPr wrap="square" rtlCol="0">
              <a:spAutoFit/>
            </a:bodyPr>
            <a:lstStyle/>
            <a:p>
              <a:pPr algn="ctr"/>
              <a:r>
                <a:rPr lang="en-US" sz="1300" b="1" dirty="0">
                  <a:solidFill>
                    <a:schemeClr val="bg1"/>
                  </a:solidFill>
                  <a:latin typeface="Segoe UI" pitchFamily="34" charset="0"/>
                  <a:ea typeface="Segoe UI" pitchFamily="34" charset="0"/>
                  <a:cs typeface="Segoe UI" pitchFamily="34" charset="0"/>
                </a:rPr>
                <a:t>Mobile Applications</a:t>
              </a:r>
            </a:p>
          </p:txBody>
        </p:sp>
      </p:grpSp>
      <p:pic>
        <p:nvPicPr>
          <p:cNvPr id="1026" name="Picture 2" descr="C:\Users\Vijay.Rawat\Desktop\logo_BDA-for-SharePoint-Site.jpg"/>
          <p:cNvPicPr>
            <a:picLocks noChangeAspect="1" noChangeArrowheads="1"/>
          </p:cNvPicPr>
          <p:nvPr/>
        </p:nvPicPr>
        <p:blipFill rotWithShape="1">
          <a:blip r:embed="rId24" cstate="print">
            <a:extLst>
              <a:ext uri="{28A0092B-C50C-407E-A947-70E740481C1C}">
                <a14:useLocalDpi xmlns:a14="http://schemas.microsoft.com/office/drawing/2010/main" val="0"/>
              </a:ext>
            </a:extLst>
          </a:blip>
          <a:srcRect l="3658" t="9045" r="2771"/>
          <a:stretch/>
        </p:blipFill>
        <p:spPr bwMode="auto">
          <a:xfrm>
            <a:off x="1663290" y="5610226"/>
            <a:ext cx="1085675" cy="514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101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060271" cy="990600"/>
          </a:xfrm>
        </p:spPr>
        <p:txBody>
          <a:bodyPr>
            <a:normAutofit/>
          </a:bodyPr>
          <a:lstStyle/>
          <a:p>
            <a:r>
              <a:rPr lang="en-US" dirty="0"/>
              <a:t>Determining the Right Solution</a:t>
            </a:r>
          </a:p>
        </p:txBody>
      </p:sp>
      <p:sp>
        <p:nvSpPr>
          <p:cNvPr id="3" name="Text Placeholder 2"/>
          <p:cNvSpPr>
            <a:spLocks noGrp="1"/>
          </p:cNvSpPr>
          <p:nvPr>
            <p:ph type="body" sz="quarter" idx="10"/>
          </p:nvPr>
        </p:nvSpPr>
        <p:spPr>
          <a:xfrm>
            <a:off x="519113" y="1447800"/>
            <a:ext cx="11187238" cy="4597400"/>
          </a:xfrm>
        </p:spPr>
        <p:txBody>
          <a:bodyPr>
            <a:normAutofit fontScale="85000" lnSpcReduction="20000"/>
          </a:bodyPr>
          <a:lstStyle/>
          <a:p>
            <a:pPr marL="0" indent="0" defTabSz="609493" fontAlgn="base">
              <a:spcBef>
                <a:spcPct val="0"/>
              </a:spcBef>
              <a:spcAft>
                <a:spcPts val="1200"/>
              </a:spcAft>
              <a:buNone/>
            </a:pPr>
            <a:r>
              <a:rPr lang="en-US" dirty="0"/>
              <a:t>What is the workload?</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ea typeface="+mn-ea"/>
              </a:rPr>
              <a:t>Number of concurrent </a:t>
            </a:r>
            <a:r>
              <a:rPr lang="en-US" dirty="0">
                <a:ea typeface="+mn-ea"/>
              </a:rPr>
              <a:t>users</a:t>
            </a:r>
          </a:p>
          <a:p>
            <a:pPr marL="311096" lvl="2" indent="-311096" defTabSz="609493" fontAlgn="base">
              <a:spcBef>
                <a:spcPts val="267"/>
              </a:spcBef>
              <a:spcAft>
                <a:spcPts val="533"/>
              </a:spcAft>
              <a:buClr>
                <a:schemeClr val="accent1"/>
              </a:buClr>
              <a:buFont typeface="Wingdings" pitchFamily="2" charset="2"/>
              <a:buChar char="§"/>
              <a:defRPr/>
            </a:pPr>
            <a:r>
              <a:rPr lang="en-US" dirty="0">
                <a:ea typeface="+mn-ea"/>
              </a:rPr>
              <a:t>Query complexity</a:t>
            </a:r>
          </a:p>
          <a:p>
            <a:pPr marL="311096" lvl="2" indent="-311096" defTabSz="609493" fontAlgn="base">
              <a:spcBef>
                <a:spcPts val="267"/>
              </a:spcBef>
              <a:spcAft>
                <a:spcPts val="533"/>
              </a:spcAft>
              <a:buClr>
                <a:schemeClr val="accent1"/>
              </a:buClr>
              <a:buFont typeface="Wingdings" pitchFamily="2" charset="2"/>
              <a:buChar char="§"/>
              <a:defRPr/>
            </a:pPr>
            <a:r>
              <a:rPr lang="en-US" dirty="0">
                <a:ea typeface="+mn-ea"/>
              </a:rPr>
              <a:t>Query mix</a:t>
            </a:r>
          </a:p>
          <a:p>
            <a:pPr marL="311096" lvl="2" indent="-311096" defTabSz="609493" fontAlgn="base">
              <a:spcBef>
                <a:spcPts val="267"/>
              </a:spcBef>
              <a:spcAft>
                <a:spcPts val="533"/>
              </a:spcAft>
              <a:buClr>
                <a:schemeClr val="accent1"/>
              </a:buClr>
              <a:buFont typeface="Wingdings" pitchFamily="2" charset="2"/>
              <a:buChar char="§"/>
              <a:defRPr/>
            </a:pPr>
            <a:r>
              <a:rPr lang="en-US" dirty="0">
                <a:ea typeface="+mn-ea"/>
              </a:rPr>
              <a:t>Load processing</a:t>
            </a:r>
          </a:p>
          <a:p>
            <a:pPr marL="311096" lvl="2" indent="-311096" defTabSz="609493" fontAlgn="base">
              <a:spcBef>
                <a:spcPts val="267"/>
              </a:spcBef>
              <a:spcAft>
                <a:spcPts val="533"/>
              </a:spcAft>
              <a:buClr>
                <a:schemeClr val="accent1"/>
              </a:buClr>
              <a:buFont typeface="Wingdings" pitchFamily="2" charset="2"/>
              <a:buChar char="§"/>
              <a:defRPr/>
            </a:pPr>
            <a:r>
              <a:rPr lang="en-US" dirty="0">
                <a:ea typeface="+mn-ea"/>
              </a:rPr>
              <a:t>Performance requirements</a:t>
            </a:r>
          </a:p>
          <a:p>
            <a:pPr lvl="1"/>
            <a:endParaRPr lang="en-US" dirty="0" smtClean="0"/>
          </a:p>
          <a:p>
            <a:pPr marL="0" indent="0" defTabSz="609493" fontAlgn="base">
              <a:spcBef>
                <a:spcPct val="0"/>
              </a:spcBef>
              <a:spcAft>
                <a:spcPts val="1200"/>
              </a:spcAft>
              <a:buNone/>
            </a:pPr>
            <a:r>
              <a:rPr lang="en-US" dirty="0"/>
              <a:t>What is the customer looking for in a solution?</a:t>
            </a:r>
          </a:p>
          <a:p>
            <a:pPr marL="311096" lvl="2" indent="-311096" defTabSz="609493" fontAlgn="base">
              <a:spcBef>
                <a:spcPts val="267"/>
              </a:spcBef>
              <a:spcAft>
                <a:spcPts val="533"/>
              </a:spcAft>
              <a:buClr>
                <a:schemeClr val="accent1"/>
              </a:buClr>
              <a:buFont typeface="Wingdings" pitchFamily="2" charset="2"/>
              <a:buChar char="§"/>
              <a:defRPr/>
            </a:pPr>
            <a:r>
              <a:rPr lang="en-US" dirty="0" smtClean="0">
                <a:ea typeface="+mn-ea"/>
              </a:rPr>
              <a:t>Simplicity in the appliance</a:t>
            </a:r>
            <a:endParaRPr lang="en-US" dirty="0">
              <a:ea typeface="+mn-ea"/>
            </a:endParaRPr>
          </a:p>
          <a:p>
            <a:pPr marL="311096" lvl="2" indent="-311096" defTabSz="609493" fontAlgn="base">
              <a:spcBef>
                <a:spcPts val="267"/>
              </a:spcBef>
              <a:spcAft>
                <a:spcPts val="533"/>
              </a:spcAft>
              <a:buClr>
                <a:schemeClr val="accent1"/>
              </a:buClr>
              <a:buFont typeface="Wingdings" pitchFamily="2" charset="2"/>
              <a:buChar char="§"/>
              <a:defRPr/>
            </a:pPr>
            <a:r>
              <a:rPr lang="en-US" dirty="0" smtClean="0">
                <a:ea typeface="+mn-ea"/>
              </a:rPr>
              <a:t>100 percent compatibility with </a:t>
            </a:r>
            <a:r>
              <a:rPr lang="en-US" dirty="0">
                <a:ea typeface="+mn-ea"/>
              </a:rPr>
              <a:t>SQL Server </a:t>
            </a:r>
            <a:r>
              <a:rPr lang="en-US" dirty="0" smtClean="0">
                <a:ea typeface="+mn-ea"/>
              </a:rPr>
              <a:t>2008 R2</a:t>
            </a:r>
            <a:endParaRPr lang="en-US" dirty="0">
              <a:ea typeface="+mn-ea"/>
            </a:endParaRPr>
          </a:p>
          <a:p>
            <a:pPr marL="311096" lvl="2" indent="-311096" defTabSz="609493" fontAlgn="base">
              <a:spcBef>
                <a:spcPts val="267"/>
              </a:spcBef>
              <a:spcAft>
                <a:spcPts val="533"/>
              </a:spcAft>
              <a:buClr>
                <a:schemeClr val="accent1"/>
              </a:buClr>
              <a:buFont typeface="Wingdings" pitchFamily="2" charset="2"/>
              <a:buChar char="§"/>
              <a:defRPr/>
            </a:pPr>
            <a:r>
              <a:rPr lang="en-US" dirty="0">
                <a:ea typeface="+mn-ea"/>
              </a:rPr>
              <a:t>Enterprise scalability</a:t>
            </a:r>
          </a:p>
          <a:p>
            <a:pPr marL="311096" lvl="2" indent="-311096" defTabSz="609493" fontAlgn="base">
              <a:spcBef>
                <a:spcPts val="267"/>
              </a:spcBef>
              <a:spcAft>
                <a:spcPts val="533"/>
              </a:spcAft>
              <a:buClr>
                <a:schemeClr val="accent1"/>
              </a:buClr>
              <a:buFont typeface="Wingdings" pitchFamily="2" charset="2"/>
              <a:buChar char="§"/>
              <a:defRPr/>
            </a:pPr>
            <a:r>
              <a:rPr lang="en-US" dirty="0">
                <a:ea typeface="+mn-ea"/>
              </a:rPr>
              <a:t>Economical hardware</a:t>
            </a:r>
          </a:p>
          <a:p>
            <a:pPr marL="311096" lvl="2" indent="-311096" defTabSz="609493" fontAlgn="base">
              <a:spcBef>
                <a:spcPts val="267"/>
              </a:spcBef>
              <a:spcAft>
                <a:spcPts val="533"/>
              </a:spcAft>
              <a:buClr>
                <a:schemeClr val="accent1"/>
              </a:buClr>
              <a:buFont typeface="Wingdings" pitchFamily="2" charset="2"/>
              <a:buChar char="§"/>
              <a:defRPr/>
            </a:pPr>
            <a:r>
              <a:rPr lang="en-US" dirty="0">
                <a:ea typeface="+mn-ea"/>
              </a:rPr>
              <a:t>Incremental </a:t>
            </a:r>
            <a:r>
              <a:rPr lang="en-US" dirty="0" smtClean="0">
                <a:ea typeface="+mn-ea"/>
              </a:rPr>
              <a:t>expansion and high availability </a:t>
            </a:r>
            <a:r>
              <a:rPr lang="en-US" dirty="0">
                <a:ea typeface="+mn-ea"/>
              </a:rPr>
              <a:t>by </a:t>
            </a:r>
            <a:r>
              <a:rPr lang="en-US" dirty="0" smtClean="0">
                <a:ea typeface="+mn-ea"/>
              </a:rPr>
              <a:t>default</a:t>
            </a:r>
            <a:endParaRPr lang="en-US" dirty="0">
              <a:ea typeface="+mn-ea"/>
            </a:endParaRPr>
          </a:p>
        </p:txBody>
      </p:sp>
    </p:spTree>
    <p:extLst>
      <p:ext uri="{BB962C8B-B14F-4D97-AF65-F5344CB8AC3E}">
        <p14:creationId xmlns:p14="http://schemas.microsoft.com/office/powerpoint/2010/main" val="1650241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8"/>
            <a:ext cx="11173090" cy="720197"/>
          </a:xfrm>
        </p:spPr>
        <p:txBody>
          <a:bodyPr>
            <a:noAutofit/>
          </a:bodyPr>
          <a:lstStyle/>
          <a:p>
            <a:r>
              <a:rPr lang="en-US" dirty="0" smtClean="0"/>
              <a:t>Parallel </a:t>
            </a:r>
            <a:r>
              <a:rPr lang="en-US" dirty="0" err="1" smtClean="0"/>
              <a:t>Datawarehouse</a:t>
            </a:r>
            <a:r>
              <a:rPr lang="en-US" dirty="0" smtClean="0"/>
              <a:t/>
            </a:r>
            <a:br>
              <a:rPr lang="en-US" dirty="0" smtClean="0"/>
            </a:br>
            <a:endParaRPr lang="en-US" sz="2800" i="1" dirty="0">
              <a:solidFill>
                <a:srgbClr val="CC3434"/>
              </a:solidFill>
            </a:endParaRPr>
          </a:p>
        </p:txBody>
      </p:sp>
      <p:pic>
        <p:nvPicPr>
          <p:cNvPr id="5" name="WHITE MALE" descr="ANIMATION.gi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428217" y="1833396"/>
            <a:ext cx="1388172" cy="1699667"/>
          </a:xfrm>
          <a:prstGeom prst="rect">
            <a:avLst/>
          </a:prstGeom>
        </p:spPr>
      </p:pic>
      <p:sp>
        <p:nvSpPr>
          <p:cNvPr id="14" name="TextBox 13"/>
          <p:cNvSpPr txBox="1"/>
          <p:nvPr/>
        </p:nvSpPr>
        <p:spPr>
          <a:xfrm>
            <a:off x="414759" y="1987833"/>
            <a:ext cx="9869562" cy="1785082"/>
          </a:xfrm>
          <a:prstGeom prst="rect">
            <a:avLst/>
          </a:prstGeom>
          <a:noFill/>
        </p:spPr>
        <p:txBody>
          <a:bodyPr wrap="square" lIns="121899" tIns="60949" rIns="121899" bIns="60949" rtlCol="0">
            <a:spAutoFit/>
          </a:bodyPr>
          <a:lstStyle/>
          <a:p>
            <a:pPr marL="304747" indent="-304747">
              <a:buClr>
                <a:schemeClr val="accent1"/>
              </a:buClr>
              <a:buFont typeface="Wingdings" pitchFamily="2" charset="2"/>
              <a:buChar char="§"/>
              <a:defRPr/>
            </a:pPr>
            <a:r>
              <a:rPr lang="en-US" dirty="0">
                <a:latin typeface="Segoe UI" pitchFamily="34" charset="0"/>
                <a:ea typeface="Segoe UI" pitchFamily="34" charset="0"/>
                <a:cs typeface="Segoe UI" pitchFamily="34" charset="0"/>
              </a:rPr>
              <a:t>Enterprise-class scalability to hundreds of terabytes  </a:t>
            </a:r>
          </a:p>
          <a:p>
            <a:pPr marL="304747" indent="-304747">
              <a:buClr>
                <a:schemeClr val="accent1"/>
              </a:buClr>
              <a:buFont typeface="Wingdings" pitchFamily="2" charset="2"/>
              <a:buChar char="§"/>
              <a:defRPr/>
            </a:pPr>
            <a:r>
              <a:rPr lang="en-US" dirty="0">
                <a:latin typeface="Segoe UI" pitchFamily="34" charset="0"/>
                <a:ea typeface="Segoe UI" pitchFamily="34" charset="0"/>
                <a:cs typeface="Segoe UI" pitchFamily="34" charset="0"/>
              </a:rPr>
              <a:t>High performance</a:t>
            </a:r>
          </a:p>
          <a:p>
            <a:pPr marL="304747" indent="-304747">
              <a:buClr>
                <a:schemeClr val="accent1"/>
              </a:buClr>
              <a:buFont typeface="Wingdings" pitchFamily="2" charset="2"/>
              <a:buChar char="§"/>
              <a:defRPr/>
            </a:pPr>
            <a:r>
              <a:rPr lang="en-US" b="1" dirty="0">
                <a:latin typeface="Segoe UI" pitchFamily="34" charset="0"/>
                <a:ea typeface="Segoe UI" pitchFamily="34" charset="0"/>
                <a:cs typeface="Segoe UI" pitchFamily="34" charset="0"/>
              </a:rPr>
              <a:t>Interoperability</a:t>
            </a:r>
            <a:r>
              <a:rPr lang="en-US" dirty="0">
                <a:latin typeface="Segoe UI" pitchFamily="34" charset="0"/>
                <a:ea typeface="Segoe UI" pitchFamily="34" charset="0"/>
                <a:cs typeface="Segoe UI" pitchFamily="34" charset="0"/>
              </a:rPr>
              <a:t> with leading BI products</a:t>
            </a:r>
          </a:p>
          <a:p>
            <a:pPr marL="304747" indent="-304747">
              <a:buClr>
                <a:schemeClr val="accent1"/>
              </a:buClr>
              <a:buFont typeface="Wingdings" pitchFamily="2" charset="2"/>
              <a:buChar char="§"/>
              <a:defRPr/>
            </a:pPr>
            <a:r>
              <a:rPr lang="en-US" dirty="0">
                <a:latin typeface="Segoe UI" pitchFamily="34" charset="0"/>
                <a:ea typeface="Segoe UI" pitchFamily="34" charset="0"/>
                <a:cs typeface="Segoe UI" pitchFamily="34" charset="0"/>
              </a:rPr>
              <a:t>Mission critical support and maintenance</a:t>
            </a:r>
          </a:p>
          <a:p>
            <a:pPr marL="304747" indent="-304747">
              <a:buClr>
                <a:schemeClr val="accent1"/>
              </a:buClr>
              <a:buFont typeface="Wingdings" pitchFamily="2" charset="2"/>
              <a:buChar char="§"/>
              <a:defRPr/>
            </a:pPr>
            <a:r>
              <a:rPr lang="en-US" dirty="0">
                <a:latin typeface="Segoe UI" pitchFamily="34" charset="0"/>
                <a:ea typeface="Segoe UI" pitchFamily="34" charset="0"/>
                <a:cs typeface="Segoe UI" pitchFamily="34" charset="0"/>
              </a:rPr>
              <a:t>Mature SQL Server platform with </a:t>
            </a:r>
            <a:r>
              <a:rPr lang="en-US" b="1" dirty="0">
                <a:latin typeface="Segoe UI" pitchFamily="34" charset="0"/>
                <a:ea typeface="Segoe UI" pitchFamily="34" charset="0"/>
                <a:cs typeface="Segoe UI" pitchFamily="34" charset="0"/>
              </a:rPr>
              <a:t>high security </a:t>
            </a:r>
            <a:r>
              <a:rPr lang="en-US" dirty="0">
                <a:latin typeface="Segoe UI" pitchFamily="34" charset="0"/>
                <a:ea typeface="Segoe UI" pitchFamily="34" charset="0"/>
                <a:cs typeface="Segoe UI" pitchFamily="34" charset="0"/>
              </a:rPr>
              <a:t>and</a:t>
            </a:r>
            <a:r>
              <a:rPr lang="en-US" b="1" dirty="0">
                <a:latin typeface="Segoe UI" pitchFamily="34" charset="0"/>
                <a:ea typeface="Segoe UI" pitchFamily="34" charset="0"/>
                <a:cs typeface="Segoe UI" pitchFamily="34" charset="0"/>
              </a:rPr>
              <a:t> robust engineering process</a:t>
            </a:r>
          </a:p>
          <a:p>
            <a:pPr marL="304747" indent="-304747">
              <a:buClr>
                <a:schemeClr val="accent1"/>
              </a:buClr>
              <a:buFont typeface="Wingdings" pitchFamily="2" charset="2"/>
              <a:buChar char="§"/>
              <a:defRPr/>
            </a:pPr>
            <a:r>
              <a:rPr lang="en-US" dirty="0">
                <a:latin typeface="Segoe UI" pitchFamily="34" charset="0"/>
                <a:ea typeface="Segoe UI" pitchFamily="34" charset="0"/>
                <a:cs typeface="Segoe UI" pitchFamily="34" charset="0"/>
              </a:rPr>
              <a:t>Strong data warehouse </a:t>
            </a:r>
            <a:r>
              <a:rPr lang="en-US" b="1" dirty="0">
                <a:latin typeface="Segoe UI" pitchFamily="34" charset="0"/>
                <a:ea typeface="Segoe UI" pitchFamily="34" charset="0"/>
                <a:cs typeface="Segoe UI" pitchFamily="34" charset="0"/>
              </a:rPr>
              <a:t>vision </a:t>
            </a:r>
            <a:r>
              <a:rPr lang="en-US" dirty="0">
                <a:latin typeface="Segoe UI" pitchFamily="34" charset="0"/>
                <a:ea typeface="Segoe UI" pitchFamily="34" charset="0"/>
                <a:cs typeface="Segoe UI" pitchFamily="34" charset="0"/>
              </a:rPr>
              <a:t>and</a:t>
            </a:r>
            <a:r>
              <a:rPr lang="en-US" b="1" dirty="0">
                <a:latin typeface="Segoe UI" pitchFamily="34" charset="0"/>
                <a:ea typeface="Segoe UI" pitchFamily="34" charset="0"/>
                <a:cs typeface="Segoe UI" pitchFamily="34" charset="0"/>
              </a:rPr>
              <a:t> </a:t>
            </a:r>
            <a:r>
              <a:rPr lang="en-US" b="1" dirty="0" smtClean="0">
                <a:latin typeface="Segoe UI" pitchFamily="34" charset="0"/>
                <a:ea typeface="Segoe UI" pitchFamily="34" charset="0"/>
                <a:cs typeface="Segoe UI" pitchFamily="34" charset="0"/>
              </a:rPr>
              <a:t>roadmap </a:t>
            </a:r>
            <a:r>
              <a:rPr lang="en-US" dirty="0">
                <a:latin typeface="Segoe UI" pitchFamily="34" charset="0"/>
                <a:ea typeface="Segoe UI" pitchFamily="34" charset="0"/>
                <a:cs typeface="Segoe UI" pitchFamily="34" charset="0"/>
              </a:rPr>
              <a:t>that includes industry-leading technologies</a:t>
            </a:r>
          </a:p>
        </p:txBody>
      </p:sp>
      <p:sp>
        <p:nvSpPr>
          <p:cNvPr id="15" name="TextBox 14"/>
          <p:cNvSpPr txBox="1"/>
          <p:nvPr/>
        </p:nvSpPr>
        <p:spPr>
          <a:xfrm>
            <a:off x="-1" y="1447800"/>
            <a:ext cx="4428693" cy="383736"/>
          </a:xfrm>
          <a:prstGeom prst="rect">
            <a:avLst/>
          </a:prstGeom>
          <a:solidFill>
            <a:schemeClr val="bg2"/>
          </a:solidFill>
          <a:ln>
            <a:noFill/>
          </a:ln>
        </p:spPr>
        <p:style>
          <a:lnRef idx="1">
            <a:schemeClr val="dk1"/>
          </a:lnRef>
          <a:fillRef idx="2">
            <a:schemeClr val="dk1"/>
          </a:fillRef>
          <a:effectRef idx="1">
            <a:schemeClr val="dk1"/>
          </a:effectRef>
          <a:fontRef idx="minor">
            <a:schemeClr val="dk1"/>
          </a:fontRef>
        </p:style>
        <p:txBody>
          <a:bodyPr wrap="square" lIns="487595" tIns="60949" rIns="121899" bIns="60949" rtlCol="0">
            <a:noAutofit/>
          </a:bodyPr>
          <a:lstStyle/>
          <a:p>
            <a:pPr indent="-529074">
              <a:lnSpc>
                <a:spcPct val="90000"/>
              </a:lnSpc>
              <a:spcBef>
                <a:spcPct val="20000"/>
              </a:spcBef>
              <a:buClr>
                <a:srgbClr val="777777"/>
              </a:buClr>
            </a:pPr>
            <a:r>
              <a:rPr lang="en-US" sz="2700" dirty="0">
                <a:solidFill>
                  <a:schemeClr val="accent1"/>
                </a:solidFill>
                <a:latin typeface="Segoe UI" pitchFamily="34" charset="0"/>
                <a:ea typeface="Segoe UI" pitchFamily="34" charset="0"/>
                <a:cs typeface="Segoe UI" pitchFamily="34" charset="0"/>
              </a:rPr>
              <a:t>Value to Customer</a:t>
            </a:r>
          </a:p>
        </p:txBody>
      </p:sp>
      <p:sp>
        <p:nvSpPr>
          <p:cNvPr id="10" name="TextBox 9"/>
          <p:cNvSpPr txBox="1"/>
          <p:nvPr/>
        </p:nvSpPr>
        <p:spPr>
          <a:xfrm>
            <a:off x="-1" y="4200525"/>
            <a:ext cx="4428693" cy="383736"/>
          </a:xfrm>
          <a:prstGeom prst="rect">
            <a:avLst/>
          </a:prstGeom>
          <a:solidFill>
            <a:schemeClr val="bg2"/>
          </a:solidFill>
          <a:ln>
            <a:noFill/>
          </a:ln>
        </p:spPr>
        <p:style>
          <a:lnRef idx="1">
            <a:schemeClr val="dk1"/>
          </a:lnRef>
          <a:fillRef idx="2">
            <a:schemeClr val="dk1"/>
          </a:fillRef>
          <a:effectRef idx="1">
            <a:schemeClr val="dk1"/>
          </a:effectRef>
          <a:fontRef idx="minor">
            <a:schemeClr val="dk1"/>
          </a:fontRef>
        </p:style>
        <p:txBody>
          <a:bodyPr wrap="square" lIns="487595" tIns="60949" rIns="121899" bIns="60949" rtlCol="0">
            <a:noAutofit/>
          </a:bodyPr>
          <a:lstStyle/>
          <a:p>
            <a:pPr indent="-529074">
              <a:lnSpc>
                <a:spcPct val="90000"/>
              </a:lnSpc>
              <a:spcBef>
                <a:spcPct val="20000"/>
              </a:spcBef>
              <a:buClr>
                <a:srgbClr val="777777"/>
              </a:buClr>
            </a:pPr>
            <a:r>
              <a:rPr lang="en-US" sz="2700" dirty="0">
                <a:solidFill>
                  <a:schemeClr val="accent1"/>
                </a:solidFill>
                <a:latin typeface="Segoe UI" pitchFamily="34" charset="0"/>
                <a:ea typeface="Segoe UI" pitchFamily="34" charset="0"/>
                <a:cs typeface="Segoe UI" pitchFamily="34" charset="0"/>
              </a:rPr>
              <a:t>Supporting Features</a:t>
            </a:r>
          </a:p>
        </p:txBody>
      </p:sp>
      <p:sp>
        <p:nvSpPr>
          <p:cNvPr id="12" name="TextBox 11"/>
          <p:cNvSpPr txBox="1"/>
          <p:nvPr/>
        </p:nvSpPr>
        <p:spPr>
          <a:xfrm>
            <a:off x="445336" y="4648483"/>
            <a:ext cx="11748673" cy="1785082"/>
          </a:xfrm>
          <a:prstGeom prst="rect">
            <a:avLst/>
          </a:prstGeom>
          <a:noFill/>
        </p:spPr>
        <p:txBody>
          <a:bodyPr wrap="square" lIns="121899" tIns="60949" rIns="121899" bIns="60949" rtlCol="0">
            <a:spAutoFit/>
          </a:bodyPr>
          <a:lstStyle/>
          <a:p>
            <a:pPr marL="304747" indent="-304747">
              <a:buClr>
                <a:schemeClr val="accent1"/>
              </a:buClr>
              <a:buFont typeface="Wingdings" pitchFamily="2" charset="2"/>
              <a:buChar char="§"/>
              <a:defRPr/>
            </a:pPr>
            <a:r>
              <a:rPr lang="en-CA" dirty="0">
                <a:latin typeface="Segoe UI" pitchFamily="34" charset="0"/>
                <a:ea typeface="Segoe UI" pitchFamily="34" charset="0"/>
                <a:cs typeface="Segoe UI" pitchFamily="34" charset="0"/>
              </a:rPr>
              <a:t>MPP with </a:t>
            </a:r>
            <a:r>
              <a:rPr lang="en-CA" b="1" dirty="0" smtClean="0">
                <a:latin typeface="Segoe UI" pitchFamily="34" charset="0"/>
                <a:ea typeface="Segoe UI" pitchFamily="34" charset="0"/>
                <a:cs typeface="Segoe UI" pitchFamily="34" charset="0"/>
              </a:rPr>
              <a:t>ultra</a:t>
            </a:r>
            <a:r>
              <a:rPr lang="en-CA" dirty="0" smtClean="0">
                <a:latin typeface="Segoe UI" pitchFamily="34" charset="0"/>
                <a:ea typeface="Segoe UI" pitchFamily="34" charset="0"/>
                <a:cs typeface="Segoe UI" pitchFamily="34" charset="0"/>
              </a:rPr>
              <a:t> </a:t>
            </a:r>
            <a:r>
              <a:rPr lang="en-CA" b="1" dirty="0" smtClean="0">
                <a:latin typeface="Segoe UI" pitchFamily="34" charset="0"/>
                <a:ea typeface="Segoe UI" pitchFamily="34" charset="0"/>
                <a:cs typeface="Segoe UI" pitchFamily="34" charset="0"/>
              </a:rPr>
              <a:t>shared-nothing </a:t>
            </a:r>
            <a:r>
              <a:rPr lang="en-CA" b="1" dirty="0">
                <a:latin typeface="Segoe UI" pitchFamily="34" charset="0"/>
                <a:ea typeface="Segoe UI" pitchFamily="34" charset="0"/>
                <a:cs typeface="Segoe UI" pitchFamily="34" charset="0"/>
              </a:rPr>
              <a:t>architecture</a:t>
            </a:r>
          </a:p>
          <a:p>
            <a:pPr marL="304747" indent="-304747">
              <a:buClr>
                <a:schemeClr val="accent1"/>
              </a:buClr>
              <a:buFont typeface="Wingdings" pitchFamily="2" charset="2"/>
              <a:buChar char="§"/>
              <a:defRPr/>
            </a:pPr>
            <a:r>
              <a:rPr lang="en-CA" sz="1600" dirty="0" smtClean="0">
                <a:latin typeface="Segoe UI" pitchFamily="34" charset="0"/>
                <a:ea typeface="Segoe UI" pitchFamily="34" charset="0"/>
                <a:cs typeface="Segoe UI" pitchFamily="34" charset="0"/>
              </a:rPr>
              <a:t>Distributed</a:t>
            </a:r>
            <a:r>
              <a:rPr lang="en-CA" dirty="0" smtClean="0">
                <a:latin typeface="Segoe UI" pitchFamily="34" charset="0"/>
                <a:ea typeface="Segoe UI" pitchFamily="34" charset="0"/>
                <a:cs typeface="Segoe UI" pitchFamily="34" charset="0"/>
              </a:rPr>
              <a:t> </a:t>
            </a:r>
            <a:r>
              <a:rPr lang="en-CA" dirty="0">
                <a:latin typeface="Segoe UI" pitchFamily="34" charset="0"/>
                <a:ea typeface="Segoe UI" pitchFamily="34" charset="0"/>
                <a:cs typeface="Segoe UI" pitchFamily="34" charset="0"/>
              </a:rPr>
              <a:t>query optimization </a:t>
            </a:r>
          </a:p>
          <a:p>
            <a:pPr marL="304747" indent="-304747">
              <a:buClr>
                <a:schemeClr val="accent1"/>
              </a:buClr>
              <a:buFont typeface="Wingdings" pitchFamily="2" charset="2"/>
              <a:buChar char="§"/>
              <a:defRPr/>
            </a:pPr>
            <a:r>
              <a:rPr lang="en-US" dirty="0">
                <a:latin typeface="Segoe UI" pitchFamily="34" charset="0"/>
                <a:ea typeface="Segoe UI" pitchFamily="34" charset="0"/>
                <a:cs typeface="Segoe UI" pitchFamily="34" charset="0"/>
              </a:rPr>
              <a:t>Balanced hardware with </a:t>
            </a:r>
            <a:r>
              <a:rPr lang="en-US" b="1" dirty="0">
                <a:latin typeface="Segoe UI" pitchFamily="34" charset="0"/>
                <a:ea typeface="Segoe UI" pitchFamily="34" charset="0"/>
                <a:cs typeface="Segoe UI" pitchFamily="34" charset="0"/>
              </a:rPr>
              <a:t>pre-tested </a:t>
            </a:r>
            <a:r>
              <a:rPr lang="en-US" dirty="0">
                <a:latin typeface="Segoe UI" pitchFamily="34" charset="0"/>
                <a:ea typeface="Segoe UI" pitchFamily="34" charset="0"/>
                <a:cs typeface="Segoe UI" pitchFamily="34" charset="0"/>
              </a:rPr>
              <a:t>and</a:t>
            </a:r>
            <a:r>
              <a:rPr lang="en-US" b="1" dirty="0">
                <a:latin typeface="Segoe UI" pitchFamily="34" charset="0"/>
                <a:ea typeface="Segoe UI" pitchFamily="34" charset="0"/>
                <a:cs typeface="Segoe UI" pitchFamily="34" charset="0"/>
              </a:rPr>
              <a:t> pre-tuned appliances</a:t>
            </a:r>
            <a:r>
              <a:rPr lang="en-US" dirty="0">
                <a:latin typeface="Segoe UI" pitchFamily="34" charset="0"/>
                <a:ea typeface="Segoe UI" pitchFamily="34" charset="0"/>
                <a:cs typeface="Segoe UI" pitchFamily="34" charset="0"/>
              </a:rPr>
              <a:t> optimized for data warehousing </a:t>
            </a:r>
          </a:p>
          <a:p>
            <a:pPr marL="304747" indent="-304747">
              <a:buClr>
                <a:schemeClr val="accent1"/>
              </a:buClr>
              <a:buFont typeface="Wingdings" pitchFamily="2" charset="2"/>
              <a:buChar char="§"/>
              <a:defRPr/>
            </a:pPr>
            <a:r>
              <a:rPr lang="en-US" dirty="0">
                <a:latin typeface="Segoe UI" pitchFamily="34" charset="0"/>
                <a:ea typeface="Segoe UI" pitchFamily="34" charset="0"/>
                <a:cs typeface="Segoe UI" pitchFamily="34" charset="0"/>
              </a:rPr>
              <a:t>Third-party </a:t>
            </a:r>
            <a:r>
              <a:rPr lang="en-US" b="1" dirty="0">
                <a:latin typeface="Segoe UI" pitchFamily="34" charset="0"/>
                <a:ea typeface="Segoe UI" pitchFamily="34" charset="0"/>
                <a:cs typeface="Segoe UI" pitchFamily="34" charset="0"/>
              </a:rPr>
              <a:t>product</a:t>
            </a:r>
            <a:r>
              <a:rPr lang="en-US" dirty="0">
                <a:latin typeface="Segoe UI" pitchFamily="34" charset="0"/>
                <a:ea typeface="Segoe UI" pitchFamily="34" charset="0"/>
                <a:cs typeface="Segoe UI" pitchFamily="34" charset="0"/>
              </a:rPr>
              <a:t> </a:t>
            </a:r>
            <a:r>
              <a:rPr lang="en-US" b="1" dirty="0">
                <a:latin typeface="Segoe UI" pitchFamily="34" charset="0"/>
                <a:ea typeface="Segoe UI" pitchFamily="34" charset="0"/>
                <a:cs typeface="Segoe UI" pitchFamily="34" charset="0"/>
              </a:rPr>
              <a:t>integration</a:t>
            </a:r>
            <a:r>
              <a:rPr lang="en-US" dirty="0">
                <a:latin typeface="Segoe UI" pitchFamily="34" charset="0"/>
                <a:ea typeface="Segoe UI" pitchFamily="34" charset="0"/>
                <a:cs typeface="Segoe UI" pitchFamily="34" charset="0"/>
              </a:rPr>
              <a:t> (for example, Microstrategy, Business Objects, and Informatica)</a:t>
            </a:r>
          </a:p>
          <a:p>
            <a:pPr marL="304747" indent="-304747">
              <a:buClr>
                <a:schemeClr val="accent1"/>
              </a:buClr>
              <a:buFont typeface="Wingdings" pitchFamily="2" charset="2"/>
              <a:buChar char="§"/>
              <a:defRPr/>
            </a:pPr>
            <a:r>
              <a:rPr lang="en-US" dirty="0">
                <a:latin typeface="Segoe UI" pitchFamily="34" charset="0"/>
                <a:ea typeface="Segoe UI" pitchFamily="34" charset="0"/>
                <a:cs typeface="Segoe UI" pitchFamily="34" charset="0"/>
              </a:rPr>
              <a:t>Mission critical support and maintenance</a:t>
            </a:r>
          </a:p>
          <a:p>
            <a:pPr marL="304747" indent="-304747">
              <a:buClr>
                <a:schemeClr val="accent1"/>
              </a:buClr>
              <a:buFont typeface="Wingdings" pitchFamily="2" charset="2"/>
              <a:buChar char="§"/>
              <a:defRPr/>
            </a:pPr>
            <a:r>
              <a:rPr lang="en-US" dirty="0">
                <a:latin typeface="Segoe UI" pitchFamily="34" charset="0"/>
                <a:ea typeface="Segoe UI" pitchFamily="34" charset="0"/>
                <a:cs typeface="Segoe UI" pitchFamily="34" charset="0"/>
              </a:rPr>
              <a:t>Road map includes column store, petabyte scalability, real-time data warehousing, MDM, and data quality</a:t>
            </a:r>
          </a:p>
        </p:txBody>
      </p:sp>
    </p:spTree>
    <p:extLst>
      <p:ext uri="{BB962C8B-B14F-4D97-AF65-F5344CB8AC3E}">
        <p14:creationId xmlns:p14="http://schemas.microsoft.com/office/powerpoint/2010/main" val="3607341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9" name="Rectangle 8"/>
          <p:cNvSpPr/>
          <p:nvPr/>
        </p:nvSpPr>
        <p:spPr bwMode="auto">
          <a:xfrm>
            <a:off x="507868" y="1375674"/>
            <a:ext cx="11173090" cy="2132892"/>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Breakout Sessions</a:t>
            </a:r>
          </a:p>
          <a:p>
            <a:pPr marL="460375" lvl="0" indent="-460375">
              <a:lnSpc>
                <a:spcPct val="90000"/>
              </a:lnSpc>
              <a:spcBef>
                <a:spcPct val="20000"/>
              </a:spcBef>
              <a:buSzPct val="90000"/>
              <a:buBlip>
                <a:blip r:embed="rId3"/>
              </a:buBlip>
            </a:pPr>
            <a:r>
              <a:rPr lang="en-US" dirty="0" smtClean="0">
                <a:gradFill>
                  <a:gsLst>
                    <a:gs pos="0">
                      <a:schemeClr val="tx1"/>
                    </a:gs>
                    <a:gs pos="100000">
                      <a:schemeClr val="tx1"/>
                    </a:gs>
                  </a:gsLst>
                  <a:lin ang="5400000" scaled="0"/>
                </a:gradFill>
              </a:rPr>
              <a:t>DBI312 - </a:t>
            </a:r>
            <a:r>
              <a:rPr lang="en-US" dirty="0" err="1" smtClean="0">
                <a:gradFill>
                  <a:gsLst>
                    <a:gs pos="0">
                      <a:schemeClr val="tx1"/>
                    </a:gs>
                    <a:gs pos="100000">
                      <a:schemeClr val="tx1"/>
                    </a:gs>
                  </a:gsLst>
                  <a:lin ang="5400000" scaled="0"/>
                </a:gradFill>
              </a:rPr>
              <a:t>ColumnStore</a:t>
            </a:r>
            <a:r>
              <a:rPr lang="en-US" dirty="0" smtClean="0">
                <a:gradFill>
                  <a:gsLst>
                    <a:gs pos="0">
                      <a:schemeClr val="tx1"/>
                    </a:gs>
                    <a:gs pos="100000">
                      <a:schemeClr val="tx1"/>
                    </a:gs>
                  </a:gsLst>
                  <a:lin ang="5400000" scaled="0"/>
                </a:gradFill>
              </a:rPr>
              <a:t> Indexes Unveiled</a:t>
            </a:r>
          </a:p>
          <a:p>
            <a:pPr marL="460375" lvl="0" indent="-460375">
              <a:lnSpc>
                <a:spcPct val="90000"/>
              </a:lnSpc>
              <a:spcBef>
                <a:spcPct val="20000"/>
              </a:spcBef>
              <a:buSzPct val="90000"/>
              <a:buBlip>
                <a:blip r:embed="rId3"/>
              </a:buBlip>
            </a:pPr>
            <a:r>
              <a:rPr lang="en-US" dirty="0" smtClean="0">
                <a:gradFill>
                  <a:gsLst>
                    <a:gs pos="0">
                      <a:schemeClr val="tx1"/>
                    </a:gs>
                    <a:gs pos="100000">
                      <a:schemeClr val="tx1"/>
                    </a:gs>
                  </a:gsLst>
                  <a:lin ang="5400000" scaled="0"/>
                </a:gradFill>
              </a:rPr>
              <a:t>DBI332 – All Up Data Warehouse</a:t>
            </a:r>
          </a:p>
          <a:p>
            <a:pPr marL="460375" lvl="0" indent="-460375">
              <a:lnSpc>
                <a:spcPct val="90000"/>
              </a:lnSpc>
              <a:spcBef>
                <a:spcPct val="20000"/>
              </a:spcBef>
              <a:buSzPct val="90000"/>
              <a:buBlip>
                <a:blip r:embed="rId3"/>
              </a:buBlip>
            </a:pPr>
            <a:r>
              <a:rPr lang="en-US" dirty="0" smtClean="0">
                <a:gradFill>
                  <a:gsLst>
                    <a:gs pos="0">
                      <a:schemeClr val="tx1"/>
                    </a:gs>
                    <a:gs pos="100000">
                      <a:schemeClr val="tx1"/>
                    </a:gs>
                  </a:gsLst>
                  <a:lin ang="5400000" scaled="0"/>
                </a:gradFill>
              </a:rPr>
              <a:t>DBI320 – Upsizing and Modernizing with the Microsoft BI Stack and FT Data Warehouse</a:t>
            </a:r>
          </a:p>
          <a:p>
            <a:pPr marL="460375" lvl="0" indent="-460375">
              <a:lnSpc>
                <a:spcPct val="90000"/>
              </a:lnSpc>
              <a:spcBef>
                <a:spcPct val="20000"/>
              </a:spcBef>
              <a:buSzPct val="90000"/>
              <a:buBlip>
                <a:blip r:embed="rId3"/>
              </a:buBlip>
            </a:pPr>
            <a:r>
              <a:rPr lang="en-US" dirty="0" smtClean="0">
                <a:gradFill>
                  <a:gsLst>
                    <a:gs pos="0">
                      <a:schemeClr val="tx1"/>
                    </a:gs>
                    <a:gs pos="100000">
                      <a:schemeClr val="tx1"/>
                    </a:gs>
                  </a:gsLst>
                  <a:lin ang="5400000" scaled="0"/>
                </a:gradFill>
              </a:rPr>
              <a:t>DBI308 – Fast Track Data Warehouse 3.0 new Features and Best Practices</a:t>
            </a:r>
          </a:p>
          <a:p>
            <a:pPr marL="460375" lvl="0" indent="-460375">
              <a:lnSpc>
                <a:spcPct val="90000"/>
              </a:lnSpc>
              <a:spcBef>
                <a:spcPct val="20000"/>
              </a:spcBef>
              <a:buSzPct val="90000"/>
              <a:buBlip>
                <a:blip r:embed="rId3"/>
              </a:buBlip>
            </a:pPr>
            <a:r>
              <a:rPr lang="en-US" dirty="0" smtClean="0">
                <a:gradFill>
                  <a:gsLst>
                    <a:gs pos="0">
                      <a:schemeClr val="tx1"/>
                    </a:gs>
                    <a:gs pos="100000">
                      <a:schemeClr val="tx1"/>
                    </a:gs>
                  </a:gsLst>
                  <a:lin ang="5400000" scaled="0"/>
                </a:gradFill>
              </a:rPr>
              <a:t>DBI301 – Microsoft SQL Server Reference Architecture and Appliances</a:t>
            </a:r>
            <a:endParaRPr lang="en-US" dirty="0">
              <a:gradFill>
                <a:gsLst>
                  <a:gs pos="0">
                    <a:schemeClr val="tx1"/>
                  </a:gs>
                  <a:gs pos="100000">
                    <a:schemeClr val="tx1"/>
                  </a:gs>
                </a:gsLst>
                <a:lin ang="5400000" scaled="0"/>
              </a:gradFill>
            </a:endParaRPr>
          </a:p>
        </p:txBody>
      </p:sp>
      <p:sp>
        <p:nvSpPr>
          <p:cNvPr id="12" name="Rectangle 11"/>
          <p:cNvSpPr/>
          <p:nvPr/>
        </p:nvSpPr>
        <p:spPr bwMode="auto">
          <a:xfrm>
            <a:off x="507868" y="3873831"/>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Database &amp; Business Intelligence Product Booths</a:t>
            </a:r>
            <a:endParaRPr lang="en-US" sz="2400" dirty="0">
              <a:gradFill>
                <a:gsLst>
                  <a:gs pos="0">
                    <a:schemeClr val="tx1"/>
                  </a:gs>
                  <a:gs pos="100000">
                    <a:schemeClr val="tx1"/>
                  </a:gs>
                </a:gsLst>
                <a:lin ang="5400000" scaled="0"/>
              </a:gradFill>
            </a:endParaRPr>
          </a:p>
        </p:txBody>
      </p:sp>
      <p:sp>
        <p:nvSpPr>
          <p:cNvPr id="14" name="Rectangle 13"/>
          <p:cNvSpPr/>
          <p:nvPr/>
        </p:nvSpPr>
        <p:spPr bwMode="auto">
          <a:xfrm>
            <a:off x="507868" y="4706550"/>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Go to Microsoft Learning Booth for Certification and Training Guidance</a:t>
            </a:r>
            <a:endParaRPr lang="en-US" sz="2400" dirty="0">
              <a:gradFill>
                <a:gsLst>
                  <a:gs pos="0">
                    <a:schemeClr val="tx1"/>
                  </a:gs>
                  <a:gs pos="100000">
                    <a:schemeClr val="tx1"/>
                  </a:gs>
                </a:gsLst>
                <a:lin ang="5400000" scaled="0"/>
              </a:gradFill>
            </a:endParaRPr>
          </a:p>
        </p:txBody>
      </p:sp>
      <p:sp>
        <p:nvSpPr>
          <p:cNvPr id="15" name="Rectangle 14"/>
          <p:cNvSpPr/>
          <p:nvPr/>
        </p:nvSpPr>
        <p:spPr bwMode="auto">
          <a:xfrm>
            <a:off x="507868" y="5539270"/>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Find Me Later </a:t>
            </a:r>
            <a:r>
              <a:rPr lang="en-US" sz="2400" dirty="0" smtClean="0">
                <a:gradFill>
                  <a:gsLst>
                    <a:gs pos="0">
                      <a:schemeClr val="tx1"/>
                    </a:gs>
                    <a:gs pos="100000">
                      <a:schemeClr val="tx1"/>
                    </a:gs>
                  </a:gsLst>
                  <a:lin ang="5400000" scaled="0"/>
                </a:gradFill>
              </a:rPr>
              <a:t>At…Sessions, Booth, …</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3672254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Database Platform (DAT) Resources</a:t>
            </a:r>
            <a:endParaRPr lang="en-US" dirty="0"/>
          </a:p>
        </p:txBody>
      </p:sp>
      <p:sp>
        <p:nvSpPr>
          <p:cNvPr id="8" name="Rectangle 7"/>
          <p:cNvSpPr/>
          <p:nvPr/>
        </p:nvSpPr>
        <p:spPr bwMode="auto">
          <a:xfrm>
            <a:off x="-3063244" y="1"/>
            <a:ext cx="2854754" cy="1938992"/>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r>
              <a:rPr lang="en-US" dirty="0" smtClean="0">
                <a:solidFill>
                  <a:srgbClr val="FFFFFF"/>
                </a:solidFill>
              </a:rPr>
              <a:t>Required Slide </a:t>
            </a:r>
          </a:p>
          <a:p>
            <a:endParaRPr lang="en-US" dirty="0" smtClean="0">
              <a:solidFill>
                <a:srgbClr val="FFFFFF"/>
              </a:solidFill>
            </a:endParaRPr>
          </a:p>
          <a:p>
            <a:r>
              <a:rPr lang="en-US" b="1" dirty="0" smtClean="0">
                <a:solidFill>
                  <a:srgbClr val="FFFFFF"/>
                </a:solidFill>
              </a:rPr>
              <a:t>Track PMs </a:t>
            </a:r>
            <a:r>
              <a:rPr lang="en-US" dirty="0" smtClean="0">
                <a:solidFill>
                  <a:srgbClr val="FFFFFF"/>
                </a:solidFill>
              </a:rPr>
              <a:t>will supply the content for this slide, which will be inserted during the final scrub. </a:t>
            </a:r>
            <a:endParaRPr lang="en-US" dirty="0">
              <a:solidFill>
                <a:srgbClr val="FFFFFF"/>
              </a:solidFill>
            </a:endParaRPr>
          </a:p>
        </p:txBody>
      </p:sp>
      <p:sp>
        <p:nvSpPr>
          <p:cNvPr id="13" name="Rectangle 12"/>
          <p:cNvSpPr/>
          <p:nvPr/>
        </p:nvSpPr>
        <p:spPr bwMode="auto">
          <a:xfrm>
            <a:off x="507868" y="3125373"/>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FontTx/>
              <a:buBlip>
                <a:blip r:embed="rId3"/>
              </a:buBlip>
            </a:pPr>
            <a:r>
              <a:rPr lang="en-US" sz="2400" dirty="0" smtClean="0">
                <a:solidFill>
                  <a:srgbClr val="FFFFFF"/>
                </a:solidFill>
              </a:rPr>
              <a:t>Try the new SQL Server Mission Critical </a:t>
            </a:r>
            <a:r>
              <a:rPr lang="en-US" sz="2400" dirty="0" err="1" smtClean="0">
                <a:solidFill>
                  <a:srgbClr val="FFFFFF"/>
                </a:solidFill>
              </a:rPr>
              <a:t>BareMetal</a:t>
            </a:r>
            <a:r>
              <a:rPr lang="en-US" sz="2400" dirty="0" smtClean="0">
                <a:solidFill>
                  <a:srgbClr val="FFFFFF"/>
                </a:solidFill>
              </a:rPr>
              <a:t> Hand’s on-Labs</a:t>
            </a:r>
            <a:endParaRPr lang="en-US" sz="2400" dirty="0">
              <a:solidFill>
                <a:srgbClr val="FFFFFF"/>
              </a:solidFill>
            </a:endParaRPr>
          </a:p>
        </p:txBody>
      </p:sp>
      <p:sp>
        <p:nvSpPr>
          <p:cNvPr id="17" name="Rectangle 16"/>
          <p:cNvSpPr/>
          <p:nvPr/>
        </p:nvSpPr>
        <p:spPr bwMode="auto">
          <a:xfrm>
            <a:off x="507868" y="1256675"/>
            <a:ext cx="11173090" cy="168046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1" indent="-460375">
              <a:lnSpc>
                <a:spcPct val="90000"/>
              </a:lnSpc>
              <a:spcBef>
                <a:spcPct val="20000"/>
              </a:spcBef>
              <a:buSzPct val="90000"/>
              <a:buFontTx/>
              <a:buBlip>
                <a:blip r:embed="rId3"/>
              </a:buBlip>
            </a:pPr>
            <a:r>
              <a:rPr lang="en-US" sz="2400" dirty="0" smtClean="0">
                <a:solidFill>
                  <a:srgbClr val="FFFFFF"/>
                </a:solidFill>
              </a:rPr>
              <a:t>Visit the updated website for SQL Server</a:t>
            </a:r>
            <a:r>
              <a:rPr lang="en-US" sz="2400" dirty="0">
                <a:solidFill>
                  <a:srgbClr val="FFFFFF"/>
                </a:solidFill>
              </a:rPr>
              <a:t>®</a:t>
            </a:r>
            <a:r>
              <a:rPr lang="en-US" sz="2400" dirty="0" smtClean="0">
                <a:solidFill>
                  <a:srgbClr val="FFFFFF"/>
                </a:solidFill>
              </a:rPr>
              <a:t> Code Name “Denali” on </a:t>
            </a:r>
            <a:r>
              <a:rPr lang="en-US" sz="2400" u="sng" dirty="0">
                <a:solidFill>
                  <a:srgbClr val="FFFFFF"/>
                </a:solidFill>
                <a:hlinkClick r:id="rId4"/>
              </a:rPr>
              <a:t>www.microsoft.com/sqlserver</a:t>
            </a:r>
            <a:r>
              <a:rPr lang="en-US" sz="2400" dirty="0">
                <a:solidFill>
                  <a:srgbClr val="FFFFFF"/>
                </a:solidFill>
              </a:rPr>
              <a:t> </a:t>
            </a:r>
            <a:r>
              <a:rPr lang="en-US" sz="2400" dirty="0" smtClean="0">
                <a:solidFill>
                  <a:srgbClr val="FFFFFF"/>
                </a:solidFill>
              </a:rPr>
              <a:t>and sign to be notified when the next                                CTP is available</a:t>
            </a:r>
          </a:p>
          <a:p>
            <a:pPr marL="460375" lvl="1" indent="-460375">
              <a:lnSpc>
                <a:spcPct val="90000"/>
              </a:lnSpc>
              <a:spcBef>
                <a:spcPct val="20000"/>
              </a:spcBef>
              <a:buSzPct val="90000"/>
              <a:buFontTx/>
              <a:buBlip>
                <a:blip r:embed="rId3"/>
              </a:buBlip>
            </a:pPr>
            <a:r>
              <a:rPr lang="en-US" sz="2400" dirty="0" smtClean="0">
                <a:solidFill>
                  <a:srgbClr val="FFFFFF"/>
                </a:solidFill>
              </a:rPr>
              <a:t>Follow </a:t>
            </a:r>
            <a:r>
              <a:rPr lang="en-US" sz="2400" dirty="0">
                <a:solidFill>
                  <a:srgbClr val="FFFFFF"/>
                </a:solidFill>
              </a:rPr>
              <a:t>the @SQLServer Twitter account to watch for </a:t>
            </a:r>
            <a:r>
              <a:rPr lang="en-US" sz="2400" dirty="0" smtClean="0">
                <a:solidFill>
                  <a:srgbClr val="FFFFFF"/>
                </a:solidFill>
              </a:rPr>
              <a:t>updates</a:t>
            </a:r>
            <a:endParaRPr lang="en-US" sz="2400" dirty="0">
              <a:solidFill>
                <a:srgbClr val="FFFFFF"/>
              </a:solidFill>
            </a:endParaRPr>
          </a:p>
        </p:txBody>
      </p:sp>
      <p:sp>
        <p:nvSpPr>
          <p:cNvPr id="9" name="Rectangle 8"/>
          <p:cNvSpPr/>
          <p:nvPr/>
        </p:nvSpPr>
        <p:spPr bwMode="auto">
          <a:xfrm>
            <a:off x="507868" y="3936990"/>
            <a:ext cx="11173090" cy="1754326"/>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FontTx/>
              <a:buBlip>
                <a:blip r:embed="rId3"/>
              </a:buBlip>
            </a:pPr>
            <a:r>
              <a:rPr lang="en-US" sz="2400" dirty="0" smtClean="0">
                <a:solidFill>
                  <a:srgbClr val="FFFFFF"/>
                </a:solidFill>
              </a:rPr>
              <a:t>Visit the </a:t>
            </a:r>
            <a:r>
              <a:rPr lang="en-US" sz="2400" dirty="0">
                <a:solidFill>
                  <a:srgbClr val="FFFFFF"/>
                </a:solidFill>
              </a:rPr>
              <a:t>SQL </a:t>
            </a:r>
            <a:r>
              <a:rPr lang="en-US" sz="2400" dirty="0" smtClean="0">
                <a:solidFill>
                  <a:srgbClr val="FFFFFF"/>
                </a:solidFill>
              </a:rPr>
              <a:t>Server Product Demo Stations in the DBI Track section of the </a:t>
            </a:r>
            <a:r>
              <a:rPr lang="en-US" sz="2400" dirty="0">
                <a:solidFill>
                  <a:srgbClr val="FFFFFF">
                    <a:alpha val="99000"/>
                  </a:srgbClr>
                </a:solidFill>
              </a:rPr>
              <a:t>Expo/TLC </a:t>
            </a:r>
            <a:r>
              <a:rPr lang="en-US" sz="2400" dirty="0" smtClean="0">
                <a:solidFill>
                  <a:srgbClr val="FFFFFF">
                    <a:alpha val="99000"/>
                  </a:srgbClr>
                </a:solidFill>
              </a:rPr>
              <a:t>Hall</a:t>
            </a:r>
            <a:r>
              <a:rPr lang="en-US" sz="2400" dirty="0" smtClean="0">
                <a:solidFill>
                  <a:srgbClr val="FFFFFF"/>
                </a:solidFill>
              </a:rPr>
              <a:t>. Bring </a:t>
            </a:r>
            <a:r>
              <a:rPr lang="en-US" sz="2400" dirty="0">
                <a:solidFill>
                  <a:srgbClr val="FFFFFF"/>
                </a:solidFill>
              </a:rPr>
              <a:t>your questions, ideas and </a:t>
            </a:r>
            <a:r>
              <a:rPr lang="en-US" sz="2400" dirty="0" smtClean="0">
                <a:solidFill>
                  <a:srgbClr val="FFFFFF"/>
                </a:solidFill>
              </a:rPr>
              <a:t>conversations!</a:t>
            </a:r>
          </a:p>
          <a:p>
            <a:pPr marL="460375" indent="-460375">
              <a:lnSpc>
                <a:spcPct val="90000"/>
              </a:lnSpc>
              <a:spcBef>
                <a:spcPct val="20000"/>
              </a:spcBef>
              <a:buSzPct val="90000"/>
              <a:buFontTx/>
              <a:buBlip>
                <a:blip r:embed="rId3"/>
              </a:buBlip>
            </a:pPr>
            <a:endParaRPr lang="en-US" sz="2400" dirty="0">
              <a:solidFill>
                <a:srgbClr val="FFFFFF"/>
              </a:solidFill>
            </a:endParaRPr>
          </a:p>
          <a:p>
            <a:pPr marL="460375" indent="-460375">
              <a:lnSpc>
                <a:spcPct val="90000"/>
              </a:lnSpc>
              <a:spcBef>
                <a:spcPct val="20000"/>
              </a:spcBef>
              <a:buSzPct val="90000"/>
              <a:buFontTx/>
              <a:buBlip>
                <a:blip r:embed="rId3"/>
              </a:buBlip>
            </a:pPr>
            <a:endParaRPr lang="en-US" sz="2400" dirty="0">
              <a:solidFill>
                <a:srgbClr val="FFFFFF"/>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07951356"/>
              </p:ext>
            </p:extLst>
          </p:nvPr>
        </p:nvGraphicFramePr>
        <p:xfrm>
          <a:off x="637823" y="4940238"/>
          <a:ext cx="10938934" cy="672084"/>
        </p:xfrm>
        <a:graphic>
          <a:graphicData uri="http://schemas.openxmlformats.org/drawingml/2006/table">
            <a:tbl>
              <a:tblPr firstRow="1" firstCol="1" bandRow="1">
                <a:tableStyleId>{5C22544A-7EE6-4342-B048-85BDC9FD1C3A}</a:tableStyleId>
              </a:tblPr>
              <a:tblGrid>
                <a:gridCol w="5469467"/>
                <a:gridCol w="5469467"/>
              </a:tblGrid>
              <a:tr h="0">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Security &amp; Management</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6AE1E"/>
                    </a:solidFill>
                  </a:tcPr>
                </a:tc>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Optimization and Scalability</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F6AE1E"/>
                    </a:solidFill>
                  </a:tcPr>
                </a:tc>
              </a:tr>
              <a:tr h="0">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Programmability</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6AE1E"/>
                    </a:solidFill>
                  </a:tcPr>
                </a:tc>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Data Warehousing</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6AE1E"/>
                    </a:solidFill>
                  </a:tcPr>
                </a:tc>
              </a:tr>
              <a:tr h="217538">
                <a:tc>
                  <a:txBody>
                    <a:bodyPr/>
                    <a:lstStyle/>
                    <a:p>
                      <a:pPr marL="171450" marR="0" indent="-171450">
                        <a:lnSpc>
                          <a:spcPct val="115000"/>
                        </a:lnSpc>
                        <a:spcBef>
                          <a:spcPts val="0"/>
                        </a:spcBef>
                        <a:spcAft>
                          <a:spcPts val="0"/>
                        </a:spcAft>
                        <a:buFont typeface="Arial" pitchFamily="34" charset="0"/>
                        <a:buChar char="•"/>
                      </a:pPr>
                      <a:r>
                        <a:rPr lang="en-US" sz="1400" b="0" kern="1200" dirty="0">
                          <a:solidFill>
                            <a:srgbClr val="FFFFFF"/>
                          </a:solidFill>
                          <a:effectLst/>
                        </a:rPr>
                        <a:t>Microsoft® SQL Server® Mission Critical</a:t>
                      </a:r>
                      <a:endParaRPr lang="en-US" sz="1400" b="0" dirty="0">
                        <a:solidFill>
                          <a:srgbClr val="FFFFFF"/>
                        </a:solidFill>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6AE1E"/>
                    </a:solidFill>
                  </a:tcPr>
                </a:tc>
                <a:tc>
                  <a:txBody>
                    <a:bodyPr/>
                    <a:lstStyle/>
                    <a:p>
                      <a:pPr marL="171450" marR="0" indent="-171450">
                        <a:spcBef>
                          <a:spcPts val="0"/>
                        </a:spcBef>
                        <a:spcAft>
                          <a:spcPts val="0"/>
                        </a:spcAft>
                        <a:buFont typeface="Arial" pitchFamily="34" charset="0"/>
                        <a:buChar char="•"/>
                      </a:pPr>
                      <a:r>
                        <a:rPr lang="en-US" sz="1400" b="0" kern="1200" dirty="0">
                          <a:solidFill>
                            <a:srgbClr val="FFFFFF"/>
                          </a:solidFill>
                          <a:effectLst/>
                        </a:rPr>
                        <a:t>Microsoft® SQL Server® Data Integration</a:t>
                      </a:r>
                      <a:endParaRPr lang="en-US" sz="1400" b="0" dirty="0">
                        <a:solidFill>
                          <a:srgbClr val="FFFFFF"/>
                        </a:solidFill>
                        <a:effectLst/>
                        <a:latin typeface="Calibri"/>
                        <a:ea typeface="Times New Roman"/>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6AE1E"/>
                    </a:solidFill>
                  </a:tcPr>
                </a:tc>
              </a:tr>
            </a:tbl>
          </a:graphicData>
        </a:graphic>
      </p:graphicFrame>
    </p:spTree>
    <p:extLst>
      <p:ext uri="{BB962C8B-B14F-4D97-AF65-F5344CB8AC3E}">
        <p14:creationId xmlns:p14="http://schemas.microsoft.com/office/powerpoint/2010/main" val="386312392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alpha val="99000"/>
                  </a:schemeClr>
                </a:solidFill>
              </a:rPr>
              <a:t>Resources</a:t>
            </a:r>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651873386"/>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235711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356350" y="1454150"/>
            <a:ext cx="4114800" cy="4114800"/>
          </a:xfrm>
        </p:spPr>
      </p:pic>
    </p:spTree>
    <p:extLst>
      <p:ext uri="{BB962C8B-B14F-4D97-AF65-F5344CB8AC3E}">
        <p14:creationId xmlns:p14="http://schemas.microsoft.com/office/powerpoint/2010/main" val="3986150346"/>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rot="21358204">
            <a:off x="1044292" y="1124713"/>
            <a:ext cx="6152445" cy="4334933"/>
          </a:xfrm>
          <a:prstGeom prst="rect">
            <a:avLst/>
          </a:prstGeom>
          <a:solidFill>
            <a:schemeClr val="tx1"/>
          </a:solidFill>
          <a:ln>
            <a:noFill/>
            <a:headEnd type="none" w="med" len="med"/>
            <a:tailEnd type="none" w="med" len="med"/>
          </a:ln>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3" name="Picture 6" descr="http://www.dc-center.com/DC/Vendors-HP/images/hp/integrity-superdome-server_190x170.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986599" y="2584621"/>
            <a:ext cx="985482" cy="1586594"/>
          </a:xfrm>
          <a:prstGeom prst="rect">
            <a:avLst/>
          </a:prstGeom>
          <a:noFill/>
        </p:spPr>
      </p:pic>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4730" y="1457070"/>
            <a:ext cx="2754928" cy="3743518"/>
          </a:xfrm>
          <a:prstGeom prst="rect">
            <a:avLst/>
          </a:prstGeom>
          <a:noFill/>
          <a:ln w="9525">
            <a:noFill/>
            <a:miter lim="800000"/>
            <a:headEnd/>
            <a:tailEnd/>
          </a:ln>
        </p:spPr>
      </p:pic>
      <p:pic>
        <p:nvPicPr>
          <p:cNvPr id="2" name="Picture 6" descr="http://www.dc-center.com/DC/Vendors-HP/images/hp/integrity-superdome-server_190x170.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l="20796"/>
          <a:stretch/>
        </p:blipFill>
        <p:spPr bwMode="auto">
          <a:xfrm>
            <a:off x="1511345" y="1552674"/>
            <a:ext cx="780537" cy="1586594"/>
          </a:xfrm>
          <a:prstGeom prst="rect">
            <a:avLst/>
          </a:prstGeom>
          <a:noFill/>
        </p:spPr>
      </p:pic>
      <p:pic>
        <p:nvPicPr>
          <p:cNvPr id="5" name="Picture 6" descr="http://www.dc-center.com/DC/Vendors-HP/images/hp/integrity-superdome-server_190x170.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l="20796"/>
          <a:stretch/>
        </p:blipFill>
        <p:spPr bwMode="auto">
          <a:xfrm>
            <a:off x="1509395" y="3377918"/>
            <a:ext cx="780537" cy="1586594"/>
          </a:xfrm>
          <a:prstGeom prst="rect">
            <a:avLst/>
          </a:prstGeom>
          <a:noFill/>
        </p:spPr>
      </p:pic>
      <p:sp>
        <p:nvSpPr>
          <p:cNvPr id="6" name="Left-Right Arrow 5"/>
          <p:cNvSpPr/>
          <p:nvPr/>
        </p:nvSpPr>
        <p:spPr>
          <a:xfrm>
            <a:off x="2275394" y="3969581"/>
            <a:ext cx="884499" cy="335289"/>
          </a:xfrm>
          <a:prstGeom prst="lef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solidFill>
                <a:srgbClr val="FFFFFF"/>
              </a:solidFill>
            </a:endParaRPr>
          </a:p>
        </p:txBody>
      </p:sp>
      <p:sp>
        <p:nvSpPr>
          <p:cNvPr id="7" name="Left-Right Arrow 6"/>
          <p:cNvSpPr/>
          <p:nvPr/>
        </p:nvSpPr>
        <p:spPr>
          <a:xfrm>
            <a:off x="2275394" y="2140788"/>
            <a:ext cx="884499" cy="335289"/>
          </a:xfrm>
          <a:prstGeom prst="lef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solidFill>
                <a:srgbClr val="FFFFFF"/>
              </a:solidFill>
            </a:endParaRPr>
          </a:p>
        </p:txBody>
      </p:sp>
      <p:sp>
        <p:nvSpPr>
          <p:cNvPr id="4" name="Left-Right Arrow 3"/>
          <p:cNvSpPr/>
          <p:nvPr/>
        </p:nvSpPr>
        <p:spPr>
          <a:xfrm>
            <a:off x="5372938" y="3210285"/>
            <a:ext cx="884499" cy="335289"/>
          </a:xfrm>
          <a:prstGeom prst="lef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solidFill>
                <a:srgbClr val="FFFFFF"/>
              </a:solidFill>
            </a:endParaRPr>
          </a:p>
        </p:txBody>
      </p:sp>
      <p:sp>
        <p:nvSpPr>
          <p:cNvPr id="11" name="Rectangle 10"/>
          <p:cNvSpPr/>
          <p:nvPr/>
        </p:nvSpPr>
        <p:spPr bwMode="auto">
          <a:xfrm rot="550470">
            <a:off x="8348618" y="1509986"/>
            <a:ext cx="2219437" cy="2968421"/>
          </a:xfrm>
          <a:prstGeom prst="rect">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9" name="TextBox 18"/>
          <p:cNvSpPr txBox="1"/>
          <p:nvPr/>
        </p:nvSpPr>
        <p:spPr>
          <a:xfrm>
            <a:off x="8854860" y="2301698"/>
            <a:ext cx="2180084" cy="1384995"/>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Take 1 big SAN</a:t>
            </a:r>
          </a:p>
          <a:p>
            <a:r>
              <a:rPr lang="en-US" dirty="0" smtClean="0">
                <a:gradFill>
                  <a:gsLst>
                    <a:gs pos="0">
                      <a:schemeClr val="tx1"/>
                    </a:gs>
                    <a:gs pos="86000">
                      <a:schemeClr val="tx1"/>
                    </a:gs>
                  </a:gsLst>
                  <a:lin ang="5400000" scaled="0"/>
                </a:gradFill>
              </a:rPr>
              <a:t>Add a little Server</a:t>
            </a:r>
          </a:p>
          <a:p>
            <a:r>
              <a:rPr lang="en-US" dirty="0" smtClean="0">
                <a:gradFill>
                  <a:gsLst>
                    <a:gs pos="0">
                      <a:schemeClr val="tx1"/>
                    </a:gs>
                    <a:gs pos="86000">
                      <a:schemeClr val="tx1"/>
                    </a:gs>
                  </a:gsLst>
                  <a:lin ang="5400000" scaled="0"/>
                </a:gradFill>
              </a:rPr>
              <a:t>Add a bigger Server</a:t>
            </a:r>
          </a:p>
          <a:p>
            <a:r>
              <a:rPr lang="en-US" dirty="0" smtClean="0">
                <a:gradFill>
                  <a:gsLst>
                    <a:gs pos="0">
                      <a:schemeClr val="tx1"/>
                    </a:gs>
                    <a:gs pos="86000">
                      <a:schemeClr val="tx1"/>
                    </a:gs>
                  </a:gsLst>
                  <a:lin ang="5400000" scaled="0"/>
                </a:gradFill>
              </a:rPr>
              <a:t>Add more networking</a:t>
            </a:r>
          </a:p>
          <a:p>
            <a:endParaRPr lang="en-US" dirty="0" err="1" smtClean="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13211358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553998"/>
          </a:xfrm>
        </p:spPr>
        <p:txBody>
          <a:bodyPr/>
          <a:lstStyle/>
          <a:p>
            <a:r>
              <a:rPr lang="en-US" sz="4000" dirty="0" smtClean="0"/>
              <a:t>POTENTIAL PERFORMANCE BOTTLENECKS</a:t>
            </a:r>
            <a:endParaRPr lang="en-US" sz="4000" dirty="0"/>
          </a:p>
        </p:txBody>
      </p:sp>
      <p:grpSp>
        <p:nvGrpSpPr>
          <p:cNvPr id="3" name="Group 127"/>
          <p:cNvGrpSpPr/>
          <p:nvPr/>
        </p:nvGrpSpPr>
        <p:grpSpPr>
          <a:xfrm>
            <a:off x="3517729" y="2420873"/>
            <a:ext cx="1117309" cy="1066800"/>
            <a:chOff x="3505200" y="2667000"/>
            <a:chExt cx="838200" cy="1066800"/>
          </a:xfr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p:grpSpPr>
        <p:grpSp>
          <p:nvGrpSpPr>
            <p:cNvPr id="5" name="Group 50"/>
            <p:cNvGrpSpPr/>
            <p:nvPr/>
          </p:nvGrpSpPr>
          <p:grpSpPr>
            <a:xfrm>
              <a:off x="3505200" y="2667000"/>
              <a:ext cx="838200" cy="381000"/>
              <a:chOff x="3505200" y="2667000"/>
              <a:chExt cx="838200" cy="381000"/>
            </a:xfrm>
            <a:grpFill/>
          </p:grpSpPr>
          <p:sp>
            <p:nvSpPr>
              <p:cNvPr id="138" name="Rectangle 137"/>
              <p:cNvSpPr/>
              <p:nvPr/>
            </p:nvSpPr>
            <p:spPr>
              <a:xfrm>
                <a:off x="3505200" y="2667000"/>
                <a:ext cx="685800" cy="3810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FC</a:t>
                </a:r>
              </a:p>
              <a:p>
                <a:pPr algn="ctr">
                  <a:defRPr/>
                </a:pPr>
                <a:r>
                  <a:rPr lang="en-US" sz="1200" dirty="0" smtClean="0">
                    <a:solidFill>
                      <a:srgbClr val="FFFFFF"/>
                    </a:solidFill>
                  </a:rPr>
                  <a:t>HBA</a:t>
                </a:r>
                <a:endParaRPr lang="en-US" sz="1200" dirty="0">
                  <a:solidFill>
                    <a:srgbClr val="FFFFFF"/>
                  </a:solidFill>
                </a:endParaRPr>
              </a:p>
            </p:txBody>
          </p:sp>
          <p:grpSp>
            <p:nvGrpSpPr>
              <p:cNvPr id="7" name="Group 61"/>
              <p:cNvGrpSpPr/>
              <p:nvPr/>
            </p:nvGrpSpPr>
            <p:grpSpPr>
              <a:xfrm>
                <a:off x="4191000" y="2667000"/>
                <a:ext cx="152400" cy="381000"/>
                <a:chOff x="4343400" y="1676400"/>
                <a:chExt cx="152400" cy="381000"/>
              </a:xfrm>
              <a:grpFill/>
            </p:grpSpPr>
            <p:sp>
              <p:nvSpPr>
                <p:cNvPr id="141" name="Rectangle 140"/>
                <p:cNvSpPr/>
                <p:nvPr/>
              </p:nvSpPr>
              <p:spPr>
                <a:xfrm>
                  <a:off x="4343400" y="1676400"/>
                  <a:ext cx="152400" cy="1524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A</a:t>
                  </a:r>
                  <a:endParaRPr lang="en-US" sz="1200" dirty="0">
                    <a:solidFill>
                      <a:srgbClr val="FFFFFF"/>
                    </a:solidFill>
                  </a:endParaRPr>
                </a:p>
              </p:txBody>
            </p:sp>
            <p:sp>
              <p:nvSpPr>
                <p:cNvPr id="142" name="Rectangle 141"/>
                <p:cNvSpPr/>
                <p:nvPr/>
              </p:nvSpPr>
              <p:spPr>
                <a:xfrm>
                  <a:off x="4343400" y="1905000"/>
                  <a:ext cx="152400" cy="1524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B</a:t>
                  </a:r>
                  <a:endParaRPr lang="en-US" sz="1200" dirty="0">
                    <a:solidFill>
                      <a:srgbClr val="FFFFFF"/>
                    </a:solidFill>
                  </a:endParaRPr>
                </a:p>
              </p:txBody>
            </p:sp>
          </p:grpSp>
        </p:grpSp>
        <p:grpSp>
          <p:nvGrpSpPr>
            <p:cNvPr id="8" name="Group 51"/>
            <p:cNvGrpSpPr/>
            <p:nvPr/>
          </p:nvGrpSpPr>
          <p:grpSpPr>
            <a:xfrm>
              <a:off x="3505200" y="3352800"/>
              <a:ext cx="838200" cy="381000"/>
              <a:chOff x="3505200" y="2667000"/>
              <a:chExt cx="838200" cy="381000"/>
            </a:xfrm>
            <a:grpFill/>
          </p:grpSpPr>
          <p:sp>
            <p:nvSpPr>
              <p:cNvPr id="131" name="Rectangle 130"/>
              <p:cNvSpPr/>
              <p:nvPr/>
            </p:nvSpPr>
            <p:spPr>
              <a:xfrm>
                <a:off x="3505200" y="2667000"/>
                <a:ext cx="685800" cy="3810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FC</a:t>
                </a:r>
              </a:p>
              <a:p>
                <a:pPr algn="ctr">
                  <a:defRPr/>
                </a:pPr>
                <a:r>
                  <a:rPr lang="en-US" sz="1200" dirty="0" smtClean="0">
                    <a:solidFill>
                      <a:srgbClr val="FFFFFF"/>
                    </a:solidFill>
                  </a:rPr>
                  <a:t>HBA</a:t>
                </a:r>
                <a:endParaRPr lang="en-US" sz="1200" dirty="0">
                  <a:solidFill>
                    <a:srgbClr val="FFFFFF"/>
                  </a:solidFill>
                </a:endParaRPr>
              </a:p>
            </p:txBody>
          </p:sp>
          <p:grpSp>
            <p:nvGrpSpPr>
              <p:cNvPr id="10" name="Group 54"/>
              <p:cNvGrpSpPr/>
              <p:nvPr/>
            </p:nvGrpSpPr>
            <p:grpSpPr>
              <a:xfrm>
                <a:off x="4191000" y="2667000"/>
                <a:ext cx="152400" cy="381000"/>
                <a:chOff x="4343400" y="1676400"/>
                <a:chExt cx="152400" cy="381000"/>
              </a:xfrm>
              <a:grpFill/>
            </p:grpSpPr>
            <p:sp>
              <p:nvSpPr>
                <p:cNvPr id="134" name="Rectangle 133"/>
                <p:cNvSpPr/>
                <p:nvPr/>
              </p:nvSpPr>
              <p:spPr>
                <a:xfrm>
                  <a:off x="4343400" y="1676400"/>
                  <a:ext cx="152400" cy="1524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A</a:t>
                  </a:r>
                  <a:endParaRPr lang="en-US" sz="1200" dirty="0">
                    <a:solidFill>
                      <a:srgbClr val="FFFFFF"/>
                    </a:solidFill>
                  </a:endParaRPr>
                </a:p>
              </p:txBody>
            </p:sp>
            <p:sp>
              <p:nvSpPr>
                <p:cNvPr id="135" name="Rectangle 134"/>
                <p:cNvSpPr/>
                <p:nvPr/>
              </p:nvSpPr>
              <p:spPr>
                <a:xfrm>
                  <a:off x="4343400" y="1905000"/>
                  <a:ext cx="152400" cy="1524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B</a:t>
                  </a:r>
                  <a:endParaRPr lang="en-US" sz="1200" dirty="0">
                    <a:solidFill>
                      <a:srgbClr val="FFFFFF"/>
                    </a:solidFill>
                  </a:endParaRPr>
                </a:p>
              </p:txBody>
            </p:sp>
          </p:grpSp>
        </p:grpSp>
      </p:grpSp>
      <p:sp>
        <p:nvSpPr>
          <p:cNvPr id="145" name="Rectangle 5"/>
          <p:cNvSpPr/>
          <p:nvPr/>
        </p:nvSpPr>
        <p:spPr>
          <a:xfrm>
            <a:off x="4939757" y="2039873"/>
            <a:ext cx="304721" cy="1828800"/>
          </a:xfrm>
          <a:prstGeom prst="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a:ln w="55000" cap="flat" cmpd="thickThin" algn="ctr">
            <a:solidFill>
              <a:schemeClr val="bg1">
                <a:lumMod val="65000"/>
                <a:lumOff val="35000"/>
              </a:schemeClr>
            </a:solidFill>
            <a:prstDash val="solid"/>
          </a:ln>
          <a:effectLst/>
        </p:spPr>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400" dirty="0" smtClean="0">
                <a:solidFill>
                  <a:srgbClr val="FFFFFF"/>
                </a:solidFill>
              </a:rPr>
              <a:t>FC SWITCH</a:t>
            </a:r>
            <a:endParaRPr lang="en-US" sz="1400" dirty="0">
              <a:solidFill>
                <a:srgbClr val="FFFFFF"/>
              </a:solidFill>
            </a:endParaRPr>
          </a:p>
        </p:txBody>
      </p:sp>
      <p:grpSp>
        <p:nvGrpSpPr>
          <p:cNvPr id="11" name="Group 6"/>
          <p:cNvGrpSpPr/>
          <p:nvPr/>
        </p:nvGrpSpPr>
        <p:grpSpPr>
          <a:xfrm>
            <a:off x="5549198" y="2497073"/>
            <a:ext cx="2539339" cy="914400"/>
            <a:chOff x="4800600" y="2743200"/>
            <a:chExt cx="1905000" cy="914400"/>
          </a:xfr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p:grpSpPr>
        <p:sp>
          <p:nvSpPr>
            <p:cNvPr id="147" name="Rectangle 146"/>
            <p:cNvSpPr/>
            <p:nvPr/>
          </p:nvSpPr>
          <p:spPr>
            <a:xfrm>
              <a:off x="4953000" y="2743200"/>
              <a:ext cx="1371600" cy="9144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STORAGE</a:t>
              </a:r>
            </a:p>
            <a:p>
              <a:pPr algn="ctr">
                <a:defRPr/>
              </a:pPr>
              <a:r>
                <a:rPr lang="en-US" sz="1200" dirty="0" smtClean="0">
                  <a:solidFill>
                    <a:srgbClr val="FFFFFF"/>
                  </a:solidFill>
                </a:rPr>
                <a:t>CONTROLLER</a:t>
              </a:r>
              <a:endParaRPr lang="en-US" sz="1200" dirty="0">
                <a:solidFill>
                  <a:srgbClr val="FFFFFF"/>
                </a:solidFill>
              </a:endParaRPr>
            </a:p>
          </p:txBody>
        </p:sp>
        <p:grpSp>
          <p:nvGrpSpPr>
            <p:cNvPr id="12" name="Group 43"/>
            <p:cNvGrpSpPr/>
            <p:nvPr/>
          </p:nvGrpSpPr>
          <p:grpSpPr>
            <a:xfrm>
              <a:off x="4800600" y="3048000"/>
              <a:ext cx="152400" cy="381000"/>
              <a:chOff x="3505200" y="2819400"/>
              <a:chExt cx="152400" cy="381000"/>
            </a:xfrm>
            <a:grpFill/>
          </p:grpSpPr>
          <p:sp>
            <p:nvSpPr>
              <p:cNvPr id="153" name="Rectangle 152"/>
              <p:cNvSpPr/>
              <p:nvPr/>
            </p:nvSpPr>
            <p:spPr>
              <a:xfrm>
                <a:off x="3505200" y="2819400"/>
                <a:ext cx="152400" cy="1524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A</a:t>
                </a:r>
                <a:endParaRPr lang="en-US" sz="1200" dirty="0">
                  <a:solidFill>
                    <a:srgbClr val="FFFFFF"/>
                  </a:solidFill>
                </a:endParaRPr>
              </a:p>
            </p:txBody>
          </p:sp>
          <p:sp>
            <p:nvSpPr>
              <p:cNvPr id="154" name="Rectangle 153"/>
              <p:cNvSpPr/>
              <p:nvPr/>
            </p:nvSpPr>
            <p:spPr>
              <a:xfrm>
                <a:off x="3505200" y="3048000"/>
                <a:ext cx="152400" cy="1524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B</a:t>
                </a:r>
                <a:endParaRPr lang="en-US" sz="1200" dirty="0">
                  <a:solidFill>
                    <a:srgbClr val="FFFFFF"/>
                  </a:solidFill>
                </a:endParaRPr>
              </a:p>
            </p:txBody>
          </p:sp>
        </p:grpSp>
        <p:grpSp>
          <p:nvGrpSpPr>
            <p:cNvPr id="13" name="Group 44"/>
            <p:cNvGrpSpPr/>
            <p:nvPr/>
          </p:nvGrpSpPr>
          <p:grpSpPr>
            <a:xfrm>
              <a:off x="6553200" y="3048000"/>
              <a:ext cx="152400" cy="381000"/>
              <a:chOff x="3505200" y="2819400"/>
              <a:chExt cx="152400" cy="381000"/>
            </a:xfrm>
            <a:grpFill/>
          </p:grpSpPr>
          <p:sp>
            <p:nvSpPr>
              <p:cNvPr id="151" name="Rectangle 150"/>
              <p:cNvSpPr/>
              <p:nvPr/>
            </p:nvSpPr>
            <p:spPr>
              <a:xfrm>
                <a:off x="3505200" y="2819400"/>
                <a:ext cx="152400" cy="1524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A</a:t>
                </a:r>
                <a:endParaRPr lang="en-US" sz="1200" dirty="0">
                  <a:solidFill>
                    <a:srgbClr val="FFFFFF"/>
                  </a:solidFill>
                </a:endParaRPr>
              </a:p>
            </p:txBody>
          </p:sp>
          <p:sp>
            <p:nvSpPr>
              <p:cNvPr id="152" name="Rectangle 151"/>
              <p:cNvSpPr/>
              <p:nvPr/>
            </p:nvSpPr>
            <p:spPr>
              <a:xfrm>
                <a:off x="3505200" y="3048000"/>
                <a:ext cx="152400" cy="1524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B</a:t>
                </a:r>
                <a:endParaRPr lang="en-US" sz="1200" dirty="0">
                  <a:solidFill>
                    <a:srgbClr val="FFFFFF"/>
                  </a:solidFill>
                </a:endParaRPr>
              </a:p>
            </p:txBody>
          </p:sp>
        </p:grpSp>
        <p:sp>
          <p:nvSpPr>
            <p:cNvPr id="150" name="Rectangle 149"/>
            <p:cNvSpPr/>
            <p:nvPr/>
          </p:nvSpPr>
          <p:spPr>
            <a:xfrm>
              <a:off x="6248400" y="2743200"/>
              <a:ext cx="304800" cy="914400"/>
            </a:xfrm>
            <a:prstGeom prst="rect">
              <a:avLst/>
            </a:prstGeom>
            <a:grpFill/>
            <a:ln w="55000" cap="flat" cmpd="thickThin" algn="ctr">
              <a:solidFill>
                <a:schemeClr val="bg1">
                  <a:lumMod val="65000"/>
                  <a:lumOff val="35000"/>
                </a:schemeClr>
              </a:solidFill>
              <a:prstDash val="solid"/>
            </a:ln>
            <a:effectLst/>
          </p:spPr>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CACHE</a:t>
              </a:r>
              <a:endParaRPr lang="en-US" sz="1200" dirty="0">
                <a:solidFill>
                  <a:srgbClr val="FFFFFF"/>
                </a:solidFill>
              </a:endParaRPr>
            </a:p>
          </p:txBody>
        </p:sp>
      </p:grpSp>
      <p:grpSp>
        <p:nvGrpSpPr>
          <p:cNvPr id="14" name="Group 7"/>
          <p:cNvGrpSpPr/>
          <p:nvPr/>
        </p:nvGrpSpPr>
        <p:grpSpPr>
          <a:xfrm>
            <a:off x="978389" y="2001773"/>
            <a:ext cx="2031471" cy="1828800"/>
            <a:chOff x="381000" y="2286000"/>
            <a:chExt cx="1524000" cy="1828800"/>
          </a:xfr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p:grpSpPr>
        <p:sp>
          <p:nvSpPr>
            <p:cNvPr id="156" name="Rectangle 155"/>
            <p:cNvSpPr/>
            <p:nvPr/>
          </p:nvSpPr>
          <p:spPr>
            <a:xfrm>
              <a:off x="381000" y="2286000"/>
              <a:ext cx="609600" cy="1828800"/>
            </a:xfrm>
            <a:prstGeom prst="rect">
              <a:avLst/>
            </a:prstGeom>
            <a:grpFill/>
            <a:ln w="55000" cap="flat" cmpd="thickThin" algn="ctr">
              <a:solidFill>
                <a:schemeClr val="bg1">
                  <a:lumMod val="65000"/>
                  <a:lumOff val="35000"/>
                </a:schemeClr>
              </a:solidFill>
              <a:prstDash val="solid"/>
            </a:ln>
            <a:effectLst/>
          </p:spPr>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dirty="0" smtClean="0">
                  <a:solidFill>
                    <a:srgbClr val="FFFFFF"/>
                  </a:solidFill>
                </a:rPr>
                <a:t>SERVER</a:t>
              </a:r>
              <a:endParaRPr lang="en-US" dirty="0">
                <a:solidFill>
                  <a:srgbClr val="FFFFFF"/>
                </a:solidFill>
              </a:endParaRPr>
            </a:p>
          </p:txBody>
        </p:sp>
        <p:sp>
          <p:nvSpPr>
            <p:cNvPr id="157" name="Rectangle 156"/>
            <p:cNvSpPr/>
            <p:nvPr/>
          </p:nvSpPr>
          <p:spPr>
            <a:xfrm>
              <a:off x="1676400" y="2286000"/>
              <a:ext cx="228600" cy="1828800"/>
            </a:xfrm>
            <a:prstGeom prst="rect">
              <a:avLst/>
            </a:prstGeom>
            <a:grpFill/>
            <a:ln w="55000" cap="flat" cmpd="thickThin" algn="ctr">
              <a:solidFill>
                <a:schemeClr val="bg1">
                  <a:lumMod val="65000"/>
                  <a:lumOff val="35000"/>
                </a:schemeClr>
              </a:solidFill>
              <a:prstDash val="solid"/>
            </a:ln>
            <a:effectLst/>
          </p:spPr>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400" dirty="0" smtClean="0">
                  <a:solidFill>
                    <a:srgbClr val="FFFFFF"/>
                  </a:solidFill>
                </a:rPr>
                <a:t>CACHE</a:t>
              </a:r>
              <a:endParaRPr lang="en-US" sz="1400" dirty="0">
                <a:solidFill>
                  <a:srgbClr val="FFFFFF"/>
                </a:solidFill>
              </a:endParaRPr>
            </a:p>
          </p:txBody>
        </p:sp>
        <p:sp>
          <p:nvSpPr>
            <p:cNvPr id="158" name="Rectangle 157"/>
            <p:cNvSpPr/>
            <p:nvPr/>
          </p:nvSpPr>
          <p:spPr>
            <a:xfrm>
              <a:off x="1447800" y="2286000"/>
              <a:ext cx="228600" cy="1828800"/>
            </a:xfrm>
            <a:prstGeom prst="rect">
              <a:avLst/>
            </a:prstGeom>
            <a:grpFill/>
            <a:ln w="55000" cap="flat" cmpd="thickThin" algn="ctr">
              <a:solidFill>
                <a:schemeClr val="bg1">
                  <a:lumMod val="65000"/>
                  <a:lumOff val="35000"/>
                </a:schemeClr>
              </a:solidFill>
              <a:prstDash val="solid"/>
            </a:ln>
            <a:effectLst/>
          </p:spPr>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400" dirty="0" smtClean="0">
                  <a:solidFill>
                    <a:srgbClr val="FFFFFF"/>
                  </a:solidFill>
                </a:rPr>
                <a:t>SQL SERVER</a:t>
              </a:r>
              <a:endParaRPr lang="en-US" sz="1400" dirty="0">
                <a:solidFill>
                  <a:srgbClr val="FFFFFF"/>
                </a:solidFill>
              </a:endParaRPr>
            </a:p>
          </p:txBody>
        </p:sp>
        <p:sp>
          <p:nvSpPr>
            <p:cNvPr id="159" name="Rectangle 158"/>
            <p:cNvSpPr/>
            <p:nvPr/>
          </p:nvSpPr>
          <p:spPr>
            <a:xfrm>
              <a:off x="1219200" y="2286000"/>
              <a:ext cx="228600" cy="1828800"/>
            </a:xfrm>
            <a:prstGeom prst="rect">
              <a:avLst/>
            </a:prstGeom>
            <a:grpFill/>
            <a:ln w="55000" cap="flat" cmpd="thickThin" algn="ctr">
              <a:solidFill>
                <a:schemeClr val="bg1">
                  <a:lumMod val="65000"/>
                  <a:lumOff val="35000"/>
                </a:schemeClr>
              </a:solidFill>
              <a:prstDash val="solid"/>
            </a:ln>
            <a:effectLst/>
          </p:spPr>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400" dirty="0" smtClean="0">
                  <a:solidFill>
                    <a:srgbClr val="FFFFFF"/>
                  </a:solidFill>
                </a:rPr>
                <a:t>WINDOWS</a:t>
              </a:r>
              <a:endParaRPr lang="en-US" sz="1400" dirty="0">
                <a:solidFill>
                  <a:srgbClr val="FFFFFF"/>
                </a:solidFill>
              </a:endParaRPr>
            </a:p>
          </p:txBody>
        </p:sp>
        <p:sp>
          <p:nvSpPr>
            <p:cNvPr id="160" name="Rectangle 159"/>
            <p:cNvSpPr/>
            <p:nvPr/>
          </p:nvSpPr>
          <p:spPr>
            <a:xfrm>
              <a:off x="990600" y="2286000"/>
              <a:ext cx="228600" cy="1828800"/>
            </a:xfrm>
            <a:prstGeom prst="rect">
              <a:avLst/>
            </a:prstGeom>
            <a:grpFill/>
            <a:ln w="55000" cap="flat" cmpd="thickThin" algn="ctr">
              <a:solidFill>
                <a:schemeClr val="bg1">
                  <a:lumMod val="65000"/>
                  <a:lumOff val="35000"/>
                </a:schemeClr>
              </a:solidFill>
              <a:prstDash val="solid"/>
            </a:ln>
            <a:effectLst/>
          </p:spPr>
          <p:txBody>
            <a:bodyPr vert="vert27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400" dirty="0" smtClean="0">
                  <a:solidFill>
                    <a:srgbClr val="FFFFFF"/>
                  </a:solidFill>
                </a:rPr>
                <a:t>CPU CORES</a:t>
              </a:r>
              <a:endParaRPr lang="en-US" sz="1400" dirty="0">
                <a:solidFill>
                  <a:srgbClr val="FFFFFF"/>
                </a:solidFill>
              </a:endParaRPr>
            </a:p>
          </p:txBody>
        </p:sp>
      </p:grpSp>
      <p:sp>
        <p:nvSpPr>
          <p:cNvPr id="161" name="TextBox 52"/>
          <p:cNvSpPr txBox="1"/>
          <p:nvPr/>
        </p:nvSpPr>
        <p:spPr>
          <a:xfrm>
            <a:off x="775248" y="4478273"/>
            <a:ext cx="1090363" cy="261610"/>
          </a:xfrm>
          <a:prstGeom prst="rect">
            <a:avLst/>
          </a:prstGeom>
          <a:noFill/>
          <a:ln>
            <a:solidFill>
              <a:srgbClr val="C00000"/>
            </a:solid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CPU Feed Rate</a:t>
            </a:r>
            <a:endParaRPr lang="en-US" sz="1100" dirty="0">
              <a:solidFill>
                <a:srgbClr val="FFFFFF"/>
              </a:solidFill>
            </a:endParaRPr>
          </a:p>
        </p:txBody>
      </p:sp>
      <p:sp>
        <p:nvSpPr>
          <p:cNvPr id="162" name="TextBox 53"/>
          <p:cNvSpPr txBox="1"/>
          <p:nvPr/>
        </p:nvSpPr>
        <p:spPr>
          <a:xfrm>
            <a:off x="4152878" y="4478273"/>
            <a:ext cx="1063112" cy="261610"/>
          </a:xfrm>
          <a:prstGeom prst="rect">
            <a:avLst/>
          </a:prstGeom>
          <a:noFill/>
          <a:ln>
            <a:solidFill>
              <a:srgbClr val="C00000"/>
            </a:solid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HBA Port </a:t>
            </a:r>
            <a:r>
              <a:rPr lang="en-US" sz="1100" dirty="0">
                <a:solidFill>
                  <a:srgbClr val="FFFFFF"/>
                </a:solidFill>
              </a:rPr>
              <a:t>Rate</a:t>
            </a:r>
          </a:p>
        </p:txBody>
      </p:sp>
      <p:sp>
        <p:nvSpPr>
          <p:cNvPr id="163" name="TextBox 54"/>
          <p:cNvSpPr txBox="1"/>
          <p:nvPr/>
        </p:nvSpPr>
        <p:spPr>
          <a:xfrm>
            <a:off x="5698962" y="4478273"/>
            <a:ext cx="1191352" cy="261610"/>
          </a:xfrm>
          <a:prstGeom prst="rect">
            <a:avLst/>
          </a:prstGeom>
          <a:noFill/>
          <a:ln>
            <a:solidFill>
              <a:srgbClr val="C00000"/>
            </a:solid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Switch Port Rate</a:t>
            </a:r>
            <a:endParaRPr lang="en-US" sz="1100" dirty="0">
              <a:solidFill>
                <a:srgbClr val="FFFFFF"/>
              </a:solidFill>
            </a:endParaRPr>
          </a:p>
        </p:txBody>
      </p:sp>
      <p:sp>
        <p:nvSpPr>
          <p:cNvPr id="164" name="TextBox 55"/>
          <p:cNvSpPr txBox="1"/>
          <p:nvPr/>
        </p:nvSpPr>
        <p:spPr>
          <a:xfrm>
            <a:off x="7435140" y="4478273"/>
            <a:ext cx="941283" cy="261610"/>
          </a:xfrm>
          <a:prstGeom prst="rect">
            <a:avLst/>
          </a:prstGeom>
          <a:noFill/>
          <a:ln>
            <a:solidFill>
              <a:srgbClr val="C00000"/>
            </a:solid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SP Port Rate</a:t>
            </a:r>
            <a:endParaRPr lang="en-US" sz="1100" dirty="0">
              <a:solidFill>
                <a:srgbClr val="FFFFFF"/>
              </a:solidFill>
            </a:endParaRPr>
          </a:p>
        </p:txBody>
      </p:sp>
      <p:grpSp>
        <p:nvGrpSpPr>
          <p:cNvPr id="15" name="Group 12"/>
          <p:cNvGrpSpPr/>
          <p:nvPr/>
        </p:nvGrpSpPr>
        <p:grpSpPr>
          <a:xfrm>
            <a:off x="8393259" y="2116073"/>
            <a:ext cx="2031471" cy="1600200"/>
            <a:chOff x="5943600" y="2743200"/>
            <a:chExt cx="1524000" cy="1600200"/>
          </a:xfr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8900000" scaled="1"/>
            <a:tileRect/>
          </a:gradFill>
        </p:grpSpPr>
        <p:sp>
          <p:nvSpPr>
            <p:cNvPr id="166" name="Rectangle 165"/>
            <p:cNvSpPr/>
            <p:nvPr/>
          </p:nvSpPr>
          <p:spPr>
            <a:xfrm>
              <a:off x="6096000" y="2743200"/>
              <a:ext cx="1371600" cy="16002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200" dirty="0">
                <a:solidFill>
                  <a:srgbClr val="FFFFFF"/>
                </a:solidFill>
              </a:endParaRPr>
            </a:p>
          </p:txBody>
        </p:sp>
        <p:sp>
          <p:nvSpPr>
            <p:cNvPr id="167" name="Rectangle 166"/>
            <p:cNvSpPr/>
            <p:nvPr/>
          </p:nvSpPr>
          <p:spPr>
            <a:xfrm>
              <a:off x="5943600" y="3124200"/>
              <a:ext cx="152400" cy="1524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A</a:t>
              </a:r>
              <a:endParaRPr lang="en-US" sz="1200" dirty="0">
                <a:solidFill>
                  <a:srgbClr val="FFFFFF"/>
                </a:solidFill>
              </a:endParaRPr>
            </a:p>
          </p:txBody>
        </p:sp>
        <p:sp>
          <p:nvSpPr>
            <p:cNvPr id="168" name="Rectangle 167"/>
            <p:cNvSpPr/>
            <p:nvPr/>
          </p:nvSpPr>
          <p:spPr>
            <a:xfrm>
              <a:off x="5943600" y="3886200"/>
              <a:ext cx="152400" cy="1524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1200" dirty="0" smtClean="0">
                  <a:solidFill>
                    <a:srgbClr val="FFFFFF"/>
                  </a:solidFill>
                </a:rPr>
                <a:t>B</a:t>
              </a:r>
              <a:endParaRPr lang="en-US" sz="1200" dirty="0">
                <a:solidFill>
                  <a:srgbClr val="FFFFFF"/>
                </a:solidFill>
              </a:endParaRPr>
            </a:p>
          </p:txBody>
        </p:sp>
        <p:grpSp>
          <p:nvGrpSpPr>
            <p:cNvPr id="16" name="Group 27"/>
            <p:cNvGrpSpPr/>
            <p:nvPr/>
          </p:nvGrpSpPr>
          <p:grpSpPr>
            <a:xfrm>
              <a:off x="6248400" y="3581400"/>
              <a:ext cx="1066800" cy="685800"/>
              <a:chOff x="7086600" y="4648200"/>
              <a:chExt cx="1066800" cy="685800"/>
            </a:xfrm>
            <a:grpFill/>
          </p:grpSpPr>
          <p:sp>
            <p:nvSpPr>
              <p:cNvPr id="175" name="Rectangle 174"/>
              <p:cNvSpPr/>
              <p:nvPr/>
            </p:nvSpPr>
            <p:spPr>
              <a:xfrm>
                <a:off x="7086600" y="4648200"/>
                <a:ext cx="1066800" cy="6858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srgbClr val="FFFFFF"/>
                  </a:solidFill>
                </a:endParaRPr>
              </a:p>
            </p:txBody>
          </p:sp>
          <p:sp>
            <p:nvSpPr>
              <p:cNvPr id="176" name="Rectangle 175"/>
              <p:cNvSpPr/>
              <p:nvPr/>
            </p:nvSpPr>
            <p:spPr>
              <a:xfrm>
                <a:off x="7162800" y="4648200"/>
                <a:ext cx="457200" cy="36576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900" dirty="0" smtClean="0">
                    <a:solidFill>
                      <a:srgbClr val="FFFFFF"/>
                    </a:solidFill>
                  </a:rPr>
                  <a:t>DISK</a:t>
                </a:r>
                <a:endParaRPr lang="en-US" sz="900" dirty="0">
                  <a:solidFill>
                    <a:srgbClr val="FFFFFF"/>
                  </a:solidFill>
                </a:endParaRPr>
              </a:p>
            </p:txBody>
          </p:sp>
          <p:sp>
            <p:nvSpPr>
              <p:cNvPr id="177" name="Rectangle 176"/>
              <p:cNvSpPr/>
              <p:nvPr/>
            </p:nvSpPr>
            <p:spPr>
              <a:xfrm>
                <a:off x="7620000" y="4648200"/>
                <a:ext cx="457200" cy="36576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900" dirty="0" smtClean="0">
                    <a:solidFill>
                      <a:srgbClr val="FFFFFF"/>
                    </a:solidFill>
                  </a:rPr>
                  <a:t>DISK</a:t>
                </a:r>
                <a:endParaRPr lang="en-US" sz="900" dirty="0">
                  <a:solidFill>
                    <a:srgbClr val="FFFFFF"/>
                  </a:solidFill>
                </a:endParaRPr>
              </a:p>
            </p:txBody>
          </p:sp>
          <p:sp>
            <p:nvSpPr>
              <p:cNvPr id="178" name="TextBox 60"/>
              <p:cNvSpPr txBox="1"/>
              <p:nvPr/>
            </p:nvSpPr>
            <p:spPr>
              <a:xfrm>
                <a:off x="7086600" y="5057001"/>
                <a:ext cx="1066800" cy="276999"/>
              </a:xfrm>
              <a:prstGeom prst="rect">
                <a:avLst/>
              </a:prstGeom>
              <a:grpFill/>
              <a:ln>
                <a:solidFill>
                  <a:schemeClr val="bg1">
                    <a:lumMod val="65000"/>
                    <a:lumOff val="3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200" dirty="0" smtClean="0">
                    <a:solidFill>
                      <a:srgbClr val="FFFFFF"/>
                    </a:solidFill>
                  </a:rPr>
                  <a:t>LUN</a:t>
                </a:r>
                <a:endParaRPr lang="en-US" sz="1200" dirty="0">
                  <a:solidFill>
                    <a:srgbClr val="FFFFFF"/>
                  </a:solidFill>
                </a:endParaRPr>
              </a:p>
            </p:txBody>
          </p:sp>
        </p:grpSp>
        <p:grpSp>
          <p:nvGrpSpPr>
            <p:cNvPr id="17" name="Group 28"/>
            <p:cNvGrpSpPr/>
            <p:nvPr/>
          </p:nvGrpSpPr>
          <p:grpSpPr>
            <a:xfrm>
              <a:off x="6248400" y="2819400"/>
              <a:ext cx="1066800" cy="685800"/>
              <a:chOff x="7086600" y="4648200"/>
              <a:chExt cx="1066800" cy="685800"/>
            </a:xfrm>
            <a:grpFill/>
          </p:grpSpPr>
          <p:sp>
            <p:nvSpPr>
              <p:cNvPr id="171" name="Rectangle 170"/>
              <p:cNvSpPr/>
              <p:nvPr/>
            </p:nvSpPr>
            <p:spPr>
              <a:xfrm>
                <a:off x="7086600" y="4648200"/>
                <a:ext cx="1066800" cy="68580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dirty="0">
                  <a:solidFill>
                    <a:srgbClr val="FFFFFF"/>
                  </a:solidFill>
                </a:endParaRPr>
              </a:p>
            </p:txBody>
          </p:sp>
          <p:sp>
            <p:nvSpPr>
              <p:cNvPr id="172" name="Rectangle 171"/>
              <p:cNvSpPr/>
              <p:nvPr/>
            </p:nvSpPr>
            <p:spPr>
              <a:xfrm>
                <a:off x="7162800" y="4648200"/>
                <a:ext cx="457200" cy="36576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900" dirty="0" smtClean="0">
                    <a:solidFill>
                      <a:srgbClr val="FFFFFF"/>
                    </a:solidFill>
                  </a:rPr>
                  <a:t>DISK</a:t>
                </a:r>
                <a:endParaRPr lang="en-US" sz="900" dirty="0">
                  <a:solidFill>
                    <a:srgbClr val="FFFFFF"/>
                  </a:solidFill>
                </a:endParaRPr>
              </a:p>
            </p:txBody>
          </p:sp>
          <p:sp>
            <p:nvSpPr>
              <p:cNvPr id="173" name="Rectangle 172"/>
              <p:cNvSpPr/>
              <p:nvPr/>
            </p:nvSpPr>
            <p:spPr>
              <a:xfrm>
                <a:off x="7620000" y="4648200"/>
                <a:ext cx="457200" cy="365760"/>
              </a:xfrm>
              <a:prstGeom prst="rect">
                <a:avLst/>
              </a:prstGeom>
              <a:grpFill/>
              <a:ln w="55000" cap="flat" cmpd="thickThin" algn="ctr">
                <a:solidFill>
                  <a:schemeClr val="bg1">
                    <a:lumMod val="65000"/>
                    <a:lumOff val="35000"/>
                  </a:scheme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sz="900" dirty="0" smtClean="0">
                    <a:solidFill>
                      <a:srgbClr val="FFFFFF"/>
                    </a:solidFill>
                  </a:rPr>
                  <a:t>DISK</a:t>
                </a:r>
                <a:endParaRPr lang="en-US" sz="900" dirty="0">
                  <a:solidFill>
                    <a:srgbClr val="FFFFFF"/>
                  </a:solidFill>
                </a:endParaRPr>
              </a:p>
            </p:txBody>
          </p:sp>
          <p:sp>
            <p:nvSpPr>
              <p:cNvPr id="174" name="TextBox 66"/>
              <p:cNvSpPr txBox="1"/>
              <p:nvPr/>
            </p:nvSpPr>
            <p:spPr>
              <a:xfrm>
                <a:off x="7086600" y="5057001"/>
                <a:ext cx="1066800" cy="276999"/>
              </a:xfrm>
              <a:prstGeom prst="rect">
                <a:avLst/>
              </a:prstGeom>
              <a:grpFill/>
              <a:ln>
                <a:solidFill>
                  <a:schemeClr val="bg1">
                    <a:lumMod val="65000"/>
                    <a:lumOff val="35000"/>
                  </a:schemeClr>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200" dirty="0" smtClean="0">
                    <a:solidFill>
                      <a:srgbClr val="FFFFFF"/>
                    </a:solidFill>
                  </a:rPr>
                  <a:t>LUN</a:t>
                </a:r>
                <a:endParaRPr lang="en-US" sz="1200" dirty="0">
                  <a:solidFill>
                    <a:srgbClr val="FFFFFF"/>
                  </a:solidFill>
                </a:endParaRPr>
              </a:p>
            </p:txBody>
          </p:sp>
        </p:grpSp>
      </p:grpSp>
      <p:sp>
        <p:nvSpPr>
          <p:cNvPr id="179" name="TextBox 68"/>
          <p:cNvSpPr txBox="1"/>
          <p:nvPr/>
        </p:nvSpPr>
        <p:spPr>
          <a:xfrm>
            <a:off x="2617835" y="4478284"/>
            <a:ext cx="1236236" cy="430887"/>
          </a:xfrm>
          <a:prstGeom prst="rect">
            <a:avLst/>
          </a:prstGeom>
          <a:noFill/>
          <a:ln>
            <a:solidFill>
              <a:srgbClr val="C00000"/>
            </a:solid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1100" dirty="0" smtClean="0">
                <a:solidFill>
                  <a:srgbClr val="FFFFFF"/>
                </a:solidFill>
              </a:rPr>
              <a:t>SQL Server </a:t>
            </a:r>
          </a:p>
          <a:p>
            <a:pPr algn="ctr">
              <a:defRPr/>
            </a:pPr>
            <a:r>
              <a:rPr lang="en-US" sz="1100" dirty="0" smtClean="0">
                <a:solidFill>
                  <a:srgbClr val="FFFFFF"/>
                </a:solidFill>
              </a:rPr>
              <a:t>Read Ahead Rate</a:t>
            </a:r>
            <a:endParaRPr lang="en-US" sz="1100" dirty="0">
              <a:solidFill>
                <a:srgbClr val="FFFFFF"/>
              </a:solidFill>
            </a:endParaRPr>
          </a:p>
        </p:txBody>
      </p:sp>
      <p:sp>
        <p:nvSpPr>
          <p:cNvPr id="180" name="TextBox 69"/>
          <p:cNvSpPr txBox="1"/>
          <p:nvPr/>
        </p:nvSpPr>
        <p:spPr>
          <a:xfrm>
            <a:off x="8825060" y="4478273"/>
            <a:ext cx="1107996" cy="261610"/>
          </a:xfrm>
          <a:prstGeom prst="rect">
            <a:avLst/>
          </a:prstGeom>
          <a:noFill/>
          <a:ln>
            <a:solidFill>
              <a:srgbClr val="C00000"/>
            </a:solid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LUN Read Rate</a:t>
            </a:r>
            <a:endParaRPr lang="en-US" sz="1100" dirty="0">
              <a:solidFill>
                <a:srgbClr val="FFFFFF"/>
              </a:solidFill>
            </a:endParaRPr>
          </a:p>
        </p:txBody>
      </p:sp>
      <p:sp>
        <p:nvSpPr>
          <p:cNvPr id="181" name="TextBox 70"/>
          <p:cNvSpPr txBox="1"/>
          <p:nvPr/>
        </p:nvSpPr>
        <p:spPr>
          <a:xfrm>
            <a:off x="10424736" y="4478273"/>
            <a:ext cx="1087157" cy="261610"/>
          </a:xfrm>
          <a:prstGeom prst="rect">
            <a:avLst/>
          </a:prstGeom>
          <a:noFill/>
          <a:ln>
            <a:solidFill>
              <a:srgbClr val="C00000"/>
            </a:solid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100" dirty="0" smtClean="0">
                <a:solidFill>
                  <a:srgbClr val="FFFFFF"/>
                </a:solidFill>
              </a:rPr>
              <a:t>Disk Feed Rate</a:t>
            </a:r>
            <a:endParaRPr lang="en-US" sz="1100" dirty="0">
              <a:solidFill>
                <a:srgbClr val="FFFFFF"/>
              </a:solidFill>
            </a:endParaRPr>
          </a:p>
        </p:txBody>
      </p:sp>
      <p:cxnSp>
        <p:nvCxnSpPr>
          <p:cNvPr id="182" name="Straight Arrow Connector 16"/>
          <p:cNvCxnSpPr>
            <a:stCxn id="180" idx="0"/>
          </p:cNvCxnSpPr>
          <p:nvPr/>
        </p:nvCxnSpPr>
        <p:spPr>
          <a:xfrm flipV="1">
            <a:off x="9379058" y="3640073"/>
            <a:ext cx="131511" cy="838200"/>
          </a:xfrm>
          <a:prstGeom prst="straightConnector1">
            <a:avLst/>
          </a:prstGeom>
          <a:noFill/>
          <a:ln w="9525" cap="flat" cmpd="sng" algn="ctr">
            <a:solidFill>
              <a:srgbClr val="FFFFFF"/>
            </a:solidFill>
            <a:prstDash val="solid"/>
            <a:tailEnd type="arrow"/>
          </a:ln>
          <a:effectLst/>
        </p:spPr>
      </p:cxnSp>
      <p:cxnSp>
        <p:nvCxnSpPr>
          <p:cNvPr id="183" name="Straight Arrow Connector 17"/>
          <p:cNvCxnSpPr/>
          <p:nvPr/>
        </p:nvCxnSpPr>
        <p:spPr>
          <a:xfrm rot="16200000" flipV="1">
            <a:off x="9968737" y="3288424"/>
            <a:ext cx="1341120" cy="1038577"/>
          </a:xfrm>
          <a:prstGeom prst="straightConnector1">
            <a:avLst/>
          </a:prstGeom>
          <a:noFill/>
          <a:ln w="9525" cap="flat" cmpd="sng" algn="ctr">
            <a:solidFill>
              <a:srgbClr val="FFFFFF"/>
            </a:solidFill>
            <a:prstDash val="solid"/>
            <a:tailEnd type="arrow"/>
          </a:ln>
          <a:effectLst/>
        </p:spPr>
      </p:cxnSp>
      <p:cxnSp>
        <p:nvCxnSpPr>
          <p:cNvPr id="184" name="Straight Arrow Connector 18"/>
          <p:cNvCxnSpPr>
            <a:stCxn id="164" idx="0"/>
          </p:cNvCxnSpPr>
          <p:nvPr/>
        </p:nvCxnSpPr>
        <p:spPr>
          <a:xfrm flipH="1" flipV="1">
            <a:off x="6971239" y="3259083"/>
            <a:ext cx="934543" cy="1219190"/>
          </a:xfrm>
          <a:prstGeom prst="straightConnector1">
            <a:avLst/>
          </a:prstGeom>
          <a:noFill/>
          <a:ln w="9525" cap="flat" cmpd="sng" algn="ctr">
            <a:solidFill>
              <a:srgbClr val="FFFFFF"/>
            </a:solidFill>
            <a:prstDash val="solid"/>
            <a:tailEnd type="arrow"/>
          </a:ln>
          <a:effectLst/>
        </p:spPr>
      </p:cxnSp>
      <p:cxnSp>
        <p:nvCxnSpPr>
          <p:cNvPr id="185" name="Straight Arrow Connector 19"/>
          <p:cNvCxnSpPr>
            <a:stCxn id="163" idx="0"/>
          </p:cNvCxnSpPr>
          <p:nvPr/>
        </p:nvCxnSpPr>
        <p:spPr>
          <a:xfrm flipH="1" flipV="1">
            <a:off x="5092122" y="3868675"/>
            <a:ext cx="1202516" cy="609598"/>
          </a:xfrm>
          <a:prstGeom prst="straightConnector1">
            <a:avLst/>
          </a:prstGeom>
          <a:noFill/>
          <a:ln w="9525" cap="flat" cmpd="sng" algn="ctr">
            <a:solidFill>
              <a:srgbClr val="FFFFFF"/>
            </a:solidFill>
            <a:prstDash val="solid"/>
            <a:tailEnd type="arrow"/>
          </a:ln>
          <a:effectLst/>
        </p:spPr>
      </p:cxnSp>
      <p:cxnSp>
        <p:nvCxnSpPr>
          <p:cNvPr id="186" name="Straight Arrow Connector 20"/>
          <p:cNvCxnSpPr>
            <a:stCxn id="162" idx="0"/>
          </p:cNvCxnSpPr>
          <p:nvPr/>
        </p:nvCxnSpPr>
        <p:spPr>
          <a:xfrm flipH="1" flipV="1">
            <a:off x="4533476" y="3487673"/>
            <a:ext cx="150958" cy="990600"/>
          </a:xfrm>
          <a:prstGeom prst="straightConnector1">
            <a:avLst/>
          </a:prstGeom>
          <a:noFill/>
          <a:ln w="9525" cap="flat" cmpd="sng" algn="ctr">
            <a:solidFill>
              <a:srgbClr val="FFFFFF"/>
            </a:solidFill>
            <a:prstDash val="solid"/>
            <a:tailEnd type="arrow"/>
          </a:ln>
          <a:effectLst/>
        </p:spPr>
      </p:cxnSp>
      <p:cxnSp>
        <p:nvCxnSpPr>
          <p:cNvPr id="187" name="Straight Arrow Connector 21"/>
          <p:cNvCxnSpPr/>
          <p:nvPr/>
        </p:nvCxnSpPr>
        <p:spPr>
          <a:xfrm rot="16200000" flipV="1">
            <a:off x="2689832" y="4036342"/>
            <a:ext cx="609600" cy="274263"/>
          </a:xfrm>
          <a:prstGeom prst="straightConnector1">
            <a:avLst/>
          </a:prstGeom>
          <a:noFill/>
          <a:ln w="9525" cap="flat" cmpd="sng" algn="ctr">
            <a:solidFill>
              <a:srgbClr val="FFFFFF"/>
            </a:solidFill>
            <a:prstDash val="solid"/>
            <a:tailEnd type="arrow"/>
          </a:ln>
          <a:effectLst/>
        </p:spPr>
      </p:cxnSp>
      <p:cxnSp>
        <p:nvCxnSpPr>
          <p:cNvPr id="188" name="Straight Arrow Connector 22"/>
          <p:cNvCxnSpPr/>
          <p:nvPr/>
        </p:nvCxnSpPr>
        <p:spPr>
          <a:xfrm rot="5400000" flipH="1" flipV="1">
            <a:off x="1421418" y="3956354"/>
            <a:ext cx="609600" cy="434239"/>
          </a:xfrm>
          <a:prstGeom prst="straightConnector1">
            <a:avLst/>
          </a:prstGeom>
          <a:noFill/>
          <a:ln w="9525" cap="flat" cmpd="sng" algn="ctr">
            <a:solidFill>
              <a:srgbClr val="FFFFFF"/>
            </a:solidFill>
            <a:prstDash val="solid"/>
            <a:tailEnd type="arrow"/>
          </a:ln>
          <a:effectLst/>
        </p:spPr>
      </p:cxnSp>
    </p:spTree>
    <p:extLst>
      <p:ext uri="{BB962C8B-B14F-4D97-AF65-F5344CB8AC3E}">
        <p14:creationId xmlns:p14="http://schemas.microsoft.com/office/powerpoint/2010/main" val="3870786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74644">
            <a:off x="6638924" y="1564803"/>
            <a:ext cx="4286250" cy="286696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p:cNvSpPr txBox="1"/>
          <p:nvPr/>
        </p:nvSpPr>
        <p:spPr>
          <a:xfrm>
            <a:off x="4524375" y="5238750"/>
            <a:ext cx="6759479" cy="738664"/>
          </a:xfrm>
          <a:prstGeom prst="rect">
            <a:avLst/>
          </a:prstGeom>
          <a:noFill/>
        </p:spPr>
        <p:txBody>
          <a:bodyPr wrap="none" lIns="0" tIns="0" rIns="0" bIns="0" rtlCol="0">
            <a:spAutoFit/>
          </a:bodyPr>
          <a:lstStyle/>
          <a:p>
            <a:r>
              <a:rPr lang="en-US" sz="4800" b="1" dirty="0" smtClean="0">
                <a:gradFill>
                  <a:gsLst>
                    <a:gs pos="0">
                      <a:schemeClr val="tx1"/>
                    </a:gs>
                    <a:gs pos="86000">
                      <a:schemeClr val="tx1"/>
                    </a:gs>
                  </a:gsLst>
                  <a:lin ang="5400000" scaled="0"/>
                </a:gradFill>
              </a:rPr>
              <a:t>It’s all about …. SIZING</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783" y="1616725"/>
            <a:ext cx="2195684" cy="33023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prst="riblet"/>
            <a:contourClr>
              <a:srgbClr val="969696"/>
            </a:contourClr>
          </a:sp3d>
        </p:spPr>
      </p:pic>
    </p:spTree>
    <p:extLst>
      <p:ext uri="{BB962C8B-B14F-4D97-AF65-F5344CB8AC3E}">
        <p14:creationId xmlns:p14="http://schemas.microsoft.com/office/powerpoint/2010/main" val="37622296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1375" y="2590800"/>
            <a:ext cx="8112670" cy="1354217"/>
          </a:xfrm>
          <a:prstGeom prst="rect">
            <a:avLst/>
          </a:prstGeom>
          <a:noFill/>
        </p:spPr>
        <p:txBody>
          <a:bodyPr wrap="none" lIns="0" tIns="0" rIns="0" bIns="0" rtlCol="0">
            <a:spAutoFit/>
          </a:bodyPr>
          <a:lstStyle/>
          <a:p>
            <a:r>
              <a:rPr lang="en-US" sz="3600" dirty="0" smtClean="0">
                <a:gradFill>
                  <a:gsLst>
                    <a:gs pos="0">
                      <a:schemeClr val="tx1"/>
                    </a:gs>
                    <a:gs pos="86000">
                      <a:schemeClr val="tx1"/>
                    </a:gs>
                  </a:gsLst>
                  <a:lin ang="5400000" scaled="0"/>
                </a:gradFill>
              </a:rPr>
              <a:t>One </a:t>
            </a:r>
            <a:r>
              <a:rPr lang="en-US" sz="6000" dirty="0" smtClean="0">
                <a:gradFill>
                  <a:gsLst>
                    <a:gs pos="0">
                      <a:schemeClr val="tx1"/>
                    </a:gs>
                    <a:gs pos="86000">
                      <a:schemeClr val="tx1"/>
                    </a:gs>
                  </a:gsLst>
                  <a:lin ang="5400000" scaled="0"/>
                </a:gradFill>
              </a:rPr>
              <a:t>SHOE</a:t>
            </a:r>
            <a:r>
              <a:rPr lang="en-US" sz="3600" dirty="0" smtClean="0">
                <a:gradFill>
                  <a:gsLst>
                    <a:gs pos="0">
                      <a:schemeClr val="tx1"/>
                    </a:gs>
                    <a:gs pos="86000">
                      <a:schemeClr val="tx1"/>
                    </a:gs>
                  </a:gsLst>
                  <a:lin ang="5400000" scaled="0"/>
                </a:gradFill>
              </a:rPr>
              <a:t> does </a:t>
            </a:r>
            <a:r>
              <a:rPr lang="en-US" sz="8800" b="1" dirty="0" smtClean="0">
                <a:gradFill>
                  <a:gsLst>
                    <a:gs pos="0">
                      <a:schemeClr val="tx1"/>
                    </a:gs>
                    <a:gs pos="86000">
                      <a:schemeClr val="tx1"/>
                    </a:gs>
                  </a:gsLst>
                  <a:lin ang="5400000" scaled="0"/>
                </a:gradFill>
              </a:rPr>
              <a:t>not</a:t>
            </a:r>
            <a:r>
              <a:rPr lang="en-US" sz="8800" dirty="0" smtClean="0">
                <a:gradFill>
                  <a:gsLst>
                    <a:gs pos="0">
                      <a:schemeClr val="tx1"/>
                    </a:gs>
                    <a:gs pos="86000">
                      <a:schemeClr val="tx1"/>
                    </a:gs>
                  </a:gsLst>
                  <a:lin ang="5400000" scaled="0"/>
                </a:gradFill>
              </a:rPr>
              <a:t> </a:t>
            </a:r>
            <a:r>
              <a:rPr lang="en-US" sz="3600" dirty="0" smtClean="0">
                <a:gradFill>
                  <a:gsLst>
                    <a:gs pos="0">
                      <a:schemeClr val="tx1"/>
                    </a:gs>
                    <a:gs pos="86000">
                      <a:schemeClr val="tx1"/>
                    </a:gs>
                  </a:gsLst>
                  <a:lin ang="5400000" scaled="0"/>
                </a:gradFill>
              </a:rPr>
              <a:t>FIT ALL</a:t>
            </a:r>
          </a:p>
        </p:txBody>
      </p:sp>
    </p:spTree>
    <p:extLst>
      <p:ext uri="{BB962C8B-B14F-4D97-AF65-F5344CB8AC3E}">
        <p14:creationId xmlns:p14="http://schemas.microsoft.com/office/powerpoint/2010/main" val="2815886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ycle_2.png"/>
          <p:cNvPicPr>
            <a:picLocks noChangeAspect="1"/>
          </p:cNvPicPr>
          <p:nvPr/>
        </p:nvPicPr>
        <p:blipFill>
          <a:blip r:embed="rId2"/>
          <a:stretch>
            <a:fillRect/>
          </a:stretch>
        </p:blipFill>
        <p:spPr>
          <a:xfrm>
            <a:off x="2411400" y="1601533"/>
            <a:ext cx="5981525" cy="4260402"/>
          </a:xfrm>
          <a:prstGeom prst="rect">
            <a:avLst/>
          </a:prstGeom>
        </p:spPr>
      </p:pic>
      <p:sp>
        <p:nvSpPr>
          <p:cNvPr id="4" name="TextBox 3"/>
          <p:cNvSpPr txBox="1"/>
          <p:nvPr/>
        </p:nvSpPr>
        <p:spPr>
          <a:xfrm>
            <a:off x="8023400" y="2392786"/>
            <a:ext cx="1711486" cy="1015663"/>
          </a:xfrm>
          <a:prstGeom prst="rect">
            <a:avLst/>
          </a:prstGeom>
          <a:noFill/>
        </p:spPr>
        <p:txBody>
          <a:bodyPr wrap="square" rtlCol="0">
            <a:spAutoFit/>
          </a:bodyPr>
          <a:lstStyle/>
          <a:p>
            <a:pPr algn="r"/>
            <a:r>
              <a:rPr lang="en-GB" sz="1000" i="1" dirty="0" smtClean="0">
                <a:latin typeface="Futura Bk" pitchFamily="34" charset="0"/>
              </a:rPr>
              <a:t>Transaction processing  simplifies and accelerates data capture for accurate business decisions </a:t>
            </a:r>
            <a:br>
              <a:rPr lang="en-GB" sz="1000" i="1" dirty="0" smtClean="0">
                <a:latin typeface="Futura Bk" pitchFamily="34" charset="0"/>
              </a:rPr>
            </a:br>
            <a:endParaRPr lang="en-US" sz="1000" i="1" dirty="0" smtClean="0">
              <a:latin typeface="Futura Bk" pitchFamily="34" charset="0"/>
            </a:endParaRPr>
          </a:p>
          <a:p>
            <a:pPr algn="r"/>
            <a:endParaRPr lang="en-US" sz="1000" i="1" dirty="0" smtClean="0">
              <a:latin typeface="+mj-lt"/>
            </a:endParaRPr>
          </a:p>
        </p:txBody>
      </p:sp>
      <p:sp>
        <p:nvSpPr>
          <p:cNvPr id="5" name="TextBox 4"/>
          <p:cNvSpPr txBox="1"/>
          <p:nvPr/>
        </p:nvSpPr>
        <p:spPr>
          <a:xfrm>
            <a:off x="8054588" y="5057583"/>
            <a:ext cx="1764258" cy="553998"/>
          </a:xfrm>
          <a:prstGeom prst="rect">
            <a:avLst/>
          </a:prstGeom>
          <a:noFill/>
        </p:spPr>
        <p:txBody>
          <a:bodyPr wrap="square" rtlCol="0">
            <a:spAutoFit/>
          </a:bodyPr>
          <a:lstStyle/>
          <a:p>
            <a:pPr algn="r"/>
            <a:r>
              <a:rPr lang="en-US" sz="1000" i="1" dirty="0" smtClean="0">
                <a:latin typeface="Futura Bk" pitchFamily="34" charset="0"/>
              </a:rPr>
              <a:t>Data warehousing enables common data model for single version of the truth</a:t>
            </a:r>
          </a:p>
        </p:txBody>
      </p:sp>
      <p:sp>
        <p:nvSpPr>
          <p:cNvPr id="6" name="Rectangle 5"/>
          <p:cNvSpPr/>
          <p:nvPr/>
        </p:nvSpPr>
        <p:spPr>
          <a:xfrm>
            <a:off x="1499342" y="4543087"/>
            <a:ext cx="1483734" cy="707886"/>
          </a:xfrm>
          <a:prstGeom prst="rect">
            <a:avLst/>
          </a:prstGeom>
        </p:spPr>
        <p:txBody>
          <a:bodyPr wrap="square">
            <a:spAutoFit/>
          </a:bodyPr>
          <a:lstStyle/>
          <a:p>
            <a:r>
              <a:rPr lang="en-US" sz="1000" i="1" dirty="0" smtClean="0">
                <a:latin typeface="Futura Bk" pitchFamily="34" charset="0"/>
              </a:rPr>
              <a:t>Analysis leads to optimized business processes and improved performance</a:t>
            </a:r>
            <a:endParaRPr lang="en-US" sz="1000" i="1" dirty="0">
              <a:latin typeface="Futura Bk" pitchFamily="34" charset="0"/>
            </a:endParaRPr>
          </a:p>
        </p:txBody>
      </p:sp>
      <p:cxnSp>
        <p:nvCxnSpPr>
          <p:cNvPr id="7" name="Straight Connector 23"/>
          <p:cNvCxnSpPr>
            <a:cxnSpLocks noChangeShapeType="1"/>
          </p:cNvCxnSpPr>
          <p:nvPr/>
        </p:nvCxnSpPr>
        <p:spPr bwMode="auto">
          <a:xfrm>
            <a:off x="1593032" y="4521316"/>
            <a:ext cx="1567625" cy="1588"/>
          </a:xfrm>
          <a:prstGeom prst="line">
            <a:avLst/>
          </a:prstGeom>
          <a:noFill/>
          <a:ln w="9525" algn="ctr">
            <a:solidFill>
              <a:schemeClr val="bg1">
                <a:lumMod val="85000"/>
              </a:schemeClr>
            </a:solidFill>
            <a:prstDash val="sysDot"/>
            <a:round/>
            <a:headEnd/>
            <a:tailEnd type="oval"/>
          </a:ln>
        </p:spPr>
      </p:cxnSp>
      <p:cxnSp>
        <p:nvCxnSpPr>
          <p:cNvPr id="8" name="Straight Connector 23"/>
          <p:cNvCxnSpPr>
            <a:cxnSpLocks noChangeShapeType="1"/>
          </p:cNvCxnSpPr>
          <p:nvPr/>
        </p:nvCxnSpPr>
        <p:spPr bwMode="auto">
          <a:xfrm>
            <a:off x="6468167" y="2382439"/>
            <a:ext cx="3266719" cy="10347"/>
          </a:xfrm>
          <a:prstGeom prst="line">
            <a:avLst/>
          </a:prstGeom>
          <a:noFill/>
          <a:ln w="9525" algn="ctr">
            <a:solidFill>
              <a:schemeClr val="bg1">
                <a:lumMod val="85000"/>
              </a:schemeClr>
            </a:solidFill>
            <a:prstDash val="sysDot"/>
            <a:round/>
            <a:headEnd type="oval"/>
            <a:tailEnd/>
          </a:ln>
        </p:spPr>
      </p:cxnSp>
      <p:cxnSp>
        <p:nvCxnSpPr>
          <p:cNvPr id="9" name="Straight Connector 23"/>
          <p:cNvCxnSpPr>
            <a:cxnSpLocks noChangeShapeType="1"/>
          </p:cNvCxnSpPr>
          <p:nvPr/>
        </p:nvCxnSpPr>
        <p:spPr bwMode="auto">
          <a:xfrm>
            <a:off x="7511241" y="5059171"/>
            <a:ext cx="2223645" cy="1588"/>
          </a:xfrm>
          <a:prstGeom prst="line">
            <a:avLst/>
          </a:prstGeom>
          <a:noFill/>
          <a:ln w="9525" algn="ctr">
            <a:solidFill>
              <a:schemeClr val="bg1">
                <a:lumMod val="85000"/>
              </a:schemeClr>
            </a:solidFill>
            <a:prstDash val="sysDot"/>
            <a:round/>
            <a:headEnd type="oval"/>
            <a:tailEnd/>
          </a:ln>
        </p:spPr>
      </p:cxnSp>
    </p:spTree>
    <p:extLst>
      <p:ext uri="{BB962C8B-B14F-4D97-AF65-F5344CB8AC3E}">
        <p14:creationId xmlns:p14="http://schemas.microsoft.com/office/powerpoint/2010/main" val="3113449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_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TENA11_BreakoutSession_Template_16x9_Final_0324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TechED_SSMA</Template>
  <TotalTime>1934</TotalTime>
  <Words>5161</Words>
  <Application>Microsoft Office PowerPoint</Application>
  <PresentationFormat>Custom</PresentationFormat>
  <Paragraphs>763</Paragraphs>
  <Slides>48</Slides>
  <Notes>36</Notes>
  <HiddenSlides>0</HiddenSlides>
  <MMClips>0</MMClips>
  <ScaleCrop>false</ScaleCrop>
  <HeadingPairs>
    <vt:vector size="4" baseType="variant">
      <vt:variant>
        <vt:lpstr>Theme</vt:lpstr>
      </vt:variant>
      <vt:variant>
        <vt:i4>3</vt:i4>
      </vt:variant>
      <vt:variant>
        <vt:lpstr>Slide Titles</vt:lpstr>
      </vt:variant>
      <vt:variant>
        <vt:i4>48</vt:i4>
      </vt:variant>
    </vt:vector>
  </HeadingPairs>
  <TitlesOfParts>
    <vt:vector size="51" baseType="lpstr">
      <vt:lpstr>1_TENA11_BreakoutSession_Template_16x9_Final (2)</vt:lpstr>
      <vt:lpstr>1_White with Consolas font for code slides</vt:lpstr>
      <vt:lpstr>TENA11_BreakoutSession_Template_16x9_Final_032411</vt:lpstr>
      <vt:lpstr>PowerPoint Presentation</vt:lpstr>
      <vt:lpstr>All Up Data Warehouse: From SMP to Parallel Data Warehouse</vt:lpstr>
      <vt:lpstr>PowerPoint Presentation</vt:lpstr>
      <vt:lpstr>PowerPoint Presentation</vt:lpstr>
      <vt:lpstr>PowerPoint Presentation</vt:lpstr>
      <vt:lpstr>POTENTIAL PERFORMANCE BOTTLENECKS</vt:lpstr>
      <vt:lpstr>PowerPoint Presentation</vt:lpstr>
      <vt:lpstr>PowerPoint Presentation</vt:lpstr>
      <vt:lpstr>PowerPoint Presentation</vt:lpstr>
      <vt:lpstr>Data Warehouse Scope </vt:lpstr>
      <vt:lpstr>Data Warehouse Scenarios</vt:lpstr>
      <vt:lpstr>Microsoft Data Warehousing Offerings</vt:lpstr>
      <vt:lpstr>Microsoft Data Warehouse Offerings</vt:lpstr>
      <vt:lpstr>Business Data Warehouse Appliance</vt:lpstr>
      <vt:lpstr>Business Data Warehouse Appliance</vt:lpstr>
      <vt:lpstr>Scenarios</vt:lpstr>
      <vt:lpstr>What’s in the Box</vt:lpstr>
      <vt:lpstr>PowerPoint Presentation</vt:lpstr>
      <vt:lpstr>Reference Architectures</vt:lpstr>
      <vt:lpstr>Fast Track Data Warehouse Components</vt:lpstr>
      <vt:lpstr>Fast Track Solution Example</vt:lpstr>
      <vt:lpstr>Fast Track Hardware Partners</vt:lpstr>
      <vt:lpstr>SQL Server Parallel Data Warehouse</vt:lpstr>
      <vt:lpstr>SQL Server Parallel Data Warehouse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PDW – Client Connectivity</vt:lpstr>
      <vt:lpstr>PDW – Query Processing</vt:lpstr>
      <vt:lpstr>Data Layout Approaches</vt:lpstr>
      <vt:lpstr>Ultra Shared-Nothing Architecture</vt:lpstr>
      <vt:lpstr>Administrative Console</vt:lpstr>
      <vt:lpstr>Parallel Data Warehouse Configuration Manager</vt:lpstr>
      <vt:lpstr>Flexible Business Alignment</vt:lpstr>
      <vt:lpstr>Distributed Data Warehouse Architectures</vt:lpstr>
      <vt:lpstr>Determining the Right Solution</vt:lpstr>
      <vt:lpstr>Parallel Datawarehouse </vt:lpstr>
      <vt:lpstr>Related Content</vt:lpstr>
      <vt:lpstr>Database Platform (DAT) Resources</vt:lpstr>
      <vt:lpstr>Resources</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Microsoft TechEd North America 2011</dc:subject>
  <dc:creator>Dandy Weyn</dc:creator>
  <dc:description>Template: Jordan Cayabyab
Formatting:
Event Date: May 16-19, 2011
Event Location: Atlanta
Audience Type:</dc:description>
  <cp:lastModifiedBy>Shows</cp:lastModifiedBy>
  <cp:revision>62</cp:revision>
  <cp:lastPrinted>2010-05-11T05:02:34Z</cp:lastPrinted>
  <dcterms:created xsi:type="dcterms:W3CDTF">2011-03-27T15:30:36Z</dcterms:created>
  <dcterms:modified xsi:type="dcterms:W3CDTF">2011-05-17T15:47:46Z</dcterms:modified>
</cp:coreProperties>
</file>