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39"/>
  </p:notesMasterIdLst>
  <p:handoutMasterIdLst>
    <p:handoutMasterId r:id="rId40"/>
  </p:handoutMasterIdLst>
  <p:sldIdLst>
    <p:sldId id="322" r:id="rId6"/>
    <p:sldId id="335" r:id="rId7"/>
    <p:sldId id="336" r:id="rId8"/>
    <p:sldId id="337" r:id="rId9"/>
    <p:sldId id="338" r:id="rId10"/>
    <p:sldId id="359" r:id="rId11"/>
    <p:sldId id="266" r:id="rId12"/>
    <p:sldId id="343" r:id="rId13"/>
    <p:sldId id="344" r:id="rId14"/>
    <p:sldId id="342" r:id="rId15"/>
    <p:sldId id="346" r:id="rId16"/>
    <p:sldId id="354" r:id="rId17"/>
    <p:sldId id="347" r:id="rId18"/>
    <p:sldId id="353" r:id="rId19"/>
    <p:sldId id="364" r:id="rId20"/>
    <p:sldId id="348" r:id="rId21"/>
    <p:sldId id="349" r:id="rId22"/>
    <p:sldId id="350" r:id="rId23"/>
    <p:sldId id="367" r:id="rId24"/>
    <p:sldId id="351" r:id="rId25"/>
    <p:sldId id="352" r:id="rId26"/>
    <p:sldId id="355" r:id="rId27"/>
    <p:sldId id="356" r:id="rId28"/>
    <p:sldId id="360" r:id="rId29"/>
    <p:sldId id="345" r:id="rId30"/>
    <p:sldId id="361" r:id="rId31"/>
    <p:sldId id="368" r:id="rId32"/>
    <p:sldId id="369" r:id="rId33"/>
    <p:sldId id="370" r:id="rId34"/>
    <p:sldId id="371" r:id="rId35"/>
    <p:sldId id="372"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C2F1"/>
    <a:srgbClr val="FFFFFF"/>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853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53690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lvl="0" font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24</a:t>
            </a:fld>
            <a:endParaRPr lang="en-CA"/>
          </a:p>
        </p:txBody>
      </p:sp>
    </p:spTree>
    <p:extLst>
      <p:ext uri="{BB962C8B-B14F-4D97-AF65-F5344CB8AC3E}">
        <p14:creationId xmlns:p14="http://schemas.microsoft.com/office/powerpoint/2010/main" val="109605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25</a:t>
            </a:fld>
            <a:endParaRPr lang="en-CA"/>
          </a:p>
        </p:txBody>
      </p:sp>
    </p:spTree>
    <p:extLst>
      <p:ext uri="{BB962C8B-B14F-4D97-AF65-F5344CB8AC3E}">
        <p14:creationId xmlns:p14="http://schemas.microsoft.com/office/powerpoint/2010/main" val="247204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10:45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10:45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10:45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10:45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10:45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4</a:t>
            </a:fld>
            <a:endParaRPr lang="en-CA"/>
          </a:p>
        </p:txBody>
      </p:sp>
    </p:spTree>
    <p:extLst>
      <p:ext uri="{BB962C8B-B14F-4D97-AF65-F5344CB8AC3E}">
        <p14:creationId xmlns:p14="http://schemas.microsoft.com/office/powerpoint/2010/main" val="1096053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5</a:t>
            </a:fld>
            <a:endParaRPr lang="en-CA"/>
          </a:p>
        </p:txBody>
      </p:sp>
    </p:spTree>
    <p:extLst>
      <p:ext uri="{BB962C8B-B14F-4D97-AF65-F5344CB8AC3E}">
        <p14:creationId xmlns:p14="http://schemas.microsoft.com/office/powerpoint/2010/main" val="247204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lvl="0" font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lvl="0" font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lvl="0" font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35450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lvl="0" fontAlgn="ct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17</a:t>
            </a:fld>
            <a:endParaRPr lang="en-CA"/>
          </a:p>
        </p:txBody>
      </p:sp>
    </p:spTree>
    <p:extLst>
      <p:ext uri="{BB962C8B-B14F-4D97-AF65-F5344CB8AC3E}">
        <p14:creationId xmlns:p14="http://schemas.microsoft.com/office/powerpoint/2010/main" val="2159813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93858096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msdn.microsoft.com/en-us/sqlserver/gg490638(en-us,MSDN.10)"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northamerica.msteched.com/topic/details/DBI394-HOL#showdetail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northamerica.msteched.com/topic/details/DBI373-INT#showdetails" TargetMode="External"/><Relationship Id="rId5" Type="http://schemas.openxmlformats.org/officeDocument/2006/relationships/hyperlink" Target="http://northamerica.msteched.com/topic/details/DBI309#showdetails" TargetMode="External"/><Relationship Id="rId4" Type="http://schemas.openxmlformats.org/officeDocument/2006/relationships/hyperlink" Target="http://northamerica.msteched.com/topic/details/DBI404#showdetai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0.png"/><Relationship Id="rId5" Type="http://schemas.openxmlformats.org/officeDocument/2006/relationships/hyperlink" Target="http://www.microsoft.com/learning" TargetMode="External"/><Relationship Id="rId10" Type="http://schemas.openxmlformats.org/officeDocument/2006/relationships/image" Target="../media/image39.emf"/><Relationship Id="rId4" Type="http://schemas.openxmlformats.org/officeDocument/2006/relationships/image" Target="../media/image36.png"/><Relationship Id="rId9" Type="http://schemas.openxmlformats.org/officeDocument/2006/relationships/image" Target="../media/image38.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pport.microsoft.com/kb/2494036" TargetMode="External"/><Relationship Id="rId2" Type="http://schemas.openxmlformats.org/officeDocument/2006/relationships/hyperlink" Target="http://support.microsoft.com/kb/976097" TargetMode="External"/><Relationship Id="rId1" Type="http://schemas.openxmlformats.org/officeDocument/2006/relationships/slideLayout" Target="../slideLayouts/slideLayout8.xml"/><Relationship Id="rId4" Type="http://schemas.openxmlformats.org/officeDocument/2006/relationships/hyperlink" Target="http://technet.microsoft.com/en-us/library/cc731002(WS.10).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logs.msdn.com/b/clustering/archive/2010/12/07/10101152.aspx" TargetMode="External"/><Relationship Id="rId2" Type="http://schemas.openxmlformats.org/officeDocument/2006/relationships/hyperlink" Target="http://support.microsoft.com/kb/2494036"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Microsoft SQL Server Code-Named "Denali" </a:t>
            </a:r>
            <a:r>
              <a:rPr lang="en-US" sz="3600" dirty="0" err="1"/>
              <a:t>AlwaysOn</a:t>
            </a:r>
            <a:r>
              <a:rPr lang="en-US" sz="3600" dirty="0"/>
              <a:t> Series, Part 2: Building a Mission-Critical High Availability Solution Using </a:t>
            </a:r>
            <a:r>
              <a:rPr lang="en-US" sz="3600" dirty="0" err="1"/>
              <a:t>AlwaysOn</a:t>
            </a:r>
            <a:endParaRPr lang="en-US" sz="3600" dirty="0"/>
          </a:p>
        </p:txBody>
      </p:sp>
      <p:sp>
        <p:nvSpPr>
          <p:cNvPr id="3" name="Subtitle 2"/>
          <p:cNvSpPr>
            <a:spLocks noGrp="1"/>
          </p:cNvSpPr>
          <p:nvPr>
            <p:ph type="subTitle" idx="1"/>
          </p:nvPr>
        </p:nvSpPr>
        <p:spPr/>
        <p:txBody>
          <a:bodyPr/>
          <a:lstStyle/>
          <a:p>
            <a:r>
              <a:rPr lang="en-US" dirty="0" smtClean="0"/>
              <a:t>Justin Erickson</a:t>
            </a:r>
          </a:p>
          <a:p>
            <a:r>
              <a:rPr lang="en-US" dirty="0" smtClean="0"/>
              <a:t>Program Manager</a:t>
            </a:r>
          </a:p>
          <a:p>
            <a:r>
              <a:rPr lang="en-US" dirty="0" smtClean="0"/>
              <a:t>Microsoft SQL Server</a:t>
            </a:r>
            <a:endParaRPr lang="en-US" dirty="0"/>
          </a:p>
        </p:txBody>
      </p:sp>
      <p:sp>
        <p:nvSpPr>
          <p:cNvPr id="6" name="Text Placeholder 5"/>
          <p:cNvSpPr>
            <a:spLocks noGrp="1"/>
          </p:cNvSpPr>
          <p:nvPr>
            <p:ph type="body" sz="quarter" idx="10"/>
          </p:nvPr>
        </p:nvSpPr>
        <p:spPr/>
        <p:txBody>
          <a:bodyPr/>
          <a:lstStyle/>
          <a:p>
            <a:r>
              <a:rPr lang="en-US" dirty="0" smtClean="0"/>
              <a:t>DBI404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Quorum Configuration</a:t>
            </a:r>
            <a:endParaRPr lang="en-US" dirty="0"/>
          </a:p>
        </p:txBody>
      </p:sp>
    </p:spTree>
    <p:extLst>
      <p:ext uri="{BB962C8B-B14F-4D97-AF65-F5344CB8AC3E}">
        <p14:creationId xmlns:p14="http://schemas.microsoft.com/office/powerpoint/2010/main" val="14047858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New Topology</a:t>
            </a:r>
            <a:endParaRPr lang="en-US" dirty="0"/>
          </a:p>
        </p:txBody>
      </p:sp>
      <p:grpSp>
        <p:nvGrpSpPr>
          <p:cNvPr id="10" name="Group 9"/>
          <p:cNvGrpSpPr/>
          <p:nvPr/>
        </p:nvGrpSpPr>
        <p:grpSpPr>
          <a:xfrm>
            <a:off x="1468583" y="1011383"/>
            <a:ext cx="10487891" cy="5846618"/>
            <a:chOff x="471789" y="914400"/>
            <a:chExt cx="5027272" cy="3094691"/>
          </a:xfrm>
        </p:grpSpPr>
        <p:pic>
          <p:nvPicPr>
            <p:cNvPr id="11" name="Picture 10" descr="\\johnlserver\docs$\Artwork from DVD Website\Icons - Illustrations\Maps Globes\USA map states with glow.png"/>
            <p:cNvPicPr>
              <a:picLocks noChangeAspect="1" noChangeArrowheads="1"/>
            </p:cNvPicPr>
            <p:nvPr/>
          </p:nvPicPr>
          <p:blipFill rotWithShape="1">
            <a:blip r:embed="rId2" cstate="print"/>
            <a:srcRect l="50000"/>
            <a:stretch/>
          </p:blipFill>
          <p:spPr bwMode="auto">
            <a:xfrm>
              <a:off x="471789" y="914400"/>
              <a:ext cx="5027272" cy="3094691"/>
            </a:xfrm>
            <a:prstGeom prst="rect">
              <a:avLst/>
            </a:prstGeom>
            <a:noFill/>
            <a:ln w="9525">
              <a:noFill/>
              <a:miter lim="800000"/>
              <a:headEnd/>
              <a:tailEnd/>
            </a:ln>
          </p:spPr>
        </p:pic>
        <p:pic>
          <p:nvPicPr>
            <p:cNvPr id="14" name="Picture 13"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1427908" y="1853803"/>
              <a:ext cx="523702" cy="864394"/>
            </a:xfrm>
            <a:prstGeom prst="rect">
              <a:avLst/>
            </a:prstGeom>
            <a:noFill/>
            <a:ln w="9525">
              <a:noFill/>
              <a:miter lim="800000"/>
              <a:headEnd/>
              <a:tailEnd/>
            </a:ln>
          </p:spPr>
        </p:pic>
        <p:sp>
          <p:nvSpPr>
            <p:cNvPr id="15" name="Flowchart: Punched Tape 14"/>
            <p:cNvSpPr/>
            <p:nvPr/>
          </p:nvSpPr>
          <p:spPr bwMode="auto">
            <a:xfrm>
              <a:off x="1427908" y="2134789"/>
              <a:ext cx="418407" cy="347662"/>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16" name="Picture 15"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191435" y="1621632"/>
              <a:ext cx="523702" cy="864394"/>
            </a:xfrm>
            <a:prstGeom prst="rect">
              <a:avLst/>
            </a:prstGeom>
            <a:noFill/>
            <a:ln w="9525">
              <a:noFill/>
              <a:miter lim="800000"/>
              <a:headEnd/>
              <a:tailEnd/>
            </a:ln>
          </p:spPr>
        </p:pic>
        <p:sp>
          <p:nvSpPr>
            <p:cNvPr id="17" name="Flowchart: Punched Tape 16"/>
            <p:cNvSpPr/>
            <p:nvPr/>
          </p:nvSpPr>
          <p:spPr bwMode="auto">
            <a:xfrm>
              <a:off x="3253047" y="1778794"/>
              <a:ext cx="543098" cy="392906"/>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18" name="Picture 17"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582785" y="1700213"/>
              <a:ext cx="523702" cy="864394"/>
            </a:xfrm>
            <a:prstGeom prst="rect">
              <a:avLst/>
            </a:prstGeom>
            <a:noFill/>
            <a:ln w="9525">
              <a:noFill/>
              <a:miter lim="800000"/>
              <a:headEnd/>
              <a:tailEnd/>
            </a:ln>
          </p:spPr>
        </p:pic>
        <p:pic>
          <p:nvPicPr>
            <p:cNvPr id="19" name="Picture 18" descr="\\johnlserver\docs$\Artwork from DVD Website\Shapes\Arrows\Gold Gradient Collection\arrow 0 gold  arrow curved 6.png"/>
            <p:cNvPicPr>
              <a:picLocks noChangeAspect="1" noChangeArrowheads="1"/>
            </p:cNvPicPr>
            <p:nvPr/>
          </p:nvPicPr>
          <p:blipFill>
            <a:blip r:embed="rId4" cstate="print"/>
            <a:srcRect/>
            <a:stretch>
              <a:fillRect/>
            </a:stretch>
          </p:blipFill>
          <p:spPr bwMode="auto">
            <a:xfrm rot="11066889" flipH="1">
              <a:off x="1372530" y="1468971"/>
              <a:ext cx="2553051" cy="571351"/>
            </a:xfrm>
            <a:prstGeom prst="rect">
              <a:avLst/>
            </a:prstGeom>
            <a:noFill/>
            <a:ln w="9525">
              <a:noFill/>
              <a:miter lim="800000"/>
              <a:headEnd/>
              <a:tailEnd/>
            </a:ln>
          </p:spPr>
        </p:pic>
        <p:pic>
          <p:nvPicPr>
            <p:cNvPr id="20" name="Picture 19" descr="\\johnlserver\docs$\Artwork from DVD Website\Shapes\Arrows\Gold Gradient Collection\arrow 0 gold  arrow curved 6.png"/>
            <p:cNvPicPr>
              <a:picLocks noChangeAspect="1" noChangeArrowheads="1"/>
            </p:cNvPicPr>
            <p:nvPr/>
          </p:nvPicPr>
          <p:blipFill>
            <a:blip r:embed="rId4" cstate="print"/>
            <a:srcRect/>
            <a:stretch>
              <a:fillRect/>
            </a:stretch>
          </p:blipFill>
          <p:spPr bwMode="auto">
            <a:xfrm rot="12150246" flipH="1">
              <a:off x="3308005" y="1450701"/>
              <a:ext cx="578658" cy="571352"/>
            </a:xfrm>
            <a:prstGeom prst="rect">
              <a:avLst/>
            </a:prstGeom>
            <a:noFill/>
            <a:ln w="9525">
              <a:noFill/>
              <a:miter lim="800000"/>
              <a:headEnd/>
              <a:tailEnd/>
            </a:ln>
          </p:spPr>
        </p:pic>
        <p:sp>
          <p:nvSpPr>
            <p:cNvPr id="21" name="Flowchart: Punched Tape 20"/>
            <p:cNvSpPr/>
            <p:nvPr/>
          </p:nvSpPr>
          <p:spPr bwMode="auto">
            <a:xfrm>
              <a:off x="3657600" y="1946644"/>
              <a:ext cx="381000" cy="339356"/>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000" dirty="0" smtClean="0">
                  <a:solidFill>
                    <a:schemeClr val="bg1"/>
                  </a:solidFill>
                  <a:effectLst>
                    <a:outerShdw blurRad="38100" dist="38100" dir="2700000" algn="tl">
                      <a:srgbClr val="000000">
                        <a:alpha val="43137"/>
                      </a:srgbClr>
                    </a:outerShdw>
                  </a:effectLst>
                </a:rPr>
                <a:t>A</a:t>
              </a:r>
              <a:endParaRPr lang="en-US" sz="1000" dirty="0">
                <a:solidFill>
                  <a:schemeClr val="bg1"/>
                </a:solidFill>
                <a:effectLst>
                  <a:outerShdw blurRad="38100" dist="38100" dir="2700000" algn="tl">
                    <a:srgbClr val="000000">
                      <a:alpha val="43137"/>
                    </a:srgbClr>
                  </a:outerShdw>
                </a:effectLst>
              </a:endParaRPr>
            </a:p>
          </p:txBody>
        </p:sp>
      </p:grpSp>
      <p:pic>
        <p:nvPicPr>
          <p:cNvPr id="23" name="Picture 3" descr="C:\DVD_ART36\Artwork_Imagery\Icons - Illustrations\_ XML ICONS\Folder f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4819" y="1011383"/>
            <a:ext cx="816434" cy="109272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70"/>
          <p:cNvGrpSpPr>
            <a:grpSpLocks noChangeAspect="1"/>
          </p:cNvGrpSpPr>
          <p:nvPr/>
        </p:nvGrpSpPr>
        <p:grpSpPr bwMode="auto">
          <a:xfrm>
            <a:off x="8114819" y="1336555"/>
            <a:ext cx="685800" cy="401637"/>
            <a:chOff x="3744" y="1056"/>
            <a:chExt cx="720" cy="422"/>
          </a:xfrm>
        </p:grpSpPr>
        <p:sp>
          <p:nvSpPr>
            <p:cNvPr id="27" name="AutoShape 71"/>
            <p:cNvSpPr>
              <a:spLocks noChangeAspect="1" noChangeArrowheads="1" noTextEdit="1"/>
            </p:cNvSpPr>
            <p:nvPr/>
          </p:nvSpPr>
          <p:spPr bwMode="auto">
            <a:xfrm>
              <a:off x="3744" y="1056"/>
              <a:ext cx="720" cy="422"/>
            </a:xfrm>
            <a:prstGeom prst="rect">
              <a:avLst/>
            </a:prstGeom>
            <a:noFill/>
            <a:ln w="9525">
              <a:noFill/>
              <a:miter lim="800000"/>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28" name="Freeform 72"/>
            <p:cNvSpPr>
              <a:spLocks/>
            </p:cNvSpPr>
            <p:nvPr/>
          </p:nvSpPr>
          <p:spPr bwMode="auto">
            <a:xfrm>
              <a:off x="3766" y="1123"/>
              <a:ext cx="595" cy="310"/>
            </a:xfrm>
            <a:custGeom>
              <a:avLst/>
              <a:gdLst/>
              <a:ahLst/>
              <a:cxnLst>
                <a:cxn ang="0">
                  <a:pos x="281" y="200"/>
                </a:cxn>
                <a:cxn ang="0">
                  <a:pos x="433" y="77"/>
                </a:cxn>
                <a:cxn ang="0">
                  <a:pos x="574" y="0"/>
                </a:cxn>
                <a:cxn ang="0">
                  <a:pos x="309" y="228"/>
                </a:cxn>
                <a:cxn ang="0">
                  <a:pos x="340" y="288"/>
                </a:cxn>
                <a:cxn ang="0">
                  <a:pos x="355" y="317"/>
                </a:cxn>
                <a:cxn ang="0">
                  <a:pos x="413" y="277"/>
                </a:cxn>
                <a:cxn ang="0">
                  <a:pos x="459" y="277"/>
                </a:cxn>
                <a:cxn ang="0">
                  <a:pos x="515" y="317"/>
                </a:cxn>
                <a:cxn ang="0">
                  <a:pos x="559" y="254"/>
                </a:cxn>
                <a:cxn ang="0">
                  <a:pos x="640" y="194"/>
                </a:cxn>
                <a:cxn ang="0">
                  <a:pos x="733" y="203"/>
                </a:cxn>
                <a:cxn ang="0">
                  <a:pos x="807" y="255"/>
                </a:cxn>
                <a:cxn ang="0">
                  <a:pos x="849" y="332"/>
                </a:cxn>
                <a:cxn ang="0">
                  <a:pos x="898" y="337"/>
                </a:cxn>
                <a:cxn ang="0">
                  <a:pos x="944" y="302"/>
                </a:cxn>
                <a:cxn ang="0">
                  <a:pos x="1100" y="187"/>
                </a:cxn>
                <a:cxn ang="0">
                  <a:pos x="1188" y="153"/>
                </a:cxn>
                <a:cxn ang="0">
                  <a:pos x="1144" y="208"/>
                </a:cxn>
                <a:cxn ang="0">
                  <a:pos x="914" y="375"/>
                </a:cxn>
                <a:cxn ang="0">
                  <a:pos x="908" y="422"/>
                </a:cxn>
                <a:cxn ang="0">
                  <a:pos x="841" y="424"/>
                </a:cxn>
                <a:cxn ang="0">
                  <a:pos x="813" y="522"/>
                </a:cxn>
                <a:cxn ang="0">
                  <a:pos x="723" y="607"/>
                </a:cxn>
                <a:cxn ang="0">
                  <a:pos x="613" y="612"/>
                </a:cxn>
                <a:cxn ang="0">
                  <a:pos x="528" y="563"/>
                </a:cxn>
                <a:cxn ang="0">
                  <a:pos x="507" y="479"/>
                </a:cxn>
                <a:cxn ang="0">
                  <a:pos x="507" y="392"/>
                </a:cxn>
                <a:cxn ang="0">
                  <a:pos x="476" y="331"/>
                </a:cxn>
                <a:cxn ang="0">
                  <a:pos x="414" y="304"/>
                </a:cxn>
                <a:cxn ang="0">
                  <a:pos x="362" y="347"/>
                </a:cxn>
                <a:cxn ang="0">
                  <a:pos x="350" y="454"/>
                </a:cxn>
                <a:cxn ang="0">
                  <a:pos x="292" y="558"/>
                </a:cxn>
                <a:cxn ang="0">
                  <a:pos x="194" y="621"/>
                </a:cxn>
                <a:cxn ang="0">
                  <a:pos x="96" y="616"/>
                </a:cxn>
                <a:cxn ang="0">
                  <a:pos x="30" y="571"/>
                </a:cxn>
                <a:cxn ang="0">
                  <a:pos x="0" y="515"/>
                </a:cxn>
                <a:cxn ang="0">
                  <a:pos x="0" y="402"/>
                </a:cxn>
                <a:cxn ang="0">
                  <a:pos x="25" y="310"/>
                </a:cxn>
                <a:cxn ang="0">
                  <a:pos x="88" y="230"/>
                </a:cxn>
                <a:cxn ang="0">
                  <a:pos x="169" y="197"/>
                </a:cxn>
                <a:cxn ang="0">
                  <a:pos x="241" y="200"/>
                </a:cxn>
                <a:cxn ang="0">
                  <a:pos x="281" y="200"/>
                </a:cxn>
                <a:cxn ang="0">
                  <a:pos x="281" y="200"/>
                </a:cxn>
              </a:cxnLst>
              <a:rect l="0" t="0" r="r" b="b"/>
              <a:pathLst>
                <a:path w="1188" h="621">
                  <a:moveTo>
                    <a:pt x="281" y="200"/>
                  </a:moveTo>
                  <a:lnTo>
                    <a:pt x="433" y="77"/>
                  </a:lnTo>
                  <a:lnTo>
                    <a:pt x="574" y="0"/>
                  </a:lnTo>
                  <a:lnTo>
                    <a:pt x="309" y="228"/>
                  </a:lnTo>
                  <a:lnTo>
                    <a:pt x="340" y="288"/>
                  </a:lnTo>
                  <a:lnTo>
                    <a:pt x="355" y="317"/>
                  </a:lnTo>
                  <a:lnTo>
                    <a:pt x="413" y="277"/>
                  </a:lnTo>
                  <a:lnTo>
                    <a:pt x="459" y="277"/>
                  </a:lnTo>
                  <a:lnTo>
                    <a:pt x="515" y="317"/>
                  </a:lnTo>
                  <a:lnTo>
                    <a:pt x="559" y="254"/>
                  </a:lnTo>
                  <a:lnTo>
                    <a:pt x="640" y="194"/>
                  </a:lnTo>
                  <a:lnTo>
                    <a:pt x="733" y="203"/>
                  </a:lnTo>
                  <a:lnTo>
                    <a:pt x="807" y="255"/>
                  </a:lnTo>
                  <a:lnTo>
                    <a:pt x="849" y="332"/>
                  </a:lnTo>
                  <a:lnTo>
                    <a:pt x="898" y="337"/>
                  </a:lnTo>
                  <a:lnTo>
                    <a:pt x="944" y="302"/>
                  </a:lnTo>
                  <a:lnTo>
                    <a:pt x="1100" y="187"/>
                  </a:lnTo>
                  <a:lnTo>
                    <a:pt x="1188" y="153"/>
                  </a:lnTo>
                  <a:lnTo>
                    <a:pt x="1144" y="208"/>
                  </a:lnTo>
                  <a:lnTo>
                    <a:pt x="914" y="375"/>
                  </a:lnTo>
                  <a:lnTo>
                    <a:pt x="908" y="422"/>
                  </a:lnTo>
                  <a:lnTo>
                    <a:pt x="841" y="424"/>
                  </a:lnTo>
                  <a:lnTo>
                    <a:pt x="813" y="522"/>
                  </a:lnTo>
                  <a:lnTo>
                    <a:pt x="723" y="607"/>
                  </a:lnTo>
                  <a:lnTo>
                    <a:pt x="613" y="612"/>
                  </a:lnTo>
                  <a:lnTo>
                    <a:pt x="528" y="563"/>
                  </a:lnTo>
                  <a:lnTo>
                    <a:pt x="507" y="479"/>
                  </a:lnTo>
                  <a:lnTo>
                    <a:pt x="507" y="392"/>
                  </a:lnTo>
                  <a:lnTo>
                    <a:pt x="476" y="331"/>
                  </a:lnTo>
                  <a:lnTo>
                    <a:pt x="414" y="304"/>
                  </a:lnTo>
                  <a:lnTo>
                    <a:pt x="362" y="347"/>
                  </a:lnTo>
                  <a:lnTo>
                    <a:pt x="350" y="454"/>
                  </a:lnTo>
                  <a:lnTo>
                    <a:pt x="292" y="558"/>
                  </a:lnTo>
                  <a:lnTo>
                    <a:pt x="194" y="621"/>
                  </a:lnTo>
                  <a:lnTo>
                    <a:pt x="96" y="616"/>
                  </a:lnTo>
                  <a:lnTo>
                    <a:pt x="30" y="571"/>
                  </a:lnTo>
                  <a:lnTo>
                    <a:pt x="0" y="515"/>
                  </a:lnTo>
                  <a:lnTo>
                    <a:pt x="0" y="402"/>
                  </a:lnTo>
                  <a:lnTo>
                    <a:pt x="25" y="310"/>
                  </a:lnTo>
                  <a:lnTo>
                    <a:pt x="88" y="230"/>
                  </a:lnTo>
                  <a:lnTo>
                    <a:pt x="169" y="197"/>
                  </a:lnTo>
                  <a:lnTo>
                    <a:pt x="241" y="200"/>
                  </a:lnTo>
                  <a:lnTo>
                    <a:pt x="281" y="200"/>
                  </a:lnTo>
                  <a:lnTo>
                    <a:pt x="281" y="200"/>
                  </a:lnTo>
                  <a:close/>
                </a:path>
              </a:pathLst>
            </a:custGeom>
            <a:solidFill>
              <a:srgbClr val="C6EFFA"/>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29" name="Freeform 73"/>
            <p:cNvSpPr>
              <a:spLocks/>
            </p:cNvSpPr>
            <p:nvPr/>
          </p:nvSpPr>
          <p:spPr bwMode="auto">
            <a:xfrm>
              <a:off x="4031" y="1231"/>
              <a:ext cx="135" cy="140"/>
            </a:xfrm>
            <a:custGeom>
              <a:avLst/>
              <a:gdLst/>
              <a:ahLst/>
              <a:cxnLst>
                <a:cxn ang="0">
                  <a:pos x="0" y="210"/>
                </a:cxn>
                <a:cxn ang="0">
                  <a:pos x="8" y="137"/>
                </a:cxn>
                <a:cxn ang="0">
                  <a:pos x="28" y="98"/>
                </a:cxn>
                <a:cxn ang="0">
                  <a:pos x="66" y="51"/>
                </a:cxn>
                <a:cxn ang="0">
                  <a:pos x="96" y="24"/>
                </a:cxn>
                <a:cxn ang="0">
                  <a:pos x="143" y="5"/>
                </a:cxn>
                <a:cxn ang="0">
                  <a:pos x="172" y="0"/>
                </a:cxn>
                <a:cxn ang="0">
                  <a:pos x="206" y="11"/>
                </a:cxn>
                <a:cxn ang="0">
                  <a:pos x="252" y="38"/>
                </a:cxn>
                <a:cxn ang="0">
                  <a:pos x="269" y="71"/>
                </a:cxn>
                <a:cxn ang="0">
                  <a:pos x="222" y="33"/>
                </a:cxn>
                <a:cxn ang="0">
                  <a:pos x="164" y="22"/>
                </a:cxn>
                <a:cxn ang="0">
                  <a:pos x="112" y="37"/>
                </a:cxn>
                <a:cxn ang="0">
                  <a:pos x="64" y="71"/>
                </a:cxn>
                <a:cxn ang="0">
                  <a:pos x="35" y="120"/>
                </a:cxn>
                <a:cxn ang="0">
                  <a:pos x="17" y="180"/>
                </a:cxn>
                <a:cxn ang="0">
                  <a:pos x="16" y="232"/>
                </a:cxn>
                <a:cxn ang="0">
                  <a:pos x="17" y="283"/>
                </a:cxn>
                <a:cxn ang="0">
                  <a:pos x="0" y="210"/>
                </a:cxn>
                <a:cxn ang="0">
                  <a:pos x="0" y="210"/>
                </a:cxn>
              </a:cxnLst>
              <a:rect l="0" t="0" r="r" b="b"/>
              <a:pathLst>
                <a:path w="269" h="283">
                  <a:moveTo>
                    <a:pt x="0" y="210"/>
                  </a:moveTo>
                  <a:lnTo>
                    <a:pt x="8" y="137"/>
                  </a:lnTo>
                  <a:lnTo>
                    <a:pt x="28" y="98"/>
                  </a:lnTo>
                  <a:lnTo>
                    <a:pt x="66" y="51"/>
                  </a:lnTo>
                  <a:lnTo>
                    <a:pt x="96" y="24"/>
                  </a:lnTo>
                  <a:lnTo>
                    <a:pt x="143" y="5"/>
                  </a:lnTo>
                  <a:lnTo>
                    <a:pt x="172" y="0"/>
                  </a:lnTo>
                  <a:lnTo>
                    <a:pt x="206" y="11"/>
                  </a:lnTo>
                  <a:lnTo>
                    <a:pt x="252" y="38"/>
                  </a:lnTo>
                  <a:lnTo>
                    <a:pt x="269" y="71"/>
                  </a:lnTo>
                  <a:lnTo>
                    <a:pt x="222" y="33"/>
                  </a:lnTo>
                  <a:lnTo>
                    <a:pt x="164" y="22"/>
                  </a:lnTo>
                  <a:lnTo>
                    <a:pt x="112" y="37"/>
                  </a:lnTo>
                  <a:lnTo>
                    <a:pt x="64" y="71"/>
                  </a:lnTo>
                  <a:lnTo>
                    <a:pt x="35" y="120"/>
                  </a:lnTo>
                  <a:lnTo>
                    <a:pt x="17" y="180"/>
                  </a:lnTo>
                  <a:lnTo>
                    <a:pt x="16" y="232"/>
                  </a:lnTo>
                  <a:lnTo>
                    <a:pt x="17" y="283"/>
                  </a:lnTo>
                  <a:lnTo>
                    <a:pt x="0" y="210"/>
                  </a:lnTo>
                  <a:lnTo>
                    <a:pt x="0" y="21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0" name="Freeform 74"/>
            <p:cNvSpPr>
              <a:spLocks/>
            </p:cNvSpPr>
            <p:nvPr/>
          </p:nvSpPr>
          <p:spPr bwMode="auto">
            <a:xfrm>
              <a:off x="3786" y="1248"/>
              <a:ext cx="132" cy="157"/>
            </a:xfrm>
            <a:custGeom>
              <a:avLst/>
              <a:gdLst/>
              <a:ahLst/>
              <a:cxnLst>
                <a:cxn ang="0">
                  <a:pos x="207" y="242"/>
                </a:cxn>
                <a:cxn ang="0">
                  <a:pos x="263" y="139"/>
                </a:cxn>
                <a:cxn ang="0">
                  <a:pos x="250" y="65"/>
                </a:cxn>
                <a:cxn ang="0">
                  <a:pos x="187" y="0"/>
                </a:cxn>
                <a:cxn ang="0">
                  <a:pos x="103" y="7"/>
                </a:cxn>
                <a:cxn ang="0">
                  <a:pos x="31" y="67"/>
                </a:cxn>
                <a:cxn ang="0">
                  <a:pos x="0" y="168"/>
                </a:cxn>
                <a:cxn ang="0">
                  <a:pos x="15" y="269"/>
                </a:cxn>
                <a:cxn ang="0">
                  <a:pos x="74" y="314"/>
                </a:cxn>
                <a:cxn ang="0">
                  <a:pos x="126" y="310"/>
                </a:cxn>
                <a:cxn ang="0">
                  <a:pos x="207" y="242"/>
                </a:cxn>
                <a:cxn ang="0">
                  <a:pos x="207" y="242"/>
                </a:cxn>
              </a:cxnLst>
              <a:rect l="0" t="0" r="r" b="b"/>
              <a:pathLst>
                <a:path w="263" h="314">
                  <a:moveTo>
                    <a:pt x="207" y="242"/>
                  </a:moveTo>
                  <a:lnTo>
                    <a:pt x="263" y="139"/>
                  </a:lnTo>
                  <a:lnTo>
                    <a:pt x="250" y="65"/>
                  </a:lnTo>
                  <a:lnTo>
                    <a:pt x="187" y="0"/>
                  </a:lnTo>
                  <a:lnTo>
                    <a:pt x="103" y="7"/>
                  </a:lnTo>
                  <a:lnTo>
                    <a:pt x="31" y="67"/>
                  </a:lnTo>
                  <a:lnTo>
                    <a:pt x="0" y="168"/>
                  </a:lnTo>
                  <a:lnTo>
                    <a:pt x="15" y="269"/>
                  </a:lnTo>
                  <a:lnTo>
                    <a:pt x="74" y="314"/>
                  </a:lnTo>
                  <a:lnTo>
                    <a:pt x="126" y="310"/>
                  </a:lnTo>
                  <a:lnTo>
                    <a:pt x="207" y="242"/>
                  </a:lnTo>
                  <a:lnTo>
                    <a:pt x="207" y="242"/>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1" name="Freeform 75"/>
            <p:cNvSpPr>
              <a:spLocks/>
            </p:cNvSpPr>
            <p:nvPr/>
          </p:nvSpPr>
          <p:spPr bwMode="auto">
            <a:xfrm>
              <a:off x="4046" y="1248"/>
              <a:ext cx="120" cy="153"/>
            </a:xfrm>
            <a:custGeom>
              <a:avLst/>
              <a:gdLst/>
              <a:ahLst/>
              <a:cxnLst>
                <a:cxn ang="0">
                  <a:pos x="142" y="305"/>
                </a:cxn>
                <a:cxn ang="0">
                  <a:pos x="222" y="199"/>
                </a:cxn>
                <a:cxn ang="0">
                  <a:pos x="236" y="100"/>
                </a:cxn>
                <a:cxn ang="0">
                  <a:pos x="213" y="40"/>
                </a:cxn>
                <a:cxn ang="0">
                  <a:pos x="131" y="0"/>
                </a:cxn>
                <a:cxn ang="0">
                  <a:pos x="47" y="41"/>
                </a:cxn>
                <a:cxn ang="0">
                  <a:pos x="3" y="122"/>
                </a:cxn>
                <a:cxn ang="0">
                  <a:pos x="0" y="198"/>
                </a:cxn>
                <a:cxn ang="0">
                  <a:pos x="5" y="262"/>
                </a:cxn>
                <a:cxn ang="0">
                  <a:pos x="49" y="305"/>
                </a:cxn>
                <a:cxn ang="0">
                  <a:pos x="107" y="310"/>
                </a:cxn>
                <a:cxn ang="0">
                  <a:pos x="142" y="305"/>
                </a:cxn>
                <a:cxn ang="0">
                  <a:pos x="142" y="305"/>
                </a:cxn>
              </a:cxnLst>
              <a:rect l="0" t="0" r="r" b="b"/>
              <a:pathLst>
                <a:path w="236" h="310">
                  <a:moveTo>
                    <a:pt x="142" y="305"/>
                  </a:moveTo>
                  <a:lnTo>
                    <a:pt x="222" y="199"/>
                  </a:lnTo>
                  <a:lnTo>
                    <a:pt x="236" y="100"/>
                  </a:lnTo>
                  <a:lnTo>
                    <a:pt x="213" y="40"/>
                  </a:lnTo>
                  <a:lnTo>
                    <a:pt x="131" y="0"/>
                  </a:lnTo>
                  <a:lnTo>
                    <a:pt x="47" y="41"/>
                  </a:lnTo>
                  <a:lnTo>
                    <a:pt x="3" y="122"/>
                  </a:lnTo>
                  <a:lnTo>
                    <a:pt x="0" y="198"/>
                  </a:lnTo>
                  <a:lnTo>
                    <a:pt x="5" y="262"/>
                  </a:lnTo>
                  <a:lnTo>
                    <a:pt x="49" y="305"/>
                  </a:lnTo>
                  <a:lnTo>
                    <a:pt x="107" y="310"/>
                  </a:lnTo>
                  <a:lnTo>
                    <a:pt x="142" y="305"/>
                  </a:lnTo>
                  <a:lnTo>
                    <a:pt x="142" y="305"/>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2" name="Freeform 76"/>
            <p:cNvSpPr>
              <a:spLocks/>
            </p:cNvSpPr>
            <p:nvPr/>
          </p:nvSpPr>
          <p:spPr bwMode="auto">
            <a:xfrm>
              <a:off x="3792" y="1445"/>
              <a:ext cx="62" cy="17"/>
            </a:xfrm>
            <a:custGeom>
              <a:avLst/>
              <a:gdLst/>
              <a:ahLst/>
              <a:cxnLst>
                <a:cxn ang="0">
                  <a:pos x="52" y="36"/>
                </a:cxn>
                <a:cxn ang="0">
                  <a:pos x="30" y="22"/>
                </a:cxn>
                <a:cxn ang="0">
                  <a:pos x="3" y="5"/>
                </a:cxn>
                <a:cxn ang="0">
                  <a:pos x="0" y="3"/>
                </a:cxn>
                <a:cxn ang="0">
                  <a:pos x="0" y="0"/>
                </a:cxn>
                <a:cxn ang="0">
                  <a:pos x="6" y="3"/>
                </a:cxn>
                <a:cxn ang="0">
                  <a:pos x="14" y="8"/>
                </a:cxn>
                <a:cxn ang="0">
                  <a:pos x="22" y="11"/>
                </a:cxn>
                <a:cxn ang="0">
                  <a:pos x="30" y="13"/>
                </a:cxn>
                <a:cxn ang="0">
                  <a:pos x="38" y="16"/>
                </a:cxn>
                <a:cxn ang="0">
                  <a:pos x="46" y="18"/>
                </a:cxn>
                <a:cxn ang="0">
                  <a:pos x="62" y="21"/>
                </a:cxn>
                <a:cxn ang="0">
                  <a:pos x="77" y="24"/>
                </a:cxn>
                <a:cxn ang="0">
                  <a:pos x="93" y="25"/>
                </a:cxn>
                <a:cxn ang="0">
                  <a:pos x="125" y="29"/>
                </a:cxn>
                <a:cxn ang="0">
                  <a:pos x="52" y="36"/>
                </a:cxn>
                <a:cxn ang="0">
                  <a:pos x="52" y="36"/>
                </a:cxn>
              </a:cxnLst>
              <a:rect l="0" t="0" r="r" b="b"/>
              <a:pathLst>
                <a:path w="125" h="36">
                  <a:moveTo>
                    <a:pt x="52" y="36"/>
                  </a:moveTo>
                  <a:lnTo>
                    <a:pt x="30" y="22"/>
                  </a:lnTo>
                  <a:lnTo>
                    <a:pt x="3" y="5"/>
                  </a:lnTo>
                  <a:lnTo>
                    <a:pt x="0" y="3"/>
                  </a:lnTo>
                  <a:lnTo>
                    <a:pt x="0" y="0"/>
                  </a:lnTo>
                  <a:lnTo>
                    <a:pt x="6" y="3"/>
                  </a:lnTo>
                  <a:lnTo>
                    <a:pt x="14" y="8"/>
                  </a:lnTo>
                  <a:lnTo>
                    <a:pt x="22" y="11"/>
                  </a:lnTo>
                  <a:lnTo>
                    <a:pt x="30" y="13"/>
                  </a:lnTo>
                  <a:lnTo>
                    <a:pt x="38" y="16"/>
                  </a:lnTo>
                  <a:lnTo>
                    <a:pt x="46" y="18"/>
                  </a:lnTo>
                  <a:lnTo>
                    <a:pt x="62" y="21"/>
                  </a:lnTo>
                  <a:lnTo>
                    <a:pt x="77" y="24"/>
                  </a:lnTo>
                  <a:lnTo>
                    <a:pt x="93" y="25"/>
                  </a:lnTo>
                  <a:lnTo>
                    <a:pt x="125" y="29"/>
                  </a:lnTo>
                  <a:lnTo>
                    <a:pt x="52" y="36"/>
                  </a:lnTo>
                  <a:lnTo>
                    <a:pt x="52" y="3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3" name="Freeform 77"/>
            <p:cNvSpPr>
              <a:spLocks/>
            </p:cNvSpPr>
            <p:nvPr/>
          </p:nvSpPr>
          <p:spPr bwMode="auto">
            <a:xfrm>
              <a:off x="4071" y="1435"/>
              <a:ext cx="60" cy="13"/>
            </a:xfrm>
            <a:custGeom>
              <a:avLst/>
              <a:gdLst/>
              <a:ahLst/>
              <a:cxnLst>
                <a:cxn ang="0">
                  <a:pos x="42" y="27"/>
                </a:cxn>
                <a:cxn ang="0">
                  <a:pos x="6" y="19"/>
                </a:cxn>
                <a:cxn ang="0">
                  <a:pos x="0" y="16"/>
                </a:cxn>
                <a:cxn ang="0">
                  <a:pos x="60" y="11"/>
                </a:cxn>
                <a:cxn ang="0">
                  <a:pos x="90" y="7"/>
                </a:cxn>
                <a:cxn ang="0">
                  <a:pos x="104" y="3"/>
                </a:cxn>
                <a:cxn ang="0">
                  <a:pos x="118" y="0"/>
                </a:cxn>
                <a:cxn ang="0">
                  <a:pos x="118" y="2"/>
                </a:cxn>
                <a:cxn ang="0">
                  <a:pos x="109" y="7"/>
                </a:cxn>
                <a:cxn ang="0">
                  <a:pos x="99" y="11"/>
                </a:cxn>
                <a:cxn ang="0">
                  <a:pos x="91" y="14"/>
                </a:cxn>
                <a:cxn ang="0">
                  <a:pos x="82" y="19"/>
                </a:cxn>
                <a:cxn ang="0">
                  <a:pos x="72" y="22"/>
                </a:cxn>
                <a:cxn ang="0">
                  <a:pos x="63" y="24"/>
                </a:cxn>
                <a:cxn ang="0">
                  <a:pos x="44" y="25"/>
                </a:cxn>
                <a:cxn ang="0">
                  <a:pos x="42" y="27"/>
                </a:cxn>
                <a:cxn ang="0">
                  <a:pos x="42" y="27"/>
                </a:cxn>
              </a:cxnLst>
              <a:rect l="0" t="0" r="r" b="b"/>
              <a:pathLst>
                <a:path w="118" h="27">
                  <a:moveTo>
                    <a:pt x="42" y="27"/>
                  </a:moveTo>
                  <a:lnTo>
                    <a:pt x="6" y="19"/>
                  </a:lnTo>
                  <a:lnTo>
                    <a:pt x="0" y="16"/>
                  </a:lnTo>
                  <a:lnTo>
                    <a:pt x="60" y="11"/>
                  </a:lnTo>
                  <a:lnTo>
                    <a:pt x="90" y="7"/>
                  </a:lnTo>
                  <a:lnTo>
                    <a:pt x="104" y="3"/>
                  </a:lnTo>
                  <a:lnTo>
                    <a:pt x="118" y="0"/>
                  </a:lnTo>
                  <a:lnTo>
                    <a:pt x="118" y="2"/>
                  </a:lnTo>
                  <a:lnTo>
                    <a:pt x="109" y="7"/>
                  </a:lnTo>
                  <a:lnTo>
                    <a:pt x="99" y="11"/>
                  </a:lnTo>
                  <a:lnTo>
                    <a:pt x="91" y="14"/>
                  </a:lnTo>
                  <a:lnTo>
                    <a:pt x="82" y="19"/>
                  </a:lnTo>
                  <a:lnTo>
                    <a:pt x="72" y="22"/>
                  </a:lnTo>
                  <a:lnTo>
                    <a:pt x="63" y="24"/>
                  </a:lnTo>
                  <a:lnTo>
                    <a:pt x="44" y="25"/>
                  </a:lnTo>
                  <a:lnTo>
                    <a:pt x="42" y="27"/>
                  </a:lnTo>
                  <a:lnTo>
                    <a:pt x="42" y="2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4" name="Freeform 78"/>
            <p:cNvSpPr>
              <a:spLocks/>
            </p:cNvSpPr>
            <p:nvPr/>
          </p:nvSpPr>
          <p:spPr bwMode="auto">
            <a:xfrm>
              <a:off x="3797" y="1253"/>
              <a:ext cx="175" cy="188"/>
            </a:xfrm>
            <a:custGeom>
              <a:avLst/>
              <a:gdLst/>
              <a:ahLst/>
              <a:cxnLst>
                <a:cxn ang="0">
                  <a:pos x="11" y="328"/>
                </a:cxn>
                <a:cxn ang="0">
                  <a:pos x="17" y="333"/>
                </a:cxn>
                <a:cxn ang="0">
                  <a:pos x="25" y="336"/>
                </a:cxn>
                <a:cxn ang="0">
                  <a:pos x="52" y="344"/>
                </a:cxn>
                <a:cxn ang="0">
                  <a:pos x="86" y="347"/>
                </a:cxn>
                <a:cxn ang="0">
                  <a:pos x="146" y="336"/>
                </a:cxn>
                <a:cxn ang="0">
                  <a:pos x="168" y="326"/>
                </a:cxn>
                <a:cxn ang="0">
                  <a:pos x="178" y="320"/>
                </a:cxn>
                <a:cxn ang="0">
                  <a:pos x="189" y="312"/>
                </a:cxn>
                <a:cxn ang="0">
                  <a:pos x="217" y="285"/>
                </a:cxn>
                <a:cxn ang="0">
                  <a:pos x="236" y="262"/>
                </a:cxn>
                <a:cxn ang="0">
                  <a:pos x="252" y="232"/>
                </a:cxn>
                <a:cxn ang="0">
                  <a:pos x="260" y="216"/>
                </a:cxn>
                <a:cxn ang="0">
                  <a:pos x="274" y="178"/>
                </a:cxn>
                <a:cxn ang="0">
                  <a:pos x="278" y="107"/>
                </a:cxn>
                <a:cxn ang="0">
                  <a:pos x="272" y="60"/>
                </a:cxn>
                <a:cxn ang="0">
                  <a:pos x="260" y="23"/>
                </a:cxn>
                <a:cxn ang="0">
                  <a:pos x="253" y="11"/>
                </a:cxn>
                <a:cxn ang="0">
                  <a:pos x="264" y="5"/>
                </a:cxn>
                <a:cxn ang="0">
                  <a:pos x="288" y="20"/>
                </a:cxn>
                <a:cxn ang="0">
                  <a:pos x="299" y="41"/>
                </a:cxn>
                <a:cxn ang="0">
                  <a:pos x="323" y="53"/>
                </a:cxn>
                <a:cxn ang="0">
                  <a:pos x="345" y="77"/>
                </a:cxn>
                <a:cxn ang="0">
                  <a:pos x="334" y="113"/>
                </a:cxn>
                <a:cxn ang="0">
                  <a:pos x="340" y="126"/>
                </a:cxn>
                <a:cxn ang="0">
                  <a:pos x="349" y="148"/>
                </a:cxn>
                <a:cxn ang="0">
                  <a:pos x="337" y="169"/>
                </a:cxn>
                <a:cxn ang="0">
                  <a:pos x="305" y="169"/>
                </a:cxn>
                <a:cxn ang="0">
                  <a:pos x="293" y="199"/>
                </a:cxn>
                <a:cxn ang="0">
                  <a:pos x="285" y="222"/>
                </a:cxn>
                <a:cxn ang="0">
                  <a:pos x="275" y="244"/>
                </a:cxn>
                <a:cxn ang="0">
                  <a:pos x="264" y="266"/>
                </a:cxn>
                <a:cxn ang="0">
                  <a:pos x="250" y="287"/>
                </a:cxn>
                <a:cxn ang="0">
                  <a:pos x="236" y="307"/>
                </a:cxn>
                <a:cxn ang="0">
                  <a:pos x="219" y="326"/>
                </a:cxn>
                <a:cxn ang="0">
                  <a:pos x="200" y="342"/>
                </a:cxn>
                <a:cxn ang="0">
                  <a:pos x="190" y="348"/>
                </a:cxn>
                <a:cxn ang="0">
                  <a:pos x="179" y="355"/>
                </a:cxn>
                <a:cxn ang="0">
                  <a:pos x="168" y="361"/>
                </a:cxn>
                <a:cxn ang="0">
                  <a:pos x="157" y="366"/>
                </a:cxn>
                <a:cxn ang="0">
                  <a:pos x="133" y="374"/>
                </a:cxn>
                <a:cxn ang="0">
                  <a:pos x="110" y="377"/>
                </a:cxn>
                <a:cxn ang="0">
                  <a:pos x="56" y="372"/>
                </a:cxn>
                <a:cxn ang="0">
                  <a:pos x="28" y="363"/>
                </a:cxn>
                <a:cxn ang="0">
                  <a:pos x="14" y="356"/>
                </a:cxn>
                <a:cxn ang="0">
                  <a:pos x="0" y="348"/>
                </a:cxn>
              </a:cxnLst>
              <a:rect l="0" t="0" r="r" b="b"/>
              <a:pathLst>
                <a:path w="349" h="377">
                  <a:moveTo>
                    <a:pt x="0" y="348"/>
                  </a:moveTo>
                  <a:lnTo>
                    <a:pt x="11" y="328"/>
                  </a:lnTo>
                  <a:lnTo>
                    <a:pt x="12" y="330"/>
                  </a:lnTo>
                  <a:lnTo>
                    <a:pt x="17" y="333"/>
                  </a:lnTo>
                  <a:lnTo>
                    <a:pt x="20" y="334"/>
                  </a:lnTo>
                  <a:lnTo>
                    <a:pt x="25" y="336"/>
                  </a:lnTo>
                  <a:lnTo>
                    <a:pt x="37" y="341"/>
                  </a:lnTo>
                  <a:lnTo>
                    <a:pt x="52" y="344"/>
                  </a:lnTo>
                  <a:lnTo>
                    <a:pt x="69" y="345"/>
                  </a:lnTo>
                  <a:lnTo>
                    <a:pt x="86" y="347"/>
                  </a:lnTo>
                  <a:lnTo>
                    <a:pt x="126" y="342"/>
                  </a:lnTo>
                  <a:lnTo>
                    <a:pt x="146" y="336"/>
                  </a:lnTo>
                  <a:lnTo>
                    <a:pt x="157" y="331"/>
                  </a:lnTo>
                  <a:lnTo>
                    <a:pt x="168" y="326"/>
                  </a:lnTo>
                  <a:lnTo>
                    <a:pt x="173" y="323"/>
                  </a:lnTo>
                  <a:lnTo>
                    <a:pt x="178" y="320"/>
                  </a:lnTo>
                  <a:lnTo>
                    <a:pt x="182" y="317"/>
                  </a:lnTo>
                  <a:lnTo>
                    <a:pt x="189" y="312"/>
                  </a:lnTo>
                  <a:lnTo>
                    <a:pt x="208" y="296"/>
                  </a:lnTo>
                  <a:lnTo>
                    <a:pt x="217" y="285"/>
                  </a:lnTo>
                  <a:lnTo>
                    <a:pt x="226" y="274"/>
                  </a:lnTo>
                  <a:lnTo>
                    <a:pt x="236" y="262"/>
                  </a:lnTo>
                  <a:lnTo>
                    <a:pt x="244" y="247"/>
                  </a:lnTo>
                  <a:lnTo>
                    <a:pt x="252" y="232"/>
                  </a:lnTo>
                  <a:lnTo>
                    <a:pt x="256" y="224"/>
                  </a:lnTo>
                  <a:lnTo>
                    <a:pt x="260" y="216"/>
                  </a:lnTo>
                  <a:lnTo>
                    <a:pt x="267" y="197"/>
                  </a:lnTo>
                  <a:lnTo>
                    <a:pt x="274" y="178"/>
                  </a:lnTo>
                  <a:lnTo>
                    <a:pt x="280" y="131"/>
                  </a:lnTo>
                  <a:lnTo>
                    <a:pt x="278" y="107"/>
                  </a:lnTo>
                  <a:lnTo>
                    <a:pt x="277" y="82"/>
                  </a:lnTo>
                  <a:lnTo>
                    <a:pt x="272" y="60"/>
                  </a:lnTo>
                  <a:lnTo>
                    <a:pt x="266" y="39"/>
                  </a:lnTo>
                  <a:lnTo>
                    <a:pt x="260" y="23"/>
                  </a:lnTo>
                  <a:lnTo>
                    <a:pt x="256" y="16"/>
                  </a:lnTo>
                  <a:lnTo>
                    <a:pt x="253" y="11"/>
                  </a:lnTo>
                  <a:lnTo>
                    <a:pt x="258" y="8"/>
                  </a:lnTo>
                  <a:lnTo>
                    <a:pt x="264" y="5"/>
                  </a:lnTo>
                  <a:lnTo>
                    <a:pt x="274" y="0"/>
                  </a:lnTo>
                  <a:lnTo>
                    <a:pt x="288" y="20"/>
                  </a:lnTo>
                  <a:lnTo>
                    <a:pt x="294" y="31"/>
                  </a:lnTo>
                  <a:lnTo>
                    <a:pt x="299" y="41"/>
                  </a:lnTo>
                  <a:lnTo>
                    <a:pt x="312" y="44"/>
                  </a:lnTo>
                  <a:lnTo>
                    <a:pt x="323" y="53"/>
                  </a:lnTo>
                  <a:lnTo>
                    <a:pt x="334" y="64"/>
                  </a:lnTo>
                  <a:lnTo>
                    <a:pt x="345" y="77"/>
                  </a:lnTo>
                  <a:lnTo>
                    <a:pt x="335" y="94"/>
                  </a:lnTo>
                  <a:lnTo>
                    <a:pt x="334" y="113"/>
                  </a:lnTo>
                  <a:lnTo>
                    <a:pt x="337" y="120"/>
                  </a:lnTo>
                  <a:lnTo>
                    <a:pt x="340" y="126"/>
                  </a:lnTo>
                  <a:lnTo>
                    <a:pt x="346" y="137"/>
                  </a:lnTo>
                  <a:lnTo>
                    <a:pt x="349" y="148"/>
                  </a:lnTo>
                  <a:lnTo>
                    <a:pt x="348" y="161"/>
                  </a:lnTo>
                  <a:lnTo>
                    <a:pt x="337" y="169"/>
                  </a:lnTo>
                  <a:lnTo>
                    <a:pt x="324" y="172"/>
                  </a:lnTo>
                  <a:lnTo>
                    <a:pt x="305" y="169"/>
                  </a:lnTo>
                  <a:lnTo>
                    <a:pt x="299" y="177"/>
                  </a:lnTo>
                  <a:lnTo>
                    <a:pt x="293" y="199"/>
                  </a:lnTo>
                  <a:lnTo>
                    <a:pt x="289" y="211"/>
                  </a:lnTo>
                  <a:lnTo>
                    <a:pt x="285" y="222"/>
                  </a:lnTo>
                  <a:lnTo>
                    <a:pt x="282" y="233"/>
                  </a:lnTo>
                  <a:lnTo>
                    <a:pt x="275" y="244"/>
                  </a:lnTo>
                  <a:lnTo>
                    <a:pt x="271" y="255"/>
                  </a:lnTo>
                  <a:lnTo>
                    <a:pt x="264" y="266"/>
                  </a:lnTo>
                  <a:lnTo>
                    <a:pt x="258" y="277"/>
                  </a:lnTo>
                  <a:lnTo>
                    <a:pt x="250" y="287"/>
                  </a:lnTo>
                  <a:lnTo>
                    <a:pt x="244" y="298"/>
                  </a:lnTo>
                  <a:lnTo>
                    <a:pt x="236" y="307"/>
                  </a:lnTo>
                  <a:lnTo>
                    <a:pt x="226" y="317"/>
                  </a:lnTo>
                  <a:lnTo>
                    <a:pt x="219" y="326"/>
                  </a:lnTo>
                  <a:lnTo>
                    <a:pt x="209" y="334"/>
                  </a:lnTo>
                  <a:lnTo>
                    <a:pt x="200" y="342"/>
                  </a:lnTo>
                  <a:lnTo>
                    <a:pt x="195" y="345"/>
                  </a:lnTo>
                  <a:lnTo>
                    <a:pt x="190" y="348"/>
                  </a:lnTo>
                  <a:lnTo>
                    <a:pt x="184" y="352"/>
                  </a:lnTo>
                  <a:lnTo>
                    <a:pt x="179" y="355"/>
                  </a:lnTo>
                  <a:lnTo>
                    <a:pt x="174" y="358"/>
                  </a:lnTo>
                  <a:lnTo>
                    <a:pt x="168" y="361"/>
                  </a:lnTo>
                  <a:lnTo>
                    <a:pt x="163" y="364"/>
                  </a:lnTo>
                  <a:lnTo>
                    <a:pt x="157" y="366"/>
                  </a:lnTo>
                  <a:lnTo>
                    <a:pt x="146" y="371"/>
                  </a:lnTo>
                  <a:lnTo>
                    <a:pt x="133" y="374"/>
                  </a:lnTo>
                  <a:lnTo>
                    <a:pt x="122" y="375"/>
                  </a:lnTo>
                  <a:lnTo>
                    <a:pt x="110" y="377"/>
                  </a:lnTo>
                  <a:lnTo>
                    <a:pt x="83" y="377"/>
                  </a:lnTo>
                  <a:lnTo>
                    <a:pt x="56" y="372"/>
                  </a:lnTo>
                  <a:lnTo>
                    <a:pt x="42" y="369"/>
                  </a:lnTo>
                  <a:lnTo>
                    <a:pt x="28" y="363"/>
                  </a:lnTo>
                  <a:lnTo>
                    <a:pt x="22" y="361"/>
                  </a:lnTo>
                  <a:lnTo>
                    <a:pt x="14" y="356"/>
                  </a:lnTo>
                  <a:lnTo>
                    <a:pt x="6" y="353"/>
                  </a:lnTo>
                  <a:lnTo>
                    <a:pt x="0" y="348"/>
                  </a:lnTo>
                  <a:lnTo>
                    <a:pt x="0" y="3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5" name="Freeform 79"/>
            <p:cNvSpPr>
              <a:spLocks/>
            </p:cNvSpPr>
            <p:nvPr/>
          </p:nvSpPr>
          <p:spPr bwMode="auto">
            <a:xfrm>
              <a:off x="4069" y="1216"/>
              <a:ext cx="130" cy="222"/>
            </a:xfrm>
            <a:custGeom>
              <a:avLst/>
              <a:gdLst/>
              <a:ahLst/>
              <a:cxnLst>
                <a:cxn ang="0">
                  <a:pos x="0" y="410"/>
                </a:cxn>
                <a:cxn ang="0">
                  <a:pos x="22" y="415"/>
                </a:cxn>
                <a:cxn ang="0">
                  <a:pos x="66" y="417"/>
                </a:cxn>
                <a:cxn ang="0">
                  <a:pos x="96" y="410"/>
                </a:cxn>
                <a:cxn ang="0">
                  <a:pos x="113" y="403"/>
                </a:cxn>
                <a:cxn ang="0">
                  <a:pos x="130" y="391"/>
                </a:cxn>
                <a:cxn ang="0">
                  <a:pos x="138" y="387"/>
                </a:cxn>
                <a:cxn ang="0">
                  <a:pos x="168" y="358"/>
                </a:cxn>
                <a:cxn ang="0">
                  <a:pos x="187" y="333"/>
                </a:cxn>
                <a:cxn ang="0">
                  <a:pos x="197" y="316"/>
                </a:cxn>
                <a:cxn ang="0">
                  <a:pos x="209" y="286"/>
                </a:cxn>
                <a:cxn ang="0">
                  <a:pos x="225" y="223"/>
                </a:cxn>
                <a:cxn ang="0">
                  <a:pos x="225" y="155"/>
                </a:cxn>
                <a:cxn ang="0">
                  <a:pos x="214" y="111"/>
                </a:cxn>
                <a:cxn ang="0">
                  <a:pos x="201" y="85"/>
                </a:cxn>
                <a:cxn ang="0">
                  <a:pos x="182" y="63"/>
                </a:cxn>
                <a:cxn ang="0">
                  <a:pos x="165" y="49"/>
                </a:cxn>
                <a:cxn ang="0">
                  <a:pos x="151" y="40"/>
                </a:cxn>
                <a:cxn ang="0">
                  <a:pos x="137" y="33"/>
                </a:cxn>
                <a:cxn ang="0">
                  <a:pos x="119" y="27"/>
                </a:cxn>
                <a:cxn ang="0">
                  <a:pos x="110" y="0"/>
                </a:cxn>
                <a:cxn ang="0">
                  <a:pos x="154" y="11"/>
                </a:cxn>
                <a:cxn ang="0">
                  <a:pos x="168" y="18"/>
                </a:cxn>
                <a:cxn ang="0">
                  <a:pos x="182" y="24"/>
                </a:cxn>
                <a:cxn ang="0">
                  <a:pos x="193" y="33"/>
                </a:cxn>
                <a:cxn ang="0">
                  <a:pos x="216" y="54"/>
                </a:cxn>
                <a:cxn ang="0">
                  <a:pos x="233" y="79"/>
                </a:cxn>
                <a:cxn ang="0">
                  <a:pos x="247" y="108"/>
                </a:cxn>
                <a:cxn ang="0">
                  <a:pos x="258" y="171"/>
                </a:cxn>
                <a:cxn ang="0">
                  <a:pos x="255" y="232"/>
                </a:cxn>
                <a:cxn ang="0">
                  <a:pos x="247" y="261"/>
                </a:cxn>
                <a:cxn ang="0">
                  <a:pos x="238" y="291"/>
                </a:cxn>
                <a:cxn ang="0">
                  <a:pos x="225" y="317"/>
                </a:cxn>
                <a:cxn ang="0">
                  <a:pos x="209" y="344"/>
                </a:cxn>
                <a:cxn ang="0">
                  <a:pos x="192" y="369"/>
                </a:cxn>
                <a:cxn ang="0">
                  <a:pos x="171" y="391"/>
                </a:cxn>
                <a:cxn ang="0">
                  <a:pos x="153" y="407"/>
                </a:cxn>
                <a:cxn ang="0">
                  <a:pos x="143" y="414"/>
                </a:cxn>
                <a:cxn ang="0">
                  <a:pos x="132" y="418"/>
                </a:cxn>
                <a:cxn ang="0">
                  <a:pos x="121" y="423"/>
                </a:cxn>
                <a:cxn ang="0">
                  <a:pos x="105" y="431"/>
                </a:cxn>
                <a:cxn ang="0">
                  <a:pos x="82" y="437"/>
                </a:cxn>
                <a:cxn ang="0">
                  <a:pos x="45" y="444"/>
                </a:cxn>
                <a:cxn ang="0">
                  <a:pos x="3" y="437"/>
                </a:cxn>
              </a:cxnLst>
              <a:rect l="0" t="0" r="r" b="b"/>
              <a:pathLst>
                <a:path w="258" h="444">
                  <a:moveTo>
                    <a:pt x="3" y="437"/>
                  </a:moveTo>
                  <a:lnTo>
                    <a:pt x="0" y="410"/>
                  </a:lnTo>
                  <a:lnTo>
                    <a:pt x="11" y="414"/>
                  </a:lnTo>
                  <a:lnTo>
                    <a:pt x="22" y="415"/>
                  </a:lnTo>
                  <a:lnTo>
                    <a:pt x="44" y="417"/>
                  </a:lnTo>
                  <a:lnTo>
                    <a:pt x="66" y="417"/>
                  </a:lnTo>
                  <a:lnTo>
                    <a:pt x="85" y="412"/>
                  </a:lnTo>
                  <a:lnTo>
                    <a:pt x="96" y="410"/>
                  </a:lnTo>
                  <a:lnTo>
                    <a:pt x="105" y="406"/>
                  </a:lnTo>
                  <a:lnTo>
                    <a:pt x="113" y="403"/>
                  </a:lnTo>
                  <a:lnTo>
                    <a:pt x="123" y="398"/>
                  </a:lnTo>
                  <a:lnTo>
                    <a:pt x="130" y="391"/>
                  </a:lnTo>
                  <a:lnTo>
                    <a:pt x="135" y="390"/>
                  </a:lnTo>
                  <a:lnTo>
                    <a:pt x="138" y="387"/>
                  </a:lnTo>
                  <a:lnTo>
                    <a:pt x="154" y="373"/>
                  </a:lnTo>
                  <a:lnTo>
                    <a:pt x="168" y="358"/>
                  </a:lnTo>
                  <a:lnTo>
                    <a:pt x="181" y="343"/>
                  </a:lnTo>
                  <a:lnTo>
                    <a:pt x="187" y="333"/>
                  </a:lnTo>
                  <a:lnTo>
                    <a:pt x="192" y="325"/>
                  </a:lnTo>
                  <a:lnTo>
                    <a:pt x="197" y="316"/>
                  </a:lnTo>
                  <a:lnTo>
                    <a:pt x="201" y="306"/>
                  </a:lnTo>
                  <a:lnTo>
                    <a:pt x="209" y="286"/>
                  </a:lnTo>
                  <a:lnTo>
                    <a:pt x="216" y="265"/>
                  </a:lnTo>
                  <a:lnTo>
                    <a:pt x="225" y="223"/>
                  </a:lnTo>
                  <a:lnTo>
                    <a:pt x="227" y="188"/>
                  </a:lnTo>
                  <a:lnTo>
                    <a:pt x="225" y="155"/>
                  </a:lnTo>
                  <a:lnTo>
                    <a:pt x="219" y="125"/>
                  </a:lnTo>
                  <a:lnTo>
                    <a:pt x="214" y="111"/>
                  </a:lnTo>
                  <a:lnTo>
                    <a:pt x="209" y="96"/>
                  </a:lnTo>
                  <a:lnTo>
                    <a:pt x="201" y="85"/>
                  </a:lnTo>
                  <a:lnTo>
                    <a:pt x="192" y="73"/>
                  </a:lnTo>
                  <a:lnTo>
                    <a:pt x="182" y="63"/>
                  </a:lnTo>
                  <a:lnTo>
                    <a:pt x="171" y="52"/>
                  </a:lnTo>
                  <a:lnTo>
                    <a:pt x="165" y="49"/>
                  </a:lnTo>
                  <a:lnTo>
                    <a:pt x="159" y="44"/>
                  </a:lnTo>
                  <a:lnTo>
                    <a:pt x="151" y="40"/>
                  </a:lnTo>
                  <a:lnTo>
                    <a:pt x="145" y="37"/>
                  </a:lnTo>
                  <a:lnTo>
                    <a:pt x="137" y="33"/>
                  </a:lnTo>
                  <a:lnTo>
                    <a:pt x="129" y="30"/>
                  </a:lnTo>
                  <a:lnTo>
                    <a:pt x="119" y="27"/>
                  </a:lnTo>
                  <a:lnTo>
                    <a:pt x="112" y="24"/>
                  </a:lnTo>
                  <a:lnTo>
                    <a:pt x="110" y="0"/>
                  </a:lnTo>
                  <a:lnTo>
                    <a:pt x="140" y="7"/>
                  </a:lnTo>
                  <a:lnTo>
                    <a:pt x="154" y="11"/>
                  </a:lnTo>
                  <a:lnTo>
                    <a:pt x="162" y="14"/>
                  </a:lnTo>
                  <a:lnTo>
                    <a:pt x="168" y="18"/>
                  </a:lnTo>
                  <a:lnTo>
                    <a:pt x="176" y="21"/>
                  </a:lnTo>
                  <a:lnTo>
                    <a:pt x="182" y="24"/>
                  </a:lnTo>
                  <a:lnTo>
                    <a:pt x="187" y="29"/>
                  </a:lnTo>
                  <a:lnTo>
                    <a:pt x="193" y="33"/>
                  </a:lnTo>
                  <a:lnTo>
                    <a:pt x="204" y="43"/>
                  </a:lnTo>
                  <a:lnTo>
                    <a:pt x="216" y="54"/>
                  </a:lnTo>
                  <a:lnTo>
                    <a:pt x="225" y="67"/>
                  </a:lnTo>
                  <a:lnTo>
                    <a:pt x="233" y="79"/>
                  </a:lnTo>
                  <a:lnTo>
                    <a:pt x="241" y="93"/>
                  </a:lnTo>
                  <a:lnTo>
                    <a:pt x="247" y="108"/>
                  </a:lnTo>
                  <a:lnTo>
                    <a:pt x="255" y="137"/>
                  </a:lnTo>
                  <a:lnTo>
                    <a:pt x="258" y="171"/>
                  </a:lnTo>
                  <a:lnTo>
                    <a:pt x="258" y="201"/>
                  </a:lnTo>
                  <a:lnTo>
                    <a:pt x="255" y="232"/>
                  </a:lnTo>
                  <a:lnTo>
                    <a:pt x="252" y="246"/>
                  </a:lnTo>
                  <a:lnTo>
                    <a:pt x="247" y="261"/>
                  </a:lnTo>
                  <a:lnTo>
                    <a:pt x="242" y="276"/>
                  </a:lnTo>
                  <a:lnTo>
                    <a:pt x="238" y="291"/>
                  </a:lnTo>
                  <a:lnTo>
                    <a:pt x="231" y="303"/>
                  </a:lnTo>
                  <a:lnTo>
                    <a:pt x="225" y="317"/>
                  </a:lnTo>
                  <a:lnTo>
                    <a:pt x="217" y="332"/>
                  </a:lnTo>
                  <a:lnTo>
                    <a:pt x="209" y="344"/>
                  </a:lnTo>
                  <a:lnTo>
                    <a:pt x="200" y="357"/>
                  </a:lnTo>
                  <a:lnTo>
                    <a:pt x="192" y="369"/>
                  </a:lnTo>
                  <a:lnTo>
                    <a:pt x="182" y="380"/>
                  </a:lnTo>
                  <a:lnTo>
                    <a:pt x="171" y="391"/>
                  </a:lnTo>
                  <a:lnTo>
                    <a:pt x="157" y="404"/>
                  </a:lnTo>
                  <a:lnTo>
                    <a:pt x="153" y="407"/>
                  </a:lnTo>
                  <a:lnTo>
                    <a:pt x="148" y="410"/>
                  </a:lnTo>
                  <a:lnTo>
                    <a:pt x="143" y="414"/>
                  </a:lnTo>
                  <a:lnTo>
                    <a:pt x="138" y="415"/>
                  </a:lnTo>
                  <a:lnTo>
                    <a:pt x="132" y="418"/>
                  </a:lnTo>
                  <a:lnTo>
                    <a:pt x="127" y="421"/>
                  </a:lnTo>
                  <a:lnTo>
                    <a:pt x="121" y="423"/>
                  </a:lnTo>
                  <a:lnTo>
                    <a:pt x="116" y="426"/>
                  </a:lnTo>
                  <a:lnTo>
                    <a:pt x="105" y="431"/>
                  </a:lnTo>
                  <a:lnTo>
                    <a:pt x="93" y="434"/>
                  </a:lnTo>
                  <a:lnTo>
                    <a:pt x="82" y="437"/>
                  </a:lnTo>
                  <a:lnTo>
                    <a:pt x="69" y="440"/>
                  </a:lnTo>
                  <a:lnTo>
                    <a:pt x="45" y="444"/>
                  </a:lnTo>
                  <a:lnTo>
                    <a:pt x="23" y="442"/>
                  </a:lnTo>
                  <a:lnTo>
                    <a:pt x="3" y="437"/>
                  </a:lnTo>
                  <a:lnTo>
                    <a:pt x="3" y="43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6" name="Freeform 80"/>
            <p:cNvSpPr>
              <a:spLocks/>
            </p:cNvSpPr>
            <p:nvPr/>
          </p:nvSpPr>
          <p:spPr bwMode="auto">
            <a:xfrm>
              <a:off x="4012" y="1214"/>
              <a:ext cx="120" cy="222"/>
            </a:xfrm>
            <a:custGeom>
              <a:avLst/>
              <a:gdLst/>
              <a:ahLst/>
              <a:cxnLst>
                <a:cxn ang="0">
                  <a:pos x="104" y="437"/>
                </a:cxn>
                <a:cxn ang="0">
                  <a:pos x="82" y="429"/>
                </a:cxn>
                <a:cxn ang="0">
                  <a:pos x="68" y="421"/>
                </a:cxn>
                <a:cxn ang="0">
                  <a:pos x="48" y="406"/>
                </a:cxn>
                <a:cxn ang="0">
                  <a:pos x="24" y="374"/>
                </a:cxn>
                <a:cxn ang="0">
                  <a:pos x="2" y="295"/>
                </a:cxn>
                <a:cxn ang="0">
                  <a:pos x="3" y="205"/>
                </a:cxn>
                <a:cxn ang="0">
                  <a:pos x="18" y="139"/>
                </a:cxn>
                <a:cxn ang="0">
                  <a:pos x="29" y="120"/>
                </a:cxn>
                <a:cxn ang="0">
                  <a:pos x="40" y="101"/>
                </a:cxn>
                <a:cxn ang="0">
                  <a:pos x="52" y="84"/>
                </a:cxn>
                <a:cxn ang="0">
                  <a:pos x="66" y="68"/>
                </a:cxn>
                <a:cxn ang="0">
                  <a:pos x="81" y="54"/>
                </a:cxn>
                <a:cxn ang="0">
                  <a:pos x="99" y="38"/>
                </a:cxn>
                <a:cxn ang="0">
                  <a:pos x="109" y="33"/>
                </a:cxn>
                <a:cxn ang="0">
                  <a:pos x="117" y="27"/>
                </a:cxn>
                <a:cxn ang="0">
                  <a:pos x="128" y="21"/>
                </a:cxn>
                <a:cxn ang="0">
                  <a:pos x="145" y="13"/>
                </a:cxn>
                <a:cxn ang="0">
                  <a:pos x="161" y="6"/>
                </a:cxn>
                <a:cxn ang="0">
                  <a:pos x="178" y="2"/>
                </a:cxn>
                <a:cxn ang="0">
                  <a:pos x="210" y="0"/>
                </a:cxn>
                <a:cxn ang="0">
                  <a:pos x="235" y="17"/>
                </a:cxn>
                <a:cxn ang="0">
                  <a:pos x="215" y="25"/>
                </a:cxn>
                <a:cxn ang="0">
                  <a:pos x="167" y="32"/>
                </a:cxn>
                <a:cxn ang="0">
                  <a:pos x="151" y="38"/>
                </a:cxn>
                <a:cxn ang="0">
                  <a:pos x="136" y="47"/>
                </a:cxn>
                <a:cxn ang="0">
                  <a:pos x="122" y="57"/>
                </a:cxn>
                <a:cxn ang="0">
                  <a:pos x="93" y="82"/>
                </a:cxn>
                <a:cxn ang="0">
                  <a:pos x="68" y="112"/>
                </a:cxn>
                <a:cxn ang="0">
                  <a:pos x="57" y="131"/>
                </a:cxn>
                <a:cxn ang="0">
                  <a:pos x="48" y="148"/>
                </a:cxn>
                <a:cxn ang="0">
                  <a:pos x="32" y="191"/>
                </a:cxn>
                <a:cxn ang="0">
                  <a:pos x="27" y="287"/>
                </a:cxn>
                <a:cxn ang="0">
                  <a:pos x="33" y="333"/>
                </a:cxn>
                <a:cxn ang="0">
                  <a:pos x="44" y="360"/>
                </a:cxn>
                <a:cxn ang="0">
                  <a:pos x="60" y="382"/>
                </a:cxn>
                <a:cxn ang="0">
                  <a:pos x="76" y="394"/>
                </a:cxn>
                <a:cxn ang="0">
                  <a:pos x="88" y="402"/>
                </a:cxn>
                <a:cxn ang="0">
                  <a:pos x="104" y="410"/>
                </a:cxn>
                <a:cxn ang="0">
                  <a:pos x="122" y="415"/>
                </a:cxn>
                <a:cxn ang="0">
                  <a:pos x="129" y="443"/>
                </a:cxn>
              </a:cxnLst>
              <a:rect l="0" t="0" r="r" b="b"/>
              <a:pathLst>
                <a:path w="240" h="443">
                  <a:moveTo>
                    <a:pt x="129" y="443"/>
                  </a:moveTo>
                  <a:lnTo>
                    <a:pt x="104" y="437"/>
                  </a:lnTo>
                  <a:lnTo>
                    <a:pt x="92" y="434"/>
                  </a:lnTo>
                  <a:lnTo>
                    <a:pt x="82" y="429"/>
                  </a:lnTo>
                  <a:lnTo>
                    <a:pt x="73" y="424"/>
                  </a:lnTo>
                  <a:lnTo>
                    <a:pt x="68" y="421"/>
                  </a:lnTo>
                  <a:lnTo>
                    <a:pt x="63" y="418"/>
                  </a:lnTo>
                  <a:lnTo>
                    <a:pt x="48" y="406"/>
                  </a:lnTo>
                  <a:lnTo>
                    <a:pt x="33" y="391"/>
                  </a:lnTo>
                  <a:lnTo>
                    <a:pt x="24" y="374"/>
                  </a:lnTo>
                  <a:lnTo>
                    <a:pt x="10" y="338"/>
                  </a:lnTo>
                  <a:lnTo>
                    <a:pt x="2" y="295"/>
                  </a:lnTo>
                  <a:lnTo>
                    <a:pt x="0" y="251"/>
                  </a:lnTo>
                  <a:lnTo>
                    <a:pt x="3" y="205"/>
                  </a:lnTo>
                  <a:lnTo>
                    <a:pt x="10" y="159"/>
                  </a:lnTo>
                  <a:lnTo>
                    <a:pt x="18" y="139"/>
                  </a:lnTo>
                  <a:lnTo>
                    <a:pt x="22" y="129"/>
                  </a:lnTo>
                  <a:lnTo>
                    <a:pt x="29" y="120"/>
                  </a:lnTo>
                  <a:lnTo>
                    <a:pt x="33" y="111"/>
                  </a:lnTo>
                  <a:lnTo>
                    <a:pt x="40" y="101"/>
                  </a:lnTo>
                  <a:lnTo>
                    <a:pt x="46" y="93"/>
                  </a:lnTo>
                  <a:lnTo>
                    <a:pt x="52" y="84"/>
                  </a:lnTo>
                  <a:lnTo>
                    <a:pt x="60" y="76"/>
                  </a:lnTo>
                  <a:lnTo>
                    <a:pt x="66" y="68"/>
                  </a:lnTo>
                  <a:lnTo>
                    <a:pt x="74" y="62"/>
                  </a:lnTo>
                  <a:lnTo>
                    <a:pt x="81" y="54"/>
                  </a:lnTo>
                  <a:lnTo>
                    <a:pt x="96" y="41"/>
                  </a:lnTo>
                  <a:lnTo>
                    <a:pt x="99" y="38"/>
                  </a:lnTo>
                  <a:lnTo>
                    <a:pt x="104" y="35"/>
                  </a:lnTo>
                  <a:lnTo>
                    <a:pt x="109" y="33"/>
                  </a:lnTo>
                  <a:lnTo>
                    <a:pt x="112" y="30"/>
                  </a:lnTo>
                  <a:lnTo>
                    <a:pt x="117" y="27"/>
                  </a:lnTo>
                  <a:lnTo>
                    <a:pt x="120" y="25"/>
                  </a:lnTo>
                  <a:lnTo>
                    <a:pt x="128" y="21"/>
                  </a:lnTo>
                  <a:lnTo>
                    <a:pt x="136" y="16"/>
                  </a:lnTo>
                  <a:lnTo>
                    <a:pt x="145" y="13"/>
                  </a:lnTo>
                  <a:lnTo>
                    <a:pt x="153" y="10"/>
                  </a:lnTo>
                  <a:lnTo>
                    <a:pt x="161" y="6"/>
                  </a:lnTo>
                  <a:lnTo>
                    <a:pt x="169" y="3"/>
                  </a:lnTo>
                  <a:lnTo>
                    <a:pt x="178" y="2"/>
                  </a:lnTo>
                  <a:lnTo>
                    <a:pt x="194" y="0"/>
                  </a:lnTo>
                  <a:lnTo>
                    <a:pt x="210" y="0"/>
                  </a:lnTo>
                  <a:lnTo>
                    <a:pt x="240" y="6"/>
                  </a:lnTo>
                  <a:lnTo>
                    <a:pt x="235" y="17"/>
                  </a:lnTo>
                  <a:lnTo>
                    <a:pt x="230" y="27"/>
                  </a:lnTo>
                  <a:lnTo>
                    <a:pt x="215" y="25"/>
                  </a:lnTo>
                  <a:lnTo>
                    <a:pt x="199" y="25"/>
                  </a:lnTo>
                  <a:lnTo>
                    <a:pt x="167" y="32"/>
                  </a:lnTo>
                  <a:lnTo>
                    <a:pt x="159" y="35"/>
                  </a:lnTo>
                  <a:lnTo>
                    <a:pt x="151" y="38"/>
                  </a:lnTo>
                  <a:lnTo>
                    <a:pt x="144" y="43"/>
                  </a:lnTo>
                  <a:lnTo>
                    <a:pt x="136" y="47"/>
                  </a:lnTo>
                  <a:lnTo>
                    <a:pt x="128" y="52"/>
                  </a:lnTo>
                  <a:lnTo>
                    <a:pt x="122" y="57"/>
                  </a:lnTo>
                  <a:lnTo>
                    <a:pt x="106" y="68"/>
                  </a:lnTo>
                  <a:lnTo>
                    <a:pt x="93" y="82"/>
                  </a:lnTo>
                  <a:lnTo>
                    <a:pt x="81" y="96"/>
                  </a:lnTo>
                  <a:lnTo>
                    <a:pt x="68" y="112"/>
                  </a:lnTo>
                  <a:lnTo>
                    <a:pt x="63" y="122"/>
                  </a:lnTo>
                  <a:lnTo>
                    <a:pt x="57" y="131"/>
                  </a:lnTo>
                  <a:lnTo>
                    <a:pt x="52" y="139"/>
                  </a:lnTo>
                  <a:lnTo>
                    <a:pt x="48" y="148"/>
                  </a:lnTo>
                  <a:lnTo>
                    <a:pt x="40" y="169"/>
                  </a:lnTo>
                  <a:lnTo>
                    <a:pt x="32" y="191"/>
                  </a:lnTo>
                  <a:lnTo>
                    <a:pt x="27" y="213"/>
                  </a:lnTo>
                  <a:lnTo>
                    <a:pt x="27" y="287"/>
                  </a:lnTo>
                  <a:lnTo>
                    <a:pt x="30" y="319"/>
                  </a:lnTo>
                  <a:lnTo>
                    <a:pt x="33" y="333"/>
                  </a:lnTo>
                  <a:lnTo>
                    <a:pt x="38" y="347"/>
                  </a:lnTo>
                  <a:lnTo>
                    <a:pt x="44" y="360"/>
                  </a:lnTo>
                  <a:lnTo>
                    <a:pt x="51" y="371"/>
                  </a:lnTo>
                  <a:lnTo>
                    <a:pt x="60" y="382"/>
                  </a:lnTo>
                  <a:lnTo>
                    <a:pt x="70" y="391"/>
                  </a:lnTo>
                  <a:lnTo>
                    <a:pt x="76" y="394"/>
                  </a:lnTo>
                  <a:lnTo>
                    <a:pt x="82" y="399"/>
                  </a:lnTo>
                  <a:lnTo>
                    <a:pt x="88" y="402"/>
                  </a:lnTo>
                  <a:lnTo>
                    <a:pt x="96" y="406"/>
                  </a:lnTo>
                  <a:lnTo>
                    <a:pt x="104" y="410"/>
                  </a:lnTo>
                  <a:lnTo>
                    <a:pt x="112" y="413"/>
                  </a:lnTo>
                  <a:lnTo>
                    <a:pt x="122" y="415"/>
                  </a:lnTo>
                  <a:lnTo>
                    <a:pt x="131" y="418"/>
                  </a:lnTo>
                  <a:lnTo>
                    <a:pt x="129" y="443"/>
                  </a:lnTo>
                  <a:lnTo>
                    <a:pt x="129" y="44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7" name="Freeform 81"/>
            <p:cNvSpPr>
              <a:spLocks/>
            </p:cNvSpPr>
            <p:nvPr/>
          </p:nvSpPr>
          <p:spPr bwMode="auto">
            <a:xfrm>
              <a:off x="3761" y="1214"/>
              <a:ext cx="178" cy="215"/>
            </a:xfrm>
            <a:custGeom>
              <a:avLst/>
              <a:gdLst/>
              <a:ahLst/>
              <a:cxnLst>
                <a:cxn ang="0">
                  <a:pos x="77" y="427"/>
                </a:cxn>
                <a:cxn ang="0">
                  <a:pos x="64" y="421"/>
                </a:cxn>
                <a:cxn ang="0">
                  <a:pos x="42" y="399"/>
                </a:cxn>
                <a:cxn ang="0">
                  <a:pos x="26" y="377"/>
                </a:cxn>
                <a:cxn ang="0">
                  <a:pos x="12" y="348"/>
                </a:cxn>
                <a:cxn ang="0">
                  <a:pos x="0" y="280"/>
                </a:cxn>
                <a:cxn ang="0">
                  <a:pos x="3" y="211"/>
                </a:cxn>
                <a:cxn ang="0">
                  <a:pos x="11" y="176"/>
                </a:cxn>
                <a:cxn ang="0">
                  <a:pos x="22" y="143"/>
                </a:cxn>
                <a:cxn ang="0">
                  <a:pos x="33" y="119"/>
                </a:cxn>
                <a:cxn ang="0">
                  <a:pos x="42" y="104"/>
                </a:cxn>
                <a:cxn ang="0">
                  <a:pos x="50" y="88"/>
                </a:cxn>
                <a:cxn ang="0">
                  <a:pos x="66" y="69"/>
                </a:cxn>
                <a:cxn ang="0">
                  <a:pos x="86" y="48"/>
                </a:cxn>
                <a:cxn ang="0">
                  <a:pos x="102" y="37"/>
                </a:cxn>
                <a:cxn ang="0">
                  <a:pos x="113" y="29"/>
                </a:cxn>
                <a:cxn ang="0">
                  <a:pos x="124" y="23"/>
                </a:cxn>
                <a:cxn ang="0">
                  <a:pos x="135" y="17"/>
                </a:cxn>
                <a:cxn ang="0">
                  <a:pos x="152" y="11"/>
                </a:cxn>
                <a:cxn ang="0">
                  <a:pos x="174" y="4"/>
                </a:cxn>
                <a:cxn ang="0">
                  <a:pos x="209" y="0"/>
                </a:cxn>
                <a:cxn ang="0">
                  <a:pos x="252" y="3"/>
                </a:cxn>
                <a:cxn ang="0">
                  <a:pos x="282" y="12"/>
                </a:cxn>
                <a:cxn ang="0">
                  <a:pos x="299" y="20"/>
                </a:cxn>
                <a:cxn ang="0">
                  <a:pos x="322" y="39"/>
                </a:cxn>
                <a:cxn ang="0">
                  <a:pos x="348" y="69"/>
                </a:cxn>
                <a:cxn ang="0">
                  <a:pos x="338" y="108"/>
                </a:cxn>
                <a:cxn ang="0">
                  <a:pos x="326" y="83"/>
                </a:cxn>
                <a:cxn ang="0">
                  <a:pos x="310" y="63"/>
                </a:cxn>
                <a:cxn ang="0">
                  <a:pos x="289" y="47"/>
                </a:cxn>
                <a:cxn ang="0">
                  <a:pos x="280" y="39"/>
                </a:cxn>
                <a:cxn ang="0">
                  <a:pos x="269" y="34"/>
                </a:cxn>
                <a:cxn ang="0">
                  <a:pos x="256" y="29"/>
                </a:cxn>
                <a:cxn ang="0">
                  <a:pos x="233" y="25"/>
                </a:cxn>
                <a:cxn ang="0">
                  <a:pos x="192" y="26"/>
                </a:cxn>
                <a:cxn ang="0">
                  <a:pos x="163" y="34"/>
                </a:cxn>
                <a:cxn ang="0">
                  <a:pos x="141" y="44"/>
                </a:cxn>
                <a:cxn ang="0">
                  <a:pos x="130" y="48"/>
                </a:cxn>
                <a:cxn ang="0">
                  <a:pos x="121" y="55"/>
                </a:cxn>
                <a:cxn ang="0">
                  <a:pos x="111" y="61"/>
                </a:cxn>
                <a:cxn ang="0">
                  <a:pos x="102" y="67"/>
                </a:cxn>
                <a:cxn ang="0">
                  <a:pos x="72" y="97"/>
                </a:cxn>
                <a:cxn ang="0">
                  <a:pos x="61" y="115"/>
                </a:cxn>
                <a:cxn ang="0">
                  <a:pos x="50" y="132"/>
                </a:cxn>
                <a:cxn ang="0">
                  <a:pos x="42" y="151"/>
                </a:cxn>
                <a:cxn ang="0">
                  <a:pos x="29" y="192"/>
                </a:cxn>
                <a:cxn ang="0">
                  <a:pos x="23" y="257"/>
                </a:cxn>
                <a:cxn ang="0">
                  <a:pos x="29" y="324"/>
                </a:cxn>
                <a:cxn ang="0">
                  <a:pos x="37" y="350"/>
                </a:cxn>
                <a:cxn ang="0">
                  <a:pos x="53" y="375"/>
                </a:cxn>
                <a:cxn ang="0">
                  <a:pos x="74" y="397"/>
                </a:cxn>
                <a:cxn ang="0">
                  <a:pos x="91" y="408"/>
                </a:cxn>
                <a:cxn ang="0">
                  <a:pos x="83" y="430"/>
                </a:cxn>
              </a:cxnLst>
              <a:rect l="0" t="0" r="r" b="b"/>
              <a:pathLst>
                <a:path w="357" h="430">
                  <a:moveTo>
                    <a:pt x="83" y="430"/>
                  </a:moveTo>
                  <a:lnTo>
                    <a:pt x="77" y="427"/>
                  </a:lnTo>
                  <a:lnTo>
                    <a:pt x="70" y="424"/>
                  </a:lnTo>
                  <a:lnTo>
                    <a:pt x="64" y="421"/>
                  </a:lnTo>
                  <a:lnTo>
                    <a:pt x="59" y="416"/>
                  </a:lnTo>
                  <a:lnTo>
                    <a:pt x="42" y="399"/>
                  </a:lnTo>
                  <a:lnTo>
                    <a:pt x="34" y="389"/>
                  </a:lnTo>
                  <a:lnTo>
                    <a:pt x="26" y="377"/>
                  </a:lnTo>
                  <a:lnTo>
                    <a:pt x="20" y="362"/>
                  </a:lnTo>
                  <a:lnTo>
                    <a:pt x="12" y="348"/>
                  </a:lnTo>
                  <a:lnTo>
                    <a:pt x="4" y="315"/>
                  </a:lnTo>
                  <a:lnTo>
                    <a:pt x="0" y="280"/>
                  </a:lnTo>
                  <a:lnTo>
                    <a:pt x="0" y="246"/>
                  </a:lnTo>
                  <a:lnTo>
                    <a:pt x="3" y="211"/>
                  </a:lnTo>
                  <a:lnTo>
                    <a:pt x="7" y="194"/>
                  </a:lnTo>
                  <a:lnTo>
                    <a:pt x="11" y="176"/>
                  </a:lnTo>
                  <a:lnTo>
                    <a:pt x="17" y="159"/>
                  </a:lnTo>
                  <a:lnTo>
                    <a:pt x="22" y="143"/>
                  </a:lnTo>
                  <a:lnTo>
                    <a:pt x="29" y="127"/>
                  </a:lnTo>
                  <a:lnTo>
                    <a:pt x="33" y="119"/>
                  </a:lnTo>
                  <a:lnTo>
                    <a:pt x="37" y="112"/>
                  </a:lnTo>
                  <a:lnTo>
                    <a:pt x="42" y="104"/>
                  </a:lnTo>
                  <a:lnTo>
                    <a:pt x="47" y="96"/>
                  </a:lnTo>
                  <a:lnTo>
                    <a:pt x="50" y="88"/>
                  </a:lnTo>
                  <a:lnTo>
                    <a:pt x="56" y="80"/>
                  </a:lnTo>
                  <a:lnTo>
                    <a:pt x="66" y="69"/>
                  </a:lnTo>
                  <a:lnTo>
                    <a:pt x="77" y="59"/>
                  </a:lnTo>
                  <a:lnTo>
                    <a:pt x="86" y="48"/>
                  </a:lnTo>
                  <a:lnTo>
                    <a:pt x="97" y="41"/>
                  </a:lnTo>
                  <a:lnTo>
                    <a:pt x="102" y="37"/>
                  </a:lnTo>
                  <a:lnTo>
                    <a:pt x="108" y="33"/>
                  </a:lnTo>
                  <a:lnTo>
                    <a:pt x="113" y="29"/>
                  </a:lnTo>
                  <a:lnTo>
                    <a:pt x="119" y="26"/>
                  </a:lnTo>
                  <a:lnTo>
                    <a:pt x="124" y="23"/>
                  </a:lnTo>
                  <a:lnTo>
                    <a:pt x="130" y="20"/>
                  </a:lnTo>
                  <a:lnTo>
                    <a:pt x="135" y="17"/>
                  </a:lnTo>
                  <a:lnTo>
                    <a:pt x="141" y="15"/>
                  </a:lnTo>
                  <a:lnTo>
                    <a:pt x="152" y="11"/>
                  </a:lnTo>
                  <a:lnTo>
                    <a:pt x="163" y="6"/>
                  </a:lnTo>
                  <a:lnTo>
                    <a:pt x="174" y="4"/>
                  </a:lnTo>
                  <a:lnTo>
                    <a:pt x="187" y="1"/>
                  </a:lnTo>
                  <a:lnTo>
                    <a:pt x="209" y="0"/>
                  </a:lnTo>
                  <a:lnTo>
                    <a:pt x="231" y="0"/>
                  </a:lnTo>
                  <a:lnTo>
                    <a:pt x="252" y="3"/>
                  </a:lnTo>
                  <a:lnTo>
                    <a:pt x="272" y="7"/>
                  </a:lnTo>
                  <a:lnTo>
                    <a:pt x="282" y="12"/>
                  </a:lnTo>
                  <a:lnTo>
                    <a:pt x="291" y="15"/>
                  </a:lnTo>
                  <a:lnTo>
                    <a:pt x="299" y="20"/>
                  </a:lnTo>
                  <a:lnTo>
                    <a:pt x="308" y="26"/>
                  </a:lnTo>
                  <a:lnTo>
                    <a:pt x="322" y="39"/>
                  </a:lnTo>
                  <a:lnTo>
                    <a:pt x="337" y="53"/>
                  </a:lnTo>
                  <a:lnTo>
                    <a:pt x="348" y="69"/>
                  </a:lnTo>
                  <a:lnTo>
                    <a:pt x="357" y="86"/>
                  </a:lnTo>
                  <a:lnTo>
                    <a:pt x="338" y="108"/>
                  </a:lnTo>
                  <a:lnTo>
                    <a:pt x="332" y="96"/>
                  </a:lnTo>
                  <a:lnTo>
                    <a:pt x="326" y="83"/>
                  </a:lnTo>
                  <a:lnTo>
                    <a:pt x="318" y="72"/>
                  </a:lnTo>
                  <a:lnTo>
                    <a:pt x="310" y="63"/>
                  </a:lnTo>
                  <a:lnTo>
                    <a:pt x="300" y="55"/>
                  </a:lnTo>
                  <a:lnTo>
                    <a:pt x="289" y="47"/>
                  </a:lnTo>
                  <a:lnTo>
                    <a:pt x="285" y="42"/>
                  </a:lnTo>
                  <a:lnTo>
                    <a:pt x="280" y="39"/>
                  </a:lnTo>
                  <a:lnTo>
                    <a:pt x="274" y="36"/>
                  </a:lnTo>
                  <a:lnTo>
                    <a:pt x="269" y="34"/>
                  </a:lnTo>
                  <a:lnTo>
                    <a:pt x="263" y="31"/>
                  </a:lnTo>
                  <a:lnTo>
                    <a:pt x="256" y="29"/>
                  </a:lnTo>
                  <a:lnTo>
                    <a:pt x="245" y="26"/>
                  </a:lnTo>
                  <a:lnTo>
                    <a:pt x="233" y="25"/>
                  </a:lnTo>
                  <a:lnTo>
                    <a:pt x="219" y="23"/>
                  </a:lnTo>
                  <a:lnTo>
                    <a:pt x="192" y="26"/>
                  </a:lnTo>
                  <a:lnTo>
                    <a:pt x="178" y="29"/>
                  </a:lnTo>
                  <a:lnTo>
                    <a:pt x="163" y="34"/>
                  </a:lnTo>
                  <a:lnTo>
                    <a:pt x="152" y="39"/>
                  </a:lnTo>
                  <a:lnTo>
                    <a:pt x="141" y="44"/>
                  </a:lnTo>
                  <a:lnTo>
                    <a:pt x="135" y="45"/>
                  </a:lnTo>
                  <a:lnTo>
                    <a:pt x="130" y="48"/>
                  </a:lnTo>
                  <a:lnTo>
                    <a:pt x="126" y="52"/>
                  </a:lnTo>
                  <a:lnTo>
                    <a:pt x="121" y="55"/>
                  </a:lnTo>
                  <a:lnTo>
                    <a:pt x="116" y="58"/>
                  </a:lnTo>
                  <a:lnTo>
                    <a:pt x="111" y="61"/>
                  </a:lnTo>
                  <a:lnTo>
                    <a:pt x="107" y="64"/>
                  </a:lnTo>
                  <a:lnTo>
                    <a:pt x="102" y="67"/>
                  </a:lnTo>
                  <a:lnTo>
                    <a:pt x="86" y="82"/>
                  </a:lnTo>
                  <a:lnTo>
                    <a:pt x="72" y="97"/>
                  </a:lnTo>
                  <a:lnTo>
                    <a:pt x="66" y="105"/>
                  </a:lnTo>
                  <a:lnTo>
                    <a:pt x="61" y="115"/>
                  </a:lnTo>
                  <a:lnTo>
                    <a:pt x="55" y="123"/>
                  </a:lnTo>
                  <a:lnTo>
                    <a:pt x="50" y="132"/>
                  </a:lnTo>
                  <a:lnTo>
                    <a:pt x="45" y="141"/>
                  </a:lnTo>
                  <a:lnTo>
                    <a:pt x="42" y="151"/>
                  </a:lnTo>
                  <a:lnTo>
                    <a:pt x="34" y="171"/>
                  </a:lnTo>
                  <a:lnTo>
                    <a:pt x="29" y="192"/>
                  </a:lnTo>
                  <a:lnTo>
                    <a:pt x="23" y="235"/>
                  </a:lnTo>
                  <a:lnTo>
                    <a:pt x="23" y="257"/>
                  </a:lnTo>
                  <a:lnTo>
                    <a:pt x="23" y="279"/>
                  </a:lnTo>
                  <a:lnTo>
                    <a:pt x="29" y="324"/>
                  </a:lnTo>
                  <a:lnTo>
                    <a:pt x="33" y="337"/>
                  </a:lnTo>
                  <a:lnTo>
                    <a:pt x="37" y="350"/>
                  </a:lnTo>
                  <a:lnTo>
                    <a:pt x="45" y="362"/>
                  </a:lnTo>
                  <a:lnTo>
                    <a:pt x="53" y="375"/>
                  </a:lnTo>
                  <a:lnTo>
                    <a:pt x="64" y="386"/>
                  </a:lnTo>
                  <a:lnTo>
                    <a:pt x="74" y="397"/>
                  </a:lnTo>
                  <a:lnTo>
                    <a:pt x="85" y="405"/>
                  </a:lnTo>
                  <a:lnTo>
                    <a:pt x="91" y="408"/>
                  </a:lnTo>
                  <a:lnTo>
                    <a:pt x="96" y="411"/>
                  </a:lnTo>
                  <a:lnTo>
                    <a:pt x="83" y="430"/>
                  </a:lnTo>
                  <a:lnTo>
                    <a:pt x="83" y="43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8" name="Freeform 82"/>
            <p:cNvSpPr>
              <a:spLocks/>
            </p:cNvSpPr>
            <p:nvPr/>
          </p:nvSpPr>
          <p:spPr bwMode="auto">
            <a:xfrm>
              <a:off x="3789" y="1258"/>
              <a:ext cx="132" cy="153"/>
            </a:xfrm>
            <a:custGeom>
              <a:avLst/>
              <a:gdLst/>
              <a:ahLst/>
              <a:cxnLst>
                <a:cxn ang="0">
                  <a:pos x="19" y="229"/>
                </a:cxn>
                <a:cxn ang="0">
                  <a:pos x="33" y="254"/>
                </a:cxn>
                <a:cxn ang="0">
                  <a:pos x="57" y="270"/>
                </a:cxn>
                <a:cxn ang="0">
                  <a:pos x="53" y="224"/>
                </a:cxn>
                <a:cxn ang="0">
                  <a:pos x="71" y="262"/>
                </a:cxn>
                <a:cxn ang="0">
                  <a:pos x="88" y="278"/>
                </a:cxn>
                <a:cxn ang="0">
                  <a:pos x="94" y="251"/>
                </a:cxn>
                <a:cxn ang="0">
                  <a:pos x="109" y="251"/>
                </a:cxn>
                <a:cxn ang="0">
                  <a:pos x="94" y="184"/>
                </a:cxn>
                <a:cxn ang="0">
                  <a:pos x="79" y="137"/>
                </a:cxn>
                <a:cxn ang="0">
                  <a:pos x="102" y="161"/>
                </a:cxn>
                <a:cxn ang="0">
                  <a:pos x="115" y="189"/>
                </a:cxn>
                <a:cxn ang="0">
                  <a:pos x="127" y="216"/>
                </a:cxn>
                <a:cxn ang="0">
                  <a:pos x="142" y="236"/>
                </a:cxn>
                <a:cxn ang="0">
                  <a:pos x="132" y="184"/>
                </a:cxn>
                <a:cxn ang="0">
                  <a:pos x="113" y="128"/>
                </a:cxn>
                <a:cxn ang="0">
                  <a:pos x="126" y="132"/>
                </a:cxn>
                <a:cxn ang="0">
                  <a:pos x="143" y="162"/>
                </a:cxn>
                <a:cxn ang="0">
                  <a:pos x="154" y="188"/>
                </a:cxn>
                <a:cxn ang="0">
                  <a:pos x="170" y="219"/>
                </a:cxn>
                <a:cxn ang="0">
                  <a:pos x="165" y="178"/>
                </a:cxn>
                <a:cxn ang="0">
                  <a:pos x="149" y="137"/>
                </a:cxn>
                <a:cxn ang="0">
                  <a:pos x="187" y="170"/>
                </a:cxn>
                <a:cxn ang="0">
                  <a:pos x="198" y="166"/>
                </a:cxn>
                <a:cxn ang="0">
                  <a:pos x="184" y="132"/>
                </a:cxn>
                <a:cxn ang="0">
                  <a:pos x="165" y="87"/>
                </a:cxn>
                <a:cxn ang="0">
                  <a:pos x="153" y="44"/>
                </a:cxn>
                <a:cxn ang="0">
                  <a:pos x="172" y="63"/>
                </a:cxn>
                <a:cxn ang="0">
                  <a:pos x="187" y="88"/>
                </a:cxn>
                <a:cxn ang="0">
                  <a:pos x="205" y="113"/>
                </a:cxn>
                <a:cxn ang="0">
                  <a:pos x="224" y="140"/>
                </a:cxn>
                <a:cxn ang="0">
                  <a:pos x="208" y="85"/>
                </a:cxn>
                <a:cxn ang="0">
                  <a:pos x="190" y="42"/>
                </a:cxn>
                <a:cxn ang="0">
                  <a:pos x="205" y="55"/>
                </a:cxn>
                <a:cxn ang="0">
                  <a:pos x="231" y="112"/>
                </a:cxn>
                <a:cxn ang="0">
                  <a:pos x="244" y="88"/>
                </a:cxn>
                <a:cxn ang="0">
                  <a:pos x="233" y="47"/>
                </a:cxn>
                <a:cxn ang="0">
                  <a:pos x="216" y="20"/>
                </a:cxn>
                <a:cxn ang="0">
                  <a:pos x="236" y="12"/>
                </a:cxn>
                <a:cxn ang="0">
                  <a:pos x="264" y="96"/>
                </a:cxn>
                <a:cxn ang="0">
                  <a:pos x="253" y="156"/>
                </a:cxn>
                <a:cxn ang="0">
                  <a:pos x="235" y="199"/>
                </a:cxn>
                <a:cxn ang="0">
                  <a:pos x="211" y="235"/>
                </a:cxn>
                <a:cxn ang="0">
                  <a:pos x="184" y="263"/>
                </a:cxn>
                <a:cxn ang="0">
                  <a:pos x="165" y="279"/>
                </a:cxn>
                <a:cxn ang="0">
                  <a:pos x="149" y="289"/>
                </a:cxn>
                <a:cxn ang="0">
                  <a:pos x="134" y="295"/>
                </a:cxn>
                <a:cxn ang="0">
                  <a:pos x="104" y="304"/>
                </a:cxn>
                <a:cxn ang="0">
                  <a:pos x="47" y="300"/>
                </a:cxn>
                <a:cxn ang="0">
                  <a:pos x="19" y="281"/>
                </a:cxn>
                <a:cxn ang="0">
                  <a:pos x="0" y="248"/>
                </a:cxn>
              </a:cxnLst>
              <a:rect l="0" t="0" r="r" b="b"/>
              <a:pathLst>
                <a:path w="264" h="306">
                  <a:moveTo>
                    <a:pt x="0" y="248"/>
                  </a:moveTo>
                  <a:lnTo>
                    <a:pt x="17" y="218"/>
                  </a:lnTo>
                  <a:lnTo>
                    <a:pt x="19" y="229"/>
                  </a:lnTo>
                  <a:lnTo>
                    <a:pt x="23" y="238"/>
                  </a:lnTo>
                  <a:lnTo>
                    <a:pt x="28" y="248"/>
                  </a:lnTo>
                  <a:lnTo>
                    <a:pt x="33" y="254"/>
                  </a:lnTo>
                  <a:lnTo>
                    <a:pt x="44" y="265"/>
                  </a:lnTo>
                  <a:lnTo>
                    <a:pt x="50" y="268"/>
                  </a:lnTo>
                  <a:lnTo>
                    <a:pt x="57" y="270"/>
                  </a:lnTo>
                  <a:lnTo>
                    <a:pt x="34" y="199"/>
                  </a:lnTo>
                  <a:lnTo>
                    <a:pt x="47" y="210"/>
                  </a:lnTo>
                  <a:lnTo>
                    <a:pt x="53" y="224"/>
                  </a:lnTo>
                  <a:lnTo>
                    <a:pt x="58" y="236"/>
                  </a:lnTo>
                  <a:lnTo>
                    <a:pt x="64" y="249"/>
                  </a:lnTo>
                  <a:lnTo>
                    <a:pt x="71" y="262"/>
                  </a:lnTo>
                  <a:lnTo>
                    <a:pt x="77" y="273"/>
                  </a:lnTo>
                  <a:lnTo>
                    <a:pt x="82" y="278"/>
                  </a:lnTo>
                  <a:lnTo>
                    <a:pt x="88" y="278"/>
                  </a:lnTo>
                  <a:lnTo>
                    <a:pt x="79" y="235"/>
                  </a:lnTo>
                  <a:lnTo>
                    <a:pt x="83" y="240"/>
                  </a:lnTo>
                  <a:lnTo>
                    <a:pt x="94" y="251"/>
                  </a:lnTo>
                  <a:lnTo>
                    <a:pt x="105" y="263"/>
                  </a:lnTo>
                  <a:lnTo>
                    <a:pt x="112" y="270"/>
                  </a:lnTo>
                  <a:lnTo>
                    <a:pt x="109" y="251"/>
                  </a:lnTo>
                  <a:lnTo>
                    <a:pt x="105" y="230"/>
                  </a:lnTo>
                  <a:lnTo>
                    <a:pt x="101" y="208"/>
                  </a:lnTo>
                  <a:lnTo>
                    <a:pt x="94" y="184"/>
                  </a:lnTo>
                  <a:lnTo>
                    <a:pt x="88" y="164"/>
                  </a:lnTo>
                  <a:lnTo>
                    <a:pt x="83" y="147"/>
                  </a:lnTo>
                  <a:lnTo>
                    <a:pt x="79" y="137"/>
                  </a:lnTo>
                  <a:lnTo>
                    <a:pt x="86" y="137"/>
                  </a:lnTo>
                  <a:lnTo>
                    <a:pt x="94" y="147"/>
                  </a:lnTo>
                  <a:lnTo>
                    <a:pt x="102" y="161"/>
                  </a:lnTo>
                  <a:lnTo>
                    <a:pt x="107" y="170"/>
                  </a:lnTo>
                  <a:lnTo>
                    <a:pt x="110" y="180"/>
                  </a:lnTo>
                  <a:lnTo>
                    <a:pt x="115" y="189"/>
                  </a:lnTo>
                  <a:lnTo>
                    <a:pt x="120" y="199"/>
                  </a:lnTo>
                  <a:lnTo>
                    <a:pt x="124" y="208"/>
                  </a:lnTo>
                  <a:lnTo>
                    <a:pt x="127" y="216"/>
                  </a:lnTo>
                  <a:lnTo>
                    <a:pt x="132" y="224"/>
                  </a:lnTo>
                  <a:lnTo>
                    <a:pt x="135" y="230"/>
                  </a:lnTo>
                  <a:lnTo>
                    <a:pt x="142" y="236"/>
                  </a:lnTo>
                  <a:lnTo>
                    <a:pt x="142" y="224"/>
                  </a:lnTo>
                  <a:lnTo>
                    <a:pt x="137" y="205"/>
                  </a:lnTo>
                  <a:lnTo>
                    <a:pt x="132" y="184"/>
                  </a:lnTo>
                  <a:lnTo>
                    <a:pt x="126" y="164"/>
                  </a:lnTo>
                  <a:lnTo>
                    <a:pt x="118" y="145"/>
                  </a:lnTo>
                  <a:lnTo>
                    <a:pt x="113" y="128"/>
                  </a:lnTo>
                  <a:lnTo>
                    <a:pt x="107" y="112"/>
                  </a:lnTo>
                  <a:lnTo>
                    <a:pt x="116" y="121"/>
                  </a:lnTo>
                  <a:lnTo>
                    <a:pt x="126" y="132"/>
                  </a:lnTo>
                  <a:lnTo>
                    <a:pt x="134" y="148"/>
                  </a:lnTo>
                  <a:lnTo>
                    <a:pt x="138" y="154"/>
                  </a:lnTo>
                  <a:lnTo>
                    <a:pt x="143" y="162"/>
                  </a:lnTo>
                  <a:lnTo>
                    <a:pt x="146" y="172"/>
                  </a:lnTo>
                  <a:lnTo>
                    <a:pt x="151" y="180"/>
                  </a:lnTo>
                  <a:lnTo>
                    <a:pt x="154" y="188"/>
                  </a:lnTo>
                  <a:lnTo>
                    <a:pt x="159" y="195"/>
                  </a:lnTo>
                  <a:lnTo>
                    <a:pt x="165" y="208"/>
                  </a:lnTo>
                  <a:lnTo>
                    <a:pt x="170" y="219"/>
                  </a:lnTo>
                  <a:lnTo>
                    <a:pt x="170" y="213"/>
                  </a:lnTo>
                  <a:lnTo>
                    <a:pt x="170" y="202"/>
                  </a:lnTo>
                  <a:lnTo>
                    <a:pt x="165" y="178"/>
                  </a:lnTo>
                  <a:lnTo>
                    <a:pt x="161" y="166"/>
                  </a:lnTo>
                  <a:lnTo>
                    <a:pt x="157" y="154"/>
                  </a:lnTo>
                  <a:lnTo>
                    <a:pt x="149" y="137"/>
                  </a:lnTo>
                  <a:lnTo>
                    <a:pt x="159" y="143"/>
                  </a:lnTo>
                  <a:lnTo>
                    <a:pt x="173" y="154"/>
                  </a:lnTo>
                  <a:lnTo>
                    <a:pt x="187" y="170"/>
                  </a:lnTo>
                  <a:lnTo>
                    <a:pt x="201" y="191"/>
                  </a:lnTo>
                  <a:lnTo>
                    <a:pt x="201" y="178"/>
                  </a:lnTo>
                  <a:lnTo>
                    <a:pt x="198" y="166"/>
                  </a:lnTo>
                  <a:lnTo>
                    <a:pt x="192" y="153"/>
                  </a:lnTo>
                  <a:lnTo>
                    <a:pt x="187" y="139"/>
                  </a:lnTo>
                  <a:lnTo>
                    <a:pt x="184" y="132"/>
                  </a:lnTo>
                  <a:lnTo>
                    <a:pt x="179" y="121"/>
                  </a:lnTo>
                  <a:lnTo>
                    <a:pt x="172" y="106"/>
                  </a:lnTo>
                  <a:lnTo>
                    <a:pt x="165" y="87"/>
                  </a:lnTo>
                  <a:lnTo>
                    <a:pt x="159" y="69"/>
                  </a:lnTo>
                  <a:lnTo>
                    <a:pt x="154" y="53"/>
                  </a:lnTo>
                  <a:lnTo>
                    <a:pt x="153" y="44"/>
                  </a:lnTo>
                  <a:lnTo>
                    <a:pt x="156" y="39"/>
                  </a:lnTo>
                  <a:lnTo>
                    <a:pt x="162" y="49"/>
                  </a:lnTo>
                  <a:lnTo>
                    <a:pt x="172" y="63"/>
                  </a:lnTo>
                  <a:lnTo>
                    <a:pt x="176" y="71"/>
                  </a:lnTo>
                  <a:lnTo>
                    <a:pt x="183" y="80"/>
                  </a:lnTo>
                  <a:lnTo>
                    <a:pt x="187" y="88"/>
                  </a:lnTo>
                  <a:lnTo>
                    <a:pt x="194" y="98"/>
                  </a:lnTo>
                  <a:lnTo>
                    <a:pt x="200" y="106"/>
                  </a:lnTo>
                  <a:lnTo>
                    <a:pt x="205" y="113"/>
                  </a:lnTo>
                  <a:lnTo>
                    <a:pt x="214" y="128"/>
                  </a:lnTo>
                  <a:lnTo>
                    <a:pt x="220" y="137"/>
                  </a:lnTo>
                  <a:lnTo>
                    <a:pt x="224" y="140"/>
                  </a:lnTo>
                  <a:lnTo>
                    <a:pt x="217" y="113"/>
                  </a:lnTo>
                  <a:lnTo>
                    <a:pt x="212" y="99"/>
                  </a:lnTo>
                  <a:lnTo>
                    <a:pt x="208" y="85"/>
                  </a:lnTo>
                  <a:lnTo>
                    <a:pt x="201" y="69"/>
                  </a:lnTo>
                  <a:lnTo>
                    <a:pt x="195" y="55"/>
                  </a:lnTo>
                  <a:lnTo>
                    <a:pt x="190" y="42"/>
                  </a:lnTo>
                  <a:lnTo>
                    <a:pt x="184" y="30"/>
                  </a:lnTo>
                  <a:lnTo>
                    <a:pt x="195" y="41"/>
                  </a:lnTo>
                  <a:lnTo>
                    <a:pt x="205" y="55"/>
                  </a:lnTo>
                  <a:lnTo>
                    <a:pt x="212" y="71"/>
                  </a:lnTo>
                  <a:lnTo>
                    <a:pt x="220" y="85"/>
                  </a:lnTo>
                  <a:lnTo>
                    <a:pt x="231" y="112"/>
                  </a:lnTo>
                  <a:lnTo>
                    <a:pt x="235" y="128"/>
                  </a:lnTo>
                  <a:lnTo>
                    <a:pt x="242" y="107"/>
                  </a:lnTo>
                  <a:lnTo>
                    <a:pt x="244" y="88"/>
                  </a:lnTo>
                  <a:lnTo>
                    <a:pt x="241" y="71"/>
                  </a:lnTo>
                  <a:lnTo>
                    <a:pt x="236" y="55"/>
                  </a:lnTo>
                  <a:lnTo>
                    <a:pt x="233" y="47"/>
                  </a:lnTo>
                  <a:lnTo>
                    <a:pt x="230" y="41"/>
                  </a:lnTo>
                  <a:lnTo>
                    <a:pt x="222" y="30"/>
                  </a:lnTo>
                  <a:lnTo>
                    <a:pt x="216" y="20"/>
                  </a:lnTo>
                  <a:lnTo>
                    <a:pt x="209" y="16"/>
                  </a:lnTo>
                  <a:lnTo>
                    <a:pt x="225" y="0"/>
                  </a:lnTo>
                  <a:lnTo>
                    <a:pt x="236" y="12"/>
                  </a:lnTo>
                  <a:lnTo>
                    <a:pt x="247" y="27"/>
                  </a:lnTo>
                  <a:lnTo>
                    <a:pt x="260" y="58"/>
                  </a:lnTo>
                  <a:lnTo>
                    <a:pt x="264" y="96"/>
                  </a:lnTo>
                  <a:lnTo>
                    <a:pt x="263" y="117"/>
                  </a:lnTo>
                  <a:lnTo>
                    <a:pt x="258" y="139"/>
                  </a:lnTo>
                  <a:lnTo>
                    <a:pt x="253" y="156"/>
                  </a:lnTo>
                  <a:lnTo>
                    <a:pt x="249" y="170"/>
                  </a:lnTo>
                  <a:lnTo>
                    <a:pt x="242" y="184"/>
                  </a:lnTo>
                  <a:lnTo>
                    <a:pt x="235" y="199"/>
                  </a:lnTo>
                  <a:lnTo>
                    <a:pt x="228" y="211"/>
                  </a:lnTo>
                  <a:lnTo>
                    <a:pt x="220" y="224"/>
                  </a:lnTo>
                  <a:lnTo>
                    <a:pt x="211" y="235"/>
                  </a:lnTo>
                  <a:lnTo>
                    <a:pt x="203" y="246"/>
                  </a:lnTo>
                  <a:lnTo>
                    <a:pt x="194" y="255"/>
                  </a:lnTo>
                  <a:lnTo>
                    <a:pt x="184" y="263"/>
                  </a:lnTo>
                  <a:lnTo>
                    <a:pt x="175" y="271"/>
                  </a:lnTo>
                  <a:lnTo>
                    <a:pt x="170" y="276"/>
                  </a:lnTo>
                  <a:lnTo>
                    <a:pt x="165" y="279"/>
                  </a:lnTo>
                  <a:lnTo>
                    <a:pt x="159" y="282"/>
                  </a:lnTo>
                  <a:lnTo>
                    <a:pt x="154" y="285"/>
                  </a:lnTo>
                  <a:lnTo>
                    <a:pt x="149" y="289"/>
                  </a:lnTo>
                  <a:lnTo>
                    <a:pt x="145" y="290"/>
                  </a:lnTo>
                  <a:lnTo>
                    <a:pt x="138" y="293"/>
                  </a:lnTo>
                  <a:lnTo>
                    <a:pt x="134" y="295"/>
                  </a:lnTo>
                  <a:lnTo>
                    <a:pt x="124" y="300"/>
                  </a:lnTo>
                  <a:lnTo>
                    <a:pt x="113" y="303"/>
                  </a:lnTo>
                  <a:lnTo>
                    <a:pt x="104" y="304"/>
                  </a:lnTo>
                  <a:lnTo>
                    <a:pt x="83" y="306"/>
                  </a:lnTo>
                  <a:lnTo>
                    <a:pt x="64" y="304"/>
                  </a:lnTo>
                  <a:lnTo>
                    <a:pt x="47" y="300"/>
                  </a:lnTo>
                  <a:lnTo>
                    <a:pt x="39" y="296"/>
                  </a:lnTo>
                  <a:lnTo>
                    <a:pt x="31" y="292"/>
                  </a:lnTo>
                  <a:lnTo>
                    <a:pt x="19" y="281"/>
                  </a:lnTo>
                  <a:lnTo>
                    <a:pt x="8" y="266"/>
                  </a:lnTo>
                  <a:lnTo>
                    <a:pt x="0" y="248"/>
                  </a:lnTo>
                  <a:lnTo>
                    <a:pt x="0"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39" name="Freeform 83"/>
            <p:cNvSpPr>
              <a:spLocks/>
            </p:cNvSpPr>
            <p:nvPr/>
          </p:nvSpPr>
          <p:spPr bwMode="auto">
            <a:xfrm>
              <a:off x="4057" y="1244"/>
              <a:ext cx="113" cy="167"/>
            </a:xfrm>
            <a:custGeom>
              <a:avLst/>
              <a:gdLst/>
              <a:ahLst/>
              <a:cxnLst>
                <a:cxn ang="0">
                  <a:pos x="25" y="285"/>
                </a:cxn>
                <a:cxn ang="0">
                  <a:pos x="16" y="258"/>
                </a:cxn>
                <a:cxn ang="0">
                  <a:pos x="6" y="219"/>
                </a:cxn>
                <a:cxn ang="0">
                  <a:pos x="25" y="246"/>
                </a:cxn>
                <a:cxn ang="0">
                  <a:pos x="44" y="274"/>
                </a:cxn>
                <a:cxn ang="0">
                  <a:pos x="41" y="260"/>
                </a:cxn>
                <a:cxn ang="0">
                  <a:pos x="25" y="225"/>
                </a:cxn>
                <a:cxn ang="0">
                  <a:pos x="17" y="195"/>
                </a:cxn>
                <a:cxn ang="0">
                  <a:pos x="36" y="224"/>
                </a:cxn>
                <a:cxn ang="0">
                  <a:pos x="54" y="247"/>
                </a:cxn>
                <a:cxn ang="0">
                  <a:pos x="79" y="276"/>
                </a:cxn>
                <a:cxn ang="0">
                  <a:pos x="84" y="265"/>
                </a:cxn>
                <a:cxn ang="0">
                  <a:pos x="65" y="205"/>
                </a:cxn>
                <a:cxn ang="0">
                  <a:pos x="39" y="145"/>
                </a:cxn>
                <a:cxn ang="0">
                  <a:pos x="57" y="154"/>
                </a:cxn>
                <a:cxn ang="0">
                  <a:pos x="76" y="181"/>
                </a:cxn>
                <a:cxn ang="0">
                  <a:pos x="93" y="211"/>
                </a:cxn>
                <a:cxn ang="0">
                  <a:pos x="107" y="239"/>
                </a:cxn>
                <a:cxn ang="0">
                  <a:pos x="126" y="257"/>
                </a:cxn>
                <a:cxn ang="0">
                  <a:pos x="110" y="225"/>
                </a:cxn>
                <a:cxn ang="0">
                  <a:pos x="88" y="172"/>
                </a:cxn>
                <a:cxn ang="0">
                  <a:pos x="69" y="120"/>
                </a:cxn>
                <a:cxn ang="0">
                  <a:pos x="88" y="126"/>
                </a:cxn>
                <a:cxn ang="0">
                  <a:pos x="106" y="153"/>
                </a:cxn>
                <a:cxn ang="0">
                  <a:pos x="120" y="181"/>
                </a:cxn>
                <a:cxn ang="0">
                  <a:pos x="134" y="209"/>
                </a:cxn>
                <a:cxn ang="0">
                  <a:pos x="147" y="233"/>
                </a:cxn>
                <a:cxn ang="0">
                  <a:pos x="142" y="206"/>
                </a:cxn>
                <a:cxn ang="0">
                  <a:pos x="125" y="159"/>
                </a:cxn>
                <a:cxn ang="0">
                  <a:pos x="128" y="148"/>
                </a:cxn>
                <a:cxn ang="0">
                  <a:pos x="150" y="176"/>
                </a:cxn>
                <a:cxn ang="0">
                  <a:pos x="167" y="203"/>
                </a:cxn>
                <a:cxn ang="0">
                  <a:pos x="156" y="151"/>
                </a:cxn>
                <a:cxn ang="0">
                  <a:pos x="136" y="96"/>
                </a:cxn>
                <a:cxn ang="0">
                  <a:pos x="137" y="78"/>
                </a:cxn>
                <a:cxn ang="0">
                  <a:pos x="158" y="112"/>
                </a:cxn>
                <a:cxn ang="0">
                  <a:pos x="173" y="135"/>
                </a:cxn>
                <a:cxn ang="0">
                  <a:pos x="188" y="154"/>
                </a:cxn>
                <a:cxn ang="0">
                  <a:pos x="167" y="77"/>
                </a:cxn>
                <a:cxn ang="0">
                  <a:pos x="186" y="107"/>
                </a:cxn>
                <a:cxn ang="0">
                  <a:pos x="197" y="102"/>
                </a:cxn>
                <a:cxn ang="0">
                  <a:pos x="186" y="64"/>
                </a:cxn>
                <a:cxn ang="0">
                  <a:pos x="167" y="42"/>
                </a:cxn>
                <a:cxn ang="0">
                  <a:pos x="153" y="31"/>
                </a:cxn>
                <a:cxn ang="0">
                  <a:pos x="137" y="23"/>
                </a:cxn>
                <a:cxn ang="0">
                  <a:pos x="123" y="0"/>
                </a:cxn>
                <a:cxn ang="0">
                  <a:pos x="164" y="14"/>
                </a:cxn>
                <a:cxn ang="0">
                  <a:pos x="194" y="36"/>
                </a:cxn>
                <a:cxn ang="0">
                  <a:pos x="217" y="77"/>
                </a:cxn>
                <a:cxn ang="0">
                  <a:pos x="224" y="173"/>
                </a:cxn>
                <a:cxn ang="0">
                  <a:pos x="203" y="235"/>
                </a:cxn>
                <a:cxn ang="0">
                  <a:pos x="188" y="261"/>
                </a:cxn>
                <a:cxn ang="0">
                  <a:pos x="170" y="285"/>
                </a:cxn>
                <a:cxn ang="0">
                  <a:pos x="140" y="310"/>
                </a:cxn>
                <a:cxn ang="0">
                  <a:pos x="126" y="318"/>
                </a:cxn>
                <a:cxn ang="0">
                  <a:pos x="101" y="328"/>
                </a:cxn>
                <a:cxn ang="0">
                  <a:pos x="57" y="328"/>
                </a:cxn>
                <a:cxn ang="0">
                  <a:pos x="19" y="314"/>
                </a:cxn>
              </a:cxnLst>
              <a:rect l="0" t="0" r="r" b="b"/>
              <a:pathLst>
                <a:path w="225" h="331">
                  <a:moveTo>
                    <a:pt x="19" y="314"/>
                  </a:moveTo>
                  <a:lnTo>
                    <a:pt x="19" y="295"/>
                  </a:lnTo>
                  <a:lnTo>
                    <a:pt x="25" y="285"/>
                  </a:lnTo>
                  <a:lnTo>
                    <a:pt x="24" y="276"/>
                  </a:lnTo>
                  <a:lnTo>
                    <a:pt x="19" y="266"/>
                  </a:lnTo>
                  <a:lnTo>
                    <a:pt x="16" y="258"/>
                  </a:lnTo>
                  <a:lnTo>
                    <a:pt x="11" y="249"/>
                  </a:lnTo>
                  <a:lnTo>
                    <a:pt x="0" y="209"/>
                  </a:lnTo>
                  <a:lnTo>
                    <a:pt x="6" y="219"/>
                  </a:lnTo>
                  <a:lnTo>
                    <a:pt x="13" y="227"/>
                  </a:lnTo>
                  <a:lnTo>
                    <a:pt x="19" y="236"/>
                  </a:lnTo>
                  <a:lnTo>
                    <a:pt x="25" y="246"/>
                  </a:lnTo>
                  <a:lnTo>
                    <a:pt x="32" y="255"/>
                  </a:lnTo>
                  <a:lnTo>
                    <a:pt x="38" y="265"/>
                  </a:lnTo>
                  <a:lnTo>
                    <a:pt x="44" y="274"/>
                  </a:lnTo>
                  <a:lnTo>
                    <a:pt x="49" y="284"/>
                  </a:lnTo>
                  <a:lnTo>
                    <a:pt x="46" y="271"/>
                  </a:lnTo>
                  <a:lnTo>
                    <a:pt x="41" y="260"/>
                  </a:lnTo>
                  <a:lnTo>
                    <a:pt x="36" y="247"/>
                  </a:lnTo>
                  <a:lnTo>
                    <a:pt x="32" y="236"/>
                  </a:lnTo>
                  <a:lnTo>
                    <a:pt x="25" y="225"/>
                  </a:lnTo>
                  <a:lnTo>
                    <a:pt x="21" y="213"/>
                  </a:lnTo>
                  <a:lnTo>
                    <a:pt x="13" y="189"/>
                  </a:lnTo>
                  <a:lnTo>
                    <a:pt x="17" y="195"/>
                  </a:lnTo>
                  <a:lnTo>
                    <a:pt x="25" y="208"/>
                  </a:lnTo>
                  <a:lnTo>
                    <a:pt x="30" y="216"/>
                  </a:lnTo>
                  <a:lnTo>
                    <a:pt x="36" y="224"/>
                  </a:lnTo>
                  <a:lnTo>
                    <a:pt x="41" y="232"/>
                  </a:lnTo>
                  <a:lnTo>
                    <a:pt x="47" y="239"/>
                  </a:lnTo>
                  <a:lnTo>
                    <a:pt x="54" y="247"/>
                  </a:lnTo>
                  <a:lnTo>
                    <a:pt x="58" y="255"/>
                  </a:lnTo>
                  <a:lnTo>
                    <a:pt x="69" y="268"/>
                  </a:lnTo>
                  <a:lnTo>
                    <a:pt x="79" y="276"/>
                  </a:lnTo>
                  <a:lnTo>
                    <a:pt x="82" y="277"/>
                  </a:lnTo>
                  <a:lnTo>
                    <a:pt x="85" y="277"/>
                  </a:lnTo>
                  <a:lnTo>
                    <a:pt x="84" y="265"/>
                  </a:lnTo>
                  <a:lnTo>
                    <a:pt x="80" y="247"/>
                  </a:lnTo>
                  <a:lnTo>
                    <a:pt x="74" y="227"/>
                  </a:lnTo>
                  <a:lnTo>
                    <a:pt x="65" y="205"/>
                  </a:lnTo>
                  <a:lnTo>
                    <a:pt x="57" y="183"/>
                  </a:lnTo>
                  <a:lnTo>
                    <a:pt x="47" y="164"/>
                  </a:lnTo>
                  <a:lnTo>
                    <a:pt x="39" y="145"/>
                  </a:lnTo>
                  <a:lnTo>
                    <a:pt x="35" y="131"/>
                  </a:lnTo>
                  <a:lnTo>
                    <a:pt x="46" y="140"/>
                  </a:lnTo>
                  <a:lnTo>
                    <a:pt x="57" y="154"/>
                  </a:lnTo>
                  <a:lnTo>
                    <a:pt x="63" y="162"/>
                  </a:lnTo>
                  <a:lnTo>
                    <a:pt x="69" y="172"/>
                  </a:lnTo>
                  <a:lnTo>
                    <a:pt x="76" y="181"/>
                  </a:lnTo>
                  <a:lnTo>
                    <a:pt x="82" y="191"/>
                  </a:lnTo>
                  <a:lnTo>
                    <a:pt x="87" y="202"/>
                  </a:lnTo>
                  <a:lnTo>
                    <a:pt x="93" y="211"/>
                  </a:lnTo>
                  <a:lnTo>
                    <a:pt x="98" y="222"/>
                  </a:lnTo>
                  <a:lnTo>
                    <a:pt x="102" y="232"/>
                  </a:lnTo>
                  <a:lnTo>
                    <a:pt x="107" y="239"/>
                  </a:lnTo>
                  <a:lnTo>
                    <a:pt x="112" y="249"/>
                  </a:lnTo>
                  <a:lnTo>
                    <a:pt x="118" y="261"/>
                  </a:lnTo>
                  <a:lnTo>
                    <a:pt x="126" y="257"/>
                  </a:lnTo>
                  <a:lnTo>
                    <a:pt x="118" y="241"/>
                  </a:lnTo>
                  <a:lnTo>
                    <a:pt x="113" y="233"/>
                  </a:lnTo>
                  <a:lnTo>
                    <a:pt x="110" y="225"/>
                  </a:lnTo>
                  <a:lnTo>
                    <a:pt x="102" y="208"/>
                  </a:lnTo>
                  <a:lnTo>
                    <a:pt x="96" y="189"/>
                  </a:lnTo>
                  <a:lnTo>
                    <a:pt x="88" y="172"/>
                  </a:lnTo>
                  <a:lnTo>
                    <a:pt x="82" y="154"/>
                  </a:lnTo>
                  <a:lnTo>
                    <a:pt x="76" y="135"/>
                  </a:lnTo>
                  <a:lnTo>
                    <a:pt x="69" y="120"/>
                  </a:lnTo>
                  <a:lnTo>
                    <a:pt x="65" y="99"/>
                  </a:lnTo>
                  <a:lnTo>
                    <a:pt x="77" y="112"/>
                  </a:lnTo>
                  <a:lnTo>
                    <a:pt x="88" y="126"/>
                  </a:lnTo>
                  <a:lnTo>
                    <a:pt x="95" y="135"/>
                  </a:lnTo>
                  <a:lnTo>
                    <a:pt x="99" y="143"/>
                  </a:lnTo>
                  <a:lnTo>
                    <a:pt x="106" y="153"/>
                  </a:lnTo>
                  <a:lnTo>
                    <a:pt x="110" y="162"/>
                  </a:lnTo>
                  <a:lnTo>
                    <a:pt x="115" y="172"/>
                  </a:lnTo>
                  <a:lnTo>
                    <a:pt x="120" y="181"/>
                  </a:lnTo>
                  <a:lnTo>
                    <a:pt x="125" y="191"/>
                  </a:lnTo>
                  <a:lnTo>
                    <a:pt x="129" y="200"/>
                  </a:lnTo>
                  <a:lnTo>
                    <a:pt x="134" y="209"/>
                  </a:lnTo>
                  <a:lnTo>
                    <a:pt x="139" y="217"/>
                  </a:lnTo>
                  <a:lnTo>
                    <a:pt x="142" y="225"/>
                  </a:lnTo>
                  <a:lnTo>
                    <a:pt x="147" y="233"/>
                  </a:lnTo>
                  <a:lnTo>
                    <a:pt x="148" y="228"/>
                  </a:lnTo>
                  <a:lnTo>
                    <a:pt x="147" y="219"/>
                  </a:lnTo>
                  <a:lnTo>
                    <a:pt x="142" y="206"/>
                  </a:lnTo>
                  <a:lnTo>
                    <a:pt x="137" y="191"/>
                  </a:lnTo>
                  <a:lnTo>
                    <a:pt x="131" y="173"/>
                  </a:lnTo>
                  <a:lnTo>
                    <a:pt x="125" y="159"/>
                  </a:lnTo>
                  <a:lnTo>
                    <a:pt x="117" y="140"/>
                  </a:lnTo>
                  <a:lnTo>
                    <a:pt x="121" y="142"/>
                  </a:lnTo>
                  <a:lnTo>
                    <a:pt x="128" y="148"/>
                  </a:lnTo>
                  <a:lnTo>
                    <a:pt x="134" y="156"/>
                  </a:lnTo>
                  <a:lnTo>
                    <a:pt x="142" y="165"/>
                  </a:lnTo>
                  <a:lnTo>
                    <a:pt x="150" y="176"/>
                  </a:lnTo>
                  <a:lnTo>
                    <a:pt x="158" y="187"/>
                  </a:lnTo>
                  <a:lnTo>
                    <a:pt x="164" y="195"/>
                  </a:lnTo>
                  <a:lnTo>
                    <a:pt x="167" y="203"/>
                  </a:lnTo>
                  <a:lnTo>
                    <a:pt x="165" y="187"/>
                  </a:lnTo>
                  <a:lnTo>
                    <a:pt x="162" y="168"/>
                  </a:lnTo>
                  <a:lnTo>
                    <a:pt x="156" y="151"/>
                  </a:lnTo>
                  <a:lnTo>
                    <a:pt x="150" y="132"/>
                  </a:lnTo>
                  <a:lnTo>
                    <a:pt x="143" y="113"/>
                  </a:lnTo>
                  <a:lnTo>
                    <a:pt x="136" y="96"/>
                  </a:lnTo>
                  <a:lnTo>
                    <a:pt x="128" y="78"/>
                  </a:lnTo>
                  <a:lnTo>
                    <a:pt x="121" y="63"/>
                  </a:lnTo>
                  <a:lnTo>
                    <a:pt x="137" y="78"/>
                  </a:lnTo>
                  <a:lnTo>
                    <a:pt x="147" y="94"/>
                  </a:lnTo>
                  <a:lnTo>
                    <a:pt x="153" y="102"/>
                  </a:lnTo>
                  <a:lnTo>
                    <a:pt x="158" y="112"/>
                  </a:lnTo>
                  <a:lnTo>
                    <a:pt x="164" y="120"/>
                  </a:lnTo>
                  <a:lnTo>
                    <a:pt x="169" y="129"/>
                  </a:lnTo>
                  <a:lnTo>
                    <a:pt x="173" y="135"/>
                  </a:lnTo>
                  <a:lnTo>
                    <a:pt x="178" y="143"/>
                  </a:lnTo>
                  <a:lnTo>
                    <a:pt x="184" y="151"/>
                  </a:lnTo>
                  <a:lnTo>
                    <a:pt x="188" y="154"/>
                  </a:lnTo>
                  <a:lnTo>
                    <a:pt x="189" y="154"/>
                  </a:lnTo>
                  <a:lnTo>
                    <a:pt x="156" y="61"/>
                  </a:lnTo>
                  <a:lnTo>
                    <a:pt x="167" y="77"/>
                  </a:lnTo>
                  <a:lnTo>
                    <a:pt x="177" y="91"/>
                  </a:lnTo>
                  <a:lnTo>
                    <a:pt x="181" y="99"/>
                  </a:lnTo>
                  <a:lnTo>
                    <a:pt x="186" y="107"/>
                  </a:lnTo>
                  <a:lnTo>
                    <a:pt x="189" y="115"/>
                  </a:lnTo>
                  <a:lnTo>
                    <a:pt x="195" y="123"/>
                  </a:lnTo>
                  <a:lnTo>
                    <a:pt x="197" y="102"/>
                  </a:lnTo>
                  <a:lnTo>
                    <a:pt x="192" y="82"/>
                  </a:lnTo>
                  <a:lnTo>
                    <a:pt x="189" y="74"/>
                  </a:lnTo>
                  <a:lnTo>
                    <a:pt x="186" y="64"/>
                  </a:lnTo>
                  <a:lnTo>
                    <a:pt x="180" y="56"/>
                  </a:lnTo>
                  <a:lnTo>
                    <a:pt x="173" y="49"/>
                  </a:lnTo>
                  <a:lnTo>
                    <a:pt x="167" y="42"/>
                  </a:lnTo>
                  <a:lnTo>
                    <a:pt x="159" y="36"/>
                  </a:lnTo>
                  <a:lnTo>
                    <a:pt x="156" y="33"/>
                  </a:lnTo>
                  <a:lnTo>
                    <a:pt x="153" y="31"/>
                  </a:lnTo>
                  <a:lnTo>
                    <a:pt x="148" y="28"/>
                  </a:lnTo>
                  <a:lnTo>
                    <a:pt x="145" y="26"/>
                  </a:lnTo>
                  <a:lnTo>
                    <a:pt x="137" y="23"/>
                  </a:lnTo>
                  <a:lnTo>
                    <a:pt x="129" y="20"/>
                  </a:lnTo>
                  <a:lnTo>
                    <a:pt x="113" y="17"/>
                  </a:lnTo>
                  <a:lnTo>
                    <a:pt x="123" y="0"/>
                  </a:lnTo>
                  <a:lnTo>
                    <a:pt x="137" y="3"/>
                  </a:lnTo>
                  <a:lnTo>
                    <a:pt x="151" y="8"/>
                  </a:lnTo>
                  <a:lnTo>
                    <a:pt x="164" y="14"/>
                  </a:lnTo>
                  <a:lnTo>
                    <a:pt x="170" y="17"/>
                  </a:lnTo>
                  <a:lnTo>
                    <a:pt x="175" y="20"/>
                  </a:lnTo>
                  <a:lnTo>
                    <a:pt x="194" y="36"/>
                  </a:lnTo>
                  <a:lnTo>
                    <a:pt x="208" y="55"/>
                  </a:lnTo>
                  <a:lnTo>
                    <a:pt x="213" y="66"/>
                  </a:lnTo>
                  <a:lnTo>
                    <a:pt x="217" y="77"/>
                  </a:lnTo>
                  <a:lnTo>
                    <a:pt x="224" y="101"/>
                  </a:lnTo>
                  <a:lnTo>
                    <a:pt x="225" y="151"/>
                  </a:lnTo>
                  <a:lnTo>
                    <a:pt x="224" y="173"/>
                  </a:lnTo>
                  <a:lnTo>
                    <a:pt x="217" y="194"/>
                  </a:lnTo>
                  <a:lnTo>
                    <a:pt x="211" y="214"/>
                  </a:lnTo>
                  <a:lnTo>
                    <a:pt x="203" y="235"/>
                  </a:lnTo>
                  <a:lnTo>
                    <a:pt x="199" y="244"/>
                  </a:lnTo>
                  <a:lnTo>
                    <a:pt x="194" y="252"/>
                  </a:lnTo>
                  <a:lnTo>
                    <a:pt x="188" y="261"/>
                  </a:lnTo>
                  <a:lnTo>
                    <a:pt x="183" y="269"/>
                  </a:lnTo>
                  <a:lnTo>
                    <a:pt x="177" y="277"/>
                  </a:lnTo>
                  <a:lnTo>
                    <a:pt x="170" y="285"/>
                  </a:lnTo>
                  <a:lnTo>
                    <a:pt x="164" y="291"/>
                  </a:lnTo>
                  <a:lnTo>
                    <a:pt x="156" y="299"/>
                  </a:lnTo>
                  <a:lnTo>
                    <a:pt x="140" y="310"/>
                  </a:lnTo>
                  <a:lnTo>
                    <a:pt x="137" y="312"/>
                  </a:lnTo>
                  <a:lnTo>
                    <a:pt x="134" y="315"/>
                  </a:lnTo>
                  <a:lnTo>
                    <a:pt x="126" y="318"/>
                  </a:lnTo>
                  <a:lnTo>
                    <a:pt x="117" y="323"/>
                  </a:lnTo>
                  <a:lnTo>
                    <a:pt x="109" y="326"/>
                  </a:lnTo>
                  <a:lnTo>
                    <a:pt x="101" y="328"/>
                  </a:lnTo>
                  <a:lnTo>
                    <a:pt x="91" y="329"/>
                  </a:lnTo>
                  <a:lnTo>
                    <a:pt x="74" y="331"/>
                  </a:lnTo>
                  <a:lnTo>
                    <a:pt x="57" y="328"/>
                  </a:lnTo>
                  <a:lnTo>
                    <a:pt x="38" y="323"/>
                  </a:lnTo>
                  <a:lnTo>
                    <a:pt x="28" y="318"/>
                  </a:lnTo>
                  <a:lnTo>
                    <a:pt x="19" y="314"/>
                  </a:lnTo>
                  <a:lnTo>
                    <a:pt x="19" y="31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0" name="Freeform 84"/>
            <p:cNvSpPr>
              <a:spLocks/>
            </p:cNvSpPr>
            <p:nvPr/>
          </p:nvSpPr>
          <p:spPr bwMode="auto">
            <a:xfrm>
              <a:off x="3876" y="1326"/>
              <a:ext cx="47" cy="78"/>
            </a:xfrm>
            <a:custGeom>
              <a:avLst/>
              <a:gdLst/>
              <a:ahLst/>
              <a:cxnLst>
                <a:cxn ang="0">
                  <a:pos x="0" y="154"/>
                </a:cxn>
                <a:cxn ang="0">
                  <a:pos x="3" y="146"/>
                </a:cxn>
                <a:cxn ang="0">
                  <a:pos x="12" y="135"/>
                </a:cxn>
                <a:cxn ang="0">
                  <a:pos x="25" y="121"/>
                </a:cxn>
                <a:cxn ang="0">
                  <a:pos x="31" y="113"/>
                </a:cxn>
                <a:cxn ang="0">
                  <a:pos x="39" y="105"/>
                </a:cxn>
                <a:cxn ang="0">
                  <a:pos x="47" y="96"/>
                </a:cxn>
                <a:cxn ang="0">
                  <a:pos x="55" y="85"/>
                </a:cxn>
                <a:cxn ang="0">
                  <a:pos x="63" y="74"/>
                </a:cxn>
                <a:cxn ang="0">
                  <a:pos x="69" y="61"/>
                </a:cxn>
                <a:cxn ang="0">
                  <a:pos x="77" y="49"/>
                </a:cxn>
                <a:cxn ang="0">
                  <a:pos x="82" y="33"/>
                </a:cxn>
                <a:cxn ang="0">
                  <a:pos x="91" y="0"/>
                </a:cxn>
                <a:cxn ang="0">
                  <a:pos x="91" y="19"/>
                </a:cxn>
                <a:cxn ang="0">
                  <a:pos x="88" y="38"/>
                </a:cxn>
                <a:cxn ang="0">
                  <a:pos x="80" y="56"/>
                </a:cxn>
                <a:cxn ang="0">
                  <a:pos x="75" y="66"/>
                </a:cxn>
                <a:cxn ang="0">
                  <a:pos x="71" y="75"/>
                </a:cxn>
                <a:cxn ang="0">
                  <a:pos x="64" y="83"/>
                </a:cxn>
                <a:cxn ang="0">
                  <a:pos x="60" y="91"/>
                </a:cxn>
                <a:cxn ang="0">
                  <a:pos x="53" y="101"/>
                </a:cxn>
                <a:cxn ang="0">
                  <a:pos x="47" y="109"/>
                </a:cxn>
                <a:cxn ang="0">
                  <a:pos x="41" y="116"/>
                </a:cxn>
                <a:cxn ang="0">
                  <a:pos x="34" y="124"/>
                </a:cxn>
                <a:cxn ang="0">
                  <a:pos x="23" y="139"/>
                </a:cxn>
                <a:cxn ang="0">
                  <a:pos x="0" y="154"/>
                </a:cxn>
                <a:cxn ang="0">
                  <a:pos x="0" y="154"/>
                </a:cxn>
              </a:cxnLst>
              <a:rect l="0" t="0" r="r" b="b"/>
              <a:pathLst>
                <a:path w="91" h="154">
                  <a:moveTo>
                    <a:pt x="0" y="154"/>
                  </a:moveTo>
                  <a:lnTo>
                    <a:pt x="3" y="146"/>
                  </a:lnTo>
                  <a:lnTo>
                    <a:pt x="12" y="135"/>
                  </a:lnTo>
                  <a:lnTo>
                    <a:pt x="25" y="121"/>
                  </a:lnTo>
                  <a:lnTo>
                    <a:pt x="31" y="113"/>
                  </a:lnTo>
                  <a:lnTo>
                    <a:pt x="39" y="105"/>
                  </a:lnTo>
                  <a:lnTo>
                    <a:pt x="47" y="96"/>
                  </a:lnTo>
                  <a:lnTo>
                    <a:pt x="55" y="85"/>
                  </a:lnTo>
                  <a:lnTo>
                    <a:pt x="63" y="74"/>
                  </a:lnTo>
                  <a:lnTo>
                    <a:pt x="69" y="61"/>
                  </a:lnTo>
                  <a:lnTo>
                    <a:pt x="77" y="49"/>
                  </a:lnTo>
                  <a:lnTo>
                    <a:pt x="82" y="33"/>
                  </a:lnTo>
                  <a:lnTo>
                    <a:pt x="91" y="0"/>
                  </a:lnTo>
                  <a:lnTo>
                    <a:pt x="91" y="19"/>
                  </a:lnTo>
                  <a:lnTo>
                    <a:pt x="88" y="38"/>
                  </a:lnTo>
                  <a:lnTo>
                    <a:pt x="80" y="56"/>
                  </a:lnTo>
                  <a:lnTo>
                    <a:pt x="75" y="66"/>
                  </a:lnTo>
                  <a:lnTo>
                    <a:pt x="71" y="75"/>
                  </a:lnTo>
                  <a:lnTo>
                    <a:pt x="64" y="83"/>
                  </a:lnTo>
                  <a:lnTo>
                    <a:pt x="60" y="91"/>
                  </a:lnTo>
                  <a:lnTo>
                    <a:pt x="53" y="101"/>
                  </a:lnTo>
                  <a:lnTo>
                    <a:pt x="47" y="109"/>
                  </a:lnTo>
                  <a:lnTo>
                    <a:pt x="41" y="116"/>
                  </a:lnTo>
                  <a:lnTo>
                    <a:pt x="34" y="124"/>
                  </a:lnTo>
                  <a:lnTo>
                    <a:pt x="23" y="139"/>
                  </a:lnTo>
                  <a:lnTo>
                    <a:pt x="0" y="154"/>
                  </a:lnTo>
                  <a:lnTo>
                    <a:pt x="0" y="15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1" name="Freeform 85"/>
            <p:cNvSpPr>
              <a:spLocks/>
            </p:cNvSpPr>
            <p:nvPr/>
          </p:nvSpPr>
          <p:spPr bwMode="auto">
            <a:xfrm>
              <a:off x="4039" y="1244"/>
              <a:ext cx="88" cy="160"/>
            </a:xfrm>
            <a:custGeom>
              <a:avLst/>
              <a:gdLst/>
              <a:ahLst/>
              <a:cxnLst>
                <a:cxn ang="0">
                  <a:pos x="68" y="320"/>
                </a:cxn>
                <a:cxn ang="0">
                  <a:pos x="50" y="312"/>
                </a:cxn>
                <a:cxn ang="0">
                  <a:pos x="36" y="301"/>
                </a:cxn>
                <a:cxn ang="0">
                  <a:pos x="25" y="287"/>
                </a:cxn>
                <a:cxn ang="0">
                  <a:pos x="16" y="271"/>
                </a:cxn>
                <a:cxn ang="0">
                  <a:pos x="5" y="227"/>
                </a:cxn>
                <a:cxn ang="0">
                  <a:pos x="0" y="177"/>
                </a:cxn>
                <a:cxn ang="0">
                  <a:pos x="3" y="142"/>
                </a:cxn>
                <a:cxn ang="0">
                  <a:pos x="8" y="125"/>
                </a:cxn>
                <a:cxn ang="0">
                  <a:pos x="14" y="107"/>
                </a:cxn>
                <a:cxn ang="0">
                  <a:pos x="17" y="99"/>
                </a:cxn>
                <a:cxn ang="0">
                  <a:pos x="22" y="90"/>
                </a:cxn>
                <a:cxn ang="0">
                  <a:pos x="27" y="82"/>
                </a:cxn>
                <a:cxn ang="0">
                  <a:pos x="30" y="74"/>
                </a:cxn>
                <a:cxn ang="0">
                  <a:pos x="36" y="66"/>
                </a:cxn>
                <a:cxn ang="0">
                  <a:pos x="41" y="60"/>
                </a:cxn>
                <a:cxn ang="0">
                  <a:pos x="45" y="52"/>
                </a:cxn>
                <a:cxn ang="0">
                  <a:pos x="52" y="46"/>
                </a:cxn>
                <a:cxn ang="0">
                  <a:pos x="64" y="33"/>
                </a:cxn>
                <a:cxn ang="0">
                  <a:pos x="77" y="22"/>
                </a:cxn>
                <a:cxn ang="0">
                  <a:pos x="82" y="19"/>
                </a:cxn>
                <a:cxn ang="0">
                  <a:pos x="85" y="17"/>
                </a:cxn>
                <a:cxn ang="0">
                  <a:pos x="93" y="13"/>
                </a:cxn>
                <a:cxn ang="0">
                  <a:pos x="99" y="10"/>
                </a:cxn>
                <a:cxn ang="0">
                  <a:pos x="107" y="6"/>
                </a:cxn>
                <a:cxn ang="0">
                  <a:pos x="115" y="3"/>
                </a:cxn>
                <a:cxn ang="0">
                  <a:pos x="123" y="2"/>
                </a:cxn>
                <a:cxn ang="0">
                  <a:pos x="140" y="0"/>
                </a:cxn>
                <a:cxn ang="0">
                  <a:pos x="156" y="0"/>
                </a:cxn>
                <a:cxn ang="0">
                  <a:pos x="175" y="5"/>
                </a:cxn>
                <a:cxn ang="0">
                  <a:pos x="159" y="21"/>
                </a:cxn>
                <a:cxn ang="0">
                  <a:pos x="131" y="21"/>
                </a:cxn>
                <a:cxn ang="0">
                  <a:pos x="107" y="30"/>
                </a:cxn>
                <a:cxn ang="0">
                  <a:pos x="101" y="32"/>
                </a:cxn>
                <a:cxn ang="0">
                  <a:pos x="96" y="36"/>
                </a:cxn>
                <a:cxn ang="0">
                  <a:pos x="85" y="44"/>
                </a:cxn>
                <a:cxn ang="0">
                  <a:pos x="77" y="52"/>
                </a:cxn>
                <a:cxn ang="0">
                  <a:pos x="68" y="62"/>
                </a:cxn>
                <a:cxn ang="0">
                  <a:pos x="61" y="71"/>
                </a:cxn>
                <a:cxn ang="0">
                  <a:pos x="53" y="80"/>
                </a:cxn>
                <a:cxn ang="0">
                  <a:pos x="49" y="92"/>
                </a:cxn>
                <a:cxn ang="0">
                  <a:pos x="42" y="101"/>
                </a:cxn>
                <a:cxn ang="0">
                  <a:pos x="38" y="110"/>
                </a:cxn>
                <a:cxn ang="0">
                  <a:pos x="34" y="118"/>
                </a:cxn>
                <a:cxn ang="0">
                  <a:pos x="30" y="133"/>
                </a:cxn>
                <a:cxn ang="0">
                  <a:pos x="23" y="158"/>
                </a:cxn>
                <a:cxn ang="0">
                  <a:pos x="20" y="183"/>
                </a:cxn>
                <a:cxn ang="0">
                  <a:pos x="22" y="208"/>
                </a:cxn>
                <a:cxn ang="0">
                  <a:pos x="28" y="234"/>
                </a:cxn>
                <a:cxn ang="0">
                  <a:pos x="31" y="245"/>
                </a:cxn>
                <a:cxn ang="0">
                  <a:pos x="34" y="254"/>
                </a:cxn>
                <a:cxn ang="0">
                  <a:pos x="39" y="265"/>
                </a:cxn>
                <a:cxn ang="0">
                  <a:pos x="44" y="273"/>
                </a:cxn>
                <a:cxn ang="0">
                  <a:pos x="50" y="281"/>
                </a:cxn>
                <a:cxn ang="0">
                  <a:pos x="55" y="287"/>
                </a:cxn>
                <a:cxn ang="0">
                  <a:pos x="61" y="290"/>
                </a:cxn>
                <a:cxn ang="0">
                  <a:pos x="68" y="293"/>
                </a:cxn>
                <a:cxn ang="0">
                  <a:pos x="68" y="320"/>
                </a:cxn>
                <a:cxn ang="0">
                  <a:pos x="68" y="320"/>
                </a:cxn>
              </a:cxnLst>
              <a:rect l="0" t="0" r="r" b="b"/>
              <a:pathLst>
                <a:path w="175" h="320">
                  <a:moveTo>
                    <a:pt x="68" y="320"/>
                  </a:moveTo>
                  <a:lnTo>
                    <a:pt x="50" y="312"/>
                  </a:lnTo>
                  <a:lnTo>
                    <a:pt x="36" y="301"/>
                  </a:lnTo>
                  <a:lnTo>
                    <a:pt x="25" y="287"/>
                  </a:lnTo>
                  <a:lnTo>
                    <a:pt x="16" y="271"/>
                  </a:lnTo>
                  <a:lnTo>
                    <a:pt x="5" y="227"/>
                  </a:lnTo>
                  <a:lnTo>
                    <a:pt x="0" y="177"/>
                  </a:lnTo>
                  <a:lnTo>
                    <a:pt x="3" y="142"/>
                  </a:lnTo>
                  <a:lnTo>
                    <a:pt x="8" y="125"/>
                  </a:lnTo>
                  <a:lnTo>
                    <a:pt x="14" y="107"/>
                  </a:lnTo>
                  <a:lnTo>
                    <a:pt x="17" y="99"/>
                  </a:lnTo>
                  <a:lnTo>
                    <a:pt x="22" y="90"/>
                  </a:lnTo>
                  <a:lnTo>
                    <a:pt x="27" y="82"/>
                  </a:lnTo>
                  <a:lnTo>
                    <a:pt x="30" y="74"/>
                  </a:lnTo>
                  <a:lnTo>
                    <a:pt x="36" y="66"/>
                  </a:lnTo>
                  <a:lnTo>
                    <a:pt x="41" y="60"/>
                  </a:lnTo>
                  <a:lnTo>
                    <a:pt x="45" y="52"/>
                  </a:lnTo>
                  <a:lnTo>
                    <a:pt x="52" y="46"/>
                  </a:lnTo>
                  <a:lnTo>
                    <a:pt x="64" y="33"/>
                  </a:lnTo>
                  <a:lnTo>
                    <a:pt x="77" y="22"/>
                  </a:lnTo>
                  <a:lnTo>
                    <a:pt x="82" y="19"/>
                  </a:lnTo>
                  <a:lnTo>
                    <a:pt x="85" y="17"/>
                  </a:lnTo>
                  <a:lnTo>
                    <a:pt x="93" y="13"/>
                  </a:lnTo>
                  <a:lnTo>
                    <a:pt x="99" y="10"/>
                  </a:lnTo>
                  <a:lnTo>
                    <a:pt x="107" y="6"/>
                  </a:lnTo>
                  <a:lnTo>
                    <a:pt x="115" y="3"/>
                  </a:lnTo>
                  <a:lnTo>
                    <a:pt x="123" y="2"/>
                  </a:lnTo>
                  <a:lnTo>
                    <a:pt x="140" y="0"/>
                  </a:lnTo>
                  <a:lnTo>
                    <a:pt x="156" y="0"/>
                  </a:lnTo>
                  <a:lnTo>
                    <a:pt x="175" y="5"/>
                  </a:lnTo>
                  <a:lnTo>
                    <a:pt x="159" y="21"/>
                  </a:lnTo>
                  <a:lnTo>
                    <a:pt x="131" y="21"/>
                  </a:lnTo>
                  <a:lnTo>
                    <a:pt x="107" y="30"/>
                  </a:lnTo>
                  <a:lnTo>
                    <a:pt x="101" y="32"/>
                  </a:lnTo>
                  <a:lnTo>
                    <a:pt x="96" y="36"/>
                  </a:lnTo>
                  <a:lnTo>
                    <a:pt x="85" y="44"/>
                  </a:lnTo>
                  <a:lnTo>
                    <a:pt x="77" y="52"/>
                  </a:lnTo>
                  <a:lnTo>
                    <a:pt x="68" y="62"/>
                  </a:lnTo>
                  <a:lnTo>
                    <a:pt x="61" y="71"/>
                  </a:lnTo>
                  <a:lnTo>
                    <a:pt x="53" y="80"/>
                  </a:lnTo>
                  <a:lnTo>
                    <a:pt x="49" y="92"/>
                  </a:lnTo>
                  <a:lnTo>
                    <a:pt x="42" y="101"/>
                  </a:lnTo>
                  <a:lnTo>
                    <a:pt x="38" y="110"/>
                  </a:lnTo>
                  <a:lnTo>
                    <a:pt x="34" y="118"/>
                  </a:lnTo>
                  <a:lnTo>
                    <a:pt x="30" y="133"/>
                  </a:lnTo>
                  <a:lnTo>
                    <a:pt x="23" y="158"/>
                  </a:lnTo>
                  <a:lnTo>
                    <a:pt x="20" y="183"/>
                  </a:lnTo>
                  <a:lnTo>
                    <a:pt x="22" y="208"/>
                  </a:lnTo>
                  <a:lnTo>
                    <a:pt x="28" y="234"/>
                  </a:lnTo>
                  <a:lnTo>
                    <a:pt x="31" y="245"/>
                  </a:lnTo>
                  <a:lnTo>
                    <a:pt x="34" y="254"/>
                  </a:lnTo>
                  <a:lnTo>
                    <a:pt x="39" y="265"/>
                  </a:lnTo>
                  <a:lnTo>
                    <a:pt x="44" y="273"/>
                  </a:lnTo>
                  <a:lnTo>
                    <a:pt x="50" y="281"/>
                  </a:lnTo>
                  <a:lnTo>
                    <a:pt x="55" y="287"/>
                  </a:lnTo>
                  <a:lnTo>
                    <a:pt x="61" y="290"/>
                  </a:lnTo>
                  <a:lnTo>
                    <a:pt x="68" y="293"/>
                  </a:lnTo>
                  <a:lnTo>
                    <a:pt x="68" y="320"/>
                  </a:lnTo>
                  <a:lnTo>
                    <a:pt x="68" y="32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2" name="Freeform 86"/>
            <p:cNvSpPr>
              <a:spLocks/>
            </p:cNvSpPr>
            <p:nvPr/>
          </p:nvSpPr>
          <p:spPr bwMode="auto">
            <a:xfrm>
              <a:off x="3999" y="1355"/>
              <a:ext cx="18" cy="45"/>
            </a:xfrm>
            <a:custGeom>
              <a:avLst/>
              <a:gdLst/>
              <a:ahLst/>
              <a:cxnLst>
                <a:cxn ang="0">
                  <a:pos x="37" y="90"/>
                </a:cxn>
                <a:cxn ang="0">
                  <a:pos x="26" y="84"/>
                </a:cxn>
                <a:cxn ang="0">
                  <a:pos x="16" y="76"/>
                </a:cxn>
                <a:cxn ang="0">
                  <a:pos x="5" y="50"/>
                </a:cxn>
                <a:cxn ang="0">
                  <a:pos x="0" y="0"/>
                </a:cxn>
                <a:cxn ang="0">
                  <a:pos x="11" y="16"/>
                </a:cxn>
                <a:cxn ang="0">
                  <a:pos x="23" y="42"/>
                </a:cxn>
                <a:cxn ang="0">
                  <a:pos x="27" y="57"/>
                </a:cxn>
                <a:cxn ang="0">
                  <a:pos x="32" y="71"/>
                </a:cxn>
                <a:cxn ang="0">
                  <a:pos x="37" y="90"/>
                </a:cxn>
                <a:cxn ang="0">
                  <a:pos x="37" y="90"/>
                </a:cxn>
              </a:cxnLst>
              <a:rect l="0" t="0" r="r" b="b"/>
              <a:pathLst>
                <a:path w="37" h="90">
                  <a:moveTo>
                    <a:pt x="37" y="90"/>
                  </a:moveTo>
                  <a:lnTo>
                    <a:pt x="26" y="84"/>
                  </a:lnTo>
                  <a:lnTo>
                    <a:pt x="16" y="76"/>
                  </a:lnTo>
                  <a:lnTo>
                    <a:pt x="5" y="50"/>
                  </a:lnTo>
                  <a:lnTo>
                    <a:pt x="0" y="0"/>
                  </a:lnTo>
                  <a:lnTo>
                    <a:pt x="11" y="16"/>
                  </a:lnTo>
                  <a:lnTo>
                    <a:pt x="23" y="42"/>
                  </a:lnTo>
                  <a:lnTo>
                    <a:pt x="27" y="57"/>
                  </a:lnTo>
                  <a:lnTo>
                    <a:pt x="32" y="71"/>
                  </a:lnTo>
                  <a:lnTo>
                    <a:pt x="37" y="90"/>
                  </a:lnTo>
                  <a:lnTo>
                    <a:pt x="37"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3" name="Freeform 87"/>
            <p:cNvSpPr>
              <a:spLocks/>
            </p:cNvSpPr>
            <p:nvPr/>
          </p:nvSpPr>
          <p:spPr bwMode="auto">
            <a:xfrm>
              <a:off x="3781" y="1241"/>
              <a:ext cx="125" cy="148"/>
            </a:xfrm>
            <a:custGeom>
              <a:avLst/>
              <a:gdLst/>
              <a:ahLst/>
              <a:cxnLst>
                <a:cxn ang="0">
                  <a:pos x="24" y="298"/>
                </a:cxn>
                <a:cxn ang="0">
                  <a:pos x="12" y="268"/>
                </a:cxn>
                <a:cxn ang="0">
                  <a:pos x="4" y="235"/>
                </a:cxn>
                <a:cxn ang="0">
                  <a:pos x="0" y="202"/>
                </a:cxn>
                <a:cxn ang="0">
                  <a:pos x="2" y="169"/>
                </a:cxn>
                <a:cxn ang="0">
                  <a:pos x="5" y="152"/>
                </a:cxn>
                <a:cxn ang="0">
                  <a:pos x="8" y="136"/>
                </a:cxn>
                <a:cxn ang="0">
                  <a:pos x="13" y="118"/>
                </a:cxn>
                <a:cxn ang="0">
                  <a:pos x="19" y="104"/>
                </a:cxn>
                <a:cxn ang="0">
                  <a:pos x="23" y="96"/>
                </a:cxn>
                <a:cxn ang="0">
                  <a:pos x="26" y="88"/>
                </a:cxn>
                <a:cxn ang="0">
                  <a:pos x="30" y="81"/>
                </a:cxn>
                <a:cxn ang="0">
                  <a:pos x="34" y="74"/>
                </a:cxn>
                <a:cxn ang="0">
                  <a:pos x="45" y="60"/>
                </a:cxn>
                <a:cxn ang="0">
                  <a:pos x="54" y="47"/>
                </a:cxn>
                <a:cxn ang="0">
                  <a:pos x="67" y="38"/>
                </a:cxn>
                <a:cxn ang="0">
                  <a:pos x="73" y="33"/>
                </a:cxn>
                <a:cxn ang="0">
                  <a:pos x="79" y="29"/>
                </a:cxn>
                <a:cxn ang="0">
                  <a:pos x="86" y="24"/>
                </a:cxn>
                <a:cxn ang="0">
                  <a:pos x="92" y="21"/>
                </a:cxn>
                <a:cxn ang="0">
                  <a:pos x="100" y="18"/>
                </a:cxn>
                <a:cxn ang="0">
                  <a:pos x="106" y="14"/>
                </a:cxn>
                <a:cxn ang="0">
                  <a:pos x="112" y="11"/>
                </a:cxn>
                <a:cxn ang="0">
                  <a:pos x="120" y="8"/>
                </a:cxn>
                <a:cxn ang="0">
                  <a:pos x="133" y="5"/>
                </a:cxn>
                <a:cxn ang="0">
                  <a:pos x="147" y="2"/>
                </a:cxn>
                <a:cxn ang="0">
                  <a:pos x="160" y="0"/>
                </a:cxn>
                <a:cxn ang="0">
                  <a:pos x="185" y="3"/>
                </a:cxn>
                <a:cxn ang="0">
                  <a:pos x="210" y="11"/>
                </a:cxn>
                <a:cxn ang="0">
                  <a:pos x="216" y="13"/>
                </a:cxn>
                <a:cxn ang="0">
                  <a:pos x="221" y="16"/>
                </a:cxn>
                <a:cxn ang="0">
                  <a:pos x="226" y="19"/>
                </a:cxn>
                <a:cxn ang="0">
                  <a:pos x="232" y="24"/>
                </a:cxn>
                <a:cxn ang="0">
                  <a:pos x="251" y="43"/>
                </a:cxn>
                <a:cxn ang="0">
                  <a:pos x="235" y="59"/>
                </a:cxn>
                <a:cxn ang="0">
                  <a:pos x="226" y="49"/>
                </a:cxn>
                <a:cxn ang="0">
                  <a:pos x="216" y="41"/>
                </a:cxn>
                <a:cxn ang="0">
                  <a:pos x="212" y="38"/>
                </a:cxn>
                <a:cxn ang="0">
                  <a:pos x="205" y="35"/>
                </a:cxn>
                <a:cxn ang="0">
                  <a:pos x="201" y="33"/>
                </a:cxn>
                <a:cxn ang="0">
                  <a:pos x="196" y="30"/>
                </a:cxn>
                <a:cxn ang="0">
                  <a:pos x="185" y="27"/>
                </a:cxn>
                <a:cxn ang="0">
                  <a:pos x="172" y="25"/>
                </a:cxn>
                <a:cxn ang="0">
                  <a:pos x="144" y="25"/>
                </a:cxn>
                <a:cxn ang="0">
                  <a:pos x="134" y="30"/>
                </a:cxn>
                <a:cxn ang="0">
                  <a:pos x="123" y="33"/>
                </a:cxn>
                <a:cxn ang="0">
                  <a:pos x="114" y="38"/>
                </a:cxn>
                <a:cxn ang="0">
                  <a:pos x="104" y="43"/>
                </a:cxn>
                <a:cxn ang="0">
                  <a:pos x="97" y="47"/>
                </a:cxn>
                <a:cxn ang="0">
                  <a:pos x="92" y="51"/>
                </a:cxn>
                <a:cxn ang="0">
                  <a:pos x="89" y="54"/>
                </a:cxn>
                <a:cxn ang="0">
                  <a:pos x="75" y="65"/>
                </a:cxn>
                <a:cxn ang="0">
                  <a:pos x="62" y="77"/>
                </a:cxn>
                <a:cxn ang="0">
                  <a:pos x="52" y="92"/>
                </a:cxn>
                <a:cxn ang="0">
                  <a:pos x="45" y="107"/>
                </a:cxn>
                <a:cxn ang="0">
                  <a:pos x="38" y="123"/>
                </a:cxn>
                <a:cxn ang="0">
                  <a:pos x="30" y="156"/>
                </a:cxn>
                <a:cxn ang="0">
                  <a:pos x="27" y="193"/>
                </a:cxn>
                <a:cxn ang="0">
                  <a:pos x="30" y="232"/>
                </a:cxn>
                <a:cxn ang="0">
                  <a:pos x="35" y="251"/>
                </a:cxn>
                <a:cxn ang="0">
                  <a:pos x="38" y="270"/>
                </a:cxn>
                <a:cxn ang="0">
                  <a:pos x="24" y="298"/>
                </a:cxn>
                <a:cxn ang="0">
                  <a:pos x="24" y="298"/>
                </a:cxn>
              </a:cxnLst>
              <a:rect l="0" t="0" r="r" b="b"/>
              <a:pathLst>
                <a:path w="251" h="298">
                  <a:moveTo>
                    <a:pt x="24" y="298"/>
                  </a:moveTo>
                  <a:lnTo>
                    <a:pt x="12" y="268"/>
                  </a:lnTo>
                  <a:lnTo>
                    <a:pt x="4" y="235"/>
                  </a:lnTo>
                  <a:lnTo>
                    <a:pt x="0" y="202"/>
                  </a:lnTo>
                  <a:lnTo>
                    <a:pt x="2" y="169"/>
                  </a:lnTo>
                  <a:lnTo>
                    <a:pt x="5" y="152"/>
                  </a:lnTo>
                  <a:lnTo>
                    <a:pt x="8" y="136"/>
                  </a:lnTo>
                  <a:lnTo>
                    <a:pt x="13" y="118"/>
                  </a:lnTo>
                  <a:lnTo>
                    <a:pt x="19" y="104"/>
                  </a:lnTo>
                  <a:lnTo>
                    <a:pt x="23" y="96"/>
                  </a:lnTo>
                  <a:lnTo>
                    <a:pt x="26" y="88"/>
                  </a:lnTo>
                  <a:lnTo>
                    <a:pt x="30" y="81"/>
                  </a:lnTo>
                  <a:lnTo>
                    <a:pt x="34" y="74"/>
                  </a:lnTo>
                  <a:lnTo>
                    <a:pt x="45" y="60"/>
                  </a:lnTo>
                  <a:lnTo>
                    <a:pt x="54" y="47"/>
                  </a:lnTo>
                  <a:lnTo>
                    <a:pt x="67" y="38"/>
                  </a:lnTo>
                  <a:lnTo>
                    <a:pt x="73" y="33"/>
                  </a:lnTo>
                  <a:lnTo>
                    <a:pt x="79" y="29"/>
                  </a:lnTo>
                  <a:lnTo>
                    <a:pt x="86" y="24"/>
                  </a:lnTo>
                  <a:lnTo>
                    <a:pt x="92" y="21"/>
                  </a:lnTo>
                  <a:lnTo>
                    <a:pt x="100" y="18"/>
                  </a:lnTo>
                  <a:lnTo>
                    <a:pt x="106" y="14"/>
                  </a:lnTo>
                  <a:lnTo>
                    <a:pt x="112" y="11"/>
                  </a:lnTo>
                  <a:lnTo>
                    <a:pt x="120" y="8"/>
                  </a:lnTo>
                  <a:lnTo>
                    <a:pt x="133" y="5"/>
                  </a:lnTo>
                  <a:lnTo>
                    <a:pt x="147" y="2"/>
                  </a:lnTo>
                  <a:lnTo>
                    <a:pt x="160" y="0"/>
                  </a:lnTo>
                  <a:lnTo>
                    <a:pt x="185" y="3"/>
                  </a:lnTo>
                  <a:lnTo>
                    <a:pt x="210" y="11"/>
                  </a:lnTo>
                  <a:lnTo>
                    <a:pt x="216" y="13"/>
                  </a:lnTo>
                  <a:lnTo>
                    <a:pt x="221" y="16"/>
                  </a:lnTo>
                  <a:lnTo>
                    <a:pt x="226" y="19"/>
                  </a:lnTo>
                  <a:lnTo>
                    <a:pt x="232" y="24"/>
                  </a:lnTo>
                  <a:lnTo>
                    <a:pt x="251" y="43"/>
                  </a:lnTo>
                  <a:lnTo>
                    <a:pt x="235" y="59"/>
                  </a:lnTo>
                  <a:lnTo>
                    <a:pt x="226" y="49"/>
                  </a:lnTo>
                  <a:lnTo>
                    <a:pt x="216" y="41"/>
                  </a:lnTo>
                  <a:lnTo>
                    <a:pt x="212" y="38"/>
                  </a:lnTo>
                  <a:lnTo>
                    <a:pt x="205" y="35"/>
                  </a:lnTo>
                  <a:lnTo>
                    <a:pt x="201" y="33"/>
                  </a:lnTo>
                  <a:lnTo>
                    <a:pt x="196" y="30"/>
                  </a:lnTo>
                  <a:lnTo>
                    <a:pt x="185" y="27"/>
                  </a:lnTo>
                  <a:lnTo>
                    <a:pt x="172" y="25"/>
                  </a:lnTo>
                  <a:lnTo>
                    <a:pt x="144" y="25"/>
                  </a:lnTo>
                  <a:lnTo>
                    <a:pt x="134" y="30"/>
                  </a:lnTo>
                  <a:lnTo>
                    <a:pt x="123" y="33"/>
                  </a:lnTo>
                  <a:lnTo>
                    <a:pt x="114" y="38"/>
                  </a:lnTo>
                  <a:lnTo>
                    <a:pt x="104" y="43"/>
                  </a:lnTo>
                  <a:lnTo>
                    <a:pt x="97" y="47"/>
                  </a:lnTo>
                  <a:lnTo>
                    <a:pt x="92" y="51"/>
                  </a:lnTo>
                  <a:lnTo>
                    <a:pt x="89" y="54"/>
                  </a:lnTo>
                  <a:lnTo>
                    <a:pt x="75" y="65"/>
                  </a:lnTo>
                  <a:lnTo>
                    <a:pt x="62" y="77"/>
                  </a:lnTo>
                  <a:lnTo>
                    <a:pt x="52" y="92"/>
                  </a:lnTo>
                  <a:lnTo>
                    <a:pt x="45" y="107"/>
                  </a:lnTo>
                  <a:lnTo>
                    <a:pt x="38" y="123"/>
                  </a:lnTo>
                  <a:lnTo>
                    <a:pt x="30" y="156"/>
                  </a:lnTo>
                  <a:lnTo>
                    <a:pt x="27" y="193"/>
                  </a:lnTo>
                  <a:lnTo>
                    <a:pt x="30" y="232"/>
                  </a:lnTo>
                  <a:lnTo>
                    <a:pt x="35" y="251"/>
                  </a:lnTo>
                  <a:lnTo>
                    <a:pt x="38" y="270"/>
                  </a:lnTo>
                  <a:lnTo>
                    <a:pt x="24" y="298"/>
                  </a:lnTo>
                  <a:lnTo>
                    <a:pt x="24" y="29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4" name="Freeform 88"/>
            <p:cNvSpPr>
              <a:spLocks/>
            </p:cNvSpPr>
            <p:nvPr/>
          </p:nvSpPr>
          <p:spPr bwMode="auto">
            <a:xfrm>
              <a:off x="3811" y="1340"/>
              <a:ext cx="25" cy="33"/>
            </a:xfrm>
            <a:custGeom>
              <a:avLst/>
              <a:gdLst/>
              <a:ahLst/>
              <a:cxnLst>
                <a:cxn ang="0">
                  <a:pos x="52" y="66"/>
                </a:cxn>
                <a:cxn ang="0">
                  <a:pos x="10" y="17"/>
                </a:cxn>
                <a:cxn ang="0">
                  <a:pos x="0" y="0"/>
                </a:cxn>
                <a:cxn ang="0">
                  <a:pos x="7" y="3"/>
                </a:cxn>
                <a:cxn ang="0">
                  <a:pos x="13" y="8"/>
                </a:cxn>
                <a:cxn ang="0">
                  <a:pos x="27" y="20"/>
                </a:cxn>
                <a:cxn ang="0">
                  <a:pos x="40" y="33"/>
                </a:cxn>
                <a:cxn ang="0">
                  <a:pos x="46" y="38"/>
                </a:cxn>
                <a:cxn ang="0">
                  <a:pos x="52" y="66"/>
                </a:cxn>
                <a:cxn ang="0">
                  <a:pos x="52" y="66"/>
                </a:cxn>
              </a:cxnLst>
              <a:rect l="0" t="0" r="r" b="b"/>
              <a:pathLst>
                <a:path w="52" h="66">
                  <a:moveTo>
                    <a:pt x="52" y="66"/>
                  </a:moveTo>
                  <a:lnTo>
                    <a:pt x="10" y="17"/>
                  </a:lnTo>
                  <a:lnTo>
                    <a:pt x="0" y="0"/>
                  </a:lnTo>
                  <a:lnTo>
                    <a:pt x="7" y="3"/>
                  </a:lnTo>
                  <a:lnTo>
                    <a:pt x="13" y="8"/>
                  </a:lnTo>
                  <a:lnTo>
                    <a:pt x="27" y="20"/>
                  </a:lnTo>
                  <a:lnTo>
                    <a:pt x="40" y="33"/>
                  </a:lnTo>
                  <a:lnTo>
                    <a:pt x="46" y="38"/>
                  </a:lnTo>
                  <a:lnTo>
                    <a:pt x="52" y="66"/>
                  </a:lnTo>
                  <a:lnTo>
                    <a:pt x="52" y="6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5" name="Freeform 89"/>
            <p:cNvSpPr>
              <a:spLocks/>
            </p:cNvSpPr>
            <p:nvPr/>
          </p:nvSpPr>
          <p:spPr bwMode="auto">
            <a:xfrm>
              <a:off x="4066" y="1326"/>
              <a:ext cx="25" cy="38"/>
            </a:xfrm>
            <a:custGeom>
              <a:avLst/>
              <a:gdLst/>
              <a:ahLst/>
              <a:cxnLst>
                <a:cxn ang="0">
                  <a:pos x="4" y="17"/>
                </a:cxn>
                <a:cxn ang="0">
                  <a:pos x="0" y="9"/>
                </a:cxn>
                <a:cxn ang="0">
                  <a:pos x="2" y="4"/>
                </a:cxn>
                <a:cxn ang="0">
                  <a:pos x="7" y="0"/>
                </a:cxn>
                <a:cxn ang="0">
                  <a:pos x="18" y="15"/>
                </a:cxn>
                <a:cxn ang="0">
                  <a:pos x="24" y="25"/>
                </a:cxn>
                <a:cxn ang="0">
                  <a:pos x="32" y="36"/>
                </a:cxn>
                <a:cxn ang="0">
                  <a:pos x="38" y="45"/>
                </a:cxn>
                <a:cxn ang="0">
                  <a:pos x="44" y="56"/>
                </a:cxn>
                <a:cxn ang="0">
                  <a:pos x="51" y="74"/>
                </a:cxn>
                <a:cxn ang="0">
                  <a:pos x="41" y="64"/>
                </a:cxn>
                <a:cxn ang="0">
                  <a:pos x="33" y="56"/>
                </a:cxn>
                <a:cxn ang="0">
                  <a:pos x="26" y="45"/>
                </a:cxn>
                <a:cxn ang="0">
                  <a:pos x="18" y="36"/>
                </a:cxn>
                <a:cxn ang="0">
                  <a:pos x="10" y="27"/>
                </a:cxn>
                <a:cxn ang="0">
                  <a:pos x="4" y="17"/>
                </a:cxn>
                <a:cxn ang="0">
                  <a:pos x="4" y="17"/>
                </a:cxn>
              </a:cxnLst>
              <a:rect l="0" t="0" r="r" b="b"/>
              <a:pathLst>
                <a:path w="51" h="74">
                  <a:moveTo>
                    <a:pt x="4" y="17"/>
                  </a:moveTo>
                  <a:lnTo>
                    <a:pt x="0" y="9"/>
                  </a:lnTo>
                  <a:lnTo>
                    <a:pt x="2" y="4"/>
                  </a:lnTo>
                  <a:lnTo>
                    <a:pt x="7" y="0"/>
                  </a:lnTo>
                  <a:lnTo>
                    <a:pt x="18" y="15"/>
                  </a:lnTo>
                  <a:lnTo>
                    <a:pt x="24" y="25"/>
                  </a:lnTo>
                  <a:lnTo>
                    <a:pt x="32" y="36"/>
                  </a:lnTo>
                  <a:lnTo>
                    <a:pt x="38" y="45"/>
                  </a:lnTo>
                  <a:lnTo>
                    <a:pt x="44" y="56"/>
                  </a:lnTo>
                  <a:lnTo>
                    <a:pt x="51" y="74"/>
                  </a:lnTo>
                  <a:lnTo>
                    <a:pt x="41" y="64"/>
                  </a:lnTo>
                  <a:lnTo>
                    <a:pt x="33" y="56"/>
                  </a:lnTo>
                  <a:lnTo>
                    <a:pt x="26" y="45"/>
                  </a:lnTo>
                  <a:lnTo>
                    <a:pt x="18" y="36"/>
                  </a:lnTo>
                  <a:lnTo>
                    <a:pt x="10" y="27"/>
                  </a:lnTo>
                  <a:lnTo>
                    <a:pt x="4" y="17"/>
                  </a:lnTo>
                  <a:lnTo>
                    <a:pt x="4" y="1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6" name="Freeform 90"/>
            <p:cNvSpPr>
              <a:spLocks/>
            </p:cNvSpPr>
            <p:nvPr/>
          </p:nvSpPr>
          <p:spPr bwMode="auto">
            <a:xfrm>
              <a:off x="4191" y="1280"/>
              <a:ext cx="40" cy="65"/>
            </a:xfrm>
            <a:custGeom>
              <a:avLst/>
              <a:gdLst/>
              <a:ahLst/>
              <a:cxnLst>
                <a:cxn ang="0">
                  <a:pos x="0" y="126"/>
                </a:cxn>
                <a:cxn ang="0">
                  <a:pos x="6" y="95"/>
                </a:cxn>
                <a:cxn ang="0">
                  <a:pos x="23" y="95"/>
                </a:cxn>
                <a:cxn ang="0">
                  <a:pos x="38" y="92"/>
                </a:cxn>
                <a:cxn ang="0">
                  <a:pos x="47" y="80"/>
                </a:cxn>
                <a:cxn ang="0">
                  <a:pos x="52" y="57"/>
                </a:cxn>
                <a:cxn ang="0">
                  <a:pos x="49" y="49"/>
                </a:cxn>
                <a:cxn ang="0">
                  <a:pos x="45" y="44"/>
                </a:cxn>
                <a:cxn ang="0">
                  <a:pos x="39" y="39"/>
                </a:cxn>
                <a:cxn ang="0">
                  <a:pos x="34" y="38"/>
                </a:cxn>
                <a:cxn ang="0">
                  <a:pos x="22" y="35"/>
                </a:cxn>
                <a:cxn ang="0">
                  <a:pos x="8" y="33"/>
                </a:cxn>
                <a:cxn ang="0">
                  <a:pos x="1" y="5"/>
                </a:cxn>
                <a:cxn ang="0">
                  <a:pos x="11" y="3"/>
                </a:cxn>
                <a:cxn ang="0">
                  <a:pos x="19" y="0"/>
                </a:cxn>
                <a:cxn ang="0">
                  <a:pos x="34" y="2"/>
                </a:cxn>
                <a:cxn ang="0">
                  <a:pos x="49" y="5"/>
                </a:cxn>
                <a:cxn ang="0">
                  <a:pos x="55" y="9"/>
                </a:cxn>
                <a:cxn ang="0">
                  <a:pos x="60" y="13"/>
                </a:cxn>
                <a:cxn ang="0">
                  <a:pos x="75" y="36"/>
                </a:cxn>
                <a:cxn ang="0">
                  <a:pos x="82" y="63"/>
                </a:cxn>
                <a:cxn ang="0">
                  <a:pos x="80" y="79"/>
                </a:cxn>
                <a:cxn ang="0">
                  <a:pos x="77" y="92"/>
                </a:cxn>
                <a:cxn ang="0">
                  <a:pos x="74" y="99"/>
                </a:cxn>
                <a:cxn ang="0">
                  <a:pos x="71" y="104"/>
                </a:cxn>
                <a:cxn ang="0">
                  <a:pos x="63" y="115"/>
                </a:cxn>
                <a:cxn ang="0">
                  <a:pos x="56" y="120"/>
                </a:cxn>
                <a:cxn ang="0">
                  <a:pos x="52" y="123"/>
                </a:cxn>
                <a:cxn ang="0">
                  <a:pos x="44" y="126"/>
                </a:cxn>
                <a:cxn ang="0">
                  <a:pos x="38" y="128"/>
                </a:cxn>
                <a:cxn ang="0">
                  <a:pos x="20" y="129"/>
                </a:cxn>
                <a:cxn ang="0">
                  <a:pos x="0" y="126"/>
                </a:cxn>
                <a:cxn ang="0">
                  <a:pos x="0" y="126"/>
                </a:cxn>
              </a:cxnLst>
              <a:rect l="0" t="0" r="r" b="b"/>
              <a:pathLst>
                <a:path w="82" h="129">
                  <a:moveTo>
                    <a:pt x="0" y="126"/>
                  </a:moveTo>
                  <a:lnTo>
                    <a:pt x="6" y="95"/>
                  </a:lnTo>
                  <a:lnTo>
                    <a:pt x="23" y="95"/>
                  </a:lnTo>
                  <a:lnTo>
                    <a:pt x="38" y="92"/>
                  </a:lnTo>
                  <a:lnTo>
                    <a:pt x="47" y="80"/>
                  </a:lnTo>
                  <a:lnTo>
                    <a:pt x="52" y="57"/>
                  </a:lnTo>
                  <a:lnTo>
                    <a:pt x="49" y="49"/>
                  </a:lnTo>
                  <a:lnTo>
                    <a:pt x="45" y="44"/>
                  </a:lnTo>
                  <a:lnTo>
                    <a:pt x="39" y="39"/>
                  </a:lnTo>
                  <a:lnTo>
                    <a:pt x="34" y="38"/>
                  </a:lnTo>
                  <a:lnTo>
                    <a:pt x="22" y="35"/>
                  </a:lnTo>
                  <a:lnTo>
                    <a:pt x="8" y="33"/>
                  </a:lnTo>
                  <a:lnTo>
                    <a:pt x="1" y="5"/>
                  </a:lnTo>
                  <a:lnTo>
                    <a:pt x="11" y="3"/>
                  </a:lnTo>
                  <a:lnTo>
                    <a:pt x="19" y="0"/>
                  </a:lnTo>
                  <a:lnTo>
                    <a:pt x="34" y="2"/>
                  </a:lnTo>
                  <a:lnTo>
                    <a:pt x="49" y="5"/>
                  </a:lnTo>
                  <a:lnTo>
                    <a:pt x="55" y="9"/>
                  </a:lnTo>
                  <a:lnTo>
                    <a:pt x="60" y="13"/>
                  </a:lnTo>
                  <a:lnTo>
                    <a:pt x="75" y="36"/>
                  </a:lnTo>
                  <a:lnTo>
                    <a:pt x="82" y="63"/>
                  </a:lnTo>
                  <a:lnTo>
                    <a:pt x="80" y="79"/>
                  </a:lnTo>
                  <a:lnTo>
                    <a:pt x="77" y="92"/>
                  </a:lnTo>
                  <a:lnTo>
                    <a:pt x="74" y="99"/>
                  </a:lnTo>
                  <a:lnTo>
                    <a:pt x="71" y="104"/>
                  </a:lnTo>
                  <a:lnTo>
                    <a:pt x="63" y="115"/>
                  </a:lnTo>
                  <a:lnTo>
                    <a:pt x="56" y="120"/>
                  </a:lnTo>
                  <a:lnTo>
                    <a:pt x="52" y="123"/>
                  </a:lnTo>
                  <a:lnTo>
                    <a:pt x="44" y="126"/>
                  </a:lnTo>
                  <a:lnTo>
                    <a:pt x="38" y="128"/>
                  </a:lnTo>
                  <a:lnTo>
                    <a:pt x="20" y="129"/>
                  </a:lnTo>
                  <a:lnTo>
                    <a:pt x="0" y="126"/>
                  </a:lnTo>
                  <a:lnTo>
                    <a:pt x="0" y="12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7" name="Freeform 91"/>
            <p:cNvSpPr>
              <a:spLocks/>
            </p:cNvSpPr>
            <p:nvPr/>
          </p:nvSpPr>
          <p:spPr bwMode="auto">
            <a:xfrm>
              <a:off x="3942" y="1258"/>
              <a:ext cx="83" cy="77"/>
            </a:xfrm>
            <a:custGeom>
              <a:avLst/>
              <a:gdLst/>
              <a:ahLst/>
              <a:cxnLst>
                <a:cxn ang="0">
                  <a:pos x="96" y="123"/>
                </a:cxn>
                <a:cxn ang="0">
                  <a:pos x="104" y="109"/>
                </a:cxn>
                <a:cxn ang="0">
                  <a:pos x="110" y="81"/>
                </a:cxn>
                <a:cxn ang="0">
                  <a:pos x="97" y="63"/>
                </a:cxn>
                <a:cxn ang="0">
                  <a:pos x="88" y="59"/>
                </a:cxn>
                <a:cxn ang="0">
                  <a:pos x="61" y="62"/>
                </a:cxn>
                <a:cxn ang="0">
                  <a:pos x="0" y="35"/>
                </a:cxn>
                <a:cxn ang="0">
                  <a:pos x="12" y="27"/>
                </a:cxn>
                <a:cxn ang="0">
                  <a:pos x="23" y="19"/>
                </a:cxn>
                <a:cxn ang="0">
                  <a:pos x="33" y="14"/>
                </a:cxn>
                <a:cxn ang="0">
                  <a:pos x="44" y="8"/>
                </a:cxn>
                <a:cxn ang="0">
                  <a:pos x="63" y="2"/>
                </a:cxn>
                <a:cxn ang="0">
                  <a:pos x="102" y="2"/>
                </a:cxn>
                <a:cxn ang="0">
                  <a:pos x="121" y="10"/>
                </a:cxn>
                <a:cxn ang="0">
                  <a:pos x="130" y="16"/>
                </a:cxn>
                <a:cxn ang="0">
                  <a:pos x="141" y="22"/>
                </a:cxn>
                <a:cxn ang="0">
                  <a:pos x="163" y="41"/>
                </a:cxn>
                <a:cxn ang="0">
                  <a:pos x="152" y="62"/>
                </a:cxn>
                <a:cxn ang="0">
                  <a:pos x="143" y="46"/>
                </a:cxn>
                <a:cxn ang="0">
                  <a:pos x="122" y="29"/>
                </a:cxn>
                <a:cxn ang="0">
                  <a:pos x="116" y="24"/>
                </a:cxn>
                <a:cxn ang="0">
                  <a:pos x="102" y="18"/>
                </a:cxn>
                <a:cxn ang="0">
                  <a:pos x="86" y="14"/>
                </a:cxn>
                <a:cxn ang="0">
                  <a:pos x="58" y="21"/>
                </a:cxn>
                <a:cxn ang="0">
                  <a:pos x="69" y="29"/>
                </a:cxn>
                <a:cxn ang="0">
                  <a:pos x="104" y="35"/>
                </a:cxn>
                <a:cxn ang="0">
                  <a:pos x="134" y="57"/>
                </a:cxn>
                <a:cxn ang="0">
                  <a:pos x="151" y="78"/>
                </a:cxn>
                <a:cxn ang="0">
                  <a:pos x="141" y="147"/>
                </a:cxn>
                <a:cxn ang="0">
                  <a:pos x="135" y="152"/>
                </a:cxn>
                <a:cxn ang="0">
                  <a:pos x="121" y="156"/>
                </a:cxn>
                <a:cxn ang="0">
                  <a:pos x="96" y="138"/>
                </a:cxn>
              </a:cxnLst>
              <a:rect l="0" t="0" r="r" b="b"/>
              <a:pathLst>
                <a:path w="163" h="156">
                  <a:moveTo>
                    <a:pt x="96" y="138"/>
                  </a:moveTo>
                  <a:lnTo>
                    <a:pt x="96" y="123"/>
                  </a:lnTo>
                  <a:lnTo>
                    <a:pt x="99" y="115"/>
                  </a:lnTo>
                  <a:lnTo>
                    <a:pt x="104" y="109"/>
                  </a:lnTo>
                  <a:lnTo>
                    <a:pt x="111" y="95"/>
                  </a:lnTo>
                  <a:lnTo>
                    <a:pt x="110" y="81"/>
                  </a:lnTo>
                  <a:lnTo>
                    <a:pt x="105" y="70"/>
                  </a:lnTo>
                  <a:lnTo>
                    <a:pt x="97" y="63"/>
                  </a:lnTo>
                  <a:lnTo>
                    <a:pt x="93" y="60"/>
                  </a:lnTo>
                  <a:lnTo>
                    <a:pt x="88" y="59"/>
                  </a:lnTo>
                  <a:lnTo>
                    <a:pt x="80" y="57"/>
                  </a:lnTo>
                  <a:lnTo>
                    <a:pt x="61" y="62"/>
                  </a:lnTo>
                  <a:lnTo>
                    <a:pt x="45" y="74"/>
                  </a:lnTo>
                  <a:lnTo>
                    <a:pt x="0" y="35"/>
                  </a:lnTo>
                  <a:lnTo>
                    <a:pt x="6" y="32"/>
                  </a:lnTo>
                  <a:lnTo>
                    <a:pt x="12" y="27"/>
                  </a:lnTo>
                  <a:lnTo>
                    <a:pt x="17" y="24"/>
                  </a:lnTo>
                  <a:lnTo>
                    <a:pt x="23" y="19"/>
                  </a:lnTo>
                  <a:lnTo>
                    <a:pt x="28" y="16"/>
                  </a:lnTo>
                  <a:lnTo>
                    <a:pt x="33" y="14"/>
                  </a:lnTo>
                  <a:lnTo>
                    <a:pt x="39" y="11"/>
                  </a:lnTo>
                  <a:lnTo>
                    <a:pt x="44" y="8"/>
                  </a:lnTo>
                  <a:lnTo>
                    <a:pt x="53" y="5"/>
                  </a:lnTo>
                  <a:lnTo>
                    <a:pt x="63" y="2"/>
                  </a:lnTo>
                  <a:lnTo>
                    <a:pt x="83" y="0"/>
                  </a:lnTo>
                  <a:lnTo>
                    <a:pt x="102" y="2"/>
                  </a:lnTo>
                  <a:lnTo>
                    <a:pt x="111" y="5"/>
                  </a:lnTo>
                  <a:lnTo>
                    <a:pt x="121" y="10"/>
                  </a:lnTo>
                  <a:lnTo>
                    <a:pt x="126" y="13"/>
                  </a:lnTo>
                  <a:lnTo>
                    <a:pt x="130" y="16"/>
                  </a:lnTo>
                  <a:lnTo>
                    <a:pt x="137" y="19"/>
                  </a:lnTo>
                  <a:lnTo>
                    <a:pt x="141" y="22"/>
                  </a:lnTo>
                  <a:lnTo>
                    <a:pt x="152" y="32"/>
                  </a:lnTo>
                  <a:lnTo>
                    <a:pt x="163" y="41"/>
                  </a:lnTo>
                  <a:lnTo>
                    <a:pt x="159" y="51"/>
                  </a:lnTo>
                  <a:lnTo>
                    <a:pt x="152" y="62"/>
                  </a:lnTo>
                  <a:lnTo>
                    <a:pt x="148" y="54"/>
                  </a:lnTo>
                  <a:lnTo>
                    <a:pt x="143" y="46"/>
                  </a:lnTo>
                  <a:lnTo>
                    <a:pt x="130" y="33"/>
                  </a:lnTo>
                  <a:lnTo>
                    <a:pt x="122" y="29"/>
                  </a:lnTo>
                  <a:lnTo>
                    <a:pt x="119" y="27"/>
                  </a:lnTo>
                  <a:lnTo>
                    <a:pt x="116" y="24"/>
                  </a:lnTo>
                  <a:lnTo>
                    <a:pt x="108" y="21"/>
                  </a:lnTo>
                  <a:lnTo>
                    <a:pt x="102" y="18"/>
                  </a:lnTo>
                  <a:lnTo>
                    <a:pt x="94" y="16"/>
                  </a:lnTo>
                  <a:lnTo>
                    <a:pt x="86" y="14"/>
                  </a:lnTo>
                  <a:lnTo>
                    <a:pt x="72" y="14"/>
                  </a:lnTo>
                  <a:lnTo>
                    <a:pt x="58" y="21"/>
                  </a:lnTo>
                  <a:lnTo>
                    <a:pt x="47" y="30"/>
                  </a:lnTo>
                  <a:lnTo>
                    <a:pt x="69" y="29"/>
                  </a:lnTo>
                  <a:lnTo>
                    <a:pt x="88" y="30"/>
                  </a:lnTo>
                  <a:lnTo>
                    <a:pt x="104" y="35"/>
                  </a:lnTo>
                  <a:lnTo>
                    <a:pt x="115" y="40"/>
                  </a:lnTo>
                  <a:lnTo>
                    <a:pt x="134" y="57"/>
                  </a:lnTo>
                  <a:lnTo>
                    <a:pt x="143" y="67"/>
                  </a:lnTo>
                  <a:lnTo>
                    <a:pt x="151" y="78"/>
                  </a:lnTo>
                  <a:lnTo>
                    <a:pt x="148" y="141"/>
                  </a:lnTo>
                  <a:lnTo>
                    <a:pt x="141" y="147"/>
                  </a:lnTo>
                  <a:lnTo>
                    <a:pt x="138" y="150"/>
                  </a:lnTo>
                  <a:lnTo>
                    <a:pt x="135" y="152"/>
                  </a:lnTo>
                  <a:lnTo>
                    <a:pt x="127" y="155"/>
                  </a:lnTo>
                  <a:lnTo>
                    <a:pt x="121" y="156"/>
                  </a:lnTo>
                  <a:lnTo>
                    <a:pt x="107" y="150"/>
                  </a:lnTo>
                  <a:lnTo>
                    <a:pt x="96" y="138"/>
                  </a:lnTo>
                  <a:lnTo>
                    <a:pt x="96" y="13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8" name="Freeform 92"/>
            <p:cNvSpPr>
              <a:spLocks/>
            </p:cNvSpPr>
            <p:nvPr/>
          </p:nvSpPr>
          <p:spPr bwMode="auto">
            <a:xfrm>
              <a:off x="3852" y="1295"/>
              <a:ext cx="27" cy="37"/>
            </a:xfrm>
            <a:custGeom>
              <a:avLst/>
              <a:gdLst/>
              <a:ahLst/>
              <a:cxnLst>
                <a:cxn ang="0">
                  <a:pos x="0" y="21"/>
                </a:cxn>
                <a:cxn ang="0">
                  <a:pos x="3" y="0"/>
                </a:cxn>
                <a:cxn ang="0">
                  <a:pos x="8" y="2"/>
                </a:cxn>
                <a:cxn ang="0">
                  <a:pos x="16" y="8"/>
                </a:cxn>
                <a:cxn ang="0">
                  <a:pos x="23" y="19"/>
                </a:cxn>
                <a:cxn ang="0">
                  <a:pos x="31" y="32"/>
                </a:cxn>
                <a:cxn ang="0">
                  <a:pos x="39" y="44"/>
                </a:cxn>
                <a:cxn ang="0">
                  <a:pos x="47" y="57"/>
                </a:cxn>
                <a:cxn ang="0">
                  <a:pos x="53" y="73"/>
                </a:cxn>
                <a:cxn ang="0">
                  <a:pos x="46" y="68"/>
                </a:cxn>
                <a:cxn ang="0">
                  <a:pos x="42" y="65"/>
                </a:cxn>
                <a:cxn ang="0">
                  <a:pos x="38" y="62"/>
                </a:cxn>
                <a:cxn ang="0">
                  <a:pos x="23" y="49"/>
                </a:cxn>
                <a:cxn ang="0">
                  <a:pos x="11" y="35"/>
                </a:cxn>
                <a:cxn ang="0">
                  <a:pos x="0" y="21"/>
                </a:cxn>
                <a:cxn ang="0">
                  <a:pos x="0" y="21"/>
                </a:cxn>
              </a:cxnLst>
              <a:rect l="0" t="0" r="r" b="b"/>
              <a:pathLst>
                <a:path w="53" h="73">
                  <a:moveTo>
                    <a:pt x="0" y="21"/>
                  </a:moveTo>
                  <a:lnTo>
                    <a:pt x="3" y="0"/>
                  </a:lnTo>
                  <a:lnTo>
                    <a:pt x="8" y="2"/>
                  </a:lnTo>
                  <a:lnTo>
                    <a:pt x="16" y="8"/>
                  </a:lnTo>
                  <a:lnTo>
                    <a:pt x="23" y="19"/>
                  </a:lnTo>
                  <a:lnTo>
                    <a:pt x="31" y="32"/>
                  </a:lnTo>
                  <a:lnTo>
                    <a:pt x="39" y="44"/>
                  </a:lnTo>
                  <a:lnTo>
                    <a:pt x="47" y="57"/>
                  </a:lnTo>
                  <a:lnTo>
                    <a:pt x="53" y="73"/>
                  </a:lnTo>
                  <a:lnTo>
                    <a:pt x="46" y="68"/>
                  </a:lnTo>
                  <a:lnTo>
                    <a:pt x="42" y="65"/>
                  </a:lnTo>
                  <a:lnTo>
                    <a:pt x="38" y="62"/>
                  </a:lnTo>
                  <a:lnTo>
                    <a:pt x="23" y="49"/>
                  </a:lnTo>
                  <a:lnTo>
                    <a:pt x="11" y="35"/>
                  </a:lnTo>
                  <a:lnTo>
                    <a:pt x="0" y="21"/>
                  </a:lnTo>
                  <a:lnTo>
                    <a:pt x="0" y="21"/>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9" name="Freeform 93"/>
            <p:cNvSpPr>
              <a:spLocks/>
            </p:cNvSpPr>
            <p:nvPr/>
          </p:nvSpPr>
          <p:spPr bwMode="auto">
            <a:xfrm>
              <a:off x="4106" y="1285"/>
              <a:ext cx="27" cy="42"/>
            </a:xfrm>
            <a:custGeom>
              <a:avLst/>
              <a:gdLst/>
              <a:ahLst/>
              <a:cxnLst>
                <a:cxn ang="0">
                  <a:pos x="52" y="87"/>
                </a:cxn>
                <a:cxn ang="0">
                  <a:pos x="30" y="58"/>
                </a:cxn>
                <a:cxn ang="0">
                  <a:pos x="19" y="47"/>
                </a:cxn>
                <a:cxn ang="0">
                  <a:pos x="11" y="31"/>
                </a:cxn>
                <a:cxn ang="0">
                  <a:pos x="6" y="16"/>
                </a:cxn>
                <a:cxn ang="0">
                  <a:pos x="0" y="0"/>
                </a:cxn>
                <a:cxn ang="0">
                  <a:pos x="16" y="14"/>
                </a:cxn>
                <a:cxn ang="0">
                  <a:pos x="24" y="25"/>
                </a:cxn>
                <a:cxn ang="0">
                  <a:pos x="30" y="38"/>
                </a:cxn>
                <a:cxn ang="0">
                  <a:pos x="36" y="52"/>
                </a:cxn>
                <a:cxn ang="0">
                  <a:pos x="43" y="65"/>
                </a:cxn>
                <a:cxn ang="0">
                  <a:pos x="47" y="76"/>
                </a:cxn>
                <a:cxn ang="0">
                  <a:pos x="52" y="87"/>
                </a:cxn>
                <a:cxn ang="0">
                  <a:pos x="52" y="87"/>
                </a:cxn>
              </a:cxnLst>
              <a:rect l="0" t="0" r="r" b="b"/>
              <a:pathLst>
                <a:path w="52" h="87">
                  <a:moveTo>
                    <a:pt x="52" y="87"/>
                  </a:moveTo>
                  <a:lnTo>
                    <a:pt x="30" y="58"/>
                  </a:lnTo>
                  <a:lnTo>
                    <a:pt x="19" y="47"/>
                  </a:lnTo>
                  <a:lnTo>
                    <a:pt x="11" y="31"/>
                  </a:lnTo>
                  <a:lnTo>
                    <a:pt x="6" y="16"/>
                  </a:lnTo>
                  <a:lnTo>
                    <a:pt x="0" y="0"/>
                  </a:lnTo>
                  <a:lnTo>
                    <a:pt x="16" y="14"/>
                  </a:lnTo>
                  <a:lnTo>
                    <a:pt x="24" y="25"/>
                  </a:lnTo>
                  <a:lnTo>
                    <a:pt x="30" y="38"/>
                  </a:lnTo>
                  <a:lnTo>
                    <a:pt x="36" y="52"/>
                  </a:lnTo>
                  <a:lnTo>
                    <a:pt x="43" y="65"/>
                  </a:lnTo>
                  <a:lnTo>
                    <a:pt x="47" y="76"/>
                  </a:lnTo>
                  <a:lnTo>
                    <a:pt x="52" y="87"/>
                  </a:lnTo>
                  <a:lnTo>
                    <a:pt x="52" y="8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0" name="Freeform 94"/>
            <p:cNvSpPr>
              <a:spLocks/>
            </p:cNvSpPr>
            <p:nvPr/>
          </p:nvSpPr>
          <p:spPr bwMode="auto">
            <a:xfrm>
              <a:off x="4406" y="1271"/>
              <a:ext cx="42" cy="55"/>
            </a:xfrm>
            <a:custGeom>
              <a:avLst/>
              <a:gdLst/>
              <a:ahLst/>
              <a:cxnLst>
                <a:cxn ang="0">
                  <a:pos x="80" y="0"/>
                </a:cxn>
                <a:cxn ang="0">
                  <a:pos x="83" y="14"/>
                </a:cxn>
                <a:cxn ang="0">
                  <a:pos x="76" y="25"/>
                </a:cxn>
                <a:cxn ang="0">
                  <a:pos x="66" y="39"/>
                </a:cxn>
                <a:cxn ang="0">
                  <a:pos x="55" y="53"/>
                </a:cxn>
                <a:cxn ang="0">
                  <a:pos x="46" y="68"/>
                </a:cxn>
                <a:cxn ang="0">
                  <a:pos x="35" y="80"/>
                </a:cxn>
                <a:cxn ang="0">
                  <a:pos x="24" y="93"/>
                </a:cxn>
                <a:cxn ang="0">
                  <a:pos x="13" y="104"/>
                </a:cxn>
                <a:cxn ang="0">
                  <a:pos x="6" y="107"/>
                </a:cxn>
                <a:cxn ang="0">
                  <a:pos x="0" y="112"/>
                </a:cxn>
                <a:cxn ang="0">
                  <a:pos x="9" y="97"/>
                </a:cxn>
                <a:cxn ang="0">
                  <a:pos x="20" y="83"/>
                </a:cxn>
                <a:cxn ang="0">
                  <a:pos x="25" y="77"/>
                </a:cxn>
                <a:cxn ang="0">
                  <a:pos x="30" y="69"/>
                </a:cxn>
                <a:cxn ang="0">
                  <a:pos x="35" y="61"/>
                </a:cxn>
                <a:cxn ang="0">
                  <a:pos x="39" y="53"/>
                </a:cxn>
                <a:cxn ang="0">
                  <a:pos x="44" y="45"/>
                </a:cxn>
                <a:cxn ang="0">
                  <a:pos x="50" y="39"/>
                </a:cxn>
                <a:cxn ang="0">
                  <a:pos x="60" y="25"/>
                </a:cxn>
                <a:cxn ang="0">
                  <a:pos x="71" y="11"/>
                </a:cxn>
                <a:cxn ang="0">
                  <a:pos x="80" y="0"/>
                </a:cxn>
                <a:cxn ang="0">
                  <a:pos x="80" y="0"/>
                </a:cxn>
              </a:cxnLst>
              <a:rect l="0" t="0" r="r" b="b"/>
              <a:pathLst>
                <a:path w="83" h="112">
                  <a:moveTo>
                    <a:pt x="80" y="0"/>
                  </a:moveTo>
                  <a:lnTo>
                    <a:pt x="83" y="14"/>
                  </a:lnTo>
                  <a:lnTo>
                    <a:pt x="76" y="25"/>
                  </a:lnTo>
                  <a:lnTo>
                    <a:pt x="66" y="39"/>
                  </a:lnTo>
                  <a:lnTo>
                    <a:pt x="55" y="53"/>
                  </a:lnTo>
                  <a:lnTo>
                    <a:pt x="46" y="68"/>
                  </a:lnTo>
                  <a:lnTo>
                    <a:pt x="35" y="80"/>
                  </a:lnTo>
                  <a:lnTo>
                    <a:pt x="24" y="93"/>
                  </a:lnTo>
                  <a:lnTo>
                    <a:pt x="13" y="104"/>
                  </a:lnTo>
                  <a:lnTo>
                    <a:pt x="6" y="107"/>
                  </a:lnTo>
                  <a:lnTo>
                    <a:pt x="0" y="112"/>
                  </a:lnTo>
                  <a:lnTo>
                    <a:pt x="9" y="97"/>
                  </a:lnTo>
                  <a:lnTo>
                    <a:pt x="20" y="83"/>
                  </a:lnTo>
                  <a:lnTo>
                    <a:pt x="25" y="77"/>
                  </a:lnTo>
                  <a:lnTo>
                    <a:pt x="30" y="69"/>
                  </a:lnTo>
                  <a:lnTo>
                    <a:pt x="35" y="61"/>
                  </a:lnTo>
                  <a:lnTo>
                    <a:pt x="39" y="53"/>
                  </a:lnTo>
                  <a:lnTo>
                    <a:pt x="44" y="45"/>
                  </a:lnTo>
                  <a:lnTo>
                    <a:pt x="50" y="39"/>
                  </a:lnTo>
                  <a:lnTo>
                    <a:pt x="60" y="25"/>
                  </a:lnTo>
                  <a:lnTo>
                    <a:pt x="71" y="11"/>
                  </a:lnTo>
                  <a:lnTo>
                    <a:pt x="80" y="0"/>
                  </a:lnTo>
                  <a:lnTo>
                    <a:pt x="80" y="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1" name="Freeform 95"/>
            <p:cNvSpPr>
              <a:spLocks/>
            </p:cNvSpPr>
            <p:nvPr/>
          </p:nvSpPr>
          <p:spPr bwMode="auto">
            <a:xfrm>
              <a:off x="4211" y="1181"/>
              <a:ext cx="215" cy="138"/>
            </a:xfrm>
            <a:custGeom>
              <a:avLst/>
              <a:gdLst/>
              <a:ahLst/>
              <a:cxnLst>
                <a:cxn ang="0">
                  <a:pos x="347" y="223"/>
                </a:cxn>
                <a:cxn ang="0">
                  <a:pos x="369" y="212"/>
                </a:cxn>
                <a:cxn ang="0">
                  <a:pos x="394" y="98"/>
                </a:cxn>
                <a:cxn ang="0">
                  <a:pos x="375" y="54"/>
                </a:cxn>
                <a:cxn ang="0">
                  <a:pos x="330" y="60"/>
                </a:cxn>
                <a:cxn ang="0">
                  <a:pos x="304" y="73"/>
                </a:cxn>
                <a:cxn ang="0">
                  <a:pos x="281" y="87"/>
                </a:cxn>
                <a:cxn ang="0">
                  <a:pos x="255" y="104"/>
                </a:cxn>
                <a:cxn ang="0">
                  <a:pos x="229" y="122"/>
                </a:cxn>
                <a:cxn ang="0">
                  <a:pos x="202" y="141"/>
                </a:cxn>
                <a:cxn ang="0">
                  <a:pos x="185" y="153"/>
                </a:cxn>
                <a:cxn ang="0">
                  <a:pos x="142" y="186"/>
                </a:cxn>
                <a:cxn ang="0">
                  <a:pos x="93" y="224"/>
                </a:cxn>
                <a:cxn ang="0">
                  <a:pos x="38" y="268"/>
                </a:cxn>
                <a:cxn ang="0">
                  <a:pos x="22" y="237"/>
                </a:cxn>
                <a:cxn ang="0">
                  <a:pos x="65" y="201"/>
                </a:cxn>
                <a:cxn ang="0">
                  <a:pos x="82" y="188"/>
                </a:cxn>
                <a:cxn ang="0">
                  <a:pos x="101" y="175"/>
                </a:cxn>
                <a:cxn ang="0">
                  <a:pos x="120" y="161"/>
                </a:cxn>
                <a:cxn ang="0">
                  <a:pos x="140" y="149"/>
                </a:cxn>
                <a:cxn ang="0">
                  <a:pos x="159" y="134"/>
                </a:cxn>
                <a:cxn ang="0">
                  <a:pos x="178" y="122"/>
                </a:cxn>
                <a:cxn ang="0">
                  <a:pos x="197" y="109"/>
                </a:cxn>
                <a:cxn ang="0">
                  <a:pos x="215" y="98"/>
                </a:cxn>
                <a:cxn ang="0">
                  <a:pos x="235" y="84"/>
                </a:cxn>
                <a:cxn ang="0">
                  <a:pos x="278" y="51"/>
                </a:cxn>
                <a:cxn ang="0">
                  <a:pos x="244" y="63"/>
                </a:cxn>
                <a:cxn ang="0">
                  <a:pos x="211" y="82"/>
                </a:cxn>
                <a:cxn ang="0">
                  <a:pos x="194" y="93"/>
                </a:cxn>
                <a:cxn ang="0">
                  <a:pos x="177" y="104"/>
                </a:cxn>
                <a:cxn ang="0">
                  <a:pos x="159" y="115"/>
                </a:cxn>
                <a:cxn ang="0">
                  <a:pos x="142" y="128"/>
                </a:cxn>
                <a:cxn ang="0">
                  <a:pos x="126" y="141"/>
                </a:cxn>
                <a:cxn ang="0">
                  <a:pos x="60" y="190"/>
                </a:cxn>
                <a:cxn ang="0">
                  <a:pos x="22" y="220"/>
                </a:cxn>
                <a:cxn ang="0">
                  <a:pos x="0" y="218"/>
                </a:cxn>
                <a:cxn ang="0">
                  <a:pos x="54" y="175"/>
                </a:cxn>
                <a:cxn ang="0">
                  <a:pos x="88" y="150"/>
                </a:cxn>
                <a:cxn ang="0">
                  <a:pos x="103" y="139"/>
                </a:cxn>
                <a:cxn ang="0">
                  <a:pos x="117" y="130"/>
                </a:cxn>
                <a:cxn ang="0">
                  <a:pos x="131" y="119"/>
                </a:cxn>
                <a:cxn ang="0">
                  <a:pos x="145" y="108"/>
                </a:cxn>
                <a:cxn ang="0">
                  <a:pos x="161" y="98"/>
                </a:cxn>
                <a:cxn ang="0">
                  <a:pos x="175" y="87"/>
                </a:cxn>
                <a:cxn ang="0">
                  <a:pos x="191" y="78"/>
                </a:cxn>
                <a:cxn ang="0">
                  <a:pos x="218" y="60"/>
                </a:cxn>
                <a:cxn ang="0">
                  <a:pos x="248" y="43"/>
                </a:cxn>
                <a:cxn ang="0">
                  <a:pos x="278" y="27"/>
                </a:cxn>
                <a:cxn ang="0">
                  <a:pos x="304" y="14"/>
                </a:cxn>
                <a:cxn ang="0">
                  <a:pos x="348" y="2"/>
                </a:cxn>
                <a:cxn ang="0">
                  <a:pos x="407" y="19"/>
                </a:cxn>
                <a:cxn ang="0">
                  <a:pos x="426" y="115"/>
                </a:cxn>
                <a:cxn ang="0">
                  <a:pos x="408" y="174"/>
                </a:cxn>
                <a:cxn ang="0">
                  <a:pos x="382" y="270"/>
                </a:cxn>
                <a:cxn ang="0">
                  <a:pos x="345" y="272"/>
                </a:cxn>
              </a:cxnLst>
              <a:rect l="0" t="0" r="r" b="b"/>
              <a:pathLst>
                <a:path w="430" h="276">
                  <a:moveTo>
                    <a:pt x="334" y="248"/>
                  </a:moveTo>
                  <a:lnTo>
                    <a:pt x="337" y="235"/>
                  </a:lnTo>
                  <a:lnTo>
                    <a:pt x="342" y="229"/>
                  </a:lnTo>
                  <a:lnTo>
                    <a:pt x="347" y="223"/>
                  </a:lnTo>
                  <a:lnTo>
                    <a:pt x="352" y="221"/>
                  </a:lnTo>
                  <a:lnTo>
                    <a:pt x="353" y="218"/>
                  </a:lnTo>
                  <a:lnTo>
                    <a:pt x="361" y="215"/>
                  </a:lnTo>
                  <a:lnTo>
                    <a:pt x="369" y="212"/>
                  </a:lnTo>
                  <a:lnTo>
                    <a:pt x="378" y="212"/>
                  </a:lnTo>
                  <a:lnTo>
                    <a:pt x="389" y="174"/>
                  </a:lnTo>
                  <a:lnTo>
                    <a:pt x="394" y="123"/>
                  </a:lnTo>
                  <a:lnTo>
                    <a:pt x="394" y="98"/>
                  </a:lnTo>
                  <a:lnTo>
                    <a:pt x="389" y="76"/>
                  </a:lnTo>
                  <a:lnTo>
                    <a:pt x="385" y="67"/>
                  </a:lnTo>
                  <a:lnTo>
                    <a:pt x="380" y="60"/>
                  </a:lnTo>
                  <a:lnTo>
                    <a:pt x="375" y="54"/>
                  </a:lnTo>
                  <a:lnTo>
                    <a:pt x="367" y="51"/>
                  </a:lnTo>
                  <a:lnTo>
                    <a:pt x="355" y="51"/>
                  </a:lnTo>
                  <a:lnTo>
                    <a:pt x="339" y="55"/>
                  </a:lnTo>
                  <a:lnTo>
                    <a:pt x="330" y="60"/>
                  </a:lnTo>
                  <a:lnTo>
                    <a:pt x="320" y="65"/>
                  </a:lnTo>
                  <a:lnTo>
                    <a:pt x="315" y="68"/>
                  </a:lnTo>
                  <a:lnTo>
                    <a:pt x="309" y="70"/>
                  </a:lnTo>
                  <a:lnTo>
                    <a:pt x="304" y="73"/>
                  </a:lnTo>
                  <a:lnTo>
                    <a:pt x="298" y="76"/>
                  </a:lnTo>
                  <a:lnTo>
                    <a:pt x="292" y="79"/>
                  </a:lnTo>
                  <a:lnTo>
                    <a:pt x="287" y="84"/>
                  </a:lnTo>
                  <a:lnTo>
                    <a:pt x="281" y="87"/>
                  </a:lnTo>
                  <a:lnTo>
                    <a:pt x="274" y="92"/>
                  </a:lnTo>
                  <a:lnTo>
                    <a:pt x="268" y="95"/>
                  </a:lnTo>
                  <a:lnTo>
                    <a:pt x="262" y="100"/>
                  </a:lnTo>
                  <a:lnTo>
                    <a:pt x="255" y="104"/>
                  </a:lnTo>
                  <a:lnTo>
                    <a:pt x="249" y="108"/>
                  </a:lnTo>
                  <a:lnTo>
                    <a:pt x="243" y="112"/>
                  </a:lnTo>
                  <a:lnTo>
                    <a:pt x="237" y="117"/>
                  </a:lnTo>
                  <a:lnTo>
                    <a:pt x="229" y="122"/>
                  </a:lnTo>
                  <a:lnTo>
                    <a:pt x="222" y="126"/>
                  </a:lnTo>
                  <a:lnTo>
                    <a:pt x="216" y="131"/>
                  </a:lnTo>
                  <a:lnTo>
                    <a:pt x="208" y="136"/>
                  </a:lnTo>
                  <a:lnTo>
                    <a:pt x="202" y="141"/>
                  </a:lnTo>
                  <a:lnTo>
                    <a:pt x="196" y="145"/>
                  </a:lnTo>
                  <a:lnTo>
                    <a:pt x="192" y="149"/>
                  </a:lnTo>
                  <a:lnTo>
                    <a:pt x="189" y="152"/>
                  </a:lnTo>
                  <a:lnTo>
                    <a:pt x="185" y="153"/>
                  </a:lnTo>
                  <a:lnTo>
                    <a:pt x="181" y="156"/>
                  </a:lnTo>
                  <a:lnTo>
                    <a:pt x="169" y="166"/>
                  </a:lnTo>
                  <a:lnTo>
                    <a:pt x="155" y="177"/>
                  </a:lnTo>
                  <a:lnTo>
                    <a:pt x="142" y="186"/>
                  </a:lnTo>
                  <a:lnTo>
                    <a:pt x="129" y="196"/>
                  </a:lnTo>
                  <a:lnTo>
                    <a:pt x="117" y="207"/>
                  </a:lnTo>
                  <a:lnTo>
                    <a:pt x="106" y="215"/>
                  </a:lnTo>
                  <a:lnTo>
                    <a:pt x="93" y="224"/>
                  </a:lnTo>
                  <a:lnTo>
                    <a:pt x="82" y="234"/>
                  </a:lnTo>
                  <a:lnTo>
                    <a:pt x="73" y="242"/>
                  </a:lnTo>
                  <a:lnTo>
                    <a:pt x="54" y="256"/>
                  </a:lnTo>
                  <a:lnTo>
                    <a:pt x="38" y="268"/>
                  </a:lnTo>
                  <a:lnTo>
                    <a:pt x="32" y="273"/>
                  </a:lnTo>
                  <a:lnTo>
                    <a:pt x="27" y="276"/>
                  </a:lnTo>
                  <a:lnTo>
                    <a:pt x="21" y="242"/>
                  </a:lnTo>
                  <a:lnTo>
                    <a:pt x="22" y="237"/>
                  </a:lnTo>
                  <a:lnTo>
                    <a:pt x="29" y="231"/>
                  </a:lnTo>
                  <a:lnTo>
                    <a:pt x="38" y="223"/>
                  </a:lnTo>
                  <a:lnTo>
                    <a:pt x="51" y="212"/>
                  </a:lnTo>
                  <a:lnTo>
                    <a:pt x="65" y="201"/>
                  </a:lnTo>
                  <a:lnTo>
                    <a:pt x="70" y="197"/>
                  </a:lnTo>
                  <a:lnTo>
                    <a:pt x="74" y="194"/>
                  </a:lnTo>
                  <a:lnTo>
                    <a:pt x="77" y="191"/>
                  </a:lnTo>
                  <a:lnTo>
                    <a:pt x="82" y="188"/>
                  </a:lnTo>
                  <a:lnTo>
                    <a:pt x="87" y="185"/>
                  </a:lnTo>
                  <a:lnTo>
                    <a:pt x="92" y="182"/>
                  </a:lnTo>
                  <a:lnTo>
                    <a:pt x="96" y="179"/>
                  </a:lnTo>
                  <a:lnTo>
                    <a:pt x="101" y="175"/>
                  </a:lnTo>
                  <a:lnTo>
                    <a:pt x="106" y="172"/>
                  </a:lnTo>
                  <a:lnTo>
                    <a:pt x="111" y="167"/>
                  </a:lnTo>
                  <a:lnTo>
                    <a:pt x="115" y="164"/>
                  </a:lnTo>
                  <a:lnTo>
                    <a:pt x="120" y="161"/>
                  </a:lnTo>
                  <a:lnTo>
                    <a:pt x="125" y="158"/>
                  </a:lnTo>
                  <a:lnTo>
                    <a:pt x="129" y="155"/>
                  </a:lnTo>
                  <a:lnTo>
                    <a:pt x="134" y="152"/>
                  </a:lnTo>
                  <a:lnTo>
                    <a:pt x="140" y="149"/>
                  </a:lnTo>
                  <a:lnTo>
                    <a:pt x="145" y="144"/>
                  </a:lnTo>
                  <a:lnTo>
                    <a:pt x="150" y="141"/>
                  </a:lnTo>
                  <a:lnTo>
                    <a:pt x="155" y="138"/>
                  </a:lnTo>
                  <a:lnTo>
                    <a:pt x="159" y="134"/>
                  </a:lnTo>
                  <a:lnTo>
                    <a:pt x="164" y="131"/>
                  </a:lnTo>
                  <a:lnTo>
                    <a:pt x="169" y="128"/>
                  </a:lnTo>
                  <a:lnTo>
                    <a:pt x="174" y="125"/>
                  </a:lnTo>
                  <a:lnTo>
                    <a:pt x="178" y="122"/>
                  </a:lnTo>
                  <a:lnTo>
                    <a:pt x="183" y="119"/>
                  </a:lnTo>
                  <a:lnTo>
                    <a:pt x="188" y="115"/>
                  </a:lnTo>
                  <a:lnTo>
                    <a:pt x="192" y="112"/>
                  </a:lnTo>
                  <a:lnTo>
                    <a:pt x="197" y="109"/>
                  </a:lnTo>
                  <a:lnTo>
                    <a:pt x="202" y="106"/>
                  </a:lnTo>
                  <a:lnTo>
                    <a:pt x="205" y="103"/>
                  </a:lnTo>
                  <a:lnTo>
                    <a:pt x="210" y="101"/>
                  </a:lnTo>
                  <a:lnTo>
                    <a:pt x="215" y="98"/>
                  </a:lnTo>
                  <a:lnTo>
                    <a:pt x="218" y="95"/>
                  </a:lnTo>
                  <a:lnTo>
                    <a:pt x="222" y="93"/>
                  </a:lnTo>
                  <a:lnTo>
                    <a:pt x="229" y="89"/>
                  </a:lnTo>
                  <a:lnTo>
                    <a:pt x="235" y="84"/>
                  </a:lnTo>
                  <a:lnTo>
                    <a:pt x="241" y="81"/>
                  </a:lnTo>
                  <a:lnTo>
                    <a:pt x="246" y="78"/>
                  </a:lnTo>
                  <a:lnTo>
                    <a:pt x="251" y="74"/>
                  </a:lnTo>
                  <a:lnTo>
                    <a:pt x="278" y="51"/>
                  </a:lnTo>
                  <a:lnTo>
                    <a:pt x="270" y="54"/>
                  </a:lnTo>
                  <a:lnTo>
                    <a:pt x="262" y="57"/>
                  </a:lnTo>
                  <a:lnTo>
                    <a:pt x="252" y="60"/>
                  </a:lnTo>
                  <a:lnTo>
                    <a:pt x="244" y="63"/>
                  </a:lnTo>
                  <a:lnTo>
                    <a:pt x="237" y="68"/>
                  </a:lnTo>
                  <a:lnTo>
                    <a:pt x="227" y="73"/>
                  </a:lnTo>
                  <a:lnTo>
                    <a:pt x="219" y="78"/>
                  </a:lnTo>
                  <a:lnTo>
                    <a:pt x="211" y="82"/>
                  </a:lnTo>
                  <a:lnTo>
                    <a:pt x="207" y="85"/>
                  </a:lnTo>
                  <a:lnTo>
                    <a:pt x="202" y="87"/>
                  </a:lnTo>
                  <a:lnTo>
                    <a:pt x="199" y="90"/>
                  </a:lnTo>
                  <a:lnTo>
                    <a:pt x="194" y="93"/>
                  </a:lnTo>
                  <a:lnTo>
                    <a:pt x="189" y="95"/>
                  </a:lnTo>
                  <a:lnTo>
                    <a:pt x="185" y="98"/>
                  </a:lnTo>
                  <a:lnTo>
                    <a:pt x="181" y="101"/>
                  </a:lnTo>
                  <a:lnTo>
                    <a:pt x="177" y="104"/>
                  </a:lnTo>
                  <a:lnTo>
                    <a:pt x="172" y="108"/>
                  </a:lnTo>
                  <a:lnTo>
                    <a:pt x="169" y="109"/>
                  </a:lnTo>
                  <a:lnTo>
                    <a:pt x="164" y="112"/>
                  </a:lnTo>
                  <a:lnTo>
                    <a:pt x="159" y="115"/>
                  </a:lnTo>
                  <a:lnTo>
                    <a:pt x="155" y="119"/>
                  </a:lnTo>
                  <a:lnTo>
                    <a:pt x="152" y="122"/>
                  </a:lnTo>
                  <a:lnTo>
                    <a:pt x="147" y="125"/>
                  </a:lnTo>
                  <a:lnTo>
                    <a:pt x="142" y="128"/>
                  </a:lnTo>
                  <a:lnTo>
                    <a:pt x="139" y="131"/>
                  </a:lnTo>
                  <a:lnTo>
                    <a:pt x="134" y="134"/>
                  </a:lnTo>
                  <a:lnTo>
                    <a:pt x="129" y="138"/>
                  </a:lnTo>
                  <a:lnTo>
                    <a:pt x="126" y="141"/>
                  </a:lnTo>
                  <a:lnTo>
                    <a:pt x="109" y="153"/>
                  </a:lnTo>
                  <a:lnTo>
                    <a:pt x="92" y="166"/>
                  </a:lnTo>
                  <a:lnTo>
                    <a:pt x="76" y="179"/>
                  </a:lnTo>
                  <a:lnTo>
                    <a:pt x="60" y="190"/>
                  </a:lnTo>
                  <a:lnTo>
                    <a:pt x="44" y="202"/>
                  </a:lnTo>
                  <a:lnTo>
                    <a:pt x="29" y="213"/>
                  </a:lnTo>
                  <a:lnTo>
                    <a:pt x="25" y="216"/>
                  </a:lnTo>
                  <a:lnTo>
                    <a:pt x="22" y="220"/>
                  </a:lnTo>
                  <a:lnTo>
                    <a:pt x="18" y="223"/>
                  </a:lnTo>
                  <a:lnTo>
                    <a:pt x="14" y="224"/>
                  </a:lnTo>
                  <a:lnTo>
                    <a:pt x="7" y="223"/>
                  </a:lnTo>
                  <a:lnTo>
                    <a:pt x="0" y="218"/>
                  </a:lnTo>
                  <a:lnTo>
                    <a:pt x="14" y="207"/>
                  </a:lnTo>
                  <a:lnTo>
                    <a:pt x="33" y="193"/>
                  </a:lnTo>
                  <a:lnTo>
                    <a:pt x="43" y="185"/>
                  </a:lnTo>
                  <a:lnTo>
                    <a:pt x="54" y="175"/>
                  </a:lnTo>
                  <a:lnTo>
                    <a:pt x="66" y="166"/>
                  </a:lnTo>
                  <a:lnTo>
                    <a:pt x="79" y="156"/>
                  </a:lnTo>
                  <a:lnTo>
                    <a:pt x="85" y="152"/>
                  </a:lnTo>
                  <a:lnTo>
                    <a:pt x="88" y="150"/>
                  </a:lnTo>
                  <a:lnTo>
                    <a:pt x="92" y="147"/>
                  </a:lnTo>
                  <a:lnTo>
                    <a:pt x="96" y="144"/>
                  </a:lnTo>
                  <a:lnTo>
                    <a:pt x="100" y="142"/>
                  </a:lnTo>
                  <a:lnTo>
                    <a:pt x="103" y="139"/>
                  </a:lnTo>
                  <a:lnTo>
                    <a:pt x="106" y="136"/>
                  </a:lnTo>
                  <a:lnTo>
                    <a:pt x="109" y="134"/>
                  </a:lnTo>
                  <a:lnTo>
                    <a:pt x="114" y="131"/>
                  </a:lnTo>
                  <a:lnTo>
                    <a:pt x="117" y="130"/>
                  </a:lnTo>
                  <a:lnTo>
                    <a:pt x="120" y="126"/>
                  </a:lnTo>
                  <a:lnTo>
                    <a:pt x="123" y="123"/>
                  </a:lnTo>
                  <a:lnTo>
                    <a:pt x="128" y="122"/>
                  </a:lnTo>
                  <a:lnTo>
                    <a:pt x="131" y="119"/>
                  </a:lnTo>
                  <a:lnTo>
                    <a:pt x="134" y="115"/>
                  </a:lnTo>
                  <a:lnTo>
                    <a:pt x="139" y="114"/>
                  </a:lnTo>
                  <a:lnTo>
                    <a:pt x="142" y="111"/>
                  </a:lnTo>
                  <a:lnTo>
                    <a:pt x="145" y="108"/>
                  </a:lnTo>
                  <a:lnTo>
                    <a:pt x="150" y="106"/>
                  </a:lnTo>
                  <a:lnTo>
                    <a:pt x="153" y="103"/>
                  </a:lnTo>
                  <a:lnTo>
                    <a:pt x="156" y="100"/>
                  </a:lnTo>
                  <a:lnTo>
                    <a:pt x="161" y="98"/>
                  </a:lnTo>
                  <a:lnTo>
                    <a:pt x="164" y="95"/>
                  </a:lnTo>
                  <a:lnTo>
                    <a:pt x="169" y="93"/>
                  </a:lnTo>
                  <a:lnTo>
                    <a:pt x="172" y="90"/>
                  </a:lnTo>
                  <a:lnTo>
                    <a:pt x="175" y="87"/>
                  </a:lnTo>
                  <a:lnTo>
                    <a:pt x="180" y="85"/>
                  </a:lnTo>
                  <a:lnTo>
                    <a:pt x="183" y="82"/>
                  </a:lnTo>
                  <a:lnTo>
                    <a:pt x="188" y="79"/>
                  </a:lnTo>
                  <a:lnTo>
                    <a:pt x="191" y="78"/>
                  </a:lnTo>
                  <a:lnTo>
                    <a:pt x="196" y="74"/>
                  </a:lnTo>
                  <a:lnTo>
                    <a:pt x="202" y="70"/>
                  </a:lnTo>
                  <a:lnTo>
                    <a:pt x="210" y="65"/>
                  </a:lnTo>
                  <a:lnTo>
                    <a:pt x="218" y="60"/>
                  </a:lnTo>
                  <a:lnTo>
                    <a:pt x="226" y="55"/>
                  </a:lnTo>
                  <a:lnTo>
                    <a:pt x="233" y="51"/>
                  </a:lnTo>
                  <a:lnTo>
                    <a:pt x="240" y="48"/>
                  </a:lnTo>
                  <a:lnTo>
                    <a:pt x="248" y="43"/>
                  </a:lnTo>
                  <a:lnTo>
                    <a:pt x="255" y="38"/>
                  </a:lnTo>
                  <a:lnTo>
                    <a:pt x="262" y="35"/>
                  </a:lnTo>
                  <a:lnTo>
                    <a:pt x="270" y="30"/>
                  </a:lnTo>
                  <a:lnTo>
                    <a:pt x="278" y="27"/>
                  </a:lnTo>
                  <a:lnTo>
                    <a:pt x="284" y="24"/>
                  </a:lnTo>
                  <a:lnTo>
                    <a:pt x="292" y="21"/>
                  </a:lnTo>
                  <a:lnTo>
                    <a:pt x="298" y="18"/>
                  </a:lnTo>
                  <a:lnTo>
                    <a:pt x="304" y="14"/>
                  </a:lnTo>
                  <a:lnTo>
                    <a:pt x="311" y="11"/>
                  </a:lnTo>
                  <a:lnTo>
                    <a:pt x="325" y="8"/>
                  </a:lnTo>
                  <a:lnTo>
                    <a:pt x="336" y="3"/>
                  </a:lnTo>
                  <a:lnTo>
                    <a:pt x="348" y="2"/>
                  </a:lnTo>
                  <a:lnTo>
                    <a:pt x="359" y="0"/>
                  </a:lnTo>
                  <a:lnTo>
                    <a:pt x="378" y="0"/>
                  </a:lnTo>
                  <a:lnTo>
                    <a:pt x="393" y="8"/>
                  </a:lnTo>
                  <a:lnTo>
                    <a:pt x="407" y="19"/>
                  </a:lnTo>
                  <a:lnTo>
                    <a:pt x="416" y="32"/>
                  </a:lnTo>
                  <a:lnTo>
                    <a:pt x="427" y="57"/>
                  </a:lnTo>
                  <a:lnTo>
                    <a:pt x="430" y="85"/>
                  </a:lnTo>
                  <a:lnTo>
                    <a:pt x="426" y="115"/>
                  </a:lnTo>
                  <a:lnTo>
                    <a:pt x="422" y="130"/>
                  </a:lnTo>
                  <a:lnTo>
                    <a:pt x="418" y="145"/>
                  </a:lnTo>
                  <a:lnTo>
                    <a:pt x="413" y="160"/>
                  </a:lnTo>
                  <a:lnTo>
                    <a:pt x="408" y="174"/>
                  </a:lnTo>
                  <a:lnTo>
                    <a:pt x="394" y="227"/>
                  </a:lnTo>
                  <a:lnTo>
                    <a:pt x="396" y="246"/>
                  </a:lnTo>
                  <a:lnTo>
                    <a:pt x="391" y="261"/>
                  </a:lnTo>
                  <a:lnTo>
                    <a:pt x="382" y="270"/>
                  </a:lnTo>
                  <a:lnTo>
                    <a:pt x="375" y="273"/>
                  </a:lnTo>
                  <a:lnTo>
                    <a:pt x="369" y="275"/>
                  </a:lnTo>
                  <a:lnTo>
                    <a:pt x="358" y="275"/>
                  </a:lnTo>
                  <a:lnTo>
                    <a:pt x="345" y="272"/>
                  </a:lnTo>
                  <a:lnTo>
                    <a:pt x="337" y="262"/>
                  </a:lnTo>
                  <a:lnTo>
                    <a:pt x="334" y="248"/>
                  </a:lnTo>
                  <a:lnTo>
                    <a:pt x="334"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2" name="Freeform 96"/>
            <p:cNvSpPr>
              <a:spLocks/>
            </p:cNvSpPr>
            <p:nvPr/>
          </p:nvSpPr>
          <p:spPr bwMode="auto">
            <a:xfrm>
              <a:off x="3764" y="1249"/>
              <a:ext cx="8" cy="17"/>
            </a:xfrm>
            <a:custGeom>
              <a:avLst/>
              <a:gdLst/>
              <a:ahLst/>
              <a:cxnLst>
                <a:cxn ang="0">
                  <a:pos x="7" y="33"/>
                </a:cxn>
                <a:cxn ang="0">
                  <a:pos x="0" y="33"/>
                </a:cxn>
                <a:cxn ang="0">
                  <a:pos x="2" y="20"/>
                </a:cxn>
                <a:cxn ang="0">
                  <a:pos x="7" y="11"/>
                </a:cxn>
                <a:cxn ang="0">
                  <a:pos x="13" y="3"/>
                </a:cxn>
                <a:cxn ang="0">
                  <a:pos x="16" y="1"/>
                </a:cxn>
                <a:cxn ang="0">
                  <a:pos x="19" y="0"/>
                </a:cxn>
                <a:cxn ang="0">
                  <a:pos x="7" y="33"/>
                </a:cxn>
                <a:cxn ang="0">
                  <a:pos x="7" y="33"/>
                </a:cxn>
              </a:cxnLst>
              <a:rect l="0" t="0" r="r" b="b"/>
              <a:pathLst>
                <a:path w="19" h="33">
                  <a:moveTo>
                    <a:pt x="7" y="33"/>
                  </a:moveTo>
                  <a:lnTo>
                    <a:pt x="0" y="33"/>
                  </a:lnTo>
                  <a:lnTo>
                    <a:pt x="2" y="20"/>
                  </a:lnTo>
                  <a:lnTo>
                    <a:pt x="7" y="11"/>
                  </a:lnTo>
                  <a:lnTo>
                    <a:pt x="13" y="3"/>
                  </a:lnTo>
                  <a:lnTo>
                    <a:pt x="16" y="1"/>
                  </a:lnTo>
                  <a:lnTo>
                    <a:pt x="19" y="0"/>
                  </a:lnTo>
                  <a:lnTo>
                    <a:pt x="7" y="33"/>
                  </a:lnTo>
                  <a:lnTo>
                    <a:pt x="7" y="3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3" name="Freeform 97"/>
            <p:cNvSpPr>
              <a:spLocks/>
            </p:cNvSpPr>
            <p:nvPr/>
          </p:nvSpPr>
          <p:spPr bwMode="auto">
            <a:xfrm>
              <a:off x="4234" y="1211"/>
              <a:ext cx="45" cy="38"/>
            </a:xfrm>
            <a:custGeom>
              <a:avLst/>
              <a:gdLst/>
              <a:ahLst/>
              <a:cxnLst>
                <a:cxn ang="0">
                  <a:pos x="0" y="76"/>
                </a:cxn>
                <a:cxn ang="0">
                  <a:pos x="8" y="66"/>
                </a:cxn>
                <a:cxn ang="0">
                  <a:pos x="19" y="57"/>
                </a:cxn>
                <a:cxn ang="0">
                  <a:pos x="28" y="46"/>
                </a:cxn>
                <a:cxn ang="0">
                  <a:pos x="39" y="34"/>
                </a:cxn>
                <a:cxn ang="0">
                  <a:pos x="50" y="25"/>
                </a:cxn>
                <a:cxn ang="0">
                  <a:pos x="61" y="16"/>
                </a:cxn>
                <a:cxn ang="0">
                  <a:pos x="74" y="6"/>
                </a:cxn>
                <a:cxn ang="0">
                  <a:pos x="79" y="3"/>
                </a:cxn>
                <a:cxn ang="0">
                  <a:pos x="85" y="0"/>
                </a:cxn>
                <a:cxn ang="0">
                  <a:pos x="90" y="11"/>
                </a:cxn>
                <a:cxn ang="0">
                  <a:pos x="87" y="17"/>
                </a:cxn>
                <a:cxn ang="0">
                  <a:pos x="82" y="23"/>
                </a:cxn>
                <a:cxn ang="0">
                  <a:pos x="72" y="33"/>
                </a:cxn>
                <a:cxn ang="0">
                  <a:pos x="60" y="44"/>
                </a:cxn>
                <a:cxn ang="0">
                  <a:pos x="54" y="47"/>
                </a:cxn>
                <a:cxn ang="0">
                  <a:pos x="47" y="52"/>
                </a:cxn>
                <a:cxn ang="0">
                  <a:pos x="39" y="57"/>
                </a:cxn>
                <a:cxn ang="0">
                  <a:pos x="33" y="60"/>
                </a:cxn>
                <a:cxn ang="0">
                  <a:pos x="27" y="63"/>
                </a:cxn>
                <a:cxn ang="0">
                  <a:pos x="20" y="66"/>
                </a:cxn>
                <a:cxn ang="0">
                  <a:pos x="14" y="69"/>
                </a:cxn>
                <a:cxn ang="0">
                  <a:pos x="9" y="72"/>
                </a:cxn>
                <a:cxn ang="0">
                  <a:pos x="0" y="76"/>
                </a:cxn>
                <a:cxn ang="0">
                  <a:pos x="0" y="76"/>
                </a:cxn>
              </a:cxnLst>
              <a:rect l="0" t="0" r="r" b="b"/>
              <a:pathLst>
                <a:path w="90" h="76">
                  <a:moveTo>
                    <a:pt x="0" y="76"/>
                  </a:moveTo>
                  <a:lnTo>
                    <a:pt x="8" y="66"/>
                  </a:lnTo>
                  <a:lnTo>
                    <a:pt x="19" y="57"/>
                  </a:lnTo>
                  <a:lnTo>
                    <a:pt x="28" y="46"/>
                  </a:lnTo>
                  <a:lnTo>
                    <a:pt x="39" y="34"/>
                  </a:lnTo>
                  <a:lnTo>
                    <a:pt x="50" y="25"/>
                  </a:lnTo>
                  <a:lnTo>
                    <a:pt x="61" y="16"/>
                  </a:lnTo>
                  <a:lnTo>
                    <a:pt x="74" y="6"/>
                  </a:lnTo>
                  <a:lnTo>
                    <a:pt x="79" y="3"/>
                  </a:lnTo>
                  <a:lnTo>
                    <a:pt x="85" y="0"/>
                  </a:lnTo>
                  <a:lnTo>
                    <a:pt x="90" y="11"/>
                  </a:lnTo>
                  <a:lnTo>
                    <a:pt x="87" y="17"/>
                  </a:lnTo>
                  <a:lnTo>
                    <a:pt x="82" y="23"/>
                  </a:lnTo>
                  <a:lnTo>
                    <a:pt x="72" y="33"/>
                  </a:lnTo>
                  <a:lnTo>
                    <a:pt x="60" y="44"/>
                  </a:lnTo>
                  <a:lnTo>
                    <a:pt x="54" y="47"/>
                  </a:lnTo>
                  <a:lnTo>
                    <a:pt x="47" y="52"/>
                  </a:lnTo>
                  <a:lnTo>
                    <a:pt x="39" y="57"/>
                  </a:lnTo>
                  <a:lnTo>
                    <a:pt x="33" y="60"/>
                  </a:lnTo>
                  <a:lnTo>
                    <a:pt x="27" y="63"/>
                  </a:lnTo>
                  <a:lnTo>
                    <a:pt x="20" y="66"/>
                  </a:lnTo>
                  <a:lnTo>
                    <a:pt x="14" y="69"/>
                  </a:lnTo>
                  <a:lnTo>
                    <a:pt x="9" y="72"/>
                  </a:lnTo>
                  <a:lnTo>
                    <a:pt x="0" y="76"/>
                  </a:lnTo>
                  <a:lnTo>
                    <a:pt x="0" y="7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4" name="Freeform 98"/>
            <p:cNvSpPr>
              <a:spLocks/>
            </p:cNvSpPr>
            <p:nvPr/>
          </p:nvSpPr>
          <p:spPr bwMode="auto">
            <a:xfrm>
              <a:off x="3899" y="1094"/>
              <a:ext cx="238" cy="150"/>
            </a:xfrm>
            <a:custGeom>
              <a:avLst/>
              <a:gdLst/>
              <a:ahLst/>
              <a:cxnLst>
                <a:cxn ang="0">
                  <a:pos x="78" y="237"/>
                </a:cxn>
                <a:cxn ang="0">
                  <a:pos x="141" y="184"/>
                </a:cxn>
                <a:cxn ang="0">
                  <a:pos x="196" y="142"/>
                </a:cxn>
                <a:cxn ang="0">
                  <a:pos x="213" y="129"/>
                </a:cxn>
                <a:cxn ang="0">
                  <a:pos x="230" y="117"/>
                </a:cxn>
                <a:cxn ang="0">
                  <a:pos x="246" y="104"/>
                </a:cxn>
                <a:cxn ang="0">
                  <a:pos x="276" y="82"/>
                </a:cxn>
                <a:cxn ang="0">
                  <a:pos x="263" y="82"/>
                </a:cxn>
                <a:cxn ang="0">
                  <a:pos x="241" y="96"/>
                </a:cxn>
                <a:cxn ang="0">
                  <a:pos x="223" y="109"/>
                </a:cxn>
                <a:cxn ang="0">
                  <a:pos x="202" y="123"/>
                </a:cxn>
                <a:cxn ang="0">
                  <a:pos x="180" y="139"/>
                </a:cxn>
                <a:cxn ang="0">
                  <a:pos x="158" y="154"/>
                </a:cxn>
                <a:cxn ang="0">
                  <a:pos x="120" y="183"/>
                </a:cxn>
                <a:cxn ang="0">
                  <a:pos x="81" y="214"/>
                </a:cxn>
                <a:cxn ang="0">
                  <a:pos x="18" y="265"/>
                </a:cxn>
                <a:cxn ang="0">
                  <a:pos x="40" y="224"/>
                </a:cxn>
                <a:cxn ang="0">
                  <a:pos x="85" y="188"/>
                </a:cxn>
                <a:cxn ang="0">
                  <a:pos x="128" y="153"/>
                </a:cxn>
                <a:cxn ang="0">
                  <a:pos x="144" y="142"/>
                </a:cxn>
                <a:cxn ang="0">
                  <a:pos x="158" y="132"/>
                </a:cxn>
                <a:cxn ang="0">
                  <a:pos x="174" y="121"/>
                </a:cxn>
                <a:cxn ang="0">
                  <a:pos x="189" y="110"/>
                </a:cxn>
                <a:cxn ang="0">
                  <a:pos x="205" y="99"/>
                </a:cxn>
                <a:cxn ang="0">
                  <a:pos x="221" y="90"/>
                </a:cxn>
                <a:cxn ang="0">
                  <a:pos x="237" y="79"/>
                </a:cxn>
                <a:cxn ang="0">
                  <a:pos x="265" y="61"/>
                </a:cxn>
                <a:cxn ang="0">
                  <a:pos x="298" y="44"/>
                </a:cxn>
                <a:cxn ang="0">
                  <a:pos x="331" y="30"/>
                </a:cxn>
                <a:cxn ang="0">
                  <a:pos x="363" y="17"/>
                </a:cxn>
                <a:cxn ang="0">
                  <a:pos x="410" y="3"/>
                </a:cxn>
                <a:cxn ang="0">
                  <a:pos x="465" y="11"/>
                </a:cxn>
                <a:cxn ang="0">
                  <a:pos x="471" y="83"/>
                </a:cxn>
                <a:cxn ang="0">
                  <a:pos x="453" y="129"/>
                </a:cxn>
                <a:cxn ang="0">
                  <a:pos x="427" y="192"/>
                </a:cxn>
                <a:cxn ang="0">
                  <a:pos x="404" y="202"/>
                </a:cxn>
                <a:cxn ang="0">
                  <a:pos x="394" y="167"/>
                </a:cxn>
                <a:cxn ang="0">
                  <a:pos x="430" y="121"/>
                </a:cxn>
                <a:cxn ang="0">
                  <a:pos x="430" y="52"/>
                </a:cxn>
                <a:cxn ang="0">
                  <a:pos x="401" y="44"/>
                </a:cxn>
                <a:cxn ang="0">
                  <a:pos x="371" y="58"/>
                </a:cxn>
                <a:cxn ang="0">
                  <a:pos x="350" y="71"/>
                </a:cxn>
                <a:cxn ang="0">
                  <a:pos x="326" y="85"/>
                </a:cxn>
                <a:cxn ang="0">
                  <a:pos x="301" y="99"/>
                </a:cxn>
                <a:cxn ang="0">
                  <a:pos x="276" y="115"/>
                </a:cxn>
                <a:cxn ang="0">
                  <a:pos x="251" y="132"/>
                </a:cxn>
                <a:cxn ang="0">
                  <a:pos x="224" y="150"/>
                </a:cxn>
                <a:cxn ang="0">
                  <a:pos x="199" y="169"/>
                </a:cxn>
                <a:cxn ang="0">
                  <a:pos x="174" y="188"/>
                </a:cxn>
                <a:cxn ang="0">
                  <a:pos x="128" y="224"/>
                </a:cxn>
                <a:cxn ang="0">
                  <a:pos x="89" y="259"/>
                </a:cxn>
                <a:cxn ang="0">
                  <a:pos x="35" y="278"/>
                </a:cxn>
              </a:cxnLst>
              <a:rect l="0" t="0" r="r" b="b"/>
              <a:pathLst>
                <a:path w="478" h="298">
                  <a:moveTo>
                    <a:pt x="35" y="278"/>
                  </a:moveTo>
                  <a:lnTo>
                    <a:pt x="49" y="263"/>
                  </a:lnTo>
                  <a:lnTo>
                    <a:pt x="62" y="251"/>
                  </a:lnTo>
                  <a:lnTo>
                    <a:pt x="78" y="237"/>
                  </a:lnTo>
                  <a:lnTo>
                    <a:pt x="93" y="224"/>
                  </a:lnTo>
                  <a:lnTo>
                    <a:pt x="109" y="210"/>
                  </a:lnTo>
                  <a:lnTo>
                    <a:pt x="125" y="197"/>
                  </a:lnTo>
                  <a:lnTo>
                    <a:pt x="141" y="184"/>
                  </a:lnTo>
                  <a:lnTo>
                    <a:pt x="158" y="172"/>
                  </a:lnTo>
                  <a:lnTo>
                    <a:pt x="175" y="158"/>
                  </a:lnTo>
                  <a:lnTo>
                    <a:pt x="191" y="145"/>
                  </a:lnTo>
                  <a:lnTo>
                    <a:pt x="196" y="142"/>
                  </a:lnTo>
                  <a:lnTo>
                    <a:pt x="200" y="139"/>
                  </a:lnTo>
                  <a:lnTo>
                    <a:pt x="205" y="136"/>
                  </a:lnTo>
                  <a:lnTo>
                    <a:pt x="208" y="132"/>
                  </a:lnTo>
                  <a:lnTo>
                    <a:pt x="213" y="129"/>
                  </a:lnTo>
                  <a:lnTo>
                    <a:pt x="218" y="126"/>
                  </a:lnTo>
                  <a:lnTo>
                    <a:pt x="221" y="123"/>
                  </a:lnTo>
                  <a:lnTo>
                    <a:pt x="226" y="120"/>
                  </a:lnTo>
                  <a:lnTo>
                    <a:pt x="230" y="117"/>
                  </a:lnTo>
                  <a:lnTo>
                    <a:pt x="235" y="113"/>
                  </a:lnTo>
                  <a:lnTo>
                    <a:pt x="238" y="110"/>
                  </a:lnTo>
                  <a:lnTo>
                    <a:pt x="243" y="107"/>
                  </a:lnTo>
                  <a:lnTo>
                    <a:pt x="246" y="104"/>
                  </a:lnTo>
                  <a:lnTo>
                    <a:pt x="251" y="101"/>
                  </a:lnTo>
                  <a:lnTo>
                    <a:pt x="256" y="98"/>
                  </a:lnTo>
                  <a:lnTo>
                    <a:pt x="259" y="95"/>
                  </a:lnTo>
                  <a:lnTo>
                    <a:pt x="276" y="82"/>
                  </a:lnTo>
                  <a:lnTo>
                    <a:pt x="292" y="71"/>
                  </a:lnTo>
                  <a:lnTo>
                    <a:pt x="279" y="76"/>
                  </a:lnTo>
                  <a:lnTo>
                    <a:pt x="271" y="79"/>
                  </a:lnTo>
                  <a:lnTo>
                    <a:pt x="263" y="82"/>
                  </a:lnTo>
                  <a:lnTo>
                    <a:pt x="256" y="88"/>
                  </a:lnTo>
                  <a:lnTo>
                    <a:pt x="251" y="90"/>
                  </a:lnTo>
                  <a:lnTo>
                    <a:pt x="246" y="93"/>
                  </a:lnTo>
                  <a:lnTo>
                    <a:pt x="241" y="96"/>
                  </a:lnTo>
                  <a:lnTo>
                    <a:pt x="237" y="99"/>
                  </a:lnTo>
                  <a:lnTo>
                    <a:pt x="232" y="102"/>
                  </a:lnTo>
                  <a:lnTo>
                    <a:pt x="227" y="106"/>
                  </a:lnTo>
                  <a:lnTo>
                    <a:pt x="223" y="109"/>
                  </a:lnTo>
                  <a:lnTo>
                    <a:pt x="218" y="112"/>
                  </a:lnTo>
                  <a:lnTo>
                    <a:pt x="211" y="115"/>
                  </a:lnTo>
                  <a:lnTo>
                    <a:pt x="207" y="118"/>
                  </a:lnTo>
                  <a:lnTo>
                    <a:pt x="202" y="123"/>
                  </a:lnTo>
                  <a:lnTo>
                    <a:pt x="196" y="126"/>
                  </a:lnTo>
                  <a:lnTo>
                    <a:pt x="191" y="131"/>
                  </a:lnTo>
                  <a:lnTo>
                    <a:pt x="185" y="134"/>
                  </a:lnTo>
                  <a:lnTo>
                    <a:pt x="180" y="139"/>
                  </a:lnTo>
                  <a:lnTo>
                    <a:pt x="174" y="142"/>
                  </a:lnTo>
                  <a:lnTo>
                    <a:pt x="169" y="147"/>
                  </a:lnTo>
                  <a:lnTo>
                    <a:pt x="163" y="150"/>
                  </a:lnTo>
                  <a:lnTo>
                    <a:pt x="158" y="154"/>
                  </a:lnTo>
                  <a:lnTo>
                    <a:pt x="152" y="159"/>
                  </a:lnTo>
                  <a:lnTo>
                    <a:pt x="142" y="167"/>
                  </a:lnTo>
                  <a:lnTo>
                    <a:pt x="131" y="175"/>
                  </a:lnTo>
                  <a:lnTo>
                    <a:pt x="120" y="183"/>
                  </a:lnTo>
                  <a:lnTo>
                    <a:pt x="109" y="191"/>
                  </a:lnTo>
                  <a:lnTo>
                    <a:pt x="100" y="199"/>
                  </a:lnTo>
                  <a:lnTo>
                    <a:pt x="90" y="207"/>
                  </a:lnTo>
                  <a:lnTo>
                    <a:pt x="81" y="214"/>
                  </a:lnTo>
                  <a:lnTo>
                    <a:pt x="62" y="229"/>
                  </a:lnTo>
                  <a:lnTo>
                    <a:pt x="48" y="241"/>
                  </a:lnTo>
                  <a:lnTo>
                    <a:pt x="33" y="252"/>
                  </a:lnTo>
                  <a:lnTo>
                    <a:pt x="18" y="265"/>
                  </a:lnTo>
                  <a:lnTo>
                    <a:pt x="0" y="257"/>
                  </a:lnTo>
                  <a:lnTo>
                    <a:pt x="13" y="246"/>
                  </a:lnTo>
                  <a:lnTo>
                    <a:pt x="30" y="232"/>
                  </a:lnTo>
                  <a:lnTo>
                    <a:pt x="40" y="224"/>
                  </a:lnTo>
                  <a:lnTo>
                    <a:pt x="49" y="216"/>
                  </a:lnTo>
                  <a:lnTo>
                    <a:pt x="60" y="207"/>
                  </a:lnTo>
                  <a:lnTo>
                    <a:pt x="73" y="197"/>
                  </a:lnTo>
                  <a:lnTo>
                    <a:pt x="85" y="188"/>
                  </a:lnTo>
                  <a:lnTo>
                    <a:pt x="98" y="177"/>
                  </a:lnTo>
                  <a:lnTo>
                    <a:pt x="111" y="167"/>
                  </a:lnTo>
                  <a:lnTo>
                    <a:pt x="125" y="156"/>
                  </a:lnTo>
                  <a:lnTo>
                    <a:pt x="128" y="153"/>
                  </a:lnTo>
                  <a:lnTo>
                    <a:pt x="133" y="151"/>
                  </a:lnTo>
                  <a:lnTo>
                    <a:pt x="136" y="148"/>
                  </a:lnTo>
                  <a:lnTo>
                    <a:pt x="139" y="145"/>
                  </a:lnTo>
                  <a:lnTo>
                    <a:pt x="144" y="142"/>
                  </a:lnTo>
                  <a:lnTo>
                    <a:pt x="147" y="140"/>
                  </a:lnTo>
                  <a:lnTo>
                    <a:pt x="150" y="137"/>
                  </a:lnTo>
                  <a:lnTo>
                    <a:pt x="155" y="134"/>
                  </a:lnTo>
                  <a:lnTo>
                    <a:pt x="158" y="132"/>
                  </a:lnTo>
                  <a:lnTo>
                    <a:pt x="161" y="129"/>
                  </a:lnTo>
                  <a:lnTo>
                    <a:pt x="166" y="126"/>
                  </a:lnTo>
                  <a:lnTo>
                    <a:pt x="169" y="123"/>
                  </a:lnTo>
                  <a:lnTo>
                    <a:pt x="174" y="121"/>
                  </a:lnTo>
                  <a:lnTo>
                    <a:pt x="177" y="118"/>
                  </a:lnTo>
                  <a:lnTo>
                    <a:pt x="182" y="115"/>
                  </a:lnTo>
                  <a:lnTo>
                    <a:pt x="185" y="113"/>
                  </a:lnTo>
                  <a:lnTo>
                    <a:pt x="189" y="110"/>
                  </a:lnTo>
                  <a:lnTo>
                    <a:pt x="193" y="107"/>
                  </a:lnTo>
                  <a:lnTo>
                    <a:pt x="197" y="106"/>
                  </a:lnTo>
                  <a:lnTo>
                    <a:pt x="200" y="102"/>
                  </a:lnTo>
                  <a:lnTo>
                    <a:pt x="205" y="99"/>
                  </a:lnTo>
                  <a:lnTo>
                    <a:pt x="208" y="98"/>
                  </a:lnTo>
                  <a:lnTo>
                    <a:pt x="213" y="95"/>
                  </a:lnTo>
                  <a:lnTo>
                    <a:pt x="216" y="91"/>
                  </a:lnTo>
                  <a:lnTo>
                    <a:pt x="221" y="90"/>
                  </a:lnTo>
                  <a:lnTo>
                    <a:pt x="224" y="87"/>
                  </a:lnTo>
                  <a:lnTo>
                    <a:pt x="229" y="83"/>
                  </a:lnTo>
                  <a:lnTo>
                    <a:pt x="232" y="82"/>
                  </a:lnTo>
                  <a:lnTo>
                    <a:pt x="237" y="79"/>
                  </a:lnTo>
                  <a:lnTo>
                    <a:pt x="241" y="77"/>
                  </a:lnTo>
                  <a:lnTo>
                    <a:pt x="249" y="72"/>
                  </a:lnTo>
                  <a:lnTo>
                    <a:pt x="257" y="66"/>
                  </a:lnTo>
                  <a:lnTo>
                    <a:pt x="265" y="61"/>
                  </a:lnTo>
                  <a:lnTo>
                    <a:pt x="273" y="58"/>
                  </a:lnTo>
                  <a:lnTo>
                    <a:pt x="282" y="54"/>
                  </a:lnTo>
                  <a:lnTo>
                    <a:pt x="290" y="49"/>
                  </a:lnTo>
                  <a:lnTo>
                    <a:pt x="298" y="44"/>
                  </a:lnTo>
                  <a:lnTo>
                    <a:pt x="306" y="41"/>
                  </a:lnTo>
                  <a:lnTo>
                    <a:pt x="314" y="36"/>
                  </a:lnTo>
                  <a:lnTo>
                    <a:pt x="323" y="33"/>
                  </a:lnTo>
                  <a:lnTo>
                    <a:pt x="331" y="30"/>
                  </a:lnTo>
                  <a:lnTo>
                    <a:pt x="339" y="25"/>
                  </a:lnTo>
                  <a:lnTo>
                    <a:pt x="347" y="22"/>
                  </a:lnTo>
                  <a:lnTo>
                    <a:pt x="355" y="19"/>
                  </a:lnTo>
                  <a:lnTo>
                    <a:pt x="363" y="17"/>
                  </a:lnTo>
                  <a:lnTo>
                    <a:pt x="371" y="14"/>
                  </a:lnTo>
                  <a:lnTo>
                    <a:pt x="378" y="11"/>
                  </a:lnTo>
                  <a:lnTo>
                    <a:pt x="394" y="6"/>
                  </a:lnTo>
                  <a:lnTo>
                    <a:pt x="410" y="3"/>
                  </a:lnTo>
                  <a:lnTo>
                    <a:pt x="424" y="1"/>
                  </a:lnTo>
                  <a:lnTo>
                    <a:pt x="440" y="0"/>
                  </a:lnTo>
                  <a:lnTo>
                    <a:pt x="454" y="5"/>
                  </a:lnTo>
                  <a:lnTo>
                    <a:pt x="465" y="11"/>
                  </a:lnTo>
                  <a:lnTo>
                    <a:pt x="476" y="31"/>
                  </a:lnTo>
                  <a:lnTo>
                    <a:pt x="478" y="57"/>
                  </a:lnTo>
                  <a:lnTo>
                    <a:pt x="475" y="69"/>
                  </a:lnTo>
                  <a:lnTo>
                    <a:pt x="471" y="83"/>
                  </a:lnTo>
                  <a:lnTo>
                    <a:pt x="465" y="99"/>
                  </a:lnTo>
                  <a:lnTo>
                    <a:pt x="459" y="115"/>
                  </a:lnTo>
                  <a:lnTo>
                    <a:pt x="456" y="121"/>
                  </a:lnTo>
                  <a:lnTo>
                    <a:pt x="453" y="129"/>
                  </a:lnTo>
                  <a:lnTo>
                    <a:pt x="446" y="143"/>
                  </a:lnTo>
                  <a:lnTo>
                    <a:pt x="440" y="158"/>
                  </a:lnTo>
                  <a:lnTo>
                    <a:pt x="435" y="170"/>
                  </a:lnTo>
                  <a:lnTo>
                    <a:pt x="427" y="192"/>
                  </a:lnTo>
                  <a:lnTo>
                    <a:pt x="423" y="197"/>
                  </a:lnTo>
                  <a:lnTo>
                    <a:pt x="419" y="199"/>
                  </a:lnTo>
                  <a:lnTo>
                    <a:pt x="410" y="202"/>
                  </a:lnTo>
                  <a:lnTo>
                    <a:pt x="404" y="202"/>
                  </a:lnTo>
                  <a:lnTo>
                    <a:pt x="396" y="199"/>
                  </a:lnTo>
                  <a:lnTo>
                    <a:pt x="386" y="189"/>
                  </a:lnTo>
                  <a:lnTo>
                    <a:pt x="385" y="172"/>
                  </a:lnTo>
                  <a:lnTo>
                    <a:pt x="394" y="167"/>
                  </a:lnTo>
                  <a:lnTo>
                    <a:pt x="402" y="161"/>
                  </a:lnTo>
                  <a:lnTo>
                    <a:pt x="418" y="142"/>
                  </a:lnTo>
                  <a:lnTo>
                    <a:pt x="424" y="132"/>
                  </a:lnTo>
                  <a:lnTo>
                    <a:pt x="430" y="121"/>
                  </a:lnTo>
                  <a:lnTo>
                    <a:pt x="438" y="98"/>
                  </a:lnTo>
                  <a:lnTo>
                    <a:pt x="440" y="76"/>
                  </a:lnTo>
                  <a:lnTo>
                    <a:pt x="435" y="58"/>
                  </a:lnTo>
                  <a:lnTo>
                    <a:pt x="430" y="52"/>
                  </a:lnTo>
                  <a:lnTo>
                    <a:pt x="427" y="49"/>
                  </a:lnTo>
                  <a:lnTo>
                    <a:pt x="423" y="47"/>
                  </a:lnTo>
                  <a:lnTo>
                    <a:pt x="413" y="44"/>
                  </a:lnTo>
                  <a:lnTo>
                    <a:pt x="401" y="44"/>
                  </a:lnTo>
                  <a:lnTo>
                    <a:pt x="391" y="49"/>
                  </a:lnTo>
                  <a:lnTo>
                    <a:pt x="382" y="54"/>
                  </a:lnTo>
                  <a:lnTo>
                    <a:pt x="377" y="57"/>
                  </a:lnTo>
                  <a:lnTo>
                    <a:pt x="371" y="58"/>
                  </a:lnTo>
                  <a:lnTo>
                    <a:pt x="366" y="61"/>
                  </a:lnTo>
                  <a:lnTo>
                    <a:pt x="361" y="65"/>
                  </a:lnTo>
                  <a:lnTo>
                    <a:pt x="355" y="68"/>
                  </a:lnTo>
                  <a:lnTo>
                    <a:pt x="350" y="71"/>
                  </a:lnTo>
                  <a:lnTo>
                    <a:pt x="344" y="74"/>
                  </a:lnTo>
                  <a:lnTo>
                    <a:pt x="338" y="79"/>
                  </a:lnTo>
                  <a:lnTo>
                    <a:pt x="333" y="82"/>
                  </a:lnTo>
                  <a:lnTo>
                    <a:pt x="326" y="85"/>
                  </a:lnTo>
                  <a:lnTo>
                    <a:pt x="320" y="88"/>
                  </a:lnTo>
                  <a:lnTo>
                    <a:pt x="314" y="93"/>
                  </a:lnTo>
                  <a:lnTo>
                    <a:pt x="308" y="96"/>
                  </a:lnTo>
                  <a:lnTo>
                    <a:pt x="301" y="99"/>
                  </a:lnTo>
                  <a:lnTo>
                    <a:pt x="295" y="104"/>
                  </a:lnTo>
                  <a:lnTo>
                    <a:pt x="289" y="107"/>
                  </a:lnTo>
                  <a:lnTo>
                    <a:pt x="282" y="112"/>
                  </a:lnTo>
                  <a:lnTo>
                    <a:pt x="276" y="115"/>
                  </a:lnTo>
                  <a:lnTo>
                    <a:pt x="270" y="120"/>
                  </a:lnTo>
                  <a:lnTo>
                    <a:pt x="263" y="125"/>
                  </a:lnTo>
                  <a:lnTo>
                    <a:pt x="257" y="129"/>
                  </a:lnTo>
                  <a:lnTo>
                    <a:pt x="251" y="132"/>
                  </a:lnTo>
                  <a:lnTo>
                    <a:pt x="245" y="137"/>
                  </a:lnTo>
                  <a:lnTo>
                    <a:pt x="238" y="142"/>
                  </a:lnTo>
                  <a:lnTo>
                    <a:pt x="232" y="147"/>
                  </a:lnTo>
                  <a:lnTo>
                    <a:pt x="224" y="150"/>
                  </a:lnTo>
                  <a:lnTo>
                    <a:pt x="218" y="154"/>
                  </a:lnTo>
                  <a:lnTo>
                    <a:pt x="211" y="159"/>
                  </a:lnTo>
                  <a:lnTo>
                    <a:pt x="205" y="164"/>
                  </a:lnTo>
                  <a:lnTo>
                    <a:pt x="199" y="169"/>
                  </a:lnTo>
                  <a:lnTo>
                    <a:pt x="193" y="173"/>
                  </a:lnTo>
                  <a:lnTo>
                    <a:pt x="186" y="178"/>
                  </a:lnTo>
                  <a:lnTo>
                    <a:pt x="180" y="183"/>
                  </a:lnTo>
                  <a:lnTo>
                    <a:pt x="174" y="188"/>
                  </a:lnTo>
                  <a:lnTo>
                    <a:pt x="163" y="197"/>
                  </a:lnTo>
                  <a:lnTo>
                    <a:pt x="150" y="205"/>
                  </a:lnTo>
                  <a:lnTo>
                    <a:pt x="139" y="214"/>
                  </a:lnTo>
                  <a:lnTo>
                    <a:pt x="128" y="224"/>
                  </a:lnTo>
                  <a:lnTo>
                    <a:pt x="117" y="233"/>
                  </a:lnTo>
                  <a:lnTo>
                    <a:pt x="108" y="241"/>
                  </a:lnTo>
                  <a:lnTo>
                    <a:pt x="98" y="251"/>
                  </a:lnTo>
                  <a:lnTo>
                    <a:pt x="89" y="259"/>
                  </a:lnTo>
                  <a:lnTo>
                    <a:pt x="81" y="268"/>
                  </a:lnTo>
                  <a:lnTo>
                    <a:pt x="65" y="284"/>
                  </a:lnTo>
                  <a:lnTo>
                    <a:pt x="54" y="298"/>
                  </a:lnTo>
                  <a:lnTo>
                    <a:pt x="35" y="278"/>
                  </a:lnTo>
                  <a:lnTo>
                    <a:pt x="35" y="27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5" name="Freeform 99"/>
            <p:cNvSpPr>
              <a:spLocks/>
            </p:cNvSpPr>
            <p:nvPr/>
          </p:nvSpPr>
          <p:spPr bwMode="auto">
            <a:xfrm>
              <a:off x="3777" y="1193"/>
              <a:ext cx="73" cy="45"/>
            </a:xfrm>
            <a:custGeom>
              <a:avLst/>
              <a:gdLst/>
              <a:ahLst/>
              <a:cxnLst>
                <a:cxn ang="0">
                  <a:pos x="0" y="90"/>
                </a:cxn>
                <a:cxn ang="0">
                  <a:pos x="3" y="82"/>
                </a:cxn>
                <a:cxn ang="0">
                  <a:pos x="8" y="74"/>
                </a:cxn>
                <a:cxn ang="0">
                  <a:pos x="16" y="67"/>
                </a:cxn>
                <a:cxn ang="0">
                  <a:pos x="24" y="60"/>
                </a:cxn>
                <a:cxn ang="0">
                  <a:pos x="33" y="52"/>
                </a:cxn>
                <a:cxn ang="0">
                  <a:pos x="38" y="49"/>
                </a:cxn>
                <a:cxn ang="0">
                  <a:pos x="43" y="46"/>
                </a:cxn>
                <a:cxn ang="0">
                  <a:pos x="49" y="43"/>
                </a:cxn>
                <a:cxn ang="0">
                  <a:pos x="54" y="40"/>
                </a:cxn>
                <a:cxn ang="0">
                  <a:pos x="60" y="37"/>
                </a:cxn>
                <a:cxn ang="0">
                  <a:pos x="65" y="33"/>
                </a:cxn>
                <a:cxn ang="0">
                  <a:pos x="71" y="30"/>
                </a:cxn>
                <a:cxn ang="0">
                  <a:pos x="76" y="27"/>
                </a:cxn>
                <a:cxn ang="0">
                  <a:pos x="82" y="26"/>
                </a:cxn>
                <a:cxn ang="0">
                  <a:pos x="88" y="22"/>
                </a:cxn>
                <a:cxn ang="0">
                  <a:pos x="93" y="19"/>
                </a:cxn>
                <a:cxn ang="0">
                  <a:pos x="99" y="18"/>
                </a:cxn>
                <a:cxn ang="0">
                  <a:pos x="110" y="13"/>
                </a:cxn>
                <a:cxn ang="0">
                  <a:pos x="120" y="10"/>
                </a:cxn>
                <a:cxn ang="0">
                  <a:pos x="131" y="5"/>
                </a:cxn>
                <a:cxn ang="0">
                  <a:pos x="139" y="2"/>
                </a:cxn>
                <a:cxn ang="0">
                  <a:pos x="147" y="0"/>
                </a:cxn>
                <a:cxn ang="0">
                  <a:pos x="148" y="3"/>
                </a:cxn>
                <a:cxn ang="0">
                  <a:pos x="147" y="10"/>
                </a:cxn>
                <a:cxn ang="0">
                  <a:pos x="142" y="18"/>
                </a:cxn>
                <a:cxn ang="0">
                  <a:pos x="133" y="21"/>
                </a:cxn>
                <a:cxn ang="0">
                  <a:pos x="125" y="26"/>
                </a:cxn>
                <a:cxn ang="0">
                  <a:pos x="115" y="29"/>
                </a:cxn>
                <a:cxn ang="0">
                  <a:pos x="106" y="33"/>
                </a:cxn>
                <a:cxn ang="0">
                  <a:pos x="96" y="37"/>
                </a:cxn>
                <a:cxn ang="0">
                  <a:pos x="87" y="41"/>
                </a:cxn>
                <a:cxn ang="0">
                  <a:pos x="79" y="46"/>
                </a:cxn>
                <a:cxn ang="0">
                  <a:pos x="69" y="51"/>
                </a:cxn>
                <a:cxn ang="0">
                  <a:pos x="60" y="56"/>
                </a:cxn>
                <a:cxn ang="0">
                  <a:pos x="51" y="60"/>
                </a:cxn>
                <a:cxn ang="0">
                  <a:pos x="43" y="65"/>
                </a:cxn>
                <a:cxn ang="0">
                  <a:pos x="33" y="70"/>
                </a:cxn>
                <a:cxn ang="0">
                  <a:pos x="29" y="73"/>
                </a:cxn>
                <a:cxn ang="0">
                  <a:pos x="25" y="74"/>
                </a:cxn>
                <a:cxn ang="0">
                  <a:pos x="21" y="78"/>
                </a:cxn>
                <a:cxn ang="0">
                  <a:pos x="16" y="79"/>
                </a:cxn>
                <a:cxn ang="0">
                  <a:pos x="13" y="82"/>
                </a:cxn>
                <a:cxn ang="0">
                  <a:pos x="8" y="86"/>
                </a:cxn>
                <a:cxn ang="0">
                  <a:pos x="3" y="87"/>
                </a:cxn>
                <a:cxn ang="0">
                  <a:pos x="0" y="90"/>
                </a:cxn>
                <a:cxn ang="0">
                  <a:pos x="0" y="90"/>
                </a:cxn>
              </a:cxnLst>
              <a:rect l="0" t="0" r="r" b="b"/>
              <a:pathLst>
                <a:path w="148" h="90">
                  <a:moveTo>
                    <a:pt x="0" y="90"/>
                  </a:moveTo>
                  <a:lnTo>
                    <a:pt x="3" y="82"/>
                  </a:lnTo>
                  <a:lnTo>
                    <a:pt x="8" y="74"/>
                  </a:lnTo>
                  <a:lnTo>
                    <a:pt x="16" y="67"/>
                  </a:lnTo>
                  <a:lnTo>
                    <a:pt x="24" y="60"/>
                  </a:lnTo>
                  <a:lnTo>
                    <a:pt x="33" y="52"/>
                  </a:lnTo>
                  <a:lnTo>
                    <a:pt x="38" y="49"/>
                  </a:lnTo>
                  <a:lnTo>
                    <a:pt x="43" y="46"/>
                  </a:lnTo>
                  <a:lnTo>
                    <a:pt x="49" y="43"/>
                  </a:lnTo>
                  <a:lnTo>
                    <a:pt x="54" y="40"/>
                  </a:lnTo>
                  <a:lnTo>
                    <a:pt x="60" y="37"/>
                  </a:lnTo>
                  <a:lnTo>
                    <a:pt x="65" y="33"/>
                  </a:lnTo>
                  <a:lnTo>
                    <a:pt x="71" y="30"/>
                  </a:lnTo>
                  <a:lnTo>
                    <a:pt x="76" y="27"/>
                  </a:lnTo>
                  <a:lnTo>
                    <a:pt x="82" y="26"/>
                  </a:lnTo>
                  <a:lnTo>
                    <a:pt x="88" y="22"/>
                  </a:lnTo>
                  <a:lnTo>
                    <a:pt x="93" y="19"/>
                  </a:lnTo>
                  <a:lnTo>
                    <a:pt x="99" y="18"/>
                  </a:lnTo>
                  <a:lnTo>
                    <a:pt x="110" y="13"/>
                  </a:lnTo>
                  <a:lnTo>
                    <a:pt x="120" y="10"/>
                  </a:lnTo>
                  <a:lnTo>
                    <a:pt x="131" y="5"/>
                  </a:lnTo>
                  <a:lnTo>
                    <a:pt x="139" y="2"/>
                  </a:lnTo>
                  <a:lnTo>
                    <a:pt x="147" y="0"/>
                  </a:lnTo>
                  <a:lnTo>
                    <a:pt x="148" y="3"/>
                  </a:lnTo>
                  <a:lnTo>
                    <a:pt x="147" y="10"/>
                  </a:lnTo>
                  <a:lnTo>
                    <a:pt x="142" y="18"/>
                  </a:lnTo>
                  <a:lnTo>
                    <a:pt x="133" y="21"/>
                  </a:lnTo>
                  <a:lnTo>
                    <a:pt x="125" y="26"/>
                  </a:lnTo>
                  <a:lnTo>
                    <a:pt x="115" y="29"/>
                  </a:lnTo>
                  <a:lnTo>
                    <a:pt x="106" y="33"/>
                  </a:lnTo>
                  <a:lnTo>
                    <a:pt x="96" y="37"/>
                  </a:lnTo>
                  <a:lnTo>
                    <a:pt x="87" y="41"/>
                  </a:lnTo>
                  <a:lnTo>
                    <a:pt x="79" y="46"/>
                  </a:lnTo>
                  <a:lnTo>
                    <a:pt x="69" y="51"/>
                  </a:lnTo>
                  <a:lnTo>
                    <a:pt x="60" y="56"/>
                  </a:lnTo>
                  <a:lnTo>
                    <a:pt x="51" y="60"/>
                  </a:lnTo>
                  <a:lnTo>
                    <a:pt x="43" y="65"/>
                  </a:lnTo>
                  <a:lnTo>
                    <a:pt x="33" y="70"/>
                  </a:lnTo>
                  <a:lnTo>
                    <a:pt x="29" y="73"/>
                  </a:lnTo>
                  <a:lnTo>
                    <a:pt x="25" y="74"/>
                  </a:lnTo>
                  <a:lnTo>
                    <a:pt x="21" y="78"/>
                  </a:lnTo>
                  <a:lnTo>
                    <a:pt x="16" y="79"/>
                  </a:lnTo>
                  <a:lnTo>
                    <a:pt x="13" y="82"/>
                  </a:lnTo>
                  <a:lnTo>
                    <a:pt x="8" y="86"/>
                  </a:lnTo>
                  <a:lnTo>
                    <a:pt x="3" y="87"/>
                  </a:lnTo>
                  <a:lnTo>
                    <a:pt x="0" y="90"/>
                  </a:lnTo>
                  <a:lnTo>
                    <a:pt x="0"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6" name="Freeform 100"/>
            <p:cNvSpPr>
              <a:spLocks/>
            </p:cNvSpPr>
            <p:nvPr/>
          </p:nvSpPr>
          <p:spPr bwMode="auto">
            <a:xfrm>
              <a:off x="4047" y="1073"/>
              <a:ext cx="85" cy="35"/>
            </a:xfrm>
            <a:custGeom>
              <a:avLst/>
              <a:gdLst/>
              <a:ahLst/>
              <a:cxnLst>
                <a:cxn ang="0">
                  <a:pos x="171" y="7"/>
                </a:cxn>
                <a:cxn ang="0">
                  <a:pos x="165" y="9"/>
                </a:cxn>
                <a:cxn ang="0">
                  <a:pos x="159" y="14"/>
                </a:cxn>
                <a:cxn ang="0">
                  <a:pos x="149" y="17"/>
                </a:cxn>
                <a:cxn ang="0">
                  <a:pos x="137" y="22"/>
                </a:cxn>
                <a:cxn ang="0">
                  <a:pos x="130" y="25"/>
                </a:cxn>
                <a:cxn ang="0">
                  <a:pos x="124" y="28"/>
                </a:cxn>
                <a:cxn ang="0">
                  <a:pos x="116" y="30"/>
                </a:cxn>
                <a:cxn ang="0">
                  <a:pos x="110" y="33"/>
                </a:cxn>
                <a:cxn ang="0">
                  <a:pos x="102" y="34"/>
                </a:cxn>
                <a:cxn ang="0">
                  <a:pos x="94" y="37"/>
                </a:cxn>
                <a:cxn ang="0">
                  <a:pos x="88" y="41"/>
                </a:cxn>
                <a:cxn ang="0">
                  <a:pos x="80" y="44"/>
                </a:cxn>
                <a:cxn ang="0">
                  <a:pos x="72" y="45"/>
                </a:cxn>
                <a:cxn ang="0">
                  <a:pos x="64" y="48"/>
                </a:cxn>
                <a:cxn ang="0">
                  <a:pos x="58" y="50"/>
                </a:cxn>
                <a:cxn ang="0">
                  <a:pos x="50" y="53"/>
                </a:cxn>
                <a:cxn ang="0">
                  <a:pos x="37" y="58"/>
                </a:cxn>
                <a:cxn ang="0">
                  <a:pos x="25" y="61"/>
                </a:cxn>
                <a:cxn ang="0">
                  <a:pos x="15" y="66"/>
                </a:cxn>
                <a:cxn ang="0">
                  <a:pos x="7" y="67"/>
                </a:cxn>
                <a:cxn ang="0">
                  <a:pos x="0" y="71"/>
                </a:cxn>
                <a:cxn ang="0">
                  <a:pos x="4" y="67"/>
                </a:cxn>
                <a:cxn ang="0">
                  <a:pos x="7" y="64"/>
                </a:cxn>
                <a:cxn ang="0">
                  <a:pos x="12" y="61"/>
                </a:cxn>
                <a:cxn ang="0">
                  <a:pos x="17" y="58"/>
                </a:cxn>
                <a:cxn ang="0">
                  <a:pos x="23" y="55"/>
                </a:cxn>
                <a:cxn ang="0">
                  <a:pos x="28" y="52"/>
                </a:cxn>
                <a:cxn ang="0">
                  <a:pos x="34" y="47"/>
                </a:cxn>
                <a:cxn ang="0">
                  <a:pos x="39" y="44"/>
                </a:cxn>
                <a:cxn ang="0">
                  <a:pos x="45" y="41"/>
                </a:cxn>
                <a:cxn ang="0">
                  <a:pos x="52" y="37"/>
                </a:cxn>
                <a:cxn ang="0">
                  <a:pos x="58" y="33"/>
                </a:cxn>
                <a:cxn ang="0">
                  <a:pos x="64" y="30"/>
                </a:cxn>
                <a:cxn ang="0">
                  <a:pos x="70" y="26"/>
                </a:cxn>
                <a:cxn ang="0">
                  <a:pos x="77" y="23"/>
                </a:cxn>
                <a:cxn ang="0">
                  <a:pos x="83" y="20"/>
                </a:cxn>
                <a:cxn ang="0">
                  <a:pos x="89" y="17"/>
                </a:cxn>
                <a:cxn ang="0">
                  <a:pos x="96" y="14"/>
                </a:cxn>
                <a:cxn ang="0">
                  <a:pos x="102" y="11"/>
                </a:cxn>
                <a:cxn ang="0">
                  <a:pos x="108" y="9"/>
                </a:cxn>
                <a:cxn ang="0">
                  <a:pos x="115" y="6"/>
                </a:cxn>
                <a:cxn ang="0">
                  <a:pos x="126" y="3"/>
                </a:cxn>
                <a:cxn ang="0">
                  <a:pos x="137" y="1"/>
                </a:cxn>
                <a:cxn ang="0">
                  <a:pos x="156" y="0"/>
                </a:cxn>
                <a:cxn ang="0">
                  <a:pos x="163" y="3"/>
                </a:cxn>
                <a:cxn ang="0">
                  <a:pos x="171" y="7"/>
                </a:cxn>
                <a:cxn ang="0">
                  <a:pos x="171" y="7"/>
                </a:cxn>
              </a:cxnLst>
              <a:rect l="0" t="0" r="r" b="b"/>
              <a:pathLst>
                <a:path w="171" h="71">
                  <a:moveTo>
                    <a:pt x="171" y="7"/>
                  </a:moveTo>
                  <a:lnTo>
                    <a:pt x="165" y="9"/>
                  </a:lnTo>
                  <a:lnTo>
                    <a:pt x="159" y="14"/>
                  </a:lnTo>
                  <a:lnTo>
                    <a:pt x="149" y="17"/>
                  </a:lnTo>
                  <a:lnTo>
                    <a:pt x="137" y="22"/>
                  </a:lnTo>
                  <a:lnTo>
                    <a:pt x="130" y="25"/>
                  </a:lnTo>
                  <a:lnTo>
                    <a:pt x="124" y="28"/>
                  </a:lnTo>
                  <a:lnTo>
                    <a:pt x="116" y="30"/>
                  </a:lnTo>
                  <a:lnTo>
                    <a:pt x="110" y="33"/>
                  </a:lnTo>
                  <a:lnTo>
                    <a:pt x="102" y="34"/>
                  </a:lnTo>
                  <a:lnTo>
                    <a:pt x="94" y="37"/>
                  </a:lnTo>
                  <a:lnTo>
                    <a:pt x="88" y="41"/>
                  </a:lnTo>
                  <a:lnTo>
                    <a:pt x="80" y="44"/>
                  </a:lnTo>
                  <a:lnTo>
                    <a:pt x="72" y="45"/>
                  </a:lnTo>
                  <a:lnTo>
                    <a:pt x="64" y="48"/>
                  </a:lnTo>
                  <a:lnTo>
                    <a:pt x="58" y="50"/>
                  </a:lnTo>
                  <a:lnTo>
                    <a:pt x="50" y="53"/>
                  </a:lnTo>
                  <a:lnTo>
                    <a:pt x="37" y="58"/>
                  </a:lnTo>
                  <a:lnTo>
                    <a:pt x="25" y="61"/>
                  </a:lnTo>
                  <a:lnTo>
                    <a:pt x="15" y="66"/>
                  </a:lnTo>
                  <a:lnTo>
                    <a:pt x="7" y="67"/>
                  </a:lnTo>
                  <a:lnTo>
                    <a:pt x="0" y="71"/>
                  </a:lnTo>
                  <a:lnTo>
                    <a:pt x="4" y="67"/>
                  </a:lnTo>
                  <a:lnTo>
                    <a:pt x="7" y="64"/>
                  </a:lnTo>
                  <a:lnTo>
                    <a:pt x="12" y="61"/>
                  </a:lnTo>
                  <a:lnTo>
                    <a:pt x="17" y="58"/>
                  </a:lnTo>
                  <a:lnTo>
                    <a:pt x="23" y="55"/>
                  </a:lnTo>
                  <a:lnTo>
                    <a:pt x="28" y="52"/>
                  </a:lnTo>
                  <a:lnTo>
                    <a:pt x="34" y="47"/>
                  </a:lnTo>
                  <a:lnTo>
                    <a:pt x="39" y="44"/>
                  </a:lnTo>
                  <a:lnTo>
                    <a:pt x="45" y="41"/>
                  </a:lnTo>
                  <a:lnTo>
                    <a:pt x="52" y="37"/>
                  </a:lnTo>
                  <a:lnTo>
                    <a:pt x="58" y="33"/>
                  </a:lnTo>
                  <a:lnTo>
                    <a:pt x="64" y="30"/>
                  </a:lnTo>
                  <a:lnTo>
                    <a:pt x="70" y="26"/>
                  </a:lnTo>
                  <a:lnTo>
                    <a:pt x="77" y="23"/>
                  </a:lnTo>
                  <a:lnTo>
                    <a:pt x="83" y="20"/>
                  </a:lnTo>
                  <a:lnTo>
                    <a:pt x="89" y="17"/>
                  </a:lnTo>
                  <a:lnTo>
                    <a:pt x="96" y="14"/>
                  </a:lnTo>
                  <a:lnTo>
                    <a:pt x="102" y="11"/>
                  </a:lnTo>
                  <a:lnTo>
                    <a:pt x="108" y="9"/>
                  </a:lnTo>
                  <a:lnTo>
                    <a:pt x="115" y="6"/>
                  </a:lnTo>
                  <a:lnTo>
                    <a:pt x="126" y="3"/>
                  </a:lnTo>
                  <a:lnTo>
                    <a:pt x="137" y="1"/>
                  </a:lnTo>
                  <a:lnTo>
                    <a:pt x="156" y="0"/>
                  </a:lnTo>
                  <a:lnTo>
                    <a:pt x="163" y="3"/>
                  </a:lnTo>
                  <a:lnTo>
                    <a:pt x="171" y="7"/>
                  </a:lnTo>
                  <a:lnTo>
                    <a:pt x="171" y="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7" name="Freeform 101"/>
            <p:cNvSpPr>
              <a:spLocks/>
            </p:cNvSpPr>
            <p:nvPr/>
          </p:nvSpPr>
          <p:spPr bwMode="auto">
            <a:xfrm>
              <a:off x="4124" y="1079"/>
              <a:ext cx="20" cy="13"/>
            </a:xfrm>
            <a:custGeom>
              <a:avLst/>
              <a:gdLst/>
              <a:ahLst/>
              <a:cxnLst>
                <a:cxn ang="0">
                  <a:pos x="0" y="9"/>
                </a:cxn>
                <a:cxn ang="0">
                  <a:pos x="25" y="0"/>
                </a:cxn>
                <a:cxn ang="0">
                  <a:pos x="30" y="6"/>
                </a:cxn>
                <a:cxn ang="0">
                  <a:pos x="35" y="11"/>
                </a:cxn>
                <a:cxn ang="0">
                  <a:pos x="39" y="25"/>
                </a:cxn>
                <a:cxn ang="0">
                  <a:pos x="0" y="9"/>
                </a:cxn>
                <a:cxn ang="0">
                  <a:pos x="0" y="9"/>
                </a:cxn>
              </a:cxnLst>
              <a:rect l="0" t="0" r="r" b="b"/>
              <a:pathLst>
                <a:path w="39" h="25">
                  <a:moveTo>
                    <a:pt x="0" y="9"/>
                  </a:moveTo>
                  <a:lnTo>
                    <a:pt x="25" y="0"/>
                  </a:lnTo>
                  <a:lnTo>
                    <a:pt x="30" y="6"/>
                  </a:lnTo>
                  <a:lnTo>
                    <a:pt x="35" y="11"/>
                  </a:lnTo>
                  <a:lnTo>
                    <a:pt x="39" y="25"/>
                  </a:lnTo>
                  <a:lnTo>
                    <a:pt x="0" y="9"/>
                  </a:lnTo>
                  <a:lnTo>
                    <a:pt x="0" y="9"/>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8" name="Freeform 102"/>
            <p:cNvSpPr>
              <a:spLocks/>
            </p:cNvSpPr>
            <p:nvPr/>
          </p:nvSpPr>
          <p:spPr bwMode="auto">
            <a:xfrm>
              <a:off x="4052" y="1258"/>
              <a:ext cx="93" cy="102"/>
            </a:xfrm>
            <a:custGeom>
              <a:avLst/>
              <a:gdLst/>
              <a:ahLst/>
              <a:cxnLst>
                <a:cxn ang="0">
                  <a:pos x="97" y="5"/>
                </a:cxn>
                <a:cxn ang="0">
                  <a:pos x="50" y="35"/>
                </a:cxn>
                <a:cxn ang="0">
                  <a:pos x="18" y="84"/>
                </a:cxn>
                <a:cxn ang="0">
                  <a:pos x="0" y="138"/>
                </a:cxn>
                <a:cxn ang="0">
                  <a:pos x="0" y="186"/>
                </a:cxn>
                <a:cxn ang="0">
                  <a:pos x="3" y="205"/>
                </a:cxn>
                <a:cxn ang="0">
                  <a:pos x="6" y="174"/>
                </a:cxn>
                <a:cxn ang="0">
                  <a:pos x="17" y="180"/>
                </a:cxn>
                <a:cxn ang="0">
                  <a:pos x="14" y="145"/>
                </a:cxn>
                <a:cxn ang="0">
                  <a:pos x="20" y="160"/>
                </a:cxn>
                <a:cxn ang="0">
                  <a:pos x="18" y="123"/>
                </a:cxn>
                <a:cxn ang="0">
                  <a:pos x="39" y="131"/>
                </a:cxn>
                <a:cxn ang="0">
                  <a:pos x="33" y="85"/>
                </a:cxn>
                <a:cxn ang="0">
                  <a:pos x="66" y="103"/>
                </a:cxn>
                <a:cxn ang="0">
                  <a:pos x="66" y="55"/>
                </a:cxn>
                <a:cxn ang="0">
                  <a:pos x="99" y="85"/>
                </a:cxn>
                <a:cxn ang="0">
                  <a:pos x="96" y="33"/>
                </a:cxn>
                <a:cxn ang="0">
                  <a:pos x="127" y="62"/>
                </a:cxn>
                <a:cxn ang="0">
                  <a:pos x="121" y="18"/>
                </a:cxn>
                <a:cxn ang="0">
                  <a:pos x="157" y="51"/>
                </a:cxn>
                <a:cxn ang="0">
                  <a:pos x="159" y="27"/>
                </a:cxn>
                <a:cxn ang="0">
                  <a:pos x="184" y="44"/>
                </a:cxn>
                <a:cxn ang="0">
                  <a:pos x="159" y="11"/>
                </a:cxn>
                <a:cxn ang="0">
                  <a:pos x="127" y="0"/>
                </a:cxn>
                <a:cxn ang="0">
                  <a:pos x="97" y="5"/>
                </a:cxn>
                <a:cxn ang="0">
                  <a:pos x="97" y="5"/>
                </a:cxn>
              </a:cxnLst>
              <a:rect l="0" t="0" r="r" b="b"/>
              <a:pathLst>
                <a:path w="184" h="205">
                  <a:moveTo>
                    <a:pt x="97" y="5"/>
                  </a:moveTo>
                  <a:lnTo>
                    <a:pt x="50" y="35"/>
                  </a:lnTo>
                  <a:lnTo>
                    <a:pt x="18" y="84"/>
                  </a:lnTo>
                  <a:lnTo>
                    <a:pt x="0" y="138"/>
                  </a:lnTo>
                  <a:lnTo>
                    <a:pt x="0" y="186"/>
                  </a:lnTo>
                  <a:lnTo>
                    <a:pt x="3" y="205"/>
                  </a:lnTo>
                  <a:lnTo>
                    <a:pt x="6" y="174"/>
                  </a:lnTo>
                  <a:lnTo>
                    <a:pt x="17" y="180"/>
                  </a:lnTo>
                  <a:lnTo>
                    <a:pt x="14" y="145"/>
                  </a:lnTo>
                  <a:lnTo>
                    <a:pt x="20" y="160"/>
                  </a:lnTo>
                  <a:lnTo>
                    <a:pt x="18" y="123"/>
                  </a:lnTo>
                  <a:lnTo>
                    <a:pt x="39" y="131"/>
                  </a:lnTo>
                  <a:lnTo>
                    <a:pt x="33" y="85"/>
                  </a:lnTo>
                  <a:lnTo>
                    <a:pt x="66" y="103"/>
                  </a:lnTo>
                  <a:lnTo>
                    <a:pt x="66" y="55"/>
                  </a:lnTo>
                  <a:lnTo>
                    <a:pt x="99" y="85"/>
                  </a:lnTo>
                  <a:lnTo>
                    <a:pt x="96" y="33"/>
                  </a:lnTo>
                  <a:lnTo>
                    <a:pt x="127" y="62"/>
                  </a:lnTo>
                  <a:lnTo>
                    <a:pt x="121" y="18"/>
                  </a:lnTo>
                  <a:lnTo>
                    <a:pt x="157" y="51"/>
                  </a:lnTo>
                  <a:lnTo>
                    <a:pt x="159" y="27"/>
                  </a:lnTo>
                  <a:lnTo>
                    <a:pt x="184" y="44"/>
                  </a:lnTo>
                  <a:lnTo>
                    <a:pt x="159" y="11"/>
                  </a:lnTo>
                  <a:lnTo>
                    <a:pt x="127" y="0"/>
                  </a:lnTo>
                  <a:lnTo>
                    <a:pt x="97" y="5"/>
                  </a:lnTo>
                  <a:lnTo>
                    <a:pt x="97" y="5"/>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9" name="Freeform 103"/>
            <p:cNvSpPr>
              <a:spLocks/>
            </p:cNvSpPr>
            <p:nvPr/>
          </p:nvSpPr>
          <p:spPr bwMode="auto">
            <a:xfrm>
              <a:off x="3797" y="1258"/>
              <a:ext cx="105" cy="118"/>
            </a:xfrm>
            <a:custGeom>
              <a:avLst/>
              <a:gdLst/>
              <a:ahLst/>
              <a:cxnLst>
                <a:cxn ang="0">
                  <a:pos x="9" y="240"/>
                </a:cxn>
                <a:cxn ang="0">
                  <a:pos x="0" y="190"/>
                </a:cxn>
                <a:cxn ang="0">
                  <a:pos x="0" y="136"/>
                </a:cxn>
                <a:cxn ang="0">
                  <a:pos x="14" y="74"/>
                </a:cxn>
                <a:cxn ang="0">
                  <a:pos x="47" y="32"/>
                </a:cxn>
                <a:cxn ang="0">
                  <a:pos x="88" y="8"/>
                </a:cxn>
                <a:cxn ang="0">
                  <a:pos x="130" y="0"/>
                </a:cxn>
                <a:cxn ang="0">
                  <a:pos x="170" y="10"/>
                </a:cxn>
                <a:cxn ang="0">
                  <a:pos x="208" y="51"/>
                </a:cxn>
                <a:cxn ang="0">
                  <a:pos x="151" y="18"/>
                </a:cxn>
                <a:cxn ang="0">
                  <a:pos x="165" y="60"/>
                </a:cxn>
                <a:cxn ang="0">
                  <a:pos x="118" y="24"/>
                </a:cxn>
                <a:cxn ang="0">
                  <a:pos x="126" y="73"/>
                </a:cxn>
                <a:cxn ang="0">
                  <a:pos x="88" y="59"/>
                </a:cxn>
                <a:cxn ang="0">
                  <a:pos x="99" y="109"/>
                </a:cxn>
                <a:cxn ang="0">
                  <a:pos x="63" y="101"/>
                </a:cxn>
                <a:cxn ang="0">
                  <a:pos x="80" y="138"/>
                </a:cxn>
                <a:cxn ang="0">
                  <a:pos x="38" y="126"/>
                </a:cxn>
                <a:cxn ang="0">
                  <a:pos x="52" y="168"/>
                </a:cxn>
                <a:cxn ang="0">
                  <a:pos x="6" y="158"/>
                </a:cxn>
                <a:cxn ang="0">
                  <a:pos x="22" y="193"/>
                </a:cxn>
                <a:cxn ang="0">
                  <a:pos x="12" y="197"/>
                </a:cxn>
                <a:cxn ang="0">
                  <a:pos x="9" y="240"/>
                </a:cxn>
                <a:cxn ang="0">
                  <a:pos x="9" y="240"/>
                </a:cxn>
              </a:cxnLst>
              <a:rect l="0" t="0" r="r" b="b"/>
              <a:pathLst>
                <a:path w="208" h="240">
                  <a:moveTo>
                    <a:pt x="9" y="240"/>
                  </a:moveTo>
                  <a:lnTo>
                    <a:pt x="0" y="190"/>
                  </a:lnTo>
                  <a:lnTo>
                    <a:pt x="0" y="136"/>
                  </a:lnTo>
                  <a:lnTo>
                    <a:pt x="14" y="74"/>
                  </a:lnTo>
                  <a:lnTo>
                    <a:pt x="47" y="32"/>
                  </a:lnTo>
                  <a:lnTo>
                    <a:pt x="88" y="8"/>
                  </a:lnTo>
                  <a:lnTo>
                    <a:pt x="130" y="0"/>
                  </a:lnTo>
                  <a:lnTo>
                    <a:pt x="170" y="10"/>
                  </a:lnTo>
                  <a:lnTo>
                    <a:pt x="208" y="51"/>
                  </a:lnTo>
                  <a:lnTo>
                    <a:pt x="151" y="18"/>
                  </a:lnTo>
                  <a:lnTo>
                    <a:pt x="165" y="60"/>
                  </a:lnTo>
                  <a:lnTo>
                    <a:pt x="118" y="24"/>
                  </a:lnTo>
                  <a:lnTo>
                    <a:pt x="126" y="73"/>
                  </a:lnTo>
                  <a:lnTo>
                    <a:pt x="88" y="59"/>
                  </a:lnTo>
                  <a:lnTo>
                    <a:pt x="99" y="109"/>
                  </a:lnTo>
                  <a:lnTo>
                    <a:pt x="63" y="101"/>
                  </a:lnTo>
                  <a:lnTo>
                    <a:pt x="80" y="138"/>
                  </a:lnTo>
                  <a:lnTo>
                    <a:pt x="38" y="126"/>
                  </a:lnTo>
                  <a:lnTo>
                    <a:pt x="52" y="168"/>
                  </a:lnTo>
                  <a:lnTo>
                    <a:pt x="6" y="158"/>
                  </a:lnTo>
                  <a:lnTo>
                    <a:pt x="22" y="193"/>
                  </a:lnTo>
                  <a:lnTo>
                    <a:pt x="12" y="197"/>
                  </a:lnTo>
                  <a:lnTo>
                    <a:pt x="9" y="240"/>
                  </a:lnTo>
                  <a:lnTo>
                    <a:pt x="9" y="24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0" name="Freeform 104"/>
            <p:cNvSpPr>
              <a:spLocks/>
            </p:cNvSpPr>
            <p:nvPr/>
          </p:nvSpPr>
          <p:spPr bwMode="auto">
            <a:xfrm>
              <a:off x="3774" y="1229"/>
              <a:ext cx="152" cy="115"/>
            </a:xfrm>
            <a:custGeom>
              <a:avLst/>
              <a:gdLst/>
              <a:ahLst/>
              <a:cxnLst>
                <a:cxn ang="0">
                  <a:pos x="115" y="18"/>
                </a:cxn>
                <a:cxn ang="0">
                  <a:pos x="162" y="0"/>
                </a:cxn>
                <a:cxn ang="0">
                  <a:pos x="213" y="0"/>
                </a:cxn>
                <a:cxn ang="0">
                  <a:pos x="250" y="15"/>
                </a:cxn>
                <a:cxn ang="0">
                  <a:pos x="280" y="40"/>
                </a:cxn>
                <a:cxn ang="0">
                  <a:pos x="298" y="76"/>
                </a:cxn>
                <a:cxn ang="0">
                  <a:pos x="304" y="122"/>
                </a:cxn>
                <a:cxn ang="0">
                  <a:pos x="272" y="65"/>
                </a:cxn>
                <a:cxn ang="0">
                  <a:pos x="238" y="30"/>
                </a:cxn>
                <a:cxn ang="0">
                  <a:pos x="172" y="19"/>
                </a:cxn>
                <a:cxn ang="0">
                  <a:pos x="121" y="29"/>
                </a:cxn>
                <a:cxn ang="0">
                  <a:pos x="72" y="62"/>
                </a:cxn>
                <a:cxn ang="0">
                  <a:pos x="50" y="89"/>
                </a:cxn>
                <a:cxn ang="0">
                  <a:pos x="17" y="147"/>
                </a:cxn>
                <a:cxn ang="0">
                  <a:pos x="8" y="198"/>
                </a:cxn>
                <a:cxn ang="0">
                  <a:pos x="5" y="231"/>
                </a:cxn>
                <a:cxn ang="0">
                  <a:pos x="0" y="188"/>
                </a:cxn>
                <a:cxn ang="0">
                  <a:pos x="20" y="112"/>
                </a:cxn>
                <a:cxn ang="0">
                  <a:pos x="53" y="68"/>
                </a:cxn>
                <a:cxn ang="0">
                  <a:pos x="91" y="32"/>
                </a:cxn>
                <a:cxn ang="0">
                  <a:pos x="115" y="18"/>
                </a:cxn>
                <a:cxn ang="0">
                  <a:pos x="115" y="18"/>
                </a:cxn>
              </a:cxnLst>
              <a:rect l="0" t="0" r="r" b="b"/>
              <a:pathLst>
                <a:path w="304" h="231">
                  <a:moveTo>
                    <a:pt x="115" y="18"/>
                  </a:moveTo>
                  <a:lnTo>
                    <a:pt x="162" y="0"/>
                  </a:lnTo>
                  <a:lnTo>
                    <a:pt x="213" y="0"/>
                  </a:lnTo>
                  <a:lnTo>
                    <a:pt x="250" y="15"/>
                  </a:lnTo>
                  <a:lnTo>
                    <a:pt x="280" y="40"/>
                  </a:lnTo>
                  <a:lnTo>
                    <a:pt x="298" y="76"/>
                  </a:lnTo>
                  <a:lnTo>
                    <a:pt x="304" y="122"/>
                  </a:lnTo>
                  <a:lnTo>
                    <a:pt x="272" y="65"/>
                  </a:lnTo>
                  <a:lnTo>
                    <a:pt x="238" y="30"/>
                  </a:lnTo>
                  <a:lnTo>
                    <a:pt x="172" y="19"/>
                  </a:lnTo>
                  <a:lnTo>
                    <a:pt x="121" y="29"/>
                  </a:lnTo>
                  <a:lnTo>
                    <a:pt x="72" y="62"/>
                  </a:lnTo>
                  <a:lnTo>
                    <a:pt x="50" y="89"/>
                  </a:lnTo>
                  <a:lnTo>
                    <a:pt x="17" y="147"/>
                  </a:lnTo>
                  <a:lnTo>
                    <a:pt x="8" y="198"/>
                  </a:lnTo>
                  <a:lnTo>
                    <a:pt x="5" y="231"/>
                  </a:lnTo>
                  <a:lnTo>
                    <a:pt x="0" y="188"/>
                  </a:lnTo>
                  <a:lnTo>
                    <a:pt x="20" y="112"/>
                  </a:lnTo>
                  <a:lnTo>
                    <a:pt x="53" y="68"/>
                  </a:lnTo>
                  <a:lnTo>
                    <a:pt x="91" y="32"/>
                  </a:lnTo>
                  <a:lnTo>
                    <a:pt x="115" y="18"/>
                  </a:lnTo>
                  <a:lnTo>
                    <a:pt x="115" y="18"/>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1" name="Freeform 105"/>
            <p:cNvSpPr>
              <a:spLocks/>
            </p:cNvSpPr>
            <p:nvPr/>
          </p:nvSpPr>
          <p:spPr bwMode="auto">
            <a:xfrm>
              <a:off x="3976" y="1266"/>
              <a:ext cx="40" cy="20"/>
            </a:xfrm>
            <a:custGeom>
              <a:avLst/>
              <a:gdLst/>
              <a:ahLst/>
              <a:cxnLst>
                <a:cxn ang="0">
                  <a:pos x="0" y="4"/>
                </a:cxn>
                <a:cxn ang="0">
                  <a:pos x="17" y="0"/>
                </a:cxn>
                <a:cxn ang="0">
                  <a:pos x="50" y="8"/>
                </a:cxn>
                <a:cxn ang="0">
                  <a:pos x="72" y="25"/>
                </a:cxn>
                <a:cxn ang="0">
                  <a:pos x="80" y="41"/>
                </a:cxn>
                <a:cxn ang="0">
                  <a:pos x="77" y="42"/>
                </a:cxn>
                <a:cxn ang="0">
                  <a:pos x="55" y="19"/>
                </a:cxn>
                <a:cxn ang="0">
                  <a:pos x="30" y="8"/>
                </a:cxn>
                <a:cxn ang="0">
                  <a:pos x="0" y="4"/>
                </a:cxn>
                <a:cxn ang="0">
                  <a:pos x="0" y="4"/>
                </a:cxn>
              </a:cxnLst>
              <a:rect l="0" t="0" r="r" b="b"/>
              <a:pathLst>
                <a:path w="80" h="42">
                  <a:moveTo>
                    <a:pt x="0" y="4"/>
                  </a:moveTo>
                  <a:lnTo>
                    <a:pt x="17" y="0"/>
                  </a:lnTo>
                  <a:lnTo>
                    <a:pt x="50" y="8"/>
                  </a:lnTo>
                  <a:lnTo>
                    <a:pt x="72" y="25"/>
                  </a:lnTo>
                  <a:lnTo>
                    <a:pt x="80" y="41"/>
                  </a:lnTo>
                  <a:lnTo>
                    <a:pt x="77" y="42"/>
                  </a:lnTo>
                  <a:lnTo>
                    <a:pt x="55" y="19"/>
                  </a:lnTo>
                  <a:lnTo>
                    <a:pt x="30" y="8"/>
                  </a:lnTo>
                  <a:lnTo>
                    <a:pt x="0" y="4"/>
                  </a:lnTo>
                  <a:lnTo>
                    <a:pt x="0" y="4"/>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2" name="Freeform 106"/>
            <p:cNvSpPr>
              <a:spLocks/>
            </p:cNvSpPr>
            <p:nvPr/>
          </p:nvSpPr>
          <p:spPr bwMode="auto">
            <a:xfrm>
              <a:off x="3916" y="1159"/>
              <a:ext cx="83" cy="70"/>
            </a:xfrm>
            <a:custGeom>
              <a:avLst/>
              <a:gdLst/>
              <a:ahLst/>
              <a:cxnLst>
                <a:cxn ang="0">
                  <a:pos x="0" y="131"/>
                </a:cxn>
                <a:cxn ang="0">
                  <a:pos x="58" y="82"/>
                </a:cxn>
                <a:cxn ang="0">
                  <a:pos x="110" y="42"/>
                </a:cxn>
                <a:cxn ang="0">
                  <a:pos x="168" y="0"/>
                </a:cxn>
                <a:cxn ang="0">
                  <a:pos x="113" y="47"/>
                </a:cxn>
                <a:cxn ang="0">
                  <a:pos x="38" y="110"/>
                </a:cxn>
                <a:cxn ang="0">
                  <a:pos x="9" y="138"/>
                </a:cxn>
                <a:cxn ang="0">
                  <a:pos x="0" y="131"/>
                </a:cxn>
                <a:cxn ang="0">
                  <a:pos x="0" y="131"/>
                </a:cxn>
              </a:cxnLst>
              <a:rect l="0" t="0" r="r" b="b"/>
              <a:pathLst>
                <a:path w="168" h="138">
                  <a:moveTo>
                    <a:pt x="0" y="131"/>
                  </a:moveTo>
                  <a:lnTo>
                    <a:pt x="58" y="82"/>
                  </a:lnTo>
                  <a:lnTo>
                    <a:pt x="110" y="42"/>
                  </a:lnTo>
                  <a:lnTo>
                    <a:pt x="168" y="0"/>
                  </a:lnTo>
                  <a:lnTo>
                    <a:pt x="113" y="47"/>
                  </a:lnTo>
                  <a:lnTo>
                    <a:pt x="38" y="110"/>
                  </a:lnTo>
                  <a:lnTo>
                    <a:pt x="9" y="138"/>
                  </a:lnTo>
                  <a:lnTo>
                    <a:pt x="0" y="131"/>
                  </a:lnTo>
                  <a:lnTo>
                    <a:pt x="0" y="131"/>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3" name="Freeform 107"/>
            <p:cNvSpPr>
              <a:spLocks/>
            </p:cNvSpPr>
            <p:nvPr/>
          </p:nvSpPr>
          <p:spPr bwMode="auto">
            <a:xfrm>
              <a:off x="4226" y="1214"/>
              <a:ext cx="110" cy="77"/>
            </a:xfrm>
            <a:custGeom>
              <a:avLst/>
              <a:gdLst/>
              <a:ahLst/>
              <a:cxnLst>
                <a:cxn ang="0">
                  <a:pos x="0" y="149"/>
                </a:cxn>
                <a:cxn ang="0">
                  <a:pos x="43" y="118"/>
                </a:cxn>
                <a:cxn ang="0">
                  <a:pos x="95" y="82"/>
                </a:cxn>
                <a:cxn ang="0">
                  <a:pos x="140" y="48"/>
                </a:cxn>
                <a:cxn ang="0">
                  <a:pos x="191" y="15"/>
                </a:cxn>
                <a:cxn ang="0">
                  <a:pos x="221" y="0"/>
                </a:cxn>
                <a:cxn ang="0">
                  <a:pos x="123" y="69"/>
                </a:cxn>
                <a:cxn ang="0">
                  <a:pos x="5" y="156"/>
                </a:cxn>
                <a:cxn ang="0">
                  <a:pos x="0" y="149"/>
                </a:cxn>
                <a:cxn ang="0">
                  <a:pos x="0" y="149"/>
                </a:cxn>
              </a:cxnLst>
              <a:rect l="0" t="0" r="r" b="b"/>
              <a:pathLst>
                <a:path w="221" h="156">
                  <a:moveTo>
                    <a:pt x="0" y="149"/>
                  </a:moveTo>
                  <a:lnTo>
                    <a:pt x="43" y="118"/>
                  </a:lnTo>
                  <a:lnTo>
                    <a:pt x="95" y="82"/>
                  </a:lnTo>
                  <a:lnTo>
                    <a:pt x="140" y="48"/>
                  </a:lnTo>
                  <a:lnTo>
                    <a:pt x="191" y="15"/>
                  </a:lnTo>
                  <a:lnTo>
                    <a:pt x="221" y="0"/>
                  </a:lnTo>
                  <a:lnTo>
                    <a:pt x="123" y="69"/>
                  </a:lnTo>
                  <a:lnTo>
                    <a:pt x="5" y="156"/>
                  </a:lnTo>
                  <a:lnTo>
                    <a:pt x="0" y="149"/>
                  </a:lnTo>
                  <a:lnTo>
                    <a:pt x="0" y="149"/>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4" name="Freeform 108"/>
            <p:cNvSpPr>
              <a:spLocks/>
            </p:cNvSpPr>
            <p:nvPr/>
          </p:nvSpPr>
          <p:spPr bwMode="auto">
            <a:xfrm>
              <a:off x="4201" y="1300"/>
              <a:ext cx="10" cy="25"/>
            </a:xfrm>
            <a:custGeom>
              <a:avLst/>
              <a:gdLst/>
              <a:ahLst/>
              <a:cxnLst>
                <a:cxn ang="0">
                  <a:pos x="2" y="0"/>
                </a:cxn>
                <a:cxn ang="0">
                  <a:pos x="0" y="51"/>
                </a:cxn>
                <a:cxn ang="0">
                  <a:pos x="19" y="40"/>
                </a:cxn>
                <a:cxn ang="0">
                  <a:pos x="21" y="16"/>
                </a:cxn>
                <a:cxn ang="0">
                  <a:pos x="8" y="4"/>
                </a:cxn>
                <a:cxn ang="0">
                  <a:pos x="2" y="0"/>
                </a:cxn>
                <a:cxn ang="0">
                  <a:pos x="2" y="0"/>
                </a:cxn>
              </a:cxnLst>
              <a:rect l="0" t="0" r="r" b="b"/>
              <a:pathLst>
                <a:path w="21" h="51">
                  <a:moveTo>
                    <a:pt x="2" y="0"/>
                  </a:moveTo>
                  <a:lnTo>
                    <a:pt x="0" y="51"/>
                  </a:lnTo>
                  <a:lnTo>
                    <a:pt x="19" y="40"/>
                  </a:lnTo>
                  <a:lnTo>
                    <a:pt x="21" y="16"/>
                  </a:lnTo>
                  <a:lnTo>
                    <a:pt x="8" y="4"/>
                  </a:lnTo>
                  <a:lnTo>
                    <a:pt x="2" y="0"/>
                  </a:lnTo>
                  <a:lnTo>
                    <a:pt x="2" y="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16413724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Topology Benefits</a:t>
            </a:r>
            <a:endParaRPr lang="en-US" dirty="0"/>
          </a:p>
        </p:txBody>
      </p:sp>
      <p:sp>
        <p:nvSpPr>
          <p:cNvPr id="5" name="Content Placeholder 4"/>
          <p:cNvSpPr>
            <a:spLocks noGrp="1"/>
          </p:cNvSpPr>
          <p:nvPr>
            <p:ph idx="1"/>
          </p:nvPr>
        </p:nvSpPr>
        <p:spPr>
          <a:xfrm>
            <a:off x="519112" y="1447799"/>
            <a:ext cx="11149013" cy="4191917"/>
          </a:xfrm>
        </p:spPr>
        <p:txBody>
          <a:bodyPr/>
          <a:lstStyle/>
          <a:p>
            <a:r>
              <a:rPr lang="en-US" sz="2400" dirty="0" smtClean="0"/>
              <a:t>Better SLAs</a:t>
            </a:r>
          </a:p>
          <a:p>
            <a:pPr lvl="1"/>
            <a:r>
              <a:rPr lang="en-US" sz="2000" dirty="0" smtClean="0"/>
              <a:t>Multiple no data loss </a:t>
            </a:r>
            <a:r>
              <a:rPr lang="en-US" sz="2000" dirty="0" err="1" smtClean="0"/>
              <a:t>secondaries</a:t>
            </a:r>
            <a:endParaRPr lang="en-US" sz="2000" dirty="0" smtClean="0"/>
          </a:p>
          <a:p>
            <a:pPr lvl="1"/>
            <a:r>
              <a:rPr lang="en-US" sz="2000" dirty="0" smtClean="0"/>
              <a:t>Better data loss protection for DR </a:t>
            </a:r>
            <a:r>
              <a:rPr lang="en-US" sz="2000" dirty="0" err="1" smtClean="0"/>
              <a:t>secondaries</a:t>
            </a:r>
            <a:r>
              <a:rPr lang="en-US" sz="2000" dirty="0" smtClean="0"/>
              <a:t> through continuous replication</a:t>
            </a:r>
          </a:p>
          <a:p>
            <a:pPr lvl="1"/>
            <a:r>
              <a:rPr lang="en-US" sz="2000" dirty="0" smtClean="0"/>
              <a:t>Faster failover to DR </a:t>
            </a:r>
            <a:r>
              <a:rPr lang="en-US" sz="2000" dirty="0" err="1" smtClean="0"/>
              <a:t>secondaries</a:t>
            </a:r>
            <a:r>
              <a:rPr lang="en-US" sz="2000" dirty="0" smtClean="0"/>
              <a:t> through virtual name failover</a:t>
            </a:r>
          </a:p>
          <a:p>
            <a:endParaRPr lang="en-US" sz="2400" dirty="0"/>
          </a:p>
          <a:p>
            <a:r>
              <a:rPr lang="en-US" sz="2400" dirty="0" smtClean="0"/>
              <a:t>Easier deployment/management</a:t>
            </a:r>
          </a:p>
          <a:p>
            <a:pPr lvl="1"/>
            <a:r>
              <a:rPr lang="en-US" sz="2000" dirty="0" smtClean="0"/>
              <a:t>Unified solution</a:t>
            </a:r>
          </a:p>
          <a:p>
            <a:pPr lvl="1"/>
            <a:r>
              <a:rPr lang="en-US" sz="2000" dirty="0" smtClean="0"/>
              <a:t>Simple deployment</a:t>
            </a:r>
          </a:p>
          <a:p>
            <a:pPr lvl="1"/>
            <a:r>
              <a:rPr lang="en-US" sz="2000" dirty="0" smtClean="0"/>
              <a:t>Unified dashboard</a:t>
            </a:r>
          </a:p>
          <a:p>
            <a:pPr lvl="1"/>
            <a:r>
              <a:rPr lang="en-US" sz="2000" dirty="0" smtClean="0"/>
              <a:t>Rich diagnostics</a:t>
            </a:r>
          </a:p>
          <a:p>
            <a:pPr lvl="1"/>
            <a:r>
              <a:rPr lang="en-US" sz="2000" dirty="0" smtClean="0"/>
              <a:t>Centralized management of client connection topology</a:t>
            </a:r>
          </a:p>
          <a:p>
            <a:pPr lvl="1"/>
            <a:r>
              <a:rPr lang="en-US" sz="2000" dirty="0" smtClean="0"/>
              <a:t>Multi-DB failover</a:t>
            </a:r>
          </a:p>
        </p:txBody>
      </p:sp>
    </p:spTree>
    <p:extLst>
      <p:ext uri="{BB962C8B-B14F-4D97-AF65-F5344CB8AC3E}">
        <p14:creationId xmlns:p14="http://schemas.microsoft.com/office/powerpoint/2010/main" val="5644493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Backup from Secondary</a:t>
            </a:r>
            <a:endParaRPr lang="en-US" dirty="0"/>
          </a:p>
        </p:txBody>
      </p:sp>
    </p:spTree>
    <p:extLst>
      <p:ext uri="{BB962C8B-B14F-4D97-AF65-F5344CB8AC3E}">
        <p14:creationId xmlns:p14="http://schemas.microsoft.com/office/powerpoint/2010/main" val="25632350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Capabilities</a:t>
            </a:r>
            <a:endParaRPr lang="en-US" dirty="0"/>
          </a:p>
        </p:txBody>
      </p:sp>
      <p:sp>
        <p:nvSpPr>
          <p:cNvPr id="3" name="Content Placeholder 2"/>
          <p:cNvSpPr>
            <a:spLocks noGrp="1"/>
          </p:cNvSpPr>
          <p:nvPr>
            <p:ph idx="1"/>
          </p:nvPr>
        </p:nvSpPr>
        <p:spPr>
          <a:xfrm>
            <a:off x="519112" y="1447799"/>
            <a:ext cx="11149013" cy="3557897"/>
          </a:xfrm>
        </p:spPr>
        <p:txBody>
          <a:bodyPr/>
          <a:lstStyle/>
          <a:p>
            <a:r>
              <a:rPr lang="en-US" dirty="0" smtClean="0"/>
              <a:t>Backups from any replica</a:t>
            </a:r>
          </a:p>
          <a:p>
            <a:pPr lvl="1"/>
            <a:r>
              <a:rPr lang="en-US" dirty="0" smtClean="0"/>
              <a:t>Synchronous or asynchronous </a:t>
            </a:r>
            <a:r>
              <a:rPr lang="en-US" dirty="0" err="1" smtClean="0"/>
              <a:t>secondaries</a:t>
            </a:r>
            <a:endParaRPr lang="en-US" dirty="0" smtClean="0"/>
          </a:p>
          <a:p>
            <a:pPr lvl="1"/>
            <a:r>
              <a:rPr lang="en-US" dirty="0" smtClean="0"/>
              <a:t>Primary backups still work</a:t>
            </a:r>
          </a:p>
          <a:p>
            <a:endParaRPr lang="en-US" dirty="0" smtClean="0"/>
          </a:p>
          <a:p>
            <a:r>
              <a:rPr lang="en-US" dirty="0" smtClean="0"/>
              <a:t>Log backups done on all replicas form a single log chain</a:t>
            </a:r>
          </a:p>
          <a:p>
            <a:endParaRPr lang="en-US" dirty="0" smtClean="0"/>
          </a:p>
          <a:p>
            <a:r>
              <a:rPr lang="en-US" dirty="0" smtClean="0"/>
              <a:t>Recovery Advisor makes restores simple</a:t>
            </a:r>
          </a:p>
        </p:txBody>
      </p:sp>
    </p:spTree>
    <p:extLst>
      <p:ext uri="{BB962C8B-B14F-4D97-AF65-F5344CB8AC3E}">
        <p14:creationId xmlns:p14="http://schemas.microsoft.com/office/powerpoint/2010/main" val="19492829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Restrictions, cautions, and gotchas</a:t>
            </a:r>
            <a:endParaRPr lang="en-US" dirty="0"/>
          </a:p>
        </p:txBody>
      </p:sp>
      <p:sp>
        <p:nvSpPr>
          <p:cNvPr id="3" name="Content Placeholder 2"/>
          <p:cNvSpPr>
            <a:spLocks noGrp="1"/>
          </p:cNvSpPr>
          <p:nvPr>
            <p:ph idx="1"/>
          </p:nvPr>
        </p:nvSpPr>
        <p:spPr>
          <a:xfrm>
            <a:off x="519112" y="1447799"/>
            <a:ext cx="11149013" cy="3083921"/>
          </a:xfrm>
        </p:spPr>
        <p:txBody>
          <a:bodyPr/>
          <a:lstStyle/>
          <a:p>
            <a:r>
              <a:rPr lang="en-US" dirty="0" smtClean="0"/>
              <a:t>Differential backups are not supported on secondary</a:t>
            </a:r>
          </a:p>
          <a:p>
            <a:endParaRPr lang="en-US" dirty="0" smtClean="0"/>
          </a:p>
          <a:p>
            <a:r>
              <a:rPr lang="en-US" dirty="0" smtClean="0"/>
              <a:t>Only Copy-only full backups are supported on secondary</a:t>
            </a:r>
          </a:p>
          <a:p>
            <a:pPr lvl="1"/>
            <a:r>
              <a:rPr lang="en-US" dirty="0" smtClean="0"/>
              <a:t>The only distinction is the differential bitmap clearing</a:t>
            </a:r>
          </a:p>
          <a:p>
            <a:endParaRPr lang="en-US" dirty="0" smtClean="0"/>
          </a:p>
          <a:p>
            <a:r>
              <a:rPr lang="en-US" dirty="0" smtClean="0"/>
              <a:t>Advisable for backups to be stored centrally</a:t>
            </a:r>
            <a:endParaRPr lang="en-US" dirty="0"/>
          </a:p>
        </p:txBody>
      </p:sp>
    </p:spTree>
    <p:extLst>
      <p:ext uri="{BB962C8B-B14F-4D97-AF65-F5344CB8AC3E}">
        <p14:creationId xmlns:p14="http://schemas.microsoft.com/office/powerpoint/2010/main" val="32720993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Readable Secondary</a:t>
            </a:r>
            <a:endParaRPr lang="en-US" dirty="0"/>
          </a:p>
        </p:txBody>
      </p:sp>
    </p:spTree>
    <p:extLst>
      <p:ext uri="{BB962C8B-B14F-4D97-AF65-F5344CB8AC3E}">
        <p14:creationId xmlns:p14="http://schemas.microsoft.com/office/powerpoint/2010/main" val="10191877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6912146" y="1272387"/>
            <a:ext cx="5182610" cy="40215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a:p>
        </p:txBody>
      </p:sp>
      <p:sp>
        <p:nvSpPr>
          <p:cNvPr id="5" name="Rounded Rectangle 4"/>
          <p:cNvSpPr/>
          <p:nvPr/>
        </p:nvSpPr>
        <p:spPr>
          <a:xfrm>
            <a:off x="137161" y="1251113"/>
            <a:ext cx="5008499" cy="40215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a:p>
        </p:txBody>
      </p:sp>
      <p:sp>
        <p:nvSpPr>
          <p:cNvPr id="36" name="Rounded Rectangle 35"/>
          <p:cNvSpPr/>
          <p:nvPr/>
        </p:nvSpPr>
        <p:spPr>
          <a:xfrm>
            <a:off x="7476304" y="3494456"/>
            <a:ext cx="1462659" cy="52647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Log Cache</a:t>
            </a:r>
            <a:endParaRPr lang="en-US" sz="1200" b="1" dirty="0">
              <a:solidFill>
                <a:schemeClr val="tx1"/>
              </a:solidFill>
            </a:endParaRPr>
          </a:p>
        </p:txBody>
      </p:sp>
      <p:sp>
        <p:nvSpPr>
          <p:cNvPr id="35" name="Rounded Rectangle 34"/>
          <p:cNvSpPr/>
          <p:nvPr/>
        </p:nvSpPr>
        <p:spPr>
          <a:xfrm>
            <a:off x="1400364" y="3424488"/>
            <a:ext cx="1462659" cy="43365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Log Cache</a:t>
            </a:r>
            <a:endParaRPr lang="en-US" sz="1100" b="1" dirty="0">
              <a:solidFill>
                <a:schemeClr val="tx1"/>
              </a:solidFill>
            </a:endParaRPr>
          </a:p>
        </p:txBody>
      </p:sp>
      <p:sp>
        <p:nvSpPr>
          <p:cNvPr id="2" name="Title 1"/>
          <p:cNvSpPr>
            <a:spLocks noGrp="1"/>
          </p:cNvSpPr>
          <p:nvPr>
            <p:ph type="title"/>
          </p:nvPr>
        </p:nvSpPr>
        <p:spPr/>
        <p:txBody>
          <a:bodyPr/>
          <a:lstStyle/>
          <a:p>
            <a:r>
              <a:rPr lang="en-US" dirty="0" smtClean="0"/>
              <a:t>Readable Secondary Data Latency</a:t>
            </a:r>
            <a:endParaRPr lang="en-US" dirty="0"/>
          </a:p>
        </p:txBody>
      </p:sp>
      <p:sp>
        <p:nvSpPr>
          <p:cNvPr id="3" name="Content Placeholder 2"/>
          <p:cNvSpPr>
            <a:spLocks noGrp="1"/>
          </p:cNvSpPr>
          <p:nvPr>
            <p:ph idx="1"/>
          </p:nvPr>
        </p:nvSpPr>
        <p:spPr>
          <a:xfrm>
            <a:off x="519906" y="5398127"/>
            <a:ext cx="11149013" cy="1298817"/>
          </a:xfrm>
        </p:spPr>
        <p:txBody>
          <a:bodyPr/>
          <a:lstStyle/>
          <a:p>
            <a:pPr marL="284163" indent="-284163"/>
            <a:r>
              <a:rPr lang="en-US" sz="1800" dirty="0" smtClean="0"/>
              <a:t>Secondary read is behind primary</a:t>
            </a:r>
          </a:p>
          <a:p>
            <a:pPr marL="512763" lvl="1" indent="-228600"/>
            <a:r>
              <a:rPr lang="en-US" sz="1600" dirty="0" smtClean="0"/>
              <a:t>Log is first hardened and then applied </a:t>
            </a:r>
          </a:p>
          <a:p>
            <a:pPr marL="741363" lvl="2" indent="-228600"/>
            <a:r>
              <a:rPr lang="en-US" sz="1400" dirty="0" smtClean="0"/>
              <a:t>Redo thread is asynchronous and runs in the background</a:t>
            </a:r>
          </a:p>
          <a:p>
            <a:pPr marL="512763" lvl="1" indent="-228600"/>
            <a:r>
              <a:rPr lang="en-US" sz="1600" dirty="0" smtClean="0"/>
              <a:t>Latency (typically seconds) can be larger for log intensive operations like bulk import or index create/rebuild</a:t>
            </a:r>
          </a:p>
          <a:p>
            <a:pPr marL="512763" lvl="1" indent="-228600"/>
            <a:r>
              <a:rPr lang="en-US" sz="1600" dirty="0" smtClean="0"/>
              <a:t>Sync Replica minimizes latency due to network issues</a:t>
            </a:r>
            <a:endParaRPr lang="en-US" sz="1600" dirty="0"/>
          </a:p>
        </p:txBody>
      </p:sp>
      <p:sp>
        <p:nvSpPr>
          <p:cNvPr id="7" name="Flowchart: Magnetic Disk 6"/>
          <p:cNvSpPr/>
          <p:nvPr/>
        </p:nvSpPr>
        <p:spPr>
          <a:xfrm>
            <a:off x="1296273" y="1465459"/>
            <a:ext cx="1566751" cy="1113905"/>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DB1</a:t>
            </a:r>
            <a:endParaRPr lang="en-US" sz="1400" dirty="0"/>
          </a:p>
        </p:txBody>
      </p:sp>
      <p:sp>
        <p:nvSpPr>
          <p:cNvPr id="8" name="Rounded Rectangle 7"/>
          <p:cNvSpPr/>
          <p:nvPr/>
        </p:nvSpPr>
        <p:spPr>
          <a:xfrm>
            <a:off x="1400364" y="4535625"/>
            <a:ext cx="1462659" cy="4572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DB1 Log</a:t>
            </a:r>
            <a:endParaRPr lang="en-US" sz="1200" b="1" dirty="0">
              <a:solidFill>
                <a:schemeClr val="tx1"/>
              </a:solidFill>
            </a:endParaRPr>
          </a:p>
        </p:txBody>
      </p:sp>
      <p:sp>
        <p:nvSpPr>
          <p:cNvPr id="9" name="Flowchart: Magnetic Disk 8"/>
          <p:cNvSpPr/>
          <p:nvPr/>
        </p:nvSpPr>
        <p:spPr>
          <a:xfrm>
            <a:off x="9100815" y="1465459"/>
            <a:ext cx="1566751" cy="1064029"/>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DB1</a:t>
            </a:r>
            <a:endParaRPr lang="en-US" sz="1400" dirty="0"/>
          </a:p>
        </p:txBody>
      </p:sp>
      <p:sp>
        <p:nvSpPr>
          <p:cNvPr id="11" name="TextBox 10"/>
          <p:cNvSpPr txBox="1"/>
          <p:nvPr/>
        </p:nvSpPr>
        <p:spPr>
          <a:xfrm>
            <a:off x="326824" y="1379318"/>
            <a:ext cx="801823" cy="307777"/>
          </a:xfrm>
          <a:prstGeom prst="rect">
            <a:avLst/>
          </a:prstGeom>
          <a:noFill/>
        </p:spPr>
        <p:txBody>
          <a:bodyPr wrap="none" rtlCol="0">
            <a:spAutoFit/>
          </a:bodyPr>
          <a:lstStyle/>
          <a:p>
            <a:r>
              <a:rPr lang="en-US" sz="1400" dirty="0" smtClean="0">
                <a:solidFill>
                  <a:schemeClr val="bg1"/>
                </a:solidFill>
              </a:rPr>
              <a:t>Primary</a:t>
            </a:r>
            <a:endParaRPr lang="en-US" sz="1400" dirty="0">
              <a:solidFill>
                <a:schemeClr val="bg1"/>
              </a:solidFill>
            </a:endParaRPr>
          </a:p>
        </p:txBody>
      </p:sp>
      <p:sp>
        <p:nvSpPr>
          <p:cNvPr id="12" name="TextBox 11"/>
          <p:cNvSpPr txBox="1"/>
          <p:nvPr/>
        </p:nvSpPr>
        <p:spPr>
          <a:xfrm>
            <a:off x="10867608" y="1470032"/>
            <a:ext cx="1040670" cy="307777"/>
          </a:xfrm>
          <a:prstGeom prst="rect">
            <a:avLst/>
          </a:prstGeom>
          <a:noFill/>
        </p:spPr>
        <p:txBody>
          <a:bodyPr wrap="none" rtlCol="0">
            <a:spAutoFit/>
          </a:bodyPr>
          <a:lstStyle/>
          <a:p>
            <a:r>
              <a:rPr lang="en-US" sz="1400" dirty="0" smtClean="0">
                <a:solidFill>
                  <a:schemeClr val="bg1"/>
                </a:solidFill>
              </a:rPr>
              <a:t>Secondary</a:t>
            </a:r>
            <a:endParaRPr lang="en-US" sz="1400" dirty="0">
              <a:solidFill>
                <a:schemeClr val="bg1"/>
              </a:solidFill>
            </a:endParaRPr>
          </a:p>
        </p:txBody>
      </p:sp>
      <p:sp>
        <p:nvSpPr>
          <p:cNvPr id="13" name="Rectangle 12"/>
          <p:cNvSpPr/>
          <p:nvPr/>
        </p:nvSpPr>
        <p:spPr>
          <a:xfrm>
            <a:off x="3217607" y="1533207"/>
            <a:ext cx="1462658" cy="489204"/>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Log Capture</a:t>
            </a:r>
            <a:endParaRPr lang="en-US" sz="1400" dirty="0"/>
          </a:p>
        </p:txBody>
      </p:sp>
      <p:sp>
        <p:nvSpPr>
          <p:cNvPr id="15" name="Rectangle 14"/>
          <p:cNvSpPr/>
          <p:nvPr/>
        </p:nvSpPr>
        <p:spPr>
          <a:xfrm>
            <a:off x="7321179" y="1656650"/>
            <a:ext cx="1617785" cy="489205"/>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Log Receive</a:t>
            </a:r>
            <a:endParaRPr lang="en-US" sz="1400" dirty="0"/>
          </a:p>
        </p:txBody>
      </p:sp>
      <p:sp>
        <p:nvSpPr>
          <p:cNvPr id="16" name="Rounded Rectangle 15"/>
          <p:cNvSpPr/>
          <p:nvPr/>
        </p:nvSpPr>
        <p:spPr>
          <a:xfrm>
            <a:off x="3331596" y="4535625"/>
            <a:ext cx="1462659" cy="4572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DB1 Data</a:t>
            </a:r>
            <a:endParaRPr lang="en-US" sz="1200" b="1" dirty="0">
              <a:solidFill>
                <a:schemeClr val="tx1"/>
              </a:solidFill>
            </a:endParaRPr>
          </a:p>
        </p:txBody>
      </p:sp>
      <p:sp>
        <p:nvSpPr>
          <p:cNvPr id="19" name="Cloud Callout 18"/>
          <p:cNvSpPr/>
          <p:nvPr/>
        </p:nvSpPr>
        <p:spPr>
          <a:xfrm>
            <a:off x="4794254" y="1533207"/>
            <a:ext cx="2345940" cy="763523"/>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Network</a:t>
            </a:r>
            <a:endParaRPr lang="en-US" sz="1400" dirty="0"/>
          </a:p>
        </p:txBody>
      </p:sp>
      <p:cxnSp>
        <p:nvCxnSpPr>
          <p:cNvPr id="21" name="Straight Arrow Connector 20"/>
          <p:cNvCxnSpPr>
            <a:endCxn id="15" idx="1"/>
          </p:cNvCxnSpPr>
          <p:nvPr/>
        </p:nvCxnSpPr>
        <p:spPr>
          <a:xfrm>
            <a:off x="4680266" y="1839530"/>
            <a:ext cx="2640912" cy="61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0491673" y="2847736"/>
            <a:ext cx="1462658" cy="544483"/>
          </a:xfrm>
          <a:prstGeom prst="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Redo Thread</a:t>
            </a:r>
            <a:endParaRPr lang="en-US" sz="1400" dirty="0"/>
          </a:p>
        </p:txBody>
      </p:sp>
      <p:sp>
        <p:nvSpPr>
          <p:cNvPr id="31" name="Rectangle 30"/>
          <p:cNvSpPr/>
          <p:nvPr/>
        </p:nvSpPr>
        <p:spPr>
          <a:xfrm>
            <a:off x="10667566" y="3631032"/>
            <a:ext cx="1152400" cy="39208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Redo Pages</a:t>
            </a:r>
            <a:endParaRPr lang="en-US" sz="1000" dirty="0">
              <a:solidFill>
                <a:schemeClr val="tx1"/>
              </a:solidFill>
            </a:endParaRPr>
          </a:p>
        </p:txBody>
      </p:sp>
      <p:sp>
        <p:nvSpPr>
          <p:cNvPr id="37" name="Rounded Rectangle 36"/>
          <p:cNvSpPr/>
          <p:nvPr/>
        </p:nvSpPr>
        <p:spPr>
          <a:xfrm>
            <a:off x="7476304" y="4579959"/>
            <a:ext cx="1462659" cy="45720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DB1 Log</a:t>
            </a:r>
            <a:endParaRPr lang="en-US" sz="1200" b="1" dirty="0">
              <a:solidFill>
                <a:schemeClr val="tx1"/>
              </a:solidFill>
            </a:endParaRPr>
          </a:p>
        </p:txBody>
      </p:sp>
      <p:sp>
        <p:nvSpPr>
          <p:cNvPr id="38" name="Rounded Rectangle 37"/>
          <p:cNvSpPr/>
          <p:nvPr/>
        </p:nvSpPr>
        <p:spPr>
          <a:xfrm>
            <a:off x="10010110" y="4579959"/>
            <a:ext cx="1377833" cy="555566"/>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DB1 Data</a:t>
            </a:r>
            <a:endParaRPr lang="en-US" sz="1200" b="1" dirty="0">
              <a:solidFill>
                <a:schemeClr val="tx1"/>
              </a:solidFill>
            </a:endParaRPr>
          </a:p>
        </p:txBody>
      </p:sp>
      <p:sp>
        <p:nvSpPr>
          <p:cNvPr id="42" name="Rectangle 41"/>
          <p:cNvSpPr/>
          <p:nvPr/>
        </p:nvSpPr>
        <p:spPr>
          <a:xfrm>
            <a:off x="10646800" y="4272716"/>
            <a:ext cx="1152400" cy="39208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chemeClr val="tx1"/>
                </a:solidFill>
              </a:rPr>
              <a:t>Page Updated</a:t>
            </a:r>
            <a:endParaRPr lang="en-US" sz="1000" dirty="0">
              <a:solidFill>
                <a:schemeClr val="tx1"/>
              </a:solidFill>
            </a:endParaRPr>
          </a:p>
        </p:txBody>
      </p:sp>
      <p:cxnSp>
        <p:nvCxnSpPr>
          <p:cNvPr id="44" name="Straight Arrow Connector 43"/>
          <p:cNvCxnSpPr/>
          <p:nvPr/>
        </p:nvCxnSpPr>
        <p:spPr>
          <a:xfrm>
            <a:off x="8052506" y="4041021"/>
            <a:ext cx="0" cy="529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8382128" y="4122762"/>
            <a:ext cx="1822848" cy="36576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Log Harden</a:t>
            </a:r>
            <a:endParaRPr lang="en-US" sz="1400" dirty="0"/>
          </a:p>
        </p:txBody>
      </p:sp>
      <p:sp>
        <p:nvSpPr>
          <p:cNvPr id="46" name="Rectangle 45"/>
          <p:cNvSpPr/>
          <p:nvPr/>
        </p:nvSpPr>
        <p:spPr>
          <a:xfrm>
            <a:off x="368266" y="4050717"/>
            <a:ext cx="1556251" cy="3920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Log Flush</a:t>
            </a:r>
            <a:endParaRPr lang="en-US" sz="1400" dirty="0"/>
          </a:p>
        </p:txBody>
      </p:sp>
      <p:cxnSp>
        <p:nvCxnSpPr>
          <p:cNvPr id="47" name="Straight Arrow Connector 46"/>
          <p:cNvCxnSpPr/>
          <p:nvPr/>
        </p:nvCxnSpPr>
        <p:spPr>
          <a:xfrm>
            <a:off x="2131694" y="3952351"/>
            <a:ext cx="0" cy="529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Elbow Connector 5"/>
          <p:cNvCxnSpPr>
            <a:stCxn id="35" idx="3"/>
          </p:cNvCxnSpPr>
          <p:nvPr/>
        </p:nvCxnSpPr>
        <p:spPr>
          <a:xfrm flipV="1">
            <a:off x="2863023" y="2145855"/>
            <a:ext cx="1130236" cy="149545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368267" y="2853684"/>
            <a:ext cx="1292497" cy="40821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Commit</a:t>
            </a:r>
            <a:endParaRPr lang="en-US" sz="1200" b="1" dirty="0">
              <a:solidFill>
                <a:schemeClr val="tx1"/>
              </a:solidFill>
            </a:endParaRPr>
          </a:p>
        </p:txBody>
      </p:sp>
      <p:cxnSp>
        <p:nvCxnSpPr>
          <p:cNvPr id="43" name="Straight Arrow Connector 42"/>
          <p:cNvCxnSpPr/>
          <p:nvPr/>
        </p:nvCxnSpPr>
        <p:spPr>
          <a:xfrm>
            <a:off x="8052506" y="2050122"/>
            <a:ext cx="0" cy="1444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7118032" y="3952351"/>
            <a:ext cx="0" cy="617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203287" y="4535626"/>
            <a:ext cx="2117891" cy="5659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Acknowledge Commit</a:t>
            </a:r>
            <a:endParaRPr lang="en-US" sz="1400" dirty="0"/>
          </a:p>
        </p:txBody>
      </p:sp>
      <p:sp>
        <p:nvSpPr>
          <p:cNvPr id="32" name="Rounded Rectangle 31"/>
          <p:cNvSpPr/>
          <p:nvPr/>
        </p:nvSpPr>
        <p:spPr>
          <a:xfrm>
            <a:off x="3261930" y="2718597"/>
            <a:ext cx="1462659" cy="433650"/>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Log Pool</a:t>
            </a:r>
            <a:endParaRPr lang="en-US" sz="1100" b="1" dirty="0">
              <a:solidFill>
                <a:schemeClr val="tx1"/>
              </a:solidFill>
            </a:endParaRPr>
          </a:p>
        </p:txBody>
      </p:sp>
      <p:cxnSp>
        <p:nvCxnSpPr>
          <p:cNvPr id="33" name="Straight Arrow Connector 32"/>
          <p:cNvCxnSpPr/>
          <p:nvPr/>
        </p:nvCxnSpPr>
        <p:spPr>
          <a:xfrm flipV="1">
            <a:off x="8839427" y="3283175"/>
            <a:ext cx="1652246" cy="1359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043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5" grpId="0" animBg="1"/>
      <p:bldP spid="22" grpId="0" animBg="1"/>
      <p:bldP spid="31" grpId="0" animBg="1"/>
      <p:bldP spid="42" grpId="0" animBg="1"/>
      <p:bldP spid="45" grpId="0" animBg="1"/>
      <p:bldP spid="46" grpId="0" animBg="1"/>
      <p:bldP spid="39"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Read Workload Impact</a:t>
            </a:r>
            <a:endParaRPr lang="en-US" dirty="0"/>
          </a:p>
        </p:txBody>
      </p:sp>
      <p:sp>
        <p:nvSpPr>
          <p:cNvPr id="3" name="Content Placeholder 2"/>
          <p:cNvSpPr>
            <a:spLocks noGrp="1"/>
          </p:cNvSpPr>
          <p:nvPr>
            <p:ph idx="1"/>
          </p:nvPr>
        </p:nvSpPr>
        <p:spPr>
          <a:xfrm>
            <a:off x="519112" y="1447799"/>
            <a:ext cx="11149013" cy="5050613"/>
          </a:xfrm>
        </p:spPr>
        <p:txBody>
          <a:bodyPr/>
          <a:lstStyle/>
          <a:p>
            <a:pPr marL="347663" indent="-347663"/>
            <a:r>
              <a:rPr lang="en-US" sz="2000" dirty="0" smtClean="0"/>
              <a:t>Concurrency and Blocking</a:t>
            </a:r>
          </a:p>
          <a:p>
            <a:pPr marL="630238" lvl="1" indent="-282575"/>
            <a:r>
              <a:rPr lang="en-US" sz="1800" dirty="0" smtClean="0"/>
              <a:t>REDO can get blocked by reporting workload</a:t>
            </a:r>
          </a:p>
          <a:p>
            <a:pPr marL="630238" lvl="1" indent="-282575"/>
            <a:r>
              <a:rPr lang="en-US" sz="1800" dirty="0" smtClean="0"/>
              <a:t>REDO thread and read workload can deadlock</a:t>
            </a:r>
          </a:p>
          <a:p>
            <a:pPr lvl="1"/>
            <a:endParaRPr lang="en-US" sz="1800" dirty="0" smtClean="0"/>
          </a:p>
          <a:p>
            <a:pPr marL="347663" indent="-347663"/>
            <a:r>
              <a:rPr lang="en-US" sz="2000" dirty="0" smtClean="0"/>
              <a:t>Solution</a:t>
            </a:r>
          </a:p>
          <a:p>
            <a:pPr marL="630238" lvl="1" indent="-282575"/>
            <a:r>
              <a:rPr lang="en-US" sz="1800" dirty="0" smtClean="0"/>
              <a:t>Internally map read workload to non blocking isolation levels (no application changes required)</a:t>
            </a:r>
          </a:p>
          <a:p>
            <a:pPr marL="914400" lvl="2" indent="-284163"/>
            <a:r>
              <a:rPr lang="en-US" sz="1600" dirty="0" smtClean="0"/>
              <a:t>Read Uncommitted </a:t>
            </a:r>
            <a:r>
              <a:rPr lang="en-US" sz="1600" dirty="0" smtClean="0">
                <a:sym typeface="Wingdings" pitchFamily="2" charset="2"/>
              </a:rPr>
              <a:t> Snapshot Isolation</a:t>
            </a:r>
          </a:p>
          <a:p>
            <a:pPr marL="914400" lvl="2" indent="-284163"/>
            <a:r>
              <a:rPr lang="en-US" sz="1600" dirty="0" smtClean="0">
                <a:sym typeface="Wingdings" pitchFamily="2" charset="2"/>
              </a:rPr>
              <a:t>Read Committed  Snapshot Isolation</a:t>
            </a:r>
          </a:p>
          <a:p>
            <a:pPr marL="914400" lvl="2" indent="-284163"/>
            <a:r>
              <a:rPr lang="en-US" sz="1600" dirty="0" smtClean="0">
                <a:sym typeface="Wingdings" pitchFamily="2" charset="2"/>
              </a:rPr>
              <a:t>Repeatable Read  Snapshot Isolation</a:t>
            </a:r>
          </a:p>
          <a:p>
            <a:pPr marL="914400" lvl="2" indent="-284163"/>
            <a:r>
              <a:rPr lang="en-US" sz="1600" dirty="0" err="1" smtClean="0">
                <a:sym typeface="Wingdings" pitchFamily="2" charset="2"/>
              </a:rPr>
              <a:t>Serializable</a:t>
            </a:r>
            <a:r>
              <a:rPr lang="en-US" sz="1600" dirty="0" smtClean="0">
                <a:sym typeface="Wingdings" pitchFamily="2" charset="2"/>
              </a:rPr>
              <a:t>  Snapshot Isolation</a:t>
            </a:r>
          </a:p>
          <a:p>
            <a:pPr marL="914400" lvl="2" indent="-284163"/>
            <a:r>
              <a:rPr lang="en-US" sz="1600" dirty="0" smtClean="0"/>
              <a:t>Ignore all locking hints </a:t>
            </a:r>
          </a:p>
          <a:p>
            <a:pPr marL="630238" lvl="1" indent="-282575"/>
            <a:r>
              <a:rPr lang="en-US" sz="1800" dirty="0" smtClean="0"/>
              <a:t>Never choose REDO as deadlock victim</a:t>
            </a:r>
          </a:p>
          <a:p>
            <a:pPr lvl="1"/>
            <a:endParaRPr lang="en-US" sz="1800" dirty="0" smtClean="0"/>
          </a:p>
          <a:p>
            <a:pPr marL="347663" indent="-347663"/>
            <a:r>
              <a:rPr lang="en-US" sz="2000" dirty="0" smtClean="0"/>
              <a:t>Result</a:t>
            </a:r>
          </a:p>
          <a:p>
            <a:pPr marL="630238" lvl="1" indent="-282575"/>
            <a:r>
              <a:rPr lang="en-US" sz="1800" dirty="0" smtClean="0"/>
              <a:t>Blocking and deadlock between Reporting workload (i.e. Query) and REDO thread is eliminated</a:t>
            </a:r>
          </a:p>
          <a:p>
            <a:pPr marL="630238" lvl="1" indent="-282575"/>
            <a:r>
              <a:rPr lang="en-US" sz="1800" dirty="0" smtClean="0"/>
              <a:t>No issues with DML (INSERT/DELETE/UPDATE) as it is not allowed</a:t>
            </a:r>
          </a:p>
          <a:p>
            <a:pPr marL="630238" lvl="1" indent="-282575"/>
            <a:r>
              <a:rPr lang="en-US" sz="1800" dirty="0" smtClean="0"/>
              <a:t>Will incur additional cost of row versioning.</a:t>
            </a:r>
          </a:p>
        </p:txBody>
      </p:sp>
    </p:spTree>
    <p:extLst>
      <p:ext uri="{BB962C8B-B14F-4D97-AF65-F5344CB8AC3E}">
        <p14:creationId xmlns:p14="http://schemas.microsoft.com/office/powerpoint/2010/main" val="2087855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Row Versioning Optimizations</a:t>
            </a:r>
            <a:endParaRPr lang="en-US" dirty="0"/>
          </a:p>
        </p:txBody>
      </p:sp>
      <p:sp>
        <p:nvSpPr>
          <p:cNvPr id="15" name="Content Placeholder 14"/>
          <p:cNvSpPr>
            <a:spLocks noGrp="1"/>
          </p:cNvSpPr>
          <p:nvPr>
            <p:ph idx="1"/>
          </p:nvPr>
        </p:nvSpPr>
        <p:spPr/>
        <p:txBody>
          <a:bodyPr/>
          <a:lstStyle/>
          <a:p>
            <a:endParaRPr lang="en-US"/>
          </a:p>
        </p:txBody>
      </p:sp>
      <p:sp>
        <p:nvSpPr>
          <p:cNvPr id="4" name="Rectangle 3"/>
          <p:cNvSpPr/>
          <p:nvPr/>
        </p:nvSpPr>
        <p:spPr bwMode="auto">
          <a:xfrm>
            <a:off x="1929897" y="1447800"/>
            <a:ext cx="2031471" cy="1828800"/>
          </a:xfrm>
          <a:prstGeom prst="rect">
            <a:avLst/>
          </a:prstGeom>
          <a:solidFill>
            <a:schemeClr val="bg2">
              <a:lumMod val="20000"/>
              <a:lumOff val="80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 name="Rectangle 4"/>
          <p:cNvSpPr/>
          <p:nvPr/>
        </p:nvSpPr>
        <p:spPr bwMode="auto">
          <a:xfrm>
            <a:off x="7008574" y="1447800"/>
            <a:ext cx="2031471" cy="1828800"/>
          </a:xfrm>
          <a:prstGeom prst="rect">
            <a:avLst/>
          </a:prstGeom>
          <a:solidFill>
            <a:schemeClr val="bg2">
              <a:lumMod val="20000"/>
              <a:lumOff val="80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Rectangle 5"/>
          <p:cNvSpPr/>
          <p:nvPr/>
        </p:nvSpPr>
        <p:spPr bwMode="auto">
          <a:xfrm>
            <a:off x="1929897" y="4114800"/>
            <a:ext cx="2031471" cy="1828800"/>
          </a:xfrm>
          <a:prstGeom prst="rect">
            <a:avLst/>
          </a:prstGeom>
          <a:solidFill>
            <a:schemeClr val="bg2">
              <a:lumMod val="20000"/>
              <a:lumOff val="80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7" name="Rectangle 6"/>
          <p:cNvSpPr/>
          <p:nvPr/>
        </p:nvSpPr>
        <p:spPr bwMode="auto">
          <a:xfrm>
            <a:off x="7110148" y="4114800"/>
            <a:ext cx="2031471" cy="1828800"/>
          </a:xfrm>
          <a:prstGeom prst="rect">
            <a:avLst/>
          </a:prstGeom>
          <a:solidFill>
            <a:schemeClr val="bg2">
              <a:lumMod val="20000"/>
              <a:lumOff val="80000"/>
            </a:schemeClr>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 name="Rectangle 7"/>
          <p:cNvSpPr/>
          <p:nvPr/>
        </p:nvSpPr>
        <p:spPr bwMode="auto">
          <a:xfrm>
            <a:off x="1929897" y="22098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 name="Rectangle 8"/>
          <p:cNvSpPr/>
          <p:nvPr/>
        </p:nvSpPr>
        <p:spPr bwMode="auto">
          <a:xfrm>
            <a:off x="7008574" y="22098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0" name="Rectangle 9"/>
          <p:cNvSpPr/>
          <p:nvPr/>
        </p:nvSpPr>
        <p:spPr bwMode="auto">
          <a:xfrm>
            <a:off x="1929897" y="49530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1" name="Rectangle 10"/>
          <p:cNvSpPr/>
          <p:nvPr/>
        </p:nvSpPr>
        <p:spPr bwMode="auto">
          <a:xfrm>
            <a:off x="7110148" y="49530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2" name="Rectangle 11"/>
          <p:cNvSpPr/>
          <p:nvPr/>
        </p:nvSpPr>
        <p:spPr bwMode="auto">
          <a:xfrm>
            <a:off x="3266050" y="2211185"/>
            <a:ext cx="304721" cy="304800"/>
          </a:xfrm>
          <a:prstGeom prst="rect">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3" name="Rectangle 12"/>
          <p:cNvSpPr/>
          <p:nvPr/>
        </p:nvSpPr>
        <p:spPr bwMode="auto">
          <a:xfrm>
            <a:off x="8430604" y="2209800"/>
            <a:ext cx="304721" cy="304800"/>
          </a:xfrm>
          <a:prstGeom prst="rect">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4" name="Rectangle 13"/>
          <p:cNvSpPr/>
          <p:nvPr/>
        </p:nvSpPr>
        <p:spPr bwMode="auto">
          <a:xfrm>
            <a:off x="9852633" y="22098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6" name="Straight Arrow Connector 15"/>
          <p:cNvCxnSpPr>
            <a:endCxn id="14" idx="1"/>
          </p:cNvCxnSpPr>
          <p:nvPr/>
        </p:nvCxnSpPr>
        <p:spPr>
          <a:xfrm>
            <a:off x="8582964" y="2362200"/>
            <a:ext cx="126966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1929897" y="3317558"/>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Primary</a:t>
            </a:r>
          </a:p>
        </p:txBody>
      </p:sp>
      <p:sp>
        <p:nvSpPr>
          <p:cNvPr id="19" name="TextBox 18"/>
          <p:cNvSpPr txBox="1"/>
          <p:nvPr/>
        </p:nvSpPr>
        <p:spPr>
          <a:xfrm flipH="1">
            <a:off x="1929897" y="6047602"/>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Primary</a:t>
            </a:r>
          </a:p>
        </p:txBody>
      </p:sp>
      <p:sp>
        <p:nvSpPr>
          <p:cNvPr id="20" name="TextBox 19"/>
          <p:cNvSpPr txBox="1"/>
          <p:nvPr/>
        </p:nvSpPr>
        <p:spPr>
          <a:xfrm flipH="1">
            <a:off x="7008574" y="3352801"/>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Secondary</a:t>
            </a:r>
          </a:p>
        </p:txBody>
      </p:sp>
      <p:sp>
        <p:nvSpPr>
          <p:cNvPr id="21" name="TextBox 20"/>
          <p:cNvSpPr txBox="1"/>
          <p:nvPr/>
        </p:nvSpPr>
        <p:spPr>
          <a:xfrm flipH="1">
            <a:off x="7110148" y="6019801"/>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Secondary</a:t>
            </a:r>
          </a:p>
        </p:txBody>
      </p:sp>
      <p:sp>
        <p:nvSpPr>
          <p:cNvPr id="22" name="TextBox 21"/>
          <p:cNvSpPr txBox="1"/>
          <p:nvPr/>
        </p:nvSpPr>
        <p:spPr>
          <a:xfrm flipH="1">
            <a:off x="9751060" y="1905001"/>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Row Version</a:t>
            </a:r>
          </a:p>
        </p:txBody>
      </p:sp>
      <p:sp>
        <p:nvSpPr>
          <p:cNvPr id="23" name="TextBox 22"/>
          <p:cNvSpPr txBox="1"/>
          <p:nvPr/>
        </p:nvSpPr>
        <p:spPr>
          <a:xfrm flipH="1">
            <a:off x="7008574" y="990600"/>
            <a:ext cx="2031471"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Enable RS</a:t>
            </a:r>
          </a:p>
        </p:txBody>
      </p:sp>
      <p:sp>
        <p:nvSpPr>
          <p:cNvPr id="24" name="TextBox 23"/>
          <p:cNvSpPr txBox="1"/>
          <p:nvPr/>
        </p:nvSpPr>
        <p:spPr>
          <a:xfrm flipH="1">
            <a:off x="203147" y="1066801"/>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No RCSI/SI</a:t>
            </a:r>
          </a:p>
        </p:txBody>
      </p:sp>
      <p:sp>
        <p:nvSpPr>
          <p:cNvPr id="25" name="TextBox 24"/>
          <p:cNvSpPr txBox="1"/>
          <p:nvPr/>
        </p:nvSpPr>
        <p:spPr>
          <a:xfrm flipH="1">
            <a:off x="304721" y="3837802"/>
            <a:ext cx="2031471"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RCSI/SI</a:t>
            </a:r>
          </a:p>
        </p:txBody>
      </p:sp>
      <p:sp>
        <p:nvSpPr>
          <p:cNvPr id="31" name="Rectangle 30"/>
          <p:cNvSpPr/>
          <p:nvPr/>
        </p:nvSpPr>
        <p:spPr bwMode="auto">
          <a:xfrm>
            <a:off x="3351927" y="4953000"/>
            <a:ext cx="304721" cy="304800"/>
          </a:xfrm>
          <a:prstGeom prst="rect">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2" name="Rectangle 31"/>
          <p:cNvSpPr/>
          <p:nvPr/>
        </p:nvSpPr>
        <p:spPr bwMode="auto">
          <a:xfrm>
            <a:off x="8532177" y="4953000"/>
            <a:ext cx="304721" cy="304800"/>
          </a:xfrm>
          <a:prstGeom prst="rect">
            <a:avLst/>
          </a:prstGeom>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33" name="Rectangle 32"/>
          <p:cNvSpPr/>
          <p:nvPr/>
        </p:nvSpPr>
        <p:spPr bwMode="auto">
          <a:xfrm>
            <a:off x="4570809" y="49530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35" name="Straight Arrow Connector 34"/>
          <p:cNvCxnSpPr>
            <a:endCxn id="33" idx="1"/>
          </p:cNvCxnSpPr>
          <p:nvPr/>
        </p:nvCxnSpPr>
        <p:spPr>
          <a:xfrm>
            <a:off x="3504287" y="5105400"/>
            <a:ext cx="106652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flipH="1">
            <a:off x="7110148" y="3733800"/>
            <a:ext cx="2031471" cy="369332"/>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Enable RS</a:t>
            </a:r>
          </a:p>
        </p:txBody>
      </p:sp>
      <p:sp>
        <p:nvSpPr>
          <p:cNvPr id="37" name="Rectangle 36"/>
          <p:cNvSpPr/>
          <p:nvPr/>
        </p:nvSpPr>
        <p:spPr bwMode="auto">
          <a:xfrm>
            <a:off x="9852633" y="4953000"/>
            <a:ext cx="1422030" cy="304800"/>
          </a:xfrm>
          <a:prstGeom prst="rect">
            <a:avLst/>
          </a:prstGeom>
          <a:solidFill>
            <a:schemeClr val="accent1"/>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38" name="Straight Arrow Connector 37"/>
          <p:cNvCxnSpPr/>
          <p:nvPr/>
        </p:nvCxnSpPr>
        <p:spPr>
          <a:xfrm>
            <a:off x="8684538" y="5105400"/>
            <a:ext cx="106652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487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p:bldP spid="19" grpId="0"/>
      <p:bldP spid="20" grpId="0"/>
      <p:bldP spid="21" grpId="0"/>
      <p:bldP spid="22" grpId="0"/>
      <p:bldP spid="23" grpId="0"/>
      <p:bldP spid="24" grpId="0"/>
      <p:bldP spid="25" grpId="0"/>
      <p:bldP spid="31" grpId="0" animBg="1"/>
      <p:bldP spid="32" grpId="0" animBg="1"/>
      <p:bldP spid="33" grpId="0" animBg="1"/>
      <p:bldP spid="36" grpId="0"/>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Content Placeholder 5"/>
          <p:cNvSpPr>
            <a:spLocks noGrp="1"/>
          </p:cNvSpPr>
          <p:nvPr>
            <p:ph idx="1"/>
          </p:nvPr>
        </p:nvSpPr>
        <p:spPr/>
        <p:txBody>
          <a:bodyPr/>
          <a:lstStyle/>
          <a:p>
            <a:r>
              <a:rPr lang="en-US" dirty="0" err="1" smtClean="0"/>
              <a:t>AlwaysOn</a:t>
            </a:r>
            <a:r>
              <a:rPr lang="en-US" dirty="0" smtClean="0"/>
              <a:t> Recap</a:t>
            </a:r>
          </a:p>
          <a:p>
            <a:r>
              <a:rPr lang="en-US" dirty="0" smtClean="0"/>
              <a:t>Upgrade from Previous Versions</a:t>
            </a:r>
          </a:p>
          <a:p>
            <a:pPr lvl="1"/>
            <a:r>
              <a:rPr lang="en-US" dirty="0" smtClean="0"/>
              <a:t>Connection Experience</a:t>
            </a:r>
          </a:p>
          <a:p>
            <a:pPr lvl="1"/>
            <a:r>
              <a:rPr lang="en-US" dirty="0" smtClean="0"/>
              <a:t>Multiple </a:t>
            </a:r>
            <a:r>
              <a:rPr lang="en-US" dirty="0" err="1" smtClean="0"/>
              <a:t>Secondaries</a:t>
            </a:r>
            <a:endParaRPr lang="en-US" dirty="0" smtClean="0"/>
          </a:p>
          <a:p>
            <a:pPr lvl="1"/>
            <a:r>
              <a:rPr lang="en-US" dirty="0" smtClean="0"/>
              <a:t>Quorum Configuration</a:t>
            </a:r>
          </a:p>
          <a:p>
            <a:r>
              <a:rPr lang="en-US" dirty="0" smtClean="0"/>
              <a:t>Active </a:t>
            </a:r>
            <a:r>
              <a:rPr lang="en-US" dirty="0" err="1" smtClean="0"/>
              <a:t>Secondaries</a:t>
            </a:r>
            <a:endParaRPr lang="en-US" dirty="0" smtClean="0"/>
          </a:p>
          <a:p>
            <a:r>
              <a:rPr lang="en-US" dirty="0" smtClean="0"/>
              <a:t>Disaster Recovery</a:t>
            </a:r>
          </a:p>
        </p:txBody>
      </p:sp>
    </p:spTree>
    <p:extLst>
      <p:ext uri="{BB962C8B-B14F-4D97-AF65-F5344CB8AC3E}">
        <p14:creationId xmlns:p14="http://schemas.microsoft.com/office/powerpoint/2010/main" val="42090108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DDL and Reporting Workload</a:t>
            </a:r>
            <a:endParaRPr lang="en-US" dirty="0"/>
          </a:p>
        </p:txBody>
      </p:sp>
      <p:sp>
        <p:nvSpPr>
          <p:cNvPr id="3" name="Content Placeholder 2"/>
          <p:cNvSpPr>
            <a:spLocks noGrp="1"/>
          </p:cNvSpPr>
          <p:nvPr>
            <p:ph idx="1"/>
          </p:nvPr>
        </p:nvSpPr>
        <p:spPr>
          <a:xfrm>
            <a:off x="519112" y="1447799"/>
            <a:ext cx="11149013" cy="2483757"/>
          </a:xfrm>
        </p:spPr>
        <p:txBody>
          <a:bodyPr/>
          <a:lstStyle/>
          <a:p>
            <a:pPr marL="347663" indent="-347663"/>
            <a:r>
              <a:rPr lang="en-US" sz="1800" dirty="0" smtClean="0"/>
              <a:t>On standalone SQL Server</a:t>
            </a:r>
          </a:p>
          <a:p>
            <a:pPr marL="630238" lvl="1" indent="-282575"/>
            <a:r>
              <a:rPr lang="en-US" sz="1600" dirty="0" smtClean="0"/>
              <a:t>Query under SI can block a concurrent DDL</a:t>
            </a:r>
          </a:p>
          <a:p>
            <a:pPr marL="347663" indent="-347663"/>
            <a:r>
              <a:rPr lang="en-US" sz="1800" dirty="0" smtClean="0"/>
              <a:t>Same can happen on Readable Secondary</a:t>
            </a:r>
          </a:p>
          <a:p>
            <a:pPr marL="630238" lvl="1" indent="-282575"/>
            <a:r>
              <a:rPr lang="en-US" sz="1600" dirty="0" smtClean="0"/>
              <a:t>REDO can block Reporting Workload</a:t>
            </a:r>
          </a:p>
          <a:p>
            <a:pPr marL="630238" lvl="1" indent="-282575"/>
            <a:r>
              <a:rPr lang="en-US" sz="1600" dirty="0" smtClean="0"/>
              <a:t>Read workload can block REDO thread</a:t>
            </a:r>
          </a:p>
          <a:p>
            <a:pPr marL="347663" indent="-347663"/>
            <a:r>
              <a:rPr lang="en-US" sz="1800" dirty="0" smtClean="0"/>
              <a:t>Mitigation</a:t>
            </a:r>
          </a:p>
          <a:p>
            <a:pPr marL="630238" lvl="1" indent="-282575"/>
            <a:r>
              <a:rPr lang="en-US" sz="1600" dirty="0" smtClean="0"/>
              <a:t>DDL not common in production environment</a:t>
            </a:r>
          </a:p>
          <a:p>
            <a:pPr marL="630238" lvl="1" indent="-282575"/>
            <a:r>
              <a:rPr lang="en-US" sz="1600" dirty="0" smtClean="0"/>
              <a:t>You may have flexibility in scheduling maintenance jobs with concurrent  Reporting Workload</a:t>
            </a:r>
          </a:p>
          <a:p>
            <a:pPr marL="630238" lvl="1" indent="-282575"/>
            <a:r>
              <a:rPr lang="en-US" sz="1600" dirty="0" smtClean="0"/>
              <a:t>An </a:t>
            </a:r>
            <a:r>
              <a:rPr lang="en-US" sz="1600" dirty="0" err="1" smtClean="0"/>
              <a:t>XEvent</a:t>
            </a:r>
            <a:r>
              <a:rPr lang="en-US" sz="1600" dirty="0" smtClean="0"/>
              <a:t> is generated when REDO is blocked. You can choose to kill Reporting workload</a:t>
            </a:r>
            <a:endParaRPr 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3881021109"/>
              </p:ext>
            </p:extLst>
          </p:nvPr>
        </p:nvGraphicFramePr>
        <p:xfrm>
          <a:off x="914162" y="4055001"/>
          <a:ext cx="9852634" cy="2702560"/>
        </p:xfrm>
        <a:graphic>
          <a:graphicData uri="http://schemas.openxmlformats.org/drawingml/2006/table">
            <a:tbl>
              <a:tblPr firstRow="1" bandRow="1">
                <a:tableStyleId>{5C22544A-7EE6-4342-B048-85BDC9FD1C3A}</a:tableStyleId>
              </a:tblPr>
              <a:tblGrid>
                <a:gridCol w="4926317"/>
                <a:gridCol w="4926317"/>
              </a:tblGrid>
              <a:tr h="370840">
                <a:tc>
                  <a:txBody>
                    <a:bodyPr/>
                    <a:lstStyle/>
                    <a:p>
                      <a:r>
                        <a:rPr lang="en-US" sz="1700" dirty="0" smtClean="0"/>
                        <a:t>Primary Replica</a:t>
                      </a:r>
                      <a:endParaRPr lang="en-US" sz="1700" dirty="0"/>
                    </a:p>
                  </a:txBody>
                  <a:tcPr marL="121888" marR="121888"/>
                </a:tc>
                <a:tc>
                  <a:txBody>
                    <a:bodyPr/>
                    <a:lstStyle/>
                    <a:p>
                      <a:r>
                        <a:rPr lang="en-US" sz="1700" dirty="0" smtClean="0"/>
                        <a:t>Secondary</a:t>
                      </a:r>
                      <a:r>
                        <a:rPr lang="en-US" sz="1700" baseline="0" dirty="0" smtClean="0"/>
                        <a:t> Replica</a:t>
                      </a:r>
                      <a:endParaRPr lang="en-US" sz="1700" dirty="0"/>
                    </a:p>
                  </a:txBody>
                  <a:tcPr marL="121888" marR="121888"/>
                </a:tc>
              </a:tr>
              <a:tr h="370840">
                <a:tc>
                  <a:txBody>
                    <a:bodyPr/>
                    <a:lstStyle/>
                    <a:p>
                      <a:endParaRPr lang="en-US" sz="1700" dirty="0"/>
                    </a:p>
                  </a:txBody>
                  <a:tcPr marL="121888" marR="121888"/>
                </a:tc>
                <a:tc>
                  <a:txBody>
                    <a:bodyPr/>
                    <a:lstStyle/>
                    <a:p>
                      <a:r>
                        <a:rPr lang="en-US" sz="1700" dirty="0" smtClean="0"/>
                        <a:t>Start</a:t>
                      </a:r>
                      <a:r>
                        <a:rPr lang="en-US" sz="1700" baseline="0" dirty="0" smtClean="0"/>
                        <a:t> Reporting workload on table T1</a:t>
                      </a:r>
                    </a:p>
                    <a:p>
                      <a:pPr marL="285750" lvl="0" indent="-285750">
                        <a:buFont typeface="Arial" pitchFamily="34" charset="0"/>
                        <a:buChar char="•"/>
                      </a:pPr>
                      <a:r>
                        <a:rPr lang="en-US" sz="1700" baseline="0" dirty="0" smtClean="0"/>
                        <a:t>Takes SCH-S lock on table T1</a:t>
                      </a:r>
                      <a:endParaRPr lang="en-US" sz="1700" dirty="0"/>
                    </a:p>
                  </a:txBody>
                  <a:tcPr marL="121888" marR="121888"/>
                </a:tc>
              </a:tr>
              <a:tr h="370840">
                <a:tc>
                  <a:txBody>
                    <a:bodyPr/>
                    <a:lstStyle/>
                    <a:p>
                      <a:r>
                        <a:rPr lang="en-US" sz="1700" dirty="0" smtClean="0"/>
                        <a:t>Execute</a:t>
                      </a:r>
                      <a:r>
                        <a:rPr lang="en-US" sz="1700" baseline="0" dirty="0" smtClean="0"/>
                        <a:t> DDL operation on table T1</a:t>
                      </a:r>
                      <a:endParaRPr lang="en-US" sz="1700" dirty="0"/>
                    </a:p>
                  </a:txBody>
                  <a:tcPr marL="121888" marR="121888"/>
                </a:tc>
                <a:tc>
                  <a:txBody>
                    <a:bodyPr/>
                    <a:lstStyle/>
                    <a:p>
                      <a:endParaRPr lang="en-US" sz="1700" dirty="0"/>
                    </a:p>
                  </a:txBody>
                  <a:tcPr marL="121888" marR="121888"/>
                </a:tc>
              </a:tr>
              <a:tr h="370840">
                <a:tc>
                  <a:txBody>
                    <a:bodyPr/>
                    <a:lstStyle/>
                    <a:p>
                      <a:endParaRPr lang="en-US" sz="1700" dirty="0"/>
                    </a:p>
                  </a:txBody>
                  <a:tcPr marL="121888" marR="121888"/>
                </a:tc>
                <a:tc>
                  <a:txBody>
                    <a:bodyPr/>
                    <a:lstStyle/>
                    <a:p>
                      <a:r>
                        <a:rPr lang="en-US" sz="1700" dirty="0" smtClean="0"/>
                        <a:t>REDO processes</a:t>
                      </a:r>
                      <a:r>
                        <a:rPr lang="en-US" sz="1700" baseline="0" dirty="0" smtClean="0"/>
                        <a:t> the DDL log record</a:t>
                      </a:r>
                    </a:p>
                    <a:p>
                      <a:pPr marL="285750" indent="-285750">
                        <a:buFont typeface="Arial" pitchFamily="34" charset="0"/>
                        <a:buChar char="•"/>
                      </a:pPr>
                      <a:r>
                        <a:rPr lang="en-US" sz="1700" baseline="0" dirty="0" smtClean="0"/>
                        <a:t>Requests SCH-M lock on table T1</a:t>
                      </a:r>
                    </a:p>
                  </a:txBody>
                  <a:tcPr marL="121888" marR="121888"/>
                </a:tc>
              </a:tr>
              <a:tr h="370840">
                <a:tc>
                  <a:txBody>
                    <a:bodyPr/>
                    <a:lstStyle/>
                    <a:p>
                      <a:endParaRPr lang="en-US" sz="1700" dirty="0"/>
                    </a:p>
                  </a:txBody>
                  <a:tcPr marL="121888" marR="121888"/>
                </a:tc>
                <a:tc>
                  <a:txBody>
                    <a:bodyPr/>
                    <a:lstStyle/>
                    <a:p>
                      <a:r>
                        <a:rPr lang="en-US" sz="1700" dirty="0" smtClean="0"/>
                        <a:t>Reporting</a:t>
                      </a:r>
                      <a:r>
                        <a:rPr lang="en-US" sz="1700" baseline="0" dirty="0" smtClean="0"/>
                        <a:t> Workload completes</a:t>
                      </a:r>
                      <a:endParaRPr lang="en-US" sz="1700" dirty="0"/>
                    </a:p>
                  </a:txBody>
                  <a:tcPr marL="121888" marR="121888"/>
                </a:tc>
              </a:tr>
              <a:tr h="370840">
                <a:tc>
                  <a:txBody>
                    <a:bodyPr/>
                    <a:lstStyle/>
                    <a:p>
                      <a:endParaRPr lang="en-US" sz="1700" dirty="0"/>
                    </a:p>
                  </a:txBody>
                  <a:tcPr marL="121888" marR="121888"/>
                </a:tc>
                <a:tc>
                  <a:txBody>
                    <a:bodyPr/>
                    <a:lstStyle/>
                    <a:p>
                      <a:r>
                        <a:rPr lang="en-US" sz="1700" dirty="0" smtClean="0"/>
                        <a:t>REDO is unblocked</a:t>
                      </a:r>
                      <a:r>
                        <a:rPr lang="en-US" sz="1700" baseline="0" dirty="0" smtClean="0"/>
                        <a:t> </a:t>
                      </a:r>
                      <a:endParaRPr lang="en-US" sz="1700" dirty="0"/>
                    </a:p>
                  </a:txBody>
                  <a:tcPr marL="121888" marR="121888"/>
                </a:tc>
              </a:tr>
            </a:tbl>
          </a:graphicData>
        </a:graphic>
      </p:graphicFrame>
      <p:sp>
        <p:nvSpPr>
          <p:cNvPr id="5" name="Explosion 1 4"/>
          <p:cNvSpPr/>
          <p:nvPr/>
        </p:nvSpPr>
        <p:spPr>
          <a:xfrm>
            <a:off x="10462075" y="5853585"/>
            <a:ext cx="1394327"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Blocked</a:t>
            </a:r>
            <a:endParaRPr lang="en-US" sz="800" dirty="0"/>
          </a:p>
        </p:txBody>
      </p:sp>
    </p:spTree>
    <p:extLst>
      <p:ext uri="{BB962C8B-B14F-4D97-AF65-F5344CB8AC3E}">
        <p14:creationId xmlns:p14="http://schemas.microsoft.com/office/powerpoint/2010/main" val="269262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 Performance on Secondary</a:t>
            </a:r>
            <a:endParaRPr lang="en-US" dirty="0"/>
          </a:p>
        </p:txBody>
      </p:sp>
      <p:sp>
        <p:nvSpPr>
          <p:cNvPr id="3" name="Content Placeholder 2"/>
          <p:cNvSpPr>
            <a:spLocks noGrp="1"/>
          </p:cNvSpPr>
          <p:nvPr>
            <p:ph idx="1"/>
          </p:nvPr>
        </p:nvSpPr>
        <p:spPr>
          <a:xfrm>
            <a:off x="519112" y="1447799"/>
            <a:ext cx="11149013" cy="4955203"/>
          </a:xfrm>
        </p:spPr>
        <p:txBody>
          <a:bodyPr/>
          <a:lstStyle/>
          <a:p>
            <a:pPr marL="347663" indent="-347663"/>
            <a:r>
              <a:rPr lang="en-US" sz="1800" dirty="0" smtClean="0"/>
              <a:t>Optimized Query Plans</a:t>
            </a:r>
          </a:p>
          <a:p>
            <a:pPr marL="347663" indent="-347663"/>
            <a:r>
              <a:rPr lang="en-US" sz="1800" dirty="0" smtClean="0"/>
              <a:t>Goal: Comparable query plan on Readable Secondary</a:t>
            </a:r>
          </a:p>
          <a:p>
            <a:endParaRPr lang="en-US" sz="1800" dirty="0" smtClean="0"/>
          </a:p>
          <a:p>
            <a:pPr marL="347663" indent="-347663"/>
            <a:r>
              <a:rPr lang="en-US" sz="1800" dirty="0" smtClean="0"/>
              <a:t>Query Optimization and Statistics</a:t>
            </a:r>
          </a:p>
          <a:p>
            <a:pPr marL="685800" lvl="1" indent="-338138"/>
            <a:r>
              <a:rPr lang="en-US" sz="1600" dirty="0" smtClean="0"/>
              <a:t>SQL Server uses cost based optimizer that heavily relies on object statistics</a:t>
            </a:r>
          </a:p>
          <a:p>
            <a:pPr marL="685800" lvl="1" indent="-338138"/>
            <a:r>
              <a:rPr lang="en-US" sz="1600" dirty="0" smtClean="0"/>
              <a:t>If statistics are missing, SQL Server automatically creates them and persists</a:t>
            </a:r>
          </a:p>
          <a:p>
            <a:endParaRPr lang="en-US" sz="1800" dirty="0" smtClean="0"/>
          </a:p>
          <a:p>
            <a:pPr marL="347663" indent="-347663"/>
            <a:r>
              <a:rPr lang="en-US" sz="1800" dirty="0" smtClean="0"/>
              <a:t>Auto-stat on readable secondary will require physical Changes </a:t>
            </a:r>
          </a:p>
          <a:p>
            <a:pPr marL="685800" lvl="1" indent="-338138"/>
            <a:r>
              <a:rPr lang="en-US" sz="1600" dirty="0" smtClean="0"/>
              <a:t>Example: Table T1 (C1, C2, C3)</a:t>
            </a:r>
          </a:p>
          <a:p>
            <a:pPr marL="1087438" lvl="2" indent="-346075"/>
            <a:r>
              <a:rPr lang="en-US" sz="1400" dirty="0" smtClean="0"/>
              <a:t>Query on primary with predicate (C3 &gt; 10). </a:t>
            </a:r>
          </a:p>
          <a:p>
            <a:pPr marL="1087438" lvl="2" indent="-346075"/>
            <a:r>
              <a:rPr lang="en-US" sz="1400" dirty="0" smtClean="0"/>
              <a:t>SQL Server auto-create the statistics, if needed, on column C3 on primary replica</a:t>
            </a:r>
          </a:p>
          <a:p>
            <a:pPr marL="1087438" lvl="2" indent="-346075"/>
            <a:r>
              <a:rPr lang="en-US" sz="1400" dirty="0" smtClean="0"/>
              <a:t>Won’t work on Readable Secondary as it will cause physical changes to the database.</a:t>
            </a:r>
          </a:p>
          <a:p>
            <a:pPr marL="685800" lvl="1" indent="-338138"/>
            <a:r>
              <a:rPr lang="en-US" sz="1600" dirty="0" smtClean="0"/>
              <a:t>Similar issue if the statistical information is stale on the secondary replica.</a:t>
            </a:r>
          </a:p>
          <a:p>
            <a:pPr lvl="2"/>
            <a:endParaRPr lang="en-US" sz="1400" dirty="0" smtClean="0"/>
          </a:p>
          <a:p>
            <a:pPr marL="347663" indent="-347663"/>
            <a:r>
              <a:rPr lang="en-US" sz="1800" dirty="0" smtClean="0"/>
              <a:t>Solution</a:t>
            </a:r>
          </a:p>
          <a:p>
            <a:pPr marL="685800" lvl="1" indent="-338138"/>
            <a:r>
              <a:rPr lang="en-US" sz="1600" dirty="0" smtClean="0"/>
              <a:t>Auto-create statistics on the secondary replica but persist them in </a:t>
            </a:r>
            <a:r>
              <a:rPr lang="en-US" sz="1600" dirty="0" err="1" smtClean="0"/>
              <a:t>TempDB</a:t>
            </a:r>
            <a:endParaRPr lang="en-US" sz="1600" dirty="0" smtClean="0"/>
          </a:p>
          <a:p>
            <a:pPr marL="685800" lvl="1" indent="-338138"/>
            <a:r>
              <a:rPr lang="en-US" sz="1600" dirty="0" smtClean="0"/>
              <a:t>Existing catalog views (e.g. </a:t>
            </a:r>
            <a:r>
              <a:rPr lang="en-US" sz="1600" dirty="0" err="1" smtClean="0"/>
              <a:t>sys.stats</a:t>
            </a:r>
            <a:r>
              <a:rPr lang="en-US" sz="1600" dirty="0" smtClean="0"/>
              <a:t>)  show temporary statistics</a:t>
            </a:r>
          </a:p>
          <a:p>
            <a:pPr marL="347663" indent="-347663"/>
            <a:r>
              <a:rPr lang="en-US" sz="1800" dirty="0" smtClean="0"/>
              <a:t>Available in CTP2</a:t>
            </a:r>
          </a:p>
        </p:txBody>
      </p:sp>
    </p:spTree>
    <p:extLst>
      <p:ext uri="{BB962C8B-B14F-4D97-AF65-F5344CB8AC3E}">
        <p14:creationId xmlns:p14="http://schemas.microsoft.com/office/powerpoint/2010/main" val="1193173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3">
                                            <p:txEl>
                                              <p:pRg st="17" end="17"/>
                                            </p:txEl>
                                          </p:spTgt>
                                        </p:tgtEl>
                                        <p:attrNameLst>
                                          <p:attrName>r</p:attrName>
                                        </p:attrNameLst>
                                      </p:cBhvr>
                                    </p:animRot>
                                    <p:animRot by="-240000">
                                      <p:cBhvr>
                                        <p:cTn id="39" dur="200" fill="hold">
                                          <p:stCondLst>
                                            <p:cond delay="200"/>
                                          </p:stCondLst>
                                        </p:cTn>
                                        <p:tgtEl>
                                          <p:spTgt spid="3">
                                            <p:txEl>
                                              <p:pRg st="17" end="17"/>
                                            </p:txEl>
                                          </p:spTgt>
                                        </p:tgtEl>
                                        <p:attrNameLst>
                                          <p:attrName>r</p:attrName>
                                        </p:attrNameLst>
                                      </p:cBhvr>
                                    </p:animRot>
                                    <p:animRot by="240000">
                                      <p:cBhvr>
                                        <p:cTn id="40" dur="200" fill="hold">
                                          <p:stCondLst>
                                            <p:cond delay="400"/>
                                          </p:stCondLst>
                                        </p:cTn>
                                        <p:tgtEl>
                                          <p:spTgt spid="3">
                                            <p:txEl>
                                              <p:pRg st="17" end="17"/>
                                            </p:txEl>
                                          </p:spTgt>
                                        </p:tgtEl>
                                        <p:attrNameLst>
                                          <p:attrName>r</p:attrName>
                                        </p:attrNameLst>
                                      </p:cBhvr>
                                    </p:animRot>
                                    <p:animRot by="-240000">
                                      <p:cBhvr>
                                        <p:cTn id="41" dur="200" fill="hold">
                                          <p:stCondLst>
                                            <p:cond delay="600"/>
                                          </p:stCondLst>
                                        </p:cTn>
                                        <p:tgtEl>
                                          <p:spTgt spid="3">
                                            <p:txEl>
                                              <p:pRg st="17" end="17"/>
                                            </p:txEl>
                                          </p:spTgt>
                                        </p:tgtEl>
                                        <p:attrNameLst>
                                          <p:attrName>r</p:attrName>
                                        </p:attrNameLst>
                                      </p:cBhvr>
                                    </p:animRot>
                                    <p:animRot by="120000">
                                      <p:cBhvr>
                                        <p:cTn id="42" dur="200" fill="hold">
                                          <p:stCondLst>
                                            <p:cond delay="800"/>
                                          </p:stCondLst>
                                        </p:cTn>
                                        <p:tgtEl>
                                          <p:spTgt spid="3">
                                            <p:txEl>
                                              <p:pRg st="17" end="1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Disaster Recovery</a:t>
            </a:r>
            <a:endParaRPr lang="en-US" dirty="0"/>
          </a:p>
        </p:txBody>
      </p:sp>
    </p:spTree>
    <p:extLst>
      <p:ext uri="{BB962C8B-B14F-4D97-AF65-F5344CB8AC3E}">
        <p14:creationId xmlns:p14="http://schemas.microsoft.com/office/powerpoint/2010/main" val="33376963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1443928" y="1513940"/>
            <a:ext cx="8325608" cy="4361801"/>
            <a:chOff x="459971" y="853063"/>
            <a:chExt cx="3990802" cy="2575938"/>
          </a:xfrm>
        </p:grpSpPr>
        <p:pic>
          <p:nvPicPr>
            <p:cNvPr id="58" name="Picture 57" descr="\\johnlserver\docs$\Artwork from DVD Website\Icons - Illustrations\Maps Globes\USA map states with glow.png"/>
            <p:cNvPicPr>
              <a:picLocks noChangeAspect="1" noChangeArrowheads="1"/>
            </p:cNvPicPr>
            <p:nvPr/>
          </p:nvPicPr>
          <p:blipFill>
            <a:blip r:embed="rId2" cstate="print"/>
            <a:srcRect/>
            <a:stretch>
              <a:fillRect/>
            </a:stretch>
          </p:blipFill>
          <p:spPr bwMode="auto">
            <a:xfrm>
              <a:off x="459971" y="914400"/>
              <a:ext cx="3990802" cy="2514601"/>
            </a:xfrm>
            <a:prstGeom prst="rect">
              <a:avLst/>
            </a:prstGeom>
            <a:noFill/>
            <a:ln w="9525">
              <a:noFill/>
              <a:miter lim="800000"/>
              <a:headEnd/>
              <a:tailEnd/>
            </a:ln>
          </p:spPr>
        </p:pic>
        <p:pic>
          <p:nvPicPr>
            <p:cNvPr id="59" name="Picture 58"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692727" y="1307306"/>
              <a:ext cx="523702" cy="864394"/>
            </a:xfrm>
            <a:prstGeom prst="rect">
              <a:avLst/>
            </a:prstGeom>
            <a:noFill/>
            <a:ln w="9525">
              <a:noFill/>
              <a:miter lim="800000"/>
              <a:headEnd/>
              <a:tailEnd/>
            </a:ln>
          </p:spPr>
        </p:pic>
        <p:sp>
          <p:nvSpPr>
            <p:cNvPr id="60" name="Flowchart: Punched Tape 59"/>
            <p:cNvSpPr/>
            <p:nvPr/>
          </p:nvSpPr>
          <p:spPr bwMode="auto">
            <a:xfrm>
              <a:off x="692727" y="1524000"/>
              <a:ext cx="450273" cy="359569"/>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1" name="Picture 60"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2477193" y="1700213"/>
              <a:ext cx="523702" cy="864394"/>
            </a:xfrm>
            <a:prstGeom prst="rect">
              <a:avLst/>
            </a:prstGeom>
            <a:noFill/>
            <a:ln w="9525">
              <a:noFill/>
              <a:miter lim="800000"/>
              <a:headEnd/>
              <a:tailEnd/>
            </a:ln>
          </p:spPr>
        </p:pic>
        <p:sp>
          <p:nvSpPr>
            <p:cNvPr id="62" name="Flowchart: Punched Tape 61"/>
            <p:cNvSpPr/>
            <p:nvPr/>
          </p:nvSpPr>
          <p:spPr bwMode="auto">
            <a:xfrm>
              <a:off x="2477193" y="1981200"/>
              <a:ext cx="418407" cy="347662"/>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4" name="Picture 63"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191435" y="1621632"/>
              <a:ext cx="523702" cy="864394"/>
            </a:xfrm>
            <a:prstGeom prst="rect">
              <a:avLst/>
            </a:prstGeom>
            <a:noFill/>
            <a:ln w="9525">
              <a:noFill/>
              <a:miter lim="800000"/>
              <a:headEnd/>
              <a:tailEnd/>
            </a:ln>
          </p:spPr>
        </p:pic>
        <p:sp>
          <p:nvSpPr>
            <p:cNvPr id="65" name="Flowchart: Punched Tape 64"/>
            <p:cNvSpPr/>
            <p:nvPr/>
          </p:nvSpPr>
          <p:spPr bwMode="auto">
            <a:xfrm>
              <a:off x="3253047" y="1778794"/>
              <a:ext cx="543098" cy="392906"/>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6" name="Picture 65"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582785" y="1700213"/>
              <a:ext cx="523702" cy="864394"/>
            </a:xfrm>
            <a:prstGeom prst="rect">
              <a:avLst/>
            </a:prstGeom>
            <a:noFill/>
            <a:ln w="9525">
              <a:noFill/>
              <a:miter lim="800000"/>
              <a:headEnd/>
              <a:tailEnd/>
            </a:ln>
          </p:spPr>
        </p:pic>
        <p:pic>
          <p:nvPicPr>
            <p:cNvPr id="67" name="Picture 66" descr="\\johnlserver\docs$\Artwork from DVD Website\Shapes\Arrows\Gold Gradient Collection\arrow 0 gold  arrow curved 6.png"/>
            <p:cNvPicPr>
              <a:picLocks noChangeAspect="1" noChangeArrowheads="1"/>
            </p:cNvPicPr>
            <p:nvPr/>
          </p:nvPicPr>
          <p:blipFill>
            <a:blip r:embed="rId4" cstate="print"/>
            <a:srcRect/>
            <a:stretch>
              <a:fillRect/>
            </a:stretch>
          </p:blipFill>
          <p:spPr bwMode="auto">
            <a:xfrm rot="11066889" flipH="1">
              <a:off x="2527301" y="1518494"/>
              <a:ext cx="1396538" cy="571351"/>
            </a:xfrm>
            <a:prstGeom prst="rect">
              <a:avLst/>
            </a:prstGeom>
            <a:noFill/>
            <a:ln w="9525">
              <a:noFill/>
              <a:miter lim="800000"/>
              <a:headEnd/>
              <a:tailEnd/>
            </a:ln>
          </p:spPr>
        </p:pic>
        <p:pic>
          <p:nvPicPr>
            <p:cNvPr id="68" name="Picture 67" descr="\\johnlserver\docs$\Artwork from DVD Website\Shapes\Arrows\Gold Gradient Collection\arrow 0 gold  arrow curved 6.png"/>
            <p:cNvPicPr>
              <a:picLocks noChangeAspect="1" noChangeArrowheads="1"/>
            </p:cNvPicPr>
            <p:nvPr/>
          </p:nvPicPr>
          <p:blipFill>
            <a:blip r:embed="rId4" cstate="print"/>
            <a:srcRect/>
            <a:stretch>
              <a:fillRect/>
            </a:stretch>
          </p:blipFill>
          <p:spPr bwMode="auto">
            <a:xfrm rot="12150246" flipH="1">
              <a:off x="3308005" y="1450701"/>
              <a:ext cx="578658" cy="571352"/>
            </a:xfrm>
            <a:prstGeom prst="rect">
              <a:avLst/>
            </a:prstGeom>
            <a:noFill/>
            <a:ln w="9525">
              <a:noFill/>
              <a:miter lim="800000"/>
              <a:headEnd/>
              <a:tailEnd/>
            </a:ln>
          </p:spPr>
        </p:pic>
        <p:sp>
          <p:nvSpPr>
            <p:cNvPr id="69" name="Flowchart: Punched Tape 68"/>
            <p:cNvSpPr/>
            <p:nvPr/>
          </p:nvSpPr>
          <p:spPr bwMode="auto">
            <a:xfrm>
              <a:off x="3657600" y="1946644"/>
              <a:ext cx="381000" cy="339356"/>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rPr>
                <a:t>A</a:t>
              </a:r>
            </a:p>
          </p:txBody>
        </p:sp>
        <p:pic>
          <p:nvPicPr>
            <p:cNvPr id="70" name="Picture 69" descr="\\johnlserver\docs$\Artwork from DVD Website\Shapes\Arrows\Gold Gradient Collection\dashed arrow 0 gold  arrow curved 7.png"/>
            <p:cNvPicPr>
              <a:picLocks noChangeAspect="1" noChangeArrowheads="1"/>
            </p:cNvPicPr>
            <p:nvPr/>
          </p:nvPicPr>
          <p:blipFill>
            <a:blip r:embed="rId5" cstate="print"/>
            <a:srcRect/>
            <a:stretch>
              <a:fillRect/>
            </a:stretch>
          </p:blipFill>
          <p:spPr bwMode="auto">
            <a:xfrm rot="1231825" flipV="1">
              <a:off x="612302" y="853063"/>
              <a:ext cx="3492851" cy="995363"/>
            </a:xfrm>
            <a:prstGeom prst="rect">
              <a:avLst/>
            </a:prstGeom>
            <a:noFill/>
            <a:ln w="9525">
              <a:noFill/>
              <a:miter lim="800000"/>
              <a:headEnd/>
              <a:tailEnd/>
            </a:ln>
          </p:spPr>
        </p:pic>
      </p:grpSp>
      <p:sp>
        <p:nvSpPr>
          <p:cNvPr id="5" name="Title 4"/>
          <p:cNvSpPr>
            <a:spLocks noGrp="1"/>
          </p:cNvSpPr>
          <p:nvPr>
            <p:ph type="title"/>
          </p:nvPr>
        </p:nvSpPr>
        <p:spPr/>
        <p:txBody>
          <a:bodyPr/>
          <a:lstStyle/>
          <a:p>
            <a:r>
              <a:rPr lang="en-US" dirty="0" smtClean="0"/>
              <a:t>New Topology</a:t>
            </a:r>
            <a:endParaRPr lang="en-US" dirty="0"/>
          </a:p>
        </p:txBody>
      </p:sp>
      <p:grpSp>
        <p:nvGrpSpPr>
          <p:cNvPr id="24" name="Group 23"/>
          <p:cNvGrpSpPr/>
          <p:nvPr/>
        </p:nvGrpSpPr>
        <p:grpSpPr>
          <a:xfrm>
            <a:off x="1118098" y="3883625"/>
            <a:ext cx="2562167" cy="1330917"/>
            <a:chOff x="5811074" y="3099659"/>
            <a:chExt cx="1922126" cy="1330917"/>
          </a:xfrm>
        </p:grpSpPr>
        <p:grpSp>
          <p:nvGrpSpPr>
            <p:cNvPr id="25" name="Group 24"/>
            <p:cNvGrpSpPr/>
            <p:nvPr/>
          </p:nvGrpSpPr>
          <p:grpSpPr>
            <a:xfrm>
              <a:off x="5811074" y="3328185"/>
              <a:ext cx="1922126" cy="1102391"/>
              <a:chOff x="6252868" y="489990"/>
              <a:chExt cx="2569099" cy="2473453"/>
            </a:xfrm>
          </p:grpSpPr>
          <p:pic>
            <p:nvPicPr>
              <p:cNvPr id="27" name="Picture 4" descr="C:\Users\gopala\Pictures\DVD_ART35\Artwork_Imagery\Icons - Illustrations\charts - diagrams\3d pie cha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2868" y="1239680"/>
                <a:ext cx="2569099" cy="17237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05673" y="489990"/>
                <a:ext cx="1236623" cy="952978"/>
              </a:xfrm>
              <a:prstGeom prst="rect">
                <a:avLst/>
              </a:prstGeom>
              <a:noFill/>
            </p:spPr>
            <p:txBody>
              <a:bodyPr wrap="none" rtlCol="0">
                <a:spAutoFit/>
              </a:bodyPr>
              <a:lstStyle/>
              <a:p>
                <a:pPr indent="-396875">
                  <a:lnSpc>
                    <a:spcPct val="90000"/>
                  </a:lnSpc>
                  <a:spcBef>
                    <a:spcPct val="20000"/>
                  </a:spcBef>
                  <a:buClr>
                    <a:srgbClr val="777777"/>
                  </a:buClr>
                </a:pPr>
                <a:r>
                  <a:rPr lang="en-US" sz="2400" dirty="0" smtClean="0">
                    <a:solidFill>
                      <a:schemeClr val="bg1"/>
                    </a:solidFill>
                  </a:rPr>
                  <a:t>Reports</a:t>
                </a:r>
              </a:p>
            </p:txBody>
          </p:sp>
        </p:grpSp>
        <p:cxnSp>
          <p:nvCxnSpPr>
            <p:cNvPr id="26" name="Straight Arrow Connector 25"/>
            <p:cNvCxnSpPr/>
            <p:nvPr/>
          </p:nvCxnSpPr>
          <p:spPr>
            <a:xfrm flipV="1">
              <a:off x="6705601" y="3099659"/>
              <a:ext cx="0" cy="3898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4707310" y="4438397"/>
            <a:ext cx="2140983" cy="1980760"/>
            <a:chOff x="4707310" y="4438397"/>
            <a:chExt cx="2140983" cy="1980760"/>
          </a:xfrm>
        </p:grpSpPr>
        <p:pic>
          <p:nvPicPr>
            <p:cNvPr id="31" name="Picture 2" descr="E:\DVD_Art_Sept-2-2010\DVD_Art_Sept-2-2010\Artwork_Imagery\Icons - Illustrations\_ WINDOWS SERVER ICONS\Hardware\Hard  Drive stor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7310" y="5761335"/>
              <a:ext cx="1379118" cy="6578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E:\DVD_Art_Sept-2-2010\DVD_Art_Sept-2-2010\Artwork_Imagery\Shapes\Arrows\Curved\big green 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101381">
              <a:off x="5324564" y="4438397"/>
              <a:ext cx="1523729" cy="114447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356243" y="4830411"/>
              <a:ext cx="1366080" cy="461665"/>
            </a:xfrm>
            <a:prstGeom prst="rect">
              <a:avLst/>
            </a:prstGeom>
            <a:noFill/>
          </p:spPr>
          <p:txBody>
            <a:bodyPr wrap="none" rtlCol="0">
              <a:spAutoFit/>
            </a:bodyPr>
            <a:lstStyle/>
            <a:p>
              <a:r>
                <a:rPr lang="en-US" sz="2400" dirty="0" smtClean="0">
                  <a:solidFill>
                    <a:schemeClr val="bg1"/>
                  </a:solidFill>
                </a:rPr>
                <a:t>Backups</a:t>
              </a:r>
              <a:endParaRPr lang="en-US" sz="2400" dirty="0">
                <a:solidFill>
                  <a:schemeClr val="bg1"/>
                </a:solidFill>
              </a:endParaRPr>
            </a:p>
          </p:txBody>
        </p:sp>
      </p:grpSp>
      <p:pic>
        <p:nvPicPr>
          <p:cNvPr id="74" name="Picture 3" descr="C:\DVD_ART36\Artwork_Imagery\Icons - Illustrations\_ XML ICONS\Folder fi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4255" y="1922210"/>
            <a:ext cx="816434" cy="1092727"/>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0"/>
          <p:cNvGrpSpPr>
            <a:grpSpLocks noChangeAspect="1"/>
          </p:cNvGrpSpPr>
          <p:nvPr/>
        </p:nvGrpSpPr>
        <p:grpSpPr bwMode="auto">
          <a:xfrm>
            <a:off x="7974255" y="2247382"/>
            <a:ext cx="685800" cy="401637"/>
            <a:chOff x="3744" y="1056"/>
            <a:chExt cx="720" cy="422"/>
          </a:xfrm>
        </p:grpSpPr>
        <p:sp>
          <p:nvSpPr>
            <p:cNvPr id="76" name="AutoShape 71"/>
            <p:cNvSpPr>
              <a:spLocks noChangeAspect="1" noChangeArrowheads="1" noTextEdit="1"/>
            </p:cNvSpPr>
            <p:nvPr/>
          </p:nvSpPr>
          <p:spPr bwMode="auto">
            <a:xfrm>
              <a:off x="3744" y="1056"/>
              <a:ext cx="720" cy="422"/>
            </a:xfrm>
            <a:prstGeom prst="rect">
              <a:avLst/>
            </a:prstGeom>
            <a:noFill/>
            <a:ln w="9525">
              <a:noFill/>
              <a:miter lim="800000"/>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7" name="Freeform 72"/>
            <p:cNvSpPr>
              <a:spLocks/>
            </p:cNvSpPr>
            <p:nvPr/>
          </p:nvSpPr>
          <p:spPr bwMode="auto">
            <a:xfrm>
              <a:off x="3766" y="1123"/>
              <a:ext cx="595" cy="310"/>
            </a:xfrm>
            <a:custGeom>
              <a:avLst/>
              <a:gdLst/>
              <a:ahLst/>
              <a:cxnLst>
                <a:cxn ang="0">
                  <a:pos x="281" y="200"/>
                </a:cxn>
                <a:cxn ang="0">
                  <a:pos x="433" y="77"/>
                </a:cxn>
                <a:cxn ang="0">
                  <a:pos x="574" y="0"/>
                </a:cxn>
                <a:cxn ang="0">
                  <a:pos x="309" y="228"/>
                </a:cxn>
                <a:cxn ang="0">
                  <a:pos x="340" y="288"/>
                </a:cxn>
                <a:cxn ang="0">
                  <a:pos x="355" y="317"/>
                </a:cxn>
                <a:cxn ang="0">
                  <a:pos x="413" y="277"/>
                </a:cxn>
                <a:cxn ang="0">
                  <a:pos x="459" y="277"/>
                </a:cxn>
                <a:cxn ang="0">
                  <a:pos x="515" y="317"/>
                </a:cxn>
                <a:cxn ang="0">
                  <a:pos x="559" y="254"/>
                </a:cxn>
                <a:cxn ang="0">
                  <a:pos x="640" y="194"/>
                </a:cxn>
                <a:cxn ang="0">
                  <a:pos x="733" y="203"/>
                </a:cxn>
                <a:cxn ang="0">
                  <a:pos x="807" y="255"/>
                </a:cxn>
                <a:cxn ang="0">
                  <a:pos x="849" y="332"/>
                </a:cxn>
                <a:cxn ang="0">
                  <a:pos x="898" y="337"/>
                </a:cxn>
                <a:cxn ang="0">
                  <a:pos x="944" y="302"/>
                </a:cxn>
                <a:cxn ang="0">
                  <a:pos x="1100" y="187"/>
                </a:cxn>
                <a:cxn ang="0">
                  <a:pos x="1188" y="153"/>
                </a:cxn>
                <a:cxn ang="0">
                  <a:pos x="1144" y="208"/>
                </a:cxn>
                <a:cxn ang="0">
                  <a:pos x="914" y="375"/>
                </a:cxn>
                <a:cxn ang="0">
                  <a:pos x="908" y="422"/>
                </a:cxn>
                <a:cxn ang="0">
                  <a:pos x="841" y="424"/>
                </a:cxn>
                <a:cxn ang="0">
                  <a:pos x="813" y="522"/>
                </a:cxn>
                <a:cxn ang="0">
                  <a:pos x="723" y="607"/>
                </a:cxn>
                <a:cxn ang="0">
                  <a:pos x="613" y="612"/>
                </a:cxn>
                <a:cxn ang="0">
                  <a:pos x="528" y="563"/>
                </a:cxn>
                <a:cxn ang="0">
                  <a:pos x="507" y="479"/>
                </a:cxn>
                <a:cxn ang="0">
                  <a:pos x="507" y="392"/>
                </a:cxn>
                <a:cxn ang="0">
                  <a:pos x="476" y="331"/>
                </a:cxn>
                <a:cxn ang="0">
                  <a:pos x="414" y="304"/>
                </a:cxn>
                <a:cxn ang="0">
                  <a:pos x="362" y="347"/>
                </a:cxn>
                <a:cxn ang="0">
                  <a:pos x="350" y="454"/>
                </a:cxn>
                <a:cxn ang="0">
                  <a:pos x="292" y="558"/>
                </a:cxn>
                <a:cxn ang="0">
                  <a:pos x="194" y="621"/>
                </a:cxn>
                <a:cxn ang="0">
                  <a:pos x="96" y="616"/>
                </a:cxn>
                <a:cxn ang="0">
                  <a:pos x="30" y="571"/>
                </a:cxn>
                <a:cxn ang="0">
                  <a:pos x="0" y="515"/>
                </a:cxn>
                <a:cxn ang="0">
                  <a:pos x="0" y="402"/>
                </a:cxn>
                <a:cxn ang="0">
                  <a:pos x="25" y="310"/>
                </a:cxn>
                <a:cxn ang="0">
                  <a:pos x="88" y="230"/>
                </a:cxn>
                <a:cxn ang="0">
                  <a:pos x="169" y="197"/>
                </a:cxn>
                <a:cxn ang="0">
                  <a:pos x="241" y="200"/>
                </a:cxn>
                <a:cxn ang="0">
                  <a:pos x="281" y="200"/>
                </a:cxn>
                <a:cxn ang="0">
                  <a:pos x="281" y="200"/>
                </a:cxn>
              </a:cxnLst>
              <a:rect l="0" t="0" r="r" b="b"/>
              <a:pathLst>
                <a:path w="1188" h="621">
                  <a:moveTo>
                    <a:pt x="281" y="200"/>
                  </a:moveTo>
                  <a:lnTo>
                    <a:pt x="433" y="77"/>
                  </a:lnTo>
                  <a:lnTo>
                    <a:pt x="574" y="0"/>
                  </a:lnTo>
                  <a:lnTo>
                    <a:pt x="309" y="228"/>
                  </a:lnTo>
                  <a:lnTo>
                    <a:pt x="340" y="288"/>
                  </a:lnTo>
                  <a:lnTo>
                    <a:pt x="355" y="317"/>
                  </a:lnTo>
                  <a:lnTo>
                    <a:pt x="413" y="277"/>
                  </a:lnTo>
                  <a:lnTo>
                    <a:pt x="459" y="277"/>
                  </a:lnTo>
                  <a:lnTo>
                    <a:pt x="515" y="317"/>
                  </a:lnTo>
                  <a:lnTo>
                    <a:pt x="559" y="254"/>
                  </a:lnTo>
                  <a:lnTo>
                    <a:pt x="640" y="194"/>
                  </a:lnTo>
                  <a:lnTo>
                    <a:pt x="733" y="203"/>
                  </a:lnTo>
                  <a:lnTo>
                    <a:pt x="807" y="255"/>
                  </a:lnTo>
                  <a:lnTo>
                    <a:pt x="849" y="332"/>
                  </a:lnTo>
                  <a:lnTo>
                    <a:pt x="898" y="337"/>
                  </a:lnTo>
                  <a:lnTo>
                    <a:pt x="944" y="302"/>
                  </a:lnTo>
                  <a:lnTo>
                    <a:pt x="1100" y="187"/>
                  </a:lnTo>
                  <a:lnTo>
                    <a:pt x="1188" y="153"/>
                  </a:lnTo>
                  <a:lnTo>
                    <a:pt x="1144" y="208"/>
                  </a:lnTo>
                  <a:lnTo>
                    <a:pt x="914" y="375"/>
                  </a:lnTo>
                  <a:lnTo>
                    <a:pt x="908" y="422"/>
                  </a:lnTo>
                  <a:lnTo>
                    <a:pt x="841" y="424"/>
                  </a:lnTo>
                  <a:lnTo>
                    <a:pt x="813" y="522"/>
                  </a:lnTo>
                  <a:lnTo>
                    <a:pt x="723" y="607"/>
                  </a:lnTo>
                  <a:lnTo>
                    <a:pt x="613" y="612"/>
                  </a:lnTo>
                  <a:lnTo>
                    <a:pt x="528" y="563"/>
                  </a:lnTo>
                  <a:lnTo>
                    <a:pt x="507" y="479"/>
                  </a:lnTo>
                  <a:lnTo>
                    <a:pt x="507" y="392"/>
                  </a:lnTo>
                  <a:lnTo>
                    <a:pt x="476" y="331"/>
                  </a:lnTo>
                  <a:lnTo>
                    <a:pt x="414" y="304"/>
                  </a:lnTo>
                  <a:lnTo>
                    <a:pt x="362" y="347"/>
                  </a:lnTo>
                  <a:lnTo>
                    <a:pt x="350" y="454"/>
                  </a:lnTo>
                  <a:lnTo>
                    <a:pt x="292" y="558"/>
                  </a:lnTo>
                  <a:lnTo>
                    <a:pt x="194" y="621"/>
                  </a:lnTo>
                  <a:lnTo>
                    <a:pt x="96" y="616"/>
                  </a:lnTo>
                  <a:lnTo>
                    <a:pt x="30" y="571"/>
                  </a:lnTo>
                  <a:lnTo>
                    <a:pt x="0" y="515"/>
                  </a:lnTo>
                  <a:lnTo>
                    <a:pt x="0" y="402"/>
                  </a:lnTo>
                  <a:lnTo>
                    <a:pt x="25" y="310"/>
                  </a:lnTo>
                  <a:lnTo>
                    <a:pt x="88" y="230"/>
                  </a:lnTo>
                  <a:lnTo>
                    <a:pt x="169" y="197"/>
                  </a:lnTo>
                  <a:lnTo>
                    <a:pt x="241" y="200"/>
                  </a:lnTo>
                  <a:lnTo>
                    <a:pt x="281" y="200"/>
                  </a:lnTo>
                  <a:lnTo>
                    <a:pt x="281" y="200"/>
                  </a:lnTo>
                  <a:close/>
                </a:path>
              </a:pathLst>
            </a:custGeom>
            <a:solidFill>
              <a:srgbClr val="C6EFFA"/>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8" name="Freeform 73"/>
            <p:cNvSpPr>
              <a:spLocks/>
            </p:cNvSpPr>
            <p:nvPr/>
          </p:nvSpPr>
          <p:spPr bwMode="auto">
            <a:xfrm>
              <a:off x="4031" y="1231"/>
              <a:ext cx="135" cy="140"/>
            </a:xfrm>
            <a:custGeom>
              <a:avLst/>
              <a:gdLst/>
              <a:ahLst/>
              <a:cxnLst>
                <a:cxn ang="0">
                  <a:pos x="0" y="210"/>
                </a:cxn>
                <a:cxn ang="0">
                  <a:pos x="8" y="137"/>
                </a:cxn>
                <a:cxn ang="0">
                  <a:pos x="28" y="98"/>
                </a:cxn>
                <a:cxn ang="0">
                  <a:pos x="66" y="51"/>
                </a:cxn>
                <a:cxn ang="0">
                  <a:pos x="96" y="24"/>
                </a:cxn>
                <a:cxn ang="0">
                  <a:pos x="143" y="5"/>
                </a:cxn>
                <a:cxn ang="0">
                  <a:pos x="172" y="0"/>
                </a:cxn>
                <a:cxn ang="0">
                  <a:pos x="206" y="11"/>
                </a:cxn>
                <a:cxn ang="0">
                  <a:pos x="252" y="38"/>
                </a:cxn>
                <a:cxn ang="0">
                  <a:pos x="269" y="71"/>
                </a:cxn>
                <a:cxn ang="0">
                  <a:pos x="222" y="33"/>
                </a:cxn>
                <a:cxn ang="0">
                  <a:pos x="164" y="22"/>
                </a:cxn>
                <a:cxn ang="0">
                  <a:pos x="112" y="37"/>
                </a:cxn>
                <a:cxn ang="0">
                  <a:pos x="64" y="71"/>
                </a:cxn>
                <a:cxn ang="0">
                  <a:pos x="35" y="120"/>
                </a:cxn>
                <a:cxn ang="0">
                  <a:pos x="17" y="180"/>
                </a:cxn>
                <a:cxn ang="0">
                  <a:pos x="16" y="232"/>
                </a:cxn>
                <a:cxn ang="0">
                  <a:pos x="17" y="283"/>
                </a:cxn>
                <a:cxn ang="0">
                  <a:pos x="0" y="210"/>
                </a:cxn>
                <a:cxn ang="0">
                  <a:pos x="0" y="210"/>
                </a:cxn>
              </a:cxnLst>
              <a:rect l="0" t="0" r="r" b="b"/>
              <a:pathLst>
                <a:path w="269" h="283">
                  <a:moveTo>
                    <a:pt x="0" y="210"/>
                  </a:moveTo>
                  <a:lnTo>
                    <a:pt x="8" y="137"/>
                  </a:lnTo>
                  <a:lnTo>
                    <a:pt x="28" y="98"/>
                  </a:lnTo>
                  <a:lnTo>
                    <a:pt x="66" y="51"/>
                  </a:lnTo>
                  <a:lnTo>
                    <a:pt x="96" y="24"/>
                  </a:lnTo>
                  <a:lnTo>
                    <a:pt x="143" y="5"/>
                  </a:lnTo>
                  <a:lnTo>
                    <a:pt x="172" y="0"/>
                  </a:lnTo>
                  <a:lnTo>
                    <a:pt x="206" y="11"/>
                  </a:lnTo>
                  <a:lnTo>
                    <a:pt x="252" y="38"/>
                  </a:lnTo>
                  <a:lnTo>
                    <a:pt x="269" y="71"/>
                  </a:lnTo>
                  <a:lnTo>
                    <a:pt x="222" y="33"/>
                  </a:lnTo>
                  <a:lnTo>
                    <a:pt x="164" y="22"/>
                  </a:lnTo>
                  <a:lnTo>
                    <a:pt x="112" y="37"/>
                  </a:lnTo>
                  <a:lnTo>
                    <a:pt x="64" y="71"/>
                  </a:lnTo>
                  <a:lnTo>
                    <a:pt x="35" y="120"/>
                  </a:lnTo>
                  <a:lnTo>
                    <a:pt x="17" y="180"/>
                  </a:lnTo>
                  <a:lnTo>
                    <a:pt x="16" y="232"/>
                  </a:lnTo>
                  <a:lnTo>
                    <a:pt x="17" y="283"/>
                  </a:lnTo>
                  <a:lnTo>
                    <a:pt x="0" y="210"/>
                  </a:lnTo>
                  <a:lnTo>
                    <a:pt x="0" y="21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9" name="Freeform 74"/>
            <p:cNvSpPr>
              <a:spLocks/>
            </p:cNvSpPr>
            <p:nvPr/>
          </p:nvSpPr>
          <p:spPr bwMode="auto">
            <a:xfrm>
              <a:off x="3786" y="1248"/>
              <a:ext cx="132" cy="157"/>
            </a:xfrm>
            <a:custGeom>
              <a:avLst/>
              <a:gdLst/>
              <a:ahLst/>
              <a:cxnLst>
                <a:cxn ang="0">
                  <a:pos x="207" y="242"/>
                </a:cxn>
                <a:cxn ang="0">
                  <a:pos x="263" y="139"/>
                </a:cxn>
                <a:cxn ang="0">
                  <a:pos x="250" y="65"/>
                </a:cxn>
                <a:cxn ang="0">
                  <a:pos x="187" y="0"/>
                </a:cxn>
                <a:cxn ang="0">
                  <a:pos x="103" y="7"/>
                </a:cxn>
                <a:cxn ang="0">
                  <a:pos x="31" y="67"/>
                </a:cxn>
                <a:cxn ang="0">
                  <a:pos x="0" y="168"/>
                </a:cxn>
                <a:cxn ang="0">
                  <a:pos x="15" y="269"/>
                </a:cxn>
                <a:cxn ang="0">
                  <a:pos x="74" y="314"/>
                </a:cxn>
                <a:cxn ang="0">
                  <a:pos x="126" y="310"/>
                </a:cxn>
                <a:cxn ang="0">
                  <a:pos x="207" y="242"/>
                </a:cxn>
                <a:cxn ang="0">
                  <a:pos x="207" y="242"/>
                </a:cxn>
              </a:cxnLst>
              <a:rect l="0" t="0" r="r" b="b"/>
              <a:pathLst>
                <a:path w="263" h="314">
                  <a:moveTo>
                    <a:pt x="207" y="242"/>
                  </a:moveTo>
                  <a:lnTo>
                    <a:pt x="263" y="139"/>
                  </a:lnTo>
                  <a:lnTo>
                    <a:pt x="250" y="65"/>
                  </a:lnTo>
                  <a:lnTo>
                    <a:pt x="187" y="0"/>
                  </a:lnTo>
                  <a:lnTo>
                    <a:pt x="103" y="7"/>
                  </a:lnTo>
                  <a:lnTo>
                    <a:pt x="31" y="67"/>
                  </a:lnTo>
                  <a:lnTo>
                    <a:pt x="0" y="168"/>
                  </a:lnTo>
                  <a:lnTo>
                    <a:pt x="15" y="269"/>
                  </a:lnTo>
                  <a:lnTo>
                    <a:pt x="74" y="314"/>
                  </a:lnTo>
                  <a:lnTo>
                    <a:pt x="126" y="310"/>
                  </a:lnTo>
                  <a:lnTo>
                    <a:pt x="207" y="242"/>
                  </a:lnTo>
                  <a:lnTo>
                    <a:pt x="207" y="242"/>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0" name="Freeform 75"/>
            <p:cNvSpPr>
              <a:spLocks/>
            </p:cNvSpPr>
            <p:nvPr/>
          </p:nvSpPr>
          <p:spPr bwMode="auto">
            <a:xfrm>
              <a:off x="4046" y="1248"/>
              <a:ext cx="120" cy="153"/>
            </a:xfrm>
            <a:custGeom>
              <a:avLst/>
              <a:gdLst/>
              <a:ahLst/>
              <a:cxnLst>
                <a:cxn ang="0">
                  <a:pos x="142" y="305"/>
                </a:cxn>
                <a:cxn ang="0">
                  <a:pos x="222" y="199"/>
                </a:cxn>
                <a:cxn ang="0">
                  <a:pos x="236" y="100"/>
                </a:cxn>
                <a:cxn ang="0">
                  <a:pos x="213" y="40"/>
                </a:cxn>
                <a:cxn ang="0">
                  <a:pos x="131" y="0"/>
                </a:cxn>
                <a:cxn ang="0">
                  <a:pos x="47" y="41"/>
                </a:cxn>
                <a:cxn ang="0">
                  <a:pos x="3" y="122"/>
                </a:cxn>
                <a:cxn ang="0">
                  <a:pos x="0" y="198"/>
                </a:cxn>
                <a:cxn ang="0">
                  <a:pos x="5" y="262"/>
                </a:cxn>
                <a:cxn ang="0">
                  <a:pos x="49" y="305"/>
                </a:cxn>
                <a:cxn ang="0">
                  <a:pos x="107" y="310"/>
                </a:cxn>
                <a:cxn ang="0">
                  <a:pos x="142" y="305"/>
                </a:cxn>
                <a:cxn ang="0">
                  <a:pos x="142" y="305"/>
                </a:cxn>
              </a:cxnLst>
              <a:rect l="0" t="0" r="r" b="b"/>
              <a:pathLst>
                <a:path w="236" h="310">
                  <a:moveTo>
                    <a:pt x="142" y="305"/>
                  </a:moveTo>
                  <a:lnTo>
                    <a:pt x="222" y="199"/>
                  </a:lnTo>
                  <a:lnTo>
                    <a:pt x="236" y="100"/>
                  </a:lnTo>
                  <a:lnTo>
                    <a:pt x="213" y="40"/>
                  </a:lnTo>
                  <a:lnTo>
                    <a:pt x="131" y="0"/>
                  </a:lnTo>
                  <a:lnTo>
                    <a:pt x="47" y="41"/>
                  </a:lnTo>
                  <a:lnTo>
                    <a:pt x="3" y="122"/>
                  </a:lnTo>
                  <a:lnTo>
                    <a:pt x="0" y="198"/>
                  </a:lnTo>
                  <a:lnTo>
                    <a:pt x="5" y="262"/>
                  </a:lnTo>
                  <a:lnTo>
                    <a:pt x="49" y="305"/>
                  </a:lnTo>
                  <a:lnTo>
                    <a:pt x="107" y="310"/>
                  </a:lnTo>
                  <a:lnTo>
                    <a:pt x="142" y="305"/>
                  </a:lnTo>
                  <a:lnTo>
                    <a:pt x="142" y="305"/>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1" name="Freeform 76"/>
            <p:cNvSpPr>
              <a:spLocks/>
            </p:cNvSpPr>
            <p:nvPr/>
          </p:nvSpPr>
          <p:spPr bwMode="auto">
            <a:xfrm>
              <a:off x="3792" y="1445"/>
              <a:ext cx="62" cy="17"/>
            </a:xfrm>
            <a:custGeom>
              <a:avLst/>
              <a:gdLst/>
              <a:ahLst/>
              <a:cxnLst>
                <a:cxn ang="0">
                  <a:pos x="52" y="36"/>
                </a:cxn>
                <a:cxn ang="0">
                  <a:pos x="30" y="22"/>
                </a:cxn>
                <a:cxn ang="0">
                  <a:pos x="3" y="5"/>
                </a:cxn>
                <a:cxn ang="0">
                  <a:pos x="0" y="3"/>
                </a:cxn>
                <a:cxn ang="0">
                  <a:pos x="0" y="0"/>
                </a:cxn>
                <a:cxn ang="0">
                  <a:pos x="6" y="3"/>
                </a:cxn>
                <a:cxn ang="0">
                  <a:pos x="14" y="8"/>
                </a:cxn>
                <a:cxn ang="0">
                  <a:pos x="22" y="11"/>
                </a:cxn>
                <a:cxn ang="0">
                  <a:pos x="30" y="13"/>
                </a:cxn>
                <a:cxn ang="0">
                  <a:pos x="38" y="16"/>
                </a:cxn>
                <a:cxn ang="0">
                  <a:pos x="46" y="18"/>
                </a:cxn>
                <a:cxn ang="0">
                  <a:pos x="62" y="21"/>
                </a:cxn>
                <a:cxn ang="0">
                  <a:pos x="77" y="24"/>
                </a:cxn>
                <a:cxn ang="0">
                  <a:pos x="93" y="25"/>
                </a:cxn>
                <a:cxn ang="0">
                  <a:pos x="125" y="29"/>
                </a:cxn>
                <a:cxn ang="0">
                  <a:pos x="52" y="36"/>
                </a:cxn>
                <a:cxn ang="0">
                  <a:pos x="52" y="36"/>
                </a:cxn>
              </a:cxnLst>
              <a:rect l="0" t="0" r="r" b="b"/>
              <a:pathLst>
                <a:path w="125" h="36">
                  <a:moveTo>
                    <a:pt x="52" y="36"/>
                  </a:moveTo>
                  <a:lnTo>
                    <a:pt x="30" y="22"/>
                  </a:lnTo>
                  <a:lnTo>
                    <a:pt x="3" y="5"/>
                  </a:lnTo>
                  <a:lnTo>
                    <a:pt x="0" y="3"/>
                  </a:lnTo>
                  <a:lnTo>
                    <a:pt x="0" y="0"/>
                  </a:lnTo>
                  <a:lnTo>
                    <a:pt x="6" y="3"/>
                  </a:lnTo>
                  <a:lnTo>
                    <a:pt x="14" y="8"/>
                  </a:lnTo>
                  <a:lnTo>
                    <a:pt x="22" y="11"/>
                  </a:lnTo>
                  <a:lnTo>
                    <a:pt x="30" y="13"/>
                  </a:lnTo>
                  <a:lnTo>
                    <a:pt x="38" y="16"/>
                  </a:lnTo>
                  <a:lnTo>
                    <a:pt x="46" y="18"/>
                  </a:lnTo>
                  <a:lnTo>
                    <a:pt x="62" y="21"/>
                  </a:lnTo>
                  <a:lnTo>
                    <a:pt x="77" y="24"/>
                  </a:lnTo>
                  <a:lnTo>
                    <a:pt x="93" y="25"/>
                  </a:lnTo>
                  <a:lnTo>
                    <a:pt x="125" y="29"/>
                  </a:lnTo>
                  <a:lnTo>
                    <a:pt x="52" y="36"/>
                  </a:lnTo>
                  <a:lnTo>
                    <a:pt x="52" y="3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2" name="Freeform 77"/>
            <p:cNvSpPr>
              <a:spLocks/>
            </p:cNvSpPr>
            <p:nvPr/>
          </p:nvSpPr>
          <p:spPr bwMode="auto">
            <a:xfrm>
              <a:off x="4071" y="1435"/>
              <a:ext cx="60" cy="13"/>
            </a:xfrm>
            <a:custGeom>
              <a:avLst/>
              <a:gdLst/>
              <a:ahLst/>
              <a:cxnLst>
                <a:cxn ang="0">
                  <a:pos x="42" y="27"/>
                </a:cxn>
                <a:cxn ang="0">
                  <a:pos x="6" y="19"/>
                </a:cxn>
                <a:cxn ang="0">
                  <a:pos x="0" y="16"/>
                </a:cxn>
                <a:cxn ang="0">
                  <a:pos x="60" y="11"/>
                </a:cxn>
                <a:cxn ang="0">
                  <a:pos x="90" y="7"/>
                </a:cxn>
                <a:cxn ang="0">
                  <a:pos x="104" y="3"/>
                </a:cxn>
                <a:cxn ang="0">
                  <a:pos x="118" y="0"/>
                </a:cxn>
                <a:cxn ang="0">
                  <a:pos x="118" y="2"/>
                </a:cxn>
                <a:cxn ang="0">
                  <a:pos x="109" y="7"/>
                </a:cxn>
                <a:cxn ang="0">
                  <a:pos x="99" y="11"/>
                </a:cxn>
                <a:cxn ang="0">
                  <a:pos x="91" y="14"/>
                </a:cxn>
                <a:cxn ang="0">
                  <a:pos x="82" y="19"/>
                </a:cxn>
                <a:cxn ang="0">
                  <a:pos x="72" y="22"/>
                </a:cxn>
                <a:cxn ang="0">
                  <a:pos x="63" y="24"/>
                </a:cxn>
                <a:cxn ang="0">
                  <a:pos x="44" y="25"/>
                </a:cxn>
                <a:cxn ang="0">
                  <a:pos x="42" y="27"/>
                </a:cxn>
                <a:cxn ang="0">
                  <a:pos x="42" y="27"/>
                </a:cxn>
              </a:cxnLst>
              <a:rect l="0" t="0" r="r" b="b"/>
              <a:pathLst>
                <a:path w="118" h="27">
                  <a:moveTo>
                    <a:pt x="42" y="27"/>
                  </a:moveTo>
                  <a:lnTo>
                    <a:pt x="6" y="19"/>
                  </a:lnTo>
                  <a:lnTo>
                    <a:pt x="0" y="16"/>
                  </a:lnTo>
                  <a:lnTo>
                    <a:pt x="60" y="11"/>
                  </a:lnTo>
                  <a:lnTo>
                    <a:pt x="90" y="7"/>
                  </a:lnTo>
                  <a:lnTo>
                    <a:pt x="104" y="3"/>
                  </a:lnTo>
                  <a:lnTo>
                    <a:pt x="118" y="0"/>
                  </a:lnTo>
                  <a:lnTo>
                    <a:pt x="118" y="2"/>
                  </a:lnTo>
                  <a:lnTo>
                    <a:pt x="109" y="7"/>
                  </a:lnTo>
                  <a:lnTo>
                    <a:pt x="99" y="11"/>
                  </a:lnTo>
                  <a:lnTo>
                    <a:pt x="91" y="14"/>
                  </a:lnTo>
                  <a:lnTo>
                    <a:pt x="82" y="19"/>
                  </a:lnTo>
                  <a:lnTo>
                    <a:pt x="72" y="22"/>
                  </a:lnTo>
                  <a:lnTo>
                    <a:pt x="63" y="24"/>
                  </a:lnTo>
                  <a:lnTo>
                    <a:pt x="44" y="25"/>
                  </a:lnTo>
                  <a:lnTo>
                    <a:pt x="42" y="27"/>
                  </a:lnTo>
                  <a:lnTo>
                    <a:pt x="42" y="2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3" name="Freeform 78"/>
            <p:cNvSpPr>
              <a:spLocks/>
            </p:cNvSpPr>
            <p:nvPr/>
          </p:nvSpPr>
          <p:spPr bwMode="auto">
            <a:xfrm>
              <a:off x="3797" y="1253"/>
              <a:ext cx="175" cy="188"/>
            </a:xfrm>
            <a:custGeom>
              <a:avLst/>
              <a:gdLst/>
              <a:ahLst/>
              <a:cxnLst>
                <a:cxn ang="0">
                  <a:pos x="11" y="328"/>
                </a:cxn>
                <a:cxn ang="0">
                  <a:pos x="17" y="333"/>
                </a:cxn>
                <a:cxn ang="0">
                  <a:pos x="25" y="336"/>
                </a:cxn>
                <a:cxn ang="0">
                  <a:pos x="52" y="344"/>
                </a:cxn>
                <a:cxn ang="0">
                  <a:pos x="86" y="347"/>
                </a:cxn>
                <a:cxn ang="0">
                  <a:pos x="146" y="336"/>
                </a:cxn>
                <a:cxn ang="0">
                  <a:pos x="168" y="326"/>
                </a:cxn>
                <a:cxn ang="0">
                  <a:pos x="178" y="320"/>
                </a:cxn>
                <a:cxn ang="0">
                  <a:pos x="189" y="312"/>
                </a:cxn>
                <a:cxn ang="0">
                  <a:pos x="217" y="285"/>
                </a:cxn>
                <a:cxn ang="0">
                  <a:pos x="236" y="262"/>
                </a:cxn>
                <a:cxn ang="0">
                  <a:pos x="252" y="232"/>
                </a:cxn>
                <a:cxn ang="0">
                  <a:pos x="260" y="216"/>
                </a:cxn>
                <a:cxn ang="0">
                  <a:pos x="274" y="178"/>
                </a:cxn>
                <a:cxn ang="0">
                  <a:pos x="278" y="107"/>
                </a:cxn>
                <a:cxn ang="0">
                  <a:pos x="272" y="60"/>
                </a:cxn>
                <a:cxn ang="0">
                  <a:pos x="260" y="23"/>
                </a:cxn>
                <a:cxn ang="0">
                  <a:pos x="253" y="11"/>
                </a:cxn>
                <a:cxn ang="0">
                  <a:pos x="264" y="5"/>
                </a:cxn>
                <a:cxn ang="0">
                  <a:pos x="288" y="20"/>
                </a:cxn>
                <a:cxn ang="0">
                  <a:pos x="299" y="41"/>
                </a:cxn>
                <a:cxn ang="0">
                  <a:pos x="323" y="53"/>
                </a:cxn>
                <a:cxn ang="0">
                  <a:pos x="345" y="77"/>
                </a:cxn>
                <a:cxn ang="0">
                  <a:pos x="334" y="113"/>
                </a:cxn>
                <a:cxn ang="0">
                  <a:pos x="340" y="126"/>
                </a:cxn>
                <a:cxn ang="0">
                  <a:pos x="349" y="148"/>
                </a:cxn>
                <a:cxn ang="0">
                  <a:pos x="337" y="169"/>
                </a:cxn>
                <a:cxn ang="0">
                  <a:pos x="305" y="169"/>
                </a:cxn>
                <a:cxn ang="0">
                  <a:pos x="293" y="199"/>
                </a:cxn>
                <a:cxn ang="0">
                  <a:pos x="285" y="222"/>
                </a:cxn>
                <a:cxn ang="0">
                  <a:pos x="275" y="244"/>
                </a:cxn>
                <a:cxn ang="0">
                  <a:pos x="264" y="266"/>
                </a:cxn>
                <a:cxn ang="0">
                  <a:pos x="250" y="287"/>
                </a:cxn>
                <a:cxn ang="0">
                  <a:pos x="236" y="307"/>
                </a:cxn>
                <a:cxn ang="0">
                  <a:pos x="219" y="326"/>
                </a:cxn>
                <a:cxn ang="0">
                  <a:pos x="200" y="342"/>
                </a:cxn>
                <a:cxn ang="0">
                  <a:pos x="190" y="348"/>
                </a:cxn>
                <a:cxn ang="0">
                  <a:pos x="179" y="355"/>
                </a:cxn>
                <a:cxn ang="0">
                  <a:pos x="168" y="361"/>
                </a:cxn>
                <a:cxn ang="0">
                  <a:pos x="157" y="366"/>
                </a:cxn>
                <a:cxn ang="0">
                  <a:pos x="133" y="374"/>
                </a:cxn>
                <a:cxn ang="0">
                  <a:pos x="110" y="377"/>
                </a:cxn>
                <a:cxn ang="0">
                  <a:pos x="56" y="372"/>
                </a:cxn>
                <a:cxn ang="0">
                  <a:pos x="28" y="363"/>
                </a:cxn>
                <a:cxn ang="0">
                  <a:pos x="14" y="356"/>
                </a:cxn>
                <a:cxn ang="0">
                  <a:pos x="0" y="348"/>
                </a:cxn>
              </a:cxnLst>
              <a:rect l="0" t="0" r="r" b="b"/>
              <a:pathLst>
                <a:path w="349" h="377">
                  <a:moveTo>
                    <a:pt x="0" y="348"/>
                  </a:moveTo>
                  <a:lnTo>
                    <a:pt x="11" y="328"/>
                  </a:lnTo>
                  <a:lnTo>
                    <a:pt x="12" y="330"/>
                  </a:lnTo>
                  <a:lnTo>
                    <a:pt x="17" y="333"/>
                  </a:lnTo>
                  <a:lnTo>
                    <a:pt x="20" y="334"/>
                  </a:lnTo>
                  <a:lnTo>
                    <a:pt x="25" y="336"/>
                  </a:lnTo>
                  <a:lnTo>
                    <a:pt x="37" y="341"/>
                  </a:lnTo>
                  <a:lnTo>
                    <a:pt x="52" y="344"/>
                  </a:lnTo>
                  <a:lnTo>
                    <a:pt x="69" y="345"/>
                  </a:lnTo>
                  <a:lnTo>
                    <a:pt x="86" y="347"/>
                  </a:lnTo>
                  <a:lnTo>
                    <a:pt x="126" y="342"/>
                  </a:lnTo>
                  <a:lnTo>
                    <a:pt x="146" y="336"/>
                  </a:lnTo>
                  <a:lnTo>
                    <a:pt x="157" y="331"/>
                  </a:lnTo>
                  <a:lnTo>
                    <a:pt x="168" y="326"/>
                  </a:lnTo>
                  <a:lnTo>
                    <a:pt x="173" y="323"/>
                  </a:lnTo>
                  <a:lnTo>
                    <a:pt x="178" y="320"/>
                  </a:lnTo>
                  <a:lnTo>
                    <a:pt x="182" y="317"/>
                  </a:lnTo>
                  <a:lnTo>
                    <a:pt x="189" y="312"/>
                  </a:lnTo>
                  <a:lnTo>
                    <a:pt x="208" y="296"/>
                  </a:lnTo>
                  <a:lnTo>
                    <a:pt x="217" y="285"/>
                  </a:lnTo>
                  <a:lnTo>
                    <a:pt x="226" y="274"/>
                  </a:lnTo>
                  <a:lnTo>
                    <a:pt x="236" y="262"/>
                  </a:lnTo>
                  <a:lnTo>
                    <a:pt x="244" y="247"/>
                  </a:lnTo>
                  <a:lnTo>
                    <a:pt x="252" y="232"/>
                  </a:lnTo>
                  <a:lnTo>
                    <a:pt x="256" y="224"/>
                  </a:lnTo>
                  <a:lnTo>
                    <a:pt x="260" y="216"/>
                  </a:lnTo>
                  <a:lnTo>
                    <a:pt x="267" y="197"/>
                  </a:lnTo>
                  <a:lnTo>
                    <a:pt x="274" y="178"/>
                  </a:lnTo>
                  <a:lnTo>
                    <a:pt x="280" y="131"/>
                  </a:lnTo>
                  <a:lnTo>
                    <a:pt x="278" y="107"/>
                  </a:lnTo>
                  <a:lnTo>
                    <a:pt x="277" y="82"/>
                  </a:lnTo>
                  <a:lnTo>
                    <a:pt x="272" y="60"/>
                  </a:lnTo>
                  <a:lnTo>
                    <a:pt x="266" y="39"/>
                  </a:lnTo>
                  <a:lnTo>
                    <a:pt x="260" y="23"/>
                  </a:lnTo>
                  <a:lnTo>
                    <a:pt x="256" y="16"/>
                  </a:lnTo>
                  <a:lnTo>
                    <a:pt x="253" y="11"/>
                  </a:lnTo>
                  <a:lnTo>
                    <a:pt x="258" y="8"/>
                  </a:lnTo>
                  <a:lnTo>
                    <a:pt x="264" y="5"/>
                  </a:lnTo>
                  <a:lnTo>
                    <a:pt x="274" y="0"/>
                  </a:lnTo>
                  <a:lnTo>
                    <a:pt x="288" y="20"/>
                  </a:lnTo>
                  <a:lnTo>
                    <a:pt x="294" y="31"/>
                  </a:lnTo>
                  <a:lnTo>
                    <a:pt x="299" y="41"/>
                  </a:lnTo>
                  <a:lnTo>
                    <a:pt x="312" y="44"/>
                  </a:lnTo>
                  <a:lnTo>
                    <a:pt x="323" y="53"/>
                  </a:lnTo>
                  <a:lnTo>
                    <a:pt x="334" y="64"/>
                  </a:lnTo>
                  <a:lnTo>
                    <a:pt x="345" y="77"/>
                  </a:lnTo>
                  <a:lnTo>
                    <a:pt x="335" y="94"/>
                  </a:lnTo>
                  <a:lnTo>
                    <a:pt x="334" y="113"/>
                  </a:lnTo>
                  <a:lnTo>
                    <a:pt x="337" y="120"/>
                  </a:lnTo>
                  <a:lnTo>
                    <a:pt x="340" y="126"/>
                  </a:lnTo>
                  <a:lnTo>
                    <a:pt x="346" y="137"/>
                  </a:lnTo>
                  <a:lnTo>
                    <a:pt x="349" y="148"/>
                  </a:lnTo>
                  <a:lnTo>
                    <a:pt x="348" y="161"/>
                  </a:lnTo>
                  <a:lnTo>
                    <a:pt x="337" y="169"/>
                  </a:lnTo>
                  <a:lnTo>
                    <a:pt x="324" y="172"/>
                  </a:lnTo>
                  <a:lnTo>
                    <a:pt x="305" y="169"/>
                  </a:lnTo>
                  <a:lnTo>
                    <a:pt x="299" y="177"/>
                  </a:lnTo>
                  <a:lnTo>
                    <a:pt x="293" y="199"/>
                  </a:lnTo>
                  <a:lnTo>
                    <a:pt x="289" y="211"/>
                  </a:lnTo>
                  <a:lnTo>
                    <a:pt x="285" y="222"/>
                  </a:lnTo>
                  <a:lnTo>
                    <a:pt x="282" y="233"/>
                  </a:lnTo>
                  <a:lnTo>
                    <a:pt x="275" y="244"/>
                  </a:lnTo>
                  <a:lnTo>
                    <a:pt x="271" y="255"/>
                  </a:lnTo>
                  <a:lnTo>
                    <a:pt x="264" y="266"/>
                  </a:lnTo>
                  <a:lnTo>
                    <a:pt x="258" y="277"/>
                  </a:lnTo>
                  <a:lnTo>
                    <a:pt x="250" y="287"/>
                  </a:lnTo>
                  <a:lnTo>
                    <a:pt x="244" y="298"/>
                  </a:lnTo>
                  <a:lnTo>
                    <a:pt x="236" y="307"/>
                  </a:lnTo>
                  <a:lnTo>
                    <a:pt x="226" y="317"/>
                  </a:lnTo>
                  <a:lnTo>
                    <a:pt x="219" y="326"/>
                  </a:lnTo>
                  <a:lnTo>
                    <a:pt x="209" y="334"/>
                  </a:lnTo>
                  <a:lnTo>
                    <a:pt x="200" y="342"/>
                  </a:lnTo>
                  <a:lnTo>
                    <a:pt x="195" y="345"/>
                  </a:lnTo>
                  <a:lnTo>
                    <a:pt x="190" y="348"/>
                  </a:lnTo>
                  <a:lnTo>
                    <a:pt x="184" y="352"/>
                  </a:lnTo>
                  <a:lnTo>
                    <a:pt x="179" y="355"/>
                  </a:lnTo>
                  <a:lnTo>
                    <a:pt x="174" y="358"/>
                  </a:lnTo>
                  <a:lnTo>
                    <a:pt x="168" y="361"/>
                  </a:lnTo>
                  <a:lnTo>
                    <a:pt x="163" y="364"/>
                  </a:lnTo>
                  <a:lnTo>
                    <a:pt x="157" y="366"/>
                  </a:lnTo>
                  <a:lnTo>
                    <a:pt x="146" y="371"/>
                  </a:lnTo>
                  <a:lnTo>
                    <a:pt x="133" y="374"/>
                  </a:lnTo>
                  <a:lnTo>
                    <a:pt x="122" y="375"/>
                  </a:lnTo>
                  <a:lnTo>
                    <a:pt x="110" y="377"/>
                  </a:lnTo>
                  <a:lnTo>
                    <a:pt x="83" y="377"/>
                  </a:lnTo>
                  <a:lnTo>
                    <a:pt x="56" y="372"/>
                  </a:lnTo>
                  <a:lnTo>
                    <a:pt x="42" y="369"/>
                  </a:lnTo>
                  <a:lnTo>
                    <a:pt x="28" y="363"/>
                  </a:lnTo>
                  <a:lnTo>
                    <a:pt x="22" y="361"/>
                  </a:lnTo>
                  <a:lnTo>
                    <a:pt x="14" y="356"/>
                  </a:lnTo>
                  <a:lnTo>
                    <a:pt x="6" y="353"/>
                  </a:lnTo>
                  <a:lnTo>
                    <a:pt x="0" y="348"/>
                  </a:lnTo>
                  <a:lnTo>
                    <a:pt x="0" y="3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4" name="Freeform 79"/>
            <p:cNvSpPr>
              <a:spLocks/>
            </p:cNvSpPr>
            <p:nvPr/>
          </p:nvSpPr>
          <p:spPr bwMode="auto">
            <a:xfrm>
              <a:off x="4069" y="1216"/>
              <a:ext cx="130" cy="222"/>
            </a:xfrm>
            <a:custGeom>
              <a:avLst/>
              <a:gdLst/>
              <a:ahLst/>
              <a:cxnLst>
                <a:cxn ang="0">
                  <a:pos x="0" y="410"/>
                </a:cxn>
                <a:cxn ang="0">
                  <a:pos x="22" y="415"/>
                </a:cxn>
                <a:cxn ang="0">
                  <a:pos x="66" y="417"/>
                </a:cxn>
                <a:cxn ang="0">
                  <a:pos x="96" y="410"/>
                </a:cxn>
                <a:cxn ang="0">
                  <a:pos x="113" y="403"/>
                </a:cxn>
                <a:cxn ang="0">
                  <a:pos x="130" y="391"/>
                </a:cxn>
                <a:cxn ang="0">
                  <a:pos x="138" y="387"/>
                </a:cxn>
                <a:cxn ang="0">
                  <a:pos x="168" y="358"/>
                </a:cxn>
                <a:cxn ang="0">
                  <a:pos x="187" y="333"/>
                </a:cxn>
                <a:cxn ang="0">
                  <a:pos x="197" y="316"/>
                </a:cxn>
                <a:cxn ang="0">
                  <a:pos x="209" y="286"/>
                </a:cxn>
                <a:cxn ang="0">
                  <a:pos x="225" y="223"/>
                </a:cxn>
                <a:cxn ang="0">
                  <a:pos x="225" y="155"/>
                </a:cxn>
                <a:cxn ang="0">
                  <a:pos x="214" y="111"/>
                </a:cxn>
                <a:cxn ang="0">
                  <a:pos x="201" y="85"/>
                </a:cxn>
                <a:cxn ang="0">
                  <a:pos x="182" y="63"/>
                </a:cxn>
                <a:cxn ang="0">
                  <a:pos x="165" y="49"/>
                </a:cxn>
                <a:cxn ang="0">
                  <a:pos x="151" y="40"/>
                </a:cxn>
                <a:cxn ang="0">
                  <a:pos x="137" y="33"/>
                </a:cxn>
                <a:cxn ang="0">
                  <a:pos x="119" y="27"/>
                </a:cxn>
                <a:cxn ang="0">
                  <a:pos x="110" y="0"/>
                </a:cxn>
                <a:cxn ang="0">
                  <a:pos x="154" y="11"/>
                </a:cxn>
                <a:cxn ang="0">
                  <a:pos x="168" y="18"/>
                </a:cxn>
                <a:cxn ang="0">
                  <a:pos x="182" y="24"/>
                </a:cxn>
                <a:cxn ang="0">
                  <a:pos x="193" y="33"/>
                </a:cxn>
                <a:cxn ang="0">
                  <a:pos x="216" y="54"/>
                </a:cxn>
                <a:cxn ang="0">
                  <a:pos x="233" y="79"/>
                </a:cxn>
                <a:cxn ang="0">
                  <a:pos x="247" y="108"/>
                </a:cxn>
                <a:cxn ang="0">
                  <a:pos x="258" y="171"/>
                </a:cxn>
                <a:cxn ang="0">
                  <a:pos x="255" y="232"/>
                </a:cxn>
                <a:cxn ang="0">
                  <a:pos x="247" y="261"/>
                </a:cxn>
                <a:cxn ang="0">
                  <a:pos x="238" y="291"/>
                </a:cxn>
                <a:cxn ang="0">
                  <a:pos x="225" y="317"/>
                </a:cxn>
                <a:cxn ang="0">
                  <a:pos x="209" y="344"/>
                </a:cxn>
                <a:cxn ang="0">
                  <a:pos x="192" y="369"/>
                </a:cxn>
                <a:cxn ang="0">
                  <a:pos x="171" y="391"/>
                </a:cxn>
                <a:cxn ang="0">
                  <a:pos x="153" y="407"/>
                </a:cxn>
                <a:cxn ang="0">
                  <a:pos x="143" y="414"/>
                </a:cxn>
                <a:cxn ang="0">
                  <a:pos x="132" y="418"/>
                </a:cxn>
                <a:cxn ang="0">
                  <a:pos x="121" y="423"/>
                </a:cxn>
                <a:cxn ang="0">
                  <a:pos x="105" y="431"/>
                </a:cxn>
                <a:cxn ang="0">
                  <a:pos x="82" y="437"/>
                </a:cxn>
                <a:cxn ang="0">
                  <a:pos x="45" y="444"/>
                </a:cxn>
                <a:cxn ang="0">
                  <a:pos x="3" y="437"/>
                </a:cxn>
              </a:cxnLst>
              <a:rect l="0" t="0" r="r" b="b"/>
              <a:pathLst>
                <a:path w="258" h="444">
                  <a:moveTo>
                    <a:pt x="3" y="437"/>
                  </a:moveTo>
                  <a:lnTo>
                    <a:pt x="0" y="410"/>
                  </a:lnTo>
                  <a:lnTo>
                    <a:pt x="11" y="414"/>
                  </a:lnTo>
                  <a:lnTo>
                    <a:pt x="22" y="415"/>
                  </a:lnTo>
                  <a:lnTo>
                    <a:pt x="44" y="417"/>
                  </a:lnTo>
                  <a:lnTo>
                    <a:pt x="66" y="417"/>
                  </a:lnTo>
                  <a:lnTo>
                    <a:pt x="85" y="412"/>
                  </a:lnTo>
                  <a:lnTo>
                    <a:pt x="96" y="410"/>
                  </a:lnTo>
                  <a:lnTo>
                    <a:pt x="105" y="406"/>
                  </a:lnTo>
                  <a:lnTo>
                    <a:pt x="113" y="403"/>
                  </a:lnTo>
                  <a:lnTo>
                    <a:pt x="123" y="398"/>
                  </a:lnTo>
                  <a:lnTo>
                    <a:pt x="130" y="391"/>
                  </a:lnTo>
                  <a:lnTo>
                    <a:pt x="135" y="390"/>
                  </a:lnTo>
                  <a:lnTo>
                    <a:pt x="138" y="387"/>
                  </a:lnTo>
                  <a:lnTo>
                    <a:pt x="154" y="373"/>
                  </a:lnTo>
                  <a:lnTo>
                    <a:pt x="168" y="358"/>
                  </a:lnTo>
                  <a:lnTo>
                    <a:pt x="181" y="343"/>
                  </a:lnTo>
                  <a:lnTo>
                    <a:pt x="187" y="333"/>
                  </a:lnTo>
                  <a:lnTo>
                    <a:pt x="192" y="325"/>
                  </a:lnTo>
                  <a:lnTo>
                    <a:pt x="197" y="316"/>
                  </a:lnTo>
                  <a:lnTo>
                    <a:pt x="201" y="306"/>
                  </a:lnTo>
                  <a:lnTo>
                    <a:pt x="209" y="286"/>
                  </a:lnTo>
                  <a:lnTo>
                    <a:pt x="216" y="265"/>
                  </a:lnTo>
                  <a:lnTo>
                    <a:pt x="225" y="223"/>
                  </a:lnTo>
                  <a:lnTo>
                    <a:pt x="227" y="188"/>
                  </a:lnTo>
                  <a:lnTo>
                    <a:pt x="225" y="155"/>
                  </a:lnTo>
                  <a:lnTo>
                    <a:pt x="219" y="125"/>
                  </a:lnTo>
                  <a:lnTo>
                    <a:pt x="214" y="111"/>
                  </a:lnTo>
                  <a:lnTo>
                    <a:pt x="209" y="96"/>
                  </a:lnTo>
                  <a:lnTo>
                    <a:pt x="201" y="85"/>
                  </a:lnTo>
                  <a:lnTo>
                    <a:pt x="192" y="73"/>
                  </a:lnTo>
                  <a:lnTo>
                    <a:pt x="182" y="63"/>
                  </a:lnTo>
                  <a:lnTo>
                    <a:pt x="171" y="52"/>
                  </a:lnTo>
                  <a:lnTo>
                    <a:pt x="165" y="49"/>
                  </a:lnTo>
                  <a:lnTo>
                    <a:pt x="159" y="44"/>
                  </a:lnTo>
                  <a:lnTo>
                    <a:pt x="151" y="40"/>
                  </a:lnTo>
                  <a:lnTo>
                    <a:pt x="145" y="37"/>
                  </a:lnTo>
                  <a:lnTo>
                    <a:pt x="137" y="33"/>
                  </a:lnTo>
                  <a:lnTo>
                    <a:pt x="129" y="30"/>
                  </a:lnTo>
                  <a:lnTo>
                    <a:pt x="119" y="27"/>
                  </a:lnTo>
                  <a:lnTo>
                    <a:pt x="112" y="24"/>
                  </a:lnTo>
                  <a:lnTo>
                    <a:pt x="110" y="0"/>
                  </a:lnTo>
                  <a:lnTo>
                    <a:pt x="140" y="7"/>
                  </a:lnTo>
                  <a:lnTo>
                    <a:pt x="154" y="11"/>
                  </a:lnTo>
                  <a:lnTo>
                    <a:pt x="162" y="14"/>
                  </a:lnTo>
                  <a:lnTo>
                    <a:pt x="168" y="18"/>
                  </a:lnTo>
                  <a:lnTo>
                    <a:pt x="176" y="21"/>
                  </a:lnTo>
                  <a:lnTo>
                    <a:pt x="182" y="24"/>
                  </a:lnTo>
                  <a:lnTo>
                    <a:pt x="187" y="29"/>
                  </a:lnTo>
                  <a:lnTo>
                    <a:pt x="193" y="33"/>
                  </a:lnTo>
                  <a:lnTo>
                    <a:pt x="204" y="43"/>
                  </a:lnTo>
                  <a:lnTo>
                    <a:pt x="216" y="54"/>
                  </a:lnTo>
                  <a:lnTo>
                    <a:pt x="225" y="67"/>
                  </a:lnTo>
                  <a:lnTo>
                    <a:pt x="233" y="79"/>
                  </a:lnTo>
                  <a:lnTo>
                    <a:pt x="241" y="93"/>
                  </a:lnTo>
                  <a:lnTo>
                    <a:pt x="247" y="108"/>
                  </a:lnTo>
                  <a:lnTo>
                    <a:pt x="255" y="137"/>
                  </a:lnTo>
                  <a:lnTo>
                    <a:pt x="258" y="171"/>
                  </a:lnTo>
                  <a:lnTo>
                    <a:pt x="258" y="201"/>
                  </a:lnTo>
                  <a:lnTo>
                    <a:pt x="255" y="232"/>
                  </a:lnTo>
                  <a:lnTo>
                    <a:pt x="252" y="246"/>
                  </a:lnTo>
                  <a:lnTo>
                    <a:pt x="247" y="261"/>
                  </a:lnTo>
                  <a:lnTo>
                    <a:pt x="242" y="276"/>
                  </a:lnTo>
                  <a:lnTo>
                    <a:pt x="238" y="291"/>
                  </a:lnTo>
                  <a:lnTo>
                    <a:pt x="231" y="303"/>
                  </a:lnTo>
                  <a:lnTo>
                    <a:pt x="225" y="317"/>
                  </a:lnTo>
                  <a:lnTo>
                    <a:pt x="217" y="332"/>
                  </a:lnTo>
                  <a:lnTo>
                    <a:pt x="209" y="344"/>
                  </a:lnTo>
                  <a:lnTo>
                    <a:pt x="200" y="357"/>
                  </a:lnTo>
                  <a:lnTo>
                    <a:pt x="192" y="369"/>
                  </a:lnTo>
                  <a:lnTo>
                    <a:pt x="182" y="380"/>
                  </a:lnTo>
                  <a:lnTo>
                    <a:pt x="171" y="391"/>
                  </a:lnTo>
                  <a:lnTo>
                    <a:pt x="157" y="404"/>
                  </a:lnTo>
                  <a:lnTo>
                    <a:pt x="153" y="407"/>
                  </a:lnTo>
                  <a:lnTo>
                    <a:pt x="148" y="410"/>
                  </a:lnTo>
                  <a:lnTo>
                    <a:pt x="143" y="414"/>
                  </a:lnTo>
                  <a:lnTo>
                    <a:pt x="138" y="415"/>
                  </a:lnTo>
                  <a:lnTo>
                    <a:pt x="132" y="418"/>
                  </a:lnTo>
                  <a:lnTo>
                    <a:pt x="127" y="421"/>
                  </a:lnTo>
                  <a:lnTo>
                    <a:pt x="121" y="423"/>
                  </a:lnTo>
                  <a:lnTo>
                    <a:pt x="116" y="426"/>
                  </a:lnTo>
                  <a:lnTo>
                    <a:pt x="105" y="431"/>
                  </a:lnTo>
                  <a:lnTo>
                    <a:pt x="93" y="434"/>
                  </a:lnTo>
                  <a:lnTo>
                    <a:pt x="82" y="437"/>
                  </a:lnTo>
                  <a:lnTo>
                    <a:pt x="69" y="440"/>
                  </a:lnTo>
                  <a:lnTo>
                    <a:pt x="45" y="444"/>
                  </a:lnTo>
                  <a:lnTo>
                    <a:pt x="23" y="442"/>
                  </a:lnTo>
                  <a:lnTo>
                    <a:pt x="3" y="437"/>
                  </a:lnTo>
                  <a:lnTo>
                    <a:pt x="3" y="43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5" name="Freeform 80"/>
            <p:cNvSpPr>
              <a:spLocks/>
            </p:cNvSpPr>
            <p:nvPr/>
          </p:nvSpPr>
          <p:spPr bwMode="auto">
            <a:xfrm>
              <a:off x="4012" y="1214"/>
              <a:ext cx="120" cy="222"/>
            </a:xfrm>
            <a:custGeom>
              <a:avLst/>
              <a:gdLst/>
              <a:ahLst/>
              <a:cxnLst>
                <a:cxn ang="0">
                  <a:pos x="104" y="437"/>
                </a:cxn>
                <a:cxn ang="0">
                  <a:pos x="82" y="429"/>
                </a:cxn>
                <a:cxn ang="0">
                  <a:pos x="68" y="421"/>
                </a:cxn>
                <a:cxn ang="0">
                  <a:pos x="48" y="406"/>
                </a:cxn>
                <a:cxn ang="0">
                  <a:pos x="24" y="374"/>
                </a:cxn>
                <a:cxn ang="0">
                  <a:pos x="2" y="295"/>
                </a:cxn>
                <a:cxn ang="0">
                  <a:pos x="3" y="205"/>
                </a:cxn>
                <a:cxn ang="0">
                  <a:pos x="18" y="139"/>
                </a:cxn>
                <a:cxn ang="0">
                  <a:pos x="29" y="120"/>
                </a:cxn>
                <a:cxn ang="0">
                  <a:pos x="40" y="101"/>
                </a:cxn>
                <a:cxn ang="0">
                  <a:pos x="52" y="84"/>
                </a:cxn>
                <a:cxn ang="0">
                  <a:pos x="66" y="68"/>
                </a:cxn>
                <a:cxn ang="0">
                  <a:pos x="81" y="54"/>
                </a:cxn>
                <a:cxn ang="0">
                  <a:pos x="99" y="38"/>
                </a:cxn>
                <a:cxn ang="0">
                  <a:pos x="109" y="33"/>
                </a:cxn>
                <a:cxn ang="0">
                  <a:pos x="117" y="27"/>
                </a:cxn>
                <a:cxn ang="0">
                  <a:pos x="128" y="21"/>
                </a:cxn>
                <a:cxn ang="0">
                  <a:pos x="145" y="13"/>
                </a:cxn>
                <a:cxn ang="0">
                  <a:pos x="161" y="6"/>
                </a:cxn>
                <a:cxn ang="0">
                  <a:pos x="178" y="2"/>
                </a:cxn>
                <a:cxn ang="0">
                  <a:pos x="210" y="0"/>
                </a:cxn>
                <a:cxn ang="0">
                  <a:pos x="235" y="17"/>
                </a:cxn>
                <a:cxn ang="0">
                  <a:pos x="215" y="25"/>
                </a:cxn>
                <a:cxn ang="0">
                  <a:pos x="167" y="32"/>
                </a:cxn>
                <a:cxn ang="0">
                  <a:pos x="151" y="38"/>
                </a:cxn>
                <a:cxn ang="0">
                  <a:pos x="136" y="47"/>
                </a:cxn>
                <a:cxn ang="0">
                  <a:pos x="122" y="57"/>
                </a:cxn>
                <a:cxn ang="0">
                  <a:pos x="93" y="82"/>
                </a:cxn>
                <a:cxn ang="0">
                  <a:pos x="68" y="112"/>
                </a:cxn>
                <a:cxn ang="0">
                  <a:pos x="57" y="131"/>
                </a:cxn>
                <a:cxn ang="0">
                  <a:pos x="48" y="148"/>
                </a:cxn>
                <a:cxn ang="0">
                  <a:pos x="32" y="191"/>
                </a:cxn>
                <a:cxn ang="0">
                  <a:pos x="27" y="287"/>
                </a:cxn>
                <a:cxn ang="0">
                  <a:pos x="33" y="333"/>
                </a:cxn>
                <a:cxn ang="0">
                  <a:pos x="44" y="360"/>
                </a:cxn>
                <a:cxn ang="0">
                  <a:pos x="60" y="382"/>
                </a:cxn>
                <a:cxn ang="0">
                  <a:pos x="76" y="394"/>
                </a:cxn>
                <a:cxn ang="0">
                  <a:pos x="88" y="402"/>
                </a:cxn>
                <a:cxn ang="0">
                  <a:pos x="104" y="410"/>
                </a:cxn>
                <a:cxn ang="0">
                  <a:pos x="122" y="415"/>
                </a:cxn>
                <a:cxn ang="0">
                  <a:pos x="129" y="443"/>
                </a:cxn>
              </a:cxnLst>
              <a:rect l="0" t="0" r="r" b="b"/>
              <a:pathLst>
                <a:path w="240" h="443">
                  <a:moveTo>
                    <a:pt x="129" y="443"/>
                  </a:moveTo>
                  <a:lnTo>
                    <a:pt x="104" y="437"/>
                  </a:lnTo>
                  <a:lnTo>
                    <a:pt x="92" y="434"/>
                  </a:lnTo>
                  <a:lnTo>
                    <a:pt x="82" y="429"/>
                  </a:lnTo>
                  <a:lnTo>
                    <a:pt x="73" y="424"/>
                  </a:lnTo>
                  <a:lnTo>
                    <a:pt x="68" y="421"/>
                  </a:lnTo>
                  <a:lnTo>
                    <a:pt x="63" y="418"/>
                  </a:lnTo>
                  <a:lnTo>
                    <a:pt x="48" y="406"/>
                  </a:lnTo>
                  <a:lnTo>
                    <a:pt x="33" y="391"/>
                  </a:lnTo>
                  <a:lnTo>
                    <a:pt x="24" y="374"/>
                  </a:lnTo>
                  <a:lnTo>
                    <a:pt x="10" y="338"/>
                  </a:lnTo>
                  <a:lnTo>
                    <a:pt x="2" y="295"/>
                  </a:lnTo>
                  <a:lnTo>
                    <a:pt x="0" y="251"/>
                  </a:lnTo>
                  <a:lnTo>
                    <a:pt x="3" y="205"/>
                  </a:lnTo>
                  <a:lnTo>
                    <a:pt x="10" y="159"/>
                  </a:lnTo>
                  <a:lnTo>
                    <a:pt x="18" y="139"/>
                  </a:lnTo>
                  <a:lnTo>
                    <a:pt x="22" y="129"/>
                  </a:lnTo>
                  <a:lnTo>
                    <a:pt x="29" y="120"/>
                  </a:lnTo>
                  <a:lnTo>
                    <a:pt x="33" y="111"/>
                  </a:lnTo>
                  <a:lnTo>
                    <a:pt x="40" y="101"/>
                  </a:lnTo>
                  <a:lnTo>
                    <a:pt x="46" y="93"/>
                  </a:lnTo>
                  <a:lnTo>
                    <a:pt x="52" y="84"/>
                  </a:lnTo>
                  <a:lnTo>
                    <a:pt x="60" y="76"/>
                  </a:lnTo>
                  <a:lnTo>
                    <a:pt x="66" y="68"/>
                  </a:lnTo>
                  <a:lnTo>
                    <a:pt x="74" y="62"/>
                  </a:lnTo>
                  <a:lnTo>
                    <a:pt x="81" y="54"/>
                  </a:lnTo>
                  <a:lnTo>
                    <a:pt x="96" y="41"/>
                  </a:lnTo>
                  <a:lnTo>
                    <a:pt x="99" y="38"/>
                  </a:lnTo>
                  <a:lnTo>
                    <a:pt x="104" y="35"/>
                  </a:lnTo>
                  <a:lnTo>
                    <a:pt x="109" y="33"/>
                  </a:lnTo>
                  <a:lnTo>
                    <a:pt x="112" y="30"/>
                  </a:lnTo>
                  <a:lnTo>
                    <a:pt x="117" y="27"/>
                  </a:lnTo>
                  <a:lnTo>
                    <a:pt x="120" y="25"/>
                  </a:lnTo>
                  <a:lnTo>
                    <a:pt x="128" y="21"/>
                  </a:lnTo>
                  <a:lnTo>
                    <a:pt x="136" y="16"/>
                  </a:lnTo>
                  <a:lnTo>
                    <a:pt x="145" y="13"/>
                  </a:lnTo>
                  <a:lnTo>
                    <a:pt x="153" y="10"/>
                  </a:lnTo>
                  <a:lnTo>
                    <a:pt x="161" y="6"/>
                  </a:lnTo>
                  <a:lnTo>
                    <a:pt x="169" y="3"/>
                  </a:lnTo>
                  <a:lnTo>
                    <a:pt x="178" y="2"/>
                  </a:lnTo>
                  <a:lnTo>
                    <a:pt x="194" y="0"/>
                  </a:lnTo>
                  <a:lnTo>
                    <a:pt x="210" y="0"/>
                  </a:lnTo>
                  <a:lnTo>
                    <a:pt x="240" y="6"/>
                  </a:lnTo>
                  <a:lnTo>
                    <a:pt x="235" y="17"/>
                  </a:lnTo>
                  <a:lnTo>
                    <a:pt x="230" y="27"/>
                  </a:lnTo>
                  <a:lnTo>
                    <a:pt x="215" y="25"/>
                  </a:lnTo>
                  <a:lnTo>
                    <a:pt x="199" y="25"/>
                  </a:lnTo>
                  <a:lnTo>
                    <a:pt x="167" y="32"/>
                  </a:lnTo>
                  <a:lnTo>
                    <a:pt x="159" y="35"/>
                  </a:lnTo>
                  <a:lnTo>
                    <a:pt x="151" y="38"/>
                  </a:lnTo>
                  <a:lnTo>
                    <a:pt x="144" y="43"/>
                  </a:lnTo>
                  <a:lnTo>
                    <a:pt x="136" y="47"/>
                  </a:lnTo>
                  <a:lnTo>
                    <a:pt x="128" y="52"/>
                  </a:lnTo>
                  <a:lnTo>
                    <a:pt x="122" y="57"/>
                  </a:lnTo>
                  <a:lnTo>
                    <a:pt x="106" y="68"/>
                  </a:lnTo>
                  <a:lnTo>
                    <a:pt x="93" y="82"/>
                  </a:lnTo>
                  <a:lnTo>
                    <a:pt x="81" y="96"/>
                  </a:lnTo>
                  <a:lnTo>
                    <a:pt x="68" y="112"/>
                  </a:lnTo>
                  <a:lnTo>
                    <a:pt x="63" y="122"/>
                  </a:lnTo>
                  <a:lnTo>
                    <a:pt x="57" y="131"/>
                  </a:lnTo>
                  <a:lnTo>
                    <a:pt x="52" y="139"/>
                  </a:lnTo>
                  <a:lnTo>
                    <a:pt x="48" y="148"/>
                  </a:lnTo>
                  <a:lnTo>
                    <a:pt x="40" y="169"/>
                  </a:lnTo>
                  <a:lnTo>
                    <a:pt x="32" y="191"/>
                  </a:lnTo>
                  <a:lnTo>
                    <a:pt x="27" y="213"/>
                  </a:lnTo>
                  <a:lnTo>
                    <a:pt x="27" y="287"/>
                  </a:lnTo>
                  <a:lnTo>
                    <a:pt x="30" y="319"/>
                  </a:lnTo>
                  <a:lnTo>
                    <a:pt x="33" y="333"/>
                  </a:lnTo>
                  <a:lnTo>
                    <a:pt x="38" y="347"/>
                  </a:lnTo>
                  <a:lnTo>
                    <a:pt x="44" y="360"/>
                  </a:lnTo>
                  <a:lnTo>
                    <a:pt x="51" y="371"/>
                  </a:lnTo>
                  <a:lnTo>
                    <a:pt x="60" y="382"/>
                  </a:lnTo>
                  <a:lnTo>
                    <a:pt x="70" y="391"/>
                  </a:lnTo>
                  <a:lnTo>
                    <a:pt x="76" y="394"/>
                  </a:lnTo>
                  <a:lnTo>
                    <a:pt x="82" y="399"/>
                  </a:lnTo>
                  <a:lnTo>
                    <a:pt x="88" y="402"/>
                  </a:lnTo>
                  <a:lnTo>
                    <a:pt x="96" y="406"/>
                  </a:lnTo>
                  <a:lnTo>
                    <a:pt x="104" y="410"/>
                  </a:lnTo>
                  <a:lnTo>
                    <a:pt x="112" y="413"/>
                  </a:lnTo>
                  <a:lnTo>
                    <a:pt x="122" y="415"/>
                  </a:lnTo>
                  <a:lnTo>
                    <a:pt x="131" y="418"/>
                  </a:lnTo>
                  <a:lnTo>
                    <a:pt x="129" y="443"/>
                  </a:lnTo>
                  <a:lnTo>
                    <a:pt x="129" y="44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6" name="Freeform 81"/>
            <p:cNvSpPr>
              <a:spLocks/>
            </p:cNvSpPr>
            <p:nvPr/>
          </p:nvSpPr>
          <p:spPr bwMode="auto">
            <a:xfrm>
              <a:off x="3761" y="1214"/>
              <a:ext cx="178" cy="215"/>
            </a:xfrm>
            <a:custGeom>
              <a:avLst/>
              <a:gdLst/>
              <a:ahLst/>
              <a:cxnLst>
                <a:cxn ang="0">
                  <a:pos x="77" y="427"/>
                </a:cxn>
                <a:cxn ang="0">
                  <a:pos x="64" y="421"/>
                </a:cxn>
                <a:cxn ang="0">
                  <a:pos x="42" y="399"/>
                </a:cxn>
                <a:cxn ang="0">
                  <a:pos x="26" y="377"/>
                </a:cxn>
                <a:cxn ang="0">
                  <a:pos x="12" y="348"/>
                </a:cxn>
                <a:cxn ang="0">
                  <a:pos x="0" y="280"/>
                </a:cxn>
                <a:cxn ang="0">
                  <a:pos x="3" y="211"/>
                </a:cxn>
                <a:cxn ang="0">
                  <a:pos x="11" y="176"/>
                </a:cxn>
                <a:cxn ang="0">
                  <a:pos x="22" y="143"/>
                </a:cxn>
                <a:cxn ang="0">
                  <a:pos x="33" y="119"/>
                </a:cxn>
                <a:cxn ang="0">
                  <a:pos x="42" y="104"/>
                </a:cxn>
                <a:cxn ang="0">
                  <a:pos x="50" y="88"/>
                </a:cxn>
                <a:cxn ang="0">
                  <a:pos x="66" y="69"/>
                </a:cxn>
                <a:cxn ang="0">
                  <a:pos x="86" y="48"/>
                </a:cxn>
                <a:cxn ang="0">
                  <a:pos x="102" y="37"/>
                </a:cxn>
                <a:cxn ang="0">
                  <a:pos x="113" y="29"/>
                </a:cxn>
                <a:cxn ang="0">
                  <a:pos x="124" y="23"/>
                </a:cxn>
                <a:cxn ang="0">
                  <a:pos x="135" y="17"/>
                </a:cxn>
                <a:cxn ang="0">
                  <a:pos x="152" y="11"/>
                </a:cxn>
                <a:cxn ang="0">
                  <a:pos x="174" y="4"/>
                </a:cxn>
                <a:cxn ang="0">
                  <a:pos x="209" y="0"/>
                </a:cxn>
                <a:cxn ang="0">
                  <a:pos x="252" y="3"/>
                </a:cxn>
                <a:cxn ang="0">
                  <a:pos x="282" y="12"/>
                </a:cxn>
                <a:cxn ang="0">
                  <a:pos x="299" y="20"/>
                </a:cxn>
                <a:cxn ang="0">
                  <a:pos x="322" y="39"/>
                </a:cxn>
                <a:cxn ang="0">
                  <a:pos x="348" y="69"/>
                </a:cxn>
                <a:cxn ang="0">
                  <a:pos x="338" y="108"/>
                </a:cxn>
                <a:cxn ang="0">
                  <a:pos x="326" y="83"/>
                </a:cxn>
                <a:cxn ang="0">
                  <a:pos x="310" y="63"/>
                </a:cxn>
                <a:cxn ang="0">
                  <a:pos x="289" y="47"/>
                </a:cxn>
                <a:cxn ang="0">
                  <a:pos x="280" y="39"/>
                </a:cxn>
                <a:cxn ang="0">
                  <a:pos x="269" y="34"/>
                </a:cxn>
                <a:cxn ang="0">
                  <a:pos x="256" y="29"/>
                </a:cxn>
                <a:cxn ang="0">
                  <a:pos x="233" y="25"/>
                </a:cxn>
                <a:cxn ang="0">
                  <a:pos x="192" y="26"/>
                </a:cxn>
                <a:cxn ang="0">
                  <a:pos x="163" y="34"/>
                </a:cxn>
                <a:cxn ang="0">
                  <a:pos x="141" y="44"/>
                </a:cxn>
                <a:cxn ang="0">
                  <a:pos x="130" y="48"/>
                </a:cxn>
                <a:cxn ang="0">
                  <a:pos x="121" y="55"/>
                </a:cxn>
                <a:cxn ang="0">
                  <a:pos x="111" y="61"/>
                </a:cxn>
                <a:cxn ang="0">
                  <a:pos x="102" y="67"/>
                </a:cxn>
                <a:cxn ang="0">
                  <a:pos x="72" y="97"/>
                </a:cxn>
                <a:cxn ang="0">
                  <a:pos x="61" y="115"/>
                </a:cxn>
                <a:cxn ang="0">
                  <a:pos x="50" y="132"/>
                </a:cxn>
                <a:cxn ang="0">
                  <a:pos x="42" y="151"/>
                </a:cxn>
                <a:cxn ang="0">
                  <a:pos x="29" y="192"/>
                </a:cxn>
                <a:cxn ang="0">
                  <a:pos x="23" y="257"/>
                </a:cxn>
                <a:cxn ang="0">
                  <a:pos x="29" y="324"/>
                </a:cxn>
                <a:cxn ang="0">
                  <a:pos x="37" y="350"/>
                </a:cxn>
                <a:cxn ang="0">
                  <a:pos x="53" y="375"/>
                </a:cxn>
                <a:cxn ang="0">
                  <a:pos x="74" y="397"/>
                </a:cxn>
                <a:cxn ang="0">
                  <a:pos x="91" y="408"/>
                </a:cxn>
                <a:cxn ang="0">
                  <a:pos x="83" y="430"/>
                </a:cxn>
              </a:cxnLst>
              <a:rect l="0" t="0" r="r" b="b"/>
              <a:pathLst>
                <a:path w="357" h="430">
                  <a:moveTo>
                    <a:pt x="83" y="430"/>
                  </a:moveTo>
                  <a:lnTo>
                    <a:pt x="77" y="427"/>
                  </a:lnTo>
                  <a:lnTo>
                    <a:pt x="70" y="424"/>
                  </a:lnTo>
                  <a:lnTo>
                    <a:pt x="64" y="421"/>
                  </a:lnTo>
                  <a:lnTo>
                    <a:pt x="59" y="416"/>
                  </a:lnTo>
                  <a:lnTo>
                    <a:pt x="42" y="399"/>
                  </a:lnTo>
                  <a:lnTo>
                    <a:pt x="34" y="389"/>
                  </a:lnTo>
                  <a:lnTo>
                    <a:pt x="26" y="377"/>
                  </a:lnTo>
                  <a:lnTo>
                    <a:pt x="20" y="362"/>
                  </a:lnTo>
                  <a:lnTo>
                    <a:pt x="12" y="348"/>
                  </a:lnTo>
                  <a:lnTo>
                    <a:pt x="4" y="315"/>
                  </a:lnTo>
                  <a:lnTo>
                    <a:pt x="0" y="280"/>
                  </a:lnTo>
                  <a:lnTo>
                    <a:pt x="0" y="246"/>
                  </a:lnTo>
                  <a:lnTo>
                    <a:pt x="3" y="211"/>
                  </a:lnTo>
                  <a:lnTo>
                    <a:pt x="7" y="194"/>
                  </a:lnTo>
                  <a:lnTo>
                    <a:pt x="11" y="176"/>
                  </a:lnTo>
                  <a:lnTo>
                    <a:pt x="17" y="159"/>
                  </a:lnTo>
                  <a:lnTo>
                    <a:pt x="22" y="143"/>
                  </a:lnTo>
                  <a:lnTo>
                    <a:pt x="29" y="127"/>
                  </a:lnTo>
                  <a:lnTo>
                    <a:pt x="33" y="119"/>
                  </a:lnTo>
                  <a:lnTo>
                    <a:pt x="37" y="112"/>
                  </a:lnTo>
                  <a:lnTo>
                    <a:pt x="42" y="104"/>
                  </a:lnTo>
                  <a:lnTo>
                    <a:pt x="47" y="96"/>
                  </a:lnTo>
                  <a:lnTo>
                    <a:pt x="50" y="88"/>
                  </a:lnTo>
                  <a:lnTo>
                    <a:pt x="56" y="80"/>
                  </a:lnTo>
                  <a:lnTo>
                    <a:pt x="66" y="69"/>
                  </a:lnTo>
                  <a:lnTo>
                    <a:pt x="77" y="59"/>
                  </a:lnTo>
                  <a:lnTo>
                    <a:pt x="86" y="48"/>
                  </a:lnTo>
                  <a:lnTo>
                    <a:pt x="97" y="41"/>
                  </a:lnTo>
                  <a:lnTo>
                    <a:pt x="102" y="37"/>
                  </a:lnTo>
                  <a:lnTo>
                    <a:pt x="108" y="33"/>
                  </a:lnTo>
                  <a:lnTo>
                    <a:pt x="113" y="29"/>
                  </a:lnTo>
                  <a:lnTo>
                    <a:pt x="119" y="26"/>
                  </a:lnTo>
                  <a:lnTo>
                    <a:pt x="124" y="23"/>
                  </a:lnTo>
                  <a:lnTo>
                    <a:pt x="130" y="20"/>
                  </a:lnTo>
                  <a:lnTo>
                    <a:pt x="135" y="17"/>
                  </a:lnTo>
                  <a:lnTo>
                    <a:pt x="141" y="15"/>
                  </a:lnTo>
                  <a:lnTo>
                    <a:pt x="152" y="11"/>
                  </a:lnTo>
                  <a:lnTo>
                    <a:pt x="163" y="6"/>
                  </a:lnTo>
                  <a:lnTo>
                    <a:pt x="174" y="4"/>
                  </a:lnTo>
                  <a:lnTo>
                    <a:pt x="187" y="1"/>
                  </a:lnTo>
                  <a:lnTo>
                    <a:pt x="209" y="0"/>
                  </a:lnTo>
                  <a:lnTo>
                    <a:pt x="231" y="0"/>
                  </a:lnTo>
                  <a:lnTo>
                    <a:pt x="252" y="3"/>
                  </a:lnTo>
                  <a:lnTo>
                    <a:pt x="272" y="7"/>
                  </a:lnTo>
                  <a:lnTo>
                    <a:pt x="282" y="12"/>
                  </a:lnTo>
                  <a:lnTo>
                    <a:pt x="291" y="15"/>
                  </a:lnTo>
                  <a:lnTo>
                    <a:pt x="299" y="20"/>
                  </a:lnTo>
                  <a:lnTo>
                    <a:pt x="308" y="26"/>
                  </a:lnTo>
                  <a:lnTo>
                    <a:pt x="322" y="39"/>
                  </a:lnTo>
                  <a:lnTo>
                    <a:pt x="337" y="53"/>
                  </a:lnTo>
                  <a:lnTo>
                    <a:pt x="348" y="69"/>
                  </a:lnTo>
                  <a:lnTo>
                    <a:pt x="357" y="86"/>
                  </a:lnTo>
                  <a:lnTo>
                    <a:pt x="338" y="108"/>
                  </a:lnTo>
                  <a:lnTo>
                    <a:pt x="332" y="96"/>
                  </a:lnTo>
                  <a:lnTo>
                    <a:pt x="326" y="83"/>
                  </a:lnTo>
                  <a:lnTo>
                    <a:pt x="318" y="72"/>
                  </a:lnTo>
                  <a:lnTo>
                    <a:pt x="310" y="63"/>
                  </a:lnTo>
                  <a:lnTo>
                    <a:pt x="300" y="55"/>
                  </a:lnTo>
                  <a:lnTo>
                    <a:pt x="289" y="47"/>
                  </a:lnTo>
                  <a:lnTo>
                    <a:pt x="285" y="42"/>
                  </a:lnTo>
                  <a:lnTo>
                    <a:pt x="280" y="39"/>
                  </a:lnTo>
                  <a:lnTo>
                    <a:pt x="274" y="36"/>
                  </a:lnTo>
                  <a:lnTo>
                    <a:pt x="269" y="34"/>
                  </a:lnTo>
                  <a:lnTo>
                    <a:pt x="263" y="31"/>
                  </a:lnTo>
                  <a:lnTo>
                    <a:pt x="256" y="29"/>
                  </a:lnTo>
                  <a:lnTo>
                    <a:pt x="245" y="26"/>
                  </a:lnTo>
                  <a:lnTo>
                    <a:pt x="233" y="25"/>
                  </a:lnTo>
                  <a:lnTo>
                    <a:pt x="219" y="23"/>
                  </a:lnTo>
                  <a:lnTo>
                    <a:pt x="192" y="26"/>
                  </a:lnTo>
                  <a:lnTo>
                    <a:pt x="178" y="29"/>
                  </a:lnTo>
                  <a:lnTo>
                    <a:pt x="163" y="34"/>
                  </a:lnTo>
                  <a:lnTo>
                    <a:pt x="152" y="39"/>
                  </a:lnTo>
                  <a:lnTo>
                    <a:pt x="141" y="44"/>
                  </a:lnTo>
                  <a:lnTo>
                    <a:pt x="135" y="45"/>
                  </a:lnTo>
                  <a:lnTo>
                    <a:pt x="130" y="48"/>
                  </a:lnTo>
                  <a:lnTo>
                    <a:pt x="126" y="52"/>
                  </a:lnTo>
                  <a:lnTo>
                    <a:pt x="121" y="55"/>
                  </a:lnTo>
                  <a:lnTo>
                    <a:pt x="116" y="58"/>
                  </a:lnTo>
                  <a:lnTo>
                    <a:pt x="111" y="61"/>
                  </a:lnTo>
                  <a:lnTo>
                    <a:pt x="107" y="64"/>
                  </a:lnTo>
                  <a:lnTo>
                    <a:pt x="102" y="67"/>
                  </a:lnTo>
                  <a:lnTo>
                    <a:pt x="86" y="82"/>
                  </a:lnTo>
                  <a:lnTo>
                    <a:pt x="72" y="97"/>
                  </a:lnTo>
                  <a:lnTo>
                    <a:pt x="66" y="105"/>
                  </a:lnTo>
                  <a:lnTo>
                    <a:pt x="61" y="115"/>
                  </a:lnTo>
                  <a:lnTo>
                    <a:pt x="55" y="123"/>
                  </a:lnTo>
                  <a:lnTo>
                    <a:pt x="50" y="132"/>
                  </a:lnTo>
                  <a:lnTo>
                    <a:pt x="45" y="141"/>
                  </a:lnTo>
                  <a:lnTo>
                    <a:pt x="42" y="151"/>
                  </a:lnTo>
                  <a:lnTo>
                    <a:pt x="34" y="171"/>
                  </a:lnTo>
                  <a:lnTo>
                    <a:pt x="29" y="192"/>
                  </a:lnTo>
                  <a:lnTo>
                    <a:pt x="23" y="235"/>
                  </a:lnTo>
                  <a:lnTo>
                    <a:pt x="23" y="257"/>
                  </a:lnTo>
                  <a:lnTo>
                    <a:pt x="23" y="279"/>
                  </a:lnTo>
                  <a:lnTo>
                    <a:pt x="29" y="324"/>
                  </a:lnTo>
                  <a:lnTo>
                    <a:pt x="33" y="337"/>
                  </a:lnTo>
                  <a:lnTo>
                    <a:pt x="37" y="350"/>
                  </a:lnTo>
                  <a:lnTo>
                    <a:pt x="45" y="362"/>
                  </a:lnTo>
                  <a:lnTo>
                    <a:pt x="53" y="375"/>
                  </a:lnTo>
                  <a:lnTo>
                    <a:pt x="64" y="386"/>
                  </a:lnTo>
                  <a:lnTo>
                    <a:pt x="74" y="397"/>
                  </a:lnTo>
                  <a:lnTo>
                    <a:pt x="85" y="405"/>
                  </a:lnTo>
                  <a:lnTo>
                    <a:pt x="91" y="408"/>
                  </a:lnTo>
                  <a:lnTo>
                    <a:pt x="96" y="411"/>
                  </a:lnTo>
                  <a:lnTo>
                    <a:pt x="83" y="430"/>
                  </a:lnTo>
                  <a:lnTo>
                    <a:pt x="83" y="43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7" name="Freeform 82"/>
            <p:cNvSpPr>
              <a:spLocks/>
            </p:cNvSpPr>
            <p:nvPr/>
          </p:nvSpPr>
          <p:spPr bwMode="auto">
            <a:xfrm>
              <a:off x="3789" y="1258"/>
              <a:ext cx="132" cy="153"/>
            </a:xfrm>
            <a:custGeom>
              <a:avLst/>
              <a:gdLst/>
              <a:ahLst/>
              <a:cxnLst>
                <a:cxn ang="0">
                  <a:pos x="19" y="229"/>
                </a:cxn>
                <a:cxn ang="0">
                  <a:pos x="33" y="254"/>
                </a:cxn>
                <a:cxn ang="0">
                  <a:pos x="57" y="270"/>
                </a:cxn>
                <a:cxn ang="0">
                  <a:pos x="53" y="224"/>
                </a:cxn>
                <a:cxn ang="0">
                  <a:pos x="71" y="262"/>
                </a:cxn>
                <a:cxn ang="0">
                  <a:pos x="88" y="278"/>
                </a:cxn>
                <a:cxn ang="0">
                  <a:pos x="94" y="251"/>
                </a:cxn>
                <a:cxn ang="0">
                  <a:pos x="109" y="251"/>
                </a:cxn>
                <a:cxn ang="0">
                  <a:pos x="94" y="184"/>
                </a:cxn>
                <a:cxn ang="0">
                  <a:pos x="79" y="137"/>
                </a:cxn>
                <a:cxn ang="0">
                  <a:pos x="102" y="161"/>
                </a:cxn>
                <a:cxn ang="0">
                  <a:pos x="115" y="189"/>
                </a:cxn>
                <a:cxn ang="0">
                  <a:pos x="127" y="216"/>
                </a:cxn>
                <a:cxn ang="0">
                  <a:pos x="142" y="236"/>
                </a:cxn>
                <a:cxn ang="0">
                  <a:pos x="132" y="184"/>
                </a:cxn>
                <a:cxn ang="0">
                  <a:pos x="113" y="128"/>
                </a:cxn>
                <a:cxn ang="0">
                  <a:pos x="126" y="132"/>
                </a:cxn>
                <a:cxn ang="0">
                  <a:pos x="143" y="162"/>
                </a:cxn>
                <a:cxn ang="0">
                  <a:pos x="154" y="188"/>
                </a:cxn>
                <a:cxn ang="0">
                  <a:pos x="170" y="219"/>
                </a:cxn>
                <a:cxn ang="0">
                  <a:pos x="165" y="178"/>
                </a:cxn>
                <a:cxn ang="0">
                  <a:pos x="149" y="137"/>
                </a:cxn>
                <a:cxn ang="0">
                  <a:pos x="187" y="170"/>
                </a:cxn>
                <a:cxn ang="0">
                  <a:pos x="198" y="166"/>
                </a:cxn>
                <a:cxn ang="0">
                  <a:pos x="184" y="132"/>
                </a:cxn>
                <a:cxn ang="0">
                  <a:pos x="165" y="87"/>
                </a:cxn>
                <a:cxn ang="0">
                  <a:pos x="153" y="44"/>
                </a:cxn>
                <a:cxn ang="0">
                  <a:pos x="172" y="63"/>
                </a:cxn>
                <a:cxn ang="0">
                  <a:pos x="187" y="88"/>
                </a:cxn>
                <a:cxn ang="0">
                  <a:pos x="205" y="113"/>
                </a:cxn>
                <a:cxn ang="0">
                  <a:pos x="224" y="140"/>
                </a:cxn>
                <a:cxn ang="0">
                  <a:pos x="208" y="85"/>
                </a:cxn>
                <a:cxn ang="0">
                  <a:pos x="190" y="42"/>
                </a:cxn>
                <a:cxn ang="0">
                  <a:pos x="205" y="55"/>
                </a:cxn>
                <a:cxn ang="0">
                  <a:pos x="231" y="112"/>
                </a:cxn>
                <a:cxn ang="0">
                  <a:pos x="244" y="88"/>
                </a:cxn>
                <a:cxn ang="0">
                  <a:pos x="233" y="47"/>
                </a:cxn>
                <a:cxn ang="0">
                  <a:pos x="216" y="20"/>
                </a:cxn>
                <a:cxn ang="0">
                  <a:pos x="236" y="12"/>
                </a:cxn>
                <a:cxn ang="0">
                  <a:pos x="264" y="96"/>
                </a:cxn>
                <a:cxn ang="0">
                  <a:pos x="253" y="156"/>
                </a:cxn>
                <a:cxn ang="0">
                  <a:pos x="235" y="199"/>
                </a:cxn>
                <a:cxn ang="0">
                  <a:pos x="211" y="235"/>
                </a:cxn>
                <a:cxn ang="0">
                  <a:pos x="184" y="263"/>
                </a:cxn>
                <a:cxn ang="0">
                  <a:pos x="165" y="279"/>
                </a:cxn>
                <a:cxn ang="0">
                  <a:pos x="149" y="289"/>
                </a:cxn>
                <a:cxn ang="0">
                  <a:pos x="134" y="295"/>
                </a:cxn>
                <a:cxn ang="0">
                  <a:pos x="104" y="304"/>
                </a:cxn>
                <a:cxn ang="0">
                  <a:pos x="47" y="300"/>
                </a:cxn>
                <a:cxn ang="0">
                  <a:pos x="19" y="281"/>
                </a:cxn>
                <a:cxn ang="0">
                  <a:pos x="0" y="248"/>
                </a:cxn>
              </a:cxnLst>
              <a:rect l="0" t="0" r="r" b="b"/>
              <a:pathLst>
                <a:path w="264" h="306">
                  <a:moveTo>
                    <a:pt x="0" y="248"/>
                  </a:moveTo>
                  <a:lnTo>
                    <a:pt x="17" y="218"/>
                  </a:lnTo>
                  <a:lnTo>
                    <a:pt x="19" y="229"/>
                  </a:lnTo>
                  <a:lnTo>
                    <a:pt x="23" y="238"/>
                  </a:lnTo>
                  <a:lnTo>
                    <a:pt x="28" y="248"/>
                  </a:lnTo>
                  <a:lnTo>
                    <a:pt x="33" y="254"/>
                  </a:lnTo>
                  <a:lnTo>
                    <a:pt x="44" y="265"/>
                  </a:lnTo>
                  <a:lnTo>
                    <a:pt x="50" y="268"/>
                  </a:lnTo>
                  <a:lnTo>
                    <a:pt x="57" y="270"/>
                  </a:lnTo>
                  <a:lnTo>
                    <a:pt x="34" y="199"/>
                  </a:lnTo>
                  <a:lnTo>
                    <a:pt x="47" y="210"/>
                  </a:lnTo>
                  <a:lnTo>
                    <a:pt x="53" y="224"/>
                  </a:lnTo>
                  <a:lnTo>
                    <a:pt x="58" y="236"/>
                  </a:lnTo>
                  <a:lnTo>
                    <a:pt x="64" y="249"/>
                  </a:lnTo>
                  <a:lnTo>
                    <a:pt x="71" y="262"/>
                  </a:lnTo>
                  <a:lnTo>
                    <a:pt x="77" y="273"/>
                  </a:lnTo>
                  <a:lnTo>
                    <a:pt x="82" y="278"/>
                  </a:lnTo>
                  <a:lnTo>
                    <a:pt x="88" y="278"/>
                  </a:lnTo>
                  <a:lnTo>
                    <a:pt x="79" y="235"/>
                  </a:lnTo>
                  <a:lnTo>
                    <a:pt x="83" y="240"/>
                  </a:lnTo>
                  <a:lnTo>
                    <a:pt x="94" y="251"/>
                  </a:lnTo>
                  <a:lnTo>
                    <a:pt x="105" y="263"/>
                  </a:lnTo>
                  <a:lnTo>
                    <a:pt x="112" y="270"/>
                  </a:lnTo>
                  <a:lnTo>
                    <a:pt x="109" y="251"/>
                  </a:lnTo>
                  <a:lnTo>
                    <a:pt x="105" y="230"/>
                  </a:lnTo>
                  <a:lnTo>
                    <a:pt x="101" y="208"/>
                  </a:lnTo>
                  <a:lnTo>
                    <a:pt x="94" y="184"/>
                  </a:lnTo>
                  <a:lnTo>
                    <a:pt x="88" y="164"/>
                  </a:lnTo>
                  <a:lnTo>
                    <a:pt x="83" y="147"/>
                  </a:lnTo>
                  <a:lnTo>
                    <a:pt x="79" y="137"/>
                  </a:lnTo>
                  <a:lnTo>
                    <a:pt x="86" y="137"/>
                  </a:lnTo>
                  <a:lnTo>
                    <a:pt x="94" y="147"/>
                  </a:lnTo>
                  <a:lnTo>
                    <a:pt x="102" y="161"/>
                  </a:lnTo>
                  <a:lnTo>
                    <a:pt x="107" y="170"/>
                  </a:lnTo>
                  <a:lnTo>
                    <a:pt x="110" y="180"/>
                  </a:lnTo>
                  <a:lnTo>
                    <a:pt x="115" y="189"/>
                  </a:lnTo>
                  <a:lnTo>
                    <a:pt x="120" y="199"/>
                  </a:lnTo>
                  <a:lnTo>
                    <a:pt x="124" y="208"/>
                  </a:lnTo>
                  <a:lnTo>
                    <a:pt x="127" y="216"/>
                  </a:lnTo>
                  <a:lnTo>
                    <a:pt x="132" y="224"/>
                  </a:lnTo>
                  <a:lnTo>
                    <a:pt x="135" y="230"/>
                  </a:lnTo>
                  <a:lnTo>
                    <a:pt x="142" y="236"/>
                  </a:lnTo>
                  <a:lnTo>
                    <a:pt x="142" y="224"/>
                  </a:lnTo>
                  <a:lnTo>
                    <a:pt x="137" y="205"/>
                  </a:lnTo>
                  <a:lnTo>
                    <a:pt x="132" y="184"/>
                  </a:lnTo>
                  <a:lnTo>
                    <a:pt x="126" y="164"/>
                  </a:lnTo>
                  <a:lnTo>
                    <a:pt x="118" y="145"/>
                  </a:lnTo>
                  <a:lnTo>
                    <a:pt x="113" y="128"/>
                  </a:lnTo>
                  <a:lnTo>
                    <a:pt x="107" y="112"/>
                  </a:lnTo>
                  <a:lnTo>
                    <a:pt x="116" y="121"/>
                  </a:lnTo>
                  <a:lnTo>
                    <a:pt x="126" y="132"/>
                  </a:lnTo>
                  <a:lnTo>
                    <a:pt x="134" y="148"/>
                  </a:lnTo>
                  <a:lnTo>
                    <a:pt x="138" y="154"/>
                  </a:lnTo>
                  <a:lnTo>
                    <a:pt x="143" y="162"/>
                  </a:lnTo>
                  <a:lnTo>
                    <a:pt x="146" y="172"/>
                  </a:lnTo>
                  <a:lnTo>
                    <a:pt x="151" y="180"/>
                  </a:lnTo>
                  <a:lnTo>
                    <a:pt x="154" y="188"/>
                  </a:lnTo>
                  <a:lnTo>
                    <a:pt x="159" y="195"/>
                  </a:lnTo>
                  <a:lnTo>
                    <a:pt x="165" y="208"/>
                  </a:lnTo>
                  <a:lnTo>
                    <a:pt x="170" y="219"/>
                  </a:lnTo>
                  <a:lnTo>
                    <a:pt x="170" y="213"/>
                  </a:lnTo>
                  <a:lnTo>
                    <a:pt x="170" y="202"/>
                  </a:lnTo>
                  <a:lnTo>
                    <a:pt x="165" y="178"/>
                  </a:lnTo>
                  <a:lnTo>
                    <a:pt x="161" y="166"/>
                  </a:lnTo>
                  <a:lnTo>
                    <a:pt x="157" y="154"/>
                  </a:lnTo>
                  <a:lnTo>
                    <a:pt x="149" y="137"/>
                  </a:lnTo>
                  <a:lnTo>
                    <a:pt x="159" y="143"/>
                  </a:lnTo>
                  <a:lnTo>
                    <a:pt x="173" y="154"/>
                  </a:lnTo>
                  <a:lnTo>
                    <a:pt x="187" y="170"/>
                  </a:lnTo>
                  <a:lnTo>
                    <a:pt x="201" y="191"/>
                  </a:lnTo>
                  <a:lnTo>
                    <a:pt x="201" y="178"/>
                  </a:lnTo>
                  <a:lnTo>
                    <a:pt x="198" y="166"/>
                  </a:lnTo>
                  <a:lnTo>
                    <a:pt x="192" y="153"/>
                  </a:lnTo>
                  <a:lnTo>
                    <a:pt x="187" y="139"/>
                  </a:lnTo>
                  <a:lnTo>
                    <a:pt x="184" y="132"/>
                  </a:lnTo>
                  <a:lnTo>
                    <a:pt x="179" y="121"/>
                  </a:lnTo>
                  <a:lnTo>
                    <a:pt x="172" y="106"/>
                  </a:lnTo>
                  <a:lnTo>
                    <a:pt x="165" y="87"/>
                  </a:lnTo>
                  <a:lnTo>
                    <a:pt x="159" y="69"/>
                  </a:lnTo>
                  <a:lnTo>
                    <a:pt x="154" y="53"/>
                  </a:lnTo>
                  <a:lnTo>
                    <a:pt x="153" y="44"/>
                  </a:lnTo>
                  <a:lnTo>
                    <a:pt x="156" y="39"/>
                  </a:lnTo>
                  <a:lnTo>
                    <a:pt x="162" y="49"/>
                  </a:lnTo>
                  <a:lnTo>
                    <a:pt x="172" y="63"/>
                  </a:lnTo>
                  <a:lnTo>
                    <a:pt x="176" y="71"/>
                  </a:lnTo>
                  <a:lnTo>
                    <a:pt x="183" y="80"/>
                  </a:lnTo>
                  <a:lnTo>
                    <a:pt x="187" y="88"/>
                  </a:lnTo>
                  <a:lnTo>
                    <a:pt x="194" y="98"/>
                  </a:lnTo>
                  <a:lnTo>
                    <a:pt x="200" y="106"/>
                  </a:lnTo>
                  <a:lnTo>
                    <a:pt x="205" y="113"/>
                  </a:lnTo>
                  <a:lnTo>
                    <a:pt x="214" y="128"/>
                  </a:lnTo>
                  <a:lnTo>
                    <a:pt x="220" y="137"/>
                  </a:lnTo>
                  <a:lnTo>
                    <a:pt x="224" y="140"/>
                  </a:lnTo>
                  <a:lnTo>
                    <a:pt x="217" y="113"/>
                  </a:lnTo>
                  <a:lnTo>
                    <a:pt x="212" y="99"/>
                  </a:lnTo>
                  <a:lnTo>
                    <a:pt x="208" y="85"/>
                  </a:lnTo>
                  <a:lnTo>
                    <a:pt x="201" y="69"/>
                  </a:lnTo>
                  <a:lnTo>
                    <a:pt x="195" y="55"/>
                  </a:lnTo>
                  <a:lnTo>
                    <a:pt x="190" y="42"/>
                  </a:lnTo>
                  <a:lnTo>
                    <a:pt x="184" y="30"/>
                  </a:lnTo>
                  <a:lnTo>
                    <a:pt x="195" y="41"/>
                  </a:lnTo>
                  <a:lnTo>
                    <a:pt x="205" y="55"/>
                  </a:lnTo>
                  <a:lnTo>
                    <a:pt x="212" y="71"/>
                  </a:lnTo>
                  <a:lnTo>
                    <a:pt x="220" y="85"/>
                  </a:lnTo>
                  <a:lnTo>
                    <a:pt x="231" y="112"/>
                  </a:lnTo>
                  <a:lnTo>
                    <a:pt x="235" y="128"/>
                  </a:lnTo>
                  <a:lnTo>
                    <a:pt x="242" y="107"/>
                  </a:lnTo>
                  <a:lnTo>
                    <a:pt x="244" y="88"/>
                  </a:lnTo>
                  <a:lnTo>
                    <a:pt x="241" y="71"/>
                  </a:lnTo>
                  <a:lnTo>
                    <a:pt x="236" y="55"/>
                  </a:lnTo>
                  <a:lnTo>
                    <a:pt x="233" y="47"/>
                  </a:lnTo>
                  <a:lnTo>
                    <a:pt x="230" y="41"/>
                  </a:lnTo>
                  <a:lnTo>
                    <a:pt x="222" y="30"/>
                  </a:lnTo>
                  <a:lnTo>
                    <a:pt x="216" y="20"/>
                  </a:lnTo>
                  <a:lnTo>
                    <a:pt x="209" y="16"/>
                  </a:lnTo>
                  <a:lnTo>
                    <a:pt x="225" y="0"/>
                  </a:lnTo>
                  <a:lnTo>
                    <a:pt x="236" y="12"/>
                  </a:lnTo>
                  <a:lnTo>
                    <a:pt x="247" y="27"/>
                  </a:lnTo>
                  <a:lnTo>
                    <a:pt x="260" y="58"/>
                  </a:lnTo>
                  <a:lnTo>
                    <a:pt x="264" y="96"/>
                  </a:lnTo>
                  <a:lnTo>
                    <a:pt x="263" y="117"/>
                  </a:lnTo>
                  <a:lnTo>
                    <a:pt x="258" y="139"/>
                  </a:lnTo>
                  <a:lnTo>
                    <a:pt x="253" y="156"/>
                  </a:lnTo>
                  <a:lnTo>
                    <a:pt x="249" y="170"/>
                  </a:lnTo>
                  <a:lnTo>
                    <a:pt x="242" y="184"/>
                  </a:lnTo>
                  <a:lnTo>
                    <a:pt x="235" y="199"/>
                  </a:lnTo>
                  <a:lnTo>
                    <a:pt x="228" y="211"/>
                  </a:lnTo>
                  <a:lnTo>
                    <a:pt x="220" y="224"/>
                  </a:lnTo>
                  <a:lnTo>
                    <a:pt x="211" y="235"/>
                  </a:lnTo>
                  <a:lnTo>
                    <a:pt x="203" y="246"/>
                  </a:lnTo>
                  <a:lnTo>
                    <a:pt x="194" y="255"/>
                  </a:lnTo>
                  <a:lnTo>
                    <a:pt x="184" y="263"/>
                  </a:lnTo>
                  <a:lnTo>
                    <a:pt x="175" y="271"/>
                  </a:lnTo>
                  <a:lnTo>
                    <a:pt x="170" y="276"/>
                  </a:lnTo>
                  <a:lnTo>
                    <a:pt x="165" y="279"/>
                  </a:lnTo>
                  <a:lnTo>
                    <a:pt x="159" y="282"/>
                  </a:lnTo>
                  <a:lnTo>
                    <a:pt x="154" y="285"/>
                  </a:lnTo>
                  <a:lnTo>
                    <a:pt x="149" y="289"/>
                  </a:lnTo>
                  <a:lnTo>
                    <a:pt x="145" y="290"/>
                  </a:lnTo>
                  <a:lnTo>
                    <a:pt x="138" y="293"/>
                  </a:lnTo>
                  <a:lnTo>
                    <a:pt x="134" y="295"/>
                  </a:lnTo>
                  <a:lnTo>
                    <a:pt x="124" y="300"/>
                  </a:lnTo>
                  <a:lnTo>
                    <a:pt x="113" y="303"/>
                  </a:lnTo>
                  <a:lnTo>
                    <a:pt x="104" y="304"/>
                  </a:lnTo>
                  <a:lnTo>
                    <a:pt x="83" y="306"/>
                  </a:lnTo>
                  <a:lnTo>
                    <a:pt x="64" y="304"/>
                  </a:lnTo>
                  <a:lnTo>
                    <a:pt x="47" y="300"/>
                  </a:lnTo>
                  <a:lnTo>
                    <a:pt x="39" y="296"/>
                  </a:lnTo>
                  <a:lnTo>
                    <a:pt x="31" y="292"/>
                  </a:lnTo>
                  <a:lnTo>
                    <a:pt x="19" y="281"/>
                  </a:lnTo>
                  <a:lnTo>
                    <a:pt x="8" y="266"/>
                  </a:lnTo>
                  <a:lnTo>
                    <a:pt x="0" y="248"/>
                  </a:lnTo>
                  <a:lnTo>
                    <a:pt x="0"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8" name="Freeform 83"/>
            <p:cNvSpPr>
              <a:spLocks/>
            </p:cNvSpPr>
            <p:nvPr/>
          </p:nvSpPr>
          <p:spPr bwMode="auto">
            <a:xfrm>
              <a:off x="4057" y="1244"/>
              <a:ext cx="113" cy="167"/>
            </a:xfrm>
            <a:custGeom>
              <a:avLst/>
              <a:gdLst/>
              <a:ahLst/>
              <a:cxnLst>
                <a:cxn ang="0">
                  <a:pos x="25" y="285"/>
                </a:cxn>
                <a:cxn ang="0">
                  <a:pos x="16" y="258"/>
                </a:cxn>
                <a:cxn ang="0">
                  <a:pos x="6" y="219"/>
                </a:cxn>
                <a:cxn ang="0">
                  <a:pos x="25" y="246"/>
                </a:cxn>
                <a:cxn ang="0">
                  <a:pos x="44" y="274"/>
                </a:cxn>
                <a:cxn ang="0">
                  <a:pos x="41" y="260"/>
                </a:cxn>
                <a:cxn ang="0">
                  <a:pos x="25" y="225"/>
                </a:cxn>
                <a:cxn ang="0">
                  <a:pos x="17" y="195"/>
                </a:cxn>
                <a:cxn ang="0">
                  <a:pos x="36" y="224"/>
                </a:cxn>
                <a:cxn ang="0">
                  <a:pos x="54" y="247"/>
                </a:cxn>
                <a:cxn ang="0">
                  <a:pos x="79" y="276"/>
                </a:cxn>
                <a:cxn ang="0">
                  <a:pos x="84" y="265"/>
                </a:cxn>
                <a:cxn ang="0">
                  <a:pos x="65" y="205"/>
                </a:cxn>
                <a:cxn ang="0">
                  <a:pos x="39" y="145"/>
                </a:cxn>
                <a:cxn ang="0">
                  <a:pos x="57" y="154"/>
                </a:cxn>
                <a:cxn ang="0">
                  <a:pos x="76" y="181"/>
                </a:cxn>
                <a:cxn ang="0">
                  <a:pos x="93" y="211"/>
                </a:cxn>
                <a:cxn ang="0">
                  <a:pos x="107" y="239"/>
                </a:cxn>
                <a:cxn ang="0">
                  <a:pos x="126" y="257"/>
                </a:cxn>
                <a:cxn ang="0">
                  <a:pos x="110" y="225"/>
                </a:cxn>
                <a:cxn ang="0">
                  <a:pos x="88" y="172"/>
                </a:cxn>
                <a:cxn ang="0">
                  <a:pos x="69" y="120"/>
                </a:cxn>
                <a:cxn ang="0">
                  <a:pos x="88" y="126"/>
                </a:cxn>
                <a:cxn ang="0">
                  <a:pos x="106" y="153"/>
                </a:cxn>
                <a:cxn ang="0">
                  <a:pos x="120" y="181"/>
                </a:cxn>
                <a:cxn ang="0">
                  <a:pos x="134" y="209"/>
                </a:cxn>
                <a:cxn ang="0">
                  <a:pos x="147" y="233"/>
                </a:cxn>
                <a:cxn ang="0">
                  <a:pos x="142" y="206"/>
                </a:cxn>
                <a:cxn ang="0">
                  <a:pos x="125" y="159"/>
                </a:cxn>
                <a:cxn ang="0">
                  <a:pos x="128" y="148"/>
                </a:cxn>
                <a:cxn ang="0">
                  <a:pos x="150" y="176"/>
                </a:cxn>
                <a:cxn ang="0">
                  <a:pos x="167" y="203"/>
                </a:cxn>
                <a:cxn ang="0">
                  <a:pos x="156" y="151"/>
                </a:cxn>
                <a:cxn ang="0">
                  <a:pos x="136" y="96"/>
                </a:cxn>
                <a:cxn ang="0">
                  <a:pos x="137" y="78"/>
                </a:cxn>
                <a:cxn ang="0">
                  <a:pos x="158" y="112"/>
                </a:cxn>
                <a:cxn ang="0">
                  <a:pos x="173" y="135"/>
                </a:cxn>
                <a:cxn ang="0">
                  <a:pos x="188" y="154"/>
                </a:cxn>
                <a:cxn ang="0">
                  <a:pos x="167" y="77"/>
                </a:cxn>
                <a:cxn ang="0">
                  <a:pos x="186" y="107"/>
                </a:cxn>
                <a:cxn ang="0">
                  <a:pos x="197" y="102"/>
                </a:cxn>
                <a:cxn ang="0">
                  <a:pos x="186" y="64"/>
                </a:cxn>
                <a:cxn ang="0">
                  <a:pos x="167" y="42"/>
                </a:cxn>
                <a:cxn ang="0">
                  <a:pos x="153" y="31"/>
                </a:cxn>
                <a:cxn ang="0">
                  <a:pos x="137" y="23"/>
                </a:cxn>
                <a:cxn ang="0">
                  <a:pos x="123" y="0"/>
                </a:cxn>
                <a:cxn ang="0">
                  <a:pos x="164" y="14"/>
                </a:cxn>
                <a:cxn ang="0">
                  <a:pos x="194" y="36"/>
                </a:cxn>
                <a:cxn ang="0">
                  <a:pos x="217" y="77"/>
                </a:cxn>
                <a:cxn ang="0">
                  <a:pos x="224" y="173"/>
                </a:cxn>
                <a:cxn ang="0">
                  <a:pos x="203" y="235"/>
                </a:cxn>
                <a:cxn ang="0">
                  <a:pos x="188" y="261"/>
                </a:cxn>
                <a:cxn ang="0">
                  <a:pos x="170" y="285"/>
                </a:cxn>
                <a:cxn ang="0">
                  <a:pos x="140" y="310"/>
                </a:cxn>
                <a:cxn ang="0">
                  <a:pos x="126" y="318"/>
                </a:cxn>
                <a:cxn ang="0">
                  <a:pos x="101" y="328"/>
                </a:cxn>
                <a:cxn ang="0">
                  <a:pos x="57" y="328"/>
                </a:cxn>
                <a:cxn ang="0">
                  <a:pos x="19" y="314"/>
                </a:cxn>
              </a:cxnLst>
              <a:rect l="0" t="0" r="r" b="b"/>
              <a:pathLst>
                <a:path w="225" h="331">
                  <a:moveTo>
                    <a:pt x="19" y="314"/>
                  </a:moveTo>
                  <a:lnTo>
                    <a:pt x="19" y="295"/>
                  </a:lnTo>
                  <a:lnTo>
                    <a:pt x="25" y="285"/>
                  </a:lnTo>
                  <a:lnTo>
                    <a:pt x="24" y="276"/>
                  </a:lnTo>
                  <a:lnTo>
                    <a:pt x="19" y="266"/>
                  </a:lnTo>
                  <a:lnTo>
                    <a:pt x="16" y="258"/>
                  </a:lnTo>
                  <a:lnTo>
                    <a:pt x="11" y="249"/>
                  </a:lnTo>
                  <a:lnTo>
                    <a:pt x="0" y="209"/>
                  </a:lnTo>
                  <a:lnTo>
                    <a:pt x="6" y="219"/>
                  </a:lnTo>
                  <a:lnTo>
                    <a:pt x="13" y="227"/>
                  </a:lnTo>
                  <a:lnTo>
                    <a:pt x="19" y="236"/>
                  </a:lnTo>
                  <a:lnTo>
                    <a:pt x="25" y="246"/>
                  </a:lnTo>
                  <a:lnTo>
                    <a:pt x="32" y="255"/>
                  </a:lnTo>
                  <a:lnTo>
                    <a:pt x="38" y="265"/>
                  </a:lnTo>
                  <a:lnTo>
                    <a:pt x="44" y="274"/>
                  </a:lnTo>
                  <a:lnTo>
                    <a:pt x="49" y="284"/>
                  </a:lnTo>
                  <a:lnTo>
                    <a:pt x="46" y="271"/>
                  </a:lnTo>
                  <a:lnTo>
                    <a:pt x="41" y="260"/>
                  </a:lnTo>
                  <a:lnTo>
                    <a:pt x="36" y="247"/>
                  </a:lnTo>
                  <a:lnTo>
                    <a:pt x="32" y="236"/>
                  </a:lnTo>
                  <a:lnTo>
                    <a:pt x="25" y="225"/>
                  </a:lnTo>
                  <a:lnTo>
                    <a:pt x="21" y="213"/>
                  </a:lnTo>
                  <a:lnTo>
                    <a:pt x="13" y="189"/>
                  </a:lnTo>
                  <a:lnTo>
                    <a:pt x="17" y="195"/>
                  </a:lnTo>
                  <a:lnTo>
                    <a:pt x="25" y="208"/>
                  </a:lnTo>
                  <a:lnTo>
                    <a:pt x="30" y="216"/>
                  </a:lnTo>
                  <a:lnTo>
                    <a:pt x="36" y="224"/>
                  </a:lnTo>
                  <a:lnTo>
                    <a:pt x="41" y="232"/>
                  </a:lnTo>
                  <a:lnTo>
                    <a:pt x="47" y="239"/>
                  </a:lnTo>
                  <a:lnTo>
                    <a:pt x="54" y="247"/>
                  </a:lnTo>
                  <a:lnTo>
                    <a:pt x="58" y="255"/>
                  </a:lnTo>
                  <a:lnTo>
                    <a:pt x="69" y="268"/>
                  </a:lnTo>
                  <a:lnTo>
                    <a:pt x="79" y="276"/>
                  </a:lnTo>
                  <a:lnTo>
                    <a:pt x="82" y="277"/>
                  </a:lnTo>
                  <a:lnTo>
                    <a:pt x="85" y="277"/>
                  </a:lnTo>
                  <a:lnTo>
                    <a:pt x="84" y="265"/>
                  </a:lnTo>
                  <a:lnTo>
                    <a:pt x="80" y="247"/>
                  </a:lnTo>
                  <a:lnTo>
                    <a:pt x="74" y="227"/>
                  </a:lnTo>
                  <a:lnTo>
                    <a:pt x="65" y="205"/>
                  </a:lnTo>
                  <a:lnTo>
                    <a:pt x="57" y="183"/>
                  </a:lnTo>
                  <a:lnTo>
                    <a:pt x="47" y="164"/>
                  </a:lnTo>
                  <a:lnTo>
                    <a:pt x="39" y="145"/>
                  </a:lnTo>
                  <a:lnTo>
                    <a:pt x="35" y="131"/>
                  </a:lnTo>
                  <a:lnTo>
                    <a:pt x="46" y="140"/>
                  </a:lnTo>
                  <a:lnTo>
                    <a:pt x="57" y="154"/>
                  </a:lnTo>
                  <a:lnTo>
                    <a:pt x="63" y="162"/>
                  </a:lnTo>
                  <a:lnTo>
                    <a:pt x="69" y="172"/>
                  </a:lnTo>
                  <a:lnTo>
                    <a:pt x="76" y="181"/>
                  </a:lnTo>
                  <a:lnTo>
                    <a:pt x="82" y="191"/>
                  </a:lnTo>
                  <a:lnTo>
                    <a:pt x="87" y="202"/>
                  </a:lnTo>
                  <a:lnTo>
                    <a:pt x="93" y="211"/>
                  </a:lnTo>
                  <a:lnTo>
                    <a:pt x="98" y="222"/>
                  </a:lnTo>
                  <a:lnTo>
                    <a:pt x="102" y="232"/>
                  </a:lnTo>
                  <a:lnTo>
                    <a:pt x="107" y="239"/>
                  </a:lnTo>
                  <a:lnTo>
                    <a:pt x="112" y="249"/>
                  </a:lnTo>
                  <a:lnTo>
                    <a:pt x="118" y="261"/>
                  </a:lnTo>
                  <a:lnTo>
                    <a:pt x="126" y="257"/>
                  </a:lnTo>
                  <a:lnTo>
                    <a:pt x="118" y="241"/>
                  </a:lnTo>
                  <a:lnTo>
                    <a:pt x="113" y="233"/>
                  </a:lnTo>
                  <a:lnTo>
                    <a:pt x="110" y="225"/>
                  </a:lnTo>
                  <a:lnTo>
                    <a:pt x="102" y="208"/>
                  </a:lnTo>
                  <a:lnTo>
                    <a:pt x="96" y="189"/>
                  </a:lnTo>
                  <a:lnTo>
                    <a:pt x="88" y="172"/>
                  </a:lnTo>
                  <a:lnTo>
                    <a:pt x="82" y="154"/>
                  </a:lnTo>
                  <a:lnTo>
                    <a:pt x="76" y="135"/>
                  </a:lnTo>
                  <a:lnTo>
                    <a:pt x="69" y="120"/>
                  </a:lnTo>
                  <a:lnTo>
                    <a:pt x="65" y="99"/>
                  </a:lnTo>
                  <a:lnTo>
                    <a:pt x="77" y="112"/>
                  </a:lnTo>
                  <a:lnTo>
                    <a:pt x="88" y="126"/>
                  </a:lnTo>
                  <a:lnTo>
                    <a:pt x="95" y="135"/>
                  </a:lnTo>
                  <a:lnTo>
                    <a:pt x="99" y="143"/>
                  </a:lnTo>
                  <a:lnTo>
                    <a:pt x="106" y="153"/>
                  </a:lnTo>
                  <a:lnTo>
                    <a:pt x="110" y="162"/>
                  </a:lnTo>
                  <a:lnTo>
                    <a:pt x="115" y="172"/>
                  </a:lnTo>
                  <a:lnTo>
                    <a:pt x="120" y="181"/>
                  </a:lnTo>
                  <a:lnTo>
                    <a:pt x="125" y="191"/>
                  </a:lnTo>
                  <a:lnTo>
                    <a:pt x="129" y="200"/>
                  </a:lnTo>
                  <a:lnTo>
                    <a:pt x="134" y="209"/>
                  </a:lnTo>
                  <a:lnTo>
                    <a:pt x="139" y="217"/>
                  </a:lnTo>
                  <a:lnTo>
                    <a:pt x="142" y="225"/>
                  </a:lnTo>
                  <a:lnTo>
                    <a:pt x="147" y="233"/>
                  </a:lnTo>
                  <a:lnTo>
                    <a:pt x="148" y="228"/>
                  </a:lnTo>
                  <a:lnTo>
                    <a:pt x="147" y="219"/>
                  </a:lnTo>
                  <a:lnTo>
                    <a:pt x="142" y="206"/>
                  </a:lnTo>
                  <a:lnTo>
                    <a:pt x="137" y="191"/>
                  </a:lnTo>
                  <a:lnTo>
                    <a:pt x="131" y="173"/>
                  </a:lnTo>
                  <a:lnTo>
                    <a:pt x="125" y="159"/>
                  </a:lnTo>
                  <a:lnTo>
                    <a:pt x="117" y="140"/>
                  </a:lnTo>
                  <a:lnTo>
                    <a:pt x="121" y="142"/>
                  </a:lnTo>
                  <a:lnTo>
                    <a:pt x="128" y="148"/>
                  </a:lnTo>
                  <a:lnTo>
                    <a:pt x="134" y="156"/>
                  </a:lnTo>
                  <a:lnTo>
                    <a:pt x="142" y="165"/>
                  </a:lnTo>
                  <a:lnTo>
                    <a:pt x="150" y="176"/>
                  </a:lnTo>
                  <a:lnTo>
                    <a:pt x="158" y="187"/>
                  </a:lnTo>
                  <a:lnTo>
                    <a:pt x="164" y="195"/>
                  </a:lnTo>
                  <a:lnTo>
                    <a:pt x="167" y="203"/>
                  </a:lnTo>
                  <a:lnTo>
                    <a:pt x="165" y="187"/>
                  </a:lnTo>
                  <a:lnTo>
                    <a:pt x="162" y="168"/>
                  </a:lnTo>
                  <a:lnTo>
                    <a:pt x="156" y="151"/>
                  </a:lnTo>
                  <a:lnTo>
                    <a:pt x="150" y="132"/>
                  </a:lnTo>
                  <a:lnTo>
                    <a:pt x="143" y="113"/>
                  </a:lnTo>
                  <a:lnTo>
                    <a:pt x="136" y="96"/>
                  </a:lnTo>
                  <a:lnTo>
                    <a:pt x="128" y="78"/>
                  </a:lnTo>
                  <a:lnTo>
                    <a:pt x="121" y="63"/>
                  </a:lnTo>
                  <a:lnTo>
                    <a:pt x="137" y="78"/>
                  </a:lnTo>
                  <a:lnTo>
                    <a:pt x="147" y="94"/>
                  </a:lnTo>
                  <a:lnTo>
                    <a:pt x="153" y="102"/>
                  </a:lnTo>
                  <a:lnTo>
                    <a:pt x="158" y="112"/>
                  </a:lnTo>
                  <a:lnTo>
                    <a:pt x="164" y="120"/>
                  </a:lnTo>
                  <a:lnTo>
                    <a:pt x="169" y="129"/>
                  </a:lnTo>
                  <a:lnTo>
                    <a:pt x="173" y="135"/>
                  </a:lnTo>
                  <a:lnTo>
                    <a:pt x="178" y="143"/>
                  </a:lnTo>
                  <a:lnTo>
                    <a:pt x="184" y="151"/>
                  </a:lnTo>
                  <a:lnTo>
                    <a:pt x="188" y="154"/>
                  </a:lnTo>
                  <a:lnTo>
                    <a:pt x="189" y="154"/>
                  </a:lnTo>
                  <a:lnTo>
                    <a:pt x="156" y="61"/>
                  </a:lnTo>
                  <a:lnTo>
                    <a:pt x="167" y="77"/>
                  </a:lnTo>
                  <a:lnTo>
                    <a:pt x="177" y="91"/>
                  </a:lnTo>
                  <a:lnTo>
                    <a:pt x="181" y="99"/>
                  </a:lnTo>
                  <a:lnTo>
                    <a:pt x="186" y="107"/>
                  </a:lnTo>
                  <a:lnTo>
                    <a:pt x="189" y="115"/>
                  </a:lnTo>
                  <a:lnTo>
                    <a:pt x="195" y="123"/>
                  </a:lnTo>
                  <a:lnTo>
                    <a:pt x="197" y="102"/>
                  </a:lnTo>
                  <a:lnTo>
                    <a:pt x="192" y="82"/>
                  </a:lnTo>
                  <a:lnTo>
                    <a:pt x="189" y="74"/>
                  </a:lnTo>
                  <a:lnTo>
                    <a:pt x="186" y="64"/>
                  </a:lnTo>
                  <a:lnTo>
                    <a:pt x="180" y="56"/>
                  </a:lnTo>
                  <a:lnTo>
                    <a:pt x="173" y="49"/>
                  </a:lnTo>
                  <a:lnTo>
                    <a:pt x="167" y="42"/>
                  </a:lnTo>
                  <a:lnTo>
                    <a:pt x="159" y="36"/>
                  </a:lnTo>
                  <a:lnTo>
                    <a:pt x="156" y="33"/>
                  </a:lnTo>
                  <a:lnTo>
                    <a:pt x="153" y="31"/>
                  </a:lnTo>
                  <a:lnTo>
                    <a:pt x="148" y="28"/>
                  </a:lnTo>
                  <a:lnTo>
                    <a:pt x="145" y="26"/>
                  </a:lnTo>
                  <a:lnTo>
                    <a:pt x="137" y="23"/>
                  </a:lnTo>
                  <a:lnTo>
                    <a:pt x="129" y="20"/>
                  </a:lnTo>
                  <a:lnTo>
                    <a:pt x="113" y="17"/>
                  </a:lnTo>
                  <a:lnTo>
                    <a:pt x="123" y="0"/>
                  </a:lnTo>
                  <a:lnTo>
                    <a:pt x="137" y="3"/>
                  </a:lnTo>
                  <a:lnTo>
                    <a:pt x="151" y="8"/>
                  </a:lnTo>
                  <a:lnTo>
                    <a:pt x="164" y="14"/>
                  </a:lnTo>
                  <a:lnTo>
                    <a:pt x="170" y="17"/>
                  </a:lnTo>
                  <a:lnTo>
                    <a:pt x="175" y="20"/>
                  </a:lnTo>
                  <a:lnTo>
                    <a:pt x="194" y="36"/>
                  </a:lnTo>
                  <a:lnTo>
                    <a:pt x="208" y="55"/>
                  </a:lnTo>
                  <a:lnTo>
                    <a:pt x="213" y="66"/>
                  </a:lnTo>
                  <a:lnTo>
                    <a:pt x="217" y="77"/>
                  </a:lnTo>
                  <a:lnTo>
                    <a:pt x="224" y="101"/>
                  </a:lnTo>
                  <a:lnTo>
                    <a:pt x="225" y="151"/>
                  </a:lnTo>
                  <a:lnTo>
                    <a:pt x="224" y="173"/>
                  </a:lnTo>
                  <a:lnTo>
                    <a:pt x="217" y="194"/>
                  </a:lnTo>
                  <a:lnTo>
                    <a:pt x="211" y="214"/>
                  </a:lnTo>
                  <a:lnTo>
                    <a:pt x="203" y="235"/>
                  </a:lnTo>
                  <a:lnTo>
                    <a:pt x="199" y="244"/>
                  </a:lnTo>
                  <a:lnTo>
                    <a:pt x="194" y="252"/>
                  </a:lnTo>
                  <a:lnTo>
                    <a:pt x="188" y="261"/>
                  </a:lnTo>
                  <a:lnTo>
                    <a:pt x="183" y="269"/>
                  </a:lnTo>
                  <a:lnTo>
                    <a:pt x="177" y="277"/>
                  </a:lnTo>
                  <a:lnTo>
                    <a:pt x="170" y="285"/>
                  </a:lnTo>
                  <a:lnTo>
                    <a:pt x="164" y="291"/>
                  </a:lnTo>
                  <a:lnTo>
                    <a:pt x="156" y="299"/>
                  </a:lnTo>
                  <a:lnTo>
                    <a:pt x="140" y="310"/>
                  </a:lnTo>
                  <a:lnTo>
                    <a:pt x="137" y="312"/>
                  </a:lnTo>
                  <a:lnTo>
                    <a:pt x="134" y="315"/>
                  </a:lnTo>
                  <a:lnTo>
                    <a:pt x="126" y="318"/>
                  </a:lnTo>
                  <a:lnTo>
                    <a:pt x="117" y="323"/>
                  </a:lnTo>
                  <a:lnTo>
                    <a:pt x="109" y="326"/>
                  </a:lnTo>
                  <a:lnTo>
                    <a:pt x="101" y="328"/>
                  </a:lnTo>
                  <a:lnTo>
                    <a:pt x="91" y="329"/>
                  </a:lnTo>
                  <a:lnTo>
                    <a:pt x="74" y="331"/>
                  </a:lnTo>
                  <a:lnTo>
                    <a:pt x="57" y="328"/>
                  </a:lnTo>
                  <a:lnTo>
                    <a:pt x="38" y="323"/>
                  </a:lnTo>
                  <a:lnTo>
                    <a:pt x="28" y="318"/>
                  </a:lnTo>
                  <a:lnTo>
                    <a:pt x="19" y="314"/>
                  </a:lnTo>
                  <a:lnTo>
                    <a:pt x="19" y="31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89" name="Freeform 84"/>
            <p:cNvSpPr>
              <a:spLocks/>
            </p:cNvSpPr>
            <p:nvPr/>
          </p:nvSpPr>
          <p:spPr bwMode="auto">
            <a:xfrm>
              <a:off x="3876" y="1326"/>
              <a:ext cx="47" cy="78"/>
            </a:xfrm>
            <a:custGeom>
              <a:avLst/>
              <a:gdLst/>
              <a:ahLst/>
              <a:cxnLst>
                <a:cxn ang="0">
                  <a:pos x="0" y="154"/>
                </a:cxn>
                <a:cxn ang="0">
                  <a:pos x="3" y="146"/>
                </a:cxn>
                <a:cxn ang="0">
                  <a:pos x="12" y="135"/>
                </a:cxn>
                <a:cxn ang="0">
                  <a:pos x="25" y="121"/>
                </a:cxn>
                <a:cxn ang="0">
                  <a:pos x="31" y="113"/>
                </a:cxn>
                <a:cxn ang="0">
                  <a:pos x="39" y="105"/>
                </a:cxn>
                <a:cxn ang="0">
                  <a:pos x="47" y="96"/>
                </a:cxn>
                <a:cxn ang="0">
                  <a:pos x="55" y="85"/>
                </a:cxn>
                <a:cxn ang="0">
                  <a:pos x="63" y="74"/>
                </a:cxn>
                <a:cxn ang="0">
                  <a:pos x="69" y="61"/>
                </a:cxn>
                <a:cxn ang="0">
                  <a:pos x="77" y="49"/>
                </a:cxn>
                <a:cxn ang="0">
                  <a:pos x="82" y="33"/>
                </a:cxn>
                <a:cxn ang="0">
                  <a:pos x="91" y="0"/>
                </a:cxn>
                <a:cxn ang="0">
                  <a:pos x="91" y="19"/>
                </a:cxn>
                <a:cxn ang="0">
                  <a:pos x="88" y="38"/>
                </a:cxn>
                <a:cxn ang="0">
                  <a:pos x="80" y="56"/>
                </a:cxn>
                <a:cxn ang="0">
                  <a:pos x="75" y="66"/>
                </a:cxn>
                <a:cxn ang="0">
                  <a:pos x="71" y="75"/>
                </a:cxn>
                <a:cxn ang="0">
                  <a:pos x="64" y="83"/>
                </a:cxn>
                <a:cxn ang="0">
                  <a:pos x="60" y="91"/>
                </a:cxn>
                <a:cxn ang="0">
                  <a:pos x="53" y="101"/>
                </a:cxn>
                <a:cxn ang="0">
                  <a:pos x="47" y="109"/>
                </a:cxn>
                <a:cxn ang="0">
                  <a:pos x="41" y="116"/>
                </a:cxn>
                <a:cxn ang="0">
                  <a:pos x="34" y="124"/>
                </a:cxn>
                <a:cxn ang="0">
                  <a:pos x="23" y="139"/>
                </a:cxn>
                <a:cxn ang="0">
                  <a:pos x="0" y="154"/>
                </a:cxn>
                <a:cxn ang="0">
                  <a:pos x="0" y="154"/>
                </a:cxn>
              </a:cxnLst>
              <a:rect l="0" t="0" r="r" b="b"/>
              <a:pathLst>
                <a:path w="91" h="154">
                  <a:moveTo>
                    <a:pt x="0" y="154"/>
                  </a:moveTo>
                  <a:lnTo>
                    <a:pt x="3" y="146"/>
                  </a:lnTo>
                  <a:lnTo>
                    <a:pt x="12" y="135"/>
                  </a:lnTo>
                  <a:lnTo>
                    <a:pt x="25" y="121"/>
                  </a:lnTo>
                  <a:lnTo>
                    <a:pt x="31" y="113"/>
                  </a:lnTo>
                  <a:lnTo>
                    <a:pt x="39" y="105"/>
                  </a:lnTo>
                  <a:lnTo>
                    <a:pt x="47" y="96"/>
                  </a:lnTo>
                  <a:lnTo>
                    <a:pt x="55" y="85"/>
                  </a:lnTo>
                  <a:lnTo>
                    <a:pt x="63" y="74"/>
                  </a:lnTo>
                  <a:lnTo>
                    <a:pt x="69" y="61"/>
                  </a:lnTo>
                  <a:lnTo>
                    <a:pt x="77" y="49"/>
                  </a:lnTo>
                  <a:lnTo>
                    <a:pt x="82" y="33"/>
                  </a:lnTo>
                  <a:lnTo>
                    <a:pt x="91" y="0"/>
                  </a:lnTo>
                  <a:lnTo>
                    <a:pt x="91" y="19"/>
                  </a:lnTo>
                  <a:lnTo>
                    <a:pt x="88" y="38"/>
                  </a:lnTo>
                  <a:lnTo>
                    <a:pt x="80" y="56"/>
                  </a:lnTo>
                  <a:lnTo>
                    <a:pt x="75" y="66"/>
                  </a:lnTo>
                  <a:lnTo>
                    <a:pt x="71" y="75"/>
                  </a:lnTo>
                  <a:lnTo>
                    <a:pt x="64" y="83"/>
                  </a:lnTo>
                  <a:lnTo>
                    <a:pt x="60" y="91"/>
                  </a:lnTo>
                  <a:lnTo>
                    <a:pt x="53" y="101"/>
                  </a:lnTo>
                  <a:lnTo>
                    <a:pt x="47" y="109"/>
                  </a:lnTo>
                  <a:lnTo>
                    <a:pt x="41" y="116"/>
                  </a:lnTo>
                  <a:lnTo>
                    <a:pt x="34" y="124"/>
                  </a:lnTo>
                  <a:lnTo>
                    <a:pt x="23" y="139"/>
                  </a:lnTo>
                  <a:lnTo>
                    <a:pt x="0" y="154"/>
                  </a:lnTo>
                  <a:lnTo>
                    <a:pt x="0" y="15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0" name="Freeform 85"/>
            <p:cNvSpPr>
              <a:spLocks/>
            </p:cNvSpPr>
            <p:nvPr/>
          </p:nvSpPr>
          <p:spPr bwMode="auto">
            <a:xfrm>
              <a:off x="4039" y="1244"/>
              <a:ext cx="88" cy="160"/>
            </a:xfrm>
            <a:custGeom>
              <a:avLst/>
              <a:gdLst/>
              <a:ahLst/>
              <a:cxnLst>
                <a:cxn ang="0">
                  <a:pos x="68" y="320"/>
                </a:cxn>
                <a:cxn ang="0">
                  <a:pos x="50" y="312"/>
                </a:cxn>
                <a:cxn ang="0">
                  <a:pos x="36" y="301"/>
                </a:cxn>
                <a:cxn ang="0">
                  <a:pos x="25" y="287"/>
                </a:cxn>
                <a:cxn ang="0">
                  <a:pos x="16" y="271"/>
                </a:cxn>
                <a:cxn ang="0">
                  <a:pos x="5" y="227"/>
                </a:cxn>
                <a:cxn ang="0">
                  <a:pos x="0" y="177"/>
                </a:cxn>
                <a:cxn ang="0">
                  <a:pos x="3" y="142"/>
                </a:cxn>
                <a:cxn ang="0">
                  <a:pos x="8" y="125"/>
                </a:cxn>
                <a:cxn ang="0">
                  <a:pos x="14" y="107"/>
                </a:cxn>
                <a:cxn ang="0">
                  <a:pos x="17" y="99"/>
                </a:cxn>
                <a:cxn ang="0">
                  <a:pos x="22" y="90"/>
                </a:cxn>
                <a:cxn ang="0">
                  <a:pos x="27" y="82"/>
                </a:cxn>
                <a:cxn ang="0">
                  <a:pos x="30" y="74"/>
                </a:cxn>
                <a:cxn ang="0">
                  <a:pos x="36" y="66"/>
                </a:cxn>
                <a:cxn ang="0">
                  <a:pos x="41" y="60"/>
                </a:cxn>
                <a:cxn ang="0">
                  <a:pos x="45" y="52"/>
                </a:cxn>
                <a:cxn ang="0">
                  <a:pos x="52" y="46"/>
                </a:cxn>
                <a:cxn ang="0">
                  <a:pos x="64" y="33"/>
                </a:cxn>
                <a:cxn ang="0">
                  <a:pos x="77" y="22"/>
                </a:cxn>
                <a:cxn ang="0">
                  <a:pos x="82" y="19"/>
                </a:cxn>
                <a:cxn ang="0">
                  <a:pos x="85" y="17"/>
                </a:cxn>
                <a:cxn ang="0">
                  <a:pos x="93" y="13"/>
                </a:cxn>
                <a:cxn ang="0">
                  <a:pos x="99" y="10"/>
                </a:cxn>
                <a:cxn ang="0">
                  <a:pos x="107" y="6"/>
                </a:cxn>
                <a:cxn ang="0">
                  <a:pos x="115" y="3"/>
                </a:cxn>
                <a:cxn ang="0">
                  <a:pos x="123" y="2"/>
                </a:cxn>
                <a:cxn ang="0">
                  <a:pos x="140" y="0"/>
                </a:cxn>
                <a:cxn ang="0">
                  <a:pos x="156" y="0"/>
                </a:cxn>
                <a:cxn ang="0">
                  <a:pos x="175" y="5"/>
                </a:cxn>
                <a:cxn ang="0">
                  <a:pos x="159" y="21"/>
                </a:cxn>
                <a:cxn ang="0">
                  <a:pos x="131" y="21"/>
                </a:cxn>
                <a:cxn ang="0">
                  <a:pos x="107" y="30"/>
                </a:cxn>
                <a:cxn ang="0">
                  <a:pos x="101" y="32"/>
                </a:cxn>
                <a:cxn ang="0">
                  <a:pos x="96" y="36"/>
                </a:cxn>
                <a:cxn ang="0">
                  <a:pos x="85" y="44"/>
                </a:cxn>
                <a:cxn ang="0">
                  <a:pos x="77" y="52"/>
                </a:cxn>
                <a:cxn ang="0">
                  <a:pos x="68" y="62"/>
                </a:cxn>
                <a:cxn ang="0">
                  <a:pos x="61" y="71"/>
                </a:cxn>
                <a:cxn ang="0">
                  <a:pos x="53" y="80"/>
                </a:cxn>
                <a:cxn ang="0">
                  <a:pos x="49" y="92"/>
                </a:cxn>
                <a:cxn ang="0">
                  <a:pos x="42" y="101"/>
                </a:cxn>
                <a:cxn ang="0">
                  <a:pos x="38" y="110"/>
                </a:cxn>
                <a:cxn ang="0">
                  <a:pos x="34" y="118"/>
                </a:cxn>
                <a:cxn ang="0">
                  <a:pos x="30" y="133"/>
                </a:cxn>
                <a:cxn ang="0">
                  <a:pos x="23" y="158"/>
                </a:cxn>
                <a:cxn ang="0">
                  <a:pos x="20" y="183"/>
                </a:cxn>
                <a:cxn ang="0">
                  <a:pos x="22" y="208"/>
                </a:cxn>
                <a:cxn ang="0">
                  <a:pos x="28" y="234"/>
                </a:cxn>
                <a:cxn ang="0">
                  <a:pos x="31" y="245"/>
                </a:cxn>
                <a:cxn ang="0">
                  <a:pos x="34" y="254"/>
                </a:cxn>
                <a:cxn ang="0">
                  <a:pos x="39" y="265"/>
                </a:cxn>
                <a:cxn ang="0">
                  <a:pos x="44" y="273"/>
                </a:cxn>
                <a:cxn ang="0">
                  <a:pos x="50" y="281"/>
                </a:cxn>
                <a:cxn ang="0">
                  <a:pos x="55" y="287"/>
                </a:cxn>
                <a:cxn ang="0">
                  <a:pos x="61" y="290"/>
                </a:cxn>
                <a:cxn ang="0">
                  <a:pos x="68" y="293"/>
                </a:cxn>
                <a:cxn ang="0">
                  <a:pos x="68" y="320"/>
                </a:cxn>
                <a:cxn ang="0">
                  <a:pos x="68" y="320"/>
                </a:cxn>
              </a:cxnLst>
              <a:rect l="0" t="0" r="r" b="b"/>
              <a:pathLst>
                <a:path w="175" h="320">
                  <a:moveTo>
                    <a:pt x="68" y="320"/>
                  </a:moveTo>
                  <a:lnTo>
                    <a:pt x="50" y="312"/>
                  </a:lnTo>
                  <a:lnTo>
                    <a:pt x="36" y="301"/>
                  </a:lnTo>
                  <a:lnTo>
                    <a:pt x="25" y="287"/>
                  </a:lnTo>
                  <a:lnTo>
                    <a:pt x="16" y="271"/>
                  </a:lnTo>
                  <a:lnTo>
                    <a:pt x="5" y="227"/>
                  </a:lnTo>
                  <a:lnTo>
                    <a:pt x="0" y="177"/>
                  </a:lnTo>
                  <a:lnTo>
                    <a:pt x="3" y="142"/>
                  </a:lnTo>
                  <a:lnTo>
                    <a:pt x="8" y="125"/>
                  </a:lnTo>
                  <a:lnTo>
                    <a:pt x="14" y="107"/>
                  </a:lnTo>
                  <a:lnTo>
                    <a:pt x="17" y="99"/>
                  </a:lnTo>
                  <a:lnTo>
                    <a:pt x="22" y="90"/>
                  </a:lnTo>
                  <a:lnTo>
                    <a:pt x="27" y="82"/>
                  </a:lnTo>
                  <a:lnTo>
                    <a:pt x="30" y="74"/>
                  </a:lnTo>
                  <a:lnTo>
                    <a:pt x="36" y="66"/>
                  </a:lnTo>
                  <a:lnTo>
                    <a:pt x="41" y="60"/>
                  </a:lnTo>
                  <a:lnTo>
                    <a:pt x="45" y="52"/>
                  </a:lnTo>
                  <a:lnTo>
                    <a:pt x="52" y="46"/>
                  </a:lnTo>
                  <a:lnTo>
                    <a:pt x="64" y="33"/>
                  </a:lnTo>
                  <a:lnTo>
                    <a:pt x="77" y="22"/>
                  </a:lnTo>
                  <a:lnTo>
                    <a:pt x="82" y="19"/>
                  </a:lnTo>
                  <a:lnTo>
                    <a:pt x="85" y="17"/>
                  </a:lnTo>
                  <a:lnTo>
                    <a:pt x="93" y="13"/>
                  </a:lnTo>
                  <a:lnTo>
                    <a:pt x="99" y="10"/>
                  </a:lnTo>
                  <a:lnTo>
                    <a:pt x="107" y="6"/>
                  </a:lnTo>
                  <a:lnTo>
                    <a:pt x="115" y="3"/>
                  </a:lnTo>
                  <a:lnTo>
                    <a:pt x="123" y="2"/>
                  </a:lnTo>
                  <a:lnTo>
                    <a:pt x="140" y="0"/>
                  </a:lnTo>
                  <a:lnTo>
                    <a:pt x="156" y="0"/>
                  </a:lnTo>
                  <a:lnTo>
                    <a:pt x="175" y="5"/>
                  </a:lnTo>
                  <a:lnTo>
                    <a:pt x="159" y="21"/>
                  </a:lnTo>
                  <a:lnTo>
                    <a:pt x="131" y="21"/>
                  </a:lnTo>
                  <a:lnTo>
                    <a:pt x="107" y="30"/>
                  </a:lnTo>
                  <a:lnTo>
                    <a:pt x="101" y="32"/>
                  </a:lnTo>
                  <a:lnTo>
                    <a:pt x="96" y="36"/>
                  </a:lnTo>
                  <a:lnTo>
                    <a:pt x="85" y="44"/>
                  </a:lnTo>
                  <a:lnTo>
                    <a:pt x="77" y="52"/>
                  </a:lnTo>
                  <a:lnTo>
                    <a:pt x="68" y="62"/>
                  </a:lnTo>
                  <a:lnTo>
                    <a:pt x="61" y="71"/>
                  </a:lnTo>
                  <a:lnTo>
                    <a:pt x="53" y="80"/>
                  </a:lnTo>
                  <a:lnTo>
                    <a:pt x="49" y="92"/>
                  </a:lnTo>
                  <a:lnTo>
                    <a:pt x="42" y="101"/>
                  </a:lnTo>
                  <a:lnTo>
                    <a:pt x="38" y="110"/>
                  </a:lnTo>
                  <a:lnTo>
                    <a:pt x="34" y="118"/>
                  </a:lnTo>
                  <a:lnTo>
                    <a:pt x="30" y="133"/>
                  </a:lnTo>
                  <a:lnTo>
                    <a:pt x="23" y="158"/>
                  </a:lnTo>
                  <a:lnTo>
                    <a:pt x="20" y="183"/>
                  </a:lnTo>
                  <a:lnTo>
                    <a:pt x="22" y="208"/>
                  </a:lnTo>
                  <a:lnTo>
                    <a:pt x="28" y="234"/>
                  </a:lnTo>
                  <a:lnTo>
                    <a:pt x="31" y="245"/>
                  </a:lnTo>
                  <a:lnTo>
                    <a:pt x="34" y="254"/>
                  </a:lnTo>
                  <a:lnTo>
                    <a:pt x="39" y="265"/>
                  </a:lnTo>
                  <a:lnTo>
                    <a:pt x="44" y="273"/>
                  </a:lnTo>
                  <a:lnTo>
                    <a:pt x="50" y="281"/>
                  </a:lnTo>
                  <a:lnTo>
                    <a:pt x="55" y="287"/>
                  </a:lnTo>
                  <a:lnTo>
                    <a:pt x="61" y="290"/>
                  </a:lnTo>
                  <a:lnTo>
                    <a:pt x="68" y="293"/>
                  </a:lnTo>
                  <a:lnTo>
                    <a:pt x="68" y="320"/>
                  </a:lnTo>
                  <a:lnTo>
                    <a:pt x="68" y="32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1" name="Freeform 86"/>
            <p:cNvSpPr>
              <a:spLocks/>
            </p:cNvSpPr>
            <p:nvPr/>
          </p:nvSpPr>
          <p:spPr bwMode="auto">
            <a:xfrm>
              <a:off x="3999" y="1355"/>
              <a:ext cx="18" cy="45"/>
            </a:xfrm>
            <a:custGeom>
              <a:avLst/>
              <a:gdLst/>
              <a:ahLst/>
              <a:cxnLst>
                <a:cxn ang="0">
                  <a:pos x="37" y="90"/>
                </a:cxn>
                <a:cxn ang="0">
                  <a:pos x="26" y="84"/>
                </a:cxn>
                <a:cxn ang="0">
                  <a:pos x="16" y="76"/>
                </a:cxn>
                <a:cxn ang="0">
                  <a:pos x="5" y="50"/>
                </a:cxn>
                <a:cxn ang="0">
                  <a:pos x="0" y="0"/>
                </a:cxn>
                <a:cxn ang="0">
                  <a:pos x="11" y="16"/>
                </a:cxn>
                <a:cxn ang="0">
                  <a:pos x="23" y="42"/>
                </a:cxn>
                <a:cxn ang="0">
                  <a:pos x="27" y="57"/>
                </a:cxn>
                <a:cxn ang="0">
                  <a:pos x="32" y="71"/>
                </a:cxn>
                <a:cxn ang="0">
                  <a:pos x="37" y="90"/>
                </a:cxn>
                <a:cxn ang="0">
                  <a:pos x="37" y="90"/>
                </a:cxn>
              </a:cxnLst>
              <a:rect l="0" t="0" r="r" b="b"/>
              <a:pathLst>
                <a:path w="37" h="90">
                  <a:moveTo>
                    <a:pt x="37" y="90"/>
                  </a:moveTo>
                  <a:lnTo>
                    <a:pt x="26" y="84"/>
                  </a:lnTo>
                  <a:lnTo>
                    <a:pt x="16" y="76"/>
                  </a:lnTo>
                  <a:lnTo>
                    <a:pt x="5" y="50"/>
                  </a:lnTo>
                  <a:lnTo>
                    <a:pt x="0" y="0"/>
                  </a:lnTo>
                  <a:lnTo>
                    <a:pt x="11" y="16"/>
                  </a:lnTo>
                  <a:lnTo>
                    <a:pt x="23" y="42"/>
                  </a:lnTo>
                  <a:lnTo>
                    <a:pt x="27" y="57"/>
                  </a:lnTo>
                  <a:lnTo>
                    <a:pt x="32" y="71"/>
                  </a:lnTo>
                  <a:lnTo>
                    <a:pt x="37" y="90"/>
                  </a:lnTo>
                  <a:lnTo>
                    <a:pt x="37"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2" name="Freeform 87"/>
            <p:cNvSpPr>
              <a:spLocks/>
            </p:cNvSpPr>
            <p:nvPr/>
          </p:nvSpPr>
          <p:spPr bwMode="auto">
            <a:xfrm>
              <a:off x="3781" y="1241"/>
              <a:ext cx="125" cy="148"/>
            </a:xfrm>
            <a:custGeom>
              <a:avLst/>
              <a:gdLst/>
              <a:ahLst/>
              <a:cxnLst>
                <a:cxn ang="0">
                  <a:pos x="24" y="298"/>
                </a:cxn>
                <a:cxn ang="0">
                  <a:pos x="12" y="268"/>
                </a:cxn>
                <a:cxn ang="0">
                  <a:pos x="4" y="235"/>
                </a:cxn>
                <a:cxn ang="0">
                  <a:pos x="0" y="202"/>
                </a:cxn>
                <a:cxn ang="0">
                  <a:pos x="2" y="169"/>
                </a:cxn>
                <a:cxn ang="0">
                  <a:pos x="5" y="152"/>
                </a:cxn>
                <a:cxn ang="0">
                  <a:pos x="8" y="136"/>
                </a:cxn>
                <a:cxn ang="0">
                  <a:pos x="13" y="118"/>
                </a:cxn>
                <a:cxn ang="0">
                  <a:pos x="19" y="104"/>
                </a:cxn>
                <a:cxn ang="0">
                  <a:pos x="23" y="96"/>
                </a:cxn>
                <a:cxn ang="0">
                  <a:pos x="26" y="88"/>
                </a:cxn>
                <a:cxn ang="0">
                  <a:pos x="30" y="81"/>
                </a:cxn>
                <a:cxn ang="0">
                  <a:pos x="34" y="74"/>
                </a:cxn>
                <a:cxn ang="0">
                  <a:pos x="45" y="60"/>
                </a:cxn>
                <a:cxn ang="0">
                  <a:pos x="54" y="47"/>
                </a:cxn>
                <a:cxn ang="0">
                  <a:pos x="67" y="38"/>
                </a:cxn>
                <a:cxn ang="0">
                  <a:pos x="73" y="33"/>
                </a:cxn>
                <a:cxn ang="0">
                  <a:pos x="79" y="29"/>
                </a:cxn>
                <a:cxn ang="0">
                  <a:pos x="86" y="24"/>
                </a:cxn>
                <a:cxn ang="0">
                  <a:pos x="92" y="21"/>
                </a:cxn>
                <a:cxn ang="0">
                  <a:pos x="100" y="18"/>
                </a:cxn>
                <a:cxn ang="0">
                  <a:pos x="106" y="14"/>
                </a:cxn>
                <a:cxn ang="0">
                  <a:pos x="112" y="11"/>
                </a:cxn>
                <a:cxn ang="0">
                  <a:pos x="120" y="8"/>
                </a:cxn>
                <a:cxn ang="0">
                  <a:pos x="133" y="5"/>
                </a:cxn>
                <a:cxn ang="0">
                  <a:pos x="147" y="2"/>
                </a:cxn>
                <a:cxn ang="0">
                  <a:pos x="160" y="0"/>
                </a:cxn>
                <a:cxn ang="0">
                  <a:pos x="185" y="3"/>
                </a:cxn>
                <a:cxn ang="0">
                  <a:pos x="210" y="11"/>
                </a:cxn>
                <a:cxn ang="0">
                  <a:pos x="216" y="13"/>
                </a:cxn>
                <a:cxn ang="0">
                  <a:pos x="221" y="16"/>
                </a:cxn>
                <a:cxn ang="0">
                  <a:pos x="226" y="19"/>
                </a:cxn>
                <a:cxn ang="0">
                  <a:pos x="232" y="24"/>
                </a:cxn>
                <a:cxn ang="0">
                  <a:pos x="251" y="43"/>
                </a:cxn>
                <a:cxn ang="0">
                  <a:pos x="235" y="59"/>
                </a:cxn>
                <a:cxn ang="0">
                  <a:pos x="226" y="49"/>
                </a:cxn>
                <a:cxn ang="0">
                  <a:pos x="216" y="41"/>
                </a:cxn>
                <a:cxn ang="0">
                  <a:pos x="212" y="38"/>
                </a:cxn>
                <a:cxn ang="0">
                  <a:pos x="205" y="35"/>
                </a:cxn>
                <a:cxn ang="0">
                  <a:pos x="201" y="33"/>
                </a:cxn>
                <a:cxn ang="0">
                  <a:pos x="196" y="30"/>
                </a:cxn>
                <a:cxn ang="0">
                  <a:pos x="185" y="27"/>
                </a:cxn>
                <a:cxn ang="0">
                  <a:pos x="172" y="25"/>
                </a:cxn>
                <a:cxn ang="0">
                  <a:pos x="144" y="25"/>
                </a:cxn>
                <a:cxn ang="0">
                  <a:pos x="134" y="30"/>
                </a:cxn>
                <a:cxn ang="0">
                  <a:pos x="123" y="33"/>
                </a:cxn>
                <a:cxn ang="0">
                  <a:pos x="114" y="38"/>
                </a:cxn>
                <a:cxn ang="0">
                  <a:pos x="104" y="43"/>
                </a:cxn>
                <a:cxn ang="0">
                  <a:pos x="97" y="47"/>
                </a:cxn>
                <a:cxn ang="0">
                  <a:pos x="92" y="51"/>
                </a:cxn>
                <a:cxn ang="0">
                  <a:pos x="89" y="54"/>
                </a:cxn>
                <a:cxn ang="0">
                  <a:pos x="75" y="65"/>
                </a:cxn>
                <a:cxn ang="0">
                  <a:pos x="62" y="77"/>
                </a:cxn>
                <a:cxn ang="0">
                  <a:pos x="52" y="92"/>
                </a:cxn>
                <a:cxn ang="0">
                  <a:pos x="45" y="107"/>
                </a:cxn>
                <a:cxn ang="0">
                  <a:pos x="38" y="123"/>
                </a:cxn>
                <a:cxn ang="0">
                  <a:pos x="30" y="156"/>
                </a:cxn>
                <a:cxn ang="0">
                  <a:pos x="27" y="193"/>
                </a:cxn>
                <a:cxn ang="0">
                  <a:pos x="30" y="232"/>
                </a:cxn>
                <a:cxn ang="0">
                  <a:pos x="35" y="251"/>
                </a:cxn>
                <a:cxn ang="0">
                  <a:pos x="38" y="270"/>
                </a:cxn>
                <a:cxn ang="0">
                  <a:pos x="24" y="298"/>
                </a:cxn>
                <a:cxn ang="0">
                  <a:pos x="24" y="298"/>
                </a:cxn>
              </a:cxnLst>
              <a:rect l="0" t="0" r="r" b="b"/>
              <a:pathLst>
                <a:path w="251" h="298">
                  <a:moveTo>
                    <a:pt x="24" y="298"/>
                  </a:moveTo>
                  <a:lnTo>
                    <a:pt x="12" y="268"/>
                  </a:lnTo>
                  <a:lnTo>
                    <a:pt x="4" y="235"/>
                  </a:lnTo>
                  <a:lnTo>
                    <a:pt x="0" y="202"/>
                  </a:lnTo>
                  <a:lnTo>
                    <a:pt x="2" y="169"/>
                  </a:lnTo>
                  <a:lnTo>
                    <a:pt x="5" y="152"/>
                  </a:lnTo>
                  <a:lnTo>
                    <a:pt x="8" y="136"/>
                  </a:lnTo>
                  <a:lnTo>
                    <a:pt x="13" y="118"/>
                  </a:lnTo>
                  <a:lnTo>
                    <a:pt x="19" y="104"/>
                  </a:lnTo>
                  <a:lnTo>
                    <a:pt x="23" y="96"/>
                  </a:lnTo>
                  <a:lnTo>
                    <a:pt x="26" y="88"/>
                  </a:lnTo>
                  <a:lnTo>
                    <a:pt x="30" y="81"/>
                  </a:lnTo>
                  <a:lnTo>
                    <a:pt x="34" y="74"/>
                  </a:lnTo>
                  <a:lnTo>
                    <a:pt x="45" y="60"/>
                  </a:lnTo>
                  <a:lnTo>
                    <a:pt x="54" y="47"/>
                  </a:lnTo>
                  <a:lnTo>
                    <a:pt x="67" y="38"/>
                  </a:lnTo>
                  <a:lnTo>
                    <a:pt x="73" y="33"/>
                  </a:lnTo>
                  <a:lnTo>
                    <a:pt x="79" y="29"/>
                  </a:lnTo>
                  <a:lnTo>
                    <a:pt x="86" y="24"/>
                  </a:lnTo>
                  <a:lnTo>
                    <a:pt x="92" y="21"/>
                  </a:lnTo>
                  <a:lnTo>
                    <a:pt x="100" y="18"/>
                  </a:lnTo>
                  <a:lnTo>
                    <a:pt x="106" y="14"/>
                  </a:lnTo>
                  <a:lnTo>
                    <a:pt x="112" y="11"/>
                  </a:lnTo>
                  <a:lnTo>
                    <a:pt x="120" y="8"/>
                  </a:lnTo>
                  <a:lnTo>
                    <a:pt x="133" y="5"/>
                  </a:lnTo>
                  <a:lnTo>
                    <a:pt x="147" y="2"/>
                  </a:lnTo>
                  <a:lnTo>
                    <a:pt x="160" y="0"/>
                  </a:lnTo>
                  <a:lnTo>
                    <a:pt x="185" y="3"/>
                  </a:lnTo>
                  <a:lnTo>
                    <a:pt x="210" y="11"/>
                  </a:lnTo>
                  <a:lnTo>
                    <a:pt x="216" y="13"/>
                  </a:lnTo>
                  <a:lnTo>
                    <a:pt x="221" y="16"/>
                  </a:lnTo>
                  <a:lnTo>
                    <a:pt x="226" y="19"/>
                  </a:lnTo>
                  <a:lnTo>
                    <a:pt x="232" y="24"/>
                  </a:lnTo>
                  <a:lnTo>
                    <a:pt x="251" y="43"/>
                  </a:lnTo>
                  <a:lnTo>
                    <a:pt x="235" y="59"/>
                  </a:lnTo>
                  <a:lnTo>
                    <a:pt x="226" y="49"/>
                  </a:lnTo>
                  <a:lnTo>
                    <a:pt x="216" y="41"/>
                  </a:lnTo>
                  <a:lnTo>
                    <a:pt x="212" y="38"/>
                  </a:lnTo>
                  <a:lnTo>
                    <a:pt x="205" y="35"/>
                  </a:lnTo>
                  <a:lnTo>
                    <a:pt x="201" y="33"/>
                  </a:lnTo>
                  <a:lnTo>
                    <a:pt x="196" y="30"/>
                  </a:lnTo>
                  <a:lnTo>
                    <a:pt x="185" y="27"/>
                  </a:lnTo>
                  <a:lnTo>
                    <a:pt x="172" y="25"/>
                  </a:lnTo>
                  <a:lnTo>
                    <a:pt x="144" y="25"/>
                  </a:lnTo>
                  <a:lnTo>
                    <a:pt x="134" y="30"/>
                  </a:lnTo>
                  <a:lnTo>
                    <a:pt x="123" y="33"/>
                  </a:lnTo>
                  <a:lnTo>
                    <a:pt x="114" y="38"/>
                  </a:lnTo>
                  <a:lnTo>
                    <a:pt x="104" y="43"/>
                  </a:lnTo>
                  <a:lnTo>
                    <a:pt x="97" y="47"/>
                  </a:lnTo>
                  <a:lnTo>
                    <a:pt x="92" y="51"/>
                  </a:lnTo>
                  <a:lnTo>
                    <a:pt x="89" y="54"/>
                  </a:lnTo>
                  <a:lnTo>
                    <a:pt x="75" y="65"/>
                  </a:lnTo>
                  <a:lnTo>
                    <a:pt x="62" y="77"/>
                  </a:lnTo>
                  <a:lnTo>
                    <a:pt x="52" y="92"/>
                  </a:lnTo>
                  <a:lnTo>
                    <a:pt x="45" y="107"/>
                  </a:lnTo>
                  <a:lnTo>
                    <a:pt x="38" y="123"/>
                  </a:lnTo>
                  <a:lnTo>
                    <a:pt x="30" y="156"/>
                  </a:lnTo>
                  <a:lnTo>
                    <a:pt x="27" y="193"/>
                  </a:lnTo>
                  <a:lnTo>
                    <a:pt x="30" y="232"/>
                  </a:lnTo>
                  <a:lnTo>
                    <a:pt x="35" y="251"/>
                  </a:lnTo>
                  <a:lnTo>
                    <a:pt x="38" y="270"/>
                  </a:lnTo>
                  <a:lnTo>
                    <a:pt x="24" y="298"/>
                  </a:lnTo>
                  <a:lnTo>
                    <a:pt x="24" y="29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3" name="Freeform 88"/>
            <p:cNvSpPr>
              <a:spLocks/>
            </p:cNvSpPr>
            <p:nvPr/>
          </p:nvSpPr>
          <p:spPr bwMode="auto">
            <a:xfrm>
              <a:off x="3811" y="1340"/>
              <a:ext cx="25" cy="33"/>
            </a:xfrm>
            <a:custGeom>
              <a:avLst/>
              <a:gdLst/>
              <a:ahLst/>
              <a:cxnLst>
                <a:cxn ang="0">
                  <a:pos x="52" y="66"/>
                </a:cxn>
                <a:cxn ang="0">
                  <a:pos x="10" y="17"/>
                </a:cxn>
                <a:cxn ang="0">
                  <a:pos x="0" y="0"/>
                </a:cxn>
                <a:cxn ang="0">
                  <a:pos x="7" y="3"/>
                </a:cxn>
                <a:cxn ang="0">
                  <a:pos x="13" y="8"/>
                </a:cxn>
                <a:cxn ang="0">
                  <a:pos x="27" y="20"/>
                </a:cxn>
                <a:cxn ang="0">
                  <a:pos x="40" y="33"/>
                </a:cxn>
                <a:cxn ang="0">
                  <a:pos x="46" y="38"/>
                </a:cxn>
                <a:cxn ang="0">
                  <a:pos x="52" y="66"/>
                </a:cxn>
                <a:cxn ang="0">
                  <a:pos x="52" y="66"/>
                </a:cxn>
              </a:cxnLst>
              <a:rect l="0" t="0" r="r" b="b"/>
              <a:pathLst>
                <a:path w="52" h="66">
                  <a:moveTo>
                    <a:pt x="52" y="66"/>
                  </a:moveTo>
                  <a:lnTo>
                    <a:pt x="10" y="17"/>
                  </a:lnTo>
                  <a:lnTo>
                    <a:pt x="0" y="0"/>
                  </a:lnTo>
                  <a:lnTo>
                    <a:pt x="7" y="3"/>
                  </a:lnTo>
                  <a:lnTo>
                    <a:pt x="13" y="8"/>
                  </a:lnTo>
                  <a:lnTo>
                    <a:pt x="27" y="20"/>
                  </a:lnTo>
                  <a:lnTo>
                    <a:pt x="40" y="33"/>
                  </a:lnTo>
                  <a:lnTo>
                    <a:pt x="46" y="38"/>
                  </a:lnTo>
                  <a:lnTo>
                    <a:pt x="52" y="66"/>
                  </a:lnTo>
                  <a:lnTo>
                    <a:pt x="52" y="6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4" name="Freeform 89"/>
            <p:cNvSpPr>
              <a:spLocks/>
            </p:cNvSpPr>
            <p:nvPr/>
          </p:nvSpPr>
          <p:spPr bwMode="auto">
            <a:xfrm>
              <a:off x="4066" y="1326"/>
              <a:ext cx="25" cy="38"/>
            </a:xfrm>
            <a:custGeom>
              <a:avLst/>
              <a:gdLst/>
              <a:ahLst/>
              <a:cxnLst>
                <a:cxn ang="0">
                  <a:pos x="4" y="17"/>
                </a:cxn>
                <a:cxn ang="0">
                  <a:pos x="0" y="9"/>
                </a:cxn>
                <a:cxn ang="0">
                  <a:pos x="2" y="4"/>
                </a:cxn>
                <a:cxn ang="0">
                  <a:pos x="7" y="0"/>
                </a:cxn>
                <a:cxn ang="0">
                  <a:pos x="18" y="15"/>
                </a:cxn>
                <a:cxn ang="0">
                  <a:pos x="24" y="25"/>
                </a:cxn>
                <a:cxn ang="0">
                  <a:pos x="32" y="36"/>
                </a:cxn>
                <a:cxn ang="0">
                  <a:pos x="38" y="45"/>
                </a:cxn>
                <a:cxn ang="0">
                  <a:pos x="44" y="56"/>
                </a:cxn>
                <a:cxn ang="0">
                  <a:pos x="51" y="74"/>
                </a:cxn>
                <a:cxn ang="0">
                  <a:pos x="41" y="64"/>
                </a:cxn>
                <a:cxn ang="0">
                  <a:pos x="33" y="56"/>
                </a:cxn>
                <a:cxn ang="0">
                  <a:pos x="26" y="45"/>
                </a:cxn>
                <a:cxn ang="0">
                  <a:pos x="18" y="36"/>
                </a:cxn>
                <a:cxn ang="0">
                  <a:pos x="10" y="27"/>
                </a:cxn>
                <a:cxn ang="0">
                  <a:pos x="4" y="17"/>
                </a:cxn>
                <a:cxn ang="0">
                  <a:pos x="4" y="17"/>
                </a:cxn>
              </a:cxnLst>
              <a:rect l="0" t="0" r="r" b="b"/>
              <a:pathLst>
                <a:path w="51" h="74">
                  <a:moveTo>
                    <a:pt x="4" y="17"/>
                  </a:moveTo>
                  <a:lnTo>
                    <a:pt x="0" y="9"/>
                  </a:lnTo>
                  <a:lnTo>
                    <a:pt x="2" y="4"/>
                  </a:lnTo>
                  <a:lnTo>
                    <a:pt x="7" y="0"/>
                  </a:lnTo>
                  <a:lnTo>
                    <a:pt x="18" y="15"/>
                  </a:lnTo>
                  <a:lnTo>
                    <a:pt x="24" y="25"/>
                  </a:lnTo>
                  <a:lnTo>
                    <a:pt x="32" y="36"/>
                  </a:lnTo>
                  <a:lnTo>
                    <a:pt x="38" y="45"/>
                  </a:lnTo>
                  <a:lnTo>
                    <a:pt x="44" y="56"/>
                  </a:lnTo>
                  <a:lnTo>
                    <a:pt x="51" y="74"/>
                  </a:lnTo>
                  <a:lnTo>
                    <a:pt x="41" y="64"/>
                  </a:lnTo>
                  <a:lnTo>
                    <a:pt x="33" y="56"/>
                  </a:lnTo>
                  <a:lnTo>
                    <a:pt x="26" y="45"/>
                  </a:lnTo>
                  <a:lnTo>
                    <a:pt x="18" y="36"/>
                  </a:lnTo>
                  <a:lnTo>
                    <a:pt x="10" y="27"/>
                  </a:lnTo>
                  <a:lnTo>
                    <a:pt x="4" y="17"/>
                  </a:lnTo>
                  <a:lnTo>
                    <a:pt x="4" y="1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5" name="Freeform 90"/>
            <p:cNvSpPr>
              <a:spLocks/>
            </p:cNvSpPr>
            <p:nvPr/>
          </p:nvSpPr>
          <p:spPr bwMode="auto">
            <a:xfrm>
              <a:off x="4191" y="1280"/>
              <a:ext cx="40" cy="65"/>
            </a:xfrm>
            <a:custGeom>
              <a:avLst/>
              <a:gdLst/>
              <a:ahLst/>
              <a:cxnLst>
                <a:cxn ang="0">
                  <a:pos x="0" y="126"/>
                </a:cxn>
                <a:cxn ang="0">
                  <a:pos x="6" y="95"/>
                </a:cxn>
                <a:cxn ang="0">
                  <a:pos x="23" y="95"/>
                </a:cxn>
                <a:cxn ang="0">
                  <a:pos x="38" y="92"/>
                </a:cxn>
                <a:cxn ang="0">
                  <a:pos x="47" y="80"/>
                </a:cxn>
                <a:cxn ang="0">
                  <a:pos x="52" y="57"/>
                </a:cxn>
                <a:cxn ang="0">
                  <a:pos x="49" y="49"/>
                </a:cxn>
                <a:cxn ang="0">
                  <a:pos x="45" y="44"/>
                </a:cxn>
                <a:cxn ang="0">
                  <a:pos x="39" y="39"/>
                </a:cxn>
                <a:cxn ang="0">
                  <a:pos x="34" y="38"/>
                </a:cxn>
                <a:cxn ang="0">
                  <a:pos x="22" y="35"/>
                </a:cxn>
                <a:cxn ang="0">
                  <a:pos x="8" y="33"/>
                </a:cxn>
                <a:cxn ang="0">
                  <a:pos x="1" y="5"/>
                </a:cxn>
                <a:cxn ang="0">
                  <a:pos x="11" y="3"/>
                </a:cxn>
                <a:cxn ang="0">
                  <a:pos x="19" y="0"/>
                </a:cxn>
                <a:cxn ang="0">
                  <a:pos x="34" y="2"/>
                </a:cxn>
                <a:cxn ang="0">
                  <a:pos x="49" y="5"/>
                </a:cxn>
                <a:cxn ang="0">
                  <a:pos x="55" y="9"/>
                </a:cxn>
                <a:cxn ang="0">
                  <a:pos x="60" y="13"/>
                </a:cxn>
                <a:cxn ang="0">
                  <a:pos x="75" y="36"/>
                </a:cxn>
                <a:cxn ang="0">
                  <a:pos x="82" y="63"/>
                </a:cxn>
                <a:cxn ang="0">
                  <a:pos x="80" y="79"/>
                </a:cxn>
                <a:cxn ang="0">
                  <a:pos x="77" y="92"/>
                </a:cxn>
                <a:cxn ang="0">
                  <a:pos x="74" y="99"/>
                </a:cxn>
                <a:cxn ang="0">
                  <a:pos x="71" y="104"/>
                </a:cxn>
                <a:cxn ang="0">
                  <a:pos x="63" y="115"/>
                </a:cxn>
                <a:cxn ang="0">
                  <a:pos x="56" y="120"/>
                </a:cxn>
                <a:cxn ang="0">
                  <a:pos x="52" y="123"/>
                </a:cxn>
                <a:cxn ang="0">
                  <a:pos x="44" y="126"/>
                </a:cxn>
                <a:cxn ang="0">
                  <a:pos x="38" y="128"/>
                </a:cxn>
                <a:cxn ang="0">
                  <a:pos x="20" y="129"/>
                </a:cxn>
                <a:cxn ang="0">
                  <a:pos x="0" y="126"/>
                </a:cxn>
                <a:cxn ang="0">
                  <a:pos x="0" y="126"/>
                </a:cxn>
              </a:cxnLst>
              <a:rect l="0" t="0" r="r" b="b"/>
              <a:pathLst>
                <a:path w="82" h="129">
                  <a:moveTo>
                    <a:pt x="0" y="126"/>
                  </a:moveTo>
                  <a:lnTo>
                    <a:pt x="6" y="95"/>
                  </a:lnTo>
                  <a:lnTo>
                    <a:pt x="23" y="95"/>
                  </a:lnTo>
                  <a:lnTo>
                    <a:pt x="38" y="92"/>
                  </a:lnTo>
                  <a:lnTo>
                    <a:pt x="47" y="80"/>
                  </a:lnTo>
                  <a:lnTo>
                    <a:pt x="52" y="57"/>
                  </a:lnTo>
                  <a:lnTo>
                    <a:pt x="49" y="49"/>
                  </a:lnTo>
                  <a:lnTo>
                    <a:pt x="45" y="44"/>
                  </a:lnTo>
                  <a:lnTo>
                    <a:pt x="39" y="39"/>
                  </a:lnTo>
                  <a:lnTo>
                    <a:pt x="34" y="38"/>
                  </a:lnTo>
                  <a:lnTo>
                    <a:pt x="22" y="35"/>
                  </a:lnTo>
                  <a:lnTo>
                    <a:pt x="8" y="33"/>
                  </a:lnTo>
                  <a:lnTo>
                    <a:pt x="1" y="5"/>
                  </a:lnTo>
                  <a:lnTo>
                    <a:pt x="11" y="3"/>
                  </a:lnTo>
                  <a:lnTo>
                    <a:pt x="19" y="0"/>
                  </a:lnTo>
                  <a:lnTo>
                    <a:pt x="34" y="2"/>
                  </a:lnTo>
                  <a:lnTo>
                    <a:pt x="49" y="5"/>
                  </a:lnTo>
                  <a:lnTo>
                    <a:pt x="55" y="9"/>
                  </a:lnTo>
                  <a:lnTo>
                    <a:pt x="60" y="13"/>
                  </a:lnTo>
                  <a:lnTo>
                    <a:pt x="75" y="36"/>
                  </a:lnTo>
                  <a:lnTo>
                    <a:pt x="82" y="63"/>
                  </a:lnTo>
                  <a:lnTo>
                    <a:pt x="80" y="79"/>
                  </a:lnTo>
                  <a:lnTo>
                    <a:pt x="77" y="92"/>
                  </a:lnTo>
                  <a:lnTo>
                    <a:pt x="74" y="99"/>
                  </a:lnTo>
                  <a:lnTo>
                    <a:pt x="71" y="104"/>
                  </a:lnTo>
                  <a:lnTo>
                    <a:pt x="63" y="115"/>
                  </a:lnTo>
                  <a:lnTo>
                    <a:pt x="56" y="120"/>
                  </a:lnTo>
                  <a:lnTo>
                    <a:pt x="52" y="123"/>
                  </a:lnTo>
                  <a:lnTo>
                    <a:pt x="44" y="126"/>
                  </a:lnTo>
                  <a:lnTo>
                    <a:pt x="38" y="128"/>
                  </a:lnTo>
                  <a:lnTo>
                    <a:pt x="20" y="129"/>
                  </a:lnTo>
                  <a:lnTo>
                    <a:pt x="0" y="126"/>
                  </a:lnTo>
                  <a:lnTo>
                    <a:pt x="0" y="12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6" name="Freeform 91"/>
            <p:cNvSpPr>
              <a:spLocks/>
            </p:cNvSpPr>
            <p:nvPr/>
          </p:nvSpPr>
          <p:spPr bwMode="auto">
            <a:xfrm>
              <a:off x="3942" y="1258"/>
              <a:ext cx="83" cy="77"/>
            </a:xfrm>
            <a:custGeom>
              <a:avLst/>
              <a:gdLst/>
              <a:ahLst/>
              <a:cxnLst>
                <a:cxn ang="0">
                  <a:pos x="96" y="123"/>
                </a:cxn>
                <a:cxn ang="0">
                  <a:pos x="104" y="109"/>
                </a:cxn>
                <a:cxn ang="0">
                  <a:pos x="110" y="81"/>
                </a:cxn>
                <a:cxn ang="0">
                  <a:pos x="97" y="63"/>
                </a:cxn>
                <a:cxn ang="0">
                  <a:pos x="88" y="59"/>
                </a:cxn>
                <a:cxn ang="0">
                  <a:pos x="61" y="62"/>
                </a:cxn>
                <a:cxn ang="0">
                  <a:pos x="0" y="35"/>
                </a:cxn>
                <a:cxn ang="0">
                  <a:pos x="12" y="27"/>
                </a:cxn>
                <a:cxn ang="0">
                  <a:pos x="23" y="19"/>
                </a:cxn>
                <a:cxn ang="0">
                  <a:pos x="33" y="14"/>
                </a:cxn>
                <a:cxn ang="0">
                  <a:pos x="44" y="8"/>
                </a:cxn>
                <a:cxn ang="0">
                  <a:pos x="63" y="2"/>
                </a:cxn>
                <a:cxn ang="0">
                  <a:pos x="102" y="2"/>
                </a:cxn>
                <a:cxn ang="0">
                  <a:pos x="121" y="10"/>
                </a:cxn>
                <a:cxn ang="0">
                  <a:pos x="130" y="16"/>
                </a:cxn>
                <a:cxn ang="0">
                  <a:pos x="141" y="22"/>
                </a:cxn>
                <a:cxn ang="0">
                  <a:pos x="163" y="41"/>
                </a:cxn>
                <a:cxn ang="0">
                  <a:pos x="152" y="62"/>
                </a:cxn>
                <a:cxn ang="0">
                  <a:pos x="143" y="46"/>
                </a:cxn>
                <a:cxn ang="0">
                  <a:pos x="122" y="29"/>
                </a:cxn>
                <a:cxn ang="0">
                  <a:pos x="116" y="24"/>
                </a:cxn>
                <a:cxn ang="0">
                  <a:pos x="102" y="18"/>
                </a:cxn>
                <a:cxn ang="0">
                  <a:pos x="86" y="14"/>
                </a:cxn>
                <a:cxn ang="0">
                  <a:pos x="58" y="21"/>
                </a:cxn>
                <a:cxn ang="0">
                  <a:pos x="69" y="29"/>
                </a:cxn>
                <a:cxn ang="0">
                  <a:pos x="104" y="35"/>
                </a:cxn>
                <a:cxn ang="0">
                  <a:pos x="134" y="57"/>
                </a:cxn>
                <a:cxn ang="0">
                  <a:pos x="151" y="78"/>
                </a:cxn>
                <a:cxn ang="0">
                  <a:pos x="141" y="147"/>
                </a:cxn>
                <a:cxn ang="0">
                  <a:pos x="135" y="152"/>
                </a:cxn>
                <a:cxn ang="0">
                  <a:pos x="121" y="156"/>
                </a:cxn>
                <a:cxn ang="0">
                  <a:pos x="96" y="138"/>
                </a:cxn>
              </a:cxnLst>
              <a:rect l="0" t="0" r="r" b="b"/>
              <a:pathLst>
                <a:path w="163" h="156">
                  <a:moveTo>
                    <a:pt x="96" y="138"/>
                  </a:moveTo>
                  <a:lnTo>
                    <a:pt x="96" y="123"/>
                  </a:lnTo>
                  <a:lnTo>
                    <a:pt x="99" y="115"/>
                  </a:lnTo>
                  <a:lnTo>
                    <a:pt x="104" y="109"/>
                  </a:lnTo>
                  <a:lnTo>
                    <a:pt x="111" y="95"/>
                  </a:lnTo>
                  <a:lnTo>
                    <a:pt x="110" y="81"/>
                  </a:lnTo>
                  <a:lnTo>
                    <a:pt x="105" y="70"/>
                  </a:lnTo>
                  <a:lnTo>
                    <a:pt x="97" y="63"/>
                  </a:lnTo>
                  <a:lnTo>
                    <a:pt x="93" y="60"/>
                  </a:lnTo>
                  <a:lnTo>
                    <a:pt x="88" y="59"/>
                  </a:lnTo>
                  <a:lnTo>
                    <a:pt x="80" y="57"/>
                  </a:lnTo>
                  <a:lnTo>
                    <a:pt x="61" y="62"/>
                  </a:lnTo>
                  <a:lnTo>
                    <a:pt x="45" y="74"/>
                  </a:lnTo>
                  <a:lnTo>
                    <a:pt x="0" y="35"/>
                  </a:lnTo>
                  <a:lnTo>
                    <a:pt x="6" y="32"/>
                  </a:lnTo>
                  <a:lnTo>
                    <a:pt x="12" y="27"/>
                  </a:lnTo>
                  <a:lnTo>
                    <a:pt x="17" y="24"/>
                  </a:lnTo>
                  <a:lnTo>
                    <a:pt x="23" y="19"/>
                  </a:lnTo>
                  <a:lnTo>
                    <a:pt x="28" y="16"/>
                  </a:lnTo>
                  <a:lnTo>
                    <a:pt x="33" y="14"/>
                  </a:lnTo>
                  <a:lnTo>
                    <a:pt x="39" y="11"/>
                  </a:lnTo>
                  <a:lnTo>
                    <a:pt x="44" y="8"/>
                  </a:lnTo>
                  <a:lnTo>
                    <a:pt x="53" y="5"/>
                  </a:lnTo>
                  <a:lnTo>
                    <a:pt x="63" y="2"/>
                  </a:lnTo>
                  <a:lnTo>
                    <a:pt x="83" y="0"/>
                  </a:lnTo>
                  <a:lnTo>
                    <a:pt x="102" y="2"/>
                  </a:lnTo>
                  <a:lnTo>
                    <a:pt x="111" y="5"/>
                  </a:lnTo>
                  <a:lnTo>
                    <a:pt x="121" y="10"/>
                  </a:lnTo>
                  <a:lnTo>
                    <a:pt x="126" y="13"/>
                  </a:lnTo>
                  <a:lnTo>
                    <a:pt x="130" y="16"/>
                  </a:lnTo>
                  <a:lnTo>
                    <a:pt x="137" y="19"/>
                  </a:lnTo>
                  <a:lnTo>
                    <a:pt x="141" y="22"/>
                  </a:lnTo>
                  <a:lnTo>
                    <a:pt x="152" y="32"/>
                  </a:lnTo>
                  <a:lnTo>
                    <a:pt x="163" y="41"/>
                  </a:lnTo>
                  <a:lnTo>
                    <a:pt x="159" y="51"/>
                  </a:lnTo>
                  <a:lnTo>
                    <a:pt x="152" y="62"/>
                  </a:lnTo>
                  <a:lnTo>
                    <a:pt x="148" y="54"/>
                  </a:lnTo>
                  <a:lnTo>
                    <a:pt x="143" y="46"/>
                  </a:lnTo>
                  <a:lnTo>
                    <a:pt x="130" y="33"/>
                  </a:lnTo>
                  <a:lnTo>
                    <a:pt x="122" y="29"/>
                  </a:lnTo>
                  <a:lnTo>
                    <a:pt x="119" y="27"/>
                  </a:lnTo>
                  <a:lnTo>
                    <a:pt x="116" y="24"/>
                  </a:lnTo>
                  <a:lnTo>
                    <a:pt x="108" y="21"/>
                  </a:lnTo>
                  <a:lnTo>
                    <a:pt x="102" y="18"/>
                  </a:lnTo>
                  <a:lnTo>
                    <a:pt x="94" y="16"/>
                  </a:lnTo>
                  <a:lnTo>
                    <a:pt x="86" y="14"/>
                  </a:lnTo>
                  <a:lnTo>
                    <a:pt x="72" y="14"/>
                  </a:lnTo>
                  <a:lnTo>
                    <a:pt x="58" y="21"/>
                  </a:lnTo>
                  <a:lnTo>
                    <a:pt x="47" y="30"/>
                  </a:lnTo>
                  <a:lnTo>
                    <a:pt x="69" y="29"/>
                  </a:lnTo>
                  <a:lnTo>
                    <a:pt x="88" y="30"/>
                  </a:lnTo>
                  <a:lnTo>
                    <a:pt x="104" y="35"/>
                  </a:lnTo>
                  <a:lnTo>
                    <a:pt x="115" y="40"/>
                  </a:lnTo>
                  <a:lnTo>
                    <a:pt x="134" y="57"/>
                  </a:lnTo>
                  <a:lnTo>
                    <a:pt x="143" y="67"/>
                  </a:lnTo>
                  <a:lnTo>
                    <a:pt x="151" y="78"/>
                  </a:lnTo>
                  <a:lnTo>
                    <a:pt x="148" y="141"/>
                  </a:lnTo>
                  <a:lnTo>
                    <a:pt x="141" y="147"/>
                  </a:lnTo>
                  <a:lnTo>
                    <a:pt x="138" y="150"/>
                  </a:lnTo>
                  <a:lnTo>
                    <a:pt x="135" y="152"/>
                  </a:lnTo>
                  <a:lnTo>
                    <a:pt x="127" y="155"/>
                  </a:lnTo>
                  <a:lnTo>
                    <a:pt x="121" y="156"/>
                  </a:lnTo>
                  <a:lnTo>
                    <a:pt x="107" y="150"/>
                  </a:lnTo>
                  <a:lnTo>
                    <a:pt x="96" y="138"/>
                  </a:lnTo>
                  <a:lnTo>
                    <a:pt x="96" y="13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7" name="Freeform 92"/>
            <p:cNvSpPr>
              <a:spLocks/>
            </p:cNvSpPr>
            <p:nvPr/>
          </p:nvSpPr>
          <p:spPr bwMode="auto">
            <a:xfrm>
              <a:off x="3852" y="1295"/>
              <a:ext cx="27" cy="37"/>
            </a:xfrm>
            <a:custGeom>
              <a:avLst/>
              <a:gdLst/>
              <a:ahLst/>
              <a:cxnLst>
                <a:cxn ang="0">
                  <a:pos x="0" y="21"/>
                </a:cxn>
                <a:cxn ang="0">
                  <a:pos x="3" y="0"/>
                </a:cxn>
                <a:cxn ang="0">
                  <a:pos x="8" y="2"/>
                </a:cxn>
                <a:cxn ang="0">
                  <a:pos x="16" y="8"/>
                </a:cxn>
                <a:cxn ang="0">
                  <a:pos x="23" y="19"/>
                </a:cxn>
                <a:cxn ang="0">
                  <a:pos x="31" y="32"/>
                </a:cxn>
                <a:cxn ang="0">
                  <a:pos x="39" y="44"/>
                </a:cxn>
                <a:cxn ang="0">
                  <a:pos x="47" y="57"/>
                </a:cxn>
                <a:cxn ang="0">
                  <a:pos x="53" y="73"/>
                </a:cxn>
                <a:cxn ang="0">
                  <a:pos x="46" y="68"/>
                </a:cxn>
                <a:cxn ang="0">
                  <a:pos x="42" y="65"/>
                </a:cxn>
                <a:cxn ang="0">
                  <a:pos x="38" y="62"/>
                </a:cxn>
                <a:cxn ang="0">
                  <a:pos x="23" y="49"/>
                </a:cxn>
                <a:cxn ang="0">
                  <a:pos x="11" y="35"/>
                </a:cxn>
                <a:cxn ang="0">
                  <a:pos x="0" y="21"/>
                </a:cxn>
                <a:cxn ang="0">
                  <a:pos x="0" y="21"/>
                </a:cxn>
              </a:cxnLst>
              <a:rect l="0" t="0" r="r" b="b"/>
              <a:pathLst>
                <a:path w="53" h="73">
                  <a:moveTo>
                    <a:pt x="0" y="21"/>
                  </a:moveTo>
                  <a:lnTo>
                    <a:pt x="3" y="0"/>
                  </a:lnTo>
                  <a:lnTo>
                    <a:pt x="8" y="2"/>
                  </a:lnTo>
                  <a:lnTo>
                    <a:pt x="16" y="8"/>
                  </a:lnTo>
                  <a:lnTo>
                    <a:pt x="23" y="19"/>
                  </a:lnTo>
                  <a:lnTo>
                    <a:pt x="31" y="32"/>
                  </a:lnTo>
                  <a:lnTo>
                    <a:pt x="39" y="44"/>
                  </a:lnTo>
                  <a:lnTo>
                    <a:pt x="47" y="57"/>
                  </a:lnTo>
                  <a:lnTo>
                    <a:pt x="53" y="73"/>
                  </a:lnTo>
                  <a:lnTo>
                    <a:pt x="46" y="68"/>
                  </a:lnTo>
                  <a:lnTo>
                    <a:pt x="42" y="65"/>
                  </a:lnTo>
                  <a:lnTo>
                    <a:pt x="38" y="62"/>
                  </a:lnTo>
                  <a:lnTo>
                    <a:pt x="23" y="49"/>
                  </a:lnTo>
                  <a:lnTo>
                    <a:pt x="11" y="35"/>
                  </a:lnTo>
                  <a:lnTo>
                    <a:pt x="0" y="21"/>
                  </a:lnTo>
                  <a:lnTo>
                    <a:pt x="0" y="21"/>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8" name="Freeform 93"/>
            <p:cNvSpPr>
              <a:spLocks/>
            </p:cNvSpPr>
            <p:nvPr/>
          </p:nvSpPr>
          <p:spPr bwMode="auto">
            <a:xfrm>
              <a:off x="4106" y="1285"/>
              <a:ext cx="27" cy="42"/>
            </a:xfrm>
            <a:custGeom>
              <a:avLst/>
              <a:gdLst/>
              <a:ahLst/>
              <a:cxnLst>
                <a:cxn ang="0">
                  <a:pos x="52" y="87"/>
                </a:cxn>
                <a:cxn ang="0">
                  <a:pos x="30" y="58"/>
                </a:cxn>
                <a:cxn ang="0">
                  <a:pos x="19" y="47"/>
                </a:cxn>
                <a:cxn ang="0">
                  <a:pos x="11" y="31"/>
                </a:cxn>
                <a:cxn ang="0">
                  <a:pos x="6" y="16"/>
                </a:cxn>
                <a:cxn ang="0">
                  <a:pos x="0" y="0"/>
                </a:cxn>
                <a:cxn ang="0">
                  <a:pos x="16" y="14"/>
                </a:cxn>
                <a:cxn ang="0">
                  <a:pos x="24" y="25"/>
                </a:cxn>
                <a:cxn ang="0">
                  <a:pos x="30" y="38"/>
                </a:cxn>
                <a:cxn ang="0">
                  <a:pos x="36" y="52"/>
                </a:cxn>
                <a:cxn ang="0">
                  <a:pos x="43" y="65"/>
                </a:cxn>
                <a:cxn ang="0">
                  <a:pos x="47" y="76"/>
                </a:cxn>
                <a:cxn ang="0">
                  <a:pos x="52" y="87"/>
                </a:cxn>
                <a:cxn ang="0">
                  <a:pos x="52" y="87"/>
                </a:cxn>
              </a:cxnLst>
              <a:rect l="0" t="0" r="r" b="b"/>
              <a:pathLst>
                <a:path w="52" h="87">
                  <a:moveTo>
                    <a:pt x="52" y="87"/>
                  </a:moveTo>
                  <a:lnTo>
                    <a:pt x="30" y="58"/>
                  </a:lnTo>
                  <a:lnTo>
                    <a:pt x="19" y="47"/>
                  </a:lnTo>
                  <a:lnTo>
                    <a:pt x="11" y="31"/>
                  </a:lnTo>
                  <a:lnTo>
                    <a:pt x="6" y="16"/>
                  </a:lnTo>
                  <a:lnTo>
                    <a:pt x="0" y="0"/>
                  </a:lnTo>
                  <a:lnTo>
                    <a:pt x="16" y="14"/>
                  </a:lnTo>
                  <a:lnTo>
                    <a:pt x="24" y="25"/>
                  </a:lnTo>
                  <a:lnTo>
                    <a:pt x="30" y="38"/>
                  </a:lnTo>
                  <a:lnTo>
                    <a:pt x="36" y="52"/>
                  </a:lnTo>
                  <a:lnTo>
                    <a:pt x="43" y="65"/>
                  </a:lnTo>
                  <a:lnTo>
                    <a:pt x="47" y="76"/>
                  </a:lnTo>
                  <a:lnTo>
                    <a:pt x="52" y="87"/>
                  </a:lnTo>
                  <a:lnTo>
                    <a:pt x="52" y="8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99" name="Freeform 94"/>
            <p:cNvSpPr>
              <a:spLocks/>
            </p:cNvSpPr>
            <p:nvPr/>
          </p:nvSpPr>
          <p:spPr bwMode="auto">
            <a:xfrm>
              <a:off x="4406" y="1271"/>
              <a:ext cx="42" cy="55"/>
            </a:xfrm>
            <a:custGeom>
              <a:avLst/>
              <a:gdLst/>
              <a:ahLst/>
              <a:cxnLst>
                <a:cxn ang="0">
                  <a:pos x="80" y="0"/>
                </a:cxn>
                <a:cxn ang="0">
                  <a:pos x="83" y="14"/>
                </a:cxn>
                <a:cxn ang="0">
                  <a:pos x="76" y="25"/>
                </a:cxn>
                <a:cxn ang="0">
                  <a:pos x="66" y="39"/>
                </a:cxn>
                <a:cxn ang="0">
                  <a:pos x="55" y="53"/>
                </a:cxn>
                <a:cxn ang="0">
                  <a:pos x="46" y="68"/>
                </a:cxn>
                <a:cxn ang="0">
                  <a:pos x="35" y="80"/>
                </a:cxn>
                <a:cxn ang="0">
                  <a:pos x="24" y="93"/>
                </a:cxn>
                <a:cxn ang="0">
                  <a:pos x="13" y="104"/>
                </a:cxn>
                <a:cxn ang="0">
                  <a:pos x="6" y="107"/>
                </a:cxn>
                <a:cxn ang="0">
                  <a:pos x="0" y="112"/>
                </a:cxn>
                <a:cxn ang="0">
                  <a:pos x="9" y="97"/>
                </a:cxn>
                <a:cxn ang="0">
                  <a:pos x="20" y="83"/>
                </a:cxn>
                <a:cxn ang="0">
                  <a:pos x="25" y="77"/>
                </a:cxn>
                <a:cxn ang="0">
                  <a:pos x="30" y="69"/>
                </a:cxn>
                <a:cxn ang="0">
                  <a:pos x="35" y="61"/>
                </a:cxn>
                <a:cxn ang="0">
                  <a:pos x="39" y="53"/>
                </a:cxn>
                <a:cxn ang="0">
                  <a:pos x="44" y="45"/>
                </a:cxn>
                <a:cxn ang="0">
                  <a:pos x="50" y="39"/>
                </a:cxn>
                <a:cxn ang="0">
                  <a:pos x="60" y="25"/>
                </a:cxn>
                <a:cxn ang="0">
                  <a:pos x="71" y="11"/>
                </a:cxn>
                <a:cxn ang="0">
                  <a:pos x="80" y="0"/>
                </a:cxn>
                <a:cxn ang="0">
                  <a:pos x="80" y="0"/>
                </a:cxn>
              </a:cxnLst>
              <a:rect l="0" t="0" r="r" b="b"/>
              <a:pathLst>
                <a:path w="83" h="112">
                  <a:moveTo>
                    <a:pt x="80" y="0"/>
                  </a:moveTo>
                  <a:lnTo>
                    <a:pt x="83" y="14"/>
                  </a:lnTo>
                  <a:lnTo>
                    <a:pt x="76" y="25"/>
                  </a:lnTo>
                  <a:lnTo>
                    <a:pt x="66" y="39"/>
                  </a:lnTo>
                  <a:lnTo>
                    <a:pt x="55" y="53"/>
                  </a:lnTo>
                  <a:lnTo>
                    <a:pt x="46" y="68"/>
                  </a:lnTo>
                  <a:lnTo>
                    <a:pt x="35" y="80"/>
                  </a:lnTo>
                  <a:lnTo>
                    <a:pt x="24" y="93"/>
                  </a:lnTo>
                  <a:lnTo>
                    <a:pt x="13" y="104"/>
                  </a:lnTo>
                  <a:lnTo>
                    <a:pt x="6" y="107"/>
                  </a:lnTo>
                  <a:lnTo>
                    <a:pt x="0" y="112"/>
                  </a:lnTo>
                  <a:lnTo>
                    <a:pt x="9" y="97"/>
                  </a:lnTo>
                  <a:lnTo>
                    <a:pt x="20" y="83"/>
                  </a:lnTo>
                  <a:lnTo>
                    <a:pt x="25" y="77"/>
                  </a:lnTo>
                  <a:lnTo>
                    <a:pt x="30" y="69"/>
                  </a:lnTo>
                  <a:lnTo>
                    <a:pt x="35" y="61"/>
                  </a:lnTo>
                  <a:lnTo>
                    <a:pt x="39" y="53"/>
                  </a:lnTo>
                  <a:lnTo>
                    <a:pt x="44" y="45"/>
                  </a:lnTo>
                  <a:lnTo>
                    <a:pt x="50" y="39"/>
                  </a:lnTo>
                  <a:lnTo>
                    <a:pt x="60" y="25"/>
                  </a:lnTo>
                  <a:lnTo>
                    <a:pt x="71" y="11"/>
                  </a:lnTo>
                  <a:lnTo>
                    <a:pt x="80" y="0"/>
                  </a:lnTo>
                  <a:lnTo>
                    <a:pt x="80" y="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0" name="Freeform 95"/>
            <p:cNvSpPr>
              <a:spLocks/>
            </p:cNvSpPr>
            <p:nvPr/>
          </p:nvSpPr>
          <p:spPr bwMode="auto">
            <a:xfrm>
              <a:off x="4211" y="1181"/>
              <a:ext cx="215" cy="138"/>
            </a:xfrm>
            <a:custGeom>
              <a:avLst/>
              <a:gdLst/>
              <a:ahLst/>
              <a:cxnLst>
                <a:cxn ang="0">
                  <a:pos x="347" y="223"/>
                </a:cxn>
                <a:cxn ang="0">
                  <a:pos x="369" y="212"/>
                </a:cxn>
                <a:cxn ang="0">
                  <a:pos x="394" y="98"/>
                </a:cxn>
                <a:cxn ang="0">
                  <a:pos x="375" y="54"/>
                </a:cxn>
                <a:cxn ang="0">
                  <a:pos x="330" y="60"/>
                </a:cxn>
                <a:cxn ang="0">
                  <a:pos x="304" y="73"/>
                </a:cxn>
                <a:cxn ang="0">
                  <a:pos x="281" y="87"/>
                </a:cxn>
                <a:cxn ang="0">
                  <a:pos x="255" y="104"/>
                </a:cxn>
                <a:cxn ang="0">
                  <a:pos x="229" y="122"/>
                </a:cxn>
                <a:cxn ang="0">
                  <a:pos x="202" y="141"/>
                </a:cxn>
                <a:cxn ang="0">
                  <a:pos x="185" y="153"/>
                </a:cxn>
                <a:cxn ang="0">
                  <a:pos x="142" y="186"/>
                </a:cxn>
                <a:cxn ang="0">
                  <a:pos x="93" y="224"/>
                </a:cxn>
                <a:cxn ang="0">
                  <a:pos x="38" y="268"/>
                </a:cxn>
                <a:cxn ang="0">
                  <a:pos x="22" y="237"/>
                </a:cxn>
                <a:cxn ang="0">
                  <a:pos x="65" y="201"/>
                </a:cxn>
                <a:cxn ang="0">
                  <a:pos x="82" y="188"/>
                </a:cxn>
                <a:cxn ang="0">
                  <a:pos x="101" y="175"/>
                </a:cxn>
                <a:cxn ang="0">
                  <a:pos x="120" y="161"/>
                </a:cxn>
                <a:cxn ang="0">
                  <a:pos x="140" y="149"/>
                </a:cxn>
                <a:cxn ang="0">
                  <a:pos x="159" y="134"/>
                </a:cxn>
                <a:cxn ang="0">
                  <a:pos x="178" y="122"/>
                </a:cxn>
                <a:cxn ang="0">
                  <a:pos x="197" y="109"/>
                </a:cxn>
                <a:cxn ang="0">
                  <a:pos x="215" y="98"/>
                </a:cxn>
                <a:cxn ang="0">
                  <a:pos x="235" y="84"/>
                </a:cxn>
                <a:cxn ang="0">
                  <a:pos x="278" y="51"/>
                </a:cxn>
                <a:cxn ang="0">
                  <a:pos x="244" y="63"/>
                </a:cxn>
                <a:cxn ang="0">
                  <a:pos x="211" y="82"/>
                </a:cxn>
                <a:cxn ang="0">
                  <a:pos x="194" y="93"/>
                </a:cxn>
                <a:cxn ang="0">
                  <a:pos x="177" y="104"/>
                </a:cxn>
                <a:cxn ang="0">
                  <a:pos x="159" y="115"/>
                </a:cxn>
                <a:cxn ang="0">
                  <a:pos x="142" y="128"/>
                </a:cxn>
                <a:cxn ang="0">
                  <a:pos x="126" y="141"/>
                </a:cxn>
                <a:cxn ang="0">
                  <a:pos x="60" y="190"/>
                </a:cxn>
                <a:cxn ang="0">
                  <a:pos x="22" y="220"/>
                </a:cxn>
                <a:cxn ang="0">
                  <a:pos x="0" y="218"/>
                </a:cxn>
                <a:cxn ang="0">
                  <a:pos x="54" y="175"/>
                </a:cxn>
                <a:cxn ang="0">
                  <a:pos x="88" y="150"/>
                </a:cxn>
                <a:cxn ang="0">
                  <a:pos x="103" y="139"/>
                </a:cxn>
                <a:cxn ang="0">
                  <a:pos x="117" y="130"/>
                </a:cxn>
                <a:cxn ang="0">
                  <a:pos x="131" y="119"/>
                </a:cxn>
                <a:cxn ang="0">
                  <a:pos x="145" y="108"/>
                </a:cxn>
                <a:cxn ang="0">
                  <a:pos x="161" y="98"/>
                </a:cxn>
                <a:cxn ang="0">
                  <a:pos x="175" y="87"/>
                </a:cxn>
                <a:cxn ang="0">
                  <a:pos x="191" y="78"/>
                </a:cxn>
                <a:cxn ang="0">
                  <a:pos x="218" y="60"/>
                </a:cxn>
                <a:cxn ang="0">
                  <a:pos x="248" y="43"/>
                </a:cxn>
                <a:cxn ang="0">
                  <a:pos x="278" y="27"/>
                </a:cxn>
                <a:cxn ang="0">
                  <a:pos x="304" y="14"/>
                </a:cxn>
                <a:cxn ang="0">
                  <a:pos x="348" y="2"/>
                </a:cxn>
                <a:cxn ang="0">
                  <a:pos x="407" y="19"/>
                </a:cxn>
                <a:cxn ang="0">
                  <a:pos x="426" y="115"/>
                </a:cxn>
                <a:cxn ang="0">
                  <a:pos x="408" y="174"/>
                </a:cxn>
                <a:cxn ang="0">
                  <a:pos x="382" y="270"/>
                </a:cxn>
                <a:cxn ang="0">
                  <a:pos x="345" y="272"/>
                </a:cxn>
              </a:cxnLst>
              <a:rect l="0" t="0" r="r" b="b"/>
              <a:pathLst>
                <a:path w="430" h="276">
                  <a:moveTo>
                    <a:pt x="334" y="248"/>
                  </a:moveTo>
                  <a:lnTo>
                    <a:pt x="337" y="235"/>
                  </a:lnTo>
                  <a:lnTo>
                    <a:pt x="342" y="229"/>
                  </a:lnTo>
                  <a:lnTo>
                    <a:pt x="347" y="223"/>
                  </a:lnTo>
                  <a:lnTo>
                    <a:pt x="352" y="221"/>
                  </a:lnTo>
                  <a:lnTo>
                    <a:pt x="353" y="218"/>
                  </a:lnTo>
                  <a:lnTo>
                    <a:pt x="361" y="215"/>
                  </a:lnTo>
                  <a:lnTo>
                    <a:pt x="369" y="212"/>
                  </a:lnTo>
                  <a:lnTo>
                    <a:pt x="378" y="212"/>
                  </a:lnTo>
                  <a:lnTo>
                    <a:pt x="389" y="174"/>
                  </a:lnTo>
                  <a:lnTo>
                    <a:pt x="394" y="123"/>
                  </a:lnTo>
                  <a:lnTo>
                    <a:pt x="394" y="98"/>
                  </a:lnTo>
                  <a:lnTo>
                    <a:pt x="389" y="76"/>
                  </a:lnTo>
                  <a:lnTo>
                    <a:pt x="385" y="67"/>
                  </a:lnTo>
                  <a:lnTo>
                    <a:pt x="380" y="60"/>
                  </a:lnTo>
                  <a:lnTo>
                    <a:pt x="375" y="54"/>
                  </a:lnTo>
                  <a:lnTo>
                    <a:pt x="367" y="51"/>
                  </a:lnTo>
                  <a:lnTo>
                    <a:pt x="355" y="51"/>
                  </a:lnTo>
                  <a:lnTo>
                    <a:pt x="339" y="55"/>
                  </a:lnTo>
                  <a:lnTo>
                    <a:pt x="330" y="60"/>
                  </a:lnTo>
                  <a:lnTo>
                    <a:pt x="320" y="65"/>
                  </a:lnTo>
                  <a:lnTo>
                    <a:pt x="315" y="68"/>
                  </a:lnTo>
                  <a:lnTo>
                    <a:pt x="309" y="70"/>
                  </a:lnTo>
                  <a:lnTo>
                    <a:pt x="304" y="73"/>
                  </a:lnTo>
                  <a:lnTo>
                    <a:pt x="298" y="76"/>
                  </a:lnTo>
                  <a:lnTo>
                    <a:pt x="292" y="79"/>
                  </a:lnTo>
                  <a:lnTo>
                    <a:pt x="287" y="84"/>
                  </a:lnTo>
                  <a:lnTo>
                    <a:pt x="281" y="87"/>
                  </a:lnTo>
                  <a:lnTo>
                    <a:pt x="274" y="92"/>
                  </a:lnTo>
                  <a:lnTo>
                    <a:pt x="268" y="95"/>
                  </a:lnTo>
                  <a:lnTo>
                    <a:pt x="262" y="100"/>
                  </a:lnTo>
                  <a:lnTo>
                    <a:pt x="255" y="104"/>
                  </a:lnTo>
                  <a:lnTo>
                    <a:pt x="249" y="108"/>
                  </a:lnTo>
                  <a:lnTo>
                    <a:pt x="243" y="112"/>
                  </a:lnTo>
                  <a:lnTo>
                    <a:pt x="237" y="117"/>
                  </a:lnTo>
                  <a:lnTo>
                    <a:pt x="229" y="122"/>
                  </a:lnTo>
                  <a:lnTo>
                    <a:pt x="222" y="126"/>
                  </a:lnTo>
                  <a:lnTo>
                    <a:pt x="216" y="131"/>
                  </a:lnTo>
                  <a:lnTo>
                    <a:pt x="208" y="136"/>
                  </a:lnTo>
                  <a:lnTo>
                    <a:pt x="202" y="141"/>
                  </a:lnTo>
                  <a:lnTo>
                    <a:pt x="196" y="145"/>
                  </a:lnTo>
                  <a:lnTo>
                    <a:pt x="192" y="149"/>
                  </a:lnTo>
                  <a:lnTo>
                    <a:pt x="189" y="152"/>
                  </a:lnTo>
                  <a:lnTo>
                    <a:pt x="185" y="153"/>
                  </a:lnTo>
                  <a:lnTo>
                    <a:pt x="181" y="156"/>
                  </a:lnTo>
                  <a:lnTo>
                    <a:pt x="169" y="166"/>
                  </a:lnTo>
                  <a:lnTo>
                    <a:pt x="155" y="177"/>
                  </a:lnTo>
                  <a:lnTo>
                    <a:pt x="142" y="186"/>
                  </a:lnTo>
                  <a:lnTo>
                    <a:pt x="129" y="196"/>
                  </a:lnTo>
                  <a:lnTo>
                    <a:pt x="117" y="207"/>
                  </a:lnTo>
                  <a:lnTo>
                    <a:pt x="106" y="215"/>
                  </a:lnTo>
                  <a:lnTo>
                    <a:pt x="93" y="224"/>
                  </a:lnTo>
                  <a:lnTo>
                    <a:pt x="82" y="234"/>
                  </a:lnTo>
                  <a:lnTo>
                    <a:pt x="73" y="242"/>
                  </a:lnTo>
                  <a:lnTo>
                    <a:pt x="54" y="256"/>
                  </a:lnTo>
                  <a:lnTo>
                    <a:pt x="38" y="268"/>
                  </a:lnTo>
                  <a:lnTo>
                    <a:pt x="32" y="273"/>
                  </a:lnTo>
                  <a:lnTo>
                    <a:pt x="27" y="276"/>
                  </a:lnTo>
                  <a:lnTo>
                    <a:pt x="21" y="242"/>
                  </a:lnTo>
                  <a:lnTo>
                    <a:pt x="22" y="237"/>
                  </a:lnTo>
                  <a:lnTo>
                    <a:pt x="29" y="231"/>
                  </a:lnTo>
                  <a:lnTo>
                    <a:pt x="38" y="223"/>
                  </a:lnTo>
                  <a:lnTo>
                    <a:pt x="51" y="212"/>
                  </a:lnTo>
                  <a:lnTo>
                    <a:pt x="65" y="201"/>
                  </a:lnTo>
                  <a:lnTo>
                    <a:pt x="70" y="197"/>
                  </a:lnTo>
                  <a:lnTo>
                    <a:pt x="74" y="194"/>
                  </a:lnTo>
                  <a:lnTo>
                    <a:pt x="77" y="191"/>
                  </a:lnTo>
                  <a:lnTo>
                    <a:pt x="82" y="188"/>
                  </a:lnTo>
                  <a:lnTo>
                    <a:pt x="87" y="185"/>
                  </a:lnTo>
                  <a:lnTo>
                    <a:pt x="92" y="182"/>
                  </a:lnTo>
                  <a:lnTo>
                    <a:pt x="96" y="179"/>
                  </a:lnTo>
                  <a:lnTo>
                    <a:pt x="101" y="175"/>
                  </a:lnTo>
                  <a:lnTo>
                    <a:pt x="106" y="172"/>
                  </a:lnTo>
                  <a:lnTo>
                    <a:pt x="111" y="167"/>
                  </a:lnTo>
                  <a:lnTo>
                    <a:pt x="115" y="164"/>
                  </a:lnTo>
                  <a:lnTo>
                    <a:pt x="120" y="161"/>
                  </a:lnTo>
                  <a:lnTo>
                    <a:pt x="125" y="158"/>
                  </a:lnTo>
                  <a:lnTo>
                    <a:pt x="129" y="155"/>
                  </a:lnTo>
                  <a:lnTo>
                    <a:pt x="134" y="152"/>
                  </a:lnTo>
                  <a:lnTo>
                    <a:pt x="140" y="149"/>
                  </a:lnTo>
                  <a:lnTo>
                    <a:pt x="145" y="144"/>
                  </a:lnTo>
                  <a:lnTo>
                    <a:pt x="150" y="141"/>
                  </a:lnTo>
                  <a:lnTo>
                    <a:pt x="155" y="138"/>
                  </a:lnTo>
                  <a:lnTo>
                    <a:pt x="159" y="134"/>
                  </a:lnTo>
                  <a:lnTo>
                    <a:pt x="164" y="131"/>
                  </a:lnTo>
                  <a:lnTo>
                    <a:pt x="169" y="128"/>
                  </a:lnTo>
                  <a:lnTo>
                    <a:pt x="174" y="125"/>
                  </a:lnTo>
                  <a:lnTo>
                    <a:pt x="178" y="122"/>
                  </a:lnTo>
                  <a:lnTo>
                    <a:pt x="183" y="119"/>
                  </a:lnTo>
                  <a:lnTo>
                    <a:pt x="188" y="115"/>
                  </a:lnTo>
                  <a:lnTo>
                    <a:pt x="192" y="112"/>
                  </a:lnTo>
                  <a:lnTo>
                    <a:pt x="197" y="109"/>
                  </a:lnTo>
                  <a:lnTo>
                    <a:pt x="202" y="106"/>
                  </a:lnTo>
                  <a:lnTo>
                    <a:pt x="205" y="103"/>
                  </a:lnTo>
                  <a:lnTo>
                    <a:pt x="210" y="101"/>
                  </a:lnTo>
                  <a:lnTo>
                    <a:pt x="215" y="98"/>
                  </a:lnTo>
                  <a:lnTo>
                    <a:pt x="218" y="95"/>
                  </a:lnTo>
                  <a:lnTo>
                    <a:pt x="222" y="93"/>
                  </a:lnTo>
                  <a:lnTo>
                    <a:pt x="229" y="89"/>
                  </a:lnTo>
                  <a:lnTo>
                    <a:pt x="235" y="84"/>
                  </a:lnTo>
                  <a:lnTo>
                    <a:pt x="241" y="81"/>
                  </a:lnTo>
                  <a:lnTo>
                    <a:pt x="246" y="78"/>
                  </a:lnTo>
                  <a:lnTo>
                    <a:pt x="251" y="74"/>
                  </a:lnTo>
                  <a:lnTo>
                    <a:pt x="278" y="51"/>
                  </a:lnTo>
                  <a:lnTo>
                    <a:pt x="270" y="54"/>
                  </a:lnTo>
                  <a:lnTo>
                    <a:pt x="262" y="57"/>
                  </a:lnTo>
                  <a:lnTo>
                    <a:pt x="252" y="60"/>
                  </a:lnTo>
                  <a:lnTo>
                    <a:pt x="244" y="63"/>
                  </a:lnTo>
                  <a:lnTo>
                    <a:pt x="237" y="68"/>
                  </a:lnTo>
                  <a:lnTo>
                    <a:pt x="227" y="73"/>
                  </a:lnTo>
                  <a:lnTo>
                    <a:pt x="219" y="78"/>
                  </a:lnTo>
                  <a:lnTo>
                    <a:pt x="211" y="82"/>
                  </a:lnTo>
                  <a:lnTo>
                    <a:pt x="207" y="85"/>
                  </a:lnTo>
                  <a:lnTo>
                    <a:pt x="202" y="87"/>
                  </a:lnTo>
                  <a:lnTo>
                    <a:pt x="199" y="90"/>
                  </a:lnTo>
                  <a:lnTo>
                    <a:pt x="194" y="93"/>
                  </a:lnTo>
                  <a:lnTo>
                    <a:pt x="189" y="95"/>
                  </a:lnTo>
                  <a:lnTo>
                    <a:pt x="185" y="98"/>
                  </a:lnTo>
                  <a:lnTo>
                    <a:pt x="181" y="101"/>
                  </a:lnTo>
                  <a:lnTo>
                    <a:pt x="177" y="104"/>
                  </a:lnTo>
                  <a:lnTo>
                    <a:pt x="172" y="108"/>
                  </a:lnTo>
                  <a:lnTo>
                    <a:pt x="169" y="109"/>
                  </a:lnTo>
                  <a:lnTo>
                    <a:pt x="164" y="112"/>
                  </a:lnTo>
                  <a:lnTo>
                    <a:pt x="159" y="115"/>
                  </a:lnTo>
                  <a:lnTo>
                    <a:pt x="155" y="119"/>
                  </a:lnTo>
                  <a:lnTo>
                    <a:pt x="152" y="122"/>
                  </a:lnTo>
                  <a:lnTo>
                    <a:pt x="147" y="125"/>
                  </a:lnTo>
                  <a:lnTo>
                    <a:pt x="142" y="128"/>
                  </a:lnTo>
                  <a:lnTo>
                    <a:pt x="139" y="131"/>
                  </a:lnTo>
                  <a:lnTo>
                    <a:pt x="134" y="134"/>
                  </a:lnTo>
                  <a:lnTo>
                    <a:pt x="129" y="138"/>
                  </a:lnTo>
                  <a:lnTo>
                    <a:pt x="126" y="141"/>
                  </a:lnTo>
                  <a:lnTo>
                    <a:pt x="109" y="153"/>
                  </a:lnTo>
                  <a:lnTo>
                    <a:pt x="92" y="166"/>
                  </a:lnTo>
                  <a:lnTo>
                    <a:pt x="76" y="179"/>
                  </a:lnTo>
                  <a:lnTo>
                    <a:pt x="60" y="190"/>
                  </a:lnTo>
                  <a:lnTo>
                    <a:pt x="44" y="202"/>
                  </a:lnTo>
                  <a:lnTo>
                    <a:pt x="29" y="213"/>
                  </a:lnTo>
                  <a:lnTo>
                    <a:pt x="25" y="216"/>
                  </a:lnTo>
                  <a:lnTo>
                    <a:pt x="22" y="220"/>
                  </a:lnTo>
                  <a:lnTo>
                    <a:pt x="18" y="223"/>
                  </a:lnTo>
                  <a:lnTo>
                    <a:pt x="14" y="224"/>
                  </a:lnTo>
                  <a:lnTo>
                    <a:pt x="7" y="223"/>
                  </a:lnTo>
                  <a:lnTo>
                    <a:pt x="0" y="218"/>
                  </a:lnTo>
                  <a:lnTo>
                    <a:pt x="14" y="207"/>
                  </a:lnTo>
                  <a:lnTo>
                    <a:pt x="33" y="193"/>
                  </a:lnTo>
                  <a:lnTo>
                    <a:pt x="43" y="185"/>
                  </a:lnTo>
                  <a:lnTo>
                    <a:pt x="54" y="175"/>
                  </a:lnTo>
                  <a:lnTo>
                    <a:pt x="66" y="166"/>
                  </a:lnTo>
                  <a:lnTo>
                    <a:pt x="79" y="156"/>
                  </a:lnTo>
                  <a:lnTo>
                    <a:pt x="85" y="152"/>
                  </a:lnTo>
                  <a:lnTo>
                    <a:pt x="88" y="150"/>
                  </a:lnTo>
                  <a:lnTo>
                    <a:pt x="92" y="147"/>
                  </a:lnTo>
                  <a:lnTo>
                    <a:pt x="96" y="144"/>
                  </a:lnTo>
                  <a:lnTo>
                    <a:pt x="100" y="142"/>
                  </a:lnTo>
                  <a:lnTo>
                    <a:pt x="103" y="139"/>
                  </a:lnTo>
                  <a:lnTo>
                    <a:pt x="106" y="136"/>
                  </a:lnTo>
                  <a:lnTo>
                    <a:pt x="109" y="134"/>
                  </a:lnTo>
                  <a:lnTo>
                    <a:pt x="114" y="131"/>
                  </a:lnTo>
                  <a:lnTo>
                    <a:pt x="117" y="130"/>
                  </a:lnTo>
                  <a:lnTo>
                    <a:pt x="120" y="126"/>
                  </a:lnTo>
                  <a:lnTo>
                    <a:pt x="123" y="123"/>
                  </a:lnTo>
                  <a:lnTo>
                    <a:pt x="128" y="122"/>
                  </a:lnTo>
                  <a:lnTo>
                    <a:pt x="131" y="119"/>
                  </a:lnTo>
                  <a:lnTo>
                    <a:pt x="134" y="115"/>
                  </a:lnTo>
                  <a:lnTo>
                    <a:pt x="139" y="114"/>
                  </a:lnTo>
                  <a:lnTo>
                    <a:pt x="142" y="111"/>
                  </a:lnTo>
                  <a:lnTo>
                    <a:pt x="145" y="108"/>
                  </a:lnTo>
                  <a:lnTo>
                    <a:pt x="150" y="106"/>
                  </a:lnTo>
                  <a:lnTo>
                    <a:pt x="153" y="103"/>
                  </a:lnTo>
                  <a:lnTo>
                    <a:pt x="156" y="100"/>
                  </a:lnTo>
                  <a:lnTo>
                    <a:pt x="161" y="98"/>
                  </a:lnTo>
                  <a:lnTo>
                    <a:pt x="164" y="95"/>
                  </a:lnTo>
                  <a:lnTo>
                    <a:pt x="169" y="93"/>
                  </a:lnTo>
                  <a:lnTo>
                    <a:pt x="172" y="90"/>
                  </a:lnTo>
                  <a:lnTo>
                    <a:pt x="175" y="87"/>
                  </a:lnTo>
                  <a:lnTo>
                    <a:pt x="180" y="85"/>
                  </a:lnTo>
                  <a:lnTo>
                    <a:pt x="183" y="82"/>
                  </a:lnTo>
                  <a:lnTo>
                    <a:pt x="188" y="79"/>
                  </a:lnTo>
                  <a:lnTo>
                    <a:pt x="191" y="78"/>
                  </a:lnTo>
                  <a:lnTo>
                    <a:pt x="196" y="74"/>
                  </a:lnTo>
                  <a:lnTo>
                    <a:pt x="202" y="70"/>
                  </a:lnTo>
                  <a:lnTo>
                    <a:pt x="210" y="65"/>
                  </a:lnTo>
                  <a:lnTo>
                    <a:pt x="218" y="60"/>
                  </a:lnTo>
                  <a:lnTo>
                    <a:pt x="226" y="55"/>
                  </a:lnTo>
                  <a:lnTo>
                    <a:pt x="233" y="51"/>
                  </a:lnTo>
                  <a:lnTo>
                    <a:pt x="240" y="48"/>
                  </a:lnTo>
                  <a:lnTo>
                    <a:pt x="248" y="43"/>
                  </a:lnTo>
                  <a:lnTo>
                    <a:pt x="255" y="38"/>
                  </a:lnTo>
                  <a:lnTo>
                    <a:pt x="262" y="35"/>
                  </a:lnTo>
                  <a:lnTo>
                    <a:pt x="270" y="30"/>
                  </a:lnTo>
                  <a:lnTo>
                    <a:pt x="278" y="27"/>
                  </a:lnTo>
                  <a:lnTo>
                    <a:pt x="284" y="24"/>
                  </a:lnTo>
                  <a:lnTo>
                    <a:pt x="292" y="21"/>
                  </a:lnTo>
                  <a:lnTo>
                    <a:pt x="298" y="18"/>
                  </a:lnTo>
                  <a:lnTo>
                    <a:pt x="304" y="14"/>
                  </a:lnTo>
                  <a:lnTo>
                    <a:pt x="311" y="11"/>
                  </a:lnTo>
                  <a:lnTo>
                    <a:pt x="325" y="8"/>
                  </a:lnTo>
                  <a:lnTo>
                    <a:pt x="336" y="3"/>
                  </a:lnTo>
                  <a:lnTo>
                    <a:pt x="348" y="2"/>
                  </a:lnTo>
                  <a:lnTo>
                    <a:pt x="359" y="0"/>
                  </a:lnTo>
                  <a:lnTo>
                    <a:pt x="378" y="0"/>
                  </a:lnTo>
                  <a:lnTo>
                    <a:pt x="393" y="8"/>
                  </a:lnTo>
                  <a:lnTo>
                    <a:pt x="407" y="19"/>
                  </a:lnTo>
                  <a:lnTo>
                    <a:pt x="416" y="32"/>
                  </a:lnTo>
                  <a:lnTo>
                    <a:pt x="427" y="57"/>
                  </a:lnTo>
                  <a:lnTo>
                    <a:pt x="430" y="85"/>
                  </a:lnTo>
                  <a:lnTo>
                    <a:pt x="426" y="115"/>
                  </a:lnTo>
                  <a:lnTo>
                    <a:pt x="422" y="130"/>
                  </a:lnTo>
                  <a:lnTo>
                    <a:pt x="418" y="145"/>
                  </a:lnTo>
                  <a:lnTo>
                    <a:pt x="413" y="160"/>
                  </a:lnTo>
                  <a:lnTo>
                    <a:pt x="408" y="174"/>
                  </a:lnTo>
                  <a:lnTo>
                    <a:pt x="394" y="227"/>
                  </a:lnTo>
                  <a:lnTo>
                    <a:pt x="396" y="246"/>
                  </a:lnTo>
                  <a:lnTo>
                    <a:pt x="391" y="261"/>
                  </a:lnTo>
                  <a:lnTo>
                    <a:pt x="382" y="270"/>
                  </a:lnTo>
                  <a:lnTo>
                    <a:pt x="375" y="273"/>
                  </a:lnTo>
                  <a:lnTo>
                    <a:pt x="369" y="275"/>
                  </a:lnTo>
                  <a:lnTo>
                    <a:pt x="358" y="275"/>
                  </a:lnTo>
                  <a:lnTo>
                    <a:pt x="345" y="272"/>
                  </a:lnTo>
                  <a:lnTo>
                    <a:pt x="337" y="262"/>
                  </a:lnTo>
                  <a:lnTo>
                    <a:pt x="334" y="248"/>
                  </a:lnTo>
                  <a:lnTo>
                    <a:pt x="334"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1" name="Freeform 96"/>
            <p:cNvSpPr>
              <a:spLocks/>
            </p:cNvSpPr>
            <p:nvPr/>
          </p:nvSpPr>
          <p:spPr bwMode="auto">
            <a:xfrm>
              <a:off x="3764" y="1249"/>
              <a:ext cx="8" cy="17"/>
            </a:xfrm>
            <a:custGeom>
              <a:avLst/>
              <a:gdLst/>
              <a:ahLst/>
              <a:cxnLst>
                <a:cxn ang="0">
                  <a:pos x="7" y="33"/>
                </a:cxn>
                <a:cxn ang="0">
                  <a:pos x="0" y="33"/>
                </a:cxn>
                <a:cxn ang="0">
                  <a:pos x="2" y="20"/>
                </a:cxn>
                <a:cxn ang="0">
                  <a:pos x="7" y="11"/>
                </a:cxn>
                <a:cxn ang="0">
                  <a:pos x="13" y="3"/>
                </a:cxn>
                <a:cxn ang="0">
                  <a:pos x="16" y="1"/>
                </a:cxn>
                <a:cxn ang="0">
                  <a:pos x="19" y="0"/>
                </a:cxn>
                <a:cxn ang="0">
                  <a:pos x="7" y="33"/>
                </a:cxn>
                <a:cxn ang="0">
                  <a:pos x="7" y="33"/>
                </a:cxn>
              </a:cxnLst>
              <a:rect l="0" t="0" r="r" b="b"/>
              <a:pathLst>
                <a:path w="19" h="33">
                  <a:moveTo>
                    <a:pt x="7" y="33"/>
                  </a:moveTo>
                  <a:lnTo>
                    <a:pt x="0" y="33"/>
                  </a:lnTo>
                  <a:lnTo>
                    <a:pt x="2" y="20"/>
                  </a:lnTo>
                  <a:lnTo>
                    <a:pt x="7" y="11"/>
                  </a:lnTo>
                  <a:lnTo>
                    <a:pt x="13" y="3"/>
                  </a:lnTo>
                  <a:lnTo>
                    <a:pt x="16" y="1"/>
                  </a:lnTo>
                  <a:lnTo>
                    <a:pt x="19" y="0"/>
                  </a:lnTo>
                  <a:lnTo>
                    <a:pt x="7" y="33"/>
                  </a:lnTo>
                  <a:lnTo>
                    <a:pt x="7" y="3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2" name="Freeform 97"/>
            <p:cNvSpPr>
              <a:spLocks/>
            </p:cNvSpPr>
            <p:nvPr/>
          </p:nvSpPr>
          <p:spPr bwMode="auto">
            <a:xfrm>
              <a:off x="4234" y="1211"/>
              <a:ext cx="45" cy="38"/>
            </a:xfrm>
            <a:custGeom>
              <a:avLst/>
              <a:gdLst/>
              <a:ahLst/>
              <a:cxnLst>
                <a:cxn ang="0">
                  <a:pos x="0" y="76"/>
                </a:cxn>
                <a:cxn ang="0">
                  <a:pos x="8" y="66"/>
                </a:cxn>
                <a:cxn ang="0">
                  <a:pos x="19" y="57"/>
                </a:cxn>
                <a:cxn ang="0">
                  <a:pos x="28" y="46"/>
                </a:cxn>
                <a:cxn ang="0">
                  <a:pos x="39" y="34"/>
                </a:cxn>
                <a:cxn ang="0">
                  <a:pos x="50" y="25"/>
                </a:cxn>
                <a:cxn ang="0">
                  <a:pos x="61" y="16"/>
                </a:cxn>
                <a:cxn ang="0">
                  <a:pos x="74" y="6"/>
                </a:cxn>
                <a:cxn ang="0">
                  <a:pos x="79" y="3"/>
                </a:cxn>
                <a:cxn ang="0">
                  <a:pos x="85" y="0"/>
                </a:cxn>
                <a:cxn ang="0">
                  <a:pos x="90" y="11"/>
                </a:cxn>
                <a:cxn ang="0">
                  <a:pos x="87" y="17"/>
                </a:cxn>
                <a:cxn ang="0">
                  <a:pos x="82" y="23"/>
                </a:cxn>
                <a:cxn ang="0">
                  <a:pos x="72" y="33"/>
                </a:cxn>
                <a:cxn ang="0">
                  <a:pos x="60" y="44"/>
                </a:cxn>
                <a:cxn ang="0">
                  <a:pos x="54" y="47"/>
                </a:cxn>
                <a:cxn ang="0">
                  <a:pos x="47" y="52"/>
                </a:cxn>
                <a:cxn ang="0">
                  <a:pos x="39" y="57"/>
                </a:cxn>
                <a:cxn ang="0">
                  <a:pos x="33" y="60"/>
                </a:cxn>
                <a:cxn ang="0">
                  <a:pos x="27" y="63"/>
                </a:cxn>
                <a:cxn ang="0">
                  <a:pos x="20" y="66"/>
                </a:cxn>
                <a:cxn ang="0">
                  <a:pos x="14" y="69"/>
                </a:cxn>
                <a:cxn ang="0">
                  <a:pos x="9" y="72"/>
                </a:cxn>
                <a:cxn ang="0">
                  <a:pos x="0" y="76"/>
                </a:cxn>
                <a:cxn ang="0">
                  <a:pos x="0" y="76"/>
                </a:cxn>
              </a:cxnLst>
              <a:rect l="0" t="0" r="r" b="b"/>
              <a:pathLst>
                <a:path w="90" h="76">
                  <a:moveTo>
                    <a:pt x="0" y="76"/>
                  </a:moveTo>
                  <a:lnTo>
                    <a:pt x="8" y="66"/>
                  </a:lnTo>
                  <a:lnTo>
                    <a:pt x="19" y="57"/>
                  </a:lnTo>
                  <a:lnTo>
                    <a:pt x="28" y="46"/>
                  </a:lnTo>
                  <a:lnTo>
                    <a:pt x="39" y="34"/>
                  </a:lnTo>
                  <a:lnTo>
                    <a:pt x="50" y="25"/>
                  </a:lnTo>
                  <a:lnTo>
                    <a:pt x="61" y="16"/>
                  </a:lnTo>
                  <a:lnTo>
                    <a:pt x="74" y="6"/>
                  </a:lnTo>
                  <a:lnTo>
                    <a:pt x="79" y="3"/>
                  </a:lnTo>
                  <a:lnTo>
                    <a:pt x="85" y="0"/>
                  </a:lnTo>
                  <a:lnTo>
                    <a:pt x="90" y="11"/>
                  </a:lnTo>
                  <a:lnTo>
                    <a:pt x="87" y="17"/>
                  </a:lnTo>
                  <a:lnTo>
                    <a:pt x="82" y="23"/>
                  </a:lnTo>
                  <a:lnTo>
                    <a:pt x="72" y="33"/>
                  </a:lnTo>
                  <a:lnTo>
                    <a:pt x="60" y="44"/>
                  </a:lnTo>
                  <a:lnTo>
                    <a:pt x="54" y="47"/>
                  </a:lnTo>
                  <a:lnTo>
                    <a:pt x="47" y="52"/>
                  </a:lnTo>
                  <a:lnTo>
                    <a:pt x="39" y="57"/>
                  </a:lnTo>
                  <a:lnTo>
                    <a:pt x="33" y="60"/>
                  </a:lnTo>
                  <a:lnTo>
                    <a:pt x="27" y="63"/>
                  </a:lnTo>
                  <a:lnTo>
                    <a:pt x="20" y="66"/>
                  </a:lnTo>
                  <a:lnTo>
                    <a:pt x="14" y="69"/>
                  </a:lnTo>
                  <a:lnTo>
                    <a:pt x="9" y="72"/>
                  </a:lnTo>
                  <a:lnTo>
                    <a:pt x="0" y="76"/>
                  </a:lnTo>
                  <a:lnTo>
                    <a:pt x="0" y="7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3" name="Freeform 98"/>
            <p:cNvSpPr>
              <a:spLocks/>
            </p:cNvSpPr>
            <p:nvPr/>
          </p:nvSpPr>
          <p:spPr bwMode="auto">
            <a:xfrm>
              <a:off x="3899" y="1094"/>
              <a:ext cx="238" cy="150"/>
            </a:xfrm>
            <a:custGeom>
              <a:avLst/>
              <a:gdLst/>
              <a:ahLst/>
              <a:cxnLst>
                <a:cxn ang="0">
                  <a:pos x="78" y="237"/>
                </a:cxn>
                <a:cxn ang="0">
                  <a:pos x="141" y="184"/>
                </a:cxn>
                <a:cxn ang="0">
                  <a:pos x="196" y="142"/>
                </a:cxn>
                <a:cxn ang="0">
                  <a:pos x="213" y="129"/>
                </a:cxn>
                <a:cxn ang="0">
                  <a:pos x="230" y="117"/>
                </a:cxn>
                <a:cxn ang="0">
                  <a:pos x="246" y="104"/>
                </a:cxn>
                <a:cxn ang="0">
                  <a:pos x="276" y="82"/>
                </a:cxn>
                <a:cxn ang="0">
                  <a:pos x="263" y="82"/>
                </a:cxn>
                <a:cxn ang="0">
                  <a:pos x="241" y="96"/>
                </a:cxn>
                <a:cxn ang="0">
                  <a:pos x="223" y="109"/>
                </a:cxn>
                <a:cxn ang="0">
                  <a:pos x="202" y="123"/>
                </a:cxn>
                <a:cxn ang="0">
                  <a:pos x="180" y="139"/>
                </a:cxn>
                <a:cxn ang="0">
                  <a:pos x="158" y="154"/>
                </a:cxn>
                <a:cxn ang="0">
                  <a:pos x="120" y="183"/>
                </a:cxn>
                <a:cxn ang="0">
                  <a:pos x="81" y="214"/>
                </a:cxn>
                <a:cxn ang="0">
                  <a:pos x="18" y="265"/>
                </a:cxn>
                <a:cxn ang="0">
                  <a:pos x="40" y="224"/>
                </a:cxn>
                <a:cxn ang="0">
                  <a:pos x="85" y="188"/>
                </a:cxn>
                <a:cxn ang="0">
                  <a:pos x="128" y="153"/>
                </a:cxn>
                <a:cxn ang="0">
                  <a:pos x="144" y="142"/>
                </a:cxn>
                <a:cxn ang="0">
                  <a:pos x="158" y="132"/>
                </a:cxn>
                <a:cxn ang="0">
                  <a:pos x="174" y="121"/>
                </a:cxn>
                <a:cxn ang="0">
                  <a:pos x="189" y="110"/>
                </a:cxn>
                <a:cxn ang="0">
                  <a:pos x="205" y="99"/>
                </a:cxn>
                <a:cxn ang="0">
                  <a:pos x="221" y="90"/>
                </a:cxn>
                <a:cxn ang="0">
                  <a:pos x="237" y="79"/>
                </a:cxn>
                <a:cxn ang="0">
                  <a:pos x="265" y="61"/>
                </a:cxn>
                <a:cxn ang="0">
                  <a:pos x="298" y="44"/>
                </a:cxn>
                <a:cxn ang="0">
                  <a:pos x="331" y="30"/>
                </a:cxn>
                <a:cxn ang="0">
                  <a:pos x="363" y="17"/>
                </a:cxn>
                <a:cxn ang="0">
                  <a:pos x="410" y="3"/>
                </a:cxn>
                <a:cxn ang="0">
                  <a:pos x="465" y="11"/>
                </a:cxn>
                <a:cxn ang="0">
                  <a:pos x="471" y="83"/>
                </a:cxn>
                <a:cxn ang="0">
                  <a:pos x="453" y="129"/>
                </a:cxn>
                <a:cxn ang="0">
                  <a:pos x="427" y="192"/>
                </a:cxn>
                <a:cxn ang="0">
                  <a:pos x="404" y="202"/>
                </a:cxn>
                <a:cxn ang="0">
                  <a:pos x="394" y="167"/>
                </a:cxn>
                <a:cxn ang="0">
                  <a:pos x="430" y="121"/>
                </a:cxn>
                <a:cxn ang="0">
                  <a:pos x="430" y="52"/>
                </a:cxn>
                <a:cxn ang="0">
                  <a:pos x="401" y="44"/>
                </a:cxn>
                <a:cxn ang="0">
                  <a:pos x="371" y="58"/>
                </a:cxn>
                <a:cxn ang="0">
                  <a:pos x="350" y="71"/>
                </a:cxn>
                <a:cxn ang="0">
                  <a:pos x="326" y="85"/>
                </a:cxn>
                <a:cxn ang="0">
                  <a:pos x="301" y="99"/>
                </a:cxn>
                <a:cxn ang="0">
                  <a:pos x="276" y="115"/>
                </a:cxn>
                <a:cxn ang="0">
                  <a:pos x="251" y="132"/>
                </a:cxn>
                <a:cxn ang="0">
                  <a:pos x="224" y="150"/>
                </a:cxn>
                <a:cxn ang="0">
                  <a:pos x="199" y="169"/>
                </a:cxn>
                <a:cxn ang="0">
                  <a:pos x="174" y="188"/>
                </a:cxn>
                <a:cxn ang="0">
                  <a:pos x="128" y="224"/>
                </a:cxn>
                <a:cxn ang="0">
                  <a:pos x="89" y="259"/>
                </a:cxn>
                <a:cxn ang="0">
                  <a:pos x="35" y="278"/>
                </a:cxn>
              </a:cxnLst>
              <a:rect l="0" t="0" r="r" b="b"/>
              <a:pathLst>
                <a:path w="478" h="298">
                  <a:moveTo>
                    <a:pt x="35" y="278"/>
                  </a:moveTo>
                  <a:lnTo>
                    <a:pt x="49" y="263"/>
                  </a:lnTo>
                  <a:lnTo>
                    <a:pt x="62" y="251"/>
                  </a:lnTo>
                  <a:lnTo>
                    <a:pt x="78" y="237"/>
                  </a:lnTo>
                  <a:lnTo>
                    <a:pt x="93" y="224"/>
                  </a:lnTo>
                  <a:lnTo>
                    <a:pt x="109" y="210"/>
                  </a:lnTo>
                  <a:lnTo>
                    <a:pt x="125" y="197"/>
                  </a:lnTo>
                  <a:lnTo>
                    <a:pt x="141" y="184"/>
                  </a:lnTo>
                  <a:lnTo>
                    <a:pt x="158" y="172"/>
                  </a:lnTo>
                  <a:lnTo>
                    <a:pt x="175" y="158"/>
                  </a:lnTo>
                  <a:lnTo>
                    <a:pt x="191" y="145"/>
                  </a:lnTo>
                  <a:lnTo>
                    <a:pt x="196" y="142"/>
                  </a:lnTo>
                  <a:lnTo>
                    <a:pt x="200" y="139"/>
                  </a:lnTo>
                  <a:lnTo>
                    <a:pt x="205" y="136"/>
                  </a:lnTo>
                  <a:lnTo>
                    <a:pt x="208" y="132"/>
                  </a:lnTo>
                  <a:lnTo>
                    <a:pt x="213" y="129"/>
                  </a:lnTo>
                  <a:lnTo>
                    <a:pt x="218" y="126"/>
                  </a:lnTo>
                  <a:lnTo>
                    <a:pt x="221" y="123"/>
                  </a:lnTo>
                  <a:lnTo>
                    <a:pt x="226" y="120"/>
                  </a:lnTo>
                  <a:lnTo>
                    <a:pt x="230" y="117"/>
                  </a:lnTo>
                  <a:lnTo>
                    <a:pt x="235" y="113"/>
                  </a:lnTo>
                  <a:lnTo>
                    <a:pt x="238" y="110"/>
                  </a:lnTo>
                  <a:lnTo>
                    <a:pt x="243" y="107"/>
                  </a:lnTo>
                  <a:lnTo>
                    <a:pt x="246" y="104"/>
                  </a:lnTo>
                  <a:lnTo>
                    <a:pt x="251" y="101"/>
                  </a:lnTo>
                  <a:lnTo>
                    <a:pt x="256" y="98"/>
                  </a:lnTo>
                  <a:lnTo>
                    <a:pt x="259" y="95"/>
                  </a:lnTo>
                  <a:lnTo>
                    <a:pt x="276" y="82"/>
                  </a:lnTo>
                  <a:lnTo>
                    <a:pt x="292" y="71"/>
                  </a:lnTo>
                  <a:lnTo>
                    <a:pt x="279" y="76"/>
                  </a:lnTo>
                  <a:lnTo>
                    <a:pt x="271" y="79"/>
                  </a:lnTo>
                  <a:lnTo>
                    <a:pt x="263" y="82"/>
                  </a:lnTo>
                  <a:lnTo>
                    <a:pt x="256" y="88"/>
                  </a:lnTo>
                  <a:lnTo>
                    <a:pt x="251" y="90"/>
                  </a:lnTo>
                  <a:lnTo>
                    <a:pt x="246" y="93"/>
                  </a:lnTo>
                  <a:lnTo>
                    <a:pt x="241" y="96"/>
                  </a:lnTo>
                  <a:lnTo>
                    <a:pt x="237" y="99"/>
                  </a:lnTo>
                  <a:lnTo>
                    <a:pt x="232" y="102"/>
                  </a:lnTo>
                  <a:lnTo>
                    <a:pt x="227" y="106"/>
                  </a:lnTo>
                  <a:lnTo>
                    <a:pt x="223" y="109"/>
                  </a:lnTo>
                  <a:lnTo>
                    <a:pt x="218" y="112"/>
                  </a:lnTo>
                  <a:lnTo>
                    <a:pt x="211" y="115"/>
                  </a:lnTo>
                  <a:lnTo>
                    <a:pt x="207" y="118"/>
                  </a:lnTo>
                  <a:lnTo>
                    <a:pt x="202" y="123"/>
                  </a:lnTo>
                  <a:lnTo>
                    <a:pt x="196" y="126"/>
                  </a:lnTo>
                  <a:lnTo>
                    <a:pt x="191" y="131"/>
                  </a:lnTo>
                  <a:lnTo>
                    <a:pt x="185" y="134"/>
                  </a:lnTo>
                  <a:lnTo>
                    <a:pt x="180" y="139"/>
                  </a:lnTo>
                  <a:lnTo>
                    <a:pt x="174" y="142"/>
                  </a:lnTo>
                  <a:lnTo>
                    <a:pt x="169" y="147"/>
                  </a:lnTo>
                  <a:lnTo>
                    <a:pt x="163" y="150"/>
                  </a:lnTo>
                  <a:lnTo>
                    <a:pt x="158" y="154"/>
                  </a:lnTo>
                  <a:lnTo>
                    <a:pt x="152" y="159"/>
                  </a:lnTo>
                  <a:lnTo>
                    <a:pt x="142" y="167"/>
                  </a:lnTo>
                  <a:lnTo>
                    <a:pt x="131" y="175"/>
                  </a:lnTo>
                  <a:lnTo>
                    <a:pt x="120" y="183"/>
                  </a:lnTo>
                  <a:lnTo>
                    <a:pt x="109" y="191"/>
                  </a:lnTo>
                  <a:lnTo>
                    <a:pt x="100" y="199"/>
                  </a:lnTo>
                  <a:lnTo>
                    <a:pt x="90" y="207"/>
                  </a:lnTo>
                  <a:lnTo>
                    <a:pt x="81" y="214"/>
                  </a:lnTo>
                  <a:lnTo>
                    <a:pt x="62" y="229"/>
                  </a:lnTo>
                  <a:lnTo>
                    <a:pt x="48" y="241"/>
                  </a:lnTo>
                  <a:lnTo>
                    <a:pt x="33" y="252"/>
                  </a:lnTo>
                  <a:lnTo>
                    <a:pt x="18" y="265"/>
                  </a:lnTo>
                  <a:lnTo>
                    <a:pt x="0" y="257"/>
                  </a:lnTo>
                  <a:lnTo>
                    <a:pt x="13" y="246"/>
                  </a:lnTo>
                  <a:lnTo>
                    <a:pt x="30" y="232"/>
                  </a:lnTo>
                  <a:lnTo>
                    <a:pt x="40" y="224"/>
                  </a:lnTo>
                  <a:lnTo>
                    <a:pt x="49" y="216"/>
                  </a:lnTo>
                  <a:lnTo>
                    <a:pt x="60" y="207"/>
                  </a:lnTo>
                  <a:lnTo>
                    <a:pt x="73" y="197"/>
                  </a:lnTo>
                  <a:lnTo>
                    <a:pt x="85" y="188"/>
                  </a:lnTo>
                  <a:lnTo>
                    <a:pt x="98" y="177"/>
                  </a:lnTo>
                  <a:lnTo>
                    <a:pt x="111" y="167"/>
                  </a:lnTo>
                  <a:lnTo>
                    <a:pt x="125" y="156"/>
                  </a:lnTo>
                  <a:lnTo>
                    <a:pt x="128" y="153"/>
                  </a:lnTo>
                  <a:lnTo>
                    <a:pt x="133" y="151"/>
                  </a:lnTo>
                  <a:lnTo>
                    <a:pt x="136" y="148"/>
                  </a:lnTo>
                  <a:lnTo>
                    <a:pt x="139" y="145"/>
                  </a:lnTo>
                  <a:lnTo>
                    <a:pt x="144" y="142"/>
                  </a:lnTo>
                  <a:lnTo>
                    <a:pt x="147" y="140"/>
                  </a:lnTo>
                  <a:lnTo>
                    <a:pt x="150" y="137"/>
                  </a:lnTo>
                  <a:lnTo>
                    <a:pt x="155" y="134"/>
                  </a:lnTo>
                  <a:lnTo>
                    <a:pt x="158" y="132"/>
                  </a:lnTo>
                  <a:lnTo>
                    <a:pt x="161" y="129"/>
                  </a:lnTo>
                  <a:lnTo>
                    <a:pt x="166" y="126"/>
                  </a:lnTo>
                  <a:lnTo>
                    <a:pt x="169" y="123"/>
                  </a:lnTo>
                  <a:lnTo>
                    <a:pt x="174" y="121"/>
                  </a:lnTo>
                  <a:lnTo>
                    <a:pt x="177" y="118"/>
                  </a:lnTo>
                  <a:lnTo>
                    <a:pt x="182" y="115"/>
                  </a:lnTo>
                  <a:lnTo>
                    <a:pt x="185" y="113"/>
                  </a:lnTo>
                  <a:lnTo>
                    <a:pt x="189" y="110"/>
                  </a:lnTo>
                  <a:lnTo>
                    <a:pt x="193" y="107"/>
                  </a:lnTo>
                  <a:lnTo>
                    <a:pt x="197" y="106"/>
                  </a:lnTo>
                  <a:lnTo>
                    <a:pt x="200" y="102"/>
                  </a:lnTo>
                  <a:lnTo>
                    <a:pt x="205" y="99"/>
                  </a:lnTo>
                  <a:lnTo>
                    <a:pt x="208" y="98"/>
                  </a:lnTo>
                  <a:lnTo>
                    <a:pt x="213" y="95"/>
                  </a:lnTo>
                  <a:lnTo>
                    <a:pt x="216" y="91"/>
                  </a:lnTo>
                  <a:lnTo>
                    <a:pt x="221" y="90"/>
                  </a:lnTo>
                  <a:lnTo>
                    <a:pt x="224" y="87"/>
                  </a:lnTo>
                  <a:lnTo>
                    <a:pt x="229" y="83"/>
                  </a:lnTo>
                  <a:lnTo>
                    <a:pt x="232" y="82"/>
                  </a:lnTo>
                  <a:lnTo>
                    <a:pt x="237" y="79"/>
                  </a:lnTo>
                  <a:lnTo>
                    <a:pt x="241" y="77"/>
                  </a:lnTo>
                  <a:lnTo>
                    <a:pt x="249" y="72"/>
                  </a:lnTo>
                  <a:lnTo>
                    <a:pt x="257" y="66"/>
                  </a:lnTo>
                  <a:lnTo>
                    <a:pt x="265" y="61"/>
                  </a:lnTo>
                  <a:lnTo>
                    <a:pt x="273" y="58"/>
                  </a:lnTo>
                  <a:lnTo>
                    <a:pt x="282" y="54"/>
                  </a:lnTo>
                  <a:lnTo>
                    <a:pt x="290" y="49"/>
                  </a:lnTo>
                  <a:lnTo>
                    <a:pt x="298" y="44"/>
                  </a:lnTo>
                  <a:lnTo>
                    <a:pt x="306" y="41"/>
                  </a:lnTo>
                  <a:lnTo>
                    <a:pt x="314" y="36"/>
                  </a:lnTo>
                  <a:lnTo>
                    <a:pt x="323" y="33"/>
                  </a:lnTo>
                  <a:lnTo>
                    <a:pt x="331" y="30"/>
                  </a:lnTo>
                  <a:lnTo>
                    <a:pt x="339" y="25"/>
                  </a:lnTo>
                  <a:lnTo>
                    <a:pt x="347" y="22"/>
                  </a:lnTo>
                  <a:lnTo>
                    <a:pt x="355" y="19"/>
                  </a:lnTo>
                  <a:lnTo>
                    <a:pt x="363" y="17"/>
                  </a:lnTo>
                  <a:lnTo>
                    <a:pt x="371" y="14"/>
                  </a:lnTo>
                  <a:lnTo>
                    <a:pt x="378" y="11"/>
                  </a:lnTo>
                  <a:lnTo>
                    <a:pt x="394" y="6"/>
                  </a:lnTo>
                  <a:lnTo>
                    <a:pt x="410" y="3"/>
                  </a:lnTo>
                  <a:lnTo>
                    <a:pt x="424" y="1"/>
                  </a:lnTo>
                  <a:lnTo>
                    <a:pt x="440" y="0"/>
                  </a:lnTo>
                  <a:lnTo>
                    <a:pt x="454" y="5"/>
                  </a:lnTo>
                  <a:lnTo>
                    <a:pt x="465" y="11"/>
                  </a:lnTo>
                  <a:lnTo>
                    <a:pt x="476" y="31"/>
                  </a:lnTo>
                  <a:lnTo>
                    <a:pt x="478" y="57"/>
                  </a:lnTo>
                  <a:lnTo>
                    <a:pt x="475" y="69"/>
                  </a:lnTo>
                  <a:lnTo>
                    <a:pt x="471" y="83"/>
                  </a:lnTo>
                  <a:lnTo>
                    <a:pt x="465" y="99"/>
                  </a:lnTo>
                  <a:lnTo>
                    <a:pt x="459" y="115"/>
                  </a:lnTo>
                  <a:lnTo>
                    <a:pt x="456" y="121"/>
                  </a:lnTo>
                  <a:lnTo>
                    <a:pt x="453" y="129"/>
                  </a:lnTo>
                  <a:lnTo>
                    <a:pt x="446" y="143"/>
                  </a:lnTo>
                  <a:lnTo>
                    <a:pt x="440" y="158"/>
                  </a:lnTo>
                  <a:lnTo>
                    <a:pt x="435" y="170"/>
                  </a:lnTo>
                  <a:lnTo>
                    <a:pt x="427" y="192"/>
                  </a:lnTo>
                  <a:lnTo>
                    <a:pt x="423" y="197"/>
                  </a:lnTo>
                  <a:lnTo>
                    <a:pt x="419" y="199"/>
                  </a:lnTo>
                  <a:lnTo>
                    <a:pt x="410" y="202"/>
                  </a:lnTo>
                  <a:lnTo>
                    <a:pt x="404" y="202"/>
                  </a:lnTo>
                  <a:lnTo>
                    <a:pt x="396" y="199"/>
                  </a:lnTo>
                  <a:lnTo>
                    <a:pt x="386" y="189"/>
                  </a:lnTo>
                  <a:lnTo>
                    <a:pt x="385" y="172"/>
                  </a:lnTo>
                  <a:lnTo>
                    <a:pt x="394" y="167"/>
                  </a:lnTo>
                  <a:lnTo>
                    <a:pt x="402" y="161"/>
                  </a:lnTo>
                  <a:lnTo>
                    <a:pt x="418" y="142"/>
                  </a:lnTo>
                  <a:lnTo>
                    <a:pt x="424" y="132"/>
                  </a:lnTo>
                  <a:lnTo>
                    <a:pt x="430" y="121"/>
                  </a:lnTo>
                  <a:lnTo>
                    <a:pt x="438" y="98"/>
                  </a:lnTo>
                  <a:lnTo>
                    <a:pt x="440" y="76"/>
                  </a:lnTo>
                  <a:lnTo>
                    <a:pt x="435" y="58"/>
                  </a:lnTo>
                  <a:lnTo>
                    <a:pt x="430" y="52"/>
                  </a:lnTo>
                  <a:lnTo>
                    <a:pt x="427" y="49"/>
                  </a:lnTo>
                  <a:lnTo>
                    <a:pt x="423" y="47"/>
                  </a:lnTo>
                  <a:lnTo>
                    <a:pt x="413" y="44"/>
                  </a:lnTo>
                  <a:lnTo>
                    <a:pt x="401" y="44"/>
                  </a:lnTo>
                  <a:lnTo>
                    <a:pt x="391" y="49"/>
                  </a:lnTo>
                  <a:lnTo>
                    <a:pt x="382" y="54"/>
                  </a:lnTo>
                  <a:lnTo>
                    <a:pt x="377" y="57"/>
                  </a:lnTo>
                  <a:lnTo>
                    <a:pt x="371" y="58"/>
                  </a:lnTo>
                  <a:lnTo>
                    <a:pt x="366" y="61"/>
                  </a:lnTo>
                  <a:lnTo>
                    <a:pt x="361" y="65"/>
                  </a:lnTo>
                  <a:lnTo>
                    <a:pt x="355" y="68"/>
                  </a:lnTo>
                  <a:lnTo>
                    <a:pt x="350" y="71"/>
                  </a:lnTo>
                  <a:lnTo>
                    <a:pt x="344" y="74"/>
                  </a:lnTo>
                  <a:lnTo>
                    <a:pt x="338" y="79"/>
                  </a:lnTo>
                  <a:lnTo>
                    <a:pt x="333" y="82"/>
                  </a:lnTo>
                  <a:lnTo>
                    <a:pt x="326" y="85"/>
                  </a:lnTo>
                  <a:lnTo>
                    <a:pt x="320" y="88"/>
                  </a:lnTo>
                  <a:lnTo>
                    <a:pt x="314" y="93"/>
                  </a:lnTo>
                  <a:lnTo>
                    <a:pt x="308" y="96"/>
                  </a:lnTo>
                  <a:lnTo>
                    <a:pt x="301" y="99"/>
                  </a:lnTo>
                  <a:lnTo>
                    <a:pt x="295" y="104"/>
                  </a:lnTo>
                  <a:lnTo>
                    <a:pt x="289" y="107"/>
                  </a:lnTo>
                  <a:lnTo>
                    <a:pt x="282" y="112"/>
                  </a:lnTo>
                  <a:lnTo>
                    <a:pt x="276" y="115"/>
                  </a:lnTo>
                  <a:lnTo>
                    <a:pt x="270" y="120"/>
                  </a:lnTo>
                  <a:lnTo>
                    <a:pt x="263" y="125"/>
                  </a:lnTo>
                  <a:lnTo>
                    <a:pt x="257" y="129"/>
                  </a:lnTo>
                  <a:lnTo>
                    <a:pt x="251" y="132"/>
                  </a:lnTo>
                  <a:lnTo>
                    <a:pt x="245" y="137"/>
                  </a:lnTo>
                  <a:lnTo>
                    <a:pt x="238" y="142"/>
                  </a:lnTo>
                  <a:lnTo>
                    <a:pt x="232" y="147"/>
                  </a:lnTo>
                  <a:lnTo>
                    <a:pt x="224" y="150"/>
                  </a:lnTo>
                  <a:lnTo>
                    <a:pt x="218" y="154"/>
                  </a:lnTo>
                  <a:lnTo>
                    <a:pt x="211" y="159"/>
                  </a:lnTo>
                  <a:lnTo>
                    <a:pt x="205" y="164"/>
                  </a:lnTo>
                  <a:lnTo>
                    <a:pt x="199" y="169"/>
                  </a:lnTo>
                  <a:lnTo>
                    <a:pt x="193" y="173"/>
                  </a:lnTo>
                  <a:lnTo>
                    <a:pt x="186" y="178"/>
                  </a:lnTo>
                  <a:lnTo>
                    <a:pt x="180" y="183"/>
                  </a:lnTo>
                  <a:lnTo>
                    <a:pt x="174" y="188"/>
                  </a:lnTo>
                  <a:lnTo>
                    <a:pt x="163" y="197"/>
                  </a:lnTo>
                  <a:lnTo>
                    <a:pt x="150" y="205"/>
                  </a:lnTo>
                  <a:lnTo>
                    <a:pt x="139" y="214"/>
                  </a:lnTo>
                  <a:lnTo>
                    <a:pt x="128" y="224"/>
                  </a:lnTo>
                  <a:lnTo>
                    <a:pt x="117" y="233"/>
                  </a:lnTo>
                  <a:lnTo>
                    <a:pt x="108" y="241"/>
                  </a:lnTo>
                  <a:lnTo>
                    <a:pt x="98" y="251"/>
                  </a:lnTo>
                  <a:lnTo>
                    <a:pt x="89" y="259"/>
                  </a:lnTo>
                  <a:lnTo>
                    <a:pt x="81" y="268"/>
                  </a:lnTo>
                  <a:lnTo>
                    <a:pt x="65" y="284"/>
                  </a:lnTo>
                  <a:lnTo>
                    <a:pt x="54" y="298"/>
                  </a:lnTo>
                  <a:lnTo>
                    <a:pt x="35" y="278"/>
                  </a:lnTo>
                  <a:lnTo>
                    <a:pt x="35" y="27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4" name="Freeform 99"/>
            <p:cNvSpPr>
              <a:spLocks/>
            </p:cNvSpPr>
            <p:nvPr/>
          </p:nvSpPr>
          <p:spPr bwMode="auto">
            <a:xfrm>
              <a:off x="3777" y="1193"/>
              <a:ext cx="73" cy="45"/>
            </a:xfrm>
            <a:custGeom>
              <a:avLst/>
              <a:gdLst/>
              <a:ahLst/>
              <a:cxnLst>
                <a:cxn ang="0">
                  <a:pos x="0" y="90"/>
                </a:cxn>
                <a:cxn ang="0">
                  <a:pos x="3" y="82"/>
                </a:cxn>
                <a:cxn ang="0">
                  <a:pos x="8" y="74"/>
                </a:cxn>
                <a:cxn ang="0">
                  <a:pos x="16" y="67"/>
                </a:cxn>
                <a:cxn ang="0">
                  <a:pos x="24" y="60"/>
                </a:cxn>
                <a:cxn ang="0">
                  <a:pos x="33" y="52"/>
                </a:cxn>
                <a:cxn ang="0">
                  <a:pos x="38" y="49"/>
                </a:cxn>
                <a:cxn ang="0">
                  <a:pos x="43" y="46"/>
                </a:cxn>
                <a:cxn ang="0">
                  <a:pos x="49" y="43"/>
                </a:cxn>
                <a:cxn ang="0">
                  <a:pos x="54" y="40"/>
                </a:cxn>
                <a:cxn ang="0">
                  <a:pos x="60" y="37"/>
                </a:cxn>
                <a:cxn ang="0">
                  <a:pos x="65" y="33"/>
                </a:cxn>
                <a:cxn ang="0">
                  <a:pos x="71" y="30"/>
                </a:cxn>
                <a:cxn ang="0">
                  <a:pos x="76" y="27"/>
                </a:cxn>
                <a:cxn ang="0">
                  <a:pos x="82" y="26"/>
                </a:cxn>
                <a:cxn ang="0">
                  <a:pos x="88" y="22"/>
                </a:cxn>
                <a:cxn ang="0">
                  <a:pos x="93" y="19"/>
                </a:cxn>
                <a:cxn ang="0">
                  <a:pos x="99" y="18"/>
                </a:cxn>
                <a:cxn ang="0">
                  <a:pos x="110" y="13"/>
                </a:cxn>
                <a:cxn ang="0">
                  <a:pos x="120" y="10"/>
                </a:cxn>
                <a:cxn ang="0">
                  <a:pos x="131" y="5"/>
                </a:cxn>
                <a:cxn ang="0">
                  <a:pos x="139" y="2"/>
                </a:cxn>
                <a:cxn ang="0">
                  <a:pos x="147" y="0"/>
                </a:cxn>
                <a:cxn ang="0">
                  <a:pos x="148" y="3"/>
                </a:cxn>
                <a:cxn ang="0">
                  <a:pos x="147" y="10"/>
                </a:cxn>
                <a:cxn ang="0">
                  <a:pos x="142" y="18"/>
                </a:cxn>
                <a:cxn ang="0">
                  <a:pos x="133" y="21"/>
                </a:cxn>
                <a:cxn ang="0">
                  <a:pos x="125" y="26"/>
                </a:cxn>
                <a:cxn ang="0">
                  <a:pos x="115" y="29"/>
                </a:cxn>
                <a:cxn ang="0">
                  <a:pos x="106" y="33"/>
                </a:cxn>
                <a:cxn ang="0">
                  <a:pos x="96" y="37"/>
                </a:cxn>
                <a:cxn ang="0">
                  <a:pos x="87" y="41"/>
                </a:cxn>
                <a:cxn ang="0">
                  <a:pos x="79" y="46"/>
                </a:cxn>
                <a:cxn ang="0">
                  <a:pos x="69" y="51"/>
                </a:cxn>
                <a:cxn ang="0">
                  <a:pos x="60" y="56"/>
                </a:cxn>
                <a:cxn ang="0">
                  <a:pos x="51" y="60"/>
                </a:cxn>
                <a:cxn ang="0">
                  <a:pos x="43" y="65"/>
                </a:cxn>
                <a:cxn ang="0">
                  <a:pos x="33" y="70"/>
                </a:cxn>
                <a:cxn ang="0">
                  <a:pos x="29" y="73"/>
                </a:cxn>
                <a:cxn ang="0">
                  <a:pos x="25" y="74"/>
                </a:cxn>
                <a:cxn ang="0">
                  <a:pos x="21" y="78"/>
                </a:cxn>
                <a:cxn ang="0">
                  <a:pos x="16" y="79"/>
                </a:cxn>
                <a:cxn ang="0">
                  <a:pos x="13" y="82"/>
                </a:cxn>
                <a:cxn ang="0">
                  <a:pos x="8" y="86"/>
                </a:cxn>
                <a:cxn ang="0">
                  <a:pos x="3" y="87"/>
                </a:cxn>
                <a:cxn ang="0">
                  <a:pos x="0" y="90"/>
                </a:cxn>
                <a:cxn ang="0">
                  <a:pos x="0" y="90"/>
                </a:cxn>
              </a:cxnLst>
              <a:rect l="0" t="0" r="r" b="b"/>
              <a:pathLst>
                <a:path w="148" h="90">
                  <a:moveTo>
                    <a:pt x="0" y="90"/>
                  </a:moveTo>
                  <a:lnTo>
                    <a:pt x="3" y="82"/>
                  </a:lnTo>
                  <a:lnTo>
                    <a:pt x="8" y="74"/>
                  </a:lnTo>
                  <a:lnTo>
                    <a:pt x="16" y="67"/>
                  </a:lnTo>
                  <a:lnTo>
                    <a:pt x="24" y="60"/>
                  </a:lnTo>
                  <a:lnTo>
                    <a:pt x="33" y="52"/>
                  </a:lnTo>
                  <a:lnTo>
                    <a:pt x="38" y="49"/>
                  </a:lnTo>
                  <a:lnTo>
                    <a:pt x="43" y="46"/>
                  </a:lnTo>
                  <a:lnTo>
                    <a:pt x="49" y="43"/>
                  </a:lnTo>
                  <a:lnTo>
                    <a:pt x="54" y="40"/>
                  </a:lnTo>
                  <a:lnTo>
                    <a:pt x="60" y="37"/>
                  </a:lnTo>
                  <a:lnTo>
                    <a:pt x="65" y="33"/>
                  </a:lnTo>
                  <a:lnTo>
                    <a:pt x="71" y="30"/>
                  </a:lnTo>
                  <a:lnTo>
                    <a:pt x="76" y="27"/>
                  </a:lnTo>
                  <a:lnTo>
                    <a:pt x="82" y="26"/>
                  </a:lnTo>
                  <a:lnTo>
                    <a:pt x="88" y="22"/>
                  </a:lnTo>
                  <a:lnTo>
                    <a:pt x="93" y="19"/>
                  </a:lnTo>
                  <a:lnTo>
                    <a:pt x="99" y="18"/>
                  </a:lnTo>
                  <a:lnTo>
                    <a:pt x="110" y="13"/>
                  </a:lnTo>
                  <a:lnTo>
                    <a:pt x="120" y="10"/>
                  </a:lnTo>
                  <a:lnTo>
                    <a:pt x="131" y="5"/>
                  </a:lnTo>
                  <a:lnTo>
                    <a:pt x="139" y="2"/>
                  </a:lnTo>
                  <a:lnTo>
                    <a:pt x="147" y="0"/>
                  </a:lnTo>
                  <a:lnTo>
                    <a:pt x="148" y="3"/>
                  </a:lnTo>
                  <a:lnTo>
                    <a:pt x="147" y="10"/>
                  </a:lnTo>
                  <a:lnTo>
                    <a:pt x="142" y="18"/>
                  </a:lnTo>
                  <a:lnTo>
                    <a:pt x="133" y="21"/>
                  </a:lnTo>
                  <a:lnTo>
                    <a:pt x="125" y="26"/>
                  </a:lnTo>
                  <a:lnTo>
                    <a:pt x="115" y="29"/>
                  </a:lnTo>
                  <a:lnTo>
                    <a:pt x="106" y="33"/>
                  </a:lnTo>
                  <a:lnTo>
                    <a:pt x="96" y="37"/>
                  </a:lnTo>
                  <a:lnTo>
                    <a:pt x="87" y="41"/>
                  </a:lnTo>
                  <a:lnTo>
                    <a:pt x="79" y="46"/>
                  </a:lnTo>
                  <a:lnTo>
                    <a:pt x="69" y="51"/>
                  </a:lnTo>
                  <a:lnTo>
                    <a:pt x="60" y="56"/>
                  </a:lnTo>
                  <a:lnTo>
                    <a:pt x="51" y="60"/>
                  </a:lnTo>
                  <a:lnTo>
                    <a:pt x="43" y="65"/>
                  </a:lnTo>
                  <a:lnTo>
                    <a:pt x="33" y="70"/>
                  </a:lnTo>
                  <a:lnTo>
                    <a:pt x="29" y="73"/>
                  </a:lnTo>
                  <a:lnTo>
                    <a:pt x="25" y="74"/>
                  </a:lnTo>
                  <a:lnTo>
                    <a:pt x="21" y="78"/>
                  </a:lnTo>
                  <a:lnTo>
                    <a:pt x="16" y="79"/>
                  </a:lnTo>
                  <a:lnTo>
                    <a:pt x="13" y="82"/>
                  </a:lnTo>
                  <a:lnTo>
                    <a:pt x="8" y="86"/>
                  </a:lnTo>
                  <a:lnTo>
                    <a:pt x="3" y="87"/>
                  </a:lnTo>
                  <a:lnTo>
                    <a:pt x="0" y="90"/>
                  </a:lnTo>
                  <a:lnTo>
                    <a:pt x="0"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5" name="Freeform 100"/>
            <p:cNvSpPr>
              <a:spLocks/>
            </p:cNvSpPr>
            <p:nvPr/>
          </p:nvSpPr>
          <p:spPr bwMode="auto">
            <a:xfrm>
              <a:off x="4047" y="1073"/>
              <a:ext cx="85" cy="35"/>
            </a:xfrm>
            <a:custGeom>
              <a:avLst/>
              <a:gdLst/>
              <a:ahLst/>
              <a:cxnLst>
                <a:cxn ang="0">
                  <a:pos x="171" y="7"/>
                </a:cxn>
                <a:cxn ang="0">
                  <a:pos x="165" y="9"/>
                </a:cxn>
                <a:cxn ang="0">
                  <a:pos x="159" y="14"/>
                </a:cxn>
                <a:cxn ang="0">
                  <a:pos x="149" y="17"/>
                </a:cxn>
                <a:cxn ang="0">
                  <a:pos x="137" y="22"/>
                </a:cxn>
                <a:cxn ang="0">
                  <a:pos x="130" y="25"/>
                </a:cxn>
                <a:cxn ang="0">
                  <a:pos x="124" y="28"/>
                </a:cxn>
                <a:cxn ang="0">
                  <a:pos x="116" y="30"/>
                </a:cxn>
                <a:cxn ang="0">
                  <a:pos x="110" y="33"/>
                </a:cxn>
                <a:cxn ang="0">
                  <a:pos x="102" y="34"/>
                </a:cxn>
                <a:cxn ang="0">
                  <a:pos x="94" y="37"/>
                </a:cxn>
                <a:cxn ang="0">
                  <a:pos x="88" y="41"/>
                </a:cxn>
                <a:cxn ang="0">
                  <a:pos x="80" y="44"/>
                </a:cxn>
                <a:cxn ang="0">
                  <a:pos x="72" y="45"/>
                </a:cxn>
                <a:cxn ang="0">
                  <a:pos x="64" y="48"/>
                </a:cxn>
                <a:cxn ang="0">
                  <a:pos x="58" y="50"/>
                </a:cxn>
                <a:cxn ang="0">
                  <a:pos x="50" y="53"/>
                </a:cxn>
                <a:cxn ang="0">
                  <a:pos x="37" y="58"/>
                </a:cxn>
                <a:cxn ang="0">
                  <a:pos x="25" y="61"/>
                </a:cxn>
                <a:cxn ang="0">
                  <a:pos x="15" y="66"/>
                </a:cxn>
                <a:cxn ang="0">
                  <a:pos x="7" y="67"/>
                </a:cxn>
                <a:cxn ang="0">
                  <a:pos x="0" y="71"/>
                </a:cxn>
                <a:cxn ang="0">
                  <a:pos x="4" y="67"/>
                </a:cxn>
                <a:cxn ang="0">
                  <a:pos x="7" y="64"/>
                </a:cxn>
                <a:cxn ang="0">
                  <a:pos x="12" y="61"/>
                </a:cxn>
                <a:cxn ang="0">
                  <a:pos x="17" y="58"/>
                </a:cxn>
                <a:cxn ang="0">
                  <a:pos x="23" y="55"/>
                </a:cxn>
                <a:cxn ang="0">
                  <a:pos x="28" y="52"/>
                </a:cxn>
                <a:cxn ang="0">
                  <a:pos x="34" y="47"/>
                </a:cxn>
                <a:cxn ang="0">
                  <a:pos x="39" y="44"/>
                </a:cxn>
                <a:cxn ang="0">
                  <a:pos x="45" y="41"/>
                </a:cxn>
                <a:cxn ang="0">
                  <a:pos x="52" y="37"/>
                </a:cxn>
                <a:cxn ang="0">
                  <a:pos x="58" y="33"/>
                </a:cxn>
                <a:cxn ang="0">
                  <a:pos x="64" y="30"/>
                </a:cxn>
                <a:cxn ang="0">
                  <a:pos x="70" y="26"/>
                </a:cxn>
                <a:cxn ang="0">
                  <a:pos x="77" y="23"/>
                </a:cxn>
                <a:cxn ang="0">
                  <a:pos x="83" y="20"/>
                </a:cxn>
                <a:cxn ang="0">
                  <a:pos x="89" y="17"/>
                </a:cxn>
                <a:cxn ang="0">
                  <a:pos x="96" y="14"/>
                </a:cxn>
                <a:cxn ang="0">
                  <a:pos x="102" y="11"/>
                </a:cxn>
                <a:cxn ang="0">
                  <a:pos x="108" y="9"/>
                </a:cxn>
                <a:cxn ang="0">
                  <a:pos x="115" y="6"/>
                </a:cxn>
                <a:cxn ang="0">
                  <a:pos x="126" y="3"/>
                </a:cxn>
                <a:cxn ang="0">
                  <a:pos x="137" y="1"/>
                </a:cxn>
                <a:cxn ang="0">
                  <a:pos x="156" y="0"/>
                </a:cxn>
                <a:cxn ang="0">
                  <a:pos x="163" y="3"/>
                </a:cxn>
                <a:cxn ang="0">
                  <a:pos x="171" y="7"/>
                </a:cxn>
                <a:cxn ang="0">
                  <a:pos x="171" y="7"/>
                </a:cxn>
              </a:cxnLst>
              <a:rect l="0" t="0" r="r" b="b"/>
              <a:pathLst>
                <a:path w="171" h="71">
                  <a:moveTo>
                    <a:pt x="171" y="7"/>
                  </a:moveTo>
                  <a:lnTo>
                    <a:pt x="165" y="9"/>
                  </a:lnTo>
                  <a:lnTo>
                    <a:pt x="159" y="14"/>
                  </a:lnTo>
                  <a:lnTo>
                    <a:pt x="149" y="17"/>
                  </a:lnTo>
                  <a:lnTo>
                    <a:pt x="137" y="22"/>
                  </a:lnTo>
                  <a:lnTo>
                    <a:pt x="130" y="25"/>
                  </a:lnTo>
                  <a:lnTo>
                    <a:pt x="124" y="28"/>
                  </a:lnTo>
                  <a:lnTo>
                    <a:pt x="116" y="30"/>
                  </a:lnTo>
                  <a:lnTo>
                    <a:pt x="110" y="33"/>
                  </a:lnTo>
                  <a:lnTo>
                    <a:pt x="102" y="34"/>
                  </a:lnTo>
                  <a:lnTo>
                    <a:pt x="94" y="37"/>
                  </a:lnTo>
                  <a:lnTo>
                    <a:pt x="88" y="41"/>
                  </a:lnTo>
                  <a:lnTo>
                    <a:pt x="80" y="44"/>
                  </a:lnTo>
                  <a:lnTo>
                    <a:pt x="72" y="45"/>
                  </a:lnTo>
                  <a:lnTo>
                    <a:pt x="64" y="48"/>
                  </a:lnTo>
                  <a:lnTo>
                    <a:pt x="58" y="50"/>
                  </a:lnTo>
                  <a:lnTo>
                    <a:pt x="50" y="53"/>
                  </a:lnTo>
                  <a:lnTo>
                    <a:pt x="37" y="58"/>
                  </a:lnTo>
                  <a:lnTo>
                    <a:pt x="25" y="61"/>
                  </a:lnTo>
                  <a:lnTo>
                    <a:pt x="15" y="66"/>
                  </a:lnTo>
                  <a:lnTo>
                    <a:pt x="7" y="67"/>
                  </a:lnTo>
                  <a:lnTo>
                    <a:pt x="0" y="71"/>
                  </a:lnTo>
                  <a:lnTo>
                    <a:pt x="4" y="67"/>
                  </a:lnTo>
                  <a:lnTo>
                    <a:pt x="7" y="64"/>
                  </a:lnTo>
                  <a:lnTo>
                    <a:pt x="12" y="61"/>
                  </a:lnTo>
                  <a:lnTo>
                    <a:pt x="17" y="58"/>
                  </a:lnTo>
                  <a:lnTo>
                    <a:pt x="23" y="55"/>
                  </a:lnTo>
                  <a:lnTo>
                    <a:pt x="28" y="52"/>
                  </a:lnTo>
                  <a:lnTo>
                    <a:pt x="34" y="47"/>
                  </a:lnTo>
                  <a:lnTo>
                    <a:pt x="39" y="44"/>
                  </a:lnTo>
                  <a:lnTo>
                    <a:pt x="45" y="41"/>
                  </a:lnTo>
                  <a:lnTo>
                    <a:pt x="52" y="37"/>
                  </a:lnTo>
                  <a:lnTo>
                    <a:pt x="58" y="33"/>
                  </a:lnTo>
                  <a:lnTo>
                    <a:pt x="64" y="30"/>
                  </a:lnTo>
                  <a:lnTo>
                    <a:pt x="70" y="26"/>
                  </a:lnTo>
                  <a:lnTo>
                    <a:pt x="77" y="23"/>
                  </a:lnTo>
                  <a:lnTo>
                    <a:pt x="83" y="20"/>
                  </a:lnTo>
                  <a:lnTo>
                    <a:pt x="89" y="17"/>
                  </a:lnTo>
                  <a:lnTo>
                    <a:pt x="96" y="14"/>
                  </a:lnTo>
                  <a:lnTo>
                    <a:pt x="102" y="11"/>
                  </a:lnTo>
                  <a:lnTo>
                    <a:pt x="108" y="9"/>
                  </a:lnTo>
                  <a:lnTo>
                    <a:pt x="115" y="6"/>
                  </a:lnTo>
                  <a:lnTo>
                    <a:pt x="126" y="3"/>
                  </a:lnTo>
                  <a:lnTo>
                    <a:pt x="137" y="1"/>
                  </a:lnTo>
                  <a:lnTo>
                    <a:pt x="156" y="0"/>
                  </a:lnTo>
                  <a:lnTo>
                    <a:pt x="163" y="3"/>
                  </a:lnTo>
                  <a:lnTo>
                    <a:pt x="171" y="7"/>
                  </a:lnTo>
                  <a:lnTo>
                    <a:pt x="171" y="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6" name="Freeform 101"/>
            <p:cNvSpPr>
              <a:spLocks/>
            </p:cNvSpPr>
            <p:nvPr/>
          </p:nvSpPr>
          <p:spPr bwMode="auto">
            <a:xfrm>
              <a:off x="4124" y="1079"/>
              <a:ext cx="20" cy="13"/>
            </a:xfrm>
            <a:custGeom>
              <a:avLst/>
              <a:gdLst/>
              <a:ahLst/>
              <a:cxnLst>
                <a:cxn ang="0">
                  <a:pos x="0" y="9"/>
                </a:cxn>
                <a:cxn ang="0">
                  <a:pos x="25" y="0"/>
                </a:cxn>
                <a:cxn ang="0">
                  <a:pos x="30" y="6"/>
                </a:cxn>
                <a:cxn ang="0">
                  <a:pos x="35" y="11"/>
                </a:cxn>
                <a:cxn ang="0">
                  <a:pos x="39" y="25"/>
                </a:cxn>
                <a:cxn ang="0">
                  <a:pos x="0" y="9"/>
                </a:cxn>
                <a:cxn ang="0">
                  <a:pos x="0" y="9"/>
                </a:cxn>
              </a:cxnLst>
              <a:rect l="0" t="0" r="r" b="b"/>
              <a:pathLst>
                <a:path w="39" h="25">
                  <a:moveTo>
                    <a:pt x="0" y="9"/>
                  </a:moveTo>
                  <a:lnTo>
                    <a:pt x="25" y="0"/>
                  </a:lnTo>
                  <a:lnTo>
                    <a:pt x="30" y="6"/>
                  </a:lnTo>
                  <a:lnTo>
                    <a:pt x="35" y="11"/>
                  </a:lnTo>
                  <a:lnTo>
                    <a:pt x="39" y="25"/>
                  </a:lnTo>
                  <a:lnTo>
                    <a:pt x="0" y="9"/>
                  </a:lnTo>
                  <a:lnTo>
                    <a:pt x="0" y="9"/>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7" name="Freeform 102"/>
            <p:cNvSpPr>
              <a:spLocks/>
            </p:cNvSpPr>
            <p:nvPr/>
          </p:nvSpPr>
          <p:spPr bwMode="auto">
            <a:xfrm>
              <a:off x="4052" y="1258"/>
              <a:ext cx="93" cy="102"/>
            </a:xfrm>
            <a:custGeom>
              <a:avLst/>
              <a:gdLst/>
              <a:ahLst/>
              <a:cxnLst>
                <a:cxn ang="0">
                  <a:pos x="97" y="5"/>
                </a:cxn>
                <a:cxn ang="0">
                  <a:pos x="50" y="35"/>
                </a:cxn>
                <a:cxn ang="0">
                  <a:pos x="18" y="84"/>
                </a:cxn>
                <a:cxn ang="0">
                  <a:pos x="0" y="138"/>
                </a:cxn>
                <a:cxn ang="0">
                  <a:pos x="0" y="186"/>
                </a:cxn>
                <a:cxn ang="0">
                  <a:pos x="3" y="205"/>
                </a:cxn>
                <a:cxn ang="0">
                  <a:pos x="6" y="174"/>
                </a:cxn>
                <a:cxn ang="0">
                  <a:pos x="17" y="180"/>
                </a:cxn>
                <a:cxn ang="0">
                  <a:pos x="14" y="145"/>
                </a:cxn>
                <a:cxn ang="0">
                  <a:pos x="20" y="160"/>
                </a:cxn>
                <a:cxn ang="0">
                  <a:pos x="18" y="123"/>
                </a:cxn>
                <a:cxn ang="0">
                  <a:pos x="39" y="131"/>
                </a:cxn>
                <a:cxn ang="0">
                  <a:pos x="33" y="85"/>
                </a:cxn>
                <a:cxn ang="0">
                  <a:pos x="66" y="103"/>
                </a:cxn>
                <a:cxn ang="0">
                  <a:pos x="66" y="55"/>
                </a:cxn>
                <a:cxn ang="0">
                  <a:pos x="99" y="85"/>
                </a:cxn>
                <a:cxn ang="0">
                  <a:pos x="96" y="33"/>
                </a:cxn>
                <a:cxn ang="0">
                  <a:pos x="127" y="62"/>
                </a:cxn>
                <a:cxn ang="0">
                  <a:pos x="121" y="18"/>
                </a:cxn>
                <a:cxn ang="0">
                  <a:pos x="157" y="51"/>
                </a:cxn>
                <a:cxn ang="0">
                  <a:pos x="159" y="27"/>
                </a:cxn>
                <a:cxn ang="0">
                  <a:pos x="184" y="44"/>
                </a:cxn>
                <a:cxn ang="0">
                  <a:pos x="159" y="11"/>
                </a:cxn>
                <a:cxn ang="0">
                  <a:pos x="127" y="0"/>
                </a:cxn>
                <a:cxn ang="0">
                  <a:pos x="97" y="5"/>
                </a:cxn>
                <a:cxn ang="0">
                  <a:pos x="97" y="5"/>
                </a:cxn>
              </a:cxnLst>
              <a:rect l="0" t="0" r="r" b="b"/>
              <a:pathLst>
                <a:path w="184" h="205">
                  <a:moveTo>
                    <a:pt x="97" y="5"/>
                  </a:moveTo>
                  <a:lnTo>
                    <a:pt x="50" y="35"/>
                  </a:lnTo>
                  <a:lnTo>
                    <a:pt x="18" y="84"/>
                  </a:lnTo>
                  <a:lnTo>
                    <a:pt x="0" y="138"/>
                  </a:lnTo>
                  <a:lnTo>
                    <a:pt x="0" y="186"/>
                  </a:lnTo>
                  <a:lnTo>
                    <a:pt x="3" y="205"/>
                  </a:lnTo>
                  <a:lnTo>
                    <a:pt x="6" y="174"/>
                  </a:lnTo>
                  <a:lnTo>
                    <a:pt x="17" y="180"/>
                  </a:lnTo>
                  <a:lnTo>
                    <a:pt x="14" y="145"/>
                  </a:lnTo>
                  <a:lnTo>
                    <a:pt x="20" y="160"/>
                  </a:lnTo>
                  <a:lnTo>
                    <a:pt x="18" y="123"/>
                  </a:lnTo>
                  <a:lnTo>
                    <a:pt x="39" y="131"/>
                  </a:lnTo>
                  <a:lnTo>
                    <a:pt x="33" y="85"/>
                  </a:lnTo>
                  <a:lnTo>
                    <a:pt x="66" y="103"/>
                  </a:lnTo>
                  <a:lnTo>
                    <a:pt x="66" y="55"/>
                  </a:lnTo>
                  <a:lnTo>
                    <a:pt x="99" y="85"/>
                  </a:lnTo>
                  <a:lnTo>
                    <a:pt x="96" y="33"/>
                  </a:lnTo>
                  <a:lnTo>
                    <a:pt x="127" y="62"/>
                  </a:lnTo>
                  <a:lnTo>
                    <a:pt x="121" y="18"/>
                  </a:lnTo>
                  <a:lnTo>
                    <a:pt x="157" y="51"/>
                  </a:lnTo>
                  <a:lnTo>
                    <a:pt x="159" y="27"/>
                  </a:lnTo>
                  <a:lnTo>
                    <a:pt x="184" y="44"/>
                  </a:lnTo>
                  <a:lnTo>
                    <a:pt x="159" y="11"/>
                  </a:lnTo>
                  <a:lnTo>
                    <a:pt x="127" y="0"/>
                  </a:lnTo>
                  <a:lnTo>
                    <a:pt x="97" y="5"/>
                  </a:lnTo>
                  <a:lnTo>
                    <a:pt x="97" y="5"/>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8" name="Freeform 103"/>
            <p:cNvSpPr>
              <a:spLocks/>
            </p:cNvSpPr>
            <p:nvPr/>
          </p:nvSpPr>
          <p:spPr bwMode="auto">
            <a:xfrm>
              <a:off x="3797" y="1258"/>
              <a:ext cx="105" cy="118"/>
            </a:xfrm>
            <a:custGeom>
              <a:avLst/>
              <a:gdLst/>
              <a:ahLst/>
              <a:cxnLst>
                <a:cxn ang="0">
                  <a:pos x="9" y="240"/>
                </a:cxn>
                <a:cxn ang="0">
                  <a:pos x="0" y="190"/>
                </a:cxn>
                <a:cxn ang="0">
                  <a:pos x="0" y="136"/>
                </a:cxn>
                <a:cxn ang="0">
                  <a:pos x="14" y="74"/>
                </a:cxn>
                <a:cxn ang="0">
                  <a:pos x="47" y="32"/>
                </a:cxn>
                <a:cxn ang="0">
                  <a:pos x="88" y="8"/>
                </a:cxn>
                <a:cxn ang="0">
                  <a:pos x="130" y="0"/>
                </a:cxn>
                <a:cxn ang="0">
                  <a:pos x="170" y="10"/>
                </a:cxn>
                <a:cxn ang="0">
                  <a:pos x="208" y="51"/>
                </a:cxn>
                <a:cxn ang="0">
                  <a:pos x="151" y="18"/>
                </a:cxn>
                <a:cxn ang="0">
                  <a:pos x="165" y="60"/>
                </a:cxn>
                <a:cxn ang="0">
                  <a:pos x="118" y="24"/>
                </a:cxn>
                <a:cxn ang="0">
                  <a:pos x="126" y="73"/>
                </a:cxn>
                <a:cxn ang="0">
                  <a:pos x="88" y="59"/>
                </a:cxn>
                <a:cxn ang="0">
                  <a:pos x="99" y="109"/>
                </a:cxn>
                <a:cxn ang="0">
                  <a:pos x="63" y="101"/>
                </a:cxn>
                <a:cxn ang="0">
                  <a:pos x="80" y="138"/>
                </a:cxn>
                <a:cxn ang="0">
                  <a:pos x="38" y="126"/>
                </a:cxn>
                <a:cxn ang="0">
                  <a:pos x="52" y="168"/>
                </a:cxn>
                <a:cxn ang="0">
                  <a:pos x="6" y="158"/>
                </a:cxn>
                <a:cxn ang="0">
                  <a:pos x="22" y="193"/>
                </a:cxn>
                <a:cxn ang="0">
                  <a:pos x="12" y="197"/>
                </a:cxn>
                <a:cxn ang="0">
                  <a:pos x="9" y="240"/>
                </a:cxn>
                <a:cxn ang="0">
                  <a:pos x="9" y="240"/>
                </a:cxn>
              </a:cxnLst>
              <a:rect l="0" t="0" r="r" b="b"/>
              <a:pathLst>
                <a:path w="208" h="240">
                  <a:moveTo>
                    <a:pt x="9" y="240"/>
                  </a:moveTo>
                  <a:lnTo>
                    <a:pt x="0" y="190"/>
                  </a:lnTo>
                  <a:lnTo>
                    <a:pt x="0" y="136"/>
                  </a:lnTo>
                  <a:lnTo>
                    <a:pt x="14" y="74"/>
                  </a:lnTo>
                  <a:lnTo>
                    <a:pt x="47" y="32"/>
                  </a:lnTo>
                  <a:lnTo>
                    <a:pt x="88" y="8"/>
                  </a:lnTo>
                  <a:lnTo>
                    <a:pt x="130" y="0"/>
                  </a:lnTo>
                  <a:lnTo>
                    <a:pt x="170" y="10"/>
                  </a:lnTo>
                  <a:lnTo>
                    <a:pt x="208" y="51"/>
                  </a:lnTo>
                  <a:lnTo>
                    <a:pt x="151" y="18"/>
                  </a:lnTo>
                  <a:lnTo>
                    <a:pt x="165" y="60"/>
                  </a:lnTo>
                  <a:lnTo>
                    <a:pt x="118" y="24"/>
                  </a:lnTo>
                  <a:lnTo>
                    <a:pt x="126" y="73"/>
                  </a:lnTo>
                  <a:lnTo>
                    <a:pt x="88" y="59"/>
                  </a:lnTo>
                  <a:lnTo>
                    <a:pt x="99" y="109"/>
                  </a:lnTo>
                  <a:lnTo>
                    <a:pt x="63" y="101"/>
                  </a:lnTo>
                  <a:lnTo>
                    <a:pt x="80" y="138"/>
                  </a:lnTo>
                  <a:lnTo>
                    <a:pt x="38" y="126"/>
                  </a:lnTo>
                  <a:lnTo>
                    <a:pt x="52" y="168"/>
                  </a:lnTo>
                  <a:lnTo>
                    <a:pt x="6" y="158"/>
                  </a:lnTo>
                  <a:lnTo>
                    <a:pt x="22" y="193"/>
                  </a:lnTo>
                  <a:lnTo>
                    <a:pt x="12" y="197"/>
                  </a:lnTo>
                  <a:lnTo>
                    <a:pt x="9" y="240"/>
                  </a:lnTo>
                  <a:lnTo>
                    <a:pt x="9" y="24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09" name="Freeform 104"/>
            <p:cNvSpPr>
              <a:spLocks/>
            </p:cNvSpPr>
            <p:nvPr/>
          </p:nvSpPr>
          <p:spPr bwMode="auto">
            <a:xfrm>
              <a:off x="3774" y="1229"/>
              <a:ext cx="152" cy="115"/>
            </a:xfrm>
            <a:custGeom>
              <a:avLst/>
              <a:gdLst/>
              <a:ahLst/>
              <a:cxnLst>
                <a:cxn ang="0">
                  <a:pos x="115" y="18"/>
                </a:cxn>
                <a:cxn ang="0">
                  <a:pos x="162" y="0"/>
                </a:cxn>
                <a:cxn ang="0">
                  <a:pos x="213" y="0"/>
                </a:cxn>
                <a:cxn ang="0">
                  <a:pos x="250" y="15"/>
                </a:cxn>
                <a:cxn ang="0">
                  <a:pos x="280" y="40"/>
                </a:cxn>
                <a:cxn ang="0">
                  <a:pos x="298" y="76"/>
                </a:cxn>
                <a:cxn ang="0">
                  <a:pos x="304" y="122"/>
                </a:cxn>
                <a:cxn ang="0">
                  <a:pos x="272" y="65"/>
                </a:cxn>
                <a:cxn ang="0">
                  <a:pos x="238" y="30"/>
                </a:cxn>
                <a:cxn ang="0">
                  <a:pos x="172" y="19"/>
                </a:cxn>
                <a:cxn ang="0">
                  <a:pos x="121" y="29"/>
                </a:cxn>
                <a:cxn ang="0">
                  <a:pos x="72" y="62"/>
                </a:cxn>
                <a:cxn ang="0">
                  <a:pos x="50" y="89"/>
                </a:cxn>
                <a:cxn ang="0">
                  <a:pos x="17" y="147"/>
                </a:cxn>
                <a:cxn ang="0">
                  <a:pos x="8" y="198"/>
                </a:cxn>
                <a:cxn ang="0">
                  <a:pos x="5" y="231"/>
                </a:cxn>
                <a:cxn ang="0">
                  <a:pos x="0" y="188"/>
                </a:cxn>
                <a:cxn ang="0">
                  <a:pos x="20" y="112"/>
                </a:cxn>
                <a:cxn ang="0">
                  <a:pos x="53" y="68"/>
                </a:cxn>
                <a:cxn ang="0">
                  <a:pos x="91" y="32"/>
                </a:cxn>
                <a:cxn ang="0">
                  <a:pos x="115" y="18"/>
                </a:cxn>
                <a:cxn ang="0">
                  <a:pos x="115" y="18"/>
                </a:cxn>
              </a:cxnLst>
              <a:rect l="0" t="0" r="r" b="b"/>
              <a:pathLst>
                <a:path w="304" h="231">
                  <a:moveTo>
                    <a:pt x="115" y="18"/>
                  </a:moveTo>
                  <a:lnTo>
                    <a:pt x="162" y="0"/>
                  </a:lnTo>
                  <a:lnTo>
                    <a:pt x="213" y="0"/>
                  </a:lnTo>
                  <a:lnTo>
                    <a:pt x="250" y="15"/>
                  </a:lnTo>
                  <a:lnTo>
                    <a:pt x="280" y="40"/>
                  </a:lnTo>
                  <a:lnTo>
                    <a:pt x="298" y="76"/>
                  </a:lnTo>
                  <a:lnTo>
                    <a:pt x="304" y="122"/>
                  </a:lnTo>
                  <a:lnTo>
                    <a:pt x="272" y="65"/>
                  </a:lnTo>
                  <a:lnTo>
                    <a:pt x="238" y="30"/>
                  </a:lnTo>
                  <a:lnTo>
                    <a:pt x="172" y="19"/>
                  </a:lnTo>
                  <a:lnTo>
                    <a:pt x="121" y="29"/>
                  </a:lnTo>
                  <a:lnTo>
                    <a:pt x="72" y="62"/>
                  </a:lnTo>
                  <a:lnTo>
                    <a:pt x="50" y="89"/>
                  </a:lnTo>
                  <a:lnTo>
                    <a:pt x="17" y="147"/>
                  </a:lnTo>
                  <a:lnTo>
                    <a:pt x="8" y="198"/>
                  </a:lnTo>
                  <a:lnTo>
                    <a:pt x="5" y="231"/>
                  </a:lnTo>
                  <a:lnTo>
                    <a:pt x="0" y="188"/>
                  </a:lnTo>
                  <a:lnTo>
                    <a:pt x="20" y="112"/>
                  </a:lnTo>
                  <a:lnTo>
                    <a:pt x="53" y="68"/>
                  </a:lnTo>
                  <a:lnTo>
                    <a:pt x="91" y="32"/>
                  </a:lnTo>
                  <a:lnTo>
                    <a:pt x="115" y="18"/>
                  </a:lnTo>
                  <a:lnTo>
                    <a:pt x="115" y="18"/>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10" name="Freeform 105"/>
            <p:cNvSpPr>
              <a:spLocks/>
            </p:cNvSpPr>
            <p:nvPr/>
          </p:nvSpPr>
          <p:spPr bwMode="auto">
            <a:xfrm>
              <a:off x="3976" y="1266"/>
              <a:ext cx="40" cy="20"/>
            </a:xfrm>
            <a:custGeom>
              <a:avLst/>
              <a:gdLst/>
              <a:ahLst/>
              <a:cxnLst>
                <a:cxn ang="0">
                  <a:pos x="0" y="4"/>
                </a:cxn>
                <a:cxn ang="0">
                  <a:pos x="17" y="0"/>
                </a:cxn>
                <a:cxn ang="0">
                  <a:pos x="50" y="8"/>
                </a:cxn>
                <a:cxn ang="0">
                  <a:pos x="72" y="25"/>
                </a:cxn>
                <a:cxn ang="0">
                  <a:pos x="80" y="41"/>
                </a:cxn>
                <a:cxn ang="0">
                  <a:pos x="77" y="42"/>
                </a:cxn>
                <a:cxn ang="0">
                  <a:pos x="55" y="19"/>
                </a:cxn>
                <a:cxn ang="0">
                  <a:pos x="30" y="8"/>
                </a:cxn>
                <a:cxn ang="0">
                  <a:pos x="0" y="4"/>
                </a:cxn>
                <a:cxn ang="0">
                  <a:pos x="0" y="4"/>
                </a:cxn>
              </a:cxnLst>
              <a:rect l="0" t="0" r="r" b="b"/>
              <a:pathLst>
                <a:path w="80" h="42">
                  <a:moveTo>
                    <a:pt x="0" y="4"/>
                  </a:moveTo>
                  <a:lnTo>
                    <a:pt x="17" y="0"/>
                  </a:lnTo>
                  <a:lnTo>
                    <a:pt x="50" y="8"/>
                  </a:lnTo>
                  <a:lnTo>
                    <a:pt x="72" y="25"/>
                  </a:lnTo>
                  <a:lnTo>
                    <a:pt x="80" y="41"/>
                  </a:lnTo>
                  <a:lnTo>
                    <a:pt x="77" y="42"/>
                  </a:lnTo>
                  <a:lnTo>
                    <a:pt x="55" y="19"/>
                  </a:lnTo>
                  <a:lnTo>
                    <a:pt x="30" y="8"/>
                  </a:lnTo>
                  <a:lnTo>
                    <a:pt x="0" y="4"/>
                  </a:lnTo>
                  <a:lnTo>
                    <a:pt x="0" y="4"/>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11" name="Freeform 106"/>
            <p:cNvSpPr>
              <a:spLocks/>
            </p:cNvSpPr>
            <p:nvPr/>
          </p:nvSpPr>
          <p:spPr bwMode="auto">
            <a:xfrm>
              <a:off x="3916" y="1159"/>
              <a:ext cx="83" cy="70"/>
            </a:xfrm>
            <a:custGeom>
              <a:avLst/>
              <a:gdLst/>
              <a:ahLst/>
              <a:cxnLst>
                <a:cxn ang="0">
                  <a:pos x="0" y="131"/>
                </a:cxn>
                <a:cxn ang="0">
                  <a:pos x="58" y="82"/>
                </a:cxn>
                <a:cxn ang="0">
                  <a:pos x="110" y="42"/>
                </a:cxn>
                <a:cxn ang="0">
                  <a:pos x="168" y="0"/>
                </a:cxn>
                <a:cxn ang="0">
                  <a:pos x="113" y="47"/>
                </a:cxn>
                <a:cxn ang="0">
                  <a:pos x="38" y="110"/>
                </a:cxn>
                <a:cxn ang="0">
                  <a:pos x="9" y="138"/>
                </a:cxn>
                <a:cxn ang="0">
                  <a:pos x="0" y="131"/>
                </a:cxn>
                <a:cxn ang="0">
                  <a:pos x="0" y="131"/>
                </a:cxn>
              </a:cxnLst>
              <a:rect l="0" t="0" r="r" b="b"/>
              <a:pathLst>
                <a:path w="168" h="138">
                  <a:moveTo>
                    <a:pt x="0" y="131"/>
                  </a:moveTo>
                  <a:lnTo>
                    <a:pt x="58" y="82"/>
                  </a:lnTo>
                  <a:lnTo>
                    <a:pt x="110" y="42"/>
                  </a:lnTo>
                  <a:lnTo>
                    <a:pt x="168" y="0"/>
                  </a:lnTo>
                  <a:lnTo>
                    <a:pt x="113" y="47"/>
                  </a:lnTo>
                  <a:lnTo>
                    <a:pt x="38" y="110"/>
                  </a:lnTo>
                  <a:lnTo>
                    <a:pt x="9" y="138"/>
                  </a:lnTo>
                  <a:lnTo>
                    <a:pt x="0" y="131"/>
                  </a:lnTo>
                  <a:lnTo>
                    <a:pt x="0" y="131"/>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12" name="Freeform 107"/>
            <p:cNvSpPr>
              <a:spLocks/>
            </p:cNvSpPr>
            <p:nvPr/>
          </p:nvSpPr>
          <p:spPr bwMode="auto">
            <a:xfrm>
              <a:off x="4226" y="1214"/>
              <a:ext cx="110" cy="77"/>
            </a:xfrm>
            <a:custGeom>
              <a:avLst/>
              <a:gdLst/>
              <a:ahLst/>
              <a:cxnLst>
                <a:cxn ang="0">
                  <a:pos x="0" y="149"/>
                </a:cxn>
                <a:cxn ang="0">
                  <a:pos x="43" y="118"/>
                </a:cxn>
                <a:cxn ang="0">
                  <a:pos x="95" y="82"/>
                </a:cxn>
                <a:cxn ang="0">
                  <a:pos x="140" y="48"/>
                </a:cxn>
                <a:cxn ang="0">
                  <a:pos x="191" y="15"/>
                </a:cxn>
                <a:cxn ang="0">
                  <a:pos x="221" y="0"/>
                </a:cxn>
                <a:cxn ang="0">
                  <a:pos x="123" y="69"/>
                </a:cxn>
                <a:cxn ang="0">
                  <a:pos x="5" y="156"/>
                </a:cxn>
                <a:cxn ang="0">
                  <a:pos x="0" y="149"/>
                </a:cxn>
                <a:cxn ang="0">
                  <a:pos x="0" y="149"/>
                </a:cxn>
              </a:cxnLst>
              <a:rect l="0" t="0" r="r" b="b"/>
              <a:pathLst>
                <a:path w="221" h="156">
                  <a:moveTo>
                    <a:pt x="0" y="149"/>
                  </a:moveTo>
                  <a:lnTo>
                    <a:pt x="43" y="118"/>
                  </a:lnTo>
                  <a:lnTo>
                    <a:pt x="95" y="82"/>
                  </a:lnTo>
                  <a:lnTo>
                    <a:pt x="140" y="48"/>
                  </a:lnTo>
                  <a:lnTo>
                    <a:pt x="191" y="15"/>
                  </a:lnTo>
                  <a:lnTo>
                    <a:pt x="221" y="0"/>
                  </a:lnTo>
                  <a:lnTo>
                    <a:pt x="123" y="69"/>
                  </a:lnTo>
                  <a:lnTo>
                    <a:pt x="5" y="156"/>
                  </a:lnTo>
                  <a:lnTo>
                    <a:pt x="0" y="149"/>
                  </a:lnTo>
                  <a:lnTo>
                    <a:pt x="0" y="149"/>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113" name="Freeform 108"/>
            <p:cNvSpPr>
              <a:spLocks/>
            </p:cNvSpPr>
            <p:nvPr/>
          </p:nvSpPr>
          <p:spPr bwMode="auto">
            <a:xfrm>
              <a:off x="4201" y="1300"/>
              <a:ext cx="10" cy="25"/>
            </a:xfrm>
            <a:custGeom>
              <a:avLst/>
              <a:gdLst/>
              <a:ahLst/>
              <a:cxnLst>
                <a:cxn ang="0">
                  <a:pos x="2" y="0"/>
                </a:cxn>
                <a:cxn ang="0">
                  <a:pos x="0" y="51"/>
                </a:cxn>
                <a:cxn ang="0">
                  <a:pos x="19" y="40"/>
                </a:cxn>
                <a:cxn ang="0">
                  <a:pos x="21" y="16"/>
                </a:cxn>
                <a:cxn ang="0">
                  <a:pos x="8" y="4"/>
                </a:cxn>
                <a:cxn ang="0">
                  <a:pos x="2" y="0"/>
                </a:cxn>
                <a:cxn ang="0">
                  <a:pos x="2" y="0"/>
                </a:cxn>
              </a:cxnLst>
              <a:rect l="0" t="0" r="r" b="b"/>
              <a:pathLst>
                <a:path w="21" h="51">
                  <a:moveTo>
                    <a:pt x="2" y="0"/>
                  </a:moveTo>
                  <a:lnTo>
                    <a:pt x="0" y="51"/>
                  </a:lnTo>
                  <a:lnTo>
                    <a:pt x="19" y="40"/>
                  </a:lnTo>
                  <a:lnTo>
                    <a:pt x="21" y="16"/>
                  </a:lnTo>
                  <a:lnTo>
                    <a:pt x="8" y="4"/>
                  </a:lnTo>
                  <a:lnTo>
                    <a:pt x="2" y="0"/>
                  </a:lnTo>
                  <a:lnTo>
                    <a:pt x="2" y="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grpSp>
      <p:grpSp>
        <p:nvGrpSpPr>
          <p:cNvPr id="115" name="Group 114"/>
          <p:cNvGrpSpPr/>
          <p:nvPr/>
        </p:nvGrpSpPr>
        <p:grpSpPr>
          <a:xfrm>
            <a:off x="7028550" y="5845443"/>
            <a:ext cx="4478472" cy="418474"/>
            <a:chOff x="497377" y="5709079"/>
            <a:chExt cx="3359729" cy="418474"/>
          </a:xfrm>
        </p:grpSpPr>
        <p:pic>
          <p:nvPicPr>
            <p:cNvPr id="116" name="Picture 2" descr="\\johnlserver\docs$\Artwork from DVD Website\Shapes\Arrows\Gold Gradient Collection\dashed arrow 0 gold  arrow curved 7.png"/>
            <p:cNvPicPr>
              <a:picLocks noChangeAspect="1" noChangeArrowheads="1"/>
            </p:cNvPicPr>
            <p:nvPr/>
          </p:nvPicPr>
          <p:blipFill>
            <a:blip r:embed="rId10" cstate="print"/>
            <a:srcRect/>
            <a:stretch>
              <a:fillRect/>
            </a:stretch>
          </p:blipFill>
          <p:spPr bwMode="auto">
            <a:xfrm flipV="1">
              <a:off x="2244396" y="5776011"/>
              <a:ext cx="617768" cy="228599"/>
            </a:xfrm>
            <a:prstGeom prst="rect">
              <a:avLst/>
            </a:prstGeom>
            <a:noFill/>
            <a:ln w="9525">
              <a:noFill/>
              <a:miter lim="800000"/>
              <a:headEnd/>
              <a:tailEnd/>
            </a:ln>
          </p:spPr>
        </p:pic>
        <p:pic>
          <p:nvPicPr>
            <p:cNvPr id="117" name="Picture 3" descr="\\johnlserver\docs$\Artwork from DVD Website\Shapes\Arrows\Gold Gradient Collection\arrow 0 gold  arrow curved 4.png"/>
            <p:cNvPicPr>
              <a:picLocks noChangeAspect="1" noChangeArrowheads="1"/>
            </p:cNvPicPr>
            <p:nvPr/>
          </p:nvPicPr>
          <p:blipFill>
            <a:blip r:embed="rId11" cstate="print"/>
            <a:srcRect/>
            <a:stretch>
              <a:fillRect/>
            </a:stretch>
          </p:blipFill>
          <p:spPr bwMode="auto">
            <a:xfrm rot="16200000">
              <a:off x="631677" y="5574779"/>
              <a:ext cx="311348" cy="579947"/>
            </a:xfrm>
            <a:prstGeom prst="rect">
              <a:avLst/>
            </a:prstGeom>
            <a:noFill/>
            <a:ln w="9525">
              <a:noFill/>
              <a:miter lim="800000"/>
              <a:headEnd/>
              <a:tailEnd/>
            </a:ln>
          </p:spPr>
        </p:pic>
        <p:sp>
          <p:nvSpPr>
            <p:cNvPr id="118" name="TextBox 117"/>
            <p:cNvSpPr txBox="1"/>
            <p:nvPr/>
          </p:nvSpPr>
          <p:spPr>
            <a:xfrm>
              <a:off x="1106974" y="5712055"/>
              <a:ext cx="1302221" cy="415498"/>
            </a:xfrm>
            <a:prstGeom prst="rect">
              <a:avLst/>
            </a:prstGeom>
            <a:noFill/>
          </p:spPr>
          <p:txBody>
            <a:bodyPr wrap="square" rtlCol="0">
              <a:spAutoFit/>
            </a:bodyPr>
            <a:lstStyle/>
            <a:p>
              <a:r>
                <a:rPr lang="en-US" sz="1050" dirty="0" smtClean="0"/>
                <a:t>Synchronous </a:t>
              </a:r>
            </a:p>
            <a:p>
              <a:r>
                <a:rPr lang="en-US" sz="1050" dirty="0" smtClean="0"/>
                <a:t>Data Movement</a:t>
              </a:r>
            </a:p>
          </p:txBody>
        </p:sp>
        <p:sp>
          <p:nvSpPr>
            <p:cNvPr id="119" name="TextBox 118"/>
            <p:cNvSpPr txBox="1"/>
            <p:nvPr/>
          </p:nvSpPr>
          <p:spPr>
            <a:xfrm>
              <a:off x="2731307" y="5712055"/>
              <a:ext cx="1125799" cy="415498"/>
            </a:xfrm>
            <a:prstGeom prst="rect">
              <a:avLst/>
            </a:prstGeom>
            <a:noFill/>
          </p:spPr>
          <p:txBody>
            <a:bodyPr wrap="square" rtlCol="0">
              <a:spAutoFit/>
            </a:bodyPr>
            <a:lstStyle/>
            <a:p>
              <a:r>
                <a:rPr lang="en-US" sz="1050" dirty="0" smtClean="0"/>
                <a:t>Asynchcronous Data Movement</a:t>
              </a:r>
            </a:p>
          </p:txBody>
        </p:sp>
      </p:grpSp>
    </p:spTree>
    <p:extLst>
      <p:ext uri="{BB962C8B-B14F-4D97-AF65-F5344CB8AC3E}">
        <p14:creationId xmlns:p14="http://schemas.microsoft.com/office/powerpoint/2010/main" val="146570121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Topology Examples</a:t>
            </a:r>
            <a:endParaRPr lang="en-US" dirty="0"/>
          </a:p>
        </p:txBody>
      </p:sp>
      <p:sp>
        <p:nvSpPr>
          <p:cNvPr id="6" name="Content Placeholder 5"/>
          <p:cNvSpPr>
            <a:spLocks noGrp="1"/>
          </p:cNvSpPr>
          <p:nvPr>
            <p:ph idx="1"/>
          </p:nvPr>
        </p:nvSpPr>
        <p:spPr>
          <a:xfrm>
            <a:off x="519112" y="1087569"/>
            <a:ext cx="11149013" cy="443198"/>
          </a:xfrm>
        </p:spPr>
        <p:txBody>
          <a:bodyPr/>
          <a:lstStyle/>
          <a:p>
            <a:pPr marL="0" indent="0">
              <a:buNone/>
            </a:pPr>
            <a:r>
              <a:rPr lang="en-US" dirty="0" err="1" smtClean="0"/>
              <a:t>AlwaysOn</a:t>
            </a:r>
            <a:r>
              <a:rPr lang="en-US" dirty="0" smtClean="0"/>
              <a:t> provides the flexibility of different HA configurations</a:t>
            </a:r>
            <a:endParaRPr lang="en-US" dirty="0"/>
          </a:p>
        </p:txBody>
      </p:sp>
      <p:grpSp>
        <p:nvGrpSpPr>
          <p:cNvPr id="5" name="Group 4"/>
          <p:cNvGrpSpPr/>
          <p:nvPr/>
        </p:nvGrpSpPr>
        <p:grpSpPr>
          <a:xfrm>
            <a:off x="662997" y="6020428"/>
            <a:ext cx="4478472" cy="418474"/>
            <a:chOff x="497377" y="5709079"/>
            <a:chExt cx="3359729" cy="418474"/>
          </a:xfrm>
        </p:grpSpPr>
        <p:pic>
          <p:nvPicPr>
            <p:cNvPr id="8" name="Picture 2" descr="\\johnlserver\docs$\Artwork from DVD Website\Shapes\Arrows\Gold Gradient Collection\dashed arrow 0 gold  arrow curved 7.png"/>
            <p:cNvPicPr>
              <a:picLocks noChangeAspect="1" noChangeArrowheads="1"/>
            </p:cNvPicPr>
            <p:nvPr/>
          </p:nvPicPr>
          <p:blipFill>
            <a:blip r:embed="rId3" cstate="print"/>
            <a:srcRect/>
            <a:stretch>
              <a:fillRect/>
            </a:stretch>
          </p:blipFill>
          <p:spPr bwMode="auto">
            <a:xfrm flipV="1">
              <a:off x="2244396" y="5776011"/>
              <a:ext cx="617768" cy="228599"/>
            </a:xfrm>
            <a:prstGeom prst="rect">
              <a:avLst/>
            </a:prstGeom>
            <a:noFill/>
            <a:ln w="9525">
              <a:noFill/>
              <a:miter lim="800000"/>
              <a:headEnd/>
              <a:tailEnd/>
            </a:ln>
          </p:spPr>
        </p:pic>
        <p:pic>
          <p:nvPicPr>
            <p:cNvPr id="9" name="Picture 3" descr="\\johnlserver\docs$\Artwork from DVD Website\Shapes\Arrows\Gold Gradient Collection\arrow 0 gold  arrow curved 4.png"/>
            <p:cNvPicPr>
              <a:picLocks noChangeAspect="1" noChangeArrowheads="1"/>
            </p:cNvPicPr>
            <p:nvPr/>
          </p:nvPicPr>
          <p:blipFill>
            <a:blip r:embed="rId4" cstate="print"/>
            <a:srcRect/>
            <a:stretch>
              <a:fillRect/>
            </a:stretch>
          </p:blipFill>
          <p:spPr bwMode="auto">
            <a:xfrm rot="16200000">
              <a:off x="631677" y="5574779"/>
              <a:ext cx="311348" cy="579947"/>
            </a:xfrm>
            <a:prstGeom prst="rect">
              <a:avLst/>
            </a:prstGeom>
            <a:noFill/>
            <a:ln w="9525">
              <a:noFill/>
              <a:miter lim="800000"/>
              <a:headEnd/>
              <a:tailEnd/>
            </a:ln>
          </p:spPr>
        </p:pic>
        <p:sp>
          <p:nvSpPr>
            <p:cNvPr id="10" name="TextBox 9"/>
            <p:cNvSpPr txBox="1"/>
            <p:nvPr/>
          </p:nvSpPr>
          <p:spPr>
            <a:xfrm>
              <a:off x="1106974" y="5712055"/>
              <a:ext cx="1302221" cy="415498"/>
            </a:xfrm>
            <a:prstGeom prst="rect">
              <a:avLst/>
            </a:prstGeom>
            <a:noFill/>
          </p:spPr>
          <p:txBody>
            <a:bodyPr wrap="square" rtlCol="0">
              <a:spAutoFit/>
            </a:bodyPr>
            <a:lstStyle/>
            <a:p>
              <a:r>
                <a:rPr lang="en-US" sz="1050" dirty="0" smtClean="0"/>
                <a:t>Synchronous </a:t>
              </a:r>
            </a:p>
            <a:p>
              <a:r>
                <a:rPr lang="en-US" sz="1050" dirty="0" smtClean="0"/>
                <a:t>Data Movement</a:t>
              </a:r>
            </a:p>
          </p:txBody>
        </p:sp>
        <p:sp>
          <p:nvSpPr>
            <p:cNvPr id="11" name="TextBox 10"/>
            <p:cNvSpPr txBox="1"/>
            <p:nvPr/>
          </p:nvSpPr>
          <p:spPr>
            <a:xfrm>
              <a:off x="2731307" y="5712055"/>
              <a:ext cx="1125799" cy="415498"/>
            </a:xfrm>
            <a:prstGeom prst="rect">
              <a:avLst/>
            </a:prstGeom>
            <a:noFill/>
          </p:spPr>
          <p:txBody>
            <a:bodyPr wrap="square" rtlCol="0">
              <a:spAutoFit/>
            </a:bodyPr>
            <a:lstStyle/>
            <a:p>
              <a:r>
                <a:rPr lang="en-US" sz="1050" dirty="0" smtClean="0"/>
                <a:t>Asynchcronous Data Movement</a:t>
              </a:r>
            </a:p>
          </p:txBody>
        </p:sp>
      </p:grpSp>
      <p:grpSp>
        <p:nvGrpSpPr>
          <p:cNvPr id="27" name="Group 26"/>
          <p:cNvGrpSpPr/>
          <p:nvPr/>
        </p:nvGrpSpPr>
        <p:grpSpPr>
          <a:xfrm>
            <a:off x="5992838" y="2133251"/>
            <a:ext cx="5900499" cy="2818348"/>
            <a:chOff x="1447800" y="3657601"/>
            <a:chExt cx="5105400" cy="2895599"/>
          </a:xfrm>
        </p:grpSpPr>
        <p:grpSp>
          <p:nvGrpSpPr>
            <p:cNvPr id="28" name="Group 58"/>
            <p:cNvGrpSpPr/>
            <p:nvPr/>
          </p:nvGrpSpPr>
          <p:grpSpPr>
            <a:xfrm>
              <a:off x="1447800" y="3657601"/>
              <a:ext cx="5105400" cy="2895599"/>
              <a:chOff x="228600" y="990600"/>
              <a:chExt cx="4191000" cy="2438400"/>
            </a:xfrm>
          </p:grpSpPr>
          <p:pic>
            <p:nvPicPr>
              <p:cNvPr id="56" name="Picture 3" descr="\\johnlserver\docs$\Artwork from DVD Website\Icons - Illustrations\Maps Globes\USA map states with glow.png"/>
              <p:cNvPicPr>
                <a:picLocks noChangeAspect="1" noChangeArrowheads="1"/>
              </p:cNvPicPr>
              <p:nvPr/>
            </p:nvPicPr>
            <p:blipFill>
              <a:blip r:embed="rId5" cstate="print"/>
              <a:srcRect/>
              <a:stretch>
                <a:fillRect/>
              </a:stretch>
            </p:blipFill>
            <p:spPr bwMode="auto">
              <a:xfrm>
                <a:off x="381000" y="990600"/>
                <a:ext cx="3919538" cy="2438400"/>
              </a:xfrm>
              <a:prstGeom prst="rect">
                <a:avLst/>
              </a:prstGeom>
              <a:noFill/>
              <a:ln w="9525">
                <a:noFill/>
                <a:miter lim="800000"/>
                <a:headEnd/>
                <a:tailEnd/>
              </a:ln>
            </p:spPr>
          </p:pic>
          <p:sp>
            <p:nvSpPr>
              <p:cNvPr id="57" name="TextBox 25"/>
              <p:cNvSpPr txBox="1"/>
              <p:nvPr/>
            </p:nvSpPr>
            <p:spPr>
              <a:xfrm>
                <a:off x="228600" y="3090863"/>
                <a:ext cx="4191000" cy="2662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1400" dirty="0" smtClean="0">
                    <a:solidFill>
                      <a:srgbClr val="000000"/>
                    </a:solidFill>
                  </a:rPr>
                  <a:t>Shared Storage, regional and geo secondaries</a:t>
                </a:r>
                <a:endParaRPr lang="en-US" sz="1600" dirty="0">
                  <a:solidFill>
                    <a:srgbClr val="000000"/>
                  </a:solidFill>
                </a:endParaRPr>
              </a:p>
            </p:txBody>
          </p:sp>
          <p:pic>
            <p:nvPicPr>
              <p:cNvPr id="58" name="Picture 2" descr="\\johnlserver\docs$\Artwork from DVD Website\Shapes\Arrows\Gold Gradient Collection\dashed arrow 0 gold  arrow curved 7.png"/>
              <p:cNvPicPr>
                <a:picLocks noChangeAspect="1" noChangeArrowheads="1"/>
              </p:cNvPicPr>
              <p:nvPr/>
            </p:nvPicPr>
            <p:blipFill>
              <a:blip r:embed="rId6" cstate="print"/>
              <a:srcRect/>
              <a:stretch>
                <a:fillRect/>
              </a:stretch>
            </p:blipFill>
            <p:spPr bwMode="auto">
              <a:xfrm rot="1717296" flipV="1">
                <a:off x="634234" y="1175053"/>
                <a:ext cx="2866624" cy="735470"/>
              </a:xfrm>
              <a:prstGeom prst="rect">
                <a:avLst/>
              </a:prstGeom>
              <a:noFill/>
              <a:ln w="9525">
                <a:noFill/>
                <a:miter lim="800000"/>
                <a:headEnd/>
                <a:tailEnd/>
              </a:ln>
            </p:spPr>
          </p:pic>
        </p:grpSp>
        <p:pic>
          <p:nvPicPr>
            <p:cNvPr id="29" name="Picture 1" descr="\\johnlserver\docs$\Artwork from DVD Website\Icons - Illustrations\_XML ICONS\Servers SQL database computer.png"/>
            <p:cNvPicPr>
              <a:picLocks noChangeAspect="1" noChangeArrowheads="1"/>
            </p:cNvPicPr>
            <p:nvPr/>
          </p:nvPicPr>
          <p:blipFill>
            <a:blip r:embed="rId7" cstate="print"/>
            <a:srcRect/>
            <a:stretch>
              <a:fillRect/>
            </a:stretch>
          </p:blipFill>
          <p:spPr bwMode="auto">
            <a:xfrm>
              <a:off x="2178590" y="4110038"/>
              <a:ext cx="449914" cy="723900"/>
            </a:xfrm>
            <a:prstGeom prst="rect">
              <a:avLst/>
            </a:prstGeom>
            <a:noFill/>
            <a:ln w="9525">
              <a:noFill/>
              <a:miter lim="800000"/>
              <a:headEnd/>
              <a:tailEnd/>
            </a:ln>
          </p:spPr>
        </p:pic>
        <p:sp>
          <p:nvSpPr>
            <p:cNvPr id="30" name="Flowchart: Punched Tape 29"/>
            <p:cNvSpPr/>
            <p:nvPr/>
          </p:nvSpPr>
          <p:spPr bwMode="auto">
            <a:xfrm>
              <a:off x="2190404" y="4233430"/>
              <a:ext cx="397305" cy="329045"/>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100" dirty="0" smtClean="0">
                  <a:solidFill>
                    <a:schemeClr val="tx1"/>
                  </a:solidFill>
                  <a:effectLst>
                    <a:outerShdw blurRad="38100" dist="38100" dir="2700000" algn="tl">
                      <a:srgbClr val="000000">
                        <a:alpha val="43137"/>
                      </a:srgbClr>
                    </a:outerShdw>
                  </a:effectLst>
                </a:rPr>
                <a:t>A</a:t>
              </a:r>
              <a:endParaRPr lang="en-US" sz="1100" dirty="0">
                <a:solidFill>
                  <a:schemeClr val="tx1"/>
                </a:solidFill>
                <a:effectLst>
                  <a:outerShdw blurRad="38100" dist="38100" dir="2700000" algn="tl">
                    <a:srgbClr val="000000">
                      <a:alpha val="43137"/>
                    </a:srgbClr>
                  </a:outerShdw>
                </a:effectLst>
              </a:endParaRPr>
            </a:p>
          </p:txBody>
        </p:sp>
        <p:pic>
          <p:nvPicPr>
            <p:cNvPr id="31" name="Picture 2" descr="\\johnlserver\docs$\Artwork from DVD Website\Shapes\Arrows\Gold Gradient Collection\dashed arrow 0 gold  arrow curved 7.png"/>
            <p:cNvPicPr>
              <a:picLocks noChangeAspect="1" noChangeArrowheads="1"/>
            </p:cNvPicPr>
            <p:nvPr/>
          </p:nvPicPr>
          <p:blipFill>
            <a:blip r:embed="rId8" cstate="print"/>
            <a:srcRect/>
            <a:stretch>
              <a:fillRect/>
            </a:stretch>
          </p:blipFill>
          <p:spPr bwMode="auto">
            <a:xfrm rot="21234860" flipV="1">
              <a:off x="3202774" y="4361399"/>
              <a:ext cx="1802708" cy="873370"/>
            </a:xfrm>
            <a:prstGeom prst="rect">
              <a:avLst/>
            </a:prstGeom>
            <a:noFill/>
            <a:ln w="9525">
              <a:noFill/>
              <a:miter lim="800000"/>
              <a:headEnd/>
              <a:tailEnd/>
            </a:ln>
          </p:spPr>
        </p:pic>
        <p:grpSp>
          <p:nvGrpSpPr>
            <p:cNvPr id="32" name="Group 37"/>
            <p:cNvGrpSpPr/>
            <p:nvPr/>
          </p:nvGrpSpPr>
          <p:grpSpPr>
            <a:xfrm>
              <a:off x="4603864" y="4833947"/>
              <a:ext cx="742605" cy="804501"/>
              <a:chOff x="4603864" y="4833947"/>
              <a:chExt cx="742605" cy="804501"/>
            </a:xfrm>
          </p:grpSpPr>
          <p:grpSp>
            <p:nvGrpSpPr>
              <p:cNvPr id="45" name="Group 129"/>
              <p:cNvGrpSpPr/>
              <p:nvPr/>
            </p:nvGrpSpPr>
            <p:grpSpPr>
              <a:xfrm>
                <a:off x="4603864" y="4833947"/>
                <a:ext cx="742605" cy="804501"/>
                <a:chOff x="2743200" y="4800599"/>
                <a:chExt cx="838202" cy="812340"/>
              </a:xfrm>
            </p:grpSpPr>
            <p:grpSp>
              <p:nvGrpSpPr>
                <p:cNvPr id="47" name="Group 124"/>
                <p:cNvGrpSpPr/>
                <p:nvPr/>
              </p:nvGrpSpPr>
              <p:grpSpPr>
                <a:xfrm>
                  <a:off x="2743200" y="5334002"/>
                  <a:ext cx="838200" cy="278937"/>
                  <a:chOff x="4495800" y="4648200"/>
                  <a:chExt cx="3581400" cy="614820"/>
                </a:xfrm>
              </p:grpSpPr>
              <p:sp>
                <p:nvSpPr>
                  <p:cNvPr id="53" name="Oval 21"/>
                  <p:cNvSpPr/>
                  <p:nvPr/>
                </p:nvSpPr>
                <p:spPr bwMode="auto">
                  <a:xfrm>
                    <a:off x="4495800" y="4854784"/>
                    <a:ext cx="3581400" cy="408236"/>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54" name="Rectangle 53"/>
                  <p:cNvSpPr/>
                  <p:nvPr/>
                </p:nvSpPr>
                <p:spPr bwMode="auto">
                  <a:xfrm>
                    <a:off x="4495800" y="4796981"/>
                    <a:ext cx="3581400" cy="308419"/>
                  </a:xfrm>
                  <a:prstGeom prst="rect">
                    <a:avLst/>
                  </a:prstGeom>
                  <a:solidFill>
                    <a:srgbClr val="6D668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55" name="Oval 54"/>
                  <p:cNvSpPr/>
                  <p:nvPr/>
                </p:nvSpPr>
                <p:spPr bwMode="auto">
                  <a:xfrm>
                    <a:off x="4495800" y="4648200"/>
                    <a:ext cx="3581400" cy="261155"/>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grpSp>
            <p:grpSp>
              <p:nvGrpSpPr>
                <p:cNvPr id="48" name="Group 123"/>
                <p:cNvGrpSpPr/>
                <p:nvPr/>
              </p:nvGrpSpPr>
              <p:grpSpPr>
                <a:xfrm>
                  <a:off x="2745880" y="4800599"/>
                  <a:ext cx="835522" cy="690787"/>
                  <a:chOff x="2743200" y="4800599"/>
                  <a:chExt cx="835522" cy="690787"/>
                </a:xfrm>
              </p:grpSpPr>
              <p:pic>
                <p:nvPicPr>
                  <p:cNvPr id="49"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743200" y="4800600"/>
                    <a:ext cx="373259" cy="684208"/>
                  </a:xfrm>
                  <a:prstGeom prst="rect">
                    <a:avLst/>
                  </a:prstGeom>
                  <a:noFill/>
                  <a:ln w="9525">
                    <a:noFill/>
                    <a:miter lim="800000"/>
                    <a:headEnd/>
                    <a:tailEnd/>
                  </a:ln>
                </p:spPr>
              </p:pic>
              <p:grpSp>
                <p:nvGrpSpPr>
                  <p:cNvPr id="50" name="Group 33"/>
                  <p:cNvGrpSpPr>
                    <a:grpSpLocks/>
                  </p:cNvGrpSpPr>
                  <p:nvPr/>
                </p:nvGrpSpPr>
                <p:grpSpPr bwMode="auto">
                  <a:xfrm>
                    <a:off x="2979541" y="4800599"/>
                    <a:ext cx="599181" cy="690787"/>
                    <a:chOff x="2592079" y="4114800"/>
                    <a:chExt cx="941570" cy="1000125"/>
                  </a:xfrm>
                </p:grpSpPr>
                <p:pic>
                  <p:nvPicPr>
                    <p:cNvPr id="51"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592079" y="4124325"/>
                      <a:ext cx="586550" cy="990600"/>
                    </a:xfrm>
                    <a:prstGeom prst="rect">
                      <a:avLst/>
                    </a:prstGeom>
                    <a:noFill/>
                    <a:ln w="9525">
                      <a:noFill/>
                      <a:miter lim="800000"/>
                      <a:headEnd/>
                      <a:tailEnd/>
                    </a:ln>
                  </p:spPr>
                </p:pic>
                <p:pic>
                  <p:nvPicPr>
                    <p:cNvPr id="52"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947098" y="4114800"/>
                      <a:ext cx="586551" cy="990600"/>
                    </a:xfrm>
                    <a:prstGeom prst="rect">
                      <a:avLst/>
                    </a:prstGeom>
                    <a:noFill/>
                    <a:ln w="9525">
                      <a:noFill/>
                      <a:miter lim="800000"/>
                      <a:headEnd/>
                      <a:tailEnd/>
                    </a:ln>
                  </p:spPr>
                </p:pic>
              </p:grpSp>
            </p:grpSp>
          </p:grpSp>
          <p:sp>
            <p:nvSpPr>
              <p:cNvPr id="46" name="Flowchart: Punched Tape 12"/>
              <p:cNvSpPr/>
              <p:nvPr/>
            </p:nvSpPr>
            <p:spPr bwMode="auto">
              <a:xfrm>
                <a:off x="5067993" y="5112600"/>
                <a:ext cx="278476" cy="264263"/>
              </a:xfrm>
              <a:prstGeom prst="flowChartPunchedTape">
                <a:avLst/>
              </a:prstGeom>
              <a:solidFill>
                <a:schemeClr val="bg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200" dirty="0">
                    <a:solidFill>
                      <a:schemeClr val="tx1"/>
                    </a:solidFill>
                    <a:effectLst>
                      <a:outerShdw blurRad="38100" dist="38100" dir="2700000" algn="tl">
                        <a:srgbClr val="000000">
                          <a:alpha val="43137"/>
                        </a:srgbClr>
                      </a:outerShdw>
                    </a:effectLst>
                  </a:rPr>
                  <a:t>A</a:t>
                </a:r>
                <a:endParaRPr lang="en-US" dirty="0">
                  <a:solidFill>
                    <a:schemeClr val="tx1"/>
                  </a:solidFill>
                  <a:effectLst>
                    <a:outerShdw blurRad="38100" dist="38100" dir="2700000" algn="tl">
                      <a:srgbClr val="000000">
                        <a:alpha val="43137"/>
                      </a:srgbClr>
                    </a:outerShdw>
                  </a:effectLst>
                </a:endParaRPr>
              </a:p>
            </p:txBody>
          </p:sp>
        </p:grpSp>
        <p:grpSp>
          <p:nvGrpSpPr>
            <p:cNvPr id="33" name="Group 38"/>
            <p:cNvGrpSpPr/>
            <p:nvPr/>
          </p:nvGrpSpPr>
          <p:grpSpPr>
            <a:xfrm>
              <a:off x="3091366" y="5176131"/>
              <a:ext cx="742605" cy="814391"/>
              <a:chOff x="4603864" y="4833950"/>
              <a:chExt cx="742605" cy="814391"/>
            </a:xfrm>
          </p:grpSpPr>
          <p:grpSp>
            <p:nvGrpSpPr>
              <p:cNvPr id="34" name="Group 129"/>
              <p:cNvGrpSpPr/>
              <p:nvPr/>
            </p:nvGrpSpPr>
            <p:grpSpPr>
              <a:xfrm>
                <a:off x="4603864" y="4833950"/>
                <a:ext cx="742605" cy="814391"/>
                <a:chOff x="2743200" y="4800599"/>
                <a:chExt cx="838202" cy="822326"/>
              </a:xfrm>
            </p:grpSpPr>
            <p:grpSp>
              <p:nvGrpSpPr>
                <p:cNvPr id="36" name="Group 124"/>
                <p:cNvGrpSpPr/>
                <p:nvPr/>
              </p:nvGrpSpPr>
              <p:grpSpPr>
                <a:xfrm>
                  <a:off x="2743200" y="5334000"/>
                  <a:ext cx="838200" cy="288925"/>
                  <a:chOff x="4495800" y="4648200"/>
                  <a:chExt cx="3581400" cy="636836"/>
                </a:xfrm>
              </p:grpSpPr>
              <p:sp>
                <p:nvSpPr>
                  <p:cNvPr id="42" name="Oval 41"/>
                  <p:cNvSpPr/>
                  <p:nvPr/>
                </p:nvSpPr>
                <p:spPr bwMode="auto">
                  <a:xfrm>
                    <a:off x="4495800" y="4876800"/>
                    <a:ext cx="3581400" cy="408236"/>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43" name="Rectangle 42"/>
                  <p:cNvSpPr/>
                  <p:nvPr/>
                </p:nvSpPr>
                <p:spPr bwMode="auto">
                  <a:xfrm>
                    <a:off x="4495800" y="4796981"/>
                    <a:ext cx="3581400" cy="308419"/>
                  </a:xfrm>
                  <a:prstGeom prst="rect">
                    <a:avLst/>
                  </a:prstGeom>
                  <a:solidFill>
                    <a:srgbClr val="6D668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sp>
                <p:nvSpPr>
                  <p:cNvPr id="44" name="Oval 43"/>
                  <p:cNvSpPr/>
                  <p:nvPr/>
                </p:nvSpPr>
                <p:spPr bwMode="auto">
                  <a:xfrm>
                    <a:off x="4495800" y="4648200"/>
                    <a:ext cx="3581400" cy="261155"/>
                  </a:xfrm>
                  <a:prstGeom prst="ellipse">
                    <a:avLst/>
                  </a:prstGeom>
                  <a:solidFill>
                    <a:schemeClr val="tx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endParaRPr lang="en-US" sz="1200" dirty="0">
                      <a:solidFill>
                        <a:schemeClr val="tx1"/>
                      </a:solidFill>
                      <a:effectLst>
                        <a:outerShdw blurRad="38100" dist="38100" dir="2700000" algn="tl">
                          <a:srgbClr val="000000">
                            <a:alpha val="43137"/>
                          </a:srgbClr>
                        </a:outerShdw>
                      </a:effectLst>
                    </a:endParaRPr>
                  </a:p>
                </p:txBody>
              </p:sp>
            </p:grpSp>
            <p:grpSp>
              <p:nvGrpSpPr>
                <p:cNvPr id="37" name="Group 123"/>
                <p:cNvGrpSpPr/>
                <p:nvPr/>
              </p:nvGrpSpPr>
              <p:grpSpPr>
                <a:xfrm>
                  <a:off x="2745880" y="4800599"/>
                  <a:ext cx="835522" cy="690787"/>
                  <a:chOff x="2743200" y="4800599"/>
                  <a:chExt cx="835522" cy="690787"/>
                </a:xfrm>
              </p:grpSpPr>
              <p:pic>
                <p:nvPicPr>
                  <p:cNvPr id="38"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743200" y="4800600"/>
                    <a:ext cx="373259" cy="684208"/>
                  </a:xfrm>
                  <a:prstGeom prst="rect">
                    <a:avLst/>
                  </a:prstGeom>
                  <a:noFill/>
                  <a:ln w="9525">
                    <a:noFill/>
                    <a:miter lim="800000"/>
                    <a:headEnd/>
                    <a:tailEnd/>
                  </a:ln>
                </p:spPr>
              </p:pic>
              <p:grpSp>
                <p:nvGrpSpPr>
                  <p:cNvPr id="39" name="Group 33"/>
                  <p:cNvGrpSpPr>
                    <a:grpSpLocks/>
                  </p:cNvGrpSpPr>
                  <p:nvPr/>
                </p:nvGrpSpPr>
                <p:grpSpPr bwMode="auto">
                  <a:xfrm>
                    <a:off x="2979541" y="4800599"/>
                    <a:ext cx="599181" cy="690787"/>
                    <a:chOff x="2592079" y="4114800"/>
                    <a:chExt cx="941570" cy="1000125"/>
                  </a:xfrm>
                </p:grpSpPr>
                <p:pic>
                  <p:nvPicPr>
                    <p:cNvPr id="40"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592079" y="4124325"/>
                      <a:ext cx="586550" cy="990600"/>
                    </a:xfrm>
                    <a:prstGeom prst="rect">
                      <a:avLst/>
                    </a:prstGeom>
                    <a:noFill/>
                    <a:ln w="9525">
                      <a:noFill/>
                      <a:miter lim="800000"/>
                      <a:headEnd/>
                      <a:tailEnd/>
                    </a:ln>
                  </p:spPr>
                </p:pic>
                <p:pic>
                  <p:nvPicPr>
                    <p:cNvPr id="41" name="Picture 2" descr="\\johnlserver\Artwork from DVD Website\Icons - Illustrations\_XML ICONS\Servers computer.png"/>
                    <p:cNvPicPr>
                      <a:picLocks noChangeAspect="1" noChangeArrowheads="1"/>
                    </p:cNvPicPr>
                    <p:nvPr/>
                  </p:nvPicPr>
                  <p:blipFill>
                    <a:blip r:embed="rId9" cstate="print"/>
                    <a:srcRect/>
                    <a:stretch>
                      <a:fillRect/>
                    </a:stretch>
                  </p:blipFill>
                  <p:spPr bwMode="auto">
                    <a:xfrm>
                      <a:off x="2947098" y="4114800"/>
                      <a:ext cx="586551" cy="990600"/>
                    </a:xfrm>
                    <a:prstGeom prst="rect">
                      <a:avLst/>
                    </a:prstGeom>
                    <a:noFill/>
                    <a:ln w="9525">
                      <a:noFill/>
                      <a:miter lim="800000"/>
                      <a:headEnd/>
                      <a:tailEnd/>
                    </a:ln>
                  </p:spPr>
                </p:pic>
              </p:grpSp>
            </p:grpSp>
          </p:grpSp>
          <p:sp>
            <p:nvSpPr>
              <p:cNvPr id="35" name="Flowchart: Punched Tape 34"/>
              <p:cNvSpPr/>
              <p:nvPr/>
            </p:nvSpPr>
            <p:spPr bwMode="auto">
              <a:xfrm>
                <a:off x="4766725" y="5014913"/>
                <a:ext cx="255685" cy="249785"/>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defTabSz="914099" fontAlgn="auto">
                  <a:spcBef>
                    <a:spcPts val="0"/>
                  </a:spcBef>
                  <a:spcAft>
                    <a:spcPts val="0"/>
                  </a:spcAft>
                  <a:defRPr/>
                </a:pPr>
                <a:r>
                  <a:rPr lang="en-US" sz="1000" b="1" dirty="0">
                    <a:solidFill>
                      <a:schemeClr val="tx1"/>
                    </a:solidFill>
                    <a:effectLst>
                      <a:outerShdw blurRad="38100" dist="38100" dir="2700000" algn="tl">
                        <a:srgbClr val="000000">
                          <a:alpha val="43137"/>
                        </a:srgbClr>
                      </a:outerShdw>
                    </a:effectLst>
                  </a:rPr>
                  <a:t>A</a:t>
                </a:r>
              </a:p>
            </p:txBody>
          </p:sp>
        </p:grpSp>
      </p:grpSp>
      <p:grpSp>
        <p:nvGrpSpPr>
          <p:cNvPr id="59" name="Group 58"/>
          <p:cNvGrpSpPr/>
          <p:nvPr/>
        </p:nvGrpSpPr>
        <p:grpSpPr>
          <a:xfrm>
            <a:off x="143126" y="2357121"/>
            <a:ext cx="5688118" cy="2575937"/>
            <a:chOff x="304800" y="853063"/>
            <a:chExt cx="4267200" cy="2575937"/>
          </a:xfrm>
        </p:grpSpPr>
        <p:pic>
          <p:nvPicPr>
            <p:cNvPr id="60" name="Picture 59" descr="\\johnlserver\docs$\Artwork from DVD Website\Icons - Illustrations\Maps Globes\USA map states with glow.png"/>
            <p:cNvPicPr>
              <a:picLocks noChangeAspect="1" noChangeArrowheads="1"/>
            </p:cNvPicPr>
            <p:nvPr/>
          </p:nvPicPr>
          <p:blipFill>
            <a:blip r:embed="rId5" cstate="print"/>
            <a:srcRect/>
            <a:stretch>
              <a:fillRect/>
            </a:stretch>
          </p:blipFill>
          <p:spPr bwMode="auto">
            <a:xfrm>
              <a:off x="459971" y="914400"/>
              <a:ext cx="3990802" cy="2514600"/>
            </a:xfrm>
            <a:prstGeom prst="rect">
              <a:avLst/>
            </a:prstGeom>
            <a:noFill/>
            <a:ln w="9525">
              <a:noFill/>
              <a:miter lim="800000"/>
              <a:headEnd/>
              <a:tailEnd/>
            </a:ln>
          </p:spPr>
        </p:pic>
        <p:pic>
          <p:nvPicPr>
            <p:cNvPr id="61" name="Picture 60"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692727" y="1307306"/>
              <a:ext cx="523702" cy="864394"/>
            </a:xfrm>
            <a:prstGeom prst="rect">
              <a:avLst/>
            </a:prstGeom>
            <a:noFill/>
            <a:ln w="9525">
              <a:noFill/>
              <a:miter lim="800000"/>
              <a:headEnd/>
              <a:tailEnd/>
            </a:ln>
          </p:spPr>
        </p:pic>
        <p:sp>
          <p:nvSpPr>
            <p:cNvPr id="62" name="Flowchart: Punched Tape 61"/>
            <p:cNvSpPr/>
            <p:nvPr/>
          </p:nvSpPr>
          <p:spPr bwMode="auto">
            <a:xfrm>
              <a:off x="692727" y="1524000"/>
              <a:ext cx="450273" cy="359569"/>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3" name="Picture 62"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2477193" y="1700213"/>
              <a:ext cx="523702" cy="864394"/>
            </a:xfrm>
            <a:prstGeom prst="rect">
              <a:avLst/>
            </a:prstGeom>
            <a:noFill/>
            <a:ln w="9525">
              <a:noFill/>
              <a:miter lim="800000"/>
              <a:headEnd/>
              <a:tailEnd/>
            </a:ln>
          </p:spPr>
        </p:pic>
        <p:sp>
          <p:nvSpPr>
            <p:cNvPr id="64" name="Flowchart: Punched Tape 63"/>
            <p:cNvSpPr/>
            <p:nvPr/>
          </p:nvSpPr>
          <p:spPr bwMode="auto">
            <a:xfrm>
              <a:off x="2477193" y="1981200"/>
              <a:ext cx="418407" cy="347662"/>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sp>
          <p:nvSpPr>
            <p:cNvPr id="65" name="TextBox 8"/>
            <p:cNvSpPr txBox="1"/>
            <p:nvPr/>
          </p:nvSpPr>
          <p:spPr>
            <a:xfrm>
              <a:off x="304800" y="3080295"/>
              <a:ext cx="4267200" cy="27699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1200" dirty="0" smtClean="0"/>
                <a:t>Direct attached storage local, regional and geo </a:t>
              </a:r>
              <a:r>
                <a:rPr lang="en-US" sz="1200" dirty="0" err="1" smtClean="0"/>
                <a:t>secondaries</a:t>
              </a:r>
              <a:endParaRPr lang="en-US" sz="1200" dirty="0"/>
            </a:p>
          </p:txBody>
        </p:sp>
        <p:pic>
          <p:nvPicPr>
            <p:cNvPr id="66" name="Picture 65"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3191435" y="1621632"/>
              <a:ext cx="523702" cy="864394"/>
            </a:xfrm>
            <a:prstGeom prst="rect">
              <a:avLst/>
            </a:prstGeom>
            <a:noFill/>
            <a:ln w="9525">
              <a:noFill/>
              <a:miter lim="800000"/>
              <a:headEnd/>
              <a:tailEnd/>
            </a:ln>
          </p:spPr>
        </p:pic>
        <p:sp>
          <p:nvSpPr>
            <p:cNvPr id="67" name="Flowchart: Punched Tape 66"/>
            <p:cNvSpPr/>
            <p:nvPr/>
          </p:nvSpPr>
          <p:spPr bwMode="auto">
            <a:xfrm>
              <a:off x="3253047" y="1778794"/>
              <a:ext cx="543098" cy="392906"/>
            </a:xfrm>
            <a:prstGeom prst="flowChartPunchedTape">
              <a:avLst/>
            </a:prstGeom>
            <a:solidFill>
              <a:schemeClr val="bg2">
                <a:lumMod val="50000"/>
                <a:alpha val="44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100" dirty="0" smtClean="0">
                  <a:solidFill>
                    <a:schemeClr val="bg1"/>
                  </a:solidFill>
                  <a:effectLst>
                    <a:outerShdw blurRad="38100" dist="38100" dir="2700000" algn="tl">
                      <a:srgbClr val="000000">
                        <a:alpha val="43137"/>
                      </a:srgbClr>
                    </a:outerShdw>
                  </a:effectLst>
                </a:rPr>
                <a:t>A</a:t>
              </a:r>
              <a:endParaRPr lang="en-US" sz="1100" dirty="0">
                <a:solidFill>
                  <a:schemeClr val="bg1"/>
                </a:solidFill>
                <a:effectLst>
                  <a:outerShdw blurRad="38100" dist="38100" dir="2700000" algn="tl">
                    <a:srgbClr val="000000">
                      <a:alpha val="43137"/>
                    </a:srgbClr>
                  </a:outerShdw>
                </a:effectLst>
              </a:endParaRPr>
            </a:p>
          </p:txBody>
        </p:sp>
        <p:pic>
          <p:nvPicPr>
            <p:cNvPr id="68" name="Picture 67" descr="\\johnlserver\docs$\Artwork from DVD Website\Icons - Illustrations\_XML ICONS\Servers SQL database computer.png"/>
            <p:cNvPicPr>
              <a:picLocks noChangeAspect="1" noChangeArrowheads="1"/>
            </p:cNvPicPr>
            <p:nvPr/>
          </p:nvPicPr>
          <p:blipFill>
            <a:blip r:embed="rId10" cstate="print"/>
            <a:srcRect/>
            <a:stretch>
              <a:fillRect/>
            </a:stretch>
          </p:blipFill>
          <p:spPr bwMode="auto">
            <a:xfrm>
              <a:off x="3582785" y="1700213"/>
              <a:ext cx="523702" cy="864394"/>
            </a:xfrm>
            <a:prstGeom prst="rect">
              <a:avLst/>
            </a:prstGeom>
            <a:noFill/>
            <a:ln w="9525">
              <a:noFill/>
              <a:miter lim="800000"/>
              <a:headEnd/>
              <a:tailEnd/>
            </a:ln>
          </p:spPr>
        </p:pic>
        <p:pic>
          <p:nvPicPr>
            <p:cNvPr id="69" name="Picture 68" descr="\\johnlserver\docs$\Artwork from DVD Website\Shapes\Arrows\Gold Gradient Collection\arrow 0 gold  arrow curved 6.png"/>
            <p:cNvPicPr>
              <a:picLocks noChangeAspect="1" noChangeArrowheads="1"/>
            </p:cNvPicPr>
            <p:nvPr/>
          </p:nvPicPr>
          <p:blipFill>
            <a:blip r:embed="rId11" cstate="print"/>
            <a:srcRect/>
            <a:stretch>
              <a:fillRect/>
            </a:stretch>
          </p:blipFill>
          <p:spPr bwMode="auto">
            <a:xfrm rot="11066889" flipH="1">
              <a:off x="2527301" y="1518494"/>
              <a:ext cx="1396538" cy="571351"/>
            </a:xfrm>
            <a:prstGeom prst="rect">
              <a:avLst/>
            </a:prstGeom>
            <a:noFill/>
            <a:ln w="9525">
              <a:noFill/>
              <a:miter lim="800000"/>
              <a:headEnd/>
              <a:tailEnd/>
            </a:ln>
          </p:spPr>
        </p:pic>
        <p:pic>
          <p:nvPicPr>
            <p:cNvPr id="70" name="Picture 69" descr="\\johnlserver\docs$\Artwork from DVD Website\Shapes\Arrows\Gold Gradient Collection\arrow 0 gold  arrow curved 6.png"/>
            <p:cNvPicPr>
              <a:picLocks noChangeAspect="1" noChangeArrowheads="1"/>
            </p:cNvPicPr>
            <p:nvPr/>
          </p:nvPicPr>
          <p:blipFill>
            <a:blip r:embed="rId11" cstate="print"/>
            <a:srcRect/>
            <a:stretch>
              <a:fillRect/>
            </a:stretch>
          </p:blipFill>
          <p:spPr bwMode="auto">
            <a:xfrm rot="12150246" flipH="1">
              <a:off x="3308005" y="1450701"/>
              <a:ext cx="578658" cy="571352"/>
            </a:xfrm>
            <a:prstGeom prst="rect">
              <a:avLst/>
            </a:prstGeom>
            <a:noFill/>
            <a:ln w="9525">
              <a:noFill/>
              <a:miter lim="800000"/>
              <a:headEnd/>
              <a:tailEnd/>
            </a:ln>
          </p:spPr>
        </p:pic>
        <p:sp>
          <p:nvSpPr>
            <p:cNvPr id="71" name="Flowchart: Punched Tape 70"/>
            <p:cNvSpPr/>
            <p:nvPr/>
          </p:nvSpPr>
          <p:spPr bwMode="auto">
            <a:xfrm>
              <a:off x="3657600" y="1946644"/>
              <a:ext cx="381000" cy="339356"/>
            </a:xfrm>
            <a:prstGeom prst="flowChartPunchedTap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rPr>
                <a:t>A</a:t>
              </a:r>
            </a:p>
          </p:txBody>
        </p:sp>
        <p:pic>
          <p:nvPicPr>
            <p:cNvPr id="72" name="Picture 71" descr="\\johnlserver\docs$\Artwork from DVD Website\Shapes\Arrows\Gold Gradient Collection\dashed arrow 0 gold  arrow curved 7.png"/>
            <p:cNvPicPr>
              <a:picLocks noChangeAspect="1" noChangeArrowheads="1"/>
            </p:cNvPicPr>
            <p:nvPr/>
          </p:nvPicPr>
          <p:blipFill>
            <a:blip r:embed="rId6" cstate="print"/>
            <a:srcRect/>
            <a:stretch>
              <a:fillRect/>
            </a:stretch>
          </p:blipFill>
          <p:spPr bwMode="auto">
            <a:xfrm rot="1231825" flipV="1">
              <a:off x="612302" y="853063"/>
              <a:ext cx="3492851" cy="995363"/>
            </a:xfrm>
            <a:prstGeom prst="rect">
              <a:avLst/>
            </a:prstGeom>
            <a:noFill/>
            <a:ln w="9525">
              <a:noFill/>
              <a:miter lim="800000"/>
              <a:headEnd/>
              <a:tailEnd/>
            </a:ln>
          </p:spPr>
        </p:pic>
      </p:grpSp>
    </p:spTree>
    <p:extLst>
      <p:ext uri="{BB962C8B-B14F-4D97-AF65-F5344CB8AC3E}">
        <p14:creationId xmlns:p14="http://schemas.microsoft.com/office/powerpoint/2010/main" val="5676935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AlwaysOn Availability Groups</a:t>
            </a:r>
            <a:endParaRPr lang="en-US" dirty="0"/>
          </a:p>
        </p:txBody>
      </p:sp>
      <p:sp>
        <p:nvSpPr>
          <p:cNvPr id="3" name="Content Placeholder 2"/>
          <p:cNvSpPr>
            <a:spLocks noGrp="1"/>
          </p:cNvSpPr>
          <p:nvPr>
            <p:ph idx="1"/>
          </p:nvPr>
        </p:nvSpPr>
        <p:spPr>
          <a:xfrm>
            <a:off x="519906" y="1195501"/>
            <a:ext cx="11149013" cy="775597"/>
          </a:xfrm>
        </p:spPr>
        <p:txBody>
          <a:bodyPr/>
          <a:lstStyle/>
          <a:p>
            <a:r>
              <a:rPr lang="en-US" sz="2800" dirty="0" err="1" smtClean="0"/>
              <a:t>AlwaysOn</a:t>
            </a:r>
            <a:r>
              <a:rPr lang="en-US" sz="2800" dirty="0" smtClean="0"/>
              <a:t> Availability Groups is a new feature that enhances and combines database mirroring and log shipping capabilities</a:t>
            </a:r>
          </a:p>
        </p:txBody>
      </p:sp>
      <p:sp>
        <p:nvSpPr>
          <p:cNvPr id="4" name="Content Placeholder 2"/>
          <p:cNvSpPr txBox="1">
            <a:spLocks/>
          </p:cNvSpPr>
          <p:nvPr/>
        </p:nvSpPr>
        <p:spPr>
          <a:xfrm>
            <a:off x="84354" y="2699408"/>
            <a:ext cx="4176750" cy="2773680"/>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a:lnSpc>
                <a:spcPct val="100000"/>
              </a:lnSpc>
              <a:buFont typeface="Wingdings" pitchFamily="2" charset="2"/>
              <a:buChar char="Ø"/>
            </a:pPr>
            <a:r>
              <a:rPr lang="en-US" sz="1800" dirty="0" smtClean="0">
                <a:solidFill>
                  <a:schemeClr val="tx1"/>
                </a:solidFill>
              </a:rPr>
              <a:t>Multi-database failover</a:t>
            </a:r>
          </a:p>
          <a:p>
            <a:pPr marL="571500" lvl="1">
              <a:lnSpc>
                <a:spcPct val="100000"/>
              </a:lnSpc>
              <a:buFont typeface="Wingdings" pitchFamily="2" charset="2"/>
              <a:buChar char="Ø"/>
            </a:pPr>
            <a:r>
              <a:rPr lang="en-US" sz="1800" dirty="0" smtClean="0">
                <a:solidFill>
                  <a:schemeClr val="tx1"/>
                </a:solidFill>
              </a:rPr>
              <a:t>Multiple secondaries </a:t>
            </a:r>
          </a:p>
          <a:p>
            <a:pPr marL="823913" lvl="2">
              <a:buFont typeface="Wingdings" pitchFamily="2" charset="2"/>
              <a:buChar char="Ø"/>
            </a:pPr>
            <a:r>
              <a:rPr lang="en-US" sz="1400" dirty="0" smtClean="0">
                <a:solidFill>
                  <a:schemeClr val="tx1"/>
                </a:solidFill>
              </a:rPr>
              <a:t>Total of 4 secondaries</a:t>
            </a:r>
          </a:p>
          <a:p>
            <a:pPr marL="823913" lvl="2">
              <a:buFont typeface="Wingdings" pitchFamily="2" charset="2"/>
              <a:buChar char="Ø"/>
            </a:pPr>
            <a:r>
              <a:rPr lang="en-US" sz="1400" dirty="0" smtClean="0">
                <a:solidFill>
                  <a:schemeClr val="tx1"/>
                </a:solidFill>
              </a:rPr>
              <a:t>2 synchronous secondaries</a:t>
            </a:r>
          </a:p>
          <a:p>
            <a:pPr marL="1093788" lvl="3">
              <a:buFont typeface="Wingdings" pitchFamily="2" charset="2"/>
              <a:buChar char="Ø"/>
            </a:pPr>
            <a:r>
              <a:rPr lang="en-US" sz="1400" dirty="0" smtClean="0">
                <a:solidFill>
                  <a:schemeClr val="tx1"/>
                </a:solidFill>
              </a:rPr>
              <a:t>1 automatic failover pair</a:t>
            </a:r>
          </a:p>
          <a:p>
            <a:pPr marL="571500" lvl="1">
              <a:lnSpc>
                <a:spcPct val="100000"/>
              </a:lnSpc>
              <a:buFont typeface="Wingdings" pitchFamily="2" charset="2"/>
              <a:buChar char="Ø"/>
            </a:pPr>
            <a:r>
              <a:rPr lang="en-US" sz="1800" dirty="0" smtClean="0">
                <a:solidFill>
                  <a:schemeClr val="tx1"/>
                </a:solidFill>
              </a:rPr>
              <a:t>Synchronous and asynchronous </a:t>
            </a:r>
          </a:p>
          <a:p>
            <a:pPr lvl="1" indent="0">
              <a:lnSpc>
                <a:spcPct val="100000"/>
              </a:lnSpc>
              <a:buNone/>
            </a:pPr>
            <a:r>
              <a:rPr lang="en-US" sz="1800" dirty="0">
                <a:solidFill>
                  <a:schemeClr val="tx1"/>
                </a:solidFill>
              </a:rPr>
              <a:t>	 </a:t>
            </a:r>
            <a:r>
              <a:rPr lang="en-US" sz="1800" dirty="0" smtClean="0">
                <a:solidFill>
                  <a:schemeClr val="tx1"/>
                </a:solidFill>
              </a:rPr>
              <a:t> data movement</a:t>
            </a:r>
          </a:p>
          <a:p>
            <a:pPr marL="571500" lvl="1">
              <a:lnSpc>
                <a:spcPct val="100000"/>
              </a:lnSpc>
              <a:buFont typeface="Wingdings" pitchFamily="2" charset="2"/>
              <a:buChar char="Ø"/>
            </a:pPr>
            <a:r>
              <a:rPr lang="en-US" sz="1800" dirty="0" smtClean="0">
                <a:solidFill>
                  <a:schemeClr val="tx1"/>
                </a:solidFill>
              </a:rPr>
              <a:t>Built in compression and encryption</a:t>
            </a:r>
          </a:p>
          <a:p>
            <a:pPr marL="571500" lvl="1">
              <a:lnSpc>
                <a:spcPct val="100000"/>
              </a:lnSpc>
              <a:buFont typeface="Wingdings" pitchFamily="2" charset="2"/>
              <a:buChar char="Ø"/>
            </a:pPr>
            <a:r>
              <a:rPr lang="en-US" sz="1800" dirty="0" smtClean="0">
                <a:solidFill>
                  <a:schemeClr val="tx1"/>
                </a:solidFill>
              </a:rPr>
              <a:t>Automatic and manual failover</a:t>
            </a:r>
          </a:p>
          <a:p>
            <a:pPr marL="571500" lvl="1">
              <a:lnSpc>
                <a:spcPct val="100000"/>
              </a:lnSpc>
              <a:buFont typeface="Wingdings" pitchFamily="2" charset="2"/>
              <a:buChar char="Ø"/>
            </a:pPr>
            <a:r>
              <a:rPr lang="en-US" sz="1800" dirty="0" smtClean="0">
                <a:solidFill>
                  <a:schemeClr val="tx1"/>
                </a:solidFill>
              </a:rPr>
              <a:t>Flexible failover policy</a:t>
            </a:r>
          </a:p>
          <a:p>
            <a:pPr marL="571500" lvl="1">
              <a:lnSpc>
                <a:spcPct val="100000"/>
              </a:lnSpc>
              <a:buFont typeface="Wingdings" pitchFamily="2" charset="2"/>
              <a:buChar char="Ø"/>
            </a:pPr>
            <a:r>
              <a:rPr lang="en-US" sz="1800" dirty="0">
                <a:solidFill>
                  <a:schemeClr val="tx1"/>
                </a:solidFill>
              </a:rPr>
              <a:t>Automatic Page </a:t>
            </a:r>
            <a:r>
              <a:rPr lang="en-US" sz="1800" dirty="0" smtClean="0">
                <a:solidFill>
                  <a:schemeClr val="tx1"/>
                </a:solidFill>
              </a:rPr>
              <a:t>Repair</a:t>
            </a:r>
            <a:endParaRPr lang="en-US" sz="1800" dirty="0">
              <a:solidFill>
                <a:schemeClr val="tx1"/>
              </a:solidFill>
            </a:endParaRPr>
          </a:p>
        </p:txBody>
      </p:sp>
      <p:sp>
        <p:nvSpPr>
          <p:cNvPr id="5" name="Content Placeholder 2"/>
          <p:cNvSpPr txBox="1">
            <a:spLocks/>
          </p:cNvSpPr>
          <p:nvPr/>
        </p:nvSpPr>
        <p:spPr>
          <a:xfrm>
            <a:off x="4512557" y="2693492"/>
            <a:ext cx="3406148"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indent="-347663">
              <a:lnSpc>
                <a:spcPct val="100000"/>
              </a:lnSpc>
              <a:buFont typeface="Wingdings" pitchFamily="2" charset="2"/>
              <a:buChar char="Ø"/>
            </a:pPr>
            <a:r>
              <a:rPr lang="en-US" sz="1800" dirty="0" smtClean="0">
                <a:solidFill>
                  <a:schemeClr val="tx1"/>
                </a:solidFill>
              </a:rPr>
              <a:t>Application failover using virtual name</a:t>
            </a:r>
          </a:p>
          <a:p>
            <a:pPr marL="347663" indent="-347663">
              <a:lnSpc>
                <a:spcPct val="100000"/>
              </a:lnSpc>
              <a:buFont typeface="Wingdings" pitchFamily="2" charset="2"/>
              <a:buChar char="Ø"/>
            </a:pPr>
            <a:r>
              <a:rPr lang="en-US" sz="1800" dirty="0" smtClean="0">
                <a:solidFill>
                  <a:schemeClr val="tx1"/>
                </a:solidFill>
              </a:rPr>
              <a:t>Configuration Wizard</a:t>
            </a:r>
          </a:p>
          <a:p>
            <a:pPr marL="347663" indent="-347663">
              <a:lnSpc>
                <a:spcPct val="100000"/>
              </a:lnSpc>
              <a:buFont typeface="Wingdings" pitchFamily="2" charset="2"/>
              <a:buChar char="Ø"/>
            </a:pPr>
            <a:r>
              <a:rPr lang="en-US" sz="1800" dirty="0" smtClean="0">
                <a:solidFill>
                  <a:schemeClr val="tx1"/>
                </a:solidFill>
              </a:rPr>
              <a:t>Dashboard</a:t>
            </a:r>
          </a:p>
          <a:p>
            <a:pPr marL="347663" indent="-347663">
              <a:lnSpc>
                <a:spcPct val="100000"/>
              </a:lnSpc>
              <a:buFont typeface="Wingdings" pitchFamily="2" charset="2"/>
              <a:buChar char="Ø"/>
            </a:pPr>
            <a:r>
              <a:rPr lang="en-US" sz="1800" dirty="0" smtClean="0">
                <a:solidFill>
                  <a:schemeClr val="tx1"/>
                </a:solidFill>
              </a:rPr>
              <a:t>System Center Integration</a:t>
            </a:r>
          </a:p>
          <a:p>
            <a:pPr marL="347663" indent="-347663">
              <a:lnSpc>
                <a:spcPct val="100000"/>
              </a:lnSpc>
              <a:buFont typeface="Wingdings" pitchFamily="2" charset="2"/>
              <a:buChar char="Ø"/>
            </a:pPr>
            <a:r>
              <a:rPr lang="en-US" sz="1800" dirty="0" smtClean="0">
                <a:solidFill>
                  <a:schemeClr val="tx1"/>
                </a:solidFill>
              </a:rPr>
              <a:t>Rich diagnostic infrastructure</a:t>
            </a:r>
          </a:p>
          <a:p>
            <a:pPr marL="347663" indent="-347663">
              <a:lnSpc>
                <a:spcPct val="100000"/>
              </a:lnSpc>
              <a:buFont typeface="Wingdings" pitchFamily="2" charset="2"/>
              <a:buChar char="Ø"/>
            </a:pPr>
            <a:r>
              <a:rPr lang="en-US" sz="1800" dirty="0" smtClean="0">
                <a:solidFill>
                  <a:schemeClr val="tx1"/>
                </a:solidFill>
              </a:rPr>
              <a:t>File-stream replication</a:t>
            </a:r>
          </a:p>
          <a:p>
            <a:pPr marL="347663" indent="-347663">
              <a:lnSpc>
                <a:spcPct val="100000"/>
              </a:lnSpc>
              <a:buFont typeface="Wingdings" pitchFamily="2" charset="2"/>
              <a:buChar char="Ø"/>
            </a:pPr>
            <a:r>
              <a:rPr lang="en-US" sz="1800" dirty="0" smtClean="0">
                <a:solidFill>
                  <a:schemeClr val="tx1"/>
                </a:solidFill>
              </a:rPr>
              <a:t>Replication publisher failover</a:t>
            </a:r>
          </a:p>
          <a:p>
            <a:pPr marL="742950" lvl="1" indent="-457200">
              <a:lnSpc>
                <a:spcPct val="100000"/>
              </a:lnSpc>
              <a:buFont typeface="Arial" pitchFamily="34" charset="0"/>
              <a:buChar char="•"/>
            </a:pPr>
            <a:endParaRPr lang="en-US" sz="1400" dirty="0" smtClean="0">
              <a:solidFill>
                <a:schemeClr val="tx1"/>
              </a:solidFill>
            </a:endParaRPr>
          </a:p>
          <a:p>
            <a:endParaRPr lang="en-US" sz="1400" dirty="0" smtClean="0">
              <a:solidFill>
                <a:schemeClr val="tx1"/>
              </a:solidFill>
            </a:endParaRPr>
          </a:p>
          <a:p>
            <a:pPr lvl="1" indent="0">
              <a:buFont typeface="Arial"/>
              <a:buNone/>
            </a:pPr>
            <a:endParaRPr lang="en-US" sz="1200" dirty="0">
              <a:solidFill>
                <a:schemeClr val="tx1"/>
              </a:solidFill>
            </a:endParaRPr>
          </a:p>
        </p:txBody>
      </p:sp>
      <p:sp>
        <p:nvSpPr>
          <p:cNvPr id="6" name="TextBox 5"/>
          <p:cNvSpPr txBox="1"/>
          <p:nvPr/>
        </p:nvSpPr>
        <p:spPr>
          <a:xfrm>
            <a:off x="427763" y="2242649"/>
            <a:ext cx="288478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smtClean="0"/>
              <a:t>Flexible</a:t>
            </a:r>
            <a:endParaRPr lang="en-US" sz="2400" dirty="0"/>
          </a:p>
        </p:txBody>
      </p:sp>
      <p:sp>
        <p:nvSpPr>
          <p:cNvPr id="12" name="TextBox 11"/>
          <p:cNvSpPr txBox="1"/>
          <p:nvPr/>
        </p:nvSpPr>
        <p:spPr>
          <a:xfrm>
            <a:off x="4489160" y="2219073"/>
            <a:ext cx="302142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t>Integrated</a:t>
            </a:r>
            <a:endParaRPr lang="en-US" sz="2400" dirty="0"/>
          </a:p>
        </p:txBody>
      </p:sp>
      <p:sp>
        <p:nvSpPr>
          <p:cNvPr id="13" name="TextBox 12"/>
          <p:cNvSpPr txBox="1"/>
          <p:nvPr/>
        </p:nvSpPr>
        <p:spPr>
          <a:xfrm>
            <a:off x="8580514" y="2204441"/>
            <a:ext cx="302142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smtClean="0"/>
              <a:t>Efficient</a:t>
            </a:r>
            <a:endParaRPr lang="en-US" sz="2400" dirty="0"/>
          </a:p>
        </p:txBody>
      </p:sp>
      <p:sp>
        <p:nvSpPr>
          <p:cNvPr id="14" name="Content Placeholder 2"/>
          <p:cNvSpPr txBox="1">
            <a:spLocks/>
          </p:cNvSpPr>
          <p:nvPr/>
        </p:nvSpPr>
        <p:spPr>
          <a:xfrm>
            <a:off x="8558355" y="2710409"/>
            <a:ext cx="3285191"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663" indent="-347663">
              <a:lnSpc>
                <a:spcPct val="100000"/>
              </a:lnSpc>
              <a:buFont typeface="Wingdings" pitchFamily="2" charset="2"/>
              <a:buChar char="Ø"/>
            </a:pPr>
            <a:r>
              <a:rPr lang="en-US" sz="1800" dirty="0" smtClean="0">
                <a:solidFill>
                  <a:schemeClr val="tx1"/>
                </a:solidFill>
              </a:rPr>
              <a:t>Active Secondary</a:t>
            </a:r>
          </a:p>
          <a:p>
            <a:pPr marL="630238" lvl="1" indent="-282575">
              <a:buFont typeface="Wingdings" pitchFamily="2" charset="2"/>
              <a:buChar char="Ø"/>
            </a:pPr>
            <a:r>
              <a:rPr lang="en-US" sz="1400" dirty="0" smtClean="0">
                <a:solidFill>
                  <a:schemeClr val="tx1"/>
                </a:solidFill>
              </a:rPr>
              <a:t>Readable Secondary</a:t>
            </a:r>
          </a:p>
          <a:p>
            <a:pPr marL="630238" lvl="1" indent="-282575">
              <a:buFont typeface="Wingdings" pitchFamily="2" charset="2"/>
              <a:buChar char="Ø"/>
            </a:pPr>
            <a:r>
              <a:rPr lang="en-US" sz="1400" dirty="0" smtClean="0">
                <a:solidFill>
                  <a:schemeClr val="tx1"/>
                </a:solidFill>
              </a:rPr>
              <a:t>Backup from Secondary</a:t>
            </a:r>
          </a:p>
          <a:p>
            <a:pPr lvl="1" indent="0">
              <a:buNone/>
            </a:pPr>
            <a:endParaRPr lang="en-US" sz="1400" dirty="0" smtClean="0">
              <a:solidFill>
                <a:schemeClr val="tx1"/>
              </a:solidFill>
            </a:endParaRPr>
          </a:p>
          <a:p>
            <a:pPr marL="347663" indent="-347663">
              <a:lnSpc>
                <a:spcPct val="100000"/>
              </a:lnSpc>
              <a:buFont typeface="Wingdings" pitchFamily="2" charset="2"/>
              <a:buChar char="Ø"/>
            </a:pPr>
            <a:r>
              <a:rPr lang="en-US" sz="1800" dirty="0" smtClean="0">
                <a:solidFill>
                  <a:schemeClr val="tx1"/>
                </a:solidFill>
              </a:rPr>
              <a:t>Automation using power-shell</a:t>
            </a:r>
          </a:p>
          <a:p>
            <a:pPr marL="742950" lvl="1" indent="-457200">
              <a:lnSpc>
                <a:spcPct val="100000"/>
              </a:lnSpc>
              <a:buFont typeface="Arial" pitchFamily="34" charset="0"/>
              <a:buChar char="•"/>
            </a:pPr>
            <a:endParaRPr lang="en-US" sz="1400" dirty="0" smtClean="0">
              <a:solidFill>
                <a:schemeClr val="tx1"/>
              </a:solidFill>
            </a:endParaRPr>
          </a:p>
          <a:p>
            <a:endParaRPr lang="en-US" sz="1400" dirty="0" smtClean="0">
              <a:solidFill>
                <a:schemeClr val="tx1"/>
              </a:solidFill>
            </a:endParaRPr>
          </a:p>
          <a:p>
            <a:pPr lvl="1" indent="0">
              <a:buFont typeface="Arial"/>
              <a:buNone/>
            </a:pPr>
            <a:endParaRPr lang="en-US" sz="1200" dirty="0">
              <a:solidFill>
                <a:schemeClr val="tx1"/>
              </a:solidFill>
            </a:endParaRPr>
          </a:p>
        </p:txBody>
      </p:sp>
    </p:spTree>
    <p:extLst>
      <p:ext uri="{BB962C8B-B14F-4D97-AF65-F5344CB8AC3E}">
        <p14:creationId xmlns:p14="http://schemas.microsoft.com/office/powerpoint/2010/main" val="239057436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Links</a:t>
            </a:r>
            <a:endParaRPr lang="en-US" dirty="0"/>
          </a:p>
        </p:txBody>
      </p:sp>
      <p:sp>
        <p:nvSpPr>
          <p:cNvPr id="3" name="Content Placeholder 2"/>
          <p:cNvSpPr>
            <a:spLocks noGrp="1"/>
          </p:cNvSpPr>
          <p:nvPr>
            <p:ph idx="1"/>
          </p:nvPr>
        </p:nvSpPr>
        <p:spPr/>
        <p:txBody>
          <a:bodyPr/>
          <a:lstStyle/>
          <a:p>
            <a:pPr lvl="0"/>
            <a:r>
              <a:rPr lang="en-US" smtClean="0"/>
              <a:t>“Denali” AlwaysOn Resource Center: </a:t>
            </a:r>
            <a:r>
              <a:rPr lang="en-US" smtClean="0">
                <a:hlinkClick r:id="rId2"/>
              </a:rPr>
              <a:t>http://msdn.microsoft.com/en-us/sqlserver/gg490638(en-us,MSDN.10)</a:t>
            </a:r>
            <a:endParaRPr lang="en-US" smtClean="0"/>
          </a:p>
          <a:p>
            <a:pPr lvl="1"/>
            <a:endParaRPr lang="en-US" smtClean="0"/>
          </a:p>
          <a:p>
            <a:pPr lvl="1"/>
            <a:r>
              <a:rPr lang="en-US" smtClean="0"/>
              <a:t>CTP download</a:t>
            </a:r>
          </a:p>
          <a:p>
            <a:pPr lvl="1"/>
            <a:r>
              <a:rPr lang="en-US" smtClean="0"/>
              <a:t>Documentation</a:t>
            </a:r>
          </a:p>
          <a:p>
            <a:pPr lvl="1"/>
            <a:r>
              <a:rPr lang="en-US" smtClean="0"/>
              <a:t>MSDN forums</a:t>
            </a:r>
          </a:p>
          <a:p>
            <a:pPr lvl="1"/>
            <a:r>
              <a:rPr lang="en-US" smtClean="0"/>
              <a:t>Microsoft Connect</a:t>
            </a:r>
          </a:p>
          <a:p>
            <a:pPr lvl="1"/>
            <a:r>
              <a:rPr lang="en-US" smtClean="0"/>
              <a:t>AlwaysOn Blog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800" y="2511216"/>
            <a:ext cx="4351337" cy="402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58131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137268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(session codes and titles)</a:t>
            </a:r>
          </a:p>
          <a:p>
            <a:pPr marL="917557" lvl="1" indent="-460375">
              <a:lnSpc>
                <a:spcPct val="90000"/>
              </a:lnSpc>
              <a:spcBef>
                <a:spcPct val="20000"/>
              </a:spcBef>
              <a:buSzPct val="90000"/>
              <a:buBlip>
                <a:blip r:embed="rId3"/>
              </a:buBlip>
            </a:pPr>
            <a:r>
              <a:rPr lang="en-US" sz="1600" dirty="0">
                <a:hlinkClick r:id="rId4"/>
              </a:rPr>
              <a:t>DBI404 | Microsoft SQL Server Code-Named "Denali" </a:t>
            </a:r>
            <a:r>
              <a:rPr lang="en-US" sz="1600" dirty="0" err="1">
                <a:hlinkClick r:id="rId4"/>
              </a:rPr>
              <a:t>AlwaysOn</a:t>
            </a:r>
            <a:r>
              <a:rPr lang="en-US" sz="1600" dirty="0">
                <a:hlinkClick r:id="rId4"/>
              </a:rPr>
              <a:t> Series, Part 2: Building a Mission-Critical High Availability Solution Using </a:t>
            </a:r>
            <a:r>
              <a:rPr lang="en-US" sz="1600" dirty="0" err="1">
                <a:hlinkClick r:id="rId4"/>
              </a:rPr>
              <a:t>AlwaysOn</a:t>
            </a:r>
            <a:r>
              <a:rPr lang="en-US" sz="1600" dirty="0"/>
              <a:t> </a:t>
            </a:r>
          </a:p>
          <a:p>
            <a:pPr marL="917557" lvl="1" indent="-460375">
              <a:lnSpc>
                <a:spcPct val="90000"/>
              </a:lnSpc>
              <a:spcBef>
                <a:spcPct val="20000"/>
              </a:spcBef>
              <a:buSzPct val="90000"/>
              <a:buBlip>
                <a:blip r:embed="rId3"/>
              </a:buBlip>
            </a:pPr>
            <a:r>
              <a:rPr lang="en-US" sz="1600" dirty="0" smtClean="0">
                <a:hlinkClick r:id="rId5"/>
              </a:rPr>
              <a:t>DBI309 </a:t>
            </a:r>
            <a:r>
              <a:rPr lang="en-US" sz="1600" dirty="0">
                <a:hlinkClick r:id="rId5"/>
              </a:rPr>
              <a:t>| High Availability and Disaster Recovery Customer Panel: Architectures and Lessons Learned </a:t>
            </a:r>
            <a:endParaRPr lang="en-US" sz="1600" dirty="0"/>
          </a:p>
        </p:txBody>
      </p:sp>
      <p:sp>
        <p:nvSpPr>
          <p:cNvPr id="10" name="Rectangle 9"/>
          <p:cNvSpPr/>
          <p:nvPr/>
        </p:nvSpPr>
        <p:spPr bwMode="auto">
          <a:xfrm>
            <a:off x="507868" y="3122183"/>
            <a:ext cx="11173090" cy="11018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Interactive Sessions (session codes and titles)</a:t>
            </a:r>
          </a:p>
          <a:p>
            <a:pPr marL="917557" lvl="1" indent="-460375">
              <a:lnSpc>
                <a:spcPct val="90000"/>
              </a:lnSpc>
              <a:spcBef>
                <a:spcPct val="20000"/>
              </a:spcBef>
              <a:buSzPct val="90000"/>
              <a:buBlip>
                <a:blip r:embed="rId3"/>
              </a:buBlip>
            </a:pPr>
            <a:r>
              <a:rPr lang="en-US" sz="1600" dirty="0">
                <a:hlinkClick r:id="rId6"/>
              </a:rPr>
              <a:t>DBI373-INT | Microsoft SQL Server Code-Named "Denali" </a:t>
            </a:r>
            <a:r>
              <a:rPr lang="en-US" sz="1600" dirty="0" err="1">
                <a:hlinkClick r:id="rId6"/>
              </a:rPr>
              <a:t>AlwaysOn</a:t>
            </a:r>
            <a:r>
              <a:rPr lang="en-US" sz="1600" dirty="0">
                <a:hlinkClick r:id="rId6"/>
              </a:rPr>
              <a:t> Series, Part 3: Under the Hood and Much More - A Panel Discussion with the Product Development </a:t>
            </a:r>
            <a:r>
              <a:rPr lang="en-US" sz="1600" dirty="0" smtClean="0">
                <a:hlinkClick r:id="rId6"/>
              </a:rPr>
              <a:t>Team</a:t>
            </a:r>
            <a:endParaRPr lang="en-US" sz="3200" dirty="0">
              <a:gradFill>
                <a:gsLst>
                  <a:gs pos="0">
                    <a:schemeClr val="tx1"/>
                  </a:gs>
                  <a:gs pos="100000">
                    <a:schemeClr val="tx1"/>
                  </a:gs>
                </a:gsLst>
                <a:lin ang="5400000" scaled="0"/>
              </a:gradFill>
            </a:endParaRPr>
          </a:p>
        </p:txBody>
      </p:sp>
      <p:sp>
        <p:nvSpPr>
          <p:cNvPr id="11" name="Rectangle 10"/>
          <p:cNvSpPr/>
          <p:nvPr/>
        </p:nvSpPr>
        <p:spPr bwMode="auto">
          <a:xfrm>
            <a:off x="507868" y="4604505"/>
            <a:ext cx="11173090" cy="9140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Labs (session codes and titles</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1600" dirty="0">
                <a:hlinkClick r:id="rId7"/>
              </a:rPr>
              <a:t>DBI394-HOL | </a:t>
            </a:r>
            <a:r>
              <a:rPr lang="en-US" sz="1600" dirty="0" err="1">
                <a:hlinkClick r:id="rId7"/>
              </a:rPr>
              <a:t>BareMetal</a:t>
            </a:r>
            <a:r>
              <a:rPr lang="en-US" sz="1600" dirty="0">
                <a:hlinkClick r:id="rId7"/>
              </a:rPr>
              <a:t> Mission Critical: Building an HA Platform from Scratch</a:t>
            </a:r>
            <a:r>
              <a:rPr lang="en-US" sz="1600" dirty="0"/>
              <a:t> </a:t>
            </a:r>
            <a:endParaRPr lang="en-US" sz="1600" dirty="0">
              <a:gradFill>
                <a:gsLst>
                  <a:gs pos="0">
                    <a:schemeClr val="tx1"/>
                  </a:gs>
                  <a:gs pos="100000">
                    <a:schemeClr val="tx1"/>
                  </a:gs>
                </a:gsLst>
                <a:lin ang="5400000" scaled="0"/>
              </a:gradFill>
            </a:endParaRPr>
          </a:p>
        </p:txBody>
      </p:sp>
      <p:sp>
        <p:nvSpPr>
          <p:cNvPr id="15" name="Rectangle 14"/>
          <p:cNvSpPr/>
          <p:nvPr/>
        </p:nvSpPr>
        <p:spPr bwMode="auto">
          <a:xfrm>
            <a:off x="507868" y="5906626"/>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SQL Server Mission Critical Exhibition Hall Booth</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924099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45837294"/>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362817555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820081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look back….</a:t>
            </a:r>
          </a:p>
        </p:txBody>
      </p:sp>
      <p:sp>
        <p:nvSpPr>
          <p:cNvPr id="3" name="Content Placeholder 2"/>
          <p:cNvSpPr>
            <a:spLocks noGrp="1"/>
          </p:cNvSpPr>
          <p:nvPr>
            <p:ph idx="1"/>
          </p:nvPr>
        </p:nvSpPr>
        <p:spPr>
          <a:xfrm>
            <a:off x="519112" y="1447799"/>
            <a:ext cx="11149013" cy="4475071"/>
          </a:xfrm>
        </p:spPr>
        <p:txBody>
          <a:bodyPr/>
          <a:lstStyle/>
          <a:p>
            <a:pPr marL="0" indent="0">
              <a:buNone/>
            </a:pPr>
            <a:r>
              <a:rPr lang="en-US" dirty="0" smtClean="0"/>
              <a:t>Customers are running mission critical applications on SQL Server and achieving SLA’s</a:t>
            </a:r>
          </a:p>
          <a:p>
            <a:pPr marL="0" indent="0">
              <a:buNone/>
            </a:pPr>
            <a:r>
              <a:rPr lang="en-US" dirty="0"/>
              <a:t>	</a:t>
            </a:r>
            <a:r>
              <a:rPr lang="en-US" dirty="0" err="1" smtClean="0"/>
              <a:t>Bwin</a:t>
            </a:r>
            <a:r>
              <a:rPr lang="en-US" dirty="0" smtClean="0"/>
              <a:t>, </a:t>
            </a:r>
            <a:r>
              <a:rPr lang="en-US" dirty="0" err="1" smtClean="0"/>
              <a:t>ServiceU</a:t>
            </a:r>
            <a:r>
              <a:rPr lang="en-US" dirty="0" smtClean="0"/>
              <a:t>, </a:t>
            </a:r>
            <a:r>
              <a:rPr lang="en-US" dirty="0" err="1" smtClean="0"/>
              <a:t>Caregroup</a:t>
            </a:r>
            <a:r>
              <a:rPr lang="en-US" dirty="0" smtClean="0"/>
              <a:t> and more……</a:t>
            </a:r>
          </a:p>
          <a:p>
            <a:pPr marL="0" indent="0">
              <a:buNone/>
            </a:pPr>
            <a:endParaRPr lang="en-US" dirty="0"/>
          </a:p>
          <a:p>
            <a:pPr marL="0" indent="0">
              <a:buNone/>
            </a:pPr>
            <a:endParaRPr lang="en-US" dirty="0" smtClean="0"/>
          </a:p>
          <a:p>
            <a:pPr marL="0" indent="0">
              <a:buNone/>
            </a:pPr>
            <a:r>
              <a:rPr lang="en-US" dirty="0" smtClean="0"/>
              <a:t>Undertook a holistic view of the space</a:t>
            </a:r>
          </a:p>
          <a:p>
            <a:pPr marL="863600" lvl="2" indent="-460375"/>
            <a:r>
              <a:rPr lang="en-US" dirty="0"/>
              <a:t>Compete pain points and feature gap analysis</a:t>
            </a:r>
          </a:p>
          <a:p>
            <a:pPr marL="863600" lvl="2" indent="-460375"/>
            <a:r>
              <a:rPr lang="en-US" dirty="0"/>
              <a:t>Future trends and aligning technology with the future</a:t>
            </a:r>
          </a:p>
          <a:p>
            <a:pPr marL="0" indent="0">
              <a:buNone/>
            </a:pPr>
            <a:endParaRPr lang="en-US" dirty="0"/>
          </a:p>
        </p:txBody>
      </p:sp>
    </p:spTree>
    <p:extLst>
      <p:ext uri="{BB962C8B-B14F-4D97-AF65-F5344CB8AC3E}">
        <p14:creationId xmlns:p14="http://schemas.microsoft.com/office/powerpoint/2010/main" val="304249740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6966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23005532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Mission Critical High Availability Solution</a:t>
            </a:r>
          </a:p>
        </p:txBody>
      </p:sp>
      <p:sp>
        <p:nvSpPr>
          <p:cNvPr id="2" name="Slide Number Placeholder 1"/>
          <p:cNvSpPr>
            <a:spLocks noGrp="1"/>
          </p:cNvSpPr>
          <p:nvPr>
            <p:ph type="sldNum" sz="quarter" idx="4294967295"/>
          </p:nvPr>
        </p:nvSpPr>
        <p:spPr>
          <a:xfrm>
            <a:off x="9345613" y="6904990"/>
            <a:ext cx="2843212" cy="365125"/>
          </a:xfrm>
          <a:prstGeom prst="rect">
            <a:avLst/>
          </a:prstGeom>
        </p:spPr>
        <p:txBody>
          <a:bodyPr/>
          <a:lstStyle/>
          <a:p>
            <a:fld id="{40114F66-4ABA-4F5C-B6D2-322B0030C092}" type="slidenum">
              <a:rPr lang="en-US" smtClean="0">
                <a:solidFill>
                  <a:prstClr val="black">
                    <a:tint val="75000"/>
                  </a:prstClr>
                </a:solidFill>
              </a:rPr>
              <a:pPr/>
              <a:t>4</a:t>
            </a:fld>
            <a:endParaRPr lang="en-US">
              <a:solidFill>
                <a:prstClr val="black">
                  <a:tint val="75000"/>
                </a:prstClr>
              </a:solidFill>
            </a:endParaRPr>
          </a:p>
        </p:txBody>
      </p:sp>
      <p:sp>
        <p:nvSpPr>
          <p:cNvPr id="7" name="Rounded Rectangle 6"/>
          <p:cNvSpPr/>
          <p:nvPr/>
        </p:nvSpPr>
        <p:spPr bwMode="auto">
          <a:xfrm>
            <a:off x="230390" y="1508445"/>
            <a:ext cx="2642226" cy="123998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Meets mission critical high </a:t>
            </a:r>
            <a:r>
              <a:rPr lang="en-US" sz="2400" dirty="0">
                <a:solidFill>
                  <a:schemeClr val="tx1"/>
                </a:solidFill>
              </a:rPr>
              <a:t>a</a:t>
            </a:r>
            <a:r>
              <a:rPr lang="en-US" sz="2400" dirty="0" smtClean="0">
                <a:solidFill>
                  <a:schemeClr val="tx1"/>
                </a:solidFill>
              </a:rPr>
              <a:t>vailability SLA</a:t>
            </a:r>
          </a:p>
        </p:txBody>
      </p:sp>
      <p:sp>
        <p:nvSpPr>
          <p:cNvPr id="73" name="Rounded Rectangle 72"/>
          <p:cNvSpPr/>
          <p:nvPr/>
        </p:nvSpPr>
        <p:spPr bwMode="auto">
          <a:xfrm>
            <a:off x="3247387" y="1508445"/>
            <a:ext cx="2735685" cy="123998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Integrated</a:t>
            </a:r>
          </a:p>
        </p:txBody>
      </p:sp>
      <p:sp>
        <p:nvSpPr>
          <p:cNvPr id="74" name="Rounded Rectangle 73"/>
          <p:cNvSpPr/>
          <p:nvPr/>
        </p:nvSpPr>
        <p:spPr bwMode="auto">
          <a:xfrm>
            <a:off x="9599073" y="1538637"/>
            <a:ext cx="2391953" cy="123998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Efficient</a:t>
            </a:r>
          </a:p>
        </p:txBody>
      </p:sp>
      <p:sp>
        <p:nvSpPr>
          <p:cNvPr id="75" name="Rounded Rectangle 74"/>
          <p:cNvSpPr/>
          <p:nvPr/>
        </p:nvSpPr>
        <p:spPr bwMode="auto">
          <a:xfrm>
            <a:off x="6524415" y="1522822"/>
            <a:ext cx="2735685" cy="123998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Flexible</a:t>
            </a:r>
          </a:p>
        </p:txBody>
      </p:sp>
      <p:sp>
        <p:nvSpPr>
          <p:cNvPr id="3" name="TextBox 2"/>
          <p:cNvSpPr txBox="1"/>
          <p:nvPr/>
        </p:nvSpPr>
        <p:spPr>
          <a:xfrm>
            <a:off x="423831" y="2987040"/>
            <a:ext cx="2345194" cy="3323987"/>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RPO and RTO </a:t>
            </a:r>
          </a:p>
          <a:p>
            <a:r>
              <a:rPr lang="en-US" sz="2400" dirty="0" smtClean="0">
                <a:gradFill>
                  <a:gsLst>
                    <a:gs pos="0">
                      <a:schemeClr val="tx1"/>
                    </a:gs>
                    <a:gs pos="86000">
                      <a:schemeClr val="tx1"/>
                    </a:gs>
                  </a:gsLst>
                  <a:lin ang="5400000" scaled="0"/>
                </a:gradFill>
              </a:rPr>
              <a:t>requirements</a:t>
            </a: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Planned and </a:t>
            </a:r>
            <a:br>
              <a:rPr lang="en-US" sz="2400" dirty="0" smtClean="0">
                <a:gradFill>
                  <a:gsLst>
                    <a:gs pos="0">
                      <a:schemeClr val="tx1"/>
                    </a:gs>
                    <a:gs pos="86000">
                      <a:schemeClr val="tx1"/>
                    </a:gs>
                  </a:gsLst>
                  <a:lin ang="5400000" scaled="0"/>
                </a:gradFill>
              </a:rPr>
            </a:br>
            <a:r>
              <a:rPr lang="en-US" sz="2400" dirty="0" smtClean="0">
                <a:gradFill>
                  <a:gsLst>
                    <a:gs pos="0">
                      <a:schemeClr val="tx1"/>
                    </a:gs>
                    <a:gs pos="86000">
                      <a:schemeClr val="tx1"/>
                    </a:gs>
                  </a:gsLst>
                  <a:lin ang="5400000" scaled="0"/>
                </a:gradFill>
              </a:rPr>
              <a:t>unplanned </a:t>
            </a:r>
          </a:p>
          <a:p>
            <a:r>
              <a:rPr lang="en-US" sz="2400" dirty="0" smtClean="0">
                <a:gradFill>
                  <a:gsLst>
                    <a:gs pos="0">
                      <a:schemeClr val="tx1"/>
                    </a:gs>
                    <a:gs pos="86000">
                      <a:schemeClr val="tx1"/>
                    </a:gs>
                  </a:gsLst>
                  <a:lin ang="5400000" scaled="0"/>
                </a:gradFill>
              </a:rPr>
              <a:t>downtime</a:t>
            </a: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Local HA and</a:t>
            </a:r>
          </a:p>
          <a:p>
            <a:r>
              <a:rPr lang="en-US" sz="2400" dirty="0" smtClean="0">
                <a:gradFill>
                  <a:gsLst>
                    <a:gs pos="0">
                      <a:schemeClr val="tx1"/>
                    </a:gs>
                    <a:gs pos="86000">
                      <a:schemeClr val="tx1"/>
                    </a:gs>
                  </a:gsLst>
                  <a:lin ang="5400000" scaled="0"/>
                </a:gradFill>
              </a:rPr>
              <a:t>disaster recovery</a:t>
            </a:r>
          </a:p>
        </p:txBody>
      </p:sp>
      <p:sp>
        <p:nvSpPr>
          <p:cNvPr id="76" name="TextBox 75"/>
          <p:cNvSpPr txBox="1"/>
          <p:nvPr/>
        </p:nvSpPr>
        <p:spPr>
          <a:xfrm>
            <a:off x="3305618" y="2936196"/>
            <a:ext cx="2688236" cy="2954655"/>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A unified, simplified</a:t>
            </a:r>
          </a:p>
          <a:p>
            <a:r>
              <a:rPr lang="en-US" sz="2400" dirty="0">
                <a:gradFill>
                  <a:gsLst>
                    <a:gs pos="0">
                      <a:schemeClr val="tx1"/>
                    </a:gs>
                    <a:gs pos="86000">
                      <a:schemeClr val="tx1"/>
                    </a:gs>
                  </a:gsLst>
                  <a:lin ang="5400000" scaled="0"/>
                </a:gradFill>
              </a:rPr>
              <a:t>s</a:t>
            </a:r>
            <a:r>
              <a:rPr lang="en-US" sz="2400" dirty="0" smtClean="0">
                <a:gradFill>
                  <a:gsLst>
                    <a:gs pos="0">
                      <a:schemeClr val="tx1"/>
                    </a:gs>
                    <a:gs pos="86000">
                      <a:schemeClr val="tx1"/>
                    </a:gs>
                  </a:gsLst>
                  <a:lin ang="5400000" scaled="0"/>
                </a:gradFill>
              </a:rPr>
              <a:t>olution</a:t>
            </a: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Easy to deploy and</a:t>
            </a:r>
          </a:p>
          <a:p>
            <a:r>
              <a:rPr lang="en-US" sz="2400" dirty="0" smtClean="0">
                <a:gradFill>
                  <a:gsLst>
                    <a:gs pos="0">
                      <a:schemeClr val="tx1"/>
                    </a:gs>
                    <a:gs pos="86000">
                      <a:schemeClr val="tx1"/>
                    </a:gs>
                  </a:gsLst>
                  <a:lin ang="5400000" scaled="0"/>
                </a:gradFill>
              </a:rPr>
              <a:t>Manage</a:t>
            </a:r>
          </a:p>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
        <p:nvSpPr>
          <p:cNvPr id="12" name="TextBox 11"/>
          <p:cNvSpPr txBox="1"/>
          <p:nvPr/>
        </p:nvSpPr>
        <p:spPr>
          <a:xfrm>
            <a:off x="9739819" y="2981322"/>
            <a:ext cx="2219427" cy="3016210"/>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Cost Effective</a:t>
            </a:r>
          </a:p>
          <a:p>
            <a:pPr lvl="1"/>
            <a:r>
              <a:rPr lang="en-US" sz="2000" dirty="0" smtClean="0">
                <a:gradFill>
                  <a:gsLst>
                    <a:gs pos="0">
                      <a:schemeClr val="tx1"/>
                    </a:gs>
                    <a:gs pos="86000">
                      <a:schemeClr val="tx1"/>
                    </a:gs>
                  </a:gsLst>
                  <a:lin ang="5400000" scaled="0"/>
                </a:gradFill>
              </a:rPr>
              <a:t>HA hardware </a:t>
            </a:r>
          </a:p>
          <a:p>
            <a:pPr lvl="1"/>
            <a:r>
              <a:rPr lang="en-US" sz="2000" dirty="0" smtClean="0">
                <a:gradFill>
                  <a:gsLst>
                    <a:gs pos="0">
                      <a:schemeClr val="tx1"/>
                    </a:gs>
                    <a:gs pos="86000">
                      <a:schemeClr val="tx1"/>
                    </a:gs>
                  </a:gsLst>
                  <a:lin ang="5400000" scaled="0"/>
                </a:gradFill>
              </a:rPr>
              <a:t>Utilization</a:t>
            </a:r>
          </a:p>
          <a:p>
            <a:pPr lvl="1"/>
            <a:endParaRPr lang="en-US" sz="2000" dirty="0">
              <a:gradFill>
                <a:gsLst>
                  <a:gs pos="0">
                    <a:schemeClr val="tx1"/>
                  </a:gs>
                  <a:gs pos="86000">
                    <a:schemeClr val="tx1"/>
                  </a:gs>
                </a:gsLst>
                <a:lin ang="5400000" scaled="0"/>
              </a:gradFill>
            </a:endParaRPr>
          </a:p>
          <a:p>
            <a:pPr lvl="1"/>
            <a:r>
              <a:rPr lang="en-US" sz="2000" dirty="0" smtClean="0">
                <a:gradFill>
                  <a:gsLst>
                    <a:gs pos="0">
                      <a:schemeClr val="tx1"/>
                    </a:gs>
                    <a:gs pos="86000">
                      <a:schemeClr val="tx1"/>
                    </a:gs>
                  </a:gsLst>
                  <a:lin ang="5400000" scaled="0"/>
                </a:gradFill>
              </a:rPr>
              <a:t>No idle systems</a:t>
            </a: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Improve IT efficiency</a:t>
            </a:r>
          </a:p>
        </p:txBody>
      </p:sp>
      <p:sp>
        <p:nvSpPr>
          <p:cNvPr id="13" name="TextBox 12"/>
          <p:cNvSpPr txBox="1"/>
          <p:nvPr/>
        </p:nvSpPr>
        <p:spPr>
          <a:xfrm>
            <a:off x="6831608" y="2936196"/>
            <a:ext cx="2735685" cy="2585323"/>
          </a:xfrm>
          <a:prstGeom prst="rect">
            <a:avLst/>
          </a:prstGeom>
          <a:noFill/>
        </p:spPr>
        <p:txBody>
          <a:bodyPr wrap="square" lIns="0" tIns="0" rIns="0" bIns="0" rtlCol="0">
            <a:spAutoFit/>
          </a:bodyPr>
          <a:lstStyle/>
          <a:p>
            <a:r>
              <a:rPr lang="en-US" sz="2400" dirty="0" smtClean="0">
                <a:gradFill>
                  <a:gsLst>
                    <a:gs pos="0">
                      <a:schemeClr val="tx1"/>
                    </a:gs>
                    <a:gs pos="86000">
                      <a:schemeClr val="tx1"/>
                    </a:gs>
                  </a:gsLst>
                  <a:lin ang="5400000" scaled="0"/>
                </a:gradFill>
              </a:rPr>
              <a:t>Reuse existing </a:t>
            </a:r>
          </a:p>
          <a:p>
            <a:r>
              <a:rPr lang="en-US" sz="2400" dirty="0" smtClean="0">
                <a:gradFill>
                  <a:gsLst>
                    <a:gs pos="0">
                      <a:schemeClr val="tx1"/>
                    </a:gs>
                    <a:gs pos="86000">
                      <a:schemeClr val="tx1"/>
                    </a:gs>
                  </a:gsLst>
                  <a:lin ang="5400000" scaled="0"/>
                </a:gradFill>
              </a:rPr>
              <a:t>investment</a:t>
            </a:r>
          </a:p>
          <a:p>
            <a:endParaRPr lang="en-US" sz="2400" dirty="0">
              <a:gradFill>
                <a:gsLst>
                  <a:gs pos="0">
                    <a:schemeClr val="tx1"/>
                  </a:gs>
                  <a:gs pos="86000">
                    <a:schemeClr val="tx1"/>
                  </a:gs>
                </a:gsLst>
                <a:lin ang="5400000" scaled="0"/>
              </a:gradFill>
            </a:endParaRPr>
          </a:p>
          <a:p>
            <a:r>
              <a:rPr lang="en-US" sz="2400" dirty="0" smtClean="0">
                <a:gradFill>
                  <a:gsLst>
                    <a:gs pos="0">
                      <a:schemeClr val="tx1"/>
                    </a:gs>
                    <a:gs pos="86000">
                      <a:schemeClr val="tx1"/>
                    </a:gs>
                  </a:gsLst>
                  <a:lin ang="5400000" scaled="0"/>
                </a:gradFill>
              </a:rPr>
              <a:t>SAN vs.. DAS </a:t>
            </a:r>
          </a:p>
          <a:p>
            <a:r>
              <a:rPr lang="en-US" sz="2400" dirty="0" smtClean="0">
                <a:gradFill>
                  <a:gsLst>
                    <a:gs pos="0">
                      <a:schemeClr val="tx1"/>
                    </a:gs>
                    <a:gs pos="86000">
                      <a:schemeClr val="tx1"/>
                    </a:gs>
                  </a:gsLst>
                  <a:lin ang="5400000" scaled="0"/>
                </a:gradFill>
              </a:rPr>
              <a:t>environments</a:t>
            </a:r>
          </a:p>
          <a:p>
            <a:endParaRPr lang="en-US" sz="2400" dirty="0">
              <a:gradFill>
                <a:gsLst>
                  <a:gs pos="0">
                    <a:schemeClr val="tx1"/>
                  </a:gs>
                  <a:gs pos="86000">
                    <a:schemeClr val="tx1"/>
                  </a:gs>
                </a:gsLst>
                <a:lin ang="5400000" scaled="0"/>
              </a:gradFill>
            </a:endParaRPr>
          </a:p>
          <a:p>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556094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AlwaysOn Availability Groups</a:t>
            </a:r>
            <a:endParaRPr lang="en-US" dirty="0"/>
          </a:p>
        </p:txBody>
      </p:sp>
      <p:sp>
        <p:nvSpPr>
          <p:cNvPr id="3" name="Content Placeholder 2"/>
          <p:cNvSpPr>
            <a:spLocks noGrp="1"/>
          </p:cNvSpPr>
          <p:nvPr>
            <p:ph idx="1"/>
          </p:nvPr>
        </p:nvSpPr>
        <p:spPr>
          <a:xfrm>
            <a:off x="519112" y="1447800"/>
            <a:ext cx="11149013" cy="775597"/>
          </a:xfrm>
        </p:spPr>
        <p:txBody>
          <a:bodyPr/>
          <a:lstStyle/>
          <a:p>
            <a:r>
              <a:rPr lang="en-US" sz="2800" dirty="0" err="1" smtClean="0"/>
              <a:t>AlwaysOn</a:t>
            </a:r>
            <a:r>
              <a:rPr lang="en-US" sz="2800" dirty="0" smtClean="0"/>
              <a:t> Availability Groups is a new feature that enhances and combines database mirroring and log shipping capabilities</a:t>
            </a:r>
          </a:p>
        </p:txBody>
      </p:sp>
      <p:sp>
        <p:nvSpPr>
          <p:cNvPr id="4" name="Content Placeholder 2"/>
          <p:cNvSpPr txBox="1">
            <a:spLocks/>
          </p:cNvSpPr>
          <p:nvPr/>
        </p:nvSpPr>
        <p:spPr>
          <a:xfrm>
            <a:off x="84354" y="2796944"/>
            <a:ext cx="4170654" cy="2773680"/>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lvl="1">
              <a:lnSpc>
                <a:spcPct val="100000"/>
              </a:lnSpc>
              <a:buFont typeface="Wingdings" pitchFamily="2" charset="2"/>
              <a:buChar char="Ø"/>
            </a:pPr>
            <a:r>
              <a:rPr lang="en-US" sz="1800" dirty="0" smtClean="0">
                <a:solidFill>
                  <a:schemeClr val="tx1"/>
                </a:solidFill>
              </a:rPr>
              <a:t>Multi-database failover</a:t>
            </a:r>
          </a:p>
          <a:p>
            <a:pPr marL="571500" lvl="1">
              <a:lnSpc>
                <a:spcPct val="100000"/>
              </a:lnSpc>
              <a:buFont typeface="Wingdings" pitchFamily="2" charset="2"/>
              <a:buChar char="Ø"/>
            </a:pPr>
            <a:r>
              <a:rPr lang="en-US" sz="1800" dirty="0" smtClean="0">
                <a:solidFill>
                  <a:schemeClr val="tx1"/>
                </a:solidFill>
              </a:rPr>
              <a:t>Multiple secondaries </a:t>
            </a:r>
          </a:p>
          <a:p>
            <a:pPr marL="823913" lvl="2">
              <a:buFont typeface="Wingdings" pitchFamily="2" charset="2"/>
              <a:buChar char="Ø"/>
            </a:pPr>
            <a:r>
              <a:rPr lang="en-US" sz="1400" dirty="0" smtClean="0">
                <a:solidFill>
                  <a:schemeClr val="tx1"/>
                </a:solidFill>
              </a:rPr>
              <a:t>Total of 4 secondaries</a:t>
            </a:r>
          </a:p>
          <a:p>
            <a:pPr marL="823913" lvl="2">
              <a:buFont typeface="Wingdings" pitchFamily="2" charset="2"/>
              <a:buChar char="Ø"/>
            </a:pPr>
            <a:r>
              <a:rPr lang="en-US" sz="1400" dirty="0" smtClean="0">
                <a:solidFill>
                  <a:schemeClr val="tx1"/>
                </a:solidFill>
              </a:rPr>
              <a:t>2 synchronous secondaries</a:t>
            </a:r>
          </a:p>
          <a:p>
            <a:pPr marL="1093788" lvl="3">
              <a:buFont typeface="Wingdings" pitchFamily="2" charset="2"/>
              <a:buChar char="Ø"/>
            </a:pPr>
            <a:r>
              <a:rPr lang="en-US" sz="1400" dirty="0" smtClean="0">
                <a:solidFill>
                  <a:schemeClr val="tx1"/>
                </a:solidFill>
              </a:rPr>
              <a:t>1 automatic failover pair</a:t>
            </a:r>
          </a:p>
          <a:p>
            <a:pPr marL="571500" lvl="1">
              <a:lnSpc>
                <a:spcPct val="100000"/>
              </a:lnSpc>
              <a:buFont typeface="Wingdings" pitchFamily="2" charset="2"/>
              <a:buChar char="Ø"/>
            </a:pPr>
            <a:r>
              <a:rPr lang="en-US" sz="1800" dirty="0" smtClean="0">
                <a:solidFill>
                  <a:schemeClr val="tx1"/>
                </a:solidFill>
              </a:rPr>
              <a:t>Synchronous and asynchronous </a:t>
            </a:r>
          </a:p>
          <a:p>
            <a:pPr lvl="1" indent="0">
              <a:lnSpc>
                <a:spcPct val="100000"/>
              </a:lnSpc>
              <a:buNone/>
            </a:pPr>
            <a:r>
              <a:rPr lang="en-US" sz="1800" dirty="0">
                <a:solidFill>
                  <a:schemeClr val="tx1"/>
                </a:solidFill>
              </a:rPr>
              <a:t>	 </a:t>
            </a:r>
            <a:r>
              <a:rPr lang="en-US" sz="1800" dirty="0" smtClean="0">
                <a:solidFill>
                  <a:schemeClr val="tx1"/>
                </a:solidFill>
              </a:rPr>
              <a:t> data movement</a:t>
            </a:r>
          </a:p>
          <a:p>
            <a:pPr marL="571500" lvl="1">
              <a:lnSpc>
                <a:spcPct val="100000"/>
              </a:lnSpc>
              <a:buFont typeface="Wingdings" pitchFamily="2" charset="2"/>
              <a:buChar char="Ø"/>
            </a:pPr>
            <a:r>
              <a:rPr lang="en-US" sz="1800" dirty="0" smtClean="0">
                <a:solidFill>
                  <a:schemeClr val="tx1"/>
                </a:solidFill>
              </a:rPr>
              <a:t>Built in compression and encryption</a:t>
            </a:r>
          </a:p>
          <a:p>
            <a:pPr marL="571500" lvl="1">
              <a:lnSpc>
                <a:spcPct val="100000"/>
              </a:lnSpc>
              <a:buFont typeface="Wingdings" pitchFamily="2" charset="2"/>
              <a:buChar char="Ø"/>
            </a:pPr>
            <a:r>
              <a:rPr lang="en-US" sz="1800" dirty="0" smtClean="0">
                <a:solidFill>
                  <a:schemeClr val="tx1"/>
                </a:solidFill>
              </a:rPr>
              <a:t>Automatic and manual failover</a:t>
            </a:r>
          </a:p>
          <a:p>
            <a:pPr marL="571500" lvl="1">
              <a:lnSpc>
                <a:spcPct val="100000"/>
              </a:lnSpc>
              <a:buFont typeface="Wingdings" pitchFamily="2" charset="2"/>
              <a:buChar char="Ø"/>
            </a:pPr>
            <a:r>
              <a:rPr lang="en-US" sz="1800" dirty="0" smtClean="0">
                <a:solidFill>
                  <a:schemeClr val="tx1"/>
                </a:solidFill>
              </a:rPr>
              <a:t>Flexible failover policy</a:t>
            </a:r>
          </a:p>
          <a:p>
            <a:pPr marL="571500" lvl="1">
              <a:lnSpc>
                <a:spcPct val="100000"/>
              </a:lnSpc>
              <a:buFont typeface="Wingdings" pitchFamily="2" charset="2"/>
              <a:buChar char="Ø"/>
            </a:pPr>
            <a:r>
              <a:rPr lang="en-US" sz="1800" dirty="0">
                <a:solidFill>
                  <a:schemeClr val="tx1"/>
                </a:solidFill>
              </a:rPr>
              <a:t>Automatic Page </a:t>
            </a:r>
            <a:r>
              <a:rPr lang="en-US" sz="1800" dirty="0" smtClean="0">
                <a:solidFill>
                  <a:schemeClr val="tx1"/>
                </a:solidFill>
              </a:rPr>
              <a:t>Repair</a:t>
            </a:r>
            <a:endParaRPr lang="en-US" sz="1800" dirty="0">
              <a:solidFill>
                <a:schemeClr val="tx1"/>
              </a:solidFill>
            </a:endParaRPr>
          </a:p>
        </p:txBody>
      </p:sp>
      <p:sp>
        <p:nvSpPr>
          <p:cNvPr id="5" name="Content Placeholder 2"/>
          <p:cNvSpPr txBox="1">
            <a:spLocks/>
          </p:cNvSpPr>
          <p:nvPr/>
        </p:nvSpPr>
        <p:spPr>
          <a:xfrm>
            <a:off x="4137652" y="2800172"/>
            <a:ext cx="3870739"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lvl="1" indent="-457200">
              <a:lnSpc>
                <a:spcPct val="100000"/>
              </a:lnSpc>
              <a:buFont typeface="Wingdings" pitchFamily="2" charset="2"/>
              <a:buChar char="Ø"/>
            </a:pPr>
            <a:r>
              <a:rPr lang="en-US" sz="1800" dirty="0" smtClean="0">
                <a:solidFill>
                  <a:schemeClr val="tx1"/>
                </a:solidFill>
              </a:rPr>
              <a:t>Application failover using virtual name</a:t>
            </a:r>
          </a:p>
          <a:p>
            <a:pPr marL="742950" lvl="1" indent="-457200">
              <a:lnSpc>
                <a:spcPct val="100000"/>
              </a:lnSpc>
              <a:buFont typeface="Wingdings" pitchFamily="2" charset="2"/>
              <a:buChar char="Ø"/>
            </a:pPr>
            <a:r>
              <a:rPr lang="en-US" sz="1800" dirty="0" smtClean="0">
                <a:solidFill>
                  <a:schemeClr val="tx1"/>
                </a:solidFill>
              </a:rPr>
              <a:t>Configuration Wizard</a:t>
            </a:r>
          </a:p>
          <a:p>
            <a:pPr marL="742950" lvl="1" indent="-457200">
              <a:lnSpc>
                <a:spcPct val="100000"/>
              </a:lnSpc>
              <a:buFont typeface="Wingdings" pitchFamily="2" charset="2"/>
              <a:buChar char="Ø"/>
            </a:pPr>
            <a:r>
              <a:rPr lang="en-US" sz="1800" dirty="0" smtClean="0">
                <a:solidFill>
                  <a:schemeClr val="tx1"/>
                </a:solidFill>
              </a:rPr>
              <a:t>Dashboard</a:t>
            </a:r>
          </a:p>
          <a:p>
            <a:pPr marL="742950" lvl="1" indent="-457200">
              <a:lnSpc>
                <a:spcPct val="100000"/>
              </a:lnSpc>
              <a:buFont typeface="Wingdings" pitchFamily="2" charset="2"/>
              <a:buChar char="Ø"/>
            </a:pPr>
            <a:r>
              <a:rPr lang="en-US" sz="1800" dirty="0" smtClean="0">
                <a:solidFill>
                  <a:schemeClr val="tx1"/>
                </a:solidFill>
              </a:rPr>
              <a:t>System Center Integration</a:t>
            </a:r>
          </a:p>
          <a:p>
            <a:pPr marL="742950" lvl="1" indent="-457200">
              <a:lnSpc>
                <a:spcPct val="100000"/>
              </a:lnSpc>
              <a:buFont typeface="Wingdings" pitchFamily="2" charset="2"/>
              <a:buChar char="Ø"/>
            </a:pPr>
            <a:r>
              <a:rPr lang="en-US" sz="1800" dirty="0" smtClean="0">
                <a:solidFill>
                  <a:schemeClr val="tx1"/>
                </a:solidFill>
              </a:rPr>
              <a:t>Rich diagnostic infrastructure</a:t>
            </a:r>
          </a:p>
          <a:p>
            <a:pPr marL="742950" lvl="1" indent="-457200">
              <a:lnSpc>
                <a:spcPct val="100000"/>
              </a:lnSpc>
              <a:buFont typeface="Wingdings" pitchFamily="2" charset="2"/>
              <a:buChar char="Ø"/>
            </a:pPr>
            <a:r>
              <a:rPr lang="en-US" sz="1800" dirty="0" smtClean="0">
                <a:solidFill>
                  <a:schemeClr val="tx1"/>
                </a:solidFill>
              </a:rPr>
              <a:t>File-stream replication</a:t>
            </a:r>
          </a:p>
          <a:p>
            <a:pPr marL="742950" lvl="1" indent="-457200">
              <a:lnSpc>
                <a:spcPct val="100000"/>
              </a:lnSpc>
              <a:buFont typeface="Wingdings" pitchFamily="2" charset="2"/>
              <a:buChar char="Ø"/>
            </a:pPr>
            <a:r>
              <a:rPr lang="en-US" sz="1800" dirty="0" smtClean="0">
                <a:solidFill>
                  <a:schemeClr val="tx1"/>
                </a:solidFill>
              </a:rPr>
              <a:t>Replication publisher failover</a:t>
            </a:r>
          </a:p>
          <a:p>
            <a:pPr marL="742950" lvl="1" indent="-457200">
              <a:lnSpc>
                <a:spcPct val="100000"/>
              </a:lnSpc>
              <a:buFont typeface="Arial" pitchFamily="34" charset="0"/>
              <a:buChar char="•"/>
            </a:pPr>
            <a:endParaRPr lang="en-US" sz="1800" dirty="0" smtClean="0">
              <a:solidFill>
                <a:schemeClr val="tx1"/>
              </a:solidFill>
            </a:endParaRPr>
          </a:p>
          <a:p>
            <a:endParaRPr lang="en-US" sz="1800" dirty="0" smtClean="0">
              <a:solidFill>
                <a:schemeClr val="tx1"/>
              </a:solidFill>
            </a:endParaRPr>
          </a:p>
          <a:p>
            <a:pPr lvl="1" indent="0">
              <a:buFont typeface="Arial"/>
              <a:buNone/>
            </a:pPr>
            <a:endParaRPr lang="en-US" sz="1600" dirty="0">
              <a:solidFill>
                <a:schemeClr val="tx1"/>
              </a:solidFill>
            </a:endParaRPr>
          </a:p>
        </p:txBody>
      </p:sp>
      <p:sp>
        <p:nvSpPr>
          <p:cNvPr id="6" name="TextBox 5"/>
          <p:cNvSpPr txBox="1"/>
          <p:nvPr/>
        </p:nvSpPr>
        <p:spPr>
          <a:xfrm>
            <a:off x="427763" y="2321897"/>
            <a:ext cx="288478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smtClean="0"/>
              <a:t>Flexible</a:t>
            </a:r>
            <a:endParaRPr lang="en-US" sz="2400" dirty="0"/>
          </a:p>
        </p:txBody>
      </p:sp>
      <p:sp>
        <p:nvSpPr>
          <p:cNvPr id="12" name="TextBox 11"/>
          <p:cNvSpPr txBox="1"/>
          <p:nvPr/>
        </p:nvSpPr>
        <p:spPr>
          <a:xfrm>
            <a:off x="4489160" y="2298321"/>
            <a:ext cx="3021421"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t>Integrated</a:t>
            </a:r>
            <a:endParaRPr lang="en-US" sz="2400" dirty="0"/>
          </a:p>
        </p:txBody>
      </p:sp>
      <p:sp>
        <p:nvSpPr>
          <p:cNvPr id="13" name="TextBox 12"/>
          <p:cNvSpPr txBox="1"/>
          <p:nvPr/>
        </p:nvSpPr>
        <p:spPr>
          <a:xfrm>
            <a:off x="8580514" y="2283689"/>
            <a:ext cx="302142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smtClean="0"/>
              <a:t>Efficient</a:t>
            </a:r>
            <a:endParaRPr lang="en-US" sz="2400" dirty="0"/>
          </a:p>
        </p:txBody>
      </p:sp>
      <p:sp>
        <p:nvSpPr>
          <p:cNvPr id="14" name="Content Placeholder 2"/>
          <p:cNvSpPr txBox="1">
            <a:spLocks/>
          </p:cNvSpPr>
          <p:nvPr/>
        </p:nvSpPr>
        <p:spPr>
          <a:xfrm>
            <a:off x="8533971" y="2807945"/>
            <a:ext cx="3285191" cy="3135283"/>
          </a:xfrm>
          <a:prstGeom prst="rect">
            <a:avLst/>
          </a:prstGeom>
        </p:spPr>
        <p:txBody>
          <a:bodyPr vert="horz" lIns="91440" tIns="45720" rIns="91440" bIns="45720" rtlCol="0">
            <a:noAutofit/>
          </a:bodyPr>
          <a:lstStyle>
            <a:lvl1pPr marL="0" indent="0" algn="l" defTabSz="457200" rtl="0" eaLnBrk="1" latinLnBrk="0" hangingPunct="1">
              <a:lnSpc>
                <a:spcPts val="2800"/>
              </a:lnSpc>
              <a:spcBef>
                <a:spcPts val="500"/>
              </a:spcBef>
              <a:spcAft>
                <a:spcPts val="800"/>
              </a:spcAft>
              <a:buFont typeface="Arial"/>
              <a:buNone/>
              <a:defRPr sz="2800" kern="1200">
                <a:solidFill>
                  <a:schemeClr val="accent6"/>
                </a:solidFill>
                <a:latin typeface="Arial"/>
                <a:ea typeface="+mn-ea"/>
                <a:cs typeface="Arial"/>
              </a:defRPr>
            </a:lvl1pPr>
            <a:lvl2pPr marL="285750" indent="-285750" algn="l" defTabSz="457200" rtl="0" eaLnBrk="1" latinLnBrk="0" hangingPunct="1">
              <a:lnSpc>
                <a:spcPts val="2500"/>
              </a:lnSpc>
              <a:spcBef>
                <a:spcPts val="200"/>
              </a:spcBef>
              <a:spcAft>
                <a:spcPts val="200"/>
              </a:spcAft>
              <a:buFont typeface="Arial"/>
              <a:buChar char="•"/>
              <a:defRPr sz="2400" kern="1200">
                <a:solidFill>
                  <a:schemeClr val="accent6"/>
                </a:solidFill>
                <a:latin typeface="Arial"/>
                <a:ea typeface="+mn-ea"/>
                <a:cs typeface="Arial"/>
              </a:defRPr>
            </a:lvl2pPr>
            <a:lvl3pPr marL="538163" indent="-242888" algn="l" defTabSz="457200" rtl="0" eaLnBrk="1" latinLnBrk="0" hangingPunct="1">
              <a:spcBef>
                <a:spcPct val="20000"/>
              </a:spcBef>
              <a:buSzPct val="100000"/>
              <a:buFont typeface="Arial"/>
              <a:buChar char="•"/>
              <a:defRPr sz="2000" kern="1200">
                <a:solidFill>
                  <a:schemeClr val="accent6"/>
                </a:solidFill>
                <a:latin typeface="Arial"/>
                <a:ea typeface="+mn-ea"/>
                <a:cs typeface="Arial"/>
              </a:defRPr>
            </a:lvl3pPr>
            <a:lvl4pPr marL="808038" indent="-228600" algn="l" defTabSz="442913" rtl="0" eaLnBrk="1" latinLnBrk="0" hangingPunct="1">
              <a:spcBef>
                <a:spcPct val="20000"/>
              </a:spcBef>
              <a:buFont typeface="Arial"/>
              <a:buChar char="•"/>
              <a:defRPr sz="2000" kern="1200">
                <a:solidFill>
                  <a:schemeClr val="accent6"/>
                </a:solidFill>
                <a:latin typeface="Arial"/>
                <a:ea typeface="+mn-ea"/>
                <a:cs typeface="Arial"/>
              </a:defRPr>
            </a:lvl4pPr>
            <a:lvl5pPr marL="1074738" indent="-228600" algn="l" defTabSz="457200" rtl="0" eaLnBrk="1" latinLnBrk="0" hangingPunct="1">
              <a:spcBef>
                <a:spcPct val="20000"/>
              </a:spcBef>
              <a:buFont typeface="Arial"/>
              <a:buChar char="•"/>
              <a:defRPr sz="2000" kern="1200">
                <a:solidFill>
                  <a:schemeClr val="accent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00000"/>
              </a:lnSpc>
              <a:buFont typeface="Wingdings" pitchFamily="2" charset="2"/>
              <a:buChar char="Ø"/>
            </a:pPr>
            <a:r>
              <a:rPr lang="en-US" sz="2000" dirty="0" smtClean="0">
                <a:solidFill>
                  <a:schemeClr val="tx1"/>
                </a:solidFill>
              </a:rPr>
              <a:t>Active Secondary</a:t>
            </a:r>
          </a:p>
          <a:p>
            <a:pPr marL="742950" lvl="1" indent="-457200">
              <a:buFont typeface="Wingdings" pitchFamily="2" charset="2"/>
              <a:buChar char="Ø"/>
            </a:pPr>
            <a:r>
              <a:rPr lang="en-US" sz="1600" dirty="0" smtClean="0">
                <a:solidFill>
                  <a:schemeClr val="tx1"/>
                </a:solidFill>
              </a:rPr>
              <a:t>Readable Secondary</a:t>
            </a:r>
          </a:p>
          <a:p>
            <a:pPr marL="742950" lvl="1" indent="-457200">
              <a:buFont typeface="Wingdings" pitchFamily="2" charset="2"/>
              <a:buChar char="Ø"/>
            </a:pPr>
            <a:r>
              <a:rPr lang="en-US" sz="1600" dirty="0" smtClean="0">
                <a:solidFill>
                  <a:schemeClr val="tx1"/>
                </a:solidFill>
              </a:rPr>
              <a:t>Backup from Secondary</a:t>
            </a:r>
          </a:p>
          <a:p>
            <a:pPr lvl="1" indent="0">
              <a:buNone/>
            </a:pPr>
            <a:endParaRPr lang="en-US" sz="1600" dirty="0" smtClean="0">
              <a:solidFill>
                <a:schemeClr val="tx1"/>
              </a:solidFill>
            </a:endParaRPr>
          </a:p>
          <a:p>
            <a:pPr marL="457200" indent="-457200">
              <a:lnSpc>
                <a:spcPct val="100000"/>
              </a:lnSpc>
              <a:buFont typeface="Wingdings" pitchFamily="2" charset="2"/>
              <a:buChar char="Ø"/>
            </a:pPr>
            <a:r>
              <a:rPr lang="en-US" sz="2000" dirty="0" smtClean="0">
                <a:solidFill>
                  <a:schemeClr val="tx1"/>
                </a:solidFill>
              </a:rPr>
              <a:t>Automation using power-shell</a:t>
            </a:r>
          </a:p>
          <a:p>
            <a:pPr marL="742950" lvl="1" indent="-457200">
              <a:lnSpc>
                <a:spcPct val="100000"/>
              </a:lnSpc>
              <a:buFont typeface="Arial" pitchFamily="34" charset="0"/>
              <a:buChar char="•"/>
            </a:pPr>
            <a:endParaRPr lang="en-US" sz="1800" dirty="0" smtClean="0">
              <a:solidFill>
                <a:schemeClr val="tx1"/>
              </a:solidFill>
            </a:endParaRPr>
          </a:p>
          <a:p>
            <a:endParaRPr lang="en-US" sz="1800" dirty="0" smtClean="0">
              <a:solidFill>
                <a:schemeClr val="tx1"/>
              </a:solidFill>
            </a:endParaRPr>
          </a:p>
          <a:p>
            <a:pPr lvl="1" indent="0">
              <a:buFont typeface="Arial"/>
              <a:buNone/>
            </a:pPr>
            <a:endParaRPr lang="en-US" sz="1600" dirty="0">
              <a:solidFill>
                <a:schemeClr val="tx1"/>
              </a:solidFill>
            </a:endParaRPr>
          </a:p>
        </p:txBody>
      </p:sp>
    </p:spTree>
    <p:extLst>
      <p:ext uri="{BB962C8B-B14F-4D97-AF65-F5344CB8AC3E}">
        <p14:creationId xmlns:p14="http://schemas.microsoft.com/office/powerpoint/2010/main" val="421184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Starting Topology</a:t>
            </a:r>
            <a:endParaRPr lang="en-US" dirty="0"/>
          </a:p>
        </p:txBody>
      </p:sp>
      <p:grpSp>
        <p:nvGrpSpPr>
          <p:cNvPr id="10" name="Group 9"/>
          <p:cNvGrpSpPr/>
          <p:nvPr/>
        </p:nvGrpSpPr>
        <p:grpSpPr>
          <a:xfrm>
            <a:off x="1468583" y="1011383"/>
            <a:ext cx="10487891" cy="5846618"/>
            <a:chOff x="471789" y="914400"/>
            <a:chExt cx="5027272" cy="3094691"/>
          </a:xfrm>
        </p:grpSpPr>
        <p:pic>
          <p:nvPicPr>
            <p:cNvPr id="11" name="Picture 10" descr="\\johnlserver\docs$\Artwork from DVD Website\Icons - Illustrations\Maps Globes\USA map states with glow.png"/>
            <p:cNvPicPr>
              <a:picLocks noChangeAspect="1" noChangeArrowheads="1"/>
            </p:cNvPicPr>
            <p:nvPr/>
          </p:nvPicPr>
          <p:blipFill rotWithShape="1">
            <a:blip r:embed="rId2" cstate="print"/>
            <a:srcRect l="50000"/>
            <a:stretch/>
          </p:blipFill>
          <p:spPr bwMode="auto">
            <a:xfrm>
              <a:off x="471789" y="914400"/>
              <a:ext cx="5027272" cy="3094691"/>
            </a:xfrm>
            <a:prstGeom prst="rect">
              <a:avLst/>
            </a:prstGeom>
            <a:noFill/>
            <a:ln w="9525">
              <a:noFill/>
              <a:miter lim="800000"/>
              <a:headEnd/>
              <a:tailEnd/>
            </a:ln>
          </p:spPr>
        </p:pic>
        <p:pic>
          <p:nvPicPr>
            <p:cNvPr id="14" name="Picture 13"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1427908" y="1853803"/>
              <a:ext cx="523702" cy="864394"/>
            </a:xfrm>
            <a:prstGeom prst="rect">
              <a:avLst/>
            </a:prstGeom>
            <a:noFill/>
            <a:ln w="9525">
              <a:noFill/>
              <a:miter lim="800000"/>
              <a:headEnd/>
              <a:tailEnd/>
            </a:ln>
          </p:spPr>
        </p:pic>
        <p:pic>
          <p:nvPicPr>
            <p:cNvPr id="16" name="Picture 15"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059083" y="1497693"/>
              <a:ext cx="523702" cy="864394"/>
            </a:xfrm>
            <a:prstGeom prst="rect">
              <a:avLst/>
            </a:prstGeom>
            <a:noFill/>
            <a:ln w="9525">
              <a:noFill/>
              <a:miter lim="800000"/>
              <a:headEnd/>
              <a:tailEnd/>
            </a:ln>
          </p:spPr>
        </p:pic>
        <p:pic>
          <p:nvPicPr>
            <p:cNvPr id="18" name="Picture 17"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3582785" y="1700213"/>
              <a:ext cx="523702" cy="864394"/>
            </a:xfrm>
            <a:prstGeom prst="rect">
              <a:avLst/>
            </a:prstGeom>
            <a:noFill/>
            <a:ln w="9525">
              <a:noFill/>
              <a:miter lim="800000"/>
              <a:headEnd/>
              <a:tailEnd/>
            </a:ln>
          </p:spPr>
        </p:pic>
      </p:grpSp>
      <p:sp>
        <p:nvSpPr>
          <p:cNvPr id="2" name="Flowchart: Magnetic Disk 1"/>
          <p:cNvSpPr/>
          <p:nvPr/>
        </p:nvSpPr>
        <p:spPr bwMode="auto">
          <a:xfrm>
            <a:off x="8633973" y="2666712"/>
            <a:ext cx="417314" cy="526355"/>
          </a:xfrm>
          <a:prstGeom prst="flowChartMagneticDisk">
            <a:avLst/>
          </a:prstGeom>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2" name="Flowchart: Magnetic Disk 21"/>
          <p:cNvSpPr/>
          <p:nvPr/>
        </p:nvSpPr>
        <p:spPr bwMode="auto">
          <a:xfrm>
            <a:off x="8087699" y="2666712"/>
            <a:ext cx="417314" cy="526355"/>
          </a:xfrm>
          <a:prstGeom prst="flowChartMagneticDisk">
            <a:avLst/>
          </a:prstGeom>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3" name="Flowchart: Magnetic Disk 22"/>
          <p:cNvSpPr/>
          <p:nvPr/>
        </p:nvSpPr>
        <p:spPr bwMode="auto">
          <a:xfrm>
            <a:off x="6995153" y="2188442"/>
            <a:ext cx="417314" cy="526355"/>
          </a:xfrm>
          <a:prstGeom prst="flowChartMagneticDisk">
            <a:avLst/>
          </a:prstGeom>
          <a:solidFill>
            <a:schemeClr val="accent6">
              <a:lumMod val="40000"/>
              <a:lumOff val="6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4" name="Flowchart: Magnetic Disk 23"/>
          <p:cNvSpPr/>
          <p:nvPr/>
        </p:nvSpPr>
        <p:spPr bwMode="auto">
          <a:xfrm>
            <a:off x="7541426" y="2175362"/>
            <a:ext cx="417314" cy="526355"/>
          </a:xfrm>
          <a:prstGeom prst="flowChartMagneticDisk">
            <a:avLst/>
          </a:prstGeom>
          <a:solidFill>
            <a:schemeClr val="accent6">
              <a:lumMod val="40000"/>
              <a:lumOff val="6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5" name="Flowchart: Magnetic Disk 24"/>
          <p:cNvSpPr/>
          <p:nvPr/>
        </p:nvSpPr>
        <p:spPr bwMode="auto">
          <a:xfrm>
            <a:off x="3592197" y="2786142"/>
            <a:ext cx="417314" cy="526355"/>
          </a:xfrm>
          <a:prstGeom prst="flowChartMagneticDisk">
            <a:avLst/>
          </a:prstGeom>
          <a:solidFill>
            <a:schemeClr val="accent6">
              <a:lumMod val="40000"/>
              <a:lumOff val="6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6" name="Flowchart: Magnetic Disk 25"/>
          <p:cNvSpPr/>
          <p:nvPr/>
        </p:nvSpPr>
        <p:spPr bwMode="auto">
          <a:xfrm>
            <a:off x="4116309" y="2786142"/>
            <a:ext cx="417314" cy="526355"/>
          </a:xfrm>
          <a:prstGeom prst="flowChartMagneticDisk">
            <a:avLst/>
          </a:prstGeom>
          <a:solidFill>
            <a:schemeClr val="accent6">
              <a:lumMod val="40000"/>
              <a:lumOff val="60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075" name="Picture 3" descr="C:\DVD_ART36\Artwork_Imagery\Icons - Illustrations\_ XML ICONS\Folder 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726" y="4631459"/>
            <a:ext cx="1099819" cy="14720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VD_ART36\Artwork_Imagery\Icons - Illustrations\_ WINDOWS SERVER ICONS\Media\Media Tape caset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401" y="3207289"/>
            <a:ext cx="604837" cy="4238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DVD_ART36\Artwork_Imagery\Icons - Illustrations\_ WINDOWS SERVER ICONS\Media\Media Tape caset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8741" y="3178804"/>
            <a:ext cx="604837" cy="4238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63405" y="4631459"/>
            <a:ext cx="1800173" cy="369332"/>
          </a:xfrm>
          <a:prstGeom prst="rect">
            <a:avLst/>
          </a:prstGeom>
          <a:noFill/>
        </p:spPr>
        <p:txBody>
          <a:bodyPr wrap="none" lIns="0" tIns="0" rIns="0" bIns="0" rtlCol="0">
            <a:spAutoFit/>
          </a:bodyPr>
          <a:lstStyle/>
          <a:p>
            <a:r>
              <a:rPr lang="en-US" sz="2400" dirty="0" smtClean="0">
                <a:solidFill>
                  <a:srgbClr val="000000"/>
                </a:solidFill>
              </a:rPr>
              <a:t>Log Shipping</a:t>
            </a:r>
          </a:p>
        </p:txBody>
      </p:sp>
      <p:pic>
        <p:nvPicPr>
          <p:cNvPr id="37" name="Picture 36" descr="\\johnlserver\docs$\Artwork from DVD Website\Icons - Illustrations\_XML ICONS\Servers SQL database computer.png"/>
          <p:cNvPicPr>
            <a:picLocks noChangeAspect="1" noChangeArrowheads="1"/>
          </p:cNvPicPr>
          <p:nvPr/>
        </p:nvPicPr>
        <p:blipFill>
          <a:blip r:embed="rId3" cstate="print"/>
          <a:srcRect/>
          <a:stretch>
            <a:fillRect/>
          </a:stretch>
        </p:blipFill>
        <p:spPr bwMode="auto">
          <a:xfrm>
            <a:off x="8572682" y="677578"/>
            <a:ext cx="724089" cy="1082308"/>
          </a:xfrm>
          <a:prstGeom prst="rect">
            <a:avLst/>
          </a:prstGeom>
          <a:noFill/>
          <a:ln w="9525">
            <a:noFill/>
            <a:miter lim="800000"/>
            <a:headEnd/>
            <a:tailEnd/>
          </a:ln>
        </p:spPr>
      </p:pic>
      <p:pic>
        <p:nvPicPr>
          <p:cNvPr id="27" name="Picture 26" descr="\\johnlserver\docs$\Artwork from DVD Website\Shapes\Arrows\Gold Gradient Collection\arrow 0 gold  arrow curved 6.png"/>
          <p:cNvPicPr>
            <a:picLocks noChangeAspect="1" noChangeArrowheads="1"/>
          </p:cNvPicPr>
          <p:nvPr/>
        </p:nvPicPr>
        <p:blipFill>
          <a:blip r:embed="rId6" cstate="print"/>
          <a:srcRect/>
          <a:stretch>
            <a:fillRect/>
          </a:stretch>
        </p:blipFill>
        <p:spPr bwMode="auto">
          <a:xfrm rot="13024887" flipH="1">
            <a:off x="7637738" y="1459016"/>
            <a:ext cx="1517428" cy="1079422"/>
          </a:xfrm>
          <a:prstGeom prst="rect">
            <a:avLst/>
          </a:prstGeom>
          <a:noFill/>
          <a:ln w="9525">
            <a:noFill/>
            <a:miter lim="800000"/>
            <a:headEnd/>
            <a:tailEnd/>
          </a:ln>
        </p:spPr>
      </p:pic>
      <p:pic>
        <p:nvPicPr>
          <p:cNvPr id="28" name="Picture 27" descr="\\johnlserver\docs$\Artwork from DVD Website\Shapes\Arrows\Gold Gradient Collection\arrow 0 gold  arrow curved 6.png"/>
          <p:cNvPicPr>
            <a:picLocks noChangeAspect="1" noChangeArrowheads="1"/>
          </p:cNvPicPr>
          <p:nvPr/>
        </p:nvPicPr>
        <p:blipFill>
          <a:blip r:embed="rId6" cstate="print"/>
          <a:srcRect/>
          <a:stretch>
            <a:fillRect/>
          </a:stretch>
        </p:blipFill>
        <p:spPr bwMode="auto">
          <a:xfrm rot="13024887" flipH="1">
            <a:off x="7102156" y="1604449"/>
            <a:ext cx="1574226" cy="1079422"/>
          </a:xfrm>
          <a:prstGeom prst="rect">
            <a:avLst/>
          </a:prstGeom>
          <a:noFill/>
          <a:ln w="9525">
            <a:noFill/>
            <a:miter lim="800000"/>
            <a:headEnd/>
            <a:tailEnd/>
          </a:ln>
        </p:spPr>
      </p:pic>
      <p:grpSp>
        <p:nvGrpSpPr>
          <p:cNvPr id="38" name="Group 70"/>
          <p:cNvGrpSpPr>
            <a:grpSpLocks noChangeAspect="1"/>
          </p:cNvGrpSpPr>
          <p:nvPr/>
        </p:nvGrpSpPr>
        <p:grpSpPr bwMode="auto">
          <a:xfrm>
            <a:off x="8502769" y="865177"/>
            <a:ext cx="685800" cy="401637"/>
            <a:chOff x="3744" y="1056"/>
            <a:chExt cx="720" cy="422"/>
          </a:xfrm>
        </p:grpSpPr>
        <p:sp>
          <p:nvSpPr>
            <p:cNvPr id="39" name="AutoShape 71"/>
            <p:cNvSpPr>
              <a:spLocks noChangeAspect="1" noChangeArrowheads="1" noTextEdit="1"/>
            </p:cNvSpPr>
            <p:nvPr/>
          </p:nvSpPr>
          <p:spPr bwMode="auto">
            <a:xfrm>
              <a:off x="3744" y="1056"/>
              <a:ext cx="720" cy="422"/>
            </a:xfrm>
            <a:prstGeom prst="rect">
              <a:avLst/>
            </a:prstGeom>
            <a:noFill/>
            <a:ln w="9525">
              <a:noFill/>
              <a:miter lim="800000"/>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0" name="Freeform 72"/>
            <p:cNvSpPr>
              <a:spLocks/>
            </p:cNvSpPr>
            <p:nvPr/>
          </p:nvSpPr>
          <p:spPr bwMode="auto">
            <a:xfrm>
              <a:off x="3766" y="1123"/>
              <a:ext cx="595" cy="310"/>
            </a:xfrm>
            <a:custGeom>
              <a:avLst/>
              <a:gdLst/>
              <a:ahLst/>
              <a:cxnLst>
                <a:cxn ang="0">
                  <a:pos x="281" y="200"/>
                </a:cxn>
                <a:cxn ang="0">
                  <a:pos x="433" y="77"/>
                </a:cxn>
                <a:cxn ang="0">
                  <a:pos x="574" y="0"/>
                </a:cxn>
                <a:cxn ang="0">
                  <a:pos x="309" y="228"/>
                </a:cxn>
                <a:cxn ang="0">
                  <a:pos x="340" y="288"/>
                </a:cxn>
                <a:cxn ang="0">
                  <a:pos x="355" y="317"/>
                </a:cxn>
                <a:cxn ang="0">
                  <a:pos x="413" y="277"/>
                </a:cxn>
                <a:cxn ang="0">
                  <a:pos x="459" y="277"/>
                </a:cxn>
                <a:cxn ang="0">
                  <a:pos x="515" y="317"/>
                </a:cxn>
                <a:cxn ang="0">
                  <a:pos x="559" y="254"/>
                </a:cxn>
                <a:cxn ang="0">
                  <a:pos x="640" y="194"/>
                </a:cxn>
                <a:cxn ang="0">
                  <a:pos x="733" y="203"/>
                </a:cxn>
                <a:cxn ang="0">
                  <a:pos x="807" y="255"/>
                </a:cxn>
                <a:cxn ang="0">
                  <a:pos x="849" y="332"/>
                </a:cxn>
                <a:cxn ang="0">
                  <a:pos x="898" y="337"/>
                </a:cxn>
                <a:cxn ang="0">
                  <a:pos x="944" y="302"/>
                </a:cxn>
                <a:cxn ang="0">
                  <a:pos x="1100" y="187"/>
                </a:cxn>
                <a:cxn ang="0">
                  <a:pos x="1188" y="153"/>
                </a:cxn>
                <a:cxn ang="0">
                  <a:pos x="1144" y="208"/>
                </a:cxn>
                <a:cxn ang="0">
                  <a:pos x="914" y="375"/>
                </a:cxn>
                <a:cxn ang="0">
                  <a:pos x="908" y="422"/>
                </a:cxn>
                <a:cxn ang="0">
                  <a:pos x="841" y="424"/>
                </a:cxn>
                <a:cxn ang="0">
                  <a:pos x="813" y="522"/>
                </a:cxn>
                <a:cxn ang="0">
                  <a:pos x="723" y="607"/>
                </a:cxn>
                <a:cxn ang="0">
                  <a:pos x="613" y="612"/>
                </a:cxn>
                <a:cxn ang="0">
                  <a:pos x="528" y="563"/>
                </a:cxn>
                <a:cxn ang="0">
                  <a:pos x="507" y="479"/>
                </a:cxn>
                <a:cxn ang="0">
                  <a:pos x="507" y="392"/>
                </a:cxn>
                <a:cxn ang="0">
                  <a:pos x="476" y="331"/>
                </a:cxn>
                <a:cxn ang="0">
                  <a:pos x="414" y="304"/>
                </a:cxn>
                <a:cxn ang="0">
                  <a:pos x="362" y="347"/>
                </a:cxn>
                <a:cxn ang="0">
                  <a:pos x="350" y="454"/>
                </a:cxn>
                <a:cxn ang="0">
                  <a:pos x="292" y="558"/>
                </a:cxn>
                <a:cxn ang="0">
                  <a:pos x="194" y="621"/>
                </a:cxn>
                <a:cxn ang="0">
                  <a:pos x="96" y="616"/>
                </a:cxn>
                <a:cxn ang="0">
                  <a:pos x="30" y="571"/>
                </a:cxn>
                <a:cxn ang="0">
                  <a:pos x="0" y="515"/>
                </a:cxn>
                <a:cxn ang="0">
                  <a:pos x="0" y="402"/>
                </a:cxn>
                <a:cxn ang="0">
                  <a:pos x="25" y="310"/>
                </a:cxn>
                <a:cxn ang="0">
                  <a:pos x="88" y="230"/>
                </a:cxn>
                <a:cxn ang="0">
                  <a:pos x="169" y="197"/>
                </a:cxn>
                <a:cxn ang="0">
                  <a:pos x="241" y="200"/>
                </a:cxn>
                <a:cxn ang="0">
                  <a:pos x="281" y="200"/>
                </a:cxn>
                <a:cxn ang="0">
                  <a:pos x="281" y="200"/>
                </a:cxn>
              </a:cxnLst>
              <a:rect l="0" t="0" r="r" b="b"/>
              <a:pathLst>
                <a:path w="1188" h="621">
                  <a:moveTo>
                    <a:pt x="281" y="200"/>
                  </a:moveTo>
                  <a:lnTo>
                    <a:pt x="433" y="77"/>
                  </a:lnTo>
                  <a:lnTo>
                    <a:pt x="574" y="0"/>
                  </a:lnTo>
                  <a:lnTo>
                    <a:pt x="309" y="228"/>
                  </a:lnTo>
                  <a:lnTo>
                    <a:pt x="340" y="288"/>
                  </a:lnTo>
                  <a:lnTo>
                    <a:pt x="355" y="317"/>
                  </a:lnTo>
                  <a:lnTo>
                    <a:pt x="413" y="277"/>
                  </a:lnTo>
                  <a:lnTo>
                    <a:pt x="459" y="277"/>
                  </a:lnTo>
                  <a:lnTo>
                    <a:pt x="515" y="317"/>
                  </a:lnTo>
                  <a:lnTo>
                    <a:pt x="559" y="254"/>
                  </a:lnTo>
                  <a:lnTo>
                    <a:pt x="640" y="194"/>
                  </a:lnTo>
                  <a:lnTo>
                    <a:pt x="733" y="203"/>
                  </a:lnTo>
                  <a:lnTo>
                    <a:pt x="807" y="255"/>
                  </a:lnTo>
                  <a:lnTo>
                    <a:pt x="849" y="332"/>
                  </a:lnTo>
                  <a:lnTo>
                    <a:pt x="898" y="337"/>
                  </a:lnTo>
                  <a:lnTo>
                    <a:pt x="944" y="302"/>
                  </a:lnTo>
                  <a:lnTo>
                    <a:pt x="1100" y="187"/>
                  </a:lnTo>
                  <a:lnTo>
                    <a:pt x="1188" y="153"/>
                  </a:lnTo>
                  <a:lnTo>
                    <a:pt x="1144" y="208"/>
                  </a:lnTo>
                  <a:lnTo>
                    <a:pt x="914" y="375"/>
                  </a:lnTo>
                  <a:lnTo>
                    <a:pt x="908" y="422"/>
                  </a:lnTo>
                  <a:lnTo>
                    <a:pt x="841" y="424"/>
                  </a:lnTo>
                  <a:lnTo>
                    <a:pt x="813" y="522"/>
                  </a:lnTo>
                  <a:lnTo>
                    <a:pt x="723" y="607"/>
                  </a:lnTo>
                  <a:lnTo>
                    <a:pt x="613" y="612"/>
                  </a:lnTo>
                  <a:lnTo>
                    <a:pt x="528" y="563"/>
                  </a:lnTo>
                  <a:lnTo>
                    <a:pt x="507" y="479"/>
                  </a:lnTo>
                  <a:lnTo>
                    <a:pt x="507" y="392"/>
                  </a:lnTo>
                  <a:lnTo>
                    <a:pt x="476" y="331"/>
                  </a:lnTo>
                  <a:lnTo>
                    <a:pt x="414" y="304"/>
                  </a:lnTo>
                  <a:lnTo>
                    <a:pt x="362" y="347"/>
                  </a:lnTo>
                  <a:lnTo>
                    <a:pt x="350" y="454"/>
                  </a:lnTo>
                  <a:lnTo>
                    <a:pt x="292" y="558"/>
                  </a:lnTo>
                  <a:lnTo>
                    <a:pt x="194" y="621"/>
                  </a:lnTo>
                  <a:lnTo>
                    <a:pt x="96" y="616"/>
                  </a:lnTo>
                  <a:lnTo>
                    <a:pt x="30" y="571"/>
                  </a:lnTo>
                  <a:lnTo>
                    <a:pt x="0" y="515"/>
                  </a:lnTo>
                  <a:lnTo>
                    <a:pt x="0" y="402"/>
                  </a:lnTo>
                  <a:lnTo>
                    <a:pt x="25" y="310"/>
                  </a:lnTo>
                  <a:lnTo>
                    <a:pt x="88" y="230"/>
                  </a:lnTo>
                  <a:lnTo>
                    <a:pt x="169" y="197"/>
                  </a:lnTo>
                  <a:lnTo>
                    <a:pt x="241" y="200"/>
                  </a:lnTo>
                  <a:lnTo>
                    <a:pt x="281" y="200"/>
                  </a:lnTo>
                  <a:lnTo>
                    <a:pt x="281" y="200"/>
                  </a:lnTo>
                  <a:close/>
                </a:path>
              </a:pathLst>
            </a:custGeom>
            <a:solidFill>
              <a:srgbClr val="C6EFFA"/>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1" name="Freeform 73"/>
            <p:cNvSpPr>
              <a:spLocks/>
            </p:cNvSpPr>
            <p:nvPr/>
          </p:nvSpPr>
          <p:spPr bwMode="auto">
            <a:xfrm>
              <a:off x="4031" y="1231"/>
              <a:ext cx="135" cy="140"/>
            </a:xfrm>
            <a:custGeom>
              <a:avLst/>
              <a:gdLst/>
              <a:ahLst/>
              <a:cxnLst>
                <a:cxn ang="0">
                  <a:pos x="0" y="210"/>
                </a:cxn>
                <a:cxn ang="0">
                  <a:pos x="8" y="137"/>
                </a:cxn>
                <a:cxn ang="0">
                  <a:pos x="28" y="98"/>
                </a:cxn>
                <a:cxn ang="0">
                  <a:pos x="66" y="51"/>
                </a:cxn>
                <a:cxn ang="0">
                  <a:pos x="96" y="24"/>
                </a:cxn>
                <a:cxn ang="0">
                  <a:pos x="143" y="5"/>
                </a:cxn>
                <a:cxn ang="0">
                  <a:pos x="172" y="0"/>
                </a:cxn>
                <a:cxn ang="0">
                  <a:pos x="206" y="11"/>
                </a:cxn>
                <a:cxn ang="0">
                  <a:pos x="252" y="38"/>
                </a:cxn>
                <a:cxn ang="0">
                  <a:pos x="269" y="71"/>
                </a:cxn>
                <a:cxn ang="0">
                  <a:pos x="222" y="33"/>
                </a:cxn>
                <a:cxn ang="0">
                  <a:pos x="164" y="22"/>
                </a:cxn>
                <a:cxn ang="0">
                  <a:pos x="112" y="37"/>
                </a:cxn>
                <a:cxn ang="0">
                  <a:pos x="64" y="71"/>
                </a:cxn>
                <a:cxn ang="0">
                  <a:pos x="35" y="120"/>
                </a:cxn>
                <a:cxn ang="0">
                  <a:pos x="17" y="180"/>
                </a:cxn>
                <a:cxn ang="0">
                  <a:pos x="16" y="232"/>
                </a:cxn>
                <a:cxn ang="0">
                  <a:pos x="17" y="283"/>
                </a:cxn>
                <a:cxn ang="0">
                  <a:pos x="0" y="210"/>
                </a:cxn>
                <a:cxn ang="0">
                  <a:pos x="0" y="210"/>
                </a:cxn>
              </a:cxnLst>
              <a:rect l="0" t="0" r="r" b="b"/>
              <a:pathLst>
                <a:path w="269" h="283">
                  <a:moveTo>
                    <a:pt x="0" y="210"/>
                  </a:moveTo>
                  <a:lnTo>
                    <a:pt x="8" y="137"/>
                  </a:lnTo>
                  <a:lnTo>
                    <a:pt x="28" y="98"/>
                  </a:lnTo>
                  <a:lnTo>
                    <a:pt x="66" y="51"/>
                  </a:lnTo>
                  <a:lnTo>
                    <a:pt x="96" y="24"/>
                  </a:lnTo>
                  <a:lnTo>
                    <a:pt x="143" y="5"/>
                  </a:lnTo>
                  <a:lnTo>
                    <a:pt x="172" y="0"/>
                  </a:lnTo>
                  <a:lnTo>
                    <a:pt x="206" y="11"/>
                  </a:lnTo>
                  <a:lnTo>
                    <a:pt x="252" y="38"/>
                  </a:lnTo>
                  <a:lnTo>
                    <a:pt x="269" y="71"/>
                  </a:lnTo>
                  <a:lnTo>
                    <a:pt x="222" y="33"/>
                  </a:lnTo>
                  <a:lnTo>
                    <a:pt x="164" y="22"/>
                  </a:lnTo>
                  <a:lnTo>
                    <a:pt x="112" y="37"/>
                  </a:lnTo>
                  <a:lnTo>
                    <a:pt x="64" y="71"/>
                  </a:lnTo>
                  <a:lnTo>
                    <a:pt x="35" y="120"/>
                  </a:lnTo>
                  <a:lnTo>
                    <a:pt x="17" y="180"/>
                  </a:lnTo>
                  <a:lnTo>
                    <a:pt x="16" y="232"/>
                  </a:lnTo>
                  <a:lnTo>
                    <a:pt x="17" y="283"/>
                  </a:lnTo>
                  <a:lnTo>
                    <a:pt x="0" y="210"/>
                  </a:lnTo>
                  <a:lnTo>
                    <a:pt x="0" y="21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2" name="Freeform 74"/>
            <p:cNvSpPr>
              <a:spLocks/>
            </p:cNvSpPr>
            <p:nvPr/>
          </p:nvSpPr>
          <p:spPr bwMode="auto">
            <a:xfrm>
              <a:off x="3786" y="1248"/>
              <a:ext cx="132" cy="157"/>
            </a:xfrm>
            <a:custGeom>
              <a:avLst/>
              <a:gdLst/>
              <a:ahLst/>
              <a:cxnLst>
                <a:cxn ang="0">
                  <a:pos x="207" y="242"/>
                </a:cxn>
                <a:cxn ang="0">
                  <a:pos x="263" y="139"/>
                </a:cxn>
                <a:cxn ang="0">
                  <a:pos x="250" y="65"/>
                </a:cxn>
                <a:cxn ang="0">
                  <a:pos x="187" y="0"/>
                </a:cxn>
                <a:cxn ang="0">
                  <a:pos x="103" y="7"/>
                </a:cxn>
                <a:cxn ang="0">
                  <a:pos x="31" y="67"/>
                </a:cxn>
                <a:cxn ang="0">
                  <a:pos x="0" y="168"/>
                </a:cxn>
                <a:cxn ang="0">
                  <a:pos x="15" y="269"/>
                </a:cxn>
                <a:cxn ang="0">
                  <a:pos x="74" y="314"/>
                </a:cxn>
                <a:cxn ang="0">
                  <a:pos x="126" y="310"/>
                </a:cxn>
                <a:cxn ang="0">
                  <a:pos x="207" y="242"/>
                </a:cxn>
                <a:cxn ang="0">
                  <a:pos x="207" y="242"/>
                </a:cxn>
              </a:cxnLst>
              <a:rect l="0" t="0" r="r" b="b"/>
              <a:pathLst>
                <a:path w="263" h="314">
                  <a:moveTo>
                    <a:pt x="207" y="242"/>
                  </a:moveTo>
                  <a:lnTo>
                    <a:pt x="263" y="139"/>
                  </a:lnTo>
                  <a:lnTo>
                    <a:pt x="250" y="65"/>
                  </a:lnTo>
                  <a:lnTo>
                    <a:pt x="187" y="0"/>
                  </a:lnTo>
                  <a:lnTo>
                    <a:pt x="103" y="7"/>
                  </a:lnTo>
                  <a:lnTo>
                    <a:pt x="31" y="67"/>
                  </a:lnTo>
                  <a:lnTo>
                    <a:pt x="0" y="168"/>
                  </a:lnTo>
                  <a:lnTo>
                    <a:pt x="15" y="269"/>
                  </a:lnTo>
                  <a:lnTo>
                    <a:pt x="74" y="314"/>
                  </a:lnTo>
                  <a:lnTo>
                    <a:pt x="126" y="310"/>
                  </a:lnTo>
                  <a:lnTo>
                    <a:pt x="207" y="242"/>
                  </a:lnTo>
                  <a:lnTo>
                    <a:pt x="207" y="242"/>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3" name="Freeform 75"/>
            <p:cNvSpPr>
              <a:spLocks/>
            </p:cNvSpPr>
            <p:nvPr/>
          </p:nvSpPr>
          <p:spPr bwMode="auto">
            <a:xfrm>
              <a:off x="4046" y="1248"/>
              <a:ext cx="120" cy="153"/>
            </a:xfrm>
            <a:custGeom>
              <a:avLst/>
              <a:gdLst/>
              <a:ahLst/>
              <a:cxnLst>
                <a:cxn ang="0">
                  <a:pos x="142" y="305"/>
                </a:cxn>
                <a:cxn ang="0">
                  <a:pos x="222" y="199"/>
                </a:cxn>
                <a:cxn ang="0">
                  <a:pos x="236" y="100"/>
                </a:cxn>
                <a:cxn ang="0">
                  <a:pos x="213" y="40"/>
                </a:cxn>
                <a:cxn ang="0">
                  <a:pos x="131" y="0"/>
                </a:cxn>
                <a:cxn ang="0">
                  <a:pos x="47" y="41"/>
                </a:cxn>
                <a:cxn ang="0">
                  <a:pos x="3" y="122"/>
                </a:cxn>
                <a:cxn ang="0">
                  <a:pos x="0" y="198"/>
                </a:cxn>
                <a:cxn ang="0">
                  <a:pos x="5" y="262"/>
                </a:cxn>
                <a:cxn ang="0">
                  <a:pos x="49" y="305"/>
                </a:cxn>
                <a:cxn ang="0">
                  <a:pos x="107" y="310"/>
                </a:cxn>
                <a:cxn ang="0">
                  <a:pos x="142" y="305"/>
                </a:cxn>
                <a:cxn ang="0">
                  <a:pos x="142" y="305"/>
                </a:cxn>
              </a:cxnLst>
              <a:rect l="0" t="0" r="r" b="b"/>
              <a:pathLst>
                <a:path w="236" h="310">
                  <a:moveTo>
                    <a:pt x="142" y="305"/>
                  </a:moveTo>
                  <a:lnTo>
                    <a:pt x="222" y="199"/>
                  </a:lnTo>
                  <a:lnTo>
                    <a:pt x="236" y="100"/>
                  </a:lnTo>
                  <a:lnTo>
                    <a:pt x="213" y="40"/>
                  </a:lnTo>
                  <a:lnTo>
                    <a:pt x="131" y="0"/>
                  </a:lnTo>
                  <a:lnTo>
                    <a:pt x="47" y="41"/>
                  </a:lnTo>
                  <a:lnTo>
                    <a:pt x="3" y="122"/>
                  </a:lnTo>
                  <a:lnTo>
                    <a:pt x="0" y="198"/>
                  </a:lnTo>
                  <a:lnTo>
                    <a:pt x="5" y="262"/>
                  </a:lnTo>
                  <a:lnTo>
                    <a:pt x="49" y="305"/>
                  </a:lnTo>
                  <a:lnTo>
                    <a:pt x="107" y="310"/>
                  </a:lnTo>
                  <a:lnTo>
                    <a:pt x="142" y="305"/>
                  </a:lnTo>
                  <a:lnTo>
                    <a:pt x="142" y="305"/>
                  </a:lnTo>
                  <a:close/>
                </a:path>
              </a:pathLst>
            </a:custGeom>
            <a:solidFill>
              <a:srgbClr val="D7E3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4" name="Freeform 76"/>
            <p:cNvSpPr>
              <a:spLocks/>
            </p:cNvSpPr>
            <p:nvPr/>
          </p:nvSpPr>
          <p:spPr bwMode="auto">
            <a:xfrm>
              <a:off x="3792" y="1445"/>
              <a:ext cx="62" cy="17"/>
            </a:xfrm>
            <a:custGeom>
              <a:avLst/>
              <a:gdLst/>
              <a:ahLst/>
              <a:cxnLst>
                <a:cxn ang="0">
                  <a:pos x="52" y="36"/>
                </a:cxn>
                <a:cxn ang="0">
                  <a:pos x="30" y="22"/>
                </a:cxn>
                <a:cxn ang="0">
                  <a:pos x="3" y="5"/>
                </a:cxn>
                <a:cxn ang="0">
                  <a:pos x="0" y="3"/>
                </a:cxn>
                <a:cxn ang="0">
                  <a:pos x="0" y="0"/>
                </a:cxn>
                <a:cxn ang="0">
                  <a:pos x="6" y="3"/>
                </a:cxn>
                <a:cxn ang="0">
                  <a:pos x="14" y="8"/>
                </a:cxn>
                <a:cxn ang="0">
                  <a:pos x="22" y="11"/>
                </a:cxn>
                <a:cxn ang="0">
                  <a:pos x="30" y="13"/>
                </a:cxn>
                <a:cxn ang="0">
                  <a:pos x="38" y="16"/>
                </a:cxn>
                <a:cxn ang="0">
                  <a:pos x="46" y="18"/>
                </a:cxn>
                <a:cxn ang="0">
                  <a:pos x="62" y="21"/>
                </a:cxn>
                <a:cxn ang="0">
                  <a:pos x="77" y="24"/>
                </a:cxn>
                <a:cxn ang="0">
                  <a:pos x="93" y="25"/>
                </a:cxn>
                <a:cxn ang="0">
                  <a:pos x="125" y="29"/>
                </a:cxn>
                <a:cxn ang="0">
                  <a:pos x="52" y="36"/>
                </a:cxn>
                <a:cxn ang="0">
                  <a:pos x="52" y="36"/>
                </a:cxn>
              </a:cxnLst>
              <a:rect l="0" t="0" r="r" b="b"/>
              <a:pathLst>
                <a:path w="125" h="36">
                  <a:moveTo>
                    <a:pt x="52" y="36"/>
                  </a:moveTo>
                  <a:lnTo>
                    <a:pt x="30" y="22"/>
                  </a:lnTo>
                  <a:lnTo>
                    <a:pt x="3" y="5"/>
                  </a:lnTo>
                  <a:lnTo>
                    <a:pt x="0" y="3"/>
                  </a:lnTo>
                  <a:lnTo>
                    <a:pt x="0" y="0"/>
                  </a:lnTo>
                  <a:lnTo>
                    <a:pt x="6" y="3"/>
                  </a:lnTo>
                  <a:lnTo>
                    <a:pt x="14" y="8"/>
                  </a:lnTo>
                  <a:lnTo>
                    <a:pt x="22" y="11"/>
                  </a:lnTo>
                  <a:lnTo>
                    <a:pt x="30" y="13"/>
                  </a:lnTo>
                  <a:lnTo>
                    <a:pt x="38" y="16"/>
                  </a:lnTo>
                  <a:lnTo>
                    <a:pt x="46" y="18"/>
                  </a:lnTo>
                  <a:lnTo>
                    <a:pt x="62" y="21"/>
                  </a:lnTo>
                  <a:lnTo>
                    <a:pt x="77" y="24"/>
                  </a:lnTo>
                  <a:lnTo>
                    <a:pt x="93" y="25"/>
                  </a:lnTo>
                  <a:lnTo>
                    <a:pt x="125" y="29"/>
                  </a:lnTo>
                  <a:lnTo>
                    <a:pt x="52" y="36"/>
                  </a:lnTo>
                  <a:lnTo>
                    <a:pt x="52" y="3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5" name="Freeform 77"/>
            <p:cNvSpPr>
              <a:spLocks/>
            </p:cNvSpPr>
            <p:nvPr/>
          </p:nvSpPr>
          <p:spPr bwMode="auto">
            <a:xfrm>
              <a:off x="4071" y="1435"/>
              <a:ext cx="60" cy="13"/>
            </a:xfrm>
            <a:custGeom>
              <a:avLst/>
              <a:gdLst/>
              <a:ahLst/>
              <a:cxnLst>
                <a:cxn ang="0">
                  <a:pos x="42" y="27"/>
                </a:cxn>
                <a:cxn ang="0">
                  <a:pos x="6" y="19"/>
                </a:cxn>
                <a:cxn ang="0">
                  <a:pos x="0" y="16"/>
                </a:cxn>
                <a:cxn ang="0">
                  <a:pos x="60" y="11"/>
                </a:cxn>
                <a:cxn ang="0">
                  <a:pos x="90" y="7"/>
                </a:cxn>
                <a:cxn ang="0">
                  <a:pos x="104" y="3"/>
                </a:cxn>
                <a:cxn ang="0">
                  <a:pos x="118" y="0"/>
                </a:cxn>
                <a:cxn ang="0">
                  <a:pos x="118" y="2"/>
                </a:cxn>
                <a:cxn ang="0">
                  <a:pos x="109" y="7"/>
                </a:cxn>
                <a:cxn ang="0">
                  <a:pos x="99" y="11"/>
                </a:cxn>
                <a:cxn ang="0">
                  <a:pos x="91" y="14"/>
                </a:cxn>
                <a:cxn ang="0">
                  <a:pos x="82" y="19"/>
                </a:cxn>
                <a:cxn ang="0">
                  <a:pos x="72" y="22"/>
                </a:cxn>
                <a:cxn ang="0">
                  <a:pos x="63" y="24"/>
                </a:cxn>
                <a:cxn ang="0">
                  <a:pos x="44" y="25"/>
                </a:cxn>
                <a:cxn ang="0">
                  <a:pos x="42" y="27"/>
                </a:cxn>
                <a:cxn ang="0">
                  <a:pos x="42" y="27"/>
                </a:cxn>
              </a:cxnLst>
              <a:rect l="0" t="0" r="r" b="b"/>
              <a:pathLst>
                <a:path w="118" h="27">
                  <a:moveTo>
                    <a:pt x="42" y="27"/>
                  </a:moveTo>
                  <a:lnTo>
                    <a:pt x="6" y="19"/>
                  </a:lnTo>
                  <a:lnTo>
                    <a:pt x="0" y="16"/>
                  </a:lnTo>
                  <a:lnTo>
                    <a:pt x="60" y="11"/>
                  </a:lnTo>
                  <a:lnTo>
                    <a:pt x="90" y="7"/>
                  </a:lnTo>
                  <a:lnTo>
                    <a:pt x="104" y="3"/>
                  </a:lnTo>
                  <a:lnTo>
                    <a:pt x="118" y="0"/>
                  </a:lnTo>
                  <a:lnTo>
                    <a:pt x="118" y="2"/>
                  </a:lnTo>
                  <a:lnTo>
                    <a:pt x="109" y="7"/>
                  </a:lnTo>
                  <a:lnTo>
                    <a:pt x="99" y="11"/>
                  </a:lnTo>
                  <a:lnTo>
                    <a:pt x="91" y="14"/>
                  </a:lnTo>
                  <a:lnTo>
                    <a:pt x="82" y="19"/>
                  </a:lnTo>
                  <a:lnTo>
                    <a:pt x="72" y="22"/>
                  </a:lnTo>
                  <a:lnTo>
                    <a:pt x="63" y="24"/>
                  </a:lnTo>
                  <a:lnTo>
                    <a:pt x="44" y="25"/>
                  </a:lnTo>
                  <a:lnTo>
                    <a:pt x="42" y="27"/>
                  </a:lnTo>
                  <a:lnTo>
                    <a:pt x="42" y="2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6" name="Freeform 78"/>
            <p:cNvSpPr>
              <a:spLocks/>
            </p:cNvSpPr>
            <p:nvPr/>
          </p:nvSpPr>
          <p:spPr bwMode="auto">
            <a:xfrm>
              <a:off x="3797" y="1253"/>
              <a:ext cx="175" cy="188"/>
            </a:xfrm>
            <a:custGeom>
              <a:avLst/>
              <a:gdLst/>
              <a:ahLst/>
              <a:cxnLst>
                <a:cxn ang="0">
                  <a:pos x="11" y="328"/>
                </a:cxn>
                <a:cxn ang="0">
                  <a:pos x="17" y="333"/>
                </a:cxn>
                <a:cxn ang="0">
                  <a:pos x="25" y="336"/>
                </a:cxn>
                <a:cxn ang="0">
                  <a:pos x="52" y="344"/>
                </a:cxn>
                <a:cxn ang="0">
                  <a:pos x="86" y="347"/>
                </a:cxn>
                <a:cxn ang="0">
                  <a:pos x="146" y="336"/>
                </a:cxn>
                <a:cxn ang="0">
                  <a:pos x="168" y="326"/>
                </a:cxn>
                <a:cxn ang="0">
                  <a:pos x="178" y="320"/>
                </a:cxn>
                <a:cxn ang="0">
                  <a:pos x="189" y="312"/>
                </a:cxn>
                <a:cxn ang="0">
                  <a:pos x="217" y="285"/>
                </a:cxn>
                <a:cxn ang="0">
                  <a:pos x="236" y="262"/>
                </a:cxn>
                <a:cxn ang="0">
                  <a:pos x="252" y="232"/>
                </a:cxn>
                <a:cxn ang="0">
                  <a:pos x="260" y="216"/>
                </a:cxn>
                <a:cxn ang="0">
                  <a:pos x="274" y="178"/>
                </a:cxn>
                <a:cxn ang="0">
                  <a:pos x="278" y="107"/>
                </a:cxn>
                <a:cxn ang="0">
                  <a:pos x="272" y="60"/>
                </a:cxn>
                <a:cxn ang="0">
                  <a:pos x="260" y="23"/>
                </a:cxn>
                <a:cxn ang="0">
                  <a:pos x="253" y="11"/>
                </a:cxn>
                <a:cxn ang="0">
                  <a:pos x="264" y="5"/>
                </a:cxn>
                <a:cxn ang="0">
                  <a:pos x="288" y="20"/>
                </a:cxn>
                <a:cxn ang="0">
                  <a:pos x="299" y="41"/>
                </a:cxn>
                <a:cxn ang="0">
                  <a:pos x="323" y="53"/>
                </a:cxn>
                <a:cxn ang="0">
                  <a:pos x="345" y="77"/>
                </a:cxn>
                <a:cxn ang="0">
                  <a:pos x="334" y="113"/>
                </a:cxn>
                <a:cxn ang="0">
                  <a:pos x="340" y="126"/>
                </a:cxn>
                <a:cxn ang="0">
                  <a:pos x="349" y="148"/>
                </a:cxn>
                <a:cxn ang="0">
                  <a:pos x="337" y="169"/>
                </a:cxn>
                <a:cxn ang="0">
                  <a:pos x="305" y="169"/>
                </a:cxn>
                <a:cxn ang="0">
                  <a:pos x="293" y="199"/>
                </a:cxn>
                <a:cxn ang="0">
                  <a:pos x="285" y="222"/>
                </a:cxn>
                <a:cxn ang="0">
                  <a:pos x="275" y="244"/>
                </a:cxn>
                <a:cxn ang="0">
                  <a:pos x="264" y="266"/>
                </a:cxn>
                <a:cxn ang="0">
                  <a:pos x="250" y="287"/>
                </a:cxn>
                <a:cxn ang="0">
                  <a:pos x="236" y="307"/>
                </a:cxn>
                <a:cxn ang="0">
                  <a:pos x="219" y="326"/>
                </a:cxn>
                <a:cxn ang="0">
                  <a:pos x="200" y="342"/>
                </a:cxn>
                <a:cxn ang="0">
                  <a:pos x="190" y="348"/>
                </a:cxn>
                <a:cxn ang="0">
                  <a:pos x="179" y="355"/>
                </a:cxn>
                <a:cxn ang="0">
                  <a:pos x="168" y="361"/>
                </a:cxn>
                <a:cxn ang="0">
                  <a:pos x="157" y="366"/>
                </a:cxn>
                <a:cxn ang="0">
                  <a:pos x="133" y="374"/>
                </a:cxn>
                <a:cxn ang="0">
                  <a:pos x="110" y="377"/>
                </a:cxn>
                <a:cxn ang="0">
                  <a:pos x="56" y="372"/>
                </a:cxn>
                <a:cxn ang="0">
                  <a:pos x="28" y="363"/>
                </a:cxn>
                <a:cxn ang="0">
                  <a:pos x="14" y="356"/>
                </a:cxn>
                <a:cxn ang="0">
                  <a:pos x="0" y="348"/>
                </a:cxn>
              </a:cxnLst>
              <a:rect l="0" t="0" r="r" b="b"/>
              <a:pathLst>
                <a:path w="349" h="377">
                  <a:moveTo>
                    <a:pt x="0" y="348"/>
                  </a:moveTo>
                  <a:lnTo>
                    <a:pt x="11" y="328"/>
                  </a:lnTo>
                  <a:lnTo>
                    <a:pt x="12" y="330"/>
                  </a:lnTo>
                  <a:lnTo>
                    <a:pt x="17" y="333"/>
                  </a:lnTo>
                  <a:lnTo>
                    <a:pt x="20" y="334"/>
                  </a:lnTo>
                  <a:lnTo>
                    <a:pt x="25" y="336"/>
                  </a:lnTo>
                  <a:lnTo>
                    <a:pt x="37" y="341"/>
                  </a:lnTo>
                  <a:lnTo>
                    <a:pt x="52" y="344"/>
                  </a:lnTo>
                  <a:lnTo>
                    <a:pt x="69" y="345"/>
                  </a:lnTo>
                  <a:lnTo>
                    <a:pt x="86" y="347"/>
                  </a:lnTo>
                  <a:lnTo>
                    <a:pt x="126" y="342"/>
                  </a:lnTo>
                  <a:lnTo>
                    <a:pt x="146" y="336"/>
                  </a:lnTo>
                  <a:lnTo>
                    <a:pt x="157" y="331"/>
                  </a:lnTo>
                  <a:lnTo>
                    <a:pt x="168" y="326"/>
                  </a:lnTo>
                  <a:lnTo>
                    <a:pt x="173" y="323"/>
                  </a:lnTo>
                  <a:lnTo>
                    <a:pt x="178" y="320"/>
                  </a:lnTo>
                  <a:lnTo>
                    <a:pt x="182" y="317"/>
                  </a:lnTo>
                  <a:lnTo>
                    <a:pt x="189" y="312"/>
                  </a:lnTo>
                  <a:lnTo>
                    <a:pt x="208" y="296"/>
                  </a:lnTo>
                  <a:lnTo>
                    <a:pt x="217" y="285"/>
                  </a:lnTo>
                  <a:lnTo>
                    <a:pt x="226" y="274"/>
                  </a:lnTo>
                  <a:lnTo>
                    <a:pt x="236" y="262"/>
                  </a:lnTo>
                  <a:lnTo>
                    <a:pt x="244" y="247"/>
                  </a:lnTo>
                  <a:lnTo>
                    <a:pt x="252" y="232"/>
                  </a:lnTo>
                  <a:lnTo>
                    <a:pt x="256" y="224"/>
                  </a:lnTo>
                  <a:lnTo>
                    <a:pt x="260" y="216"/>
                  </a:lnTo>
                  <a:lnTo>
                    <a:pt x="267" y="197"/>
                  </a:lnTo>
                  <a:lnTo>
                    <a:pt x="274" y="178"/>
                  </a:lnTo>
                  <a:lnTo>
                    <a:pt x="280" y="131"/>
                  </a:lnTo>
                  <a:lnTo>
                    <a:pt x="278" y="107"/>
                  </a:lnTo>
                  <a:lnTo>
                    <a:pt x="277" y="82"/>
                  </a:lnTo>
                  <a:lnTo>
                    <a:pt x="272" y="60"/>
                  </a:lnTo>
                  <a:lnTo>
                    <a:pt x="266" y="39"/>
                  </a:lnTo>
                  <a:lnTo>
                    <a:pt x="260" y="23"/>
                  </a:lnTo>
                  <a:lnTo>
                    <a:pt x="256" y="16"/>
                  </a:lnTo>
                  <a:lnTo>
                    <a:pt x="253" y="11"/>
                  </a:lnTo>
                  <a:lnTo>
                    <a:pt x="258" y="8"/>
                  </a:lnTo>
                  <a:lnTo>
                    <a:pt x="264" y="5"/>
                  </a:lnTo>
                  <a:lnTo>
                    <a:pt x="274" y="0"/>
                  </a:lnTo>
                  <a:lnTo>
                    <a:pt x="288" y="20"/>
                  </a:lnTo>
                  <a:lnTo>
                    <a:pt x="294" y="31"/>
                  </a:lnTo>
                  <a:lnTo>
                    <a:pt x="299" y="41"/>
                  </a:lnTo>
                  <a:lnTo>
                    <a:pt x="312" y="44"/>
                  </a:lnTo>
                  <a:lnTo>
                    <a:pt x="323" y="53"/>
                  </a:lnTo>
                  <a:lnTo>
                    <a:pt x="334" y="64"/>
                  </a:lnTo>
                  <a:lnTo>
                    <a:pt x="345" y="77"/>
                  </a:lnTo>
                  <a:lnTo>
                    <a:pt x="335" y="94"/>
                  </a:lnTo>
                  <a:lnTo>
                    <a:pt x="334" y="113"/>
                  </a:lnTo>
                  <a:lnTo>
                    <a:pt x="337" y="120"/>
                  </a:lnTo>
                  <a:lnTo>
                    <a:pt x="340" y="126"/>
                  </a:lnTo>
                  <a:lnTo>
                    <a:pt x="346" y="137"/>
                  </a:lnTo>
                  <a:lnTo>
                    <a:pt x="349" y="148"/>
                  </a:lnTo>
                  <a:lnTo>
                    <a:pt x="348" y="161"/>
                  </a:lnTo>
                  <a:lnTo>
                    <a:pt x="337" y="169"/>
                  </a:lnTo>
                  <a:lnTo>
                    <a:pt x="324" y="172"/>
                  </a:lnTo>
                  <a:lnTo>
                    <a:pt x="305" y="169"/>
                  </a:lnTo>
                  <a:lnTo>
                    <a:pt x="299" y="177"/>
                  </a:lnTo>
                  <a:lnTo>
                    <a:pt x="293" y="199"/>
                  </a:lnTo>
                  <a:lnTo>
                    <a:pt x="289" y="211"/>
                  </a:lnTo>
                  <a:lnTo>
                    <a:pt x="285" y="222"/>
                  </a:lnTo>
                  <a:lnTo>
                    <a:pt x="282" y="233"/>
                  </a:lnTo>
                  <a:lnTo>
                    <a:pt x="275" y="244"/>
                  </a:lnTo>
                  <a:lnTo>
                    <a:pt x="271" y="255"/>
                  </a:lnTo>
                  <a:lnTo>
                    <a:pt x="264" y="266"/>
                  </a:lnTo>
                  <a:lnTo>
                    <a:pt x="258" y="277"/>
                  </a:lnTo>
                  <a:lnTo>
                    <a:pt x="250" y="287"/>
                  </a:lnTo>
                  <a:lnTo>
                    <a:pt x="244" y="298"/>
                  </a:lnTo>
                  <a:lnTo>
                    <a:pt x="236" y="307"/>
                  </a:lnTo>
                  <a:lnTo>
                    <a:pt x="226" y="317"/>
                  </a:lnTo>
                  <a:lnTo>
                    <a:pt x="219" y="326"/>
                  </a:lnTo>
                  <a:lnTo>
                    <a:pt x="209" y="334"/>
                  </a:lnTo>
                  <a:lnTo>
                    <a:pt x="200" y="342"/>
                  </a:lnTo>
                  <a:lnTo>
                    <a:pt x="195" y="345"/>
                  </a:lnTo>
                  <a:lnTo>
                    <a:pt x="190" y="348"/>
                  </a:lnTo>
                  <a:lnTo>
                    <a:pt x="184" y="352"/>
                  </a:lnTo>
                  <a:lnTo>
                    <a:pt x="179" y="355"/>
                  </a:lnTo>
                  <a:lnTo>
                    <a:pt x="174" y="358"/>
                  </a:lnTo>
                  <a:lnTo>
                    <a:pt x="168" y="361"/>
                  </a:lnTo>
                  <a:lnTo>
                    <a:pt x="163" y="364"/>
                  </a:lnTo>
                  <a:lnTo>
                    <a:pt x="157" y="366"/>
                  </a:lnTo>
                  <a:lnTo>
                    <a:pt x="146" y="371"/>
                  </a:lnTo>
                  <a:lnTo>
                    <a:pt x="133" y="374"/>
                  </a:lnTo>
                  <a:lnTo>
                    <a:pt x="122" y="375"/>
                  </a:lnTo>
                  <a:lnTo>
                    <a:pt x="110" y="377"/>
                  </a:lnTo>
                  <a:lnTo>
                    <a:pt x="83" y="377"/>
                  </a:lnTo>
                  <a:lnTo>
                    <a:pt x="56" y="372"/>
                  </a:lnTo>
                  <a:lnTo>
                    <a:pt x="42" y="369"/>
                  </a:lnTo>
                  <a:lnTo>
                    <a:pt x="28" y="363"/>
                  </a:lnTo>
                  <a:lnTo>
                    <a:pt x="22" y="361"/>
                  </a:lnTo>
                  <a:lnTo>
                    <a:pt x="14" y="356"/>
                  </a:lnTo>
                  <a:lnTo>
                    <a:pt x="6" y="353"/>
                  </a:lnTo>
                  <a:lnTo>
                    <a:pt x="0" y="348"/>
                  </a:lnTo>
                  <a:lnTo>
                    <a:pt x="0" y="3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7" name="Freeform 79"/>
            <p:cNvSpPr>
              <a:spLocks/>
            </p:cNvSpPr>
            <p:nvPr/>
          </p:nvSpPr>
          <p:spPr bwMode="auto">
            <a:xfrm>
              <a:off x="4069" y="1216"/>
              <a:ext cx="130" cy="222"/>
            </a:xfrm>
            <a:custGeom>
              <a:avLst/>
              <a:gdLst/>
              <a:ahLst/>
              <a:cxnLst>
                <a:cxn ang="0">
                  <a:pos x="0" y="410"/>
                </a:cxn>
                <a:cxn ang="0">
                  <a:pos x="22" y="415"/>
                </a:cxn>
                <a:cxn ang="0">
                  <a:pos x="66" y="417"/>
                </a:cxn>
                <a:cxn ang="0">
                  <a:pos x="96" y="410"/>
                </a:cxn>
                <a:cxn ang="0">
                  <a:pos x="113" y="403"/>
                </a:cxn>
                <a:cxn ang="0">
                  <a:pos x="130" y="391"/>
                </a:cxn>
                <a:cxn ang="0">
                  <a:pos x="138" y="387"/>
                </a:cxn>
                <a:cxn ang="0">
                  <a:pos x="168" y="358"/>
                </a:cxn>
                <a:cxn ang="0">
                  <a:pos x="187" y="333"/>
                </a:cxn>
                <a:cxn ang="0">
                  <a:pos x="197" y="316"/>
                </a:cxn>
                <a:cxn ang="0">
                  <a:pos x="209" y="286"/>
                </a:cxn>
                <a:cxn ang="0">
                  <a:pos x="225" y="223"/>
                </a:cxn>
                <a:cxn ang="0">
                  <a:pos x="225" y="155"/>
                </a:cxn>
                <a:cxn ang="0">
                  <a:pos x="214" y="111"/>
                </a:cxn>
                <a:cxn ang="0">
                  <a:pos x="201" y="85"/>
                </a:cxn>
                <a:cxn ang="0">
                  <a:pos x="182" y="63"/>
                </a:cxn>
                <a:cxn ang="0">
                  <a:pos x="165" y="49"/>
                </a:cxn>
                <a:cxn ang="0">
                  <a:pos x="151" y="40"/>
                </a:cxn>
                <a:cxn ang="0">
                  <a:pos x="137" y="33"/>
                </a:cxn>
                <a:cxn ang="0">
                  <a:pos x="119" y="27"/>
                </a:cxn>
                <a:cxn ang="0">
                  <a:pos x="110" y="0"/>
                </a:cxn>
                <a:cxn ang="0">
                  <a:pos x="154" y="11"/>
                </a:cxn>
                <a:cxn ang="0">
                  <a:pos x="168" y="18"/>
                </a:cxn>
                <a:cxn ang="0">
                  <a:pos x="182" y="24"/>
                </a:cxn>
                <a:cxn ang="0">
                  <a:pos x="193" y="33"/>
                </a:cxn>
                <a:cxn ang="0">
                  <a:pos x="216" y="54"/>
                </a:cxn>
                <a:cxn ang="0">
                  <a:pos x="233" y="79"/>
                </a:cxn>
                <a:cxn ang="0">
                  <a:pos x="247" y="108"/>
                </a:cxn>
                <a:cxn ang="0">
                  <a:pos x="258" y="171"/>
                </a:cxn>
                <a:cxn ang="0">
                  <a:pos x="255" y="232"/>
                </a:cxn>
                <a:cxn ang="0">
                  <a:pos x="247" y="261"/>
                </a:cxn>
                <a:cxn ang="0">
                  <a:pos x="238" y="291"/>
                </a:cxn>
                <a:cxn ang="0">
                  <a:pos x="225" y="317"/>
                </a:cxn>
                <a:cxn ang="0">
                  <a:pos x="209" y="344"/>
                </a:cxn>
                <a:cxn ang="0">
                  <a:pos x="192" y="369"/>
                </a:cxn>
                <a:cxn ang="0">
                  <a:pos x="171" y="391"/>
                </a:cxn>
                <a:cxn ang="0">
                  <a:pos x="153" y="407"/>
                </a:cxn>
                <a:cxn ang="0">
                  <a:pos x="143" y="414"/>
                </a:cxn>
                <a:cxn ang="0">
                  <a:pos x="132" y="418"/>
                </a:cxn>
                <a:cxn ang="0">
                  <a:pos x="121" y="423"/>
                </a:cxn>
                <a:cxn ang="0">
                  <a:pos x="105" y="431"/>
                </a:cxn>
                <a:cxn ang="0">
                  <a:pos x="82" y="437"/>
                </a:cxn>
                <a:cxn ang="0">
                  <a:pos x="45" y="444"/>
                </a:cxn>
                <a:cxn ang="0">
                  <a:pos x="3" y="437"/>
                </a:cxn>
              </a:cxnLst>
              <a:rect l="0" t="0" r="r" b="b"/>
              <a:pathLst>
                <a:path w="258" h="444">
                  <a:moveTo>
                    <a:pt x="3" y="437"/>
                  </a:moveTo>
                  <a:lnTo>
                    <a:pt x="0" y="410"/>
                  </a:lnTo>
                  <a:lnTo>
                    <a:pt x="11" y="414"/>
                  </a:lnTo>
                  <a:lnTo>
                    <a:pt x="22" y="415"/>
                  </a:lnTo>
                  <a:lnTo>
                    <a:pt x="44" y="417"/>
                  </a:lnTo>
                  <a:lnTo>
                    <a:pt x="66" y="417"/>
                  </a:lnTo>
                  <a:lnTo>
                    <a:pt x="85" y="412"/>
                  </a:lnTo>
                  <a:lnTo>
                    <a:pt x="96" y="410"/>
                  </a:lnTo>
                  <a:lnTo>
                    <a:pt x="105" y="406"/>
                  </a:lnTo>
                  <a:lnTo>
                    <a:pt x="113" y="403"/>
                  </a:lnTo>
                  <a:lnTo>
                    <a:pt x="123" y="398"/>
                  </a:lnTo>
                  <a:lnTo>
                    <a:pt x="130" y="391"/>
                  </a:lnTo>
                  <a:lnTo>
                    <a:pt x="135" y="390"/>
                  </a:lnTo>
                  <a:lnTo>
                    <a:pt x="138" y="387"/>
                  </a:lnTo>
                  <a:lnTo>
                    <a:pt x="154" y="373"/>
                  </a:lnTo>
                  <a:lnTo>
                    <a:pt x="168" y="358"/>
                  </a:lnTo>
                  <a:lnTo>
                    <a:pt x="181" y="343"/>
                  </a:lnTo>
                  <a:lnTo>
                    <a:pt x="187" y="333"/>
                  </a:lnTo>
                  <a:lnTo>
                    <a:pt x="192" y="325"/>
                  </a:lnTo>
                  <a:lnTo>
                    <a:pt x="197" y="316"/>
                  </a:lnTo>
                  <a:lnTo>
                    <a:pt x="201" y="306"/>
                  </a:lnTo>
                  <a:lnTo>
                    <a:pt x="209" y="286"/>
                  </a:lnTo>
                  <a:lnTo>
                    <a:pt x="216" y="265"/>
                  </a:lnTo>
                  <a:lnTo>
                    <a:pt x="225" y="223"/>
                  </a:lnTo>
                  <a:lnTo>
                    <a:pt x="227" y="188"/>
                  </a:lnTo>
                  <a:lnTo>
                    <a:pt x="225" y="155"/>
                  </a:lnTo>
                  <a:lnTo>
                    <a:pt x="219" y="125"/>
                  </a:lnTo>
                  <a:lnTo>
                    <a:pt x="214" y="111"/>
                  </a:lnTo>
                  <a:lnTo>
                    <a:pt x="209" y="96"/>
                  </a:lnTo>
                  <a:lnTo>
                    <a:pt x="201" y="85"/>
                  </a:lnTo>
                  <a:lnTo>
                    <a:pt x="192" y="73"/>
                  </a:lnTo>
                  <a:lnTo>
                    <a:pt x="182" y="63"/>
                  </a:lnTo>
                  <a:lnTo>
                    <a:pt x="171" y="52"/>
                  </a:lnTo>
                  <a:lnTo>
                    <a:pt x="165" y="49"/>
                  </a:lnTo>
                  <a:lnTo>
                    <a:pt x="159" y="44"/>
                  </a:lnTo>
                  <a:lnTo>
                    <a:pt x="151" y="40"/>
                  </a:lnTo>
                  <a:lnTo>
                    <a:pt x="145" y="37"/>
                  </a:lnTo>
                  <a:lnTo>
                    <a:pt x="137" y="33"/>
                  </a:lnTo>
                  <a:lnTo>
                    <a:pt x="129" y="30"/>
                  </a:lnTo>
                  <a:lnTo>
                    <a:pt x="119" y="27"/>
                  </a:lnTo>
                  <a:lnTo>
                    <a:pt x="112" y="24"/>
                  </a:lnTo>
                  <a:lnTo>
                    <a:pt x="110" y="0"/>
                  </a:lnTo>
                  <a:lnTo>
                    <a:pt x="140" y="7"/>
                  </a:lnTo>
                  <a:lnTo>
                    <a:pt x="154" y="11"/>
                  </a:lnTo>
                  <a:lnTo>
                    <a:pt x="162" y="14"/>
                  </a:lnTo>
                  <a:lnTo>
                    <a:pt x="168" y="18"/>
                  </a:lnTo>
                  <a:lnTo>
                    <a:pt x="176" y="21"/>
                  </a:lnTo>
                  <a:lnTo>
                    <a:pt x="182" y="24"/>
                  </a:lnTo>
                  <a:lnTo>
                    <a:pt x="187" y="29"/>
                  </a:lnTo>
                  <a:lnTo>
                    <a:pt x="193" y="33"/>
                  </a:lnTo>
                  <a:lnTo>
                    <a:pt x="204" y="43"/>
                  </a:lnTo>
                  <a:lnTo>
                    <a:pt x="216" y="54"/>
                  </a:lnTo>
                  <a:lnTo>
                    <a:pt x="225" y="67"/>
                  </a:lnTo>
                  <a:lnTo>
                    <a:pt x="233" y="79"/>
                  </a:lnTo>
                  <a:lnTo>
                    <a:pt x="241" y="93"/>
                  </a:lnTo>
                  <a:lnTo>
                    <a:pt x="247" y="108"/>
                  </a:lnTo>
                  <a:lnTo>
                    <a:pt x="255" y="137"/>
                  </a:lnTo>
                  <a:lnTo>
                    <a:pt x="258" y="171"/>
                  </a:lnTo>
                  <a:lnTo>
                    <a:pt x="258" y="201"/>
                  </a:lnTo>
                  <a:lnTo>
                    <a:pt x="255" y="232"/>
                  </a:lnTo>
                  <a:lnTo>
                    <a:pt x="252" y="246"/>
                  </a:lnTo>
                  <a:lnTo>
                    <a:pt x="247" y="261"/>
                  </a:lnTo>
                  <a:lnTo>
                    <a:pt x="242" y="276"/>
                  </a:lnTo>
                  <a:lnTo>
                    <a:pt x="238" y="291"/>
                  </a:lnTo>
                  <a:lnTo>
                    <a:pt x="231" y="303"/>
                  </a:lnTo>
                  <a:lnTo>
                    <a:pt x="225" y="317"/>
                  </a:lnTo>
                  <a:lnTo>
                    <a:pt x="217" y="332"/>
                  </a:lnTo>
                  <a:lnTo>
                    <a:pt x="209" y="344"/>
                  </a:lnTo>
                  <a:lnTo>
                    <a:pt x="200" y="357"/>
                  </a:lnTo>
                  <a:lnTo>
                    <a:pt x="192" y="369"/>
                  </a:lnTo>
                  <a:lnTo>
                    <a:pt x="182" y="380"/>
                  </a:lnTo>
                  <a:lnTo>
                    <a:pt x="171" y="391"/>
                  </a:lnTo>
                  <a:lnTo>
                    <a:pt x="157" y="404"/>
                  </a:lnTo>
                  <a:lnTo>
                    <a:pt x="153" y="407"/>
                  </a:lnTo>
                  <a:lnTo>
                    <a:pt x="148" y="410"/>
                  </a:lnTo>
                  <a:lnTo>
                    <a:pt x="143" y="414"/>
                  </a:lnTo>
                  <a:lnTo>
                    <a:pt x="138" y="415"/>
                  </a:lnTo>
                  <a:lnTo>
                    <a:pt x="132" y="418"/>
                  </a:lnTo>
                  <a:lnTo>
                    <a:pt x="127" y="421"/>
                  </a:lnTo>
                  <a:lnTo>
                    <a:pt x="121" y="423"/>
                  </a:lnTo>
                  <a:lnTo>
                    <a:pt x="116" y="426"/>
                  </a:lnTo>
                  <a:lnTo>
                    <a:pt x="105" y="431"/>
                  </a:lnTo>
                  <a:lnTo>
                    <a:pt x="93" y="434"/>
                  </a:lnTo>
                  <a:lnTo>
                    <a:pt x="82" y="437"/>
                  </a:lnTo>
                  <a:lnTo>
                    <a:pt x="69" y="440"/>
                  </a:lnTo>
                  <a:lnTo>
                    <a:pt x="45" y="444"/>
                  </a:lnTo>
                  <a:lnTo>
                    <a:pt x="23" y="442"/>
                  </a:lnTo>
                  <a:lnTo>
                    <a:pt x="3" y="437"/>
                  </a:lnTo>
                  <a:lnTo>
                    <a:pt x="3" y="43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8" name="Freeform 80"/>
            <p:cNvSpPr>
              <a:spLocks/>
            </p:cNvSpPr>
            <p:nvPr/>
          </p:nvSpPr>
          <p:spPr bwMode="auto">
            <a:xfrm>
              <a:off x="4012" y="1214"/>
              <a:ext cx="120" cy="222"/>
            </a:xfrm>
            <a:custGeom>
              <a:avLst/>
              <a:gdLst/>
              <a:ahLst/>
              <a:cxnLst>
                <a:cxn ang="0">
                  <a:pos x="104" y="437"/>
                </a:cxn>
                <a:cxn ang="0">
                  <a:pos x="82" y="429"/>
                </a:cxn>
                <a:cxn ang="0">
                  <a:pos x="68" y="421"/>
                </a:cxn>
                <a:cxn ang="0">
                  <a:pos x="48" y="406"/>
                </a:cxn>
                <a:cxn ang="0">
                  <a:pos x="24" y="374"/>
                </a:cxn>
                <a:cxn ang="0">
                  <a:pos x="2" y="295"/>
                </a:cxn>
                <a:cxn ang="0">
                  <a:pos x="3" y="205"/>
                </a:cxn>
                <a:cxn ang="0">
                  <a:pos x="18" y="139"/>
                </a:cxn>
                <a:cxn ang="0">
                  <a:pos x="29" y="120"/>
                </a:cxn>
                <a:cxn ang="0">
                  <a:pos x="40" y="101"/>
                </a:cxn>
                <a:cxn ang="0">
                  <a:pos x="52" y="84"/>
                </a:cxn>
                <a:cxn ang="0">
                  <a:pos x="66" y="68"/>
                </a:cxn>
                <a:cxn ang="0">
                  <a:pos x="81" y="54"/>
                </a:cxn>
                <a:cxn ang="0">
                  <a:pos x="99" y="38"/>
                </a:cxn>
                <a:cxn ang="0">
                  <a:pos x="109" y="33"/>
                </a:cxn>
                <a:cxn ang="0">
                  <a:pos x="117" y="27"/>
                </a:cxn>
                <a:cxn ang="0">
                  <a:pos x="128" y="21"/>
                </a:cxn>
                <a:cxn ang="0">
                  <a:pos x="145" y="13"/>
                </a:cxn>
                <a:cxn ang="0">
                  <a:pos x="161" y="6"/>
                </a:cxn>
                <a:cxn ang="0">
                  <a:pos x="178" y="2"/>
                </a:cxn>
                <a:cxn ang="0">
                  <a:pos x="210" y="0"/>
                </a:cxn>
                <a:cxn ang="0">
                  <a:pos x="235" y="17"/>
                </a:cxn>
                <a:cxn ang="0">
                  <a:pos x="215" y="25"/>
                </a:cxn>
                <a:cxn ang="0">
                  <a:pos x="167" y="32"/>
                </a:cxn>
                <a:cxn ang="0">
                  <a:pos x="151" y="38"/>
                </a:cxn>
                <a:cxn ang="0">
                  <a:pos x="136" y="47"/>
                </a:cxn>
                <a:cxn ang="0">
                  <a:pos x="122" y="57"/>
                </a:cxn>
                <a:cxn ang="0">
                  <a:pos x="93" y="82"/>
                </a:cxn>
                <a:cxn ang="0">
                  <a:pos x="68" y="112"/>
                </a:cxn>
                <a:cxn ang="0">
                  <a:pos x="57" y="131"/>
                </a:cxn>
                <a:cxn ang="0">
                  <a:pos x="48" y="148"/>
                </a:cxn>
                <a:cxn ang="0">
                  <a:pos x="32" y="191"/>
                </a:cxn>
                <a:cxn ang="0">
                  <a:pos x="27" y="287"/>
                </a:cxn>
                <a:cxn ang="0">
                  <a:pos x="33" y="333"/>
                </a:cxn>
                <a:cxn ang="0">
                  <a:pos x="44" y="360"/>
                </a:cxn>
                <a:cxn ang="0">
                  <a:pos x="60" y="382"/>
                </a:cxn>
                <a:cxn ang="0">
                  <a:pos x="76" y="394"/>
                </a:cxn>
                <a:cxn ang="0">
                  <a:pos x="88" y="402"/>
                </a:cxn>
                <a:cxn ang="0">
                  <a:pos x="104" y="410"/>
                </a:cxn>
                <a:cxn ang="0">
                  <a:pos x="122" y="415"/>
                </a:cxn>
                <a:cxn ang="0">
                  <a:pos x="129" y="443"/>
                </a:cxn>
              </a:cxnLst>
              <a:rect l="0" t="0" r="r" b="b"/>
              <a:pathLst>
                <a:path w="240" h="443">
                  <a:moveTo>
                    <a:pt x="129" y="443"/>
                  </a:moveTo>
                  <a:lnTo>
                    <a:pt x="104" y="437"/>
                  </a:lnTo>
                  <a:lnTo>
                    <a:pt x="92" y="434"/>
                  </a:lnTo>
                  <a:lnTo>
                    <a:pt x="82" y="429"/>
                  </a:lnTo>
                  <a:lnTo>
                    <a:pt x="73" y="424"/>
                  </a:lnTo>
                  <a:lnTo>
                    <a:pt x="68" y="421"/>
                  </a:lnTo>
                  <a:lnTo>
                    <a:pt x="63" y="418"/>
                  </a:lnTo>
                  <a:lnTo>
                    <a:pt x="48" y="406"/>
                  </a:lnTo>
                  <a:lnTo>
                    <a:pt x="33" y="391"/>
                  </a:lnTo>
                  <a:lnTo>
                    <a:pt x="24" y="374"/>
                  </a:lnTo>
                  <a:lnTo>
                    <a:pt x="10" y="338"/>
                  </a:lnTo>
                  <a:lnTo>
                    <a:pt x="2" y="295"/>
                  </a:lnTo>
                  <a:lnTo>
                    <a:pt x="0" y="251"/>
                  </a:lnTo>
                  <a:lnTo>
                    <a:pt x="3" y="205"/>
                  </a:lnTo>
                  <a:lnTo>
                    <a:pt x="10" y="159"/>
                  </a:lnTo>
                  <a:lnTo>
                    <a:pt x="18" y="139"/>
                  </a:lnTo>
                  <a:lnTo>
                    <a:pt x="22" y="129"/>
                  </a:lnTo>
                  <a:lnTo>
                    <a:pt x="29" y="120"/>
                  </a:lnTo>
                  <a:lnTo>
                    <a:pt x="33" y="111"/>
                  </a:lnTo>
                  <a:lnTo>
                    <a:pt x="40" y="101"/>
                  </a:lnTo>
                  <a:lnTo>
                    <a:pt x="46" y="93"/>
                  </a:lnTo>
                  <a:lnTo>
                    <a:pt x="52" y="84"/>
                  </a:lnTo>
                  <a:lnTo>
                    <a:pt x="60" y="76"/>
                  </a:lnTo>
                  <a:lnTo>
                    <a:pt x="66" y="68"/>
                  </a:lnTo>
                  <a:lnTo>
                    <a:pt x="74" y="62"/>
                  </a:lnTo>
                  <a:lnTo>
                    <a:pt x="81" y="54"/>
                  </a:lnTo>
                  <a:lnTo>
                    <a:pt x="96" y="41"/>
                  </a:lnTo>
                  <a:lnTo>
                    <a:pt x="99" y="38"/>
                  </a:lnTo>
                  <a:lnTo>
                    <a:pt x="104" y="35"/>
                  </a:lnTo>
                  <a:lnTo>
                    <a:pt x="109" y="33"/>
                  </a:lnTo>
                  <a:lnTo>
                    <a:pt x="112" y="30"/>
                  </a:lnTo>
                  <a:lnTo>
                    <a:pt x="117" y="27"/>
                  </a:lnTo>
                  <a:lnTo>
                    <a:pt x="120" y="25"/>
                  </a:lnTo>
                  <a:lnTo>
                    <a:pt x="128" y="21"/>
                  </a:lnTo>
                  <a:lnTo>
                    <a:pt x="136" y="16"/>
                  </a:lnTo>
                  <a:lnTo>
                    <a:pt x="145" y="13"/>
                  </a:lnTo>
                  <a:lnTo>
                    <a:pt x="153" y="10"/>
                  </a:lnTo>
                  <a:lnTo>
                    <a:pt x="161" y="6"/>
                  </a:lnTo>
                  <a:lnTo>
                    <a:pt x="169" y="3"/>
                  </a:lnTo>
                  <a:lnTo>
                    <a:pt x="178" y="2"/>
                  </a:lnTo>
                  <a:lnTo>
                    <a:pt x="194" y="0"/>
                  </a:lnTo>
                  <a:lnTo>
                    <a:pt x="210" y="0"/>
                  </a:lnTo>
                  <a:lnTo>
                    <a:pt x="240" y="6"/>
                  </a:lnTo>
                  <a:lnTo>
                    <a:pt x="235" y="17"/>
                  </a:lnTo>
                  <a:lnTo>
                    <a:pt x="230" y="27"/>
                  </a:lnTo>
                  <a:lnTo>
                    <a:pt x="215" y="25"/>
                  </a:lnTo>
                  <a:lnTo>
                    <a:pt x="199" y="25"/>
                  </a:lnTo>
                  <a:lnTo>
                    <a:pt x="167" y="32"/>
                  </a:lnTo>
                  <a:lnTo>
                    <a:pt x="159" y="35"/>
                  </a:lnTo>
                  <a:lnTo>
                    <a:pt x="151" y="38"/>
                  </a:lnTo>
                  <a:lnTo>
                    <a:pt x="144" y="43"/>
                  </a:lnTo>
                  <a:lnTo>
                    <a:pt x="136" y="47"/>
                  </a:lnTo>
                  <a:lnTo>
                    <a:pt x="128" y="52"/>
                  </a:lnTo>
                  <a:lnTo>
                    <a:pt x="122" y="57"/>
                  </a:lnTo>
                  <a:lnTo>
                    <a:pt x="106" y="68"/>
                  </a:lnTo>
                  <a:lnTo>
                    <a:pt x="93" y="82"/>
                  </a:lnTo>
                  <a:lnTo>
                    <a:pt x="81" y="96"/>
                  </a:lnTo>
                  <a:lnTo>
                    <a:pt x="68" y="112"/>
                  </a:lnTo>
                  <a:lnTo>
                    <a:pt x="63" y="122"/>
                  </a:lnTo>
                  <a:lnTo>
                    <a:pt x="57" y="131"/>
                  </a:lnTo>
                  <a:lnTo>
                    <a:pt x="52" y="139"/>
                  </a:lnTo>
                  <a:lnTo>
                    <a:pt x="48" y="148"/>
                  </a:lnTo>
                  <a:lnTo>
                    <a:pt x="40" y="169"/>
                  </a:lnTo>
                  <a:lnTo>
                    <a:pt x="32" y="191"/>
                  </a:lnTo>
                  <a:lnTo>
                    <a:pt x="27" y="213"/>
                  </a:lnTo>
                  <a:lnTo>
                    <a:pt x="27" y="287"/>
                  </a:lnTo>
                  <a:lnTo>
                    <a:pt x="30" y="319"/>
                  </a:lnTo>
                  <a:lnTo>
                    <a:pt x="33" y="333"/>
                  </a:lnTo>
                  <a:lnTo>
                    <a:pt x="38" y="347"/>
                  </a:lnTo>
                  <a:lnTo>
                    <a:pt x="44" y="360"/>
                  </a:lnTo>
                  <a:lnTo>
                    <a:pt x="51" y="371"/>
                  </a:lnTo>
                  <a:lnTo>
                    <a:pt x="60" y="382"/>
                  </a:lnTo>
                  <a:lnTo>
                    <a:pt x="70" y="391"/>
                  </a:lnTo>
                  <a:lnTo>
                    <a:pt x="76" y="394"/>
                  </a:lnTo>
                  <a:lnTo>
                    <a:pt x="82" y="399"/>
                  </a:lnTo>
                  <a:lnTo>
                    <a:pt x="88" y="402"/>
                  </a:lnTo>
                  <a:lnTo>
                    <a:pt x="96" y="406"/>
                  </a:lnTo>
                  <a:lnTo>
                    <a:pt x="104" y="410"/>
                  </a:lnTo>
                  <a:lnTo>
                    <a:pt x="112" y="413"/>
                  </a:lnTo>
                  <a:lnTo>
                    <a:pt x="122" y="415"/>
                  </a:lnTo>
                  <a:lnTo>
                    <a:pt x="131" y="418"/>
                  </a:lnTo>
                  <a:lnTo>
                    <a:pt x="129" y="443"/>
                  </a:lnTo>
                  <a:lnTo>
                    <a:pt x="129" y="44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49" name="Freeform 81"/>
            <p:cNvSpPr>
              <a:spLocks/>
            </p:cNvSpPr>
            <p:nvPr/>
          </p:nvSpPr>
          <p:spPr bwMode="auto">
            <a:xfrm>
              <a:off x="3761" y="1214"/>
              <a:ext cx="178" cy="215"/>
            </a:xfrm>
            <a:custGeom>
              <a:avLst/>
              <a:gdLst/>
              <a:ahLst/>
              <a:cxnLst>
                <a:cxn ang="0">
                  <a:pos x="77" y="427"/>
                </a:cxn>
                <a:cxn ang="0">
                  <a:pos x="64" y="421"/>
                </a:cxn>
                <a:cxn ang="0">
                  <a:pos x="42" y="399"/>
                </a:cxn>
                <a:cxn ang="0">
                  <a:pos x="26" y="377"/>
                </a:cxn>
                <a:cxn ang="0">
                  <a:pos x="12" y="348"/>
                </a:cxn>
                <a:cxn ang="0">
                  <a:pos x="0" y="280"/>
                </a:cxn>
                <a:cxn ang="0">
                  <a:pos x="3" y="211"/>
                </a:cxn>
                <a:cxn ang="0">
                  <a:pos x="11" y="176"/>
                </a:cxn>
                <a:cxn ang="0">
                  <a:pos x="22" y="143"/>
                </a:cxn>
                <a:cxn ang="0">
                  <a:pos x="33" y="119"/>
                </a:cxn>
                <a:cxn ang="0">
                  <a:pos x="42" y="104"/>
                </a:cxn>
                <a:cxn ang="0">
                  <a:pos x="50" y="88"/>
                </a:cxn>
                <a:cxn ang="0">
                  <a:pos x="66" y="69"/>
                </a:cxn>
                <a:cxn ang="0">
                  <a:pos x="86" y="48"/>
                </a:cxn>
                <a:cxn ang="0">
                  <a:pos x="102" y="37"/>
                </a:cxn>
                <a:cxn ang="0">
                  <a:pos x="113" y="29"/>
                </a:cxn>
                <a:cxn ang="0">
                  <a:pos x="124" y="23"/>
                </a:cxn>
                <a:cxn ang="0">
                  <a:pos x="135" y="17"/>
                </a:cxn>
                <a:cxn ang="0">
                  <a:pos x="152" y="11"/>
                </a:cxn>
                <a:cxn ang="0">
                  <a:pos x="174" y="4"/>
                </a:cxn>
                <a:cxn ang="0">
                  <a:pos x="209" y="0"/>
                </a:cxn>
                <a:cxn ang="0">
                  <a:pos x="252" y="3"/>
                </a:cxn>
                <a:cxn ang="0">
                  <a:pos x="282" y="12"/>
                </a:cxn>
                <a:cxn ang="0">
                  <a:pos x="299" y="20"/>
                </a:cxn>
                <a:cxn ang="0">
                  <a:pos x="322" y="39"/>
                </a:cxn>
                <a:cxn ang="0">
                  <a:pos x="348" y="69"/>
                </a:cxn>
                <a:cxn ang="0">
                  <a:pos x="338" y="108"/>
                </a:cxn>
                <a:cxn ang="0">
                  <a:pos x="326" y="83"/>
                </a:cxn>
                <a:cxn ang="0">
                  <a:pos x="310" y="63"/>
                </a:cxn>
                <a:cxn ang="0">
                  <a:pos x="289" y="47"/>
                </a:cxn>
                <a:cxn ang="0">
                  <a:pos x="280" y="39"/>
                </a:cxn>
                <a:cxn ang="0">
                  <a:pos x="269" y="34"/>
                </a:cxn>
                <a:cxn ang="0">
                  <a:pos x="256" y="29"/>
                </a:cxn>
                <a:cxn ang="0">
                  <a:pos x="233" y="25"/>
                </a:cxn>
                <a:cxn ang="0">
                  <a:pos x="192" y="26"/>
                </a:cxn>
                <a:cxn ang="0">
                  <a:pos x="163" y="34"/>
                </a:cxn>
                <a:cxn ang="0">
                  <a:pos x="141" y="44"/>
                </a:cxn>
                <a:cxn ang="0">
                  <a:pos x="130" y="48"/>
                </a:cxn>
                <a:cxn ang="0">
                  <a:pos x="121" y="55"/>
                </a:cxn>
                <a:cxn ang="0">
                  <a:pos x="111" y="61"/>
                </a:cxn>
                <a:cxn ang="0">
                  <a:pos x="102" y="67"/>
                </a:cxn>
                <a:cxn ang="0">
                  <a:pos x="72" y="97"/>
                </a:cxn>
                <a:cxn ang="0">
                  <a:pos x="61" y="115"/>
                </a:cxn>
                <a:cxn ang="0">
                  <a:pos x="50" y="132"/>
                </a:cxn>
                <a:cxn ang="0">
                  <a:pos x="42" y="151"/>
                </a:cxn>
                <a:cxn ang="0">
                  <a:pos x="29" y="192"/>
                </a:cxn>
                <a:cxn ang="0">
                  <a:pos x="23" y="257"/>
                </a:cxn>
                <a:cxn ang="0">
                  <a:pos x="29" y="324"/>
                </a:cxn>
                <a:cxn ang="0">
                  <a:pos x="37" y="350"/>
                </a:cxn>
                <a:cxn ang="0">
                  <a:pos x="53" y="375"/>
                </a:cxn>
                <a:cxn ang="0">
                  <a:pos x="74" y="397"/>
                </a:cxn>
                <a:cxn ang="0">
                  <a:pos x="91" y="408"/>
                </a:cxn>
                <a:cxn ang="0">
                  <a:pos x="83" y="430"/>
                </a:cxn>
              </a:cxnLst>
              <a:rect l="0" t="0" r="r" b="b"/>
              <a:pathLst>
                <a:path w="357" h="430">
                  <a:moveTo>
                    <a:pt x="83" y="430"/>
                  </a:moveTo>
                  <a:lnTo>
                    <a:pt x="77" y="427"/>
                  </a:lnTo>
                  <a:lnTo>
                    <a:pt x="70" y="424"/>
                  </a:lnTo>
                  <a:lnTo>
                    <a:pt x="64" y="421"/>
                  </a:lnTo>
                  <a:lnTo>
                    <a:pt x="59" y="416"/>
                  </a:lnTo>
                  <a:lnTo>
                    <a:pt x="42" y="399"/>
                  </a:lnTo>
                  <a:lnTo>
                    <a:pt x="34" y="389"/>
                  </a:lnTo>
                  <a:lnTo>
                    <a:pt x="26" y="377"/>
                  </a:lnTo>
                  <a:lnTo>
                    <a:pt x="20" y="362"/>
                  </a:lnTo>
                  <a:lnTo>
                    <a:pt x="12" y="348"/>
                  </a:lnTo>
                  <a:lnTo>
                    <a:pt x="4" y="315"/>
                  </a:lnTo>
                  <a:lnTo>
                    <a:pt x="0" y="280"/>
                  </a:lnTo>
                  <a:lnTo>
                    <a:pt x="0" y="246"/>
                  </a:lnTo>
                  <a:lnTo>
                    <a:pt x="3" y="211"/>
                  </a:lnTo>
                  <a:lnTo>
                    <a:pt x="7" y="194"/>
                  </a:lnTo>
                  <a:lnTo>
                    <a:pt x="11" y="176"/>
                  </a:lnTo>
                  <a:lnTo>
                    <a:pt x="17" y="159"/>
                  </a:lnTo>
                  <a:lnTo>
                    <a:pt x="22" y="143"/>
                  </a:lnTo>
                  <a:lnTo>
                    <a:pt x="29" y="127"/>
                  </a:lnTo>
                  <a:lnTo>
                    <a:pt x="33" y="119"/>
                  </a:lnTo>
                  <a:lnTo>
                    <a:pt x="37" y="112"/>
                  </a:lnTo>
                  <a:lnTo>
                    <a:pt x="42" y="104"/>
                  </a:lnTo>
                  <a:lnTo>
                    <a:pt x="47" y="96"/>
                  </a:lnTo>
                  <a:lnTo>
                    <a:pt x="50" y="88"/>
                  </a:lnTo>
                  <a:lnTo>
                    <a:pt x="56" y="80"/>
                  </a:lnTo>
                  <a:lnTo>
                    <a:pt x="66" y="69"/>
                  </a:lnTo>
                  <a:lnTo>
                    <a:pt x="77" y="59"/>
                  </a:lnTo>
                  <a:lnTo>
                    <a:pt x="86" y="48"/>
                  </a:lnTo>
                  <a:lnTo>
                    <a:pt x="97" y="41"/>
                  </a:lnTo>
                  <a:lnTo>
                    <a:pt x="102" y="37"/>
                  </a:lnTo>
                  <a:lnTo>
                    <a:pt x="108" y="33"/>
                  </a:lnTo>
                  <a:lnTo>
                    <a:pt x="113" y="29"/>
                  </a:lnTo>
                  <a:lnTo>
                    <a:pt x="119" y="26"/>
                  </a:lnTo>
                  <a:lnTo>
                    <a:pt x="124" y="23"/>
                  </a:lnTo>
                  <a:lnTo>
                    <a:pt x="130" y="20"/>
                  </a:lnTo>
                  <a:lnTo>
                    <a:pt x="135" y="17"/>
                  </a:lnTo>
                  <a:lnTo>
                    <a:pt x="141" y="15"/>
                  </a:lnTo>
                  <a:lnTo>
                    <a:pt x="152" y="11"/>
                  </a:lnTo>
                  <a:lnTo>
                    <a:pt x="163" y="6"/>
                  </a:lnTo>
                  <a:lnTo>
                    <a:pt x="174" y="4"/>
                  </a:lnTo>
                  <a:lnTo>
                    <a:pt x="187" y="1"/>
                  </a:lnTo>
                  <a:lnTo>
                    <a:pt x="209" y="0"/>
                  </a:lnTo>
                  <a:lnTo>
                    <a:pt x="231" y="0"/>
                  </a:lnTo>
                  <a:lnTo>
                    <a:pt x="252" y="3"/>
                  </a:lnTo>
                  <a:lnTo>
                    <a:pt x="272" y="7"/>
                  </a:lnTo>
                  <a:lnTo>
                    <a:pt x="282" y="12"/>
                  </a:lnTo>
                  <a:lnTo>
                    <a:pt x="291" y="15"/>
                  </a:lnTo>
                  <a:lnTo>
                    <a:pt x="299" y="20"/>
                  </a:lnTo>
                  <a:lnTo>
                    <a:pt x="308" y="26"/>
                  </a:lnTo>
                  <a:lnTo>
                    <a:pt x="322" y="39"/>
                  </a:lnTo>
                  <a:lnTo>
                    <a:pt x="337" y="53"/>
                  </a:lnTo>
                  <a:lnTo>
                    <a:pt x="348" y="69"/>
                  </a:lnTo>
                  <a:lnTo>
                    <a:pt x="357" y="86"/>
                  </a:lnTo>
                  <a:lnTo>
                    <a:pt x="338" y="108"/>
                  </a:lnTo>
                  <a:lnTo>
                    <a:pt x="332" y="96"/>
                  </a:lnTo>
                  <a:lnTo>
                    <a:pt x="326" y="83"/>
                  </a:lnTo>
                  <a:lnTo>
                    <a:pt x="318" y="72"/>
                  </a:lnTo>
                  <a:lnTo>
                    <a:pt x="310" y="63"/>
                  </a:lnTo>
                  <a:lnTo>
                    <a:pt x="300" y="55"/>
                  </a:lnTo>
                  <a:lnTo>
                    <a:pt x="289" y="47"/>
                  </a:lnTo>
                  <a:lnTo>
                    <a:pt x="285" y="42"/>
                  </a:lnTo>
                  <a:lnTo>
                    <a:pt x="280" y="39"/>
                  </a:lnTo>
                  <a:lnTo>
                    <a:pt x="274" y="36"/>
                  </a:lnTo>
                  <a:lnTo>
                    <a:pt x="269" y="34"/>
                  </a:lnTo>
                  <a:lnTo>
                    <a:pt x="263" y="31"/>
                  </a:lnTo>
                  <a:lnTo>
                    <a:pt x="256" y="29"/>
                  </a:lnTo>
                  <a:lnTo>
                    <a:pt x="245" y="26"/>
                  </a:lnTo>
                  <a:lnTo>
                    <a:pt x="233" y="25"/>
                  </a:lnTo>
                  <a:lnTo>
                    <a:pt x="219" y="23"/>
                  </a:lnTo>
                  <a:lnTo>
                    <a:pt x="192" y="26"/>
                  </a:lnTo>
                  <a:lnTo>
                    <a:pt x="178" y="29"/>
                  </a:lnTo>
                  <a:lnTo>
                    <a:pt x="163" y="34"/>
                  </a:lnTo>
                  <a:lnTo>
                    <a:pt x="152" y="39"/>
                  </a:lnTo>
                  <a:lnTo>
                    <a:pt x="141" y="44"/>
                  </a:lnTo>
                  <a:lnTo>
                    <a:pt x="135" y="45"/>
                  </a:lnTo>
                  <a:lnTo>
                    <a:pt x="130" y="48"/>
                  </a:lnTo>
                  <a:lnTo>
                    <a:pt x="126" y="52"/>
                  </a:lnTo>
                  <a:lnTo>
                    <a:pt x="121" y="55"/>
                  </a:lnTo>
                  <a:lnTo>
                    <a:pt x="116" y="58"/>
                  </a:lnTo>
                  <a:lnTo>
                    <a:pt x="111" y="61"/>
                  </a:lnTo>
                  <a:lnTo>
                    <a:pt x="107" y="64"/>
                  </a:lnTo>
                  <a:lnTo>
                    <a:pt x="102" y="67"/>
                  </a:lnTo>
                  <a:lnTo>
                    <a:pt x="86" y="82"/>
                  </a:lnTo>
                  <a:lnTo>
                    <a:pt x="72" y="97"/>
                  </a:lnTo>
                  <a:lnTo>
                    <a:pt x="66" y="105"/>
                  </a:lnTo>
                  <a:lnTo>
                    <a:pt x="61" y="115"/>
                  </a:lnTo>
                  <a:lnTo>
                    <a:pt x="55" y="123"/>
                  </a:lnTo>
                  <a:lnTo>
                    <a:pt x="50" y="132"/>
                  </a:lnTo>
                  <a:lnTo>
                    <a:pt x="45" y="141"/>
                  </a:lnTo>
                  <a:lnTo>
                    <a:pt x="42" y="151"/>
                  </a:lnTo>
                  <a:lnTo>
                    <a:pt x="34" y="171"/>
                  </a:lnTo>
                  <a:lnTo>
                    <a:pt x="29" y="192"/>
                  </a:lnTo>
                  <a:lnTo>
                    <a:pt x="23" y="235"/>
                  </a:lnTo>
                  <a:lnTo>
                    <a:pt x="23" y="257"/>
                  </a:lnTo>
                  <a:lnTo>
                    <a:pt x="23" y="279"/>
                  </a:lnTo>
                  <a:lnTo>
                    <a:pt x="29" y="324"/>
                  </a:lnTo>
                  <a:lnTo>
                    <a:pt x="33" y="337"/>
                  </a:lnTo>
                  <a:lnTo>
                    <a:pt x="37" y="350"/>
                  </a:lnTo>
                  <a:lnTo>
                    <a:pt x="45" y="362"/>
                  </a:lnTo>
                  <a:lnTo>
                    <a:pt x="53" y="375"/>
                  </a:lnTo>
                  <a:lnTo>
                    <a:pt x="64" y="386"/>
                  </a:lnTo>
                  <a:lnTo>
                    <a:pt x="74" y="397"/>
                  </a:lnTo>
                  <a:lnTo>
                    <a:pt x="85" y="405"/>
                  </a:lnTo>
                  <a:lnTo>
                    <a:pt x="91" y="408"/>
                  </a:lnTo>
                  <a:lnTo>
                    <a:pt x="96" y="411"/>
                  </a:lnTo>
                  <a:lnTo>
                    <a:pt x="83" y="430"/>
                  </a:lnTo>
                  <a:lnTo>
                    <a:pt x="83" y="43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0" name="Freeform 82"/>
            <p:cNvSpPr>
              <a:spLocks/>
            </p:cNvSpPr>
            <p:nvPr/>
          </p:nvSpPr>
          <p:spPr bwMode="auto">
            <a:xfrm>
              <a:off x="3789" y="1258"/>
              <a:ext cx="132" cy="153"/>
            </a:xfrm>
            <a:custGeom>
              <a:avLst/>
              <a:gdLst/>
              <a:ahLst/>
              <a:cxnLst>
                <a:cxn ang="0">
                  <a:pos x="19" y="229"/>
                </a:cxn>
                <a:cxn ang="0">
                  <a:pos x="33" y="254"/>
                </a:cxn>
                <a:cxn ang="0">
                  <a:pos x="57" y="270"/>
                </a:cxn>
                <a:cxn ang="0">
                  <a:pos x="53" y="224"/>
                </a:cxn>
                <a:cxn ang="0">
                  <a:pos x="71" y="262"/>
                </a:cxn>
                <a:cxn ang="0">
                  <a:pos x="88" y="278"/>
                </a:cxn>
                <a:cxn ang="0">
                  <a:pos x="94" y="251"/>
                </a:cxn>
                <a:cxn ang="0">
                  <a:pos x="109" y="251"/>
                </a:cxn>
                <a:cxn ang="0">
                  <a:pos x="94" y="184"/>
                </a:cxn>
                <a:cxn ang="0">
                  <a:pos x="79" y="137"/>
                </a:cxn>
                <a:cxn ang="0">
                  <a:pos x="102" y="161"/>
                </a:cxn>
                <a:cxn ang="0">
                  <a:pos x="115" y="189"/>
                </a:cxn>
                <a:cxn ang="0">
                  <a:pos x="127" y="216"/>
                </a:cxn>
                <a:cxn ang="0">
                  <a:pos x="142" y="236"/>
                </a:cxn>
                <a:cxn ang="0">
                  <a:pos x="132" y="184"/>
                </a:cxn>
                <a:cxn ang="0">
                  <a:pos x="113" y="128"/>
                </a:cxn>
                <a:cxn ang="0">
                  <a:pos x="126" y="132"/>
                </a:cxn>
                <a:cxn ang="0">
                  <a:pos x="143" y="162"/>
                </a:cxn>
                <a:cxn ang="0">
                  <a:pos x="154" y="188"/>
                </a:cxn>
                <a:cxn ang="0">
                  <a:pos x="170" y="219"/>
                </a:cxn>
                <a:cxn ang="0">
                  <a:pos x="165" y="178"/>
                </a:cxn>
                <a:cxn ang="0">
                  <a:pos x="149" y="137"/>
                </a:cxn>
                <a:cxn ang="0">
                  <a:pos x="187" y="170"/>
                </a:cxn>
                <a:cxn ang="0">
                  <a:pos x="198" y="166"/>
                </a:cxn>
                <a:cxn ang="0">
                  <a:pos x="184" y="132"/>
                </a:cxn>
                <a:cxn ang="0">
                  <a:pos x="165" y="87"/>
                </a:cxn>
                <a:cxn ang="0">
                  <a:pos x="153" y="44"/>
                </a:cxn>
                <a:cxn ang="0">
                  <a:pos x="172" y="63"/>
                </a:cxn>
                <a:cxn ang="0">
                  <a:pos x="187" y="88"/>
                </a:cxn>
                <a:cxn ang="0">
                  <a:pos x="205" y="113"/>
                </a:cxn>
                <a:cxn ang="0">
                  <a:pos x="224" y="140"/>
                </a:cxn>
                <a:cxn ang="0">
                  <a:pos x="208" y="85"/>
                </a:cxn>
                <a:cxn ang="0">
                  <a:pos x="190" y="42"/>
                </a:cxn>
                <a:cxn ang="0">
                  <a:pos x="205" y="55"/>
                </a:cxn>
                <a:cxn ang="0">
                  <a:pos x="231" y="112"/>
                </a:cxn>
                <a:cxn ang="0">
                  <a:pos x="244" y="88"/>
                </a:cxn>
                <a:cxn ang="0">
                  <a:pos x="233" y="47"/>
                </a:cxn>
                <a:cxn ang="0">
                  <a:pos x="216" y="20"/>
                </a:cxn>
                <a:cxn ang="0">
                  <a:pos x="236" y="12"/>
                </a:cxn>
                <a:cxn ang="0">
                  <a:pos x="264" y="96"/>
                </a:cxn>
                <a:cxn ang="0">
                  <a:pos x="253" y="156"/>
                </a:cxn>
                <a:cxn ang="0">
                  <a:pos x="235" y="199"/>
                </a:cxn>
                <a:cxn ang="0">
                  <a:pos x="211" y="235"/>
                </a:cxn>
                <a:cxn ang="0">
                  <a:pos x="184" y="263"/>
                </a:cxn>
                <a:cxn ang="0">
                  <a:pos x="165" y="279"/>
                </a:cxn>
                <a:cxn ang="0">
                  <a:pos x="149" y="289"/>
                </a:cxn>
                <a:cxn ang="0">
                  <a:pos x="134" y="295"/>
                </a:cxn>
                <a:cxn ang="0">
                  <a:pos x="104" y="304"/>
                </a:cxn>
                <a:cxn ang="0">
                  <a:pos x="47" y="300"/>
                </a:cxn>
                <a:cxn ang="0">
                  <a:pos x="19" y="281"/>
                </a:cxn>
                <a:cxn ang="0">
                  <a:pos x="0" y="248"/>
                </a:cxn>
              </a:cxnLst>
              <a:rect l="0" t="0" r="r" b="b"/>
              <a:pathLst>
                <a:path w="264" h="306">
                  <a:moveTo>
                    <a:pt x="0" y="248"/>
                  </a:moveTo>
                  <a:lnTo>
                    <a:pt x="17" y="218"/>
                  </a:lnTo>
                  <a:lnTo>
                    <a:pt x="19" y="229"/>
                  </a:lnTo>
                  <a:lnTo>
                    <a:pt x="23" y="238"/>
                  </a:lnTo>
                  <a:lnTo>
                    <a:pt x="28" y="248"/>
                  </a:lnTo>
                  <a:lnTo>
                    <a:pt x="33" y="254"/>
                  </a:lnTo>
                  <a:lnTo>
                    <a:pt x="44" y="265"/>
                  </a:lnTo>
                  <a:lnTo>
                    <a:pt x="50" y="268"/>
                  </a:lnTo>
                  <a:lnTo>
                    <a:pt x="57" y="270"/>
                  </a:lnTo>
                  <a:lnTo>
                    <a:pt x="34" y="199"/>
                  </a:lnTo>
                  <a:lnTo>
                    <a:pt x="47" y="210"/>
                  </a:lnTo>
                  <a:lnTo>
                    <a:pt x="53" y="224"/>
                  </a:lnTo>
                  <a:lnTo>
                    <a:pt x="58" y="236"/>
                  </a:lnTo>
                  <a:lnTo>
                    <a:pt x="64" y="249"/>
                  </a:lnTo>
                  <a:lnTo>
                    <a:pt x="71" y="262"/>
                  </a:lnTo>
                  <a:lnTo>
                    <a:pt x="77" y="273"/>
                  </a:lnTo>
                  <a:lnTo>
                    <a:pt x="82" y="278"/>
                  </a:lnTo>
                  <a:lnTo>
                    <a:pt x="88" y="278"/>
                  </a:lnTo>
                  <a:lnTo>
                    <a:pt x="79" y="235"/>
                  </a:lnTo>
                  <a:lnTo>
                    <a:pt x="83" y="240"/>
                  </a:lnTo>
                  <a:lnTo>
                    <a:pt x="94" y="251"/>
                  </a:lnTo>
                  <a:lnTo>
                    <a:pt x="105" y="263"/>
                  </a:lnTo>
                  <a:lnTo>
                    <a:pt x="112" y="270"/>
                  </a:lnTo>
                  <a:lnTo>
                    <a:pt x="109" y="251"/>
                  </a:lnTo>
                  <a:lnTo>
                    <a:pt x="105" y="230"/>
                  </a:lnTo>
                  <a:lnTo>
                    <a:pt x="101" y="208"/>
                  </a:lnTo>
                  <a:lnTo>
                    <a:pt x="94" y="184"/>
                  </a:lnTo>
                  <a:lnTo>
                    <a:pt x="88" y="164"/>
                  </a:lnTo>
                  <a:lnTo>
                    <a:pt x="83" y="147"/>
                  </a:lnTo>
                  <a:lnTo>
                    <a:pt x="79" y="137"/>
                  </a:lnTo>
                  <a:lnTo>
                    <a:pt x="86" y="137"/>
                  </a:lnTo>
                  <a:lnTo>
                    <a:pt x="94" y="147"/>
                  </a:lnTo>
                  <a:lnTo>
                    <a:pt x="102" y="161"/>
                  </a:lnTo>
                  <a:lnTo>
                    <a:pt x="107" y="170"/>
                  </a:lnTo>
                  <a:lnTo>
                    <a:pt x="110" y="180"/>
                  </a:lnTo>
                  <a:lnTo>
                    <a:pt x="115" y="189"/>
                  </a:lnTo>
                  <a:lnTo>
                    <a:pt x="120" y="199"/>
                  </a:lnTo>
                  <a:lnTo>
                    <a:pt x="124" y="208"/>
                  </a:lnTo>
                  <a:lnTo>
                    <a:pt x="127" y="216"/>
                  </a:lnTo>
                  <a:lnTo>
                    <a:pt x="132" y="224"/>
                  </a:lnTo>
                  <a:lnTo>
                    <a:pt x="135" y="230"/>
                  </a:lnTo>
                  <a:lnTo>
                    <a:pt x="142" y="236"/>
                  </a:lnTo>
                  <a:lnTo>
                    <a:pt x="142" y="224"/>
                  </a:lnTo>
                  <a:lnTo>
                    <a:pt x="137" y="205"/>
                  </a:lnTo>
                  <a:lnTo>
                    <a:pt x="132" y="184"/>
                  </a:lnTo>
                  <a:lnTo>
                    <a:pt x="126" y="164"/>
                  </a:lnTo>
                  <a:lnTo>
                    <a:pt x="118" y="145"/>
                  </a:lnTo>
                  <a:lnTo>
                    <a:pt x="113" y="128"/>
                  </a:lnTo>
                  <a:lnTo>
                    <a:pt x="107" y="112"/>
                  </a:lnTo>
                  <a:lnTo>
                    <a:pt x="116" y="121"/>
                  </a:lnTo>
                  <a:lnTo>
                    <a:pt x="126" y="132"/>
                  </a:lnTo>
                  <a:lnTo>
                    <a:pt x="134" y="148"/>
                  </a:lnTo>
                  <a:lnTo>
                    <a:pt x="138" y="154"/>
                  </a:lnTo>
                  <a:lnTo>
                    <a:pt x="143" y="162"/>
                  </a:lnTo>
                  <a:lnTo>
                    <a:pt x="146" y="172"/>
                  </a:lnTo>
                  <a:lnTo>
                    <a:pt x="151" y="180"/>
                  </a:lnTo>
                  <a:lnTo>
                    <a:pt x="154" y="188"/>
                  </a:lnTo>
                  <a:lnTo>
                    <a:pt x="159" y="195"/>
                  </a:lnTo>
                  <a:lnTo>
                    <a:pt x="165" y="208"/>
                  </a:lnTo>
                  <a:lnTo>
                    <a:pt x="170" y="219"/>
                  </a:lnTo>
                  <a:lnTo>
                    <a:pt x="170" y="213"/>
                  </a:lnTo>
                  <a:lnTo>
                    <a:pt x="170" y="202"/>
                  </a:lnTo>
                  <a:lnTo>
                    <a:pt x="165" y="178"/>
                  </a:lnTo>
                  <a:lnTo>
                    <a:pt x="161" y="166"/>
                  </a:lnTo>
                  <a:lnTo>
                    <a:pt x="157" y="154"/>
                  </a:lnTo>
                  <a:lnTo>
                    <a:pt x="149" y="137"/>
                  </a:lnTo>
                  <a:lnTo>
                    <a:pt x="159" y="143"/>
                  </a:lnTo>
                  <a:lnTo>
                    <a:pt x="173" y="154"/>
                  </a:lnTo>
                  <a:lnTo>
                    <a:pt x="187" y="170"/>
                  </a:lnTo>
                  <a:lnTo>
                    <a:pt x="201" y="191"/>
                  </a:lnTo>
                  <a:lnTo>
                    <a:pt x="201" y="178"/>
                  </a:lnTo>
                  <a:lnTo>
                    <a:pt x="198" y="166"/>
                  </a:lnTo>
                  <a:lnTo>
                    <a:pt x="192" y="153"/>
                  </a:lnTo>
                  <a:lnTo>
                    <a:pt x="187" y="139"/>
                  </a:lnTo>
                  <a:lnTo>
                    <a:pt x="184" y="132"/>
                  </a:lnTo>
                  <a:lnTo>
                    <a:pt x="179" y="121"/>
                  </a:lnTo>
                  <a:lnTo>
                    <a:pt x="172" y="106"/>
                  </a:lnTo>
                  <a:lnTo>
                    <a:pt x="165" y="87"/>
                  </a:lnTo>
                  <a:lnTo>
                    <a:pt x="159" y="69"/>
                  </a:lnTo>
                  <a:lnTo>
                    <a:pt x="154" y="53"/>
                  </a:lnTo>
                  <a:lnTo>
                    <a:pt x="153" y="44"/>
                  </a:lnTo>
                  <a:lnTo>
                    <a:pt x="156" y="39"/>
                  </a:lnTo>
                  <a:lnTo>
                    <a:pt x="162" y="49"/>
                  </a:lnTo>
                  <a:lnTo>
                    <a:pt x="172" y="63"/>
                  </a:lnTo>
                  <a:lnTo>
                    <a:pt x="176" y="71"/>
                  </a:lnTo>
                  <a:lnTo>
                    <a:pt x="183" y="80"/>
                  </a:lnTo>
                  <a:lnTo>
                    <a:pt x="187" y="88"/>
                  </a:lnTo>
                  <a:lnTo>
                    <a:pt x="194" y="98"/>
                  </a:lnTo>
                  <a:lnTo>
                    <a:pt x="200" y="106"/>
                  </a:lnTo>
                  <a:lnTo>
                    <a:pt x="205" y="113"/>
                  </a:lnTo>
                  <a:lnTo>
                    <a:pt x="214" y="128"/>
                  </a:lnTo>
                  <a:lnTo>
                    <a:pt x="220" y="137"/>
                  </a:lnTo>
                  <a:lnTo>
                    <a:pt x="224" y="140"/>
                  </a:lnTo>
                  <a:lnTo>
                    <a:pt x="217" y="113"/>
                  </a:lnTo>
                  <a:lnTo>
                    <a:pt x="212" y="99"/>
                  </a:lnTo>
                  <a:lnTo>
                    <a:pt x="208" y="85"/>
                  </a:lnTo>
                  <a:lnTo>
                    <a:pt x="201" y="69"/>
                  </a:lnTo>
                  <a:lnTo>
                    <a:pt x="195" y="55"/>
                  </a:lnTo>
                  <a:lnTo>
                    <a:pt x="190" y="42"/>
                  </a:lnTo>
                  <a:lnTo>
                    <a:pt x="184" y="30"/>
                  </a:lnTo>
                  <a:lnTo>
                    <a:pt x="195" y="41"/>
                  </a:lnTo>
                  <a:lnTo>
                    <a:pt x="205" y="55"/>
                  </a:lnTo>
                  <a:lnTo>
                    <a:pt x="212" y="71"/>
                  </a:lnTo>
                  <a:lnTo>
                    <a:pt x="220" y="85"/>
                  </a:lnTo>
                  <a:lnTo>
                    <a:pt x="231" y="112"/>
                  </a:lnTo>
                  <a:lnTo>
                    <a:pt x="235" y="128"/>
                  </a:lnTo>
                  <a:lnTo>
                    <a:pt x="242" y="107"/>
                  </a:lnTo>
                  <a:lnTo>
                    <a:pt x="244" y="88"/>
                  </a:lnTo>
                  <a:lnTo>
                    <a:pt x="241" y="71"/>
                  </a:lnTo>
                  <a:lnTo>
                    <a:pt x="236" y="55"/>
                  </a:lnTo>
                  <a:lnTo>
                    <a:pt x="233" y="47"/>
                  </a:lnTo>
                  <a:lnTo>
                    <a:pt x="230" y="41"/>
                  </a:lnTo>
                  <a:lnTo>
                    <a:pt x="222" y="30"/>
                  </a:lnTo>
                  <a:lnTo>
                    <a:pt x="216" y="20"/>
                  </a:lnTo>
                  <a:lnTo>
                    <a:pt x="209" y="16"/>
                  </a:lnTo>
                  <a:lnTo>
                    <a:pt x="225" y="0"/>
                  </a:lnTo>
                  <a:lnTo>
                    <a:pt x="236" y="12"/>
                  </a:lnTo>
                  <a:lnTo>
                    <a:pt x="247" y="27"/>
                  </a:lnTo>
                  <a:lnTo>
                    <a:pt x="260" y="58"/>
                  </a:lnTo>
                  <a:lnTo>
                    <a:pt x="264" y="96"/>
                  </a:lnTo>
                  <a:lnTo>
                    <a:pt x="263" y="117"/>
                  </a:lnTo>
                  <a:lnTo>
                    <a:pt x="258" y="139"/>
                  </a:lnTo>
                  <a:lnTo>
                    <a:pt x="253" y="156"/>
                  </a:lnTo>
                  <a:lnTo>
                    <a:pt x="249" y="170"/>
                  </a:lnTo>
                  <a:lnTo>
                    <a:pt x="242" y="184"/>
                  </a:lnTo>
                  <a:lnTo>
                    <a:pt x="235" y="199"/>
                  </a:lnTo>
                  <a:lnTo>
                    <a:pt x="228" y="211"/>
                  </a:lnTo>
                  <a:lnTo>
                    <a:pt x="220" y="224"/>
                  </a:lnTo>
                  <a:lnTo>
                    <a:pt x="211" y="235"/>
                  </a:lnTo>
                  <a:lnTo>
                    <a:pt x="203" y="246"/>
                  </a:lnTo>
                  <a:lnTo>
                    <a:pt x="194" y="255"/>
                  </a:lnTo>
                  <a:lnTo>
                    <a:pt x="184" y="263"/>
                  </a:lnTo>
                  <a:lnTo>
                    <a:pt x="175" y="271"/>
                  </a:lnTo>
                  <a:lnTo>
                    <a:pt x="170" y="276"/>
                  </a:lnTo>
                  <a:lnTo>
                    <a:pt x="165" y="279"/>
                  </a:lnTo>
                  <a:lnTo>
                    <a:pt x="159" y="282"/>
                  </a:lnTo>
                  <a:lnTo>
                    <a:pt x="154" y="285"/>
                  </a:lnTo>
                  <a:lnTo>
                    <a:pt x="149" y="289"/>
                  </a:lnTo>
                  <a:lnTo>
                    <a:pt x="145" y="290"/>
                  </a:lnTo>
                  <a:lnTo>
                    <a:pt x="138" y="293"/>
                  </a:lnTo>
                  <a:lnTo>
                    <a:pt x="134" y="295"/>
                  </a:lnTo>
                  <a:lnTo>
                    <a:pt x="124" y="300"/>
                  </a:lnTo>
                  <a:lnTo>
                    <a:pt x="113" y="303"/>
                  </a:lnTo>
                  <a:lnTo>
                    <a:pt x="104" y="304"/>
                  </a:lnTo>
                  <a:lnTo>
                    <a:pt x="83" y="306"/>
                  </a:lnTo>
                  <a:lnTo>
                    <a:pt x="64" y="304"/>
                  </a:lnTo>
                  <a:lnTo>
                    <a:pt x="47" y="300"/>
                  </a:lnTo>
                  <a:lnTo>
                    <a:pt x="39" y="296"/>
                  </a:lnTo>
                  <a:lnTo>
                    <a:pt x="31" y="292"/>
                  </a:lnTo>
                  <a:lnTo>
                    <a:pt x="19" y="281"/>
                  </a:lnTo>
                  <a:lnTo>
                    <a:pt x="8" y="266"/>
                  </a:lnTo>
                  <a:lnTo>
                    <a:pt x="0" y="248"/>
                  </a:lnTo>
                  <a:lnTo>
                    <a:pt x="0"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1" name="Freeform 83"/>
            <p:cNvSpPr>
              <a:spLocks/>
            </p:cNvSpPr>
            <p:nvPr/>
          </p:nvSpPr>
          <p:spPr bwMode="auto">
            <a:xfrm>
              <a:off x="4057" y="1244"/>
              <a:ext cx="113" cy="167"/>
            </a:xfrm>
            <a:custGeom>
              <a:avLst/>
              <a:gdLst/>
              <a:ahLst/>
              <a:cxnLst>
                <a:cxn ang="0">
                  <a:pos x="25" y="285"/>
                </a:cxn>
                <a:cxn ang="0">
                  <a:pos x="16" y="258"/>
                </a:cxn>
                <a:cxn ang="0">
                  <a:pos x="6" y="219"/>
                </a:cxn>
                <a:cxn ang="0">
                  <a:pos x="25" y="246"/>
                </a:cxn>
                <a:cxn ang="0">
                  <a:pos x="44" y="274"/>
                </a:cxn>
                <a:cxn ang="0">
                  <a:pos x="41" y="260"/>
                </a:cxn>
                <a:cxn ang="0">
                  <a:pos x="25" y="225"/>
                </a:cxn>
                <a:cxn ang="0">
                  <a:pos x="17" y="195"/>
                </a:cxn>
                <a:cxn ang="0">
                  <a:pos x="36" y="224"/>
                </a:cxn>
                <a:cxn ang="0">
                  <a:pos x="54" y="247"/>
                </a:cxn>
                <a:cxn ang="0">
                  <a:pos x="79" y="276"/>
                </a:cxn>
                <a:cxn ang="0">
                  <a:pos x="84" y="265"/>
                </a:cxn>
                <a:cxn ang="0">
                  <a:pos x="65" y="205"/>
                </a:cxn>
                <a:cxn ang="0">
                  <a:pos x="39" y="145"/>
                </a:cxn>
                <a:cxn ang="0">
                  <a:pos x="57" y="154"/>
                </a:cxn>
                <a:cxn ang="0">
                  <a:pos x="76" y="181"/>
                </a:cxn>
                <a:cxn ang="0">
                  <a:pos x="93" y="211"/>
                </a:cxn>
                <a:cxn ang="0">
                  <a:pos x="107" y="239"/>
                </a:cxn>
                <a:cxn ang="0">
                  <a:pos x="126" y="257"/>
                </a:cxn>
                <a:cxn ang="0">
                  <a:pos x="110" y="225"/>
                </a:cxn>
                <a:cxn ang="0">
                  <a:pos x="88" y="172"/>
                </a:cxn>
                <a:cxn ang="0">
                  <a:pos x="69" y="120"/>
                </a:cxn>
                <a:cxn ang="0">
                  <a:pos x="88" y="126"/>
                </a:cxn>
                <a:cxn ang="0">
                  <a:pos x="106" y="153"/>
                </a:cxn>
                <a:cxn ang="0">
                  <a:pos x="120" y="181"/>
                </a:cxn>
                <a:cxn ang="0">
                  <a:pos x="134" y="209"/>
                </a:cxn>
                <a:cxn ang="0">
                  <a:pos x="147" y="233"/>
                </a:cxn>
                <a:cxn ang="0">
                  <a:pos x="142" y="206"/>
                </a:cxn>
                <a:cxn ang="0">
                  <a:pos x="125" y="159"/>
                </a:cxn>
                <a:cxn ang="0">
                  <a:pos x="128" y="148"/>
                </a:cxn>
                <a:cxn ang="0">
                  <a:pos x="150" y="176"/>
                </a:cxn>
                <a:cxn ang="0">
                  <a:pos x="167" y="203"/>
                </a:cxn>
                <a:cxn ang="0">
                  <a:pos x="156" y="151"/>
                </a:cxn>
                <a:cxn ang="0">
                  <a:pos x="136" y="96"/>
                </a:cxn>
                <a:cxn ang="0">
                  <a:pos x="137" y="78"/>
                </a:cxn>
                <a:cxn ang="0">
                  <a:pos x="158" y="112"/>
                </a:cxn>
                <a:cxn ang="0">
                  <a:pos x="173" y="135"/>
                </a:cxn>
                <a:cxn ang="0">
                  <a:pos x="188" y="154"/>
                </a:cxn>
                <a:cxn ang="0">
                  <a:pos x="167" y="77"/>
                </a:cxn>
                <a:cxn ang="0">
                  <a:pos x="186" y="107"/>
                </a:cxn>
                <a:cxn ang="0">
                  <a:pos x="197" y="102"/>
                </a:cxn>
                <a:cxn ang="0">
                  <a:pos x="186" y="64"/>
                </a:cxn>
                <a:cxn ang="0">
                  <a:pos x="167" y="42"/>
                </a:cxn>
                <a:cxn ang="0">
                  <a:pos x="153" y="31"/>
                </a:cxn>
                <a:cxn ang="0">
                  <a:pos x="137" y="23"/>
                </a:cxn>
                <a:cxn ang="0">
                  <a:pos x="123" y="0"/>
                </a:cxn>
                <a:cxn ang="0">
                  <a:pos x="164" y="14"/>
                </a:cxn>
                <a:cxn ang="0">
                  <a:pos x="194" y="36"/>
                </a:cxn>
                <a:cxn ang="0">
                  <a:pos x="217" y="77"/>
                </a:cxn>
                <a:cxn ang="0">
                  <a:pos x="224" y="173"/>
                </a:cxn>
                <a:cxn ang="0">
                  <a:pos x="203" y="235"/>
                </a:cxn>
                <a:cxn ang="0">
                  <a:pos x="188" y="261"/>
                </a:cxn>
                <a:cxn ang="0">
                  <a:pos x="170" y="285"/>
                </a:cxn>
                <a:cxn ang="0">
                  <a:pos x="140" y="310"/>
                </a:cxn>
                <a:cxn ang="0">
                  <a:pos x="126" y="318"/>
                </a:cxn>
                <a:cxn ang="0">
                  <a:pos x="101" y="328"/>
                </a:cxn>
                <a:cxn ang="0">
                  <a:pos x="57" y="328"/>
                </a:cxn>
                <a:cxn ang="0">
                  <a:pos x="19" y="314"/>
                </a:cxn>
              </a:cxnLst>
              <a:rect l="0" t="0" r="r" b="b"/>
              <a:pathLst>
                <a:path w="225" h="331">
                  <a:moveTo>
                    <a:pt x="19" y="314"/>
                  </a:moveTo>
                  <a:lnTo>
                    <a:pt x="19" y="295"/>
                  </a:lnTo>
                  <a:lnTo>
                    <a:pt x="25" y="285"/>
                  </a:lnTo>
                  <a:lnTo>
                    <a:pt x="24" y="276"/>
                  </a:lnTo>
                  <a:lnTo>
                    <a:pt x="19" y="266"/>
                  </a:lnTo>
                  <a:lnTo>
                    <a:pt x="16" y="258"/>
                  </a:lnTo>
                  <a:lnTo>
                    <a:pt x="11" y="249"/>
                  </a:lnTo>
                  <a:lnTo>
                    <a:pt x="0" y="209"/>
                  </a:lnTo>
                  <a:lnTo>
                    <a:pt x="6" y="219"/>
                  </a:lnTo>
                  <a:lnTo>
                    <a:pt x="13" y="227"/>
                  </a:lnTo>
                  <a:lnTo>
                    <a:pt x="19" y="236"/>
                  </a:lnTo>
                  <a:lnTo>
                    <a:pt x="25" y="246"/>
                  </a:lnTo>
                  <a:lnTo>
                    <a:pt x="32" y="255"/>
                  </a:lnTo>
                  <a:lnTo>
                    <a:pt x="38" y="265"/>
                  </a:lnTo>
                  <a:lnTo>
                    <a:pt x="44" y="274"/>
                  </a:lnTo>
                  <a:lnTo>
                    <a:pt x="49" y="284"/>
                  </a:lnTo>
                  <a:lnTo>
                    <a:pt x="46" y="271"/>
                  </a:lnTo>
                  <a:lnTo>
                    <a:pt x="41" y="260"/>
                  </a:lnTo>
                  <a:lnTo>
                    <a:pt x="36" y="247"/>
                  </a:lnTo>
                  <a:lnTo>
                    <a:pt x="32" y="236"/>
                  </a:lnTo>
                  <a:lnTo>
                    <a:pt x="25" y="225"/>
                  </a:lnTo>
                  <a:lnTo>
                    <a:pt x="21" y="213"/>
                  </a:lnTo>
                  <a:lnTo>
                    <a:pt x="13" y="189"/>
                  </a:lnTo>
                  <a:lnTo>
                    <a:pt x="17" y="195"/>
                  </a:lnTo>
                  <a:lnTo>
                    <a:pt x="25" y="208"/>
                  </a:lnTo>
                  <a:lnTo>
                    <a:pt x="30" y="216"/>
                  </a:lnTo>
                  <a:lnTo>
                    <a:pt x="36" y="224"/>
                  </a:lnTo>
                  <a:lnTo>
                    <a:pt x="41" y="232"/>
                  </a:lnTo>
                  <a:lnTo>
                    <a:pt x="47" y="239"/>
                  </a:lnTo>
                  <a:lnTo>
                    <a:pt x="54" y="247"/>
                  </a:lnTo>
                  <a:lnTo>
                    <a:pt x="58" y="255"/>
                  </a:lnTo>
                  <a:lnTo>
                    <a:pt x="69" y="268"/>
                  </a:lnTo>
                  <a:lnTo>
                    <a:pt x="79" y="276"/>
                  </a:lnTo>
                  <a:lnTo>
                    <a:pt x="82" y="277"/>
                  </a:lnTo>
                  <a:lnTo>
                    <a:pt x="85" y="277"/>
                  </a:lnTo>
                  <a:lnTo>
                    <a:pt x="84" y="265"/>
                  </a:lnTo>
                  <a:lnTo>
                    <a:pt x="80" y="247"/>
                  </a:lnTo>
                  <a:lnTo>
                    <a:pt x="74" y="227"/>
                  </a:lnTo>
                  <a:lnTo>
                    <a:pt x="65" y="205"/>
                  </a:lnTo>
                  <a:lnTo>
                    <a:pt x="57" y="183"/>
                  </a:lnTo>
                  <a:lnTo>
                    <a:pt x="47" y="164"/>
                  </a:lnTo>
                  <a:lnTo>
                    <a:pt x="39" y="145"/>
                  </a:lnTo>
                  <a:lnTo>
                    <a:pt x="35" y="131"/>
                  </a:lnTo>
                  <a:lnTo>
                    <a:pt x="46" y="140"/>
                  </a:lnTo>
                  <a:lnTo>
                    <a:pt x="57" y="154"/>
                  </a:lnTo>
                  <a:lnTo>
                    <a:pt x="63" y="162"/>
                  </a:lnTo>
                  <a:lnTo>
                    <a:pt x="69" y="172"/>
                  </a:lnTo>
                  <a:lnTo>
                    <a:pt x="76" y="181"/>
                  </a:lnTo>
                  <a:lnTo>
                    <a:pt x="82" y="191"/>
                  </a:lnTo>
                  <a:lnTo>
                    <a:pt x="87" y="202"/>
                  </a:lnTo>
                  <a:lnTo>
                    <a:pt x="93" y="211"/>
                  </a:lnTo>
                  <a:lnTo>
                    <a:pt x="98" y="222"/>
                  </a:lnTo>
                  <a:lnTo>
                    <a:pt x="102" y="232"/>
                  </a:lnTo>
                  <a:lnTo>
                    <a:pt x="107" y="239"/>
                  </a:lnTo>
                  <a:lnTo>
                    <a:pt x="112" y="249"/>
                  </a:lnTo>
                  <a:lnTo>
                    <a:pt x="118" y="261"/>
                  </a:lnTo>
                  <a:lnTo>
                    <a:pt x="126" y="257"/>
                  </a:lnTo>
                  <a:lnTo>
                    <a:pt x="118" y="241"/>
                  </a:lnTo>
                  <a:lnTo>
                    <a:pt x="113" y="233"/>
                  </a:lnTo>
                  <a:lnTo>
                    <a:pt x="110" y="225"/>
                  </a:lnTo>
                  <a:lnTo>
                    <a:pt x="102" y="208"/>
                  </a:lnTo>
                  <a:lnTo>
                    <a:pt x="96" y="189"/>
                  </a:lnTo>
                  <a:lnTo>
                    <a:pt x="88" y="172"/>
                  </a:lnTo>
                  <a:lnTo>
                    <a:pt x="82" y="154"/>
                  </a:lnTo>
                  <a:lnTo>
                    <a:pt x="76" y="135"/>
                  </a:lnTo>
                  <a:lnTo>
                    <a:pt x="69" y="120"/>
                  </a:lnTo>
                  <a:lnTo>
                    <a:pt x="65" y="99"/>
                  </a:lnTo>
                  <a:lnTo>
                    <a:pt x="77" y="112"/>
                  </a:lnTo>
                  <a:lnTo>
                    <a:pt x="88" y="126"/>
                  </a:lnTo>
                  <a:lnTo>
                    <a:pt x="95" y="135"/>
                  </a:lnTo>
                  <a:lnTo>
                    <a:pt x="99" y="143"/>
                  </a:lnTo>
                  <a:lnTo>
                    <a:pt x="106" y="153"/>
                  </a:lnTo>
                  <a:lnTo>
                    <a:pt x="110" y="162"/>
                  </a:lnTo>
                  <a:lnTo>
                    <a:pt x="115" y="172"/>
                  </a:lnTo>
                  <a:lnTo>
                    <a:pt x="120" y="181"/>
                  </a:lnTo>
                  <a:lnTo>
                    <a:pt x="125" y="191"/>
                  </a:lnTo>
                  <a:lnTo>
                    <a:pt x="129" y="200"/>
                  </a:lnTo>
                  <a:lnTo>
                    <a:pt x="134" y="209"/>
                  </a:lnTo>
                  <a:lnTo>
                    <a:pt x="139" y="217"/>
                  </a:lnTo>
                  <a:lnTo>
                    <a:pt x="142" y="225"/>
                  </a:lnTo>
                  <a:lnTo>
                    <a:pt x="147" y="233"/>
                  </a:lnTo>
                  <a:lnTo>
                    <a:pt x="148" y="228"/>
                  </a:lnTo>
                  <a:lnTo>
                    <a:pt x="147" y="219"/>
                  </a:lnTo>
                  <a:lnTo>
                    <a:pt x="142" y="206"/>
                  </a:lnTo>
                  <a:lnTo>
                    <a:pt x="137" y="191"/>
                  </a:lnTo>
                  <a:lnTo>
                    <a:pt x="131" y="173"/>
                  </a:lnTo>
                  <a:lnTo>
                    <a:pt x="125" y="159"/>
                  </a:lnTo>
                  <a:lnTo>
                    <a:pt x="117" y="140"/>
                  </a:lnTo>
                  <a:lnTo>
                    <a:pt x="121" y="142"/>
                  </a:lnTo>
                  <a:lnTo>
                    <a:pt x="128" y="148"/>
                  </a:lnTo>
                  <a:lnTo>
                    <a:pt x="134" y="156"/>
                  </a:lnTo>
                  <a:lnTo>
                    <a:pt x="142" y="165"/>
                  </a:lnTo>
                  <a:lnTo>
                    <a:pt x="150" y="176"/>
                  </a:lnTo>
                  <a:lnTo>
                    <a:pt x="158" y="187"/>
                  </a:lnTo>
                  <a:lnTo>
                    <a:pt x="164" y="195"/>
                  </a:lnTo>
                  <a:lnTo>
                    <a:pt x="167" y="203"/>
                  </a:lnTo>
                  <a:lnTo>
                    <a:pt x="165" y="187"/>
                  </a:lnTo>
                  <a:lnTo>
                    <a:pt x="162" y="168"/>
                  </a:lnTo>
                  <a:lnTo>
                    <a:pt x="156" y="151"/>
                  </a:lnTo>
                  <a:lnTo>
                    <a:pt x="150" y="132"/>
                  </a:lnTo>
                  <a:lnTo>
                    <a:pt x="143" y="113"/>
                  </a:lnTo>
                  <a:lnTo>
                    <a:pt x="136" y="96"/>
                  </a:lnTo>
                  <a:lnTo>
                    <a:pt x="128" y="78"/>
                  </a:lnTo>
                  <a:lnTo>
                    <a:pt x="121" y="63"/>
                  </a:lnTo>
                  <a:lnTo>
                    <a:pt x="137" y="78"/>
                  </a:lnTo>
                  <a:lnTo>
                    <a:pt x="147" y="94"/>
                  </a:lnTo>
                  <a:lnTo>
                    <a:pt x="153" y="102"/>
                  </a:lnTo>
                  <a:lnTo>
                    <a:pt x="158" y="112"/>
                  </a:lnTo>
                  <a:lnTo>
                    <a:pt x="164" y="120"/>
                  </a:lnTo>
                  <a:lnTo>
                    <a:pt x="169" y="129"/>
                  </a:lnTo>
                  <a:lnTo>
                    <a:pt x="173" y="135"/>
                  </a:lnTo>
                  <a:lnTo>
                    <a:pt x="178" y="143"/>
                  </a:lnTo>
                  <a:lnTo>
                    <a:pt x="184" y="151"/>
                  </a:lnTo>
                  <a:lnTo>
                    <a:pt x="188" y="154"/>
                  </a:lnTo>
                  <a:lnTo>
                    <a:pt x="189" y="154"/>
                  </a:lnTo>
                  <a:lnTo>
                    <a:pt x="156" y="61"/>
                  </a:lnTo>
                  <a:lnTo>
                    <a:pt x="167" y="77"/>
                  </a:lnTo>
                  <a:lnTo>
                    <a:pt x="177" y="91"/>
                  </a:lnTo>
                  <a:lnTo>
                    <a:pt x="181" y="99"/>
                  </a:lnTo>
                  <a:lnTo>
                    <a:pt x="186" y="107"/>
                  </a:lnTo>
                  <a:lnTo>
                    <a:pt x="189" y="115"/>
                  </a:lnTo>
                  <a:lnTo>
                    <a:pt x="195" y="123"/>
                  </a:lnTo>
                  <a:lnTo>
                    <a:pt x="197" y="102"/>
                  </a:lnTo>
                  <a:lnTo>
                    <a:pt x="192" y="82"/>
                  </a:lnTo>
                  <a:lnTo>
                    <a:pt x="189" y="74"/>
                  </a:lnTo>
                  <a:lnTo>
                    <a:pt x="186" y="64"/>
                  </a:lnTo>
                  <a:lnTo>
                    <a:pt x="180" y="56"/>
                  </a:lnTo>
                  <a:lnTo>
                    <a:pt x="173" y="49"/>
                  </a:lnTo>
                  <a:lnTo>
                    <a:pt x="167" y="42"/>
                  </a:lnTo>
                  <a:lnTo>
                    <a:pt x="159" y="36"/>
                  </a:lnTo>
                  <a:lnTo>
                    <a:pt x="156" y="33"/>
                  </a:lnTo>
                  <a:lnTo>
                    <a:pt x="153" y="31"/>
                  </a:lnTo>
                  <a:lnTo>
                    <a:pt x="148" y="28"/>
                  </a:lnTo>
                  <a:lnTo>
                    <a:pt x="145" y="26"/>
                  </a:lnTo>
                  <a:lnTo>
                    <a:pt x="137" y="23"/>
                  </a:lnTo>
                  <a:lnTo>
                    <a:pt x="129" y="20"/>
                  </a:lnTo>
                  <a:lnTo>
                    <a:pt x="113" y="17"/>
                  </a:lnTo>
                  <a:lnTo>
                    <a:pt x="123" y="0"/>
                  </a:lnTo>
                  <a:lnTo>
                    <a:pt x="137" y="3"/>
                  </a:lnTo>
                  <a:lnTo>
                    <a:pt x="151" y="8"/>
                  </a:lnTo>
                  <a:lnTo>
                    <a:pt x="164" y="14"/>
                  </a:lnTo>
                  <a:lnTo>
                    <a:pt x="170" y="17"/>
                  </a:lnTo>
                  <a:lnTo>
                    <a:pt x="175" y="20"/>
                  </a:lnTo>
                  <a:lnTo>
                    <a:pt x="194" y="36"/>
                  </a:lnTo>
                  <a:lnTo>
                    <a:pt x="208" y="55"/>
                  </a:lnTo>
                  <a:lnTo>
                    <a:pt x="213" y="66"/>
                  </a:lnTo>
                  <a:lnTo>
                    <a:pt x="217" y="77"/>
                  </a:lnTo>
                  <a:lnTo>
                    <a:pt x="224" y="101"/>
                  </a:lnTo>
                  <a:lnTo>
                    <a:pt x="225" y="151"/>
                  </a:lnTo>
                  <a:lnTo>
                    <a:pt x="224" y="173"/>
                  </a:lnTo>
                  <a:lnTo>
                    <a:pt x="217" y="194"/>
                  </a:lnTo>
                  <a:lnTo>
                    <a:pt x="211" y="214"/>
                  </a:lnTo>
                  <a:lnTo>
                    <a:pt x="203" y="235"/>
                  </a:lnTo>
                  <a:lnTo>
                    <a:pt x="199" y="244"/>
                  </a:lnTo>
                  <a:lnTo>
                    <a:pt x="194" y="252"/>
                  </a:lnTo>
                  <a:lnTo>
                    <a:pt x="188" y="261"/>
                  </a:lnTo>
                  <a:lnTo>
                    <a:pt x="183" y="269"/>
                  </a:lnTo>
                  <a:lnTo>
                    <a:pt x="177" y="277"/>
                  </a:lnTo>
                  <a:lnTo>
                    <a:pt x="170" y="285"/>
                  </a:lnTo>
                  <a:lnTo>
                    <a:pt x="164" y="291"/>
                  </a:lnTo>
                  <a:lnTo>
                    <a:pt x="156" y="299"/>
                  </a:lnTo>
                  <a:lnTo>
                    <a:pt x="140" y="310"/>
                  </a:lnTo>
                  <a:lnTo>
                    <a:pt x="137" y="312"/>
                  </a:lnTo>
                  <a:lnTo>
                    <a:pt x="134" y="315"/>
                  </a:lnTo>
                  <a:lnTo>
                    <a:pt x="126" y="318"/>
                  </a:lnTo>
                  <a:lnTo>
                    <a:pt x="117" y="323"/>
                  </a:lnTo>
                  <a:lnTo>
                    <a:pt x="109" y="326"/>
                  </a:lnTo>
                  <a:lnTo>
                    <a:pt x="101" y="328"/>
                  </a:lnTo>
                  <a:lnTo>
                    <a:pt x="91" y="329"/>
                  </a:lnTo>
                  <a:lnTo>
                    <a:pt x="74" y="331"/>
                  </a:lnTo>
                  <a:lnTo>
                    <a:pt x="57" y="328"/>
                  </a:lnTo>
                  <a:lnTo>
                    <a:pt x="38" y="323"/>
                  </a:lnTo>
                  <a:lnTo>
                    <a:pt x="28" y="318"/>
                  </a:lnTo>
                  <a:lnTo>
                    <a:pt x="19" y="314"/>
                  </a:lnTo>
                  <a:lnTo>
                    <a:pt x="19" y="31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2" name="Freeform 84"/>
            <p:cNvSpPr>
              <a:spLocks/>
            </p:cNvSpPr>
            <p:nvPr/>
          </p:nvSpPr>
          <p:spPr bwMode="auto">
            <a:xfrm>
              <a:off x="3876" y="1326"/>
              <a:ext cx="47" cy="78"/>
            </a:xfrm>
            <a:custGeom>
              <a:avLst/>
              <a:gdLst/>
              <a:ahLst/>
              <a:cxnLst>
                <a:cxn ang="0">
                  <a:pos x="0" y="154"/>
                </a:cxn>
                <a:cxn ang="0">
                  <a:pos x="3" y="146"/>
                </a:cxn>
                <a:cxn ang="0">
                  <a:pos x="12" y="135"/>
                </a:cxn>
                <a:cxn ang="0">
                  <a:pos x="25" y="121"/>
                </a:cxn>
                <a:cxn ang="0">
                  <a:pos x="31" y="113"/>
                </a:cxn>
                <a:cxn ang="0">
                  <a:pos x="39" y="105"/>
                </a:cxn>
                <a:cxn ang="0">
                  <a:pos x="47" y="96"/>
                </a:cxn>
                <a:cxn ang="0">
                  <a:pos x="55" y="85"/>
                </a:cxn>
                <a:cxn ang="0">
                  <a:pos x="63" y="74"/>
                </a:cxn>
                <a:cxn ang="0">
                  <a:pos x="69" y="61"/>
                </a:cxn>
                <a:cxn ang="0">
                  <a:pos x="77" y="49"/>
                </a:cxn>
                <a:cxn ang="0">
                  <a:pos x="82" y="33"/>
                </a:cxn>
                <a:cxn ang="0">
                  <a:pos x="91" y="0"/>
                </a:cxn>
                <a:cxn ang="0">
                  <a:pos x="91" y="19"/>
                </a:cxn>
                <a:cxn ang="0">
                  <a:pos x="88" y="38"/>
                </a:cxn>
                <a:cxn ang="0">
                  <a:pos x="80" y="56"/>
                </a:cxn>
                <a:cxn ang="0">
                  <a:pos x="75" y="66"/>
                </a:cxn>
                <a:cxn ang="0">
                  <a:pos x="71" y="75"/>
                </a:cxn>
                <a:cxn ang="0">
                  <a:pos x="64" y="83"/>
                </a:cxn>
                <a:cxn ang="0">
                  <a:pos x="60" y="91"/>
                </a:cxn>
                <a:cxn ang="0">
                  <a:pos x="53" y="101"/>
                </a:cxn>
                <a:cxn ang="0">
                  <a:pos x="47" y="109"/>
                </a:cxn>
                <a:cxn ang="0">
                  <a:pos x="41" y="116"/>
                </a:cxn>
                <a:cxn ang="0">
                  <a:pos x="34" y="124"/>
                </a:cxn>
                <a:cxn ang="0">
                  <a:pos x="23" y="139"/>
                </a:cxn>
                <a:cxn ang="0">
                  <a:pos x="0" y="154"/>
                </a:cxn>
                <a:cxn ang="0">
                  <a:pos x="0" y="154"/>
                </a:cxn>
              </a:cxnLst>
              <a:rect l="0" t="0" r="r" b="b"/>
              <a:pathLst>
                <a:path w="91" h="154">
                  <a:moveTo>
                    <a:pt x="0" y="154"/>
                  </a:moveTo>
                  <a:lnTo>
                    <a:pt x="3" y="146"/>
                  </a:lnTo>
                  <a:lnTo>
                    <a:pt x="12" y="135"/>
                  </a:lnTo>
                  <a:lnTo>
                    <a:pt x="25" y="121"/>
                  </a:lnTo>
                  <a:lnTo>
                    <a:pt x="31" y="113"/>
                  </a:lnTo>
                  <a:lnTo>
                    <a:pt x="39" y="105"/>
                  </a:lnTo>
                  <a:lnTo>
                    <a:pt x="47" y="96"/>
                  </a:lnTo>
                  <a:lnTo>
                    <a:pt x="55" y="85"/>
                  </a:lnTo>
                  <a:lnTo>
                    <a:pt x="63" y="74"/>
                  </a:lnTo>
                  <a:lnTo>
                    <a:pt x="69" y="61"/>
                  </a:lnTo>
                  <a:lnTo>
                    <a:pt x="77" y="49"/>
                  </a:lnTo>
                  <a:lnTo>
                    <a:pt x="82" y="33"/>
                  </a:lnTo>
                  <a:lnTo>
                    <a:pt x="91" y="0"/>
                  </a:lnTo>
                  <a:lnTo>
                    <a:pt x="91" y="19"/>
                  </a:lnTo>
                  <a:lnTo>
                    <a:pt x="88" y="38"/>
                  </a:lnTo>
                  <a:lnTo>
                    <a:pt x="80" y="56"/>
                  </a:lnTo>
                  <a:lnTo>
                    <a:pt x="75" y="66"/>
                  </a:lnTo>
                  <a:lnTo>
                    <a:pt x="71" y="75"/>
                  </a:lnTo>
                  <a:lnTo>
                    <a:pt x="64" y="83"/>
                  </a:lnTo>
                  <a:lnTo>
                    <a:pt x="60" y="91"/>
                  </a:lnTo>
                  <a:lnTo>
                    <a:pt x="53" y="101"/>
                  </a:lnTo>
                  <a:lnTo>
                    <a:pt x="47" y="109"/>
                  </a:lnTo>
                  <a:lnTo>
                    <a:pt x="41" y="116"/>
                  </a:lnTo>
                  <a:lnTo>
                    <a:pt x="34" y="124"/>
                  </a:lnTo>
                  <a:lnTo>
                    <a:pt x="23" y="139"/>
                  </a:lnTo>
                  <a:lnTo>
                    <a:pt x="0" y="154"/>
                  </a:lnTo>
                  <a:lnTo>
                    <a:pt x="0" y="154"/>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3" name="Freeform 85"/>
            <p:cNvSpPr>
              <a:spLocks/>
            </p:cNvSpPr>
            <p:nvPr/>
          </p:nvSpPr>
          <p:spPr bwMode="auto">
            <a:xfrm>
              <a:off x="4039" y="1244"/>
              <a:ext cx="88" cy="160"/>
            </a:xfrm>
            <a:custGeom>
              <a:avLst/>
              <a:gdLst/>
              <a:ahLst/>
              <a:cxnLst>
                <a:cxn ang="0">
                  <a:pos x="68" y="320"/>
                </a:cxn>
                <a:cxn ang="0">
                  <a:pos x="50" y="312"/>
                </a:cxn>
                <a:cxn ang="0">
                  <a:pos x="36" y="301"/>
                </a:cxn>
                <a:cxn ang="0">
                  <a:pos x="25" y="287"/>
                </a:cxn>
                <a:cxn ang="0">
                  <a:pos x="16" y="271"/>
                </a:cxn>
                <a:cxn ang="0">
                  <a:pos x="5" y="227"/>
                </a:cxn>
                <a:cxn ang="0">
                  <a:pos x="0" y="177"/>
                </a:cxn>
                <a:cxn ang="0">
                  <a:pos x="3" y="142"/>
                </a:cxn>
                <a:cxn ang="0">
                  <a:pos x="8" y="125"/>
                </a:cxn>
                <a:cxn ang="0">
                  <a:pos x="14" y="107"/>
                </a:cxn>
                <a:cxn ang="0">
                  <a:pos x="17" y="99"/>
                </a:cxn>
                <a:cxn ang="0">
                  <a:pos x="22" y="90"/>
                </a:cxn>
                <a:cxn ang="0">
                  <a:pos x="27" y="82"/>
                </a:cxn>
                <a:cxn ang="0">
                  <a:pos x="30" y="74"/>
                </a:cxn>
                <a:cxn ang="0">
                  <a:pos x="36" y="66"/>
                </a:cxn>
                <a:cxn ang="0">
                  <a:pos x="41" y="60"/>
                </a:cxn>
                <a:cxn ang="0">
                  <a:pos x="45" y="52"/>
                </a:cxn>
                <a:cxn ang="0">
                  <a:pos x="52" y="46"/>
                </a:cxn>
                <a:cxn ang="0">
                  <a:pos x="64" y="33"/>
                </a:cxn>
                <a:cxn ang="0">
                  <a:pos x="77" y="22"/>
                </a:cxn>
                <a:cxn ang="0">
                  <a:pos x="82" y="19"/>
                </a:cxn>
                <a:cxn ang="0">
                  <a:pos x="85" y="17"/>
                </a:cxn>
                <a:cxn ang="0">
                  <a:pos x="93" y="13"/>
                </a:cxn>
                <a:cxn ang="0">
                  <a:pos x="99" y="10"/>
                </a:cxn>
                <a:cxn ang="0">
                  <a:pos x="107" y="6"/>
                </a:cxn>
                <a:cxn ang="0">
                  <a:pos x="115" y="3"/>
                </a:cxn>
                <a:cxn ang="0">
                  <a:pos x="123" y="2"/>
                </a:cxn>
                <a:cxn ang="0">
                  <a:pos x="140" y="0"/>
                </a:cxn>
                <a:cxn ang="0">
                  <a:pos x="156" y="0"/>
                </a:cxn>
                <a:cxn ang="0">
                  <a:pos x="175" y="5"/>
                </a:cxn>
                <a:cxn ang="0">
                  <a:pos x="159" y="21"/>
                </a:cxn>
                <a:cxn ang="0">
                  <a:pos x="131" y="21"/>
                </a:cxn>
                <a:cxn ang="0">
                  <a:pos x="107" y="30"/>
                </a:cxn>
                <a:cxn ang="0">
                  <a:pos x="101" y="32"/>
                </a:cxn>
                <a:cxn ang="0">
                  <a:pos x="96" y="36"/>
                </a:cxn>
                <a:cxn ang="0">
                  <a:pos x="85" y="44"/>
                </a:cxn>
                <a:cxn ang="0">
                  <a:pos x="77" y="52"/>
                </a:cxn>
                <a:cxn ang="0">
                  <a:pos x="68" y="62"/>
                </a:cxn>
                <a:cxn ang="0">
                  <a:pos x="61" y="71"/>
                </a:cxn>
                <a:cxn ang="0">
                  <a:pos x="53" y="80"/>
                </a:cxn>
                <a:cxn ang="0">
                  <a:pos x="49" y="92"/>
                </a:cxn>
                <a:cxn ang="0">
                  <a:pos x="42" y="101"/>
                </a:cxn>
                <a:cxn ang="0">
                  <a:pos x="38" y="110"/>
                </a:cxn>
                <a:cxn ang="0">
                  <a:pos x="34" y="118"/>
                </a:cxn>
                <a:cxn ang="0">
                  <a:pos x="30" y="133"/>
                </a:cxn>
                <a:cxn ang="0">
                  <a:pos x="23" y="158"/>
                </a:cxn>
                <a:cxn ang="0">
                  <a:pos x="20" y="183"/>
                </a:cxn>
                <a:cxn ang="0">
                  <a:pos x="22" y="208"/>
                </a:cxn>
                <a:cxn ang="0">
                  <a:pos x="28" y="234"/>
                </a:cxn>
                <a:cxn ang="0">
                  <a:pos x="31" y="245"/>
                </a:cxn>
                <a:cxn ang="0">
                  <a:pos x="34" y="254"/>
                </a:cxn>
                <a:cxn ang="0">
                  <a:pos x="39" y="265"/>
                </a:cxn>
                <a:cxn ang="0">
                  <a:pos x="44" y="273"/>
                </a:cxn>
                <a:cxn ang="0">
                  <a:pos x="50" y="281"/>
                </a:cxn>
                <a:cxn ang="0">
                  <a:pos x="55" y="287"/>
                </a:cxn>
                <a:cxn ang="0">
                  <a:pos x="61" y="290"/>
                </a:cxn>
                <a:cxn ang="0">
                  <a:pos x="68" y="293"/>
                </a:cxn>
                <a:cxn ang="0">
                  <a:pos x="68" y="320"/>
                </a:cxn>
                <a:cxn ang="0">
                  <a:pos x="68" y="320"/>
                </a:cxn>
              </a:cxnLst>
              <a:rect l="0" t="0" r="r" b="b"/>
              <a:pathLst>
                <a:path w="175" h="320">
                  <a:moveTo>
                    <a:pt x="68" y="320"/>
                  </a:moveTo>
                  <a:lnTo>
                    <a:pt x="50" y="312"/>
                  </a:lnTo>
                  <a:lnTo>
                    <a:pt x="36" y="301"/>
                  </a:lnTo>
                  <a:lnTo>
                    <a:pt x="25" y="287"/>
                  </a:lnTo>
                  <a:lnTo>
                    <a:pt x="16" y="271"/>
                  </a:lnTo>
                  <a:lnTo>
                    <a:pt x="5" y="227"/>
                  </a:lnTo>
                  <a:lnTo>
                    <a:pt x="0" y="177"/>
                  </a:lnTo>
                  <a:lnTo>
                    <a:pt x="3" y="142"/>
                  </a:lnTo>
                  <a:lnTo>
                    <a:pt x="8" y="125"/>
                  </a:lnTo>
                  <a:lnTo>
                    <a:pt x="14" y="107"/>
                  </a:lnTo>
                  <a:lnTo>
                    <a:pt x="17" y="99"/>
                  </a:lnTo>
                  <a:lnTo>
                    <a:pt x="22" y="90"/>
                  </a:lnTo>
                  <a:lnTo>
                    <a:pt x="27" y="82"/>
                  </a:lnTo>
                  <a:lnTo>
                    <a:pt x="30" y="74"/>
                  </a:lnTo>
                  <a:lnTo>
                    <a:pt x="36" y="66"/>
                  </a:lnTo>
                  <a:lnTo>
                    <a:pt x="41" y="60"/>
                  </a:lnTo>
                  <a:lnTo>
                    <a:pt x="45" y="52"/>
                  </a:lnTo>
                  <a:lnTo>
                    <a:pt x="52" y="46"/>
                  </a:lnTo>
                  <a:lnTo>
                    <a:pt x="64" y="33"/>
                  </a:lnTo>
                  <a:lnTo>
                    <a:pt x="77" y="22"/>
                  </a:lnTo>
                  <a:lnTo>
                    <a:pt x="82" y="19"/>
                  </a:lnTo>
                  <a:lnTo>
                    <a:pt x="85" y="17"/>
                  </a:lnTo>
                  <a:lnTo>
                    <a:pt x="93" y="13"/>
                  </a:lnTo>
                  <a:lnTo>
                    <a:pt x="99" y="10"/>
                  </a:lnTo>
                  <a:lnTo>
                    <a:pt x="107" y="6"/>
                  </a:lnTo>
                  <a:lnTo>
                    <a:pt x="115" y="3"/>
                  </a:lnTo>
                  <a:lnTo>
                    <a:pt x="123" y="2"/>
                  </a:lnTo>
                  <a:lnTo>
                    <a:pt x="140" y="0"/>
                  </a:lnTo>
                  <a:lnTo>
                    <a:pt x="156" y="0"/>
                  </a:lnTo>
                  <a:lnTo>
                    <a:pt x="175" y="5"/>
                  </a:lnTo>
                  <a:lnTo>
                    <a:pt x="159" y="21"/>
                  </a:lnTo>
                  <a:lnTo>
                    <a:pt x="131" y="21"/>
                  </a:lnTo>
                  <a:lnTo>
                    <a:pt x="107" y="30"/>
                  </a:lnTo>
                  <a:lnTo>
                    <a:pt x="101" y="32"/>
                  </a:lnTo>
                  <a:lnTo>
                    <a:pt x="96" y="36"/>
                  </a:lnTo>
                  <a:lnTo>
                    <a:pt x="85" y="44"/>
                  </a:lnTo>
                  <a:lnTo>
                    <a:pt x="77" y="52"/>
                  </a:lnTo>
                  <a:lnTo>
                    <a:pt x="68" y="62"/>
                  </a:lnTo>
                  <a:lnTo>
                    <a:pt x="61" y="71"/>
                  </a:lnTo>
                  <a:lnTo>
                    <a:pt x="53" y="80"/>
                  </a:lnTo>
                  <a:lnTo>
                    <a:pt x="49" y="92"/>
                  </a:lnTo>
                  <a:lnTo>
                    <a:pt x="42" y="101"/>
                  </a:lnTo>
                  <a:lnTo>
                    <a:pt x="38" y="110"/>
                  </a:lnTo>
                  <a:lnTo>
                    <a:pt x="34" y="118"/>
                  </a:lnTo>
                  <a:lnTo>
                    <a:pt x="30" y="133"/>
                  </a:lnTo>
                  <a:lnTo>
                    <a:pt x="23" y="158"/>
                  </a:lnTo>
                  <a:lnTo>
                    <a:pt x="20" y="183"/>
                  </a:lnTo>
                  <a:lnTo>
                    <a:pt x="22" y="208"/>
                  </a:lnTo>
                  <a:lnTo>
                    <a:pt x="28" y="234"/>
                  </a:lnTo>
                  <a:lnTo>
                    <a:pt x="31" y="245"/>
                  </a:lnTo>
                  <a:lnTo>
                    <a:pt x="34" y="254"/>
                  </a:lnTo>
                  <a:lnTo>
                    <a:pt x="39" y="265"/>
                  </a:lnTo>
                  <a:lnTo>
                    <a:pt x="44" y="273"/>
                  </a:lnTo>
                  <a:lnTo>
                    <a:pt x="50" y="281"/>
                  </a:lnTo>
                  <a:lnTo>
                    <a:pt x="55" y="287"/>
                  </a:lnTo>
                  <a:lnTo>
                    <a:pt x="61" y="290"/>
                  </a:lnTo>
                  <a:lnTo>
                    <a:pt x="68" y="293"/>
                  </a:lnTo>
                  <a:lnTo>
                    <a:pt x="68" y="320"/>
                  </a:lnTo>
                  <a:lnTo>
                    <a:pt x="68" y="32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4" name="Freeform 86"/>
            <p:cNvSpPr>
              <a:spLocks/>
            </p:cNvSpPr>
            <p:nvPr/>
          </p:nvSpPr>
          <p:spPr bwMode="auto">
            <a:xfrm>
              <a:off x="3999" y="1355"/>
              <a:ext cx="18" cy="45"/>
            </a:xfrm>
            <a:custGeom>
              <a:avLst/>
              <a:gdLst/>
              <a:ahLst/>
              <a:cxnLst>
                <a:cxn ang="0">
                  <a:pos x="37" y="90"/>
                </a:cxn>
                <a:cxn ang="0">
                  <a:pos x="26" y="84"/>
                </a:cxn>
                <a:cxn ang="0">
                  <a:pos x="16" y="76"/>
                </a:cxn>
                <a:cxn ang="0">
                  <a:pos x="5" y="50"/>
                </a:cxn>
                <a:cxn ang="0">
                  <a:pos x="0" y="0"/>
                </a:cxn>
                <a:cxn ang="0">
                  <a:pos x="11" y="16"/>
                </a:cxn>
                <a:cxn ang="0">
                  <a:pos x="23" y="42"/>
                </a:cxn>
                <a:cxn ang="0">
                  <a:pos x="27" y="57"/>
                </a:cxn>
                <a:cxn ang="0">
                  <a:pos x="32" y="71"/>
                </a:cxn>
                <a:cxn ang="0">
                  <a:pos x="37" y="90"/>
                </a:cxn>
                <a:cxn ang="0">
                  <a:pos x="37" y="90"/>
                </a:cxn>
              </a:cxnLst>
              <a:rect l="0" t="0" r="r" b="b"/>
              <a:pathLst>
                <a:path w="37" h="90">
                  <a:moveTo>
                    <a:pt x="37" y="90"/>
                  </a:moveTo>
                  <a:lnTo>
                    <a:pt x="26" y="84"/>
                  </a:lnTo>
                  <a:lnTo>
                    <a:pt x="16" y="76"/>
                  </a:lnTo>
                  <a:lnTo>
                    <a:pt x="5" y="50"/>
                  </a:lnTo>
                  <a:lnTo>
                    <a:pt x="0" y="0"/>
                  </a:lnTo>
                  <a:lnTo>
                    <a:pt x="11" y="16"/>
                  </a:lnTo>
                  <a:lnTo>
                    <a:pt x="23" y="42"/>
                  </a:lnTo>
                  <a:lnTo>
                    <a:pt x="27" y="57"/>
                  </a:lnTo>
                  <a:lnTo>
                    <a:pt x="32" y="71"/>
                  </a:lnTo>
                  <a:lnTo>
                    <a:pt x="37" y="90"/>
                  </a:lnTo>
                  <a:lnTo>
                    <a:pt x="37"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5" name="Freeform 87"/>
            <p:cNvSpPr>
              <a:spLocks/>
            </p:cNvSpPr>
            <p:nvPr/>
          </p:nvSpPr>
          <p:spPr bwMode="auto">
            <a:xfrm>
              <a:off x="3781" y="1241"/>
              <a:ext cx="125" cy="148"/>
            </a:xfrm>
            <a:custGeom>
              <a:avLst/>
              <a:gdLst/>
              <a:ahLst/>
              <a:cxnLst>
                <a:cxn ang="0">
                  <a:pos x="24" y="298"/>
                </a:cxn>
                <a:cxn ang="0">
                  <a:pos x="12" y="268"/>
                </a:cxn>
                <a:cxn ang="0">
                  <a:pos x="4" y="235"/>
                </a:cxn>
                <a:cxn ang="0">
                  <a:pos x="0" y="202"/>
                </a:cxn>
                <a:cxn ang="0">
                  <a:pos x="2" y="169"/>
                </a:cxn>
                <a:cxn ang="0">
                  <a:pos x="5" y="152"/>
                </a:cxn>
                <a:cxn ang="0">
                  <a:pos x="8" y="136"/>
                </a:cxn>
                <a:cxn ang="0">
                  <a:pos x="13" y="118"/>
                </a:cxn>
                <a:cxn ang="0">
                  <a:pos x="19" y="104"/>
                </a:cxn>
                <a:cxn ang="0">
                  <a:pos x="23" y="96"/>
                </a:cxn>
                <a:cxn ang="0">
                  <a:pos x="26" y="88"/>
                </a:cxn>
                <a:cxn ang="0">
                  <a:pos x="30" y="81"/>
                </a:cxn>
                <a:cxn ang="0">
                  <a:pos x="34" y="74"/>
                </a:cxn>
                <a:cxn ang="0">
                  <a:pos x="45" y="60"/>
                </a:cxn>
                <a:cxn ang="0">
                  <a:pos x="54" y="47"/>
                </a:cxn>
                <a:cxn ang="0">
                  <a:pos x="67" y="38"/>
                </a:cxn>
                <a:cxn ang="0">
                  <a:pos x="73" y="33"/>
                </a:cxn>
                <a:cxn ang="0">
                  <a:pos x="79" y="29"/>
                </a:cxn>
                <a:cxn ang="0">
                  <a:pos x="86" y="24"/>
                </a:cxn>
                <a:cxn ang="0">
                  <a:pos x="92" y="21"/>
                </a:cxn>
                <a:cxn ang="0">
                  <a:pos x="100" y="18"/>
                </a:cxn>
                <a:cxn ang="0">
                  <a:pos x="106" y="14"/>
                </a:cxn>
                <a:cxn ang="0">
                  <a:pos x="112" y="11"/>
                </a:cxn>
                <a:cxn ang="0">
                  <a:pos x="120" y="8"/>
                </a:cxn>
                <a:cxn ang="0">
                  <a:pos x="133" y="5"/>
                </a:cxn>
                <a:cxn ang="0">
                  <a:pos x="147" y="2"/>
                </a:cxn>
                <a:cxn ang="0">
                  <a:pos x="160" y="0"/>
                </a:cxn>
                <a:cxn ang="0">
                  <a:pos x="185" y="3"/>
                </a:cxn>
                <a:cxn ang="0">
                  <a:pos x="210" y="11"/>
                </a:cxn>
                <a:cxn ang="0">
                  <a:pos x="216" y="13"/>
                </a:cxn>
                <a:cxn ang="0">
                  <a:pos x="221" y="16"/>
                </a:cxn>
                <a:cxn ang="0">
                  <a:pos x="226" y="19"/>
                </a:cxn>
                <a:cxn ang="0">
                  <a:pos x="232" y="24"/>
                </a:cxn>
                <a:cxn ang="0">
                  <a:pos x="251" y="43"/>
                </a:cxn>
                <a:cxn ang="0">
                  <a:pos x="235" y="59"/>
                </a:cxn>
                <a:cxn ang="0">
                  <a:pos x="226" y="49"/>
                </a:cxn>
                <a:cxn ang="0">
                  <a:pos x="216" y="41"/>
                </a:cxn>
                <a:cxn ang="0">
                  <a:pos x="212" y="38"/>
                </a:cxn>
                <a:cxn ang="0">
                  <a:pos x="205" y="35"/>
                </a:cxn>
                <a:cxn ang="0">
                  <a:pos x="201" y="33"/>
                </a:cxn>
                <a:cxn ang="0">
                  <a:pos x="196" y="30"/>
                </a:cxn>
                <a:cxn ang="0">
                  <a:pos x="185" y="27"/>
                </a:cxn>
                <a:cxn ang="0">
                  <a:pos x="172" y="25"/>
                </a:cxn>
                <a:cxn ang="0">
                  <a:pos x="144" y="25"/>
                </a:cxn>
                <a:cxn ang="0">
                  <a:pos x="134" y="30"/>
                </a:cxn>
                <a:cxn ang="0">
                  <a:pos x="123" y="33"/>
                </a:cxn>
                <a:cxn ang="0">
                  <a:pos x="114" y="38"/>
                </a:cxn>
                <a:cxn ang="0">
                  <a:pos x="104" y="43"/>
                </a:cxn>
                <a:cxn ang="0">
                  <a:pos x="97" y="47"/>
                </a:cxn>
                <a:cxn ang="0">
                  <a:pos x="92" y="51"/>
                </a:cxn>
                <a:cxn ang="0">
                  <a:pos x="89" y="54"/>
                </a:cxn>
                <a:cxn ang="0">
                  <a:pos x="75" y="65"/>
                </a:cxn>
                <a:cxn ang="0">
                  <a:pos x="62" y="77"/>
                </a:cxn>
                <a:cxn ang="0">
                  <a:pos x="52" y="92"/>
                </a:cxn>
                <a:cxn ang="0">
                  <a:pos x="45" y="107"/>
                </a:cxn>
                <a:cxn ang="0">
                  <a:pos x="38" y="123"/>
                </a:cxn>
                <a:cxn ang="0">
                  <a:pos x="30" y="156"/>
                </a:cxn>
                <a:cxn ang="0">
                  <a:pos x="27" y="193"/>
                </a:cxn>
                <a:cxn ang="0">
                  <a:pos x="30" y="232"/>
                </a:cxn>
                <a:cxn ang="0">
                  <a:pos x="35" y="251"/>
                </a:cxn>
                <a:cxn ang="0">
                  <a:pos x="38" y="270"/>
                </a:cxn>
                <a:cxn ang="0">
                  <a:pos x="24" y="298"/>
                </a:cxn>
                <a:cxn ang="0">
                  <a:pos x="24" y="298"/>
                </a:cxn>
              </a:cxnLst>
              <a:rect l="0" t="0" r="r" b="b"/>
              <a:pathLst>
                <a:path w="251" h="298">
                  <a:moveTo>
                    <a:pt x="24" y="298"/>
                  </a:moveTo>
                  <a:lnTo>
                    <a:pt x="12" y="268"/>
                  </a:lnTo>
                  <a:lnTo>
                    <a:pt x="4" y="235"/>
                  </a:lnTo>
                  <a:lnTo>
                    <a:pt x="0" y="202"/>
                  </a:lnTo>
                  <a:lnTo>
                    <a:pt x="2" y="169"/>
                  </a:lnTo>
                  <a:lnTo>
                    <a:pt x="5" y="152"/>
                  </a:lnTo>
                  <a:lnTo>
                    <a:pt x="8" y="136"/>
                  </a:lnTo>
                  <a:lnTo>
                    <a:pt x="13" y="118"/>
                  </a:lnTo>
                  <a:lnTo>
                    <a:pt x="19" y="104"/>
                  </a:lnTo>
                  <a:lnTo>
                    <a:pt x="23" y="96"/>
                  </a:lnTo>
                  <a:lnTo>
                    <a:pt x="26" y="88"/>
                  </a:lnTo>
                  <a:lnTo>
                    <a:pt x="30" y="81"/>
                  </a:lnTo>
                  <a:lnTo>
                    <a:pt x="34" y="74"/>
                  </a:lnTo>
                  <a:lnTo>
                    <a:pt x="45" y="60"/>
                  </a:lnTo>
                  <a:lnTo>
                    <a:pt x="54" y="47"/>
                  </a:lnTo>
                  <a:lnTo>
                    <a:pt x="67" y="38"/>
                  </a:lnTo>
                  <a:lnTo>
                    <a:pt x="73" y="33"/>
                  </a:lnTo>
                  <a:lnTo>
                    <a:pt x="79" y="29"/>
                  </a:lnTo>
                  <a:lnTo>
                    <a:pt x="86" y="24"/>
                  </a:lnTo>
                  <a:lnTo>
                    <a:pt x="92" y="21"/>
                  </a:lnTo>
                  <a:lnTo>
                    <a:pt x="100" y="18"/>
                  </a:lnTo>
                  <a:lnTo>
                    <a:pt x="106" y="14"/>
                  </a:lnTo>
                  <a:lnTo>
                    <a:pt x="112" y="11"/>
                  </a:lnTo>
                  <a:lnTo>
                    <a:pt x="120" y="8"/>
                  </a:lnTo>
                  <a:lnTo>
                    <a:pt x="133" y="5"/>
                  </a:lnTo>
                  <a:lnTo>
                    <a:pt x="147" y="2"/>
                  </a:lnTo>
                  <a:lnTo>
                    <a:pt x="160" y="0"/>
                  </a:lnTo>
                  <a:lnTo>
                    <a:pt x="185" y="3"/>
                  </a:lnTo>
                  <a:lnTo>
                    <a:pt x="210" y="11"/>
                  </a:lnTo>
                  <a:lnTo>
                    <a:pt x="216" y="13"/>
                  </a:lnTo>
                  <a:lnTo>
                    <a:pt x="221" y="16"/>
                  </a:lnTo>
                  <a:lnTo>
                    <a:pt x="226" y="19"/>
                  </a:lnTo>
                  <a:lnTo>
                    <a:pt x="232" y="24"/>
                  </a:lnTo>
                  <a:lnTo>
                    <a:pt x="251" y="43"/>
                  </a:lnTo>
                  <a:lnTo>
                    <a:pt x="235" y="59"/>
                  </a:lnTo>
                  <a:lnTo>
                    <a:pt x="226" y="49"/>
                  </a:lnTo>
                  <a:lnTo>
                    <a:pt x="216" y="41"/>
                  </a:lnTo>
                  <a:lnTo>
                    <a:pt x="212" y="38"/>
                  </a:lnTo>
                  <a:lnTo>
                    <a:pt x="205" y="35"/>
                  </a:lnTo>
                  <a:lnTo>
                    <a:pt x="201" y="33"/>
                  </a:lnTo>
                  <a:lnTo>
                    <a:pt x="196" y="30"/>
                  </a:lnTo>
                  <a:lnTo>
                    <a:pt x="185" y="27"/>
                  </a:lnTo>
                  <a:lnTo>
                    <a:pt x="172" y="25"/>
                  </a:lnTo>
                  <a:lnTo>
                    <a:pt x="144" y="25"/>
                  </a:lnTo>
                  <a:lnTo>
                    <a:pt x="134" y="30"/>
                  </a:lnTo>
                  <a:lnTo>
                    <a:pt x="123" y="33"/>
                  </a:lnTo>
                  <a:lnTo>
                    <a:pt x="114" y="38"/>
                  </a:lnTo>
                  <a:lnTo>
                    <a:pt x="104" y="43"/>
                  </a:lnTo>
                  <a:lnTo>
                    <a:pt x="97" y="47"/>
                  </a:lnTo>
                  <a:lnTo>
                    <a:pt x="92" y="51"/>
                  </a:lnTo>
                  <a:lnTo>
                    <a:pt x="89" y="54"/>
                  </a:lnTo>
                  <a:lnTo>
                    <a:pt x="75" y="65"/>
                  </a:lnTo>
                  <a:lnTo>
                    <a:pt x="62" y="77"/>
                  </a:lnTo>
                  <a:lnTo>
                    <a:pt x="52" y="92"/>
                  </a:lnTo>
                  <a:lnTo>
                    <a:pt x="45" y="107"/>
                  </a:lnTo>
                  <a:lnTo>
                    <a:pt x="38" y="123"/>
                  </a:lnTo>
                  <a:lnTo>
                    <a:pt x="30" y="156"/>
                  </a:lnTo>
                  <a:lnTo>
                    <a:pt x="27" y="193"/>
                  </a:lnTo>
                  <a:lnTo>
                    <a:pt x="30" y="232"/>
                  </a:lnTo>
                  <a:lnTo>
                    <a:pt x="35" y="251"/>
                  </a:lnTo>
                  <a:lnTo>
                    <a:pt x="38" y="270"/>
                  </a:lnTo>
                  <a:lnTo>
                    <a:pt x="24" y="298"/>
                  </a:lnTo>
                  <a:lnTo>
                    <a:pt x="24" y="29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6" name="Freeform 88"/>
            <p:cNvSpPr>
              <a:spLocks/>
            </p:cNvSpPr>
            <p:nvPr/>
          </p:nvSpPr>
          <p:spPr bwMode="auto">
            <a:xfrm>
              <a:off x="3811" y="1340"/>
              <a:ext cx="25" cy="33"/>
            </a:xfrm>
            <a:custGeom>
              <a:avLst/>
              <a:gdLst/>
              <a:ahLst/>
              <a:cxnLst>
                <a:cxn ang="0">
                  <a:pos x="52" y="66"/>
                </a:cxn>
                <a:cxn ang="0">
                  <a:pos x="10" y="17"/>
                </a:cxn>
                <a:cxn ang="0">
                  <a:pos x="0" y="0"/>
                </a:cxn>
                <a:cxn ang="0">
                  <a:pos x="7" y="3"/>
                </a:cxn>
                <a:cxn ang="0">
                  <a:pos x="13" y="8"/>
                </a:cxn>
                <a:cxn ang="0">
                  <a:pos x="27" y="20"/>
                </a:cxn>
                <a:cxn ang="0">
                  <a:pos x="40" y="33"/>
                </a:cxn>
                <a:cxn ang="0">
                  <a:pos x="46" y="38"/>
                </a:cxn>
                <a:cxn ang="0">
                  <a:pos x="52" y="66"/>
                </a:cxn>
                <a:cxn ang="0">
                  <a:pos x="52" y="66"/>
                </a:cxn>
              </a:cxnLst>
              <a:rect l="0" t="0" r="r" b="b"/>
              <a:pathLst>
                <a:path w="52" h="66">
                  <a:moveTo>
                    <a:pt x="52" y="66"/>
                  </a:moveTo>
                  <a:lnTo>
                    <a:pt x="10" y="17"/>
                  </a:lnTo>
                  <a:lnTo>
                    <a:pt x="0" y="0"/>
                  </a:lnTo>
                  <a:lnTo>
                    <a:pt x="7" y="3"/>
                  </a:lnTo>
                  <a:lnTo>
                    <a:pt x="13" y="8"/>
                  </a:lnTo>
                  <a:lnTo>
                    <a:pt x="27" y="20"/>
                  </a:lnTo>
                  <a:lnTo>
                    <a:pt x="40" y="33"/>
                  </a:lnTo>
                  <a:lnTo>
                    <a:pt x="46" y="38"/>
                  </a:lnTo>
                  <a:lnTo>
                    <a:pt x="52" y="66"/>
                  </a:lnTo>
                  <a:lnTo>
                    <a:pt x="52" y="6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7" name="Freeform 89"/>
            <p:cNvSpPr>
              <a:spLocks/>
            </p:cNvSpPr>
            <p:nvPr/>
          </p:nvSpPr>
          <p:spPr bwMode="auto">
            <a:xfrm>
              <a:off x="4066" y="1326"/>
              <a:ext cx="25" cy="38"/>
            </a:xfrm>
            <a:custGeom>
              <a:avLst/>
              <a:gdLst/>
              <a:ahLst/>
              <a:cxnLst>
                <a:cxn ang="0">
                  <a:pos x="4" y="17"/>
                </a:cxn>
                <a:cxn ang="0">
                  <a:pos x="0" y="9"/>
                </a:cxn>
                <a:cxn ang="0">
                  <a:pos x="2" y="4"/>
                </a:cxn>
                <a:cxn ang="0">
                  <a:pos x="7" y="0"/>
                </a:cxn>
                <a:cxn ang="0">
                  <a:pos x="18" y="15"/>
                </a:cxn>
                <a:cxn ang="0">
                  <a:pos x="24" y="25"/>
                </a:cxn>
                <a:cxn ang="0">
                  <a:pos x="32" y="36"/>
                </a:cxn>
                <a:cxn ang="0">
                  <a:pos x="38" y="45"/>
                </a:cxn>
                <a:cxn ang="0">
                  <a:pos x="44" y="56"/>
                </a:cxn>
                <a:cxn ang="0">
                  <a:pos x="51" y="74"/>
                </a:cxn>
                <a:cxn ang="0">
                  <a:pos x="41" y="64"/>
                </a:cxn>
                <a:cxn ang="0">
                  <a:pos x="33" y="56"/>
                </a:cxn>
                <a:cxn ang="0">
                  <a:pos x="26" y="45"/>
                </a:cxn>
                <a:cxn ang="0">
                  <a:pos x="18" y="36"/>
                </a:cxn>
                <a:cxn ang="0">
                  <a:pos x="10" y="27"/>
                </a:cxn>
                <a:cxn ang="0">
                  <a:pos x="4" y="17"/>
                </a:cxn>
                <a:cxn ang="0">
                  <a:pos x="4" y="17"/>
                </a:cxn>
              </a:cxnLst>
              <a:rect l="0" t="0" r="r" b="b"/>
              <a:pathLst>
                <a:path w="51" h="74">
                  <a:moveTo>
                    <a:pt x="4" y="17"/>
                  </a:moveTo>
                  <a:lnTo>
                    <a:pt x="0" y="9"/>
                  </a:lnTo>
                  <a:lnTo>
                    <a:pt x="2" y="4"/>
                  </a:lnTo>
                  <a:lnTo>
                    <a:pt x="7" y="0"/>
                  </a:lnTo>
                  <a:lnTo>
                    <a:pt x="18" y="15"/>
                  </a:lnTo>
                  <a:lnTo>
                    <a:pt x="24" y="25"/>
                  </a:lnTo>
                  <a:lnTo>
                    <a:pt x="32" y="36"/>
                  </a:lnTo>
                  <a:lnTo>
                    <a:pt x="38" y="45"/>
                  </a:lnTo>
                  <a:lnTo>
                    <a:pt x="44" y="56"/>
                  </a:lnTo>
                  <a:lnTo>
                    <a:pt x="51" y="74"/>
                  </a:lnTo>
                  <a:lnTo>
                    <a:pt x="41" y="64"/>
                  </a:lnTo>
                  <a:lnTo>
                    <a:pt x="33" y="56"/>
                  </a:lnTo>
                  <a:lnTo>
                    <a:pt x="26" y="45"/>
                  </a:lnTo>
                  <a:lnTo>
                    <a:pt x="18" y="36"/>
                  </a:lnTo>
                  <a:lnTo>
                    <a:pt x="10" y="27"/>
                  </a:lnTo>
                  <a:lnTo>
                    <a:pt x="4" y="17"/>
                  </a:lnTo>
                  <a:lnTo>
                    <a:pt x="4" y="1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8" name="Freeform 90"/>
            <p:cNvSpPr>
              <a:spLocks/>
            </p:cNvSpPr>
            <p:nvPr/>
          </p:nvSpPr>
          <p:spPr bwMode="auto">
            <a:xfrm>
              <a:off x="4191" y="1280"/>
              <a:ext cx="40" cy="65"/>
            </a:xfrm>
            <a:custGeom>
              <a:avLst/>
              <a:gdLst/>
              <a:ahLst/>
              <a:cxnLst>
                <a:cxn ang="0">
                  <a:pos x="0" y="126"/>
                </a:cxn>
                <a:cxn ang="0">
                  <a:pos x="6" y="95"/>
                </a:cxn>
                <a:cxn ang="0">
                  <a:pos x="23" y="95"/>
                </a:cxn>
                <a:cxn ang="0">
                  <a:pos x="38" y="92"/>
                </a:cxn>
                <a:cxn ang="0">
                  <a:pos x="47" y="80"/>
                </a:cxn>
                <a:cxn ang="0">
                  <a:pos x="52" y="57"/>
                </a:cxn>
                <a:cxn ang="0">
                  <a:pos x="49" y="49"/>
                </a:cxn>
                <a:cxn ang="0">
                  <a:pos x="45" y="44"/>
                </a:cxn>
                <a:cxn ang="0">
                  <a:pos x="39" y="39"/>
                </a:cxn>
                <a:cxn ang="0">
                  <a:pos x="34" y="38"/>
                </a:cxn>
                <a:cxn ang="0">
                  <a:pos x="22" y="35"/>
                </a:cxn>
                <a:cxn ang="0">
                  <a:pos x="8" y="33"/>
                </a:cxn>
                <a:cxn ang="0">
                  <a:pos x="1" y="5"/>
                </a:cxn>
                <a:cxn ang="0">
                  <a:pos x="11" y="3"/>
                </a:cxn>
                <a:cxn ang="0">
                  <a:pos x="19" y="0"/>
                </a:cxn>
                <a:cxn ang="0">
                  <a:pos x="34" y="2"/>
                </a:cxn>
                <a:cxn ang="0">
                  <a:pos x="49" y="5"/>
                </a:cxn>
                <a:cxn ang="0">
                  <a:pos x="55" y="9"/>
                </a:cxn>
                <a:cxn ang="0">
                  <a:pos x="60" y="13"/>
                </a:cxn>
                <a:cxn ang="0">
                  <a:pos x="75" y="36"/>
                </a:cxn>
                <a:cxn ang="0">
                  <a:pos x="82" y="63"/>
                </a:cxn>
                <a:cxn ang="0">
                  <a:pos x="80" y="79"/>
                </a:cxn>
                <a:cxn ang="0">
                  <a:pos x="77" y="92"/>
                </a:cxn>
                <a:cxn ang="0">
                  <a:pos x="74" y="99"/>
                </a:cxn>
                <a:cxn ang="0">
                  <a:pos x="71" y="104"/>
                </a:cxn>
                <a:cxn ang="0">
                  <a:pos x="63" y="115"/>
                </a:cxn>
                <a:cxn ang="0">
                  <a:pos x="56" y="120"/>
                </a:cxn>
                <a:cxn ang="0">
                  <a:pos x="52" y="123"/>
                </a:cxn>
                <a:cxn ang="0">
                  <a:pos x="44" y="126"/>
                </a:cxn>
                <a:cxn ang="0">
                  <a:pos x="38" y="128"/>
                </a:cxn>
                <a:cxn ang="0">
                  <a:pos x="20" y="129"/>
                </a:cxn>
                <a:cxn ang="0">
                  <a:pos x="0" y="126"/>
                </a:cxn>
                <a:cxn ang="0">
                  <a:pos x="0" y="126"/>
                </a:cxn>
              </a:cxnLst>
              <a:rect l="0" t="0" r="r" b="b"/>
              <a:pathLst>
                <a:path w="82" h="129">
                  <a:moveTo>
                    <a:pt x="0" y="126"/>
                  </a:moveTo>
                  <a:lnTo>
                    <a:pt x="6" y="95"/>
                  </a:lnTo>
                  <a:lnTo>
                    <a:pt x="23" y="95"/>
                  </a:lnTo>
                  <a:lnTo>
                    <a:pt x="38" y="92"/>
                  </a:lnTo>
                  <a:lnTo>
                    <a:pt x="47" y="80"/>
                  </a:lnTo>
                  <a:lnTo>
                    <a:pt x="52" y="57"/>
                  </a:lnTo>
                  <a:lnTo>
                    <a:pt x="49" y="49"/>
                  </a:lnTo>
                  <a:lnTo>
                    <a:pt x="45" y="44"/>
                  </a:lnTo>
                  <a:lnTo>
                    <a:pt x="39" y="39"/>
                  </a:lnTo>
                  <a:lnTo>
                    <a:pt x="34" y="38"/>
                  </a:lnTo>
                  <a:lnTo>
                    <a:pt x="22" y="35"/>
                  </a:lnTo>
                  <a:lnTo>
                    <a:pt x="8" y="33"/>
                  </a:lnTo>
                  <a:lnTo>
                    <a:pt x="1" y="5"/>
                  </a:lnTo>
                  <a:lnTo>
                    <a:pt x="11" y="3"/>
                  </a:lnTo>
                  <a:lnTo>
                    <a:pt x="19" y="0"/>
                  </a:lnTo>
                  <a:lnTo>
                    <a:pt x="34" y="2"/>
                  </a:lnTo>
                  <a:lnTo>
                    <a:pt x="49" y="5"/>
                  </a:lnTo>
                  <a:lnTo>
                    <a:pt x="55" y="9"/>
                  </a:lnTo>
                  <a:lnTo>
                    <a:pt x="60" y="13"/>
                  </a:lnTo>
                  <a:lnTo>
                    <a:pt x="75" y="36"/>
                  </a:lnTo>
                  <a:lnTo>
                    <a:pt x="82" y="63"/>
                  </a:lnTo>
                  <a:lnTo>
                    <a:pt x="80" y="79"/>
                  </a:lnTo>
                  <a:lnTo>
                    <a:pt x="77" y="92"/>
                  </a:lnTo>
                  <a:lnTo>
                    <a:pt x="74" y="99"/>
                  </a:lnTo>
                  <a:lnTo>
                    <a:pt x="71" y="104"/>
                  </a:lnTo>
                  <a:lnTo>
                    <a:pt x="63" y="115"/>
                  </a:lnTo>
                  <a:lnTo>
                    <a:pt x="56" y="120"/>
                  </a:lnTo>
                  <a:lnTo>
                    <a:pt x="52" y="123"/>
                  </a:lnTo>
                  <a:lnTo>
                    <a:pt x="44" y="126"/>
                  </a:lnTo>
                  <a:lnTo>
                    <a:pt x="38" y="128"/>
                  </a:lnTo>
                  <a:lnTo>
                    <a:pt x="20" y="129"/>
                  </a:lnTo>
                  <a:lnTo>
                    <a:pt x="0" y="126"/>
                  </a:lnTo>
                  <a:lnTo>
                    <a:pt x="0" y="12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59" name="Freeform 91"/>
            <p:cNvSpPr>
              <a:spLocks/>
            </p:cNvSpPr>
            <p:nvPr/>
          </p:nvSpPr>
          <p:spPr bwMode="auto">
            <a:xfrm>
              <a:off x="3942" y="1258"/>
              <a:ext cx="83" cy="77"/>
            </a:xfrm>
            <a:custGeom>
              <a:avLst/>
              <a:gdLst/>
              <a:ahLst/>
              <a:cxnLst>
                <a:cxn ang="0">
                  <a:pos x="96" y="123"/>
                </a:cxn>
                <a:cxn ang="0">
                  <a:pos x="104" y="109"/>
                </a:cxn>
                <a:cxn ang="0">
                  <a:pos x="110" y="81"/>
                </a:cxn>
                <a:cxn ang="0">
                  <a:pos x="97" y="63"/>
                </a:cxn>
                <a:cxn ang="0">
                  <a:pos x="88" y="59"/>
                </a:cxn>
                <a:cxn ang="0">
                  <a:pos x="61" y="62"/>
                </a:cxn>
                <a:cxn ang="0">
                  <a:pos x="0" y="35"/>
                </a:cxn>
                <a:cxn ang="0">
                  <a:pos x="12" y="27"/>
                </a:cxn>
                <a:cxn ang="0">
                  <a:pos x="23" y="19"/>
                </a:cxn>
                <a:cxn ang="0">
                  <a:pos x="33" y="14"/>
                </a:cxn>
                <a:cxn ang="0">
                  <a:pos x="44" y="8"/>
                </a:cxn>
                <a:cxn ang="0">
                  <a:pos x="63" y="2"/>
                </a:cxn>
                <a:cxn ang="0">
                  <a:pos x="102" y="2"/>
                </a:cxn>
                <a:cxn ang="0">
                  <a:pos x="121" y="10"/>
                </a:cxn>
                <a:cxn ang="0">
                  <a:pos x="130" y="16"/>
                </a:cxn>
                <a:cxn ang="0">
                  <a:pos x="141" y="22"/>
                </a:cxn>
                <a:cxn ang="0">
                  <a:pos x="163" y="41"/>
                </a:cxn>
                <a:cxn ang="0">
                  <a:pos x="152" y="62"/>
                </a:cxn>
                <a:cxn ang="0">
                  <a:pos x="143" y="46"/>
                </a:cxn>
                <a:cxn ang="0">
                  <a:pos x="122" y="29"/>
                </a:cxn>
                <a:cxn ang="0">
                  <a:pos x="116" y="24"/>
                </a:cxn>
                <a:cxn ang="0">
                  <a:pos x="102" y="18"/>
                </a:cxn>
                <a:cxn ang="0">
                  <a:pos x="86" y="14"/>
                </a:cxn>
                <a:cxn ang="0">
                  <a:pos x="58" y="21"/>
                </a:cxn>
                <a:cxn ang="0">
                  <a:pos x="69" y="29"/>
                </a:cxn>
                <a:cxn ang="0">
                  <a:pos x="104" y="35"/>
                </a:cxn>
                <a:cxn ang="0">
                  <a:pos x="134" y="57"/>
                </a:cxn>
                <a:cxn ang="0">
                  <a:pos x="151" y="78"/>
                </a:cxn>
                <a:cxn ang="0">
                  <a:pos x="141" y="147"/>
                </a:cxn>
                <a:cxn ang="0">
                  <a:pos x="135" y="152"/>
                </a:cxn>
                <a:cxn ang="0">
                  <a:pos x="121" y="156"/>
                </a:cxn>
                <a:cxn ang="0">
                  <a:pos x="96" y="138"/>
                </a:cxn>
              </a:cxnLst>
              <a:rect l="0" t="0" r="r" b="b"/>
              <a:pathLst>
                <a:path w="163" h="156">
                  <a:moveTo>
                    <a:pt x="96" y="138"/>
                  </a:moveTo>
                  <a:lnTo>
                    <a:pt x="96" y="123"/>
                  </a:lnTo>
                  <a:lnTo>
                    <a:pt x="99" y="115"/>
                  </a:lnTo>
                  <a:lnTo>
                    <a:pt x="104" y="109"/>
                  </a:lnTo>
                  <a:lnTo>
                    <a:pt x="111" y="95"/>
                  </a:lnTo>
                  <a:lnTo>
                    <a:pt x="110" y="81"/>
                  </a:lnTo>
                  <a:lnTo>
                    <a:pt x="105" y="70"/>
                  </a:lnTo>
                  <a:lnTo>
                    <a:pt x="97" y="63"/>
                  </a:lnTo>
                  <a:lnTo>
                    <a:pt x="93" y="60"/>
                  </a:lnTo>
                  <a:lnTo>
                    <a:pt x="88" y="59"/>
                  </a:lnTo>
                  <a:lnTo>
                    <a:pt x="80" y="57"/>
                  </a:lnTo>
                  <a:lnTo>
                    <a:pt x="61" y="62"/>
                  </a:lnTo>
                  <a:lnTo>
                    <a:pt x="45" y="74"/>
                  </a:lnTo>
                  <a:lnTo>
                    <a:pt x="0" y="35"/>
                  </a:lnTo>
                  <a:lnTo>
                    <a:pt x="6" y="32"/>
                  </a:lnTo>
                  <a:lnTo>
                    <a:pt x="12" y="27"/>
                  </a:lnTo>
                  <a:lnTo>
                    <a:pt x="17" y="24"/>
                  </a:lnTo>
                  <a:lnTo>
                    <a:pt x="23" y="19"/>
                  </a:lnTo>
                  <a:lnTo>
                    <a:pt x="28" y="16"/>
                  </a:lnTo>
                  <a:lnTo>
                    <a:pt x="33" y="14"/>
                  </a:lnTo>
                  <a:lnTo>
                    <a:pt x="39" y="11"/>
                  </a:lnTo>
                  <a:lnTo>
                    <a:pt x="44" y="8"/>
                  </a:lnTo>
                  <a:lnTo>
                    <a:pt x="53" y="5"/>
                  </a:lnTo>
                  <a:lnTo>
                    <a:pt x="63" y="2"/>
                  </a:lnTo>
                  <a:lnTo>
                    <a:pt x="83" y="0"/>
                  </a:lnTo>
                  <a:lnTo>
                    <a:pt x="102" y="2"/>
                  </a:lnTo>
                  <a:lnTo>
                    <a:pt x="111" y="5"/>
                  </a:lnTo>
                  <a:lnTo>
                    <a:pt x="121" y="10"/>
                  </a:lnTo>
                  <a:lnTo>
                    <a:pt x="126" y="13"/>
                  </a:lnTo>
                  <a:lnTo>
                    <a:pt x="130" y="16"/>
                  </a:lnTo>
                  <a:lnTo>
                    <a:pt x="137" y="19"/>
                  </a:lnTo>
                  <a:lnTo>
                    <a:pt x="141" y="22"/>
                  </a:lnTo>
                  <a:lnTo>
                    <a:pt x="152" y="32"/>
                  </a:lnTo>
                  <a:lnTo>
                    <a:pt x="163" y="41"/>
                  </a:lnTo>
                  <a:lnTo>
                    <a:pt x="159" y="51"/>
                  </a:lnTo>
                  <a:lnTo>
                    <a:pt x="152" y="62"/>
                  </a:lnTo>
                  <a:lnTo>
                    <a:pt x="148" y="54"/>
                  </a:lnTo>
                  <a:lnTo>
                    <a:pt x="143" y="46"/>
                  </a:lnTo>
                  <a:lnTo>
                    <a:pt x="130" y="33"/>
                  </a:lnTo>
                  <a:lnTo>
                    <a:pt x="122" y="29"/>
                  </a:lnTo>
                  <a:lnTo>
                    <a:pt x="119" y="27"/>
                  </a:lnTo>
                  <a:lnTo>
                    <a:pt x="116" y="24"/>
                  </a:lnTo>
                  <a:lnTo>
                    <a:pt x="108" y="21"/>
                  </a:lnTo>
                  <a:lnTo>
                    <a:pt x="102" y="18"/>
                  </a:lnTo>
                  <a:lnTo>
                    <a:pt x="94" y="16"/>
                  </a:lnTo>
                  <a:lnTo>
                    <a:pt x="86" y="14"/>
                  </a:lnTo>
                  <a:lnTo>
                    <a:pt x="72" y="14"/>
                  </a:lnTo>
                  <a:lnTo>
                    <a:pt x="58" y="21"/>
                  </a:lnTo>
                  <a:lnTo>
                    <a:pt x="47" y="30"/>
                  </a:lnTo>
                  <a:lnTo>
                    <a:pt x="69" y="29"/>
                  </a:lnTo>
                  <a:lnTo>
                    <a:pt x="88" y="30"/>
                  </a:lnTo>
                  <a:lnTo>
                    <a:pt x="104" y="35"/>
                  </a:lnTo>
                  <a:lnTo>
                    <a:pt x="115" y="40"/>
                  </a:lnTo>
                  <a:lnTo>
                    <a:pt x="134" y="57"/>
                  </a:lnTo>
                  <a:lnTo>
                    <a:pt x="143" y="67"/>
                  </a:lnTo>
                  <a:lnTo>
                    <a:pt x="151" y="78"/>
                  </a:lnTo>
                  <a:lnTo>
                    <a:pt x="148" y="141"/>
                  </a:lnTo>
                  <a:lnTo>
                    <a:pt x="141" y="147"/>
                  </a:lnTo>
                  <a:lnTo>
                    <a:pt x="138" y="150"/>
                  </a:lnTo>
                  <a:lnTo>
                    <a:pt x="135" y="152"/>
                  </a:lnTo>
                  <a:lnTo>
                    <a:pt x="127" y="155"/>
                  </a:lnTo>
                  <a:lnTo>
                    <a:pt x="121" y="156"/>
                  </a:lnTo>
                  <a:lnTo>
                    <a:pt x="107" y="150"/>
                  </a:lnTo>
                  <a:lnTo>
                    <a:pt x="96" y="138"/>
                  </a:lnTo>
                  <a:lnTo>
                    <a:pt x="96" y="13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0" name="Freeform 92"/>
            <p:cNvSpPr>
              <a:spLocks/>
            </p:cNvSpPr>
            <p:nvPr/>
          </p:nvSpPr>
          <p:spPr bwMode="auto">
            <a:xfrm>
              <a:off x="3852" y="1295"/>
              <a:ext cx="27" cy="37"/>
            </a:xfrm>
            <a:custGeom>
              <a:avLst/>
              <a:gdLst/>
              <a:ahLst/>
              <a:cxnLst>
                <a:cxn ang="0">
                  <a:pos x="0" y="21"/>
                </a:cxn>
                <a:cxn ang="0">
                  <a:pos x="3" y="0"/>
                </a:cxn>
                <a:cxn ang="0">
                  <a:pos x="8" y="2"/>
                </a:cxn>
                <a:cxn ang="0">
                  <a:pos x="16" y="8"/>
                </a:cxn>
                <a:cxn ang="0">
                  <a:pos x="23" y="19"/>
                </a:cxn>
                <a:cxn ang="0">
                  <a:pos x="31" y="32"/>
                </a:cxn>
                <a:cxn ang="0">
                  <a:pos x="39" y="44"/>
                </a:cxn>
                <a:cxn ang="0">
                  <a:pos x="47" y="57"/>
                </a:cxn>
                <a:cxn ang="0">
                  <a:pos x="53" y="73"/>
                </a:cxn>
                <a:cxn ang="0">
                  <a:pos x="46" y="68"/>
                </a:cxn>
                <a:cxn ang="0">
                  <a:pos x="42" y="65"/>
                </a:cxn>
                <a:cxn ang="0">
                  <a:pos x="38" y="62"/>
                </a:cxn>
                <a:cxn ang="0">
                  <a:pos x="23" y="49"/>
                </a:cxn>
                <a:cxn ang="0">
                  <a:pos x="11" y="35"/>
                </a:cxn>
                <a:cxn ang="0">
                  <a:pos x="0" y="21"/>
                </a:cxn>
                <a:cxn ang="0">
                  <a:pos x="0" y="21"/>
                </a:cxn>
              </a:cxnLst>
              <a:rect l="0" t="0" r="r" b="b"/>
              <a:pathLst>
                <a:path w="53" h="73">
                  <a:moveTo>
                    <a:pt x="0" y="21"/>
                  </a:moveTo>
                  <a:lnTo>
                    <a:pt x="3" y="0"/>
                  </a:lnTo>
                  <a:lnTo>
                    <a:pt x="8" y="2"/>
                  </a:lnTo>
                  <a:lnTo>
                    <a:pt x="16" y="8"/>
                  </a:lnTo>
                  <a:lnTo>
                    <a:pt x="23" y="19"/>
                  </a:lnTo>
                  <a:lnTo>
                    <a:pt x="31" y="32"/>
                  </a:lnTo>
                  <a:lnTo>
                    <a:pt x="39" y="44"/>
                  </a:lnTo>
                  <a:lnTo>
                    <a:pt x="47" y="57"/>
                  </a:lnTo>
                  <a:lnTo>
                    <a:pt x="53" y="73"/>
                  </a:lnTo>
                  <a:lnTo>
                    <a:pt x="46" y="68"/>
                  </a:lnTo>
                  <a:lnTo>
                    <a:pt x="42" y="65"/>
                  </a:lnTo>
                  <a:lnTo>
                    <a:pt x="38" y="62"/>
                  </a:lnTo>
                  <a:lnTo>
                    <a:pt x="23" y="49"/>
                  </a:lnTo>
                  <a:lnTo>
                    <a:pt x="11" y="35"/>
                  </a:lnTo>
                  <a:lnTo>
                    <a:pt x="0" y="21"/>
                  </a:lnTo>
                  <a:lnTo>
                    <a:pt x="0" y="21"/>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1" name="Freeform 93"/>
            <p:cNvSpPr>
              <a:spLocks/>
            </p:cNvSpPr>
            <p:nvPr/>
          </p:nvSpPr>
          <p:spPr bwMode="auto">
            <a:xfrm>
              <a:off x="4106" y="1285"/>
              <a:ext cx="27" cy="42"/>
            </a:xfrm>
            <a:custGeom>
              <a:avLst/>
              <a:gdLst/>
              <a:ahLst/>
              <a:cxnLst>
                <a:cxn ang="0">
                  <a:pos x="52" y="87"/>
                </a:cxn>
                <a:cxn ang="0">
                  <a:pos x="30" y="58"/>
                </a:cxn>
                <a:cxn ang="0">
                  <a:pos x="19" y="47"/>
                </a:cxn>
                <a:cxn ang="0">
                  <a:pos x="11" y="31"/>
                </a:cxn>
                <a:cxn ang="0">
                  <a:pos x="6" y="16"/>
                </a:cxn>
                <a:cxn ang="0">
                  <a:pos x="0" y="0"/>
                </a:cxn>
                <a:cxn ang="0">
                  <a:pos x="16" y="14"/>
                </a:cxn>
                <a:cxn ang="0">
                  <a:pos x="24" y="25"/>
                </a:cxn>
                <a:cxn ang="0">
                  <a:pos x="30" y="38"/>
                </a:cxn>
                <a:cxn ang="0">
                  <a:pos x="36" y="52"/>
                </a:cxn>
                <a:cxn ang="0">
                  <a:pos x="43" y="65"/>
                </a:cxn>
                <a:cxn ang="0">
                  <a:pos x="47" y="76"/>
                </a:cxn>
                <a:cxn ang="0">
                  <a:pos x="52" y="87"/>
                </a:cxn>
                <a:cxn ang="0">
                  <a:pos x="52" y="87"/>
                </a:cxn>
              </a:cxnLst>
              <a:rect l="0" t="0" r="r" b="b"/>
              <a:pathLst>
                <a:path w="52" h="87">
                  <a:moveTo>
                    <a:pt x="52" y="87"/>
                  </a:moveTo>
                  <a:lnTo>
                    <a:pt x="30" y="58"/>
                  </a:lnTo>
                  <a:lnTo>
                    <a:pt x="19" y="47"/>
                  </a:lnTo>
                  <a:lnTo>
                    <a:pt x="11" y="31"/>
                  </a:lnTo>
                  <a:lnTo>
                    <a:pt x="6" y="16"/>
                  </a:lnTo>
                  <a:lnTo>
                    <a:pt x="0" y="0"/>
                  </a:lnTo>
                  <a:lnTo>
                    <a:pt x="16" y="14"/>
                  </a:lnTo>
                  <a:lnTo>
                    <a:pt x="24" y="25"/>
                  </a:lnTo>
                  <a:lnTo>
                    <a:pt x="30" y="38"/>
                  </a:lnTo>
                  <a:lnTo>
                    <a:pt x="36" y="52"/>
                  </a:lnTo>
                  <a:lnTo>
                    <a:pt x="43" y="65"/>
                  </a:lnTo>
                  <a:lnTo>
                    <a:pt x="47" y="76"/>
                  </a:lnTo>
                  <a:lnTo>
                    <a:pt x="52" y="87"/>
                  </a:lnTo>
                  <a:lnTo>
                    <a:pt x="52" y="8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2" name="Freeform 94"/>
            <p:cNvSpPr>
              <a:spLocks/>
            </p:cNvSpPr>
            <p:nvPr/>
          </p:nvSpPr>
          <p:spPr bwMode="auto">
            <a:xfrm>
              <a:off x="4406" y="1271"/>
              <a:ext cx="42" cy="55"/>
            </a:xfrm>
            <a:custGeom>
              <a:avLst/>
              <a:gdLst/>
              <a:ahLst/>
              <a:cxnLst>
                <a:cxn ang="0">
                  <a:pos x="80" y="0"/>
                </a:cxn>
                <a:cxn ang="0">
                  <a:pos x="83" y="14"/>
                </a:cxn>
                <a:cxn ang="0">
                  <a:pos x="76" y="25"/>
                </a:cxn>
                <a:cxn ang="0">
                  <a:pos x="66" y="39"/>
                </a:cxn>
                <a:cxn ang="0">
                  <a:pos x="55" y="53"/>
                </a:cxn>
                <a:cxn ang="0">
                  <a:pos x="46" y="68"/>
                </a:cxn>
                <a:cxn ang="0">
                  <a:pos x="35" y="80"/>
                </a:cxn>
                <a:cxn ang="0">
                  <a:pos x="24" y="93"/>
                </a:cxn>
                <a:cxn ang="0">
                  <a:pos x="13" y="104"/>
                </a:cxn>
                <a:cxn ang="0">
                  <a:pos x="6" y="107"/>
                </a:cxn>
                <a:cxn ang="0">
                  <a:pos x="0" y="112"/>
                </a:cxn>
                <a:cxn ang="0">
                  <a:pos x="9" y="97"/>
                </a:cxn>
                <a:cxn ang="0">
                  <a:pos x="20" y="83"/>
                </a:cxn>
                <a:cxn ang="0">
                  <a:pos x="25" y="77"/>
                </a:cxn>
                <a:cxn ang="0">
                  <a:pos x="30" y="69"/>
                </a:cxn>
                <a:cxn ang="0">
                  <a:pos x="35" y="61"/>
                </a:cxn>
                <a:cxn ang="0">
                  <a:pos x="39" y="53"/>
                </a:cxn>
                <a:cxn ang="0">
                  <a:pos x="44" y="45"/>
                </a:cxn>
                <a:cxn ang="0">
                  <a:pos x="50" y="39"/>
                </a:cxn>
                <a:cxn ang="0">
                  <a:pos x="60" y="25"/>
                </a:cxn>
                <a:cxn ang="0">
                  <a:pos x="71" y="11"/>
                </a:cxn>
                <a:cxn ang="0">
                  <a:pos x="80" y="0"/>
                </a:cxn>
                <a:cxn ang="0">
                  <a:pos x="80" y="0"/>
                </a:cxn>
              </a:cxnLst>
              <a:rect l="0" t="0" r="r" b="b"/>
              <a:pathLst>
                <a:path w="83" h="112">
                  <a:moveTo>
                    <a:pt x="80" y="0"/>
                  </a:moveTo>
                  <a:lnTo>
                    <a:pt x="83" y="14"/>
                  </a:lnTo>
                  <a:lnTo>
                    <a:pt x="76" y="25"/>
                  </a:lnTo>
                  <a:lnTo>
                    <a:pt x="66" y="39"/>
                  </a:lnTo>
                  <a:lnTo>
                    <a:pt x="55" y="53"/>
                  </a:lnTo>
                  <a:lnTo>
                    <a:pt x="46" y="68"/>
                  </a:lnTo>
                  <a:lnTo>
                    <a:pt x="35" y="80"/>
                  </a:lnTo>
                  <a:lnTo>
                    <a:pt x="24" y="93"/>
                  </a:lnTo>
                  <a:lnTo>
                    <a:pt x="13" y="104"/>
                  </a:lnTo>
                  <a:lnTo>
                    <a:pt x="6" y="107"/>
                  </a:lnTo>
                  <a:lnTo>
                    <a:pt x="0" y="112"/>
                  </a:lnTo>
                  <a:lnTo>
                    <a:pt x="9" y="97"/>
                  </a:lnTo>
                  <a:lnTo>
                    <a:pt x="20" y="83"/>
                  </a:lnTo>
                  <a:lnTo>
                    <a:pt x="25" y="77"/>
                  </a:lnTo>
                  <a:lnTo>
                    <a:pt x="30" y="69"/>
                  </a:lnTo>
                  <a:lnTo>
                    <a:pt x="35" y="61"/>
                  </a:lnTo>
                  <a:lnTo>
                    <a:pt x="39" y="53"/>
                  </a:lnTo>
                  <a:lnTo>
                    <a:pt x="44" y="45"/>
                  </a:lnTo>
                  <a:lnTo>
                    <a:pt x="50" y="39"/>
                  </a:lnTo>
                  <a:lnTo>
                    <a:pt x="60" y="25"/>
                  </a:lnTo>
                  <a:lnTo>
                    <a:pt x="71" y="11"/>
                  </a:lnTo>
                  <a:lnTo>
                    <a:pt x="80" y="0"/>
                  </a:lnTo>
                  <a:lnTo>
                    <a:pt x="80" y="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3" name="Freeform 95"/>
            <p:cNvSpPr>
              <a:spLocks/>
            </p:cNvSpPr>
            <p:nvPr/>
          </p:nvSpPr>
          <p:spPr bwMode="auto">
            <a:xfrm>
              <a:off x="4211" y="1181"/>
              <a:ext cx="215" cy="138"/>
            </a:xfrm>
            <a:custGeom>
              <a:avLst/>
              <a:gdLst/>
              <a:ahLst/>
              <a:cxnLst>
                <a:cxn ang="0">
                  <a:pos x="347" y="223"/>
                </a:cxn>
                <a:cxn ang="0">
                  <a:pos x="369" y="212"/>
                </a:cxn>
                <a:cxn ang="0">
                  <a:pos x="394" y="98"/>
                </a:cxn>
                <a:cxn ang="0">
                  <a:pos x="375" y="54"/>
                </a:cxn>
                <a:cxn ang="0">
                  <a:pos x="330" y="60"/>
                </a:cxn>
                <a:cxn ang="0">
                  <a:pos x="304" y="73"/>
                </a:cxn>
                <a:cxn ang="0">
                  <a:pos x="281" y="87"/>
                </a:cxn>
                <a:cxn ang="0">
                  <a:pos x="255" y="104"/>
                </a:cxn>
                <a:cxn ang="0">
                  <a:pos x="229" y="122"/>
                </a:cxn>
                <a:cxn ang="0">
                  <a:pos x="202" y="141"/>
                </a:cxn>
                <a:cxn ang="0">
                  <a:pos x="185" y="153"/>
                </a:cxn>
                <a:cxn ang="0">
                  <a:pos x="142" y="186"/>
                </a:cxn>
                <a:cxn ang="0">
                  <a:pos x="93" y="224"/>
                </a:cxn>
                <a:cxn ang="0">
                  <a:pos x="38" y="268"/>
                </a:cxn>
                <a:cxn ang="0">
                  <a:pos x="22" y="237"/>
                </a:cxn>
                <a:cxn ang="0">
                  <a:pos x="65" y="201"/>
                </a:cxn>
                <a:cxn ang="0">
                  <a:pos x="82" y="188"/>
                </a:cxn>
                <a:cxn ang="0">
                  <a:pos x="101" y="175"/>
                </a:cxn>
                <a:cxn ang="0">
                  <a:pos x="120" y="161"/>
                </a:cxn>
                <a:cxn ang="0">
                  <a:pos x="140" y="149"/>
                </a:cxn>
                <a:cxn ang="0">
                  <a:pos x="159" y="134"/>
                </a:cxn>
                <a:cxn ang="0">
                  <a:pos x="178" y="122"/>
                </a:cxn>
                <a:cxn ang="0">
                  <a:pos x="197" y="109"/>
                </a:cxn>
                <a:cxn ang="0">
                  <a:pos x="215" y="98"/>
                </a:cxn>
                <a:cxn ang="0">
                  <a:pos x="235" y="84"/>
                </a:cxn>
                <a:cxn ang="0">
                  <a:pos x="278" y="51"/>
                </a:cxn>
                <a:cxn ang="0">
                  <a:pos x="244" y="63"/>
                </a:cxn>
                <a:cxn ang="0">
                  <a:pos x="211" y="82"/>
                </a:cxn>
                <a:cxn ang="0">
                  <a:pos x="194" y="93"/>
                </a:cxn>
                <a:cxn ang="0">
                  <a:pos x="177" y="104"/>
                </a:cxn>
                <a:cxn ang="0">
                  <a:pos x="159" y="115"/>
                </a:cxn>
                <a:cxn ang="0">
                  <a:pos x="142" y="128"/>
                </a:cxn>
                <a:cxn ang="0">
                  <a:pos x="126" y="141"/>
                </a:cxn>
                <a:cxn ang="0">
                  <a:pos x="60" y="190"/>
                </a:cxn>
                <a:cxn ang="0">
                  <a:pos x="22" y="220"/>
                </a:cxn>
                <a:cxn ang="0">
                  <a:pos x="0" y="218"/>
                </a:cxn>
                <a:cxn ang="0">
                  <a:pos x="54" y="175"/>
                </a:cxn>
                <a:cxn ang="0">
                  <a:pos x="88" y="150"/>
                </a:cxn>
                <a:cxn ang="0">
                  <a:pos x="103" y="139"/>
                </a:cxn>
                <a:cxn ang="0">
                  <a:pos x="117" y="130"/>
                </a:cxn>
                <a:cxn ang="0">
                  <a:pos x="131" y="119"/>
                </a:cxn>
                <a:cxn ang="0">
                  <a:pos x="145" y="108"/>
                </a:cxn>
                <a:cxn ang="0">
                  <a:pos x="161" y="98"/>
                </a:cxn>
                <a:cxn ang="0">
                  <a:pos x="175" y="87"/>
                </a:cxn>
                <a:cxn ang="0">
                  <a:pos x="191" y="78"/>
                </a:cxn>
                <a:cxn ang="0">
                  <a:pos x="218" y="60"/>
                </a:cxn>
                <a:cxn ang="0">
                  <a:pos x="248" y="43"/>
                </a:cxn>
                <a:cxn ang="0">
                  <a:pos x="278" y="27"/>
                </a:cxn>
                <a:cxn ang="0">
                  <a:pos x="304" y="14"/>
                </a:cxn>
                <a:cxn ang="0">
                  <a:pos x="348" y="2"/>
                </a:cxn>
                <a:cxn ang="0">
                  <a:pos x="407" y="19"/>
                </a:cxn>
                <a:cxn ang="0">
                  <a:pos x="426" y="115"/>
                </a:cxn>
                <a:cxn ang="0">
                  <a:pos x="408" y="174"/>
                </a:cxn>
                <a:cxn ang="0">
                  <a:pos x="382" y="270"/>
                </a:cxn>
                <a:cxn ang="0">
                  <a:pos x="345" y="272"/>
                </a:cxn>
              </a:cxnLst>
              <a:rect l="0" t="0" r="r" b="b"/>
              <a:pathLst>
                <a:path w="430" h="276">
                  <a:moveTo>
                    <a:pt x="334" y="248"/>
                  </a:moveTo>
                  <a:lnTo>
                    <a:pt x="337" y="235"/>
                  </a:lnTo>
                  <a:lnTo>
                    <a:pt x="342" y="229"/>
                  </a:lnTo>
                  <a:lnTo>
                    <a:pt x="347" y="223"/>
                  </a:lnTo>
                  <a:lnTo>
                    <a:pt x="352" y="221"/>
                  </a:lnTo>
                  <a:lnTo>
                    <a:pt x="353" y="218"/>
                  </a:lnTo>
                  <a:lnTo>
                    <a:pt x="361" y="215"/>
                  </a:lnTo>
                  <a:lnTo>
                    <a:pt x="369" y="212"/>
                  </a:lnTo>
                  <a:lnTo>
                    <a:pt x="378" y="212"/>
                  </a:lnTo>
                  <a:lnTo>
                    <a:pt x="389" y="174"/>
                  </a:lnTo>
                  <a:lnTo>
                    <a:pt x="394" y="123"/>
                  </a:lnTo>
                  <a:lnTo>
                    <a:pt x="394" y="98"/>
                  </a:lnTo>
                  <a:lnTo>
                    <a:pt x="389" y="76"/>
                  </a:lnTo>
                  <a:lnTo>
                    <a:pt x="385" y="67"/>
                  </a:lnTo>
                  <a:lnTo>
                    <a:pt x="380" y="60"/>
                  </a:lnTo>
                  <a:lnTo>
                    <a:pt x="375" y="54"/>
                  </a:lnTo>
                  <a:lnTo>
                    <a:pt x="367" y="51"/>
                  </a:lnTo>
                  <a:lnTo>
                    <a:pt x="355" y="51"/>
                  </a:lnTo>
                  <a:lnTo>
                    <a:pt x="339" y="55"/>
                  </a:lnTo>
                  <a:lnTo>
                    <a:pt x="330" y="60"/>
                  </a:lnTo>
                  <a:lnTo>
                    <a:pt x="320" y="65"/>
                  </a:lnTo>
                  <a:lnTo>
                    <a:pt x="315" y="68"/>
                  </a:lnTo>
                  <a:lnTo>
                    <a:pt x="309" y="70"/>
                  </a:lnTo>
                  <a:lnTo>
                    <a:pt x="304" y="73"/>
                  </a:lnTo>
                  <a:lnTo>
                    <a:pt x="298" y="76"/>
                  </a:lnTo>
                  <a:lnTo>
                    <a:pt x="292" y="79"/>
                  </a:lnTo>
                  <a:lnTo>
                    <a:pt x="287" y="84"/>
                  </a:lnTo>
                  <a:lnTo>
                    <a:pt x="281" y="87"/>
                  </a:lnTo>
                  <a:lnTo>
                    <a:pt x="274" y="92"/>
                  </a:lnTo>
                  <a:lnTo>
                    <a:pt x="268" y="95"/>
                  </a:lnTo>
                  <a:lnTo>
                    <a:pt x="262" y="100"/>
                  </a:lnTo>
                  <a:lnTo>
                    <a:pt x="255" y="104"/>
                  </a:lnTo>
                  <a:lnTo>
                    <a:pt x="249" y="108"/>
                  </a:lnTo>
                  <a:lnTo>
                    <a:pt x="243" y="112"/>
                  </a:lnTo>
                  <a:lnTo>
                    <a:pt x="237" y="117"/>
                  </a:lnTo>
                  <a:lnTo>
                    <a:pt x="229" y="122"/>
                  </a:lnTo>
                  <a:lnTo>
                    <a:pt x="222" y="126"/>
                  </a:lnTo>
                  <a:lnTo>
                    <a:pt x="216" y="131"/>
                  </a:lnTo>
                  <a:lnTo>
                    <a:pt x="208" y="136"/>
                  </a:lnTo>
                  <a:lnTo>
                    <a:pt x="202" y="141"/>
                  </a:lnTo>
                  <a:lnTo>
                    <a:pt x="196" y="145"/>
                  </a:lnTo>
                  <a:lnTo>
                    <a:pt x="192" y="149"/>
                  </a:lnTo>
                  <a:lnTo>
                    <a:pt x="189" y="152"/>
                  </a:lnTo>
                  <a:lnTo>
                    <a:pt x="185" y="153"/>
                  </a:lnTo>
                  <a:lnTo>
                    <a:pt x="181" y="156"/>
                  </a:lnTo>
                  <a:lnTo>
                    <a:pt x="169" y="166"/>
                  </a:lnTo>
                  <a:lnTo>
                    <a:pt x="155" y="177"/>
                  </a:lnTo>
                  <a:lnTo>
                    <a:pt x="142" y="186"/>
                  </a:lnTo>
                  <a:lnTo>
                    <a:pt x="129" y="196"/>
                  </a:lnTo>
                  <a:lnTo>
                    <a:pt x="117" y="207"/>
                  </a:lnTo>
                  <a:lnTo>
                    <a:pt x="106" y="215"/>
                  </a:lnTo>
                  <a:lnTo>
                    <a:pt x="93" y="224"/>
                  </a:lnTo>
                  <a:lnTo>
                    <a:pt x="82" y="234"/>
                  </a:lnTo>
                  <a:lnTo>
                    <a:pt x="73" y="242"/>
                  </a:lnTo>
                  <a:lnTo>
                    <a:pt x="54" y="256"/>
                  </a:lnTo>
                  <a:lnTo>
                    <a:pt x="38" y="268"/>
                  </a:lnTo>
                  <a:lnTo>
                    <a:pt x="32" y="273"/>
                  </a:lnTo>
                  <a:lnTo>
                    <a:pt x="27" y="276"/>
                  </a:lnTo>
                  <a:lnTo>
                    <a:pt x="21" y="242"/>
                  </a:lnTo>
                  <a:lnTo>
                    <a:pt x="22" y="237"/>
                  </a:lnTo>
                  <a:lnTo>
                    <a:pt x="29" y="231"/>
                  </a:lnTo>
                  <a:lnTo>
                    <a:pt x="38" y="223"/>
                  </a:lnTo>
                  <a:lnTo>
                    <a:pt x="51" y="212"/>
                  </a:lnTo>
                  <a:lnTo>
                    <a:pt x="65" y="201"/>
                  </a:lnTo>
                  <a:lnTo>
                    <a:pt x="70" y="197"/>
                  </a:lnTo>
                  <a:lnTo>
                    <a:pt x="74" y="194"/>
                  </a:lnTo>
                  <a:lnTo>
                    <a:pt x="77" y="191"/>
                  </a:lnTo>
                  <a:lnTo>
                    <a:pt x="82" y="188"/>
                  </a:lnTo>
                  <a:lnTo>
                    <a:pt x="87" y="185"/>
                  </a:lnTo>
                  <a:lnTo>
                    <a:pt x="92" y="182"/>
                  </a:lnTo>
                  <a:lnTo>
                    <a:pt x="96" y="179"/>
                  </a:lnTo>
                  <a:lnTo>
                    <a:pt x="101" y="175"/>
                  </a:lnTo>
                  <a:lnTo>
                    <a:pt x="106" y="172"/>
                  </a:lnTo>
                  <a:lnTo>
                    <a:pt x="111" y="167"/>
                  </a:lnTo>
                  <a:lnTo>
                    <a:pt x="115" y="164"/>
                  </a:lnTo>
                  <a:lnTo>
                    <a:pt x="120" y="161"/>
                  </a:lnTo>
                  <a:lnTo>
                    <a:pt x="125" y="158"/>
                  </a:lnTo>
                  <a:lnTo>
                    <a:pt x="129" y="155"/>
                  </a:lnTo>
                  <a:lnTo>
                    <a:pt x="134" y="152"/>
                  </a:lnTo>
                  <a:lnTo>
                    <a:pt x="140" y="149"/>
                  </a:lnTo>
                  <a:lnTo>
                    <a:pt x="145" y="144"/>
                  </a:lnTo>
                  <a:lnTo>
                    <a:pt x="150" y="141"/>
                  </a:lnTo>
                  <a:lnTo>
                    <a:pt x="155" y="138"/>
                  </a:lnTo>
                  <a:lnTo>
                    <a:pt x="159" y="134"/>
                  </a:lnTo>
                  <a:lnTo>
                    <a:pt x="164" y="131"/>
                  </a:lnTo>
                  <a:lnTo>
                    <a:pt x="169" y="128"/>
                  </a:lnTo>
                  <a:lnTo>
                    <a:pt x="174" y="125"/>
                  </a:lnTo>
                  <a:lnTo>
                    <a:pt x="178" y="122"/>
                  </a:lnTo>
                  <a:lnTo>
                    <a:pt x="183" y="119"/>
                  </a:lnTo>
                  <a:lnTo>
                    <a:pt x="188" y="115"/>
                  </a:lnTo>
                  <a:lnTo>
                    <a:pt x="192" y="112"/>
                  </a:lnTo>
                  <a:lnTo>
                    <a:pt x="197" y="109"/>
                  </a:lnTo>
                  <a:lnTo>
                    <a:pt x="202" y="106"/>
                  </a:lnTo>
                  <a:lnTo>
                    <a:pt x="205" y="103"/>
                  </a:lnTo>
                  <a:lnTo>
                    <a:pt x="210" y="101"/>
                  </a:lnTo>
                  <a:lnTo>
                    <a:pt x="215" y="98"/>
                  </a:lnTo>
                  <a:lnTo>
                    <a:pt x="218" y="95"/>
                  </a:lnTo>
                  <a:lnTo>
                    <a:pt x="222" y="93"/>
                  </a:lnTo>
                  <a:lnTo>
                    <a:pt x="229" y="89"/>
                  </a:lnTo>
                  <a:lnTo>
                    <a:pt x="235" y="84"/>
                  </a:lnTo>
                  <a:lnTo>
                    <a:pt x="241" y="81"/>
                  </a:lnTo>
                  <a:lnTo>
                    <a:pt x="246" y="78"/>
                  </a:lnTo>
                  <a:lnTo>
                    <a:pt x="251" y="74"/>
                  </a:lnTo>
                  <a:lnTo>
                    <a:pt x="278" y="51"/>
                  </a:lnTo>
                  <a:lnTo>
                    <a:pt x="270" y="54"/>
                  </a:lnTo>
                  <a:lnTo>
                    <a:pt x="262" y="57"/>
                  </a:lnTo>
                  <a:lnTo>
                    <a:pt x="252" y="60"/>
                  </a:lnTo>
                  <a:lnTo>
                    <a:pt x="244" y="63"/>
                  </a:lnTo>
                  <a:lnTo>
                    <a:pt x="237" y="68"/>
                  </a:lnTo>
                  <a:lnTo>
                    <a:pt x="227" y="73"/>
                  </a:lnTo>
                  <a:lnTo>
                    <a:pt x="219" y="78"/>
                  </a:lnTo>
                  <a:lnTo>
                    <a:pt x="211" y="82"/>
                  </a:lnTo>
                  <a:lnTo>
                    <a:pt x="207" y="85"/>
                  </a:lnTo>
                  <a:lnTo>
                    <a:pt x="202" y="87"/>
                  </a:lnTo>
                  <a:lnTo>
                    <a:pt x="199" y="90"/>
                  </a:lnTo>
                  <a:lnTo>
                    <a:pt x="194" y="93"/>
                  </a:lnTo>
                  <a:lnTo>
                    <a:pt x="189" y="95"/>
                  </a:lnTo>
                  <a:lnTo>
                    <a:pt x="185" y="98"/>
                  </a:lnTo>
                  <a:lnTo>
                    <a:pt x="181" y="101"/>
                  </a:lnTo>
                  <a:lnTo>
                    <a:pt x="177" y="104"/>
                  </a:lnTo>
                  <a:lnTo>
                    <a:pt x="172" y="108"/>
                  </a:lnTo>
                  <a:lnTo>
                    <a:pt x="169" y="109"/>
                  </a:lnTo>
                  <a:lnTo>
                    <a:pt x="164" y="112"/>
                  </a:lnTo>
                  <a:lnTo>
                    <a:pt x="159" y="115"/>
                  </a:lnTo>
                  <a:lnTo>
                    <a:pt x="155" y="119"/>
                  </a:lnTo>
                  <a:lnTo>
                    <a:pt x="152" y="122"/>
                  </a:lnTo>
                  <a:lnTo>
                    <a:pt x="147" y="125"/>
                  </a:lnTo>
                  <a:lnTo>
                    <a:pt x="142" y="128"/>
                  </a:lnTo>
                  <a:lnTo>
                    <a:pt x="139" y="131"/>
                  </a:lnTo>
                  <a:lnTo>
                    <a:pt x="134" y="134"/>
                  </a:lnTo>
                  <a:lnTo>
                    <a:pt x="129" y="138"/>
                  </a:lnTo>
                  <a:lnTo>
                    <a:pt x="126" y="141"/>
                  </a:lnTo>
                  <a:lnTo>
                    <a:pt x="109" y="153"/>
                  </a:lnTo>
                  <a:lnTo>
                    <a:pt x="92" y="166"/>
                  </a:lnTo>
                  <a:lnTo>
                    <a:pt x="76" y="179"/>
                  </a:lnTo>
                  <a:lnTo>
                    <a:pt x="60" y="190"/>
                  </a:lnTo>
                  <a:lnTo>
                    <a:pt x="44" y="202"/>
                  </a:lnTo>
                  <a:lnTo>
                    <a:pt x="29" y="213"/>
                  </a:lnTo>
                  <a:lnTo>
                    <a:pt x="25" y="216"/>
                  </a:lnTo>
                  <a:lnTo>
                    <a:pt x="22" y="220"/>
                  </a:lnTo>
                  <a:lnTo>
                    <a:pt x="18" y="223"/>
                  </a:lnTo>
                  <a:lnTo>
                    <a:pt x="14" y="224"/>
                  </a:lnTo>
                  <a:lnTo>
                    <a:pt x="7" y="223"/>
                  </a:lnTo>
                  <a:lnTo>
                    <a:pt x="0" y="218"/>
                  </a:lnTo>
                  <a:lnTo>
                    <a:pt x="14" y="207"/>
                  </a:lnTo>
                  <a:lnTo>
                    <a:pt x="33" y="193"/>
                  </a:lnTo>
                  <a:lnTo>
                    <a:pt x="43" y="185"/>
                  </a:lnTo>
                  <a:lnTo>
                    <a:pt x="54" y="175"/>
                  </a:lnTo>
                  <a:lnTo>
                    <a:pt x="66" y="166"/>
                  </a:lnTo>
                  <a:lnTo>
                    <a:pt x="79" y="156"/>
                  </a:lnTo>
                  <a:lnTo>
                    <a:pt x="85" y="152"/>
                  </a:lnTo>
                  <a:lnTo>
                    <a:pt x="88" y="150"/>
                  </a:lnTo>
                  <a:lnTo>
                    <a:pt x="92" y="147"/>
                  </a:lnTo>
                  <a:lnTo>
                    <a:pt x="96" y="144"/>
                  </a:lnTo>
                  <a:lnTo>
                    <a:pt x="100" y="142"/>
                  </a:lnTo>
                  <a:lnTo>
                    <a:pt x="103" y="139"/>
                  </a:lnTo>
                  <a:lnTo>
                    <a:pt x="106" y="136"/>
                  </a:lnTo>
                  <a:lnTo>
                    <a:pt x="109" y="134"/>
                  </a:lnTo>
                  <a:lnTo>
                    <a:pt x="114" y="131"/>
                  </a:lnTo>
                  <a:lnTo>
                    <a:pt x="117" y="130"/>
                  </a:lnTo>
                  <a:lnTo>
                    <a:pt x="120" y="126"/>
                  </a:lnTo>
                  <a:lnTo>
                    <a:pt x="123" y="123"/>
                  </a:lnTo>
                  <a:lnTo>
                    <a:pt x="128" y="122"/>
                  </a:lnTo>
                  <a:lnTo>
                    <a:pt x="131" y="119"/>
                  </a:lnTo>
                  <a:lnTo>
                    <a:pt x="134" y="115"/>
                  </a:lnTo>
                  <a:lnTo>
                    <a:pt x="139" y="114"/>
                  </a:lnTo>
                  <a:lnTo>
                    <a:pt x="142" y="111"/>
                  </a:lnTo>
                  <a:lnTo>
                    <a:pt x="145" y="108"/>
                  </a:lnTo>
                  <a:lnTo>
                    <a:pt x="150" y="106"/>
                  </a:lnTo>
                  <a:lnTo>
                    <a:pt x="153" y="103"/>
                  </a:lnTo>
                  <a:lnTo>
                    <a:pt x="156" y="100"/>
                  </a:lnTo>
                  <a:lnTo>
                    <a:pt x="161" y="98"/>
                  </a:lnTo>
                  <a:lnTo>
                    <a:pt x="164" y="95"/>
                  </a:lnTo>
                  <a:lnTo>
                    <a:pt x="169" y="93"/>
                  </a:lnTo>
                  <a:lnTo>
                    <a:pt x="172" y="90"/>
                  </a:lnTo>
                  <a:lnTo>
                    <a:pt x="175" y="87"/>
                  </a:lnTo>
                  <a:lnTo>
                    <a:pt x="180" y="85"/>
                  </a:lnTo>
                  <a:lnTo>
                    <a:pt x="183" y="82"/>
                  </a:lnTo>
                  <a:lnTo>
                    <a:pt x="188" y="79"/>
                  </a:lnTo>
                  <a:lnTo>
                    <a:pt x="191" y="78"/>
                  </a:lnTo>
                  <a:lnTo>
                    <a:pt x="196" y="74"/>
                  </a:lnTo>
                  <a:lnTo>
                    <a:pt x="202" y="70"/>
                  </a:lnTo>
                  <a:lnTo>
                    <a:pt x="210" y="65"/>
                  </a:lnTo>
                  <a:lnTo>
                    <a:pt x="218" y="60"/>
                  </a:lnTo>
                  <a:lnTo>
                    <a:pt x="226" y="55"/>
                  </a:lnTo>
                  <a:lnTo>
                    <a:pt x="233" y="51"/>
                  </a:lnTo>
                  <a:lnTo>
                    <a:pt x="240" y="48"/>
                  </a:lnTo>
                  <a:lnTo>
                    <a:pt x="248" y="43"/>
                  </a:lnTo>
                  <a:lnTo>
                    <a:pt x="255" y="38"/>
                  </a:lnTo>
                  <a:lnTo>
                    <a:pt x="262" y="35"/>
                  </a:lnTo>
                  <a:lnTo>
                    <a:pt x="270" y="30"/>
                  </a:lnTo>
                  <a:lnTo>
                    <a:pt x="278" y="27"/>
                  </a:lnTo>
                  <a:lnTo>
                    <a:pt x="284" y="24"/>
                  </a:lnTo>
                  <a:lnTo>
                    <a:pt x="292" y="21"/>
                  </a:lnTo>
                  <a:lnTo>
                    <a:pt x="298" y="18"/>
                  </a:lnTo>
                  <a:lnTo>
                    <a:pt x="304" y="14"/>
                  </a:lnTo>
                  <a:lnTo>
                    <a:pt x="311" y="11"/>
                  </a:lnTo>
                  <a:lnTo>
                    <a:pt x="325" y="8"/>
                  </a:lnTo>
                  <a:lnTo>
                    <a:pt x="336" y="3"/>
                  </a:lnTo>
                  <a:lnTo>
                    <a:pt x="348" y="2"/>
                  </a:lnTo>
                  <a:lnTo>
                    <a:pt x="359" y="0"/>
                  </a:lnTo>
                  <a:lnTo>
                    <a:pt x="378" y="0"/>
                  </a:lnTo>
                  <a:lnTo>
                    <a:pt x="393" y="8"/>
                  </a:lnTo>
                  <a:lnTo>
                    <a:pt x="407" y="19"/>
                  </a:lnTo>
                  <a:lnTo>
                    <a:pt x="416" y="32"/>
                  </a:lnTo>
                  <a:lnTo>
                    <a:pt x="427" y="57"/>
                  </a:lnTo>
                  <a:lnTo>
                    <a:pt x="430" y="85"/>
                  </a:lnTo>
                  <a:lnTo>
                    <a:pt x="426" y="115"/>
                  </a:lnTo>
                  <a:lnTo>
                    <a:pt x="422" y="130"/>
                  </a:lnTo>
                  <a:lnTo>
                    <a:pt x="418" y="145"/>
                  </a:lnTo>
                  <a:lnTo>
                    <a:pt x="413" y="160"/>
                  </a:lnTo>
                  <a:lnTo>
                    <a:pt x="408" y="174"/>
                  </a:lnTo>
                  <a:lnTo>
                    <a:pt x="394" y="227"/>
                  </a:lnTo>
                  <a:lnTo>
                    <a:pt x="396" y="246"/>
                  </a:lnTo>
                  <a:lnTo>
                    <a:pt x="391" y="261"/>
                  </a:lnTo>
                  <a:lnTo>
                    <a:pt x="382" y="270"/>
                  </a:lnTo>
                  <a:lnTo>
                    <a:pt x="375" y="273"/>
                  </a:lnTo>
                  <a:lnTo>
                    <a:pt x="369" y="275"/>
                  </a:lnTo>
                  <a:lnTo>
                    <a:pt x="358" y="275"/>
                  </a:lnTo>
                  <a:lnTo>
                    <a:pt x="345" y="272"/>
                  </a:lnTo>
                  <a:lnTo>
                    <a:pt x="337" y="262"/>
                  </a:lnTo>
                  <a:lnTo>
                    <a:pt x="334" y="248"/>
                  </a:lnTo>
                  <a:lnTo>
                    <a:pt x="334" y="24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4" name="Freeform 96"/>
            <p:cNvSpPr>
              <a:spLocks/>
            </p:cNvSpPr>
            <p:nvPr/>
          </p:nvSpPr>
          <p:spPr bwMode="auto">
            <a:xfrm>
              <a:off x="3764" y="1249"/>
              <a:ext cx="8" cy="17"/>
            </a:xfrm>
            <a:custGeom>
              <a:avLst/>
              <a:gdLst/>
              <a:ahLst/>
              <a:cxnLst>
                <a:cxn ang="0">
                  <a:pos x="7" y="33"/>
                </a:cxn>
                <a:cxn ang="0">
                  <a:pos x="0" y="33"/>
                </a:cxn>
                <a:cxn ang="0">
                  <a:pos x="2" y="20"/>
                </a:cxn>
                <a:cxn ang="0">
                  <a:pos x="7" y="11"/>
                </a:cxn>
                <a:cxn ang="0">
                  <a:pos x="13" y="3"/>
                </a:cxn>
                <a:cxn ang="0">
                  <a:pos x="16" y="1"/>
                </a:cxn>
                <a:cxn ang="0">
                  <a:pos x="19" y="0"/>
                </a:cxn>
                <a:cxn ang="0">
                  <a:pos x="7" y="33"/>
                </a:cxn>
                <a:cxn ang="0">
                  <a:pos x="7" y="33"/>
                </a:cxn>
              </a:cxnLst>
              <a:rect l="0" t="0" r="r" b="b"/>
              <a:pathLst>
                <a:path w="19" h="33">
                  <a:moveTo>
                    <a:pt x="7" y="33"/>
                  </a:moveTo>
                  <a:lnTo>
                    <a:pt x="0" y="33"/>
                  </a:lnTo>
                  <a:lnTo>
                    <a:pt x="2" y="20"/>
                  </a:lnTo>
                  <a:lnTo>
                    <a:pt x="7" y="11"/>
                  </a:lnTo>
                  <a:lnTo>
                    <a:pt x="13" y="3"/>
                  </a:lnTo>
                  <a:lnTo>
                    <a:pt x="16" y="1"/>
                  </a:lnTo>
                  <a:lnTo>
                    <a:pt x="19" y="0"/>
                  </a:lnTo>
                  <a:lnTo>
                    <a:pt x="7" y="33"/>
                  </a:lnTo>
                  <a:lnTo>
                    <a:pt x="7" y="33"/>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5" name="Freeform 97"/>
            <p:cNvSpPr>
              <a:spLocks/>
            </p:cNvSpPr>
            <p:nvPr/>
          </p:nvSpPr>
          <p:spPr bwMode="auto">
            <a:xfrm>
              <a:off x="4234" y="1211"/>
              <a:ext cx="45" cy="38"/>
            </a:xfrm>
            <a:custGeom>
              <a:avLst/>
              <a:gdLst/>
              <a:ahLst/>
              <a:cxnLst>
                <a:cxn ang="0">
                  <a:pos x="0" y="76"/>
                </a:cxn>
                <a:cxn ang="0">
                  <a:pos x="8" y="66"/>
                </a:cxn>
                <a:cxn ang="0">
                  <a:pos x="19" y="57"/>
                </a:cxn>
                <a:cxn ang="0">
                  <a:pos x="28" y="46"/>
                </a:cxn>
                <a:cxn ang="0">
                  <a:pos x="39" y="34"/>
                </a:cxn>
                <a:cxn ang="0">
                  <a:pos x="50" y="25"/>
                </a:cxn>
                <a:cxn ang="0">
                  <a:pos x="61" y="16"/>
                </a:cxn>
                <a:cxn ang="0">
                  <a:pos x="74" y="6"/>
                </a:cxn>
                <a:cxn ang="0">
                  <a:pos x="79" y="3"/>
                </a:cxn>
                <a:cxn ang="0">
                  <a:pos x="85" y="0"/>
                </a:cxn>
                <a:cxn ang="0">
                  <a:pos x="90" y="11"/>
                </a:cxn>
                <a:cxn ang="0">
                  <a:pos x="87" y="17"/>
                </a:cxn>
                <a:cxn ang="0">
                  <a:pos x="82" y="23"/>
                </a:cxn>
                <a:cxn ang="0">
                  <a:pos x="72" y="33"/>
                </a:cxn>
                <a:cxn ang="0">
                  <a:pos x="60" y="44"/>
                </a:cxn>
                <a:cxn ang="0">
                  <a:pos x="54" y="47"/>
                </a:cxn>
                <a:cxn ang="0">
                  <a:pos x="47" y="52"/>
                </a:cxn>
                <a:cxn ang="0">
                  <a:pos x="39" y="57"/>
                </a:cxn>
                <a:cxn ang="0">
                  <a:pos x="33" y="60"/>
                </a:cxn>
                <a:cxn ang="0">
                  <a:pos x="27" y="63"/>
                </a:cxn>
                <a:cxn ang="0">
                  <a:pos x="20" y="66"/>
                </a:cxn>
                <a:cxn ang="0">
                  <a:pos x="14" y="69"/>
                </a:cxn>
                <a:cxn ang="0">
                  <a:pos x="9" y="72"/>
                </a:cxn>
                <a:cxn ang="0">
                  <a:pos x="0" y="76"/>
                </a:cxn>
                <a:cxn ang="0">
                  <a:pos x="0" y="76"/>
                </a:cxn>
              </a:cxnLst>
              <a:rect l="0" t="0" r="r" b="b"/>
              <a:pathLst>
                <a:path w="90" h="76">
                  <a:moveTo>
                    <a:pt x="0" y="76"/>
                  </a:moveTo>
                  <a:lnTo>
                    <a:pt x="8" y="66"/>
                  </a:lnTo>
                  <a:lnTo>
                    <a:pt x="19" y="57"/>
                  </a:lnTo>
                  <a:lnTo>
                    <a:pt x="28" y="46"/>
                  </a:lnTo>
                  <a:lnTo>
                    <a:pt x="39" y="34"/>
                  </a:lnTo>
                  <a:lnTo>
                    <a:pt x="50" y="25"/>
                  </a:lnTo>
                  <a:lnTo>
                    <a:pt x="61" y="16"/>
                  </a:lnTo>
                  <a:lnTo>
                    <a:pt x="74" y="6"/>
                  </a:lnTo>
                  <a:lnTo>
                    <a:pt x="79" y="3"/>
                  </a:lnTo>
                  <a:lnTo>
                    <a:pt x="85" y="0"/>
                  </a:lnTo>
                  <a:lnTo>
                    <a:pt x="90" y="11"/>
                  </a:lnTo>
                  <a:lnTo>
                    <a:pt x="87" y="17"/>
                  </a:lnTo>
                  <a:lnTo>
                    <a:pt x="82" y="23"/>
                  </a:lnTo>
                  <a:lnTo>
                    <a:pt x="72" y="33"/>
                  </a:lnTo>
                  <a:lnTo>
                    <a:pt x="60" y="44"/>
                  </a:lnTo>
                  <a:lnTo>
                    <a:pt x="54" y="47"/>
                  </a:lnTo>
                  <a:lnTo>
                    <a:pt x="47" y="52"/>
                  </a:lnTo>
                  <a:lnTo>
                    <a:pt x="39" y="57"/>
                  </a:lnTo>
                  <a:lnTo>
                    <a:pt x="33" y="60"/>
                  </a:lnTo>
                  <a:lnTo>
                    <a:pt x="27" y="63"/>
                  </a:lnTo>
                  <a:lnTo>
                    <a:pt x="20" y="66"/>
                  </a:lnTo>
                  <a:lnTo>
                    <a:pt x="14" y="69"/>
                  </a:lnTo>
                  <a:lnTo>
                    <a:pt x="9" y="72"/>
                  </a:lnTo>
                  <a:lnTo>
                    <a:pt x="0" y="76"/>
                  </a:lnTo>
                  <a:lnTo>
                    <a:pt x="0" y="76"/>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6" name="Freeform 98"/>
            <p:cNvSpPr>
              <a:spLocks/>
            </p:cNvSpPr>
            <p:nvPr/>
          </p:nvSpPr>
          <p:spPr bwMode="auto">
            <a:xfrm>
              <a:off x="3899" y="1094"/>
              <a:ext cx="238" cy="150"/>
            </a:xfrm>
            <a:custGeom>
              <a:avLst/>
              <a:gdLst/>
              <a:ahLst/>
              <a:cxnLst>
                <a:cxn ang="0">
                  <a:pos x="78" y="237"/>
                </a:cxn>
                <a:cxn ang="0">
                  <a:pos x="141" y="184"/>
                </a:cxn>
                <a:cxn ang="0">
                  <a:pos x="196" y="142"/>
                </a:cxn>
                <a:cxn ang="0">
                  <a:pos x="213" y="129"/>
                </a:cxn>
                <a:cxn ang="0">
                  <a:pos x="230" y="117"/>
                </a:cxn>
                <a:cxn ang="0">
                  <a:pos x="246" y="104"/>
                </a:cxn>
                <a:cxn ang="0">
                  <a:pos x="276" y="82"/>
                </a:cxn>
                <a:cxn ang="0">
                  <a:pos x="263" y="82"/>
                </a:cxn>
                <a:cxn ang="0">
                  <a:pos x="241" y="96"/>
                </a:cxn>
                <a:cxn ang="0">
                  <a:pos x="223" y="109"/>
                </a:cxn>
                <a:cxn ang="0">
                  <a:pos x="202" y="123"/>
                </a:cxn>
                <a:cxn ang="0">
                  <a:pos x="180" y="139"/>
                </a:cxn>
                <a:cxn ang="0">
                  <a:pos x="158" y="154"/>
                </a:cxn>
                <a:cxn ang="0">
                  <a:pos x="120" y="183"/>
                </a:cxn>
                <a:cxn ang="0">
                  <a:pos x="81" y="214"/>
                </a:cxn>
                <a:cxn ang="0">
                  <a:pos x="18" y="265"/>
                </a:cxn>
                <a:cxn ang="0">
                  <a:pos x="40" y="224"/>
                </a:cxn>
                <a:cxn ang="0">
                  <a:pos x="85" y="188"/>
                </a:cxn>
                <a:cxn ang="0">
                  <a:pos x="128" y="153"/>
                </a:cxn>
                <a:cxn ang="0">
                  <a:pos x="144" y="142"/>
                </a:cxn>
                <a:cxn ang="0">
                  <a:pos x="158" y="132"/>
                </a:cxn>
                <a:cxn ang="0">
                  <a:pos x="174" y="121"/>
                </a:cxn>
                <a:cxn ang="0">
                  <a:pos x="189" y="110"/>
                </a:cxn>
                <a:cxn ang="0">
                  <a:pos x="205" y="99"/>
                </a:cxn>
                <a:cxn ang="0">
                  <a:pos x="221" y="90"/>
                </a:cxn>
                <a:cxn ang="0">
                  <a:pos x="237" y="79"/>
                </a:cxn>
                <a:cxn ang="0">
                  <a:pos x="265" y="61"/>
                </a:cxn>
                <a:cxn ang="0">
                  <a:pos x="298" y="44"/>
                </a:cxn>
                <a:cxn ang="0">
                  <a:pos x="331" y="30"/>
                </a:cxn>
                <a:cxn ang="0">
                  <a:pos x="363" y="17"/>
                </a:cxn>
                <a:cxn ang="0">
                  <a:pos x="410" y="3"/>
                </a:cxn>
                <a:cxn ang="0">
                  <a:pos x="465" y="11"/>
                </a:cxn>
                <a:cxn ang="0">
                  <a:pos x="471" y="83"/>
                </a:cxn>
                <a:cxn ang="0">
                  <a:pos x="453" y="129"/>
                </a:cxn>
                <a:cxn ang="0">
                  <a:pos x="427" y="192"/>
                </a:cxn>
                <a:cxn ang="0">
                  <a:pos x="404" y="202"/>
                </a:cxn>
                <a:cxn ang="0">
                  <a:pos x="394" y="167"/>
                </a:cxn>
                <a:cxn ang="0">
                  <a:pos x="430" y="121"/>
                </a:cxn>
                <a:cxn ang="0">
                  <a:pos x="430" y="52"/>
                </a:cxn>
                <a:cxn ang="0">
                  <a:pos x="401" y="44"/>
                </a:cxn>
                <a:cxn ang="0">
                  <a:pos x="371" y="58"/>
                </a:cxn>
                <a:cxn ang="0">
                  <a:pos x="350" y="71"/>
                </a:cxn>
                <a:cxn ang="0">
                  <a:pos x="326" y="85"/>
                </a:cxn>
                <a:cxn ang="0">
                  <a:pos x="301" y="99"/>
                </a:cxn>
                <a:cxn ang="0">
                  <a:pos x="276" y="115"/>
                </a:cxn>
                <a:cxn ang="0">
                  <a:pos x="251" y="132"/>
                </a:cxn>
                <a:cxn ang="0">
                  <a:pos x="224" y="150"/>
                </a:cxn>
                <a:cxn ang="0">
                  <a:pos x="199" y="169"/>
                </a:cxn>
                <a:cxn ang="0">
                  <a:pos x="174" y="188"/>
                </a:cxn>
                <a:cxn ang="0">
                  <a:pos x="128" y="224"/>
                </a:cxn>
                <a:cxn ang="0">
                  <a:pos x="89" y="259"/>
                </a:cxn>
                <a:cxn ang="0">
                  <a:pos x="35" y="278"/>
                </a:cxn>
              </a:cxnLst>
              <a:rect l="0" t="0" r="r" b="b"/>
              <a:pathLst>
                <a:path w="478" h="298">
                  <a:moveTo>
                    <a:pt x="35" y="278"/>
                  </a:moveTo>
                  <a:lnTo>
                    <a:pt x="49" y="263"/>
                  </a:lnTo>
                  <a:lnTo>
                    <a:pt x="62" y="251"/>
                  </a:lnTo>
                  <a:lnTo>
                    <a:pt x="78" y="237"/>
                  </a:lnTo>
                  <a:lnTo>
                    <a:pt x="93" y="224"/>
                  </a:lnTo>
                  <a:lnTo>
                    <a:pt x="109" y="210"/>
                  </a:lnTo>
                  <a:lnTo>
                    <a:pt x="125" y="197"/>
                  </a:lnTo>
                  <a:lnTo>
                    <a:pt x="141" y="184"/>
                  </a:lnTo>
                  <a:lnTo>
                    <a:pt x="158" y="172"/>
                  </a:lnTo>
                  <a:lnTo>
                    <a:pt x="175" y="158"/>
                  </a:lnTo>
                  <a:lnTo>
                    <a:pt x="191" y="145"/>
                  </a:lnTo>
                  <a:lnTo>
                    <a:pt x="196" y="142"/>
                  </a:lnTo>
                  <a:lnTo>
                    <a:pt x="200" y="139"/>
                  </a:lnTo>
                  <a:lnTo>
                    <a:pt x="205" y="136"/>
                  </a:lnTo>
                  <a:lnTo>
                    <a:pt x="208" y="132"/>
                  </a:lnTo>
                  <a:lnTo>
                    <a:pt x="213" y="129"/>
                  </a:lnTo>
                  <a:lnTo>
                    <a:pt x="218" y="126"/>
                  </a:lnTo>
                  <a:lnTo>
                    <a:pt x="221" y="123"/>
                  </a:lnTo>
                  <a:lnTo>
                    <a:pt x="226" y="120"/>
                  </a:lnTo>
                  <a:lnTo>
                    <a:pt x="230" y="117"/>
                  </a:lnTo>
                  <a:lnTo>
                    <a:pt x="235" y="113"/>
                  </a:lnTo>
                  <a:lnTo>
                    <a:pt x="238" y="110"/>
                  </a:lnTo>
                  <a:lnTo>
                    <a:pt x="243" y="107"/>
                  </a:lnTo>
                  <a:lnTo>
                    <a:pt x="246" y="104"/>
                  </a:lnTo>
                  <a:lnTo>
                    <a:pt x="251" y="101"/>
                  </a:lnTo>
                  <a:lnTo>
                    <a:pt x="256" y="98"/>
                  </a:lnTo>
                  <a:lnTo>
                    <a:pt x="259" y="95"/>
                  </a:lnTo>
                  <a:lnTo>
                    <a:pt x="276" y="82"/>
                  </a:lnTo>
                  <a:lnTo>
                    <a:pt x="292" y="71"/>
                  </a:lnTo>
                  <a:lnTo>
                    <a:pt x="279" y="76"/>
                  </a:lnTo>
                  <a:lnTo>
                    <a:pt x="271" y="79"/>
                  </a:lnTo>
                  <a:lnTo>
                    <a:pt x="263" y="82"/>
                  </a:lnTo>
                  <a:lnTo>
                    <a:pt x="256" y="88"/>
                  </a:lnTo>
                  <a:lnTo>
                    <a:pt x="251" y="90"/>
                  </a:lnTo>
                  <a:lnTo>
                    <a:pt x="246" y="93"/>
                  </a:lnTo>
                  <a:lnTo>
                    <a:pt x="241" y="96"/>
                  </a:lnTo>
                  <a:lnTo>
                    <a:pt x="237" y="99"/>
                  </a:lnTo>
                  <a:lnTo>
                    <a:pt x="232" y="102"/>
                  </a:lnTo>
                  <a:lnTo>
                    <a:pt x="227" y="106"/>
                  </a:lnTo>
                  <a:lnTo>
                    <a:pt x="223" y="109"/>
                  </a:lnTo>
                  <a:lnTo>
                    <a:pt x="218" y="112"/>
                  </a:lnTo>
                  <a:lnTo>
                    <a:pt x="211" y="115"/>
                  </a:lnTo>
                  <a:lnTo>
                    <a:pt x="207" y="118"/>
                  </a:lnTo>
                  <a:lnTo>
                    <a:pt x="202" y="123"/>
                  </a:lnTo>
                  <a:lnTo>
                    <a:pt x="196" y="126"/>
                  </a:lnTo>
                  <a:lnTo>
                    <a:pt x="191" y="131"/>
                  </a:lnTo>
                  <a:lnTo>
                    <a:pt x="185" y="134"/>
                  </a:lnTo>
                  <a:lnTo>
                    <a:pt x="180" y="139"/>
                  </a:lnTo>
                  <a:lnTo>
                    <a:pt x="174" y="142"/>
                  </a:lnTo>
                  <a:lnTo>
                    <a:pt x="169" y="147"/>
                  </a:lnTo>
                  <a:lnTo>
                    <a:pt x="163" y="150"/>
                  </a:lnTo>
                  <a:lnTo>
                    <a:pt x="158" y="154"/>
                  </a:lnTo>
                  <a:lnTo>
                    <a:pt x="152" y="159"/>
                  </a:lnTo>
                  <a:lnTo>
                    <a:pt x="142" y="167"/>
                  </a:lnTo>
                  <a:lnTo>
                    <a:pt x="131" y="175"/>
                  </a:lnTo>
                  <a:lnTo>
                    <a:pt x="120" y="183"/>
                  </a:lnTo>
                  <a:lnTo>
                    <a:pt x="109" y="191"/>
                  </a:lnTo>
                  <a:lnTo>
                    <a:pt x="100" y="199"/>
                  </a:lnTo>
                  <a:lnTo>
                    <a:pt x="90" y="207"/>
                  </a:lnTo>
                  <a:lnTo>
                    <a:pt x="81" y="214"/>
                  </a:lnTo>
                  <a:lnTo>
                    <a:pt x="62" y="229"/>
                  </a:lnTo>
                  <a:lnTo>
                    <a:pt x="48" y="241"/>
                  </a:lnTo>
                  <a:lnTo>
                    <a:pt x="33" y="252"/>
                  </a:lnTo>
                  <a:lnTo>
                    <a:pt x="18" y="265"/>
                  </a:lnTo>
                  <a:lnTo>
                    <a:pt x="0" y="257"/>
                  </a:lnTo>
                  <a:lnTo>
                    <a:pt x="13" y="246"/>
                  </a:lnTo>
                  <a:lnTo>
                    <a:pt x="30" y="232"/>
                  </a:lnTo>
                  <a:lnTo>
                    <a:pt x="40" y="224"/>
                  </a:lnTo>
                  <a:lnTo>
                    <a:pt x="49" y="216"/>
                  </a:lnTo>
                  <a:lnTo>
                    <a:pt x="60" y="207"/>
                  </a:lnTo>
                  <a:lnTo>
                    <a:pt x="73" y="197"/>
                  </a:lnTo>
                  <a:lnTo>
                    <a:pt x="85" y="188"/>
                  </a:lnTo>
                  <a:lnTo>
                    <a:pt x="98" y="177"/>
                  </a:lnTo>
                  <a:lnTo>
                    <a:pt x="111" y="167"/>
                  </a:lnTo>
                  <a:lnTo>
                    <a:pt x="125" y="156"/>
                  </a:lnTo>
                  <a:lnTo>
                    <a:pt x="128" y="153"/>
                  </a:lnTo>
                  <a:lnTo>
                    <a:pt x="133" y="151"/>
                  </a:lnTo>
                  <a:lnTo>
                    <a:pt x="136" y="148"/>
                  </a:lnTo>
                  <a:lnTo>
                    <a:pt x="139" y="145"/>
                  </a:lnTo>
                  <a:lnTo>
                    <a:pt x="144" y="142"/>
                  </a:lnTo>
                  <a:lnTo>
                    <a:pt x="147" y="140"/>
                  </a:lnTo>
                  <a:lnTo>
                    <a:pt x="150" y="137"/>
                  </a:lnTo>
                  <a:lnTo>
                    <a:pt x="155" y="134"/>
                  </a:lnTo>
                  <a:lnTo>
                    <a:pt x="158" y="132"/>
                  </a:lnTo>
                  <a:lnTo>
                    <a:pt x="161" y="129"/>
                  </a:lnTo>
                  <a:lnTo>
                    <a:pt x="166" y="126"/>
                  </a:lnTo>
                  <a:lnTo>
                    <a:pt x="169" y="123"/>
                  </a:lnTo>
                  <a:lnTo>
                    <a:pt x="174" y="121"/>
                  </a:lnTo>
                  <a:lnTo>
                    <a:pt x="177" y="118"/>
                  </a:lnTo>
                  <a:lnTo>
                    <a:pt x="182" y="115"/>
                  </a:lnTo>
                  <a:lnTo>
                    <a:pt x="185" y="113"/>
                  </a:lnTo>
                  <a:lnTo>
                    <a:pt x="189" y="110"/>
                  </a:lnTo>
                  <a:lnTo>
                    <a:pt x="193" y="107"/>
                  </a:lnTo>
                  <a:lnTo>
                    <a:pt x="197" y="106"/>
                  </a:lnTo>
                  <a:lnTo>
                    <a:pt x="200" y="102"/>
                  </a:lnTo>
                  <a:lnTo>
                    <a:pt x="205" y="99"/>
                  </a:lnTo>
                  <a:lnTo>
                    <a:pt x="208" y="98"/>
                  </a:lnTo>
                  <a:lnTo>
                    <a:pt x="213" y="95"/>
                  </a:lnTo>
                  <a:lnTo>
                    <a:pt x="216" y="91"/>
                  </a:lnTo>
                  <a:lnTo>
                    <a:pt x="221" y="90"/>
                  </a:lnTo>
                  <a:lnTo>
                    <a:pt x="224" y="87"/>
                  </a:lnTo>
                  <a:lnTo>
                    <a:pt x="229" y="83"/>
                  </a:lnTo>
                  <a:lnTo>
                    <a:pt x="232" y="82"/>
                  </a:lnTo>
                  <a:lnTo>
                    <a:pt x="237" y="79"/>
                  </a:lnTo>
                  <a:lnTo>
                    <a:pt x="241" y="77"/>
                  </a:lnTo>
                  <a:lnTo>
                    <a:pt x="249" y="72"/>
                  </a:lnTo>
                  <a:lnTo>
                    <a:pt x="257" y="66"/>
                  </a:lnTo>
                  <a:lnTo>
                    <a:pt x="265" y="61"/>
                  </a:lnTo>
                  <a:lnTo>
                    <a:pt x="273" y="58"/>
                  </a:lnTo>
                  <a:lnTo>
                    <a:pt x="282" y="54"/>
                  </a:lnTo>
                  <a:lnTo>
                    <a:pt x="290" y="49"/>
                  </a:lnTo>
                  <a:lnTo>
                    <a:pt x="298" y="44"/>
                  </a:lnTo>
                  <a:lnTo>
                    <a:pt x="306" y="41"/>
                  </a:lnTo>
                  <a:lnTo>
                    <a:pt x="314" y="36"/>
                  </a:lnTo>
                  <a:lnTo>
                    <a:pt x="323" y="33"/>
                  </a:lnTo>
                  <a:lnTo>
                    <a:pt x="331" y="30"/>
                  </a:lnTo>
                  <a:lnTo>
                    <a:pt x="339" y="25"/>
                  </a:lnTo>
                  <a:lnTo>
                    <a:pt x="347" y="22"/>
                  </a:lnTo>
                  <a:lnTo>
                    <a:pt x="355" y="19"/>
                  </a:lnTo>
                  <a:lnTo>
                    <a:pt x="363" y="17"/>
                  </a:lnTo>
                  <a:lnTo>
                    <a:pt x="371" y="14"/>
                  </a:lnTo>
                  <a:lnTo>
                    <a:pt x="378" y="11"/>
                  </a:lnTo>
                  <a:lnTo>
                    <a:pt x="394" y="6"/>
                  </a:lnTo>
                  <a:lnTo>
                    <a:pt x="410" y="3"/>
                  </a:lnTo>
                  <a:lnTo>
                    <a:pt x="424" y="1"/>
                  </a:lnTo>
                  <a:lnTo>
                    <a:pt x="440" y="0"/>
                  </a:lnTo>
                  <a:lnTo>
                    <a:pt x="454" y="5"/>
                  </a:lnTo>
                  <a:lnTo>
                    <a:pt x="465" y="11"/>
                  </a:lnTo>
                  <a:lnTo>
                    <a:pt x="476" y="31"/>
                  </a:lnTo>
                  <a:lnTo>
                    <a:pt x="478" y="57"/>
                  </a:lnTo>
                  <a:lnTo>
                    <a:pt x="475" y="69"/>
                  </a:lnTo>
                  <a:lnTo>
                    <a:pt x="471" y="83"/>
                  </a:lnTo>
                  <a:lnTo>
                    <a:pt x="465" y="99"/>
                  </a:lnTo>
                  <a:lnTo>
                    <a:pt x="459" y="115"/>
                  </a:lnTo>
                  <a:lnTo>
                    <a:pt x="456" y="121"/>
                  </a:lnTo>
                  <a:lnTo>
                    <a:pt x="453" y="129"/>
                  </a:lnTo>
                  <a:lnTo>
                    <a:pt x="446" y="143"/>
                  </a:lnTo>
                  <a:lnTo>
                    <a:pt x="440" y="158"/>
                  </a:lnTo>
                  <a:lnTo>
                    <a:pt x="435" y="170"/>
                  </a:lnTo>
                  <a:lnTo>
                    <a:pt x="427" y="192"/>
                  </a:lnTo>
                  <a:lnTo>
                    <a:pt x="423" y="197"/>
                  </a:lnTo>
                  <a:lnTo>
                    <a:pt x="419" y="199"/>
                  </a:lnTo>
                  <a:lnTo>
                    <a:pt x="410" y="202"/>
                  </a:lnTo>
                  <a:lnTo>
                    <a:pt x="404" y="202"/>
                  </a:lnTo>
                  <a:lnTo>
                    <a:pt x="396" y="199"/>
                  </a:lnTo>
                  <a:lnTo>
                    <a:pt x="386" y="189"/>
                  </a:lnTo>
                  <a:lnTo>
                    <a:pt x="385" y="172"/>
                  </a:lnTo>
                  <a:lnTo>
                    <a:pt x="394" y="167"/>
                  </a:lnTo>
                  <a:lnTo>
                    <a:pt x="402" y="161"/>
                  </a:lnTo>
                  <a:lnTo>
                    <a:pt x="418" y="142"/>
                  </a:lnTo>
                  <a:lnTo>
                    <a:pt x="424" y="132"/>
                  </a:lnTo>
                  <a:lnTo>
                    <a:pt x="430" y="121"/>
                  </a:lnTo>
                  <a:lnTo>
                    <a:pt x="438" y="98"/>
                  </a:lnTo>
                  <a:lnTo>
                    <a:pt x="440" y="76"/>
                  </a:lnTo>
                  <a:lnTo>
                    <a:pt x="435" y="58"/>
                  </a:lnTo>
                  <a:lnTo>
                    <a:pt x="430" y="52"/>
                  </a:lnTo>
                  <a:lnTo>
                    <a:pt x="427" y="49"/>
                  </a:lnTo>
                  <a:lnTo>
                    <a:pt x="423" y="47"/>
                  </a:lnTo>
                  <a:lnTo>
                    <a:pt x="413" y="44"/>
                  </a:lnTo>
                  <a:lnTo>
                    <a:pt x="401" y="44"/>
                  </a:lnTo>
                  <a:lnTo>
                    <a:pt x="391" y="49"/>
                  </a:lnTo>
                  <a:lnTo>
                    <a:pt x="382" y="54"/>
                  </a:lnTo>
                  <a:lnTo>
                    <a:pt x="377" y="57"/>
                  </a:lnTo>
                  <a:lnTo>
                    <a:pt x="371" y="58"/>
                  </a:lnTo>
                  <a:lnTo>
                    <a:pt x="366" y="61"/>
                  </a:lnTo>
                  <a:lnTo>
                    <a:pt x="361" y="65"/>
                  </a:lnTo>
                  <a:lnTo>
                    <a:pt x="355" y="68"/>
                  </a:lnTo>
                  <a:lnTo>
                    <a:pt x="350" y="71"/>
                  </a:lnTo>
                  <a:lnTo>
                    <a:pt x="344" y="74"/>
                  </a:lnTo>
                  <a:lnTo>
                    <a:pt x="338" y="79"/>
                  </a:lnTo>
                  <a:lnTo>
                    <a:pt x="333" y="82"/>
                  </a:lnTo>
                  <a:lnTo>
                    <a:pt x="326" y="85"/>
                  </a:lnTo>
                  <a:lnTo>
                    <a:pt x="320" y="88"/>
                  </a:lnTo>
                  <a:lnTo>
                    <a:pt x="314" y="93"/>
                  </a:lnTo>
                  <a:lnTo>
                    <a:pt x="308" y="96"/>
                  </a:lnTo>
                  <a:lnTo>
                    <a:pt x="301" y="99"/>
                  </a:lnTo>
                  <a:lnTo>
                    <a:pt x="295" y="104"/>
                  </a:lnTo>
                  <a:lnTo>
                    <a:pt x="289" y="107"/>
                  </a:lnTo>
                  <a:lnTo>
                    <a:pt x="282" y="112"/>
                  </a:lnTo>
                  <a:lnTo>
                    <a:pt x="276" y="115"/>
                  </a:lnTo>
                  <a:lnTo>
                    <a:pt x="270" y="120"/>
                  </a:lnTo>
                  <a:lnTo>
                    <a:pt x="263" y="125"/>
                  </a:lnTo>
                  <a:lnTo>
                    <a:pt x="257" y="129"/>
                  </a:lnTo>
                  <a:lnTo>
                    <a:pt x="251" y="132"/>
                  </a:lnTo>
                  <a:lnTo>
                    <a:pt x="245" y="137"/>
                  </a:lnTo>
                  <a:lnTo>
                    <a:pt x="238" y="142"/>
                  </a:lnTo>
                  <a:lnTo>
                    <a:pt x="232" y="147"/>
                  </a:lnTo>
                  <a:lnTo>
                    <a:pt x="224" y="150"/>
                  </a:lnTo>
                  <a:lnTo>
                    <a:pt x="218" y="154"/>
                  </a:lnTo>
                  <a:lnTo>
                    <a:pt x="211" y="159"/>
                  </a:lnTo>
                  <a:lnTo>
                    <a:pt x="205" y="164"/>
                  </a:lnTo>
                  <a:lnTo>
                    <a:pt x="199" y="169"/>
                  </a:lnTo>
                  <a:lnTo>
                    <a:pt x="193" y="173"/>
                  </a:lnTo>
                  <a:lnTo>
                    <a:pt x="186" y="178"/>
                  </a:lnTo>
                  <a:lnTo>
                    <a:pt x="180" y="183"/>
                  </a:lnTo>
                  <a:lnTo>
                    <a:pt x="174" y="188"/>
                  </a:lnTo>
                  <a:lnTo>
                    <a:pt x="163" y="197"/>
                  </a:lnTo>
                  <a:lnTo>
                    <a:pt x="150" y="205"/>
                  </a:lnTo>
                  <a:lnTo>
                    <a:pt x="139" y="214"/>
                  </a:lnTo>
                  <a:lnTo>
                    <a:pt x="128" y="224"/>
                  </a:lnTo>
                  <a:lnTo>
                    <a:pt x="117" y="233"/>
                  </a:lnTo>
                  <a:lnTo>
                    <a:pt x="108" y="241"/>
                  </a:lnTo>
                  <a:lnTo>
                    <a:pt x="98" y="251"/>
                  </a:lnTo>
                  <a:lnTo>
                    <a:pt x="89" y="259"/>
                  </a:lnTo>
                  <a:lnTo>
                    <a:pt x="81" y="268"/>
                  </a:lnTo>
                  <a:lnTo>
                    <a:pt x="65" y="284"/>
                  </a:lnTo>
                  <a:lnTo>
                    <a:pt x="54" y="298"/>
                  </a:lnTo>
                  <a:lnTo>
                    <a:pt x="35" y="278"/>
                  </a:lnTo>
                  <a:lnTo>
                    <a:pt x="35" y="278"/>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7" name="Freeform 99"/>
            <p:cNvSpPr>
              <a:spLocks/>
            </p:cNvSpPr>
            <p:nvPr/>
          </p:nvSpPr>
          <p:spPr bwMode="auto">
            <a:xfrm>
              <a:off x="3777" y="1193"/>
              <a:ext cx="73" cy="45"/>
            </a:xfrm>
            <a:custGeom>
              <a:avLst/>
              <a:gdLst/>
              <a:ahLst/>
              <a:cxnLst>
                <a:cxn ang="0">
                  <a:pos x="0" y="90"/>
                </a:cxn>
                <a:cxn ang="0">
                  <a:pos x="3" y="82"/>
                </a:cxn>
                <a:cxn ang="0">
                  <a:pos x="8" y="74"/>
                </a:cxn>
                <a:cxn ang="0">
                  <a:pos x="16" y="67"/>
                </a:cxn>
                <a:cxn ang="0">
                  <a:pos x="24" y="60"/>
                </a:cxn>
                <a:cxn ang="0">
                  <a:pos x="33" y="52"/>
                </a:cxn>
                <a:cxn ang="0">
                  <a:pos x="38" y="49"/>
                </a:cxn>
                <a:cxn ang="0">
                  <a:pos x="43" y="46"/>
                </a:cxn>
                <a:cxn ang="0">
                  <a:pos x="49" y="43"/>
                </a:cxn>
                <a:cxn ang="0">
                  <a:pos x="54" y="40"/>
                </a:cxn>
                <a:cxn ang="0">
                  <a:pos x="60" y="37"/>
                </a:cxn>
                <a:cxn ang="0">
                  <a:pos x="65" y="33"/>
                </a:cxn>
                <a:cxn ang="0">
                  <a:pos x="71" y="30"/>
                </a:cxn>
                <a:cxn ang="0">
                  <a:pos x="76" y="27"/>
                </a:cxn>
                <a:cxn ang="0">
                  <a:pos x="82" y="26"/>
                </a:cxn>
                <a:cxn ang="0">
                  <a:pos x="88" y="22"/>
                </a:cxn>
                <a:cxn ang="0">
                  <a:pos x="93" y="19"/>
                </a:cxn>
                <a:cxn ang="0">
                  <a:pos x="99" y="18"/>
                </a:cxn>
                <a:cxn ang="0">
                  <a:pos x="110" y="13"/>
                </a:cxn>
                <a:cxn ang="0">
                  <a:pos x="120" y="10"/>
                </a:cxn>
                <a:cxn ang="0">
                  <a:pos x="131" y="5"/>
                </a:cxn>
                <a:cxn ang="0">
                  <a:pos x="139" y="2"/>
                </a:cxn>
                <a:cxn ang="0">
                  <a:pos x="147" y="0"/>
                </a:cxn>
                <a:cxn ang="0">
                  <a:pos x="148" y="3"/>
                </a:cxn>
                <a:cxn ang="0">
                  <a:pos x="147" y="10"/>
                </a:cxn>
                <a:cxn ang="0">
                  <a:pos x="142" y="18"/>
                </a:cxn>
                <a:cxn ang="0">
                  <a:pos x="133" y="21"/>
                </a:cxn>
                <a:cxn ang="0">
                  <a:pos x="125" y="26"/>
                </a:cxn>
                <a:cxn ang="0">
                  <a:pos x="115" y="29"/>
                </a:cxn>
                <a:cxn ang="0">
                  <a:pos x="106" y="33"/>
                </a:cxn>
                <a:cxn ang="0">
                  <a:pos x="96" y="37"/>
                </a:cxn>
                <a:cxn ang="0">
                  <a:pos x="87" y="41"/>
                </a:cxn>
                <a:cxn ang="0">
                  <a:pos x="79" y="46"/>
                </a:cxn>
                <a:cxn ang="0">
                  <a:pos x="69" y="51"/>
                </a:cxn>
                <a:cxn ang="0">
                  <a:pos x="60" y="56"/>
                </a:cxn>
                <a:cxn ang="0">
                  <a:pos x="51" y="60"/>
                </a:cxn>
                <a:cxn ang="0">
                  <a:pos x="43" y="65"/>
                </a:cxn>
                <a:cxn ang="0">
                  <a:pos x="33" y="70"/>
                </a:cxn>
                <a:cxn ang="0">
                  <a:pos x="29" y="73"/>
                </a:cxn>
                <a:cxn ang="0">
                  <a:pos x="25" y="74"/>
                </a:cxn>
                <a:cxn ang="0">
                  <a:pos x="21" y="78"/>
                </a:cxn>
                <a:cxn ang="0">
                  <a:pos x="16" y="79"/>
                </a:cxn>
                <a:cxn ang="0">
                  <a:pos x="13" y="82"/>
                </a:cxn>
                <a:cxn ang="0">
                  <a:pos x="8" y="86"/>
                </a:cxn>
                <a:cxn ang="0">
                  <a:pos x="3" y="87"/>
                </a:cxn>
                <a:cxn ang="0">
                  <a:pos x="0" y="90"/>
                </a:cxn>
                <a:cxn ang="0">
                  <a:pos x="0" y="90"/>
                </a:cxn>
              </a:cxnLst>
              <a:rect l="0" t="0" r="r" b="b"/>
              <a:pathLst>
                <a:path w="148" h="90">
                  <a:moveTo>
                    <a:pt x="0" y="90"/>
                  </a:moveTo>
                  <a:lnTo>
                    <a:pt x="3" y="82"/>
                  </a:lnTo>
                  <a:lnTo>
                    <a:pt x="8" y="74"/>
                  </a:lnTo>
                  <a:lnTo>
                    <a:pt x="16" y="67"/>
                  </a:lnTo>
                  <a:lnTo>
                    <a:pt x="24" y="60"/>
                  </a:lnTo>
                  <a:lnTo>
                    <a:pt x="33" y="52"/>
                  </a:lnTo>
                  <a:lnTo>
                    <a:pt x="38" y="49"/>
                  </a:lnTo>
                  <a:lnTo>
                    <a:pt x="43" y="46"/>
                  </a:lnTo>
                  <a:lnTo>
                    <a:pt x="49" y="43"/>
                  </a:lnTo>
                  <a:lnTo>
                    <a:pt x="54" y="40"/>
                  </a:lnTo>
                  <a:lnTo>
                    <a:pt x="60" y="37"/>
                  </a:lnTo>
                  <a:lnTo>
                    <a:pt x="65" y="33"/>
                  </a:lnTo>
                  <a:lnTo>
                    <a:pt x="71" y="30"/>
                  </a:lnTo>
                  <a:lnTo>
                    <a:pt x="76" y="27"/>
                  </a:lnTo>
                  <a:lnTo>
                    <a:pt x="82" y="26"/>
                  </a:lnTo>
                  <a:lnTo>
                    <a:pt x="88" y="22"/>
                  </a:lnTo>
                  <a:lnTo>
                    <a:pt x="93" y="19"/>
                  </a:lnTo>
                  <a:lnTo>
                    <a:pt x="99" y="18"/>
                  </a:lnTo>
                  <a:lnTo>
                    <a:pt x="110" y="13"/>
                  </a:lnTo>
                  <a:lnTo>
                    <a:pt x="120" y="10"/>
                  </a:lnTo>
                  <a:lnTo>
                    <a:pt x="131" y="5"/>
                  </a:lnTo>
                  <a:lnTo>
                    <a:pt x="139" y="2"/>
                  </a:lnTo>
                  <a:lnTo>
                    <a:pt x="147" y="0"/>
                  </a:lnTo>
                  <a:lnTo>
                    <a:pt x="148" y="3"/>
                  </a:lnTo>
                  <a:lnTo>
                    <a:pt x="147" y="10"/>
                  </a:lnTo>
                  <a:lnTo>
                    <a:pt x="142" y="18"/>
                  </a:lnTo>
                  <a:lnTo>
                    <a:pt x="133" y="21"/>
                  </a:lnTo>
                  <a:lnTo>
                    <a:pt x="125" y="26"/>
                  </a:lnTo>
                  <a:lnTo>
                    <a:pt x="115" y="29"/>
                  </a:lnTo>
                  <a:lnTo>
                    <a:pt x="106" y="33"/>
                  </a:lnTo>
                  <a:lnTo>
                    <a:pt x="96" y="37"/>
                  </a:lnTo>
                  <a:lnTo>
                    <a:pt x="87" y="41"/>
                  </a:lnTo>
                  <a:lnTo>
                    <a:pt x="79" y="46"/>
                  </a:lnTo>
                  <a:lnTo>
                    <a:pt x="69" y="51"/>
                  </a:lnTo>
                  <a:lnTo>
                    <a:pt x="60" y="56"/>
                  </a:lnTo>
                  <a:lnTo>
                    <a:pt x="51" y="60"/>
                  </a:lnTo>
                  <a:lnTo>
                    <a:pt x="43" y="65"/>
                  </a:lnTo>
                  <a:lnTo>
                    <a:pt x="33" y="70"/>
                  </a:lnTo>
                  <a:lnTo>
                    <a:pt x="29" y="73"/>
                  </a:lnTo>
                  <a:lnTo>
                    <a:pt x="25" y="74"/>
                  </a:lnTo>
                  <a:lnTo>
                    <a:pt x="21" y="78"/>
                  </a:lnTo>
                  <a:lnTo>
                    <a:pt x="16" y="79"/>
                  </a:lnTo>
                  <a:lnTo>
                    <a:pt x="13" y="82"/>
                  </a:lnTo>
                  <a:lnTo>
                    <a:pt x="8" y="86"/>
                  </a:lnTo>
                  <a:lnTo>
                    <a:pt x="3" y="87"/>
                  </a:lnTo>
                  <a:lnTo>
                    <a:pt x="0" y="90"/>
                  </a:lnTo>
                  <a:lnTo>
                    <a:pt x="0" y="90"/>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8" name="Freeform 100"/>
            <p:cNvSpPr>
              <a:spLocks/>
            </p:cNvSpPr>
            <p:nvPr/>
          </p:nvSpPr>
          <p:spPr bwMode="auto">
            <a:xfrm>
              <a:off x="4047" y="1073"/>
              <a:ext cx="85" cy="35"/>
            </a:xfrm>
            <a:custGeom>
              <a:avLst/>
              <a:gdLst/>
              <a:ahLst/>
              <a:cxnLst>
                <a:cxn ang="0">
                  <a:pos x="171" y="7"/>
                </a:cxn>
                <a:cxn ang="0">
                  <a:pos x="165" y="9"/>
                </a:cxn>
                <a:cxn ang="0">
                  <a:pos x="159" y="14"/>
                </a:cxn>
                <a:cxn ang="0">
                  <a:pos x="149" y="17"/>
                </a:cxn>
                <a:cxn ang="0">
                  <a:pos x="137" y="22"/>
                </a:cxn>
                <a:cxn ang="0">
                  <a:pos x="130" y="25"/>
                </a:cxn>
                <a:cxn ang="0">
                  <a:pos x="124" y="28"/>
                </a:cxn>
                <a:cxn ang="0">
                  <a:pos x="116" y="30"/>
                </a:cxn>
                <a:cxn ang="0">
                  <a:pos x="110" y="33"/>
                </a:cxn>
                <a:cxn ang="0">
                  <a:pos x="102" y="34"/>
                </a:cxn>
                <a:cxn ang="0">
                  <a:pos x="94" y="37"/>
                </a:cxn>
                <a:cxn ang="0">
                  <a:pos x="88" y="41"/>
                </a:cxn>
                <a:cxn ang="0">
                  <a:pos x="80" y="44"/>
                </a:cxn>
                <a:cxn ang="0">
                  <a:pos x="72" y="45"/>
                </a:cxn>
                <a:cxn ang="0">
                  <a:pos x="64" y="48"/>
                </a:cxn>
                <a:cxn ang="0">
                  <a:pos x="58" y="50"/>
                </a:cxn>
                <a:cxn ang="0">
                  <a:pos x="50" y="53"/>
                </a:cxn>
                <a:cxn ang="0">
                  <a:pos x="37" y="58"/>
                </a:cxn>
                <a:cxn ang="0">
                  <a:pos x="25" y="61"/>
                </a:cxn>
                <a:cxn ang="0">
                  <a:pos x="15" y="66"/>
                </a:cxn>
                <a:cxn ang="0">
                  <a:pos x="7" y="67"/>
                </a:cxn>
                <a:cxn ang="0">
                  <a:pos x="0" y="71"/>
                </a:cxn>
                <a:cxn ang="0">
                  <a:pos x="4" y="67"/>
                </a:cxn>
                <a:cxn ang="0">
                  <a:pos x="7" y="64"/>
                </a:cxn>
                <a:cxn ang="0">
                  <a:pos x="12" y="61"/>
                </a:cxn>
                <a:cxn ang="0">
                  <a:pos x="17" y="58"/>
                </a:cxn>
                <a:cxn ang="0">
                  <a:pos x="23" y="55"/>
                </a:cxn>
                <a:cxn ang="0">
                  <a:pos x="28" y="52"/>
                </a:cxn>
                <a:cxn ang="0">
                  <a:pos x="34" y="47"/>
                </a:cxn>
                <a:cxn ang="0">
                  <a:pos x="39" y="44"/>
                </a:cxn>
                <a:cxn ang="0">
                  <a:pos x="45" y="41"/>
                </a:cxn>
                <a:cxn ang="0">
                  <a:pos x="52" y="37"/>
                </a:cxn>
                <a:cxn ang="0">
                  <a:pos x="58" y="33"/>
                </a:cxn>
                <a:cxn ang="0">
                  <a:pos x="64" y="30"/>
                </a:cxn>
                <a:cxn ang="0">
                  <a:pos x="70" y="26"/>
                </a:cxn>
                <a:cxn ang="0">
                  <a:pos x="77" y="23"/>
                </a:cxn>
                <a:cxn ang="0">
                  <a:pos x="83" y="20"/>
                </a:cxn>
                <a:cxn ang="0">
                  <a:pos x="89" y="17"/>
                </a:cxn>
                <a:cxn ang="0">
                  <a:pos x="96" y="14"/>
                </a:cxn>
                <a:cxn ang="0">
                  <a:pos x="102" y="11"/>
                </a:cxn>
                <a:cxn ang="0">
                  <a:pos x="108" y="9"/>
                </a:cxn>
                <a:cxn ang="0">
                  <a:pos x="115" y="6"/>
                </a:cxn>
                <a:cxn ang="0">
                  <a:pos x="126" y="3"/>
                </a:cxn>
                <a:cxn ang="0">
                  <a:pos x="137" y="1"/>
                </a:cxn>
                <a:cxn ang="0">
                  <a:pos x="156" y="0"/>
                </a:cxn>
                <a:cxn ang="0">
                  <a:pos x="163" y="3"/>
                </a:cxn>
                <a:cxn ang="0">
                  <a:pos x="171" y="7"/>
                </a:cxn>
                <a:cxn ang="0">
                  <a:pos x="171" y="7"/>
                </a:cxn>
              </a:cxnLst>
              <a:rect l="0" t="0" r="r" b="b"/>
              <a:pathLst>
                <a:path w="171" h="71">
                  <a:moveTo>
                    <a:pt x="171" y="7"/>
                  </a:moveTo>
                  <a:lnTo>
                    <a:pt x="165" y="9"/>
                  </a:lnTo>
                  <a:lnTo>
                    <a:pt x="159" y="14"/>
                  </a:lnTo>
                  <a:lnTo>
                    <a:pt x="149" y="17"/>
                  </a:lnTo>
                  <a:lnTo>
                    <a:pt x="137" y="22"/>
                  </a:lnTo>
                  <a:lnTo>
                    <a:pt x="130" y="25"/>
                  </a:lnTo>
                  <a:lnTo>
                    <a:pt x="124" y="28"/>
                  </a:lnTo>
                  <a:lnTo>
                    <a:pt x="116" y="30"/>
                  </a:lnTo>
                  <a:lnTo>
                    <a:pt x="110" y="33"/>
                  </a:lnTo>
                  <a:lnTo>
                    <a:pt x="102" y="34"/>
                  </a:lnTo>
                  <a:lnTo>
                    <a:pt x="94" y="37"/>
                  </a:lnTo>
                  <a:lnTo>
                    <a:pt x="88" y="41"/>
                  </a:lnTo>
                  <a:lnTo>
                    <a:pt x="80" y="44"/>
                  </a:lnTo>
                  <a:lnTo>
                    <a:pt x="72" y="45"/>
                  </a:lnTo>
                  <a:lnTo>
                    <a:pt x="64" y="48"/>
                  </a:lnTo>
                  <a:lnTo>
                    <a:pt x="58" y="50"/>
                  </a:lnTo>
                  <a:lnTo>
                    <a:pt x="50" y="53"/>
                  </a:lnTo>
                  <a:lnTo>
                    <a:pt x="37" y="58"/>
                  </a:lnTo>
                  <a:lnTo>
                    <a:pt x="25" y="61"/>
                  </a:lnTo>
                  <a:lnTo>
                    <a:pt x="15" y="66"/>
                  </a:lnTo>
                  <a:lnTo>
                    <a:pt x="7" y="67"/>
                  </a:lnTo>
                  <a:lnTo>
                    <a:pt x="0" y="71"/>
                  </a:lnTo>
                  <a:lnTo>
                    <a:pt x="4" y="67"/>
                  </a:lnTo>
                  <a:lnTo>
                    <a:pt x="7" y="64"/>
                  </a:lnTo>
                  <a:lnTo>
                    <a:pt x="12" y="61"/>
                  </a:lnTo>
                  <a:lnTo>
                    <a:pt x="17" y="58"/>
                  </a:lnTo>
                  <a:lnTo>
                    <a:pt x="23" y="55"/>
                  </a:lnTo>
                  <a:lnTo>
                    <a:pt x="28" y="52"/>
                  </a:lnTo>
                  <a:lnTo>
                    <a:pt x="34" y="47"/>
                  </a:lnTo>
                  <a:lnTo>
                    <a:pt x="39" y="44"/>
                  </a:lnTo>
                  <a:lnTo>
                    <a:pt x="45" y="41"/>
                  </a:lnTo>
                  <a:lnTo>
                    <a:pt x="52" y="37"/>
                  </a:lnTo>
                  <a:lnTo>
                    <a:pt x="58" y="33"/>
                  </a:lnTo>
                  <a:lnTo>
                    <a:pt x="64" y="30"/>
                  </a:lnTo>
                  <a:lnTo>
                    <a:pt x="70" y="26"/>
                  </a:lnTo>
                  <a:lnTo>
                    <a:pt x="77" y="23"/>
                  </a:lnTo>
                  <a:lnTo>
                    <a:pt x="83" y="20"/>
                  </a:lnTo>
                  <a:lnTo>
                    <a:pt x="89" y="17"/>
                  </a:lnTo>
                  <a:lnTo>
                    <a:pt x="96" y="14"/>
                  </a:lnTo>
                  <a:lnTo>
                    <a:pt x="102" y="11"/>
                  </a:lnTo>
                  <a:lnTo>
                    <a:pt x="108" y="9"/>
                  </a:lnTo>
                  <a:lnTo>
                    <a:pt x="115" y="6"/>
                  </a:lnTo>
                  <a:lnTo>
                    <a:pt x="126" y="3"/>
                  </a:lnTo>
                  <a:lnTo>
                    <a:pt x="137" y="1"/>
                  </a:lnTo>
                  <a:lnTo>
                    <a:pt x="156" y="0"/>
                  </a:lnTo>
                  <a:lnTo>
                    <a:pt x="163" y="3"/>
                  </a:lnTo>
                  <a:lnTo>
                    <a:pt x="171" y="7"/>
                  </a:lnTo>
                  <a:lnTo>
                    <a:pt x="171" y="7"/>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69" name="Freeform 101"/>
            <p:cNvSpPr>
              <a:spLocks/>
            </p:cNvSpPr>
            <p:nvPr/>
          </p:nvSpPr>
          <p:spPr bwMode="auto">
            <a:xfrm>
              <a:off x="4124" y="1079"/>
              <a:ext cx="20" cy="13"/>
            </a:xfrm>
            <a:custGeom>
              <a:avLst/>
              <a:gdLst/>
              <a:ahLst/>
              <a:cxnLst>
                <a:cxn ang="0">
                  <a:pos x="0" y="9"/>
                </a:cxn>
                <a:cxn ang="0">
                  <a:pos x="25" y="0"/>
                </a:cxn>
                <a:cxn ang="0">
                  <a:pos x="30" y="6"/>
                </a:cxn>
                <a:cxn ang="0">
                  <a:pos x="35" y="11"/>
                </a:cxn>
                <a:cxn ang="0">
                  <a:pos x="39" y="25"/>
                </a:cxn>
                <a:cxn ang="0">
                  <a:pos x="0" y="9"/>
                </a:cxn>
                <a:cxn ang="0">
                  <a:pos x="0" y="9"/>
                </a:cxn>
              </a:cxnLst>
              <a:rect l="0" t="0" r="r" b="b"/>
              <a:pathLst>
                <a:path w="39" h="25">
                  <a:moveTo>
                    <a:pt x="0" y="9"/>
                  </a:moveTo>
                  <a:lnTo>
                    <a:pt x="25" y="0"/>
                  </a:lnTo>
                  <a:lnTo>
                    <a:pt x="30" y="6"/>
                  </a:lnTo>
                  <a:lnTo>
                    <a:pt x="35" y="11"/>
                  </a:lnTo>
                  <a:lnTo>
                    <a:pt x="39" y="25"/>
                  </a:lnTo>
                  <a:lnTo>
                    <a:pt x="0" y="9"/>
                  </a:lnTo>
                  <a:lnTo>
                    <a:pt x="0" y="9"/>
                  </a:lnTo>
                  <a:close/>
                </a:path>
              </a:pathLst>
            </a:custGeom>
            <a:solidFill>
              <a:srgbClr val="000000"/>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0" name="Freeform 102"/>
            <p:cNvSpPr>
              <a:spLocks/>
            </p:cNvSpPr>
            <p:nvPr/>
          </p:nvSpPr>
          <p:spPr bwMode="auto">
            <a:xfrm>
              <a:off x="4052" y="1258"/>
              <a:ext cx="93" cy="102"/>
            </a:xfrm>
            <a:custGeom>
              <a:avLst/>
              <a:gdLst/>
              <a:ahLst/>
              <a:cxnLst>
                <a:cxn ang="0">
                  <a:pos x="97" y="5"/>
                </a:cxn>
                <a:cxn ang="0">
                  <a:pos x="50" y="35"/>
                </a:cxn>
                <a:cxn ang="0">
                  <a:pos x="18" y="84"/>
                </a:cxn>
                <a:cxn ang="0">
                  <a:pos x="0" y="138"/>
                </a:cxn>
                <a:cxn ang="0">
                  <a:pos x="0" y="186"/>
                </a:cxn>
                <a:cxn ang="0">
                  <a:pos x="3" y="205"/>
                </a:cxn>
                <a:cxn ang="0">
                  <a:pos x="6" y="174"/>
                </a:cxn>
                <a:cxn ang="0">
                  <a:pos x="17" y="180"/>
                </a:cxn>
                <a:cxn ang="0">
                  <a:pos x="14" y="145"/>
                </a:cxn>
                <a:cxn ang="0">
                  <a:pos x="20" y="160"/>
                </a:cxn>
                <a:cxn ang="0">
                  <a:pos x="18" y="123"/>
                </a:cxn>
                <a:cxn ang="0">
                  <a:pos x="39" y="131"/>
                </a:cxn>
                <a:cxn ang="0">
                  <a:pos x="33" y="85"/>
                </a:cxn>
                <a:cxn ang="0">
                  <a:pos x="66" y="103"/>
                </a:cxn>
                <a:cxn ang="0">
                  <a:pos x="66" y="55"/>
                </a:cxn>
                <a:cxn ang="0">
                  <a:pos x="99" y="85"/>
                </a:cxn>
                <a:cxn ang="0">
                  <a:pos x="96" y="33"/>
                </a:cxn>
                <a:cxn ang="0">
                  <a:pos x="127" y="62"/>
                </a:cxn>
                <a:cxn ang="0">
                  <a:pos x="121" y="18"/>
                </a:cxn>
                <a:cxn ang="0">
                  <a:pos x="157" y="51"/>
                </a:cxn>
                <a:cxn ang="0">
                  <a:pos x="159" y="27"/>
                </a:cxn>
                <a:cxn ang="0">
                  <a:pos x="184" y="44"/>
                </a:cxn>
                <a:cxn ang="0">
                  <a:pos x="159" y="11"/>
                </a:cxn>
                <a:cxn ang="0">
                  <a:pos x="127" y="0"/>
                </a:cxn>
                <a:cxn ang="0">
                  <a:pos x="97" y="5"/>
                </a:cxn>
                <a:cxn ang="0">
                  <a:pos x="97" y="5"/>
                </a:cxn>
              </a:cxnLst>
              <a:rect l="0" t="0" r="r" b="b"/>
              <a:pathLst>
                <a:path w="184" h="205">
                  <a:moveTo>
                    <a:pt x="97" y="5"/>
                  </a:moveTo>
                  <a:lnTo>
                    <a:pt x="50" y="35"/>
                  </a:lnTo>
                  <a:lnTo>
                    <a:pt x="18" y="84"/>
                  </a:lnTo>
                  <a:lnTo>
                    <a:pt x="0" y="138"/>
                  </a:lnTo>
                  <a:lnTo>
                    <a:pt x="0" y="186"/>
                  </a:lnTo>
                  <a:lnTo>
                    <a:pt x="3" y="205"/>
                  </a:lnTo>
                  <a:lnTo>
                    <a:pt x="6" y="174"/>
                  </a:lnTo>
                  <a:lnTo>
                    <a:pt x="17" y="180"/>
                  </a:lnTo>
                  <a:lnTo>
                    <a:pt x="14" y="145"/>
                  </a:lnTo>
                  <a:lnTo>
                    <a:pt x="20" y="160"/>
                  </a:lnTo>
                  <a:lnTo>
                    <a:pt x="18" y="123"/>
                  </a:lnTo>
                  <a:lnTo>
                    <a:pt x="39" y="131"/>
                  </a:lnTo>
                  <a:lnTo>
                    <a:pt x="33" y="85"/>
                  </a:lnTo>
                  <a:lnTo>
                    <a:pt x="66" y="103"/>
                  </a:lnTo>
                  <a:lnTo>
                    <a:pt x="66" y="55"/>
                  </a:lnTo>
                  <a:lnTo>
                    <a:pt x="99" y="85"/>
                  </a:lnTo>
                  <a:lnTo>
                    <a:pt x="96" y="33"/>
                  </a:lnTo>
                  <a:lnTo>
                    <a:pt x="127" y="62"/>
                  </a:lnTo>
                  <a:lnTo>
                    <a:pt x="121" y="18"/>
                  </a:lnTo>
                  <a:lnTo>
                    <a:pt x="157" y="51"/>
                  </a:lnTo>
                  <a:lnTo>
                    <a:pt x="159" y="27"/>
                  </a:lnTo>
                  <a:lnTo>
                    <a:pt x="184" y="44"/>
                  </a:lnTo>
                  <a:lnTo>
                    <a:pt x="159" y="11"/>
                  </a:lnTo>
                  <a:lnTo>
                    <a:pt x="127" y="0"/>
                  </a:lnTo>
                  <a:lnTo>
                    <a:pt x="97" y="5"/>
                  </a:lnTo>
                  <a:lnTo>
                    <a:pt x="97" y="5"/>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1" name="Freeform 103"/>
            <p:cNvSpPr>
              <a:spLocks/>
            </p:cNvSpPr>
            <p:nvPr/>
          </p:nvSpPr>
          <p:spPr bwMode="auto">
            <a:xfrm>
              <a:off x="3797" y="1258"/>
              <a:ext cx="105" cy="118"/>
            </a:xfrm>
            <a:custGeom>
              <a:avLst/>
              <a:gdLst/>
              <a:ahLst/>
              <a:cxnLst>
                <a:cxn ang="0">
                  <a:pos x="9" y="240"/>
                </a:cxn>
                <a:cxn ang="0">
                  <a:pos x="0" y="190"/>
                </a:cxn>
                <a:cxn ang="0">
                  <a:pos x="0" y="136"/>
                </a:cxn>
                <a:cxn ang="0">
                  <a:pos x="14" y="74"/>
                </a:cxn>
                <a:cxn ang="0">
                  <a:pos x="47" y="32"/>
                </a:cxn>
                <a:cxn ang="0">
                  <a:pos x="88" y="8"/>
                </a:cxn>
                <a:cxn ang="0">
                  <a:pos x="130" y="0"/>
                </a:cxn>
                <a:cxn ang="0">
                  <a:pos x="170" y="10"/>
                </a:cxn>
                <a:cxn ang="0">
                  <a:pos x="208" y="51"/>
                </a:cxn>
                <a:cxn ang="0">
                  <a:pos x="151" y="18"/>
                </a:cxn>
                <a:cxn ang="0">
                  <a:pos x="165" y="60"/>
                </a:cxn>
                <a:cxn ang="0">
                  <a:pos x="118" y="24"/>
                </a:cxn>
                <a:cxn ang="0">
                  <a:pos x="126" y="73"/>
                </a:cxn>
                <a:cxn ang="0">
                  <a:pos x="88" y="59"/>
                </a:cxn>
                <a:cxn ang="0">
                  <a:pos x="99" y="109"/>
                </a:cxn>
                <a:cxn ang="0">
                  <a:pos x="63" y="101"/>
                </a:cxn>
                <a:cxn ang="0">
                  <a:pos x="80" y="138"/>
                </a:cxn>
                <a:cxn ang="0">
                  <a:pos x="38" y="126"/>
                </a:cxn>
                <a:cxn ang="0">
                  <a:pos x="52" y="168"/>
                </a:cxn>
                <a:cxn ang="0">
                  <a:pos x="6" y="158"/>
                </a:cxn>
                <a:cxn ang="0">
                  <a:pos x="22" y="193"/>
                </a:cxn>
                <a:cxn ang="0">
                  <a:pos x="12" y="197"/>
                </a:cxn>
                <a:cxn ang="0">
                  <a:pos x="9" y="240"/>
                </a:cxn>
                <a:cxn ang="0">
                  <a:pos x="9" y="240"/>
                </a:cxn>
              </a:cxnLst>
              <a:rect l="0" t="0" r="r" b="b"/>
              <a:pathLst>
                <a:path w="208" h="240">
                  <a:moveTo>
                    <a:pt x="9" y="240"/>
                  </a:moveTo>
                  <a:lnTo>
                    <a:pt x="0" y="190"/>
                  </a:lnTo>
                  <a:lnTo>
                    <a:pt x="0" y="136"/>
                  </a:lnTo>
                  <a:lnTo>
                    <a:pt x="14" y="74"/>
                  </a:lnTo>
                  <a:lnTo>
                    <a:pt x="47" y="32"/>
                  </a:lnTo>
                  <a:lnTo>
                    <a:pt x="88" y="8"/>
                  </a:lnTo>
                  <a:lnTo>
                    <a:pt x="130" y="0"/>
                  </a:lnTo>
                  <a:lnTo>
                    <a:pt x="170" y="10"/>
                  </a:lnTo>
                  <a:lnTo>
                    <a:pt x="208" y="51"/>
                  </a:lnTo>
                  <a:lnTo>
                    <a:pt x="151" y="18"/>
                  </a:lnTo>
                  <a:lnTo>
                    <a:pt x="165" y="60"/>
                  </a:lnTo>
                  <a:lnTo>
                    <a:pt x="118" y="24"/>
                  </a:lnTo>
                  <a:lnTo>
                    <a:pt x="126" y="73"/>
                  </a:lnTo>
                  <a:lnTo>
                    <a:pt x="88" y="59"/>
                  </a:lnTo>
                  <a:lnTo>
                    <a:pt x="99" y="109"/>
                  </a:lnTo>
                  <a:lnTo>
                    <a:pt x="63" y="101"/>
                  </a:lnTo>
                  <a:lnTo>
                    <a:pt x="80" y="138"/>
                  </a:lnTo>
                  <a:lnTo>
                    <a:pt x="38" y="126"/>
                  </a:lnTo>
                  <a:lnTo>
                    <a:pt x="52" y="168"/>
                  </a:lnTo>
                  <a:lnTo>
                    <a:pt x="6" y="158"/>
                  </a:lnTo>
                  <a:lnTo>
                    <a:pt x="22" y="193"/>
                  </a:lnTo>
                  <a:lnTo>
                    <a:pt x="12" y="197"/>
                  </a:lnTo>
                  <a:lnTo>
                    <a:pt x="9" y="240"/>
                  </a:lnTo>
                  <a:lnTo>
                    <a:pt x="9" y="24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2" name="Freeform 104"/>
            <p:cNvSpPr>
              <a:spLocks/>
            </p:cNvSpPr>
            <p:nvPr/>
          </p:nvSpPr>
          <p:spPr bwMode="auto">
            <a:xfrm>
              <a:off x="3774" y="1229"/>
              <a:ext cx="152" cy="115"/>
            </a:xfrm>
            <a:custGeom>
              <a:avLst/>
              <a:gdLst/>
              <a:ahLst/>
              <a:cxnLst>
                <a:cxn ang="0">
                  <a:pos x="115" y="18"/>
                </a:cxn>
                <a:cxn ang="0">
                  <a:pos x="162" y="0"/>
                </a:cxn>
                <a:cxn ang="0">
                  <a:pos x="213" y="0"/>
                </a:cxn>
                <a:cxn ang="0">
                  <a:pos x="250" y="15"/>
                </a:cxn>
                <a:cxn ang="0">
                  <a:pos x="280" y="40"/>
                </a:cxn>
                <a:cxn ang="0">
                  <a:pos x="298" y="76"/>
                </a:cxn>
                <a:cxn ang="0">
                  <a:pos x="304" y="122"/>
                </a:cxn>
                <a:cxn ang="0">
                  <a:pos x="272" y="65"/>
                </a:cxn>
                <a:cxn ang="0">
                  <a:pos x="238" y="30"/>
                </a:cxn>
                <a:cxn ang="0">
                  <a:pos x="172" y="19"/>
                </a:cxn>
                <a:cxn ang="0">
                  <a:pos x="121" y="29"/>
                </a:cxn>
                <a:cxn ang="0">
                  <a:pos x="72" y="62"/>
                </a:cxn>
                <a:cxn ang="0">
                  <a:pos x="50" y="89"/>
                </a:cxn>
                <a:cxn ang="0">
                  <a:pos x="17" y="147"/>
                </a:cxn>
                <a:cxn ang="0">
                  <a:pos x="8" y="198"/>
                </a:cxn>
                <a:cxn ang="0">
                  <a:pos x="5" y="231"/>
                </a:cxn>
                <a:cxn ang="0">
                  <a:pos x="0" y="188"/>
                </a:cxn>
                <a:cxn ang="0">
                  <a:pos x="20" y="112"/>
                </a:cxn>
                <a:cxn ang="0">
                  <a:pos x="53" y="68"/>
                </a:cxn>
                <a:cxn ang="0">
                  <a:pos x="91" y="32"/>
                </a:cxn>
                <a:cxn ang="0">
                  <a:pos x="115" y="18"/>
                </a:cxn>
                <a:cxn ang="0">
                  <a:pos x="115" y="18"/>
                </a:cxn>
              </a:cxnLst>
              <a:rect l="0" t="0" r="r" b="b"/>
              <a:pathLst>
                <a:path w="304" h="231">
                  <a:moveTo>
                    <a:pt x="115" y="18"/>
                  </a:moveTo>
                  <a:lnTo>
                    <a:pt x="162" y="0"/>
                  </a:lnTo>
                  <a:lnTo>
                    <a:pt x="213" y="0"/>
                  </a:lnTo>
                  <a:lnTo>
                    <a:pt x="250" y="15"/>
                  </a:lnTo>
                  <a:lnTo>
                    <a:pt x="280" y="40"/>
                  </a:lnTo>
                  <a:lnTo>
                    <a:pt x="298" y="76"/>
                  </a:lnTo>
                  <a:lnTo>
                    <a:pt x="304" y="122"/>
                  </a:lnTo>
                  <a:lnTo>
                    <a:pt x="272" y="65"/>
                  </a:lnTo>
                  <a:lnTo>
                    <a:pt x="238" y="30"/>
                  </a:lnTo>
                  <a:lnTo>
                    <a:pt x="172" y="19"/>
                  </a:lnTo>
                  <a:lnTo>
                    <a:pt x="121" y="29"/>
                  </a:lnTo>
                  <a:lnTo>
                    <a:pt x="72" y="62"/>
                  </a:lnTo>
                  <a:lnTo>
                    <a:pt x="50" y="89"/>
                  </a:lnTo>
                  <a:lnTo>
                    <a:pt x="17" y="147"/>
                  </a:lnTo>
                  <a:lnTo>
                    <a:pt x="8" y="198"/>
                  </a:lnTo>
                  <a:lnTo>
                    <a:pt x="5" y="231"/>
                  </a:lnTo>
                  <a:lnTo>
                    <a:pt x="0" y="188"/>
                  </a:lnTo>
                  <a:lnTo>
                    <a:pt x="20" y="112"/>
                  </a:lnTo>
                  <a:lnTo>
                    <a:pt x="53" y="68"/>
                  </a:lnTo>
                  <a:lnTo>
                    <a:pt x="91" y="32"/>
                  </a:lnTo>
                  <a:lnTo>
                    <a:pt x="115" y="18"/>
                  </a:lnTo>
                  <a:lnTo>
                    <a:pt x="115" y="18"/>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3" name="Freeform 105"/>
            <p:cNvSpPr>
              <a:spLocks/>
            </p:cNvSpPr>
            <p:nvPr/>
          </p:nvSpPr>
          <p:spPr bwMode="auto">
            <a:xfrm>
              <a:off x="3976" y="1266"/>
              <a:ext cx="40" cy="20"/>
            </a:xfrm>
            <a:custGeom>
              <a:avLst/>
              <a:gdLst/>
              <a:ahLst/>
              <a:cxnLst>
                <a:cxn ang="0">
                  <a:pos x="0" y="4"/>
                </a:cxn>
                <a:cxn ang="0">
                  <a:pos x="17" y="0"/>
                </a:cxn>
                <a:cxn ang="0">
                  <a:pos x="50" y="8"/>
                </a:cxn>
                <a:cxn ang="0">
                  <a:pos x="72" y="25"/>
                </a:cxn>
                <a:cxn ang="0">
                  <a:pos x="80" y="41"/>
                </a:cxn>
                <a:cxn ang="0">
                  <a:pos x="77" y="42"/>
                </a:cxn>
                <a:cxn ang="0">
                  <a:pos x="55" y="19"/>
                </a:cxn>
                <a:cxn ang="0">
                  <a:pos x="30" y="8"/>
                </a:cxn>
                <a:cxn ang="0">
                  <a:pos x="0" y="4"/>
                </a:cxn>
                <a:cxn ang="0">
                  <a:pos x="0" y="4"/>
                </a:cxn>
              </a:cxnLst>
              <a:rect l="0" t="0" r="r" b="b"/>
              <a:pathLst>
                <a:path w="80" h="42">
                  <a:moveTo>
                    <a:pt x="0" y="4"/>
                  </a:moveTo>
                  <a:lnTo>
                    <a:pt x="17" y="0"/>
                  </a:lnTo>
                  <a:lnTo>
                    <a:pt x="50" y="8"/>
                  </a:lnTo>
                  <a:lnTo>
                    <a:pt x="72" y="25"/>
                  </a:lnTo>
                  <a:lnTo>
                    <a:pt x="80" y="41"/>
                  </a:lnTo>
                  <a:lnTo>
                    <a:pt x="77" y="42"/>
                  </a:lnTo>
                  <a:lnTo>
                    <a:pt x="55" y="19"/>
                  </a:lnTo>
                  <a:lnTo>
                    <a:pt x="30" y="8"/>
                  </a:lnTo>
                  <a:lnTo>
                    <a:pt x="0" y="4"/>
                  </a:lnTo>
                  <a:lnTo>
                    <a:pt x="0" y="4"/>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4" name="Freeform 106"/>
            <p:cNvSpPr>
              <a:spLocks/>
            </p:cNvSpPr>
            <p:nvPr/>
          </p:nvSpPr>
          <p:spPr bwMode="auto">
            <a:xfrm>
              <a:off x="3916" y="1159"/>
              <a:ext cx="83" cy="70"/>
            </a:xfrm>
            <a:custGeom>
              <a:avLst/>
              <a:gdLst/>
              <a:ahLst/>
              <a:cxnLst>
                <a:cxn ang="0">
                  <a:pos x="0" y="131"/>
                </a:cxn>
                <a:cxn ang="0">
                  <a:pos x="58" y="82"/>
                </a:cxn>
                <a:cxn ang="0">
                  <a:pos x="110" y="42"/>
                </a:cxn>
                <a:cxn ang="0">
                  <a:pos x="168" y="0"/>
                </a:cxn>
                <a:cxn ang="0">
                  <a:pos x="113" y="47"/>
                </a:cxn>
                <a:cxn ang="0">
                  <a:pos x="38" y="110"/>
                </a:cxn>
                <a:cxn ang="0">
                  <a:pos x="9" y="138"/>
                </a:cxn>
                <a:cxn ang="0">
                  <a:pos x="0" y="131"/>
                </a:cxn>
                <a:cxn ang="0">
                  <a:pos x="0" y="131"/>
                </a:cxn>
              </a:cxnLst>
              <a:rect l="0" t="0" r="r" b="b"/>
              <a:pathLst>
                <a:path w="168" h="138">
                  <a:moveTo>
                    <a:pt x="0" y="131"/>
                  </a:moveTo>
                  <a:lnTo>
                    <a:pt x="58" y="82"/>
                  </a:lnTo>
                  <a:lnTo>
                    <a:pt x="110" y="42"/>
                  </a:lnTo>
                  <a:lnTo>
                    <a:pt x="168" y="0"/>
                  </a:lnTo>
                  <a:lnTo>
                    <a:pt x="113" y="47"/>
                  </a:lnTo>
                  <a:lnTo>
                    <a:pt x="38" y="110"/>
                  </a:lnTo>
                  <a:lnTo>
                    <a:pt x="9" y="138"/>
                  </a:lnTo>
                  <a:lnTo>
                    <a:pt x="0" y="131"/>
                  </a:lnTo>
                  <a:lnTo>
                    <a:pt x="0" y="131"/>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5" name="Freeform 107"/>
            <p:cNvSpPr>
              <a:spLocks/>
            </p:cNvSpPr>
            <p:nvPr/>
          </p:nvSpPr>
          <p:spPr bwMode="auto">
            <a:xfrm>
              <a:off x="4226" y="1214"/>
              <a:ext cx="110" cy="77"/>
            </a:xfrm>
            <a:custGeom>
              <a:avLst/>
              <a:gdLst/>
              <a:ahLst/>
              <a:cxnLst>
                <a:cxn ang="0">
                  <a:pos x="0" y="149"/>
                </a:cxn>
                <a:cxn ang="0">
                  <a:pos x="43" y="118"/>
                </a:cxn>
                <a:cxn ang="0">
                  <a:pos x="95" y="82"/>
                </a:cxn>
                <a:cxn ang="0">
                  <a:pos x="140" y="48"/>
                </a:cxn>
                <a:cxn ang="0">
                  <a:pos x="191" y="15"/>
                </a:cxn>
                <a:cxn ang="0">
                  <a:pos x="221" y="0"/>
                </a:cxn>
                <a:cxn ang="0">
                  <a:pos x="123" y="69"/>
                </a:cxn>
                <a:cxn ang="0">
                  <a:pos x="5" y="156"/>
                </a:cxn>
                <a:cxn ang="0">
                  <a:pos x="0" y="149"/>
                </a:cxn>
                <a:cxn ang="0">
                  <a:pos x="0" y="149"/>
                </a:cxn>
              </a:cxnLst>
              <a:rect l="0" t="0" r="r" b="b"/>
              <a:pathLst>
                <a:path w="221" h="156">
                  <a:moveTo>
                    <a:pt x="0" y="149"/>
                  </a:moveTo>
                  <a:lnTo>
                    <a:pt x="43" y="118"/>
                  </a:lnTo>
                  <a:lnTo>
                    <a:pt x="95" y="82"/>
                  </a:lnTo>
                  <a:lnTo>
                    <a:pt x="140" y="48"/>
                  </a:lnTo>
                  <a:lnTo>
                    <a:pt x="191" y="15"/>
                  </a:lnTo>
                  <a:lnTo>
                    <a:pt x="221" y="0"/>
                  </a:lnTo>
                  <a:lnTo>
                    <a:pt x="123" y="69"/>
                  </a:lnTo>
                  <a:lnTo>
                    <a:pt x="5" y="156"/>
                  </a:lnTo>
                  <a:lnTo>
                    <a:pt x="0" y="149"/>
                  </a:lnTo>
                  <a:lnTo>
                    <a:pt x="0" y="149"/>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sp>
          <p:nvSpPr>
            <p:cNvPr id="76" name="Freeform 108"/>
            <p:cNvSpPr>
              <a:spLocks/>
            </p:cNvSpPr>
            <p:nvPr/>
          </p:nvSpPr>
          <p:spPr bwMode="auto">
            <a:xfrm>
              <a:off x="4201" y="1300"/>
              <a:ext cx="10" cy="25"/>
            </a:xfrm>
            <a:custGeom>
              <a:avLst/>
              <a:gdLst/>
              <a:ahLst/>
              <a:cxnLst>
                <a:cxn ang="0">
                  <a:pos x="2" y="0"/>
                </a:cxn>
                <a:cxn ang="0">
                  <a:pos x="0" y="51"/>
                </a:cxn>
                <a:cxn ang="0">
                  <a:pos x="19" y="40"/>
                </a:cxn>
                <a:cxn ang="0">
                  <a:pos x="21" y="16"/>
                </a:cxn>
                <a:cxn ang="0">
                  <a:pos x="8" y="4"/>
                </a:cxn>
                <a:cxn ang="0">
                  <a:pos x="2" y="0"/>
                </a:cxn>
                <a:cxn ang="0">
                  <a:pos x="2" y="0"/>
                </a:cxn>
              </a:cxnLst>
              <a:rect l="0" t="0" r="r" b="b"/>
              <a:pathLst>
                <a:path w="21" h="51">
                  <a:moveTo>
                    <a:pt x="2" y="0"/>
                  </a:moveTo>
                  <a:lnTo>
                    <a:pt x="0" y="51"/>
                  </a:lnTo>
                  <a:lnTo>
                    <a:pt x="19" y="40"/>
                  </a:lnTo>
                  <a:lnTo>
                    <a:pt x="21" y="16"/>
                  </a:lnTo>
                  <a:lnTo>
                    <a:pt x="8" y="4"/>
                  </a:lnTo>
                  <a:lnTo>
                    <a:pt x="2" y="0"/>
                  </a:lnTo>
                  <a:lnTo>
                    <a:pt x="2" y="0"/>
                  </a:lnTo>
                  <a:close/>
                </a:path>
              </a:pathLst>
            </a:custGeom>
            <a:solidFill>
              <a:srgbClr val="FFFFFF"/>
            </a:solidFill>
            <a:ln w="9525">
              <a:noFill/>
              <a:round/>
              <a:headEnd/>
              <a:tailEnd/>
            </a:ln>
          </p:spPr>
          <p:txBody>
            <a:bodyPr/>
            <a:lstStyle/>
            <a:p>
              <a:pPr>
                <a:spcBef>
                  <a:spcPct val="20000"/>
                </a:spcBef>
                <a:buClr>
                  <a:srgbClr val="FFCC00"/>
                </a:buClr>
                <a:buFontTx/>
                <a:buChar char="•"/>
                <a:defRPr/>
              </a:pPr>
              <a:endParaRPr lang="en-US">
                <a:effectLst>
                  <a:outerShdw blurRad="38100" dist="38100" dir="2700000" algn="tl">
                    <a:srgbClr val="000000">
                      <a:alpha val="43137"/>
                    </a:srgbClr>
                  </a:outerShdw>
                </a:effectLst>
                <a:latin typeface="+mj-lt"/>
              </a:endParaRPr>
            </a:p>
          </p:txBody>
        </p:sp>
      </p:grpSp>
      <p:sp>
        <p:nvSpPr>
          <p:cNvPr id="78" name="TextBox 77"/>
          <p:cNvSpPr txBox="1"/>
          <p:nvPr/>
        </p:nvSpPr>
        <p:spPr>
          <a:xfrm>
            <a:off x="6866194" y="1744032"/>
            <a:ext cx="2620910" cy="369332"/>
          </a:xfrm>
          <a:prstGeom prst="rect">
            <a:avLst/>
          </a:prstGeom>
          <a:noFill/>
        </p:spPr>
        <p:txBody>
          <a:bodyPr wrap="none" lIns="0" tIns="0" rIns="0" bIns="0" rtlCol="0">
            <a:spAutoFit/>
          </a:bodyPr>
          <a:lstStyle/>
          <a:p>
            <a:r>
              <a:rPr lang="en-US" sz="2400" dirty="0" smtClean="0">
                <a:solidFill>
                  <a:srgbClr val="000000"/>
                </a:solidFill>
              </a:rPr>
              <a:t>Database Mirroring</a:t>
            </a:r>
          </a:p>
        </p:txBody>
      </p:sp>
    </p:spTree>
    <p:extLst>
      <p:ext uri="{BB962C8B-B14F-4D97-AF65-F5344CB8AC3E}">
        <p14:creationId xmlns:p14="http://schemas.microsoft.com/office/powerpoint/2010/main" val="1115119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repeatCount="indefinite" accel="50000" decel="50000" fill="hold" nodeType="withEffect">
                                  <p:stCondLst>
                                    <p:cond delay="0"/>
                                  </p:stCondLst>
                                  <p:childTnLst>
                                    <p:animMotion origin="layout" path="M -3.95833E-6 3.7037E-7 L -0.09895 0.21065 C -0.1194 0.25856 -0.15039 0.28426 -0.18281 0.28426 C -0.21966 0.28426 -0.24921 0.25856 -0.26966 0.21065 L -0.36823 3.7037E-7 " pathEditMode="relative" rAng="0" ptsTypes="FffFF">
                                      <p:cBhvr>
                                        <p:cTn id="6" dur="5000" fill="hold"/>
                                        <p:tgtEl>
                                          <p:spTgt spid="36"/>
                                        </p:tgtEl>
                                        <p:attrNameLst>
                                          <p:attrName>ppt_x</p:attrName>
                                          <p:attrName>ppt_y</p:attrName>
                                        </p:attrNameLst>
                                      </p:cBhvr>
                                      <p:rCtr x="-18411" y="14213"/>
                                    </p:animMotion>
                                  </p:childTnLst>
                                </p:cTn>
                              </p:par>
                              <p:par>
                                <p:cTn id="7" presetID="37" presetClass="path" presetSubtype="0" repeatCount="indefinite" accel="50000" decel="50000" fill="hold" nodeType="withEffect">
                                  <p:stCondLst>
                                    <p:cond delay="0"/>
                                  </p:stCondLst>
                                  <p:childTnLst>
                                    <p:animMotion origin="layout" path="M -3.33333E-6 3.7037E-6 L -0.09895 0.21064 C -0.1194 0.25856 -0.15039 0.28426 -0.18281 0.28426 C -0.21966 0.28426 -0.24922 0.25856 -0.26966 0.21064 L -0.36823 3.7037E-6 " pathEditMode="relative" rAng="0" ptsTypes="FffFF">
                                      <p:cBhvr>
                                        <p:cTn id="8" dur="5000" fill="hold"/>
                                        <p:tgtEl>
                                          <p:spTgt spid="3077"/>
                                        </p:tgtEl>
                                        <p:attrNameLst>
                                          <p:attrName>ppt_x</p:attrName>
                                          <p:attrName>ppt_y</p:attrName>
                                        </p:attrNameLst>
                                      </p:cBhvr>
                                      <p:rCtr x="-18411" y="1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Upgrading to </a:t>
            </a:r>
            <a:r>
              <a:rPr lang="en-US" dirty="0" err="1" smtClean="0"/>
              <a:t>AlwaysOn</a:t>
            </a:r>
            <a:r>
              <a:rPr lang="en-US" dirty="0" smtClean="0"/>
              <a:t> Availability Groups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Windows Server Pre-Reqs</a:t>
            </a:r>
            <a:endParaRPr lang="en-US" dirty="0"/>
          </a:p>
        </p:txBody>
      </p:sp>
      <p:sp>
        <p:nvSpPr>
          <p:cNvPr id="9" name="Content Placeholder 8"/>
          <p:cNvSpPr>
            <a:spLocks noGrp="1"/>
          </p:cNvSpPr>
          <p:nvPr>
            <p:ph type="body" sz="quarter" idx="10"/>
          </p:nvPr>
        </p:nvSpPr>
        <p:spPr>
          <a:xfrm>
            <a:off x="519112" y="1447799"/>
            <a:ext cx="11149013" cy="5072158"/>
          </a:xfrm>
        </p:spPr>
        <p:txBody>
          <a:bodyPr/>
          <a:lstStyle/>
          <a:p>
            <a:r>
              <a:rPr lang="en-US" sz="2400" smtClean="0">
                <a:hlinkClick r:id="rId2"/>
              </a:rPr>
              <a:t>KB 976097</a:t>
            </a:r>
            <a:endParaRPr lang="en-US" sz="2400" smtClean="0"/>
          </a:p>
          <a:p>
            <a:pPr lvl="1"/>
            <a:r>
              <a:rPr lang="en-US" sz="2000" smtClean="0"/>
              <a:t>Supports SQL Server Failover Cluster Instances with AlwaysOn Availability Groups</a:t>
            </a:r>
          </a:p>
          <a:p>
            <a:endParaRPr lang="en-US" sz="2400" smtClean="0">
              <a:hlinkClick r:id="rId3"/>
            </a:endParaRPr>
          </a:p>
          <a:p>
            <a:r>
              <a:rPr lang="en-US" sz="2400" smtClean="0">
                <a:hlinkClick r:id="rId3"/>
              </a:rPr>
              <a:t>KB 2494036</a:t>
            </a:r>
            <a:endParaRPr lang="en-US" sz="2400" smtClean="0"/>
          </a:p>
          <a:p>
            <a:pPr lvl="1"/>
            <a:r>
              <a:rPr lang="en-US" sz="2000" smtClean="0"/>
              <a:t>Supports configuring optimal quorum with non-automatic failover targets</a:t>
            </a:r>
          </a:p>
          <a:p>
            <a:pPr lvl="1"/>
            <a:endParaRPr lang="en-US" sz="2000" smtClean="0"/>
          </a:p>
          <a:p>
            <a:r>
              <a:rPr lang="en-US" sz="2400" smtClean="0"/>
              <a:t>All nodes should be in the same AD domain</a:t>
            </a:r>
          </a:p>
          <a:p>
            <a:endParaRPr lang="en-US" sz="2400" smtClean="0"/>
          </a:p>
          <a:p>
            <a:r>
              <a:rPr lang="en-US" sz="2400" smtClean="0"/>
              <a:t>To create WFSC cluster user running creation must have:</a:t>
            </a:r>
          </a:p>
          <a:p>
            <a:pPr lvl="1"/>
            <a:r>
              <a:rPr lang="en-US" sz="2000" smtClean="0"/>
              <a:t>Domain account</a:t>
            </a:r>
          </a:p>
          <a:p>
            <a:pPr lvl="1"/>
            <a:r>
              <a:rPr lang="en-US" sz="2000" smtClean="0"/>
              <a:t>Administrator on all machines</a:t>
            </a:r>
          </a:p>
          <a:p>
            <a:pPr lvl="1"/>
            <a:r>
              <a:rPr lang="en-US" sz="2000" smtClean="0"/>
              <a:t>Have Create Computer objects and Read All Properties rights in AD</a:t>
            </a:r>
          </a:p>
          <a:p>
            <a:pPr lvl="1"/>
            <a:r>
              <a:rPr lang="en-US" sz="2000" smtClean="0"/>
              <a:t>Detailed Article: </a:t>
            </a:r>
            <a:r>
              <a:rPr lang="en-US" sz="2000" smtClean="0">
                <a:hlinkClick r:id="rId4"/>
              </a:rPr>
              <a:t>http://technet.microsoft.com/en-us/library/cc731002(WS.10).aspx</a:t>
            </a:r>
            <a:endParaRPr lang="en-US" sz="2000" smtClean="0"/>
          </a:p>
          <a:p>
            <a:pPr lvl="1"/>
            <a:endParaRPr lang="en-US" sz="2000" dirty="0" smtClean="0"/>
          </a:p>
        </p:txBody>
      </p:sp>
    </p:spTree>
    <p:extLst>
      <p:ext uri="{BB962C8B-B14F-4D97-AF65-F5344CB8AC3E}">
        <p14:creationId xmlns:p14="http://schemas.microsoft.com/office/powerpoint/2010/main" val="6695691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Quorum Configuration</a:t>
            </a:r>
            <a:endParaRPr lang="en-US" dirty="0"/>
          </a:p>
        </p:txBody>
      </p:sp>
      <p:sp>
        <p:nvSpPr>
          <p:cNvPr id="9" name="Content Placeholder 8"/>
          <p:cNvSpPr>
            <a:spLocks noGrp="1"/>
          </p:cNvSpPr>
          <p:nvPr>
            <p:ph idx="1"/>
          </p:nvPr>
        </p:nvSpPr>
        <p:spPr>
          <a:xfrm>
            <a:off x="519112" y="1447799"/>
            <a:ext cx="11149013" cy="4936736"/>
          </a:xfrm>
        </p:spPr>
        <p:txBody>
          <a:bodyPr/>
          <a:lstStyle/>
          <a:p>
            <a:r>
              <a:rPr lang="en-US" sz="2400" dirty="0"/>
              <a:t>Quorum: need majority of votes to </a:t>
            </a:r>
            <a:r>
              <a:rPr lang="en-US" sz="2400" dirty="0" smtClean="0"/>
              <a:t>operate and avoid split </a:t>
            </a:r>
            <a:r>
              <a:rPr lang="en-US" sz="2400" dirty="0"/>
              <a:t>brain</a:t>
            </a:r>
          </a:p>
          <a:p>
            <a:endParaRPr lang="en-US" sz="2400" dirty="0"/>
          </a:p>
          <a:p>
            <a:r>
              <a:rPr lang="en-US" sz="2400" dirty="0"/>
              <a:t>Two-Steps </a:t>
            </a:r>
            <a:r>
              <a:rPr lang="en-US" sz="2400" dirty="0" smtClean="0"/>
              <a:t>process:</a:t>
            </a:r>
            <a:endParaRPr lang="en-US" sz="2400" dirty="0"/>
          </a:p>
          <a:p>
            <a:pPr marL="917575" lvl="1" indent="-457200">
              <a:buFont typeface="+mj-lt"/>
              <a:buAutoNum type="arabicPeriod"/>
            </a:pPr>
            <a:r>
              <a:rPr lang="en-US" sz="2000" dirty="0"/>
              <a:t>Select nodes to vote (</a:t>
            </a:r>
            <a:r>
              <a:rPr lang="en-US" sz="2000" dirty="0">
                <a:hlinkClick r:id="rId2"/>
              </a:rPr>
              <a:t>KB 2494036</a:t>
            </a:r>
            <a:r>
              <a:rPr lang="en-US" sz="2000" dirty="0"/>
              <a:t>)</a:t>
            </a:r>
          </a:p>
          <a:p>
            <a:pPr lvl="2"/>
            <a:r>
              <a:rPr lang="en-US" sz="1800" dirty="0"/>
              <a:t>1 vote if node’s that host a replica that is currently:</a:t>
            </a:r>
          </a:p>
          <a:p>
            <a:pPr lvl="3"/>
            <a:r>
              <a:rPr lang="en-US" sz="1600" dirty="0"/>
              <a:t>Primary  (if primary is an FCI include all possible owner nodes for that FCI)</a:t>
            </a:r>
          </a:p>
          <a:p>
            <a:pPr lvl="3"/>
            <a:r>
              <a:rPr lang="en-US" sz="1600" dirty="0"/>
              <a:t>An auto failover target if the primary is also configured for auto failover</a:t>
            </a:r>
          </a:p>
          <a:p>
            <a:pPr lvl="2"/>
            <a:r>
              <a:rPr lang="en-US" sz="1800" dirty="0"/>
              <a:t>0 votes for rest of nodes</a:t>
            </a:r>
          </a:p>
          <a:p>
            <a:pPr marL="917575" lvl="1" indent="-457200">
              <a:buFont typeface="+mj-lt"/>
              <a:buAutoNum type="arabicPeriod"/>
            </a:pPr>
            <a:r>
              <a:rPr lang="en-US" sz="2000" dirty="0"/>
              <a:t>Select the quorum type:</a:t>
            </a:r>
          </a:p>
          <a:p>
            <a:pPr lvl="2"/>
            <a:r>
              <a:rPr lang="en-US" sz="1800" dirty="0"/>
              <a:t>Odd number of votes, use “Node Majority”</a:t>
            </a:r>
          </a:p>
          <a:p>
            <a:pPr lvl="2"/>
            <a:r>
              <a:rPr lang="en-US" sz="1800" dirty="0"/>
              <a:t>Even number of votes, add a witness by either:</a:t>
            </a:r>
          </a:p>
          <a:p>
            <a:pPr lvl="3"/>
            <a:r>
              <a:rPr lang="en-US" sz="1600" dirty="0"/>
              <a:t>Adding an additional witness node and use “Node Majority”</a:t>
            </a:r>
          </a:p>
          <a:p>
            <a:pPr lvl="3"/>
            <a:r>
              <a:rPr lang="en-US" sz="1600" dirty="0"/>
              <a:t>Using “Node and File Share Majority” with a protected file </a:t>
            </a:r>
            <a:r>
              <a:rPr lang="en-US" sz="1600" dirty="0" smtClean="0"/>
              <a:t>share (</a:t>
            </a:r>
            <a:r>
              <a:rPr lang="en-US" sz="1600" dirty="0" smtClean="0">
                <a:hlinkClick r:id="rId3"/>
              </a:rPr>
              <a:t>blog with details</a:t>
            </a:r>
            <a:r>
              <a:rPr lang="en-US" sz="1600" dirty="0" smtClean="0"/>
              <a:t>)</a:t>
            </a:r>
            <a:endParaRPr lang="en-US" sz="1600" dirty="0"/>
          </a:p>
          <a:p>
            <a:endParaRPr lang="en-US" sz="2400" dirty="0" smtClean="0"/>
          </a:p>
          <a:p>
            <a:r>
              <a:rPr lang="en-US" sz="2400" dirty="0"/>
              <a:t>Re-evaluate and adjust quorum after manual failover outside automatic </a:t>
            </a:r>
            <a:r>
              <a:rPr lang="en-US" sz="2400" dirty="0" smtClean="0"/>
              <a:t>target</a:t>
            </a:r>
            <a:endParaRPr lang="en-US" sz="2400" dirty="0"/>
          </a:p>
        </p:txBody>
      </p:sp>
    </p:spTree>
    <p:extLst>
      <p:ext uri="{BB962C8B-B14F-4D97-AF65-F5344CB8AC3E}">
        <p14:creationId xmlns:p14="http://schemas.microsoft.com/office/powerpoint/2010/main" val="17406488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
  <TotalTime>1971</TotalTime>
  <Words>2666</Words>
  <Application>Microsoft Office PowerPoint</Application>
  <PresentationFormat>Custom</PresentationFormat>
  <Paragraphs>412</Paragraphs>
  <Slides>33</Slides>
  <Notes>20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 (2)</vt:lpstr>
      <vt:lpstr>1_White with Consolas font for code slides</vt:lpstr>
      <vt:lpstr>Microsoft SQL Server Code-Named "Denali" AlwaysOn Series, Part 2: Building a Mission-Critical High Availability Solution Using AlwaysOn</vt:lpstr>
      <vt:lpstr>Agenda</vt:lpstr>
      <vt:lpstr>A look back….</vt:lpstr>
      <vt:lpstr>Mission Critical High Availability Solution</vt:lpstr>
      <vt:lpstr>AlwaysOn Availability Groups</vt:lpstr>
      <vt:lpstr>Starting Topology</vt:lpstr>
      <vt:lpstr>Upgrading to AlwaysOn Availability Groups</vt:lpstr>
      <vt:lpstr>Windows Server Pre-Reqs</vt:lpstr>
      <vt:lpstr>Quorum Configuration</vt:lpstr>
      <vt:lpstr>Quorum Configuration</vt:lpstr>
      <vt:lpstr>New Topology</vt:lpstr>
      <vt:lpstr>New Topology Benefits</vt:lpstr>
      <vt:lpstr>Backup from Secondary</vt:lpstr>
      <vt:lpstr>Backup Capabilities</vt:lpstr>
      <vt:lpstr>Restrictions, cautions, and gotchas</vt:lpstr>
      <vt:lpstr>Readable Secondary</vt:lpstr>
      <vt:lpstr>Readable Secondary Data Latency</vt:lpstr>
      <vt:lpstr>Read Workload Impact</vt:lpstr>
      <vt:lpstr>Row Versioning Optimizations</vt:lpstr>
      <vt:lpstr>DDL and Reporting Workload</vt:lpstr>
      <vt:lpstr>Query Performance on Secondary</vt:lpstr>
      <vt:lpstr>Disaster Recovery</vt:lpstr>
      <vt:lpstr>New Topology</vt:lpstr>
      <vt:lpstr>Additional Topology Examples</vt:lpstr>
      <vt:lpstr>AlwaysOn Availability Groups</vt:lpstr>
      <vt:lpstr>Resource Links</vt:lpstr>
      <vt:lpstr>Related Content</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DBI404: Microsoft SQL Server Code-Named "Denali" AlwaysOn Series, Part 2: Building a Mission-Critical High Availability Solution Using AlwaysOn</dc:title>
  <dc:subject>Microsoft TechEd North America 2011</dc:subject>
  <dc:creator> Justin Erickson</dc:creator>
  <dc:description>Template Design: Jordan Cayabyab
Formatter: Tracy Hill, Silver Fox Productions, Inc.
Event Date: May 16-19, 2011
Event Location: Atlanta
Audience Type: Developers, IT Pros</dc:description>
  <cp:lastModifiedBy>Shows</cp:lastModifiedBy>
  <cp:revision>31</cp:revision>
  <cp:lastPrinted>2010-05-11T05:02:34Z</cp:lastPrinted>
  <dcterms:created xsi:type="dcterms:W3CDTF">2011-03-31T03:03:27Z</dcterms:created>
  <dcterms:modified xsi:type="dcterms:W3CDTF">2011-05-18T14:49:24Z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