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52" r:id="rId1"/>
    <p:sldMasterId id="2147483772" r:id="rId2"/>
  </p:sldMasterIdLst>
  <p:notesMasterIdLst>
    <p:notesMasterId r:id="rId34"/>
  </p:notesMasterIdLst>
  <p:handoutMasterIdLst>
    <p:handoutMasterId r:id="rId35"/>
  </p:handoutMasterIdLst>
  <p:sldIdLst>
    <p:sldId id="256" r:id="rId3"/>
    <p:sldId id="257" r:id="rId4"/>
    <p:sldId id="259" r:id="rId5"/>
    <p:sldId id="307" r:id="rId6"/>
    <p:sldId id="317" r:id="rId7"/>
    <p:sldId id="318" r:id="rId8"/>
    <p:sldId id="310" r:id="rId9"/>
    <p:sldId id="308" r:id="rId10"/>
    <p:sldId id="339" r:id="rId11"/>
    <p:sldId id="331" r:id="rId12"/>
    <p:sldId id="332" r:id="rId13"/>
    <p:sldId id="333" r:id="rId14"/>
    <p:sldId id="334" r:id="rId15"/>
    <p:sldId id="311" r:id="rId16"/>
    <p:sldId id="340" r:id="rId17"/>
    <p:sldId id="335" r:id="rId18"/>
    <p:sldId id="336" r:id="rId19"/>
    <p:sldId id="313" r:id="rId20"/>
    <p:sldId id="328" r:id="rId21"/>
    <p:sldId id="341" r:id="rId22"/>
    <p:sldId id="337" r:id="rId23"/>
    <p:sldId id="315" r:id="rId24"/>
    <p:sldId id="329" r:id="rId25"/>
    <p:sldId id="342" r:id="rId26"/>
    <p:sldId id="338" r:id="rId27"/>
    <p:sldId id="327" r:id="rId28"/>
    <p:sldId id="344" r:id="rId29"/>
    <p:sldId id="345" r:id="rId30"/>
    <p:sldId id="346" r:id="rId31"/>
    <p:sldId id="347" r:id="rId32"/>
    <p:sldId id="343" r:id="rId33"/>
  </p:sldIdLst>
  <p:sldSz cx="12188825" cy="6858000"/>
  <p:notesSz cx="6858000" cy="9144000"/>
  <p:embeddedFontLst>
    <p:embeddedFont>
      <p:font typeface="Segoe Condensed" pitchFamily="34" charset="0"/>
      <p:regular r:id="rId36"/>
      <p:bold r:id="rId37"/>
      <p:italic r:id="rId38"/>
      <p:boldItalic r:id="rId39"/>
    </p:embeddedFont>
    <p:embeddedFont>
      <p:font typeface="Segoe" pitchFamily="34" charset="0"/>
      <p:regular r:id="rId40"/>
      <p:bold r:id="rId41"/>
      <p:italic r:id="rId42"/>
      <p:boldItalic r:id="rId43"/>
    </p:embeddedFont>
    <p:embeddedFont>
      <p:font typeface="Segoe UI" pitchFamily="34" charset="0"/>
      <p:regular r:id="rId44"/>
      <p:bold r:id="rId45"/>
      <p:italic r:id="rId46"/>
      <p:boldItalic r:id="rId47"/>
    </p:embeddedFont>
    <p:embeddedFont>
      <p:font typeface="Consolas" pitchFamily="49" charset="0"/>
      <p:regular r:id="rId48"/>
      <p:bold r:id="rId49"/>
      <p:italic r:id="rId50"/>
      <p:boldItalic r:id="rId51"/>
    </p:embeddedFont>
    <p:embeddedFont>
      <p:font typeface="Calibri" pitchFamily="34" charset="0"/>
      <p:regular r:id="rId52"/>
      <p:bold r:id="rId53"/>
      <p:italic r:id="rId54"/>
      <p:boldItalic r:id="rId55"/>
    </p:embeddedFont>
  </p:embeddedFont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4632" autoAdjust="0"/>
    <p:restoredTop sz="69985" autoAdjust="0"/>
  </p:normalViewPr>
  <p:slideViewPr>
    <p:cSldViewPr snapToGrid="0">
      <p:cViewPr varScale="1">
        <p:scale>
          <a:sx n="71" d="100"/>
          <a:sy n="71" d="100"/>
        </p:scale>
        <p:origin x="-1062" y="-108"/>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84" d="100"/>
          <a:sy n="84" d="100"/>
        </p:scale>
        <p:origin x="-308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font" Target="fonts/font16.fntdata"/><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a:latin typeface="Segoe UI" pitchFamily="34" charset="0"/>
              </a:rPr>
              <a:t>TechEd</a:t>
            </a:r>
            <a:r>
              <a:rPr lang="en-US" dirty="0">
                <a:latin typeface="Segoe UI" pitchFamily="34" charset="0"/>
              </a:rPr>
              <a:t> Europe 2010</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5/14/2011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Europe 2010</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5/14/2011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5/14/2011 4:46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dirty="0" smtClean="0"/>
              <a:t>This creates</a:t>
            </a:r>
            <a:r>
              <a:rPr lang="en-US" baseline="0" dirty="0" smtClean="0"/>
              <a:t> the library (will fail if it already exists) and brings up the dialog from the OS to let the user add folders to it.</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dirty="0" smtClean="0"/>
              <a:t>This is accessing the underlying file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dirty="0" smtClean="0"/>
              <a:t>The</a:t>
            </a:r>
            <a:r>
              <a:rPr lang="en-US" baseline="0" dirty="0" smtClean="0"/>
              <a:t> trick here is the “parsing name” property.</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dirty="0" smtClean="0"/>
              <a:t>Don’t poll – get notified. This is for the kind of apps that watch</a:t>
            </a:r>
            <a:r>
              <a:rPr lang="en-US" baseline="0" dirty="0" smtClean="0"/>
              <a:t> the folder for new files – an alternative to the previous slide where you use the library to open a file.</a:t>
            </a:r>
          </a:p>
          <a:p>
            <a:endParaRPr lang="en-US" baseline="0" dirty="0" smtClean="0"/>
          </a:p>
          <a:p>
            <a:r>
              <a:rPr lang="en-US" baseline="0" dirty="0" err="1" smtClean="0"/>
              <a:t>ShellWatcher</a:t>
            </a:r>
            <a:r>
              <a:rPr lang="en-US" baseline="0" dirty="0" smtClean="0"/>
              <a:t> can even watch across machines.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5/14/2011 4:46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dirty="0" err="1" smtClean="0"/>
              <a:t>ProcessCommandLineArgs</a:t>
            </a:r>
            <a:r>
              <a:rPr lang="en-US" baseline="0" dirty="0" smtClean="0"/>
              <a:t> is where the magic happens – change your status, or whatever else it is the user has asked to do.</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dirty="0" smtClean="0"/>
              <a:t>You can also add these</a:t>
            </a:r>
            <a:r>
              <a:rPr lang="en-US" baseline="0" dirty="0" smtClean="0"/>
              <a:t> </a:t>
            </a:r>
            <a:r>
              <a:rPr lang="en-US" baseline="0" dirty="0" err="1" smtClean="0"/>
              <a:t>JumpListLink</a:t>
            </a:r>
            <a:r>
              <a:rPr lang="en-US" baseline="0" dirty="0" smtClean="0"/>
              <a:t> s into a custom category. The effect will be almost identical but they will be </a:t>
            </a:r>
            <a:r>
              <a:rPr lang="en-US" baseline="0" dirty="0" err="1" smtClean="0"/>
              <a:t>pinnable</a:t>
            </a:r>
            <a:r>
              <a:rPr lang="en-US" baseline="0" dirty="0" smtClean="0"/>
              <a:t> destinations, which doesn’t make a lot of sense. You will get a nicer heading “Status” instead of “Tasks”.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not just freedom, but writing a lot of boilerplate code or copying code from project</a:t>
            </a:r>
            <a:r>
              <a:rPr lang="en-US" baseline="0" dirty="0" smtClean="0"/>
              <a:t> to project. </a:t>
            </a:r>
          </a:p>
          <a:p>
            <a:endParaRPr lang="en-US" baseline="0" dirty="0" smtClean="0"/>
          </a:p>
          <a:p>
            <a:r>
              <a:rPr lang="en-US" baseline="0" dirty="0" smtClean="0"/>
              <a:t>If you have a document oriented application (most likely if you are a good candidate for R&amp;R then why not reuse that code here?)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408898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5/14/2011 4:46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dirty="0" smtClean="0"/>
              <a:t>Everything else is taken care of by the recipe. It relies on </a:t>
            </a:r>
            <a:r>
              <a:rPr lang="en-US" dirty="0" err="1" smtClean="0"/>
              <a:t>SampleDocumen</a:t>
            </a:r>
            <a:r>
              <a:rPr lang="en-US" baseline="0" dirty="0" err="1" smtClean="0"/>
              <a:t>t</a:t>
            </a:r>
            <a:r>
              <a:rPr lang="en-US" baseline="0" dirty="0" smtClean="0"/>
              <a:t> being tagged with </a:t>
            </a:r>
            <a:r>
              <a:rPr lang="en-US" baseline="0" dirty="0" err="1" smtClean="0"/>
              <a:t>Serializable</a:t>
            </a:r>
            <a:r>
              <a:rPr lang="en-US" baseline="0" dirty="0" smtClean="0"/>
              <a:t>. You can call the class what you like and it can contain what you like as long as its </a:t>
            </a:r>
            <a:r>
              <a:rPr lang="en-US" baseline="0" dirty="0" err="1" smtClean="0"/>
              <a:t>serializable</a:t>
            </a:r>
            <a:r>
              <a:rPr lang="en-US" baseline="0" dirty="0" smtClean="0"/>
              <a:t>.</a:t>
            </a:r>
          </a:p>
          <a:p>
            <a:endParaRPr lang="en-US" baseline="0" dirty="0" smtClean="0"/>
          </a:p>
          <a:p>
            <a:r>
              <a:rPr lang="en-US" baseline="0" dirty="0" smtClean="0"/>
              <a:t>You take care of file open/save, marking as dirty on changes etc. Also syncing controls into your document class.</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5/14/2011 4:46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5/14/2011 4:46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dirty="0" smtClean="0"/>
              <a:t>The GUID and the </a:t>
            </a:r>
            <a:r>
              <a:rPr lang="en-US" dirty="0" err="1" smtClean="0"/>
              <a:t>DeviceName</a:t>
            </a:r>
            <a:r>
              <a:rPr lang="en-US" dirty="0" smtClean="0"/>
              <a:t> can need a little twiddling. Don’t assume these are right for everyone just because they work on my machine.</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5/14/2011 4:46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5/14/2011 4:46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Segoe UI" pitchFamily="34" charset="0"/>
                <a:ea typeface="+mn-ea"/>
                <a:cs typeface="+mn-cs"/>
              </a:rPr>
              <a:t>New for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2011, we will be working with Microsoft Tag (http://tag.microsoft.com/overview.aspx) to create unique Tags for every session at the event. Your session Tag will appear on both the room signage and at the end of your presentation. With your session Tag, attendees will be able to scan as they enter the room to retrieve session details, view speaker bios, and engage in discussions; or scan at the end of the presentation to evaluate your session and download materials. We’re excited to integrate Microsoft Tag across the My </a:t>
            </a:r>
            <a:r>
              <a:rPr lang="en-US" sz="900" kern="1200" dirty="0" err="1" smtClean="0">
                <a:solidFill>
                  <a:schemeClr val="tx1"/>
                </a:solidFill>
                <a:latin typeface="Segoe UI" pitchFamily="34" charset="0"/>
                <a:ea typeface="+mn-ea"/>
                <a:cs typeface="+mn-cs"/>
              </a:rPr>
              <a:t>TechEd</a:t>
            </a:r>
            <a:r>
              <a:rPr lang="en-US" sz="900" kern="1200" dirty="0" smtClean="0">
                <a:solidFill>
                  <a:schemeClr val="tx1"/>
                </a:solidFill>
                <a:latin typeface="Segoe UI" pitchFamily="34" charset="0"/>
                <a:ea typeface="+mn-ea"/>
                <a:cs typeface="+mn-cs"/>
              </a:rPr>
              <a:t> mobile experience this year.</a:t>
            </a:r>
            <a:endParaRPr lang="en-US" dirty="0" smtClean="0"/>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30</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5/14/2011 4:46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5/14/2011 4:46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5/14/2011 4:46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 this can also be done from native C++, and feel</a:t>
            </a:r>
            <a:r>
              <a:rPr lang="en-US" baseline="0" dirty="0" smtClean="0"/>
              <a:t> free to email me about that, but this is a managed code presentation.</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3613044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408898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Power management is in my code</a:t>
            </a:r>
            <a:r>
              <a:rPr lang="en-US" baseline="0" dirty="0" smtClean="0"/>
              <a:t> pack talk. There is also a very similar network awareness </a:t>
            </a:r>
            <a:r>
              <a:rPr lang="en-US" baseline="0" dirty="0" err="1" smtClean="0"/>
              <a:t>api</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2981686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Note there is no recipe for libraries. I can</a:t>
            </a:r>
            <a:r>
              <a:rPr lang="en-CA" baseline="0" dirty="0" smtClean="0"/>
              <a:t> make my code available on </a:t>
            </a:r>
            <a:r>
              <a:rPr lang="en-CA" baseline="0" smtClean="0"/>
              <a:t>my blog.</a:t>
            </a:r>
            <a:endParaRPr lang="en-CA"/>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2981756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 example being given for libraries is a Pictures</a:t>
            </a:r>
            <a:r>
              <a:rPr lang="en-US" baseline="0" dirty="0" smtClean="0"/>
              <a:t> library that includes a folder on my laptop, a folder on the home server, a folder on my spouse’s laptop where the camera gets dumped when it’s full. And that is very handy, yes. Since you can search /sort / group in a library it is a great way to spot duplicates or out-of-date copies if you make a library that includes each developer’s working folder plus the project repository. All good. </a:t>
            </a:r>
          </a:p>
          <a:p>
            <a:endParaRPr lang="en-US" baseline="0" dirty="0" smtClean="0"/>
          </a:p>
          <a:p>
            <a:r>
              <a:rPr lang="en-US" baseline="0" dirty="0" smtClean="0"/>
              <a:t>But another good use for libraries is for your app’s “I look here for files” folder. Maybe that’s even the only reason you have a </a:t>
            </a:r>
            <a:r>
              <a:rPr lang="en-US" baseline="0" dirty="0" err="1" smtClean="0"/>
              <a:t>config</a:t>
            </a:r>
            <a:r>
              <a:rPr lang="en-US" baseline="0" dirty="0" smtClean="0"/>
              <a:t> file? Why not look in a hardcoded library – one you create at install or on first run (doesn’t need admin rights) and let the user add folders to that, set the default save location etc. </a:t>
            </a:r>
            <a:r>
              <a:rPr lang="en-US" baseline="0" dirty="0" err="1" smtClean="0"/>
              <a:t>Declutter</a:t>
            </a:r>
            <a:r>
              <a:rPr lang="en-US" baseline="0" dirty="0" smtClean="0"/>
              <a:t> your UI and write less code. As a bonus, the user can put folders from all over their network into the library and your app will work with them correctly.</a:t>
            </a: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848370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5/14/2011 4:46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062082734"/>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188556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424310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3144694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92414334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43349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872345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3121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53956501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4947860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25169961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77695289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4411880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9593045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22635621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5930442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14150463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04633075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055562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4833684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3571602"/>
      </p:ext>
    </p:extLst>
  </p:cSld>
  <p:clrMap bg1="dk1" tx1="lt1" bg2="dk2"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70780823"/>
      </p:ext>
    </p:extLst>
  </p:cSld>
  <p:clrMap bg1="dk1" tx1="lt1" bg2="dk2" tx2="lt2" accent1="accent1" accent2="accent2" accent3="accent3" accent4="accent4" accent5="accent5" accent6="accent6" hlink="hlink" folHlink="folHlink"/>
  <p:sldLayoutIdLst>
    <p:sldLayoutId id="2147483773"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8" Type="http://schemas.openxmlformats.org/officeDocument/2006/relationships/hyperlink" Target="http://www.facebook.com/visualstudio" TargetMode="External"/><Relationship Id="rId3" Type="http://schemas.openxmlformats.org/officeDocument/2006/relationships/hyperlink" Target="http://www.microsoft.com/visualstudio/en-us/lightswitch" TargetMode="External"/><Relationship Id="rId7" Type="http://schemas.openxmlformats.org/officeDocument/2006/relationships/hyperlink" Target="http://www.microsoft.com/sqlserver/en/us/default.aspx" TargetMode="External"/><Relationship Id="rId2" Type="http://schemas.openxmlformats.org/officeDocument/2006/relationships/hyperlink" Target="http://www.microsoft.com/visualstudio" TargetMode="External"/><Relationship Id="rId1" Type="http://schemas.openxmlformats.org/officeDocument/2006/relationships/slideLayout" Target="../slideLayouts/slideLayout9.xml"/><Relationship Id="rId6" Type="http://schemas.openxmlformats.org/officeDocument/2006/relationships/hyperlink" Target="http://blogs.msdn.com/b/bharry/" TargetMode="External"/><Relationship Id="rId5" Type="http://schemas.openxmlformats.org/officeDocument/2006/relationships/hyperlink" Target="http://blogs.msdn.com/b/somasegar/" TargetMode="External"/><Relationship Id="rId4" Type="http://schemas.openxmlformats.org/officeDocument/2006/relationships/hyperlink" Target="http://www.microsoft.com/expression/"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24.png"/><Relationship Id="rId5" Type="http://schemas.openxmlformats.org/officeDocument/2006/relationships/hyperlink" Target="http://www.microsoft.com/learning" TargetMode="External"/><Relationship Id="rId10" Type="http://schemas.openxmlformats.org/officeDocument/2006/relationships/image" Target="../media/image23.emf"/><Relationship Id="rId4" Type="http://schemas.openxmlformats.org/officeDocument/2006/relationships/image" Target="../media/image20.png"/><Relationship Id="rId9" Type="http://schemas.openxmlformats.org/officeDocument/2006/relationships/image" Target="../media/image22.png"/><Relationship Id="rId14" Type="http://schemas.microsoft.com/office/2007/relationships/hdphoto" Target="../media/hdphoto1.wdp"/></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code.msdn.microsoft.com/Windows-7-Taskbar-Single-4120eafd"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hyperlink" Target="http://code.msdn.microsoft.com/Windows-Trigger-Start-f75f0fbb" TargetMode="External"/><Relationship Id="rId4" Type="http://schemas.openxmlformats.org/officeDocument/2006/relationships/hyperlink" Target="http://code.msdn.microsoft.com/Windows-Restart-and-cc461aa9"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Create and Manage Libraries</a:t>
            </a:r>
            <a:endParaRPr lang="en-US" dirty="0"/>
          </a:p>
        </p:txBody>
      </p:sp>
      <p:sp>
        <p:nvSpPr>
          <p:cNvPr id="6" name="Text Placeholder 5"/>
          <p:cNvSpPr>
            <a:spLocks noGrp="1"/>
          </p:cNvSpPr>
          <p:nvPr>
            <p:ph type="body" sz="quarter" idx="10"/>
          </p:nvPr>
        </p:nvSpPr>
        <p:spPr/>
        <p:txBody>
          <a:bodyPr/>
          <a:lstStyle/>
          <a:p>
            <a:r>
              <a:rPr lang="en-US" sz="3200" dirty="0" err="1" smtClean="0"/>
              <a:t>var</a:t>
            </a:r>
            <a:r>
              <a:rPr lang="en-US" sz="3200" dirty="0" smtClean="0"/>
              <a:t> lib = new </a:t>
            </a:r>
            <a:r>
              <a:rPr lang="en-US" sz="3200" dirty="0" err="1" smtClean="0"/>
              <a:t>ShellLibrary</a:t>
            </a:r>
            <a:r>
              <a:rPr lang="en-US" sz="3200" dirty="0" smtClean="0"/>
              <a:t>("</a:t>
            </a:r>
            <a:r>
              <a:rPr lang="en-US" sz="3200" dirty="0" err="1" smtClean="0"/>
              <a:t>KateDemo</a:t>
            </a:r>
            <a:r>
              <a:rPr lang="en-US" sz="3200" dirty="0" smtClean="0"/>
              <a:t>", false);</a:t>
            </a:r>
          </a:p>
          <a:p>
            <a:r>
              <a:rPr lang="en-US" sz="3200" dirty="0" err="1" smtClean="0"/>
              <a:t>lib.Dispose</a:t>
            </a:r>
            <a:r>
              <a:rPr lang="en-US" sz="3200" dirty="0" smtClean="0"/>
              <a:t>();</a:t>
            </a:r>
          </a:p>
          <a:p>
            <a:endParaRPr lang="en-US" sz="3200" dirty="0" smtClean="0"/>
          </a:p>
          <a:p>
            <a:r>
              <a:rPr lang="en-US" sz="3200" dirty="0" err="1" smtClean="0"/>
              <a:t>ShellLibrary.ShowManageLibraryUI</a:t>
            </a:r>
            <a:r>
              <a:rPr lang="en-US" sz="3200" dirty="0" smtClean="0"/>
              <a:t>("</a:t>
            </a:r>
            <a:r>
              <a:rPr lang="en-US" sz="3200" dirty="0" err="1" smtClean="0"/>
              <a:t>KateDemo</a:t>
            </a:r>
            <a:r>
              <a:rPr lang="en-US" sz="3200" dirty="0" smtClean="0"/>
              <a:t>",</a:t>
            </a:r>
          </a:p>
          <a:p>
            <a:r>
              <a:rPr lang="en-US" sz="3200" dirty="0" smtClean="0"/>
              <a:t>      new </a:t>
            </a:r>
            <a:r>
              <a:rPr lang="en-US" sz="3200" dirty="0" err="1" smtClean="0"/>
              <a:t>WindowInteropHelper</a:t>
            </a:r>
            <a:r>
              <a:rPr lang="en-US" sz="3200" dirty="0" smtClean="0"/>
              <a:t>(this).Handle,</a:t>
            </a:r>
          </a:p>
          <a:p>
            <a:r>
              <a:rPr lang="en-US" sz="3200" dirty="0" smtClean="0"/>
              <a:t>      "Demo Library Manager", </a:t>
            </a:r>
            <a:br>
              <a:rPr lang="en-US" sz="3200" dirty="0" smtClean="0"/>
            </a:br>
            <a:r>
              <a:rPr lang="en-US" sz="3200" dirty="0" smtClean="0"/>
              <a:t>      "Manage the </a:t>
            </a:r>
            <a:r>
              <a:rPr lang="en-US" sz="3200" dirty="0" err="1" smtClean="0"/>
              <a:t>KateDemo</a:t>
            </a:r>
            <a:r>
              <a:rPr lang="en-US" sz="3200" dirty="0" smtClean="0"/>
              <a:t> Library", </a:t>
            </a:r>
          </a:p>
          <a:p>
            <a:r>
              <a:rPr lang="en-US" sz="3200" dirty="0" smtClean="0"/>
              <a:t>      true);</a:t>
            </a:r>
            <a:endParaRPr lang="en-US" sz="3200" dirty="0"/>
          </a:p>
        </p:txBody>
      </p:sp>
    </p:spTree>
    <p:extLst>
      <p:ext uri="{BB962C8B-B14F-4D97-AF65-F5344CB8AC3E}">
        <p14:creationId xmlns:p14="http://schemas.microsoft.com/office/powerpoint/2010/main" val="140517358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Delete a Library </a:t>
            </a:r>
          </a:p>
        </p:txBody>
      </p:sp>
      <p:sp>
        <p:nvSpPr>
          <p:cNvPr id="6" name="Text Placeholder 5"/>
          <p:cNvSpPr>
            <a:spLocks noGrp="1"/>
          </p:cNvSpPr>
          <p:nvPr>
            <p:ph type="body" sz="quarter" idx="10"/>
          </p:nvPr>
        </p:nvSpPr>
        <p:spPr>
          <a:xfrm>
            <a:off x="519114" y="1905000"/>
            <a:ext cx="11149012" cy="3582519"/>
          </a:xfrm>
        </p:spPr>
        <p:txBody>
          <a:bodyPr/>
          <a:lstStyle/>
          <a:p>
            <a:r>
              <a:rPr lang="en-US" sz="2400" dirty="0"/>
              <a:t> string </a:t>
            </a:r>
            <a:r>
              <a:rPr lang="en-US" sz="2400" dirty="0" err="1"/>
              <a:t>librariesPath</a:t>
            </a:r>
            <a:r>
              <a:rPr lang="en-US" sz="2400" dirty="0"/>
              <a:t> = </a:t>
            </a:r>
            <a:r>
              <a:rPr lang="en-US" sz="2400" dirty="0" err="1"/>
              <a:t>Path.Combine</a:t>
            </a:r>
            <a:r>
              <a:rPr lang="en-US" sz="2400" dirty="0"/>
              <a:t>(</a:t>
            </a:r>
          </a:p>
          <a:p>
            <a:r>
              <a:rPr lang="en-US" sz="2400" dirty="0"/>
              <a:t>	</a:t>
            </a:r>
            <a:r>
              <a:rPr lang="en-US" sz="2400" dirty="0" err="1"/>
              <a:t>Environment.GetFolderPath</a:t>
            </a:r>
            <a:r>
              <a:rPr lang="en-US" sz="2400" dirty="0"/>
              <a:t>(</a:t>
            </a:r>
          </a:p>
          <a:p>
            <a:r>
              <a:rPr lang="en-US" sz="2400" dirty="0"/>
              <a:t>		</a:t>
            </a:r>
            <a:r>
              <a:rPr lang="en-US" sz="2400" dirty="0" err="1"/>
              <a:t>Environment.SpecialFolder.ApplicationData</a:t>
            </a:r>
            <a:r>
              <a:rPr lang="en-US" sz="2400" dirty="0"/>
              <a:t>),</a:t>
            </a:r>
          </a:p>
          <a:p>
            <a:r>
              <a:rPr lang="en-US" sz="2400" dirty="0"/>
              <a:t>		</a:t>
            </a:r>
            <a:r>
              <a:rPr lang="en-US" sz="2400" dirty="0" err="1"/>
              <a:t>ShellLibrary.LibrariesKnownFolder.RelativePath</a:t>
            </a:r>
            <a:r>
              <a:rPr lang="en-US" sz="2400" dirty="0"/>
              <a:t>);</a:t>
            </a:r>
          </a:p>
          <a:p>
            <a:endParaRPr lang="en-US" sz="2400" dirty="0"/>
          </a:p>
          <a:p>
            <a:r>
              <a:rPr lang="en-US" sz="2400" dirty="0"/>
              <a:t>string </a:t>
            </a:r>
            <a:r>
              <a:rPr lang="en-US" sz="2400" dirty="0" err="1"/>
              <a:t>libraryPath</a:t>
            </a:r>
            <a:r>
              <a:rPr lang="en-US" sz="2400" dirty="0"/>
              <a:t> = </a:t>
            </a:r>
            <a:r>
              <a:rPr lang="en-US" sz="2400" dirty="0" err="1"/>
              <a:t>Path.Combine</a:t>
            </a:r>
            <a:r>
              <a:rPr lang="en-US" sz="2400" dirty="0"/>
              <a:t>(</a:t>
            </a:r>
            <a:r>
              <a:rPr lang="en-US" sz="2400" dirty="0" err="1"/>
              <a:t>librariesPath</a:t>
            </a:r>
            <a:r>
              <a:rPr lang="en-US" sz="2400" dirty="0"/>
              <a:t>, "</a:t>
            </a:r>
            <a:r>
              <a:rPr lang="en-US" sz="2400" dirty="0" err="1"/>
              <a:t>KateDemo</a:t>
            </a:r>
            <a:r>
              <a:rPr lang="en-US" sz="2400" dirty="0"/>
              <a:t>");</a:t>
            </a:r>
          </a:p>
          <a:p>
            <a:r>
              <a:rPr lang="en-US" sz="2400" dirty="0"/>
              <a:t>string </a:t>
            </a:r>
            <a:r>
              <a:rPr lang="en-US" sz="2400" dirty="0" err="1"/>
              <a:t>libraryFullPath</a:t>
            </a:r>
            <a:r>
              <a:rPr lang="en-US" sz="2400" dirty="0"/>
              <a:t> = </a:t>
            </a:r>
            <a:r>
              <a:rPr lang="en-US" sz="2400" dirty="0" err="1"/>
              <a:t>Path.ChangeExtension</a:t>
            </a:r>
            <a:r>
              <a:rPr lang="en-US" sz="2400" dirty="0"/>
              <a:t>(</a:t>
            </a:r>
            <a:r>
              <a:rPr lang="en-US" sz="2400" dirty="0" err="1"/>
              <a:t>libraryPath</a:t>
            </a:r>
            <a:r>
              <a:rPr lang="en-US" sz="2400" dirty="0"/>
              <a:t>, </a:t>
            </a:r>
          </a:p>
          <a:p>
            <a:r>
              <a:rPr lang="en-US" sz="2400" dirty="0"/>
              <a:t>					"library-</a:t>
            </a:r>
            <a:r>
              <a:rPr lang="en-US" sz="2400" dirty="0" err="1"/>
              <a:t>ms</a:t>
            </a:r>
            <a:r>
              <a:rPr lang="en-US" sz="2400" dirty="0"/>
              <a:t>");</a:t>
            </a:r>
          </a:p>
          <a:p>
            <a:r>
              <a:rPr lang="en-US" sz="2400" dirty="0" err="1"/>
              <a:t>File.Delete</a:t>
            </a:r>
            <a:r>
              <a:rPr lang="en-US" sz="2400" dirty="0"/>
              <a:t>(</a:t>
            </a:r>
            <a:r>
              <a:rPr lang="en-US" sz="2400" dirty="0" err="1"/>
              <a:t>libraryFullPath</a:t>
            </a:r>
            <a:r>
              <a:rPr lang="en-US" sz="2400" dirty="0"/>
              <a:t>);</a:t>
            </a:r>
          </a:p>
        </p:txBody>
      </p:sp>
    </p:spTree>
    <p:extLst>
      <p:ext uri="{BB962C8B-B14F-4D97-AF65-F5344CB8AC3E}">
        <p14:creationId xmlns:p14="http://schemas.microsoft.com/office/powerpoint/2010/main" val="201460990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Use a Library to open files</a:t>
            </a:r>
          </a:p>
        </p:txBody>
      </p:sp>
      <p:sp>
        <p:nvSpPr>
          <p:cNvPr id="6" name="Text Placeholder 5"/>
          <p:cNvSpPr>
            <a:spLocks noGrp="1"/>
          </p:cNvSpPr>
          <p:nvPr>
            <p:ph type="body" sz="quarter" idx="10"/>
          </p:nvPr>
        </p:nvSpPr>
        <p:spPr>
          <a:xfrm>
            <a:off x="519114" y="1905000"/>
            <a:ext cx="11149012" cy="4515082"/>
          </a:xfrm>
        </p:spPr>
        <p:txBody>
          <a:bodyPr/>
          <a:lstStyle/>
          <a:p>
            <a:r>
              <a:rPr lang="en-US" sz="1800" dirty="0"/>
              <a:t>using (</a:t>
            </a:r>
            <a:r>
              <a:rPr lang="en-US" sz="1800" dirty="0" err="1"/>
              <a:t>var</a:t>
            </a:r>
            <a:r>
              <a:rPr lang="en-US" sz="1800" dirty="0"/>
              <a:t> </a:t>
            </a:r>
            <a:r>
              <a:rPr lang="en-US" sz="1800" b="1" dirty="0"/>
              <a:t>lib</a:t>
            </a:r>
            <a:r>
              <a:rPr lang="en-US" sz="1800" dirty="0"/>
              <a:t> = </a:t>
            </a:r>
            <a:r>
              <a:rPr lang="en-US" sz="1800" dirty="0" err="1"/>
              <a:t>ShellLibrary.Load</a:t>
            </a:r>
            <a:r>
              <a:rPr lang="en-US" sz="1800" dirty="0"/>
              <a:t>("</a:t>
            </a:r>
            <a:r>
              <a:rPr lang="en-US" sz="1800" dirty="0" err="1"/>
              <a:t>KateDemo</a:t>
            </a:r>
            <a:r>
              <a:rPr lang="en-US" sz="1800" dirty="0"/>
              <a:t>", true))</a:t>
            </a:r>
          </a:p>
          <a:p>
            <a:r>
              <a:rPr lang="en-US" sz="1800" dirty="0"/>
              <a:t>{</a:t>
            </a:r>
          </a:p>
          <a:p>
            <a:r>
              <a:rPr lang="en-US" sz="1800" dirty="0"/>
              <a:t>  </a:t>
            </a:r>
            <a:r>
              <a:rPr lang="en-US" sz="1800" dirty="0" err="1"/>
              <a:t>var</a:t>
            </a:r>
            <a:r>
              <a:rPr lang="en-US" sz="1800" dirty="0"/>
              <a:t> </a:t>
            </a:r>
            <a:r>
              <a:rPr lang="en-US" sz="1800" dirty="0" err="1"/>
              <a:t>pickLocationDialog</a:t>
            </a:r>
            <a:r>
              <a:rPr lang="en-US" sz="1800" dirty="0"/>
              <a:t> = new </a:t>
            </a:r>
            <a:r>
              <a:rPr lang="en-US" sz="1800" dirty="0" err="1"/>
              <a:t>CommonOpenFileDialog</a:t>
            </a:r>
            <a:r>
              <a:rPr lang="en-US" sz="1800" dirty="0"/>
              <a:t>();</a:t>
            </a:r>
          </a:p>
          <a:p>
            <a:r>
              <a:rPr lang="en-US" sz="1800" dirty="0"/>
              <a:t>  </a:t>
            </a:r>
            <a:r>
              <a:rPr lang="en-US" sz="1800" dirty="0" err="1"/>
              <a:t>pickLocationDialog.Title</a:t>
            </a:r>
            <a:r>
              <a:rPr lang="en-US" sz="1800" dirty="0"/>
              <a:t> = "Open a file";</a:t>
            </a:r>
          </a:p>
          <a:p>
            <a:r>
              <a:rPr lang="en-US" sz="1800" dirty="0"/>
              <a:t>  </a:t>
            </a:r>
            <a:r>
              <a:rPr lang="en-US" sz="1800" dirty="0" err="1"/>
              <a:t>pickLocationDialog.DefaultDirectoryShellContainer</a:t>
            </a:r>
            <a:r>
              <a:rPr lang="en-US" sz="1800" dirty="0"/>
              <a:t> = </a:t>
            </a:r>
          </a:p>
          <a:p>
            <a:r>
              <a:rPr lang="en-US" sz="1800" dirty="0"/>
              <a:t>	</a:t>
            </a:r>
            <a:r>
              <a:rPr lang="en-US" sz="1800" dirty="0" err="1"/>
              <a:t>ShellFolder.FromParsingName</a:t>
            </a:r>
            <a:r>
              <a:rPr lang="en-US" sz="1800" dirty="0"/>
              <a:t>(</a:t>
            </a:r>
            <a:r>
              <a:rPr lang="en-US" sz="1800" b="1" dirty="0" err="1"/>
              <a:t>lib.ParsingName</a:t>
            </a:r>
            <a:r>
              <a:rPr lang="en-US" sz="1800" dirty="0"/>
              <a:t>) as </a:t>
            </a:r>
            <a:r>
              <a:rPr lang="en-US" sz="1800" dirty="0" err="1"/>
              <a:t>ShellContainer</a:t>
            </a:r>
            <a:r>
              <a:rPr lang="en-US" sz="1800" dirty="0"/>
              <a:t>;</a:t>
            </a:r>
          </a:p>
          <a:p>
            <a:r>
              <a:rPr lang="en-US" sz="1800" dirty="0"/>
              <a:t>  </a:t>
            </a:r>
            <a:r>
              <a:rPr lang="en-US" sz="1800" dirty="0" err="1"/>
              <a:t>pickLocationDialog.InitialDirectoryShellContainer</a:t>
            </a:r>
            <a:r>
              <a:rPr lang="en-US" sz="1800" dirty="0"/>
              <a:t> =</a:t>
            </a:r>
          </a:p>
          <a:p>
            <a:r>
              <a:rPr lang="en-US" sz="1800" dirty="0"/>
              <a:t>	 </a:t>
            </a:r>
            <a:r>
              <a:rPr lang="en-US" sz="1800" dirty="0" err="1"/>
              <a:t>ShellFolder.FromParsingName</a:t>
            </a:r>
            <a:r>
              <a:rPr lang="en-US" sz="1800" dirty="0"/>
              <a:t>(</a:t>
            </a:r>
            <a:r>
              <a:rPr lang="en-US" sz="1800" b="1" dirty="0" err="1"/>
              <a:t>lib.ParsingName</a:t>
            </a:r>
            <a:r>
              <a:rPr lang="en-US" sz="1800" dirty="0"/>
              <a:t>) as </a:t>
            </a:r>
            <a:r>
              <a:rPr lang="en-US" sz="1800" dirty="0" err="1"/>
              <a:t>ShellContainer</a:t>
            </a:r>
            <a:r>
              <a:rPr lang="en-US" sz="1800" dirty="0"/>
              <a:t>;</a:t>
            </a:r>
          </a:p>
          <a:p>
            <a:r>
              <a:rPr lang="en-US" sz="1800" dirty="0"/>
              <a:t>  </a:t>
            </a:r>
            <a:r>
              <a:rPr lang="en-US" sz="1800" dirty="0" err="1"/>
              <a:t>pickLocationDialog.AllowNonFileSystemItems</a:t>
            </a:r>
            <a:r>
              <a:rPr lang="en-US" sz="1800" dirty="0"/>
              <a:t> = false;</a:t>
            </a:r>
          </a:p>
          <a:p>
            <a:r>
              <a:rPr lang="en-US" sz="1800" dirty="0"/>
              <a:t>  </a:t>
            </a:r>
            <a:r>
              <a:rPr lang="en-US" sz="1800" dirty="0" err="1"/>
              <a:t>pickLocationDialog.IsFolderPicker</a:t>
            </a:r>
            <a:r>
              <a:rPr lang="en-US" sz="1800" dirty="0"/>
              <a:t> = false;</a:t>
            </a:r>
          </a:p>
          <a:p>
            <a:r>
              <a:rPr lang="en-US" sz="1800" dirty="0"/>
              <a:t>  </a:t>
            </a:r>
            <a:r>
              <a:rPr lang="en-US" sz="1800" dirty="0" err="1"/>
              <a:t>pickLocationDialog.Multiselect</a:t>
            </a:r>
            <a:r>
              <a:rPr lang="en-US" sz="1800" dirty="0"/>
              <a:t> = false;</a:t>
            </a:r>
          </a:p>
          <a:p>
            <a:endParaRPr lang="en-US" sz="1800" dirty="0"/>
          </a:p>
          <a:p>
            <a:r>
              <a:rPr lang="en-US" sz="1800" dirty="0"/>
              <a:t>  </a:t>
            </a:r>
            <a:r>
              <a:rPr lang="en-US" sz="1800" dirty="0" err="1"/>
              <a:t>var</a:t>
            </a:r>
            <a:r>
              <a:rPr lang="en-US" sz="1800" dirty="0"/>
              <a:t> result = </a:t>
            </a:r>
            <a:r>
              <a:rPr lang="en-US" sz="1800" dirty="0" err="1"/>
              <a:t>pickLocationDialog.ShowDialog</a:t>
            </a:r>
            <a:r>
              <a:rPr lang="en-US" sz="1800" dirty="0"/>
              <a:t>();</a:t>
            </a:r>
          </a:p>
          <a:p>
            <a:r>
              <a:rPr lang="en-US" sz="1800" dirty="0"/>
              <a:t>  if (result == </a:t>
            </a:r>
            <a:r>
              <a:rPr lang="en-US" sz="1800" dirty="0" err="1"/>
              <a:t>CommonFileDialogResult.Cancel</a:t>
            </a:r>
            <a:r>
              <a:rPr lang="en-US" sz="1800" dirty="0"/>
              <a:t>) { </a:t>
            </a:r>
            <a:r>
              <a:rPr lang="en-US" sz="1800" dirty="0" err="1"/>
              <a:t>MessageBox.Show</a:t>
            </a:r>
            <a:r>
              <a:rPr lang="en-US" sz="1800" dirty="0"/>
              <a:t>("You cancelled"); }</a:t>
            </a:r>
          </a:p>
          <a:p>
            <a:r>
              <a:rPr lang="en-US" sz="1800" dirty="0"/>
              <a:t>  else { </a:t>
            </a:r>
            <a:r>
              <a:rPr lang="en-US" sz="1800" dirty="0" err="1"/>
              <a:t>MessageBox.Show</a:t>
            </a:r>
            <a:r>
              <a:rPr lang="en-US" sz="1800" dirty="0"/>
              <a:t>("You selected " + </a:t>
            </a:r>
            <a:r>
              <a:rPr lang="en-US" sz="1800" dirty="0" err="1"/>
              <a:t>pickLocationDialog.FileName</a:t>
            </a:r>
            <a:r>
              <a:rPr lang="en-US" sz="1800" dirty="0"/>
              <a:t>);  }</a:t>
            </a:r>
          </a:p>
        </p:txBody>
      </p:sp>
    </p:spTree>
    <p:extLst>
      <p:ext uri="{BB962C8B-B14F-4D97-AF65-F5344CB8AC3E}">
        <p14:creationId xmlns:p14="http://schemas.microsoft.com/office/powerpoint/2010/main" val="201368306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Watching a library</a:t>
            </a:r>
          </a:p>
        </p:txBody>
      </p:sp>
      <p:sp>
        <p:nvSpPr>
          <p:cNvPr id="6" name="Text Placeholder 5"/>
          <p:cNvSpPr>
            <a:spLocks noGrp="1"/>
          </p:cNvSpPr>
          <p:nvPr>
            <p:ph type="body" sz="quarter" idx="10"/>
          </p:nvPr>
        </p:nvSpPr>
        <p:spPr/>
        <p:txBody>
          <a:bodyPr/>
          <a:lstStyle/>
          <a:p>
            <a:r>
              <a:rPr lang="en-US" sz="2800" dirty="0"/>
              <a:t> watcher = new </a:t>
            </a:r>
            <a:r>
              <a:rPr lang="en-US" sz="2800" dirty="0" err="1"/>
              <a:t>ShellObjectWatcher</a:t>
            </a:r>
            <a:r>
              <a:rPr lang="en-US" sz="2800" dirty="0"/>
              <a:t>(lib, true);</a:t>
            </a:r>
          </a:p>
          <a:p>
            <a:r>
              <a:rPr lang="en-US" sz="2800" dirty="0"/>
              <a:t> </a:t>
            </a:r>
            <a:r>
              <a:rPr lang="en-US" sz="2800" dirty="0" err="1"/>
              <a:t>watcher.AllEvents</a:t>
            </a:r>
            <a:r>
              <a:rPr lang="en-US" sz="2800" dirty="0"/>
              <a:t> += </a:t>
            </a:r>
            <a:r>
              <a:rPr lang="en-US" sz="2800" dirty="0" err="1"/>
              <a:t>Watcher_LibraryChanged</a:t>
            </a:r>
            <a:r>
              <a:rPr lang="en-US" sz="2800" dirty="0"/>
              <a:t>;</a:t>
            </a:r>
          </a:p>
          <a:p>
            <a:r>
              <a:rPr lang="en-US" sz="2800" dirty="0"/>
              <a:t> </a:t>
            </a:r>
            <a:r>
              <a:rPr lang="en-US" sz="2800" dirty="0" err="1"/>
              <a:t>watcher.Start</a:t>
            </a:r>
            <a:r>
              <a:rPr lang="en-US" sz="2800" dirty="0"/>
              <a:t>();</a:t>
            </a:r>
          </a:p>
          <a:p>
            <a:endParaRPr lang="en-US" sz="2800" dirty="0"/>
          </a:p>
          <a:p>
            <a:r>
              <a:rPr lang="en-US" sz="2800" dirty="0"/>
              <a:t> void </a:t>
            </a:r>
            <a:r>
              <a:rPr lang="en-US" sz="2800" dirty="0" err="1"/>
              <a:t>Watcher_LibraryChanged</a:t>
            </a:r>
            <a:r>
              <a:rPr lang="en-US" sz="2800" dirty="0"/>
              <a:t>(object sender, </a:t>
            </a:r>
          </a:p>
          <a:p>
            <a:r>
              <a:rPr lang="en-US" sz="2800" dirty="0"/>
              <a:t>	</a:t>
            </a:r>
            <a:r>
              <a:rPr lang="en-US" sz="2800" dirty="0" err="1"/>
              <a:t>ShellObjectNotificationEventArgs</a:t>
            </a:r>
            <a:r>
              <a:rPr lang="en-US" sz="2800" dirty="0"/>
              <a:t> </a:t>
            </a:r>
            <a:r>
              <a:rPr lang="en-US" sz="2800" dirty="0" err="1"/>
              <a:t>args</a:t>
            </a:r>
            <a:r>
              <a:rPr lang="en-US" sz="2800" dirty="0"/>
              <a:t>)</a:t>
            </a:r>
          </a:p>
          <a:p>
            <a:r>
              <a:rPr lang="en-US" sz="2800" dirty="0"/>
              <a:t>{</a:t>
            </a:r>
          </a:p>
          <a:p>
            <a:r>
              <a:rPr lang="en-US" sz="2800" dirty="0"/>
              <a:t> // </a:t>
            </a:r>
            <a:r>
              <a:rPr lang="en-US" sz="2800" dirty="0" err="1"/>
              <a:t>args</a:t>
            </a:r>
            <a:r>
              <a:rPr lang="en-US" sz="2800" dirty="0"/>
              <a:t> will tell you what’s going on</a:t>
            </a:r>
          </a:p>
          <a:p>
            <a:r>
              <a:rPr lang="en-US" sz="2800" dirty="0"/>
              <a:t> . . </a:t>
            </a:r>
            <a:r>
              <a:rPr lang="en-US" sz="2800" dirty="0" smtClean="0"/>
              <a:t>.</a:t>
            </a:r>
            <a:endParaRPr lang="en-US" sz="2800" dirty="0"/>
          </a:p>
        </p:txBody>
      </p:sp>
    </p:spTree>
    <p:extLst>
      <p:ext uri="{BB962C8B-B14F-4D97-AF65-F5344CB8AC3E}">
        <p14:creationId xmlns:p14="http://schemas.microsoft.com/office/powerpoint/2010/main" val="300017187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Tasks</a:t>
            </a:r>
            <a:endParaRPr lang="en-US" dirty="0"/>
          </a:p>
        </p:txBody>
      </p:sp>
      <p:sp>
        <p:nvSpPr>
          <p:cNvPr id="3" name="Text Placeholder 2"/>
          <p:cNvSpPr>
            <a:spLocks noGrp="1"/>
          </p:cNvSpPr>
          <p:nvPr>
            <p:ph type="body" sz="quarter" idx="10"/>
          </p:nvPr>
        </p:nvSpPr>
        <p:spPr>
          <a:xfrm>
            <a:off x="519113" y="1447799"/>
            <a:ext cx="6643688" cy="1973561"/>
          </a:xfrm>
        </p:spPr>
        <p:txBody>
          <a:bodyPr/>
          <a:lstStyle/>
          <a:p>
            <a:r>
              <a:rPr lang="en-US" dirty="0" err="1" smtClean="0"/>
              <a:t>Jumplist</a:t>
            </a:r>
            <a:r>
              <a:rPr lang="en-US" dirty="0" smtClean="0"/>
              <a:t> tasks launch another exe</a:t>
            </a:r>
          </a:p>
          <a:p>
            <a:pPr lvl="1"/>
            <a:r>
              <a:rPr lang="en-US" dirty="0" smtClean="0"/>
              <a:t>Open the help in help viewer, the readme in notepad</a:t>
            </a:r>
          </a:p>
          <a:p>
            <a:pPr lvl="1"/>
            <a:r>
              <a:rPr lang="en-US" dirty="0" smtClean="0"/>
              <a:t>Launch a companion app</a:t>
            </a:r>
          </a:p>
          <a:p>
            <a:r>
              <a:rPr lang="en-US" dirty="0" smtClean="0"/>
              <a:t>But what if you want tasks to communicate to the running app?</a:t>
            </a:r>
          </a:p>
          <a:p>
            <a:pPr lvl="1"/>
            <a:r>
              <a:rPr lang="en-US" dirty="0" smtClean="0"/>
              <a:t>The exe you launch is your own exe again</a:t>
            </a:r>
          </a:p>
          <a:p>
            <a:pPr lvl="1"/>
            <a:r>
              <a:rPr lang="en-US" dirty="0" smtClean="0"/>
              <a:t>Has to be modified to be “single instance”</a:t>
            </a:r>
            <a:endParaRPr lang="en-US" dirty="0"/>
          </a:p>
        </p:txBody>
      </p:sp>
      <p:pic>
        <p:nvPicPr>
          <p:cNvPr id="1026" name="Picture 2" descr="C:\Users\kate\Pictures\outlook jumpli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8999" y="1004820"/>
            <a:ext cx="4530906" cy="491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16752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Single Instance Application and Tasks</a:t>
            </a:r>
          </a:p>
        </p:txBody>
      </p:sp>
      <p:sp>
        <p:nvSpPr>
          <p:cNvPr id="3" name="Subtitle 2"/>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2648329484"/>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Single Instance for Tasks</a:t>
            </a:r>
          </a:p>
        </p:txBody>
      </p:sp>
      <p:sp>
        <p:nvSpPr>
          <p:cNvPr id="6" name="Text Placeholder 5"/>
          <p:cNvSpPr>
            <a:spLocks noGrp="1"/>
          </p:cNvSpPr>
          <p:nvPr>
            <p:ph type="body" sz="quarter" idx="10"/>
          </p:nvPr>
        </p:nvSpPr>
        <p:spPr/>
        <p:txBody>
          <a:bodyPr/>
          <a:lstStyle/>
          <a:p>
            <a:r>
              <a:rPr lang="en-US" sz="2100" dirty="0" err="1"/>
              <a:t>SingleInstanceManager</a:t>
            </a:r>
            <a:r>
              <a:rPr lang="en-US" sz="2100" dirty="0"/>
              <a:t> manager = </a:t>
            </a:r>
          </a:p>
          <a:p>
            <a:r>
              <a:rPr lang="en-US" sz="2100" dirty="0"/>
              <a:t>	</a:t>
            </a:r>
            <a:r>
              <a:rPr lang="en-US" sz="2100" dirty="0" err="1"/>
              <a:t>SingleInstanceManager.Initialize</a:t>
            </a:r>
            <a:r>
              <a:rPr lang="en-US" sz="2100" dirty="0"/>
              <a:t>(</a:t>
            </a:r>
            <a:r>
              <a:rPr lang="en-US" sz="2100" dirty="0" err="1"/>
              <a:t>GetSingleInstanceManagerSetup</a:t>
            </a:r>
            <a:r>
              <a:rPr lang="en-US" sz="2100" dirty="0"/>
              <a:t>());</a:t>
            </a:r>
          </a:p>
          <a:p>
            <a:r>
              <a:rPr lang="en-US" sz="2100" dirty="0"/>
              <a:t>// . . .</a:t>
            </a:r>
          </a:p>
          <a:p>
            <a:r>
              <a:rPr lang="en-US" sz="2100" dirty="0"/>
              <a:t> private static </a:t>
            </a:r>
            <a:r>
              <a:rPr lang="en-US" sz="2100" dirty="0" err="1"/>
              <a:t>SingleInstanceManagerSetup</a:t>
            </a:r>
            <a:r>
              <a:rPr lang="en-US" sz="2100" dirty="0"/>
              <a:t> </a:t>
            </a:r>
            <a:r>
              <a:rPr lang="en-US" sz="2100" dirty="0" err="1"/>
              <a:t>GetSingleInstanceManagerSetup</a:t>
            </a:r>
            <a:r>
              <a:rPr lang="en-US" sz="2100" dirty="0"/>
              <a:t>()</a:t>
            </a:r>
          </a:p>
          <a:p>
            <a:r>
              <a:rPr lang="en-US" sz="2100" dirty="0"/>
              <a:t>{</a:t>
            </a:r>
          </a:p>
          <a:p>
            <a:r>
              <a:rPr lang="en-US" sz="2100" dirty="0"/>
              <a:t>    return new </a:t>
            </a:r>
            <a:r>
              <a:rPr lang="en-US" sz="2100" dirty="0" err="1"/>
              <a:t>SingleInstanceManagerSetup</a:t>
            </a:r>
            <a:r>
              <a:rPr lang="en-US" sz="2100" dirty="0"/>
              <a:t>("</a:t>
            </a:r>
            <a:r>
              <a:rPr lang="en-US" sz="2100" dirty="0" err="1"/>
              <a:t>WpfSample</a:t>
            </a:r>
            <a:r>
              <a:rPr lang="en-US" sz="2100" dirty="0"/>
              <a:t>")</a:t>
            </a:r>
          </a:p>
          <a:p>
            <a:r>
              <a:rPr lang="en-US" sz="2100" dirty="0"/>
              <a:t>   {</a:t>
            </a:r>
          </a:p>
          <a:p>
            <a:r>
              <a:rPr lang="en-US" sz="2100" dirty="0"/>
              <a:t>      </a:t>
            </a:r>
            <a:r>
              <a:rPr lang="en-US" sz="2100" dirty="0" err="1"/>
              <a:t>ArgumentsHandler</a:t>
            </a:r>
            <a:r>
              <a:rPr lang="en-US" sz="2100" dirty="0"/>
              <a:t> = </a:t>
            </a:r>
          </a:p>
          <a:p>
            <a:r>
              <a:rPr lang="en-US" sz="2100" dirty="0"/>
              <a:t>	  </a:t>
            </a:r>
            <a:r>
              <a:rPr lang="en-US" sz="2100" dirty="0" err="1"/>
              <a:t>args</a:t>
            </a:r>
            <a:r>
              <a:rPr lang="en-US" sz="2100" dirty="0"/>
              <a:t> =&gt; ((App)</a:t>
            </a:r>
            <a:r>
              <a:rPr lang="en-US" sz="2100" dirty="0" err="1"/>
              <a:t>Application.Current</a:t>
            </a:r>
            <a:r>
              <a:rPr lang="en-US" sz="2100" dirty="0"/>
              <a:t>).</a:t>
            </a:r>
            <a:r>
              <a:rPr lang="en-US" sz="2100" dirty="0" err="1"/>
              <a:t>ProcessCommandLineArgs</a:t>
            </a:r>
            <a:r>
              <a:rPr lang="en-US" sz="2100" dirty="0"/>
              <a:t>(</a:t>
            </a:r>
            <a:r>
              <a:rPr lang="en-US" sz="2100" dirty="0" err="1"/>
              <a:t>args</a:t>
            </a:r>
            <a:r>
              <a:rPr lang="en-US" sz="2100" dirty="0"/>
              <a:t>),</a:t>
            </a:r>
          </a:p>
          <a:p>
            <a:r>
              <a:rPr lang="en-US" sz="2100" dirty="0"/>
              <a:t>      </a:t>
            </a:r>
            <a:r>
              <a:rPr lang="en-US" sz="2100" dirty="0" err="1"/>
              <a:t>ArgumentsHandlerInvoker</a:t>
            </a:r>
            <a:r>
              <a:rPr lang="en-US" sz="2100" dirty="0"/>
              <a:t> = new </a:t>
            </a:r>
            <a:r>
              <a:rPr lang="en-US" sz="2100" dirty="0" err="1"/>
              <a:t>ApplicationDispatcherInvoker</a:t>
            </a:r>
            <a:r>
              <a:rPr lang="en-US" sz="2100" dirty="0"/>
              <a:t>(),</a:t>
            </a:r>
          </a:p>
          <a:p>
            <a:r>
              <a:rPr lang="en-US" sz="2100" dirty="0"/>
              <a:t>      </a:t>
            </a:r>
            <a:r>
              <a:rPr lang="en-US" sz="2100" dirty="0" err="1"/>
              <a:t>DelivaryFailureNotification</a:t>
            </a:r>
            <a:r>
              <a:rPr lang="en-US" sz="2100" dirty="0"/>
              <a:t> = </a:t>
            </a:r>
          </a:p>
          <a:p>
            <a:r>
              <a:rPr lang="en-US" sz="2100" dirty="0"/>
              <a:t>	  ex =&gt; </a:t>
            </a:r>
            <a:r>
              <a:rPr lang="en-US" sz="2100" dirty="0" err="1"/>
              <a:t>MessageBox.Show</a:t>
            </a:r>
            <a:r>
              <a:rPr lang="en-US" sz="2100" dirty="0"/>
              <a:t>(</a:t>
            </a:r>
            <a:r>
              <a:rPr lang="en-US" sz="2100" dirty="0" err="1"/>
              <a:t>ex.Message</a:t>
            </a:r>
            <a:r>
              <a:rPr lang="en-US" sz="2100" dirty="0"/>
              <a:t>, "An error occurred")</a:t>
            </a:r>
          </a:p>
          <a:p>
            <a:r>
              <a:rPr lang="en-US" sz="2100" dirty="0"/>
              <a:t>    };</a:t>
            </a:r>
          </a:p>
          <a:p>
            <a:r>
              <a:rPr lang="en-US" sz="2100" dirty="0"/>
              <a:t>}</a:t>
            </a:r>
          </a:p>
        </p:txBody>
      </p:sp>
    </p:spTree>
    <p:extLst>
      <p:ext uri="{BB962C8B-B14F-4D97-AF65-F5344CB8AC3E}">
        <p14:creationId xmlns:p14="http://schemas.microsoft.com/office/powerpoint/2010/main" val="337960715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Adding Tasks to the </a:t>
            </a:r>
            <a:r>
              <a:rPr lang="en-US" dirty="0" err="1"/>
              <a:t>Jumplist</a:t>
            </a:r>
            <a:endParaRPr lang="en-US" dirty="0"/>
          </a:p>
        </p:txBody>
      </p:sp>
      <p:sp>
        <p:nvSpPr>
          <p:cNvPr id="6" name="Text Placeholder 5"/>
          <p:cNvSpPr>
            <a:spLocks noGrp="1"/>
          </p:cNvSpPr>
          <p:nvPr>
            <p:ph type="body" sz="quarter" idx="10"/>
          </p:nvPr>
        </p:nvSpPr>
        <p:spPr/>
        <p:txBody>
          <a:bodyPr/>
          <a:lstStyle/>
          <a:p>
            <a:r>
              <a:rPr lang="en-US" sz="2800" dirty="0"/>
              <a:t>string </a:t>
            </a:r>
            <a:r>
              <a:rPr lang="en-US" sz="2800" dirty="0" err="1"/>
              <a:t>cmdPath</a:t>
            </a:r>
            <a:r>
              <a:rPr lang="en-US" sz="2800" dirty="0"/>
              <a:t> = </a:t>
            </a:r>
            <a:r>
              <a:rPr lang="en-US" sz="2800" dirty="0" err="1"/>
              <a:t>Assembly.GetEntryAssembly</a:t>
            </a:r>
            <a:r>
              <a:rPr lang="en-US" sz="2800" dirty="0"/>
              <a:t>().Location;</a:t>
            </a:r>
          </a:p>
          <a:p>
            <a:r>
              <a:rPr lang="en-US" sz="2800" dirty="0" err="1"/>
              <a:t>JumpList</a:t>
            </a:r>
            <a:r>
              <a:rPr lang="en-US" sz="2800" dirty="0"/>
              <a:t> </a:t>
            </a:r>
            <a:r>
              <a:rPr lang="en-US" sz="2800" dirty="0" err="1"/>
              <a:t>jumpList</a:t>
            </a:r>
            <a:r>
              <a:rPr lang="en-US" sz="2800" dirty="0"/>
              <a:t> = </a:t>
            </a:r>
            <a:r>
              <a:rPr lang="en-US" sz="2800" dirty="0" err="1"/>
              <a:t>JumpList.CreateJumpList</a:t>
            </a:r>
            <a:r>
              <a:rPr lang="en-US" sz="2800" dirty="0"/>
              <a:t>();</a:t>
            </a:r>
          </a:p>
          <a:p>
            <a:r>
              <a:rPr lang="en-US" sz="2800" dirty="0" err="1"/>
              <a:t>jumpList.AddUserTasks</a:t>
            </a:r>
            <a:r>
              <a:rPr lang="en-US" sz="2800" dirty="0"/>
              <a:t>(</a:t>
            </a:r>
          </a:p>
          <a:p>
            <a:r>
              <a:rPr lang="en-US" sz="2800" dirty="0"/>
              <a:t>  new </a:t>
            </a:r>
            <a:r>
              <a:rPr lang="en-US" sz="2800" dirty="0" err="1"/>
              <a:t>JumpListLink</a:t>
            </a:r>
            <a:r>
              <a:rPr lang="en-US" sz="2800" dirty="0"/>
              <a:t>(</a:t>
            </a:r>
            <a:r>
              <a:rPr lang="en-US" sz="2800" dirty="0" err="1"/>
              <a:t>cmdPath</a:t>
            </a:r>
            <a:r>
              <a:rPr lang="en-US" sz="2800" dirty="0"/>
              <a:t>, </a:t>
            </a:r>
            <a:r>
              <a:rPr lang="en-US" sz="2800" dirty="0" err="1"/>
              <a:t>Status.Online.ToString</a:t>
            </a:r>
            <a:r>
              <a:rPr lang="en-US" sz="2800" dirty="0"/>
              <a:t>()) </a:t>
            </a:r>
          </a:p>
          <a:p>
            <a:r>
              <a:rPr lang="en-US" sz="2800" dirty="0"/>
              <a:t>    { Arguments = </a:t>
            </a:r>
            <a:r>
              <a:rPr lang="en-US" sz="2800" dirty="0" err="1"/>
              <a:t>Status.Online.ToString</a:t>
            </a:r>
            <a:r>
              <a:rPr lang="en-US" sz="2800" dirty="0"/>
              <a:t>() },</a:t>
            </a:r>
          </a:p>
          <a:p>
            <a:r>
              <a:rPr lang="en-US" sz="2800" dirty="0"/>
              <a:t>  new </a:t>
            </a:r>
            <a:r>
              <a:rPr lang="en-US" sz="2800" dirty="0" err="1"/>
              <a:t>JumpListLink</a:t>
            </a:r>
            <a:r>
              <a:rPr lang="en-US" sz="2800" dirty="0"/>
              <a:t>(</a:t>
            </a:r>
            <a:r>
              <a:rPr lang="en-US" sz="2800" dirty="0" err="1"/>
              <a:t>cmdPath</a:t>
            </a:r>
            <a:r>
              <a:rPr lang="en-US" sz="2800" dirty="0"/>
              <a:t>, </a:t>
            </a:r>
            <a:r>
              <a:rPr lang="en-US" sz="2800" dirty="0" err="1"/>
              <a:t>Status.Away.ToString</a:t>
            </a:r>
            <a:r>
              <a:rPr lang="en-US" sz="2800" dirty="0"/>
              <a:t>()) </a:t>
            </a:r>
          </a:p>
          <a:p>
            <a:r>
              <a:rPr lang="en-US" sz="2800" dirty="0"/>
              <a:t>    { Arguments = </a:t>
            </a:r>
            <a:r>
              <a:rPr lang="en-US" sz="2800" dirty="0" err="1"/>
              <a:t>Status.Away.ToString</a:t>
            </a:r>
            <a:r>
              <a:rPr lang="en-US" sz="2800" dirty="0"/>
              <a:t>() },</a:t>
            </a:r>
          </a:p>
          <a:p>
            <a:r>
              <a:rPr lang="en-US" sz="2800" dirty="0"/>
              <a:t>  new </a:t>
            </a:r>
            <a:r>
              <a:rPr lang="en-US" sz="2800" dirty="0" err="1"/>
              <a:t>JumpListLink</a:t>
            </a:r>
            <a:r>
              <a:rPr lang="en-US" sz="2800" dirty="0"/>
              <a:t>(</a:t>
            </a:r>
            <a:r>
              <a:rPr lang="en-US" sz="2800" dirty="0" err="1"/>
              <a:t>cmdPath</a:t>
            </a:r>
            <a:r>
              <a:rPr lang="en-US" sz="2800" dirty="0"/>
              <a:t>, </a:t>
            </a:r>
            <a:r>
              <a:rPr lang="en-US" sz="2800" dirty="0" err="1"/>
              <a:t>Status.Busy.ToString</a:t>
            </a:r>
            <a:r>
              <a:rPr lang="en-US" sz="2800" dirty="0"/>
              <a:t>()) </a:t>
            </a:r>
          </a:p>
          <a:p>
            <a:r>
              <a:rPr lang="en-US" sz="2800" dirty="0"/>
              <a:t>    { Arguments = </a:t>
            </a:r>
            <a:r>
              <a:rPr lang="en-US" sz="2800" dirty="0" err="1"/>
              <a:t>Status.Busy.ToString</a:t>
            </a:r>
            <a:r>
              <a:rPr lang="en-US" sz="2800" dirty="0"/>
              <a:t>() });</a:t>
            </a:r>
          </a:p>
          <a:p>
            <a:r>
              <a:rPr lang="en-US" sz="2800" dirty="0" err="1"/>
              <a:t>jumpList.Refresh</a:t>
            </a:r>
            <a:r>
              <a:rPr lang="en-US" sz="2800" dirty="0"/>
              <a:t>();</a:t>
            </a:r>
          </a:p>
        </p:txBody>
      </p:sp>
    </p:spTree>
    <p:extLst>
      <p:ext uri="{BB962C8B-B14F-4D97-AF65-F5344CB8AC3E}">
        <p14:creationId xmlns:p14="http://schemas.microsoft.com/office/powerpoint/2010/main" val="3188676009"/>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Restart and Recovery</a:t>
            </a:r>
            <a:endParaRPr lang="en-US" dirty="0"/>
          </a:p>
        </p:txBody>
      </p:sp>
      <p:sp>
        <p:nvSpPr>
          <p:cNvPr id="3" name="Text Placeholder 2"/>
          <p:cNvSpPr>
            <a:spLocks noGrp="1"/>
          </p:cNvSpPr>
          <p:nvPr>
            <p:ph type="body" sz="quarter" idx="10"/>
          </p:nvPr>
        </p:nvSpPr>
        <p:spPr/>
        <p:txBody>
          <a:bodyPr/>
          <a:lstStyle/>
          <a:p>
            <a:r>
              <a:rPr lang="en-US" smtClean="0"/>
              <a:t>Prevent lost data</a:t>
            </a:r>
          </a:p>
          <a:p>
            <a:r>
              <a:rPr lang="en-US" smtClean="0"/>
              <a:t>Your own code is called when app is terminating</a:t>
            </a:r>
          </a:p>
          <a:p>
            <a:pPr lvl="1"/>
            <a:r>
              <a:rPr lang="en-US" smtClean="0"/>
              <a:t>Store ephemeral data</a:t>
            </a:r>
          </a:p>
          <a:p>
            <a:r>
              <a:rPr lang="en-US" smtClean="0"/>
              <a:t>On startup, check for a restart hint</a:t>
            </a:r>
          </a:p>
          <a:p>
            <a:pPr lvl="1"/>
            <a:r>
              <a:rPr lang="en-US" smtClean="0"/>
              <a:t>Restore ephemeral data</a:t>
            </a:r>
          </a:p>
          <a:p>
            <a:pPr lvl="1"/>
            <a:endParaRPr lang="en-US" smtClean="0"/>
          </a:p>
          <a:p>
            <a:r>
              <a:rPr lang="en-US" smtClean="0"/>
              <a:t>Problem: too much freedom</a:t>
            </a:r>
          </a:p>
          <a:p>
            <a:pPr lvl="1"/>
            <a:r>
              <a:rPr lang="en-US" smtClean="0"/>
              <a:t>What to store, and where? </a:t>
            </a:r>
          </a:p>
          <a:p>
            <a:pPr lvl="1"/>
            <a:r>
              <a:rPr lang="en-US" smtClean="0"/>
              <a:t>File format</a:t>
            </a:r>
          </a:p>
          <a:p>
            <a:pPr lvl="1"/>
            <a:r>
              <a:rPr lang="en-US" smtClean="0"/>
              <a:t>How to structure restart hint?</a:t>
            </a:r>
            <a:endParaRPr lang="en-US" dirty="0"/>
          </a:p>
        </p:txBody>
      </p:sp>
    </p:spTree>
    <p:extLst>
      <p:ext uri="{BB962C8B-B14F-4D97-AF65-F5344CB8AC3E}">
        <p14:creationId xmlns:p14="http://schemas.microsoft.com/office/powerpoint/2010/main" val="79480179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Restart and Recovery Recipe</a:t>
            </a:r>
            <a:endParaRPr lang="en-US" dirty="0"/>
          </a:p>
        </p:txBody>
      </p:sp>
      <p:sp>
        <p:nvSpPr>
          <p:cNvPr id="3" name="Text Placeholder 2"/>
          <p:cNvSpPr>
            <a:spLocks noGrp="1"/>
          </p:cNvSpPr>
          <p:nvPr>
            <p:ph type="body" sz="quarter" idx="10"/>
          </p:nvPr>
        </p:nvSpPr>
        <p:spPr>
          <a:xfrm>
            <a:off x="519112" y="1447799"/>
            <a:ext cx="11149013" cy="4382738"/>
          </a:xfrm>
        </p:spPr>
        <p:txBody>
          <a:bodyPr/>
          <a:lstStyle/>
          <a:p>
            <a:r>
              <a:rPr lang="en-US" sz="2800" dirty="0" smtClean="0"/>
              <a:t>Leverages Serialization</a:t>
            </a:r>
          </a:p>
          <a:p>
            <a:r>
              <a:rPr lang="en-US" sz="2800" dirty="0" smtClean="0"/>
              <a:t>You write a document class, call it anything, add attribute</a:t>
            </a:r>
          </a:p>
          <a:p>
            <a:r>
              <a:rPr lang="en-US" sz="2800" dirty="0" smtClean="0"/>
              <a:t>Use generics to instantiate a helper based on that document</a:t>
            </a:r>
          </a:p>
          <a:p>
            <a:r>
              <a:rPr lang="en-US" sz="2800" dirty="0" smtClean="0"/>
              <a:t>Methods of the helper </a:t>
            </a:r>
          </a:p>
          <a:p>
            <a:pPr lvl="1"/>
            <a:r>
              <a:rPr lang="en-US" sz="2400" dirty="0" smtClean="0"/>
              <a:t>Check for restart</a:t>
            </a:r>
          </a:p>
          <a:p>
            <a:pPr lvl="1"/>
            <a:r>
              <a:rPr lang="en-US" sz="2400" dirty="0" smtClean="0"/>
              <a:t>Register for restart and recovery</a:t>
            </a:r>
          </a:p>
          <a:p>
            <a:r>
              <a:rPr lang="en-US" sz="2800" dirty="0" smtClean="0"/>
              <a:t>Helper takes care of the rest</a:t>
            </a:r>
          </a:p>
          <a:p>
            <a:pPr lvl="1"/>
            <a:r>
              <a:rPr lang="en-US" sz="2400" dirty="0" smtClean="0"/>
              <a:t>naming the file</a:t>
            </a:r>
          </a:p>
          <a:p>
            <a:pPr lvl="1"/>
            <a:r>
              <a:rPr lang="en-US" sz="2400" dirty="0" smtClean="0"/>
              <a:t>serializing into or out of it (XML or Binary)</a:t>
            </a:r>
          </a:p>
          <a:p>
            <a:pPr lvl="1"/>
            <a:r>
              <a:rPr lang="en-US" sz="2400" dirty="0" smtClean="0"/>
              <a:t>Constructing the restart hint</a:t>
            </a:r>
            <a:endParaRPr lang="en-US" sz="2400" dirty="0"/>
          </a:p>
        </p:txBody>
      </p:sp>
    </p:spTree>
    <p:extLst>
      <p:ext uri="{BB962C8B-B14F-4D97-AF65-F5344CB8AC3E}">
        <p14:creationId xmlns:p14="http://schemas.microsoft.com/office/powerpoint/2010/main" val="259599692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Advanced Programming Patterns for Windows 7</a:t>
            </a:r>
            <a:endParaRPr lang="en-US" dirty="0"/>
          </a:p>
        </p:txBody>
      </p:sp>
      <p:sp>
        <p:nvSpPr>
          <p:cNvPr id="7" name="Subtitle 6"/>
          <p:cNvSpPr>
            <a:spLocks noGrp="1"/>
          </p:cNvSpPr>
          <p:nvPr>
            <p:ph type="subTitle" idx="1"/>
          </p:nvPr>
        </p:nvSpPr>
        <p:spPr/>
        <p:txBody>
          <a:bodyPr/>
          <a:lstStyle/>
          <a:p>
            <a:r>
              <a:rPr lang="en-US" dirty="0">
                <a:latin typeface="Segoe UI" pitchFamily="34" charset="0"/>
                <a:ea typeface="Segoe UI" pitchFamily="34" charset="0"/>
                <a:cs typeface="Segoe UI" pitchFamily="34" charset="0"/>
              </a:rPr>
              <a:t>Kate Gregory</a:t>
            </a:r>
          </a:p>
          <a:p>
            <a:r>
              <a:rPr lang="en-US" dirty="0">
                <a:latin typeface="Segoe UI" pitchFamily="34" charset="0"/>
                <a:ea typeface="Segoe UI" pitchFamily="34" charset="0"/>
                <a:cs typeface="Segoe UI" pitchFamily="34" charset="0"/>
              </a:rPr>
              <a:t>Gregory Consulting</a:t>
            </a:r>
          </a:p>
          <a:p>
            <a:r>
              <a:rPr lang="en-US" dirty="0">
                <a:latin typeface="Segoe UI" pitchFamily="34" charset="0"/>
                <a:ea typeface="Segoe UI" pitchFamily="34" charset="0"/>
                <a:cs typeface="Segoe UI" pitchFamily="34" charset="0"/>
              </a:rPr>
              <a:t>www.gregcons.com/kateblog</a:t>
            </a:r>
            <a:r>
              <a:rPr lang="en-US" dirty="0" smtClean="0">
                <a:latin typeface="Segoe UI" pitchFamily="34" charset="0"/>
                <a:ea typeface="Segoe UI" pitchFamily="34" charset="0"/>
                <a:cs typeface="Segoe UI" pitchFamily="34" charset="0"/>
              </a:rPr>
              <a:t>, @</a:t>
            </a:r>
            <a:r>
              <a:rPr lang="en-US" dirty="0" err="1">
                <a:latin typeface="Segoe UI" pitchFamily="34" charset="0"/>
                <a:ea typeface="Segoe UI" pitchFamily="34" charset="0"/>
                <a:cs typeface="Segoe UI" pitchFamily="34" charset="0"/>
              </a:rPr>
              <a:t>gregcons</a:t>
            </a:r>
            <a:r>
              <a:rPr lang="en-US" dirty="0">
                <a:latin typeface="Segoe UI" pitchFamily="34" charset="0"/>
                <a:ea typeface="Segoe UI" pitchFamily="34" charset="0"/>
                <a:cs typeface="Segoe UI" pitchFamily="34" charset="0"/>
              </a:rPr>
              <a:t> </a:t>
            </a:r>
          </a:p>
          <a:p>
            <a:endParaRPr lang="en-US" dirty="0"/>
          </a:p>
        </p:txBody>
      </p:sp>
      <p:sp>
        <p:nvSpPr>
          <p:cNvPr id="8" name="Text Placeholder 7"/>
          <p:cNvSpPr>
            <a:spLocks noGrp="1"/>
          </p:cNvSpPr>
          <p:nvPr>
            <p:ph type="body" sz="quarter" idx="10"/>
          </p:nvPr>
        </p:nvSpPr>
        <p:spPr/>
        <p:txBody>
          <a:bodyPr/>
          <a:lstStyle/>
          <a:p>
            <a:r>
              <a:rPr lang="en-US" dirty="0" smtClean="0"/>
              <a:t>DEV304</a:t>
            </a:r>
            <a:endParaRPr lang="en-US" dirty="0"/>
          </a:p>
        </p:txBody>
      </p:sp>
      <p:sp>
        <p:nvSpPr>
          <p:cNvPr id="6" name="Subtitle 2"/>
          <p:cNvSpPr txBox="1">
            <a:spLocks/>
          </p:cNvSpPr>
          <p:nvPr/>
        </p:nvSpPr>
        <p:spPr>
          <a:xfrm>
            <a:off x="706476" y="4415730"/>
            <a:ext cx="8124788" cy="1722807"/>
          </a:xfrm>
          <a:prstGeom prst="rect">
            <a:avLst/>
          </a:prstGeom>
        </p:spPr>
        <p:txBody>
          <a:bodyPr vert="horz" wrap="square" lIns="0" tIns="0" rIns="0" bIns="0" rtlCol="0">
            <a:noAutofit/>
          </a:bodyPr>
          <a:lstStyle>
            <a:lvl1pPr marL="0" indent="0" algn="l" defTabSz="914363" rtl="0" eaLnBrk="1" latinLnBrk="0" hangingPunct="1">
              <a:lnSpc>
                <a:spcPct val="90000"/>
              </a:lnSpc>
              <a:spcBef>
                <a:spcPts val="0"/>
              </a:spcBef>
              <a:buSzPct val="90000"/>
              <a:buFontTx/>
              <a:buNone/>
              <a:defRPr sz="2800" kern="1200">
                <a:gradFill>
                  <a:gsLst>
                    <a:gs pos="0">
                      <a:schemeClr val="tx1"/>
                    </a:gs>
                    <a:gs pos="86000">
                      <a:schemeClr val="tx1"/>
                    </a:gs>
                  </a:gsLst>
                  <a:lin ang="5400000" scaled="0"/>
                </a:gradFill>
                <a:latin typeface="Segoe Light" pitchFamily="34" charset="0"/>
                <a:ea typeface="+mn-ea"/>
                <a:cs typeface="+mn-cs"/>
              </a:defRPr>
            </a:lvl1pPr>
            <a:lvl2pPr marL="457182" indent="0" algn="ctr" defTabSz="914363" rtl="0" eaLnBrk="1" latinLnBrk="0" hangingPunct="1">
              <a:lnSpc>
                <a:spcPct val="90000"/>
              </a:lnSpc>
              <a:spcBef>
                <a:spcPct val="20000"/>
              </a:spcBef>
              <a:buSzPct val="90000"/>
              <a:buFontTx/>
              <a:buNone/>
              <a:defRPr sz="2800" kern="1200">
                <a:solidFill>
                  <a:schemeClr val="tx1">
                    <a:tint val="75000"/>
                  </a:schemeClr>
                </a:solidFill>
                <a:latin typeface="Segoe Light" pitchFamily="34" charset="0"/>
                <a:ea typeface="+mn-ea"/>
                <a:cs typeface="+mn-cs"/>
              </a:defRPr>
            </a:lvl2pPr>
            <a:lvl3pPr marL="914363" indent="0" algn="ctr" defTabSz="914363" rtl="0" eaLnBrk="1" latinLnBrk="0" hangingPunct="1">
              <a:lnSpc>
                <a:spcPct val="90000"/>
              </a:lnSpc>
              <a:spcBef>
                <a:spcPct val="20000"/>
              </a:spcBef>
              <a:buSzPct val="90000"/>
              <a:buFontTx/>
              <a:buNone/>
              <a:defRPr sz="2400" kern="1200">
                <a:solidFill>
                  <a:schemeClr val="tx1">
                    <a:tint val="75000"/>
                  </a:schemeClr>
                </a:solidFill>
                <a:latin typeface="Segoe Light" pitchFamily="34" charset="0"/>
                <a:ea typeface="+mn-ea"/>
                <a:cs typeface="+mn-cs"/>
              </a:defRPr>
            </a:lvl3pPr>
            <a:lvl4pPr marL="1371545" indent="0" algn="ctr" defTabSz="914363" rtl="0" eaLnBrk="1" latinLnBrk="0" hangingPunct="1">
              <a:lnSpc>
                <a:spcPct val="90000"/>
              </a:lnSpc>
              <a:spcBef>
                <a:spcPct val="20000"/>
              </a:spcBef>
              <a:buSzPct val="90000"/>
              <a:buFontTx/>
              <a:buNone/>
              <a:defRPr sz="2000" kern="1200">
                <a:solidFill>
                  <a:schemeClr val="tx1">
                    <a:tint val="75000"/>
                  </a:schemeClr>
                </a:solidFill>
                <a:latin typeface="Segoe Light" pitchFamily="34" charset="0"/>
                <a:ea typeface="+mn-ea"/>
                <a:cs typeface="+mn-cs"/>
              </a:defRPr>
            </a:lvl4pPr>
            <a:lvl5pPr marL="1828727" indent="0" algn="ctr" defTabSz="914363" rtl="0" eaLnBrk="1" latinLnBrk="0" hangingPunct="1">
              <a:lnSpc>
                <a:spcPct val="90000"/>
              </a:lnSpc>
              <a:spcBef>
                <a:spcPct val="20000"/>
              </a:spcBef>
              <a:buSzPct val="90000"/>
              <a:buFontTx/>
              <a:buNone/>
              <a:defRPr sz="2000" kern="1200">
                <a:solidFill>
                  <a:schemeClr val="tx1">
                    <a:tint val="75000"/>
                  </a:schemeClr>
                </a:solidFill>
                <a:latin typeface="Segoe Light" pitchFamily="34" charset="0"/>
                <a:ea typeface="+mn-ea"/>
                <a:cs typeface="+mn-cs"/>
              </a:defRPr>
            </a:lvl5pPr>
            <a:lvl6pPr marL="2285909"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090"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272"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454" indent="0" algn="ctr" defTabSz="914363"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3200" dirty="0" smtClean="0">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Restart and Recovery</a:t>
            </a:r>
          </a:p>
        </p:txBody>
      </p:sp>
      <p:sp>
        <p:nvSpPr>
          <p:cNvPr id="3" name="Subtitle 2"/>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1244307376"/>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Restart and Recovery</a:t>
            </a:r>
          </a:p>
        </p:txBody>
      </p:sp>
      <p:sp>
        <p:nvSpPr>
          <p:cNvPr id="6" name="Text Placeholder 5"/>
          <p:cNvSpPr>
            <a:spLocks noGrp="1"/>
          </p:cNvSpPr>
          <p:nvPr>
            <p:ph type="body" sz="quarter" idx="10"/>
          </p:nvPr>
        </p:nvSpPr>
        <p:spPr>
          <a:xfrm>
            <a:off x="519114" y="1905000"/>
            <a:ext cx="11149012" cy="4339650"/>
          </a:xfrm>
        </p:spPr>
        <p:txBody>
          <a:bodyPr/>
          <a:lstStyle/>
          <a:p>
            <a:r>
              <a:rPr lang="en-US" sz="2000" dirty="0"/>
              <a:t> private </a:t>
            </a:r>
            <a:r>
              <a:rPr lang="en-US" sz="2000" dirty="0" err="1"/>
              <a:t>RestartRecoveryHelper</a:t>
            </a:r>
            <a:r>
              <a:rPr lang="en-US" sz="2000" dirty="0"/>
              <a:t>&lt;</a:t>
            </a:r>
            <a:r>
              <a:rPr lang="en-US" sz="2000" dirty="0" err="1"/>
              <a:t>SampleDocument</a:t>
            </a:r>
            <a:r>
              <a:rPr lang="en-US" sz="2000" dirty="0"/>
              <a:t>&gt; </a:t>
            </a:r>
            <a:r>
              <a:rPr lang="en-US" sz="2000" dirty="0" err="1"/>
              <a:t>rrh</a:t>
            </a:r>
            <a:r>
              <a:rPr lang="en-US" sz="2000" dirty="0"/>
              <a:t>;</a:t>
            </a:r>
          </a:p>
          <a:p>
            <a:r>
              <a:rPr lang="en-US" sz="2000" dirty="0"/>
              <a:t>// ...</a:t>
            </a:r>
          </a:p>
          <a:p>
            <a:r>
              <a:rPr lang="en-US" sz="2000" dirty="0" err="1"/>
              <a:t>rrh</a:t>
            </a:r>
            <a:r>
              <a:rPr lang="en-US" sz="2000" dirty="0"/>
              <a:t> = new </a:t>
            </a:r>
            <a:r>
              <a:rPr lang="en-US" sz="2000" dirty="0" err="1"/>
              <a:t>RestartRecoveryHelper</a:t>
            </a:r>
            <a:r>
              <a:rPr lang="en-US" sz="2000" dirty="0"/>
              <a:t>&lt;</a:t>
            </a:r>
            <a:r>
              <a:rPr lang="en-US" sz="2000" dirty="0" err="1"/>
              <a:t>SampleDocument</a:t>
            </a:r>
            <a:r>
              <a:rPr lang="en-US" sz="2000" dirty="0"/>
              <a:t>&gt;();</a:t>
            </a:r>
          </a:p>
          <a:p>
            <a:r>
              <a:rPr lang="en-US" sz="2000" dirty="0" err="1"/>
              <a:t>SampleDocument</a:t>
            </a:r>
            <a:r>
              <a:rPr lang="en-US" sz="2000" dirty="0"/>
              <a:t> </a:t>
            </a:r>
            <a:r>
              <a:rPr lang="en-US" sz="2000" dirty="0" err="1"/>
              <a:t>recovereddoc</a:t>
            </a:r>
            <a:r>
              <a:rPr lang="en-US" sz="2000" dirty="0"/>
              <a:t> = </a:t>
            </a:r>
            <a:r>
              <a:rPr lang="en-US" sz="2000" dirty="0" err="1"/>
              <a:t>rrh.CheckForRestart</a:t>
            </a:r>
            <a:r>
              <a:rPr lang="en-US" sz="2000" dirty="0"/>
              <a:t>();</a:t>
            </a:r>
          </a:p>
          <a:p>
            <a:r>
              <a:rPr lang="en-US" sz="2000" dirty="0"/>
              <a:t>if (</a:t>
            </a:r>
            <a:r>
              <a:rPr lang="en-US" sz="2000" dirty="0" err="1"/>
              <a:t>recovereddoc</a:t>
            </a:r>
            <a:r>
              <a:rPr lang="en-US" sz="2000" dirty="0"/>
              <a:t> != null)</a:t>
            </a:r>
          </a:p>
          <a:p>
            <a:r>
              <a:rPr lang="en-US" sz="2000" dirty="0"/>
              <a:t>{</a:t>
            </a:r>
          </a:p>
          <a:p>
            <a:r>
              <a:rPr lang="en-US" sz="2000" dirty="0"/>
              <a:t>  doc = </a:t>
            </a:r>
            <a:r>
              <a:rPr lang="en-US" sz="2000" dirty="0" err="1"/>
              <a:t>recovereddoc</a:t>
            </a:r>
            <a:r>
              <a:rPr lang="en-US" sz="2000" dirty="0"/>
              <a:t>;</a:t>
            </a:r>
          </a:p>
          <a:p>
            <a:r>
              <a:rPr lang="en-US" sz="2000" dirty="0"/>
              <a:t>  // ...</a:t>
            </a:r>
          </a:p>
          <a:p>
            <a:r>
              <a:rPr lang="en-US" sz="2000" dirty="0"/>
              <a:t>}</a:t>
            </a:r>
          </a:p>
          <a:p>
            <a:r>
              <a:rPr lang="en-US" sz="2000" dirty="0" err="1"/>
              <a:t>rrh.RegisterForRestartAndRecovery</a:t>
            </a:r>
            <a:r>
              <a:rPr lang="en-US" sz="2000" dirty="0"/>
              <a:t>("</a:t>
            </a:r>
            <a:r>
              <a:rPr lang="en-US" sz="2000" dirty="0" err="1"/>
              <a:t>TestHarness</a:t>
            </a:r>
            <a:r>
              <a:rPr lang="en-US" sz="2000" dirty="0"/>
              <a:t>", </a:t>
            </a:r>
          </a:p>
          <a:p>
            <a:r>
              <a:rPr lang="en-US" sz="2000" dirty="0"/>
              <a:t>	"Recover", doc, 50000, </a:t>
            </a:r>
          </a:p>
          <a:p>
            <a:r>
              <a:rPr lang="en-US" sz="2000" dirty="0"/>
              <a:t>	</a:t>
            </a:r>
            <a:r>
              <a:rPr lang="en-US" sz="2000" dirty="0" err="1"/>
              <a:t>FileType.Xml</a:t>
            </a:r>
            <a:r>
              <a:rPr lang="en-US" sz="2000" dirty="0"/>
              <a:t>, </a:t>
            </a:r>
          </a:p>
          <a:p>
            <a:r>
              <a:rPr lang="en-US" sz="2000" dirty="0"/>
              <a:t>	</a:t>
            </a:r>
            <a:r>
              <a:rPr lang="en-US" sz="2000" dirty="0" err="1"/>
              <a:t>RestartRestrictions.None</a:t>
            </a:r>
            <a:r>
              <a:rPr lang="en-US" sz="2000" dirty="0"/>
              <a:t>);</a:t>
            </a:r>
          </a:p>
        </p:txBody>
      </p:sp>
    </p:spTree>
    <p:extLst>
      <p:ext uri="{BB962C8B-B14F-4D97-AF65-F5344CB8AC3E}">
        <p14:creationId xmlns:p14="http://schemas.microsoft.com/office/powerpoint/2010/main" val="341535522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 Started Services</a:t>
            </a:r>
            <a:endParaRPr lang="en-US" dirty="0"/>
          </a:p>
        </p:txBody>
      </p:sp>
      <p:sp>
        <p:nvSpPr>
          <p:cNvPr id="3" name="Text Placeholder 2"/>
          <p:cNvSpPr>
            <a:spLocks noGrp="1"/>
          </p:cNvSpPr>
          <p:nvPr>
            <p:ph type="body" sz="quarter" idx="10"/>
          </p:nvPr>
        </p:nvSpPr>
        <p:spPr>
          <a:xfrm>
            <a:off x="519112" y="1447799"/>
            <a:ext cx="11149013" cy="3933384"/>
          </a:xfrm>
        </p:spPr>
        <p:txBody>
          <a:bodyPr/>
          <a:lstStyle/>
          <a:p>
            <a:r>
              <a:rPr lang="en-US" dirty="0" smtClean="0"/>
              <a:t>Windows Services consume a significant amount of memory and CPU</a:t>
            </a:r>
          </a:p>
          <a:p>
            <a:r>
              <a:rPr lang="en-US" dirty="0" err="1" smtClean="0"/>
              <a:t>Autostarted</a:t>
            </a:r>
            <a:r>
              <a:rPr lang="en-US" dirty="0" smtClean="0"/>
              <a:t> services make startup slow</a:t>
            </a:r>
          </a:p>
          <a:p>
            <a:r>
              <a:rPr lang="en-US" dirty="0" smtClean="0"/>
              <a:t>Delayed start really didn’t work</a:t>
            </a:r>
          </a:p>
          <a:p>
            <a:r>
              <a:rPr lang="en-US" dirty="0" smtClean="0"/>
              <a:t>Trigger started services can be ideal</a:t>
            </a:r>
          </a:p>
          <a:p>
            <a:pPr lvl="1"/>
            <a:r>
              <a:rPr lang="en-US" dirty="0" smtClean="0"/>
              <a:t>More responsive (happy users)</a:t>
            </a:r>
          </a:p>
          <a:p>
            <a:pPr lvl="1"/>
            <a:r>
              <a:rPr lang="en-US" dirty="0" smtClean="0"/>
              <a:t>No wasted CPU waking and polling (happy users)</a:t>
            </a:r>
          </a:p>
          <a:p>
            <a:pPr lvl="1"/>
            <a:r>
              <a:rPr lang="en-US" dirty="0" smtClean="0"/>
              <a:t>Less code to write (happy developers)</a:t>
            </a:r>
            <a:endParaRPr lang="en-US" dirty="0"/>
          </a:p>
        </p:txBody>
      </p:sp>
    </p:spTree>
    <p:extLst>
      <p:ext uri="{BB962C8B-B14F-4D97-AF65-F5344CB8AC3E}">
        <p14:creationId xmlns:p14="http://schemas.microsoft.com/office/powerpoint/2010/main" val="351964467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Trigger Started Services Recipe</a:t>
            </a:r>
            <a:endParaRPr lang="en-US" dirty="0"/>
          </a:p>
        </p:txBody>
      </p:sp>
      <p:sp>
        <p:nvSpPr>
          <p:cNvPr id="3" name="Text Placeholder 2"/>
          <p:cNvSpPr>
            <a:spLocks noGrp="1"/>
          </p:cNvSpPr>
          <p:nvPr>
            <p:ph type="body" sz="quarter" idx="10"/>
          </p:nvPr>
        </p:nvSpPr>
        <p:spPr/>
        <p:txBody>
          <a:bodyPr/>
          <a:lstStyle/>
          <a:p>
            <a:r>
              <a:rPr lang="en-US" dirty="0" smtClean="0"/>
              <a:t>A </a:t>
            </a:r>
            <a:r>
              <a:rPr lang="en-US" dirty="0" err="1" smtClean="0"/>
              <a:t>TriggerStart</a:t>
            </a:r>
            <a:r>
              <a:rPr lang="en-US" dirty="0" smtClean="0"/>
              <a:t> class on which you set triggers</a:t>
            </a:r>
          </a:p>
          <a:p>
            <a:r>
              <a:rPr lang="en-US" dirty="0" smtClean="0"/>
              <a:t>It configures the service for you after it’s installed</a:t>
            </a:r>
          </a:p>
          <a:p>
            <a:r>
              <a:rPr lang="en-US" dirty="0" smtClean="0"/>
              <a:t>Helper classes for triggers</a:t>
            </a:r>
          </a:p>
          <a:p>
            <a:pPr lvl="1"/>
            <a:r>
              <a:rPr lang="en-US" dirty="0" smtClean="0"/>
              <a:t>Join or leave domain</a:t>
            </a:r>
          </a:p>
          <a:p>
            <a:pPr lvl="1"/>
            <a:r>
              <a:rPr lang="en-US" dirty="0" smtClean="0"/>
              <a:t>Open or close a specific port on the firewall</a:t>
            </a:r>
          </a:p>
          <a:p>
            <a:pPr lvl="1"/>
            <a:r>
              <a:rPr lang="en-US" dirty="0" smtClean="0"/>
              <a:t>Group policy changes</a:t>
            </a:r>
          </a:p>
          <a:p>
            <a:pPr lvl="1"/>
            <a:r>
              <a:rPr lang="en-US" dirty="0" smtClean="0"/>
              <a:t>First IP address is gained or last IP address is lost</a:t>
            </a:r>
          </a:p>
          <a:p>
            <a:pPr lvl="1"/>
            <a:r>
              <a:rPr lang="en-US" dirty="0" smtClean="0"/>
              <a:t>A specific ETW custom event is raised</a:t>
            </a:r>
          </a:p>
          <a:p>
            <a:pPr lvl="1"/>
            <a:r>
              <a:rPr lang="en-US" dirty="0" smtClean="0"/>
              <a:t>A specific device (</a:t>
            </a:r>
            <a:r>
              <a:rPr lang="en-US" dirty="0" err="1" smtClean="0"/>
              <a:t>eg</a:t>
            </a:r>
            <a:r>
              <a:rPr lang="en-US" dirty="0" smtClean="0"/>
              <a:t> USB drive) is connected or disconnected</a:t>
            </a:r>
            <a:endParaRPr lang="en-US" dirty="0"/>
          </a:p>
        </p:txBody>
      </p:sp>
    </p:spTree>
    <p:extLst>
      <p:ext uri="{BB962C8B-B14F-4D97-AF65-F5344CB8AC3E}">
        <p14:creationId xmlns:p14="http://schemas.microsoft.com/office/powerpoint/2010/main" val="214336401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Trigger Started Services</a:t>
            </a:r>
          </a:p>
        </p:txBody>
      </p:sp>
      <p:sp>
        <p:nvSpPr>
          <p:cNvPr id="3" name="Subtitle 2"/>
          <p:cNvSpPr>
            <a:spLocks noGrp="1"/>
          </p:cNvSpPr>
          <p:nvPr>
            <p:ph type="subTitle" idx="1"/>
          </p:nvPr>
        </p:nvSpPr>
        <p:spPr/>
        <p:txBody>
          <a:bodyPr/>
          <a:lstStyle/>
          <a:p>
            <a:endParaRPr lang="en-US"/>
          </a:p>
        </p:txBody>
      </p:sp>
      <p:sp>
        <p:nvSpPr>
          <p:cNvPr id="5" name="Text Placeholder 4"/>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2357403489"/>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Handle the After Install Event</a:t>
            </a:r>
          </a:p>
        </p:txBody>
      </p:sp>
      <p:sp>
        <p:nvSpPr>
          <p:cNvPr id="6" name="Text Placeholder 5"/>
          <p:cNvSpPr>
            <a:spLocks noGrp="1"/>
          </p:cNvSpPr>
          <p:nvPr>
            <p:ph type="body" sz="quarter" idx="10"/>
          </p:nvPr>
        </p:nvSpPr>
        <p:spPr/>
        <p:txBody>
          <a:bodyPr/>
          <a:lstStyle/>
          <a:p>
            <a:r>
              <a:rPr lang="en-US" sz="2800" dirty="0" err="1"/>
              <a:t>TriggerStart</a:t>
            </a:r>
            <a:r>
              <a:rPr lang="en-US" sz="2800" dirty="0"/>
              <a:t> </a:t>
            </a:r>
            <a:r>
              <a:rPr lang="en-US" sz="2800" dirty="0" err="1"/>
              <a:t>ts</a:t>
            </a:r>
            <a:r>
              <a:rPr lang="en-US" sz="2800" dirty="0"/>
              <a:t> = new </a:t>
            </a:r>
          </a:p>
          <a:p>
            <a:r>
              <a:rPr lang="en-US" sz="2800" dirty="0"/>
              <a:t>   </a:t>
            </a:r>
            <a:r>
              <a:rPr lang="en-US" sz="2800" dirty="0" err="1"/>
              <a:t>TriggerStart</a:t>
            </a:r>
            <a:r>
              <a:rPr lang="en-US" sz="2800" dirty="0"/>
              <a:t>(</a:t>
            </a:r>
            <a:r>
              <a:rPr lang="en-US" sz="2800" dirty="0" err="1"/>
              <a:t>USBServiceInstaller.ServiceName</a:t>
            </a:r>
            <a:r>
              <a:rPr lang="en-US" sz="2800" dirty="0"/>
              <a:t>);</a:t>
            </a:r>
          </a:p>
          <a:p>
            <a:r>
              <a:rPr lang="en-US" sz="2800" dirty="0" err="1"/>
              <a:t>Guid</a:t>
            </a:r>
            <a:r>
              <a:rPr lang="en-US" sz="2800" dirty="0"/>
              <a:t> </a:t>
            </a:r>
            <a:r>
              <a:rPr lang="en-US" sz="2800" dirty="0" err="1"/>
              <a:t>Guid_USBDevice</a:t>
            </a:r>
            <a:r>
              <a:rPr lang="en-US" sz="2800" dirty="0"/>
              <a:t> = new </a:t>
            </a:r>
            <a:r>
              <a:rPr lang="en-US" sz="2800" dirty="0" err="1"/>
              <a:t>Guid</a:t>
            </a:r>
            <a:r>
              <a:rPr lang="en-US" sz="2800" dirty="0"/>
              <a:t>(</a:t>
            </a:r>
          </a:p>
          <a:p>
            <a:r>
              <a:rPr lang="en-US" sz="2800" dirty="0"/>
              <a:t>	"53f56307-b6bf-11d0-94f2-00a0c91efb8b");</a:t>
            </a:r>
          </a:p>
          <a:p>
            <a:r>
              <a:rPr lang="en-US" sz="2800" dirty="0" err="1"/>
              <a:t>const</a:t>
            </a:r>
            <a:r>
              <a:rPr lang="en-US" sz="2800" dirty="0"/>
              <a:t> string </a:t>
            </a:r>
            <a:r>
              <a:rPr lang="en-US" sz="2800" dirty="0" err="1"/>
              <a:t>DeviceName</a:t>
            </a:r>
            <a:r>
              <a:rPr lang="en-US" sz="2800" dirty="0"/>
              <a:t> = @"USBSTOR\</a:t>
            </a:r>
            <a:r>
              <a:rPr lang="en-US" sz="2800" dirty="0" err="1"/>
              <a:t>GenDisk</a:t>
            </a:r>
            <a:r>
              <a:rPr lang="en-US" sz="2800" dirty="0"/>
              <a:t>";</a:t>
            </a:r>
          </a:p>
          <a:p>
            <a:r>
              <a:rPr lang="en-US" sz="2800" dirty="0" err="1"/>
              <a:t>ts.Triggers.Add</a:t>
            </a:r>
            <a:r>
              <a:rPr lang="en-US" sz="2800" dirty="0"/>
              <a:t>(</a:t>
            </a:r>
          </a:p>
          <a:p>
            <a:r>
              <a:rPr lang="en-US" sz="2800" dirty="0"/>
              <a:t>   new </a:t>
            </a:r>
            <a:r>
              <a:rPr lang="en-US" sz="2800" dirty="0" err="1"/>
              <a:t>DeviceInterfaceArrivalTrigger</a:t>
            </a:r>
            <a:r>
              <a:rPr lang="en-US" sz="2800" dirty="0"/>
              <a:t>(</a:t>
            </a:r>
          </a:p>
          <a:p>
            <a:r>
              <a:rPr lang="en-US" sz="2800" dirty="0"/>
              <a:t>	</a:t>
            </a:r>
            <a:r>
              <a:rPr lang="en-US" sz="2800" dirty="0" err="1"/>
              <a:t>ServiceTriggerAction.ServiceStart</a:t>
            </a:r>
            <a:r>
              <a:rPr lang="en-US" sz="2800" dirty="0"/>
              <a:t>,</a:t>
            </a:r>
          </a:p>
          <a:p>
            <a:r>
              <a:rPr lang="en-US" sz="2800" dirty="0"/>
              <a:t>	</a:t>
            </a:r>
            <a:r>
              <a:rPr lang="en-US" sz="2800" dirty="0" err="1"/>
              <a:t>Guid_USBDevice,DeviceName</a:t>
            </a:r>
            <a:r>
              <a:rPr lang="en-US" sz="2800" dirty="0"/>
              <a:t>));</a:t>
            </a:r>
          </a:p>
          <a:p>
            <a:r>
              <a:rPr lang="en-US" sz="2800" dirty="0" err="1"/>
              <a:t>ts.CommitChangesToService</a:t>
            </a:r>
            <a:r>
              <a:rPr lang="en-US" sz="2800" dirty="0"/>
              <a:t>();</a:t>
            </a:r>
          </a:p>
          <a:p>
            <a:endParaRPr lang="en-US" sz="2800" dirty="0"/>
          </a:p>
        </p:txBody>
      </p:sp>
    </p:spTree>
    <p:extLst>
      <p:ext uri="{BB962C8B-B14F-4D97-AF65-F5344CB8AC3E}">
        <p14:creationId xmlns:p14="http://schemas.microsoft.com/office/powerpoint/2010/main" val="191859417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Next Steps for You</a:t>
            </a:r>
            <a:endParaRPr lang="en-US" dirty="0"/>
          </a:p>
        </p:txBody>
      </p:sp>
      <p:sp>
        <p:nvSpPr>
          <p:cNvPr id="3" name="Text Placeholder 2"/>
          <p:cNvSpPr>
            <a:spLocks noGrp="1"/>
          </p:cNvSpPr>
          <p:nvPr>
            <p:ph type="body" sz="quarter" idx="10"/>
          </p:nvPr>
        </p:nvSpPr>
        <p:spPr/>
        <p:txBody>
          <a:bodyPr/>
          <a:lstStyle/>
          <a:p>
            <a:r>
              <a:rPr lang="en-US" smtClean="0"/>
              <a:t>Make your Windows app a Windows 7 app</a:t>
            </a:r>
          </a:p>
          <a:p>
            <a:pPr lvl="1"/>
            <a:r>
              <a:rPr lang="en-US" smtClean="0"/>
              <a:t>Code Pack can help, or WPF4</a:t>
            </a:r>
          </a:p>
          <a:p>
            <a:r>
              <a:rPr lang="en-US" smtClean="0"/>
              <a:t>Think about going beyond the visual</a:t>
            </a:r>
          </a:p>
          <a:p>
            <a:pPr lvl="1"/>
            <a:r>
              <a:rPr lang="en-US" smtClean="0"/>
              <a:t>Power awareness, network awareness</a:t>
            </a:r>
          </a:p>
          <a:p>
            <a:pPr lvl="1"/>
            <a:r>
              <a:rPr lang="en-US" smtClean="0"/>
              <a:t>Libraries</a:t>
            </a:r>
          </a:p>
          <a:p>
            <a:pPr lvl="1"/>
            <a:r>
              <a:rPr lang="en-US" smtClean="0"/>
              <a:t>Restart and Recovery</a:t>
            </a:r>
          </a:p>
          <a:p>
            <a:pPr lvl="1"/>
            <a:r>
              <a:rPr lang="en-US" smtClean="0"/>
              <a:t>Trigger Started Services</a:t>
            </a:r>
          </a:p>
          <a:p>
            <a:r>
              <a:rPr lang="en-US" smtClean="0"/>
              <a:t>Take advantage of what the platform has to offer!</a:t>
            </a:r>
            <a:endParaRPr lang="en-US" dirty="0"/>
          </a:p>
        </p:txBody>
      </p:sp>
    </p:spTree>
    <p:extLst>
      <p:ext uri="{BB962C8B-B14F-4D97-AF65-F5344CB8AC3E}">
        <p14:creationId xmlns:p14="http://schemas.microsoft.com/office/powerpoint/2010/main" val="248069186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DEV Track Resources</a:t>
            </a:r>
            <a:endParaRPr lang="en-US" dirty="0"/>
          </a:p>
        </p:txBody>
      </p:sp>
      <p:sp>
        <p:nvSpPr>
          <p:cNvPr id="5" name="Content Placeholder 4"/>
          <p:cNvSpPr>
            <a:spLocks noGrp="1"/>
          </p:cNvSpPr>
          <p:nvPr>
            <p:ph type="body" sz="quarter" idx="10"/>
          </p:nvPr>
        </p:nvSpPr>
        <p:spPr/>
        <p:txBody>
          <a:bodyPr/>
          <a:lstStyle/>
          <a:p>
            <a:r>
              <a:rPr lang="en-US" smtClean="0">
                <a:hlinkClick r:id="rId2"/>
              </a:rPr>
              <a:t>http://www.microsoft.com/visualstudio</a:t>
            </a:r>
            <a:r>
              <a:rPr lang="en-US" smtClean="0"/>
              <a:t> </a:t>
            </a:r>
          </a:p>
          <a:p>
            <a:r>
              <a:rPr lang="en-US" smtClean="0">
                <a:hlinkClick r:id="rId3"/>
              </a:rPr>
              <a:t>http://www.microsoft.com/visualstudio/en-us/lightswitch</a:t>
            </a:r>
            <a:r>
              <a:rPr lang="en-US" smtClean="0"/>
              <a:t> </a:t>
            </a:r>
          </a:p>
          <a:p>
            <a:r>
              <a:rPr lang="en-US" smtClean="0">
                <a:hlinkClick r:id="rId4"/>
              </a:rPr>
              <a:t>http://www.microsoft.com/expression/</a:t>
            </a:r>
            <a:endParaRPr lang="en-US" smtClean="0"/>
          </a:p>
          <a:p>
            <a:r>
              <a:rPr lang="en-US" smtClean="0">
                <a:hlinkClick r:id="rId5"/>
              </a:rPr>
              <a:t>http://blogs.msdn.com/b/somasegar/</a:t>
            </a:r>
            <a:endParaRPr lang="en-US" smtClean="0"/>
          </a:p>
          <a:p>
            <a:r>
              <a:rPr lang="en-US" smtClean="0">
                <a:hlinkClick r:id="rId6"/>
              </a:rPr>
              <a:t>http://blogs.msdn.com/b/bharry/</a:t>
            </a:r>
            <a:endParaRPr lang="en-US" smtClean="0"/>
          </a:p>
          <a:p>
            <a:r>
              <a:rPr lang="en-US" smtClean="0">
                <a:hlinkClick r:id="rId7"/>
              </a:rPr>
              <a:t>http://www.microsoft.com/sqlserver/en/us/default.aspx</a:t>
            </a:r>
            <a:endParaRPr lang="en-US" smtClean="0"/>
          </a:p>
          <a:p>
            <a:r>
              <a:rPr lang="en-US" smtClean="0">
                <a:hlinkClick r:id="rId8"/>
              </a:rPr>
              <a:t>http://www.facebook.com/visualstudio</a:t>
            </a:r>
            <a:r>
              <a:rPr lang="en-US" smtClean="0"/>
              <a:t> </a:t>
            </a:r>
          </a:p>
          <a:p>
            <a:endParaRPr lang="en-US" dirty="0"/>
          </a:p>
        </p:txBody>
      </p:sp>
    </p:spTree>
    <p:extLst>
      <p:ext uri="{BB962C8B-B14F-4D97-AF65-F5344CB8AC3E}">
        <p14:creationId xmlns:p14="http://schemas.microsoft.com/office/powerpoint/2010/main" val="112704268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38824066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10221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Abstract	</a:t>
            </a:r>
            <a:endParaRPr lang="en-US" dirty="0"/>
          </a:p>
        </p:txBody>
      </p:sp>
      <p:sp>
        <p:nvSpPr>
          <p:cNvPr id="6" name="Text Placeholder 5"/>
          <p:cNvSpPr>
            <a:spLocks noGrp="1"/>
          </p:cNvSpPr>
          <p:nvPr>
            <p:ph type="body" sz="quarter" idx="10"/>
          </p:nvPr>
        </p:nvSpPr>
        <p:spPr>
          <a:xfrm>
            <a:off x="519112" y="1026160"/>
            <a:ext cx="11149013" cy="4542782"/>
          </a:xfrm>
        </p:spPr>
        <p:txBody>
          <a:bodyPr/>
          <a:lstStyle/>
          <a:p>
            <a:pPr marL="0" indent="0">
              <a:buNone/>
            </a:pPr>
            <a:r>
              <a:rPr lang="en-US" sz="2400" dirty="0"/>
              <a:t>Windows 7 development in managed code can be very simple, especially for those using the Windows API Code Pack. But your integration with Windows 7 doesn’t have to be limited to simple interactions with the new API. </a:t>
            </a:r>
            <a:endParaRPr lang="en-US" sz="2400" dirty="0" smtClean="0"/>
          </a:p>
          <a:p>
            <a:pPr marL="0" indent="0">
              <a:buNone/>
            </a:pPr>
            <a:endParaRPr lang="en-US" sz="2400" dirty="0"/>
          </a:p>
          <a:p>
            <a:pPr marL="0" indent="0">
              <a:buNone/>
            </a:pPr>
            <a:r>
              <a:rPr lang="en-US" sz="2400" dirty="0"/>
              <a:t>This session goes beyond the simple into aspects of Windows 7 development that have, in the past, been left for you to explore on your own. See how to create a jump list with a task that delivers a command to your application, as Messenger and Outlook do. Explore a simple and powerful recipe for connecting to Restart and Recovery, with minimal effort. Discover how Trigger Started Services can reduce your power footprint, while giving your users better responsiveness. Explore all that Libraries has to offer beyond “File Open”, and learn why using a library is a better approach than having a user setting for “save directory.”</a:t>
            </a:r>
          </a:p>
          <a:p>
            <a:r>
              <a:rPr lang="en-US" sz="2400" dirty="0"/>
              <a:t> </a:t>
            </a:r>
          </a:p>
        </p:txBody>
      </p:sp>
      <p:sp>
        <p:nvSpPr>
          <p:cNvPr id="7" name="Text Placeholder 6"/>
          <p:cNvSpPr>
            <a:spLocks noGrp="1"/>
          </p:cNvSpPr>
          <p:nvPr>
            <p:ph type="body" sz="quarter" idx="11"/>
          </p:nvPr>
        </p:nvSpPr>
        <p:spPr/>
        <p:txBody>
          <a:bodyPr/>
          <a:lstStyle/>
          <a:p>
            <a:r>
              <a:rPr lang="en-US" smtClean="0"/>
              <a:t>NEXT: &lt;next slide title&gt;</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24591045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030851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Text Placeholder 2"/>
          <p:cNvSpPr>
            <a:spLocks noGrp="1"/>
          </p:cNvSpPr>
          <p:nvPr>
            <p:ph type="body" sz="quarter" idx="10"/>
          </p:nvPr>
        </p:nvSpPr>
        <p:spPr/>
        <p:txBody>
          <a:bodyPr/>
          <a:lstStyle/>
          <a:p>
            <a:r>
              <a:rPr lang="en-US" smtClean="0"/>
              <a:t>Libraries</a:t>
            </a:r>
          </a:p>
          <a:p>
            <a:r>
              <a:rPr lang="en-US" smtClean="0"/>
              <a:t>Tasks that set Status or send commands</a:t>
            </a:r>
          </a:p>
          <a:p>
            <a:r>
              <a:rPr lang="en-US" smtClean="0"/>
              <a:t>Restart and Recovery</a:t>
            </a:r>
          </a:p>
          <a:p>
            <a:r>
              <a:rPr lang="en-US" smtClean="0"/>
              <a:t>Trigger Started Services</a:t>
            </a:r>
          </a:p>
          <a:p>
            <a:endParaRPr lang="en-US" smtClean="0"/>
          </a:p>
          <a:p>
            <a:endParaRPr lang="en-US" smtClean="0"/>
          </a:p>
          <a:p>
            <a:r>
              <a:rPr lang="en-US" smtClean="0"/>
              <a:t>Managed code only</a:t>
            </a:r>
            <a:endParaRPr lang="en-US" dirty="0"/>
          </a:p>
        </p:txBody>
      </p:sp>
    </p:spTree>
    <p:extLst>
      <p:ext uri="{BB962C8B-B14F-4D97-AF65-F5344CB8AC3E}">
        <p14:creationId xmlns:p14="http://schemas.microsoft.com/office/powerpoint/2010/main" val="411774434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Call to Action</a:t>
            </a:r>
            <a:endParaRPr lang="en-US" dirty="0"/>
          </a:p>
        </p:txBody>
      </p:sp>
      <p:sp>
        <p:nvSpPr>
          <p:cNvPr id="3" name="Text Placeholder 2"/>
          <p:cNvSpPr>
            <a:spLocks noGrp="1"/>
          </p:cNvSpPr>
          <p:nvPr>
            <p:ph type="body" sz="quarter" idx="10"/>
          </p:nvPr>
        </p:nvSpPr>
        <p:spPr/>
        <p:txBody>
          <a:bodyPr/>
          <a:lstStyle/>
          <a:p>
            <a:r>
              <a:rPr lang="en-US" smtClean="0"/>
              <a:t>Windows 7 has been here for almost two years</a:t>
            </a:r>
          </a:p>
          <a:p>
            <a:r>
              <a:rPr lang="en-US" smtClean="0"/>
              <a:t>You’ve made your app work on Windows 7</a:t>
            </a:r>
          </a:p>
          <a:p>
            <a:pPr lvl="1"/>
            <a:r>
              <a:rPr lang="en-US" smtClean="0"/>
              <a:t>UAC</a:t>
            </a:r>
          </a:p>
          <a:p>
            <a:pPr lvl="1"/>
            <a:r>
              <a:rPr lang="en-US" smtClean="0"/>
              <a:t>DPI scaling</a:t>
            </a:r>
          </a:p>
          <a:p>
            <a:pPr lvl="1"/>
            <a:r>
              <a:rPr lang="en-US" smtClean="0"/>
              <a:t>Hardcoded file paths</a:t>
            </a:r>
          </a:p>
          <a:p>
            <a:r>
              <a:rPr lang="en-US" smtClean="0"/>
              <a:t>You’ve lit up your app with visuals</a:t>
            </a:r>
          </a:p>
          <a:p>
            <a:pPr lvl="1"/>
            <a:r>
              <a:rPr lang="en-US" smtClean="0"/>
              <a:t>Jumplists</a:t>
            </a:r>
          </a:p>
          <a:p>
            <a:pPr lvl="1"/>
            <a:r>
              <a:rPr lang="en-US" smtClean="0"/>
              <a:t>Taskbar overlays</a:t>
            </a:r>
          </a:p>
          <a:p>
            <a:pPr lvl="1"/>
            <a:r>
              <a:rPr lang="en-US" smtClean="0"/>
              <a:t>Ribbon</a:t>
            </a:r>
          </a:p>
          <a:p>
            <a:r>
              <a:rPr lang="en-US" smtClean="0"/>
              <a:t>Now take the next step</a:t>
            </a:r>
            <a:endParaRPr lang="en-US" dirty="0"/>
          </a:p>
        </p:txBody>
      </p:sp>
    </p:spTree>
    <p:extLst>
      <p:ext uri="{BB962C8B-B14F-4D97-AF65-F5344CB8AC3E}">
        <p14:creationId xmlns:p14="http://schemas.microsoft.com/office/powerpoint/2010/main" val="781356888"/>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7 is more than eye candy</a:t>
            </a:r>
            <a:endParaRPr lang="en-US" dirty="0"/>
          </a:p>
        </p:txBody>
      </p:sp>
      <p:sp>
        <p:nvSpPr>
          <p:cNvPr id="3" name="Text Placeholder 2"/>
          <p:cNvSpPr>
            <a:spLocks noGrp="1"/>
          </p:cNvSpPr>
          <p:nvPr>
            <p:ph type="body" sz="quarter" idx="10"/>
          </p:nvPr>
        </p:nvSpPr>
        <p:spPr/>
        <p:txBody>
          <a:bodyPr/>
          <a:lstStyle/>
          <a:p>
            <a:r>
              <a:rPr lang="en-US" smtClean="0"/>
              <a:t>Stop polling! You can be notified</a:t>
            </a:r>
          </a:p>
          <a:p>
            <a:pPr lvl="1"/>
            <a:r>
              <a:rPr lang="en-US" smtClean="0"/>
              <a:t>Power management</a:t>
            </a:r>
          </a:p>
          <a:p>
            <a:pPr lvl="1"/>
            <a:r>
              <a:rPr lang="en-US" smtClean="0"/>
              <a:t>Network awareness</a:t>
            </a:r>
          </a:p>
          <a:p>
            <a:pPr lvl="1"/>
            <a:r>
              <a:rPr lang="en-US" smtClean="0"/>
              <a:t>Service triggers</a:t>
            </a:r>
          </a:p>
          <a:p>
            <a:r>
              <a:rPr lang="en-US" smtClean="0"/>
              <a:t>Be considerate</a:t>
            </a:r>
          </a:p>
          <a:p>
            <a:pPr lvl="1"/>
            <a:r>
              <a:rPr lang="en-US" smtClean="0"/>
              <a:t>Restart and recovery</a:t>
            </a:r>
          </a:p>
          <a:p>
            <a:r>
              <a:rPr lang="en-US" smtClean="0"/>
              <a:t>Work the way the user thinks</a:t>
            </a:r>
          </a:p>
          <a:p>
            <a:pPr lvl="1"/>
            <a:r>
              <a:rPr lang="en-US" smtClean="0"/>
              <a:t>Libraries</a:t>
            </a:r>
          </a:p>
          <a:p>
            <a:pPr lvl="1"/>
            <a:r>
              <a:rPr lang="en-US" smtClean="0"/>
              <a:t>Jumplists </a:t>
            </a:r>
            <a:endParaRPr lang="en-US" dirty="0"/>
          </a:p>
        </p:txBody>
      </p:sp>
    </p:spTree>
    <p:extLst>
      <p:ext uri="{BB962C8B-B14F-4D97-AF65-F5344CB8AC3E}">
        <p14:creationId xmlns:p14="http://schemas.microsoft.com/office/powerpoint/2010/main" val="143221898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7 Recipes</a:t>
            </a:r>
            <a:endParaRPr lang="en-US" dirty="0"/>
          </a:p>
        </p:txBody>
      </p:sp>
      <p:sp>
        <p:nvSpPr>
          <p:cNvPr id="3" name="Text Placeholder 2"/>
          <p:cNvSpPr>
            <a:spLocks noGrp="1"/>
          </p:cNvSpPr>
          <p:nvPr>
            <p:ph type="body" sz="quarter" idx="10"/>
          </p:nvPr>
        </p:nvSpPr>
        <p:spPr/>
        <p:txBody>
          <a:bodyPr/>
          <a:lstStyle/>
          <a:p>
            <a:r>
              <a:rPr lang="en-US" smtClean="0"/>
              <a:t>Samples on Code Gallery</a:t>
            </a:r>
          </a:p>
          <a:p>
            <a:pPr lvl="1"/>
            <a:r>
              <a:rPr lang="en-US" smtClean="0"/>
              <a:t>Yours to use, change, learn from</a:t>
            </a:r>
          </a:p>
          <a:p>
            <a:r>
              <a:rPr lang="en-US" smtClean="0"/>
              <a:t>Dependency on Code Pack</a:t>
            </a:r>
          </a:p>
          <a:p>
            <a:r>
              <a:rPr lang="en-US" smtClean="0">
                <a:hlinkClick r:id="rId3"/>
              </a:rPr>
              <a:t>http://code.msdn.microsoft.com/Windows-7-Taskbar-Single-4120eafd</a:t>
            </a:r>
            <a:endParaRPr lang="en-US" smtClean="0"/>
          </a:p>
          <a:p>
            <a:r>
              <a:rPr lang="en-US" smtClean="0">
                <a:hlinkClick r:id="rId4"/>
              </a:rPr>
              <a:t>http://code.msdn.microsoft.com/Windows-Restart-and-cc461aa9</a:t>
            </a:r>
            <a:endParaRPr lang="en-US" smtClean="0"/>
          </a:p>
          <a:p>
            <a:r>
              <a:rPr lang="en-US" smtClean="0">
                <a:hlinkClick r:id="rId5"/>
              </a:rPr>
              <a:t>http://code.msdn.microsoft.com/Windows-Trigger-Start-f75f0fbb</a:t>
            </a:r>
            <a:endParaRPr lang="en-US" smtClean="0"/>
          </a:p>
          <a:p>
            <a:endParaRPr lang="en-US" dirty="0"/>
          </a:p>
        </p:txBody>
      </p:sp>
    </p:spTree>
    <p:extLst>
      <p:ext uri="{BB962C8B-B14F-4D97-AF65-F5344CB8AC3E}">
        <p14:creationId xmlns:p14="http://schemas.microsoft.com/office/powerpoint/2010/main" val="186417655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Libraries</a:t>
            </a:r>
            <a:endParaRPr lang="en-US" dirty="0"/>
          </a:p>
        </p:txBody>
      </p:sp>
      <p:sp>
        <p:nvSpPr>
          <p:cNvPr id="3" name="Text Placeholder 2"/>
          <p:cNvSpPr>
            <a:spLocks noGrp="1"/>
          </p:cNvSpPr>
          <p:nvPr>
            <p:ph type="body" sz="quarter" idx="10"/>
          </p:nvPr>
        </p:nvSpPr>
        <p:spPr/>
        <p:txBody>
          <a:bodyPr/>
          <a:lstStyle/>
          <a:p>
            <a:r>
              <a:rPr lang="en-US" smtClean="0"/>
              <a:t>Aggregation of (pointers to) folders</a:t>
            </a:r>
          </a:p>
          <a:p>
            <a:r>
              <a:rPr lang="en-US" smtClean="0"/>
              <a:t>Don’t have to be on the same machine</a:t>
            </a:r>
          </a:p>
          <a:p>
            <a:r>
              <a:rPr lang="en-US" smtClean="0"/>
              <a:t>Users can control what folders are in a library</a:t>
            </a:r>
          </a:p>
          <a:p>
            <a:endParaRPr lang="en-US" smtClean="0"/>
          </a:p>
          <a:p>
            <a:r>
              <a:rPr lang="en-US" smtClean="0"/>
              <a:t>More control for them, less coding for you</a:t>
            </a:r>
            <a:endParaRPr lang="en-US" dirty="0"/>
          </a:p>
        </p:txBody>
      </p:sp>
    </p:spTree>
    <p:extLst>
      <p:ext uri="{BB962C8B-B14F-4D97-AF65-F5344CB8AC3E}">
        <p14:creationId xmlns:p14="http://schemas.microsoft.com/office/powerpoint/2010/main" val="10202817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smtClean="0"/>
              <a:t>Libraries</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2226515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2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TechEd_Europe_Session_Template_16x9FINALV2</Template>
  <TotalTime>925</TotalTime>
  <Words>2796</Words>
  <Application>Microsoft Office PowerPoint</Application>
  <PresentationFormat>Custom</PresentationFormat>
  <Paragraphs>316</Paragraphs>
  <Slides>31</Slides>
  <Notes>25</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Wingdings</vt:lpstr>
      <vt:lpstr>Segoe Condensed</vt:lpstr>
      <vt:lpstr>Segoe</vt:lpstr>
      <vt:lpstr>Segoe UI</vt:lpstr>
      <vt:lpstr>Consolas</vt:lpstr>
      <vt:lpstr>Calibri</vt:lpstr>
      <vt:lpstr>TENA11_BreakoutSession_Template_16x9_Final_05132011</vt:lpstr>
      <vt:lpstr>2_White with Consolas font for code slides</vt:lpstr>
      <vt:lpstr>PowerPoint Presentation</vt:lpstr>
      <vt:lpstr>Advanced Programming Patterns for Windows 7</vt:lpstr>
      <vt:lpstr>Abstract </vt:lpstr>
      <vt:lpstr>Agenda</vt:lpstr>
      <vt:lpstr>Call to Action</vt:lpstr>
      <vt:lpstr>Windows 7 is more than eye candy</vt:lpstr>
      <vt:lpstr>Windows 7 Recipes</vt:lpstr>
      <vt:lpstr>Libraries</vt:lpstr>
      <vt:lpstr>Libraries</vt:lpstr>
      <vt:lpstr>Create and Manage Libraries</vt:lpstr>
      <vt:lpstr>Delete a Library </vt:lpstr>
      <vt:lpstr>Use a Library to open files</vt:lpstr>
      <vt:lpstr>Watching a library</vt:lpstr>
      <vt:lpstr>Tasks</vt:lpstr>
      <vt:lpstr>Single Instance Application and Tasks</vt:lpstr>
      <vt:lpstr>Single Instance for Tasks</vt:lpstr>
      <vt:lpstr>Adding Tasks to the Jumplist</vt:lpstr>
      <vt:lpstr>Restart and Recovery</vt:lpstr>
      <vt:lpstr>Restart and Recovery Recipe</vt:lpstr>
      <vt:lpstr>Restart and Recovery</vt:lpstr>
      <vt:lpstr>Restart and Recovery</vt:lpstr>
      <vt:lpstr>Trigger Started Services</vt:lpstr>
      <vt:lpstr>Trigger Started Services Recipe</vt:lpstr>
      <vt:lpstr>Trigger Started Services</vt:lpstr>
      <vt:lpstr>Handle the After Install Event</vt:lpstr>
      <vt:lpstr>Next Steps for You</vt:lpstr>
      <vt:lpstr>DEV Track Resources</vt:lpstr>
      <vt:lpstr>Resources</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DEV304: Advanced Programming Patterns for Windows 7</dc:title>
  <dc:subject>Microsoft TechEd North America 2011</dc:subject>
  <dc:creator>Kate Gregory</dc:creator>
  <cp:keywords/>
  <dc:description>Template Design: Jordan Cayabyab
Formatter: Sam Moore, Silver Fox Productions, Inc.
Event Date: May 16-19, 2011
Event Location: Atlanta
Audience Type: Developers, IT Pros</dc:description>
  <cp:lastModifiedBy>Shows</cp:lastModifiedBy>
  <cp:revision>34</cp:revision>
  <cp:lastPrinted>2010-05-11T05:02:34Z</cp:lastPrinted>
  <dcterms:created xsi:type="dcterms:W3CDTF">2010-10-27T22:32:00Z</dcterms:created>
  <dcterms:modified xsi:type="dcterms:W3CDTF">2011-05-14T20:49:22Z</dcterms:modified>
  <cp:category/>
</cp:coreProperties>
</file>