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4"/>
    <p:sldMasterId id="2147483815" r:id="rId5"/>
    <p:sldMasterId id="2147483819" r:id="rId6"/>
  </p:sldMasterIdLst>
  <p:notesMasterIdLst>
    <p:notesMasterId r:id="rId49"/>
  </p:notesMasterIdLst>
  <p:handoutMasterIdLst>
    <p:handoutMasterId r:id="rId50"/>
  </p:handoutMasterIdLst>
  <p:sldIdLst>
    <p:sldId id="322" r:id="rId7"/>
    <p:sldId id="345" r:id="rId8"/>
    <p:sldId id="346" r:id="rId9"/>
    <p:sldId id="347" r:id="rId10"/>
    <p:sldId id="348" r:id="rId11"/>
    <p:sldId id="349" r:id="rId12"/>
    <p:sldId id="377" r:id="rId13"/>
    <p:sldId id="408" r:id="rId14"/>
    <p:sldId id="367" r:id="rId15"/>
    <p:sldId id="365" r:id="rId16"/>
    <p:sldId id="412" r:id="rId17"/>
    <p:sldId id="410" r:id="rId18"/>
    <p:sldId id="411" r:id="rId19"/>
    <p:sldId id="413" r:id="rId20"/>
    <p:sldId id="414" r:id="rId21"/>
    <p:sldId id="415" r:id="rId22"/>
    <p:sldId id="416" r:id="rId23"/>
    <p:sldId id="417" r:id="rId24"/>
    <p:sldId id="386" r:id="rId25"/>
    <p:sldId id="387" r:id="rId26"/>
    <p:sldId id="388" r:id="rId27"/>
    <p:sldId id="389" r:id="rId28"/>
    <p:sldId id="418" r:id="rId29"/>
    <p:sldId id="419" r:id="rId30"/>
    <p:sldId id="392" r:id="rId31"/>
    <p:sldId id="394" r:id="rId32"/>
    <p:sldId id="420" r:id="rId33"/>
    <p:sldId id="397" r:id="rId34"/>
    <p:sldId id="421" r:id="rId35"/>
    <p:sldId id="422" r:id="rId36"/>
    <p:sldId id="423" r:id="rId37"/>
    <p:sldId id="401" r:id="rId38"/>
    <p:sldId id="402" r:id="rId39"/>
    <p:sldId id="403" r:id="rId40"/>
    <p:sldId id="404" r:id="rId41"/>
    <p:sldId id="424" r:id="rId42"/>
    <p:sldId id="425" r:id="rId43"/>
    <p:sldId id="426" r:id="rId44"/>
    <p:sldId id="427" r:id="rId45"/>
    <p:sldId id="428" r:id="rId46"/>
    <p:sldId id="271" r:id="rId47"/>
    <p:sldId id="319" r:id="rId48"/>
  </p:sldIdLst>
  <p:sldSz cx="12188825" cy="6858000"/>
  <p:notesSz cx="6858000" cy="9144000"/>
  <p:defaultTextStyle>
    <a:defPPr>
      <a:defRPr lang="en-US"/>
    </a:defPPr>
    <a:lvl1pPr marL="0" algn="l" defTabSz="913565" rtl="0" eaLnBrk="1" latinLnBrk="0" hangingPunct="1">
      <a:defRPr sz="1900" kern="1200">
        <a:solidFill>
          <a:schemeClr val="tx1"/>
        </a:solidFill>
        <a:latin typeface="+mn-lt"/>
        <a:ea typeface="+mn-ea"/>
        <a:cs typeface="+mn-cs"/>
      </a:defRPr>
    </a:lvl1pPr>
    <a:lvl2pPr marL="456765" algn="l" defTabSz="913565" rtl="0" eaLnBrk="1" latinLnBrk="0" hangingPunct="1">
      <a:defRPr sz="1900" kern="1200">
        <a:solidFill>
          <a:schemeClr val="tx1"/>
        </a:solidFill>
        <a:latin typeface="+mn-lt"/>
        <a:ea typeface="+mn-ea"/>
        <a:cs typeface="+mn-cs"/>
      </a:defRPr>
    </a:lvl2pPr>
    <a:lvl3pPr marL="913565" algn="l" defTabSz="913565" rtl="0" eaLnBrk="1" latinLnBrk="0" hangingPunct="1">
      <a:defRPr sz="1900" kern="1200">
        <a:solidFill>
          <a:schemeClr val="tx1"/>
        </a:solidFill>
        <a:latin typeface="+mn-lt"/>
        <a:ea typeface="+mn-ea"/>
        <a:cs typeface="+mn-cs"/>
      </a:defRPr>
    </a:lvl3pPr>
    <a:lvl4pPr marL="1370341" algn="l" defTabSz="913565" rtl="0" eaLnBrk="1" latinLnBrk="0" hangingPunct="1">
      <a:defRPr sz="1900" kern="1200">
        <a:solidFill>
          <a:schemeClr val="tx1"/>
        </a:solidFill>
        <a:latin typeface="+mn-lt"/>
        <a:ea typeface="+mn-ea"/>
        <a:cs typeface="+mn-cs"/>
      </a:defRPr>
    </a:lvl4pPr>
    <a:lvl5pPr marL="1827131" algn="l" defTabSz="913565" rtl="0" eaLnBrk="1" latinLnBrk="0" hangingPunct="1">
      <a:defRPr sz="1900" kern="1200">
        <a:solidFill>
          <a:schemeClr val="tx1"/>
        </a:solidFill>
        <a:latin typeface="+mn-lt"/>
        <a:ea typeface="+mn-ea"/>
        <a:cs typeface="+mn-cs"/>
      </a:defRPr>
    </a:lvl5pPr>
    <a:lvl6pPr marL="2283896" algn="l" defTabSz="913565" rtl="0" eaLnBrk="1" latinLnBrk="0" hangingPunct="1">
      <a:defRPr sz="1900" kern="1200">
        <a:solidFill>
          <a:schemeClr val="tx1"/>
        </a:solidFill>
        <a:latin typeface="+mn-lt"/>
        <a:ea typeface="+mn-ea"/>
        <a:cs typeface="+mn-cs"/>
      </a:defRPr>
    </a:lvl6pPr>
    <a:lvl7pPr marL="2740690" algn="l" defTabSz="913565" rtl="0" eaLnBrk="1" latinLnBrk="0" hangingPunct="1">
      <a:defRPr sz="1900" kern="1200">
        <a:solidFill>
          <a:schemeClr val="tx1"/>
        </a:solidFill>
        <a:latin typeface="+mn-lt"/>
        <a:ea typeface="+mn-ea"/>
        <a:cs typeface="+mn-cs"/>
      </a:defRPr>
    </a:lvl7pPr>
    <a:lvl8pPr marL="3197472" algn="l" defTabSz="913565" rtl="0" eaLnBrk="1" latinLnBrk="0" hangingPunct="1">
      <a:defRPr sz="1900" kern="1200">
        <a:solidFill>
          <a:schemeClr val="tx1"/>
        </a:solidFill>
        <a:latin typeface="+mn-lt"/>
        <a:ea typeface="+mn-ea"/>
        <a:cs typeface="+mn-cs"/>
      </a:defRPr>
    </a:lvl8pPr>
    <a:lvl9pPr marL="3654259" algn="l" defTabSz="913565" rtl="0" eaLnBrk="1" latinLnBrk="0" hangingPunct="1">
      <a:defRPr sz="19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Lee Hill" initials="TLH" lastIdx="7" clrIdx="0"/>
  <p:cmAuthor id="1" name="Sylvia Tedjo" initials="ST"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905" autoAdjust="0"/>
    <p:restoredTop sz="95270"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varScale="1">
        <p:scale>
          <a:sx n="87" d="100"/>
          <a:sy n="87" d="100"/>
        </p:scale>
        <p:origin x="-373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5/18/2011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5/18/2011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hf/>
  <p:notesStyle>
    <a:lvl1pPr marL="0" algn="l" defTabSz="913565"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811" indent="-105744" algn="l" defTabSz="91356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7789" indent="-115004" algn="l" defTabSz="91356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426" indent="-146712" algn="l" defTabSz="91356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4590" indent="-115004" algn="l" defTabSz="913565"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3896" algn="l" defTabSz="913565" rtl="0" eaLnBrk="1" latinLnBrk="0" hangingPunct="1">
      <a:defRPr sz="1200" kern="1200">
        <a:solidFill>
          <a:schemeClr val="tx1"/>
        </a:solidFill>
        <a:latin typeface="+mn-lt"/>
        <a:ea typeface="+mn-ea"/>
        <a:cs typeface="+mn-cs"/>
      </a:defRPr>
    </a:lvl6pPr>
    <a:lvl7pPr marL="2740690" algn="l" defTabSz="913565" rtl="0" eaLnBrk="1" latinLnBrk="0" hangingPunct="1">
      <a:defRPr sz="1200" kern="1200">
        <a:solidFill>
          <a:schemeClr val="tx1"/>
        </a:solidFill>
        <a:latin typeface="+mn-lt"/>
        <a:ea typeface="+mn-ea"/>
        <a:cs typeface="+mn-cs"/>
      </a:defRPr>
    </a:lvl7pPr>
    <a:lvl8pPr marL="3197472" algn="l" defTabSz="913565" rtl="0" eaLnBrk="1" latinLnBrk="0" hangingPunct="1">
      <a:defRPr sz="1200" kern="1200">
        <a:solidFill>
          <a:schemeClr val="tx1"/>
        </a:solidFill>
        <a:latin typeface="+mn-lt"/>
        <a:ea typeface="+mn-ea"/>
        <a:cs typeface="+mn-cs"/>
      </a:defRPr>
    </a:lvl8pPr>
    <a:lvl9pPr marL="3654259" algn="l" defTabSz="91356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10:49 AM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10:49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10:49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5/18/2011 10:49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10:49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FD5A7027-AEB1-4363-BEE2-CEFF88276DAD}" type="datetime1">
              <a:rPr lang="en-US" smtClean="0"/>
              <a:t>5/18/2011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42</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p:cNvSpPr>
            <a:spLocks noGrp="1"/>
          </p:cNvSpPr>
          <p:nvPr>
            <p:ph type="dt" idx="10"/>
          </p:nvPr>
        </p:nvSpPr>
        <p:spPr/>
        <p:txBody>
          <a:bodyPr/>
          <a:lstStyle/>
          <a:p>
            <a:fld id="{B5841E79-2356-48D5-BB9E-E9C9E7F2F24E}" type="datetime1">
              <a:rPr lang="en-US" smtClean="0"/>
              <a:t>5/18/2011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3467326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B8777764-CA32-412F-A597-73276981732C}" type="datetime1">
              <a:rPr lang="en-US" smtClean="0"/>
              <a:t>5/18/2011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8</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10:49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18A80706-1485-4892-9BF8-1A5F41A07124}" type="datetime1">
              <a:rPr lang="en-US" smtClean="0"/>
              <a:t>5/18/2011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11</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543F30A6-3A39-4EFA-B3EF-A141E7CCF92D}" type="datetime1">
              <a:rPr lang="en-US" smtClean="0"/>
              <a:t>5/18/2011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15</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FBD5FBD3-AD5E-419D-A52F-0327AEBC6746}" type="datetime1">
              <a:rPr lang="en-US" smtClean="0"/>
              <a:t>5/18/2011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24</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448090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F6251308-3A9E-4BB0-9C85-D2C8F605A83F}" type="datetime1">
              <a:rPr lang="en-US" smtClean="0"/>
              <a:t>5/18/2011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25</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44809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5/18/2011 10:49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8" name="Slide Number Placeholder 7"/>
          <p:cNvSpPr>
            <a:spLocks noGrp="1"/>
          </p:cNvSpPr>
          <p:nvPr>
            <p:ph type="sldNum" sz="quarter" idx="13"/>
          </p:nvPr>
        </p:nvSpPr>
        <p:spPr/>
        <p:txBody>
          <a:bodyPr/>
          <a:lstStyle/>
          <a:p>
            <a:fld id="{8B263312-38AA-4E1E-B2B5-0F8F122B24FE}" type="slidenum">
              <a:rPr lang="en-US" smtClean="0"/>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66178316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080362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065194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736159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08723320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813931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650488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561938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63"/>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65577931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8346603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89584936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76663660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2328528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8632762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8139336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14651163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3650095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5206269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8656896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916070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0969063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985678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3230742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29301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607081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3774022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630005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583053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415785387"/>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863103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63176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632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63"/>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8893007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62462019"/>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5184311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3106872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4628389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76531284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65180987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335480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1646722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jpe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997607"/>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 id="2147483813" r:id="rId18"/>
    <p:sldLayoutId id="2147483814" r:id="rId19"/>
    <p:sldLayoutId id="2147483817" r:id="rId20"/>
    <p:sldLayoutId id="2147483818" r:id="rId21"/>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61555101"/>
      </p:ext>
    </p:extLst>
  </p:cSld>
  <p:clrMap bg1="dk1" tx1="lt1" bg2="dk2" tx2="lt2" accent1="accent1" accent2="accent2" accent3="accent3" accent4="accent4" accent5="accent5" accent6="accent6" hlink="hlink" folHlink="folHlink"/>
  <p:sldLayoutIdLst>
    <p:sldLayoutId id="2147483816"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8191912"/>
      </p:ext>
    </p:extLst>
  </p:cSld>
  <p:clrMap bg1="dk1" tx1="lt1" bg2="dk2"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tinyurl.com/SearchAndFilter" TargetMode="Externa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hyperlink" Target="http://tinyurl.com/MultipleUIMaps"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hyperlink" Target="http://msdn.microsoft.com/en-us/library/ff468125.aspx"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hyperlink" Target="http://tinyurl.com/PlaybackSettings" TargetMode="Externa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hyperlink" Target="http://support.microsoft.com/kb/971513/" TargetMode="Externa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www.speakflow.com/View.aspx?presentationID=ac460729-6cce-4deb-8f09-5faa5873f027&amp;mode=presentLocally"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blogs.msdn.com/b/lab_management/archive/2010/05/13/planning-considerations-for-setting-up-a-lab-managed-by-visual-studio-lab-management-2010.aspx"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http://blogs.msdn.com/b/lab_management/archive/2010/04/21/setting-up-agents-controllers-for-lab.aspx" TargetMode="External"/><Relationship Id="rId7" Type="http://schemas.openxmlformats.org/officeDocument/2006/relationships/hyperlink" Target="http://msdn.microsoft.com/en-us/library/dd386318.aspx" TargetMode="External"/><Relationship Id="rId2" Type="http://schemas.openxmlformats.org/officeDocument/2006/relationships/hyperlink" Target="http://msdn.microsoft.com/en-us/library/dd380687.aspx" TargetMode="External"/><Relationship Id="rId1" Type="http://schemas.openxmlformats.org/officeDocument/2006/relationships/slideLayout" Target="../slideLayouts/slideLayout8.xml"/><Relationship Id="rId6" Type="http://schemas.openxmlformats.org/officeDocument/2006/relationships/hyperlink" Target="http://msdn.microsoft.com/en-us/library/dd380760.aspx" TargetMode="External"/><Relationship Id="rId5" Type="http://schemas.openxmlformats.org/officeDocument/2006/relationships/hyperlink" Target="http://msdn.microsoft.com/en-us/library/dd386323.aspx" TargetMode="External"/><Relationship Id="rId4" Type="http://schemas.openxmlformats.org/officeDocument/2006/relationships/hyperlink" Target="http://blogs.msdn.com/b/lab_management/archive/2010/04/20/updated-vm-prep-tool-for-visual-studio-lab-management-2010-now-available.a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blogs.msdn.com/b/lab_management/archive/2010/04/23/setting-up-various-topologies-to-test-with-visual-studio-lab-management-part-2.aspx" TargetMode="External"/><Relationship Id="rId2" Type="http://schemas.openxmlformats.org/officeDocument/2006/relationships/hyperlink" Target="http://blogs.msdn.com/b/lab_management/archive/2010/03/29/setting-up-various-topologies-to-test-with-visual-studio-team-lab.aspx" TargetMode="External"/><Relationship Id="rId1" Type="http://schemas.openxmlformats.org/officeDocument/2006/relationships/slideLayout" Target="../slideLayouts/slideLayout8.xml"/><Relationship Id="rId5" Type="http://schemas.openxmlformats.org/officeDocument/2006/relationships/hyperlink" Target="http://blogs.msdn.com/b/lab_management/archive/2010/06/02/setting-up-various-topologies-to-test-with-visual-studio-lab-management-part-4.aspx" TargetMode="External"/><Relationship Id="rId4" Type="http://schemas.openxmlformats.org/officeDocument/2006/relationships/hyperlink" Target="http://blogs.msdn.com/b/lab_management/archive/2010/05/07/setting-up-various-topologies-to-test-with-visual-studio-lab-management-part-3.asp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hyperlink" Target="http://msdn.microsoft.com/en-us/library/ff427550.aspx#SnapshotDelete" TargetMode="External"/><Relationship Id="rId3" Type="http://schemas.openxmlformats.org/officeDocument/2006/relationships/hyperlink" Target="http://blogs.msdn.com/b/lab_management/archive/2010/07/02/visual-studio-lab-management-2010-host-group-and-library-management.aspx" TargetMode="External"/><Relationship Id="rId7" Type="http://schemas.openxmlformats.org/officeDocument/2006/relationships/hyperlink" Target="http://go.microsoft.com/fwlink/?LinkId=182419" TargetMode="External"/><Relationship Id="rId2" Type="http://schemas.openxmlformats.org/officeDocument/2006/relationships/hyperlink" Target="http://visualstudiogallery.msdn.microsoft.com/en-us/3e8c9b68-6e39-4577-b9b7-78489b5cb1da" TargetMode="External"/><Relationship Id="rId1" Type="http://schemas.openxmlformats.org/officeDocument/2006/relationships/slideLayout" Target="../slideLayouts/slideLayout8.xml"/><Relationship Id="rId6" Type="http://schemas.openxmlformats.org/officeDocument/2006/relationships/hyperlink" Target="http://msdn.microsoft.com/en-us/library/ff427550.aspx" TargetMode="External"/><Relationship Id="rId5" Type="http://schemas.openxmlformats.org/officeDocument/2006/relationships/hyperlink" Target="http://technet.microsoft.com/en-us/library/cc501231.aspx" TargetMode="External"/><Relationship Id="rId4" Type="http://schemas.openxmlformats.org/officeDocument/2006/relationships/hyperlink" Target="http://visualstudiogallery.msdn.microsoft.com/3d37ce86-05f1-4165-957c-26aaa5ea1010/"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msdn.microsoft.com/en-us/library/ee518924.aspx" TargetMode="External"/><Relationship Id="rId3" Type="http://schemas.openxmlformats.org/officeDocument/2006/relationships/hyperlink" Target="http://blogs.msdn.com/b/lab_management/archive/2009/11/23/building-vms-out-of-the-downloadable-win2k8r2-vhds.aspx" TargetMode="External"/><Relationship Id="rId7" Type="http://schemas.openxmlformats.org/officeDocument/2006/relationships/hyperlink" Target="http://msdn.microsoft.com/en-us/library/ee830480.aspx" TargetMode="External"/><Relationship Id="rId2" Type="http://schemas.openxmlformats.org/officeDocument/2006/relationships/hyperlink" Target="http://msdn.microsoft.com/en-us/library/ee702479.aspx" TargetMode="External"/><Relationship Id="rId1" Type="http://schemas.openxmlformats.org/officeDocument/2006/relationships/slideLayout" Target="../slideLayouts/slideLayout8.xml"/><Relationship Id="rId6" Type="http://schemas.openxmlformats.org/officeDocument/2006/relationships/hyperlink" Target="http://blogs.msdn.com/b/lab_management/archive/2009/06/02/creation-and-working-with-virtual-environments.aspx" TargetMode="External"/><Relationship Id="rId5" Type="http://schemas.openxmlformats.org/officeDocument/2006/relationships/hyperlink" Target="http://msdn.microsoft.com/en-us/library/dd380688.aspx" TargetMode="External"/><Relationship Id="rId10" Type="http://schemas.openxmlformats.org/officeDocument/2006/relationships/hyperlink" Target="http://msdn.microsoft.com/en-us/library/ee830480.aspx#NetworkIsolatedEnvironments" TargetMode="External"/><Relationship Id="rId4" Type="http://schemas.openxmlformats.org/officeDocument/2006/relationships/hyperlink" Target="http://msdn.microsoft.com/en-us/library/dd380770.aspx" TargetMode="External"/><Relationship Id="rId9" Type="http://schemas.openxmlformats.org/officeDocument/2006/relationships/hyperlink" Target="http://blogs.msdn.com/b/lab_management/archive/2009/06/08/networking-basics-for-lab-management-part-i.aspx"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blogs.msdn.com/b/lab_management/archive/2010/05/02/creating-a-bug-when-test-fails-in-e2e.aspx" TargetMode="External"/><Relationship Id="rId3" Type="http://schemas.openxmlformats.org/officeDocument/2006/relationships/hyperlink" Target="http://blogs.msdn.com/b/lab_management/archive/2009/07/08/test-applications-on-virtual-environments-and-file-rich-bugs.aspx" TargetMode="External"/><Relationship Id="rId7" Type="http://schemas.openxmlformats.org/officeDocument/2006/relationships/hyperlink" Target="http://blogs.msdn.com/b/lab_management/archive/2010/01/15/customization-of-end-to-end-e2e-workflow-of-visual-studio-lab-management-2010-beta2.aspx" TargetMode="External"/><Relationship Id="rId2" Type="http://schemas.openxmlformats.org/officeDocument/2006/relationships/hyperlink" Target="http://msdn.microsoft.com/en-us/library/ee518930.aspx" TargetMode="External"/><Relationship Id="rId1" Type="http://schemas.openxmlformats.org/officeDocument/2006/relationships/slideLayout" Target="../slideLayouts/slideLayout8.xml"/><Relationship Id="rId6" Type="http://schemas.openxmlformats.org/officeDocument/2006/relationships/hyperlink" Target="http://blogs.msdn.com/b/lab_management/archive/2009/12/31/deploying-a-multi-tier-application-using-lab-management-with-ms-deploy-vsdbcmd.aspx" TargetMode="External"/><Relationship Id="rId5" Type="http://schemas.openxmlformats.org/officeDocument/2006/relationships/hyperlink" Target="http://msdn.microsoft.com/en-us/library/ee518917.aspx" TargetMode="External"/><Relationship Id="rId4" Type="http://schemas.openxmlformats.org/officeDocument/2006/relationships/hyperlink" Target="http://msdn.microsoft.com/en-us/library/ff427550.aspx" TargetMode="External"/><Relationship Id="rId9" Type="http://schemas.openxmlformats.org/officeDocument/2006/relationships/hyperlink" Target="http://blogs.msdn.com/b/lab_management/archive/2010/01/08/macros-for-e2e-deployment.aspx"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msdn.microsoft.com/en-us/library/ms252473.aspx" TargetMode="External"/><Relationship Id="rId2" Type="http://schemas.openxmlformats.org/officeDocument/2006/relationships/hyperlink" Target="http://blogs.msdn.com/b/lab_management/archive/2009/10/26/troubleshooting.aspx"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hyperlink" Target="http://blogs.msdn.com/b/lab_management/archive/2010/02/16/getting-started-with-lab-management-vs2010-rc-part-4.aspx" TargetMode="External"/><Relationship Id="rId3" Type="http://schemas.openxmlformats.org/officeDocument/2006/relationships/hyperlink" Target="http://blogs.msdn.com/b/lab_management/archive/2010/02/11/visual-studio-lab-management-videos.aspx" TargetMode="External"/><Relationship Id="rId7" Type="http://schemas.openxmlformats.org/officeDocument/2006/relationships/hyperlink" Target="http://blogs.msdn.com/b/lab_management/archive/2010/02/16/getting-started-with-lab-management-vs2010-rc-part-3.aspx" TargetMode="External"/><Relationship Id="rId2" Type="http://schemas.openxmlformats.org/officeDocument/2006/relationships/hyperlink" Target="http://blogs.msdn.com/b/lab_management" TargetMode="External"/><Relationship Id="rId1" Type="http://schemas.openxmlformats.org/officeDocument/2006/relationships/slideLayout" Target="../slideLayouts/slideLayout8.xml"/><Relationship Id="rId6" Type="http://schemas.openxmlformats.org/officeDocument/2006/relationships/hyperlink" Target="http://blogs.msdn.com/b/lab_management/archive/2010/02/16/getting-started-with-lab-management-vs2010-rc-part-2.aspx" TargetMode="External"/><Relationship Id="rId11" Type="http://schemas.openxmlformats.org/officeDocument/2006/relationships/hyperlink" Target="http://www.microsoft.com/visualstudio/en-us/products/2010-editions/lab-management" TargetMode="External"/><Relationship Id="rId5" Type="http://schemas.openxmlformats.org/officeDocument/2006/relationships/hyperlink" Target="http://blogs.msdn.com/b/lab_management/archive/2010/02/16/getting-started-with-lab-management-vs2010-rc-part-1.aspx" TargetMode="External"/><Relationship Id="rId10" Type="http://schemas.openxmlformats.org/officeDocument/2006/relationships/hyperlink" Target="http://arsenalcontent/ContentDetail.aspx?ContentID=194213&amp;view=folder&amp;portal=officesystem" TargetMode="External"/><Relationship Id="rId4" Type="http://schemas.openxmlformats.org/officeDocument/2006/relationships/hyperlink" Target="http://blogs.msdn.com/b/lab_management/archive/2010/07/01/lab-management-pre-release-2010-walkthrough-vhd.aspx" TargetMode="External"/><Relationship Id="rId9" Type="http://schemas.openxmlformats.org/officeDocument/2006/relationships/hyperlink" Target="http://blogs.msdn.com/b/lab_management/archive/2010/04/20/updated-vm-prep-tool-for-visual-studio-lab-management-2010-now-available.aspx" TargetMode="External"/></Relationships>
</file>

<file path=ppt/slides/_rels/slide36.xml.rels><?xml version="1.0" encoding="UTF-8" standalone="yes"?>
<Relationships xmlns="http://schemas.openxmlformats.org/package/2006/relationships"><Relationship Id="rId2" Type="http://schemas.openxmlformats.org/officeDocument/2006/relationships/hyperlink" Target="http://blogs.msdn.com/b/lab_management/archive/2010/10/27/does-lab-management-work-on-non-hyper-v-platforms.aspx" TargetMode="Externa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31.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hyperlink" Target="http://microsoft.com/technet" TargetMode="External"/><Relationship Id="rId11" Type="http://schemas.openxmlformats.org/officeDocument/2006/relationships/image" Target="../media/image41.png"/><Relationship Id="rId5" Type="http://schemas.openxmlformats.org/officeDocument/2006/relationships/hyperlink" Target="http://www.microsoft.com/learning" TargetMode="External"/><Relationship Id="rId10" Type="http://schemas.openxmlformats.org/officeDocument/2006/relationships/image" Target="../media/image40.emf"/><Relationship Id="rId4" Type="http://schemas.openxmlformats.org/officeDocument/2006/relationships/image" Target="../media/image37.png"/><Relationship Id="rId9" Type="http://schemas.openxmlformats.org/officeDocument/2006/relationships/image" Target="../media/image39.png"/><Relationship Id="rId14" Type="http://schemas.microsoft.com/office/2007/relationships/hdphoto" Target="../media/hdphoto1.wdp"/></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hyperlink" Target="http://bit.ly/ThisWeekC9" TargetMode="External"/><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blogs.msdn.com/briankel"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tinyurl.com/ALM2010Book" TargetMode="External"/><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hyperlink" Target="http://tinyurl.com/TFSBoo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blogs.msdn.com/b/vstsqualitytools/archive/2010/04/15/uitest-framework-sharepoint-support-for-vs-2010.aspx" TargetMode="External"/><Relationship Id="rId7" Type="http://schemas.openxmlformats.org/officeDocument/2006/relationships/hyperlink" Target="http://msdn.microsoft.com/en-us/library/ff398055.aspx"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hyperlink" Target="http://blogs.msdn.com/b/gautamg/archive/2010/01/05/series-on-coded-ui-test-extensibility.aspx" TargetMode="External"/><Relationship Id="rId5" Type="http://schemas.openxmlformats.org/officeDocument/2006/relationships/hyperlink" Target="http://blogs.msdn.com/b/vstsqualitytools/archive/2010/04/15/uitest-framework-mfc-support-in-vs-2010.aspx" TargetMode="External"/><Relationship Id="rId4" Type="http://schemas.openxmlformats.org/officeDocument/2006/relationships/hyperlink" Target="http://msdn.microsoft.com/en-us/library/dd380742.aspx"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86754"/>
            <a:ext cx="10242549" cy="1523497"/>
          </a:xfrm>
        </p:spPr>
        <p:txBody>
          <a:bodyPr/>
          <a:lstStyle/>
          <a:p>
            <a:r>
              <a:rPr lang="en-US" dirty="0" smtClean="0"/>
              <a:t>Test Automation with </a:t>
            </a:r>
            <a:br>
              <a:rPr lang="en-US" dirty="0" smtClean="0"/>
            </a:br>
            <a:r>
              <a:rPr lang="en-US" dirty="0" smtClean="0"/>
              <a:t>Microsoft Visual Studio 2010</a:t>
            </a:r>
            <a:br>
              <a:rPr lang="en-US" dirty="0" smtClean="0"/>
            </a:br>
            <a:r>
              <a:rPr lang="en-US" sz="3600" i="1" dirty="0" smtClean="0"/>
              <a:t>Coded UI Tests and Lab Management</a:t>
            </a:r>
            <a:endParaRPr lang="en-US" sz="4000" i="1" dirty="0"/>
          </a:p>
        </p:txBody>
      </p:sp>
      <p:sp>
        <p:nvSpPr>
          <p:cNvPr id="3" name="Subtitle 2"/>
          <p:cNvSpPr>
            <a:spLocks noGrp="1"/>
          </p:cNvSpPr>
          <p:nvPr>
            <p:ph type="subTitle" idx="1"/>
          </p:nvPr>
        </p:nvSpPr>
        <p:spPr/>
        <p:txBody>
          <a:bodyPr/>
          <a:lstStyle/>
          <a:p>
            <a:r>
              <a:rPr lang="en-US" smtClean="0"/>
              <a:t>Brian Keller</a:t>
            </a:r>
          </a:p>
          <a:p>
            <a:r>
              <a:rPr lang="en-US" smtClean="0"/>
              <a:t>Sr. Technical Evangelist</a:t>
            </a:r>
          </a:p>
          <a:p>
            <a:r>
              <a:rPr lang="en-US" smtClean="0"/>
              <a:t>Microsoft</a:t>
            </a:r>
            <a:endParaRPr lang="en-US" dirty="0"/>
          </a:p>
        </p:txBody>
      </p:sp>
      <p:sp>
        <p:nvSpPr>
          <p:cNvPr id="4" name="Text Placeholder 3"/>
          <p:cNvSpPr>
            <a:spLocks noGrp="1"/>
          </p:cNvSpPr>
          <p:nvPr>
            <p:ph type="body" sz="quarter" idx="10"/>
          </p:nvPr>
        </p:nvSpPr>
        <p:spPr/>
        <p:txBody>
          <a:bodyPr/>
          <a:lstStyle/>
          <a:p>
            <a:r>
              <a:rPr lang="en-US" smtClean="0"/>
              <a:t>DEV309</a:t>
            </a:r>
            <a:endParaRPr lang="en-US" dirty="0"/>
          </a:p>
        </p:txBody>
      </p:sp>
    </p:spTree>
    <p:extLst>
      <p:ext uri="{BB962C8B-B14F-4D97-AF65-F5344CB8AC3E}">
        <p14:creationId xmlns:p14="http://schemas.microsoft.com/office/powerpoint/2010/main" val="276722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smtClean="0"/>
              <a:t>Coded UI Tests</a:t>
            </a:r>
            <a:endParaRPr lang="en-US" dirty="0"/>
          </a:p>
        </p:txBody>
      </p:sp>
    </p:spTree>
    <p:extLst>
      <p:ext uri="{BB962C8B-B14F-4D97-AF65-F5344CB8AC3E}">
        <p14:creationId xmlns:p14="http://schemas.microsoft.com/office/powerpoint/2010/main" val="63434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5300" dirty="0" smtClean="0"/>
              <a:t>Get Used to Using </a:t>
            </a:r>
            <a:r>
              <a:rPr lang="en-US" sz="5300" dirty="0" err="1" smtClean="0"/>
              <a:t>Using</a:t>
            </a:r>
            <a:r>
              <a:rPr lang="en-US" sz="5300" dirty="0" smtClean="0"/>
              <a:t>. It’s Useful!</a:t>
            </a:r>
            <a:endParaRPr lang="en-US" sz="5300" dirty="0"/>
          </a:p>
        </p:txBody>
      </p:sp>
      <p:sp>
        <p:nvSpPr>
          <p:cNvPr id="6" name="Text Placeholder 5"/>
          <p:cNvSpPr>
            <a:spLocks noGrp="1"/>
          </p:cNvSpPr>
          <p:nvPr>
            <p:ph type="body" sz="quarter" idx="10"/>
          </p:nvPr>
        </p:nvSpPr>
        <p:spPr/>
        <p:txBody>
          <a:bodyPr>
            <a:noAutofit/>
          </a:bodyPr>
          <a:lstStyle/>
          <a:p>
            <a:pPr marL="0" indent="0">
              <a:buNone/>
              <a:tabLst>
                <a:tab pos="3138488" algn="l"/>
              </a:tabLst>
            </a:pPr>
            <a:r>
              <a:rPr lang="en-US" sz="3200" b="1" dirty="0" smtClean="0">
                <a:solidFill>
                  <a:srgbClr val="0000FF"/>
                </a:solidFill>
                <a:latin typeface="Consolas"/>
              </a:rPr>
              <a:t>using</a:t>
            </a:r>
            <a:r>
              <a:rPr lang="en-US" sz="3200" b="1" dirty="0" smtClean="0">
                <a:solidFill>
                  <a:prstClr val="black"/>
                </a:solidFill>
                <a:latin typeface="Consolas"/>
              </a:rPr>
              <a:t> (</a:t>
            </a:r>
            <a:r>
              <a:rPr lang="en-US" sz="3200" dirty="0" err="1" smtClean="0">
                <a:solidFill>
                  <a:srgbClr val="2B91AF"/>
                </a:solidFill>
                <a:latin typeface="Consolas"/>
              </a:rPr>
              <a:t>ApplicationUnderTest</a:t>
            </a:r>
            <a:r>
              <a:rPr lang="en-US" sz="3200" dirty="0" err="1" smtClean="0">
                <a:solidFill>
                  <a:prstClr val="black"/>
                </a:solidFill>
                <a:latin typeface="Consolas"/>
              </a:rPr>
              <a:t>.Launch</a:t>
            </a:r>
            <a:r>
              <a:rPr lang="en-US" sz="3200" dirty="0" smtClean="0">
                <a:solidFill>
                  <a:prstClr val="black"/>
                </a:solidFill>
                <a:latin typeface="Consolas"/>
              </a:rPr>
              <a:t>(</a:t>
            </a:r>
            <a:r>
              <a:rPr lang="en-US" sz="3200" dirty="0" err="1" smtClean="0">
                <a:solidFill>
                  <a:srgbClr val="0000FF"/>
                </a:solidFill>
                <a:latin typeface="Consolas"/>
              </a:rPr>
              <a:t>this</a:t>
            </a:r>
            <a:r>
              <a:rPr lang="en-US" sz="3200" b="1" dirty="0" err="1" smtClean="0">
                <a:solidFill>
                  <a:prstClr val="black"/>
                </a:solidFill>
                <a:latin typeface="Consolas"/>
              </a:rPr>
              <a:t>.UIMap</a:t>
            </a:r>
            <a:r>
              <a:rPr lang="en-US" sz="3200" dirty="0" err="1" smtClean="0">
                <a:solidFill>
                  <a:prstClr val="black"/>
                </a:solidFill>
                <a:latin typeface="Consolas"/>
              </a:rPr>
              <a:t>.LaunchAppParams.UIMyWindowsFormsAppWindowExePath</a:t>
            </a:r>
            <a:r>
              <a:rPr lang="en-US" sz="3200" dirty="0" smtClean="0">
                <a:solidFill>
                  <a:prstClr val="black"/>
                </a:solidFill>
                <a:latin typeface="Consolas"/>
              </a:rPr>
              <a:t>, </a:t>
            </a:r>
            <a:r>
              <a:rPr lang="en-US" sz="3200" dirty="0" smtClean="0">
                <a:solidFill>
                  <a:srgbClr val="0000FF"/>
                </a:solidFill>
                <a:latin typeface="Consolas"/>
              </a:rPr>
              <a:t>this</a:t>
            </a:r>
            <a:r>
              <a:rPr lang="en-US" sz="3200" b="1" dirty="0" smtClean="0">
                <a:solidFill>
                  <a:prstClr val="black"/>
                </a:solidFill>
                <a:latin typeface="Consolas"/>
              </a:rPr>
              <a:t>.UIMap</a:t>
            </a:r>
            <a:r>
              <a:rPr lang="en-US" sz="3200" dirty="0" smtClean="0">
                <a:solidFill>
                  <a:prstClr val="black"/>
                </a:solidFill>
                <a:latin typeface="Consolas"/>
              </a:rPr>
              <a:t>.LaunchAppParams.UIMyWindowsFormsAppWindowAlternateExePath</a:t>
            </a:r>
            <a:r>
              <a:rPr lang="en-US" sz="3200" b="1" dirty="0" smtClean="0">
                <a:solidFill>
                  <a:prstClr val="black"/>
                </a:solidFill>
                <a:latin typeface="Consolas"/>
              </a:rPr>
              <a:t>))</a:t>
            </a:r>
          </a:p>
          <a:p>
            <a:pPr marL="0" indent="0">
              <a:buNone/>
              <a:tabLst>
                <a:tab pos="3138488" algn="l"/>
              </a:tabLst>
            </a:pPr>
            <a:r>
              <a:rPr lang="en-US" sz="3200" b="1" dirty="0" smtClean="0">
                <a:solidFill>
                  <a:prstClr val="black"/>
                </a:solidFill>
                <a:latin typeface="Consolas"/>
              </a:rPr>
              <a:t> {</a:t>
            </a:r>
          </a:p>
          <a:p>
            <a:pPr marL="0" indent="0">
              <a:buNone/>
              <a:tabLst>
                <a:tab pos="3138488" algn="l"/>
              </a:tabLst>
            </a:pPr>
            <a:r>
              <a:rPr lang="en-US" sz="3200" dirty="0" smtClean="0">
                <a:solidFill>
                  <a:prstClr val="black"/>
                </a:solidFill>
                <a:latin typeface="Consolas"/>
              </a:rPr>
              <a:t> </a:t>
            </a:r>
            <a:r>
              <a:rPr lang="en-US" sz="3200" dirty="0" err="1" smtClean="0">
                <a:solidFill>
                  <a:srgbClr val="0000FF"/>
                </a:solidFill>
                <a:latin typeface="Consolas"/>
              </a:rPr>
              <a:t>this</a:t>
            </a:r>
            <a:r>
              <a:rPr lang="en-US" sz="3200" dirty="0" err="1" smtClean="0">
                <a:solidFill>
                  <a:prstClr val="black"/>
                </a:solidFill>
                <a:latin typeface="Consolas"/>
              </a:rPr>
              <a:t>.UIMap.SimpleTest</a:t>
            </a:r>
            <a:r>
              <a:rPr lang="en-US" sz="3200" dirty="0" smtClean="0">
                <a:solidFill>
                  <a:prstClr val="black"/>
                </a:solidFill>
                <a:latin typeface="Consolas"/>
              </a:rPr>
              <a:t>();</a:t>
            </a:r>
          </a:p>
          <a:p>
            <a:pPr marL="0" indent="0">
              <a:buNone/>
              <a:tabLst>
                <a:tab pos="3138488" algn="l"/>
              </a:tabLst>
            </a:pPr>
            <a:r>
              <a:rPr lang="en-US" sz="3200" dirty="0" smtClean="0">
                <a:solidFill>
                  <a:prstClr val="black"/>
                </a:solidFill>
                <a:latin typeface="Consolas"/>
              </a:rPr>
              <a:t> …</a:t>
            </a:r>
          </a:p>
          <a:p>
            <a:pPr marL="0" indent="0">
              <a:buNone/>
              <a:tabLst>
                <a:tab pos="3138488" algn="l"/>
              </a:tabLst>
            </a:pPr>
            <a:r>
              <a:rPr lang="en-US" sz="3200" b="1" dirty="0" smtClean="0">
                <a:solidFill>
                  <a:prstClr val="black"/>
                </a:solidFill>
                <a:latin typeface="Consolas"/>
              </a:rPr>
              <a:t> }</a:t>
            </a:r>
            <a:endParaRPr lang="en-US" sz="2800" dirty="0" smtClean="0">
              <a:solidFill>
                <a:prstClr val="black"/>
              </a:solidFill>
              <a:latin typeface="Consolas"/>
            </a:endParaRPr>
          </a:p>
        </p:txBody>
      </p:sp>
    </p:spTree>
    <p:extLst>
      <p:ext uri="{BB962C8B-B14F-4D97-AF65-F5344CB8AC3E}">
        <p14:creationId xmlns:p14="http://schemas.microsoft.com/office/powerpoint/2010/main" val="395833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Searching and Filtering </a:t>
            </a:r>
            <a:r>
              <a:rPr lang="en-US" sz="3200" dirty="0" smtClean="0">
                <a:hlinkClick r:id="rId2"/>
              </a:rPr>
              <a:t>http://tinyurl.com/SearchAndFilter</a:t>
            </a:r>
            <a:endParaRPr lang="en-US" dirty="0"/>
          </a:p>
        </p:txBody>
      </p:sp>
      <p:sp>
        <p:nvSpPr>
          <p:cNvPr id="3" name="Text Placeholder 2"/>
          <p:cNvSpPr>
            <a:spLocks noGrp="1"/>
          </p:cNvSpPr>
          <p:nvPr>
            <p:ph type="body" sz="quarter" idx="10"/>
          </p:nvPr>
        </p:nvSpPr>
        <p:spPr>
          <a:xfrm>
            <a:off x="519113" y="1901072"/>
            <a:ext cx="5636590" cy="1973561"/>
          </a:xfrm>
        </p:spPr>
        <p:txBody>
          <a:bodyPr/>
          <a:lstStyle/>
          <a:p>
            <a:pPr marL="461963" indent="-461963">
              <a:spcBef>
                <a:spcPts val="5400"/>
              </a:spcBef>
            </a:pPr>
            <a:r>
              <a:rPr lang="en-US" b="1" dirty="0" smtClean="0"/>
              <a:t>Searching</a:t>
            </a:r>
            <a:r>
              <a:rPr lang="en-US" dirty="0" smtClean="0"/>
              <a:t> is used to look </a:t>
            </a:r>
            <a:br>
              <a:rPr lang="en-US" dirty="0" smtClean="0"/>
            </a:br>
            <a:r>
              <a:rPr lang="en-US" dirty="0" smtClean="0"/>
              <a:t>for all </a:t>
            </a:r>
            <a:r>
              <a:rPr lang="en-US" b="1" dirty="0" smtClean="0"/>
              <a:t>possible</a:t>
            </a:r>
            <a:r>
              <a:rPr lang="en-US" dirty="0" smtClean="0"/>
              <a:t> controls</a:t>
            </a:r>
          </a:p>
          <a:p>
            <a:pPr marL="461963" indent="-461963">
              <a:spcBef>
                <a:spcPts val="5400"/>
              </a:spcBef>
            </a:pPr>
            <a:r>
              <a:rPr lang="en-US" b="1" dirty="0" smtClean="0"/>
              <a:t>Filtering</a:t>
            </a:r>
            <a:r>
              <a:rPr lang="en-US" dirty="0" smtClean="0"/>
              <a:t> is used to narrow that list to exactly one match</a:t>
            </a:r>
          </a:p>
          <a:p>
            <a:pPr marL="461963" indent="-461963">
              <a:spcBef>
                <a:spcPts val="5400"/>
              </a:spcBef>
            </a:pPr>
            <a:r>
              <a:rPr lang="en-US" dirty="0" smtClean="0"/>
              <a:t>X, Y is </a:t>
            </a:r>
            <a:r>
              <a:rPr lang="en-US" b="1" dirty="0" smtClean="0"/>
              <a:t>only</a:t>
            </a:r>
            <a:r>
              <a:rPr lang="en-US" dirty="0" smtClean="0"/>
              <a:t> used to guide where the clicks happen within a control</a:t>
            </a:r>
          </a:p>
        </p:txBody>
      </p:sp>
      <p:sp>
        <p:nvSpPr>
          <p:cNvPr id="5" name="Rectangle 4"/>
          <p:cNvSpPr/>
          <p:nvPr/>
        </p:nvSpPr>
        <p:spPr>
          <a:xfrm>
            <a:off x="6605733" y="5199314"/>
            <a:ext cx="4824355" cy="984863"/>
          </a:xfrm>
          <a:prstGeom prst="rect">
            <a:avLst/>
          </a:prstGeom>
          <a:solidFill>
            <a:schemeClr val="tx1"/>
          </a:solidFill>
        </p:spPr>
        <p:txBody>
          <a:bodyPr wrap="none" lIns="121899" tIns="60949" rIns="121899" bIns="60949">
            <a:spAutoFit/>
          </a:bodyPr>
          <a:lstStyle/>
          <a:p>
            <a:r>
              <a:rPr lang="en-US" sz="1200" dirty="0">
                <a:gradFill>
                  <a:gsLst>
                    <a:gs pos="0">
                      <a:schemeClr val="bg1"/>
                    </a:gs>
                    <a:gs pos="100000">
                      <a:schemeClr val="bg1"/>
                    </a:gs>
                  </a:gsLst>
                  <a:lin ang="16200000" scaled="1"/>
                </a:gradFill>
              </a:rPr>
              <a:t> </a:t>
            </a:r>
            <a:r>
              <a:rPr lang="en-US" sz="2800" dirty="0" err="1">
                <a:gradFill>
                  <a:gsLst>
                    <a:gs pos="0">
                      <a:schemeClr val="bg1"/>
                    </a:gs>
                    <a:gs pos="100000">
                      <a:schemeClr val="bg1"/>
                    </a:gs>
                  </a:gsLst>
                  <a:lin ang="16200000" scaled="1"/>
                </a:gradFill>
                <a:latin typeface="Consolas"/>
                <a:cs typeface="Consolas" pitchFamily="49" charset="0"/>
              </a:rPr>
              <a:t>Mouse.Click</a:t>
            </a:r>
            <a:r>
              <a:rPr lang="en-US" sz="2800" dirty="0">
                <a:gradFill>
                  <a:gsLst>
                    <a:gs pos="0">
                      <a:schemeClr val="bg1"/>
                    </a:gs>
                    <a:gs pos="100000">
                      <a:schemeClr val="bg1"/>
                    </a:gs>
                  </a:gsLst>
                  <a:lin ang="16200000" scaled="1"/>
                </a:gradFill>
                <a:latin typeface="Consolas"/>
                <a:cs typeface="Consolas" pitchFamily="49" charset="0"/>
              </a:rPr>
              <a:t>(</a:t>
            </a:r>
            <a:r>
              <a:rPr lang="en-US" sz="2800" dirty="0" err="1">
                <a:gradFill>
                  <a:gsLst>
                    <a:gs pos="0">
                      <a:schemeClr val="bg1"/>
                    </a:gs>
                    <a:gs pos="100000">
                      <a:schemeClr val="bg1"/>
                    </a:gs>
                  </a:gsLst>
                  <a:lin ang="16200000" scaled="1"/>
                </a:gradFill>
                <a:latin typeface="Consolas"/>
                <a:cs typeface="Consolas" pitchFamily="49" charset="0"/>
              </a:rPr>
              <a:t>uIGOButton</a:t>
            </a:r>
            <a:r>
              <a:rPr lang="en-US" sz="2800" dirty="0">
                <a:gradFill>
                  <a:gsLst>
                    <a:gs pos="0">
                      <a:schemeClr val="bg1"/>
                    </a:gs>
                    <a:gs pos="100000">
                      <a:schemeClr val="bg1"/>
                    </a:gs>
                  </a:gsLst>
                  <a:lin ang="16200000" scaled="1"/>
                </a:gradFill>
                <a:latin typeface="Consolas"/>
                <a:cs typeface="Consolas" pitchFamily="49" charset="0"/>
              </a:rPr>
              <a:t>,</a:t>
            </a:r>
          </a:p>
          <a:p>
            <a:r>
              <a:rPr lang="en-US" sz="2800" dirty="0">
                <a:gradFill>
                  <a:gsLst>
                    <a:gs pos="0">
                      <a:schemeClr val="bg1"/>
                    </a:gs>
                    <a:gs pos="100000">
                      <a:schemeClr val="bg1"/>
                    </a:gs>
                  </a:gsLst>
                  <a:lin ang="16200000" scaled="1"/>
                </a:gradFill>
                <a:latin typeface="Consolas"/>
                <a:cs typeface="Consolas" pitchFamily="49" charset="0"/>
              </a:rPr>
              <a:t>new Point(</a:t>
            </a:r>
            <a:r>
              <a:rPr lang="en-US" sz="2800" b="1" dirty="0">
                <a:gradFill>
                  <a:gsLst>
                    <a:gs pos="0">
                      <a:schemeClr val="bg1"/>
                    </a:gs>
                    <a:gs pos="100000">
                      <a:schemeClr val="bg1"/>
                    </a:gs>
                  </a:gsLst>
                  <a:lin ang="16200000" scaled="1"/>
                </a:gradFill>
                <a:latin typeface="Consolas"/>
                <a:cs typeface="Consolas" pitchFamily="49" charset="0"/>
              </a:rPr>
              <a:t>19, 18</a:t>
            </a:r>
            <a:r>
              <a:rPr lang="en-US" sz="2800" dirty="0">
                <a:gradFill>
                  <a:gsLst>
                    <a:gs pos="0">
                      <a:schemeClr val="bg1"/>
                    </a:gs>
                    <a:gs pos="100000">
                      <a:schemeClr val="bg1"/>
                    </a:gs>
                  </a:gsLst>
                  <a:lin ang="16200000" scaled="1"/>
                </a:gradFill>
                <a:latin typeface="Consolas"/>
                <a:cs typeface="Consolas" pitchFamily="49" charset="0"/>
              </a:rPr>
              <a:t>));</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605733" y="1810730"/>
            <a:ext cx="4824355" cy="1679590"/>
          </a:xfrm>
          <a:prstGeom prst="rect">
            <a:avLst/>
          </a:prstGeom>
          <a:noFill/>
          <a:ln>
            <a:noFill/>
          </a:ln>
          <a:effectLst>
            <a:outerShdw blurRad="635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605733" y="3576667"/>
            <a:ext cx="4824355" cy="1536300"/>
          </a:xfrm>
          <a:prstGeom prst="rect">
            <a:avLst/>
          </a:prstGeom>
          <a:noFill/>
          <a:ln>
            <a:noFill/>
          </a:ln>
          <a:effectLst>
            <a:outerShdw blurRad="635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900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Employ Databinding</a:t>
            </a:r>
            <a:endParaRPr lang="en-US" dirty="0"/>
          </a:p>
        </p:txBody>
      </p:sp>
      <p:sp>
        <p:nvSpPr>
          <p:cNvPr id="3" name="Text Placeholder 2"/>
          <p:cNvSpPr>
            <a:spLocks noGrp="1"/>
          </p:cNvSpPr>
          <p:nvPr>
            <p:ph type="body" sz="quarter" idx="4294967295"/>
          </p:nvPr>
        </p:nvSpPr>
        <p:spPr>
          <a:xfrm>
            <a:off x="519112" y="1905000"/>
            <a:ext cx="11149013" cy="4367213"/>
          </a:xfrm>
        </p:spPr>
        <p:txBody>
          <a:bodyPr/>
          <a:lstStyle/>
          <a:p>
            <a:pPr marL="0" indent="0">
              <a:buNone/>
            </a:pPr>
            <a:r>
              <a:rPr lang="en-US" sz="3200" dirty="0" smtClean="0">
                <a:latin typeface="Arial" pitchFamily="34" charset="0"/>
                <a:cs typeface="Arial" pitchFamily="34" charset="0"/>
              </a:rPr>
              <a:t>Test </a:t>
            </a:r>
            <a:r>
              <a:rPr lang="en-US" sz="3200" dirty="0">
                <a:latin typeface="Arial" pitchFamily="34" charset="0"/>
                <a:cs typeface="Arial" pitchFamily="34" charset="0"/>
              </a:rPr>
              <a:t>→ </a:t>
            </a:r>
            <a:r>
              <a:rPr lang="en-US" sz="3200" dirty="0" smtClean="0">
                <a:latin typeface="Arial" pitchFamily="34" charset="0"/>
                <a:cs typeface="Arial" pitchFamily="34" charset="0"/>
              </a:rPr>
              <a:t>Windows </a:t>
            </a:r>
            <a:r>
              <a:rPr lang="en-US" sz="3200" dirty="0">
                <a:latin typeface="Arial" pitchFamily="34" charset="0"/>
                <a:cs typeface="Arial" pitchFamily="34" charset="0"/>
              </a:rPr>
              <a:t>→</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smtClean="0">
                <a:latin typeface="Arial" pitchFamily="34" charset="0"/>
                <a:cs typeface="Arial" pitchFamily="34" charset="0"/>
              </a:rPr>
              <a:t>	Test View </a:t>
            </a:r>
            <a:r>
              <a:rPr lang="en-US" sz="3200" dirty="0">
                <a:latin typeface="Arial" pitchFamily="34" charset="0"/>
                <a:cs typeface="Arial" pitchFamily="34" charset="0"/>
              </a:rPr>
              <a:t>→ </a:t>
            </a:r>
            <a:r>
              <a:rPr lang="en-US" sz="3200" dirty="0" smtClean="0">
                <a:latin typeface="Arial" pitchFamily="34" charset="0"/>
                <a:cs typeface="Arial" pitchFamily="34" charset="0"/>
              </a:rPr>
              <a:t>Properties </a:t>
            </a:r>
            <a:r>
              <a:rPr lang="en-US" sz="3200" dirty="0">
                <a:latin typeface="Arial" pitchFamily="34" charset="0"/>
                <a:cs typeface="Arial" pitchFamily="34" charset="0"/>
              </a:rPr>
              <a:t>→</a:t>
            </a:r>
            <a:endParaRPr lang="en-US" sz="3200" dirty="0" smtClean="0">
              <a:latin typeface="Arial" pitchFamily="34" charset="0"/>
              <a:cs typeface="Arial" pitchFamily="34" charset="0"/>
            </a:endParaRPr>
          </a:p>
          <a:p>
            <a:pPr marL="0" indent="0">
              <a:buNone/>
            </a:pPr>
            <a:r>
              <a:rPr lang="en-US" sz="3200" dirty="0" smtClean="0">
                <a:latin typeface="Arial" pitchFamily="34" charset="0"/>
                <a:cs typeface="Arial" pitchFamily="34" charset="0"/>
              </a:rPr>
              <a:t>Select CSV, XML, or Database.</a:t>
            </a:r>
          </a:p>
          <a:p>
            <a:pPr>
              <a:spcBef>
                <a:spcPts val="1800"/>
              </a:spcBef>
            </a:pPr>
            <a:endParaRPr lang="en-US" dirty="0" smtClean="0"/>
          </a:p>
          <a:p>
            <a:pPr marL="0" indent="0">
              <a:buNone/>
            </a:pPr>
            <a:r>
              <a:rPr lang="en-US" sz="3200" dirty="0" err="1" smtClean="0">
                <a:latin typeface="Consolas" pitchFamily="49" charset="0"/>
                <a:cs typeface="Consolas" pitchFamily="49" charset="0"/>
              </a:rPr>
              <a:t>this.UIMap.SimpleTestParams.UIMyTextboxEditText</a:t>
            </a:r>
            <a:r>
              <a:rPr lang="en-US" sz="3200" dirty="0" smtClean="0">
                <a:latin typeface="Consolas" pitchFamily="49" charset="0"/>
                <a:cs typeface="Consolas" pitchFamily="49" charset="0"/>
              </a:rPr>
              <a:t> = </a:t>
            </a:r>
            <a:r>
              <a:rPr lang="en-US" sz="3200" dirty="0" err="1" smtClean="0">
                <a:latin typeface="Consolas" pitchFamily="49" charset="0"/>
                <a:cs typeface="Consolas" pitchFamily="49" charset="0"/>
              </a:rPr>
              <a:t>TestContext.DataRow</a:t>
            </a:r>
            <a:r>
              <a:rPr lang="en-US" sz="3200" dirty="0" smtClean="0">
                <a:latin typeface="Consolas" pitchFamily="49" charset="0"/>
                <a:cs typeface="Consolas" pitchFamily="49" charset="0"/>
              </a:rPr>
              <a:t>[“</a:t>
            </a:r>
            <a:r>
              <a:rPr lang="en-US" sz="3200" dirty="0" err="1" smtClean="0">
                <a:latin typeface="Consolas" pitchFamily="49" charset="0"/>
                <a:cs typeface="Consolas" pitchFamily="49" charset="0"/>
              </a:rPr>
              <a:t>col_name</a:t>
            </a:r>
            <a:r>
              <a:rPr lang="en-US" sz="3200" dirty="0" smtClean="0">
                <a:latin typeface="Consolas" pitchFamily="49" charset="0"/>
                <a:cs typeface="Consolas" pitchFamily="49" charset="0"/>
              </a:rPr>
              <a:t>"].</a:t>
            </a:r>
            <a:r>
              <a:rPr lang="en-US" sz="3200" dirty="0" err="1" smtClean="0">
                <a:latin typeface="Consolas" pitchFamily="49" charset="0"/>
                <a:cs typeface="Consolas" pitchFamily="49" charset="0"/>
              </a:rPr>
              <a:t>ToString</a:t>
            </a:r>
            <a:r>
              <a:rPr lang="en-US" sz="3200" dirty="0" smtClean="0">
                <a:latin typeface="Consolas" pitchFamily="49" charset="0"/>
                <a:cs typeface="Consolas" pitchFamily="49" charset="0"/>
              </a:rPr>
              <a:t>(); </a:t>
            </a:r>
          </a:p>
          <a:p>
            <a:endParaRPr lang="en-US" dirty="0" smtClean="0"/>
          </a:p>
          <a:p>
            <a:pPr marL="0" indent="0">
              <a:buNone/>
            </a:pPr>
            <a:r>
              <a:rPr lang="en-US" sz="2400" dirty="0" smtClean="0">
                <a:latin typeface="Arial" pitchFamily="34" charset="0"/>
                <a:cs typeface="Arial" pitchFamily="34" charset="0"/>
              </a:rPr>
              <a:t>Note: </a:t>
            </a:r>
            <a:r>
              <a:rPr lang="en-US" sz="2400" dirty="0" err="1" smtClean="0">
                <a:latin typeface="Arial" pitchFamily="34" charset="0"/>
                <a:cs typeface="Arial" pitchFamily="34" charset="0"/>
              </a:rPr>
              <a:t>Databinding</a:t>
            </a:r>
            <a:r>
              <a:rPr lang="en-US" sz="2400" dirty="0" smtClean="0">
                <a:latin typeface="Arial" pitchFamily="34" charset="0"/>
                <a:cs typeface="Arial" pitchFamily="34" charset="0"/>
              </a:rPr>
              <a:t> to test parameters happens automatically when converting from manual test cases</a:t>
            </a:r>
            <a:endParaRPr lang="en-US" sz="2400" dirty="0">
              <a:latin typeface="Arial" pitchFamily="34" charset="0"/>
              <a:cs typeface="Arial"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08829" y="1368511"/>
            <a:ext cx="3751414" cy="2332610"/>
          </a:xfrm>
          <a:prstGeom prst="rect">
            <a:avLst/>
          </a:prstGeom>
          <a:noFill/>
          <a:ln>
            <a:noFill/>
          </a:ln>
          <a:effectLst>
            <a:outerShdw blurRad="635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643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Make Friendlier Assertions</a:t>
            </a:r>
            <a:endParaRPr lang="en-US" dirty="0"/>
          </a:p>
        </p:txBody>
      </p:sp>
      <p:sp>
        <p:nvSpPr>
          <p:cNvPr id="3" name="Text Placeholder 2"/>
          <p:cNvSpPr>
            <a:spLocks noGrp="1"/>
          </p:cNvSpPr>
          <p:nvPr>
            <p:ph type="body" sz="quarter" idx="4294967295"/>
          </p:nvPr>
        </p:nvSpPr>
        <p:spPr>
          <a:xfrm>
            <a:off x="519113" y="1447800"/>
            <a:ext cx="11150600" cy="1631950"/>
          </a:xfrm>
        </p:spPr>
        <p:txBody>
          <a:bodyPr/>
          <a:lstStyle/>
          <a:p>
            <a:pPr marL="0" indent="0">
              <a:buNone/>
            </a:pPr>
            <a:r>
              <a:rPr lang="en-US" b="1" dirty="0" smtClean="0">
                <a:latin typeface="Arial" pitchFamily="34" charset="0"/>
                <a:cs typeface="Arial" pitchFamily="34" charset="0"/>
              </a:rPr>
              <a:t>Makes it easier to analyze test run data</a:t>
            </a:r>
          </a:p>
          <a:p>
            <a:pPr marL="0" indent="0">
              <a:spcBef>
                <a:spcPts val="3000"/>
              </a:spcBef>
              <a:buNone/>
            </a:pPr>
            <a:r>
              <a:rPr lang="en-US" sz="3000" dirty="0" err="1">
                <a:latin typeface="Consolas" pitchFamily="49" charset="0"/>
                <a:cs typeface="Consolas" pitchFamily="49" charset="0"/>
              </a:rPr>
              <a:t>Assert.AreEqual</a:t>
            </a:r>
            <a:r>
              <a:rPr lang="en-US" sz="3000" dirty="0">
                <a:latin typeface="Consolas" pitchFamily="49" charset="0"/>
                <a:cs typeface="Consolas" pitchFamily="49" charset="0"/>
              </a:rPr>
              <a:t>(foo, bar, "Sales tax total </a:t>
            </a:r>
            <a:r>
              <a:rPr lang="en-US" sz="3000" dirty="0" smtClean="0">
                <a:latin typeface="Consolas" pitchFamily="49" charset="0"/>
                <a:cs typeface="Consolas" pitchFamily="49" charset="0"/>
              </a:rPr>
              <a:t/>
            </a:r>
            <a:br>
              <a:rPr lang="en-US" sz="3000" dirty="0" smtClean="0">
                <a:latin typeface="Consolas" pitchFamily="49" charset="0"/>
                <a:cs typeface="Consolas" pitchFamily="49" charset="0"/>
              </a:rPr>
            </a:br>
            <a:r>
              <a:rPr lang="en-US" sz="3000" dirty="0" smtClean="0">
                <a:latin typeface="Consolas" pitchFamily="49" charset="0"/>
                <a:cs typeface="Consolas" pitchFamily="49" charset="0"/>
              </a:rPr>
              <a:t>is </a:t>
            </a:r>
            <a:r>
              <a:rPr lang="en-US" sz="3000" dirty="0">
                <a:latin typeface="Consolas" pitchFamily="49" charset="0"/>
                <a:cs typeface="Consolas" pitchFamily="49" charset="0"/>
              </a:rPr>
              <a:t>wrong.");</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10766" y="2767662"/>
            <a:ext cx="7079402" cy="3151476"/>
          </a:xfrm>
          <a:prstGeom prst="rect">
            <a:avLst/>
          </a:prstGeom>
          <a:noFill/>
          <a:ln>
            <a:noFill/>
          </a:ln>
          <a:effectLst>
            <a:outerShdw blurRad="635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509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5300" dirty="0"/>
              <a:t>Smile! You’re on </a:t>
            </a:r>
            <a:r>
              <a:rPr lang="en-US" sz="5300" dirty="0" smtClean="0"/>
              <a:t>Camera</a:t>
            </a:r>
            <a:endParaRPr lang="en-US" sz="5300" dirty="0"/>
          </a:p>
        </p:txBody>
      </p:sp>
      <p:sp>
        <p:nvSpPr>
          <p:cNvPr id="6" name="Text Placeholder 5"/>
          <p:cNvSpPr>
            <a:spLocks noGrp="1"/>
          </p:cNvSpPr>
          <p:nvPr>
            <p:ph type="body" sz="quarter" idx="10"/>
          </p:nvPr>
        </p:nvSpPr>
        <p:spPr/>
        <p:txBody>
          <a:bodyPr>
            <a:noAutofit/>
          </a:bodyPr>
          <a:lstStyle/>
          <a:p>
            <a:pPr marL="0" indent="0">
              <a:buNone/>
              <a:tabLst>
                <a:tab pos="5087938" algn="l"/>
              </a:tabLst>
            </a:pPr>
            <a:r>
              <a:rPr lang="en-US" sz="3200" dirty="0">
                <a:solidFill>
                  <a:srgbClr val="2B91AF"/>
                </a:solidFill>
                <a:latin typeface="Consolas"/>
              </a:rPr>
              <a:t>Image</a:t>
            </a:r>
            <a:r>
              <a:rPr lang="en-US" sz="3200" dirty="0">
                <a:solidFill>
                  <a:prstClr val="black"/>
                </a:solidFill>
                <a:latin typeface="Consolas"/>
              </a:rPr>
              <a:t> pic = </a:t>
            </a:r>
            <a:r>
              <a:rPr lang="en-US" sz="3200" dirty="0">
                <a:solidFill>
                  <a:srgbClr val="0000FF"/>
                </a:solidFill>
                <a:latin typeface="Consolas"/>
              </a:rPr>
              <a:t>this</a:t>
            </a:r>
            <a:r>
              <a:rPr lang="en-US" sz="3200" dirty="0">
                <a:solidFill>
                  <a:prstClr val="black"/>
                </a:solidFill>
                <a:latin typeface="Consolas"/>
              </a:rPr>
              <a:t>.</a:t>
            </a:r>
            <a:r>
              <a:rPr lang="en-US" sz="3200" i="1" dirty="0">
                <a:solidFill>
                  <a:prstClr val="black"/>
                </a:solidFill>
                <a:latin typeface="Consolas"/>
              </a:rPr>
              <a:t>&lt;</a:t>
            </a:r>
            <a:r>
              <a:rPr lang="en-US" sz="3200" i="1" dirty="0" err="1">
                <a:solidFill>
                  <a:prstClr val="black"/>
                </a:solidFill>
                <a:latin typeface="Consolas"/>
              </a:rPr>
              <a:t>top_level_window</a:t>
            </a:r>
            <a:r>
              <a:rPr lang="en-US" sz="3200" i="1" dirty="0">
                <a:solidFill>
                  <a:prstClr val="black"/>
                </a:solidFill>
                <a:latin typeface="Consolas"/>
              </a:rPr>
              <a:t>&gt;</a:t>
            </a:r>
            <a:r>
              <a:rPr lang="en-US" sz="3200" dirty="0">
                <a:solidFill>
                  <a:prstClr val="black"/>
                </a:solidFill>
                <a:latin typeface="Consolas"/>
              </a:rPr>
              <a:t>.</a:t>
            </a:r>
            <a:r>
              <a:rPr lang="en-US" sz="3200" dirty="0" err="1">
                <a:solidFill>
                  <a:prstClr val="black"/>
                </a:solidFill>
                <a:latin typeface="Consolas"/>
              </a:rPr>
              <a:t>CaptureImage</a:t>
            </a:r>
            <a:r>
              <a:rPr lang="en-US" sz="3200" dirty="0" smtClean="0">
                <a:solidFill>
                  <a:prstClr val="black"/>
                </a:solidFill>
                <a:latin typeface="Consolas"/>
              </a:rPr>
              <a:t>(); </a:t>
            </a:r>
            <a:endParaRPr lang="en-US" sz="3200" dirty="0">
              <a:solidFill>
                <a:prstClr val="black"/>
              </a:solidFill>
              <a:latin typeface="Consolas"/>
            </a:endParaRPr>
          </a:p>
          <a:p>
            <a:pPr marL="0" indent="0">
              <a:buNone/>
            </a:pPr>
            <a:r>
              <a:rPr lang="en-US" sz="3200" dirty="0">
                <a:solidFill>
                  <a:srgbClr val="429A16"/>
                </a:solidFill>
                <a:latin typeface="Consolas"/>
              </a:rPr>
              <a:t>//Or for entire desktop: Image pic = 	</a:t>
            </a:r>
            <a:r>
              <a:rPr lang="en-US" sz="3200" dirty="0" err="1" smtClean="0">
                <a:solidFill>
                  <a:srgbClr val="429A16"/>
                </a:solidFill>
                <a:latin typeface="Consolas"/>
              </a:rPr>
              <a:t>UITestControl.Desktop.CaptureImage</a:t>
            </a:r>
            <a:r>
              <a:rPr lang="en-US" sz="3200" dirty="0" smtClean="0">
                <a:solidFill>
                  <a:srgbClr val="429A16"/>
                </a:solidFill>
                <a:latin typeface="Consolas"/>
              </a:rPr>
              <a:t>	();</a:t>
            </a:r>
          </a:p>
          <a:p>
            <a:pPr marL="0" indent="0">
              <a:buNone/>
            </a:pPr>
            <a:r>
              <a:rPr lang="en-US" sz="3200" dirty="0" err="1" smtClean="0">
                <a:solidFill>
                  <a:prstClr val="black"/>
                </a:solidFill>
                <a:latin typeface="Consolas"/>
              </a:rPr>
              <a:t>pic.Save</a:t>
            </a:r>
            <a:r>
              <a:rPr lang="en-US" sz="3200" dirty="0">
                <a:solidFill>
                  <a:prstClr val="black"/>
                </a:solidFill>
                <a:latin typeface="Consolas"/>
              </a:rPr>
              <a:t>(</a:t>
            </a:r>
            <a:r>
              <a:rPr lang="en-US" sz="3200" dirty="0">
                <a:solidFill>
                  <a:srgbClr val="A31515"/>
                </a:solidFill>
                <a:latin typeface="Consolas"/>
              </a:rPr>
              <a:t>@"c:\file.bmp"</a:t>
            </a:r>
            <a:r>
              <a:rPr lang="en-US" sz="3200" dirty="0">
                <a:solidFill>
                  <a:prstClr val="black"/>
                </a:solidFill>
                <a:latin typeface="Consolas"/>
              </a:rPr>
              <a:t>);</a:t>
            </a:r>
          </a:p>
          <a:p>
            <a:pPr marL="0" indent="0">
              <a:buNone/>
            </a:pPr>
            <a:r>
              <a:rPr lang="en-US" sz="3200" dirty="0" err="1">
                <a:solidFill>
                  <a:prstClr val="black"/>
                </a:solidFill>
                <a:latin typeface="Consolas"/>
              </a:rPr>
              <a:t>TestContext.AddResultFile</a:t>
            </a:r>
            <a:r>
              <a:rPr lang="en-US" sz="3200" dirty="0">
                <a:solidFill>
                  <a:prstClr val="black"/>
                </a:solidFill>
                <a:latin typeface="Consolas"/>
              </a:rPr>
              <a:t>(</a:t>
            </a:r>
            <a:r>
              <a:rPr lang="en-US" sz="3200" dirty="0">
                <a:solidFill>
                  <a:srgbClr val="A31515"/>
                </a:solidFill>
                <a:latin typeface="Consolas"/>
              </a:rPr>
              <a:t>@"c:\file.bmp</a:t>
            </a:r>
            <a:r>
              <a:rPr lang="en-US" sz="3200" dirty="0" smtClean="0">
                <a:solidFill>
                  <a:srgbClr val="A31515"/>
                </a:solidFill>
                <a:latin typeface="Consolas"/>
              </a:rPr>
              <a:t>"</a:t>
            </a:r>
            <a:r>
              <a:rPr lang="en-US" sz="3200" dirty="0" smtClean="0">
                <a:solidFill>
                  <a:prstClr val="black"/>
                </a:solidFill>
                <a:latin typeface="Consolas"/>
              </a:rPr>
              <a:t>);</a:t>
            </a:r>
            <a:endParaRPr lang="en-US" sz="3200" dirty="0">
              <a:solidFill>
                <a:prstClr val="black"/>
              </a:solidFill>
              <a:latin typeface="Consolas"/>
            </a:endParaRPr>
          </a:p>
        </p:txBody>
      </p:sp>
    </p:spTree>
    <p:extLst>
      <p:ext uri="{BB962C8B-B14F-4D97-AF65-F5344CB8AC3E}">
        <p14:creationId xmlns:p14="http://schemas.microsoft.com/office/powerpoint/2010/main" val="292099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Test </a:t>
            </a:r>
            <a:r>
              <a:rPr lang="en-US" dirty="0"/>
              <a:t>Manager </a:t>
            </a:r>
            <a:r>
              <a:rPr lang="en-US" dirty="0" smtClean="0"/>
              <a:t>→ CUIT Workflow Tips</a:t>
            </a:r>
            <a:endParaRPr lang="en-US" dirty="0"/>
          </a:p>
        </p:txBody>
      </p:sp>
      <p:sp>
        <p:nvSpPr>
          <p:cNvPr id="3" name="Text Placeholder 2"/>
          <p:cNvSpPr>
            <a:spLocks noGrp="1"/>
          </p:cNvSpPr>
          <p:nvPr>
            <p:ph type="body" sz="quarter" idx="10"/>
          </p:nvPr>
        </p:nvSpPr>
        <p:spPr>
          <a:xfrm>
            <a:off x="519112" y="1447799"/>
            <a:ext cx="11149013" cy="3120854"/>
          </a:xfrm>
        </p:spPr>
        <p:txBody>
          <a:bodyPr/>
          <a:lstStyle/>
          <a:p>
            <a:pPr>
              <a:spcBef>
                <a:spcPts val="1800"/>
              </a:spcBef>
            </a:pPr>
            <a:r>
              <a:rPr lang="en-US" dirty="0" smtClean="0"/>
              <a:t>Mark each step as pass/fail when recording manual tests</a:t>
            </a:r>
          </a:p>
          <a:p>
            <a:pPr>
              <a:spcBef>
                <a:spcPts val="1800"/>
              </a:spcBef>
            </a:pPr>
            <a:r>
              <a:rPr lang="en-US" dirty="0" smtClean="0"/>
              <a:t>Carefully consider which test cases make sense for automation, and when</a:t>
            </a:r>
          </a:p>
          <a:p>
            <a:pPr>
              <a:spcBef>
                <a:spcPts val="1800"/>
              </a:spcBef>
            </a:pPr>
            <a:r>
              <a:rPr lang="en-US" dirty="0" smtClean="0"/>
              <a:t>Use the Automation Status </a:t>
            </a:r>
            <a:br>
              <a:rPr lang="en-US" dirty="0" smtClean="0"/>
            </a:br>
            <a:r>
              <a:rPr lang="en-US" dirty="0" smtClean="0"/>
              <a:t>field of test cases to identify </a:t>
            </a:r>
            <a:br>
              <a:rPr lang="en-US" dirty="0" smtClean="0"/>
            </a:br>
            <a:r>
              <a:rPr lang="en-US" dirty="0" smtClean="0"/>
              <a:t>candidates for automation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97874" y="3123283"/>
            <a:ext cx="5372510" cy="2302504"/>
          </a:xfrm>
          <a:prstGeom prst="rect">
            <a:avLst/>
          </a:prstGeom>
          <a:noFill/>
          <a:ln>
            <a:noFill/>
          </a:ln>
          <a:effectLst>
            <a:outerShdw blurRad="635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47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 on Error</a:t>
            </a:r>
            <a:endParaRPr lang="en-US" dirty="0"/>
          </a:p>
        </p:txBody>
      </p:sp>
      <p:sp>
        <p:nvSpPr>
          <p:cNvPr id="3" name="Text Placeholder 2"/>
          <p:cNvSpPr>
            <a:spLocks noGrp="1"/>
          </p:cNvSpPr>
          <p:nvPr>
            <p:ph type="body" sz="quarter" idx="4294967295"/>
          </p:nvPr>
        </p:nvSpPr>
        <p:spPr>
          <a:xfrm>
            <a:off x="839788" y="1447800"/>
            <a:ext cx="11349037" cy="4235450"/>
          </a:xfrm>
        </p:spPr>
        <p:txBody>
          <a:bodyPr>
            <a:noAutofit/>
          </a:bodyPr>
          <a:lstStyle/>
          <a:p>
            <a:pPr marL="0" indent="0">
              <a:buNone/>
            </a:pPr>
            <a:r>
              <a:rPr lang="en-US" dirty="0" smtClean="0"/>
              <a:t>For actions that </a:t>
            </a:r>
            <a:br>
              <a:rPr lang="en-US" dirty="0" smtClean="0"/>
            </a:br>
            <a:r>
              <a:rPr lang="en-US" dirty="0" smtClean="0"/>
              <a:t>may not happen </a:t>
            </a:r>
            <a:br>
              <a:rPr lang="en-US" dirty="0" smtClean="0"/>
            </a:br>
            <a:r>
              <a:rPr lang="en-US" dirty="0" smtClean="0"/>
              <a:t>every time</a:t>
            </a:r>
          </a:p>
          <a:p>
            <a:pPr marL="0" indent="0">
              <a:buNone/>
            </a:pPr>
            <a:endParaRPr lang="en-US" dirty="0" smtClean="0"/>
          </a:p>
          <a:p>
            <a:pPr marL="0" indent="0">
              <a:buNone/>
            </a:pPr>
            <a:endParaRPr lang="en-US" dirty="0" smtClean="0"/>
          </a:p>
          <a:p>
            <a:pPr marL="0" indent="0">
              <a:spcBef>
                <a:spcPts val="1800"/>
              </a:spcBef>
              <a:buNone/>
            </a:pPr>
            <a:r>
              <a:rPr lang="en-US" dirty="0" err="1" smtClean="0">
                <a:latin typeface="Consolas"/>
                <a:cs typeface="Consolas" pitchFamily="49" charset="0"/>
              </a:rPr>
              <a:t>Playback.PlaybackSettings.ContinueOnError</a:t>
            </a:r>
            <a:r>
              <a:rPr lang="en-US" dirty="0" smtClean="0">
                <a:latin typeface="Consolas"/>
                <a:cs typeface="Consolas" pitchFamily="49" charset="0"/>
              </a:rPr>
              <a:t> </a:t>
            </a:r>
            <a:r>
              <a:rPr lang="en-US" dirty="0">
                <a:latin typeface="Consolas"/>
                <a:cs typeface="Consolas" pitchFamily="49" charset="0"/>
              </a:rPr>
              <a:t>= true</a:t>
            </a:r>
            <a:r>
              <a:rPr lang="en-US" dirty="0" smtClean="0">
                <a:latin typeface="Consolas"/>
                <a:cs typeface="Consolas" pitchFamily="49" charset="0"/>
              </a:rPr>
              <a:t>;</a:t>
            </a:r>
            <a:endParaRPr lang="en-US" dirty="0">
              <a:solidFill>
                <a:schemeClr val="tx1"/>
              </a:solidFill>
              <a:latin typeface="Consolas"/>
              <a:cs typeface="Consolas" pitchFamily="49" charset="0"/>
            </a:endParaRPr>
          </a:p>
        </p:txBody>
      </p:sp>
      <p:pic>
        <p:nvPicPr>
          <p:cNvPr id="1026" name="Picture 2" descr="http://blogs.msdn.com/blogfiles/mathew_aniyan/WindowsLiveWriter/ConfiguringPlayback_DF3D/image_2.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62906" y="1456046"/>
            <a:ext cx="4291420" cy="2294641"/>
          </a:xfrm>
          <a:prstGeom prst="rect">
            <a:avLst/>
          </a:prstGeom>
          <a:noFill/>
          <a:ln>
            <a:noFill/>
          </a:ln>
          <a:effectLst>
            <a:outerShdw blurRad="635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93065" y="4696580"/>
            <a:ext cx="4555179" cy="1760456"/>
          </a:xfrm>
          <a:prstGeom prst="rect">
            <a:avLst/>
          </a:prstGeom>
          <a:noFill/>
          <a:ln>
            <a:noFill/>
          </a:ln>
          <a:effectLst>
            <a:outerShdw blurRad="635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9112" y="4687055"/>
            <a:ext cx="363882" cy="443198"/>
          </a:xfrm>
          <a:prstGeom prst="rect">
            <a:avLst/>
          </a:prstGeom>
          <a:noFill/>
        </p:spPr>
        <p:txBody>
          <a:bodyPr wrap="none" lIns="0" tIns="0" rIns="0" bIns="0" rtlCol="0">
            <a:spAutoFit/>
          </a:bodyPr>
          <a:lstStyle/>
          <a:p>
            <a:pPr>
              <a:lnSpc>
                <a:spcPct val="90000"/>
              </a:lnSpc>
            </a:pPr>
            <a:r>
              <a:rPr lang="en-US" sz="3200" dirty="0" smtClean="0">
                <a:gradFill>
                  <a:gsLst>
                    <a:gs pos="0">
                      <a:schemeClr val="tx1"/>
                    </a:gs>
                    <a:gs pos="86000">
                      <a:schemeClr val="tx1"/>
                    </a:gs>
                  </a:gsLst>
                  <a:lin ang="5400000" scaled="0"/>
                </a:gradFill>
              </a:rPr>
              <a:t>or</a:t>
            </a:r>
            <a:endParaRPr lang="en-US" sz="32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36840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with Firefox</a:t>
            </a:r>
            <a:endParaRPr lang="en-US" dirty="0"/>
          </a:p>
        </p:txBody>
      </p:sp>
      <p:sp>
        <p:nvSpPr>
          <p:cNvPr id="3" name="Text Placeholder 2"/>
          <p:cNvSpPr>
            <a:spLocks noGrp="1"/>
          </p:cNvSpPr>
          <p:nvPr>
            <p:ph type="body" sz="quarter" idx="10"/>
          </p:nvPr>
        </p:nvSpPr>
        <p:spPr/>
        <p:txBody>
          <a:bodyPr/>
          <a:lstStyle/>
          <a:p>
            <a:r>
              <a:rPr lang="en-US" dirty="0" smtClean="0"/>
              <a:t>Firefox 3.5 or 3.6</a:t>
            </a:r>
          </a:p>
          <a:p>
            <a:r>
              <a:rPr lang="en-US" dirty="0" smtClean="0"/>
              <a:t>Requires Visual Studio 2010 Feature Pack 2</a:t>
            </a:r>
          </a:p>
        </p:txBody>
      </p:sp>
      <p:sp>
        <p:nvSpPr>
          <p:cNvPr id="8" name="Rectangle 7"/>
          <p:cNvSpPr/>
          <p:nvPr/>
        </p:nvSpPr>
        <p:spPr>
          <a:xfrm>
            <a:off x="519112" y="3278171"/>
            <a:ext cx="11151272" cy="2360646"/>
          </a:xfrm>
          <a:prstGeom prst="rect">
            <a:avLst/>
          </a:prstGeom>
        </p:spPr>
        <p:txBody>
          <a:bodyPr wrap="square" lIns="0" tIns="0" rIns="0" bIns="0">
            <a:spAutoFit/>
          </a:bodyPr>
          <a:lstStyle/>
          <a:p>
            <a:pPr defTabSz="914363">
              <a:lnSpc>
                <a:spcPct val="90000"/>
              </a:lnSpc>
              <a:spcBef>
                <a:spcPct val="20000"/>
              </a:spcBef>
              <a:buSzPct val="90000"/>
            </a:pPr>
            <a:r>
              <a:rPr lang="en-US" sz="3200" dirty="0">
                <a:solidFill>
                  <a:srgbClr val="FFFF00"/>
                </a:solidFill>
                <a:latin typeface="Consolas"/>
                <a:cs typeface="Consolas" pitchFamily="49" charset="0"/>
              </a:rPr>
              <a:t>//call this at the beginning of your test</a:t>
            </a:r>
          </a:p>
          <a:p>
            <a:pPr defTabSz="914363">
              <a:lnSpc>
                <a:spcPct val="90000"/>
              </a:lnSpc>
              <a:spcBef>
                <a:spcPct val="20000"/>
              </a:spcBef>
              <a:buSzPct val="90000"/>
            </a:pPr>
            <a:r>
              <a:rPr lang="en-US" sz="3200" dirty="0" err="1">
                <a:gradFill>
                  <a:gsLst>
                    <a:gs pos="0">
                      <a:schemeClr val="tx1"/>
                    </a:gs>
                    <a:gs pos="86000">
                      <a:schemeClr val="tx1"/>
                    </a:gs>
                  </a:gsLst>
                  <a:lin ang="5400000" scaled="0"/>
                </a:gradFill>
                <a:latin typeface="Consolas"/>
                <a:cs typeface="Consolas" pitchFamily="49" charset="0"/>
              </a:rPr>
              <a:t>BrowserWindow.CurrentBrowser</a:t>
            </a:r>
            <a:r>
              <a:rPr lang="en-US" sz="3200" dirty="0">
                <a:gradFill>
                  <a:gsLst>
                    <a:gs pos="0">
                      <a:schemeClr val="tx1"/>
                    </a:gs>
                    <a:gs pos="86000">
                      <a:schemeClr val="tx1"/>
                    </a:gs>
                  </a:gsLst>
                  <a:lin ang="5400000" scaled="0"/>
                </a:gradFill>
                <a:latin typeface="Consolas"/>
                <a:cs typeface="Consolas" pitchFamily="49" charset="0"/>
              </a:rPr>
              <a:t> = “Firefox”;</a:t>
            </a:r>
          </a:p>
          <a:p>
            <a:endParaRPr lang="en-US" dirty="0"/>
          </a:p>
          <a:p>
            <a:pPr defTabSz="914363">
              <a:lnSpc>
                <a:spcPct val="90000"/>
              </a:lnSpc>
              <a:spcBef>
                <a:spcPct val="20000"/>
              </a:spcBef>
              <a:buSzPct val="90000"/>
            </a:pPr>
            <a:r>
              <a:rPr lang="en-US" sz="3200" dirty="0">
                <a:solidFill>
                  <a:srgbClr val="FFFF00"/>
                </a:solidFill>
                <a:latin typeface="Consolas"/>
                <a:cs typeface="Consolas" pitchFamily="49" charset="0"/>
              </a:rPr>
              <a:t>//instead of clicking the close button</a:t>
            </a:r>
          </a:p>
          <a:p>
            <a:pPr defTabSz="914363">
              <a:lnSpc>
                <a:spcPct val="90000"/>
              </a:lnSpc>
              <a:spcBef>
                <a:spcPct val="20000"/>
              </a:spcBef>
              <a:buSzPct val="90000"/>
            </a:pPr>
            <a:r>
              <a:rPr lang="en-US" sz="3200" dirty="0" err="1">
                <a:gradFill>
                  <a:gsLst>
                    <a:gs pos="0">
                      <a:schemeClr val="tx1"/>
                    </a:gs>
                    <a:gs pos="86000">
                      <a:schemeClr val="tx1"/>
                    </a:gs>
                  </a:gsLst>
                  <a:lin ang="5400000" scaled="0"/>
                </a:gradFill>
                <a:latin typeface="Consolas"/>
                <a:cs typeface="Consolas" pitchFamily="49" charset="0"/>
              </a:rPr>
              <a:t>This.UIMap</a:t>
            </a:r>
            <a:r>
              <a:rPr lang="en-US" sz="3200" dirty="0">
                <a:gradFill>
                  <a:gsLst>
                    <a:gs pos="0">
                      <a:schemeClr val="tx1"/>
                    </a:gs>
                    <a:gs pos="86000">
                      <a:schemeClr val="tx1"/>
                    </a:gs>
                  </a:gsLst>
                  <a:lin ang="5400000" scaled="0"/>
                </a:gradFill>
                <a:latin typeface="Consolas"/>
                <a:cs typeface="Consolas" pitchFamily="49" charset="0"/>
              </a:rPr>
              <a:t>.&lt;</a:t>
            </a:r>
            <a:r>
              <a:rPr lang="en-US" sz="3200" dirty="0" err="1">
                <a:gradFill>
                  <a:gsLst>
                    <a:gs pos="0">
                      <a:schemeClr val="tx1"/>
                    </a:gs>
                    <a:gs pos="86000">
                      <a:schemeClr val="tx1"/>
                    </a:gs>
                  </a:gsLst>
                  <a:lin ang="5400000" scaled="0"/>
                </a:gradFill>
                <a:latin typeface="Consolas"/>
                <a:cs typeface="Consolas" pitchFamily="49" charset="0"/>
              </a:rPr>
              <a:t>browser_TLW</a:t>
            </a:r>
            <a:r>
              <a:rPr lang="en-US" sz="3200" dirty="0">
                <a:gradFill>
                  <a:gsLst>
                    <a:gs pos="0">
                      <a:schemeClr val="tx1"/>
                    </a:gs>
                    <a:gs pos="86000">
                      <a:schemeClr val="tx1"/>
                    </a:gs>
                  </a:gsLst>
                  <a:lin ang="5400000" scaled="0"/>
                </a:gradFill>
                <a:latin typeface="Consolas"/>
                <a:cs typeface="Consolas" pitchFamily="49" charset="0"/>
              </a:rPr>
              <a:t>&gt;.Close();</a:t>
            </a:r>
          </a:p>
        </p:txBody>
      </p:sp>
    </p:spTree>
    <p:extLst>
      <p:ext uri="{BB962C8B-B14F-4D97-AF65-F5344CB8AC3E}">
        <p14:creationId xmlns:p14="http://schemas.microsoft.com/office/powerpoint/2010/main" val="63905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052596"/>
          </a:xfrm>
        </p:spPr>
        <p:txBody>
          <a:bodyPr/>
          <a:lstStyle/>
          <a:p>
            <a:r>
              <a:rPr lang="en-US" dirty="0" smtClean="0"/>
              <a:t>Multiple UI Map Files </a:t>
            </a:r>
            <a:br>
              <a:rPr lang="en-US" dirty="0" smtClean="0"/>
            </a:br>
            <a:r>
              <a:rPr lang="en-US" sz="3200" dirty="0" smtClean="0">
                <a:hlinkClick r:id="rId2"/>
              </a:rPr>
              <a:t>http://tinyurl.com/MultipleUIMaps</a:t>
            </a:r>
            <a:endParaRPr lang="en-US" sz="3200" dirty="0"/>
          </a:p>
        </p:txBody>
      </p:sp>
      <p:sp>
        <p:nvSpPr>
          <p:cNvPr id="3" name="Text Placeholder 2"/>
          <p:cNvSpPr>
            <a:spLocks noGrp="1"/>
          </p:cNvSpPr>
          <p:nvPr>
            <p:ph type="body" sz="quarter" idx="10"/>
          </p:nvPr>
        </p:nvSpPr>
        <p:spPr>
          <a:xfrm>
            <a:off x="519112" y="1905000"/>
            <a:ext cx="11149013" cy="2908489"/>
          </a:xfrm>
        </p:spPr>
        <p:txBody>
          <a:bodyPr/>
          <a:lstStyle/>
          <a:p>
            <a:pPr marL="0" indent="0">
              <a:spcBef>
                <a:spcPts val="1800"/>
              </a:spcBef>
              <a:buNone/>
            </a:pPr>
            <a:r>
              <a:rPr lang="en-US" b="1" dirty="0"/>
              <a:t>Allows you to separate logical collections of </a:t>
            </a:r>
            <a:r>
              <a:rPr lang="en-US" b="1" dirty="0" smtClean="0"/>
              <a:t>controls</a:t>
            </a:r>
            <a:endParaRPr lang="en-US" b="1" dirty="0"/>
          </a:p>
          <a:p>
            <a:pPr marL="460375" lvl="1" indent="-460375">
              <a:spcBef>
                <a:spcPts val="1800"/>
              </a:spcBef>
            </a:pPr>
            <a:r>
              <a:rPr lang="en-US" sz="3200" dirty="0"/>
              <a:t>Easier to edit </a:t>
            </a:r>
            <a:r>
              <a:rPr lang="en-US" sz="3200" dirty="0" smtClean="0"/>
              <a:t>independently</a:t>
            </a:r>
            <a:endParaRPr lang="en-US" sz="3200" dirty="0"/>
          </a:p>
          <a:p>
            <a:pPr marL="460375" lvl="1" indent="-460375">
              <a:spcBef>
                <a:spcPts val="1200"/>
              </a:spcBef>
            </a:pPr>
            <a:r>
              <a:rPr lang="en-US" sz="3200" dirty="0"/>
              <a:t>Easier to version </a:t>
            </a:r>
            <a:r>
              <a:rPr lang="en-US" sz="3200" dirty="0" smtClean="0"/>
              <a:t>control</a:t>
            </a:r>
            <a:endParaRPr lang="en-US" sz="3200" dirty="0"/>
          </a:p>
          <a:p>
            <a:pPr marL="460375" lvl="1" indent="-460375">
              <a:spcBef>
                <a:spcPts val="1200"/>
              </a:spcBef>
            </a:pPr>
            <a:r>
              <a:rPr lang="en-US" sz="3200" dirty="0"/>
              <a:t>Requires a bit more up-front </a:t>
            </a:r>
            <a:r>
              <a:rPr lang="en-US" sz="3200" dirty="0" smtClean="0"/>
              <a:t>effort</a:t>
            </a:r>
            <a:endParaRPr lang="en-US" sz="3200" dirty="0"/>
          </a:p>
          <a:p>
            <a:pPr marL="460375" lvl="1" indent="-460375">
              <a:spcBef>
                <a:spcPts val="1200"/>
              </a:spcBef>
            </a:pPr>
            <a:r>
              <a:rPr lang="en-US" sz="3200" dirty="0"/>
              <a:t>Doesn’t play well with MTM </a:t>
            </a:r>
            <a:r>
              <a:rPr lang="en-US" sz="3200" dirty="0" smtClean="0"/>
              <a:t>workflow</a:t>
            </a:r>
            <a:endParaRPr lang="en-US" sz="3200" dirty="0"/>
          </a:p>
        </p:txBody>
      </p:sp>
    </p:spTree>
    <p:extLst>
      <p:ext uri="{BB962C8B-B14F-4D97-AF65-F5344CB8AC3E}">
        <p14:creationId xmlns:p14="http://schemas.microsoft.com/office/powerpoint/2010/main" val="4157018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 y="0"/>
            <a:ext cx="12188825" cy="6858000"/>
          </a:xfrm>
          <a:prstGeom prst="rect">
            <a:avLst/>
          </a:prstGeom>
          <a:gradFill flip="none" rotWithShape="1">
            <a:gsLst>
              <a:gs pos="100000">
                <a:schemeClr val="tx2">
                  <a:lumMod val="50000"/>
                  <a:alpha val="50000"/>
                </a:schemeClr>
              </a:gs>
              <a:gs pos="17000">
                <a:schemeClr val="tx2">
                  <a:alpha val="0"/>
                </a:schemeClr>
              </a:gs>
            </a:gsLst>
            <a:path path="circle">
              <a:fillToRect l="50000" t="50000" r="50000" b="50000"/>
            </a:path>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alpha val="99000"/>
                </a:schemeClr>
              </a:solidFill>
            </a:endParaRPr>
          </a:p>
        </p:txBody>
      </p:sp>
      <p:pic>
        <p:nvPicPr>
          <p:cNvPr id="3074" name="Picture 2" descr="I:\Capture.PNG"/>
          <p:cNvPicPr>
            <a:picLocks noChangeAspect="1" noChangeArrowheads="1"/>
          </p:cNvPicPr>
          <p:nvPr/>
        </p:nvPicPr>
        <p:blipFill rotWithShape="1">
          <a:blip r:embed="rId2" cstate="print"/>
          <a:srcRect t="-1" b="854"/>
          <a:stretch/>
        </p:blipFill>
        <p:spPr bwMode="auto">
          <a:xfrm>
            <a:off x="519113" y="1319991"/>
            <a:ext cx="11149012" cy="5309409"/>
          </a:xfrm>
          <a:prstGeom prst="rect">
            <a:avLst/>
          </a:prstGeom>
          <a:noFill/>
          <a:ln>
            <a:noFill/>
          </a:ln>
          <a:effectLst>
            <a:outerShdw blurRad="63500" algn="ctr" rotWithShape="0">
              <a:schemeClr val="tx1"/>
            </a:outerShdw>
          </a:effectLst>
        </p:spPr>
      </p:pic>
      <p:sp>
        <p:nvSpPr>
          <p:cNvPr id="6" name="Title 1"/>
          <p:cNvSpPr>
            <a:spLocks noGrp="1"/>
          </p:cNvSpPr>
          <p:nvPr>
            <p:ph type="title"/>
          </p:nvPr>
        </p:nvSpPr>
        <p:spPr/>
        <p:txBody>
          <a:bodyPr/>
          <a:lstStyle/>
          <a:p>
            <a:r>
              <a:rPr lang="en-US" dirty="0" smtClean="0"/>
              <a:t>I Work Here…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Your Applications More Testable</a:t>
            </a:r>
            <a:endParaRPr lang="en-US" dirty="0"/>
          </a:p>
        </p:txBody>
      </p:sp>
      <p:sp>
        <p:nvSpPr>
          <p:cNvPr id="3" name="Text Placeholder 2"/>
          <p:cNvSpPr>
            <a:spLocks noGrp="1"/>
          </p:cNvSpPr>
          <p:nvPr>
            <p:ph type="body" sz="quarter" idx="10"/>
          </p:nvPr>
        </p:nvSpPr>
        <p:spPr>
          <a:xfrm>
            <a:off x="519112" y="1447799"/>
            <a:ext cx="11149013" cy="4148828"/>
          </a:xfrm>
        </p:spPr>
        <p:txBody>
          <a:bodyPr/>
          <a:lstStyle/>
          <a:p>
            <a:r>
              <a:rPr lang="en-US" dirty="0" smtClean="0"/>
              <a:t>Use a testable application stack</a:t>
            </a:r>
          </a:p>
          <a:p>
            <a:pPr>
              <a:spcBef>
                <a:spcPts val="1200"/>
              </a:spcBef>
            </a:pPr>
            <a:r>
              <a:rPr lang="en-US" dirty="0" smtClean="0"/>
              <a:t>Give names to controls</a:t>
            </a:r>
          </a:p>
          <a:p>
            <a:pPr lvl="1">
              <a:spcBef>
                <a:spcPts val="600"/>
              </a:spcBef>
            </a:pPr>
            <a:r>
              <a:rPr lang="en-US" dirty="0" smtClean="0"/>
              <a:t>Use naming conventions and stick with them</a:t>
            </a:r>
          </a:p>
          <a:p>
            <a:pPr lvl="1">
              <a:spcBef>
                <a:spcPts val="600"/>
              </a:spcBef>
            </a:pPr>
            <a:r>
              <a:rPr lang="en-US" dirty="0" smtClean="0"/>
              <a:t>If you need to change the names of controls, refactor them </a:t>
            </a:r>
            <a:br>
              <a:rPr lang="en-US" dirty="0" smtClean="0"/>
            </a:br>
            <a:r>
              <a:rPr lang="en-US" dirty="0" smtClean="0"/>
              <a:t>along with your tests</a:t>
            </a:r>
          </a:p>
          <a:p>
            <a:pPr>
              <a:spcBef>
                <a:spcPts val="1200"/>
              </a:spcBef>
            </a:pPr>
            <a:r>
              <a:rPr lang="en-US" dirty="0"/>
              <a:t>Carefully consider the implications of changing UI flows</a:t>
            </a:r>
          </a:p>
          <a:p>
            <a:pPr>
              <a:spcBef>
                <a:spcPts val="1200"/>
              </a:spcBef>
            </a:pPr>
            <a:r>
              <a:rPr lang="en-US" dirty="0"/>
              <a:t>Educate non-test developers on CUITs</a:t>
            </a:r>
          </a:p>
          <a:p>
            <a:pPr>
              <a:spcBef>
                <a:spcPts val="1200"/>
              </a:spcBef>
            </a:pPr>
            <a:r>
              <a:rPr lang="en-US" dirty="0"/>
              <a:t>Educate manual testers on CUITs</a:t>
            </a:r>
          </a:p>
        </p:txBody>
      </p:sp>
    </p:spTree>
    <p:extLst>
      <p:ext uri="{BB962C8B-B14F-4D97-AF65-F5344CB8AC3E}">
        <p14:creationId xmlns:p14="http://schemas.microsoft.com/office/powerpoint/2010/main" val="119584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About Load Testing?</a:t>
            </a:r>
            <a:endParaRPr lang="en-US" dirty="0"/>
          </a:p>
        </p:txBody>
      </p:sp>
      <p:sp>
        <p:nvSpPr>
          <p:cNvPr id="3" name="Text Placeholder 2"/>
          <p:cNvSpPr>
            <a:spLocks noGrp="1"/>
          </p:cNvSpPr>
          <p:nvPr>
            <p:ph type="body" sz="quarter" idx="10"/>
          </p:nvPr>
        </p:nvSpPr>
        <p:spPr>
          <a:xfrm>
            <a:off x="519112" y="1447799"/>
            <a:ext cx="11149013" cy="2677656"/>
          </a:xfrm>
        </p:spPr>
        <p:txBody>
          <a:bodyPr/>
          <a:lstStyle/>
          <a:p>
            <a:pPr>
              <a:spcBef>
                <a:spcPts val="1800"/>
              </a:spcBef>
            </a:pPr>
            <a:r>
              <a:rPr lang="en-US" dirty="0" smtClean="0"/>
              <a:t>Coded UI tests assume they have “control” of the mouse and keyboard</a:t>
            </a:r>
          </a:p>
          <a:p>
            <a:pPr>
              <a:spcBef>
                <a:spcPts val="1800"/>
              </a:spcBef>
            </a:pPr>
            <a:r>
              <a:rPr lang="en-US" dirty="0" smtClean="0"/>
              <a:t>Load testing can be accomplished but you need one machine (physical or virtual) per virtual user</a:t>
            </a:r>
          </a:p>
          <a:p>
            <a:pPr>
              <a:spcBef>
                <a:spcPts val="1800"/>
              </a:spcBef>
            </a:pPr>
            <a:r>
              <a:rPr lang="en-US" dirty="0" smtClean="0"/>
              <a:t>See </a:t>
            </a:r>
            <a:r>
              <a:rPr lang="en-US" dirty="0" smtClean="0">
                <a:hlinkClick r:id="rId2"/>
              </a:rPr>
              <a:t>http://msdn.microsoft.com/en-us/library/ff468125.aspx</a:t>
            </a:r>
            <a:r>
              <a:rPr lang="en-US" dirty="0" smtClean="0"/>
              <a:t> </a:t>
            </a:r>
            <a:endParaRPr lang="en-US" dirty="0"/>
          </a:p>
        </p:txBody>
      </p:sp>
    </p:spTree>
    <p:extLst>
      <p:ext uri="{BB962C8B-B14F-4D97-AF65-F5344CB8AC3E}">
        <p14:creationId xmlns:p14="http://schemas.microsoft.com/office/powerpoint/2010/main" val="142465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Playback Settings</a:t>
            </a:r>
            <a:endParaRPr lang="en-US" dirty="0"/>
          </a:p>
        </p:txBody>
      </p:sp>
      <p:sp>
        <p:nvSpPr>
          <p:cNvPr id="3" name="Text Placeholder 2"/>
          <p:cNvSpPr>
            <a:spLocks noGrp="1"/>
          </p:cNvSpPr>
          <p:nvPr>
            <p:ph type="body" sz="quarter" idx="10"/>
          </p:nvPr>
        </p:nvSpPr>
        <p:spPr>
          <a:xfrm>
            <a:off x="519112" y="1447799"/>
            <a:ext cx="11149013" cy="2465290"/>
          </a:xfrm>
        </p:spPr>
        <p:txBody>
          <a:bodyPr/>
          <a:lstStyle/>
          <a:p>
            <a:pPr>
              <a:spcBef>
                <a:spcPts val="1800"/>
              </a:spcBef>
            </a:pPr>
            <a:r>
              <a:rPr lang="en-US" dirty="0" smtClean="0"/>
              <a:t>Search timeouts</a:t>
            </a:r>
          </a:p>
          <a:p>
            <a:pPr>
              <a:spcBef>
                <a:spcPts val="1800"/>
              </a:spcBef>
            </a:pPr>
            <a:r>
              <a:rPr lang="en-US" dirty="0" smtClean="0"/>
              <a:t>Search behaviors</a:t>
            </a:r>
          </a:p>
          <a:p>
            <a:pPr>
              <a:spcBef>
                <a:spcPts val="1800"/>
              </a:spcBef>
            </a:pPr>
            <a:r>
              <a:rPr lang="en-US" dirty="0" smtClean="0"/>
              <a:t>Error behaviors</a:t>
            </a:r>
          </a:p>
          <a:p>
            <a:pPr>
              <a:spcBef>
                <a:spcPts val="1800"/>
              </a:spcBef>
            </a:pPr>
            <a:r>
              <a:rPr lang="en-US" dirty="0" smtClean="0"/>
              <a:t>See </a:t>
            </a:r>
            <a:r>
              <a:rPr lang="en-US" dirty="0" smtClean="0">
                <a:hlinkClick r:id="rId2"/>
              </a:rPr>
              <a:t>http://tinyurl.com/PlaybackSettings</a:t>
            </a:r>
            <a:r>
              <a:rPr lang="en-US" dirty="0" smtClean="0"/>
              <a:t> </a:t>
            </a:r>
            <a:endParaRPr lang="en-US" dirty="0"/>
          </a:p>
        </p:txBody>
      </p:sp>
    </p:spTree>
    <p:extLst>
      <p:ext uri="{BB962C8B-B14F-4D97-AF65-F5344CB8AC3E}">
        <p14:creationId xmlns:p14="http://schemas.microsoft.com/office/powerpoint/2010/main" val="239232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Automation API 3.0</a:t>
            </a:r>
            <a:endParaRPr lang="en-US" dirty="0"/>
          </a:p>
        </p:txBody>
      </p:sp>
      <p:sp>
        <p:nvSpPr>
          <p:cNvPr id="3" name="Text Placeholder 2"/>
          <p:cNvSpPr>
            <a:spLocks noGrp="1"/>
          </p:cNvSpPr>
          <p:nvPr>
            <p:ph type="body" sz="quarter" idx="10"/>
          </p:nvPr>
        </p:nvSpPr>
        <p:spPr>
          <a:xfrm>
            <a:off x="519112" y="1447799"/>
            <a:ext cx="11149013" cy="886397"/>
          </a:xfrm>
        </p:spPr>
        <p:txBody>
          <a:bodyPr/>
          <a:lstStyle/>
          <a:p>
            <a:pPr marL="0" indent="0">
              <a:buNone/>
            </a:pPr>
            <a:r>
              <a:rPr lang="en-US" dirty="0" smtClean="0"/>
              <a:t>If running an O/S prior to Windows 7/2008 R2, install this platform update: </a:t>
            </a:r>
            <a:r>
              <a:rPr lang="en-US" dirty="0" smtClean="0">
                <a:hlinkClick r:id="rId2"/>
              </a:rPr>
              <a:t>http://support.microsoft.com/kb/971513/</a:t>
            </a:r>
            <a:r>
              <a:rPr lang="en-US" dirty="0" smtClean="0"/>
              <a:t> </a:t>
            </a:r>
            <a:endParaRPr lang="en-US" dirty="0"/>
          </a:p>
        </p:txBody>
      </p:sp>
    </p:spTree>
    <p:extLst>
      <p:ext uri="{BB962C8B-B14F-4D97-AF65-F5344CB8AC3E}">
        <p14:creationId xmlns:p14="http://schemas.microsoft.com/office/powerpoint/2010/main" val="690164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12188825" cy="6858000"/>
          </a:xfrm>
          <a:prstGeom prst="rect">
            <a:avLst/>
          </a:prstGeom>
          <a:gradFill flip="none" rotWithShape="1">
            <a:gsLst>
              <a:gs pos="100000">
                <a:schemeClr val="tx2">
                  <a:lumMod val="50000"/>
                  <a:alpha val="50000"/>
                </a:schemeClr>
              </a:gs>
              <a:gs pos="17000">
                <a:schemeClr val="tx2">
                  <a:alpha val="0"/>
                </a:schemeClr>
              </a:gs>
            </a:gsLst>
            <a:path path="circle">
              <a:fillToRect l="50000" t="50000" r="50000" b="50000"/>
            </a:path>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endParaRPr lang="en-US" sz="2200" dirty="0">
              <a:solidFill>
                <a:schemeClr val="tx1">
                  <a:alpha val="99000"/>
                </a:schemeClr>
              </a:solidFill>
            </a:endParaRPr>
          </a:p>
        </p:txBody>
      </p:sp>
      <p:sp>
        <p:nvSpPr>
          <p:cNvPr id="4" name="Rectangle 3"/>
          <p:cNvSpPr/>
          <p:nvPr/>
        </p:nvSpPr>
        <p:spPr bwMode="auto">
          <a:xfrm>
            <a:off x="974725" y="228600"/>
            <a:ext cx="10237788" cy="6393120"/>
          </a:xfrm>
          <a:prstGeom prst="rect">
            <a:avLst/>
          </a:prstGeom>
          <a:solidFill>
            <a:schemeClr val="tx1"/>
          </a:solidFill>
          <a:ln>
            <a:noFill/>
            <a:headEnd type="none" w="med" len="med"/>
            <a:tailEnd type="none" w="med" len="med"/>
          </a:ln>
          <a:effectLst>
            <a:outerShdw blurRad="63500" algn="ctr" rotWithShape="0">
              <a:schemeClr val="tx1"/>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614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44700" y="332811"/>
            <a:ext cx="8099426" cy="6192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22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0" y="0"/>
            <a:ext cx="12188825" cy="6858000"/>
          </a:xfrm>
          <a:prstGeom prst="rect">
            <a:avLst/>
          </a:prstGeom>
          <a:gradFill flip="none" rotWithShape="1">
            <a:gsLst>
              <a:gs pos="100000">
                <a:schemeClr val="tx2">
                  <a:lumMod val="50000"/>
                  <a:alpha val="50000"/>
                </a:schemeClr>
              </a:gs>
              <a:gs pos="17000">
                <a:schemeClr val="tx2">
                  <a:alpha val="0"/>
                </a:schemeClr>
              </a:gs>
            </a:gsLst>
            <a:path path="circle">
              <a:fillToRect l="50000" t="50000" r="50000" b="50000"/>
            </a:path>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endParaRPr lang="en-US" sz="2200" dirty="0">
              <a:solidFill>
                <a:schemeClr val="tx1">
                  <a:alpha val="99000"/>
                </a:schemeClr>
              </a:solidFill>
            </a:endParaRPr>
          </a:p>
        </p:txBody>
      </p:sp>
      <p:sp>
        <p:nvSpPr>
          <p:cNvPr id="2" name="Rectangle 1"/>
          <p:cNvSpPr/>
          <p:nvPr/>
        </p:nvSpPr>
        <p:spPr bwMode="auto">
          <a:xfrm>
            <a:off x="974725" y="228600"/>
            <a:ext cx="10237788" cy="6393120"/>
          </a:xfrm>
          <a:prstGeom prst="rect">
            <a:avLst/>
          </a:prstGeom>
          <a:solidFill>
            <a:schemeClr val="tx1"/>
          </a:solidFill>
          <a:ln>
            <a:noFill/>
            <a:headEnd type="none" w="med" len="med"/>
            <a:tailEnd type="none" w="med" len="med"/>
          </a:ln>
          <a:effectLst>
            <a:outerShdw blurRad="63500" algn="ctr" rotWithShape="0">
              <a:schemeClr val="tx1"/>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64" r="3156" b="1915"/>
          <a:stretch/>
        </p:blipFill>
        <p:spPr bwMode="auto">
          <a:xfrm>
            <a:off x="1995490" y="311578"/>
            <a:ext cx="8005760" cy="6170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474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a:t>
            </a:r>
            <a:endParaRPr lang="en-US" dirty="0"/>
          </a:p>
        </p:txBody>
      </p:sp>
      <p:sp>
        <p:nvSpPr>
          <p:cNvPr id="2" name="Title 1"/>
          <p:cNvSpPr>
            <a:spLocks noGrp="1"/>
          </p:cNvSpPr>
          <p:nvPr>
            <p:ph type="ctrTitle"/>
          </p:nvPr>
        </p:nvSpPr>
        <p:spPr/>
        <p:txBody>
          <a:bodyPr/>
          <a:lstStyle/>
          <a:p>
            <a:r>
              <a:rPr lang="en-US" dirty="0" smtClean="0"/>
              <a:t>Lab Management</a:t>
            </a:r>
            <a:endParaRPr lang="en-US" dirty="0"/>
          </a:p>
        </p:txBody>
      </p:sp>
    </p:spTree>
    <p:extLst>
      <p:ext uri="{BB962C8B-B14F-4D97-AF65-F5344CB8AC3E}">
        <p14:creationId xmlns:p14="http://schemas.microsoft.com/office/powerpoint/2010/main" val="51113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Planning Considerations</a:t>
            </a:r>
            <a:endParaRPr lang="en-US" dirty="0"/>
          </a:p>
        </p:txBody>
      </p:sp>
      <p:sp>
        <p:nvSpPr>
          <p:cNvPr id="4" name="Text Placeholder 3"/>
          <p:cNvSpPr>
            <a:spLocks noGrp="1"/>
          </p:cNvSpPr>
          <p:nvPr>
            <p:ph type="body" sz="quarter" idx="10"/>
          </p:nvPr>
        </p:nvSpPr>
        <p:spPr>
          <a:xfrm>
            <a:off x="519112" y="1447799"/>
            <a:ext cx="11149013" cy="4930581"/>
          </a:xfrm>
        </p:spPr>
        <p:txBody>
          <a:bodyPr/>
          <a:lstStyle/>
          <a:p>
            <a:pPr marL="0" indent="0">
              <a:buNone/>
            </a:pPr>
            <a:r>
              <a:rPr lang="en-US" dirty="0" smtClean="0">
                <a:hlinkClick r:id="rId2"/>
              </a:rPr>
              <a:t>Planning considerations</a:t>
            </a:r>
            <a:r>
              <a:rPr lang="en-US" dirty="0" smtClean="0"/>
              <a:t> – prescriptive guide for planning</a:t>
            </a:r>
          </a:p>
          <a:p>
            <a:pPr marL="395288" lvl="1">
              <a:spcBef>
                <a:spcPts val="1800"/>
              </a:spcBef>
            </a:pPr>
            <a:r>
              <a:rPr lang="en-US" dirty="0" smtClean="0"/>
              <a:t>Questions answered</a:t>
            </a:r>
          </a:p>
          <a:p>
            <a:pPr marL="739775" lvl="2" indent="-339725"/>
            <a:r>
              <a:rPr lang="en-US" dirty="0" smtClean="0"/>
              <a:t>How many servers do I need?</a:t>
            </a:r>
          </a:p>
          <a:p>
            <a:pPr marL="739775" lvl="2" indent="-339725"/>
            <a:r>
              <a:rPr lang="en-US" dirty="0" smtClean="0"/>
              <a:t>What kinds of servers should I buy?</a:t>
            </a:r>
          </a:p>
          <a:p>
            <a:pPr marL="739775" lvl="2" indent="-339725"/>
            <a:r>
              <a:rPr lang="en-US" dirty="0" smtClean="0"/>
              <a:t>Can I use a SAN for storage?</a:t>
            </a:r>
          </a:p>
          <a:p>
            <a:pPr marL="739775" lvl="2" indent="-339725"/>
            <a:r>
              <a:rPr lang="en-US" dirty="0" smtClean="0"/>
              <a:t>How much storage capacity do I need?</a:t>
            </a:r>
          </a:p>
          <a:p>
            <a:pPr marL="739775" lvl="2" indent="-339725"/>
            <a:r>
              <a:rPr lang="en-US" dirty="0" smtClean="0"/>
              <a:t>Can I setup everything on one big machine?</a:t>
            </a:r>
          </a:p>
          <a:p>
            <a:pPr marL="739775" lvl="2" indent="-339725"/>
            <a:r>
              <a:rPr lang="en-US" dirty="0" smtClean="0"/>
              <a:t>How do I setup an isolated lab?</a:t>
            </a:r>
          </a:p>
          <a:p>
            <a:pPr marL="395288" lvl="1">
              <a:spcBef>
                <a:spcPts val="1800"/>
              </a:spcBef>
            </a:pPr>
            <a:r>
              <a:rPr lang="en-US" dirty="0"/>
              <a:t>Topics covered</a:t>
            </a:r>
          </a:p>
          <a:p>
            <a:pPr marL="739775" lvl="2" indent="-339725"/>
            <a:r>
              <a:rPr lang="en-US" dirty="0"/>
              <a:t>SCVMM </a:t>
            </a:r>
            <a:r>
              <a:rPr lang="en-US" dirty="0" smtClean="0"/>
              <a:t>server</a:t>
            </a:r>
            <a:endParaRPr lang="en-US" dirty="0"/>
          </a:p>
          <a:p>
            <a:pPr marL="739775" lvl="2" indent="-339725"/>
            <a:r>
              <a:rPr lang="en-US" dirty="0"/>
              <a:t>Hyper-V hosts</a:t>
            </a:r>
          </a:p>
        </p:txBody>
      </p:sp>
    </p:spTree>
    <p:extLst>
      <p:ext uri="{BB962C8B-B14F-4D97-AF65-F5344CB8AC3E}">
        <p14:creationId xmlns:p14="http://schemas.microsoft.com/office/powerpoint/2010/main" val="328598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Setup</a:t>
            </a:r>
            <a:endParaRPr lang="en-US" dirty="0"/>
          </a:p>
        </p:txBody>
      </p:sp>
      <p:sp>
        <p:nvSpPr>
          <p:cNvPr id="3" name="Text Placeholder 2"/>
          <p:cNvSpPr>
            <a:spLocks noGrp="1"/>
          </p:cNvSpPr>
          <p:nvPr>
            <p:ph type="body" sz="quarter" idx="10"/>
          </p:nvPr>
        </p:nvSpPr>
        <p:spPr>
          <a:xfrm>
            <a:off x="519112" y="1447799"/>
            <a:ext cx="11149013" cy="3582519"/>
          </a:xfrm>
        </p:spPr>
        <p:txBody>
          <a:bodyPr/>
          <a:lstStyle/>
          <a:p>
            <a:pPr>
              <a:spcBef>
                <a:spcPts val="1800"/>
              </a:spcBef>
            </a:pPr>
            <a:r>
              <a:rPr lang="en-US" dirty="0" smtClean="0">
                <a:hlinkClick r:id="rId2"/>
              </a:rPr>
              <a:t>MSDN setup guide</a:t>
            </a:r>
            <a:endParaRPr lang="en-US" dirty="0" smtClean="0"/>
          </a:p>
          <a:p>
            <a:pPr>
              <a:spcBef>
                <a:spcPts val="1800"/>
              </a:spcBef>
            </a:pPr>
            <a:r>
              <a:rPr lang="en-US" dirty="0" smtClean="0">
                <a:hlinkClick r:id="rId3"/>
              </a:rPr>
              <a:t>Setting up agents/controllers for lab</a:t>
            </a:r>
            <a:endParaRPr lang="en-US" dirty="0" smtClean="0"/>
          </a:p>
          <a:p>
            <a:pPr>
              <a:spcBef>
                <a:spcPts val="1800"/>
              </a:spcBef>
            </a:pPr>
            <a:r>
              <a:rPr lang="en-US" dirty="0" smtClean="0">
                <a:hlinkClick r:id="rId4"/>
              </a:rPr>
              <a:t>Using VM prep tool</a:t>
            </a:r>
            <a:endParaRPr lang="en-US" dirty="0" smtClean="0"/>
          </a:p>
          <a:p>
            <a:pPr>
              <a:spcBef>
                <a:spcPts val="1800"/>
              </a:spcBef>
            </a:pPr>
            <a:r>
              <a:rPr lang="en-US" dirty="0" smtClean="0">
                <a:hlinkClick r:id="rId5"/>
              </a:rPr>
              <a:t>Advanced options using </a:t>
            </a:r>
            <a:r>
              <a:rPr lang="en-US" dirty="0" err="1" smtClean="0">
                <a:hlinkClick r:id="rId5"/>
              </a:rPr>
              <a:t>tfslabconfig</a:t>
            </a:r>
            <a:endParaRPr lang="en-US" dirty="0" smtClean="0"/>
          </a:p>
          <a:p>
            <a:pPr>
              <a:spcBef>
                <a:spcPts val="1800"/>
              </a:spcBef>
            </a:pPr>
            <a:r>
              <a:rPr lang="en-US" dirty="0" smtClean="0">
                <a:hlinkClick r:id="rId6"/>
              </a:rPr>
              <a:t>Advanced permissions for lab management</a:t>
            </a:r>
            <a:r>
              <a:rPr lang="en-US" dirty="0" smtClean="0"/>
              <a:t> </a:t>
            </a:r>
            <a:br>
              <a:rPr lang="en-US" dirty="0" smtClean="0"/>
            </a:br>
            <a:r>
              <a:rPr lang="en-US" dirty="0" smtClean="0"/>
              <a:t>and </a:t>
            </a:r>
            <a:r>
              <a:rPr lang="en-US" dirty="0" smtClean="0">
                <a:hlinkClick r:id="rId7"/>
              </a:rPr>
              <a:t>how to set them</a:t>
            </a:r>
            <a:endParaRPr lang="en-US" dirty="0" smtClean="0"/>
          </a:p>
        </p:txBody>
      </p:sp>
    </p:spTree>
    <p:extLst>
      <p:ext uri="{BB962C8B-B14F-4D97-AF65-F5344CB8AC3E}">
        <p14:creationId xmlns:p14="http://schemas.microsoft.com/office/powerpoint/2010/main" val="73196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Practice: Topology Guide</a:t>
            </a:r>
            <a:endParaRPr lang="en-US" dirty="0"/>
          </a:p>
        </p:txBody>
      </p:sp>
      <p:sp>
        <p:nvSpPr>
          <p:cNvPr id="3" name="Text Placeholder 2"/>
          <p:cNvSpPr>
            <a:spLocks noGrp="1"/>
          </p:cNvSpPr>
          <p:nvPr>
            <p:ph type="body" sz="quarter" idx="10"/>
          </p:nvPr>
        </p:nvSpPr>
        <p:spPr>
          <a:xfrm>
            <a:off x="519112" y="1447799"/>
            <a:ext cx="11149013" cy="4712059"/>
          </a:xfrm>
        </p:spPr>
        <p:txBody>
          <a:bodyPr/>
          <a:lstStyle/>
          <a:p>
            <a:pPr marL="287338" indent="-287338">
              <a:spcBef>
                <a:spcPts val="1200"/>
              </a:spcBef>
            </a:pPr>
            <a:r>
              <a:rPr lang="en-US" sz="2000" dirty="0" smtClean="0">
                <a:hlinkClick r:id="rId2"/>
              </a:rPr>
              <a:t>Topology 1</a:t>
            </a:r>
            <a:r>
              <a:rPr lang="en-US" sz="2000" dirty="0" smtClean="0"/>
              <a:t> – multiple AT, load balancer, and test network with firewall settings, </a:t>
            </a:r>
            <a:br>
              <a:rPr lang="en-US" sz="2000" dirty="0" smtClean="0"/>
            </a:br>
            <a:r>
              <a:rPr lang="en-US" sz="2000" dirty="0" smtClean="0"/>
              <a:t>controlling the test traffic in and out of Corp network</a:t>
            </a:r>
          </a:p>
          <a:p>
            <a:pPr marL="514350" lvl="2" indent="-227013">
              <a:spcBef>
                <a:spcPts val="400"/>
              </a:spcBef>
            </a:pPr>
            <a:r>
              <a:rPr lang="en-US" sz="1800" dirty="0"/>
              <a:t>Network load balancer</a:t>
            </a:r>
          </a:p>
          <a:p>
            <a:pPr marL="514350" lvl="2" indent="-227013">
              <a:spcBef>
                <a:spcPts val="400"/>
              </a:spcBef>
            </a:pPr>
            <a:r>
              <a:rPr lang="en-US" sz="1800" dirty="0"/>
              <a:t>Firewall rules</a:t>
            </a:r>
          </a:p>
          <a:p>
            <a:pPr marL="287338" indent="-287338">
              <a:spcBef>
                <a:spcPts val="1800"/>
              </a:spcBef>
            </a:pPr>
            <a:r>
              <a:rPr lang="en-US" sz="2000" dirty="0">
                <a:hlinkClick r:id="rId3"/>
              </a:rPr>
              <a:t>Topology 2</a:t>
            </a:r>
            <a:r>
              <a:rPr lang="en-US" sz="2000" dirty="0"/>
              <a:t> – </a:t>
            </a:r>
            <a:r>
              <a:rPr lang="en-US" sz="2000" dirty="0" smtClean="0"/>
              <a:t>multiple ATs </a:t>
            </a:r>
            <a:r>
              <a:rPr lang="en-US" sz="2000" dirty="0"/>
              <a:t>and DTs without load balancers </a:t>
            </a:r>
            <a:r>
              <a:rPr lang="en-US" sz="2000" dirty="0" smtClean="0"/>
              <a:t>and test network </a:t>
            </a:r>
            <a:r>
              <a:rPr lang="en-US" sz="2000" dirty="0"/>
              <a:t>with </a:t>
            </a:r>
            <a:r>
              <a:rPr lang="en-US" sz="2000" dirty="0" smtClean="0"/>
              <a:t/>
            </a:r>
            <a:br>
              <a:rPr lang="en-US" sz="2000" dirty="0" smtClean="0"/>
            </a:br>
            <a:r>
              <a:rPr lang="en-US" sz="2000" dirty="0" smtClean="0"/>
              <a:t>SAN </a:t>
            </a:r>
            <a:r>
              <a:rPr lang="en-US" sz="2000" dirty="0"/>
              <a:t>based library and host</a:t>
            </a:r>
          </a:p>
          <a:p>
            <a:pPr marL="514350" lvl="2" indent="-227013">
              <a:spcBef>
                <a:spcPts val="400"/>
              </a:spcBef>
            </a:pPr>
            <a:r>
              <a:rPr lang="en-US" sz="1800" dirty="0"/>
              <a:t>SAN support</a:t>
            </a:r>
          </a:p>
          <a:p>
            <a:pPr marL="287338" indent="-287338">
              <a:spcBef>
                <a:spcPts val="1800"/>
              </a:spcBef>
            </a:pPr>
            <a:r>
              <a:rPr lang="en-US" sz="2000" dirty="0">
                <a:hlinkClick r:id="rId4"/>
              </a:rPr>
              <a:t>Topology 3</a:t>
            </a:r>
            <a:r>
              <a:rPr lang="en-US" sz="2000" dirty="0"/>
              <a:t> – TMG, Windows NLB, and with test applications having </a:t>
            </a:r>
            <a:r>
              <a:rPr lang="en-US" sz="2000" dirty="0" smtClean="0"/>
              <a:t>DB </a:t>
            </a:r>
            <a:r>
              <a:rPr lang="en-US" sz="2000" dirty="0"/>
              <a:t>tier outside </a:t>
            </a:r>
            <a:r>
              <a:rPr lang="en-US" sz="2000" dirty="0" smtClean="0"/>
              <a:t/>
            </a:r>
            <a:br>
              <a:rPr lang="en-US" sz="2000" dirty="0" smtClean="0"/>
            </a:br>
            <a:r>
              <a:rPr lang="en-US" sz="2000" dirty="0" smtClean="0"/>
              <a:t>of </a:t>
            </a:r>
            <a:r>
              <a:rPr lang="en-US" sz="2000" dirty="0"/>
              <a:t>virtual environment</a:t>
            </a:r>
          </a:p>
          <a:p>
            <a:pPr marL="514350" lvl="2" indent="-227013">
              <a:spcBef>
                <a:spcPts val="400"/>
              </a:spcBef>
            </a:pPr>
            <a:r>
              <a:rPr lang="en-US" sz="1800" dirty="0"/>
              <a:t>Setting up rules in Threat Management Gateway</a:t>
            </a:r>
          </a:p>
          <a:p>
            <a:pPr marL="514350" lvl="2" indent="-227013">
              <a:spcBef>
                <a:spcPts val="400"/>
              </a:spcBef>
            </a:pPr>
            <a:r>
              <a:rPr lang="en-US" sz="1800" dirty="0"/>
              <a:t>Deployment and testing on a shared machine outside the environment</a:t>
            </a:r>
          </a:p>
          <a:p>
            <a:pPr marL="287338" indent="-287338">
              <a:spcBef>
                <a:spcPts val="1800"/>
              </a:spcBef>
            </a:pPr>
            <a:r>
              <a:rPr lang="en-US" sz="2000" dirty="0">
                <a:hlinkClick r:id="rId5"/>
              </a:rPr>
              <a:t>Topology 4</a:t>
            </a:r>
            <a:r>
              <a:rPr lang="en-US" sz="2000" dirty="0"/>
              <a:t> – </a:t>
            </a:r>
            <a:r>
              <a:rPr lang="en-US" sz="2000" dirty="0" smtClean="0"/>
              <a:t>multiple ATs </a:t>
            </a:r>
            <a:r>
              <a:rPr lang="en-US" sz="2000" dirty="0"/>
              <a:t>and DTs, load balancers, and environments </a:t>
            </a:r>
            <a:r>
              <a:rPr lang="en-US" sz="2000" dirty="0" smtClean="0"/>
              <a:t>joined </a:t>
            </a:r>
            <a:r>
              <a:rPr lang="en-US" sz="2000" dirty="0"/>
              <a:t>to a </a:t>
            </a:r>
            <a:r>
              <a:rPr lang="en-US" sz="2000" dirty="0" smtClean="0"/>
              <a:t/>
            </a:r>
            <a:br>
              <a:rPr lang="en-US" sz="2000" dirty="0" smtClean="0"/>
            </a:br>
            <a:r>
              <a:rPr lang="en-US" sz="2000" dirty="0" smtClean="0"/>
              <a:t>different </a:t>
            </a:r>
            <a:r>
              <a:rPr lang="en-US" sz="2000" dirty="0"/>
              <a:t>domain</a:t>
            </a:r>
          </a:p>
          <a:p>
            <a:pPr marL="514350" lvl="2" indent="-227013">
              <a:spcBef>
                <a:spcPts val="400"/>
              </a:spcBef>
            </a:pPr>
            <a:r>
              <a:rPr lang="en-US" sz="1800" dirty="0"/>
              <a:t>DNS conditional forwarding</a:t>
            </a:r>
          </a:p>
        </p:txBody>
      </p:sp>
    </p:spTree>
    <p:extLst>
      <p:ext uri="{BB962C8B-B14F-4D97-AF65-F5344CB8AC3E}">
        <p14:creationId xmlns:p14="http://schemas.microsoft.com/office/powerpoint/2010/main" val="1062905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 y="0"/>
            <a:ext cx="12188825" cy="6858000"/>
          </a:xfrm>
          <a:prstGeom prst="rect">
            <a:avLst/>
          </a:prstGeom>
          <a:gradFill flip="none" rotWithShape="1">
            <a:gsLst>
              <a:gs pos="100000">
                <a:schemeClr val="tx2">
                  <a:lumMod val="50000"/>
                  <a:alpha val="50000"/>
                </a:schemeClr>
              </a:gs>
              <a:gs pos="17000">
                <a:schemeClr val="tx2">
                  <a:alpha val="0"/>
                </a:schemeClr>
              </a:gs>
            </a:gsLst>
            <a:path path="circle">
              <a:fillToRect l="50000" t="50000" r="50000" b="50000"/>
            </a:path>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endParaRPr lang="en-US" sz="2200" dirty="0" smtClean="0">
              <a:solidFill>
                <a:schemeClr val="tx1">
                  <a:alpha val="99000"/>
                </a:schemeClr>
              </a:solidFill>
            </a:endParaRPr>
          </a:p>
        </p:txBody>
      </p:sp>
      <p:sp>
        <p:nvSpPr>
          <p:cNvPr id="6" name="Title 1"/>
          <p:cNvSpPr>
            <a:spLocks noGrp="1"/>
          </p:cNvSpPr>
          <p:nvPr>
            <p:ph type="title"/>
          </p:nvPr>
        </p:nvSpPr>
        <p:spPr/>
        <p:txBody>
          <a:bodyPr/>
          <a:lstStyle/>
          <a:p>
            <a:r>
              <a:rPr lang="en-US" dirty="0" smtClean="0"/>
              <a:t>…on This…</a:t>
            </a:r>
            <a:endParaRPr lang="en-US" dirty="0"/>
          </a:p>
        </p:txBody>
      </p:sp>
      <p:pic>
        <p:nvPicPr>
          <p:cNvPr id="1026" name="Picture 2" descr="\\SFP\Users\Staff\Sylvia\My Documents\sylvia\logos\MicrosoftVisualStudio_Whit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654" y="2664824"/>
            <a:ext cx="9875517" cy="1449886"/>
          </a:xfrm>
          <a:prstGeom prst="rect">
            <a:avLst/>
          </a:prstGeom>
          <a:noFill/>
          <a:ln>
            <a:noFill/>
          </a:ln>
          <a:effectLst>
            <a:outerShdw blurRad="63500" algn="ctr" rotWithShape="0">
              <a:schemeClr val="tx1"/>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Geo-Distributed Labs</a:t>
            </a:r>
            <a:endParaRPr lang="en-US" dirty="0"/>
          </a:p>
        </p:txBody>
      </p:sp>
      <p:cxnSp>
        <p:nvCxnSpPr>
          <p:cNvPr id="69" name="Elbow Connector 68"/>
          <p:cNvCxnSpPr/>
          <p:nvPr/>
        </p:nvCxnSpPr>
        <p:spPr>
          <a:xfrm>
            <a:off x="3787738" y="3982721"/>
            <a:ext cx="714349" cy="1898468"/>
          </a:xfrm>
          <a:prstGeom prst="bentConnector3">
            <a:avLst/>
          </a:prstGeom>
          <a:ln w="22225">
            <a:solidFill>
              <a:schemeClr val="accent6">
                <a:lumMod val="40000"/>
                <a:lumOff val="6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auto">
          <a:xfrm>
            <a:off x="7091652" y="1065349"/>
            <a:ext cx="3688046" cy="2651760"/>
          </a:xfrm>
          <a:prstGeom prst="rect">
            <a:avLst/>
          </a:prstGeom>
          <a:solidFill>
            <a:schemeClr val="tx2">
              <a:alpha val="30000"/>
            </a:schemeClr>
          </a:solidFill>
          <a:ln w="19050">
            <a:solidFill>
              <a:schemeClr val="bg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37160" rIns="91432" bIns="45716" numCol="1" rtlCol="0" anchor="t" anchorCtr="0" compatLnSpc="1">
            <a:prstTxWarp prst="textNoShape">
              <a:avLst/>
            </a:prstTxWarp>
          </a:bodyPr>
          <a:lstStyle/>
          <a:p>
            <a:pPr defTabSz="914061" fontAlgn="base">
              <a:lnSpc>
                <a:spcPct val="90000"/>
              </a:lnSpc>
              <a:spcBef>
                <a:spcPct val="0"/>
              </a:spcBef>
              <a:spcAft>
                <a:spcPct val="0"/>
              </a:spcAft>
            </a:pPr>
            <a:r>
              <a:rPr lang="en-US" sz="2000" dirty="0" smtClean="0">
                <a:gradFill>
                  <a:gsLst>
                    <a:gs pos="0">
                      <a:srgbClr val="FFFFFF"/>
                    </a:gs>
                    <a:gs pos="100000">
                      <a:srgbClr val="FFFFFF"/>
                    </a:gs>
                  </a:gsLst>
                  <a:lin ang="5400000" scaled="0"/>
                </a:gradFill>
              </a:rPr>
              <a:t>U.S. Lab – Redmond</a:t>
            </a:r>
            <a:endParaRPr lang="en-US" sz="2000" dirty="0">
              <a:gradFill>
                <a:gsLst>
                  <a:gs pos="0">
                    <a:srgbClr val="FFFFFF"/>
                  </a:gs>
                  <a:gs pos="100000">
                    <a:srgbClr val="FFFFFF"/>
                  </a:gs>
                </a:gsLst>
                <a:lin ang="5400000" scaled="0"/>
              </a:gradFill>
            </a:endParaRPr>
          </a:p>
        </p:txBody>
      </p:sp>
      <p:sp>
        <p:nvSpPr>
          <p:cNvPr id="13" name="Rectangle 12"/>
          <p:cNvSpPr/>
          <p:nvPr/>
        </p:nvSpPr>
        <p:spPr bwMode="auto">
          <a:xfrm>
            <a:off x="9123582" y="2722882"/>
            <a:ext cx="1371600" cy="73152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2000" spc="-100" dirty="0">
                <a:gradFill>
                  <a:gsLst>
                    <a:gs pos="0">
                      <a:srgbClr val="FFFFFF"/>
                    </a:gs>
                    <a:gs pos="100000">
                      <a:srgbClr val="FFFFFF"/>
                    </a:gs>
                  </a:gsLst>
                  <a:lin ang="5400000" scaled="0"/>
                </a:gradFill>
              </a:rPr>
              <a:t>Library </a:t>
            </a:r>
            <a:endParaRPr lang="en-US" sz="2000" spc="-100" dirty="0" smtClean="0">
              <a:gradFill>
                <a:gsLst>
                  <a:gs pos="0">
                    <a:srgbClr val="FFFFFF"/>
                  </a:gs>
                  <a:gs pos="100000">
                    <a:srgbClr val="FFFFFF"/>
                  </a:gs>
                </a:gsLst>
                <a:lin ang="5400000" scaled="0"/>
              </a:gradFill>
            </a:endParaRPr>
          </a:p>
          <a:p>
            <a:pPr algn="ctr" defTabSz="914061" fontAlgn="base">
              <a:lnSpc>
                <a:spcPct val="90000"/>
              </a:lnSpc>
              <a:spcBef>
                <a:spcPct val="0"/>
              </a:spcBef>
              <a:spcAft>
                <a:spcPct val="0"/>
              </a:spcAft>
            </a:pPr>
            <a:r>
              <a:rPr lang="en-US" sz="2000" spc="-100" dirty="0" smtClean="0">
                <a:gradFill>
                  <a:gsLst>
                    <a:gs pos="0">
                      <a:srgbClr val="FFFFFF"/>
                    </a:gs>
                    <a:gs pos="100000">
                      <a:srgbClr val="FFFFFF"/>
                    </a:gs>
                  </a:gsLst>
                  <a:lin ang="5400000" scaled="0"/>
                </a:gradFill>
              </a:rPr>
              <a:t>Server</a:t>
            </a:r>
            <a:endParaRPr lang="en-US" sz="2000" spc="-100" dirty="0">
              <a:gradFill>
                <a:gsLst>
                  <a:gs pos="0">
                    <a:srgbClr val="FFFFFF"/>
                  </a:gs>
                  <a:gs pos="100000">
                    <a:srgbClr val="FFFFFF"/>
                  </a:gs>
                </a:gsLst>
                <a:lin ang="5400000" scaled="0"/>
              </a:gradFill>
            </a:endParaRPr>
          </a:p>
        </p:txBody>
      </p:sp>
      <p:grpSp>
        <p:nvGrpSpPr>
          <p:cNvPr id="87" name="Group 86"/>
          <p:cNvGrpSpPr/>
          <p:nvPr/>
        </p:nvGrpSpPr>
        <p:grpSpPr>
          <a:xfrm>
            <a:off x="7376168" y="1595120"/>
            <a:ext cx="1747414" cy="949234"/>
            <a:chOff x="7512514" y="1666377"/>
            <a:chExt cx="1747414" cy="949234"/>
          </a:xfrm>
        </p:grpSpPr>
        <p:sp>
          <p:nvSpPr>
            <p:cNvPr id="14" name="Rectangle 13"/>
            <p:cNvSpPr/>
            <p:nvPr/>
          </p:nvSpPr>
          <p:spPr bwMode="auto">
            <a:xfrm>
              <a:off x="7512514" y="1666377"/>
              <a:ext cx="1463040" cy="73152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000" spc="-100" dirty="0">
                  <a:gradFill>
                    <a:gsLst>
                      <a:gs pos="0">
                        <a:srgbClr val="FFFFFF"/>
                      </a:gs>
                      <a:gs pos="100000">
                        <a:srgbClr val="FFFFFF"/>
                      </a:gs>
                    </a:gsLst>
                    <a:lin ang="5400000" scaled="0"/>
                  </a:gradFill>
                </a:rPr>
                <a:t>Host machine</a:t>
              </a:r>
            </a:p>
          </p:txBody>
        </p:sp>
        <p:sp>
          <p:nvSpPr>
            <p:cNvPr id="15" name="Rectangle 14"/>
            <p:cNvSpPr/>
            <p:nvPr/>
          </p:nvSpPr>
          <p:spPr bwMode="auto">
            <a:xfrm>
              <a:off x="7654701" y="1775234"/>
              <a:ext cx="1463040" cy="73152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000" spc="-100" dirty="0">
                  <a:gradFill>
                    <a:gsLst>
                      <a:gs pos="0">
                        <a:srgbClr val="FFFFFF"/>
                      </a:gs>
                      <a:gs pos="100000">
                        <a:srgbClr val="FFFFFF"/>
                      </a:gs>
                    </a:gsLst>
                    <a:lin ang="5400000" scaled="0"/>
                  </a:gradFill>
                </a:rPr>
                <a:t>Host machine</a:t>
              </a:r>
            </a:p>
          </p:txBody>
        </p:sp>
        <p:sp>
          <p:nvSpPr>
            <p:cNvPr id="16" name="Rectangle 15"/>
            <p:cNvSpPr/>
            <p:nvPr/>
          </p:nvSpPr>
          <p:spPr bwMode="auto">
            <a:xfrm>
              <a:off x="7796888" y="1884091"/>
              <a:ext cx="1463040" cy="73152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000" spc="-100" dirty="0">
                  <a:gradFill>
                    <a:gsLst>
                      <a:gs pos="0">
                        <a:schemeClr val="bg1"/>
                      </a:gs>
                      <a:gs pos="100000">
                        <a:schemeClr val="bg1"/>
                      </a:gs>
                    </a:gsLst>
                    <a:lin ang="5400000" scaled="0"/>
                  </a:gradFill>
                </a:rPr>
                <a:t>Host Machine</a:t>
              </a:r>
            </a:p>
          </p:txBody>
        </p:sp>
      </p:grpSp>
      <p:cxnSp>
        <p:nvCxnSpPr>
          <p:cNvPr id="25" name="Straight Arrow Connector 24"/>
          <p:cNvCxnSpPr>
            <a:stCxn id="33" idx="3"/>
            <a:endCxn id="10" idx="1"/>
          </p:cNvCxnSpPr>
          <p:nvPr/>
        </p:nvCxnSpPr>
        <p:spPr>
          <a:xfrm>
            <a:off x="1900754" y="3911417"/>
            <a:ext cx="505343" cy="0"/>
          </a:xfrm>
          <a:prstGeom prst="straightConnector1">
            <a:avLst/>
          </a:prstGeom>
          <a:ln w="222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5" idx="3"/>
          </p:cNvCxnSpPr>
          <p:nvPr/>
        </p:nvCxnSpPr>
        <p:spPr>
          <a:xfrm>
            <a:off x="6696647" y="1979746"/>
            <a:ext cx="679521" cy="0"/>
          </a:xfrm>
          <a:prstGeom prst="straightConnector1">
            <a:avLst/>
          </a:prstGeom>
          <a:ln w="22225">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6" idx="3"/>
            <a:endCxn id="13" idx="1"/>
          </p:cNvCxnSpPr>
          <p:nvPr/>
        </p:nvCxnSpPr>
        <p:spPr>
          <a:xfrm>
            <a:off x="6696647" y="3088642"/>
            <a:ext cx="2426935" cy="0"/>
          </a:xfrm>
          <a:prstGeom prst="straightConnector1">
            <a:avLst/>
          </a:prstGeom>
          <a:ln w="22225">
            <a:solidFill>
              <a:schemeClr val="accent6">
                <a:lumMod val="40000"/>
                <a:lumOff val="6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bwMode="auto">
          <a:xfrm>
            <a:off x="4502087" y="4304936"/>
            <a:ext cx="2194560" cy="914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400" spc="-100" dirty="0">
                <a:gradFill>
                  <a:gsLst>
                    <a:gs pos="0">
                      <a:schemeClr val="bg1"/>
                    </a:gs>
                    <a:gs pos="100000">
                      <a:schemeClr val="bg1"/>
                    </a:gs>
                  </a:gsLst>
                  <a:lin ang="5400000" scaled="0"/>
                </a:gradFill>
              </a:rPr>
              <a:t>Host </a:t>
            </a:r>
            <a:r>
              <a:rPr lang="en-US" sz="2400" spc="-100" dirty="0" smtClean="0">
                <a:gradFill>
                  <a:gsLst>
                    <a:gs pos="0">
                      <a:schemeClr val="bg1"/>
                    </a:gs>
                    <a:gs pos="100000">
                      <a:schemeClr val="bg1"/>
                    </a:gs>
                  </a:gsLst>
                  <a:lin ang="5400000" scaled="0"/>
                </a:gradFill>
              </a:rPr>
              <a:t>Group</a:t>
            </a:r>
            <a:endParaRPr lang="en-US" sz="2400" spc="-100" dirty="0">
              <a:gradFill>
                <a:gsLst>
                  <a:gs pos="0">
                    <a:schemeClr val="bg1"/>
                  </a:gs>
                  <a:gs pos="100000">
                    <a:schemeClr val="bg1"/>
                  </a:gs>
                </a:gsLst>
                <a:lin ang="5400000" scaled="0"/>
              </a:gradFill>
            </a:endParaRPr>
          </a:p>
          <a:p>
            <a:pPr algn="ctr" defTabSz="914099">
              <a:lnSpc>
                <a:spcPct val="90000"/>
              </a:lnSpc>
            </a:pPr>
            <a:r>
              <a:rPr lang="en-US" sz="2000" dirty="0">
                <a:gradFill>
                  <a:gsLst>
                    <a:gs pos="0">
                      <a:schemeClr val="bg1"/>
                    </a:gs>
                    <a:gs pos="100000">
                      <a:schemeClr val="bg1"/>
                    </a:gs>
                  </a:gsLst>
                  <a:lin ang="5400000" scaled="0"/>
                </a:gradFill>
              </a:rPr>
              <a:t>(IND)</a:t>
            </a:r>
          </a:p>
        </p:txBody>
      </p:sp>
      <p:sp>
        <p:nvSpPr>
          <p:cNvPr id="5" name="Rectangle 4"/>
          <p:cNvSpPr/>
          <p:nvPr/>
        </p:nvSpPr>
        <p:spPr bwMode="auto">
          <a:xfrm>
            <a:off x="4502087" y="1522546"/>
            <a:ext cx="2194560" cy="9144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400" spc="-100" dirty="0">
                <a:gradFill>
                  <a:gsLst>
                    <a:gs pos="0">
                      <a:schemeClr val="bg1"/>
                    </a:gs>
                    <a:gs pos="100000">
                      <a:schemeClr val="bg1"/>
                    </a:gs>
                  </a:gsLst>
                  <a:lin ang="5400000" scaled="0"/>
                </a:gradFill>
              </a:rPr>
              <a:t>Host </a:t>
            </a:r>
            <a:r>
              <a:rPr lang="en-US" sz="2400" spc="-100" dirty="0" smtClean="0">
                <a:gradFill>
                  <a:gsLst>
                    <a:gs pos="0">
                      <a:schemeClr val="bg1"/>
                    </a:gs>
                    <a:gs pos="100000">
                      <a:schemeClr val="bg1"/>
                    </a:gs>
                  </a:gsLst>
                  <a:lin ang="5400000" scaled="0"/>
                </a:gradFill>
              </a:rPr>
              <a:t>Group</a:t>
            </a:r>
            <a:endParaRPr lang="en-US" sz="2400" spc="-100" dirty="0">
              <a:gradFill>
                <a:gsLst>
                  <a:gs pos="0">
                    <a:schemeClr val="bg1"/>
                  </a:gs>
                  <a:gs pos="100000">
                    <a:schemeClr val="bg1"/>
                  </a:gs>
                </a:gsLst>
                <a:lin ang="5400000" scaled="0"/>
              </a:gradFill>
            </a:endParaRPr>
          </a:p>
          <a:p>
            <a:pPr algn="ctr" defTabSz="914099">
              <a:lnSpc>
                <a:spcPct val="90000"/>
              </a:lnSpc>
            </a:pPr>
            <a:r>
              <a:rPr lang="en-US" sz="2000" dirty="0">
                <a:gradFill>
                  <a:gsLst>
                    <a:gs pos="0">
                      <a:schemeClr val="bg1"/>
                    </a:gs>
                    <a:gs pos="100000">
                      <a:schemeClr val="bg1"/>
                    </a:gs>
                  </a:gsLst>
                  <a:lin ang="5400000" scaled="0"/>
                </a:gradFill>
              </a:rPr>
              <a:t>(</a:t>
            </a:r>
            <a:r>
              <a:rPr lang="en-US" sz="2000" dirty="0" smtClean="0">
                <a:gradFill>
                  <a:gsLst>
                    <a:gs pos="0">
                      <a:schemeClr val="bg1"/>
                    </a:gs>
                    <a:gs pos="100000">
                      <a:schemeClr val="bg1"/>
                    </a:gs>
                  </a:gsLst>
                  <a:lin ang="5400000" scaled="0"/>
                </a:gradFill>
              </a:rPr>
              <a:t>U.S.)</a:t>
            </a:r>
            <a:endParaRPr lang="en-US" sz="2000" dirty="0">
              <a:gradFill>
                <a:gsLst>
                  <a:gs pos="0">
                    <a:schemeClr val="bg1"/>
                  </a:gs>
                  <a:gs pos="100000">
                    <a:schemeClr val="bg1"/>
                  </a:gs>
                </a:gsLst>
                <a:lin ang="5400000" scaled="0"/>
              </a:gradFill>
            </a:endParaRPr>
          </a:p>
        </p:txBody>
      </p:sp>
      <p:sp>
        <p:nvSpPr>
          <p:cNvPr id="6" name="Rectangle 5"/>
          <p:cNvSpPr/>
          <p:nvPr/>
        </p:nvSpPr>
        <p:spPr bwMode="auto">
          <a:xfrm>
            <a:off x="4502087" y="2631442"/>
            <a:ext cx="2194560" cy="9144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99" fontAlgn="base">
              <a:lnSpc>
                <a:spcPct val="90000"/>
              </a:lnSpc>
              <a:spcBef>
                <a:spcPct val="0"/>
              </a:spcBef>
              <a:spcAft>
                <a:spcPct val="0"/>
              </a:spcAft>
            </a:pPr>
            <a:r>
              <a:rPr lang="en-US" sz="2400" spc="-100" dirty="0">
                <a:gradFill>
                  <a:gsLst>
                    <a:gs pos="0">
                      <a:srgbClr val="FFFFFF"/>
                    </a:gs>
                    <a:gs pos="100000">
                      <a:srgbClr val="FFFFFF"/>
                    </a:gs>
                  </a:gsLst>
                  <a:lin ang="5400000" scaled="0"/>
                </a:gradFill>
              </a:rPr>
              <a:t>Library Share</a:t>
            </a:r>
          </a:p>
          <a:p>
            <a:pPr algn="ctr" defTabSz="914099" fontAlgn="base">
              <a:lnSpc>
                <a:spcPct val="90000"/>
              </a:lnSpc>
              <a:spcBef>
                <a:spcPct val="0"/>
              </a:spcBef>
              <a:spcAft>
                <a:spcPct val="0"/>
              </a:spcAft>
            </a:pPr>
            <a:r>
              <a:rPr lang="en-US" sz="2000" spc="-100" dirty="0">
                <a:gradFill>
                  <a:gsLst>
                    <a:gs pos="0">
                      <a:srgbClr val="FFFFFF"/>
                    </a:gs>
                    <a:gs pos="100000">
                      <a:srgbClr val="FFFFFF"/>
                    </a:gs>
                  </a:gsLst>
                  <a:lin ang="5400000" scaled="0"/>
                </a:gradFill>
              </a:rPr>
              <a:t>(U.S.)</a:t>
            </a:r>
          </a:p>
        </p:txBody>
      </p:sp>
      <p:sp>
        <p:nvSpPr>
          <p:cNvPr id="7" name="Rectangle 6"/>
          <p:cNvSpPr/>
          <p:nvPr/>
        </p:nvSpPr>
        <p:spPr bwMode="auto">
          <a:xfrm>
            <a:off x="4502087" y="5423989"/>
            <a:ext cx="2194560" cy="9144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99" fontAlgn="base">
              <a:lnSpc>
                <a:spcPct val="90000"/>
              </a:lnSpc>
              <a:spcBef>
                <a:spcPct val="0"/>
              </a:spcBef>
              <a:spcAft>
                <a:spcPct val="0"/>
              </a:spcAft>
            </a:pPr>
            <a:r>
              <a:rPr lang="en-US" sz="2400" spc="-100" dirty="0">
                <a:gradFill>
                  <a:gsLst>
                    <a:gs pos="0">
                      <a:srgbClr val="FFFFFF"/>
                    </a:gs>
                    <a:gs pos="100000">
                      <a:srgbClr val="FFFFFF"/>
                    </a:gs>
                  </a:gsLst>
                  <a:lin ang="5400000" scaled="0"/>
                </a:gradFill>
              </a:rPr>
              <a:t>Library Share</a:t>
            </a:r>
          </a:p>
          <a:p>
            <a:pPr algn="ctr" defTabSz="914099" fontAlgn="base">
              <a:lnSpc>
                <a:spcPct val="90000"/>
              </a:lnSpc>
              <a:spcBef>
                <a:spcPct val="0"/>
              </a:spcBef>
              <a:spcAft>
                <a:spcPct val="0"/>
              </a:spcAft>
            </a:pPr>
            <a:r>
              <a:rPr lang="en-US" sz="2000" spc="-100" dirty="0">
                <a:gradFill>
                  <a:gsLst>
                    <a:gs pos="0">
                      <a:srgbClr val="FFFFFF"/>
                    </a:gs>
                    <a:gs pos="100000">
                      <a:srgbClr val="FFFFFF"/>
                    </a:gs>
                  </a:gsLst>
                  <a:lin ang="5400000" scaled="0"/>
                </a:gradFill>
              </a:rPr>
              <a:t>(IND)</a:t>
            </a:r>
          </a:p>
        </p:txBody>
      </p:sp>
      <p:sp>
        <p:nvSpPr>
          <p:cNvPr id="10" name="Rectangle 9"/>
          <p:cNvSpPr/>
          <p:nvPr/>
        </p:nvSpPr>
        <p:spPr bwMode="auto">
          <a:xfrm>
            <a:off x="2406097" y="3257621"/>
            <a:ext cx="1381641" cy="1307592"/>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400" spc="-100" dirty="0">
                <a:solidFill>
                  <a:schemeClr val="tx1">
                    <a:alpha val="99000"/>
                  </a:schemeClr>
                </a:solidFill>
              </a:rPr>
              <a:t>SCVMM </a:t>
            </a:r>
            <a:endParaRPr lang="en-US" sz="2400" spc="-100" dirty="0" smtClean="0">
              <a:solidFill>
                <a:schemeClr val="tx1">
                  <a:alpha val="99000"/>
                </a:schemeClr>
              </a:solidFill>
            </a:endParaRPr>
          </a:p>
          <a:p>
            <a:pPr algn="ctr" defTabSz="914099">
              <a:lnSpc>
                <a:spcPct val="90000"/>
              </a:lnSpc>
            </a:pPr>
            <a:r>
              <a:rPr lang="en-US" sz="2400" spc="-100" dirty="0" smtClean="0">
                <a:solidFill>
                  <a:schemeClr val="tx1">
                    <a:alpha val="99000"/>
                  </a:schemeClr>
                </a:solidFill>
              </a:rPr>
              <a:t>Server</a:t>
            </a:r>
            <a:endParaRPr lang="en-US" sz="2400" spc="-100" dirty="0">
              <a:solidFill>
                <a:schemeClr val="tx1">
                  <a:alpha val="99000"/>
                </a:schemeClr>
              </a:solidFill>
            </a:endParaRPr>
          </a:p>
        </p:txBody>
      </p:sp>
      <p:sp>
        <p:nvSpPr>
          <p:cNvPr id="33" name="Rectangle 32"/>
          <p:cNvSpPr/>
          <p:nvPr/>
        </p:nvSpPr>
        <p:spPr bwMode="auto">
          <a:xfrm>
            <a:off x="519113" y="3257621"/>
            <a:ext cx="1381641" cy="1307592"/>
          </a:xfrm>
          <a:prstGeom prst="rect">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400" spc="-100" dirty="0">
                <a:solidFill>
                  <a:schemeClr val="tx1">
                    <a:alpha val="99000"/>
                  </a:schemeClr>
                </a:solidFill>
              </a:rPr>
              <a:t>TFS AT</a:t>
            </a:r>
          </a:p>
        </p:txBody>
      </p:sp>
      <p:cxnSp>
        <p:nvCxnSpPr>
          <p:cNvPr id="42" name="Elbow Connector 41"/>
          <p:cNvCxnSpPr/>
          <p:nvPr/>
        </p:nvCxnSpPr>
        <p:spPr>
          <a:xfrm flipV="1">
            <a:off x="3787738" y="3088642"/>
            <a:ext cx="714349" cy="885370"/>
          </a:xfrm>
          <a:prstGeom prst="bentConnector3">
            <a:avLst/>
          </a:prstGeom>
          <a:ln w="22225">
            <a:solidFill>
              <a:schemeClr val="accent6">
                <a:lumMod val="40000"/>
                <a:lumOff val="6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66" name="Elbow Connector 65"/>
          <p:cNvCxnSpPr/>
          <p:nvPr/>
        </p:nvCxnSpPr>
        <p:spPr>
          <a:xfrm>
            <a:off x="3787738" y="3878213"/>
            <a:ext cx="714349" cy="885372"/>
          </a:xfrm>
          <a:prstGeom prst="bentConnector3">
            <a:avLst>
              <a:gd name="adj1" fmla="val 31713"/>
            </a:avLst>
          </a:prstGeom>
          <a:ln w="22225">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flipV="1">
            <a:off x="3787738" y="1979746"/>
            <a:ext cx="714349" cy="1898467"/>
          </a:xfrm>
          <a:prstGeom prst="bentConnector3">
            <a:avLst>
              <a:gd name="adj1" fmla="val 31714"/>
            </a:avLst>
          </a:prstGeom>
          <a:ln w="22225">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sp>
        <p:nvSpPr>
          <p:cNvPr id="115" name="Rectangle 114"/>
          <p:cNvSpPr/>
          <p:nvPr/>
        </p:nvSpPr>
        <p:spPr bwMode="auto">
          <a:xfrm>
            <a:off x="7091652" y="3849188"/>
            <a:ext cx="3688046" cy="2651760"/>
          </a:xfrm>
          <a:prstGeom prst="rect">
            <a:avLst/>
          </a:prstGeom>
          <a:solidFill>
            <a:schemeClr val="tx2">
              <a:alpha val="30000"/>
            </a:schemeClr>
          </a:solidFill>
          <a:ln w="19050">
            <a:solidFill>
              <a:schemeClr val="bg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82880" tIns="137160" rIns="91432" bIns="45716" numCol="1" rtlCol="0" anchor="t" anchorCtr="0" compatLnSpc="1">
            <a:prstTxWarp prst="textNoShape">
              <a:avLst/>
            </a:prstTxWarp>
          </a:bodyPr>
          <a:lstStyle/>
          <a:p>
            <a:pPr defTabSz="914061" fontAlgn="base">
              <a:lnSpc>
                <a:spcPct val="90000"/>
              </a:lnSpc>
              <a:spcBef>
                <a:spcPct val="0"/>
              </a:spcBef>
              <a:spcAft>
                <a:spcPct val="0"/>
              </a:spcAft>
            </a:pPr>
            <a:r>
              <a:rPr lang="en-US" sz="2000" dirty="0">
                <a:gradFill>
                  <a:gsLst>
                    <a:gs pos="0">
                      <a:srgbClr val="FFFFFF"/>
                    </a:gs>
                    <a:gs pos="100000">
                      <a:srgbClr val="FFFFFF"/>
                    </a:gs>
                  </a:gsLst>
                  <a:lin ang="5400000" scaled="0"/>
                </a:gradFill>
              </a:rPr>
              <a:t>India Lab – Hyderabad</a:t>
            </a:r>
          </a:p>
        </p:txBody>
      </p:sp>
      <p:sp>
        <p:nvSpPr>
          <p:cNvPr id="116" name="Rectangle 115"/>
          <p:cNvSpPr/>
          <p:nvPr/>
        </p:nvSpPr>
        <p:spPr bwMode="auto">
          <a:xfrm>
            <a:off x="9123582" y="5515429"/>
            <a:ext cx="1371600" cy="73152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fontAlgn="base">
              <a:lnSpc>
                <a:spcPct val="90000"/>
              </a:lnSpc>
              <a:spcBef>
                <a:spcPct val="0"/>
              </a:spcBef>
              <a:spcAft>
                <a:spcPct val="0"/>
              </a:spcAft>
            </a:pPr>
            <a:r>
              <a:rPr lang="en-US" sz="2000" spc="-100" dirty="0">
                <a:gradFill>
                  <a:gsLst>
                    <a:gs pos="0">
                      <a:srgbClr val="FFFFFF"/>
                    </a:gs>
                    <a:gs pos="100000">
                      <a:srgbClr val="FFFFFF"/>
                    </a:gs>
                  </a:gsLst>
                  <a:lin ang="5400000" scaled="0"/>
                </a:gradFill>
              </a:rPr>
              <a:t>Library </a:t>
            </a:r>
            <a:endParaRPr lang="en-US" sz="2000" spc="-100" dirty="0" smtClean="0">
              <a:gradFill>
                <a:gsLst>
                  <a:gs pos="0">
                    <a:srgbClr val="FFFFFF"/>
                  </a:gs>
                  <a:gs pos="100000">
                    <a:srgbClr val="FFFFFF"/>
                  </a:gs>
                </a:gsLst>
                <a:lin ang="5400000" scaled="0"/>
              </a:gradFill>
            </a:endParaRPr>
          </a:p>
          <a:p>
            <a:pPr algn="ctr" defTabSz="914061" fontAlgn="base">
              <a:lnSpc>
                <a:spcPct val="90000"/>
              </a:lnSpc>
              <a:spcBef>
                <a:spcPct val="0"/>
              </a:spcBef>
              <a:spcAft>
                <a:spcPct val="0"/>
              </a:spcAft>
            </a:pPr>
            <a:r>
              <a:rPr lang="en-US" sz="2000" spc="-100" dirty="0" smtClean="0">
                <a:gradFill>
                  <a:gsLst>
                    <a:gs pos="0">
                      <a:srgbClr val="FFFFFF"/>
                    </a:gs>
                    <a:gs pos="100000">
                      <a:srgbClr val="FFFFFF"/>
                    </a:gs>
                  </a:gsLst>
                  <a:lin ang="5400000" scaled="0"/>
                </a:gradFill>
              </a:rPr>
              <a:t>Server</a:t>
            </a:r>
            <a:endParaRPr lang="en-US" sz="2000" spc="-100" dirty="0">
              <a:gradFill>
                <a:gsLst>
                  <a:gs pos="0">
                    <a:srgbClr val="FFFFFF"/>
                  </a:gs>
                  <a:gs pos="100000">
                    <a:srgbClr val="FFFFFF"/>
                  </a:gs>
                </a:gsLst>
                <a:lin ang="5400000" scaled="0"/>
              </a:gradFill>
            </a:endParaRPr>
          </a:p>
        </p:txBody>
      </p:sp>
      <p:grpSp>
        <p:nvGrpSpPr>
          <p:cNvPr id="117" name="Group 116"/>
          <p:cNvGrpSpPr/>
          <p:nvPr/>
        </p:nvGrpSpPr>
        <p:grpSpPr>
          <a:xfrm>
            <a:off x="7376168" y="4378959"/>
            <a:ext cx="1747414" cy="949234"/>
            <a:chOff x="7512514" y="1666377"/>
            <a:chExt cx="1747414" cy="949234"/>
          </a:xfrm>
        </p:grpSpPr>
        <p:sp>
          <p:nvSpPr>
            <p:cNvPr id="118" name="Rectangle 117"/>
            <p:cNvSpPr/>
            <p:nvPr/>
          </p:nvSpPr>
          <p:spPr bwMode="auto">
            <a:xfrm>
              <a:off x="7512514" y="1666377"/>
              <a:ext cx="1463040" cy="73152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000" spc="-100" dirty="0">
                  <a:gradFill>
                    <a:gsLst>
                      <a:gs pos="0">
                        <a:srgbClr val="FFFFFF"/>
                      </a:gs>
                      <a:gs pos="100000">
                        <a:srgbClr val="FFFFFF"/>
                      </a:gs>
                    </a:gsLst>
                    <a:lin ang="5400000" scaled="0"/>
                  </a:gradFill>
                </a:rPr>
                <a:t>Host machine</a:t>
              </a:r>
            </a:p>
          </p:txBody>
        </p:sp>
        <p:sp>
          <p:nvSpPr>
            <p:cNvPr id="119" name="Rectangle 118"/>
            <p:cNvSpPr/>
            <p:nvPr/>
          </p:nvSpPr>
          <p:spPr bwMode="auto">
            <a:xfrm>
              <a:off x="7654701" y="1775234"/>
              <a:ext cx="1463040" cy="73152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000" spc="-100" dirty="0">
                  <a:gradFill>
                    <a:gsLst>
                      <a:gs pos="0">
                        <a:srgbClr val="FFFFFF"/>
                      </a:gs>
                      <a:gs pos="100000">
                        <a:srgbClr val="FFFFFF"/>
                      </a:gs>
                    </a:gsLst>
                    <a:lin ang="5400000" scaled="0"/>
                  </a:gradFill>
                </a:rPr>
                <a:t>Host machine</a:t>
              </a:r>
            </a:p>
          </p:txBody>
        </p:sp>
        <p:sp>
          <p:nvSpPr>
            <p:cNvPr id="120" name="Rectangle 119"/>
            <p:cNvSpPr/>
            <p:nvPr/>
          </p:nvSpPr>
          <p:spPr bwMode="auto">
            <a:xfrm>
              <a:off x="7796888" y="1884091"/>
              <a:ext cx="1463040" cy="73152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r>
                <a:rPr lang="en-US" sz="2000" spc="-100" dirty="0">
                  <a:gradFill>
                    <a:gsLst>
                      <a:gs pos="0">
                        <a:schemeClr val="bg1"/>
                      </a:gs>
                      <a:gs pos="100000">
                        <a:schemeClr val="bg1"/>
                      </a:gs>
                    </a:gsLst>
                    <a:lin ang="5400000" scaled="0"/>
                  </a:gradFill>
                </a:rPr>
                <a:t>Host </a:t>
              </a:r>
              <a:r>
                <a:rPr lang="en-US" sz="2000" spc="-100" dirty="0" smtClean="0">
                  <a:gradFill>
                    <a:gsLst>
                      <a:gs pos="0">
                        <a:schemeClr val="bg1"/>
                      </a:gs>
                      <a:gs pos="100000">
                        <a:schemeClr val="bg1"/>
                      </a:gs>
                    </a:gsLst>
                    <a:lin ang="5400000" scaled="0"/>
                  </a:gradFill>
                </a:rPr>
                <a:t>Machine</a:t>
              </a:r>
              <a:endParaRPr lang="en-US" sz="2000" spc="-100" dirty="0">
                <a:gradFill>
                  <a:gsLst>
                    <a:gs pos="0">
                      <a:schemeClr val="bg1"/>
                    </a:gs>
                    <a:gs pos="100000">
                      <a:schemeClr val="bg1"/>
                    </a:gs>
                  </a:gsLst>
                  <a:lin ang="5400000" scaled="0"/>
                </a:gradFill>
              </a:endParaRPr>
            </a:p>
          </p:txBody>
        </p:sp>
      </p:grpSp>
      <p:cxnSp>
        <p:nvCxnSpPr>
          <p:cNvPr id="121" name="Straight Arrow Connector 120"/>
          <p:cNvCxnSpPr>
            <a:stCxn id="4" idx="3"/>
          </p:cNvCxnSpPr>
          <p:nvPr/>
        </p:nvCxnSpPr>
        <p:spPr>
          <a:xfrm>
            <a:off x="6696646" y="4762136"/>
            <a:ext cx="676656" cy="1449"/>
          </a:xfrm>
          <a:prstGeom prst="straightConnector1">
            <a:avLst/>
          </a:prstGeom>
          <a:ln w="22225">
            <a:solidFill>
              <a:schemeClr val="accent4"/>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7" idx="3"/>
            <a:endCxn id="116" idx="1"/>
          </p:cNvCxnSpPr>
          <p:nvPr/>
        </p:nvCxnSpPr>
        <p:spPr>
          <a:xfrm>
            <a:off x="6696647" y="5881189"/>
            <a:ext cx="2426935" cy="0"/>
          </a:xfrm>
          <a:prstGeom prst="straightConnector1">
            <a:avLst/>
          </a:prstGeom>
          <a:ln w="22225">
            <a:solidFill>
              <a:schemeClr val="accent6">
                <a:lumMod val="40000"/>
                <a:lumOff val="60000"/>
              </a:schemeClr>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091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Maintenance and Management</a:t>
            </a:r>
            <a:endParaRPr lang="en-US" dirty="0"/>
          </a:p>
        </p:txBody>
      </p:sp>
      <p:sp>
        <p:nvSpPr>
          <p:cNvPr id="3" name="Text Placeholder 2"/>
          <p:cNvSpPr>
            <a:spLocks noGrp="1"/>
          </p:cNvSpPr>
          <p:nvPr>
            <p:ph type="body" sz="quarter" idx="10"/>
          </p:nvPr>
        </p:nvSpPr>
        <p:spPr>
          <a:xfrm>
            <a:off x="519112" y="1447799"/>
            <a:ext cx="11149013" cy="4850559"/>
          </a:xfrm>
        </p:spPr>
        <p:txBody>
          <a:bodyPr/>
          <a:lstStyle/>
          <a:p>
            <a:pPr marL="339725" indent="-339725">
              <a:spcBef>
                <a:spcPts val="1200"/>
              </a:spcBef>
            </a:pPr>
            <a:r>
              <a:rPr lang="en-US" sz="2400" dirty="0">
                <a:hlinkClick r:id="rId2"/>
              </a:rPr>
              <a:t>Best practice analyzer</a:t>
            </a:r>
            <a:endParaRPr lang="en-US" sz="2400" dirty="0"/>
          </a:p>
          <a:p>
            <a:pPr marL="339725" indent="-339725">
              <a:spcBef>
                <a:spcPts val="1200"/>
              </a:spcBef>
            </a:pPr>
            <a:r>
              <a:rPr lang="en-US" sz="2400" dirty="0">
                <a:hlinkClick r:id="rId3"/>
              </a:rPr>
              <a:t>Management of hosts and library</a:t>
            </a:r>
            <a:endParaRPr lang="en-US" sz="2400" dirty="0"/>
          </a:p>
          <a:p>
            <a:pPr marL="627063" lvl="1" indent="-287338">
              <a:spcBef>
                <a:spcPts val="400"/>
              </a:spcBef>
            </a:pPr>
            <a:r>
              <a:rPr lang="en-US" sz="2000" dirty="0" smtClean="0"/>
              <a:t>Best practices</a:t>
            </a:r>
          </a:p>
          <a:p>
            <a:pPr marL="854075" lvl="2" indent="-227013">
              <a:spcBef>
                <a:spcPts val="400"/>
              </a:spcBef>
            </a:pPr>
            <a:r>
              <a:rPr lang="en-US" sz="1800" dirty="0" smtClean="0"/>
              <a:t>Un-encrypted file transfer</a:t>
            </a:r>
          </a:p>
          <a:p>
            <a:pPr marL="854075" lvl="2" indent="-227013">
              <a:spcBef>
                <a:spcPts val="400"/>
              </a:spcBef>
            </a:pPr>
            <a:r>
              <a:rPr lang="en-US" sz="1800" dirty="0" smtClean="0"/>
              <a:t>Host reserve settings </a:t>
            </a:r>
          </a:p>
          <a:p>
            <a:pPr marL="854075" lvl="2" indent="-227013">
              <a:spcBef>
                <a:spcPts val="400"/>
              </a:spcBef>
            </a:pPr>
            <a:r>
              <a:rPr lang="en-US" sz="1800" dirty="0" smtClean="0"/>
              <a:t>Host placement settings – enough disk space</a:t>
            </a:r>
          </a:p>
          <a:p>
            <a:pPr marL="854075" lvl="2" indent="-227013">
              <a:spcBef>
                <a:spcPts val="400"/>
              </a:spcBef>
            </a:pPr>
            <a:r>
              <a:rPr lang="en-US" sz="1800" dirty="0" smtClean="0"/>
              <a:t>Co-location of library and host in same switch</a:t>
            </a:r>
          </a:p>
          <a:p>
            <a:pPr marL="339725" indent="-339725">
              <a:spcBef>
                <a:spcPts val="1200"/>
              </a:spcBef>
            </a:pPr>
            <a:r>
              <a:rPr lang="en-US" sz="2400" dirty="0">
                <a:hlinkClick r:id="rId4"/>
              </a:rPr>
              <a:t>Test attachments cleaner</a:t>
            </a:r>
            <a:endParaRPr lang="en-US" sz="2400" dirty="0"/>
          </a:p>
          <a:p>
            <a:pPr marL="339725" indent="-339725">
              <a:spcBef>
                <a:spcPts val="1200"/>
              </a:spcBef>
            </a:pPr>
            <a:r>
              <a:rPr lang="en-US" sz="2400" dirty="0"/>
              <a:t>Patching of VMs and VM templates</a:t>
            </a:r>
          </a:p>
          <a:p>
            <a:pPr marL="627063" lvl="1" indent="-287338">
              <a:spcBef>
                <a:spcPts val="400"/>
              </a:spcBef>
            </a:pPr>
            <a:r>
              <a:rPr lang="en-US" sz="2000" dirty="0">
                <a:hlinkClick r:id="rId5"/>
              </a:rPr>
              <a:t>Offline VM servicing tool 3.0</a:t>
            </a:r>
            <a:endParaRPr lang="en-US" sz="2000" dirty="0"/>
          </a:p>
          <a:p>
            <a:pPr marL="339725" indent="-339725">
              <a:spcBef>
                <a:spcPts val="1200"/>
              </a:spcBef>
            </a:pPr>
            <a:r>
              <a:rPr lang="en-US" sz="2400" dirty="0">
                <a:hlinkClick r:id="rId6"/>
              </a:rPr>
              <a:t>Managing snapshots</a:t>
            </a:r>
            <a:endParaRPr lang="en-US" sz="2400" dirty="0"/>
          </a:p>
          <a:p>
            <a:pPr marL="627063" lvl="1" indent="-287338">
              <a:spcBef>
                <a:spcPts val="400"/>
              </a:spcBef>
            </a:pPr>
            <a:r>
              <a:rPr lang="en-US" sz="2000" dirty="0">
                <a:hlinkClick r:id="rId7"/>
              </a:rPr>
              <a:t>Machine password expiry</a:t>
            </a:r>
            <a:endParaRPr lang="en-US" sz="2000" dirty="0"/>
          </a:p>
          <a:p>
            <a:pPr marL="627063" lvl="1" indent="-287338">
              <a:spcBef>
                <a:spcPts val="400"/>
              </a:spcBef>
            </a:pPr>
            <a:r>
              <a:rPr lang="en-US" sz="2000" dirty="0">
                <a:hlinkClick r:id="rId8"/>
              </a:rPr>
              <a:t>Clean-up of old snapshots</a:t>
            </a:r>
            <a:endParaRPr lang="en-US" sz="2000" dirty="0"/>
          </a:p>
        </p:txBody>
      </p:sp>
    </p:spTree>
    <p:extLst>
      <p:ext uri="{BB962C8B-B14F-4D97-AF65-F5344CB8AC3E}">
        <p14:creationId xmlns:p14="http://schemas.microsoft.com/office/powerpoint/2010/main" val="121864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VMs and Environments</a:t>
            </a:r>
            <a:endParaRPr lang="en-US" dirty="0"/>
          </a:p>
        </p:txBody>
      </p:sp>
      <p:sp>
        <p:nvSpPr>
          <p:cNvPr id="3" name="Text Placeholder 2"/>
          <p:cNvSpPr>
            <a:spLocks noGrp="1"/>
          </p:cNvSpPr>
          <p:nvPr>
            <p:ph type="body" sz="quarter" idx="10"/>
          </p:nvPr>
        </p:nvSpPr>
        <p:spPr>
          <a:xfrm>
            <a:off x="519112" y="1447799"/>
            <a:ext cx="11149013" cy="4505849"/>
          </a:xfrm>
        </p:spPr>
        <p:txBody>
          <a:bodyPr/>
          <a:lstStyle/>
          <a:p>
            <a:pPr marL="339725" indent="-339725">
              <a:spcBef>
                <a:spcPts val="1800"/>
              </a:spcBef>
            </a:pPr>
            <a:r>
              <a:rPr lang="en-US" sz="2400" dirty="0" smtClean="0"/>
              <a:t>Creating VMs</a:t>
            </a:r>
          </a:p>
          <a:p>
            <a:pPr marL="627063" lvl="1" indent="-287338">
              <a:spcBef>
                <a:spcPts val="400"/>
              </a:spcBef>
            </a:pPr>
            <a:r>
              <a:rPr lang="en-US" sz="2000" dirty="0">
                <a:hlinkClick r:id="rId2"/>
              </a:rPr>
              <a:t>Create and store VMs </a:t>
            </a:r>
            <a:r>
              <a:rPr lang="en-US" sz="2000" dirty="0" smtClean="0">
                <a:hlinkClick r:id="rId2"/>
              </a:rPr>
              <a:t>– </a:t>
            </a:r>
            <a:r>
              <a:rPr lang="en-US" sz="2000" dirty="0">
                <a:hlinkClick r:id="rId2"/>
              </a:rPr>
              <a:t>MSDN doc</a:t>
            </a:r>
            <a:endParaRPr lang="en-US" sz="2000" dirty="0"/>
          </a:p>
          <a:p>
            <a:pPr marL="627063" lvl="1" indent="-287338">
              <a:spcBef>
                <a:spcPts val="400"/>
              </a:spcBef>
            </a:pPr>
            <a:r>
              <a:rPr lang="en-US" sz="2000" dirty="0">
                <a:hlinkClick r:id="rId3"/>
              </a:rPr>
              <a:t>Creating VMs</a:t>
            </a:r>
            <a:endParaRPr lang="en-US" sz="2000" dirty="0"/>
          </a:p>
          <a:p>
            <a:pPr marL="627063" lvl="1" indent="-287338">
              <a:spcBef>
                <a:spcPts val="400"/>
              </a:spcBef>
            </a:pPr>
            <a:r>
              <a:rPr lang="en-US" sz="2000" dirty="0">
                <a:hlinkClick r:id="rId4"/>
              </a:rPr>
              <a:t>Prepare a domain controller VM</a:t>
            </a:r>
            <a:endParaRPr lang="en-US" sz="2000" dirty="0"/>
          </a:p>
          <a:p>
            <a:pPr marL="339725" indent="-339725">
              <a:spcBef>
                <a:spcPts val="1800"/>
              </a:spcBef>
            </a:pPr>
            <a:r>
              <a:rPr lang="en-US" sz="2400" dirty="0"/>
              <a:t>Manage virtual environments</a:t>
            </a:r>
          </a:p>
          <a:p>
            <a:pPr marL="627063" lvl="1" indent="-287338">
              <a:spcBef>
                <a:spcPts val="400"/>
              </a:spcBef>
            </a:pPr>
            <a:r>
              <a:rPr lang="en-US" sz="2000" dirty="0">
                <a:hlinkClick r:id="rId5"/>
              </a:rPr>
              <a:t>Creating virtual </a:t>
            </a:r>
            <a:r>
              <a:rPr lang="en-US" sz="2000" dirty="0" smtClean="0">
                <a:hlinkClick r:id="rId5"/>
              </a:rPr>
              <a:t>environments – </a:t>
            </a:r>
            <a:r>
              <a:rPr lang="en-US" sz="2000" dirty="0">
                <a:hlinkClick r:id="rId5"/>
              </a:rPr>
              <a:t>MSDN doc</a:t>
            </a:r>
            <a:endParaRPr lang="en-US" sz="2000" dirty="0"/>
          </a:p>
          <a:p>
            <a:pPr marL="627063" lvl="1" indent="-287338">
              <a:spcBef>
                <a:spcPts val="400"/>
              </a:spcBef>
            </a:pPr>
            <a:r>
              <a:rPr lang="en-US" sz="2000" dirty="0">
                <a:hlinkClick r:id="rId6"/>
              </a:rPr>
              <a:t>Creating and working with virtual </a:t>
            </a:r>
            <a:r>
              <a:rPr lang="en-US" sz="2000" dirty="0" smtClean="0">
                <a:hlinkClick r:id="rId6"/>
              </a:rPr>
              <a:t>environments</a:t>
            </a:r>
            <a:endParaRPr lang="en-US" sz="2000" dirty="0"/>
          </a:p>
          <a:p>
            <a:pPr marL="627063" lvl="1" indent="-287338">
              <a:spcBef>
                <a:spcPts val="400"/>
              </a:spcBef>
            </a:pPr>
            <a:r>
              <a:rPr lang="en-US" sz="2000" dirty="0">
                <a:hlinkClick r:id="rId7"/>
              </a:rPr>
              <a:t>Concepts and guidelines</a:t>
            </a:r>
            <a:endParaRPr lang="en-US" sz="2000" dirty="0"/>
          </a:p>
          <a:p>
            <a:pPr marL="627063" lvl="1" indent="-287338">
              <a:spcBef>
                <a:spcPts val="400"/>
              </a:spcBef>
            </a:pPr>
            <a:r>
              <a:rPr lang="en-US" sz="2000" dirty="0">
                <a:hlinkClick r:id="rId8"/>
              </a:rPr>
              <a:t>Creating network isolated environments</a:t>
            </a:r>
            <a:endParaRPr lang="en-US" sz="2000" dirty="0"/>
          </a:p>
          <a:p>
            <a:pPr marL="339725" indent="-339725">
              <a:spcBef>
                <a:spcPts val="1800"/>
              </a:spcBef>
            </a:pPr>
            <a:r>
              <a:rPr lang="en-US" sz="2400" dirty="0"/>
              <a:t>Networking</a:t>
            </a:r>
          </a:p>
          <a:p>
            <a:pPr marL="627063" lvl="1" indent="-287338">
              <a:spcBef>
                <a:spcPts val="400"/>
              </a:spcBef>
            </a:pPr>
            <a:r>
              <a:rPr lang="en-US" sz="2000" dirty="0">
                <a:hlinkClick r:id="rId9"/>
              </a:rPr>
              <a:t>Networking basics</a:t>
            </a:r>
            <a:endParaRPr lang="en-US" sz="2000" dirty="0"/>
          </a:p>
          <a:p>
            <a:pPr marL="627063" lvl="1" indent="-287338">
              <a:spcBef>
                <a:spcPts val="400"/>
              </a:spcBef>
            </a:pPr>
            <a:r>
              <a:rPr lang="en-US" sz="2000" dirty="0">
                <a:hlinkClick r:id="rId10"/>
              </a:rPr>
              <a:t>Network isolation</a:t>
            </a:r>
            <a:endParaRPr lang="en-US" sz="2000" dirty="0"/>
          </a:p>
        </p:txBody>
      </p:sp>
    </p:spTree>
    <p:extLst>
      <p:ext uri="{BB962C8B-B14F-4D97-AF65-F5344CB8AC3E}">
        <p14:creationId xmlns:p14="http://schemas.microsoft.com/office/powerpoint/2010/main" val="243222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and Deployment</a:t>
            </a:r>
            <a:endParaRPr lang="en-US" dirty="0"/>
          </a:p>
        </p:txBody>
      </p:sp>
      <p:sp>
        <p:nvSpPr>
          <p:cNvPr id="3" name="Text Placeholder 2"/>
          <p:cNvSpPr>
            <a:spLocks noGrp="1"/>
          </p:cNvSpPr>
          <p:nvPr>
            <p:ph type="body" sz="quarter" idx="10"/>
          </p:nvPr>
        </p:nvSpPr>
        <p:spPr>
          <a:xfrm>
            <a:off x="519112" y="1447799"/>
            <a:ext cx="11149013" cy="4595104"/>
          </a:xfrm>
        </p:spPr>
        <p:txBody>
          <a:bodyPr/>
          <a:lstStyle/>
          <a:p>
            <a:pPr marL="400050" indent="-400050">
              <a:spcBef>
                <a:spcPts val="1800"/>
              </a:spcBef>
            </a:pPr>
            <a:r>
              <a:rPr lang="en-US" sz="2800" dirty="0"/>
              <a:t>Testing on environments</a:t>
            </a:r>
          </a:p>
          <a:p>
            <a:pPr marL="739775" lvl="1" indent="-339725"/>
            <a:r>
              <a:rPr lang="en-US" sz="2400" dirty="0">
                <a:hlinkClick r:id="rId2"/>
              </a:rPr>
              <a:t>MSDN docs</a:t>
            </a:r>
            <a:endParaRPr lang="en-US" sz="2400" dirty="0"/>
          </a:p>
          <a:p>
            <a:pPr marL="739775" lvl="1" indent="-339725"/>
            <a:r>
              <a:rPr lang="en-US" sz="2400" dirty="0">
                <a:hlinkClick r:id="rId3"/>
              </a:rPr>
              <a:t>Manual testing and file rich bugs</a:t>
            </a:r>
            <a:endParaRPr lang="en-US" sz="2400" dirty="0"/>
          </a:p>
          <a:p>
            <a:pPr marL="739775" lvl="1" indent="-339725"/>
            <a:r>
              <a:rPr lang="en-US" sz="2400" dirty="0">
                <a:hlinkClick r:id="rId4"/>
              </a:rPr>
              <a:t>Using snapshots to save state and reproduce the bug</a:t>
            </a:r>
            <a:endParaRPr lang="en-US" sz="2400" dirty="0"/>
          </a:p>
          <a:p>
            <a:pPr marL="400050" indent="-400050">
              <a:spcBef>
                <a:spcPts val="1800"/>
              </a:spcBef>
            </a:pPr>
            <a:r>
              <a:rPr lang="en-US" sz="2800" dirty="0"/>
              <a:t>Deployment workflow</a:t>
            </a:r>
          </a:p>
          <a:p>
            <a:pPr marL="739775" lvl="1" indent="-339725"/>
            <a:r>
              <a:rPr lang="en-US" sz="2400" dirty="0">
                <a:hlinkClick r:id="rId5"/>
              </a:rPr>
              <a:t>MSDN docs</a:t>
            </a:r>
            <a:endParaRPr lang="en-US" sz="2400" dirty="0"/>
          </a:p>
          <a:p>
            <a:pPr marL="739775" lvl="1" indent="-339725"/>
            <a:r>
              <a:rPr lang="en-US" sz="2400" dirty="0">
                <a:hlinkClick r:id="rId6"/>
              </a:rPr>
              <a:t>Sample for web </a:t>
            </a:r>
            <a:r>
              <a:rPr lang="en-US" sz="2400" dirty="0" smtClean="0">
                <a:hlinkClick r:id="rId6"/>
              </a:rPr>
              <a:t>application</a:t>
            </a:r>
            <a:endParaRPr lang="en-US" sz="2400" dirty="0"/>
          </a:p>
          <a:p>
            <a:pPr marL="739775" lvl="1" indent="-339725"/>
            <a:r>
              <a:rPr lang="en-US" sz="2400" dirty="0"/>
              <a:t>Customizing the build-deploy-test workflow</a:t>
            </a:r>
          </a:p>
          <a:p>
            <a:pPr marL="1027113" lvl="2" indent="-287338"/>
            <a:r>
              <a:rPr lang="en-US" sz="2000" dirty="0" smtClean="0">
                <a:hlinkClick r:id="rId7"/>
              </a:rPr>
              <a:t>Post 1</a:t>
            </a:r>
            <a:r>
              <a:rPr lang="en-US" sz="2000" dirty="0" smtClean="0"/>
              <a:t> and </a:t>
            </a:r>
            <a:r>
              <a:rPr lang="en-US" sz="2000" dirty="0" smtClean="0">
                <a:hlinkClick r:id="rId8"/>
              </a:rPr>
              <a:t>Post 2</a:t>
            </a:r>
            <a:endParaRPr lang="en-US" sz="2000" dirty="0" smtClean="0"/>
          </a:p>
          <a:p>
            <a:pPr marL="1027113" lvl="2" indent="-287338"/>
            <a:r>
              <a:rPr lang="en-US" sz="2000" dirty="0"/>
              <a:t>MSDN docs soon</a:t>
            </a:r>
          </a:p>
          <a:p>
            <a:pPr marL="739775" lvl="1" indent="-339725"/>
            <a:r>
              <a:rPr lang="en-US" sz="2400" dirty="0">
                <a:hlinkClick r:id="rId9"/>
              </a:rPr>
              <a:t>Macros in the workflow</a:t>
            </a:r>
            <a:endParaRPr lang="en-US" sz="2400" dirty="0"/>
          </a:p>
        </p:txBody>
      </p:sp>
    </p:spTree>
    <p:extLst>
      <p:ext uri="{BB962C8B-B14F-4D97-AF65-F5344CB8AC3E}">
        <p14:creationId xmlns:p14="http://schemas.microsoft.com/office/powerpoint/2010/main" val="259087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Troubleshooting</a:t>
            </a:r>
            <a:endParaRPr lang="en-US" dirty="0"/>
          </a:p>
        </p:txBody>
      </p:sp>
      <p:sp>
        <p:nvSpPr>
          <p:cNvPr id="3" name="Text Placeholder 2"/>
          <p:cNvSpPr>
            <a:spLocks noGrp="1"/>
          </p:cNvSpPr>
          <p:nvPr>
            <p:ph type="body" sz="quarter" idx="10"/>
          </p:nvPr>
        </p:nvSpPr>
        <p:spPr>
          <a:xfrm>
            <a:off x="519112" y="1447799"/>
            <a:ext cx="11149013" cy="1117229"/>
          </a:xfrm>
        </p:spPr>
        <p:txBody>
          <a:bodyPr/>
          <a:lstStyle/>
          <a:p>
            <a:pPr>
              <a:spcBef>
                <a:spcPts val="1800"/>
              </a:spcBef>
            </a:pPr>
            <a:r>
              <a:rPr lang="en-US" dirty="0" smtClean="0">
                <a:hlinkClick r:id="rId2"/>
              </a:rPr>
              <a:t>Troubleshooting guide</a:t>
            </a:r>
            <a:endParaRPr lang="en-US" dirty="0" smtClean="0"/>
          </a:p>
          <a:p>
            <a:pPr>
              <a:spcBef>
                <a:spcPts val="1800"/>
              </a:spcBef>
            </a:pPr>
            <a:r>
              <a:rPr lang="en-US" dirty="0" smtClean="0">
                <a:hlinkClick r:id="rId3"/>
              </a:rPr>
              <a:t>Architecture – ports and protocols</a:t>
            </a:r>
            <a:endParaRPr lang="en-US" dirty="0" smtClean="0"/>
          </a:p>
        </p:txBody>
      </p:sp>
    </p:spTree>
    <p:extLst>
      <p:ext uri="{BB962C8B-B14F-4D97-AF65-F5344CB8AC3E}">
        <p14:creationId xmlns:p14="http://schemas.microsoft.com/office/powerpoint/2010/main" val="290251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Text Placeholder 2"/>
          <p:cNvSpPr>
            <a:spLocks noGrp="1"/>
          </p:cNvSpPr>
          <p:nvPr>
            <p:ph type="body" sz="quarter" idx="10"/>
          </p:nvPr>
        </p:nvSpPr>
        <p:spPr>
          <a:xfrm>
            <a:off x="519112" y="1447799"/>
            <a:ext cx="11149013" cy="4490460"/>
          </a:xfrm>
        </p:spPr>
        <p:txBody>
          <a:bodyPr/>
          <a:lstStyle/>
          <a:p>
            <a:pPr>
              <a:spcBef>
                <a:spcPts val="1200"/>
              </a:spcBef>
            </a:pPr>
            <a:r>
              <a:rPr lang="en-US" dirty="0" smtClean="0">
                <a:hlinkClick r:id="rId2"/>
              </a:rPr>
              <a:t>Product team blog</a:t>
            </a:r>
            <a:endParaRPr lang="en-US" dirty="0" smtClean="0"/>
          </a:p>
          <a:p>
            <a:pPr>
              <a:spcBef>
                <a:spcPts val="1200"/>
              </a:spcBef>
            </a:pPr>
            <a:r>
              <a:rPr lang="en-US" dirty="0" smtClean="0">
                <a:hlinkClick r:id="rId3"/>
              </a:rPr>
              <a:t>Videos</a:t>
            </a:r>
            <a:endParaRPr lang="en-US" dirty="0" smtClean="0"/>
          </a:p>
          <a:p>
            <a:pPr>
              <a:spcBef>
                <a:spcPts val="1200"/>
              </a:spcBef>
            </a:pPr>
            <a:r>
              <a:rPr lang="en-US" dirty="0" smtClean="0">
                <a:hlinkClick r:id="rId4"/>
              </a:rPr>
              <a:t>VHD</a:t>
            </a:r>
            <a:endParaRPr lang="en-US" dirty="0" smtClean="0"/>
          </a:p>
          <a:p>
            <a:pPr>
              <a:spcBef>
                <a:spcPts val="1200"/>
              </a:spcBef>
            </a:pPr>
            <a:r>
              <a:rPr lang="en-US" dirty="0" smtClean="0"/>
              <a:t>Getting started series</a:t>
            </a:r>
          </a:p>
          <a:p>
            <a:pPr lvl="1">
              <a:spcBef>
                <a:spcPts val="400"/>
              </a:spcBef>
            </a:pPr>
            <a:r>
              <a:rPr lang="en-US" dirty="0" smtClean="0">
                <a:hlinkClick r:id="rId5"/>
              </a:rPr>
              <a:t>Part 1</a:t>
            </a:r>
            <a:r>
              <a:rPr lang="en-US" dirty="0" smtClean="0"/>
              <a:t>, </a:t>
            </a:r>
            <a:r>
              <a:rPr lang="en-US" dirty="0" smtClean="0">
                <a:hlinkClick r:id="rId6"/>
              </a:rPr>
              <a:t>Part 2</a:t>
            </a:r>
            <a:r>
              <a:rPr lang="en-US" dirty="0" smtClean="0"/>
              <a:t>, </a:t>
            </a:r>
            <a:r>
              <a:rPr lang="en-US" dirty="0" smtClean="0">
                <a:hlinkClick r:id="rId7"/>
              </a:rPr>
              <a:t>Part 3</a:t>
            </a:r>
            <a:r>
              <a:rPr lang="en-US" dirty="0" smtClean="0"/>
              <a:t>, </a:t>
            </a:r>
            <a:r>
              <a:rPr lang="en-US" dirty="0" smtClean="0">
                <a:hlinkClick r:id="rId8"/>
              </a:rPr>
              <a:t>Part 4</a:t>
            </a:r>
            <a:endParaRPr lang="en-US" dirty="0" smtClean="0"/>
          </a:p>
          <a:p>
            <a:pPr>
              <a:spcBef>
                <a:spcPts val="1200"/>
              </a:spcBef>
            </a:pPr>
            <a:r>
              <a:rPr lang="en-US" dirty="0">
                <a:hlinkClick r:id="rId9"/>
              </a:rPr>
              <a:t>VM </a:t>
            </a:r>
            <a:r>
              <a:rPr lang="en-US" dirty="0" smtClean="0">
                <a:hlinkClick r:id="rId9"/>
              </a:rPr>
              <a:t>prep tool</a:t>
            </a:r>
            <a:endParaRPr lang="en-US" dirty="0"/>
          </a:p>
          <a:p>
            <a:pPr>
              <a:spcBef>
                <a:spcPts val="1200"/>
              </a:spcBef>
            </a:pPr>
            <a:r>
              <a:rPr lang="en-US" dirty="0">
                <a:hlinkClick r:id="rId10"/>
              </a:rPr>
              <a:t>Lab management data sheet</a:t>
            </a:r>
            <a:endParaRPr lang="en-US" dirty="0">
              <a:hlinkClick r:id=""/>
            </a:endParaRPr>
          </a:p>
          <a:p>
            <a:pPr>
              <a:spcBef>
                <a:spcPts val="1200"/>
              </a:spcBef>
            </a:pPr>
            <a:r>
              <a:rPr lang="en-US" dirty="0">
                <a:hlinkClick r:id=""/>
              </a:rPr>
              <a:t>Lab </a:t>
            </a:r>
            <a:r>
              <a:rPr lang="en-US" dirty="0">
                <a:hlinkClick r:id="rId11"/>
              </a:rPr>
              <a:t>management product page</a:t>
            </a:r>
            <a:endParaRPr lang="en-US" dirty="0"/>
          </a:p>
        </p:txBody>
      </p:sp>
    </p:spTree>
    <p:extLst>
      <p:ext uri="{BB962C8B-B14F-4D97-AF65-F5344CB8AC3E}">
        <p14:creationId xmlns:p14="http://schemas.microsoft.com/office/powerpoint/2010/main" val="28346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1" y="1553471"/>
            <a:ext cx="12188825" cy="5304530"/>
          </a:xfrm>
          <a:prstGeom prst="rect">
            <a:avLst/>
          </a:prstGeom>
          <a:gradFill flip="none" rotWithShape="1">
            <a:gsLst>
              <a:gs pos="0">
                <a:schemeClr val="bg1">
                  <a:alpha val="28000"/>
                </a:schemeClr>
              </a:gs>
              <a:gs pos="100000">
                <a:schemeClr val="tx2">
                  <a:alpha val="0"/>
                </a:schemeClr>
              </a:gs>
            </a:gsLst>
            <a:lin ang="162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a:xfrm>
            <a:off x="519112" y="228600"/>
            <a:ext cx="11149013" cy="941796"/>
          </a:xfrm>
        </p:spPr>
        <p:txBody>
          <a:bodyPr/>
          <a:lstStyle/>
          <a:p>
            <a:r>
              <a:rPr lang="en-US" sz="4000" dirty="0" smtClean="0"/>
              <a:t>What About VMware?</a:t>
            </a:r>
            <a:br>
              <a:rPr lang="en-US" sz="4000" dirty="0" smtClean="0"/>
            </a:br>
            <a:r>
              <a:rPr lang="en-US" sz="2800" dirty="0">
                <a:hlinkClick r:id="rId2"/>
              </a:rPr>
              <a:t>Hyper-V versus </a:t>
            </a:r>
            <a:r>
              <a:rPr lang="en-US" sz="2800" dirty="0" smtClean="0">
                <a:hlinkClick r:id="rId2"/>
              </a:rPr>
              <a:t>VMware </a:t>
            </a:r>
            <a:r>
              <a:rPr lang="en-US" sz="2800" dirty="0">
                <a:hlinkClick r:id="rId2"/>
              </a:rPr>
              <a:t>versus Physical </a:t>
            </a:r>
            <a:r>
              <a:rPr lang="en-US" sz="2800" dirty="0" smtClean="0">
                <a:hlinkClick r:id="rId2"/>
              </a:rPr>
              <a:t>Machines</a:t>
            </a:r>
            <a:endParaRPr lang="en-US" sz="4000" dirty="0"/>
          </a:p>
        </p:txBody>
      </p:sp>
      <p:graphicFrame>
        <p:nvGraphicFramePr>
          <p:cNvPr id="3" name="Table 2"/>
          <p:cNvGraphicFramePr>
            <a:graphicFrameLocks noGrp="1"/>
          </p:cNvGraphicFramePr>
          <p:nvPr>
            <p:extLst>
              <p:ext uri="{D42A27DB-BD31-4B8C-83A1-F6EECF244321}">
                <p14:modId xmlns:p14="http://schemas.microsoft.com/office/powerpoint/2010/main" val="1961424270"/>
              </p:ext>
            </p:extLst>
          </p:nvPr>
        </p:nvGraphicFramePr>
        <p:xfrm>
          <a:off x="519113" y="1497057"/>
          <a:ext cx="11149013" cy="4681728"/>
        </p:xfrm>
        <a:graphic>
          <a:graphicData uri="http://schemas.openxmlformats.org/drawingml/2006/table">
            <a:tbl>
              <a:tblPr firstRow="1" bandRow="1">
                <a:tableStyleId>{2D5ABB26-0587-4C30-8999-92F81FD0307C}</a:tableStyleId>
              </a:tblPr>
              <a:tblGrid>
                <a:gridCol w="3848696"/>
                <a:gridCol w="2433439"/>
                <a:gridCol w="2433439"/>
                <a:gridCol w="2433439"/>
              </a:tblGrid>
              <a:tr h="365760">
                <a:tc>
                  <a:txBody>
                    <a:bodyPr/>
                    <a:lstStyle/>
                    <a:p>
                      <a:pPr>
                        <a:lnSpc>
                          <a:spcPct val="90000"/>
                        </a:lnSpc>
                      </a:pPr>
                      <a:r>
                        <a:rPr lang="en-US" sz="1200" b="1" dirty="0" smtClean="0">
                          <a:gradFill>
                            <a:gsLst>
                              <a:gs pos="0">
                                <a:schemeClr val="bg1"/>
                              </a:gs>
                              <a:gs pos="100000">
                                <a:schemeClr val="bg1"/>
                              </a:gs>
                            </a:gsLst>
                            <a:lin ang="5400000" scaled="0"/>
                          </a:gradFill>
                        </a:rPr>
                        <a:t>VISUAL STUDIO 2010 </a:t>
                      </a:r>
                      <a:br>
                        <a:rPr lang="en-US" sz="1200" b="1" dirty="0" smtClean="0">
                          <a:gradFill>
                            <a:gsLst>
                              <a:gs pos="0">
                                <a:schemeClr val="bg1"/>
                              </a:gs>
                              <a:gs pos="100000">
                                <a:schemeClr val="bg1"/>
                              </a:gs>
                            </a:gsLst>
                            <a:lin ang="5400000" scaled="0"/>
                          </a:gradFill>
                        </a:rPr>
                      </a:br>
                      <a:r>
                        <a:rPr lang="en-US" sz="1200" b="1" dirty="0" smtClean="0">
                          <a:gradFill>
                            <a:gsLst>
                              <a:gs pos="0">
                                <a:schemeClr val="bg1"/>
                              </a:gs>
                              <a:gs pos="100000">
                                <a:schemeClr val="bg1"/>
                              </a:gs>
                            </a:gsLst>
                            <a:lin ang="5400000" scaled="0"/>
                          </a:gradFill>
                        </a:rPr>
                        <a:t>CAPABILITY/FEATURE</a:t>
                      </a:r>
                      <a:endParaRPr lang="en-US" sz="1200" b="1" dirty="0">
                        <a:gradFill>
                          <a:gsLst>
                            <a:gs pos="0">
                              <a:schemeClr val="bg1"/>
                            </a:gs>
                            <a:gs pos="100000">
                              <a:schemeClr val="bg1"/>
                            </a:gs>
                          </a:gsLst>
                          <a:lin ang="5400000" scaled="0"/>
                        </a:gradFill>
                      </a:endParaRPr>
                    </a:p>
                  </a:txBody>
                  <a:tcPr marT="91440" marB="91440" anchor="ctr">
                    <a:gradFill>
                      <a:gsLst>
                        <a:gs pos="0">
                          <a:schemeClr val="accent1"/>
                        </a:gs>
                        <a:gs pos="100000">
                          <a:schemeClr val="accent4"/>
                        </a:gs>
                      </a:gsLst>
                      <a:lin ang="5400000" scaled="0"/>
                    </a:gradFill>
                  </a:tcPr>
                </a:tc>
                <a:tc>
                  <a:txBody>
                    <a:bodyPr/>
                    <a:lstStyle/>
                    <a:p>
                      <a:pPr algn="ctr">
                        <a:lnSpc>
                          <a:spcPct val="90000"/>
                        </a:lnSpc>
                      </a:pPr>
                      <a:r>
                        <a:rPr lang="en-US" sz="1200" b="1" dirty="0" smtClean="0">
                          <a:gradFill>
                            <a:gsLst>
                              <a:gs pos="0">
                                <a:schemeClr val="bg1"/>
                              </a:gs>
                              <a:gs pos="100000">
                                <a:schemeClr val="bg1"/>
                              </a:gs>
                            </a:gsLst>
                            <a:lin ang="5400000" scaled="0"/>
                          </a:gradFill>
                        </a:rPr>
                        <a:t>VIRTUAL</a:t>
                      </a:r>
                      <a:r>
                        <a:rPr lang="en-US" sz="1200" b="1" baseline="0" dirty="0" smtClean="0">
                          <a:gradFill>
                            <a:gsLst>
                              <a:gs pos="0">
                                <a:schemeClr val="bg1"/>
                              </a:gs>
                              <a:gs pos="100000">
                                <a:schemeClr val="bg1"/>
                              </a:gs>
                            </a:gsLst>
                            <a:lin ang="5400000" scaled="0"/>
                          </a:gradFill>
                        </a:rPr>
                        <a:t> ENVIRONMENTS </a:t>
                      </a:r>
                      <a:r>
                        <a:rPr lang="en-US" sz="1200" b="0" baseline="0" dirty="0" smtClean="0">
                          <a:gradFill>
                            <a:gsLst>
                              <a:gs pos="0">
                                <a:schemeClr val="bg1"/>
                              </a:gs>
                              <a:gs pos="100000">
                                <a:schemeClr val="bg1"/>
                              </a:gs>
                            </a:gsLst>
                            <a:lin ang="5400000" scaled="0"/>
                          </a:gradFill>
                        </a:rPr>
                        <a:t>(Hyper-V)</a:t>
                      </a:r>
                      <a:endParaRPr lang="en-US" sz="1200" b="0" dirty="0">
                        <a:gradFill>
                          <a:gsLst>
                            <a:gs pos="0">
                              <a:schemeClr val="bg1"/>
                            </a:gs>
                            <a:gs pos="100000">
                              <a:schemeClr val="bg1"/>
                            </a:gs>
                          </a:gsLst>
                          <a:lin ang="5400000" scaled="0"/>
                        </a:gradFill>
                      </a:endParaRPr>
                    </a:p>
                  </a:txBody>
                  <a:tcPr marT="91440" marB="91440" anchor="ctr">
                    <a:gradFill>
                      <a:gsLst>
                        <a:gs pos="0">
                          <a:schemeClr val="accent1"/>
                        </a:gs>
                        <a:gs pos="100000">
                          <a:schemeClr val="accent4"/>
                        </a:gs>
                      </a:gsLst>
                      <a:lin ang="5400000" scaled="0"/>
                    </a:gradFill>
                  </a:tcPr>
                </a:tc>
                <a:tc>
                  <a:txBody>
                    <a:bodyPr/>
                    <a:lstStyle/>
                    <a:p>
                      <a:pPr algn="ctr">
                        <a:lnSpc>
                          <a:spcPct val="90000"/>
                        </a:lnSpc>
                      </a:pPr>
                      <a:r>
                        <a:rPr lang="en-US" sz="1200" b="1" dirty="0" smtClean="0">
                          <a:gradFill>
                            <a:gsLst>
                              <a:gs pos="0">
                                <a:schemeClr val="bg1"/>
                              </a:gs>
                              <a:gs pos="100000">
                                <a:schemeClr val="bg1"/>
                              </a:gs>
                            </a:gsLst>
                            <a:lin ang="5400000" scaled="0"/>
                          </a:gradFill>
                        </a:rPr>
                        <a:t>PHYSICAL </a:t>
                      </a:r>
                      <a:br>
                        <a:rPr lang="en-US" sz="1200" b="1" dirty="0" smtClean="0">
                          <a:gradFill>
                            <a:gsLst>
                              <a:gs pos="0">
                                <a:schemeClr val="bg1"/>
                              </a:gs>
                              <a:gs pos="100000">
                                <a:schemeClr val="bg1"/>
                              </a:gs>
                            </a:gsLst>
                            <a:lin ang="5400000" scaled="0"/>
                          </a:gradFill>
                        </a:rPr>
                      </a:br>
                      <a:r>
                        <a:rPr lang="en-US" sz="1200" b="1" dirty="0" smtClean="0">
                          <a:gradFill>
                            <a:gsLst>
                              <a:gs pos="0">
                                <a:schemeClr val="bg1"/>
                              </a:gs>
                              <a:gs pos="100000">
                                <a:schemeClr val="bg1"/>
                              </a:gs>
                            </a:gsLst>
                            <a:lin ang="5400000" scaled="0"/>
                          </a:gradFill>
                        </a:rPr>
                        <a:t>ENVIRONMENTS</a:t>
                      </a:r>
                      <a:endParaRPr lang="en-US" sz="1200" b="1" dirty="0">
                        <a:gradFill>
                          <a:gsLst>
                            <a:gs pos="0">
                              <a:schemeClr val="bg1"/>
                            </a:gs>
                            <a:gs pos="100000">
                              <a:schemeClr val="bg1"/>
                            </a:gs>
                          </a:gsLst>
                          <a:lin ang="5400000" scaled="0"/>
                        </a:gradFill>
                      </a:endParaRPr>
                    </a:p>
                  </a:txBody>
                  <a:tcPr marT="91440" marB="91440" anchor="ctr">
                    <a:gradFill>
                      <a:gsLst>
                        <a:gs pos="0">
                          <a:schemeClr val="accent1"/>
                        </a:gs>
                        <a:gs pos="100000">
                          <a:schemeClr val="accent4"/>
                        </a:gs>
                      </a:gsLst>
                      <a:lin ang="5400000" scaled="0"/>
                    </a:gradFill>
                  </a:tcPr>
                </a:tc>
                <a:tc>
                  <a:txBody>
                    <a:bodyPr/>
                    <a:lstStyle/>
                    <a:p>
                      <a:pPr algn="ctr">
                        <a:lnSpc>
                          <a:spcPct val="90000"/>
                        </a:lnSpc>
                      </a:pPr>
                      <a:r>
                        <a:rPr lang="en-US" sz="1200" b="1" dirty="0" smtClean="0">
                          <a:gradFill>
                            <a:gsLst>
                              <a:gs pos="0">
                                <a:schemeClr val="bg1"/>
                              </a:gs>
                              <a:gs pos="100000">
                                <a:schemeClr val="bg1"/>
                              </a:gs>
                            </a:gsLst>
                            <a:lin ang="5400000" scaled="0"/>
                          </a:gradFill>
                        </a:rPr>
                        <a:t>VIRTUAL</a:t>
                      </a:r>
                      <a:r>
                        <a:rPr lang="en-US" sz="1200" b="1" baseline="0" dirty="0" smtClean="0">
                          <a:gradFill>
                            <a:gsLst>
                              <a:gs pos="0">
                                <a:schemeClr val="bg1"/>
                              </a:gs>
                              <a:gs pos="100000">
                                <a:schemeClr val="bg1"/>
                              </a:gs>
                            </a:gsLst>
                            <a:lin ang="5400000" scaled="0"/>
                          </a:gradFill>
                        </a:rPr>
                        <a:t> </a:t>
                      </a:r>
                      <a:r>
                        <a:rPr lang="en-US" sz="1200" b="1" dirty="0" smtClean="0">
                          <a:gradFill>
                            <a:gsLst>
                              <a:gs pos="0">
                                <a:schemeClr val="bg1"/>
                              </a:gs>
                              <a:gs pos="100000">
                                <a:schemeClr val="bg1"/>
                              </a:gs>
                            </a:gsLst>
                            <a:lin ang="5400000" scaled="0"/>
                          </a:gradFill>
                        </a:rPr>
                        <a:t>ENVIRONMENTS</a:t>
                      </a:r>
                      <a:r>
                        <a:rPr lang="en-US" sz="1200" b="1" baseline="0" dirty="0" smtClean="0">
                          <a:gradFill>
                            <a:gsLst>
                              <a:gs pos="0">
                                <a:schemeClr val="bg1"/>
                              </a:gs>
                              <a:gs pos="100000">
                                <a:schemeClr val="bg1"/>
                              </a:gs>
                            </a:gsLst>
                            <a:lin ang="5400000" scaled="0"/>
                          </a:gradFill>
                        </a:rPr>
                        <a:t> </a:t>
                      </a:r>
                      <a:r>
                        <a:rPr lang="en-US" sz="1200" b="0" baseline="0" dirty="0" smtClean="0">
                          <a:gradFill>
                            <a:gsLst>
                              <a:gs pos="0">
                                <a:schemeClr val="bg1"/>
                              </a:gs>
                              <a:gs pos="100000">
                                <a:schemeClr val="bg1"/>
                              </a:gs>
                            </a:gsLst>
                            <a:lin ang="5400000" scaled="0"/>
                          </a:gradFill>
                        </a:rPr>
                        <a:t>(non Hyper-V e.g., VMware)</a:t>
                      </a:r>
                      <a:endParaRPr lang="en-US" sz="1200" b="0" dirty="0">
                        <a:gradFill>
                          <a:gsLst>
                            <a:gs pos="0">
                              <a:schemeClr val="bg1"/>
                            </a:gs>
                            <a:gs pos="100000">
                              <a:schemeClr val="bg1"/>
                            </a:gs>
                          </a:gsLst>
                          <a:lin ang="5400000" scaled="0"/>
                        </a:gradFill>
                      </a:endParaRPr>
                    </a:p>
                  </a:txBody>
                  <a:tcPr marT="91440" marB="91440" anchor="ctr">
                    <a:gradFill>
                      <a:gsLst>
                        <a:gs pos="0">
                          <a:schemeClr val="accent1"/>
                        </a:gs>
                        <a:gs pos="100000">
                          <a:schemeClr val="accent4"/>
                        </a:gs>
                      </a:gsLst>
                      <a:lin ang="5400000" scaled="0"/>
                    </a:gradFill>
                  </a:tcPr>
                </a:tc>
              </a:tr>
              <a:tr h="0">
                <a:tc gridSpan="4">
                  <a:txBody>
                    <a:bodyPr/>
                    <a:lstStyle/>
                    <a:p>
                      <a:pPr>
                        <a:lnSpc>
                          <a:spcPct val="90000"/>
                        </a:lnSpc>
                      </a:pPr>
                      <a:r>
                        <a:rPr lang="en-US" sz="1200" b="1" dirty="0" smtClean="0">
                          <a:gradFill>
                            <a:gsLst>
                              <a:gs pos="0">
                                <a:schemeClr val="tx1"/>
                              </a:gs>
                              <a:gs pos="100000">
                                <a:schemeClr val="tx1"/>
                              </a:gs>
                            </a:gsLst>
                            <a:lin ang="5400000" scaled="0"/>
                          </a:gradFill>
                        </a:rPr>
                        <a:t>TESTING</a:t>
                      </a:r>
                      <a:endParaRPr lang="en-US" sz="1200" b="1" dirty="0">
                        <a:gradFill>
                          <a:gsLst>
                            <a:gs pos="0">
                              <a:schemeClr val="tx1"/>
                            </a:gs>
                            <a:gs pos="100000">
                              <a:schemeClr val="tx1"/>
                            </a:gs>
                          </a:gsLst>
                          <a:lin ang="5400000" scaled="0"/>
                        </a:gradFill>
                      </a:endParaRPr>
                    </a:p>
                  </a:txBody>
                  <a:tcPr marT="91440" marB="91440" anchor="ctr">
                    <a:solidFill>
                      <a:schemeClr val="bg1">
                        <a:alpha val="25000"/>
                      </a:schemeClr>
                    </a:solidFill>
                  </a:tcPr>
                </a:tc>
                <a:tc hMerge="1">
                  <a:txBody>
                    <a:bodyPr/>
                    <a:lstStyle/>
                    <a:p>
                      <a:pPr>
                        <a:lnSpc>
                          <a:spcPct val="90000"/>
                        </a:lnSpc>
                      </a:pPr>
                      <a:endParaRPr lang="en-US" sz="1200" dirty="0">
                        <a:gradFill>
                          <a:gsLst>
                            <a:gs pos="0">
                              <a:schemeClr val="tx1"/>
                            </a:gs>
                            <a:gs pos="100000">
                              <a:schemeClr val="tx1"/>
                            </a:gs>
                          </a:gsLst>
                          <a:lin ang="5400000" scaled="0"/>
                        </a:gradFill>
                      </a:endParaRPr>
                    </a:p>
                  </a:txBody>
                  <a:tcPr anchor="ctr"/>
                </a:tc>
                <a:tc hMerge="1">
                  <a:txBody>
                    <a:bodyPr/>
                    <a:lstStyle/>
                    <a:p>
                      <a:pPr>
                        <a:lnSpc>
                          <a:spcPct val="90000"/>
                        </a:lnSpc>
                      </a:pPr>
                      <a:endParaRPr lang="en-US" sz="1200">
                        <a:gradFill>
                          <a:gsLst>
                            <a:gs pos="0">
                              <a:schemeClr val="tx1"/>
                            </a:gs>
                            <a:gs pos="100000">
                              <a:schemeClr val="tx1"/>
                            </a:gs>
                          </a:gsLst>
                          <a:lin ang="5400000" scaled="0"/>
                        </a:gradFill>
                      </a:endParaRPr>
                    </a:p>
                  </a:txBody>
                  <a:tcPr anchor="ctr"/>
                </a:tc>
                <a:tc hMerge="1">
                  <a:txBody>
                    <a:bodyPr/>
                    <a:lstStyle/>
                    <a:p>
                      <a:pPr>
                        <a:lnSpc>
                          <a:spcPct val="90000"/>
                        </a:lnSpc>
                      </a:pPr>
                      <a:endParaRPr lang="en-US" sz="1200" dirty="0">
                        <a:gradFill>
                          <a:gsLst>
                            <a:gs pos="0">
                              <a:schemeClr val="tx1"/>
                            </a:gs>
                            <a:gs pos="100000">
                              <a:schemeClr val="tx1"/>
                            </a:gs>
                          </a:gsLst>
                          <a:lin ang="5400000" scaled="0"/>
                        </a:gradFill>
                      </a:endParaRPr>
                    </a:p>
                  </a:txBody>
                  <a:tcPr anchor="ctr"/>
                </a:tc>
              </a:tr>
              <a:tr h="0">
                <a:tc>
                  <a:txBody>
                    <a:bodyPr/>
                    <a:lstStyle/>
                    <a:p>
                      <a:pPr>
                        <a:lnSpc>
                          <a:spcPct val="90000"/>
                        </a:lnSpc>
                      </a:pPr>
                      <a:r>
                        <a:rPr lang="en-US" sz="1200" dirty="0" smtClean="0">
                          <a:gradFill>
                            <a:gsLst>
                              <a:gs pos="0">
                                <a:schemeClr val="tx1"/>
                              </a:gs>
                              <a:gs pos="100000">
                                <a:schemeClr val="tx1"/>
                              </a:gs>
                            </a:gsLst>
                            <a:lin ang="5400000" scaled="0"/>
                          </a:gradFill>
                        </a:rPr>
                        <a:t>Running unit tests</a:t>
                      </a:r>
                      <a:endParaRPr lang="en-US" sz="1200" dirty="0">
                        <a:gradFill>
                          <a:gsLst>
                            <a:gs pos="0">
                              <a:schemeClr val="tx1"/>
                            </a:gs>
                            <a:gs pos="100000">
                              <a:schemeClr val="tx1"/>
                            </a:gs>
                          </a:gsLst>
                          <a:lin ang="5400000" scaled="0"/>
                        </a:gradFill>
                      </a:endParaRPr>
                    </a:p>
                  </a:txBody>
                  <a:tcPr marT="91440" marB="91440" anchor="ctr">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lnB w="3175" cap="flat" cmpd="sng" algn="ctr">
                      <a:solidFill>
                        <a:srgbClr val="FFFFFF">
                          <a:alpha val="25098"/>
                        </a:srgbClr>
                      </a:solidFill>
                      <a:prstDash val="solid"/>
                      <a:round/>
                      <a:headEnd type="none" w="med" len="med"/>
                      <a:tailEnd type="none" w="med" len="med"/>
                    </a:lnB>
                    <a:solidFill>
                      <a:schemeClr val="bg1">
                        <a:alpha val="10000"/>
                      </a:schemeClr>
                    </a:solidFill>
                  </a:tcPr>
                </a:tc>
              </a:tr>
              <a:tr h="0">
                <a:tc>
                  <a:txBody>
                    <a:bodyPr/>
                    <a:lstStyle/>
                    <a:p>
                      <a:pPr>
                        <a:lnSpc>
                          <a:spcPct val="90000"/>
                        </a:lnSpc>
                      </a:pPr>
                      <a:r>
                        <a:rPr lang="en-US" sz="1200" dirty="0" smtClean="0">
                          <a:gradFill>
                            <a:gsLst>
                              <a:gs pos="0">
                                <a:schemeClr val="tx1"/>
                              </a:gs>
                              <a:gs pos="100000">
                                <a:schemeClr val="tx1"/>
                              </a:gs>
                            </a:gsLst>
                            <a:lin ang="5400000" scaled="0"/>
                          </a:gradFill>
                        </a:rPr>
                        <a:t>Running manual tests</a:t>
                      </a: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r>
              <a:tr h="0">
                <a:tc>
                  <a:txBody>
                    <a:bodyPr/>
                    <a:lstStyle/>
                    <a:p>
                      <a:pPr>
                        <a:lnSpc>
                          <a:spcPct val="90000"/>
                        </a:lnSpc>
                      </a:pPr>
                      <a:r>
                        <a:rPr lang="en-US" sz="1200" dirty="0" smtClean="0">
                          <a:gradFill>
                            <a:gsLst>
                              <a:gs pos="0">
                                <a:schemeClr val="tx1"/>
                              </a:gs>
                              <a:gs pos="100000">
                                <a:schemeClr val="tx1"/>
                              </a:gs>
                            </a:gsLst>
                            <a:lin ang="5400000" scaled="0"/>
                          </a:gradFill>
                        </a:rPr>
                        <a:t>Running coded UI and other automated tests</a:t>
                      </a: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r>
              <a:tr h="0">
                <a:tc>
                  <a:txBody>
                    <a:bodyPr/>
                    <a:lstStyle/>
                    <a:p>
                      <a:pPr>
                        <a:lnSpc>
                          <a:spcPct val="90000"/>
                        </a:lnSpc>
                      </a:pPr>
                      <a:r>
                        <a:rPr lang="en-US" sz="1200" dirty="0" smtClean="0">
                          <a:gradFill>
                            <a:gsLst>
                              <a:gs pos="0">
                                <a:schemeClr val="tx1"/>
                              </a:gs>
                              <a:gs pos="100000">
                                <a:schemeClr val="tx1"/>
                              </a:gs>
                            </a:gsLst>
                            <a:lin ang="5400000" scaled="0"/>
                          </a:gradFill>
                        </a:rPr>
                        <a:t>Filing</a:t>
                      </a:r>
                      <a:r>
                        <a:rPr lang="en-US" sz="1200" baseline="0" dirty="0" smtClean="0">
                          <a:gradFill>
                            <a:gsLst>
                              <a:gs pos="0">
                                <a:schemeClr val="tx1"/>
                              </a:gs>
                              <a:gs pos="100000">
                                <a:schemeClr val="tx1"/>
                              </a:gs>
                            </a:gsLst>
                            <a:lin ang="5400000" scaled="0"/>
                          </a:gradFill>
                        </a:rPr>
                        <a:t> rich bugs with diagnostic adapters</a:t>
                      </a: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solidFill>
                      <a:schemeClr val="bg1">
                        <a:alpha val="10000"/>
                      </a:schemeClr>
                    </a:solidFill>
                  </a:tcPr>
                </a:tc>
                <a:tc>
                  <a:txBody>
                    <a:bodyPr/>
                    <a:lstStyle/>
                    <a:p>
                      <a:pPr algn="ctr">
                        <a:lnSpc>
                          <a:spcPct val="90000"/>
                        </a:lnSpc>
                      </a:pPr>
                      <a:endParaRPr lang="en-US" sz="120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solidFill>
                      <a:schemeClr val="bg1">
                        <a:alpha val="10000"/>
                      </a:schemeClr>
                    </a:solidFill>
                  </a:tcPr>
                </a:tc>
              </a:tr>
              <a:tr h="0">
                <a:tc gridSpan="4">
                  <a:txBody>
                    <a:bodyPr/>
                    <a:lstStyle/>
                    <a:p>
                      <a:pPr algn="l">
                        <a:lnSpc>
                          <a:spcPct val="90000"/>
                        </a:lnSpc>
                      </a:pPr>
                      <a:r>
                        <a:rPr lang="en-US" sz="1200" b="1" dirty="0" smtClean="0">
                          <a:gradFill>
                            <a:gsLst>
                              <a:gs pos="0">
                                <a:schemeClr val="tx1"/>
                              </a:gs>
                              <a:gs pos="100000">
                                <a:schemeClr val="tx1"/>
                              </a:gs>
                            </a:gsLst>
                            <a:lin ang="5400000" scaled="0"/>
                          </a:gradFill>
                        </a:rPr>
                        <a:t>BUILD DEPLOYMENT</a:t>
                      </a:r>
                      <a:endParaRPr lang="en-US" sz="1200" b="1" dirty="0">
                        <a:gradFill>
                          <a:gsLst>
                            <a:gs pos="0">
                              <a:schemeClr val="tx1"/>
                            </a:gs>
                            <a:gs pos="100000">
                              <a:schemeClr val="tx1"/>
                            </a:gs>
                          </a:gsLst>
                          <a:lin ang="5400000" scaled="0"/>
                        </a:gradFill>
                      </a:endParaRPr>
                    </a:p>
                  </a:txBody>
                  <a:tcPr marT="91440" marB="91440" anchor="ctr">
                    <a:solidFill>
                      <a:schemeClr val="bg1">
                        <a:alpha val="25000"/>
                      </a:schemeClr>
                    </a:solidFill>
                  </a:tcPr>
                </a:tc>
                <a:tc hMerge="1">
                  <a:txBody>
                    <a:bodyPr/>
                    <a:lstStyle/>
                    <a:p>
                      <a:pPr>
                        <a:lnSpc>
                          <a:spcPct val="90000"/>
                        </a:lnSpc>
                      </a:pPr>
                      <a:endParaRPr lang="en-US" sz="1200">
                        <a:gradFill>
                          <a:gsLst>
                            <a:gs pos="0">
                              <a:schemeClr val="tx1"/>
                            </a:gs>
                            <a:gs pos="100000">
                              <a:schemeClr val="tx1"/>
                            </a:gs>
                          </a:gsLst>
                          <a:lin ang="5400000" scaled="0"/>
                        </a:gradFill>
                      </a:endParaRPr>
                    </a:p>
                  </a:txBody>
                  <a:tcPr anchor="ctr"/>
                </a:tc>
                <a:tc hMerge="1">
                  <a:txBody>
                    <a:bodyPr/>
                    <a:lstStyle/>
                    <a:p>
                      <a:pPr>
                        <a:lnSpc>
                          <a:spcPct val="90000"/>
                        </a:lnSpc>
                      </a:pPr>
                      <a:endParaRPr lang="en-US" sz="1200">
                        <a:gradFill>
                          <a:gsLst>
                            <a:gs pos="0">
                              <a:schemeClr val="tx1"/>
                            </a:gs>
                            <a:gs pos="100000">
                              <a:schemeClr val="tx1"/>
                            </a:gs>
                          </a:gsLst>
                          <a:lin ang="5400000" scaled="0"/>
                        </a:gradFill>
                      </a:endParaRPr>
                    </a:p>
                  </a:txBody>
                  <a:tcPr anchor="ctr"/>
                </a:tc>
                <a:tc hMerge="1">
                  <a:txBody>
                    <a:bodyPr/>
                    <a:lstStyle/>
                    <a:p>
                      <a:pPr>
                        <a:lnSpc>
                          <a:spcPct val="90000"/>
                        </a:lnSpc>
                      </a:pPr>
                      <a:endParaRPr lang="en-US" sz="1200" dirty="0">
                        <a:gradFill>
                          <a:gsLst>
                            <a:gs pos="0">
                              <a:schemeClr val="tx1"/>
                            </a:gs>
                            <a:gs pos="100000">
                              <a:schemeClr val="tx1"/>
                            </a:gs>
                          </a:gsLst>
                          <a:lin ang="5400000" scaled="0"/>
                        </a:gradFill>
                      </a:endParaRPr>
                    </a:p>
                  </a:txBody>
                  <a:tcPr anchor="ctr"/>
                </a:tc>
              </a:tr>
              <a:tr h="0">
                <a:tc>
                  <a:txBody>
                    <a:bodyPr/>
                    <a:lstStyle/>
                    <a:p>
                      <a:pPr>
                        <a:lnSpc>
                          <a:spcPct val="90000"/>
                        </a:lnSpc>
                      </a:pPr>
                      <a:r>
                        <a:rPr lang="en-US" sz="1200" dirty="0" smtClean="0">
                          <a:gradFill>
                            <a:gsLst>
                              <a:gs pos="0">
                                <a:schemeClr val="tx1"/>
                              </a:gs>
                              <a:gs pos="100000">
                                <a:schemeClr val="tx1"/>
                              </a:gs>
                            </a:gsLst>
                            <a:lin ang="5400000" scaled="0"/>
                          </a:gradFill>
                        </a:rPr>
                        <a:t>Automated build-deploy-test</a:t>
                      </a:r>
                      <a:r>
                        <a:rPr lang="en-US" sz="1200" baseline="0" dirty="0" smtClean="0">
                          <a:gradFill>
                            <a:gsLst>
                              <a:gs pos="0">
                                <a:schemeClr val="tx1"/>
                              </a:gs>
                              <a:gs pos="100000">
                                <a:schemeClr val="tx1"/>
                              </a:gs>
                            </a:gsLst>
                            <a:lin ang="5400000" scaled="0"/>
                          </a:gradFill>
                        </a:rPr>
                        <a:t> workflow</a:t>
                      </a:r>
                      <a:endParaRPr lang="en-US" sz="1200" dirty="0">
                        <a:gradFill>
                          <a:gsLst>
                            <a:gs pos="0">
                              <a:schemeClr val="tx1"/>
                            </a:gs>
                            <a:gs pos="100000">
                              <a:schemeClr val="tx1"/>
                            </a:gs>
                          </a:gsLst>
                          <a:lin ang="5400000" scaled="0"/>
                        </a:gradFill>
                      </a:endParaRPr>
                    </a:p>
                  </a:txBody>
                  <a:tcPr marT="91440" marB="91440" anchor="ctr">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solidFill>
                      <a:schemeClr val="bg1">
                        <a:alpha val="10000"/>
                      </a:schemeClr>
                    </a:solidFill>
                  </a:tcPr>
                </a:tc>
              </a:tr>
              <a:tr h="0">
                <a:tc>
                  <a:txBody>
                    <a:bodyPr/>
                    <a:lstStyle/>
                    <a:p>
                      <a:pPr>
                        <a:lnSpc>
                          <a:spcPct val="90000"/>
                        </a:lnSpc>
                      </a:pPr>
                      <a:r>
                        <a:rPr lang="en-US" sz="1200" b="1" dirty="0" smtClean="0">
                          <a:gradFill>
                            <a:gsLst>
                              <a:gs pos="0">
                                <a:schemeClr val="tx1"/>
                              </a:gs>
                              <a:gs pos="100000">
                                <a:schemeClr val="tx1"/>
                              </a:gs>
                            </a:gsLst>
                            <a:lin ang="5400000" scaled="0"/>
                          </a:gradFill>
                        </a:rPr>
                        <a:t>ENVIRONMENT CREATION AND MANAGEMENT</a:t>
                      </a:r>
                      <a:endParaRPr lang="en-US" sz="1200" b="1" dirty="0">
                        <a:gradFill>
                          <a:gsLst>
                            <a:gs pos="0">
                              <a:schemeClr val="tx1"/>
                            </a:gs>
                            <a:gs pos="100000">
                              <a:schemeClr val="tx1"/>
                            </a:gs>
                          </a:gsLst>
                          <a:lin ang="5400000" scaled="0"/>
                        </a:gradFill>
                      </a:endParaRPr>
                    </a:p>
                  </a:txBody>
                  <a:tcPr marT="91440" marB="91440" anchor="ctr">
                    <a:solidFill>
                      <a:schemeClr val="bg1">
                        <a:alpha val="25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solidFill>
                      <a:schemeClr val="bg1">
                        <a:alpha val="25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solidFill>
                      <a:schemeClr val="bg1">
                        <a:alpha val="25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solidFill>
                      <a:schemeClr val="bg1">
                        <a:alpha val="25000"/>
                      </a:schemeClr>
                    </a:solidFill>
                  </a:tcPr>
                </a:tc>
              </a:tr>
              <a:tr h="0">
                <a:tc>
                  <a:txBody>
                    <a:bodyPr/>
                    <a:lstStyle/>
                    <a:p>
                      <a:pPr>
                        <a:lnSpc>
                          <a:spcPct val="90000"/>
                        </a:lnSpc>
                      </a:pPr>
                      <a:r>
                        <a:rPr lang="en-US" sz="1200" dirty="0" smtClean="0">
                          <a:gradFill>
                            <a:gsLst>
                              <a:gs pos="0">
                                <a:schemeClr val="tx1"/>
                              </a:gs>
                              <a:gs pos="100000">
                                <a:schemeClr val="tx1"/>
                              </a:gs>
                            </a:gsLst>
                            <a:lin ang="5400000" scaled="0"/>
                          </a:gradFill>
                        </a:rPr>
                        <a:t>Create environment from VM templates</a:t>
                      </a:r>
                      <a:endParaRPr lang="en-US" sz="1200" dirty="0">
                        <a:gradFill>
                          <a:gsLst>
                            <a:gs pos="0">
                              <a:schemeClr val="tx1"/>
                            </a:gs>
                            <a:gs pos="100000">
                              <a:schemeClr val="tx1"/>
                            </a:gs>
                          </a:gsLst>
                          <a:lin ang="5400000" scaled="0"/>
                        </a:gradFill>
                      </a:endParaRPr>
                    </a:p>
                  </a:txBody>
                  <a:tcPr marT="91440" marB="91440" anchor="ctr">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a:gradFill>
                          <a:gsLst>
                            <a:gs pos="0">
                              <a:schemeClr val="tx1"/>
                            </a:gs>
                            <a:gs pos="100000">
                              <a:schemeClr val="tx1"/>
                            </a:gs>
                          </a:gsLst>
                          <a:lin ang="5400000" scaled="0"/>
                        </a:gradFill>
                      </a:endParaRPr>
                    </a:p>
                  </a:txBody>
                  <a:tcPr marT="91440" marB="91440" anchor="ctr">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lnB w="3175" cap="flat" cmpd="sng" algn="ctr">
                      <a:solidFill>
                        <a:srgbClr val="FFFFFF">
                          <a:alpha val="25098"/>
                        </a:srgbClr>
                      </a:solidFill>
                      <a:prstDash val="solid"/>
                      <a:round/>
                      <a:headEnd type="none" w="med" len="med"/>
                      <a:tailEnd type="none" w="med" len="med"/>
                    </a:lnB>
                    <a:solidFill>
                      <a:schemeClr val="bg1">
                        <a:alpha val="10000"/>
                      </a:schemeClr>
                    </a:solidFill>
                  </a:tcPr>
                </a:tc>
              </a:tr>
              <a:tr h="0">
                <a:tc>
                  <a:txBody>
                    <a:bodyPr/>
                    <a:lstStyle/>
                    <a:p>
                      <a:pPr>
                        <a:lnSpc>
                          <a:spcPct val="90000"/>
                        </a:lnSpc>
                      </a:pPr>
                      <a:r>
                        <a:rPr lang="en-US" sz="1200" dirty="0" smtClean="0">
                          <a:gradFill>
                            <a:gsLst>
                              <a:gs pos="0">
                                <a:schemeClr val="tx1"/>
                              </a:gs>
                              <a:gs pos="100000">
                                <a:schemeClr val="tx1"/>
                              </a:gs>
                            </a:gsLst>
                            <a:lin ang="5400000" scaled="0"/>
                          </a:gradFill>
                        </a:rPr>
                        <a:t>Start/stop/snapshot environment</a:t>
                      </a: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r>
              <a:tr h="0">
                <a:tc>
                  <a:txBody>
                    <a:bodyPr/>
                    <a:lstStyle/>
                    <a:p>
                      <a:pPr>
                        <a:lnSpc>
                          <a:spcPct val="90000"/>
                        </a:lnSpc>
                      </a:pPr>
                      <a:r>
                        <a:rPr lang="en-US" sz="1200" dirty="0" smtClean="0">
                          <a:gradFill>
                            <a:gsLst>
                              <a:gs pos="0">
                                <a:schemeClr val="tx1"/>
                              </a:gs>
                              <a:gs pos="100000">
                                <a:schemeClr val="tx1"/>
                              </a:gs>
                            </a:gsLst>
                            <a:lin ang="5400000" scaled="0"/>
                          </a:gradFill>
                        </a:rPr>
                        <a:t>Connect to environment using Environment Viewer</a:t>
                      </a: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lnB w="3175" cap="flat" cmpd="sng" algn="ctr">
                      <a:solidFill>
                        <a:srgbClr val="FFFFFF">
                          <a:alpha val="25098"/>
                        </a:srgbClr>
                      </a:solidFill>
                      <a:prstDash val="solid"/>
                      <a:round/>
                      <a:headEnd type="none" w="med" len="med"/>
                      <a:tailEnd type="none" w="med" len="med"/>
                    </a:lnB>
                    <a:solidFill>
                      <a:schemeClr val="bg1">
                        <a:alpha val="10000"/>
                      </a:schemeClr>
                    </a:solidFill>
                  </a:tcPr>
                </a:tc>
              </a:tr>
              <a:tr h="0">
                <a:tc>
                  <a:txBody>
                    <a:bodyPr/>
                    <a:lstStyle/>
                    <a:p>
                      <a:pPr>
                        <a:lnSpc>
                          <a:spcPct val="90000"/>
                        </a:lnSpc>
                      </a:pPr>
                      <a:r>
                        <a:rPr lang="en-US" sz="1200" dirty="0" smtClean="0">
                          <a:gradFill>
                            <a:gsLst>
                              <a:gs pos="0">
                                <a:schemeClr val="tx1"/>
                              </a:gs>
                              <a:gs pos="100000">
                                <a:schemeClr val="tx1"/>
                              </a:gs>
                            </a:gsLst>
                            <a:lin ang="5400000" scaled="0"/>
                          </a:gradFill>
                        </a:rPr>
                        <a:t>Clone environments using network isolation</a:t>
                      </a: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solidFill>
                      <a:schemeClr val="bg1">
                        <a:alpha val="10000"/>
                      </a:schemeClr>
                    </a:solidFill>
                  </a:tcPr>
                </a:tc>
                <a:tc>
                  <a:txBody>
                    <a:bodyPr/>
                    <a:lstStyle/>
                    <a:p>
                      <a:pPr algn="ctr">
                        <a:lnSpc>
                          <a:spcPct val="90000"/>
                        </a:lnSpc>
                      </a:pPr>
                      <a:endParaRPr lang="en-US" sz="120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solidFill>
                      <a:schemeClr val="bg1">
                        <a:alpha val="10000"/>
                      </a:schemeClr>
                    </a:solidFill>
                  </a:tcPr>
                </a:tc>
                <a:tc>
                  <a:txBody>
                    <a:bodyPr/>
                    <a:lstStyle/>
                    <a:p>
                      <a:pPr algn="ctr">
                        <a:lnSpc>
                          <a:spcPct val="90000"/>
                        </a:lnSpc>
                      </a:pPr>
                      <a:endParaRPr lang="en-US" sz="120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solidFill>
                      <a:schemeClr val="bg1">
                        <a:alpha val="10000"/>
                      </a:schemeClr>
                    </a:solidFill>
                  </a:tcPr>
                </a:tc>
                <a:tc>
                  <a:txBody>
                    <a:bodyPr/>
                    <a:lstStyle/>
                    <a:p>
                      <a:pPr algn="ctr">
                        <a:lnSpc>
                          <a:spcPct val="90000"/>
                        </a:lnSpc>
                      </a:pPr>
                      <a:endParaRPr lang="en-US" sz="1200" dirty="0">
                        <a:gradFill>
                          <a:gsLst>
                            <a:gs pos="0">
                              <a:schemeClr val="tx1"/>
                            </a:gs>
                            <a:gs pos="100000">
                              <a:schemeClr val="tx1"/>
                            </a:gs>
                          </a:gsLst>
                          <a:lin ang="5400000" scaled="0"/>
                        </a:gradFill>
                      </a:endParaRPr>
                    </a:p>
                  </a:txBody>
                  <a:tcPr marT="91440" marB="91440" anchor="ctr">
                    <a:lnT w="3175" cap="flat" cmpd="sng" algn="ctr">
                      <a:solidFill>
                        <a:srgbClr val="FFFFFF">
                          <a:alpha val="25098"/>
                        </a:srgbClr>
                      </a:solidFill>
                      <a:prstDash val="solid"/>
                      <a:round/>
                      <a:headEnd type="none" w="med" len="med"/>
                      <a:tailEnd type="none" w="med" len="med"/>
                    </a:lnT>
                    <a:solidFill>
                      <a:schemeClr val="bg1">
                        <a:alpha val="10000"/>
                      </a:schemeClr>
                    </a:solidFill>
                  </a:tcPr>
                </a:tc>
              </a:tr>
            </a:tbl>
          </a:graphicData>
        </a:graphic>
      </p:graphicFrame>
      <p:sp>
        <p:nvSpPr>
          <p:cNvPr id="5" name="Donut 4"/>
          <p:cNvSpPr>
            <a:spLocks noChangeAspect="1"/>
          </p:cNvSpPr>
          <p:nvPr/>
        </p:nvSpPr>
        <p:spPr>
          <a:xfrm>
            <a:off x="5482543" y="2431531"/>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6" name="Donut 5"/>
          <p:cNvSpPr>
            <a:spLocks noChangeAspect="1"/>
          </p:cNvSpPr>
          <p:nvPr/>
        </p:nvSpPr>
        <p:spPr>
          <a:xfrm>
            <a:off x="5482543" y="2781307"/>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7" name="Donut 6"/>
          <p:cNvSpPr>
            <a:spLocks noChangeAspect="1"/>
          </p:cNvSpPr>
          <p:nvPr/>
        </p:nvSpPr>
        <p:spPr>
          <a:xfrm>
            <a:off x="7932326" y="2431531"/>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8" name="Donut 7"/>
          <p:cNvSpPr>
            <a:spLocks noChangeAspect="1"/>
          </p:cNvSpPr>
          <p:nvPr/>
        </p:nvSpPr>
        <p:spPr>
          <a:xfrm>
            <a:off x="10362708" y="2431531"/>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9" name="Donut 8"/>
          <p:cNvSpPr>
            <a:spLocks noChangeAspect="1"/>
          </p:cNvSpPr>
          <p:nvPr/>
        </p:nvSpPr>
        <p:spPr>
          <a:xfrm>
            <a:off x="5482543" y="3131083"/>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10" name="Donut 9"/>
          <p:cNvSpPr>
            <a:spLocks noChangeAspect="1"/>
          </p:cNvSpPr>
          <p:nvPr/>
        </p:nvSpPr>
        <p:spPr>
          <a:xfrm>
            <a:off x="5482543" y="3480858"/>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11" name="Donut 10"/>
          <p:cNvSpPr>
            <a:spLocks noChangeAspect="1"/>
          </p:cNvSpPr>
          <p:nvPr/>
        </p:nvSpPr>
        <p:spPr>
          <a:xfrm>
            <a:off x="5482543" y="4175367"/>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13" name="Donut 12"/>
          <p:cNvSpPr>
            <a:spLocks noChangeAspect="1"/>
          </p:cNvSpPr>
          <p:nvPr/>
        </p:nvSpPr>
        <p:spPr>
          <a:xfrm>
            <a:off x="5482543" y="4879456"/>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14" name="Donut 13"/>
          <p:cNvSpPr>
            <a:spLocks noChangeAspect="1"/>
          </p:cNvSpPr>
          <p:nvPr/>
        </p:nvSpPr>
        <p:spPr>
          <a:xfrm>
            <a:off x="5482543" y="5219979"/>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15" name="Donut 14"/>
          <p:cNvSpPr>
            <a:spLocks noChangeAspect="1"/>
          </p:cNvSpPr>
          <p:nvPr/>
        </p:nvSpPr>
        <p:spPr>
          <a:xfrm>
            <a:off x="5482543" y="5560502"/>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16" name="Donut 15"/>
          <p:cNvSpPr>
            <a:spLocks noChangeAspect="1"/>
          </p:cNvSpPr>
          <p:nvPr/>
        </p:nvSpPr>
        <p:spPr>
          <a:xfrm>
            <a:off x="5482543" y="5901024"/>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25" name="Donut 24"/>
          <p:cNvSpPr>
            <a:spLocks noChangeAspect="1"/>
          </p:cNvSpPr>
          <p:nvPr/>
        </p:nvSpPr>
        <p:spPr>
          <a:xfrm>
            <a:off x="7932326" y="2781307"/>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26" name="Donut 25"/>
          <p:cNvSpPr>
            <a:spLocks noChangeAspect="1"/>
          </p:cNvSpPr>
          <p:nvPr/>
        </p:nvSpPr>
        <p:spPr>
          <a:xfrm>
            <a:off x="7932326" y="3131083"/>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27" name="Donut 26"/>
          <p:cNvSpPr>
            <a:spLocks noChangeAspect="1"/>
          </p:cNvSpPr>
          <p:nvPr/>
        </p:nvSpPr>
        <p:spPr>
          <a:xfrm>
            <a:off x="7932326" y="3480858"/>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28" name="Donut 27"/>
          <p:cNvSpPr>
            <a:spLocks noChangeAspect="1"/>
          </p:cNvSpPr>
          <p:nvPr/>
        </p:nvSpPr>
        <p:spPr>
          <a:xfrm>
            <a:off x="7932326" y="4175367"/>
            <a:ext cx="182880" cy="182880"/>
          </a:xfrm>
          <a:prstGeom prst="donu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29" name="Donut 28"/>
          <p:cNvSpPr>
            <a:spLocks noChangeAspect="1"/>
          </p:cNvSpPr>
          <p:nvPr/>
        </p:nvSpPr>
        <p:spPr>
          <a:xfrm>
            <a:off x="7932326" y="4879456"/>
            <a:ext cx="182880" cy="182880"/>
          </a:xfrm>
          <a:prstGeom prst="donu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30" name="Donut 29"/>
          <p:cNvSpPr>
            <a:spLocks noChangeAspect="1"/>
          </p:cNvSpPr>
          <p:nvPr/>
        </p:nvSpPr>
        <p:spPr>
          <a:xfrm>
            <a:off x="7932326" y="5219979"/>
            <a:ext cx="182880" cy="182880"/>
          </a:xfrm>
          <a:prstGeom prst="donu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31" name="Donut 30"/>
          <p:cNvSpPr>
            <a:spLocks noChangeAspect="1"/>
          </p:cNvSpPr>
          <p:nvPr/>
        </p:nvSpPr>
        <p:spPr>
          <a:xfrm>
            <a:off x="7932326" y="5560502"/>
            <a:ext cx="182880" cy="182880"/>
          </a:xfrm>
          <a:prstGeom prst="donu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32" name="Donut 31"/>
          <p:cNvSpPr>
            <a:spLocks noChangeAspect="1"/>
          </p:cNvSpPr>
          <p:nvPr/>
        </p:nvSpPr>
        <p:spPr>
          <a:xfrm>
            <a:off x="7932326" y="5901024"/>
            <a:ext cx="182880" cy="182880"/>
          </a:xfrm>
          <a:prstGeom prst="donu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33" name="Donut 32"/>
          <p:cNvSpPr>
            <a:spLocks noChangeAspect="1"/>
          </p:cNvSpPr>
          <p:nvPr/>
        </p:nvSpPr>
        <p:spPr>
          <a:xfrm>
            <a:off x="10362708" y="2781307"/>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34" name="Donut 33"/>
          <p:cNvSpPr>
            <a:spLocks noChangeAspect="1"/>
          </p:cNvSpPr>
          <p:nvPr/>
        </p:nvSpPr>
        <p:spPr>
          <a:xfrm>
            <a:off x="10362708" y="3131083"/>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35" name="Donut 34"/>
          <p:cNvSpPr>
            <a:spLocks noChangeAspect="1"/>
          </p:cNvSpPr>
          <p:nvPr/>
        </p:nvSpPr>
        <p:spPr>
          <a:xfrm>
            <a:off x="10362708" y="3480858"/>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36" name="Donut 35"/>
          <p:cNvSpPr>
            <a:spLocks noChangeAspect="1"/>
          </p:cNvSpPr>
          <p:nvPr/>
        </p:nvSpPr>
        <p:spPr>
          <a:xfrm>
            <a:off x="10362708" y="4175367"/>
            <a:ext cx="182880" cy="182880"/>
          </a:xfrm>
          <a:prstGeom prst="donu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37" name="Donut 36"/>
          <p:cNvSpPr>
            <a:spLocks noChangeAspect="1"/>
          </p:cNvSpPr>
          <p:nvPr/>
        </p:nvSpPr>
        <p:spPr>
          <a:xfrm>
            <a:off x="10362708" y="4879456"/>
            <a:ext cx="182880" cy="182880"/>
          </a:xfrm>
          <a:prstGeom prst="donu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38" name="Donut 37"/>
          <p:cNvSpPr>
            <a:spLocks noChangeAspect="1"/>
          </p:cNvSpPr>
          <p:nvPr/>
        </p:nvSpPr>
        <p:spPr>
          <a:xfrm>
            <a:off x="10362708" y="5219979"/>
            <a:ext cx="182880" cy="182880"/>
          </a:xfrm>
          <a:prstGeom prst="donu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39" name="Donut 38"/>
          <p:cNvSpPr>
            <a:spLocks noChangeAspect="1"/>
          </p:cNvSpPr>
          <p:nvPr/>
        </p:nvSpPr>
        <p:spPr>
          <a:xfrm>
            <a:off x="10362708" y="5560502"/>
            <a:ext cx="182880" cy="182880"/>
          </a:xfrm>
          <a:prstGeom prst="donu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40" name="Donut 39"/>
          <p:cNvSpPr>
            <a:spLocks noChangeAspect="1"/>
          </p:cNvSpPr>
          <p:nvPr/>
        </p:nvSpPr>
        <p:spPr>
          <a:xfrm>
            <a:off x="10362708" y="5901024"/>
            <a:ext cx="182880" cy="182880"/>
          </a:xfrm>
          <a:prstGeom prst="donu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grpSp>
        <p:nvGrpSpPr>
          <p:cNvPr id="45" name="Group 44"/>
          <p:cNvGrpSpPr/>
          <p:nvPr/>
        </p:nvGrpSpPr>
        <p:grpSpPr>
          <a:xfrm>
            <a:off x="952545" y="6295445"/>
            <a:ext cx="1776537" cy="221285"/>
            <a:chOff x="614238" y="6331913"/>
            <a:chExt cx="1776537" cy="221285"/>
          </a:xfrm>
        </p:grpSpPr>
        <p:sp>
          <p:nvSpPr>
            <p:cNvPr id="44" name="Donut 43"/>
            <p:cNvSpPr>
              <a:spLocks noChangeAspect="1"/>
            </p:cNvSpPr>
            <p:nvPr/>
          </p:nvSpPr>
          <p:spPr>
            <a:xfrm>
              <a:off x="614238" y="6331913"/>
              <a:ext cx="221285" cy="221285"/>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4" name="TextBox 3"/>
            <p:cNvSpPr txBox="1"/>
            <p:nvPr/>
          </p:nvSpPr>
          <p:spPr>
            <a:xfrm>
              <a:off x="845048" y="6376874"/>
              <a:ext cx="1545727" cy="166199"/>
            </a:xfrm>
            <a:prstGeom prst="rect">
              <a:avLst/>
            </a:prstGeom>
            <a:noFill/>
          </p:spPr>
          <p:txBody>
            <a:bodyPr wrap="square" lIns="91440" tIns="0" rIns="0" bIns="0" rtlCol="0">
              <a:spAutoFit/>
            </a:bodyPr>
            <a:lstStyle/>
            <a:p>
              <a:pPr>
                <a:lnSpc>
                  <a:spcPct val="90000"/>
                </a:lnSpc>
              </a:pPr>
              <a:r>
                <a:rPr lang="en-US" sz="1200" dirty="0" smtClean="0">
                  <a:gradFill>
                    <a:gsLst>
                      <a:gs pos="0">
                        <a:schemeClr val="tx1"/>
                      </a:gs>
                      <a:gs pos="86000">
                        <a:schemeClr val="tx1"/>
                      </a:gs>
                    </a:gsLst>
                    <a:lin ang="5400000" scaled="0"/>
                  </a:gradFill>
                </a:rPr>
                <a:t>Supported out of box</a:t>
              </a:r>
            </a:p>
          </p:txBody>
        </p:sp>
      </p:grpSp>
      <p:grpSp>
        <p:nvGrpSpPr>
          <p:cNvPr id="49" name="Group 48"/>
          <p:cNvGrpSpPr/>
          <p:nvPr/>
        </p:nvGrpSpPr>
        <p:grpSpPr>
          <a:xfrm>
            <a:off x="3761513" y="6295445"/>
            <a:ext cx="3459786" cy="221285"/>
            <a:chOff x="2807664" y="6331913"/>
            <a:chExt cx="3459786" cy="221285"/>
          </a:xfrm>
        </p:grpSpPr>
        <p:sp>
          <p:nvSpPr>
            <p:cNvPr id="41" name="Donut 40"/>
            <p:cNvSpPr>
              <a:spLocks noChangeAspect="1"/>
            </p:cNvSpPr>
            <p:nvPr/>
          </p:nvSpPr>
          <p:spPr>
            <a:xfrm>
              <a:off x="2807664" y="6331913"/>
              <a:ext cx="221285" cy="221285"/>
            </a:xfrm>
            <a:prstGeom prst="donu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46" name="TextBox 45"/>
            <p:cNvSpPr txBox="1"/>
            <p:nvPr/>
          </p:nvSpPr>
          <p:spPr>
            <a:xfrm>
              <a:off x="3038474" y="6376874"/>
              <a:ext cx="3228976" cy="166199"/>
            </a:xfrm>
            <a:prstGeom prst="rect">
              <a:avLst/>
            </a:prstGeom>
            <a:noFill/>
          </p:spPr>
          <p:txBody>
            <a:bodyPr wrap="square" lIns="91440" tIns="0" rIns="0" bIns="0" rtlCol="0">
              <a:spAutoFit/>
            </a:bodyPr>
            <a:lstStyle/>
            <a:p>
              <a:pPr>
                <a:lnSpc>
                  <a:spcPct val="90000"/>
                </a:lnSpc>
              </a:pPr>
              <a:r>
                <a:rPr lang="en-US" sz="1200" dirty="0" smtClean="0">
                  <a:gradFill>
                    <a:gsLst>
                      <a:gs pos="0">
                        <a:schemeClr val="tx1"/>
                      </a:gs>
                      <a:gs pos="86000">
                        <a:schemeClr val="tx1"/>
                      </a:gs>
                    </a:gsLst>
                    <a:lin ang="5400000" scaled="0"/>
                  </a:gradFill>
                </a:rPr>
                <a:t>Not supported, but possible with customization</a:t>
              </a:r>
            </a:p>
          </p:txBody>
        </p:sp>
      </p:grpSp>
      <p:grpSp>
        <p:nvGrpSpPr>
          <p:cNvPr id="50" name="Group 49"/>
          <p:cNvGrpSpPr/>
          <p:nvPr/>
        </p:nvGrpSpPr>
        <p:grpSpPr>
          <a:xfrm>
            <a:off x="8253730" y="6295445"/>
            <a:ext cx="1303550" cy="221285"/>
            <a:chOff x="7145125" y="6331913"/>
            <a:chExt cx="1303550" cy="221285"/>
          </a:xfrm>
        </p:grpSpPr>
        <p:sp>
          <p:nvSpPr>
            <p:cNvPr id="43" name="Donut 42"/>
            <p:cNvSpPr>
              <a:spLocks noChangeAspect="1"/>
            </p:cNvSpPr>
            <p:nvPr/>
          </p:nvSpPr>
          <p:spPr>
            <a:xfrm>
              <a:off x="7145125" y="6331913"/>
              <a:ext cx="221285" cy="221285"/>
            </a:xfrm>
            <a:prstGeom prst="donu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47" name="TextBox 46"/>
            <p:cNvSpPr txBox="1"/>
            <p:nvPr/>
          </p:nvSpPr>
          <p:spPr>
            <a:xfrm>
              <a:off x="7375935" y="6376874"/>
              <a:ext cx="1072740" cy="166199"/>
            </a:xfrm>
            <a:prstGeom prst="rect">
              <a:avLst/>
            </a:prstGeom>
            <a:noFill/>
          </p:spPr>
          <p:txBody>
            <a:bodyPr wrap="square" lIns="91440" tIns="0" rIns="0" bIns="0" rtlCol="0">
              <a:spAutoFit/>
            </a:bodyPr>
            <a:lstStyle/>
            <a:p>
              <a:pPr>
                <a:lnSpc>
                  <a:spcPct val="90000"/>
                </a:lnSpc>
              </a:pPr>
              <a:r>
                <a:rPr lang="en-US" sz="1200" dirty="0" smtClean="0">
                  <a:gradFill>
                    <a:gsLst>
                      <a:gs pos="0">
                        <a:schemeClr val="tx1"/>
                      </a:gs>
                      <a:gs pos="86000">
                        <a:schemeClr val="tx1"/>
                      </a:gs>
                    </a:gsLst>
                    <a:lin ang="5400000" scaled="0"/>
                  </a:gradFill>
                </a:rPr>
                <a:t>Not supported</a:t>
              </a:r>
            </a:p>
          </p:txBody>
        </p:sp>
      </p:grpSp>
      <p:grpSp>
        <p:nvGrpSpPr>
          <p:cNvPr id="52" name="Group 51"/>
          <p:cNvGrpSpPr/>
          <p:nvPr/>
        </p:nvGrpSpPr>
        <p:grpSpPr>
          <a:xfrm>
            <a:off x="10589711" y="6295445"/>
            <a:ext cx="596719" cy="221285"/>
            <a:chOff x="10280338" y="6331913"/>
            <a:chExt cx="596719" cy="221285"/>
          </a:xfrm>
        </p:grpSpPr>
        <p:sp>
          <p:nvSpPr>
            <p:cNvPr id="42" name="Donut 41"/>
            <p:cNvSpPr>
              <a:spLocks noChangeAspect="1"/>
            </p:cNvSpPr>
            <p:nvPr/>
          </p:nvSpPr>
          <p:spPr>
            <a:xfrm>
              <a:off x="10280338" y="6331913"/>
              <a:ext cx="221285" cy="221285"/>
            </a:xfrm>
            <a:prstGeom prst="donu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48" name="TextBox 47"/>
            <p:cNvSpPr txBox="1"/>
            <p:nvPr/>
          </p:nvSpPr>
          <p:spPr>
            <a:xfrm>
              <a:off x="10519225" y="6376874"/>
              <a:ext cx="357832" cy="166199"/>
            </a:xfrm>
            <a:prstGeom prst="rect">
              <a:avLst/>
            </a:prstGeom>
            <a:noFill/>
          </p:spPr>
          <p:txBody>
            <a:bodyPr wrap="square" lIns="91440" tIns="0" rIns="0" bIns="0" rtlCol="0">
              <a:spAutoFit/>
            </a:bodyPr>
            <a:lstStyle/>
            <a:p>
              <a:pPr>
                <a:lnSpc>
                  <a:spcPct val="90000"/>
                </a:lnSpc>
              </a:pPr>
              <a:r>
                <a:rPr lang="en-US" sz="1200" dirty="0" smtClean="0">
                  <a:gradFill>
                    <a:gsLst>
                      <a:gs pos="0">
                        <a:schemeClr val="tx1"/>
                      </a:gs>
                      <a:gs pos="86000">
                        <a:schemeClr val="tx1"/>
                      </a:gs>
                    </a:gsLst>
                    <a:lin ang="5400000" scaled="0"/>
                  </a:gradFill>
                </a:rPr>
                <a:t>N/A</a:t>
              </a:r>
            </a:p>
          </p:txBody>
        </p:sp>
      </p:grpSp>
    </p:spTree>
    <p:extLst>
      <p:ext uri="{BB962C8B-B14F-4D97-AF65-F5344CB8AC3E}">
        <p14:creationId xmlns:p14="http://schemas.microsoft.com/office/powerpoint/2010/main" val="231196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3273506358"/>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defTabSz="914363"/>
            <a:r>
              <a:rPr lang="en-US" sz="1800"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defTabSz="914363">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defTabSz="914363">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defTabSz="914363">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defTabSz="914363">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defTabSz="914363"/>
            <a:r>
              <a:rPr lang="en-US" sz="1800" dirty="0" smtClean="0">
                <a:solidFill>
                  <a:srgbClr val="FFFFFF"/>
                </a:solidFill>
                <a:hlinkClick r:id="rId5"/>
              </a:rPr>
              <a:t>www.microsoft.com/learning</a:t>
            </a:r>
            <a:r>
              <a:rPr lang="en-US" sz="1800"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defTabSz="914363">
              <a:spcBef>
                <a:spcPts val="600"/>
              </a:spcBef>
              <a:buSzPct val="120000"/>
              <a:tabLst>
                <a:tab pos="1828800" algn="l"/>
              </a:tabLst>
              <a:defRPr/>
            </a:pPr>
            <a:r>
              <a:rPr lang="en-US" sz="1800" dirty="0" smtClean="0">
                <a:solidFill>
                  <a:srgbClr val="FFFFFF"/>
                </a:solidFill>
                <a:latin typeface="Calibri" pitchFamily="34" charset="0"/>
                <a:hlinkClick r:id="rId6"/>
              </a:rPr>
              <a:t>http://microsoft.com/technet</a:t>
            </a:r>
            <a:r>
              <a:rPr lang="en-US" sz="1800" b="1" dirty="0" smtClean="0">
                <a:solidFill>
                  <a:srgbClr val="FFFFFF"/>
                </a:solidFill>
                <a:latin typeface="Calibri" pitchFamily="34" charset="0"/>
              </a:rPr>
              <a:t>  </a:t>
            </a:r>
            <a:endParaRPr lang="en-US" sz="1800"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defTabSz="914363">
              <a:spcBef>
                <a:spcPts val="600"/>
              </a:spcBef>
              <a:tabLst>
                <a:tab pos="1828800" algn="l"/>
              </a:tabLst>
            </a:pPr>
            <a:r>
              <a:rPr lang="en-US" sz="1800" dirty="0" smtClean="0">
                <a:solidFill>
                  <a:srgbClr val="FFFFFF"/>
                </a:solidFill>
                <a:hlinkClick r:id="rId7"/>
              </a:rPr>
              <a:t>http://microsoft.com/msdn</a:t>
            </a:r>
            <a:r>
              <a:rPr lang="en-US" sz="1800" b="1" dirty="0" smtClean="0">
                <a:solidFill>
                  <a:srgbClr val="FFFFFF"/>
                </a:solidFill>
              </a:rPr>
              <a:t> </a:t>
            </a:r>
            <a:endParaRPr lang="en-US" sz="1800"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pPr defTabSz="914363"/>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defTabSz="914363"/>
            <a:r>
              <a:rPr lang="en-US" sz="1800"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defTabSz="914363">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983165511"/>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defTabSz="914363">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4605005"/>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12188825" cy="6858000"/>
          </a:xfrm>
          <a:prstGeom prst="rect">
            <a:avLst/>
          </a:prstGeom>
          <a:gradFill flip="none" rotWithShape="1">
            <a:gsLst>
              <a:gs pos="100000">
                <a:schemeClr val="tx2">
                  <a:lumMod val="50000"/>
                  <a:alpha val="50000"/>
                </a:schemeClr>
              </a:gs>
              <a:gs pos="17000">
                <a:schemeClr val="tx2">
                  <a:alpha val="0"/>
                </a:schemeClr>
              </a:gs>
            </a:gsLst>
            <a:path path="circle">
              <a:fillToRect l="50000" t="50000" r="50000" b="50000"/>
            </a:path>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endParaRPr lang="en-US" sz="2200" dirty="0">
              <a:solidFill>
                <a:schemeClr val="tx1">
                  <a:alpha val="99000"/>
                </a:schemeClr>
              </a:solidFill>
            </a:endParaRPr>
          </a:p>
        </p:txBody>
      </p:sp>
      <p:sp>
        <p:nvSpPr>
          <p:cNvPr id="6" name="Title 1"/>
          <p:cNvSpPr>
            <a:spLocks noGrp="1"/>
          </p:cNvSpPr>
          <p:nvPr>
            <p:ph type="title"/>
          </p:nvPr>
        </p:nvSpPr>
        <p:spPr/>
        <p:txBody>
          <a:bodyPr/>
          <a:lstStyle/>
          <a:p>
            <a:r>
              <a:rPr lang="en-US" dirty="0" smtClean="0"/>
              <a:t>…and This</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862" b="13579"/>
          <a:stretch/>
        </p:blipFill>
        <p:spPr bwMode="auto">
          <a:xfrm>
            <a:off x="519113" y="1384663"/>
            <a:ext cx="11149012" cy="5244737"/>
          </a:xfrm>
          <a:prstGeom prst="rect">
            <a:avLst/>
          </a:prstGeom>
          <a:noFill/>
          <a:ln>
            <a:noFill/>
          </a:ln>
          <a:effectLst>
            <a:outerShdw blurRad="635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8795439" y="430057"/>
            <a:ext cx="2872686" cy="276999"/>
          </a:xfrm>
          <a:prstGeom prst="rect">
            <a:avLst/>
          </a:prstGeom>
        </p:spPr>
        <p:txBody>
          <a:bodyPr wrap="square" lIns="0" tIns="0" rIns="0" bIns="0">
            <a:spAutoFit/>
          </a:bodyPr>
          <a:lstStyle/>
          <a:p>
            <a:pPr algn="r">
              <a:lnSpc>
                <a:spcPct val="90000"/>
              </a:lnSpc>
            </a:pPr>
            <a:r>
              <a:rPr lang="en-US" sz="2000" dirty="0">
                <a:hlinkClick r:id="rId3"/>
              </a:rPr>
              <a:t>http://</a:t>
            </a:r>
            <a:r>
              <a:rPr lang="en-US" sz="2000" dirty="0" smtClean="0">
                <a:hlinkClick r:id="rId3"/>
              </a:rPr>
              <a:t>bit.ly/ThisWeekC9</a:t>
            </a:r>
            <a:r>
              <a:rPr lang="en-US" sz="2000" dirty="0" smtClean="0"/>
              <a:t>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4143099796"/>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613" y="3051285"/>
            <a:ext cx="4491655" cy="755435"/>
          </a:xfrm>
          <a:prstGeom prst="rect">
            <a:avLst/>
          </a:prstGeom>
          <a:noFill/>
          <a:ln>
            <a:noFill/>
          </a:ln>
        </p:spPr>
      </p:pic>
      <p:sp>
        <p:nvSpPr>
          <p:cNvPr id="5" name="Text Box 3"/>
          <p:cNvSpPr txBox="1">
            <a:spLocks noChangeArrowheads="1"/>
          </p:cNvSpPr>
          <p:nvPr/>
        </p:nvSpPr>
        <p:spPr bwMode="blackWhite">
          <a:xfrm>
            <a:off x="507868" y="6083575"/>
            <a:ext cx="11173090" cy="415484"/>
          </a:xfrm>
          <a:prstGeom prst="rect">
            <a:avLst/>
          </a:prstGeom>
          <a:noFill/>
          <a:ln w="12700">
            <a:noFill/>
            <a:miter lim="800000"/>
            <a:headEnd type="none" w="sm" len="sm"/>
            <a:tailEnd type="none" w="sm" len="sm"/>
          </a:ln>
          <a:effectLst/>
        </p:spPr>
        <p:txBody>
          <a:bodyPr vert="horz" wrap="square" lIns="91341" tIns="45671" rIns="91341" bIns="45671" numCol="1" anchor="t" anchorCtr="0" compatLnSpc="1">
            <a:prstTxWarp prst="textNoShape">
              <a:avLst/>
            </a:prstTxWarp>
            <a:spAutoFit/>
          </a:bodyPr>
          <a:lstStyle/>
          <a:p>
            <a:pPr algn="ctr" defTabSz="913301" eaLnBrk="0" hangingPunct="0"/>
            <a:r>
              <a:rPr lang="en-US" sz="700" dirty="0">
                <a:gradFill>
                  <a:gsLst>
                    <a:gs pos="0">
                      <a:schemeClr val="tx1"/>
                    </a:gs>
                    <a:gs pos="100000">
                      <a:schemeClr val="tx1"/>
                    </a:gs>
                  </a:gsLst>
                  <a:lin ang="5400000" scaled="0"/>
                </a:gradFill>
                <a:latin typeface="Segoe UI" pitchFamily="34" charset="0"/>
                <a:cs typeface="Arial" charset="0"/>
              </a:rPr>
              <a:t>© 2011 Microsoft Corporation. All rights reserved. Microsoft, Windows, Windows Vista and other product names are or may be registered trademarks and/or trademarks in the U.S. and/or other countries.</a:t>
            </a:r>
          </a:p>
          <a:p>
            <a:pPr algn="ctr" defTabSz="913301"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Because </a:t>
            </a:r>
            <a:r>
              <a:rPr lang="en-US" sz="700" dirty="0">
                <a:gradFill>
                  <a:gsLst>
                    <a:gs pos="0">
                      <a:schemeClr val="tx1"/>
                    </a:gs>
                    <a:gs pos="100000">
                      <a:schemeClr val="tx1"/>
                    </a:gs>
                  </a:gsLst>
                  <a:lin ang="5400000" scaled="0"/>
                </a:gradFill>
                <a:latin typeface="Segoe UI" pitchFamily="34" charset="0"/>
                <a:cs typeface="Arial" charset="0"/>
              </a:rPr>
              <a:t>Microsoft must respond to changing market conditions, it should not be interpreted to be a commitment </a:t>
            </a:r>
            <a:br>
              <a:rPr lang="en-US" sz="700" dirty="0">
                <a:gradFill>
                  <a:gsLst>
                    <a:gs pos="0">
                      <a:schemeClr val="tx1"/>
                    </a:gs>
                    <a:gs pos="100000">
                      <a:schemeClr val="tx1"/>
                    </a:gs>
                  </a:gsLst>
                  <a:lin ang="5400000" scaled="0"/>
                </a:gradFill>
                <a:latin typeface="Segoe UI" pitchFamily="34" charset="0"/>
                <a:cs typeface="Arial" charset="0"/>
              </a:rPr>
            </a:br>
            <a:r>
              <a:rPr lang="en-US" sz="700" dirty="0">
                <a:gradFill>
                  <a:gsLst>
                    <a:gs pos="0">
                      <a:schemeClr val="tx1"/>
                    </a:gs>
                    <a:gs pos="100000">
                      <a:schemeClr val="tx1"/>
                    </a:gs>
                  </a:gsLst>
                  <a:lin ang="5400000" scaled="0"/>
                </a:gradFill>
                <a:latin typeface="Segoe UI" pitchFamily="34" charset="0"/>
                <a:cs typeface="Arial" charset="0"/>
              </a:rPr>
              <a:t>on the part of Microsoft, and Microsoft cannot guarantee the accuracy of any information provided after the date of this presentation. MICROSOFT MAKES NO WARRANTIES, EXPRESS, IMPLIED OR STATUTORY, AS TO THE INFORMATION IN THIS PRESENTATION.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12188825" cy="6858000"/>
          </a:xfrm>
          <a:prstGeom prst="rect">
            <a:avLst/>
          </a:prstGeom>
          <a:gradFill flip="none" rotWithShape="1">
            <a:gsLst>
              <a:gs pos="100000">
                <a:schemeClr val="tx2">
                  <a:lumMod val="50000"/>
                  <a:alpha val="50000"/>
                </a:schemeClr>
              </a:gs>
              <a:gs pos="17000">
                <a:schemeClr val="tx2">
                  <a:alpha val="0"/>
                </a:schemeClr>
              </a:gs>
            </a:gsLst>
            <a:path path="circle">
              <a:fillToRect l="50000" t="50000" r="50000" b="50000"/>
            </a:path>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endParaRPr lang="en-US" sz="2200" dirty="0">
              <a:solidFill>
                <a:schemeClr val="tx1">
                  <a:alpha val="99000"/>
                </a:schemeClr>
              </a:solidFill>
            </a:endParaRPr>
          </a:p>
        </p:txBody>
      </p:sp>
      <p:sp>
        <p:nvSpPr>
          <p:cNvPr id="3" name="Rectangle 2"/>
          <p:cNvSpPr/>
          <p:nvPr/>
        </p:nvSpPr>
        <p:spPr>
          <a:xfrm>
            <a:off x="7939219" y="430057"/>
            <a:ext cx="3728906" cy="276999"/>
          </a:xfrm>
          <a:prstGeom prst="rect">
            <a:avLst/>
          </a:prstGeom>
        </p:spPr>
        <p:txBody>
          <a:bodyPr wrap="square" lIns="0" tIns="0" rIns="0" bIns="0">
            <a:spAutoFit/>
          </a:bodyPr>
          <a:lstStyle/>
          <a:p>
            <a:pPr algn="r">
              <a:lnSpc>
                <a:spcPct val="90000"/>
              </a:lnSpc>
            </a:pPr>
            <a:r>
              <a:rPr lang="en-US" sz="2000" dirty="0">
                <a:hlinkClick r:id="rId2"/>
              </a:rPr>
              <a:t>http://blogs.msdn.com/briankel</a:t>
            </a:r>
            <a:r>
              <a:rPr lang="en-US" sz="2000" dirty="0"/>
              <a:t> </a:t>
            </a:r>
          </a:p>
        </p:txBody>
      </p:sp>
      <p:sp>
        <p:nvSpPr>
          <p:cNvPr id="6" name="Title 1"/>
          <p:cNvSpPr>
            <a:spLocks noGrp="1"/>
          </p:cNvSpPr>
          <p:nvPr>
            <p:ph type="title"/>
          </p:nvPr>
        </p:nvSpPr>
        <p:spPr>
          <a:xfrm>
            <a:off x="519112" y="228600"/>
            <a:ext cx="11149013" cy="1052596"/>
          </a:xfrm>
        </p:spPr>
        <p:txBody>
          <a:bodyPr/>
          <a:lstStyle/>
          <a:p>
            <a:r>
              <a:rPr lang="en-US" dirty="0" smtClean="0"/>
              <a:t>I Blog Here</a:t>
            </a:r>
            <a:br>
              <a:rPr lang="en-US" dirty="0" smtClean="0"/>
            </a:br>
            <a:endParaRPr lang="en-US" sz="32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3" r="257" b="32824"/>
          <a:stretch/>
        </p:blipFill>
        <p:spPr bwMode="auto">
          <a:xfrm>
            <a:off x="519113" y="1384663"/>
            <a:ext cx="11149012" cy="5244737"/>
          </a:xfrm>
          <a:prstGeom prst="rect">
            <a:avLst/>
          </a:prstGeom>
          <a:noFill/>
          <a:ln>
            <a:noFill/>
          </a:ln>
          <a:effectLst>
            <a:outerShdw blurRad="635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0" y="0"/>
            <a:ext cx="12188825" cy="6858000"/>
          </a:xfrm>
          <a:prstGeom prst="rect">
            <a:avLst/>
          </a:prstGeom>
          <a:gradFill flip="none" rotWithShape="1">
            <a:gsLst>
              <a:gs pos="100000">
                <a:schemeClr val="tx2">
                  <a:lumMod val="50000"/>
                  <a:alpha val="50000"/>
                </a:schemeClr>
              </a:gs>
              <a:gs pos="17000">
                <a:schemeClr val="tx2">
                  <a:alpha val="0"/>
                </a:schemeClr>
              </a:gs>
            </a:gsLst>
            <a:path path="circle">
              <a:fillToRect l="50000" t="50000" r="50000" b="50000"/>
            </a:path>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90000"/>
              </a:lnSpc>
            </a:pPr>
            <a:endParaRPr lang="en-US" sz="2200" dirty="0">
              <a:solidFill>
                <a:schemeClr val="tx1">
                  <a:alpha val="99000"/>
                </a:schemeClr>
              </a:solidFill>
            </a:endParaRPr>
          </a:p>
        </p:txBody>
      </p:sp>
      <p:grpSp>
        <p:nvGrpSpPr>
          <p:cNvPr id="3" name="Group 2"/>
          <p:cNvGrpSpPr/>
          <p:nvPr/>
        </p:nvGrpSpPr>
        <p:grpSpPr>
          <a:xfrm>
            <a:off x="1899906" y="365236"/>
            <a:ext cx="4230185" cy="5679997"/>
            <a:chOff x="969963" y="384286"/>
            <a:chExt cx="4230185" cy="5679997"/>
          </a:xfrm>
        </p:grpSpPr>
        <p:sp>
          <p:nvSpPr>
            <p:cNvPr id="4" name="Rectangle 3"/>
            <p:cNvSpPr/>
            <p:nvPr/>
          </p:nvSpPr>
          <p:spPr>
            <a:xfrm>
              <a:off x="1269655" y="5694951"/>
              <a:ext cx="3630801" cy="369332"/>
            </a:xfrm>
            <a:prstGeom prst="rect">
              <a:avLst/>
            </a:prstGeom>
          </p:spPr>
          <p:txBody>
            <a:bodyPr wrap="none" lIns="0" tIns="91440" rIns="0" bIns="0">
              <a:spAutoFit/>
            </a:bodyPr>
            <a:lstStyle/>
            <a:p>
              <a:pPr algn="ctr">
                <a:lnSpc>
                  <a:spcPct val="90000"/>
                </a:lnSpc>
              </a:pPr>
              <a:r>
                <a:rPr lang="en-US" sz="2000" dirty="0">
                  <a:solidFill>
                    <a:srgbClr val="FFFFFF"/>
                  </a:solidFill>
                  <a:hlinkClick r:id="rId2"/>
                </a:rPr>
                <a:t>http://</a:t>
              </a:r>
              <a:r>
                <a:rPr lang="en-US" sz="2000" dirty="0" smtClean="0">
                  <a:solidFill>
                    <a:srgbClr val="FFFFFF"/>
                  </a:solidFill>
                  <a:hlinkClick r:id="rId2"/>
                </a:rPr>
                <a:t>tinyurl.com/ALM2010Book</a:t>
              </a:r>
              <a:endParaRPr lang="en-US" sz="2000" dirty="0">
                <a:solidFill>
                  <a:srgbClr val="FFFFFF"/>
                </a:solidFill>
              </a:endParaRPr>
            </a:p>
          </p:txBody>
        </p:sp>
        <p:pic>
          <p:nvPicPr>
            <p:cNvPr id="1026" name="Picture 2" descr="D:\Documents\Personal\vs2010alm_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963" y="384286"/>
              <a:ext cx="4230185" cy="5310665"/>
            </a:xfrm>
            <a:prstGeom prst="rect">
              <a:avLst/>
            </a:prstGeom>
            <a:noFill/>
            <a:ln>
              <a:noFill/>
            </a:ln>
            <a:effectLst>
              <a:outerShdw blurRad="63500" algn="ctr" rotWithShape="0">
                <a:schemeClr val="tx1"/>
              </a:outerShdw>
            </a:effectLst>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6045082" y="844394"/>
            <a:ext cx="4243837" cy="5697138"/>
            <a:chOff x="5115139" y="739619"/>
            <a:chExt cx="4243837" cy="5697138"/>
          </a:xfrm>
        </p:grpSpPr>
        <p:sp>
          <p:nvSpPr>
            <p:cNvPr id="6" name="Rectangle 5"/>
            <p:cNvSpPr/>
            <p:nvPr/>
          </p:nvSpPr>
          <p:spPr>
            <a:xfrm>
              <a:off x="5727829" y="6067425"/>
              <a:ext cx="3018454" cy="369332"/>
            </a:xfrm>
            <a:prstGeom prst="rect">
              <a:avLst/>
            </a:prstGeom>
          </p:spPr>
          <p:txBody>
            <a:bodyPr wrap="none" lIns="0" tIns="91440" rIns="0" bIns="0">
              <a:spAutoFit/>
            </a:bodyPr>
            <a:lstStyle/>
            <a:p>
              <a:pPr algn="ctr">
                <a:lnSpc>
                  <a:spcPct val="90000"/>
                </a:lnSpc>
              </a:pPr>
              <a:r>
                <a:rPr lang="en-US" sz="2000" dirty="0">
                  <a:solidFill>
                    <a:srgbClr val="FFFFFF"/>
                  </a:solidFill>
                  <a:hlinkClick r:id="rId4"/>
                </a:rPr>
                <a:t>http://</a:t>
              </a:r>
              <a:r>
                <a:rPr lang="en-US" sz="2000" dirty="0" smtClean="0">
                  <a:solidFill>
                    <a:srgbClr val="FFFFFF"/>
                  </a:solidFill>
                  <a:hlinkClick r:id="rId4"/>
                </a:rPr>
                <a:t>tinyurl.com/TFSBook</a:t>
              </a:r>
              <a:endParaRPr lang="en-US" sz="2000" dirty="0">
                <a:solidFill>
                  <a:srgbClr val="FFFFFF"/>
                </a:solidFill>
              </a:endParaRPr>
            </a:p>
          </p:txBody>
        </p:sp>
        <p:pic>
          <p:nvPicPr>
            <p:cNvPr id="1027" name="Picture 3" descr="D:\Documents\Personal\tfs2010_boo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5139" y="739619"/>
              <a:ext cx="4243837" cy="5327806"/>
            </a:xfrm>
            <a:prstGeom prst="rect">
              <a:avLst/>
            </a:prstGeom>
            <a:noFill/>
            <a:ln>
              <a:noFill/>
            </a:ln>
            <a:effectLst>
              <a:outerShdw blurRad="63500" algn="ctr" rotWithShape="0">
                <a:schemeClr val="tx1"/>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14441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iankel.REDMOND\AppData\Local\Microsoft\Windows\Temporary Internet Files\Content.IE5\SOMQ0VA1\MP900442488[1].jpg"/>
          <p:cNvPicPr>
            <a:picLocks noChangeAspect="1" noChangeArrowheads="1"/>
          </p:cNvPicPr>
          <p:nvPr/>
        </p:nvPicPr>
        <p:blipFill rotWithShape="1">
          <a:blip r:embed="rId2">
            <a:extLst>
              <a:ext uri="{28A0092B-C50C-407E-A947-70E740481C1C}">
                <a14:useLocalDpi xmlns:a14="http://schemas.microsoft.com/office/drawing/2010/main" val="0"/>
              </a:ext>
            </a:extLst>
          </a:blip>
          <a:srcRect t="13133" b="43691"/>
          <a:stretch/>
        </p:blipFill>
        <p:spPr bwMode="auto">
          <a:xfrm>
            <a:off x="-1" y="-1"/>
            <a:ext cx="12188825" cy="685800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279392">
            <a:off x="2250953" y="1107630"/>
            <a:ext cx="6174290" cy="4455579"/>
          </a:xfrm>
          <a:prstGeom prst="rect">
            <a:avLst/>
          </a:prstGeom>
          <a:noFill/>
        </p:spPr>
        <p:txBody>
          <a:bodyPr wrap="square" lIns="0" tIns="0" rIns="0" bIns="0" rtlCol="0">
            <a:spAutoFit/>
          </a:bodyPr>
          <a:lstStyle/>
          <a:p>
            <a:pPr defTabSz="914363">
              <a:lnSpc>
                <a:spcPct val="90000"/>
              </a:lnSpc>
              <a:spcBef>
                <a:spcPts val="1200"/>
              </a:spcBef>
              <a:buSzPct val="90000"/>
            </a:pPr>
            <a:r>
              <a:rPr lang="en-US" sz="4400" dirty="0" smtClean="0">
                <a:gradFill>
                  <a:gsLst>
                    <a:gs pos="0">
                      <a:schemeClr val="bg1"/>
                    </a:gs>
                    <a:gs pos="86000">
                      <a:schemeClr val="bg1"/>
                    </a:gs>
                  </a:gsLst>
                  <a:lin ang="5400000" scaled="0"/>
                </a:gradFill>
              </a:rPr>
              <a:t>What You’ll Need</a:t>
            </a:r>
          </a:p>
          <a:p>
            <a:pPr marL="460375" indent="-460375" defTabSz="914363">
              <a:lnSpc>
                <a:spcPct val="90000"/>
              </a:lnSpc>
              <a:spcBef>
                <a:spcPts val="1800"/>
              </a:spcBef>
              <a:buSzPct val="90000"/>
              <a:buBlip>
                <a:blip r:embed="rId3"/>
              </a:buBlip>
            </a:pPr>
            <a:r>
              <a:rPr lang="en-US" sz="3200" dirty="0" smtClean="0">
                <a:gradFill>
                  <a:gsLst>
                    <a:gs pos="0">
                      <a:schemeClr val="bg1"/>
                    </a:gs>
                    <a:gs pos="86000">
                      <a:schemeClr val="bg1"/>
                    </a:gs>
                  </a:gsLst>
                  <a:lin ang="5400000" scaled="0"/>
                </a:gradFill>
              </a:rPr>
              <a:t>Visual </a:t>
            </a:r>
            <a:r>
              <a:rPr lang="en-US" sz="3200" dirty="0">
                <a:gradFill>
                  <a:gsLst>
                    <a:gs pos="0">
                      <a:schemeClr val="bg1"/>
                    </a:gs>
                    <a:gs pos="86000">
                      <a:schemeClr val="bg1"/>
                    </a:gs>
                  </a:gsLst>
                  <a:lin ang="5400000" scaled="0"/>
                </a:gradFill>
              </a:rPr>
              <a:t>Studio 2010 </a:t>
            </a:r>
            <a:r>
              <a:rPr lang="en-US" sz="3200" dirty="0" smtClean="0">
                <a:gradFill>
                  <a:gsLst>
                    <a:gs pos="0">
                      <a:schemeClr val="bg1"/>
                    </a:gs>
                    <a:gs pos="86000">
                      <a:schemeClr val="bg1"/>
                    </a:gs>
                  </a:gsLst>
                  <a:lin ang="5400000" scaled="0"/>
                </a:gradFill>
              </a:rPr>
              <a:t/>
            </a:r>
            <a:br>
              <a:rPr lang="en-US" sz="3200" dirty="0" smtClean="0">
                <a:gradFill>
                  <a:gsLst>
                    <a:gs pos="0">
                      <a:schemeClr val="bg1"/>
                    </a:gs>
                    <a:gs pos="86000">
                      <a:schemeClr val="bg1"/>
                    </a:gs>
                  </a:gsLst>
                  <a:lin ang="5400000" scaled="0"/>
                </a:gradFill>
              </a:rPr>
            </a:br>
            <a:r>
              <a:rPr lang="en-US" sz="3200" dirty="0" smtClean="0">
                <a:gradFill>
                  <a:gsLst>
                    <a:gs pos="0">
                      <a:schemeClr val="bg1"/>
                    </a:gs>
                    <a:gs pos="86000">
                      <a:schemeClr val="bg1"/>
                    </a:gs>
                  </a:gsLst>
                  <a:lin ang="5400000" scaled="0"/>
                </a:gradFill>
              </a:rPr>
              <a:t>Premium or </a:t>
            </a:r>
            <a:r>
              <a:rPr lang="en-US" sz="3200" dirty="0">
                <a:gradFill>
                  <a:gsLst>
                    <a:gs pos="0">
                      <a:schemeClr val="bg1"/>
                    </a:gs>
                    <a:gs pos="86000">
                      <a:schemeClr val="bg1"/>
                    </a:gs>
                  </a:gsLst>
                  <a:lin ang="5400000" scaled="0"/>
                </a:gradFill>
              </a:rPr>
              <a:t>Ultimate</a:t>
            </a:r>
          </a:p>
          <a:p>
            <a:pPr marL="460375" indent="-460375" defTabSz="914363">
              <a:lnSpc>
                <a:spcPct val="90000"/>
              </a:lnSpc>
              <a:spcBef>
                <a:spcPts val="1000"/>
              </a:spcBef>
              <a:buSzPct val="90000"/>
              <a:buBlip>
                <a:blip r:embed="rId3"/>
              </a:buBlip>
            </a:pPr>
            <a:r>
              <a:rPr lang="en-US" sz="3200" dirty="0">
                <a:gradFill>
                  <a:gsLst>
                    <a:gs pos="0">
                      <a:schemeClr val="bg1"/>
                    </a:gs>
                    <a:gs pos="86000">
                      <a:schemeClr val="bg1"/>
                    </a:gs>
                  </a:gsLst>
                  <a:lin ang="5400000" scaled="0"/>
                </a:gradFill>
              </a:rPr>
              <a:t>Feature Pack 2</a:t>
            </a:r>
          </a:p>
          <a:p>
            <a:pPr marL="460375" indent="-460375" defTabSz="914363">
              <a:lnSpc>
                <a:spcPct val="90000"/>
              </a:lnSpc>
              <a:spcBef>
                <a:spcPts val="1000"/>
              </a:spcBef>
              <a:buSzPct val="90000"/>
              <a:buBlip>
                <a:blip r:embed="rId3"/>
              </a:buBlip>
            </a:pPr>
            <a:r>
              <a:rPr lang="en-US" sz="3200" dirty="0">
                <a:gradFill>
                  <a:gsLst>
                    <a:gs pos="0">
                      <a:schemeClr val="bg1"/>
                    </a:gs>
                    <a:gs pos="86000">
                      <a:schemeClr val="bg1"/>
                    </a:gs>
                  </a:gsLst>
                  <a:lin ang="5400000" scaled="0"/>
                </a:gradFill>
              </a:rPr>
              <a:t>C# or VB skills</a:t>
            </a:r>
          </a:p>
          <a:p>
            <a:pPr marL="460375" indent="-460375" defTabSz="914363">
              <a:lnSpc>
                <a:spcPct val="90000"/>
              </a:lnSpc>
              <a:spcBef>
                <a:spcPts val="1000"/>
              </a:spcBef>
              <a:buSzPct val="90000"/>
              <a:buBlip>
                <a:blip r:embed="rId3"/>
              </a:buBlip>
            </a:pPr>
            <a:r>
              <a:rPr lang="en-US" sz="3200" dirty="0" smtClean="0">
                <a:gradFill>
                  <a:gsLst>
                    <a:gs pos="0">
                      <a:schemeClr val="bg1"/>
                    </a:gs>
                    <a:gs pos="86000">
                      <a:schemeClr val="bg1"/>
                    </a:gs>
                  </a:gsLst>
                  <a:lin ang="5400000" scaled="0"/>
                </a:gradFill>
              </a:rPr>
              <a:t>Microsoft </a:t>
            </a:r>
            <a:r>
              <a:rPr lang="en-US" sz="3200" dirty="0">
                <a:gradFill>
                  <a:gsLst>
                    <a:gs pos="0">
                      <a:schemeClr val="bg1"/>
                    </a:gs>
                    <a:gs pos="86000">
                      <a:schemeClr val="bg1"/>
                    </a:gs>
                  </a:gsLst>
                  <a:lin ang="5400000" scaled="0"/>
                </a:gradFill>
              </a:rPr>
              <a:t>Test </a:t>
            </a:r>
            <a:r>
              <a:rPr lang="en-US" sz="3200" dirty="0" smtClean="0">
                <a:gradFill>
                  <a:gsLst>
                    <a:gs pos="0">
                      <a:schemeClr val="bg1"/>
                    </a:gs>
                    <a:gs pos="86000">
                      <a:schemeClr val="bg1"/>
                    </a:gs>
                  </a:gsLst>
                  <a:lin ang="5400000" scaled="0"/>
                </a:gradFill>
              </a:rPr>
              <a:t>Manager (optionally)</a:t>
            </a:r>
            <a:endParaRPr lang="en-US" sz="3200" dirty="0">
              <a:gradFill>
                <a:gsLst>
                  <a:gs pos="0">
                    <a:schemeClr val="bg1"/>
                  </a:gs>
                  <a:gs pos="86000">
                    <a:schemeClr val="bg1"/>
                  </a:gs>
                </a:gsLst>
                <a:lin ang="5400000" scaled="0"/>
              </a:gradFill>
            </a:endParaRPr>
          </a:p>
          <a:p>
            <a:pPr marL="460375" indent="-460375" defTabSz="914363">
              <a:lnSpc>
                <a:spcPct val="90000"/>
              </a:lnSpc>
              <a:spcBef>
                <a:spcPts val="1000"/>
              </a:spcBef>
              <a:buSzPct val="90000"/>
              <a:buBlip>
                <a:blip r:embed="rId3"/>
              </a:buBlip>
            </a:pPr>
            <a:r>
              <a:rPr lang="en-US" sz="3200" dirty="0">
                <a:gradFill>
                  <a:gsLst>
                    <a:gs pos="0">
                      <a:schemeClr val="bg1"/>
                    </a:gs>
                    <a:gs pos="86000">
                      <a:schemeClr val="bg1"/>
                    </a:gs>
                  </a:gsLst>
                  <a:lin ang="5400000" scaled="0"/>
                </a:gradFill>
              </a:rPr>
              <a:t>Testable </a:t>
            </a:r>
            <a:r>
              <a:rPr lang="en-US" sz="3200" dirty="0" smtClean="0">
                <a:gradFill>
                  <a:gsLst>
                    <a:gs pos="0">
                      <a:schemeClr val="bg1"/>
                    </a:gs>
                    <a:gs pos="86000">
                      <a:schemeClr val="bg1"/>
                    </a:gs>
                  </a:gsLst>
                  <a:lin ang="5400000" scaled="0"/>
                </a:gradFill>
              </a:rPr>
              <a:t>application</a:t>
            </a:r>
            <a:endParaRPr lang="en-US" sz="3200" dirty="0">
              <a:gradFill>
                <a:gsLst>
                  <a:gs pos="0">
                    <a:schemeClr val="bg1"/>
                  </a:gs>
                  <a:gs pos="86000">
                    <a:schemeClr val="bg1"/>
                  </a:gs>
                </a:gsLst>
                <a:lin ang="5400000" scaled="0"/>
              </a:gradFill>
            </a:endParaRPr>
          </a:p>
        </p:txBody>
      </p:sp>
    </p:spTree>
    <p:extLst>
      <p:ext uri="{BB962C8B-B14F-4D97-AF65-F5344CB8AC3E}">
        <p14:creationId xmlns:p14="http://schemas.microsoft.com/office/powerpoint/2010/main" val="250382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 y="1553471"/>
            <a:ext cx="12188825" cy="5304530"/>
          </a:xfrm>
          <a:prstGeom prst="rect">
            <a:avLst/>
          </a:prstGeom>
          <a:gradFill flip="none" rotWithShape="1">
            <a:gsLst>
              <a:gs pos="0">
                <a:schemeClr val="bg1">
                  <a:alpha val="28000"/>
                </a:schemeClr>
              </a:gs>
              <a:gs pos="100000">
                <a:schemeClr val="tx2">
                  <a:alpha val="0"/>
                </a:schemeClr>
              </a:gs>
            </a:gsLst>
            <a:lin ang="162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4" name="Title 3"/>
          <p:cNvSpPr>
            <a:spLocks noGrp="1"/>
          </p:cNvSpPr>
          <p:nvPr>
            <p:ph type="title"/>
          </p:nvPr>
        </p:nvSpPr>
        <p:spPr/>
        <p:txBody>
          <a:bodyPr/>
          <a:lstStyle/>
          <a:p>
            <a:r>
              <a:rPr lang="en-US" dirty="0" smtClean="0"/>
              <a:t>Test Automation Platform Support</a:t>
            </a:r>
            <a:endParaRPr lang="en-US" dirty="0"/>
          </a:p>
        </p:txBody>
      </p:sp>
      <p:graphicFrame>
        <p:nvGraphicFramePr>
          <p:cNvPr id="70" name="Table 69"/>
          <p:cNvGraphicFramePr>
            <a:graphicFrameLocks noGrp="1"/>
          </p:cNvGraphicFramePr>
          <p:nvPr>
            <p:extLst>
              <p:ext uri="{D42A27DB-BD31-4B8C-83A1-F6EECF244321}">
                <p14:modId xmlns:p14="http://schemas.microsoft.com/office/powerpoint/2010/main" val="1095295499"/>
              </p:ext>
            </p:extLst>
          </p:nvPr>
        </p:nvGraphicFramePr>
        <p:xfrm>
          <a:off x="519113" y="1205187"/>
          <a:ext cx="8510587" cy="5239512"/>
        </p:xfrm>
        <a:graphic>
          <a:graphicData uri="http://schemas.openxmlformats.org/drawingml/2006/table">
            <a:tbl>
              <a:tblPr firstRow="1" bandRow="1">
                <a:tableStyleId>{2D5ABB26-0587-4C30-8999-92F81FD0307C}</a:tableStyleId>
              </a:tblPr>
              <a:tblGrid>
                <a:gridCol w="2271712"/>
                <a:gridCol w="968375"/>
                <a:gridCol w="5270500"/>
              </a:tblGrid>
              <a:tr h="0">
                <a:tc>
                  <a:txBody>
                    <a:bodyPr/>
                    <a:lstStyle/>
                    <a:p>
                      <a:pPr>
                        <a:lnSpc>
                          <a:spcPct val="90000"/>
                        </a:lnSpc>
                      </a:pPr>
                      <a:r>
                        <a:rPr lang="en-US" sz="1400" b="1" dirty="0" smtClean="0">
                          <a:gradFill>
                            <a:gsLst>
                              <a:gs pos="0">
                                <a:schemeClr val="bg1"/>
                              </a:gs>
                              <a:gs pos="86000">
                                <a:schemeClr val="bg1"/>
                              </a:gs>
                            </a:gsLst>
                            <a:lin ang="5400000" scaled="0"/>
                          </a:gradFill>
                        </a:rPr>
                        <a:t>PLATFORM</a:t>
                      </a:r>
                      <a:endParaRPr lang="en-US" sz="1400" b="1" dirty="0">
                        <a:gradFill>
                          <a:gsLst>
                            <a:gs pos="0">
                              <a:schemeClr val="bg1"/>
                            </a:gs>
                            <a:gs pos="86000">
                              <a:schemeClr val="bg1"/>
                            </a:gs>
                          </a:gsLst>
                          <a:lin ang="5400000" scaled="0"/>
                        </a:gradFill>
                      </a:endParaRPr>
                    </a:p>
                  </a:txBody>
                  <a:tcPr marT="91440" marB="91440"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gradFill>
                      <a:gsLst>
                        <a:gs pos="0">
                          <a:schemeClr val="accent1"/>
                        </a:gs>
                        <a:gs pos="100000">
                          <a:schemeClr val="accent4"/>
                        </a:gs>
                      </a:gsLst>
                      <a:lin ang="5400000" scaled="0"/>
                    </a:gradFill>
                  </a:tcPr>
                </a:tc>
                <a:tc>
                  <a:txBody>
                    <a:bodyPr/>
                    <a:lstStyle/>
                    <a:p>
                      <a:pPr algn="ctr">
                        <a:lnSpc>
                          <a:spcPct val="90000"/>
                        </a:lnSpc>
                      </a:pPr>
                      <a:r>
                        <a:rPr lang="en-US" sz="1400" b="1" dirty="0" smtClean="0">
                          <a:gradFill>
                            <a:gsLst>
                              <a:gs pos="0">
                                <a:schemeClr val="bg1"/>
                              </a:gs>
                              <a:gs pos="86000">
                                <a:schemeClr val="bg1"/>
                              </a:gs>
                            </a:gsLst>
                            <a:lin ang="5400000" scaled="0"/>
                          </a:gradFill>
                        </a:rPr>
                        <a:t>SUPPORT </a:t>
                      </a:r>
                      <a:endParaRPr lang="en-US" sz="1400" b="1" dirty="0">
                        <a:gradFill>
                          <a:gsLst>
                            <a:gs pos="0">
                              <a:schemeClr val="bg1"/>
                            </a:gs>
                            <a:gs pos="86000">
                              <a:schemeClr val="bg1"/>
                            </a:gs>
                          </a:gsLst>
                          <a:lin ang="5400000" scaled="0"/>
                        </a:gradFill>
                      </a:endParaRPr>
                    </a:p>
                  </a:txBody>
                  <a:tcPr marL="0" marR="0" marT="91440" marB="91440" anchor="ctr">
                    <a:lnL>
                      <a:noFill/>
                    </a:lnL>
                    <a:lnR>
                      <a:noFill/>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gradFill>
                      <a:gsLst>
                        <a:gs pos="0">
                          <a:schemeClr val="accent1"/>
                        </a:gs>
                        <a:gs pos="100000">
                          <a:schemeClr val="accent4"/>
                        </a:gs>
                      </a:gsLst>
                      <a:lin ang="5400000" scaled="0"/>
                    </a:gradFill>
                  </a:tcPr>
                </a:tc>
                <a:tc>
                  <a:txBody>
                    <a:bodyPr/>
                    <a:lstStyle/>
                    <a:p>
                      <a:pPr>
                        <a:lnSpc>
                          <a:spcPct val="90000"/>
                        </a:lnSpc>
                      </a:pPr>
                      <a:r>
                        <a:rPr lang="en-US" sz="1400" b="1" dirty="0" smtClean="0">
                          <a:gradFill>
                            <a:gsLst>
                              <a:gs pos="0">
                                <a:schemeClr val="bg1"/>
                              </a:gs>
                              <a:gs pos="86000">
                                <a:schemeClr val="bg1"/>
                              </a:gs>
                            </a:gsLst>
                            <a:lin ang="5400000" scaled="0"/>
                          </a:gradFill>
                        </a:rPr>
                        <a:t>NOTES</a:t>
                      </a:r>
                      <a:endParaRPr lang="en-US" sz="1400" b="1" dirty="0">
                        <a:gradFill>
                          <a:gsLst>
                            <a:gs pos="0">
                              <a:schemeClr val="bg1"/>
                            </a:gs>
                            <a:gs pos="86000">
                              <a:schemeClr val="bg1"/>
                            </a:gs>
                          </a:gsLst>
                          <a:lin ang="5400000" scaled="0"/>
                        </a:gradFill>
                      </a:endParaRPr>
                    </a:p>
                  </a:txBody>
                  <a:tcPr marT="91440" marB="91440"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gradFill>
                      <a:gsLst>
                        <a:gs pos="0">
                          <a:schemeClr val="accent1"/>
                        </a:gs>
                        <a:gs pos="100000">
                          <a:schemeClr val="accent4"/>
                        </a:gs>
                      </a:gsLst>
                      <a:lin ang="5400000" scaled="0"/>
                    </a:gradFill>
                  </a:tcPr>
                </a:tc>
              </a:tr>
              <a:tr h="0">
                <a:tc>
                  <a:txBody>
                    <a:bodyPr/>
                    <a:lstStyle/>
                    <a:p>
                      <a:pPr>
                        <a:lnSpc>
                          <a:spcPct val="90000"/>
                        </a:lnSpc>
                      </a:pPr>
                      <a:r>
                        <a:rPr lang="en-US" sz="1400" dirty="0" smtClean="0">
                          <a:gradFill>
                            <a:gsLst>
                              <a:gs pos="0">
                                <a:schemeClr val="tx1"/>
                              </a:gs>
                              <a:gs pos="86000">
                                <a:schemeClr val="tx1"/>
                              </a:gs>
                            </a:gsLst>
                            <a:lin ang="5400000" scaled="0"/>
                          </a:gradFill>
                        </a:rPr>
                        <a:t>IE7/8 – HTML/AJAX</a:t>
                      </a:r>
                      <a:endParaRPr lang="en-US" sz="1400" b="1" dirty="0">
                        <a:gradFill>
                          <a:gsLst>
                            <a:gs pos="0">
                              <a:schemeClr val="tx1"/>
                            </a:gs>
                            <a:gs pos="86000">
                              <a:schemeClr val="tx1"/>
                            </a:gs>
                          </a:gsLst>
                          <a:lin ang="5400000" scaled="0"/>
                        </a:gradFill>
                      </a:endParaRPr>
                    </a:p>
                  </a:txBody>
                  <a:tcPr marT="64008" marB="64008" anchor="ctr">
                    <a:lnL w="3175" cap="flat" cmpd="sng" algn="ctr">
                      <a:noFill/>
                      <a:prstDash val="solid"/>
                      <a:round/>
                      <a:headEnd type="none" w="med" len="med"/>
                      <a:tailEnd type="none" w="med" len="med"/>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nSpc>
                          <a:spcPct val="90000"/>
                        </a:lnSpc>
                      </a:pPr>
                      <a:endParaRPr lang="en-US" sz="1400" b="1" dirty="0">
                        <a:gradFill>
                          <a:gsLst>
                            <a:gs pos="0">
                              <a:schemeClr val="tx1"/>
                            </a:gs>
                            <a:gs pos="86000">
                              <a:schemeClr val="tx1"/>
                            </a:gs>
                          </a:gsLst>
                          <a:lin ang="5400000" scaled="0"/>
                        </a:gradFill>
                      </a:endParaRPr>
                    </a:p>
                  </a:txBody>
                  <a:tcPr marT="64008" marB="64008" anchor="ctr">
                    <a:lnL>
                      <a:noFill/>
                    </a:lnL>
                    <a:lnR>
                      <a:noFill/>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nSpc>
                          <a:spcPct val="90000"/>
                        </a:lnSpc>
                      </a:pPr>
                      <a:r>
                        <a:rPr lang="en-US" sz="1400" kern="1200" baseline="0" dirty="0" smtClean="0">
                          <a:gradFill>
                            <a:gsLst>
                              <a:gs pos="0">
                                <a:schemeClr val="tx1"/>
                              </a:gs>
                              <a:gs pos="86000">
                                <a:schemeClr val="tx1"/>
                              </a:gs>
                            </a:gsLst>
                            <a:lin ang="5400000" scaled="0"/>
                          </a:gradFill>
                        </a:rPr>
                        <a:t>IE9 partially supported in SP1</a:t>
                      </a:r>
                      <a:endParaRPr lang="en-US" sz="1400" kern="1200" baseline="0" dirty="0">
                        <a:gradFill>
                          <a:gsLst>
                            <a:gs pos="0">
                              <a:schemeClr val="tx1"/>
                            </a:gs>
                            <a:gs pos="86000">
                              <a:schemeClr val="tx1"/>
                            </a:gs>
                          </a:gsLst>
                          <a:lin ang="5400000" scaled="0"/>
                        </a:gradFill>
                        <a:latin typeface="+mn-lt"/>
                        <a:ea typeface="+mn-ea"/>
                        <a:cs typeface="+mn-cs"/>
                      </a:endParaRPr>
                    </a:p>
                  </a:txBody>
                  <a:tcPr marT="64008" marB="64008" anchor="ctr">
                    <a:lnL>
                      <a:noFill/>
                    </a:lnL>
                    <a:lnR w="3175" cap="flat" cmpd="sng" algn="ctr">
                      <a:noFill/>
                      <a:prstDash val="solid"/>
                      <a:round/>
                      <a:headEnd type="none" w="med" len="med"/>
                      <a:tailEnd type="none" w="med" len="med"/>
                    </a:lnR>
                    <a:lnT>
                      <a:noFill/>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r>
              <a:tr h="0">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dirty="0" smtClean="0">
                          <a:gradFill>
                            <a:gsLst>
                              <a:gs pos="0">
                                <a:schemeClr val="tx1"/>
                              </a:gs>
                              <a:gs pos="86000">
                                <a:schemeClr val="tx1"/>
                              </a:gs>
                            </a:gsLst>
                            <a:lin ang="5400000" scaled="0"/>
                          </a:gradFill>
                        </a:rPr>
                        <a:t>Windows Forms 2.0+</a:t>
                      </a:r>
                      <a:endParaRPr lang="en-US" sz="1400" b="1" dirty="0">
                        <a:gradFill>
                          <a:gsLst>
                            <a:gs pos="0">
                              <a:schemeClr val="tx1"/>
                            </a:gs>
                            <a:gs pos="86000">
                              <a:schemeClr val="tx1"/>
                            </a:gs>
                          </a:gsLst>
                          <a:lin ang="5400000" scaled="0"/>
                        </a:gradFill>
                      </a:endParaRPr>
                    </a:p>
                  </a:txBody>
                  <a:tcPr marT="64008" marB="64008"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nSpc>
                          <a:spcPct val="90000"/>
                        </a:lnSpc>
                      </a:pPr>
                      <a:endParaRPr lang="en-US" sz="1400" b="1" dirty="0">
                        <a:gradFill>
                          <a:gsLst>
                            <a:gs pos="0">
                              <a:schemeClr val="tx1"/>
                            </a:gs>
                            <a:gs pos="86000">
                              <a:schemeClr val="tx1"/>
                            </a:gs>
                          </a:gsLst>
                          <a:lin ang="5400000" scaled="0"/>
                        </a:gradFill>
                      </a:endParaRPr>
                    </a:p>
                  </a:txBody>
                  <a:tcPr marT="64008" marB="64008"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nSpc>
                          <a:spcPct val="90000"/>
                        </a:lnSpc>
                      </a:pPr>
                      <a:r>
                        <a:rPr lang="en-US" sz="1400" dirty="0" smtClean="0">
                          <a:gradFill>
                            <a:gsLst>
                              <a:gs pos="0">
                                <a:schemeClr val="tx1"/>
                              </a:gs>
                              <a:gs pos="86000">
                                <a:schemeClr val="tx1"/>
                              </a:gs>
                            </a:gsLst>
                            <a:lin ang="5400000" scaled="0"/>
                          </a:gradFill>
                        </a:rPr>
                        <a:t>.NET FX</a:t>
                      </a:r>
                      <a:r>
                        <a:rPr lang="en-US" sz="1400" baseline="0" dirty="0" smtClean="0">
                          <a:gradFill>
                            <a:gsLst>
                              <a:gs pos="0">
                                <a:schemeClr val="tx1"/>
                              </a:gs>
                              <a:gs pos="86000">
                                <a:schemeClr val="tx1"/>
                              </a:gs>
                            </a:gsLst>
                            <a:lin ang="5400000" scaled="0"/>
                          </a:gradFill>
                        </a:rPr>
                        <a:t> controls fully supported, working on third-party support</a:t>
                      </a:r>
                      <a:endParaRPr lang="en-US" sz="1400" b="1" dirty="0">
                        <a:gradFill>
                          <a:gsLst>
                            <a:gs pos="0">
                              <a:schemeClr val="tx1"/>
                            </a:gs>
                            <a:gs pos="86000">
                              <a:schemeClr val="tx1"/>
                            </a:gs>
                          </a:gsLst>
                          <a:lin ang="5400000" scaled="0"/>
                        </a:gradFill>
                      </a:endParaRPr>
                    </a:p>
                  </a:txBody>
                  <a:tcPr marT="64008" marB="64008"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r>
              <a:tr h="0">
                <a:tc>
                  <a:txBody>
                    <a:bodyPr/>
                    <a:lstStyle/>
                    <a:p>
                      <a:pPr>
                        <a:lnSpc>
                          <a:spcPct val="90000"/>
                        </a:lnSpc>
                      </a:pPr>
                      <a:r>
                        <a:rPr lang="en-US" sz="1400" dirty="0" smtClean="0">
                          <a:gradFill>
                            <a:gsLst>
                              <a:gs pos="0">
                                <a:schemeClr val="tx1"/>
                              </a:gs>
                              <a:gs pos="86000">
                                <a:schemeClr val="tx1"/>
                              </a:gs>
                            </a:gsLst>
                            <a:lin ang="5400000" scaled="0"/>
                          </a:gradFill>
                        </a:rPr>
                        <a:t>WPF 3.5+</a:t>
                      </a:r>
                      <a:endParaRPr lang="en-US" sz="1400" b="1" dirty="0">
                        <a:gradFill>
                          <a:gsLst>
                            <a:gs pos="0">
                              <a:schemeClr val="tx1"/>
                            </a:gs>
                            <a:gs pos="86000">
                              <a:schemeClr val="tx1"/>
                            </a:gs>
                          </a:gsLst>
                          <a:lin ang="5400000" scaled="0"/>
                        </a:gradFill>
                      </a:endParaRPr>
                    </a:p>
                  </a:txBody>
                  <a:tcPr marT="64008" marB="64008"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nSpc>
                          <a:spcPct val="90000"/>
                        </a:lnSpc>
                      </a:pPr>
                      <a:endParaRPr lang="en-US" sz="1400" b="1" dirty="0">
                        <a:gradFill>
                          <a:gsLst>
                            <a:gs pos="0">
                              <a:schemeClr val="tx1"/>
                            </a:gs>
                            <a:gs pos="86000">
                              <a:schemeClr val="tx1"/>
                            </a:gs>
                          </a:gsLst>
                          <a:lin ang="5400000" scaled="0"/>
                        </a:gradFill>
                      </a:endParaRPr>
                    </a:p>
                  </a:txBody>
                  <a:tcPr marT="64008" marB="64008"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nSpc>
                          <a:spcPct val="90000"/>
                        </a:lnSpc>
                      </a:pPr>
                      <a:r>
                        <a:rPr lang="en-US" sz="1400" dirty="0" smtClean="0">
                          <a:gradFill>
                            <a:gsLst>
                              <a:gs pos="0">
                                <a:schemeClr val="tx1"/>
                              </a:gs>
                              <a:gs pos="86000">
                                <a:schemeClr val="tx1"/>
                              </a:gs>
                            </a:gsLst>
                            <a:lin ang="5400000" scaled="0"/>
                          </a:gradFill>
                        </a:rPr>
                        <a:t>.NET FX</a:t>
                      </a:r>
                      <a:r>
                        <a:rPr lang="en-US" sz="1400" baseline="0" dirty="0" smtClean="0">
                          <a:gradFill>
                            <a:gsLst>
                              <a:gs pos="0">
                                <a:schemeClr val="tx1"/>
                              </a:gs>
                              <a:gs pos="86000">
                                <a:schemeClr val="tx1"/>
                              </a:gs>
                            </a:gsLst>
                            <a:lin ang="5400000" scaled="0"/>
                          </a:gradFill>
                        </a:rPr>
                        <a:t> controls fully supported, working on third-party support</a:t>
                      </a:r>
                      <a:endParaRPr lang="en-US" sz="1400" b="1" dirty="0">
                        <a:gradFill>
                          <a:gsLst>
                            <a:gs pos="0">
                              <a:schemeClr val="tx1"/>
                            </a:gs>
                            <a:gs pos="86000">
                              <a:schemeClr val="tx1"/>
                            </a:gs>
                          </a:gsLst>
                          <a:lin ang="5400000" scaled="0"/>
                        </a:gradFill>
                      </a:endParaRPr>
                    </a:p>
                  </a:txBody>
                  <a:tcPr marT="64008" marB="64008"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r>
              <a:tr h="0">
                <a:tc>
                  <a:txBody>
                    <a:bodyPr/>
                    <a:lstStyle/>
                    <a:p>
                      <a:pPr>
                        <a:lnSpc>
                          <a:spcPct val="90000"/>
                        </a:lnSpc>
                      </a:pPr>
                      <a:r>
                        <a:rPr lang="en-US" sz="1400" dirty="0" smtClean="0">
                          <a:gradFill>
                            <a:gsLst>
                              <a:gs pos="0">
                                <a:schemeClr val="tx1"/>
                              </a:gs>
                              <a:gs pos="86000">
                                <a:schemeClr val="tx1"/>
                              </a:gs>
                            </a:gsLst>
                            <a:lin ang="5400000" scaled="0"/>
                          </a:gradFill>
                        </a:rPr>
                        <a:t>SharePoint 2007 and 2010</a:t>
                      </a:r>
                      <a:endParaRPr lang="en-US" sz="1400" b="1" dirty="0">
                        <a:gradFill>
                          <a:gsLst>
                            <a:gs pos="0">
                              <a:schemeClr val="tx1"/>
                            </a:gs>
                            <a:gs pos="86000">
                              <a:schemeClr val="tx1"/>
                            </a:gs>
                          </a:gsLst>
                          <a:lin ang="5400000" scaled="0"/>
                        </a:gradFill>
                      </a:endParaRPr>
                    </a:p>
                  </a:txBody>
                  <a:tcPr marR="0" marT="64008" marB="64008"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nSpc>
                          <a:spcPct val="90000"/>
                        </a:lnSpc>
                      </a:pPr>
                      <a:endParaRPr lang="en-US" sz="1400" b="1" dirty="0">
                        <a:gradFill>
                          <a:gsLst>
                            <a:gs pos="0">
                              <a:schemeClr val="tx1"/>
                            </a:gs>
                            <a:gs pos="86000">
                              <a:schemeClr val="tx1"/>
                            </a:gs>
                          </a:gsLst>
                          <a:lin ang="5400000" scaled="0"/>
                        </a:gradFill>
                      </a:endParaRPr>
                    </a:p>
                  </a:txBody>
                  <a:tcPr marT="64008" marB="64008"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nSpc>
                          <a:spcPct val="90000"/>
                        </a:lnSpc>
                      </a:pPr>
                      <a:r>
                        <a:rPr lang="en-US" sz="1400" dirty="0" smtClean="0">
                          <a:gradFill>
                            <a:gsLst>
                              <a:gs pos="0">
                                <a:schemeClr val="tx1"/>
                              </a:gs>
                              <a:gs pos="86000">
                                <a:schemeClr val="tx1"/>
                              </a:gs>
                            </a:gsLst>
                            <a:lin ang="5400000" scaled="0"/>
                          </a:gradFill>
                        </a:rPr>
                        <a:t>See</a:t>
                      </a:r>
                      <a:r>
                        <a:rPr lang="en-US" sz="1400" baseline="0" dirty="0" smtClean="0">
                          <a:gradFill>
                            <a:gsLst>
                              <a:gs pos="0">
                                <a:schemeClr val="tx1"/>
                              </a:gs>
                              <a:gs pos="86000">
                                <a:schemeClr val="tx1"/>
                              </a:gs>
                            </a:gsLst>
                            <a:lin ang="5400000" scaled="0"/>
                          </a:gradFill>
                        </a:rPr>
                        <a:t> </a:t>
                      </a:r>
                      <a:r>
                        <a:rPr lang="en-US" sz="1400" baseline="0" dirty="0" smtClean="0">
                          <a:gradFill>
                            <a:gsLst>
                              <a:gs pos="0">
                                <a:schemeClr val="tx1"/>
                              </a:gs>
                              <a:gs pos="86000">
                                <a:schemeClr val="tx1"/>
                              </a:gs>
                            </a:gsLst>
                            <a:lin ang="5400000" scaled="0"/>
                          </a:gradFill>
                          <a:hlinkClick r:id="rId3"/>
                        </a:rPr>
                        <a:t>blog post</a:t>
                      </a:r>
                      <a:r>
                        <a:rPr lang="en-US" sz="1400" baseline="0" dirty="0" smtClean="0">
                          <a:gradFill>
                            <a:gsLst>
                              <a:gs pos="0">
                                <a:schemeClr val="tx1"/>
                              </a:gs>
                              <a:gs pos="86000">
                                <a:schemeClr val="tx1"/>
                              </a:gs>
                            </a:gsLst>
                            <a:lin ang="5400000" scaled="0"/>
                          </a:gradFill>
                        </a:rPr>
                        <a:t> for more info</a:t>
                      </a:r>
                      <a:endParaRPr lang="en-US" sz="1400" b="0" dirty="0">
                        <a:gradFill>
                          <a:gsLst>
                            <a:gs pos="0">
                              <a:schemeClr val="tx1"/>
                            </a:gs>
                            <a:gs pos="86000">
                              <a:schemeClr val="tx1"/>
                            </a:gs>
                          </a:gsLst>
                          <a:lin ang="5400000" scaled="0"/>
                        </a:gradFill>
                      </a:endParaRPr>
                    </a:p>
                  </a:txBody>
                  <a:tcPr marT="64008" marB="64008"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r>
              <a:tr h="0">
                <a:tc>
                  <a:txBody>
                    <a:bodyPr/>
                    <a:lstStyle/>
                    <a:p>
                      <a:pPr marL="0" marR="0" indent="0" algn="l" defTabSz="914363" rtl="0" eaLnBrk="1" fontAlgn="auto" latinLnBrk="0" hangingPunct="1">
                        <a:lnSpc>
                          <a:spcPct val="90000"/>
                        </a:lnSpc>
                        <a:spcBef>
                          <a:spcPts val="0"/>
                        </a:spcBef>
                        <a:spcAft>
                          <a:spcPts val="0"/>
                        </a:spcAft>
                        <a:buClrTx/>
                        <a:buSzTx/>
                        <a:buFontTx/>
                        <a:buNone/>
                        <a:tabLst/>
                        <a:defRPr/>
                      </a:pPr>
                      <a:r>
                        <a:rPr lang="en-US" sz="1400" dirty="0" smtClean="0">
                          <a:gradFill>
                            <a:gsLst>
                              <a:gs pos="0">
                                <a:schemeClr val="tx1"/>
                              </a:gs>
                              <a:gs pos="86000">
                                <a:schemeClr val="tx1"/>
                              </a:gs>
                            </a:gsLst>
                            <a:lin ang="5400000" scaled="0"/>
                          </a:gradFill>
                        </a:rPr>
                        <a:t>Firefox – HTML/AJAX</a:t>
                      </a:r>
                      <a:endParaRPr lang="en-US" sz="1400" b="1" dirty="0">
                        <a:gradFill>
                          <a:gsLst>
                            <a:gs pos="0">
                              <a:schemeClr val="tx1"/>
                            </a:gs>
                            <a:gs pos="86000">
                              <a:schemeClr val="tx1"/>
                            </a:gs>
                          </a:gsLst>
                          <a:lin ang="5400000" scaled="0"/>
                        </a:gradFill>
                      </a:endParaRPr>
                    </a:p>
                  </a:txBody>
                  <a:tcPr marT="64008" marB="64008"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nSpc>
                          <a:spcPct val="90000"/>
                        </a:lnSpc>
                      </a:pPr>
                      <a:endParaRPr lang="en-US" sz="1400" b="1" dirty="0">
                        <a:gradFill>
                          <a:gsLst>
                            <a:gs pos="0">
                              <a:schemeClr val="tx1"/>
                            </a:gs>
                            <a:gs pos="86000">
                              <a:schemeClr val="tx1"/>
                            </a:gs>
                          </a:gsLst>
                          <a:lin ang="5400000" scaled="0"/>
                        </a:gradFill>
                      </a:endParaRPr>
                    </a:p>
                  </a:txBody>
                  <a:tcPr marT="64008" marB="64008"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0" marR="0" indent="0" algn="l" defTabSz="914363" rtl="0" eaLnBrk="1" fontAlgn="auto" latinLnBrk="0" hangingPunct="1">
                        <a:lnSpc>
                          <a:spcPct val="90000"/>
                        </a:lnSpc>
                        <a:spcBef>
                          <a:spcPts val="0"/>
                        </a:spcBef>
                        <a:spcAft>
                          <a:spcPts val="0"/>
                        </a:spcAft>
                        <a:buClrTx/>
                        <a:buSzTx/>
                        <a:buFontTx/>
                        <a:buNone/>
                        <a:tabLst/>
                        <a:defRPr/>
                      </a:pPr>
                      <a:r>
                        <a:rPr lang="en-US" sz="1400" dirty="0" smtClean="0">
                          <a:gradFill>
                            <a:gsLst>
                              <a:gs pos="0">
                                <a:schemeClr val="tx1"/>
                              </a:gs>
                              <a:gs pos="86000">
                                <a:schemeClr val="tx1"/>
                              </a:gs>
                            </a:gsLst>
                            <a:lin ang="5400000" scaled="0"/>
                          </a:gradFill>
                        </a:rPr>
                        <a:t>Supported</a:t>
                      </a:r>
                      <a:r>
                        <a:rPr lang="en-US" sz="1400" baseline="0" dirty="0" smtClean="0">
                          <a:gradFill>
                            <a:gsLst>
                              <a:gs pos="0">
                                <a:schemeClr val="tx1"/>
                              </a:gs>
                              <a:gs pos="86000">
                                <a:schemeClr val="tx1"/>
                              </a:gs>
                            </a:gsLst>
                            <a:lin ang="5400000" scaled="0"/>
                          </a:gradFill>
                        </a:rPr>
                        <a:t> in Feature Pack 2 for FF 3.5 and 3.6.</a:t>
                      </a:r>
                      <a:endParaRPr lang="en-US" sz="1400" b="1" dirty="0" smtClean="0">
                        <a:gradFill>
                          <a:gsLst>
                            <a:gs pos="0">
                              <a:schemeClr val="tx1"/>
                            </a:gs>
                            <a:gs pos="86000">
                              <a:schemeClr val="tx1"/>
                            </a:gs>
                          </a:gsLst>
                          <a:lin ang="5400000" scaled="0"/>
                        </a:gradFill>
                      </a:endParaRPr>
                    </a:p>
                  </a:txBody>
                  <a:tcPr marT="64008" marB="64008"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r>
              <a:tr h="0">
                <a:tc>
                  <a:txBody>
                    <a:bodyPr/>
                    <a:lstStyle/>
                    <a:p>
                      <a:pPr marL="0" marR="0" indent="0" algn="l" defTabSz="914363" rtl="0" eaLnBrk="1" fontAlgn="auto" latinLnBrk="0" hangingPunct="1">
                        <a:lnSpc>
                          <a:spcPct val="90000"/>
                        </a:lnSpc>
                        <a:spcBef>
                          <a:spcPts val="0"/>
                        </a:spcBef>
                        <a:spcAft>
                          <a:spcPts val="0"/>
                        </a:spcAft>
                        <a:buClrTx/>
                        <a:buSzTx/>
                        <a:buFontTx/>
                        <a:buNone/>
                        <a:tabLst/>
                        <a:defRPr/>
                      </a:pPr>
                      <a:r>
                        <a:rPr lang="en-US" sz="1400" dirty="0" smtClean="0">
                          <a:gradFill>
                            <a:gsLst>
                              <a:gs pos="0">
                                <a:schemeClr val="tx1"/>
                              </a:gs>
                              <a:gs pos="86000">
                                <a:schemeClr val="tx1"/>
                              </a:gs>
                            </a:gsLst>
                            <a:lin ang="5400000" scaled="0"/>
                          </a:gradFill>
                        </a:rPr>
                        <a:t>Silverlight</a:t>
                      </a:r>
                      <a:endParaRPr lang="en-US" sz="1400" b="1" dirty="0" smtClean="0">
                        <a:gradFill>
                          <a:gsLst>
                            <a:gs pos="0">
                              <a:schemeClr val="tx1"/>
                            </a:gs>
                            <a:gs pos="86000">
                              <a:schemeClr val="tx1"/>
                            </a:gs>
                          </a:gsLst>
                          <a:lin ang="5400000" scaled="0"/>
                        </a:gradFill>
                      </a:endParaRPr>
                    </a:p>
                  </a:txBody>
                  <a:tcPr marT="64008" marB="64008"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nSpc>
                          <a:spcPct val="90000"/>
                        </a:lnSpc>
                      </a:pPr>
                      <a:endParaRPr lang="en-US" sz="1400" b="1">
                        <a:gradFill>
                          <a:gsLst>
                            <a:gs pos="0">
                              <a:schemeClr val="tx1"/>
                            </a:gs>
                            <a:gs pos="86000">
                              <a:schemeClr val="tx1"/>
                            </a:gs>
                          </a:gsLst>
                          <a:lin ang="5400000" scaled="0"/>
                        </a:gradFill>
                      </a:endParaRPr>
                    </a:p>
                  </a:txBody>
                  <a:tcPr marT="64008" marB="64008"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marL="0" marR="0" indent="0" algn="l" defTabSz="914363" rtl="0" eaLnBrk="1" fontAlgn="auto" latinLnBrk="0" hangingPunct="1">
                        <a:lnSpc>
                          <a:spcPct val="90000"/>
                        </a:lnSpc>
                        <a:spcBef>
                          <a:spcPts val="0"/>
                        </a:spcBef>
                        <a:spcAft>
                          <a:spcPts val="0"/>
                        </a:spcAft>
                        <a:buClrTx/>
                        <a:buSzTx/>
                        <a:buFontTx/>
                        <a:buNone/>
                        <a:tabLst/>
                        <a:defRPr/>
                      </a:pPr>
                      <a:r>
                        <a:rPr lang="en-US" sz="1400" dirty="0" smtClean="0">
                          <a:gradFill>
                            <a:gsLst>
                              <a:gs pos="0">
                                <a:schemeClr val="tx1"/>
                              </a:gs>
                              <a:gs pos="86000">
                                <a:schemeClr val="tx1"/>
                              </a:gs>
                            </a:gsLst>
                            <a:lin ang="5400000" scaled="0"/>
                          </a:gradFill>
                        </a:rPr>
                        <a:t>Supported in Feature Pack 2 for Silverlight 4, in-browser</a:t>
                      </a:r>
                      <a:r>
                        <a:rPr lang="en-US" sz="1400" baseline="0" dirty="0" smtClean="0">
                          <a:gradFill>
                            <a:gsLst>
                              <a:gs pos="0">
                                <a:schemeClr val="tx1"/>
                              </a:gs>
                              <a:gs pos="86000">
                                <a:schemeClr val="tx1"/>
                              </a:gs>
                            </a:gsLst>
                            <a:lin ang="5400000" scaled="0"/>
                          </a:gradFill>
                        </a:rPr>
                        <a:t> applications</a:t>
                      </a:r>
                      <a:endParaRPr lang="en-US" sz="1400" b="1" dirty="0" smtClean="0">
                        <a:gradFill>
                          <a:gsLst>
                            <a:gs pos="0">
                              <a:schemeClr val="tx1"/>
                            </a:gs>
                            <a:gs pos="86000">
                              <a:schemeClr val="tx1"/>
                            </a:gs>
                          </a:gsLst>
                          <a:lin ang="5400000" scaled="0"/>
                        </a:gradFill>
                      </a:endParaRPr>
                    </a:p>
                  </a:txBody>
                  <a:tcPr marT="64008" marB="64008"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r>
              <a:tr h="0">
                <a:tc>
                  <a:txBody>
                    <a:bodyPr/>
                    <a:lstStyle/>
                    <a:p>
                      <a:pPr>
                        <a:lnSpc>
                          <a:spcPct val="90000"/>
                        </a:lnSpc>
                      </a:pPr>
                      <a:r>
                        <a:rPr lang="en-US" sz="1400" dirty="0" smtClean="0">
                          <a:gradFill>
                            <a:gsLst>
                              <a:gs pos="0">
                                <a:schemeClr val="tx1"/>
                              </a:gs>
                              <a:gs pos="86000">
                                <a:schemeClr val="tx1"/>
                              </a:gs>
                            </a:gsLst>
                            <a:lin ang="5400000" scaled="0"/>
                          </a:gradFill>
                        </a:rPr>
                        <a:t>Windows</a:t>
                      </a:r>
                      <a:r>
                        <a:rPr lang="en-US" sz="1400" baseline="0" dirty="0" smtClean="0">
                          <a:gradFill>
                            <a:gsLst>
                              <a:gs pos="0">
                                <a:schemeClr val="tx1"/>
                              </a:gs>
                              <a:gs pos="86000">
                                <a:schemeClr val="tx1"/>
                              </a:gs>
                            </a:gsLst>
                            <a:lin ang="5400000" scaled="0"/>
                          </a:gradFill>
                        </a:rPr>
                        <a:t> Win32</a:t>
                      </a:r>
                      <a:endParaRPr lang="en-US" sz="1400" b="1" dirty="0">
                        <a:gradFill>
                          <a:gsLst>
                            <a:gs pos="0">
                              <a:schemeClr val="tx1"/>
                            </a:gs>
                            <a:gs pos="86000">
                              <a:schemeClr val="tx1"/>
                            </a:gs>
                          </a:gsLst>
                          <a:lin ang="5400000" scaled="0"/>
                        </a:gradFill>
                      </a:endParaRPr>
                    </a:p>
                  </a:txBody>
                  <a:tcPr marT="64008" marB="64008"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nSpc>
                          <a:spcPct val="90000"/>
                        </a:lnSpc>
                      </a:pPr>
                      <a:endParaRPr lang="en-US" sz="1400" b="1">
                        <a:gradFill>
                          <a:gsLst>
                            <a:gs pos="0">
                              <a:schemeClr val="tx1"/>
                            </a:gs>
                            <a:gs pos="86000">
                              <a:schemeClr val="tx1"/>
                            </a:gs>
                          </a:gsLst>
                          <a:lin ang="5400000" scaled="0"/>
                        </a:gradFill>
                      </a:endParaRPr>
                    </a:p>
                  </a:txBody>
                  <a:tcPr marT="64008" marB="64008"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marL="0" marR="0" indent="0" algn="l" defTabSz="914363" rtl="0" eaLnBrk="1" fontAlgn="auto" latinLnBrk="0" hangingPunct="1">
                        <a:lnSpc>
                          <a:spcPct val="90000"/>
                        </a:lnSpc>
                        <a:spcBef>
                          <a:spcPts val="0"/>
                        </a:spcBef>
                        <a:spcAft>
                          <a:spcPts val="0"/>
                        </a:spcAft>
                        <a:buClrTx/>
                        <a:buSzTx/>
                        <a:buFontTx/>
                        <a:buNone/>
                        <a:tabLst/>
                        <a:defRPr/>
                      </a:pPr>
                      <a:r>
                        <a:rPr lang="en-US" sz="1400" dirty="0" smtClean="0">
                          <a:gradFill>
                            <a:gsLst>
                              <a:gs pos="0">
                                <a:schemeClr val="tx1"/>
                              </a:gs>
                              <a:gs pos="86000">
                                <a:schemeClr val="tx1"/>
                              </a:gs>
                            </a:gsLst>
                            <a:lin ang="5400000" scaled="0"/>
                          </a:gradFill>
                        </a:rPr>
                        <a:t>May work with some</a:t>
                      </a:r>
                      <a:r>
                        <a:rPr lang="en-US" sz="1400" baseline="0" dirty="0" smtClean="0">
                          <a:gradFill>
                            <a:gsLst>
                              <a:gs pos="0">
                                <a:schemeClr val="tx1"/>
                              </a:gs>
                              <a:gs pos="86000">
                                <a:schemeClr val="tx1"/>
                              </a:gs>
                            </a:gsLst>
                            <a:lin ang="5400000" scaled="0"/>
                          </a:gradFill>
                        </a:rPr>
                        <a:t> known issues, but not officially supported</a:t>
                      </a:r>
                      <a:endParaRPr lang="en-US" sz="1400" b="0" dirty="0" smtClean="0">
                        <a:gradFill>
                          <a:gsLst>
                            <a:gs pos="0">
                              <a:schemeClr val="tx1"/>
                            </a:gs>
                            <a:gs pos="86000">
                              <a:schemeClr val="tx1"/>
                            </a:gs>
                          </a:gsLst>
                          <a:lin ang="5400000" scaled="0"/>
                        </a:gradFill>
                      </a:endParaRPr>
                    </a:p>
                  </a:txBody>
                  <a:tcPr marT="64008" marB="64008"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r>
              <a:tr h="0">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dirty="0" smtClean="0">
                          <a:gradFill>
                            <a:gsLst>
                              <a:gs pos="0">
                                <a:schemeClr val="tx1"/>
                              </a:gs>
                              <a:gs pos="86000">
                                <a:schemeClr val="tx1"/>
                              </a:gs>
                            </a:gsLst>
                            <a:lin ang="5400000" scaled="0"/>
                          </a:gradFill>
                        </a:rPr>
                        <a:t>Dynamics</a:t>
                      </a:r>
                      <a:r>
                        <a:rPr lang="en-US" sz="1400" baseline="0" dirty="0" smtClean="0">
                          <a:gradFill>
                            <a:gsLst>
                              <a:gs pos="0">
                                <a:schemeClr val="tx1"/>
                              </a:gs>
                              <a:gs pos="86000">
                                <a:schemeClr val="tx1"/>
                              </a:gs>
                            </a:gsLst>
                            <a:lin ang="5400000" scaled="0"/>
                          </a:gradFill>
                        </a:rPr>
                        <a:t> </a:t>
                      </a:r>
                      <a:r>
                        <a:rPr lang="en-US" sz="1400" dirty="0" smtClean="0">
                          <a:gradFill>
                            <a:gsLst>
                              <a:gs pos="0">
                                <a:schemeClr val="tx1"/>
                              </a:gs>
                              <a:gs pos="86000">
                                <a:schemeClr val="tx1"/>
                              </a:gs>
                            </a:gsLst>
                            <a:lin ang="5400000" scaled="0"/>
                          </a:gradFill>
                        </a:rPr>
                        <a:t>(AX)</a:t>
                      </a:r>
                      <a:endParaRPr lang="en-US" sz="1400" b="1" dirty="0">
                        <a:gradFill>
                          <a:gsLst>
                            <a:gs pos="0">
                              <a:schemeClr val="tx1"/>
                            </a:gs>
                            <a:gs pos="86000">
                              <a:schemeClr val="tx1"/>
                            </a:gs>
                          </a:gsLst>
                          <a:lin ang="5400000" scaled="0"/>
                        </a:gradFill>
                      </a:endParaRPr>
                    </a:p>
                  </a:txBody>
                  <a:tcPr marT="64008" marB="64008"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nSpc>
                          <a:spcPct val="90000"/>
                        </a:lnSpc>
                      </a:pPr>
                      <a:endParaRPr lang="en-US" sz="1400" b="1" dirty="0">
                        <a:gradFill>
                          <a:gsLst>
                            <a:gs pos="0">
                              <a:schemeClr val="tx1"/>
                            </a:gs>
                            <a:gs pos="86000">
                              <a:schemeClr val="tx1"/>
                            </a:gs>
                          </a:gsLst>
                          <a:lin ang="5400000" scaled="0"/>
                        </a:gradFill>
                      </a:endParaRPr>
                    </a:p>
                  </a:txBody>
                  <a:tcPr marT="64008" marB="64008"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nSpc>
                          <a:spcPct val="90000"/>
                        </a:lnSpc>
                      </a:pPr>
                      <a:r>
                        <a:rPr lang="en-US" sz="1400" dirty="0" smtClean="0">
                          <a:gradFill>
                            <a:gsLst>
                              <a:gs pos="0">
                                <a:schemeClr val="tx1"/>
                              </a:gs>
                              <a:gs pos="86000">
                                <a:schemeClr val="tx1"/>
                              </a:gs>
                            </a:gsLst>
                            <a:lin ang="5400000" scaled="0"/>
                          </a:gradFill>
                        </a:rPr>
                        <a:t>Partially</a:t>
                      </a:r>
                      <a:r>
                        <a:rPr lang="en-US" sz="1400" baseline="0" dirty="0" smtClean="0">
                          <a:gradFill>
                            <a:gsLst>
                              <a:gs pos="0">
                                <a:schemeClr val="tx1"/>
                              </a:gs>
                              <a:gs pos="86000">
                                <a:schemeClr val="tx1"/>
                              </a:gs>
                            </a:gsLst>
                            <a:lin ang="5400000" scaled="0"/>
                          </a:gradFill>
                        </a:rPr>
                        <a:t> supported </a:t>
                      </a:r>
                      <a:r>
                        <a:rPr lang="en-US" sz="1400" dirty="0" smtClean="0">
                          <a:gradFill>
                            <a:gsLst>
                              <a:gs pos="0">
                                <a:schemeClr val="tx1"/>
                              </a:gs>
                              <a:gs pos="86000">
                                <a:schemeClr val="tx1"/>
                              </a:gs>
                            </a:gsLst>
                            <a:lin ang="5400000" scaled="0"/>
                          </a:gradFill>
                        </a:rPr>
                        <a:t>– see </a:t>
                      </a:r>
                      <a:r>
                        <a:rPr lang="en-US" sz="1400" dirty="0" smtClean="0">
                          <a:gradFill>
                            <a:gsLst>
                              <a:gs pos="0">
                                <a:schemeClr val="tx1"/>
                              </a:gs>
                              <a:gs pos="86000">
                                <a:schemeClr val="tx1"/>
                              </a:gs>
                            </a:gsLst>
                            <a:lin ang="5400000" scaled="0"/>
                          </a:gradFill>
                          <a:hlinkClick r:id="rId4"/>
                        </a:rPr>
                        <a:t>article</a:t>
                      </a:r>
                      <a:r>
                        <a:rPr lang="en-US" sz="1400" dirty="0" smtClean="0">
                          <a:gradFill>
                            <a:gsLst>
                              <a:gs pos="0">
                                <a:schemeClr val="tx1"/>
                              </a:gs>
                              <a:gs pos="86000">
                                <a:schemeClr val="tx1"/>
                              </a:gs>
                            </a:gsLst>
                            <a:lin ang="5400000" scaled="0"/>
                          </a:gradFill>
                        </a:rPr>
                        <a:t>. Dynamics CRM web client </a:t>
                      </a:r>
                      <a:br>
                        <a:rPr lang="en-US" sz="1400" dirty="0" smtClean="0">
                          <a:gradFill>
                            <a:gsLst>
                              <a:gs pos="0">
                                <a:schemeClr val="tx1"/>
                              </a:gs>
                              <a:gs pos="86000">
                                <a:schemeClr val="tx1"/>
                              </a:gs>
                            </a:gsLst>
                            <a:lin ang="5400000" scaled="0"/>
                          </a:gradFill>
                        </a:rPr>
                      </a:br>
                      <a:r>
                        <a:rPr lang="en-US" sz="1400" dirty="0" smtClean="0">
                          <a:gradFill>
                            <a:gsLst>
                              <a:gs pos="0">
                                <a:schemeClr val="tx1"/>
                              </a:gs>
                              <a:gs pos="86000">
                                <a:schemeClr val="tx1"/>
                              </a:gs>
                            </a:gsLst>
                            <a:lin ang="5400000" scaled="0"/>
                          </a:gradFill>
                        </a:rPr>
                        <a:t>is supported</a:t>
                      </a:r>
                      <a:endParaRPr lang="en-US" sz="1400" b="1" dirty="0">
                        <a:gradFill>
                          <a:gsLst>
                            <a:gs pos="0">
                              <a:schemeClr val="tx1"/>
                            </a:gs>
                            <a:gs pos="86000">
                              <a:schemeClr val="tx1"/>
                            </a:gs>
                          </a:gsLst>
                          <a:lin ang="5400000" scaled="0"/>
                        </a:gradFill>
                      </a:endParaRPr>
                    </a:p>
                  </a:txBody>
                  <a:tcPr marT="64008" marB="64008"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r>
              <a:tr h="0">
                <a:tc>
                  <a:txBody>
                    <a:bodyPr/>
                    <a:lstStyle/>
                    <a:p>
                      <a:pPr marL="0" marR="0" indent="0" algn="l" defTabSz="914363" rtl="0" eaLnBrk="1" fontAlgn="auto" latinLnBrk="0" hangingPunct="1">
                        <a:lnSpc>
                          <a:spcPct val="90000"/>
                        </a:lnSpc>
                        <a:spcBef>
                          <a:spcPts val="0"/>
                        </a:spcBef>
                        <a:spcAft>
                          <a:spcPts val="0"/>
                        </a:spcAft>
                        <a:buClrTx/>
                        <a:buSzTx/>
                        <a:buFontTx/>
                        <a:buNone/>
                        <a:tabLst/>
                        <a:defRPr/>
                      </a:pPr>
                      <a:r>
                        <a:rPr lang="en-US" sz="1400" dirty="0" smtClean="0">
                          <a:gradFill>
                            <a:gsLst>
                              <a:gs pos="0">
                                <a:schemeClr val="tx1"/>
                              </a:gs>
                              <a:gs pos="86000">
                                <a:schemeClr val="tx1"/>
                              </a:gs>
                            </a:gsLst>
                            <a:lin ang="5400000" scaled="0"/>
                          </a:gradFill>
                        </a:rPr>
                        <a:t>MFC</a:t>
                      </a:r>
                      <a:endParaRPr lang="en-US" sz="1400" b="1" dirty="0" smtClean="0">
                        <a:gradFill>
                          <a:gsLst>
                            <a:gs pos="0">
                              <a:schemeClr val="tx1"/>
                            </a:gs>
                            <a:gs pos="86000">
                              <a:schemeClr val="tx1"/>
                            </a:gs>
                          </a:gsLst>
                          <a:lin ang="5400000" scaled="0"/>
                        </a:gradFill>
                      </a:endParaRPr>
                    </a:p>
                  </a:txBody>
                  <a:tcPr marT="64008" marB="64008"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nSpc>
                          <a:spcPct val="90000"/>
                        </a:lnSpc>
                      </a:pPr>
                      <a:endParaRPr lang="en-US" sz="1400" b="1" dirty="0">
                        <a:gradFill>
                          <a:gsLst>
                            <a:gs pos="0">
                              <a:schemeClr val="tx1"/>
                            </a:gs>
                            <a:gs pos="86000">
                              <a:schemeClr val="tx1"/>
                            </a:gs>
                          </a:gsLst>
                          <a:lin ang="5400000" scaled="0"/>
                        </a:gradFill>
                      </a:endParaRPr>
                    </a:p>
                  </a:txBody>
                  <a:tcPr marT="64008" marB="64008"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nSpc>
                          <a:spcPct val="90000"/>
                        </a:lnSpc>
                      </a:pPr>
                      <a:r>
                        <a:rPr lang="en-US" sz="1400" dirty="0" smtClean="0">
                          <a:gradFill>
                            <a:gsLst>
                              <a:gs pos="0">
                                <a:schemeClr val="tx1"/>
                              </a:gs>
                              <a:gs pos="86000">
                                <a:schemeClr val="tx1"/>
                              </a:gs>
                            </a:gsLst>
                            <a:lin ang="5400000" scaled="0"/>
                          </a:gradFill>
                        </a:rPr>
                        <a:t>Partial support – </a:t>
                      </a:r>
                      <a:r>
                        <a:rPr lang="en-US" sz="1400" dirty="0" smtClean="0">
                          <a:gradFill>
                            <a:gsLst>
                              <a:gs pos="0">
                                <a:schemeClr val="tx1"/>
                              </a:gs>
                              <a:gs pos="86000">
                                <a:schemeClr val="tx1"/>
                              </a:gs>
                            </a:gsLst>
                            <a:lin ang="5400000" scaled="0"/>
                          </a:gradFill>
                          <a:hlinkClick r:id="rId5"/>
                        </a:rPr>
                        <a:t>known issues and</a:t>
                      </a:r>
                      <a:r>
                        <a:rPr lang="en-US" sz="1400" baseline="0" dirty="0" smtClean="0">
                          <a:gradFill>
                            <a:gsLst>
                              <a:gs pos="0">
                                <a:schemeClr val="tx1"/>
                              </a:gs>
                              <a:gs pos="86000">
                                <a:schemeClr val="tx1"/>
                              </a:gs>
                            </a:gsLst>
                            <a:lin ang="5400000" scaled="0"/>
                          </a:gradFill>
                          <a:hlinkClick r:id="rId5"/>
                        </a:rPr>
                        <a:t> workarounds</a:t>
                      </a:r>
                      <a:endParaRPr lang="en-US" sz="1400" b="1" dirty="0">
                        <a:gradFill>
                          <a:gsLst>
                            <a:gs pos="0">
                              <a:schemeClr val="tx1"/>
                            </a:gs>
                            <a:gs pos="86000">
                              <a:schemeClr val="tx1"/>
                            </a:gs>
                          </a:gsLst>
                          <a:lin ang="5400000" scaled="0"/>
                        </a:gradFill>
                      </a:endParaRPr>
                    </a:p>
                  </a:txBody>
                  <a:tcPr marT="64008" marB="64008"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r>
              <a:tr h="0">
                <a:tc>
                  <a:txBody>
                    <a:bodyPr/>
                    <a:lstStyle/>
                    <a:p>
                      <a:pPr>
                        <a:lnSpc>
                          <a:spcPct val="90000"/>
                        </a:lnSpc>
                      </a:pPr>
                      <a:r>
                        <a:rPr lang="en-US" sz="1400" dirty="0" smtClean="0">
                          <a:gradFill>
                            <a:gsLst>
                              <a:gs pos="0">
                                <a:schemeClr val="tx1"/>
                              </a:gs>
                              <a:gs pos="86000">
                                <a:schemeClr val="tx1"/>
                              </a:gs>
                            </a:gsLst>
                            <a:lin ang="5400000" scaled="0"/>
                          </a:gradFill>
                        </a:rPr>
                        <a:t>Citrix/Terminal Services</a:t>
                      </a:r>
                      <a:endParaRPr lang="en-US" sz="1400" b="1" dirty="0">
                        <a:gradFill>
                          <a:gsLst>
                            <a:gs pos="0">
                              <a:schemeClr val="tx1"/>
                            </a:gs>
                            <a:gs pos="86000">
                              <a:schemeClr val="tx1"/>
                            </a:gs>
                          </a:gsLst>
                          <a:lin ang="5400000" scaled="0"/>
                        </a:gradFill>
                      </a:endParaRPr>
                    </a:p>
                  </a:txBody>
                  <a:tcPr marT="64008" marB="64008"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nSpc>
                          <a:spcPct val="90000"/>
                        </a:lnSpc>
                      </a:pPr>
                      <a:endParaRPr lang="en-US" sz="1400" b="1" dirty="0">
                        <a:gradFill>
                          <a:gsLst>
                            <a:gs pos="0">
                              <a:schemeClr val="tx1"/>
                            </a:gs>
                            <a:gs pos="86000">
                              <a:schemeClr val="tx1"/>
                            </a:gs>
                          </a:gsLst>
                          <a:lin ang="5400000" scaled="0"/>
                        </a:gradFill>
                      </a:endParaRPr>
                    </a:p>
                  </a:txBody>
                  <a:tcPr marT="64008" marB="64008"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nSpc>
                          <a:spcPct val="90000"/>
                        </a:lnSpc>
                      </a:pPr>
                      <a:r>
                        <a:rPr lang="en-US" sz="1400" kern="1200" dirty="0" smtClean="0">
                          <a:gradFill>
                            <a:gsLst>
                              <a:gs pos="0">
                                <a:schemeClr val="tx1"/>
                              </a:gs>
                              <a:gs pos="86000">
                                <a:schemeClr val="tx1"/>
                              </a:gs>
                            </a:gsLst>
                            <a:lin ang="5400000" scaled="0"/>
                          </a:gradFill>
                        </a:rPr>
                        <a:t>The client (MTM</a:t>
                      </a:r>
                      <a:r>
                        <a:rPr lang="en-US" sz="1400" kern="1200" baseline="0" dirty="0" smtClean="0">
                          <a:gradFill>
                            <a:gsLst>
                              <a:gs pos="0">
                                <a:schemeClr val="tx1"/>
                              </a:gs>
                              <a:gs pos="86000">
                                <a:schemeClr val="tx1"/>
                              </a:gs>
                            </a:gsLst>
                            <a:lin ang="5400000" scaled="0"/>
                          </a:gradFill>
                        </a:rPr>
                        <a:t> </a:t>
                      </a:r>
                      <a:r>
                        <a:rPr lang="en-US" sz="1400" kern="1200" dirty="0" smtClean="0">
                          <a:gradFill>
                            <a:gsLst>
                              <a:gs pos="0">
                                <a:schemeClr val="tx1"/>
                              </a:gs>
                              <a:gs pos="86000">
                                <a:schemeClr val="tx1"/>
                              </a:gs>
                            </a:gsLst>
                            <a:lin ang="5400000" scaled="0"/>
                          </a:gradFill>
                        </a:rPr>
                        <a:t>or VS) need to be on the</a:t>
                      </a:r>
                      <a:r>
                        <a:rPr lang="en-US" sz="1400" kern="1200" baseline="0" dirty="0" smtClean="0">
                          <a:gradFill>
                            <a:gsLst>
                              <a:gs pos="0">
                                <a:schemeClr val="tx1"/>
                              </a:gs>
                              <a:gs pos="86000">
                                <a:schemeClr val="tx1"/>
                              </a:gs>
                            </a:gsLst>
                            <a:lin ang="5400000" scaled="0"/>
                          </a:gradFill>
                        </a:rPr>
                        <a:t> </a:t>
                      </a:r>
                      <a:r>
                        <a:rPr lang="en-US" sz="1400" kern="1200" dirty="0" smtClean="0">
                          <a:gradFill>
                            <a:gsLst>
                              <a:gs pos="0">
                                <a:schemeClr val="tx1"/>
                              </a:gs>
                              <a:gs pos="86000">
                                <a:schemeClr val="tx1"/>
                              </a:gs>
                            </a:gsLst>
                            <a:lin ang="5400000" scaled="0"/>
                          </a:gradFill>
                        </a:rPr>
                        <a:t>remote machine</a:t>
                      </a:r>
                      <a:endParaRPr lang="en-US" sz="1400" kern="1200" dirty="0">
                        <a:gradFill>
                          <a:gsLst>
                            <a:gs pos="0">
                              <a:schemeClr val="tx1"/>
                            </a:gs>
                            <a:gs pos="86000">
                              <a:schemeClr val="tx1"/>
                            </a:gs>
                          </a:gsLst>
                          <a:lin ang="5400000" scaled="0"/>
                        </a:gradFill>
                        <a:latin typeface="+mn-lt"/>
                        <a:ea typeface="+mn-ea"/>
                        <a:cs typeface="+mn-cs"/>
                      </a:endParaRPr>
                    </a:p>
                  </a:txBody>
                  <a:tcPr marT="64008" marB="64008"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r>
              <a:tr h="0">
                <a:tc>
                  <a:txBody>
                    <a:bodyPr/>
                    <a:lstStyle/>
                    <a:p>
                      <a:pPr>
                        <a:lnSpc>
                          <a:spcPct val="90000"/>
                        </a:lnSpc>
                      </a:pPr>
                      <a:r>
                        <a:rPr lang="en-US" sz="1400" dirty="0" smtClean="0">
                          <a:gradFill>
                            <a:gsLst>
                              <a:gs pos="0">
                                <a:schemeClr val="tx1"/>
                              </a:gs>
                              <a:gs pos="86000">
                                <a:schemeClr val="tx1"/>
                              </a:gs>
                            </a:gsLst>
                            <a:lin ang="5400000" scaled="0"/>
                          </a:gradFill>
                        </a:rPr>
                        <a:t>Office</a:t>
                      </a:r>
                      <a:r>
                        <a:rPr lang="en-US" sz="1400" baseline="0" dirty="0" smtClean="0">
                          <a:gradFill>
                            <a:gsLst>
                              <a:gs pos="0">
                                <a:schemeClr val="tx1"/>
                              </a:gs>
                              <a:gs pos="86000">
                                <a:schemeClr val="tx1"/>
                              </a:gs>
                            </a:gsLst>
                            <a:lin ang="5400000" scaled="0"/>
                          </a:gradFill>
                        </a:rPr>
                        <a:t> </a:t>
                      </a:r>
                      <a:r>
                        <a:rPr lang="en-US" sz="1400" dirty="0" smtClean="0">
                          <a:gradFill>
                            <a:gsLst>
                              <a:gs pos="0">
                                <a:schemeClr val="tx1"/>
                              </a:gs>
                              <a:gs pos="86000">
                                <a:schemeClr val="tx1"/>
                              </a:gs>
                            </a:gsLst>
                            <a:lin ang="5400000" scaled="0"/>
                          </a:gradFill>
                        </a:rPr>
                        <a:t>Client Applications</a:t>
                      </a:r>
                      <a:endParaRPr lang="en-US" sz="1400" b="1" dirty="0">
                        <a:gradFill>
                          <a:gsLst>
                            <a:gs pos="0">
                              <a:schemeClr val="tx1"/>
                            </a:gs>
                            <a:gs pos="86000">
                              <a:schemeClr val="tx1"/>
                            </a:gs>
                          </a:gsLst>
                          <a:lin ang="5400000" scaled="0"/>
                        </a:gradFill>
                      </a:endParaRPr>
                    </a:p>
                  </a:txBody>
                  <a:tcPr marT="64008" marB="64008"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nSpc>
                          <a:spcPct val="90000"/>
                        </a:lnSpc>
                      </a:pPr>
                      <a:endParaRPr lang="en-US" sz="1400" b="1" dirty="0">
                        <a:gradFill>
                          <a:gsLst>
                            <a:gs pos="0">
                              <a:schemeClr val="tx1"/>
                            </a:gs>
                            <a:gs pos="86000">
                              <a:schemeClr val="tx1"/>
                            </a:gs>
                          </a:gsLst>
                          <a:lin ang="5400000" scaled="0"/>
                        </a:gradFill>
                      </a:endParaRPr>
                    </a:p>
                  </a:txBody>
                  <a:tcPr marT="64008" marB="64008" anchor="ctr">
                    <a:lnL>
                      <a:noFill/>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c>
                  <a:txBody>
                    <a:bodyPr/>
                    <a:lstStyle/>
                    <a:p>
                      <a:pPr>
                        <a:lnSpc>
                          <a:spcPct val="90000"/>
                        </a:lnSpc>
                      </a:pPr>
                      <a:endParaRPr lang="en-US" sz="1400" b="1" dirty="0">
                        <a:gradFill>
                          <a:gsLst>
                            <a:gs pos="0">
                              <a:schemeClr val="tx1"/>
                            </a:gs>
                            <a:gs pos="86000">
                              <a:schemeClr val="tx1"/>
                            </a:gs>
                          </a:gsLst>
                          <a:lin ang="5400000" scaled="0"/>
                        </a:gradFill>
                      </a:endParaRPr>
                    </a:p>
                  </a:txBody>
                  <a:tcPr marT="64008" marB="64008"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5000"/>
                      </a:schemeClr>
                    </a:solidFill>
                  </a:tcPr>
                </a:tc>
              </a:tr>
              <a:tr h="0">
                <a:tc>
                  <a:txBody>
                    <a:bodyPr/>
                    <a:lstStyle/>
                    <a:p>
                      <a:pPr marL="0" marR="0" indent="0" algn="l" defTabSz="914363" rtl="0" eaLnBrk="1" fontAlgn="auto" latinLnBrk="0" hangingPunct="1">
                        <a:lnSpc>
                          <a:spcPct val="90000"/>
                        </a:lnSpc>
                        <a:spcBef>
                          <a:spcPts val="0"/>
                        </a:spcBef>
                        <a:spcAft>
                          <a:spcPts val="0"/>
                        </a:spcAft>
                        <a:buClrTx/>
                        <a:buSzTx/>
                        <a:buFontTx/>
                        <a:buNone/>
                        <a:tabLst/>
                        <a:defRPr/>
                      </a:pPr>
                      <a:r>
                        <a:rPr lang="en-US" sz="1400" dirty="0" smtClean="0">
                          <a:gradFill>
                            <a:gsLst>
                              <a:gs pos="0">
                                <a:schemeClr val="tx1"/>
                              </a:gs>
                              <a:gs pos="86000">
                                <a:schemeClr val="tx1"/>
                              </a:gs>
                            </a:gsLst>
                            <a:lin ang="5400000" scaled="0"/>
                          </a:gradFill>
                        </a:rPr>
                        <a:t>IE 6/Chrome/Opera/Safari</a:t>
                      </a:r>
                      <a:endParaRPr lang="en-US" sz="1400" b="1" dirty="0" smtClean="0">
                        <a:gradFill>
                          <a:gsLst>
                            <a:gs pos="0">
                              <a:schemeClr val="tx1"/>
                            </a:gs>
                            <a:gs pos="86000">
                              <a:schemeClr val="tx1"/>
                            </a:gs>
                          </a:gsLst>
                          <a:lin ang="5400000" scaled="0"/>
                        </a:gradFill>
                      </a:endParaRPr>
                    </a:p>
                  </a:txBody>
                  <a:tcPr marT="64008" marB="64008"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nSpc>
                          <a:spcPct val="90000"/>
                        </a:lnSpc>
                      </a:pPr>
                      <a:endParaRPr lang="en-US" sz="1400" b="1" dirty="0">
                        <a:gradFill>
                          <a:gsLst>
                            <a:gs pos="0">
                              <a:schemeClr val="tx1"/>
                            </a:gs>
                            <a:gs pos="86000">
                              <a:schemeClr val="tx1"/>
                            </a:gs>
                          </a:gsLst>
                          <a:lin ang="5400000" scaled="0"/>
                        </a:gradFill>
                      </a:endParaRPr>
                    </a:p>
                  </a:txBody>
                  <a:tcPr marT="64008" marB="64008"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rowSpan="3">
                  <a:txBody>
                    <a:bodyPr/>
                    <a:lstStyle/>
                    <a:p>
                      <a:pPr>
                        <a:lnSpc>
                          <a:spcPct val="90000"/>
                        </a:lnSpc>
                      </a:pPr>
                      <a:r>
                        <a:rPr lang="en-US" sz="1400" baseline="0" dirty="0" smtClean="0">
                          <a:gradFill>
                            <a:gsLst>
                              <a:gs pos="0">
                                <a:schemeClr val="tx1"/>
                              </a:gs>
                              <a:gs pos="86000">
                                <a:schemeClr val="tx1"/>
                              </a:gs>
                            </a:gsLst>
                            <a:lin ang="5400000" scaled="0"/>
                          </a:gradFill>
                        </a:rPr>
                        <a:t>O</a:t>
                      </a:r>
                      <a:r>
                        <a:rPr lang="en-US" sz="1400" dirty="0" smtClean="0">
                          <a:gradFill>
                            <a:gsLst>
                              <a:gs pos="0">
                                <a:schemeClr val="tx1"/>
                              </a:gs>
                              <a:gs pos="86000">
                                <a:schemeClr val="tx1"/>
                              </a:gs>
                            </a:gsLst>
                            <a:lin ang="5400000" scaled="0"/>
                          </a:gradFill>
                        </a:rPr>
                        <a:t>pportunity for partners to add</a:t>
                      </a:r>
                      <a:r>
                        <a:rPr lang="en-US" sz="1400" baseline="0" dirty="0" smtClean="0">
                          <a:gradFill>
                            <a:gsLst>
                              <a:gs pos="0">
                                <a:schemeClr val="tx1"/>
                              </a:gs>
                              <a:gs pos="86000">
                                <a:schemeClr val="tx1"/>
                              </a:gs>
                            </a:gsLst>
                            <a:lin ang="5400000" scaled="0"/>
                          </a:gradFill>
                        </a:rPr>
                        <a:t> this using the </a:t>
                      </a:r>
                      <a:r>
                        <a:rPr lang="en-US" sz="1400" baseline="0" dirty="0" smtClean="0">
                          <a:gradFill>
                            <a:gsLst>
                              <a:gs pos="0">
                                <a:schemeClr val="tx1"/>
                              </a:gs>
                              <a:gs pos="86000">
                                <a:schemeClr val="tx1"/>
                              </a:gs>
                            </a:gsLst>
                            <a:lin ang="5400000" scaled="0"/>
                          </a:gradFill>
                          <a:hlinkClick r:id="rId6"/>
                        </a:rPr>
                        <a:t>Extensibility support</a:t>
                      </a:r>
                      <a:r>
                        <a:rPr lang="en-US" sz="1400" baseline="0" dirty="0" smtClean="0">
                          <a:gradFill>
                            <a:gsLst>
                              <a:gs pos="0">
                                <a:schemeClr val="tx1"/>
                              </a:gs>
                              <a:gs pos="86000">
                                <a:schemeClr val="tx1"/>
                              </a:gs>
                            </a:gsLst>
                            <a:lin ang="5400000" scaled="0"/>
                          </a:gradFill>
                        </a:rPr>
                        <a:t>. </a:t>
                      </a:r>
                      <a:r>
                        <a:rPr lang="en-IN" sz="1400" dirty="0" smtClean="0">
                          <a:gradFill>
                            <a:gsLst>
                              <a:gs pos="0">
                                <a:schemeClr val="tx1"/>
                              </a:gs>
                              <a:gs pos="86000">
                                <a:schemeClr val="tx1"/>
                              </a:gs>
                            </a:gsLst>
                            <a:lin ang="5400000" scaled="0"/>
                          </a:gradFill>
                          <a:effectLst/>
                        </a:rPr>
                        <a:t>Docs and samples around extensibility are </a:t>
                      </a:r>
                      <a:r>
                        <a:rPr lang="en-IN" sz="1400" dirty="0" smtClean="0">
                          <a:gradFill>
                            <a:gsLst>
                              <a:gs pos="0">
                                <a:schemeClr val="tx1"/>
                              </a:gs>
                              <a:gs pos="86000">
                                <a:schemeClr val="tx1"/>
                              </a:gs>
                            </a:gsLst>
                            <a:lin ang="5400000" scaled="0"/>
                          </a:gradFill>
                          <a:effectLst/>
                          <a:hlinkClick r:id="rId7"/>
                        </a:rPr>
                        <a:t>here</a:t>
                      </a:r>
                      <a:endParaRPr lang="en-US" sz="1400" b="0" dirty="0">
                        <a:gradFill>
                          <a:gsLst>
                            <a:gs pos="0">
                              <a:schemeClr val="tx1"/>
                            </a:gs>
                            <a:gs pos="86000">
                              <a:schemeClr val="tx1"/>
                            </a:gs>
                          </a:gsLst>
                          <a:lin ang="5400000" scaled="0"/>
                        </a:gradFill>
                      </a:endParaRPr>
                    </a:p>
                  </a:txBody>
                  <a:tcPr marT="64008" marB="6400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r>
              <a:tr h="0">
                <a:tc>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en-US" sz="1400" dirty="0" smtClean="0">
                          <a:gradFill>
                            <a:gsLst>
                              <a:gs pos="0">
                                <a:schemeClr val="tx1"/>
                              </a:gs>
                              <a:gs pos="86000">
                                <a:schemeClr val="tx1"/>
                              </a:gs>
                            </a:gsLst>
                            <a:lin ang="5400000" scaled="0"/>
                          </a:gradFill>
                        </a:rPr>
                        <a:t>Flash/Java</a:t>
                      </a:r>
                      <a:endParaRPr lang="en-US" sz="1400" b="1" dirty="0">
                        <a:gradFill>
                          <a:gsLst>
                            <a:gs pos="0">
                              <a:schemeClr val="tx1"/>
                            </a:gs>
                            <a:gs pos="86000">
                              <a:schemeClr val="tx1"/>
                            </a:gs>
                          </a:gsLst>
                          <a:lin ang="5400000" scaled="0"/>
                        </a:gradFill>
                      </a:endParaRPr>
                    </a:p>
                  </a:txBody>
                  <a:tcPr marT="64008" marB="64008"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nSpc>
                          <a:spcPct val="90000"/>
                        </a:lnSpc>
                      </a:pPr>
                      <a:endParaRPr lang="en-US" sz="1400" b="1" dirty="0">
                        <a:gradFill>
                          <a:gsLst>
                            <a:gs pos="0">
                              <a:schemeClr val="tx1"/>
                            </a:gs>
                            <a:gs pos="86000">
                              <a:schemeClr val="tx1"/>
                            </a:gs>
                          </a:gsLst>
                          <a:lin ang="5400000" scaled="0"/>
                        </a:gradFill>
                      </a:endParaRPr>
                    </a:p>
                  </a:txBody>
                  <a:tcPr marT="64008" marB="64008"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vMerge="1">
                  <a:txBody>
                    <a:bodyPr/>
                    <a:lstStyle/>
                    <a:p>
                      <a:endParaRPr lang="en-US" sz="1200" b="1" dirty="0">
                        <a:solidFill>
                          <a:schemeClr val="bg1"/>
                        </a:solidFill>
                      </a:endParaRPr>
                    </a:p>
                  </a:txBody>
                  <a:tcPr/>
                </a:tc>
              </a:tr>
              <a:tr h="0">
                <a:tc>
                  <a:txBody>
                    <a:bodyPr/>
                    <a:lstStyle/>
                    <a:p>
                      <a:pPr>
                        <a:lnSpc>
                          <a:spcPct val="90000"/>
                        </a:lnSpc>
                      </a:pPr>
                      <a:r>
                        <a:rPr lang="en-US" sz="1400" dirty="0" smtClean="0">
                          <a:gradFill>
                            <a:gsLst>
                              <a:gs pos="0">
                                <a:schemeClr val="tx1"/>
                              </a:gs>
                              <a:gs pos="86000">
                                <a:schemeClr val="tx1"/>
                              </a:gs>
                            </a:gsLst>
                            <a:lin ang="5400000" scaled="0"/>
                          </a:gradFill>
                        </a:rPr>
                        <a:t>SAP</a:t>
                      </a:r>
                      <a:endParaRPr lang="en-US" sz="1400" b="1" dirty="0">
                        <a:gradFill>
                          <a:gsLst>
                            <a:gs pos="0">
                              <a:schemeClr val="tx1"/>
                            </a:gs>
                            <a:gs pos="86000">
                              <a:schemeClr val="tx1"/>
                            </a:gs>
                          </a:gsLst>
                          <a:lin ang="5400000" scaled="0"/>
                        </a:gradFill>
                      </a:endParaRPr>
                    </a:p>
                  </a:txBody>
                  <a:tcPr marT="64008" marB="64008" anchor="ctr">
                    <a:lnL w="3175" cap="flat" cmpd="sng" algn="ctr">
                      <a:noFill/>
                      <a:prstDash val="solid"/>
                      <a:round/>
                      <a:headEnd type="none" w="med" len="med"/>
                      <a:tailEnd type="none" w="med" len="med"/>
                    </a:lnL>
                    <a:lnR>
                      <a:noFill/>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a:txBody>
                    <a:bodyPr/>
                    <a:lstStyle/>
                    <a:p>
                      <a:pPr>
                        <a:lnSpc>
                          <a:spcPct val="90000"/>
                        </a:lnSpc>
                      </a:pPr>
                      <a:endParaRPr lang="en-US" sz="1400" b="1" dirty="0">
                        <a:gradFill>
                          <a:gsLst>
                            <a:gs pos="0">
                              <a:schemeClr val="tx1"/>
                            </a:gs>
                            <a:gs pos="86000">
                              <a:schemeClr val="tx1"/>
                            </a:gs>
                          </a:gsLst>
                          <a:lin ang="5400000" scaled="0"/>
                        </a:gradFill>
                      </a:endParaRPr>
                    </a:p>
                  </a:txBody>
                  <a:tcPr marT="64008" marB="64008" anchor="ctr">
                    <a:lnL>
                      <a:noFill/>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10000"/>
                      </a:schemeClr>
                    </a:solidFill>
                  </a:tcPr>
                </a:tc>
                <a:tc vMerge="1">
                  <a:txBody>
                    <a:bodyPr/>
                    <a:lstStyle/>
                    <a:p>
                      <a:endParaRPr lang="en-US" sz="1200" b="1" dirty="0">
                        <a:solidFill>
                          <a:schemeClr val="bg1"/>
                        </a:solidFill>
                      </a:endParaRPr>
                    </a:p>
                  </a:txBody>
                  <a:tcPr/>
                </a:tc>
              </a:tr>
            </a:tbl>
          </a:graphicData>
        </a:graphic>
      </p:graphicFrame>
      <p:sp>
        <p:nvSpPr>
          <p:cNvPr id="91" name="Donut 90"/>
          <p:cNvSpPr/>
          <p:nvPr/>
        </p:nvSpPr>
        <p:spPr>
          <a:xfrm>
            <a:off x="3167968" y="1629799"/>
            <a:ext cx="182880" cy="182880"/>
          </a:xfrm>
          <a:prstGeom prst="donu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92" name="Donut 91"/>
          <p:cNvSpPr/>
          <p:nvPr/>
        </p:nvSpPr>
        <p:spPr>
          <a:xfrm>
            <a:off x="3167968" y="1951068"/>
            <a:ext cx="182880" cy="182880"/>
          </a:xfrm>
          <a:prstGeom prst="donu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93" name="Donut 92"/>
          <p:cNvSpPr/>
          <p:nvPr/>
        </p:nvSpPr>
        <p:spPr>
          <a:xfrm>
            <a:off x="3167968" y="2272337"/>
            <a:ext cx="182880" cy="182880"/>
          </a:xfrm>
          <a:prstGeom prst="donu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94" name="Donut 93"/>
          <p:cNvSpPr/>
          <p:nvPr/>
        </p:nvSpPr>
        <p:spPr>
          <a:xfrm>
            <a:off x="3167968" y="6187299"/>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96" name="Donut 95"/>
          <p:cNvSpPr/>
          <p:nvPr/>
        </p:nvSpPr>
        <p:spPr>
          <a:xfrm>
            <a:off x="3167968" y="5866784"/>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97" name="Donut 96"/>
          <p:cNvSpPr/>
          <p:nvPr/>
        </p:nvSpPr>
        <p:spPr>
          <a:xfrm>
            <a:off x="3167968" y="4584720"/>
            <a:ext cx="182880" cy="182880"/>
          </a:xfrm>
          <a:prstGeom prst="donut">
            <a:avLst/>
          </a:prstGeom>
          <a:solidFill>
            <a:schemeClr val="accent6">
              <a:lumMod val="40000"/>
              <a:lumOff val="60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98" name="Donut 97"/>
          <p:cNvSpPr/>
          <p:nvPr/>
        </p:nvSpPr>
        <p:spPr>
          <a:xfrm>
            <a:off x="3167968" y="3751827"/>
            <a:ext cx="182880" cy="182880"/>
          </a:xfrm>
          <a:prstGeom prst="donut">
            <a:avLst/>
          </a:prstGeom>
          <a:solidFill>
            <a:schemeClr val="accent6">
              <a:lumMod val="40000"/>
              <a:lumOff val="60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101" name="Donut 100"/>
          <p:cNvSpPr/>
          <p:nvPr/>
        </p:nvSpPr>
        <p:spPr>
          <a:xfrm>
            <a:off x="3167968" y="5546268"/>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105" name="Donut 104"/>
          <p:cNvSpPr/>
          <p:nvPr/>
        </p:nvSpPr>
        <p:spPr>
          <a:xfrm>
            <a:off x="3167968" y="4905236"/>
            <a:ext cx="182880" cy="182880"/>
          </a:xfrm>
          <a:prstGeom prst="donu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59" name="Donut 58"/>
          <p:cNvSpPr/>
          <p:nvPr/>
        </p:nvSpPr>
        <p:spPr>
          <a:xfrm>
            <a:off x="3167968" y="2593606"/>
            <a:ext cx="182880" cy="182880"/>
          </a:xfrm>
          <a:prstGeom prst="donu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43" name="Donut 42"/>
          <p:cNvSpPr/>
          <p:nvPr/>
        </p:nvSpPr>
        <p:spPr>
          <a:xfrm>
            <a:off x="3167968" y="2914875"/>
            <a:ext cx="182880" cy="182880"/>
          </a:xfrm>
          <a:prstGeom prst="donu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44" name="Donut 43"/>
          <p:cNvSpPr/>
          <p:nvPr/>
        </p:nvSpPr>
        <p:spPr>
          <a:xfrm>
            <a:off x="3167968" y="3321869"/>
            <a:ext cx="182880" cy="182880"/>
          </a:xfrm>
          <a:prstGeom prst="donu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45" name="Donut 44"/>
          <p:cNvSpPr/>
          <p:nvPr/>
        </p:nvSpPr>
        <p:spPr>
          <a:xfrm>
            <a:off x="3167968" y="4187251"/>
            <a:ext cx="182880" cy="182880"/>
          </a:xfrm>
          <a:prstGeom prst="donut">
            <a:avLst/>
          </a:prstGeom>
          <a:solidFill>
            <a:schemeClr val="accent6">
              <a:lumMod val="40000"/>
              <a:lumOff val="60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5" name="Rectangle 4"/>
          <p:cNvSpPr/>
          <p:nvPr/>
        </p:nvSpPr>
        <p:spPr>
          <a:xfrm>
            <a:off x="9504304" y="1779527"/>
            <a:ext cx="1906646" cy="166199"/>
          </a:xfrm>
          <a:prstGeom prst="rect">
            <a:avLst/>
          </a:prstGeom>
        </p:spPr>
        <p:txBody>
          <a:bodyPr wrap="square" lIns="0" tIns="0" rIns="0" bIns="0">
            <a:spAutoFit/>
          </a:bodyPr>
          <a:lstStyle/>
          <a:p>
            <a:pPr defTabSz="914363">
              <a:lnSpc>
                <a:spcPct val="90000"/>
              </a:lnSpc>
              <a:defRPr/>
            </a:pPr>
            <a:r>
              <a:rPr lang="en-US" sz="1200" dirty="0">
                <a:gradFill>
                  <a:gsLst>
                    <a:gs pos="0">
                      <a:schemeClr val="tx1"/>
                    </a:gs>
                    <a:gs pos="86000">
                      <a:schemeClr val="tx1"/>
                    </a:gs>
                  </a:gsLst>
                  <a:lin ang="5400000" scaled="0"/>
                </a:gradFill>
              </a:rPr>
              <a:t>Fully supported platform</a:t>
            </a:r>
          </a:p>
        </p:txBody>
      </p:sp>
      <p:sp>
        <p:nvSpPr>
          <p:cNvPr id="6" name="Rectangle 5"/>
          <p:cNvSpPr/>
          <p:nvPr/>
        </p:nvSpPr>
        <p:spPr>
          <a:xfrm>
            <a:off x="9504303" y="2257636"/>
            <a:ext cx="1992371" cy="332399"/>
          </a:xfrm>
          <a:prstGeom prst="rect">
            <a:avLst/>
          </a:prstGeom>
        </p:spPr>
        <p:txBody>
          <a:bodyPr wrap="square" lIns="0" tIns="0" rIns="0" bIns="0">
            <a:spAutoFit/>
          </a:bodyPr>
          <a:lstStyle/>
          <a:p>
            <a:pPr defTabSz="914363">
              <a:lnSpc>
                <a:spcPct val="90000"/>
              </a:lnSpc>
              <a:defRPr/>
            </a:pPr>
            <a:r>
              <a:rPr lang="en-US" sz="1200" dirty="0">
                <a:gradFill>
                  <a:gsLst>
                    <a:gs pos="0">
                      <a:schemeClr val="tx1"/>
                    </a:gs>
                    <a:gs pos="86000">
                      <a:schemeClr val="tx1"/>
                    </a:gs>
                  </a:gsLst>
                  <a:lin ang="5400000" scaled="0"/>
                </a:gradFill>
              </a:rPr>
              <a:t>Partial </a:t>
            </a:r>
            <a:r>
              <a:rPr lang="en-US" sz="1200" dirty="0" smtClean="0">
                <a:gradFill>
                  <a:gsLst>
                    <a:gs pos="0">
                      <a:schemeClr val="tx1"/>
                    </a:gs>
                    <a:gs pos="86000">
                      <a:schemeClr val="tx1"/>
                    </a:gs>
                  </a:gsLst>
                  <a:lin ang="5400000" scaled="0"/>
                </a:gradFill>
              </a:rPr>
              <a:t>solution. Further </a:t>
            </a:r>
            <a:r>
              <a:rPr lang="en-US" sz="1200" dirty="0">
                <a:gradFill>
                  <a:gsLst>
                    <a:gs pos="0">
                      <a:schemeClr val="tx1"/>
                    </a:gs>
                    <a:gs pos="86000">
                      <a:schemeClr val="tx1"/>
                    </a:gs>
                  </a:gsLst>
                  <a:lin ang="5400000" scaled="0"/>
                </a:gradFill>
              </a:rPr>
              <a:t>work required in future to complete</a:t>
            </a:r>
          </a:p>
        </p:txBody>
      </p:sp>
      <p:sp>
        <p:nvSpPr>
          <p:cNvPr id="28" name="Rectangle 27"/>
          <p:cNvSpPr/>
          <p:nvPr/>
        </p:nvSpPr>
        <p:spPr>
          <a:xfrm>
            <a:off x="9504304" y="2910286"/>
            <a:ext cx="2081238" cy="664797"/>
          </a:xfrm>
          <a:prstGeom prst="rect">
            <a:avLst/>
          </a:prstGeom>
        </p:spPr>
        <p:txBody>
          <a:bodyPr wrap="square" lIns="0" tIns="0" rIns="0" bIns="0">
            <a:spAutoFit/>
          </a:bodyPr>
          <a:lstStyle/>
          <a:p>
            <a:pPr defTabSz="914363">
              <a:lnSpc>
                <a:spcPct val="90000"/>
              </a:lnSpc>
              <a:defRPr/>
            </a:pPr>
            <a:r>
              <a:rPr lang="en-US" sz="1200" dirty="0">
                <a:gradFill>
                  <a:gsLst>
                    <a:gs pos="0">
                      <a:schemeClr val="tx1"/>
                    </a:gs>
                    <a:gs pos="86000">
                      <a:schemeClr val="tx1"/>
                    </a:gs>
                  </a:gsLst>
                  <a:lin ang="5400000" scaled="0"/>
                </a:gradFill>
              </a:rPr>
              <a:t>Best efforts with known issues. Users can workaround these cases in the code. No major ongoing </a:t>
            </a:r>
            <a:r>
              <a:rPr lang="en-US" sz="1200" dirty="0" smtClean="0">
                <a:gradFill>
                  <a:gsLst>
                    <a:gs pos="0">
                      <a:schemeClr val="tx1"/>
                    </a:gs>
                    <a:gs pos="86000">
                      <a:schemeClr val="tx1"/>
                    </a:gs>
                  </a:gsLst>
                  <a:lin ang="5400000" scaled="0"/>
                </a:gradFill>
              </a:rPr>
              <a:t>investment</a:t>
            </a:r>
            <a:endParaRPr lang="en-US" sz="1200" dirty="0">
              <a:gradFill>
                <a:gsLst>
                  <a:gs pos="0">
                    <a:schemeClr val="tx1"/>
                  </a:gs>
                  <a:gs pos="86000">
                    <a:schemeClr val="tx1"/>
                  </a:gs>
                </a:gsLst>
                <a:lin ang="5400000" scaled="0"/>
              </a:gradFill>
            </a:endParaRPr>
          </a:p>
        </p:txBody>
      </p:sp>
      <p:sp>
        <p:nvSpPr>
          <p:cNvPr id="29" name="Rectangle 28"/>
          <p:cNvSpPr/>
          <p:nvPr/>
        </p:nvSpPr>
        <p:spPr>
          <a:xfrm>
            <a:off x="9504303" y="3895334"/>
            <a:ext cx="2154297" cy="332399"/>
          </a:xfrm>
          <a:prstGeom prst="rect">
            <a:avLst/>
          </a:prstGeom>
        </p:spPr>
        <p:txBody>
          <a:bodyPr wrap="square" lIns="0" tIns="0" rIns="0" bIns="0">
            <a:spAutoFit/>
          </a:bodyPr>
          <a:lstStyle/>
          <a:p>
            <a:pPr defTabSz="914363">
              <a:lnSpc>
                <a:spcPct val="90000"/>
              </a:lnSpc>
              <a:defRPr/>
            </a:pPr>
            <a:r>
              <a:rPr lang="en-US" sz="1200" dirty="0">
                <a:gradFill>
                  <a:gsLst>
                    <a:gs pos="0">
                      <a:schemeClr val="tx1"/>
                    </a:gs>
                    <a:gs pos="86000">
                      <a:schemeClr val="tx1"/>
                    </a:gs>
                  </a:gsLst>
                  <a:lin ang="5400000" scaled="0"/>
                </a:gradFill>
              </a:rPr>
              <a:t>Currently no support but on </a:t>
            </a:r>
            <a:r>
              <a:rPr lang="en-US" sz="1200" dirty="0" smtClean="0">
                <a:gradFill>
                  <a:gsLst>
                    <a:gs pos="0">
                      <a:schemeClr val="tx1"/>
                    </a:gs>
                    <a:gs pos="86000">
                      <a:schemeClr val="tx1"/>
                    </a:gs>
                  </a:gsLst>
                  <a:lin ang="5400000" scaled="0"/>
                </a:gradFill>
              </a:rPr>
              <a:t/>
            </a:r>
            <a:br>
              <a:rPr lang="en-US" sz="1200" dirty="0" smtClean="0">
                <a:gradFill>
                  <a:gsLst>
                    <a:gs pos="0">
                      <a:schemeClr val="tx1"/>
                    </a:gs>
                    <a:gs pos="86000">
                      <a:schemeClr val="tx1"/>
                    </a:gs>
                  </a:gsLst>
                  <a:lin ang="5400000" scaled="0"/>
                </a:gradFill>
              </a:rPr>
            </a:br>
            <a:r>
              <a:rPr lang="en-US" sz="1200" dirty="0" smtClean="0">
                <a:gradFill>
                  <a:gsLst>
                    <a:gs pos="0">
                      <a:schemeClr val="tx1"/>
                    </a:gs>
                    <a:gs pos="86000">
                      <a:schemeClr val="tx1"/>
                    </a:gs>
                  </a:gsLst>
                  <a:lin ang="5400000" scaled="0"/>
                </a:gradFill>
              </a:rPr>
              <a:t>the </a:t>
            </a:r>
            <a:r>
              <a:rPr lang="en-US" sz="1200" dirty="0">
                <a:gradFill>
                  <a:gsLst>
                    <a:gs pos="0">
                      <a:schemeClr val="tx1"/>
                    </a:gs>
                    <a:gs pos="86000">
                      <a:schemeClr val="tx1"/>
                    </a:gs>
                  </a:gsLst>
                  <a:lin ang="5400000" scaled="0"/>
                </a:gradFill>
              </a:rPr>
              <a:t>roadmap for future releases</a:t>
            </a:r>
          </a:p>
        </p:txBody>
      </p:sp>
      <p:sp>
        <p:nvSpPr>
          <p:cNvPr id="30" name="Rectangle 29"/>
          <p:cNvSpPr/>
          <p:nvPr/>
        </p:nvSpPr>
        <p:spPr>
          <a:xfrm>
            <a:off x="9504303" y="4547984"/>
            <a:ext cx="2232068" cy="997196"/>
          </a:xfrm>
          <a:prstGeom prst="rect">
            <a:avLst/>
          </a:prstGeom>
        </p:spPr>
        <p:txBody>
          <a:bodyPr wrap="square" lIns="0" tIns="0" rIns="0" bIns="0">
            <a:spAutoFit/>
          </a:bodyPr>
          <a:lstStyle/>
          <a:p>
            <a:pPr defTabSz="914363">
              <a:lnSpc>
                <a:spcPct val="90000"/>
              </a:lnSpc>
              <a:defRPr/>
            </a:pPr>
            <a:r>
              <a:rPr lang="en-US" sz="1200" dirty="0">
                <a:gradFill>
                  <a:gsLst>
                    <a:gs pos="0">
                      <a:schemeClr val="tx1"/>
                    </a:gs>
                    <a:gs pos="86000">
                      <a:schemeClr val="tx1"/>
                    </a:gs>
                  </a:gsLst>
                  <a:lin ang="5400000" scaled="0"/>
                </a:gradFill>
              </a:rPr>
              <a:t>Currently no support and none </a:t>
            </a:r>
            <a:r>
              <a:rPr lang="en-US" sz="1200" dirty="0" smtClean="0">
                <a:gradFill>
                  <a:gsLst>
                    <a:gs pos="0">
                      <a:schemeClr val="tx1"/>
                    </a:gs>
                    <a:gs pos="86000">
                      <a:schemeClr val="tx1"/>
                    </a:gs>
                  </a:gsLst>
                  <a:lin ang="5400000" scaled="0"/>
                </a:gradFill>
              </a:rPr>
              <a:t>planned </a:t>
            </a:r>
            <a:r>
              <a:rPr lang="en-US" sz="1200" dirty="0">
                <a:gradFill>
                  <a:gsLst>
                    <a:gs pos="0">
                      <a:schemeClr val="tx1"/>
                    </a:gs>
                    <a:gs pos="86000">
                      <a:schemeClr val="tx1"/>
                    </a:gs>
                  </a:gsLst>
                  <a:lin ang="5400000" scaled="0"/>
                </a:gradFill>
              </a:rPr>
              <a:t>for now. Opportunity </a:t>
            </a:r>
            <a:r>
              <a:rPr lang="en-US" sz="1200" dirty="0" smtClean="0">
                <a:gradFill>
                  <a:gsLst>
                    <a:gs pos="0">
                      <a:schemeClr val="tx1"/>
                    </a:gs>
                    <a:gs pos="86000">
                      <a:schemeClr val="tx1"/>
                    </a:gs>
                  </a:gsLst>
                  <a:lin ang="5400000" scaled="0"/>
                </a:gradFill>
              </a:rPr>
              <a:t/>
            </a:r>
            <a:br>
              <a:rPr lang="en-US" sz="1200" dirty="0" smtClean="0">
                <a:gradFill>
                  <a:gsLst>
                    <a:gs pos="0">
                      <a:schemeClr val="tx1"/>
                    </a:gs>
                    <a:gs pos="86000">
                      <a:schemeClr val="tx1"/>
                    </a:gs>
                  </a:gsLst>
                  <a:lin ang="5400000" scaled="0"/>
                </a:gradFill>
              </a:rPr>
            </a:br>
            <a:r>
              <a:rPr lang="en-US" sz="1200" dirty="0" smtClean="0">
                <a:gradFill>
                  <a:gsLst>
                    <a:gs pos="0">
                      <a:schemeClr val="tx1"/>
                    </a:gs>
                    <a:gs pos="86000">
                      <a:schemeClr val="tx1"/>
                    </a:gs>
                  </a:gsLst>
                  <a:lin ang="5400000" scaled="0"/>
                </a:gradFill>
              </a:rPr>
              <a:t>for </a:t>
            </a:r>
            <a:r>
              <a:rPr lang="en-US" sz="1200" dirty="0">
                <a:gradFill>
                  <a:gsLst>
                    <a:gs pos="0">
                      <a:schemeClr val="tx1"/>
                    </a:gs>
                    <a:gs pos="86000">
                      <a:schemeClr val="tx1"/>
                    </a:gs>
                  </a:gsLst>
                  <a:lin ang="5400000" scaled="0"/>
                </a:gradFill>
              </a:rPr>
              <a:t>partners to add this using </a:t>
            </a:r>
            <a:r>
              <a:rPr lang="en-US" sz="1200" dirty="0" smtClean="0">
                <a:gradFill>
                  <a:gsLst>
                    <a:gs pos="0">
                      <a:schemeClr val="tx1"/>
                    </a:gs>
                    <a:gs pos="86000">
                      <a:schemeClr val="tx1"/>
                    </a:gs>
                  </a:gsLst>
                  <a:lin ang="5400000" scaled="0"/>
                </a:gradFill>
              </a:rPr>
              <a:t>the </a:t>
            </a:r>
            <a:r>
              <a:rPr lang="en-US" sz="1200" dirty="0" smtClean="0">
                <a:gradFill>
                  <a:gsLst>
                    <a:gs pos="0">
                      <a:schemeClr val="tx1"/>
                    </a:gs>
                    <a:gs pos="86000">
                      <a:schemeClr val="tx1"/>
                    </a:gs>
                  </a:gsLst>
                  <a:lin ang="5400000" scaled="0"/>
                </a:gradFill>
                <a:hlinkClick r:id="rId6"/>
              </a:rPr>
              <a:t>extensibility support</a:t>
            </a:r>
            <a:r>
              <a:rPr lang="en-US" sz="1200" dirty="0">
                <a:gradFill>
                  <a:gsLst>
                    <a:gs pos="0">
                      <a:schemeClr val="tx1"/>
                    </a:gs>
                    <a:gs pos="86000">
                      <a:schemeClr val="tx1"/>
                    </a:gs>
                  </a:gsLst>
                  <a:lin ang="5400000" scaled="0"/>
                </a:gradFill>
              </a:rPr>
              <a:t>. </a:t>
            </a:r>
            <a:r>
              <a:rPr lang="en-IN" sz="1200" dirty="0" smtClean="0">
                <a:gradFill>
                  <a:gsLst>
                    <a:gs pos="0">
                      <a:schemeClr val="tx1"/>
                    </a:gs>
                    <a:gs pos="86000">
                      <a:schemeClr val="tx1"/>
                    </a:gs>
                  </a:gsLst>
                  <a:lin ang="5400000" scaled="0"/>
                </a:gradFill>
              </a:rPr>
              <a:t>Docs </a:t>
            </a:r>
            <a:r>
              <a:rPr lang="en-IN" sz="1200" dirty="0">
                <a:gradFill>
                  <a:gsLst>
                    <a:gs pos="0">
                      <a:schemeClr val="tx1"/>
                    </a:gs>
                    <a:gs pos="86000">
                      <a:schemeClr val="tx1"/>
                    </a:gs>
                  </a:gsLst>
                  <a:lin ang="5400000" scaled="0"/>
                </a:gradFill>
              </a:rPr>
              <a:t>and samples around </a:t>
            </a:r>
            <a:r>
              <a:rPr lang="en-IN" sz="1200" dirty="0" smtClean="0">
                <a:gradFill>
                  <a:gsLst>
                    <a:gs pos="0">
                      <a:schemeClr val="tx1"/>
                    </a:gs>
                    <a:gs pos="86000">
                      <a:schemeClr val="tx1"/>
                    </a:gs>
                  </a:gsLst>
                  <a:lin ang="5400000" scaled="0"/>
                </a:gradFill>
              </a:rPr>
              <a:t>extensibility </a:t>
            </a:r>
            <a:br>
              <a:rPr lang="en-IN" sz="1200" dirty="0" smtClean="0">
                <a:gradFill>
                  <a:gsLst>
                    <a:gs pos="0">
                      <a:schemeClr val="tx1"/>
                    </a:gs>
                    <a:gs pos="86000">
                      <a:schemeClr val="tx1"/>
                    </a:gs>
                  </a:gsLst>
                  <a:lin ang="5400000" scaled="0"/>
                </a:gradFill>
              </a:rPr>
            </a:br>
            <a:r>
              <a:rPr lang="en-IN" sz="1200" dirty="0" smtClean="0">
                <a:gradFill>
                  <a:gsLst>
                    <a:gs pos="0">
                      <a:schemeClr val="tx1"/>
                    </a:gs>
                    <a:gs pos="86000">
                      <a:schemeClr val="tx1"/>
                    </a:gs>
                  </a:gsLst>
                  <a:lin ang="5400000" scaled="0"/>
                </a:gradFill>
              </a:rPr>
              <a:t>are </a:t>
            </a:r>
            <a:r>
              <a:rPr lang="en-IN" sz="1200" dirty="0" smtClean="0">
                <a:gradFill>
                  <a:gsLst>
                    <a:gs pos="0">
                      <a:schemeClr val="tx1"/>
                    </a:gs>
                    <a:gs pos="86000">
                      <a:schemeClr val="tx1"/>
                    </a:gs>
                  </a:gsLst>
                  <a:lin ang="5400000" scaled="0"/>
                </a:gradFill>
                <a:hlinkClick r:id="rId7"/>
              </a:rPr>
              <a:t>here</a:t>
            </a:r>
            <a:endParaRPr lang="en-US" sz="1200" dirty="0">
              <a:gradFill>
                <a:gsLst>
                  <a:gs pos="0">
                    <a:schemeClr val="tx1"/>
                  </a:gs>
                  <a:gs pos="86000">
                    <a:schemeClr val="tx1"/>
                  </a:gs>
                </a:gsLst>
                <a:lin ang="5400000" scaled="0"/>
              </a:gradFill>
            </a:endParaRPr>
          </a:p>
        </p:txBody>
      </p:sp>
      <p:sp>
        <p:nvSpPr>
          <p:cNvPr id="31" name="Rectangle 30"/>
          <p:cNvSpPr/>
          <p:nvPr/>
        </p:nvSpPr>
        <p:spPr>
          <a:xfrm>
            <a:off x="9504304" y="5865433"/>
            <a:ext cx="2541646" cy="166199"/>
          </a:xfrm>
          <a:prstGeom prst="rect">
            <a:avLst/>
          </a:prstGeom>
        </p:spPr>
        <p:txBody>
          <a:bodyPr wrap="square" lIns="0" tIns="0" rIns="0" bIns="0">
            <a:spAutoFit/>
          </a:bodyPr>
          <a:lstStyle/>
          <a:p>
            <a:pPr defTabSz="914363">
              <a:lnSpc>
                <a:spcPct val="90000"/>
              </a:lnSpc>
              <a:defRPr/>
            </a:pPr>
            <a:r>
              <a:rPr lang="en-US" sz="1200" dirty="0">
                <a:gradFill>
                  <a:gsLst>
                    <a:gs pos="0">
                      <a:schemeClr val="tx1"/>
                    </a:gs>
                    <a:gs pos="86000">
                      <a:schemeClr val="tx1"/>
                    </a:gs>
                  </a:gsLst>
                  <a:lin ang="5400000" scaled="0"/>
                </a:gradFill>
              </a:rPr>
              <a:t>For latest info refer to </a:t>
            </a:r>
            <a:r>
              <a:rPr lang="en-US" sz="1200" dirty="0">
                <a:gradFill>
                  <a:gsLst>
                    <a:gs pos="0">
                      <a:schemeClr val="tx1"/>
                    </a:gs>
                    <a:gs pos="86000">
                      <a:schemeClr val="tx1"/>
                    </a:gs>
                  </a:gsLst>
                  <a:lin ang="5400000" scaled="0"/>
                </a:gradFill>
                <a:hlinkClick r:id="rId4"/>
              </a:rPr>
              <a:t>this </a:t>
            </a:r>
            <a:r>
              <a:rPr lang="en-US" sz="1200" dirty="0" smtClean="0">
                <a:gradFill>
                  <a:gsLst>
                    <a:gs pos="0">
                      <a:schemeClr val="tx1"/>
                    </a:gs>
                    <a:gs pos="86000">
                      <a:schemeClr val="tx1"/>
                    </a:gs>
                  </a:gsLst>
                  <a:lin ang="5400000" scaled="0"/>
                </a:gradFill>
                <a:hlinkClick r:id="rId4"/>
              </a:rPr>
              <a:t>article</a:t>
            </a:r>
            <a:endParaRPr lang="en-US" sz="1200" dirty="0">
              <a:gradFill>
                <a:gsLst>
                  <a:gs pos="0">
                    <a:schemeClr val="tx1"/>
                  </a:gs>
                  <a:gs pos="86000">
                    <a:schemeClr val="tx1"/>
                  </a:gs>
                </a:gsLst>
                <a:lin ang="5400000" scaled="0"/>
              </a:gradFill>
            </a:endParaRPr>
          </a:p>
        </p:txBody>
      </p:sp>
      <p:sp>
        <p:nvSpPr>
          <p:cNvPr id="32" name="Donut 31"/>
          <p:cNvSpPr/>
          <p:nvPr/>
        </p:nvSpPr>
        <p:spPr>
          <a:xfrm>
            <a:off x="9232797" y="1761661"/>
            <a:ext cx="182880" cy="182880"/>
          </a:xfrm>
          <a:prstGeom prst="donu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33" name="Donut 32"/>
          <p:cNvSpPr/>
          <p:nvPr/>
        </p:nvSpPr>
        <p:spPr>
          <a:xfrm>
            <a:off x="9232797" y="2938567"/>
            <a:ext cx="182880" cy="182880"/>
          </a:xfrm>
          <a:prstGeom prst="donut">
            <a:avLst/>
          </a:prstGeom>
          <a:solidFill>
            <a:schemeClr val="accent6">
              <a:lumMod val="40000"/>
              <a:lumOff val="60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35" name="Donut 34"/>
          <p:cNvSpPr/>
          <p:nvPr/>
        </p:nvSpPr>
        <p:spPr>
          <a:xfrm>
            <a:off x="9232797" y="4576265"/>
            <a:ext cx="182880" cy="182880"/>
          </a:xfrm>
          <a:prstGeom prst="donu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a:solidFill>
                <a:schemeClr val="tx1">
                  <a:alpha val="99000"/>
                </a:schemeClr>
              </a:solidFill>
              <a:sym typeface="Gill Sans" charset="0"/>
            </a:endParaRPr>
          </a:p>
        </p:txBody>
      </p:sp>
      <p:sp>
        <p:nvSpPr>
          <p:cNvPr id="36" name="Donut 35"/>
          <p:cNvSpPr/>
          <p:nvPr/>
        </p:nvSpPr>
        <p:spPr>
          <a:xfrm>
            <a:off x="9232797" y="2285917"/>
            <a:ext cx="182880" cy="182880"/>
          </a:xfrm>
          <a:prstGeom prst="donu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37" name="Donut 36"/>
          <p:cNvSpPr/>
          <p:nvPr/>
        </p:nvSpPr>
        <p:spPr>
          <a:xfrm>
            <a:off x="3167968" y="5225752"/>
            <a:ext cx="182880" cy="182880"/>
          </a:xfrm>
          <a:prstGeom prst="donu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
        <p:nvSpPr>
          <p:cNvPr id="39" name="Donut 38"/>
          <p:cNvSpPr/>
          <p:nvPr/>
        </p:nvSpPr>
        <p:spPr>
          <a:xfrm>
            <a:off x="9232797" y="3923615"/>
            <a:ext cx="182880" cy="182880"/>
          </a:xfrm>
          <a:prstGeom prst="donut">
            <a:avLst/>
          </a:prstGeom>
          <a:solidFill>
            <a:schemeClr val="bg1"/>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a:gradFill>
                <a:gsLst>
                  <a:gs pos="0">
                    <a:srgbClr val="FFFFFF"/>
                  </a:gs>
                  <a:gs pos="100000">
                    <a:srgbClr val="FFFFFF"/>
                  </a:gs>
                </a:gsLst>
                <a:lin ang="5400000" scaled="0"/>
              </a:gradFill>
              <a:sym typeface="Gill Sans" charset="0"/>
            </a:endParaRPr>
          </a:p>
        </p:txBody>
      </p:sp>
    </p:spTree>
    <p:extLst>
      <p:ext uri="{BB962C8B-B14F-4D97-AF65-F5344CB8AC3E}">
        <p14:creationId xmlns:p14="http://schemas.microsoft.com/office/powerpoint/2010/main" val="28133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Visual Studio Feature Pack 2</a:t>
            </a:r>
            <a:endParaRPr lang="en-US" dirty="0"/>
          </a:p>
        </p:txBody>
      </p:sp>
      <p:sp>
        <p:nvSpPr>
          <p:cNvPr id="6" name="Content Placeholder 5"/>
          <p:cNvSpPr>
            <a:spLocks noGrp="1"/>
          </p:cNvSpPr>
          <p:nvPr>
            <p:ph type="body" sz="quarter" idx="10"/>
          </p:nvPr>
        </p:nvSpPr>
        <p:spPr/>
        <p:txBody>
          <a:bodyPr/>
          <a:lstStyle/>
          <a:p>
            <a:r>
              <a:rPr lang="en-US" dirty="0" smtClean="0"/>
              <a:t>Test helper for Firefox</a:t>
            </a:r>
          </a:p>
          <a:p>
            <a:r>
              <a:rPr lang="en-US" dirty="0" smtClean="0"/>
              <a:t>Test helper for Silverlight 4</a:t>
            </a:r>
          </a:p>
          <a:p>
            <a:r>
              <a:rPr lang="en-US" dirty="0" smtClean="0"/>
              <a:t>Coded UI test editor</a:t>
            </a:r>
          </a:p>
          <a:p>
            <a:r>
              <a:rPr lang="en-US" dirty="0" smtClean="0"/>
              <a:t>Available to MSDN subscribers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Brian Keller</External_x0020_Speaker>
    <Session_x0020_Code xmlns="2295e2e7-0eeb-498e-8716-217bb2ee6ee3">DEV204</Session_x0020_Code>
    <ProductTaxHTField0 xmlns="2295e2e7-0eeb-498e-8716-217bb2ee6ee3">
      <Terms xmlns="http://schemas.microsoft.com/office/infopath/2007/PartnerControls"/>
    </ProductTaxHTField0>
    <Presentation_x0020_Date xmlns="2295e2e7-0eeb-498e-8716-217bb2ee6ee3">2011-05-18T07:00:00+00:00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893833E7-CDA5-4E4A-AF0B-36A91B78C9EF}">
  <ds:schemaRefs>
    <ds:schemaRef ds:uri="http://schemas.microsoft.com/office/2006/documentManagement/types"/>
    <ds:schemaRef ds:uri="8b529f77-48ab-4581-b468-93f09345b8aa"/>
    <ds:schemaRef ds:uri="2295e2e7-0eeb-498e-8716-217bb2ee6ee3"/>
    <ds:schemaRef ds:uri="http://purl.org/dc/dcmitype/"/>
    <ds:schemaRef ds:uri="http://schemas.microsoft.com/office/2006/metadata/properti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TENA11_BreakoutSession_Template_16x9_Final_2</Template>
  <TotalTime>5151</TotalTime>
  <Words>2631</Words>
  <Application>Microsoft Office PowerPoint</Application>
  <PresentationFormat>Custom</PresentationFormat>
  <Paragraphs>347</Paragraphs>
  <Slides>42</Slides>
  <Notes>14</Notes>
  <HiddenSlides>0</HiddenSlides>
  <MMClips>0</MMClips>
  <ScaleCrop>false</ScaleCrop>
  <HeadingPairs>
    <vt:vector size="4" baseType="variant">
      <vt:variant>
        <vt:lpstr>Theme</vt:lpstr>
      </vt:variant>
      <vt:variant>
        <vt:i4>3</vt:i4>
      </vt:variant>
      <vt:variant>
        <vt:lpstr>Slide Titles</vt:lpstr>
      </vt:variant>
      <vt:variant>
        <vt:i4>42</vt:i4>
      </vt:variant>
    </vt:vector>
  </HeadingPairs>
  <TitlesOfParts>
    <vt:vector size="45" baseType="lpstr">
      <vt:lpstr>TENA11_BreakoutSession_Template_16x9_Final_05132011</vt:lpstr>
      <vt:lpstr>White with Consolas font for code slides</vt:lpstr>
      <vt:lpstr>TENA11_BreakoutSession_Template_16x9_Final (2)</vt:lpstr>
      <vt:lpstr>Test Automation with  Microsoft Visual Studio 2010 Coded UI Tests and Lab Management</vt:lpstr>
      <vt:lpstr>I Work Here…</vt:lpstr>
      <vt:lpstr>…on This…</vt:lpstr>
      <vt:lpstr>…and This</vt:lpstr>
      <vt:lpstr>I Blog Here </vt:lpstr>
      <vt:lpstr>PowerPoint Presentation</vt:lpstr>
      <vt:lpstr>PowerPoint Presentation</vt:lpstr>
      <vt:lpstr>Test Automation Platform Support</vt:lpstr>
      <vt:lpstr>Visual Studio Feature Pack 2</vt:lpstr>
      <vt:lpstr>Coded UI Tests</vt:lpstr>
      <vt:lpstr>Get Used to Using Using. It’s Useful!</vt:lpstr>
      <vt:lpstr>Understand Searching and Filtering http://tinyurl.com/SearchAndFilter</vt:lpstr>
      <vt:lpstr>Employ Databinding</vt:lpstr>
      <vt:lpstr>Make Friendlier Assertions</vt:lpstr>
      <vt:lpstr>Smile! You’re on Camera</vt:lpstr>
      <vt:lpstr>Microsoft Test Manager → CUIT Workflow Tips</vt:lpstr>
      <vt:lpstr>Continue on Error</vt:lpstr>
      <vt:lpstr>Testing with Firefox</vt:lpstr>
      <vt:lpstr>Multiple UI Map Files  http://tinyurl.com/MultipleUIMaps</vt:lpstr>
      <vt:lpstr>Making Your Applications More Testable</vt:lpstr>
      <vt:lpstr>What About Load Testing?</vt:lpstr>
      <vt:lpstr>Playback Settings</vt:lpstr>
      <vt:lpstr>Windows Automation API 3.0</vt:lpstr>
      <vt:lpstr>PowerPoint Presentation</vt:lpstr>
      <vt:lpstr>PowerPoint Presentation</vt:lpstr>
      <vt:lpstr>Lab Management</vt:lpstr>
      <vt:lpstr>Planning Considerations</vt:lpstr>
      <vt:lpstr>Resources for Setup</vt:lpstr>
      <vt:lpstr>Best Practice: Topology Guide</vt:lpstr>
      <vt:lpstr>Geo-Distributed Labs</vt:lpstr>
      <vt:lpstr>Maintenance and Management</vt:lpstr>
      <vt:lpstr>VMs and Environments</vt:lpstr>
      <vt:lpstr>Testing and Deployment</vt:lpstr>
      <vt:lpstr>Troubleshooting</vt:lpstr>
      <vt:lpstr>Other Resources</vt:lpstr>
      <vt:lpstr>What About VMware? Hyper-V versus VMware versus Physical Machines</vt:lpstr>
      <vt:lpstr>DEV 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DEV309: Test Automation with Microsoft Visual Studio 2010Coded UI Tests and Lab Management</dc:title>
  <dc:subject>Microsoft TechEd North America 2011</dc:subject>
  <dc:creator>Brian Keller</dc:creator>
  <dc:description>Template Design: Jordan Cayabyab
Formatter: Dana Kim-Wincapaw, Silver Fox Productions, Inc.
Event Date: May 16-19, 2011
Event Location: Atlanta
Audience Type: Developers, IT Pros</dc:description>
  <cp:lastModifiedBy>Shows</cp:lastModifiedBy>
  <cp:revision>88</cp:revision>
  <cp:lastPrinted>2010-05-11T05:02:34Z</cp:lastPrinted>
  <dcterms:created xsi:type="dcterms:W3CDTF">2011-05-06T15:41:46Z</dcterms:created>
  <dcterms:modified xsi:type="dcterms:W3CDTF">2011-05-18T14:51:03Z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