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0" r:id="rId1"/>
    <p:sldMasterId id="2147483781" r:id="rId2"/>
  </p:sldMasterIdLst>
  <p:notesMasterIdLst>
    <p:notesMasterId r:id="rId14"/>
  </p:notesMasterIdLst>
  <p:handoutMasterIdLst>
    <p:handoutMasterId r:id="rId15"/>
  </p:handoutMasterIdLst>
  <p:sldIdLst>
    <p:sldId id="322" r:id="rId3"/>
    <p:sldId id="380" r:id="rId4"/>
    <p:sldId id="366" r:id="rId5"/>
    <p:sldId id="370" r:id="rId6"/>
    <p:sldId id="375" r:id="rId7"/>
    <p:sldId id="381" r:id="rId8"/>
    <p:sldId id="382" r:id="rId9"/>
    <p:sldId id="383" r:id="rId10"/>
    <p:sldId id="384" r:id="rId11"/>
    <p:sldId id="374" r:id="rId12"/>
    <p:sldId id="319" r:id="rId13"/>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E1E"/>
    <a:srgbClr val="F8F57B"/>
    <a:srgbClr val="03C2F1"/>
    <a:srgbClr val="FFFFFF"/>
    <a:srgbClr val="000000"/>
    <a:srgbClr val="429A16"/>
    <a:srgbClr val="59D01E"/>
    <a:srgbClr val="ACE58F"/>
    <a:srgbClr val="292929"/>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856" autoAdjust="0"/>
    <p:restoredTop sz="72276" autoAdjust="0"/>
  </p:normalViewPr>
  <p:slideViewPr>
    <p:cSldViewPr snapToGrid="0">
      <p:cViewPr varScale="1">
        <p:scale>
          <a:sx n="61" d="100"/>
          <a:sy n="61" d="100"/>
        </p:scale>
        <p:origin x="-1434"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75" d="100"/>
        <a:sy n="75"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5/17/2011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5/17/2011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12:35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1463552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12:35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5/17/2011 12:35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5/17/2011 12:35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7</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5/17/2011 12:35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8</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5/17/2011 12:35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9</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5/17/2011 12:35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12:35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109939715"/>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5627940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0791719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3298842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71775301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825907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475094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228374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39792369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3560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92226645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29007933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9718803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1848763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81454226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78099260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34894694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50315936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1685524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1853690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30790944"/>
      </p:ext>
    </p:extLst>
  </p:cSld>
  <p:clrMap bg1="dk1" tx1="lt1" bg2="dk2"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778" r:id="rId18"/>
    <p:sldLayoutId id="2147483779" r:id="rId19"/>
    <p:sldLayoutId id="2147483780" r:id="rId20"/>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85845816"/>
      </p:ext>
    </p:extLst>
  </p:cSld>
  <p:clrMap bg1="dk1" tx1="lt1" bg2="dk2" tx2="lt2" accent1="accent1" accent2="accent2" accent3="accent3" accent4="accent4" accent5="accent5" accent6="accent6" hlink="hlink" folHlink="folHlink"/>
  <p:sldLayoutIdLst>
    <p:sldLayoutId id="2147483782"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davidewi@microsoft.com" TargetMode="External"/><Relationship Id="rId4" Type="http://schemas.openxmlformats.org/officeDocument/2006/relationships/hyperlink" Target="mailto:jeffders@microsoft.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tinyurl.com/efforums" TargetMode="External"/><Relationship Id="rId3" Type="http://schemas.openxmlformats.org/officeDocument/2006/relationships/image" Target="../media/image2.png"/><Relationship Id="rId7" Type="http://schemas.openxmlformats.org/officeDocument/2006/relationships/hyperlink" Target="http://blogs.msdn.com/efdesign"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hyperlink" Target="http://blogs.msdn.com/adonet" TargetMode="External"/><Relationship Id="rId5" Type="http://schemas.openxmlformats.org/officeDocument/2006/relationships/hyperlink" Target="http://ef.mswish.net/" TargetMode="External"/><Relationship Id="rId4" Type="http://schemas.openxmlformats.org/officeDocument/2006/relationships/hyperlink" Target="http://www.msdn.com/data/e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hyperlink" Target="http://www.facebook.com/visualstudio" TargetMode="External"/><Relationship Id="rId3" Type="http://schemas.openxmlformats.org/officeDocument/2006/relationships/hyperlink" Target="http://www.microsoft.com/visualstudio/en-us/lightswitch" TargetMode="External"/><Relationship Id="rId7" Type="http://schemas.openxmlformats.org/officeDocument/2006/relationships/hyperlink" Target="http://www.microsoft.com/sqlserver/en/us/default.aspx" TargetMode="External"/><Relationship Id="rId2" Type="http://schemas.openxmlformats.org/officeDocument/2006/relationships/hyperlink" Target="http://www.microsoft.com/visualstudio" TargetMode="External"/><Relationship Id="rId1" Type="http://schemas.openxmlformats.org/officeDocument/2006/relationships/slideLayout" Target="../slideLayouts/slideLayout9.xml"/><Relationship Id="rId6" Type="http://schemas.openxmlformats.org/officeDocument/2006/relationships/hyperlink" Target="http://blogs.msdn.com/b/bharry/" TargetMode="External"/><Relationship Id="rId5" Type="http://schemas.openxmlformats.org/officeDocument/2006/relationships/hyperlink" Target="http://blogs.msdn.com/b/somasegar/" TargetMode="External"/><Relationship Id="rId4" Type="http://schemas.openxmlformats.org/officeDocument/2006/relationships/hyperlink" Target="http://www.microsoft.com/expression/"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27.png"/><Relationship Id="rId5" Type="http://schemas.openxmlformats.org/officeDocument/2006/relationships/hyperlink" Target="http://www.microsoft.com/learning" TargetMode="External"/><Relationship Id="rId10" Type="http://schemas.openxmlformats.org/officeDocument/2006/relationships/image" Target="../media/image26.emf"/><Relationship Id="rId4" Type="http://schemas.openxmlformats.org/officeDocument/2006/relationships/image" Target="../media/image23.png"/><Relationship Id="rId9" Type="http://schemas.openxmlformats.org/officeDocument/2006/relationships/image" Target="../media/image25.png"/><Relationship Id="rId1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Code First Development in Microsoft ADO.NET Entity Framework 4.1</a:t>
            </a:r>
            <a:endParaRPr lang="en-US" dirty="0"/>
          </a:p>
        </p:txBody>
      </p:sp>
      <p:sp>
        <p:nvSpPr>
          <p:cNvPr id="3" name="Subtitle 2"/>
          <p:cNvSpPr>
            <a:spLocks noGrp="1"/>
          </p:cNvSpPr>
          <p:nvPr>
            <p:ph type="subTitle" idx="1"/>
          </p:nvPr>
        </p:nvSpPr>
        <p:spPr/>
        <p:txBody>
          <a:bodyPr/>
          <a:lstStyle/>
          <a:p>
            <a:endParaRPr lang="en-US" dirty="0" smtClean="0"/>
          </a:p>
          <a:p>
            <a:r>
              <a:rPr lang="en-US" dirty="0" smtClean="0"/>
              <a:t>Jeff </a:t>
            </a:r>
            <a:r>
              <a:rPr lang="en-US" dirty="0" err="1" smtClean="0"/>
              <a:t>Derstadt</a:t>
            </a:r>
            <a:r>
              <a:rPr lang="en-US" dirty="0" smtClean="0"/>
              <a:t> (</a:t>
            </a:r>
            <a:r>
              <a:rPr lang="en-US" dirty="0" smtClean="0">
                <a:hlinkClick r:id="rId4"/>
              </a:rPr>
              <a:t>jeffders@microsoft.com</a:t>
            </a:r>
            <a:r>
              <a:rPr lang="en-US" dirty="0" smtClean="0"/>
              <a:t>)</a:t>
            </a:r>
          </a:p>
          <a:p>
            <a:r>
              <a:rPr lang="en-US" dirty="0" smtClean="0"/>
              <a:t>David </a:t>
            </a:r>
            <a:r>
              <a:rPr lang="en-US" dirty="0" err="1" smtClean="0"/>
              <a:t>DeWinter</a:t>
            </a:r>
            <a:r>
              <a:rPr lang="en-US" dirty="0" smtClean="0"/>
              <a:t> (</a:t>
            </a:r>
            <a:r>
              <a:rPr lang="en-US" dirty="0" smtClean="0">
                <a:hlinkClick r:id="rId5"/>
              </a:rPr>
              <a:t>davidewi@microsoft.com</a:t>
            </a:r>
            <a:r>
              <a:rPr lang="en-US" dirty="0" smtClean="0"/>
              <a:t>) </a:t>
            </a:r>
          </a:p>
          <a:p>
            <a:r>
              <a:rPr lang="en-US" dirty="0" smtClean="0"/>
              <a:t>Microsoft Corporation</a:t>
            </a:r>
            <a:endParaRPr lang="en-US" dirty="0"/>
          </a:p>
        </p:txBody>
      </p:sp>
      <p:sp>
        <p:nvSpPr>
          <p:cNvPr id="6" name="Text Placeholder 5"/>
          <p:cNvSpPr>
            <a:spLocks noGrp="1"/>
          </p:cNvSpPr>
          <p:nvPr>
            <p:ph type="body" sz="quarter" idx="10"/>
          </p:nvPr>
        </p:nvSpPr>
        <p:spPr/>
        <p:txBody>
          <a:bodyPr/>
          <a:lstStyle/>
          <a:p>
            <a:r>
              <a:rPr lang="en-US" dirty="0"/>
              <a:t>DEV312</a:t>
            </a:r>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323840010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2730" y="506730"/>
            <a:ext cx="4367860" cy="5882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14999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206" y="514351"/>
            <a:ext cx="7102666" cy="4446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702965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Resources</a:t>
            </a:r>
            <a:endParaRPr lang="en-US" dirty="0"/>
          </a:p>
        </p:txBody>
      </p:sp>
      <p:sp>
        <p:nvSpPr>
          <p:cNvPr id="8" name="Rectangle 7"/>
          <p:cNvSpPr/>
          <p:nvPr/>
        </p:nvSpPr>
        <p:spPr bwMode="auto">
          <a:xfrm>
            <a:off x="-3063244" y="1"/>
            <a:ext cx="2854754" cy="1938992"/>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r>
              <a:rPr lang="en-US" dirty="0" smtClean="0"/>
              <a:t>Required Slide </a:t>
            </a:r>
          </a:p>
          <a:p>
            <a:endParaRPr lang="en-US" dirty="0" smtClean="0"/>
          </a:p>
          <a:p>
            <a:r>
              <a:rPr lang="en-US" b="1" dirty="0" smtClean="0"/>
              <a:t>Track PMs </a:t>
            </a:r>
            <a:r>
              <a:rPr lang="en-US" dirty="0" smtClean="0"/>
              <a:t>will supply the content for this slide, which will be inserted during the final scrub. </a:t>
            </a:r>
            <a:endParaRPr lang="en-US" dirty="0"/>
          </a:p>
        </p:txBody>
      </p:sp>
      <p:sp>
        <p:nvSpPr>
          <p:cNvPr id="13" name="Rectangle 12"/>
          <p:cNvSpPr/>
          <p:nvPr/>
        </p:nvSpPr>
        <p:spPr bwMode="auto">
          <a:xfrm>
            <a:off x="507868" y="1375674"/>
            <a:ext cx="11173090" cy="609398"/>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Blip>
                <a:blip r:embed="rId3"/>
              </a:buBlip>
            </a:pPr>
            <a:r>
              <a:rPr lang="en-US" sz="2400" b="1" dirty="0">
                <a:gradFill>
                  <a:gsLst>
                    <a:gs pos="0">
                      <a:schemeClr val="tx1"/>
                    </a:gs>
                    <a:gs pos="100000">
                      <a:schemeClr val="tx1"/>
                    </a:gs>
                  </a:gsLst>
                  <a:lin ang="5400000" scaled="0"/>
                </a:gradFill>
              </a:rPr>
              <a:t>MSDN Data Developer Center – </a:t>
            </a:r>
            <a:r>
              <a:rPr lang="en-US" sz="2400" b="1" dirty="0">
                <a:gradFill>
                  <a:gsLst>
                    <a:gs pos="0">
                      <a:schemeClr val="tx1"/>
                    </a:gs>
                    <a:gs pos="100000">
                      <a:schemeClr val="tx1"/>
                    </a:gs>
                  </a:gsLst>
                  <a:lin ang="5400000" scaled="0"/>
                </a:gradFill>
                <a:hlinkClick r:id="rId4"/>
              </a:rPr>
              <a:t>www.msdn.com/data/ef</a:t>
            </a:r>
            <a:r>
              <a:rPr lang="en-US" sz="2400" b="1" dirty="0">
                <a:gradFill>
                  <a:gsLst>
                    <a:gs pos="0">
                      <a:schemeClr val="tx1"/>
                    </a:gs>
                    <a:gs pos="100000">
                      <a:schemeClr val="tx1"/>
                    </a:gs>
                  </a:gsLst>
                  <a:lin ang="5400000" scaled="0"/>
                </a:gradFill>
              </a:rPr>
              <a:t> </a:t>
            </a:r>
          </a:p>
        </p:txBody>
      </p:sp>
      <p:sp>
        <p:nvSpPr>
          <p:cNvPr id="14" name="Rectangle 13"/>
          <p:cNvSpPr/>
          <p:nvPr/>
        </p:nvSpPr>
        <p:spPr bwMode="auto">
          <a:xfrm>
            <a:off x="507868" y="2208393"/>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Blip>
                <a:blip r:embed="rId3"/>
              </a:buBlip>
            </a:pPr>
            <a:r>
              <a:rPr lang="en-US" sz="2400" b="1" dirty="0">
                <a:gradFill>
                  <a:gsLst>
                    <a:gs pos="0">
                      <a:schemeClr val="tx1"/>
                    </a:gs>
                    <a:gs pos="100000">
                      <a:schemeClr val="tx1"/>
                    </a:gs>
                  </a:gsLst>
                  <a:lin ang="5400000" scaled="0"/>
                </a:gradFill>
              </a:rPr>
              <a:t>Feature voting – </a:t>
            </a:r>
            <a:r>
              <a:rPr lang="en-US" sz="2400" b="1" dirty="0">
                <a:gradFill>
                  <a:gsLst>
                    <a:gs pos="0">
                      <a:schemeClr val="tx1"/>
                    </a:gs>
                    <a:gs pos="100000">
                      <a:schemeClr val="tx1"/>
                    </a:gs>
                  </a:gsLst>
                  <a:lin ang="5400000" scaled="0"/>
                </a:gradFill>
                <a:hlinkClick r:id="rId5"/>
              </a:rPr>
              <a:t>http://ef.mswish.net</a:t>
            </a:r>
            <a:r>
              <a:rPr lang="en-US" sz="2400" b="1" dirty="0">
                <a:gradFill>
                  <a:gsLst>
                    <a:gs pos="0">
                      <a:schemeClr val="tx1"/>
                    </a:gs>
                    <a:gs pos="100000">
                      <a:schemeClr val="tx1"/>
                    </a:gs>
                  </a:gsLst>
                  <a:lin ang="5400000" scaled="0"/>
                </a:gradFill>
              </a:rPr>
              <a:t> </a:t>
            </a:r>
          </a:p>
        </p:txBody>
      </p:sp>
      <p:sp>
        <p:nvSpPr>
          <p:cNvPr id="15" name="Rectangle 14"/>
          <p:cNvSpPr/>
          <p:nvPr/>
        </p:nvSpPr>
        <p:spPr bwMode="auto">
          <a:xfrm>
            <a:off x="507868" y="3041112"/>
            <a:ext cx="11173090" cy="1015663"/>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b="1" dirty="0" smtClean="0">
                <a:gradFill>
                  <a:gsLst>
                    <a:gs pos="0">
                      <a:schemeClr val="tx1"/>
                    </a:gs>
                    <a:gs pos="100000">
                      <a:schemeClr val="tx1"/>
                    </a:gs>
                  </a:gsLst>
                  <a:lin ang="5400000" scaled="0"/>
                </a:gradFill>
              </a:rPr>
              <a:t>ADO.NET Team Blog – </a:t>
            </a:r>
            <a:r>
              <a:rPr lang="en-US" sz="2400" b="1" dirty="0" smtClean="0">
                <a:gradFill>
                  <a:gsLst>
                    <a:gs pos="0">
                      <a:schemeClr val="tx1"/>
                    </a:gs>
                    <a:gs pos="100000">
                      <a:schemeClr val="tx1"/>
                    </a:gs>
                  </a:gsLst>
                  <a:lin ang="5400000" scaled="0"/>
                </a:gradFill>
                <a:hlinkClick r:id="rId6"/>
              </a:rPr>
              <a:t>http://blogs.msdn.com/adonet</a:t>
            </a:r>
            <a:endParaRPr lang="en-US" sz="2400" b="1" dirty="0" smtClean="0">
              <a:gradFill>
                <a:gsLst>
                  <a:gs pos="0">
                    <a:schemeClr val="tx1"/>
                  </a:gs>
                  <a:gs pos="100000">
                    <a:schemeClr val="tx1"/>
                  </a:gs>
                </a:gsLst>
                <a:lin ang="5400000" scaled="0"/>
              </a:gradFill>
            </a:endParaRPr>
          </a:p>
          <a:p>
            <a:pPr marL="460375" lvl="0" indent="-460375">
              <a:lnSpc>
                <a:spcPct val="90000"/>
              </a:lnSpc>
              <a:spcBef>
                <a:spcPct val="20000"/>
              </a:spcBef>
              <a:buSzPct val="90000"/>
              <a:buBlip>
                <a:blip r:embed="rId3"/>
              </a:buBlip>
            </a:pPr>
            <a:r>
              <a:rPr lang="en-US" sz="2400" b="1" dirty="0" smtClean="0">
                <a:gradFill>
                  <a:gsLst>
                    <a:gs pos="0">
                      <a:schemeClr val="tx1"/>
                    </a:gs>
                    <a:gs pos="100000">
                      <a:schemeClr val="tx1"/>
                    </a:gs>
                  </a:gsLst>
                  <a:lin ang="5400000" scaled="0"/>
                </a:gradFill>
              </a:rPr>
              <a:t>EF Design Blog – </a:t>
            </a:r>
            <a:r>
              <a:rPr lang="en-US" sz="2400" b="1" dirty="0" smtClean="0">
                <a:gradFill>
                  <a:gsLst>
                    <a:gs pos="0">
                      <a:schemeClr val="tx1"/>
                    </a:gs>
                    <a:gs pos="100000">
                      <a:schemeClr val="tx1"/>
                    </a:gs>
                  </a:gsLst>
                  <a:lin ang="5400000" scaled="0"/>
                </a:gradFill>
                <a:hlinkClick r:id="rId7"/>
              </a:rPr>
              <a:t>http://blogs.msdn.com/efdesign</a:t>
            </a:r>
            <a:r>
              <a:rPr lang="en-US" sz="2400" b="1" dirty="0" smtClean="0">
                <a:gradFill>
                  <a:gsLst>
                    <a:gs pos="0">
                      <a:schemeClr val="tx1"/>
                    </a:gs>
                    <a:gs pos="100000">
                      <a:schemeClr val="tx1"/>
                    </a:gs>
                  </a:gsLst>
                  <a:lin ang="5400000" scaled="0"/>
                </a:gradFill>
              </a:rPr>
              <a:t>   </a:t>
            </a:r>
            <a:endParaRPr lang="en-US" sz="2400" b="1" dirty="0">
              <a:gradFill>
                <a:gsLst>
                  <a:gs pos="0">
                    <a:schemeClr val="tx1"/>
                  </a:gs>
                  <a:gs pos="100000">
                    <a:schemeClr val="tx1"/>
                  </a:gs>
                </a:gsLst>
                <a:lin ang="5400000" scaled="0"/>
              </a:gradFill>
            </a:endParaRPr>
          </a:p>
        </p:txBody>
      </p:sp>
      <p:sp>
        <p:nvSpPr>
          <p:cNvPr id="9" name="Rectangle 8"/>
          <p:cNvSpPr/>
          <p:nvPr/>
        </p:nvSpPr>
        <p:spPr bwMode="auto">
          <a:xfrm>
            <a:off x="516575" y="4267991"/>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b="1" dirty="0" smtClean="0">
                <a:gradFill>
                  <a:gsLst>
                    <a:gs pos="0">
                      <a:schemeClr val="tx1"/>
                    </a:gs>
                    <a:gs pos="100000">
                      <a:schemeClr val="tx1"/>
                    </a:gs>
                  </a:gsLst>
                  <a:lin ang="5400000" scaled="0"/>
                </a:gradFill>
              </a:rPr>
              <a:t>Data Development </a:t>
            </a:r>
            <a:r>
              <a:rPr lang="en-US" sz="2400" b="1" dirty="0">
                <a:gradFill>
                  <a:gsLst>
                    <a:gs pos="0">
                      <a:schemeClr val="tx1"/>
                    </a:gs>
                    <a:gs pos="100000">
                      <a:schemeClr val="tx1"/>
                    </a:gs>
                  </a:gsLst>
                  <a:lin ang="5400000" scaled="0"/>
                </a:gradFill>
              </a:rPr>
              <a:t>Forums - </a:t>
            </a:r>
            <a:r>
              <a:rPr lang="en-US" sz="2400" b="1" dirty="0">
                <a:hlinkClick r:id="rId8"/>
              </a:rPr>
              <a:t>http://</a:t>
            </a:r>
            <a:r>
              <a:rPr lang="en-US" sz="2400" b="1" dirty="0" smtClean="0">
                <a:hlinkClick r:id="rId8"/>
              </a:rPr>
              <a:t>tinyurl.com/efforums</a:t>
            </a:r>
            <a:r>
              <a:rPr lang="en-US" sz="2400" b="1" dirty="0" smtClean="0"/>
              <a:t> </a:t>
            </a:r>
            <a:r>
              <a:rPr lang="en-US" sz="2400" dirty="0" smtClean="0">
                <a:gradFill>
                  <a:gsLst>
                    <a:gs pos="0">
                      <a:schemeClr val="tx1"/>
                    </a:gs>
                    <a:gs pos="100000">
                      <a:schemeClr val="tx1"/>
                    </a:gs>
                  </a:gsLst>
                  <a:lin ang="5400000" scaled="0"/>
                </a:gradFill>
              </a:rPr>
              <a:t> </a:t>
            </a:r>
            <a:endParaRPr lang="en-US" sz="24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213769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Related Content</a:t>
            </a:r>
            <a:endParaRPr lang="en-US" dirty="0"/>
          </a:p>
        </p:txBody>
      </p:sp>
      <p:sp>
        <p:nvSpPr>
          <p:cNvPr id="8" name="Rectangle 7"/>
          <p:cNvSpPr/>
          <p:nvPr/>
        </p:nvSpPr>
        <p:spPr bwMode="auto">
          <a:xfrm>
            <a:off x="-3063244" y="1"/>
            <a:ext cx="2854754" cy="3600986"/>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dirty="0" smtClean="0">
                <a:solidFill>
                  <a:srgbClr val="FFFFFF">
                    <a:alpha val="99000"/>
                  </a:srgbClr>
                </a:solidFill>
              </a:rPr>
              <a:t>Required Slide</a:t>
            </a:r>
          </a:p>
          <a:p>
            <a:pPr defTabSz="914099" fontAlgn="base">
              <a:spcBef>
                <a:spcPct val="0"/>
              </a:spcBef>
              <a:spcAft>
                <a:spcPct val="0"/>
              </a:spcAft>
            </a:pPr>
            <a:endParaRPr lang="en-US" dirty="0" smtClean="0">
              <a:solidFill>
                <a:srgbClr val="FFFFFF">
                  <a:alpha val="99000"/>
                </a:srgbClr>
              </a:solidFill>
            </a:endParaRPr>
          </a:p>
          <a:p>
            <a:pPr defTabSz="914099" fontAlgn="base">
              <a:spcBef>
                <a:spcPct val="0"/>
              </a:spcBef>
              <a:spcAft>
                <a:spcPct val="0"/>
              </a:spcAft>
            </a:pPr>
            <a:r>
              <a:rPr lang="en-US" b="1" dirty="0">
                <a:solidFill>
                  <a:srgbClr val="FFFFFF">
                    <a:alpha val="99000"/>
                  </a:srgbClr>
                </a:solidFill>
              </a:rPr>
              <a:t>Speakers, </a:t>
            </a:r>
            <a:r>
              <a:rPr lang="en-US" dirty="0">
                <a:solidFill>
                  <a:srgbClr val="FFFFFF">
                    <a:alpha val="99000"/>
                  </a:srgbClr>
                </a:solidFill>
              </a:rPr>
              <a:t>please list the Breakout Sessions, Interactive Discussions, Labs, Demo Stations and Certification Exam that relate to your session. Also indicate when they can find you staffing in the TLC</a:t>
            </a:r>
            <a:r>
              <a:rPr lang="en-US" dirty="0" smtClean="0">
                <a:solidFill>
                  <a:srgbClr val="FFFFFF">
                    <a:alpha val="99000"/>
                  </a:srgbClr>
                </a:solidFill>
              </a:rPr>
              <a:t>.</a:t>
            </a:r>
          </a:p>
          <a:p>
            <a:pPr defTabSz="914099"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9" name="Rectangle 8"/>
          <p:cNvSpPr/>
          <p:nvPr/>
        </p:nvSpPr>
        <p:spPr bwMode="auto">
          <a:xfrm>
            <a:off x="507868" y="1258107"/>
            <a:ext cx="11173090" cy="2246769"/>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FontTx/>
              <a:buBlip>
                <a:blip r:embed="rId3"/>
              </a:buBlip>
            </a:pPr>
            <a:r>
              <a:rPr lang="en-US" sz="2000" b="1" dirty="0" smtClean="0">
                <a:gradFill>
                  <a:gsLst>
                    <a:gs pos="0">
                      <a:srgbClr val="FFFFFF"/>
                    </a:gs>
                    <a:gs pos="100000">
                      <a:srgbClr val="FFFFFF"/>
                    </a:gs>
                  </a:gsLst>
                  <a:lin ang="5400000" scaled="0"/>
                </a:gradFill>
              </a:rPr>
              <a:t>Breakout Sessions</a:t>
            </a:r>
          </a:p>
          <a:p>
            <a:pPr marL="917557" lvl="1" indent="-460375">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DEV207 – Introducing SQL Server Developer Tools, Codename “Juneau”</a:t>
            </a:r>
          </a:p>
          <a:p>
            <a:pPr marL="917557" lvl="1" indent="-460375">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DEV308 – Creating and Consuming </a:t>
            </a:r>
            <a:r>
              <a:rPr lang="en-US" sz="2000" dirty="0" err="1" smtClean="0">
                <a:gradFill>
                  <a:gsLst>
                    <a:gs pos="0">
                      <a:srgbClr val="FFFFFF"/>
                    </a:gs>
                    <a:gs pos="100000">
                      <a:srgbClr val="FFFFFF"/>
                    </a:gs>
                  </a:gsLst>
                  <a:lin ang="5400000" scaled="0"/>
                </a:gradFill>
              </a:rPr>
              <a:t>OData</a:t>
            </a:r>
            <a:r>
              <a:rPr lang="en-US" sz="2000" dirty="0" smtClean="0">
                <a:gradFill>
                  <a:gsLst>
                    <a:gs pos="0">
                      <a:srgbClr val="FFFFFF"/>
                    </a:gs>
                    <a:gs pos="100000">
                      <a:srgbClr val="FFFFFF"/>
                    </a:gs>
                  </a:gsLst>
                  <a:lin ang="5400000" scaled="0"/>
                </a:gradFill>
              </a:rPr>
              <a:t> Services </a:t>
            </a:r>
          </a:p>
          <a:p>
            <a:pPr marL="917557" lvl="1" indent="-460375">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DEV313 – Entity Framework 4 &amp; Beyond: Building Real-World Apps</a:t>
            </a:r>
          </a:p>
          <a:p>
            <a:pPr marL="917557" lvl="1" indent="-460375">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DEV314 – SQL Server Developer Tools, Codename “Juneau” &amp; EF: Best Friends Forever</a:t>
            </a:r>
          </a:p>
          <a:p>
            <a:pPr marL="917557" lvl="1" indent="-460375">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DEV325 – Best Practices for Building Custom </a:t>
            </a:r>
            <a:r>
              <a:rPr lang="en-US" sz="2000" dirty="0" err="1" smtClean="0">
                <a:gradFill>
                  <a:gsLst>
                    <a:gs pos="0">
                      <a:srgbClr val="FFFFFF"/>
                    </a:gs>
                    <a:gs pos="100000">
                      <a:srgbClr val="FFFFFF"/>
                    </a:gs>
                  </a:gsLst>
                  <a:lin ang="5400000" scaled="0"/>
                </a:gradFill>
              </a:rPr>
              <a:t>OData</a:t>
            </a:r>
            <a:r>
              <a:rPr lang="en-US" sz="2000" dirty="0" smtClean="0">
                <a:gradFill>
                  <a:gsLst>
                    <a:gs pos="0">
                      <a:srgbClr val="FFFFFF"/>
                    </a:gs>
                    <a:gs pos="100000">
                      <a:srgbClr val="FFFFFF"/>
                    </a:gs>
                  </a:gsLst>
                  <a:lin ang="5400000" scaled="0"/>
                </a:gradFill>
              </a:rPr>
              <a:t> Services with Azure</a:t>
            </a:r>
            <a:endParaRPr lang="en-US" sz="2000" dirty="0">
              <a:gradFill>
                <a:gsLst>
                  <a:gs pos="0">
                    <a:srgbClr val="FFFFFF"/>
                  </a:gs>
                  <a:gs pos="100000">
                    <a:srgbClr val="FFFFFF"/>
                  </a:gs>
                </a:gsLst>
                <a:lin ang="5400000" scaled="0"/>
              </a:gradFill>
            </a:endParaRPr>
          </a:p>
        </p:txBody>
      </p:sp>
      <p:sp>
        <p:nvSpPr>
          <p:cNvPr id="12" name="Rectangle 11"/>
          <p:cNvSpPr/>
          <p:nvPr/>
        </p:nvSpPr>
        <p:spPr bwMode="auto">
          <a:xfrm>
            <a:off x="507868" y="4973456"/>
            <a:ext cx="11173090" cy="1231106"/>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FontTx/>
              <a:buBlip>
                <a:blip r:embed="rId3"/>
              </a:buBlip>
            </a:pPr>
            <a:r>
              <a:rPr lang="en-US" sz="2000" b="1" dirty="0">
                <a:gradFill>
                  <a:gsLst>
                    <a:gs pos="0">
                      <a:srgbClr val="FFFFFF"/>
                    </a:gs>
                    <a:gs pos="100000">
                      <a:srgbClr val="FFFFFF"/>
                    </a:gs>
                  </a:gsLst>
                  <a:lin ang="5400000" scaled="0"/>
                </a:gradFill>
              </a:rPr>
              <a:t>Product Demo </a:t>
            </a:r>
            <a:r>
              <a:rPr lang="en-US" sz="2000" b="1" dirty="0" smtClean="0">
                <a:gradFill>
                  <a:gsLst>
                    <a:gs pos="0">
                      <a:srgbClr val="FFFFFF"/>
                    </a:gs>
                    <a:gs pos="100000">
                      <a:srgbClr val="FFFFFF"/>
                    </a:gs>
                  </a:gsLst>
                  <a:lin ang="5400000" scaled="0"/>
                </a:gradFill>
              </a:rPr>
              <a:t>Stations</a:t>
            </a:r>
          </a:p>
          <a:p>
            <a:pPr marL="917557" lvl="1" indent="-460375">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Entity Framework &amp; SQL Server Developer Tools, Codename “Juneau”</a:t>
            </a:r>
          </a:p>
          <a:p>
            <a:pPr marL="917557" lvl="1" indent="-460375">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Data in the Cloud (</a:t>
            </a:r>
            <a:r>
              <a:rPr lang="en-US" sz="2000" dirty="0" err="1" smtClean="0">
                <a:gradFill>
                  <a:gsLst>
                    <a:gs pos="0">
                      <a:srgbClr val="FFFFFF"/>
                    </a:gs>
                    <a:gs pos="100000">
                      <a:srgbClr val="FFFFFF"/>
                    </a:gs>
                  </a:gsLst>
                  <a:lin ang="5400000" scaled="0"/>
                </a:gradFill>
              </a:rPr>
              <a:t>OData</a:t>
            </a:r>
            <a:r>
              <a:rPr lang="en-US" sz="2000" dirty="0" smtClean="0">
                <a:gradFill>
                  <a:gsLst>
                    <a:gs pos="0">
                      <a:srgbClr val="FFFFFF"/>
                    </a:gs>
                    <a:gs pos="100000">
                      <a:srgbClr val="FFFFFF"/>
                    </a:gs>
                  </a:gsLst>
                  <a:lin ang="5400000" scaled="0"/>
                </a:gradFill>
              </a:rPr>
              <a:t>, SQL Azure, Data Market)</a:t>
            </a:r>
            <a:endParaRPr lang="en-US" sz="2000" dirty="0">
              <a:gradFill>
                <a:gsLst>
                  <a:gs pos="0">
                    <a:srgbClr val="FFFFFF"/>
                  </a:gs>
                  <a:gs pos="100000">
                    <a:srgbClr val="FFFFFF"/>
                  </a:gs>
                </a:gsLst>
                <a:lin ang="5400000" scaled="0"/>
              </a:gradFill>
            </a:endParaRPr>
          </a:p>
        </p:txBody>
      </p:sp>
      <p:sp>
        <p:nvSpPr>
          <p:cNvPr id="13" name="Rectangle 12"/>
          <p:cNvSpPr/>
          <p:nvPr/>
        </p:nvSpPr>
        <p:spPr bwMode="auto">
          <a:xfrm>
            <a:off x="503512" y="3612550"/>
            <a:ext cx="11173090" cy="1231106"/>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FontTx/>
              <a:buBlip>
                <a:blip r:embed="rId3"/>
              </a:buBlip>
            </a:pPr>
            <a:r>
              <a:rPr lang="en-US" sz="2000" b="1" dirty="0" smtClean="0">
                <a:gradFill>
                  <a:gsLst>
                    <a:gs pos="0">
                      <a:srgbClr val="FFFFFF"/>
                    </a:gs>
                    <a:gs pos="100000">
                      <a:srgbClr val="FFFFFF"/>
                    </a:gs>
                  </a:gsLst>
                  <a:lin ang="5400000" scaled="0"/>
                </a:gradFill>
              </a:rPr>
              <a:t>Interactive Sessions</a:t>
            </a:r>
          </a:p>
          <a:p>
            <a:pPr marL="917557" lvl="1" indent="-460375">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DEV374-INT – </a:t>
            </a:r>
            <a:r>
              <a:rPr lang="en-US" sz="2000" dirty="0" err="1" smtClean="0">
                <a:gradFill>
                  <a:gsLst>
                    <a:gs pos="0">
                      <a:srgbClr val="FFFFFF"/>
                    </a:gs>
                    <a:gs pos="100000">
                      <a:srgbClr val="FFFFFF"/>
                    </a:gs>
                  </a:gsLst>
                  <a:lin ang="5400000" scaled="0"/>
                </a:gradFill>
              </a:rPr>
              <a:t>OData</a:t>
            </a:r>
            <a:r>
              <a:rPr lang="en-US" sz="2000" dirty="0" smtClean="0">
                <a:gradFill>
                  <a:gsLst>
                    <a:gs pos="0">
                      <a:srgbClr val="FFFFFF"/>
                    </a:gs>
                    <a:gs pos="100000">
                      <a:srgbClr val="FFFFFF"/>
                    </a:gs>
                  </a:gsLst>
                  <a:lin ang="5400000" scaled="0"/>
                </a:gradFill>
              </a:rPr>
              <a:t> Unplugged</a:t>
            </a:r>
          </a:p>
          <a:p>
            <a:pPr marL="917557" lvl="1" indent="-460375">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DEV375-INT – Microsoft ADO.NET Entity Framework 4.1 Unplugged</a:t>
            </a:r>
          </a:p>
        </p:txBody>
      </p:sp>
    </p:spTree>
    <p:extLst>
      <p:ext uri="{BB962C8B-B14F-4D97-AF65-F5344CB8AC3E}">
        <p14:creationId xmlns:p14="http://schemas.microsoft.com/office/powerpoint/2010/main" val="372936649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DEV Track Resources</a:t>
            </a:r>
            <a:endParaRPr lang="en-US" dirty="0"/>
          </a:p>
        </p:txBody>
      </p:sp>
      <p:sp>
        <p:nvSpPr>
          <p:cNvPr id="5" name="Content Placeholder 4"/>
          <p:cNvSpPr>
            <a:spLocks noGrp="1"/>
          </p:cNvSpPr>
          <p:nvPr>
            <p:ph type="body" sz="quarter" idx="10"/>
          </p:nvPr>
        </p:nvSpPr>
        <p:spPr/>
        <p:txBody>
          <a:bodyPr/>
          <a:lstStyle/>
          <a:p>
            <a:r>
              <a:rPr lang="en-US" smtClean="0">
                <a:hlinkClick r:id="rId2"/>
              </a:rPr>
              <a:t>http://www.microsoft.com/visualstudio</a:t>
            </a:r>
            <a:r>
              <a:rPr lang="en-US" smtClean="0"/>
              <a:t> </a:t>
            </a:r>
          </a:p>
          <a:p>
            <a:r>
              <a:rPr lang="en-US" smtClean="0">
                <a:hlinkClick r:id="rId3"/>
              </a:rPr>
              <a:t>http://www.microsoft.com/visualstudio/en-us/lightswitch</a:t>
            </a:r>
            <a:r>
              <a:rPr lang="en-US" smtClean="0"/>
              <a:t> </a:t>
            </a:r>
          </a:p>
          <a:p>
            <a:r>
              <a:rPr lang="en-US" smtClean="0">
                <a:hlinkClick r:id="rId4"/>
              </a:rPr>
              <a:t>http://www.microsoft.com/expression/</a:t>
            </a:r>
            <a:endParaRPr lang="en-US" smtClean="0"/>
          </a:p>
          <a:p>
            <a:r>
              <a:rPr lang="en-US" smtClean="0">
                <a:hlinkClick r:id="rId5"/>
              </a:rPr>
              <a:t>http://blogs.msdn.com/b/somasegar/</a:t>
            </a:r>
            <a:endParaRPr lang="en-US" smtClean="0"/>
          </a:p>
          <a:p>
            <a:r>
              <a:rPr lang="en-US" smtClean="0">
                <a:hlinkClick r:id="rId6"/>
              </a:rPr>
              <a:t>http://blogs.msdn.com/b/bharry/</a:t>
            </a:r>
            <a:endParaRPr lang="en-US" smtClean="0"/>
          </a:p>
          <a:p>
            <a:r>
              <a:rPr lang="en-US" smtClean="0">
                <a:hlinkClick r:id="rId7"/>
              </a:rPr>
              <a:t>http://www.microsoft.com/sqlserver/en/us/default.aspx</a:t>
            </a:r>
            <a:endParaRPr lang="en-US" smtClean="0"/>
          </a:p>
          <a:p>
            <a:r>
              <a:rPr lang="en-US" smtClean="0">
                <a:hlinkClick r:id="rId8"/>
              </a:rPr>
              <a:t>http://www.facebook.com/visualstudio</a:t>
            </a:r>
            <a:r>
              <a:rPr lang="en-US" smtClean="0"/>
              <a:t> </a:t>
            </a:r>
          </a:p>
          <a:p>
            <a:endParaRPr lang="en-US" dirty="0"/>
          </a:p>
        </p:txBody>
      </p:sp>
    </p:spTree>
    <p:extLst>
      <p:ext uri="{BB962C8B-B14F-4D97-AF65-F5344CB8AC3E}">
        <p14:creationId xmlns:p14="http://schemas.microsoft.com/office/powerpoint/2010/main" val="428305360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268271166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926212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30869451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NBC Slides</Template>
  <TotalTime>7163</TotalTime>
  <Words>1208</Words>
  <Application>Microsoft Office PowerPoint</Application>
  <PresentationFormat>Custom</PresentationFormat>
  <Paragraphs>94</Paragraphs>
  <Slides>11</Slides>
  <Notes>10</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TENA11_BreakoutSession_Template_16x9_Final_05132011</vt:lpstr>
      <vt:lpstr>White with Consolas font for code slides</vt:lpstr>
      <vt:lpstr>Code First Development in Microsoft ADO.NET Entity Framework 4.1</vt:lpstr>
      <vt:lpstr>PowerPoint Presentation</vt:lpstr>
      <vt:lpstr>PowerPoint Presentation</vt:lpstr>
      <vt:lpstr>Resources</vt:lpstr>
      <vt:lpstr>Related Content</vt:lpstr>
      <vt:lpstr>DEV Track Resources</vt:lpstr>
      <vt:lpstr>Resources</vt:lpstr>
      <vt:lpstr>PowerPoint Presentation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DEV312: Code First Development in Microsoft ADO.NET Entity Framework 4.1</dc:title>
  <dc:subject>Microsoft TechEd North America 2011</dc:subject>
  <dc:creator>Jeff Derstadt;David DeWinter</dc:creator>
  <dc:description>Template: Jordan Cayabyab
Formatting: John Lee, Silver Fox Productions
Event Date: May 16-19, 2011
Event Location: Atlanta
Audience Type:</dc:description>
  <cp:lastModifiedBy>Shows</cp:lastModifiedBy>
  <cp:revision>33</cp:revision>
  <cp:lastPrinted>2010-05-11T05:02:34Z</cp:lastPrinted>
  <dcterms:created xsi:type="dcterms:W3CDTF">2011-05-04T16:14:24Z</dcterms:created>
  <dcterms:modified xsi:type="dcterms:W3CDTF">2011-05-17T16:36:14Z</dcterms:modified>
</cp:coreProperties>
</file>