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 id="2147483768" r:id="rId5"/>
  </p:sldMasterIdLst>
  <p:notesMasterIdLst>
    <p:notesMasterId r:id="rId55"/>
  </p:notesMasterIdLst>
  <p:handoutMasterIdLst>
    <p:handoutMasterId r:id="rId56"/>
  </p:handoutMasterIdLst>
  <p:sldIdLst>
    <p:sldId id="322" r:id="rId6"/>
    <p:sldId id="337" r:id="rId7"/>
    <p:sldId id="336" r:id="rId8"/>
    <p:sldId id="338" r:id="rId9"/>
    <p:sldId id="339" r:id="rId10"/>
    <p:sldId id="340" r:id="rId11"/>
    <p:sldId id="341" r:id="rId12"/>
    <p:sldId id="385"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84" r:id="rId32"/>
    <p:sldId id="360" r:id="rId33"/>
    <p:sldId id="361" r:id="rId34"/>
    <p:sldId id="362" r:id="rId35"/>
    <p:sldId id="363" r:id="rId36"/>
    <p:sldId id="364" r:id="rId37"/>
    <p:sldId id="365" r:id="rId38"/>
    <p:sldId id="369" r:id="rId39"/>
    <p:sldId id="370" r:id="rId40"/>
    <p:sldId id="372" r:id="rId41"/>
    <p:sldId id="374" r:id="rId42"/>
    <p:sldId id="381" r:id="rId43"/>
    <p:sldId id="382" r:id="rId44"/>
    <p:sldId id="377" r:id="rId45"/>
    <p:sldId id="378" r:id="rId46"/>
    <p:sldId id="379" r:id="rId47"/>
    <p:sldId id="331" r:id="rId48"/>
    <p:sldId id="383" r:id="rId49"/>
    <p:sldId id="386" r:id="rId50"/>
    <p:sldId id="387" r:id="rId51"/>
    <p:sldId id="388" r:id="rId52"/>
    <p:sldId id="389" r:id="rId53"/>
    <p:sldId id="319" r:id="rId5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875" autoAdjust="0"/>
    <p:restoredTop sz="91341"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1917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03CBFF80-4BB4-4EE2-84D4-D06A2E6E0918}" type="slidenum">
              <a:rPr lang="en-US" sz="1200" b="0" smtClean="0">
                <a:latin typeface="Franklin Gothic Medium" pitchFamily="34" charset="0"/>
              </a:rPr>
              <a:pPr/>
              <a:t>18</a:t>
            </a:fld>
            <a:endParaRPr lang="en-US" sz="1200" b="0" smtClean="0">
              <a:latin typeface="Franklin Gothic Medium"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Header Placeholder 3"/>
          <p:cNvSpPr>
            <a:spLocks noGrp="1"/>
          </p:cNvSpPr>
          <p:nvPr>
            <p:ph type="hdr" sz="quarter"/>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sz="1200" b="0" smtClean="0">
                <a:latin typeface="Franklin Gothic Medium" pitchFamily="34" charset="0"/>
              </a:rPr>
              <a:t>Visual Studio Live! Las Vegas 2011MGB 2003</a:t>
            </a:r>
          </a:p>
        </p:txBody>
      </p:sp>
      <p:sp>
        <p:nvSpPr>
          <p:cNvPr id="61445" name="Footer Placeholder 4"/>
          <p:cNvSpPr>
            <a:spLocks noGrp="1"/>
          </p:cNvSpPr>
          <p:nvPr>
            <p:ph type="ftr" sz="quarter" idx="4"/>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sz="800" b="0" smtClean="0">
                <a:latin typeface="Franklin Gothic Medium" pitchFamily="34" charset="0"/>
                <a:cs typeface="Arial" pitchFamily="34" charset="0"/>
              </a:rPr>
              <a:t>© 2003 Microsoft Corporation. All rights reserved.</a:t>
            </a:r>
          </a:p>
          <a:p>
            <a:pPr eaLnBrk="0" hangingPunct="0"/>
            <a:r>
              <a:rPr lang="en-US" sz="800" b="0" smtClean="0">
                <a:latin typeface="Franklin Gothic Medium" pitchFamily="34" charset="0"/>
                <a:cs typeface="Arial" pitchFamily="34" charset="0"/>
              </a:rPr>
              <a:t>This presentation is for informational purposes only. Microsoft makes no warranties, express or implied, in this summary.</a:t>
            </a:r>
            <a:endParaRPr lang="en-US" sz="1200" b="0" smtClean="0">
              <a:latin typeface="Franklin Gothic Medium" pitchFamily="34" charset="0"/>
              <a:cs typeface="Arial" pitchFamily="34" charset="0"/>
            </a:endParaRPr>
          </a:p>
        </p:txBody>
      </p:sp>
      <p:sp>
        <p:nvSpPr>
          <p:cNvPr id="61446" name="Slide Number Placeholder 5"/>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381FB2FD-6DD5-4A49-A74E-49250023FB28}" type="slidenum">
              <a:rPr lang="en-US" sz="1200" b="0" smtClean="0">
                <a:latin typeface="Franklin Gothic Medium" pitchFamily="34" charset="0"/>
              </a:rPr>
              <a:pPr/>
              <a:t>21</a:t>
            </a:fld>
            <a:endParaRPr lang="en-US" sz="1200" b="0" smtClean="0">
              <a:latin typeface="Franklin Gothic Medium"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0" lvl="1" indent="0" eaLnBrk="1" fontAlgn="auto" hangingPunct="1">
              <a:spcBef>
                <a:spcPts val="0"/>
              </a:spcBef>
              <a:spcAft>
                <a:spcPts val="0"/>
              </a:spcAft>
              <a:buFontTx/>
              <a:buNone/>
              <a:defRPr/>
            </a:pPr>
            <a:endParaRPr lang="en-US" dirty="0"/>
          </a:p>
        </p:txBody>
      </p:sp>
      <p:sp>
        <p:nvSpPr>
          <p:cNvPr id="62468"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9EB8FE0A-0460-4C56-BFED-830DBED9A28D}" type="slidenum">
              <a:rPr lang="en-US" sz="1200" b="0" smtClean="0">
                <a:latin typeface="Franklin Gothic Medium" pitchFamily="34" charset="0"/>
              </a:rPr>
              <a:pPr/>
              <a:t>22</a:t>
            </a:fld>
            <a:endParaRPr lang="en-US" sz="1200" b="0" smtClean="0">
              <a:latin typeface="Franklin Gothic Medium"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80000"/>
              </a:lnSpc>
              <a:defRPr/>
            </a:pPr>
            <a:endParaRPr lang="en-US" dirty="0"/>
          </a:p>
        </p:txBody>
      </p:sp>
      <p:sp>
        <p:nvSpPr>
          <p:cNvPr id="6349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A04AFA3B-9920-4CBF-BDC1-5A2281319821}" type="slidenum">
              <a:rPr lang="en-US" sz="1200" b="0" smtClean="0">
                <a:latin typeface="Franklin Gothic Medium" pitchFamily="34" charset="0"/>
              </a:rPr>
              <a:pPr/>
              <a:t>23</a:t>
            </a:fld>
            <a:endParaRPr lang="en-US" sz="1200" b="0" smtClean="0">
              <a:latin typeface="Franklin Gothic Medium"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80000"/>
              </a:lnSpc>
              <a:defRPr/>
            </a:pPr>
            <a:endParaRPr lang="en-US" dirty="0"/>
          </a:p>
        </p:txBody>
      </p:sp>
      <p:sp>
        <p:nvSpPr>
          <p:cNvPr id="64516"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A17F23EA-3CFA-4FBC-9AB9-8D5A2F7CBACC}" type="slidenum">
              <a:rPr lang="en-US" sz="1200" b="0" smtClean="0">
                <a:latin typeface="Franklin Gothic Medium" pitchFamily="34" charset="0"/>
              </a:rPr>
              <a:pPr/>
              <a:t>24</a:t>
            </a:fld>
            <a:endParaRPr lang="en-US" sz="1200" b="0" smtClean="0">
              <a:latin typeface="Franklin Gothic Medium"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66EF71F0-A806-4CDD-B34E-FFAB8A02FB31}" type="slidenum">
              <a:rPr lang="en-US" sz="1200" b="0" smtClean="0">
                <a:latin typeface="Franklin Gothic Medium" pitchFamily="34" charset="0"/>
              </a:rPr>
              <a:pPr/>
              <a:t>25</a:t>
            </a:fld>
            <a:endParaRPr lang="en-US" sz="1200" b="0" smtClean="0">
              <a:latin typeface="Franklin Gothic Medium"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indent="0">
              <a:buFont typeface="Arial" pitchFamily="34" charset="0"/>
              <a:buNone/>
              <a:defRPr/>
            </a:pPr>
            <a:endParaRPr lang="en-US" dirty="0"/>
          </a:p>
        </p:txBody>
      </p:sp>
      <p:sp>
        <p:nvSpPr>
          <p:cNvPr id="66564"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325DC254-39D3-4DE5-AA0C-F5639A0029D1}" type="slidenum">
              <a:rPr lang="en-US" sz="1200" b="0" smtClean="0">
                <a:latin typeface="Franklin Gothic Medium" pitchFamily="34" charset="0"/>
              </a:rPr>
              <a:pPr/>
              <a:t>26</a:t>
            </a:fld>
            <a:endParaRPr lang="en-US" sz="1200" b="0" smtClean="0">
              <a:latin typeface="Franklin Gothic Medium"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indent="0">
              <a:buFont typeface="Arial" pitchFamily="34" charset="0"/>
              <a:buNone/>
              <a:defRPr/>
            </a:pPr>
            <a:endParaRPr lang="en-US" dirty="0"/>
          </a:p>
        </p:txBody>
      </p:sp>
      <p:sp>
        <p:nvSpPr>
          <p:cNvPr id="66564"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325DC254-39D3-4DE5-AA0C-F5639A0029D1}" type="slidenum">
              <a:rPr lang="en-US" sz="1200" b="0" smtClean="0">
                <a:latin typeface="Franklin Gothic Medium" pitchFamily="34" charset="0"/>
              </a:rPr>
              <a:pPr/>
              <a:t>27</a:t>
            </a:fld>
            <a:endParaRPr lang="en-US" sz="1200" b="0" smtClean="0">
              <a:latin typeface="Franklin Gothic Medium"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CA6E8D89-A74D-4E98-BCB4-22F4BBB830BF}" type="slidenum">
              <a:rPr lang="en-US" sz="1200" b="0" smtClean="0">
                <a:latin typeface="Franklin Gothic Medium" pitchFamily="34" charset="0"/>
              </a:rPr>
              <a:pPr/>
              <a:t>28</a:t>
            </a:fld>
            <a:endParaRPr lang="en-US" sz="1200" b="0" smtClean="0">
              <a:latin typeface="Franklin Gothic Medium"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92B4AA67-4104-481B-9BB2-99E3CC0C8447}" type="slidenum">
              <a:rPr lang="en-US" sz="1200" b="0" smtClean="0">
                <a:latin typeface="Franklin Gothic Medium" pitchFamily="34" charset="0"/>
              </a:rPr>
              <a:pPr/>
              <a:t>29</a:t>
            </a:fld>
            <a:endParaRPr lang="en-US" sz="1200" b="0" smtClean="0">
              <a:latin typeface="Franklin Gothic Medium"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8989DB8C-30EF-4574-94D1-0B1543B185B5}" type="slidenum">
              <a:rPr lang="en-US" sz="1200" b="0" smtClean="0">
                <a:latin typeface="Franklin Gothic Medium" pitchFamily="34" charset="0"/>
              </a:rPr>
              <a:pPr/>
              <a:t>4</a:t>
            </a:fld>
            <a:endParaRPr lang="en-US" sz="1200" b="0" smtClean="0">
              <a:latin typeface="Franklin Gothic Medium"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eaLnBrk="1" hangingPunct="1"/>
            <a:endParaRPr lang="en-US"/>
          </a:p>
        </p:txBody>
      </p:sp>
      <p:sp>
        <p:nvSpPr>
          <p:cNvPr id="69636"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FCA37042-C9FE-438D-AA4C-99A6B78634C1}" type="slidenum">
              <a:rPr lang="en-US" sz="1200" b="0" smtClean="0">
                <a:latin typeface="Franklin Gothic Medium" pitchFamily="34" charset="0"/>
              </a:rPr>
              <a:pPr/>
              <a:t>30</a:t>
            </a:fld>
            <a:endParaRPr lang="en-US" sz="1200" b="0" smtClean="0">
              <a:latin typeface="Franklin Gothic Medium"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E437699D-A364-4A62-997A-61B9A5F40AE0}" type="slidenum">
              <a:rPr lang="en-US" sz="1200" b="0" smtClean="0">
                <a:latin typeface="Franklin Gothic Medium" pitchFamily="34" charset="0"/>
              </a:rPr>
              <a:pPr/>
              <a:t>31</a:t>
            </a:fld>
            <a:endParaRPr lang="en-US" sz="1200" b="0" smtClean="0">
              <a:latin typeface="Franklin Gothic Medium"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5079EE55-FEAA-4366-9BA9-8F24460EDAFE}" type="slidenum">
              <a:rPr lang="en-US" sz="1200" b="0" smtClean="0">
                <a:latin typeface="Franklin Gothic Medium" pitchFamily="34" charset="0"/>
              </a:rPr>
              <a:pPr/>
              <a:t>34</a:t>
            </a:fld>
            <a:endParaRPr lang="en-US" sz="1200" b="0" smtClean="0">
              <a:latin typeface="Franklin Gothic Medium"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E4E4EB4B-9E1C-4493-8965-87D8AE4096F2}" type="slidenum">
              <a:rPr lang="en-US" sz="1200" b="0" smtClean="0">
                <a:latin typeface="Franklin Gothic Medium" pitchFamily="34" charset="0"/>
              </a:rPr>
              <a:pPr/>
              <a:t>36</a:t>
            </a:fld>
            <a:endParaRPr lang="en-US" sz="1200" b="0" smtClean="0">
              <a:latin typeface="Franklin Gothic Medium"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eaLnBrk="1" hangingPunct="1"/>
            <a:endParaRPr lang="en-US" smtClean="0"/>
          </a:p>
        </p:txBody>
      </p:sp>
      <p:sp>
        <p:nvSpPr>
          <p:cNvPr id="76804"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9DD16FA8-A2AB-47C6-A8C4-44C4CBE4C387}" type="slidenum">
              <a:rPr lang="en-US" sz="1200" b="0" smtClean="0">
                <a:latin typeface="Franklin Gothic Medium" pitchFamily="34" charset="0"/>
              </a:rPr>
              <a:pPr/>
              <a:t>37</a:t>
            </a:fld>
            <a:endParaRPr lang="en-US" sz="1200" b="0" smtClean="0">
              <a:latin typeface="Franklin Gothic Medium"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8989DB8C-30EF-4574-94D1-0B1543B185B5}" type="slidenum">
              <a:rPr lang="en-US" sz="1200" b="0" smtClean="0">
                <a:latin typeface="Franklin Gothic Medium" pitchFamily="34" charset="0"/>
              </a:rPr>
              <a:pPr/>
              <a:t>38</a:t>
            </a:fld>
            <a:endParaRPr lang="en-US" sz="1200" b="0" smtClean="0">
              <a:latin typeface="Franklin Gothic Medium"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8989DB8C-30EF-4574-94D1-0B1543B185B5}" type="slidenum">
              <a:rPr lang="en-US" sz="1200" b="0" smtClean="0">
                <a:latin typeface="Franklin Gothic Medium" pitchFamily="34" charset="0"/>
              </a:rPr>
              <a:pPr/>
              <a:t>39</a:t>
            </a:fld>
            <a:endParaRPr lang="en-US" sz="1200" b="0" smtClean="0">
              <a:latin typeface="Franklin Gothic Medium"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A2BC7A61-F7D0-4876-ADC9-EF16F54AE146}" type="slidenum">
              <a:rPr lang="en-US" sz="1200" b="0" smtClean="0">
                <a:latin typeface="Franklin Gothic Medium" pitchFamily="34" charset="0"/>
              </a:rPr>
              <a:pPr/>
              <a:t>41</a:t>
            </a:fld>
            <a:endParaRPr lang="en-US" sz="1200" b="0" smtClean="0">
              <a:latin typeface="Franklin Gothic Medium"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7:23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202579F1-A99E-4CD8-B6F7-173895BC3BD7}" type="slidenum">
              <a:rPr lang="en-US" sz="1200" b="0" smtClean="0">
                <a:latin typeface="Franklin Gothic Medium" pitchFamily="34" charset="0"/>
              </a:rPr>
              <a:pPr/>
              <a:t>6</a:t>
            </a:fld>
            <a:endParaRPr lang="en-US" sz="1200" b="0" smtClean="0">
              <a:latin typeface="Franklin Gothic Medium"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770F6133-343F-4B07-8714-52F812357A04}" type="slidenum">
              <a:rPr lang="en-US" sz="1200" b="0" smtClean="0">
                <a:latin typeface="Franklin Gothic Medium" pitchFamily="34" charset="0"/>
              </a:rPr>
              <a:pPr/>
              <a:t>7</a:t>
            </a:fld>
            <a:endParaRPr lang="en-US" sz="1200" b="0" smtClean="0">
              <a:latin typeface="Franklin Gothic Medium"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770F6133-343F-4B07-8714-52F812357A04}" type="slidenum">
              <a:rPr lang="en-US" sz="1200" b="0" smtClean="0">
                <a:latin typeface="Franklin Gothic Medium" pitchFamily="34" charset="0"/>
              </a:rPr>
              <a:pPr/>
              <a:t>8</a:t>
            </a:fld>
            <a:endParaRPr lang="en-US" sz="1200" b="0" smtClean="0">
              <a:latin typeface="Franklin Gothic Medium"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endParaRPr lang="en-US" dirty="0"/>
          </a:p>
        </p:txBody>
      </p:sp>
      <p:sp>
        <p:nvSpPr>
          <p:cNvPr id="56324"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3BBE184B-D8AE-4D6A-975A-6F3F1A8623DA}" type="slidenum">
              <a:rPr lang="en-US" sz="1200" b="0" smtClean="0">
                <a:latin typeface="Franklin Gothic Medium" pitchFamily="34" charset="0"/>
              </a:rPr>
              <a:pPr/>
              <a:t>10</a:t>
            </a:fld>
            <a:endParaRPr lang="en-US" sz="1200" b="0" smtClean="0">
              <a:latin typeface="Franklin Gothic Medium"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A96DC4DE-3108-49DC-AEF4-D4DC8A88B201}" type="slidenum">
              <a:rPr lang="en-US" sz="1200" b="0" smtClean="0">
                <a:latin typeface="Franklin Gothic Medium" pitchFamily="34" charset="0"/>
              </a:rPr>
              <a:pPr/>
              <a:t>14</a:t>
            </a:fld>
            <a:endParaRPr lang="en-US" sz="1200" b="0" smtClean="0">
              <a:latin typeface="Franklin Gothic Medium"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p>
        </p:txBody>
      </p:sp>
      <p:sp>
        <p:nvSpPr>
          <p:cNvPr id="58372"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C440F8A4-6A8E-41EE-8428-9F07A660CB5B}" type="slidenum">
              <a:rPr lang="en-US" sz="1200" b="0" smtClean="0">
                <a:latin typeface="Franklin Gothic Medium" pitchFamily="34" charset="0"/>
              </a:rPr>
              <a:pPr/>
              <a:t>15</a:t>
            </a:fld>
            <a:endParaRPr lang="en-US" sz="1200" b="0" smtClean="0">
              <a:latin typeface="Franklin Gothic Medium"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a:p>
        </p:txBody>
      </p:sp>
      <p:sp>
        <p:nvSpPr>
          <p:cNvPr id="59396" name="Slide Number Placeholder 3"/>
          <p:cNvSpPr>
            <a:spLocks noGrp="1"/>
          </p:cNvSpPr>
          <p:nvPr>
            <p:ph type="sldNum" sz="quarter" idx="5"/>
          </p:nvPr>
        </p:nvSpPr>
        <p:spPr>
          <a:noFill/>
        </p:spPr>
        <p:txBody>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fld id="{E2E88E63-C340-4F55-A0F8-BB18269CB39E}" type="slidenum">
              <a:rPr lang="en-US" sz="1200" b="0" smtClean="0">
                <a:latin typeface="Franklin Gothic Medium" pitchFamily="34" charset="0"/>
              </a:rPr>
              <a:pPr/>
              <a:t>16</a:t>
            </a:fld>
            <a:endParaRPr lang="en-US" sz="1200" b="0" smtClean="0">
              <a:latin typeface="Franklin Gothic Medium"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1410241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0693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27532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35003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534892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5774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2257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9594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7000805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12136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991868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33365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4" descr="http://www.myboogpages.com/Images/SwedishChefSmal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6008" y="1615440"/>
            <a:ext cx="3461792" cy="459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581932" y="167640"/>
            <a:ext cx="10969943" cy="1828800"/>
          </a:xfrm>
        </p:spPr>
        <p:txBody>
          <a:bodyPr lIns="45720" tIns="0" rIns="45720" bIns="0" anchor="t">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tx1"/>
                </a:soli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46088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98541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194299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085498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65839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253307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708015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06220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67053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339482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7374861"/>
      </p:ext>
    </p:extLst>
  </p:cSld>
  <p:clrMap bg1="dk1" tx1="lt1" bg2="dk2" tx2="lt2" accent1="accent1" accent2="accent2" accent3="accent3" accent4="accent4" accent5="accent5" accent6="accent6" hlink="hlink" folHlink="folHlink"/>
  <p:sldLayoutIdLst>
    <p:sldLayoutId id="2147483769"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8.png"/><Relationship Id="rId5" Type="http://schemas.openxmlformats.org/officeDocument/2006/relationships/hyperlink" Target="http://www.microsoft.com/learning" TargetMode="External"/><Relationship Id="rId10" Type="http://schemas.openxmlformats.org/officeDocument/2006/relationships/image" Target="../media/image37.emf"/><Relationship Id="rId4" Type="http://schemas.openxmlformats.org/officeDocument/2006/relationships/image" Target="../media/image34.png"/><Relationship Id="rId9" Type="http://schemas.openxmlformats.org/officeDocument/2006/relationships/image" Target="../media/image36.png"/><Relationship Id="rId14" Type="http://schemas.microsoft.com/office/2007/relationships/hdphoto" Target="../media/hdphoto1.wdp"/></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Applications in the </a:t>
            </a:r>
            <a:br>
              <a:rPr lang="en-US" dirty="0" smtClean="0"/>
            </a:br>
            <a:r>
              <a:rPr lang="en-US" dirty="0" smtClean="0"/>
              <a:t>era of Many-core Computing</a:t>
            </a:r>
            <a:endParaRPr lang="en-US" dirty="0"/>
          </a:p>
        </p:txBody>
      </p:sp>
      <p:sp>
        <p:nvSpPr>
          <p:cNvPr id="3" name="Subtitle 2"/>
          <p:cNvSpPr>
            <a:spLocks noGrp="1"/>
          </p:cNvSpPr>
          <p:nvPr>
            <p:ph type="subTitle" idx="1"/>
          </p:nvPr>
        </p:nvSpPr>
        <p:spPr/>
        <p:txBody>
          <a:bodyPr/>
          <a:lstStyle/>
          <a:p>
            <a:r>
              <a:rPr lang="en-US" smtClean="0"/>
              <a:t>Tiberiu Covaci</a:t>
            </a:r>
          </a:p>
          <a:p>
            <a:r>
              <a:rPr lang="en-US" smtClean="0"/>
              <a:t>Senior Technical Trainer</a:t>
            </a:r>
          </a:p>
          <a:p>
            <a:r>
              <a:rPr lang="en-US" smtClean="0"/>
              <a:t>Many-core</a:t>
            </a:r>
            <a:endParaRPr lang="en-US" dirty="0"/>
          </a:p>
        </p:txBody>
      </p:sp>
      <p:sp>
        <p:nvSpPr>
          <p:cNvPr id="6" name="Text Placeholder 5"/>
          <p:cNvSpPr>
            <a:spLocks noGrp="1"/>
          </p:cNvSpPr>
          <p:nvPr>
            <p:ph type="body" sz="quarter" idx="10"/>
          </p:nvPr>
        </p:nvSpPr>
        <p:spPr/>
        <p:txBody>
          <a:bodyPr/>
          <a:lstStyle/>
          <a:p>
            <a:r>
              <a:rPr lang="en-US" dirty="0"/>
              <a:t>DEV 315</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Programming roles</a:t>
            </a:r>
            <a:endParaRPr lang="en-US" dirty="0"/>
          </a:p>
        </p:txBody>
      </p:sp>
      <p:sp>
        <p:nvSpPr>
          <p:cNvPr id="3" name="Content Placeholder 2"/>
          <p:cNvSpPr>
            <a:spLocks noGrp="1"/>
          </p:cNvSpPr>
          <p:nvPr>
            <p:ph type="body" sz="quarter" idx="10"/>
          </p:nvPr>
        </p:nvSpPr>
        <p:spPr/>
        <p:txBody>
          <a:bodyPr/>
          <a:lstStyle/>
          <a:p>
            <a:r>
              <a:rPr lang="en-US" smtClean="0"/>
              <a:t>Application programmer</a:t>
            </a:r>
          </a:p>
          <a:p>
            <a:r>
              <a:rPr lang="en-US" smtClean="0"/>
              <a:t>Application framework developer</a:t>
            </a:r>
          </a:p>
          <a:p>
            <a:r>
              <a:rPr lang="en-US" smtClean="0"/>
              <a:t>Parallel programming framework developers</a:t>
            </a:r>
          </a:p>
          <a:p>
            <a:r>
              <a:rPr lang="en-US" smtClean="0"/>
              <a:t>Platform programmers</a:t>
            </a:r>
            <a:endParaRPr lang="en-US" dirty="0" smtClean="0"/>
          </a:p>
        </p:txBody>
      </p:sp>
    </p:spTree>
    <p:extLst>
      <p:ext uri="{BB962C8B-B14F-4D97-AF65-F5344CB8AC3E}">
        <p14:creationId xmlns:p14="http://schemas.microsoft.com/office/powerpoint/2010/main" val="416526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The problem</a:t>
            </a:r>
            <a:endParaRPr lang="en-US" dirty="0"/>
          </a:p>
        </p:txBody>
      </p:sp>
    </p:spTree>
    <p:extLst>
      <p:ext uri="{BB962C8B-B14F-4D97-AF65-F5344CB8AC3E}">
        <p14:creationId xmlns:p14="http://schemas.microsoft.com/office/powerpoint/2010/main" val="1989105335"/>
      </p:ext>
    </p:extLst>
  </p:cSld>
  <p:clrMapOvr>
    <a:masterClrMapping/>
  </p:clrMapOvr>
  <p:transition>
    <p:fade/>
    <p:sndAc>
      <p:stSnd>
        <p:snd r:embed="rId2" name="bor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39"/>
          <p:cNvSpPr>
            <a:spLocks noGrp="1"/>
          </p:cNvSpPr>
          <p:nvPr>
            <p:ph type="title"/>
          </p:nvPr>
        </p:nvSpPr>
        <p:spPr/>
        <p:txBody>
          <a:bodyPr/>
          <a:lstStyle/>
          <a:p>
            <a:r>
              <a:rPr lang="en-US" smtClean="0"/>
              <a:t>How to create parallel applications</a:t>
            </a:r>
            <a:endParaRPr lang="en-US" dirty="0"/>
          </a:p>
        </p:txBody>
      </p:sp>
      <p:sp>
        <p:nvSpPr>
          <p:cNvPr id="147" name="Right Arrow 8"/>
          <p:cNvSpPr/>
          <p:nvPr/>
        </p:nvSpPr>
        <p:spPr>
          <a:xfrm>
            <a:off x="3675693" y="1537272"/>
            <a:ext cx="2723440" cy="101758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Finding Concurrency</a:t>
            </a:r>
          </a:p>
        </p:txBody>
      </p:sp>
      <p:grpSp>
        <p:nvGrpSpPr>
          <p:cNvPr id="14340" name="Group 326"/>
          <p:cNvGrpSpPr>
            <a:grpSpLocks/>
          </p:cNvGrpSpPr>
          <p:nvPr/>
        </p:nvGrpSpPr>
        <p:grpSpPr bwMode="auto">
          <a:xfrm>
            <a:off x="1015735" y="1613476"/>
            <a:ext cx="3148780" cy="1313572"/>
            <a:chOff x="838200" y="2113772"/>
            <a:chExt cx="2362200" cy="1314446"/>
          </a:xfrm>
        </p:grpSpPr>
        <p:sp>
          <p:nvSpPr>
            <p:cNvPr id="145" name="Rectangle 144"/>
            <p:cNvSpPr/>
            <p:nvPr/>
          </p:nvSpPr>
          <p:spPr>
            <a:xfrm>
              <a:off x="947738" y="2113772"/>
              <a:ext cx="1509712" cy="686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Original Problem</a:t>
              </a:r>
            </a:p>
          </p:txBody>
        </p:sp>
        <p:sp>
          <p:nvSpPr>
            <p:cNvPr id="146" name="Rectangle 7"/>
            <p:cNvSpPr/>
            <p:nvPr/>
          </p:nvSpPr>
          <p:spPr>
            <a:xfrm>
              <a:off x="947738" y="2800029"/>
              <a:ext cx="1509712" cy="228752"/>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4526" name="TextBox 15"/>
            <p:cNvSpPr txBox="1">
              <a:spLocks noChangeArrowheads="1"/>
            </p:cNvSpPr>
            <p:nvPr/>
          </p:nvSpPr>
          <p:spPr bwMode="auto">
            <a:xfrm>
              <a:off x="838200" y="3028108"/>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sv-SE" sz="2000" dirty="0"/>
                <a:t>Original Problem</a:t>
              </a:r>
              <a:endParaRPr lang="en-US" sz="2000" dirty="0"/>
            </a:p>
          </p:txBody>
        </p:sp>
      </p:grpSp>
      <p:grpSp>
        <p:nvGrpSpPr>
          <p:cNvPr id="3" name="Group 327"/>
          <p:cNvGrpSpPr>
            <a:grpSpLocks/>
          </p:cNvGrpSpPr>
          <p:nvPr/>
        </p:nvGrpSpPr>
        <p:grpSpPr bwMode="auto">
          <a:xfrm>
            <a:off x="4151819" y="2912910"/>
            <a:ext cx="2389216" cy="1022350"/>
            <a:chOff x="3114785" y="3005014"/>
            <a:chExt cx="1792183" cy="1022939"/>
          </a:xfrm>
        </p:grpSpPr>
        <p:sp>
          <p:nvSpPr>
            <p:cNvPr id="245" name="Right Arrow 16"/>
            <p:cNvSpPr/>
            <p:nvPr/>
          </p:nvSpPr>
          <p:spPr>
            <a:xfrm rot="8854233">
              <a:off x="3114785" y="3005014"/>
              <a:ext cx="1709551" cy="1022939"/>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246" name="TextBox 17"/>
            <p:cNvSpPr txBox="1"/>
            <p:nvPr/>
          </p:nvSpPr>
          <p:spPr>
            <a:xfrm rot="19648379">
              <a:off x="3175194" y="3270422"/>
              <a:ext cx="1731774" cy="369545"/>
            </a:xfrm>
            <a:prstGeom prst="rect">
              <a:avLst/>
            </a:prstGeom>
            <a:noFill/>
          </p:spPr>
          <p:txBody>
            <a:bodyPr>
              <a:spAutoFit/>
            </a:bodyPr>
            <a:lstStyle/>
            <a:p>
              <a:pPr algn="ctr">
                <a:defRPr/>
              </a:pPr>
              <a:r>
                <a:rPr lang="en-US" dirty="0">
                  <a:solidFill>
                    <a:schemeClr val="dk1"/>
                  </a:solidFill>
                  <a:latin typeface="+mn-lt"/>
                </a:rPr>
                <a:t>Algorithm Structure</a:t>
              </a:r>
            </a:p>
          </p:txBody>
        </p:sp>
      </p:grpSp>
      <p:grpSp>
        <p:nvGrpSpPr>
          <p:cNvPr id="5" name="Group 325"/>
          <p:cNvGrpSpPr>
            <a:grpSpLocks/>
          </p:cNvGrpSpPr>
          <p:nvPr/>
        </p:nvGrpSpPr>
        <p:grpSpPr bwMode="auto">
          <a:xfrm>
            <a:off x="6454153" y="1554736"/>
            <a:ext cx="5209876" cy="1798083"/>
            <a:chOff x="4841544" y="1999447"/>
            <a:chExt cx="3908756" cy="1798899"/>
          </a:xfrm>
        </p:grpSpPr>
        <p:grpSp>
          <p:nvGrpSpPr>
            <p:cNvPr id="14448" name="Group 133"/>
            <p:cNvGrpSpPr>
              <a:grpSpLocks/>
            </p:cNvGrpSpPr>
            <p:nvPr/>
          </p:nvGrpSpPr>
          <p:grpSpPr bwMode="auto">
            <a:xfrm>
              <a:off x="4972730" y="1999447"/>
              <a:ext cx="327965" cy="1086110"/>
              <a:chOff x="5105400" y="2057400"/>
              <a:chExt cx="381000" cy="1066800"/>
            </a:xfrm>
          </p:grpSpPr>
          <p:sp>
            <p:nvSpPr>
              <p:cNvPr id="218" name="Minus 217"/>
              <p:cNvSpPr/>
              <p:nvPr/>
            </p:nvSpPr>
            <p:spPr>
              <a:xfrm rot="5400000">
                <a:off x="4838978"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9" name="Minus 218"/>
              <p:cNvSpPr/>
              <p:nvPr/>
            </p:nvSpPr>
            <p:spPr>
              <a:xfrm rot="5400000">
                <a:off x="5143955"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49" name="Group 134"/>
            <p:cNvGrpSpPr>
              <a:grpSpLocks/>
            </p:cNvGrpSpPr>
            <p:nvPr/>
          </p:nvGrpSpPr>
          <p:grpSpPr bwMode="auto">
            <a:xfrm>
              <a:off x="5103916" y="1999447"/>
              <a:ext cx="327965" cy="1086110"/>
              <a:chOff x="5105400" y="2057400"/>
              <a:chExt cx="381000" cy="1066800"/>
            </a:xfrm>
          </p:grpSpPr>
          <p:sp>
            <p:nvSpPr>
              <p:cNvPr id="216" name="Minus 215"/>
              <p:cNvSpPr/>
              <p:nvPr/>
            </p:nvSpPr>
            <p:spPr>
              <a:xfrm rot="5400000">
                <a:off x="4838738"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7" name="Minus 216"/>
              <p:cNvSpPr/>
              <p:nvPr/>
            </p:nvSpPr>
            <p:spPr>
              <a:xfrm rot="5400000">
                <a:off x="5143714"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0" name="Group 137"/>
            <p:cNvGrpSpPr>
              <a:grpSpLocks/>
            </p:cNvGrpSpPr>
            <p:nvPr/>
          </p:nvGrpSpPr>
          <p:grpSpPr bwMode="auto">
            <a:xfrm>
              <a:off x="5235102" y="1999447"/>
              <a:ext cx="327965" cy="1086110"/>
              <a:chOff x="5105400" y="2057400"/>
              <a:chExt cx="381000" cy="1066800"/>
            </a:xfrm>
          </p:grpSpPr>
          <p:sp>
            <p:nvSpPr>
              <p:cNvPr id="214" name="Minus 213"/>
              <p:cNvSpPr/>
              <p:nvPr/>
            </p:nvSpPr>
            <p:spPr>
              <a:xfrm rot="5400000">
                <a:off x="4838498"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 name="Minus 214"/>
              <p:cNvSpPr/>
              <p:nvPr/>
            </p:nvSpPr>
            <p:spPr>
              <a:xfrm rot="5400000">
                <a:off x="5143475"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1" name="Group 140"/>
            <p:cNvGrpSpPr>
              <a:grpSpLocks/>
            </p:cNvGrpSpPr>
            <p:nvPr/>
          </p:nvGrpSpPr>
          <p:grpSpPr bwMode="auto">
            <a:xfrm>
              <a:off x="5366288" y="1999447"/>
              <a:ext cx="327965" cy="1086110"/>
              <a:chOff x="5105400" y="2057400"/>
              <a:chExt cx="381000" cy="1066800"/>
            </a:xfrm>
          </p:grpSpPr>
          <p:sp>
            <p:nvSpPr>
              <p:cNvPr id="212" name="Minus 211"/>
              <p:cNvSpPr/>
              <p:nvPr/>
            </p:nvSpPr>
            <p:spPr>
              <a:xfrm rot="5400000">
                <a:off x="4839181"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3" name="Minus 212"/>
              <p:cNvSpPr/>
              <p:nvPr/>
            </p:nvSpPr>
            <p:spPr>
              <a:xfrm rot="5400000">
                <a:off x="5144158"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2" name="Group 143"/>
            <p:cNvGrpSpPr>
              <a:grpSpLocks/>
            </p:cNvGrpSpPr>
            <p:nvPr/>
          </p:nvGrpSpPr>
          <p:grpSpPr bwMode="auto">
            <a:xfrm>
              <a:off x="5497474" y="1999447"/>
              <a:ext cx="327965" cy="1086110"/>
              <a:chOff x="5105400" y="2057400"/>
              <a:chExt cx="381000" cy="1066800"/>
            </a:xfrm>
          </p:grpSpPr>
          <p:sp>
            <p:nvSpPr>
              <p:cNvPr id="210" name="Minus 209"/>
              <p:cNvSpPr/>
              <p:nvPr/>
            </p:nvSpPr>
            <p:spPr>
              <a:xfrm rot="5400000">
                <a:off x="4838942"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1" name="Minus 210"/>
              <p:cNvSpPr/>
              <p:nvPr/>
            </p:nvSpPr>
            <p:spPr>
              <a:xfrm rot="5400000">
                <a:off x="5143919"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3" name="Group 146"/>
            <p:cNvGrpSpPr>
              <a:grpSpLocks/>
            </p:cNvGrpSpPr>
            <p:nvPr/>
          </p:nvGrpSpPr>
          <p:grpSpPr bwMode="auto">
            <a:xfrm>
              <a:off x="5628660" y="1999447"/>
              <a:ext cx="327965" cy="1086110"/>
              <a:chOff x="5105400" y="2057400"/>
              <a:chExt cx="381000" cy="1066800"/>
            </a:xfrm>
          </p:grpSpPr>
          <p:sp>
            <p:nvSpPr>
              <p:cNvPr id="208" name="Minus 207"/>
              <p:cNvSpPr/>
              <p:nvPr/>
            </p:nvSpPr>
            <p:spPr>
              <a:xfrm rot="5400000">
                <a:off x="4838703"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 name="Minus 208"/>
              <p:cNvSpPr/>
              <p:nvPr/>
            </p:nvSpPr>
            <p:spPr>
              <a:xfrm rot="5400000">
                <a:off x="5143679"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4" name="Group 149"/>
            <p:cNvGrpSpPr>
              <a:grpSpLocks/>
            </p:cNvGrpSpPr>
            <p:nvPr/>
          </p:nvGrpSpPr>
          <p:grpSpPr bwMode="auto">
            <a:xfrm>
              <a:off x="5759847" y="1999447"/>
              <a:ext cx="327965" cy="1086110"/>
              <a:chOff x="5105400" y="2057400"/>
              <a:chExt cx="381000" cy="1066800"/>
            </a:xfrm>
          </p:grpSpPr>
          <p:sp>
            <p:nvSpPr>
              <p:cNvPr id="206" name="Minus 205"/>
              <p:cNvSpPr/>
              <p:nvPr/>
            </p:nvSpPr>
            <p:spPr>
              <a:xfrm rot="5400000">
                <a:off x="4838462"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7" name="Minus 206"/>
              <p:cNvSpPr/>
              <p:nvPr/>
            </p:nvSpPr>
            <p:spPr>
              <a:xfrm rot="5400000">
                <a:off x="5143439"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5" name="Group 152"/>
            <p:cNvGrpSpPr>
              <a:grpSpLocks/>
            </p:cNvGrpSpPr>
            <p:nvPr/>
          </p:nvGrpSpPr>
          <p:grpSpPr bwMode="auto">
            <a:xfrm>
              <a:off x="5891033" y="1999447"/>
              <a:ext cx="327965" cy="1086110"/>
              <a:chOff x="5105400" y="2057400"/>
              <a:chExt cx="381000" cy="1066800"/>
            </a:xfrm>
          </p:grpSpPr>
          <p:sp>
            <p:nvSpPr>
              <p:cNvPr id="204" name="Minus 203"/>
              <p:cNvSpPr/>
              <p:nvPr/>
            </p:nvSpPr>
            <p:spPr>
              <a:xfrm rot="5400000">
                <a:off x="4839144"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 name="Minus 204"/>
              <p:cNvSpPr/>
              <p:nvPr/>
            </p:nvSpPr>
            <p:spPr>
              <a:xfrm rot="5400000">
                <a:off x="5144121"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6" name="Group 155"/>
            <p:cNvGrpSpPr>
              <a:grpSpLocks/>
            </p:cNvGrpSpPr>
            <p:nvPr/>
          </p:nvGrpSpPr>
          <p:grpSpPr bwMode="auto">
            <a:xfrm>
              <a:off x="6022219" y="1999447"/>
              <a:ext cx="327965" cy="1086110"/>
              <a:chOff x="5105400" y="2057400"/>
              <a:chExt cx="381000" cy="1066800"/>
            </a:xfrm>
          </p:grpSpPr>
          <p:sp>
            <p:nvSpPr>
              <p:cNvPr id="202" name="Minus 201"/>
              <p:cNvSpPr/>
              <p:nvPr/>
            </p:nvSpPr>
            <p:spPr>
              <a:xfrm rot="5400000">
                <a:off x="4838905"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3" name="Minus 202"/>
              <p:cNvSpPr/>
              <p:nvPr/>
            </p:nvSpPr>
            <p:spPr>
              <a:xfrm rot="5400000">
                <a:off x="5143881"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7" name="Group 158"/>
            <p:cNvGrpSpPr>
              <a:grpSpLocks/>
            </p:cNvGrpSpPr>
            <p:nvPr/>
          </p:nvGrpSpPr>
          <p:grpSpPr bwMode="auto">
            <a:xfrm>
              <a:off x="6153405" y="1999447"/>
              <a:ext cx="327965" cy="1086110"/>
              <a:chOff x="5105400" y="2057400"/>
              <a:chExt cx="381000" cy="1066800"/>
            </a:xfrm>
          </p:grpSpPr>
          <p:sp>
            <p:nvSpPr>
              <p:cNvPr id="200" name="Minus 199"/>
              <p:cNvSpPr/>
              <p:nvPr/>
            </p:nvSpPr>
            <p:spPr>
              <a:xfrm rot="5400000">
                <a:off x="4838666"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1" name="Minus 200"/>
              <p:cNvSpPr/>
              <p:nvPr/>
            </p:nvSpPr>
            <p:spPr>
              <a:xfrm rot="5400000">
                <a:off x="5143642"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8" name="Group 161"/>
            <p:cNvGrpSpPr>
              <a:grpSpLocks/>
            </p:cNvGrpSpPr>
            <p:nvPr/>
          </p:nvGrpSpPr>
          <p:grpSpPr bwMode="auto">
            <a:xfrm>
              <a:off x="6284591" y="1999447"/>
              <a:ext cx="327965" cy="1086110"/>
              <a:chOff x="5105400" y="2057400"/>
              <a:chExt cx="381000" cy="1066800"/>
            </a:xfrm>
          </p:grpSpPr>
          <p:sp>
            <p:nvSpPr>
              <p:cNvPr id="198" name="Minus 197"/>
              <p:cNvSpPr/>
              <p:nvPr/>
            </p:nvSpPr>
            <p:spPr>
              <a:xfrm rot="5400000">
                <a:off x="4839348"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9" name="Minus 198"/>
              <p:cNvSpPr/>
              <p:nvPr/>
            </p:nvSpPr>
            <p:spPr>
              <a:xfrm rot="5400000">
                <a:off x="5144324"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59" name="Group 164"/>
            <p:cNvGrpSpPr>
              <a:grpSpLocks/>
            </p:cNvGrpSpPr>
            <p:nvPr/>
          </p:nvGrpSpPr>
          <p:grpSpPr bwMode="auto">
            <a:xfrm>
              <a:off x="6415777" y="1999447"/>
              <a:ext cx="327965" cy="1086110"/>
              <a:chOff x="5105400" y="2057400"/>
              <a:chExt cx="381000" cy="1066800"/>
            </a:xfrm>
          </p:grpSpPr>
          <p:sp>
            <p:nvSpPr>
              <p:cNvPr id="196" name="Minus 195"/>
              <p:cNvSpPr/>
              <p:nvPr/>
            </p:nvSpPr>
            <p:spPr>
              <a:xfrm rot="5400000">
                <a:off x="4839108"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7" name="Minus 196"/>
              <p:cNvSpPr/>
              <p:nvPr/>
            </p:nvSpPr>
            <p:spPr>
              <a:xfrm rot="5400000">
                <a:off x="5144085"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0" name="Group 167"/>
            <p:cNvGrpSpPr>
              <a:grpSpLocks/>
            </p:cNvGrpSpPr>
            <p:nvPr/>
          </p:nvGrpSpPr>
          <p:grpSpPr bwMode="auto">
            <a:xfrm>
              <a:off x="6546963" y="1999447"/>
              <a:ext cx="327965" cy="1086110"/>
              <a:chOff x="5105400" y="2057400"/>
              <a:chExt cx="381000" cy="1066800"/>
            </a:xfrm>
          </p:grpSpPr>
          <p:sp>
            <p:nvSpPr>
              <p:cNvPr id="194" name="Minus 193"/>
              <p:cNvSpPr/>
              <p:nvPr/>
            </p:nvSpPr>
            <p:spPr>
              <a:xfrm rot="5400000">
                <a:off x="4838869"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5" name="Minus 194"/>
              <p:cNvSpPr/>
              <p:nvPr/>
            </p:nvSpPr>
            <p:spPr>
              <a:xfrm rot="5400000">
                <a:off x="5143845"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1" name="Group 170"/>
            <p:cNvGrpSpPr>
              <a:grpSpLocks/>
            </p:cNvGrpSpPr>
            <p:nvPr/>
          </p:nvGrpSpPr>
          <p:grpSpPr bwMode="auto">
            <a:xfrm>
              <a:off x="6678149" y="1999447"/>
              <a:ext cx="327965" cy="1086110"/>
              <a:chOff x="5105400" y="2057400"/>
              <a:chExt cx="381000" cy="1066800"/>
            </a:xfrm>
          </p:grpSpPr>
          <p:sp>
            <p:nvSpPr>
              <p:cNvPr id="192" name="Minus 191"/>
              <p:cNvSpPr/>
              <p:nvPr/>
            </p:nvSpPr>
            <p:spPr>
              <a:xfrm rot="5400000">
                <a:off x="4838631"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3" name="Minus 192"/>
              <p:cNvSpPr/>
              <p:nvPr/>
            </p:nvSpPr>
            <p:spPr>
              <a:xfrm rot="5400000">
                <a:off x="5143607"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2" name="Group 173"/>
            <p:cNvGrpSpPr>
              <a:grpSpLocks/>
            </p:cNvGrpSpPr>
            <p:nvPr/>
          </p:nvGrpSpPr>
          <p:grpSpPr bwMode="auto">
            <a:xfrm>
              <a:off x="6809336" y="1999447"/>
              <a:ext cx="327965" cy="1086110"/>
              <a:chOff x="5105400" y="2057400"/>
              <a:chExt cx="381000" cy="1066800"/>
            </a:xfrm>
          </p:grpSpPr>
          <p:sp>
            <p:nvSpPr>
              <p:cNvPr id="190" name="Minus 189"/>
              <p:cNvSpPr/>
              <p:nvPr/>
            </p:nvSpPr>
            <p:spPr>
              <a:xfrm rot="5400000">
                <a:off x="4838389"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1" name="Minus 190"/>
              <p:cNvSpPr/>
              <p:nvPr/>
            </p:nvSpPr>
            <p:spPr>
              <a:xfrm rot="5400000">
                <a:off x="5143366"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3" name="Group 176"/>
            <p:cNvGrpSpPr>
              <a:grpSpLocks/>
            </p:cNvGrpSpPr>
            <p:nvPr/>
          </p:nvGrpSpPr>
          <p:grpSpPr bwMode="auto">
            <a:xfrm>
              <a:off x="6940522" y="1999447"/>
              <a:ext cx="327965" cy="1086110"/>
              <a:chOff x="5105400" y="2057400"/>
              <a:chExt cx="381000" cy="1066800"/>
            </a:xfrm>
          </p:grpSpPr>
          <p:sp>
            <p:nvSpPr>
              <p:cNvPr id="188" name="Minus 187"/>
              <p:cNvSpPr/>
              <p:nvPr/>
            </p:nvSpPr>
            <p:spPr>
              <a:xfrm rot="5400000">
                <a:off x="4839072"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9" name="Minus 188"/>
              <p:cNvSpPr/>
              <p:nvPr/>
            </p:nvSpPr>
            <p:spPr>
              <a:xfrm rot="5400000">
                <a:off x="5144049"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4" name="Group 179"/>
            <p:cNvGrpSpPr>
              <a:grpSpLocks/>
            </p:cNvGrpSpPr>
            <p:nvPr/>
          </p:nvGrpSpPr>
          <p:grpSpPr bwMode="auto">
            <a:xfrm>
              <a:off x="7071708" y="1999447"/>
              <a:ext cx="327965" cy="1086110"/>
              <a:chOff x="5105400" y="2057400"/>
              <a:chExt cx="381000" cy="1066800"/>
            </a:xfrm>
          </p:grpSpPr>
          <p:sp>
            <p:nvSpPr>
              <p:cNvPr id="186" name="Minus 185"/>
              <p:cNvSpPr/>
              <p:nvPr/>
            </p:nvSpPr>
            <p:spPr>
              <a:xfrm rot="5400000">
                <a:off x="4838833"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7" name="Minus 186"/>
              <p:cNvSpPr/>
              <p:nvPr/>
            </p:nvSpPr>
            <p:spPr>
              <a:xfrm rot="5400000">
                <a:off x="5143809"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5" name="Group 182"/>
            <p:cNvGrpSpPr>
              <a:grpSpLocks/>
            </p:cNvGrpSpPr>
            <p:nvPr/>
          </p:nvGrpSpPr>
          <p:grpSpPr bwMode="auto">
            <a:xfrm>
              <a:off x="7202894" y="1999447"/>
              <a:ext cx="327965" cy="1086110"/>
              <a:chOff x="5105400" y="2057400"/>
              <a:chExt cx="381000" cy="1066800"/>
            </a:xfrm>
          </p:grpSpPr>
          <p:sp>
            <p:nvSpPr>
              <p:cNvPr id="184" name="Minus 183"/>
              <p:cNvSpPr/>
              <p:nvPr/>
            </p:nvSpPr>
            <p:spPr>
              <a:xfrm rot="5400000">
                <a:off x="4838592"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5" name="Minus 184"/>
              <p:cNvSpPr/>
              <p:nvPr/>
            </p:nvSpPr>
            <p:spPr>
              <a:xfrm rot="5400000">
                <a:off x="5143569"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6" name="Group 185"/>
            <p:cNvGrpSpPr>
              <a:grpSpLocks/>
            </p:cNvGrpSpPr>
            <p:nvPr/>
          </p:nvGrpSpPr>
          <p:grpSpPr bwMode="auto">
            <a:xfrm>
              <a:off x="7334080" y="1999447"/>
              <a:ext cx="327965" cy="1086110"/>
              <a:chOff x="5105400" y="2057400"/>
              <a:chExt cx="381000" cy="1066800"/>
            </a:xfrm>
          </p:grpSpPr>
          <p:sp>
            <p:nvSpPr>
              <p:cNvPr id="182" name="Minus 181"/>
              <p:cNvSpPr/>
              <p:nvPr/>
            </p:nvSpPr>
            <p:spPr>
              <a:xfrm rot="5400000">
                <a:off x="4839276"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3" name="Minus 182"/>
              <p:cNvSpPr/>
              <p:nvPr/>
            </p:nvSpPr>
            <p:spPr>
              <a:xfrm rot="5400000">
                <a:off x="5144252"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7" name="Group 188"/>
            <p:cNvGrpSpPr>
              <a:grpSpLocks/>
            </p:cNvGrpSpPr>
            <p:nvPr/>
          </p:nvGrpSpPr>
          <p:grpSpPr bwMode="auto">
            <a:xfrm>
              <a:off x="7465266" y="1999447"/>
              <a:ext cx="327965" cy="1086110"/>
              <a:chOff x="5105400" y="2057400"/>
              <a:chExt cx="381000" cy="1066800"/>
            </a:xfrm>
          </p:grpSpPr>
          <p:sp>
            <p:nvSpPr>
              <p:cNvPr id="180" name="Minus 179"/>
              <p:cNvSpPr/>
              <p:nvPr/>
            </p:nvSpPr>
            <p:spPr>
              <a:xfrm rot="5400000">
                <a:off x="4839036"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1" name="Minus 180"/>
              <p:cNvSpPr/>
              <p:nvPr/>
            </p:nvSpPr>
            <p:spPr>
              <a:xfrm rot="5400000">
                <a:off x="5144013"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8" name="Group 191"/>
            <p:cNvGrpSpPr>
              <a:grpSpLocks/>
            </p:cNvGrpSpPr>
            <p:nvPr/>
          </p:nvGrpSpPr>
          <p:grpSpPr bwMode="auto">
            <a:xfrm>
              <a:off x="7596452" y="1999447"/>
              <a:ext cx="327965" cy="1086110"/>
              <a:chOff x="5105400" y="2057400"/>
              <a:chExt cx="381000" cy="1066800"/>
            </a:xfrm>
          </p:grpSpPr>
          <p:sp>
            <p:nvSpPr>
              <p:cNvPr id="178" name="Minus 177"/>
              <p:cNvSpPr/>
              <p:nvPr/>
            </p:nvSpPr>
            <p:spPr>
              <a:xfrm rot="5400000">
                <a:off x="4838796" y="2323584"/>
                <a:ext cx="914151"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9" name="Minus 178"/>
              <p:cNvSpPr/>
              <p:nvPr/>
            </p:nvSpPr>
            <p:spPr>
              <a:xfrm rot="5400000">
                <a:off x="5143772" y="2781439"/>
                <a:ext cx="304197"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69" name="Group 194"/>
            <p:cNvGrpSpPr>
              <a:grpSpLocks/>
            </p:cNvGrpSpPr>
            <p:nvPr/>
          </p:nvGrpSpPr>
          <p:grpSpPr bwMode="auto">
            <a:xfrm>
              <a:off x="7727639" y="1999447"/>
              <a:ext cx="327965" cy="1086110"/>
              <a:chOff x="5105400" y="2057400"/>
              <a:chExt cx="381000" cy="1066800"/>
            </a:xfrm>
          </p:grpSpPr>
          <p:sp>
            <p:nvSpPr>
              <p:cNvPr id="176" name="Minus 175"/>
              <p:cNvSpPr/>
              <p:nvPr/>
            </p:nvSpPr>
            <p:spPr>
              <a:xfrm rot="5400000">
                <a:off x="4838555" y="2324505"/>
                <a:ext cx="914151"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7" name="Minus 176"/>
              <p:cNvSpPr/>
              <p:nvPr/>
            </p:nvSpPr>
            <p:spPr>
              <a:xfrm rot="5400000">
                <a:off x="5143532" y="2782360"/>
                <a:ext cx="304197"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70" name="Group 264"/>
            <p:cNvGrpSpPr>
              <a:grpSpLocks/>
            </p:cNvGrpSpPr>
            <p:nvPr/>
          </p:nvGrpSpPr>
          <p:grpSpPr bwMode="auto">
            <a:xfrm>
              <a:off x="7858825" y="1999447"/>
              <a:ext cx="327965" cy="1086110"/>
              <a:chOff x="5105400" y="2057400"/>
              <a:chExt cx="381000" cy="1066800"/>
            </a:xfrm>
          </p:grpSpPr>
          <p:sp>
            <p:nvSpPr>
              <p:cNvPr id="174" name="Minus 173"/>
              <p:cNvSpPr/>
              <p:nvPr/>
            </p:nvSpPr>
            <p:spPr>
              <a:xfrm rot="5400000">
                <a:off x="4838317"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5" name="Minus 174"/>
              <p:cNvSpPr/>
              <p:nvPr/>
            </p:nvSpPr>
            <p:spPr>
              <a:xfrm rot="5400000">
                <a:off x="5143294"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71" name="Group 267"/>
            <p:cNvGrpSpPr>
              <a:grpSpLocks/>
            </p:cNvGrpSpPr>
            <p:nvPr/>
          </p:nvGrpSpPr>
          <p:grpSpPr bwMode="auto">
            <a:xfrm>
              <a:off x="4841544" y="1999447"/>
              <a:ext cx="327965" cy="1086110"/>
              <a:chOff x="5105400" y="2057400"/>
              <a:chExt cx="381000" cy="1066800"/>
            </a:xfrm>
          </p:grpSpPr>
          <p:sp>
            <p:nvSpPr>
              <p:cNvPr id="172" name="Minus 171"/>
              <p:cNvSpPr/>
              <p:nvPr/>
            </p:nvSpPr>
            <p:spPr>
              <a:xfrm rot="5400000">
                <a:off x="4839217" y="2323583"/>
                <a:ext cx="914151"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3" name="Minus 172"/>
              <p:cNvSpPr/>
              <p:nvPr/>
            </p:nvSpPr>
            <p:spPr>
              <a:xfrm rot="5400000">
                <a:off x="5144194" y="2781438"/>
                <a:ext cx="304197"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sp>
          <p:nvSpPr>
            <p:cNvPr id="247" name="Rectangle 18"/>
            <p:cNvSpPr/>
            <p:nvPr/>
          </p:nvSpPr>
          <p:spPr>
            <a:xfrm>
              <a:off x="4949503" y="3142966"/>
              <a:ext cx="1879759" cy="214409"/>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48" name="TextBox 19"/>
            <p:cNvSpPr txBox="1"/>
            <p:nvPr/>
          </p:nvSpPr>
          <p:spPr>
            <a:xfrm>
              <a:off x="4952678" y="3428846"/>
              <a:ext cx="3797622" cy="3695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p:spPr>
          <p:txBody>
            <a:bodyPr>
              <a:spAutoFit/>
            </a:bodyPr>
            <a:lstStyle/>
            <a:p>
              <a:pPr>
                <a:defRPr/>
              </a:pPr>
              <a:r>
                <a:rPr lang="en-US" dirty="0"/>
                <a:t>Tasks, shared and local data</a:t>
              </a:r>
            </a:p>
          </p:txBody>
        </p:sp>
      </p:grpSp>
      <p:grpSp>
        <p:nvGrpSpPr>
          <p:cNvPr id="30" name="Group 329"/>
          <p:cNvGrpSpPr>
            <a:grpSpLocks/>
          </p:cNvGrpSpPr>
          <p:nvPr/>
        </p:nvGrpSpPr>
        <p:grpSpPr bwMode="auto">
          <a:xfrm>
            <a:off x="9228381" y="4083051"/>
            <a:ext cx="2391210" cy="2122826"/>
            <a:chOff x="5972212" y="4156792"/>
            <a:chExt cx="2143140" cy="2625809"/>
          </a:xfrm>
        </p:grpSpPr>
        <p:sp>
          <p:nvSpPr>
            <p:cNvPr id="14442" name="TextBox 24"/>
            <p:cNvSpPr txBox="1">
              <a:spLocks noChangeArrowheads="1"/>
            </p:cNvSpPr>
            <p:nvPr/>
          </p:nvSpPr>
          <p:spPr bwMode="auto">
            <a:xfrm>
              <a:off x="5972212" y="6059269"/>
              <a:ext cx="2143140" cy="72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a:t>Corresponding source code</a:t>
              </a:r>
            </a:p>
          </p:txBody>
        </p:sp>
        <p:grpSp>
          <p:nvGrpSpPr>
            <p:cNvPr id="14443" name="Group 306"/>
            <p:cNvGrpSpPr>
              <a:grpSpLocks/>
            </p:cNvGrpSpPr>
            <p:nvPr/>
          </p:nvGrpSpPr>
          <p:grpSpPr bwMode="auto">
            <a:xfrm>
              <a:off x="6007282" y="4156792"/>
              <a:ext cx="1771013" cy="1943565"/>
              <a:chOff x="6639209" y="3790176"/>
              <a:chExt cx="2057400" cy="2590801"/>
            </a:xfrm>
          </p:grpSpPr>
          <p:sp>
            <p:nvSpPr>
              <p:cNvPr id="255" name="Rectangle 26"/>
              <p:cNvSpPr/>
              <p:nvPr/>
            </p:nvSpPr>
            <p:spPr>
              <a:xfrm>
                <a:off x="6638126" y="3790176"/>
                <a:ext cx="1599579" cy="213331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6" name="Rectangle 27"/>
              <p:cNvSpPr/>
              <p:nvPr/>
            </p:nvSpPr>
            <p:spPr>
              <a:xfrm>
                <a:off x="6790152" y="3941995"/>
                <a:ext cx="1601783" cy="213593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7" name="Rectangle 28"/>
              <p:cNvSpPr/>
              <p:nvPr/>
            </p:nvSpPr>
            <p:spPr>
              <a:xfrm>
                <a:off x="6942179" y="4093814"/>
                <a:ext cx="1601782" cy="213593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8" name="Rectangle 29"/>
              <p:cNvSpPr/>
              <p:nvPr/>
            </p:nvSpPr>
            <p:spPr>
              <a:xfrm>
                <a:off x="7096408" y="4248251"/>
                <a:ext cx="1599579" cy="213331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Task t1 = </a:t>
                </a:r>
                <a:r>
                  <a:rPr lang="en-US" sz="1200" dirty="0" err="1"/>
                  <a:t>Task.Factory.StartNew</a:t>
                </a:r>
                <a:r>
                  <a:rPr lang="en-US" sz="1200" dirty="0"/>
                  <a:t>(…);</a:t>
                </a:r>
              </a:p>
            </p:txBody>
          </p:sp>
        </p:grpSp>
      </p:grpSp>
      <p:grpSp>
        <p:nvGrpSpPr>
          <p:cNvPr id="224" name="Group 328"/>
          <p:cNvGrpSpPr>
            <a:grpSpLocks/>
          </p:cNvGrpSpPr>
          <p:nvPr/>
        </p:nvGrpSpPr>
        <p:grpSpPr bwMode="auto">
          <a:xfrm>
            <a:off x="672926" y="3287713"/>
            <a:ext cx="5523061" cy="3443518"/>
            <a:chOff x="685800" y="3085554"/>
            <a:chExt cx="4143404" cy="3442844"/>
          </a:xfrm>
        </p:grpSpPr>
        <p:sp>
          <p:nvSpPr>
            <p:cNvPr id="141" name="Rectangle 140"/>
            <p:cNvSpPr/>
            <p:nvPr/>
          </p:nvSpPr>
          <p:spPr>
            <a:xfrm>
              <a:off x="2063760" y="4742580"/>
              <a:ext cx="1114433" cy="1144363"/>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142" name="Rectangle 141"/>
            <p:cNvSpPr/>
            <p:nvPr/>
          </p:nvSpPr>
          <p:spPr>
            <a:xfrm>
              <a:off x="817564" y="4742580"/>
              <a:ext cx="1114433" cy="1144363"/>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143" name="Rectangle 142"/>
            <p:cNvSpPr/>
            <p:nvPr/>
          </p:nvSpPr>
          <p:spPr>
            <a:xfrm>
              <a:off x="2063760" y="3542665"/>
              <a:ext cx="1114433" cy="11427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220" name="Rectangle 12"/>
            <p:cNvSpPr/>
            <p:nvPr/>
          </p:nvSpPr>
          <p:spPr>
            <a:xfrm>
              <a:off x="817564" y="3542665"/>
              <a:ext cx="1114433" cy="11427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grpSp>
          <p:nvGrpSpPr>
            <p:cNvPr id="14350" name="Group 277"/>
            <p:cNvGrpSpPr>
              <a:grpSpLocks/>
            </p:cNvGrpSpPr>
            <p:nvPr/>
          </p:nvGrpSpPr>
          <p:grpSpPr bwMode="auto">
            <a:xfrm>
              <a:off x="816986" y="3542864"/>
              <a:ext cx="1115082" cy="1086109"/>
              <a:chOff x="609600" y="3048000"/>
              <a:chExt cx="1295400" cy="1447800"/>
            </a:xfrm>
          </p:grpSpPr>
          <p:grpSp>
            <p:nvGrpSpPr>
              <p:cNvPr id="14421" name="Group 197"/>
              <p:cNvGrpSpPr>
                <a:grpSpLocks/>
              </p:cNvGrpSpPr>
              <p:nvPr/>
            </p:nvGrpSpPr>
            <p:grpSpPr bwMode="auto">
              <a:xfrm>
                <a:off x="609600" y="3048000"/>
                <a:ext cx="381000" cy="1447800"/>
                <a:chOff x="5105400" y="2057400"/>
                <a:chExt cx="381000" cy="1066800"/>
              </a:xfrm>
            </p:grpSpPr>
            <p:sp>
              <p:nvSpPr>
                <p:cNvPr id="241" name="Minus 240"/>
                <p:cNvSpPr/>
                <p:nvPr/>
              </p:nvSpPr>
              <p:spPr>
                <a:xfrm rot="5400000">
                  <a:off x="4839248" y="2324027"/>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2" name="Minus 241"/>
                <p:cNvSpPr/>
                <p:nvPr/>
              </p:nvSpPr>
              <p:spPr>
                <a:xfrm rot="5400000">
                  <a:off x="5144027" y="2781585"/>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22" name="Group 203"/>
              <p:cNvGrpSpPr>
                <a:grpSpLocks/>
              </p:cNvGrpSpPr>
              <p:nvPr/>
            </p:nvGrpSpPr>
            <p:grpSpPr bwMode="auto">
              <a:xfrm>
                <a:off x="762000" y="3048000"/>
                <a:ext cx="381000" cy="1447800"/>
                <a:chOff x="5105400" y="2057400"/>
                <a:chExt cx="381000" cy="1066800"/>
              </a:xfrm>
            </p:grpSpPr>
            <p:sp>
              <p:nvSpPr>
                <p:cNvPr id="239" name="Minus 238"/>
                <p:cNvSpPr/>
                <p:nvPr/>
              </p:nvSpPr>
              <p:spPr>
                <a:xfrm rot="5400000">
                  <a:off x="4842684" y="2326794"/>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0" name="Minus 239"/>
                <p:cNvSpPr/>
                <p:nvPr/>
              </p:nvSpPr>
              <p:spPr>
                <a:xfrm rot="5400000">
                  <a:off x="5147463" y="2784352"/>
                  <a:ext cx="304000"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23" name="Group 206"/>
              <p:cNvGrpSpPr>
                <a:grpSpLocks/>
              </p:cNvGrpSpPr>
              <p:nvPr/>
            </p:nvGrpSpPr>
            <p:grpSpPr bwMode="auto">
              <a:xfrm>
                <a:off x="914400" y="3048000"/>
                <a:ext cx="381000" cy="1447800"/>
                <a:chOff x="5105400" y="2057400"/>
                <a:chExt cx="381000" cy="1066800"/>
              </a:xfrm>
            </p:grpSpPr>
            <p:sp>
              <p:nvSpPr>
                <p:cNvPr id="237" name="Minus 236"/>
                <p:cNvSpPr/>
                <p:nvPr/>
              </p:nvSpPr>
              <p:spPr>
                <a:xfrm rot="5400000">
                  <a:off x="4842433" y="2320339"/>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8" name="Minus 237"/>
                <p:cNvSpPr/>
                <p:nvPr/>
              </p:nvSpPr>
              <p:spPr>
                <a:xfrm rot="5400000">
                  <a:off x="5147212" y="2777897"/>
                  <a:ext cx="304000"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24" name="Group 209"/>
              <p:cNvGrpSpPr>
                <a:grpSpLocks/>
              </p:cNvGrpSpPr>
              <p:nvPr/>
            </p:nvGrpSpPr>
            <p:grpSpPr bwMode="auto">
              <a:xfrm>
                <a:off x="1066800" y="3048000"/>
                <a:ext cx="381000" cy="1447800"/>
                <a:chOff x="5105400" y="2057400"/>
                <a:chExt cx="381000" cy="1066800"/>
              </a:xfrm>
            </p:grpSpPr>
            <p:sp>
              <p:nvSpPr>
                <p:cNvPr id="235" name="Minus 234"/>
                <p:cNvSpPr/>
                <p:nvPr/>
              </p:nvSpPr>
              <p:spPr>
                <a:xfrm rot="5400000">
                  <a:off x="4839415" y="2324027"/>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6" name="Minus 235"/>
                <p:cNvSpPr/>
                <p:nvPr/>
              </p:nvSpPr>
              <p:spPr>
                <a:xfrm rot="5400000">
                  <a:off x="5144194" y="2781585"/>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25" name="Group 212"/>
              <p:cNvGrpSpPr>
                <a:grpSpLocks/>
              </p:cNvGrpSpPr>
              <p:nvPr/>
            </p:nvGrpSpPr>
            <p:grpSpPr bwMode="auto">
              <a:xfrm>
                <a:off x="1219200" y="3048000"/>
                <a:ext cx="381000" cy="1447800"/>
                <a:chOff x="5105400" y="2057400"/>
                <a:chExt cx="381000" cy="1066800"/>
              </a:xfrm>
            </p:grpSpPr>
            <p:sp>
              <p:nvSpPr>
                <p:cNvPr id="233" name="Minus 232"/>
                <p:cNvSpPr/>
                <p:nvPr/>
              </p:nvSpPr>
              <p:spPr>
                <a:xfrm rot="5400000">
                  <a:off x="4839163" y="2323106"/>
                  <a:ext cx="913557" cy="38175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4" name="Minus 233"/>
                <p:cNvSpPr/>
                <p:nvPr/>
              </p:nvSpPr>
              <p:spPr>
                <a:xfrm rot="5400000">
                  <a:off x="5143942" y="2780664"/>
                  <a:ext cx="304000" cy="38175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26" name="Group 215"/>
              <p:cNvGrpSpPr>
                <a:grpSpLocks/>
              </p:cNvGrpSpPr>
              <p:nvPr/>
            </p:nvGrpSpPr>
            <p:grpSpPr bwMode="auto">
              <a:xfrm>
                <a:off x="1371600" y="3048000"/>
                <a:ext cx="381000" cy="1447800"/>
                <a:chOff x="5105400" y="2057400"/>
                <a:chExt cx="381000" cy="1066800"/>
              </a:xfrm>
            </p:grpSpPr>
            <p:sp>
              <p:nvSpPr>
                <p:cNvPr id="231" name="Minus 230"/>
                <p:cNvSpPr/>
                <p:nvPr/>
              </p:nvSpPr>
              <p:spPr>
                <a:xfrm rot="5400000">
                  <a:off x="4838912" y="2324027"/>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2" name="Minus 231"/>
                <p:cNvSpPr/>
                <p:nvPr/>
              </p:nvSpPr>
              <p:spPr>
                <a:xfrm rot="5400000">
                  <a:off x="5143691" y="2781585"/>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27" name="Group 218"/>
              <p:cNvGrpSpPr>
                <a:grpSpLocks/>
              </p:cNvGrpSpPr>
              <p:nvPr/>
            </p:nvGrpSpPr>
            <p:grpSpPr bwMode="auto">
              <a:xfrm>
                <a:off x="1524000" y="3048000"/>
                <a:ext cx="381000" cy="1447800"/>
                <a:chOff x="5105400" y="2057400"/>
                <a:chExt cx="381000" cy="1066800"/>
              </a:xfrm>
            </p:grpSpPr>
            <p:sp>
              <p:nvSpPr>
                <p:cNvPr id="229" name="Minus 228"/>
                <p:cNvSpPr/>
                <p:nvPr/>
              </p:nvSpPr>
              <p:spPr>
                <a:xfrm rot="5400000">
                  <a:off x="4842350" y="2326793"/>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0" name="Minus 229"/>
                <p:cNvSpPr/>
                <p:nvPr/>
              </p:nvSpPr>
              <p:spPr>
                <a:xfrm rot="5400000">
                  <a:off x="5147128" y="2784351"/>
                  <a:ext cx="304000"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sp>
          <p:nvSpPr>
            <p:cNvPr id="14351" name="TextBox 14"/>
            <p:cNvSpPr txBox="1">
              <a:spLocks noChangeArrowheads="1"/>
            </p:cNvSpPr>
            <p:nvPr/>
          </p:nvSpPr>
          <p:spPr bwMode="auto">
            <a:xfrm>
              <a:off x="948172" y="3085554"/>
              <a:ext cx="3017281" cy="3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endParaRPr lang="en-US"/>
            </a:p>
          </p:txBody>
        </p:sp>
        <p:sp>
          <p:nvSpPr>
            <p:cNvPr id="249" name="Rectangle 20"/>
            <p:cNvSpPr/>
            <p:nvPr/>
          </p:nvSpPr>
          <p:spPr>
            <a:xfrm rot="5400000">
              <a:off x="3065596" y="4555265"/>
              <a:ext cx="1144363" cy="261939"/>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50" name="Rectangle 21"/>
            <p:cNvSpPr/>
            <p:nvPr/>
          </p:nvSpPr>
          <p:spPr>
            <a:xfrm>
              <a:off x="3487758" y="5342537"/>
              <a:ext cx="285752" cy="4269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14354" name="TextBox 22"/>
            <p:cNvSpPr txBox="1">
              <a:spLocks noChangeArrowheads="1"/>
            </p:cNvSpPr>
            <p:nvPr/>
          </p:nvSpPr>
          <p:spPr bwMode="auto">
            <a:xfrm>
              <a:off x="685800" y="5943737"/>
              <a:ext cx="4143404" cy="58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a:t>Units of execution &amp; new shared data for extracted dependencies</a:t>
              </a:r>
            </a:p>
          </p:txBody>
        </p:sp>
        <p:grpSp>
          <p:nvGrpSpPr>
            <p:cNvPr id="14355" name="Group 277"/>
            <p:cNvGrpSpPr>
              <a:grpSpLocks/>
            </p:cNvGrpSpPr>
            <p:nvPr/>
          </p:nvGrpSpPr>
          <p:grpSpPr bwMode="auto">
            <a:xfrm>
              <a:off x="2043122" y="4714089"/>
              <a:ext cx="1115082" cy="1086109"/>
              <a:chOff x="609600" y="3048000"/>
              <a:chExt cx="1295400" cy="1447800"/>
            </a:xfrm>
          </p:grpSpPr>
          <p:grpSp>
            <p:nvGrpSpPr>
              <p:cNvPr id="14400" name="Group 197"/>
              <p:cNvGrpSpPr>
                <a:grpSpLocks/>
              </p:cNvGrpSpPr>
              <p:nvPr/>
            </p:nvGrpSpPr>
            <p:grpSpPr bwMode="auto">
              <a:xfrm>
                <a:off x="609600" y="3048000"/>
                <a:ext cx="381000" cy="1447800"/>
                <a:chOff x="5105400" y="2057400"/>
                <a:chExt cx="381000" cy="1066800"/>
              </a:xfrm>
            </p:grpSpPr>
            <p:sp>
              <p:nvSpPr>
                <p:cNvPr id="279" name="Minus 278"/>
                <p:cNvSpPr/>
                <p:nvPr/>
              </p:nvSpPr>
              <p:spPr>
                <a:xfrm rot="5400000">
                  <a:off x="4835810" y="2326913"/>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0" name="Minus 279"/>
                <p:cNvSpPr/>
                <p:nvPr/>
              </p:nvSpPr>
              <p:spPr>
                <a:xfrm rot="5400000">
                  <a:off x="5140589" y="2784471"/>
                  <a:ext cx="304000"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01" name="Group 203"/>
              <p:cNvGrpSpPr>
                <a:grpSpLocks/>
              </p:cNvGrpSpPr>
              <p:nvPr/>
            </p:nvGrpSpPr>
            <p:grpSpPr bwMode="auto">
              <a:xfrm>
                <a:off x="762000" y="3048000"/>
                <a:ext cx="381000" cy="1447800"/>
                <a:chOff x="5105400" y="2057400"/>
                <a:chExt cx="381000" cy="1066800"/>
              </a:xfrm>
            </p:grpSpPr>
            <p:sp>
              <p:nvSpPr>
                <p:cNvPr id="277" name="Minus 276"/>
                <p:cNvSpPr/>
                <p:nvPr/>
              </p:nvSpPr>
              <p:spPr>
                <a:xfrm rot="5400000">
                  <a:off x="4839248"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8" name="Minus 277"/>
                <p:cNvSpPr/>
                <p:nvPr/>
              </p:nvSpPr>
              <p:spPr>
                <a:xfrm rot="5400000">
                  <a:off x="5144027" y="2781704"/>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02" name="Group 206"/>
              <p:cNvGrpSpPr>
                <a:grpSpLocks/>
              </p:cNvGrpSpPr>
              <p:nvPr/>
            </p:nvGrpSpPr>
            <p:grpSpPr bwMode="auto">
              <a:xfrm>
                <a:off x="914400" y="3048000"/>
                <a:ext cx="381000" cy="1447800"/>
                <a:chOff x="5105400" y="2057400"/>
                <a:chExt cx="381000" cy="1066800"/>
              </a:xfrm>
            </p:grpSpPr>
            <p:sp>
              <p:nvSpPr>
                <p:cNvPr id="275" name="Minus 274"/>
                <p:cNvSpPr/>
                <p:nvPr/>
              </p:nvSpPr>
              <p:spPr>
                <a:xfrm rot="5400000">
                  <a:off x="4838997" y="2323224"/>
                  <a:ext cx="913557" cy="38175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 name="Minus 275"/>
                <p:cNvSpPr/>
                <p:nvPr/>
              </p:nvSpPr>
              <p:spPr>
                <a:xfrm rot="5400000">
                  <a:off x="5143776" y="2780781"/>
                  <a:ext cx="304000" cy="38175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03" name="Group 209"/>
              <p:cNvGrpSpPr>
                <a:grpSpLocks/>
              </p:cNvGrpSpPr>
              <p:nvPr/>
            </p:nvGrpSpPr>
            <p:grpSpPr bwMode="auto">
              <a:xfrm>
                <a:off x="1066800" y="3048000"/>
                <a:ext cx="381000" cy="1447800"/>
                <a:chOff x="5105400" y="2057400"/>
                <a:chExt cx="381000" cy="1066800"/>
              </a:xfrm>
            </p:grpSpPr>
            <p:sp>
              <p:nvSpPr>
                <p:cNvPr id="273" name="Minus 272"/>
                <p:cNvSpPr/>
                <p:nvPr/>
              </p:nvSpPr>
              <p:spPr>
                <a:xfrm rot="5400000">
                  <a:off x="4838745"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4" name="Minus 273"/>
                <p:cNvSpPr/>
                <p:nvPr/>
              </p:nvSpPr>
              <p:spPr>
                <a:xfrm rot="5400000">
                  <a:off x="5143524" y="2781704"/>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04" name="Group 212"/>
              <p:cNvGrpSpPr>
                <a:grpSpLocks/>
              </p:cNvGrpSpPr>
              <p:nvPr/>
            </p:nvGrpSpPr>
            <p:grpSpPr bwMode="auto">
              <a:xfrm>
                <a:off x="1219200" y="3048000"/>
                <a:ext cx="381000" cy="1447800"/>
                <a:chOff x="5105400" y="2057400"/>
                <a:chExt cx="381000" cy="1066800"/>
              </a:xfrm>
            </p:grpSpPr>
            <p:sp>
              <p:nvSpPr>
                <p:cNvPr id="271" name="Minus 270"/>
                <p:cNvSpPr/>
                <p:nvPr/>
              </p:nvSpPr>
              <p:spPr>
                <a:xfrm rot="5400000">
                  <a:off x="4835727" y="2320457"/>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2" name="Minus 271"/>
                <p:cNvSpPr/>
                <p:nvPr/>
              </p:nvSpPr>
              <p:spPr>
                <a:xfrm rot="5400000">
                  <a:off x="5140506" y="2778015"/>
                  <a:ext cx="304000"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05" name="Group 215"/>
              <p:cNvGrpSpPr>
                <a:grpSpLocks/>
              </p:cNvGrpSpPr>
              <p:nvPr/>
            </p:nvGrpSpPr>
            <p:grpSpPr bwMode="auto">
              <a:xfrm>
                <a:off x="1371600" y="3048000"/>
                <a:ext cx="381000" cy="1447800"/>
                <a:chOff x="5105400" y="2057400"/>
                <a:chExt cx="381000" cy="1066800"/>
              </a:xfrm>
            </p:grpSpPr>
            <p:sp>
              <p:nvSpPr>
                <p:cNvPr id="269" name="Minus 268"/>
                <p:cNvSpPr/>
                <p:nvPr/>
              </p:nvSpPr>
              <p:spPr>
                <a:xfrm rot="5400000">
                  <a:off x="4835476" y="2326912"/>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0" name="Minus 269"/>
                <p:cNvSpPr/>
                <p:nvPr/>
              </p:nvSpPr>
              <p:spPr>
                <a:xfrm rot="5400000">
                  <a:off x="5140255" y="2784470"/>
                  <a:ext cx="304000"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406" name="Group 218"/>
              <p:cNvGrpSpPr>
                <a:grpSpLocks/>
              </p:cNvGrpSpPr>
              <p:nvPr/>
            </p:nvGrpSpPr>
            <p:grpSpPr bwMode="auto">
              <a:xfrm>
                <a:off x="1524000" y="3048000"/>
                <a:ext cx="381000" cy="1447800"/>
                <a:chOff x="5105400" y="2057400"/>
                <a:chExt cx="381000" cy="1066800"/>
              </a:xfrm>
            </p:grpSpPr>
            <p:sp>
              <p:nvSpPr>
                <p:cNvPr id="267" name="Minus 266"/>
                <p:cNvSpPr/>
                <p:nvPr/>
              </p:nvSpPr>
              <p:spPr>
                <a:xfrm rot="5400000">
                  <a:off x="4838913"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8" name="Minus 267"/>
                <p:cNvSpPr/>
                <p:nvPr/>
              </p:nvSpPr>
              <p:spPr>
                <a:xfrm rot="5400000">
                  <a:off x="5143692" y="2781704"/>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nvGrpSpPr>
            <p:cNvPr id="14356" name="Group 277"/>
            <p:cNvGrpSpPr>
              <a:grpSpLocks/>
            </p:cNvGrpSpPr>
            <p:nvPr/>
          </p:nvGrpSpPr>
          <p:grpSpPr bwMode="auto">
            <a:xfrm>
              <a:off x="828676" y="4714089"/>
              <a:ext cx="1115082" cy="1086109"/>
              <a:chOff x="609600" y="3048000"/>
              <a:chExt cx="1295400" cy="1447800"/>
            </a:xfrm>
          </p:grpSpPr>
          <p:grpSp>
            <p:nvGrpSpPr>
              <p:cNvPr id="14379" name="Group 197"/>
              <p:cNvGrpSpPr>
                <a:grpSpLocks/>
              </p:cNvGrpSpPr>
              <p:nvPr/>
            </p:nvGrpSpPr>
            <p:grpSpPr bwMode="auto">
              <a:xfrm>
                <a:off x="609600" y="3048000"/>
                <a:ext cx="381000" cy="1447800"/>
                <a:chOff x="5105400" y="2057400"/>
                <a:chExt cx="381000" cy="1066800"/>
              </a:xfrm>
            </p:grpSpPr>
            <p:sp>
              <p:nvSpPr>
                <p:cNvPr id="301" name="Minus 300"/>
                <p:cNvSpPr/>
                <p:nvPr/>
              </p:nvSpPr>
              <p:spPr>
                <a:xfrm rot="5400000">
                  <a:off x="4835810" y="2326912"/>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2" name="Minus 301"/>
                <p:cNvSpPr/>
                <p:nvPr/>
              </p:nvSpPr>
              <p:spPr>
                <a:xfrm rot="5400000">
                  <a:off x="5140589" y="2784470"/>
                  <a:ext cx="304000"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80" name="Group 203"/>
              <p:cNvGrpSpPr>
                <a:grpSpLocks/>
              </p:cNvGrpSpPr>
              <p:nvPr/>
            </p:nvGrpSpPr>
            <p:grpSpPr bwMode="auto">
              <a:xfrm>
                <a:off x="762000" y="3048000"/>
                <a:ext cx="381000" cy="1447800"/>
                <a:chOff x="5105400" y="2057400"/>
                <a:chExt cx="381000" cy="1066800"/>
              </a:xfrm>
            </p:grpSpPr>
            <p:sp>
              <p:nvSpPr>
                <p:cNvPr id="299" name="Minus 298"/>
                <p:cNvSpPr/>
                <p:nvPr/>
              </p:nvSpPr>
              <p:spPr>
                <a:xfrm rot="5400000">
                  <a:off x="4839248"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0" name="Minus 299"/>
                <p:cNvSpPr/>
                <p:nvPr/>
              </p:nvSpPr>
              <p:spPr>
                <a:xfrm rot="5400000">
                  <a:off x="5144027" y="2781704"/>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81" name="Group 206"/>
              <p:cNvGrpSpPr>
                <a:grpSpLocks/>
              </p:cNvGrpSpPr>
              <p:nvPr/>
            </p:nvGrpSpPr>
            <p:grpSpPr bwMode="auto">
              <a:xfrm>
                <a:off x="914400" y="3048000"/>
                <a:ext cx="381000" cy="1447800"/>
                <a:chOff x="5105400" y="2057400"/>
                <a:chExt cx="381000" cy="1066800"/>
              </a:xfrm>
            </p:grpSpPr>
            <p:sp>
              <p:nvSpPr>
                <p:cNvPr id="297" name="Minus 296"/>
                <p:cNvSpPr/>
                <p:nvPr/>
              </p:nvSpPr>
              <p:spPr>
                <a:xfrm rot="5400000">
                  <a:off x="4838996" y="2323225"/>
                  <a:ext cx="913557" cy="38175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8" name="Minus 297"/>
                <p:cNvSpPr/>
                <p:nvPr/>
              </p:nvSpPr>
              <p:spPr>
                <a:xfrm rot="5400000">
                  <a:off x="5143775" y="2780782"/>
                  <a:ext cx="304000" cy="38175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82" name="Group 209"/>
              <p:cNvGrpSpPr>
                <a:grpSpLocks/>
              </p:cNvGrpSpPr>
              <p:nvPr/>
            </p:nvGrpSpPr>
            <p:grpSpPr bwMode="auto">
              <a:xfrm>
                <a:off x="1066800" y="3048000"/>
                <a:ext cx="381000" cy="1447800"/>
                <a:chOff x="5105400" y="2057400"/>
                <a:chExt cx="381000" cy="1066800"/>
              </a:xfrm>
            </p:grpSpPr>
            <p:sp>
              <p:nvSpPr>
                <p:cNvPr id="295" name="Minus 294"/>
                <p:cNvSpPr/>
                <p:nvPr/>
              </p:nvSpPr>
              <p:spPr>
                <a:xfrm rot="5400000">
                  <a:off x="4838744"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 name="Minus 295"/>
                <p:cNvSpPr/>
                <p:nvPr/>
              </p:nvSpPr>
              <p:spPr>
                <a:xfrm rot="5400000">
                  <a:off x="5143522" y="2781704"/>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83" name="Group 212"/>
              <p:cNvGrpSpPr>
                <a:grpSpLocks/>
              </p:cNvGrpSpPr>
              <p:nvPr/>
            </p:nvGrpSpPr>
            <p:grpSpPr bwMode="auto">
              <a:xfrm>
                <a:off x="1219200" y="3048000"/>
                <a:ext cx="381000" cy="1447800"/>
                <a:chOff x="5105400" y="2057400"/>
                <a:chExt cx="381000" cy="1066800"/>
              </a:xfrm>
            </p:grpSpPr>
            <p:sp>
              <p:nvSpPr>
                <p:cNvPr id="293" name="Minus 292"/>
                <p:cNvSpPr/>
                <p:nvPr/>
              </p:nvSpPr>
              <p:spPr>
                <a:xfrm rot="5400000">
                  <a:off x="4835727" y="2320457"/>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4" name="Minus 293"/>
                <p:cNvSpPr/>
                <p:nvPr/>
              </p:nvSpPr>
              <p:spPr>
                <a:xfrm rot="5400000">
                  <a:off x="5140506" y="2778015"/>
                  <a:ext cx="304000"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84" name="Group 215"/>
              <p:cNvGrpSpPr>
                <a:grpSpLocks/>
              </p:cNvGrpSpPr>
              <p:nvPr/>
            </p:nvGrpSpPr>
            <p:grpSpPr bwMode="auto">
              <a:xfrm>
                <a:off x="1371600" y="3048000"/>
                <a:ext cx="381000" cy="1447800"/>
                <a:chOff x="5105400" y="2057400"/>
                <a:chExt cx="381000" cy="1066800"/>
              </a:xfrm>
            </p:grpSpPr>
            <p:sp>
              <p:nvSpPr>
                <p:cNvPr id="291" name="Minus 290"/>
                <p:cNvSpPr/>
                <p:nvPr/>
              </p:nvSpPr>
              <p:spPr>
                <a:xfrm rot="5400000">
                  <a:off x="4835475" y="2326913"/>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2" name="Minus 291"/>
                <p:cNvSpPr/>
                <p:nvPr/>
              </p:nvSpPr>
              <p:spPr>
                <a:xfrm rot="5400000">
                  <a:off x="5140253" y="2784471"/>
                  <a:ext cx="304000"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85" name="Group 218"/>
              <p:cNvGrpSpPr>
                <a:grpSpLocks/>
              </p:cNvGrpSpPr>
              <p:nvPr/>
            </p:nvGrpSpPr>
            <p:grpSpPr bwMode="auto">
              <a:xfrm>
                <a:off x="1524000" y="3048000"/>
                <a:ext cx="381000" cy="1447800"/>
                <a:chOff x="5105400" y="2057400"/>
                <a:chExt cx="381000" cy="1066800"/>
              </a:xfrm>
            </p:grpSpPr>
            <p:sp>
              <p:nvSpPr>
                <p:cNvPr id="289" name="Minus 288"/>
                <p:cNvSpPr/>
                <p:nvPr/>
              </p:nvSpPr>
              <p:spPr>
                <a:xfrm rot="5400000">
                  <a:off x="4838912"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0" name="Minus 289"/>
                <p:cNvSpPr/>
                <p:nvPr/>
              </p:nvSpPr>
              <p:spPr>
                <a:xfrm rot="5400000">
                  <a:off x="5143691" y="2781704"/>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nvGrpSpPr>
            <p:cNvPr id="14357" name="Group 277"/>
            <p:cNvGrpSpPr>
              <a:grpSpLocks/>
            </p:cNvGrpSpPr>
            <p:nvPr/>
          </p:nvGrpSpPr>
          <p:grpSpPr bwMode="auto">
            <a:xfrm>
              <a:off x="2043122" y="3571081"/>
              <a:ext cx="1115082" cy="1086109"/>
              <a:chOff x="609600" y="3048000"/>
              <a:chExt cx="1295400" cy="1447800"/>
            </a:xfrm>
          </p:grpSpPr>
          <p:grpSp>
            <p:nvGrpSpPr>
              <p:cNvPr id="14358" name="Group 197"/>
              <p:cNvGrpSpPr>
                <a:grpSpLocks/>
              </p:cNvGrpSpPr>
              <p:nvPr/>
            </p:nvGrpSpPr>
            <p:grpSpPr bwMode="auto">
              <a:xfrm>
                <a:off x="609600" y="3048000"/>
                <a:ext cx="381000" cy="1447800"/>
                <a:chOff x="5105400" y="2057400"/>
                <a:chExt cx="381000" cy="1066800"/>
              </a:xfrm>
            </p:grpSpPr>
            <p:sp>
              <p:nvSpPr>
                <p:cNvPr id="323" name="Minus 322"/>
                <p:cNvSpPr/>
                <p:nvPr/>
              </p:nvSpPr>
              <p:spPr>
                <a:xfrm rot="5400000">
                  <a:off x="4835810" y="2327141"/>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4" name="Minus 323"/>
                <p:cNvSpPr/>
                <p:nvPr/>
              </p:nvSpPr>
              <p:spPr>
                <a:xfrm rot="5400000">
                  <a:off x="5140589" y="2784699"/>
                  <a:ext cx="304000"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59" name="Group 203"/>
              <p:cNvGrpSpPr>
                <a:grpSpLocks/>
              </p:cNvGrpSpPr>
              <p:nvPr/>
            </p:nvGrpSpPr>
            <p:grpSpPr bwMode="auto">
              <a:xfrm>
                <a:off x="762000" y="3048000"/>
                <a:ext cx="381000" cy="1447800"/>
                <a:chOff x="5105400" y="2057400"/>
                <a:chExt cx="381000" cy="1066800"/>
              </a:xfrm>
            </p:grpSpPr>
            <p:sp>
              <p:nvSpPr>
                <p:cNvPr id="321" name="Minus 320"/>
                <p:cNvSpPr/>
                <p:nvPr/>
              </p:nvSpPr>
              <p:spPr>
                <a:xfrm rot="5400000">
                  <a:off x="4839248" y="2324374"/>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2" name="Minus 321"/>
                <p:cNvSpPr/>
                <p:nvPr/>
              </p:nvSpPr>
              <p:spPr>
                <a:xfrm rot="5400000">
                  <a:off x="5144027" y="2781932"/>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60" name="Group 206"/>
              <p:cNvGrpSpPr>
                <a:grpSpLocks/>
              </p:cNvGrpSpPr>
              <p:nvPr/>
            </p:nvGrpSpPr>
            <p:grpSpPr bwMode="auto">
              <a:xfrm>
                <a:off x="914400" y="3048000"/>
                <a:ext cx="381000" cy="1447800"/>
                <a:chOff x="5105400" y="2057400"/>
                <a:chExt cx="381000" cy="1066800"/>
              </a:xfrm>
            </p:grpSpPr>
            <p:sp>
              <p:nvSpPr>
                <p:cNvPr id="319" name="Minus 318"/>
                <p:cNvSpPr/>
                <p:nvPr/>
              </p:nvSpPr>
              <p:spPr>
                <a:xfrm rot="5400000">
                  <a:off x="4838997" y="2323451"/>
                  <a:ext cx="913557" cy="38175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0" name="Minus 319"/>
                <p:cNvSpPr/>
                <p:nvPr/>
              </p:nvSpPr>
              <p:spPr>
                <a:xfrm rot="5400000">
                  <a:off x="5143776" y="2781009"/>
                  <a:ext cx="304000" cy="38175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61" name="Group 209"/>
              <p:cNvGrpSpPr>
                <a:grpSpLocks/>
              </p:cNvGrpSpPr>
              <p:nvPr/>
            </p:nvGrpSpPr>
            <p:grpSpPr bwMode="auto">
              <a:xfrm>
                <a:off x="1066800" y="3048000"/>
                <a:ext cx="381000" cy="1447800"/>
                <a:chOff x="5105400" y="2057400"/>
                <a:chExt cx="381000" cy="1066800"/>
              </a:xfrm>
            </p:grpSpPr>
            <p:sp>
              <p:nvSpPr>
                <p:cNvPr id="317" name="Minus 316"/>
                <p:cNvSpPr/>
                <p:nvPr/>
              </p:nvSpPr>
              <p:spPr>
                <a:xfrm rot="5400000">
                  <a:off x="4838745" y="2324374"/>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8" name="Minus 317"/>
                <p:cNvSpPr/>
                <p:nvPr/>
              </p:nvSpPr>
              <p:spPr>
                <a:xfrm rot="5400000">
                  <a:off x="5143524" y="2781932"/>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62" name="Group 212"/>
              <p:cNvGrpSpPr>
                <a:grpSpLocks/>
              </p:cNvGrpSpPr>
              <p:nvPr/>
            </p:nvGrpSpPr>
            <p:grpSpPr bwMode="auto">
              <a:xfrm>
                <a:off x="1219200" y="3048000"/>
                <a:ext cx="381000" cy="1447800"/>
                <a:chOff x="5105400" y="2057400"/>
                <a:chExt cx="381000" cy="1066800"/>
              </a:xfrm>
            </p:grpSpPr>
            <p:sp>
              <p:nvSpPr>
                <p:cNvPr id="315" name="Minus 314"/>
                <p:cNvSpPr/>
                <p:nvPr/>
              </p:nvSpPr>
              <p:spPr>
                <a:xfrm rot="5400000">
                  <a:off x="4835727" y="2320685"/>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6" name="Minus 315"/>
                <p:cNvSpPr/>
                <p:nvPr/>
              </p:nvSpPr>
              <p:spPr>
                <a:xfrm rot="5400000">
                  <a:off x="5140506" y="2778243"/>
                  <a:ext cx="304000"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63" name="Group 215"/>
              <p:cNvGrpSpPr>
                <a:grpSpLocks/>
              </p:cNvGrpSpPr>
              <p:nvPr/>
            </p:nvGrpSpPr>
            <p:grpSpPr bwMode="auto">
              <a:xfrm>
                <a:off x="1371600" y="3048000"/>
                <a:ext cx="381000" cy="1447800"/>
                <a:chOff x="5105400" y="2057400"/>
                <a:chExt cx="381000" cy="1066800"/>
              </a:xfrm>
            </p:grpSpPr>
            <p:sp>
              <p:nvSpPr>
                <p:cNvPr id="313" name="Minus 312"/>
                <p:cNvSpPr/>
                <p:nvPr/>
              </p:nvSpPr>
              <p:spPr>
                <a:xfrm rot="5400000">
                  <a:off x="4835476" y="2327140"/>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4" name="Minus 313"/>
                <p:cNvSpPr/>
                <p:nvPr/>
              </p:nvSpPr>
              <p:spPr>
                <a:xfrm rot="5400000">
                  <a:off x="5140255" y="2784698"/>
                  <a:ext cx="304000"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4364" name="Group 218"/>
              <p:cNvGrpSpPr>
                <a:grpSpLocks/>
              </p:cNvGrpSpPr>
              <p:nvPr/>
            </p:nvGrpSpPr>
            <p:grpSpPr bwMode="auto">
              <a:xfrm>
                <a:off x="1524000" y="3048000"/>
                <a:ext cx="381000" cy="1447800"/>
                <a:chOff x="5105400" y="2057400"/>
                <a:chExt cx="381000" cy="1066800"/>
              </a:xfrm>
            </p:grpSpPr>
            <p:sp>
              <p:nvSpPr>
                <p:cNvPr id="311" name="Minus 310"/>
                <p:cNvSpPr/>
                <p:nvPr/>
              </p:nvSpPr>
              <p:spPr>
                <a:xfrm rot="5400000">
                  <a:off x="4838913" y="2324374"/>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2" name="Minus 311"/>
                <p:cNvSpPr/>
                <p:nvPr/>
              </p:nvSpPr>
              <p:spPr>
                <a:xfrm rot="5400000">
                  <a:off x="5143692" y="2781932"/>
                  <a:ext cx="304000"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sp>
        <p:nvSpPr>
          <p:cNvPr id="252" name="Right Arrow 23"/>
          <p:cNvSpPr/>
          <p:nvPr/>
        </p:nvSpPr>
        <p:spPr>
          <a:xfrm>
            <a:off x="4875530" y="4318001"/>
            <a:ext cx="4462888" cy="138112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Supporting Structures &amp; Implementation Mechanisms</a:t>
            </a:r>
          </a:p>
        </p:txBody>
      </p:sp>
    </p:spTree>
    <p:extLst>
      <p:ext uri="{BB962C8B-B14F-4D97-AF65-F5344CB8AC3E}">
        <p14:creationId xmlns:p14="http://schemas.microsoft.com/office/powerpoint/2010/main" val="10039520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39"/>
          <p:cNvSpPr>
            <a:spLocks noGrp="1"/>
          </p:cNvSpPr>
          <p:nvPr>
            <p:ph type="title"/>
          </p:nvPr>
        </p:nvSpPr>
        <p:spPr/>
        <p:txBody>
          <a:bodyPr/>
          <a:lstStyle/>
          <a:p>
            <a:r>
              <a:rPr lang="en-US" smtClean="0"/>
              <a:t>Finding Concurrency</a:t>
            </a:r>
            <a:endParaRPr lang="en-US" dirty="0"/>
          </a:p>
        </p:txBody>
      </p:sp>
      <p:sp>
        <p:nvSpPr>
          <p:cNvPr id="147" name="Right Arrow 8"/>
          <p:cNvSpPr/>
          <p:nvPr/>
        </p:nvSpPr>
        <p:spPr>
          <a:xfrm>
            <a:off x="3675693" y="1529555"/>
            <a:ext cx="2723440" cy="10191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Finding Concurrency</a:t>
            </a:r>
          </a:p>
        </p:txBody>
      </p:sp>
      <p:grpSp>
        <p:nvGrpSpPr>
          <p:cNvPr id="221" name="Group 220"/>
          <p:cNvGrpSpPr>
            <a:grpSpLocks/>
          </p:cNvGrpSpPr>
          <p:nvPr/>
        </p:nvGrpSpPr>
        <p:grpSpPr bwMode="auto">
          <a:xfrm>
            <a:off x="6454153" y="1548604"/>
            <a:ext cx="5209876" cy="1798083"/>
            <a:chOff x="4841544" y="1999447"/>
            <a:chExt cx="3908756" cy="1798850"/>
          </a:xfrm>
        </p:grpSpPr>
        <p:grpSp>
          <p:nvGrpSpPr>
            <p:cNvPr id="15369" name="Group 133"/>
            <p:cNvGrpSpPr>
              <a:grpSpLocks/>
            </p:cNvGrpSpPr>
            <p:nvPr/>
          </p:nvGrpSpPr>
          <p:grpSpPr bwMode="auto">
            <a:xfrm>
              <a:off x="4972730" y="1999447"/>
              <a:ext cx="327965" cy="1086110"/>
              <a:chOff x="5105400" y="2057400"/>
              <a:chExt cx="381000" cy="1066800"/>
            </a:xfrm>
          </p:grpSpPr>
          <p:sp>
            <p:nvSpPr>
              <p:cNvPr id="218" name="Minus 217"/>
              <p:cNvSpPr/>
              <p:nvPr/>
            </p:nvSpPr>
            <p:spPr>
              <a:xfrm rot="5400000">
                <a:off x="4838991"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9" name="Minus 218"/>
              <p:cNvSpPr/>
              <p:nvPr/>
            </p:nvSpPr>
            <p:spPr>
              <a:xfrm rot="5400000">
                <a:off x="5143960"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0" name="Group 134"/>
            <p:cNvGrpSpPr>
              <a:grpSpLocks/>
            </p:cNvGrpSpPr>
            <p:nvPr/>
          </p:nvGrpSpPr>
          <p:grpSpPr bwMode="auto">
            <a:xfrm>
              <a:off x="5103916" y="1999447"/>
              <a:ext cx="327965" cy="1086110"/>
              <a:chOff x="5105400" y="2057400"/>
              <a:chExt cx="381000" cy="1066800"/>
            </a:xfrm>
          </p:grpSpPr>
          <p:sp>
            <p:nvSpPr>
              <p:cNvPr id="216" name="Minus 215"/>
              <p:cNvSpPr/>
              <p:nvPr/>
            </p:nvSpPr>
            <p:spPr>
              <a:xfrm rot="5400000">
                <a:off x="4838750"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7" name="Minus 216"/>
              <p:cNvSpPr/>
              <p:nvPr/>
            </p:nvSpPr>
            <p:spPr>
              <a:xfrm rot="5400000">
                <a:off x="5143719"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1" name="Group 137"/>
            <p:cNvGrpSpPr>
              <a:grpSpLocks/>
            </p:cNvGrpSpPr>
            <p:nvPr/>
          </p:nvGrpSpPr>
          <p:grpSpPr bwMode="auto">
            <a:xfrm>
              <a:off x="5235102" y="1999447"/>
              <a:ext cx="327965" cy="1086110"/>
              <a:chOff x="5105400" y="2057400"/>
              <a:chExt cx="381000" cy="1066800"/>
            </a:xfrm>
          </p:grpSpPr>
          <p:sp>
            <p:nvSpPr>
              <p:cNvPr id="214" name="Minus 213"/>
              <p:cNvSpPr/>
              <p:nvPr/>
            </p:nvSpPr>
            <p:spPr>
              <a:xfrm rot="5400000">
                <a:off x="4838511"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 name="Minus 214"/>
              <p:cNvSpPr/>
              <p:nvPr/>
            </p:nvSpPr>
            <p:spPr>
              <a:xfrm rot="5400000">
                <a:off x="5143480"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2" name="Group 140"/>
            <p:cNvGrpSpPr>
              <a:grpSpLocks/>
            </p:cNvGrpSpPr>
            <p:nvPr/>
          </p:nvGrpSpPr>
          <p:grpSpPr bwMode="auto">
            <a:xfrm>
              <a:off x="5366288" y="1999447"/>
              <a:ext cx="327965" cy="1086110"/>
              <a:chOff x="5105400" y="2057400"/>
              <a:chExt cx="381000" cy="1066800"/>
            </a:xfrm>
          </p:grpSpPr>
          <p:sp>
            <p:nvSpPr>
              <p:cNvPr id="212" name="Minus 211"/>
              <p:cNvSpPr/>
              <p:nvPr/>
            </p:nvSpPr>
            <p:spPr>
              <a:xfrm rot="5400000">
                <a:off x="4839194"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3" name="Minus 212"/>
              <p:cNvSpPr/>
              <p:nvPr/>
            </p:nvSpPr>
            <p:spPr>
              <a:xfrm rot="5400000">
                <a:off x="5144163"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3" name="Group 143"/>
            <p:cNvGrpSpPr>
              <a:grpSpLocks/>
            </p:cNvGrpSpPr>
            <p:nvPr/>
          </p:nvGrpSpPr>
          <p:grpSpPr bwMode="auto">
            <a:xfrm>
              <a:off x="5497474" y="1999447"/>
              <a:ext cx="327965" cy="1086110"/>
              <a:chOff x="5105400" y="2057400"/>
              <a:chExt cx="381000" cy="1066800"/>
            </a:xfrm>
          </p:grpSpPr>
          <p:sp>
            <p:nvSpPr>
              <p:cNvPr id="210" name="Minus 209"/>
              <p:cNvSpPr/>
              <p:nvPr/>
            </p:nvSpPr>
            <p:spPr>
              <a:xfrm rot="5400000">
                <a:off x="4838955"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1" name="Minus 210"/>
              <p:cNvSpPr/>
              <p:nvPr/>
            </p:nvSpPr>
            <p:spPr>
              <a:xfrm rot="5400000">
                <a:off x="5143924"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4" name="Group 146"/>
            <p:cNvGrpSpPr>
              <a:grpSpLocks/>
            </p:cNvGrpSpPr>
            <p:nvPr/>
          </p:nvGrpSpPr>
          <p:grpSpPr bwMode="auto">
            <a:xfrm>
              <a:off x="5628660" y="1999447"/>
              <a:ext cx="327965" cy="1086110"/>
              <a:chOff x="5105400" y="2057400"/>
              <a:chExt cx="381000" cy="1066800"/>
            </a:xfrm>
          </p:grpSpPr>
          <p:sp>
            <p:nvSpPr>
              <p:cNvPr id="208" name="Minus 207"/>
              <p:cNvSpPr/>
              <p:nvPr/>
            </p:nvSpPr>
            <p:spPr>
              <a:xfrm rot="5400000">
                <a:off x="4838715"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 name="Minus 208"/>
              <p:cNvSpPr/>
              <p:nvPr/>
            </p:nvSpPr>
            <p:spPr>
              <a:xfrm rot="5400000">
                <a:off x="5143685"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5" name="Group 149"/>
            <p:cNvGrpSpPr>
              <a:grpSpLocks/>
            </p:cNvGrpSpPr>
            <p:nvPr/>
          </p:nvGrpSpPr>
          <p:grpSpPr bwMode="auto">
            <a:xfrm>
              <a:off x="5759847" y="1999447"/>
              <a:ext cx="327965" cy="1086110"/>
              <a:chOff x="5105400" y="2057400"/>
              <a:chExt cx="381000" cy="1066800"/>
            </a:xfrm>
          </p:grpSpPr>
          <p:sp>
            <p:nvSpPr>
              <p:cNvPr id="206" name="Minus 205"/>
              <p:cNvSpPr/>
              <p:nvPr/>
            </p:nvSpPr>
            <p:spPr>
              <a:xfrm rot="5400000">
                <a:off x="4838475"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7" name="Minus 206"/>
              <p:cNvSpPr/>
              <p:nvPr/>
            </p:nvSpPr>
            <p:spPr>
              <a:xfrm rot="5400000">
                <a:off x="5143444"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6" name="Group 152"/>
            <p:cNvGrpSpPr>
              <a:grpSpLocks/>
            </p:cNvGrpSpPr>
            <p:nvPr/>
          </p:nvGrpSpPr>
          <p:grpSpPr bwMode="auto">
            <a:xfrm>
              <a:off x="5891033" y="1999447"/>
              <a:ext cx="327965" cy="1086110"/>
              <a:chOff x="5105400" y="2057400"/>
              <a:chExt cx="381000" cy="1066800"/>
            </a:xfrm>
          </p:grpSpPr>
          <p:sp>
            <p:nvSpPr>
              <p:cNvPr id="204" name="Minus 203"/>
              <p:cNvSpPr/>
              <p:nvPr/>
            </p:nvSpPr>
            <p:spPr>
              <a:xfrm rot="5400000">
                <a:off x="4839157"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 name="Minus 204"/>
              <p:cNvSpPr/>
              <p:nvPr/>
            </p:nvSpPr>
            <p:spPr>
              <a:xfrm rot="5400000">
                <a:off x="5144126"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7" name="Group 155"/>
            <p:cNvGrpSpPr>
              <a:grpSpLocks/>
            </p:cNvGrpSpPr>
            <p:nvPr/>
          </p:nvGrpSpPr>
          <p:grpSpPr bwMode="auto">
            <a:xfrm>
              <a:off x="6022219" y="1999447"/>
              <a:ext cx="327965" cy="1086110"/>
              <a:chOff x="5105400" y="2057400"/>
              <a:chExt cx="381000" cy="1066800"/>
            </a:xfrm>
          </p:grpSpPr>
          <p:sp>
            <p:nvSpPr>
              <p:cNvPr id="202" name="Minus 201"/>
              <p:cNvSpPr/>
              <p:nvPr/>
            </p:nvSpPr>
            <p:spPr>
              <a:xfrm rot="5400000">
                <a:off x="4838918"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3" name="Minus 202"/>
              <p:cNvSpPr/>
              <p:nvPr/>
            </p:nvSpPr>
            <p:spPr>
              <a:xfrm rot="5400000">
                <a:off x="5143887"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8" name="Group 158"/>
            <p:cNvGrpSpPr>
              <a:grpSpLocks/>
            </p:cNvGrpSpPr>
            <p:nvPr/>
          </p:nvGrpSpPr>
          <p:grpSpPr bwMode="auto">
            <a:xfrm>
              <a:off x="6153405" y="1999447"/>
              <a:ext cx="327965" cy="1086110"/>
              <a:chOff x="5105400" y="2057400"/>
              <a:chExt cx="381000" cy="1066800"/>
            </a:xfrm>
          </p:grpSpPr>
          <p:sp>
            <p:nvSpPr>
              <p:cNvPr id="200" name="Minus 199"/>
              <p:cNvSpPr/>
              <p:nvPr/>
            </p:nvSpPr>
            <p:spPr>
              <a:xfrm rot="5400000">
                <a:off x="4838678"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1" name="Minus 200"/>
              <p:cNvSpPr/>
              <p:nvPr/>
            </p:nvSpPr>
            <p:spPr>
              <a:xfrm rot="5400000">
                <a:off x="5143647"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79" name="Group 161"/>
            <p:cNvGrpSpPr>
              <a:grpSpLocks/>
            </p:cNvGrpSpPr>
            <p:nvPr/>
          </p:nvGrpSpPr>
          <p:grpSpPr bwMode="auto">
            <a:xfrm>
              <a:off x="6284591" y="1999447"/>
              <a:ext cx="327965" cy="1086110"/>
              <a:chOff x="5105400" y="2057400"/>
              <a:chExt cx="381000" cy="1066800"/>
            </a:xfrm>
          </p:grpSpPr>
          <p:sp>
            <p:nvSpPr>
              <p:cNvPr id="198" name="Minus 197"/>
              <p:cNvSpPr/>
              <p:nvPr/>
            </p:nvSpPr>
            <p:spPr>
              <a:xfrm rot="5400000">
                <a:off x="4839360"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9" name="Minus 198"/>
              <p:cNvSpPr/>
              <p:nvPr/>
            </p:nvSpPr>
            <p:spPr>
              <a:xfrm rot="5400000">
                <a:off x="5144329"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0" name="Group 164"/>
            <p:cNvGrpSpPr>
              <a:grpSpLocks/>
            </p:cNvGrpSpPr>
            <p:nvPr/>
          </p:nvGrpSpPr>
          <p:grpSpPr bwMode="auto">
            <a:xfrm>
              <a:off x="6415777" y="1999447"/>
              <a:ext cx="327965" cy="1086110"/>
              <a:chOff x="5105400" y="2057400"/>
              <a:chExt cx="381000" cy="1066800"/>
            </a:xfrm>
          </p:grpSpPr>
          <p:sp>
            <p:nvSpPr>
              <p:cNvPr id="196" name="Minus 195"/>
              <p:cNvSpPr/>
              <p:nvPr/>
            </p:nvSpPr>
            <p:spPr>
              <a:xfrm rot="5400000">
                <a:off x="4839121"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7" name="Minus 196"/>
              <p:cNvSpPr/>
              <p:nvPr/>
            </p:nvSpPr>
            <p:spPr>
              <a:xfrm rot="5400000">
                <a:off x="5144090"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1" name="Group 167"/>
            <p:cNvGrpSpPr>
              <a:grpSpLocks/>
            </p:cNvGrpSpPr>
            <p:nvPr/>
          </p:nvGrpSpPr>
          <p:grpSpPr bwMode="auto">
            <a:xfrm>
              <a:off x="6546963" y="1999447"/>
              <a:ext cx="327965" cy="1086110"/>
              <a:chOff x="5105400" y="2057400"/>
              <a:chExt cx="381000" cy="1066800"/>
            </a:xfrm>
          </p:grpSpPr>
          <p:sp>
            <p:nvSpPr>
              <p:cNvPr id="194" name="Minus 193"/>
              <p:cNvSpPr/>
              <p:nvPr/>
            </p:nvSpPr>
            <p:spPr>
              <a:xfrm rot="5400000">
                <a:off x="4838882"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5" name="Minus 194"/>
              <p:cNvSpPr/>
              <p:nvPr/>
            </p:nvSpPr>
            <p:spPr>
              <a:xfrm rot="5400000">
                <a:off x="5143851"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2" name="Group 170"/>
            <p:cNvGrpSpPr>
              <a:grpSpLocks/>
            </p:cNvGrpSpPr>
            <p:nvPr/>
          </p:nvGrpSpPr>
          <p:grpSpPr bwMode="auto">
            <a:xfrm>
              <a:off x="6678149" y="1999447"/>
              <a:ext cx="327965" cy="1086110"/>
              <a:chOff x="5105400" y="2057400"/>
              <a:chExt cx="381000" cy="1066800"/>
            </a:xfrm>
          </p:grpSpPr>
          <p:sp>
            <p:nvSpPr>
              <p:cNvPr id="192" name="Minus 191"/>
              <p:cNvSpPr/>
              <p:nvPr/>
            </p:nvSpPr>
            <p:spPr>
              <a:xfrm rot="5400000">
                <a:off x="4838643"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3" name="Minus 192"/>
              <p:cNvSpPr/>
              <p:nvPr/>
            </p:nvSpPr>
            <p:spPr>
              <a:xfrm rot="5400000">
                <a:off x="5143613"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3" name="Group 173"/>
            <p:cNvGrpSpPr>
              <a:grpSpLocks/>
            </p:cNvGrpSpPr>
            <p:nvPr/>
          </p:nvGrpSpPr>
          <p:grpSpPr bwMode="auto">
            <a:xfrm>
              <a:off x="6809336" y="1999447"/>
              <a:ext cx="327965" cy="1086110"/>
              <a:chOff x="5105400" y="2057400"/>
              <a:chExt cx="381000" cy="1066800"/>
            </a:xfrm>
          </p:grpSpPr>
          <p:sp>
            <p:nvSpPr>
              <p:cNvPr id="190" name="Minus 189"/>
              <p:cNvSpPr/>
              <p:nvPr/>
            </p:nvSpPr>
            <p:spPr>
              <a:xfrm rot="5400000">
                <a:off x="4838402"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1" name="Minus 190"/>
              <p:cNvSpPr/>
              <p:nvPr/>
            </p:nvSpPr>
            <p:spPr>
              <a:xfrm rot="5400000">
                <a:off x="5143371"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4" name="Group 176"/>
            <p:cNvGrpSpPr>
              <a:grpSpLocks/>
            </p:cNvGrpSpPr>
            <p:nvPr/>
          </p:nvGrpSpPr>
          <p:grpSpPr bwMode="auto">
            <a:xfrm>
              <a:off x="6940522" y="1999447"/>
              <a:ext cx="327965" cy="1086110"/>
              <a:chOff x="5105400" y="2057400"/>
              <a:chExt cx="381000" cy="1066800"/>
            </a:xfrm>
          </p:grpSpPr>
          <p:sp>
            <p:nvSpPr>
              <p:cNvPr id="188" name="Minus 187"/>
              <p:cNvSpPr/>
              <p:nvPr/>
            </p:nvSpPr>
            <p:spPr>
              <a:xfrm rot="5400000">
                <a:off x="4839085"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9" name="Minus 188"/>
              <p:cNvSpPr/>
              <p:nvPr/>
            </p:nvSpPr>
            <p:spPr>
              <a:xfrm rot="5400000">
                <a:off x="5144054"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5" name="Group 179"/>
            <p:cNvGrpSpPr>
              <a:grpSpLocks/>
            </p:cNvGrpSpPr>
            <p:nvPr/>
          </p:nvGrpSpPr>
          <p:grpSpPr bwMode="auto">
            <a:xfrm>
              <a:off x="7071708" y="1999447"/>
              <a:ext cx="327965" cy="1086110"/>
              <a:chOff x="5105400" y="2057400"/>
              <a:chExt cx="381000" cy="1066800"/>
            </a:xfrm>
          </p:grpSpPr>
          <p:sp>
            <p:nvSpPr>
              <p:cNvPr id="186" name="Minus 185"/>
              <p:cNvSpPr/>
              <p:nvPr/>
            </p:nvSpPr>
            <p:spPr>
              <a:xfrm rot="5400000">
                <a:off x="4838845"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7" name="Minus 186"/>
              <p:cNvSpPr/>
              <p:nvPr/>
            </p:nvSpPr>
            <p:spPr>
              <a:xfrm rot="5400000">
                <a:off x="5143815"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6" name="Group 182"/>
            <p:cNvGrpSpPr>
              <a:grpSpLocks/>
            </p:cNvGrpSpPr>
            <p:nvPr/>
          </p:nvGrpSpPr>
          <p:grpSpPr bwMode="auto">
            <a:xfrm>
              <a:off x="7202894" y="1999447"/>
              <a:ext cx="327965" cy="1086110"/>
              <a:chOff x="5105400" y="2057400"/>
              <a:chExt cx="381000" cy="1066800"/>
            </a:xfrm>
          </p:grpSpPr>
          <p:sp>
            <p:nvSpPr>
              <p:cNvPr id="184" name="Minus 183"/>
              <p:cNvSpPr/>
              <p:nvPr/>
            </p:nvSpPr>
            <p:spPr>
              <a:xfrm rot="5400000">
                <a:off x="4838605"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5" name="Minus 184"/>
              <p:cNvSpPr/>
              <p:nvPr/>
            </p:nvSpPr>
            <p:spPr>
              <a:xfrm rot="5400000">
                <a:off x="5143574"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7" name="Group 185"/>
            <p:cNvGrpSpPr>
              <a:grpSpLocks/>
            </p:cNvGrpSpPr>
            <p:nvPr/>
          </p:nvGrpSpPr>
          <p:grpSpPr bwMode="auto">
            <a:xfrm>
              <a:off x="7334080" y="1999447"/>
              <a:ext cx="327965" cy="1086110"/>
              <a:chOff x="5105400" y="2057400"/>
              <a:chExt cx="381000" cy="1066800"/>
            </a:xfrm>
          </p:grpSpPr>
          <p:sp>
            <p:nvSpPr>
              <p:cNvPr id="182" name="Minus 181"/>
              <p:cNvSpPr/>
              <p:nvPr/>
            </p:nvSpPr>
            <p:spPr>
              <a:xfrm rot="5400000">
                <a:off x="4839288"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3" name="Minus 182"/>
              <p:cNvSpPr/>
              <p:nvPr/>
            </p:nvSpPr>
            <p:spPr>
              <a:xfrm rot="5400000">
                <a:off x="5144257"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8" name="Group 188"/>
            <p:cNvGrpSpPr>
              <a:grpSpLocks/>
            </p:cNvGrpSpPr>
            <p:nvPr/>
          </p:nvGrpSpPr>
          <p:grpSpPr bwMode="auto">
            <a:xfrm>
              <a:off x="7465266" y="1999447"/>
              <a:ext cx="327965" cy="1086110"/>
              <a:chOff x="5105400" y="2057400"/>
              <a:chExt cx="381000" cy="1066800"/>
            </a:xfrm>
          </p:grpSpPr>
          <p:sp>
            <p:nvSpPr>
              <p:cNvPr id="180" name="Minus 179"/>
              <p:cNvSpPr/>
              <p:nvPr/>
            </p:nvSpPr>
            <p:spPr>
              <a:xfrm rot="5400000">
                <a:off x="4839049"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1" name="Minus 180"/>
              <p:cNvSpPr/>
              <p:nvPr/>
            </p:nvSpPr>
            <p:spPr>
              <a:xfrm rot="5400000">
                <a:off x="5144018"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89" name="Group 191"/>
            <p:cNvGrpSpPr>
              <a:grpSpLocks/>
            </p:cNvGrpSpPr>
            <p:nvPr/>
          </p:nvGrpSpPr>
          <p:grpSpPr bwMode="auto">
            <a:xfrm>
              <a:off x="7596452" y="1999447"/>
              <a:ext cx="327965" cy="1086110"/>
              <a:chOff x="5105400" y="2057400"/>
              <a:chExt cx="381000" cy="1066800"/>
            </a:xfrm>
          </p:grpSpPr>
          <p:sp>
            <p:nvSpPr>
              <p:cNvPr id="178" name="Minus 177"/>
              <p:cNvSpPr/>
              <p:nvPr/>
            </p:nvSpPr>
            <p:spPr>
              <a:xfrm rot="5400000">
                <a:off x="4838808" y="2323571"/>
                <a:ext cx="914125"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9" name="Minus 178"/>
              <p:cNvSpPr/>
              <p:nvPr/>
            </p:nvSpPr>
            <p:spPr>
              <a:xfrm rot="5400000">
                <a:off x="5143778" y="2781413"/>
                <a:ext cx="304188"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90" name="Group 194"/>
            <p:cNvGrpSpPr>
              <a:grpSpLocks/>
            </p:cNvGrpSpPr>
            <p:nvPr/>
          </p:nvGrpSpPr>
          <p:grpSpPr bwMode="auto">
            <a:xfrm>
              <a:off x="7727639" y="1999447"/>
              <a:ext cx="327965" cy="1086110"/>
              <a:chOff x="5105400" y="2057400"/>
              <a:chExt cx="381000" cy="1066800"/>
            </a:xfrm>
          </p:grpSpPr>
          <p:sp>
            <p:nvSpPr>
              <p:cNvPr id="176" name="Minus 175"/>
              <p:cNvSpPr/>
              <p:nvPr/>
            </p:nvSpPr>
            <p:spPr>
              <a:xfrm rot="5400000">
                <a:off x="4838568" y="2324492"/>
                <a:ext cx="914125"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7" name="Minus 176"/>
              <p:cNvSpPr/>
              <p:nvPr/>
            </p:nvSpPr>
            <p:spPr>
              <a:xfrm rot="5400000">
                <a:off x="5143537" y="2782335"/>
                <a:ext cx="304188"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91" name="Group 264"/>
            <p:cNvGrpSpPr>
              <a:grpSpLocks/>
            </p:cNvGrpSpPr>
            <p:nvPr/>
          </p:nvGrpSpPr>
          <p:grpSpPr bwMode="auto">
            <a:xfrm>
              <a:off x="7858825" y="1999447"/>
              <a:ext cx="327965" cy="1086110"/>
              <a:chOff x="5105400" y="2057400"/>
              <a:chExt cx="381000" cy="1066800"/>
            </a:xfrm>
          </p:grpSpPr>
          <p:sp>
            <p:nvSpPr>
              <p:cNvPr id="174" name="Minus 173"/>
              <p:cNvSpPr/>
              <p:nvPr/>
            </p:nvSpPr>
            <p:spPr>
              <a:xfrm rot="5400000">
                <a:off x="4838330"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5" name="Minus 174"/>
              <p:cNvSpPr/>
              <p:nvPr/>
            </p:nvSpPr>
            <p:spPr>
              <a:xfrm rot="5400000">
                <a:off x="5143299"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15392" name="Group 267"/>
            <p:cNvGrpSpPr>
              <a:grpSpLocks/>
            </p:cNvGrpSpPr>
            <p:nvPr/>
          </p:nvGrpSpPr>
          <p:grpSpPr bwMode="auto">
            <a:xfrm>
              <a:off x="4841544" y="1999447"/>
              <a:ext cx="327965" cy="1086110"/>
              <a:chOff x="5105400" y="2057400"/>
              <a:chExt cx="381000" cy="1066800"/>
            </a:xfrm>
          </p:grpSpPr>
          <p:sp>
            <p:nvSpPr>
              <p:cNvPr id="172" name="Minus 171"/>
              <p:cNvSpPr/>
              <p:nvPr/>
            </p:nvSpPr>
            <p:spPr>
              <a:xfrm rot="5400000">
                <a:off x="4839230" y="2323570"/>
                <a:ext cx="914125"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3" name="Minus 172"/>
              <p:cNvSpPr/>
              <p:nvPr/>
            </p:nvSpPr>
            <p:spPr>
              <a:xfrm rot="5400000">
                <a:off x="5144199" y="2781412"/>
                <a:ext cx="304188"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sp>
          <p:nvSpPr>
            <p:cNvPr id="247" name="Rectangle 18"/>
            <p:cNvSpPr/>
            <p:nvPr/>
          </p:nvSpPr>
          <p:spPr>
            <a:xfrm>
              <a:off x="4949503" y="3142935"/>
              <a:ext cx="1879759" cy="214404"/>
            </a:xfrm>
            <a:prstGeom prst="rect">
              <a:avLst/>
            </a:prstGeom>
            <a:solidFill>
              <a:schemeClr val="accent2">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48" name="TextBox 19"/>
            <p:cNvSpPr txBox="1"/>
            <p:nvPr/>
          </p:nvSpPr>
          <p:spPr>
            <a:xfrm>
              <a:off x="4952678" y="3428807"/>
              <a:ext cx="3797622" cy="36949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p:spPr>
          <p:txBody>
            <a:bodyPr>
              <a:spAutoFit/>
            </a:bodyPr>
            <a:lstStyle/>
            <a:p>
              <a:pPr>
                <a:defRPr/>
              </a:pPr>
              <a:r>
                <a:rPr lang="en-US" dirty="0"/>
                <a:t>Tasks, shared and local data</a:t>
              </a:r>
            </a:p>
          </p:txBody>
        </p:sp>
      </p:grpSp>
      <p:grpSp>
        <p:nvGrpSpPr>
          <p:cNvPr id="15365" name="Group 326"/>
          <p:cNvGrpSpPr>
            <a:grpSpLocks/>
          </p:cNvGrpSpPr>
          <p:nvPr/>
        </p:nvGrpSpPr>
        <p:grpSpPr bwMode="auto">
          <a:xfrm>
            <a:off x="1015735" y="1605750"/>
            <a:ext cx="3148780" cy="1315159"/>
            <a:chOff x="838200" y="2113772"/>
            <a:chExt cx="2362200" cy="1314377"/>
          </a:xfrm>
        </p:grpSpPr>
        <p:sp>
          <p:nvSpPr>
            <p:cNvPr id="223" name="Rectangle 222"/>
            <p:cNvSpPr/>
            <p:nvPr/>
          </p:nvSpPr>
          <p:spPr>
            <a:xfrm>
              <a:off x="947738" y="2113772"/>
              <a:ext cx="1509712" cy="685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Original Problem</a:t>
              </a:r>
            </a:p>
          </p:txBody>
        </p:sp>
        <p:sp>
          <p:nvSpPr>
            <p:cNvPr id="15368" name="TextBox 15"/>
            <p:cNvSpPr txBox="1">
              <a:spLocks noChangeArrowheads="1"/>
            </p:cNvSpPr>
            <p:nvPr/>
          </p:nvSpPr>
          <p:spPr bwMode="auto">
            <a:xfrm>
              <a:off x="838200" y="3028039"/>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sv-SE" sz="2000" dirty="0"/>
                <a:t>Original Problem</a:t>
              </a:r>
              <a:endParaRPr lang="en-US" sz="2000" dirty="0"/>
            </a:p>
          </p:txBody>
        </p:sp>
      </p:grpSp>
      <p:sp>
        <p:nvSpPr>
          <p:cNvPr id="83" name="Rectangle 7"/>
          <p:cNvSpPr/>
          <p:nvPr/>
        </p:nvSpPr>
        <p:spPr bwMode="auto">
          <a:xfrm>
            <a:off x="1161748" y="2299272"/>
            <a:ext cx="2012425" cy="228600"/>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581801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Concurrency</a:t>
            </a:r>
            <a:endParaRPr lang="en-US" dirty="0"/>
          </a:p>
        </p:txBody>
      </p:sp>
      <p:sp>
        <p:nvSpPr>
          <p:cNvPr id="16387" name="Content Placeholder 2"/>
          <p:cNvSpPr>
            <a:spLocks noGrp="1"/>
          </p:cNvSpPr>
          <p:nvPr>
            <p:ph type="body" sz="quarter" idx="10"/>
          </p:nvPr>
        </p:nvSpPr>
        <p:spPr>
          <a:xfrm>
            <a:off x="519112" y="1447799"/>
            <a:ext cx="11149013" cy="1335750"/>
          </a:xfrm>
        </p:spPr>
        <p:txBody>
          <a:bodyPr/>
          <a:lstStyle/>
          <a:p>
            <a:pPr marL="461963" lvl="1" indent="-461963"/>
            <a:r>
              <a:rPr lang="en-US" dirty="0" smtClean="0"/>
              <a:t>Decomposition Analysis</a:t>
            </a:r>
          </a:p>
          <a:p>
            <a:pPr marL="461963" lvl="1" indent="-461963"/>
            <a:r>
              <a:rPr lang="en-US" dirty="0" smtClean="0"/>
              <a:t>Dependency Analysis</a:t>
            </a:r>
          </a:p>
          <a:p>
            <a:pPr marL="461963" lvl="1" indent="-461963"/>
            <a:r>
              <a:rPr lang="en-US" dirty="0" smtClean="0"/>
              <a:t>Design Evaluation </a:t>
            </a:r>
          </a:p>
        </p:txBody>
      </p:sp>
      <p:pic>
        <p:nvPicPr>
          <p:cNvPr id="16388"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5434" y="2468881"/>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1267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Decomposition Analysis</a:t>
            </a:r>
            <a:endParaRPr lang="en-US" dirty="0"/>
          </a:p>
        </p:txBody>
      </p:sp>
      <p:sp>
        <p:nvSpPr>
          <p:cNvPr id="17411" name="Content Placeholder 2"/>
          <p:cNvSpPr>
            <a:spLocks noGrp="1"/>
          </p:cNvSpPr>
          <p:nvPr>
            <p:ph type="body" sz="quarter" idx="10"/>
          </p:nvPr>
        </p:nvSpPr>
        <p:spPr/>
        <p:txBody>
          <a:bodyPr/>
          <a:lstStyle/>
          <a:p>
            <a:r>
              <a:rPr lang="en-US" smtClean="0"/>
              <a:t>Task Decomposition </a:t>
            </a:r>
          </a:p>
          <a:p>
            <a:r>
              <a:rPr lang="en-US" smtClean="0"/>
              <a:t>Data Decomposition</a:t>
            </a:r>
            <a:endParaRPr lang="en-US" dirty="0" smtClean="0"/>
          </a:p>
        </p:txBody>
      </p:sp>
      <p:pic>
        <p:nvPicPr>
          <p:cNvPr id="17412"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5166" y="2044456"/>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5166" y="1593781"/>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10"/>
          <p:cNvGrpSpPr>
            <a:grpSpLocks/>
          </p:cNvGrpSpPr>
          <p:nvPr/>
        </p:nvGrpSpPr>
        <p:grpSpPr bwMode="auto">
          <a:xfrm>
            <a:off x="6224917" y="304801"/>
            <a:ext cx="609441" cy="396875"/>
            <a:chOff x="4495800" y="5791200"/>
            <a:chExt cx="457200" cy="396240"/>
          </a:xfrm>
        </p:grpSpPr>
        <p:pic>
          <p:nvPicPr>
            <p:cNvPr id="17415" name="Picture 8"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09262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Analysis</a:t>
            </a:r>
          </a:p>
        </p:txBody>
      </p:sp>
      <p:sp>
        <p:nvSpPr>
          <p:cNvPr id="18435" name="Content Placeholder 2"/>
          <p:cNvSpPr>
            <a:spLocks noGrp="1"/>
          </p:cNvSpPr>
          <p:nvPr>
            <p:ph type="body" sz="quarter" idx="10"/>
          </p:nvPr>
        </p:nvSpPr>
        <p:spPr/>
        <p:txBody>
          <a:bodyPr/>
          <a:lstStyle/>
          <a:p>
            <a:r>
              <a:rPr lang="en-US" smtClean="0"/>
              <a:t>Group Tasks</a:t>
            </a:r>
          </a:p>
          <a:p>
            <a:r>
              <a:rPr lang="en-US" smtClean="0"/>
              <a:t>Order Tasks</a:t>
            </a:r>
          </a:p>
          <a:p>
            <a:r>
              <a:rPr lang="en-US" smtClean="0"/>
              <a:t>Data Sharing</a:t>
            </a:r>
          </a:p>
          <a:p>
            <a:pPr lvl="1"/>
            <a:endParaRPr lang="en-US" smtClean="0"/>
          </a:p>
          <a:p>
            <a:endParaRPr lang="en-US" dirty="0" smtClean="0"/>
          </a:p>
        </p:txBody>
      </p:sp>
      <p:pic>
        <p:nvPicPr>
          <p:cNvPr id="18436" name="Picture 8"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8460" y="2600222"/>
            <a:ext cx="40629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8460" y="1970022"/>
            <a:ext cx="40629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8460" y="1548694"/>
            <a:ext cx="40629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10"/>
          <p:cNvGrpSpPr>
            <a:grpSpLocks/>
          </p:cNvGrpSpPr>
          <p:nvPr/>
        </p:nvGrpSpPr>
        <p:grpSpPr bwMode="auto">
          <a:xfrm>
            <a:off x="5858593" y="366079"/>
            <a:ext cx="609441" cy="395287"/>
            <a:chOff x="4495800" y="5791200"/>
            <a:chExt cx="457200" cy="396240"/>
          </a:xfrm>
        </p:grpSpPr>
        <p:pic>
          <p:nvPicPr>
            <p:cNvPr id="18440"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2"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34870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354217"/>
          </a:xfrm>
        </p:spPr>
        <p:txBody>
          <a:bodyPr/>
          <a:lstStyle/>
          <a:p>
            <a:pPr lvl="1"/>
            <a:r>
              <a:rPr lang="en-US" sz="4400" dirty="0" smtClean="0">
                <a:solidFill>
                  <a:schemeClr val="tx1"/>
                </a:solidFill>
                <a:latin typeface="+mj-lt"/>
              </a:rPr>
              <a:t>Design Evaluation </a:t>
            </a:r>
            <a:br>
              <a:rPr lang="en-US" sz="4400" dirty="0" smtClean="0">
                <a:solidFill>
                  <a:schemeClr val="tx1"/>
                </a:solidFill>
                <a:latin typeface="+mj-lt"/>
              </a:rPr>
            </a:br>
            <a:endParaRPr lang="en-US" sz="4400" dirty="0">
              <a:solidFill>
                <a:schemeClr val="tx1"/>
              </a:solidFill>
              <a:latin typeface="+mj-lt"/>
            </a:endParaRPr>
          </a:p>
        </p:txBody>
      </p:sp>
      <p:sp>
        <p:nvSpPr>
          <p:cNvPr id="19459" name="Content Placeholder 5"/>
          <p:cNvSpPr>
            <a:spLocks noGrp="1"/>
          </p:cNvSpPr>
          <p:nvPr>
            <p:ph type="body" sz="quarter" idx="10"/>
          </p:nvPr>
        </p:nvSpPr>
        <p:spPr>
          <a:xfrm>
            <a:off x="519112" y="1447799"/>
            <a:ext cx="11149013" cy="886397"/>
          </a:xfrm>
        </p:spPr>
        <p:txBody>
          <a:bodyPr/>
          <a:lstStyle/>
          <a:p>
            <a:pPr marL="0" lvl="2" indent="0">
              <a:buNone/>
            </a:pPr>
            <a:r>
              <a:rPr lang="en-US" sz="3200" dirty="0" smtClean="0"/>
              <a:t>Is the decomposition and the dependency analysis good enough so we can continue?</a:t>
            </a:r>
          </a:p>
        </p:txBody>
      </p:sp>
      <p:pic>
        <p:nvPicPr>
          <p:cNvPr id="19460" name="Picture 6" descr="te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0638" y="355745"/>
            <a:ext cx="60944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5343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Demo</a:t>
            </a:r>
            <a:endParaRPr lang="en-US" dirty="0"/>
          </a:p>
        </p:txBody>
      </p:sp>
    </p:spTree>
    <p:extLst>
      <p:ext uri="{BB962C8B-B14F-4D97-AF65-F5344CB8AC3E}">
        <p14:creationId xmlns:p14="http://schemas.microsoft.com/office/powerpoint/2010/main" val="4036613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6295" y="3146426"/>
            <a:ext cx="11380469" cy="538163"/>
            <a:chOff x="304800" y="3145970"/>
            <a:chExt cx="8537448" cy="538845"/>
          </a:xfrm>
        </p:grpSpPr>
        <p:sp>
          <p:nvSpPr>
            <p:cNvPr id="5" name="Rounded Rectangle 4"/>
            <p:cNvSpPr/>
            <p:nvPr/>
          </p:nvSpPr>
          <p:spPr>
            <a:xfrm>
              <a:off x="304800" y="3150739"/>
              <a:ext cx="1755749" cy="53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Step 1</a:t>
              </a:r>
              <a:endParaRPr lang="en-US" dirty="0"/>
            </a:p>
          </p:txBody>
        </p:sp>
        <p:sp>
          <p:nvSpPr>
            <p:cNvPr id="7" name="Rounded Rectangle 6"/>
            <p:cNvSpPr/>
            <p:nvPr/>
          </p:nvSpPr>
          <p:spPr>
            <a:xfrm>
              <a:off x="2590766" y="3150739"/>
              <a:ext cx="1755749" cy="53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Step 2</a:t>
              </a:r>
              <a:endParaRPr lang="en-US" dirty="0"/>
            </a:p>
          </p:txBody>
        </p:sp>
        <p:sp>
          <p:nvSpPr>
            <p:cNvPr id="8" name="Rounded Rectangle 7"/>
            <p:cNvSpPr/>
            <p:nvPr/>
          </p:nvSpPr>
          <p:spPr>
            <a:xfrm>
              <a:off x="4876732" y="3150739"/>
              <a:ext cx="1755749" cy="53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Step 3</a:t>
              </a:r>
              <a:endParaRPr lang="en-US" dirty="0"/>
            </a:p>
          </p:txBody>
        </p:sp>
        <p:sp>
          <p:nvSpPr>
            <p:cNvPr id="9" name="Rounded Rectangle 8"/>
            <p:cNvSpPr/>
            <p:nvPr/>
          </p:nvSpPr>
          <p:spPr>
            <a:xfrm>
              <a:off x="7086499" y="3145970"/>
              <a:ext cx="1755749" cy="53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Step 4</a:t>
              </a:r>
              <a:endParaRPr lang="en-US" dirty="0"/>
            </a:p>
          </p:txBody>
        </p:sp>
        <p:cxnSp>
          <p:nvCxnSpPr>
            <p:cNvPr id="10" name="Straight Arrow Connector 9"/>
            <p:cNvCxnSpPr>
              <a:stCxn id="5" idx="3"/>
              <a:endCxn id="7" idx="1"/>
            </p:cNvCxnSpPr>
            <p:nvPr/>
          </p:nvCxnSpPr>
          <p:spPr>
            <a:xfrm>
              <a:off x="2060549" y="3417777"/>
              <a:ext cx="53021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4346515" y="3417777"/>
              <a:ext cx="53021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4" name="Straight Arrow Connector 1043"/>
            <p:cNvCxnSpPr>
              <a:stCxn id="8" idx="3"/>
              <a:endCxn id="9" idx="1"/>
            </p:cNvCxnSpPr>
            <p:nvPr/>
          </p:nvCxnSpPr>
          <p:spPr>
            <a:xfrm flipV="1">
              <a:off x="6632481" y="3413008"/>
              <a:ext cx="454018" cy="47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493056" y="1752600"/>
            <a:ext cx="11289475" cy="3462338"/>
            <a:chOff x="370114" y="1752600"/>
            <a:chExt cx="8469086" cy="3461657"/>
          </a:xfrm>
        </p:grpSpPr>
        <p:sp>
          <p:nvSpPr>
            <p:cNvPr id="20" name="Rounded Rectangle 19"/>
            <p:cNvSpPr/>
            <p:nvPr/>
          </p:nvSpPr>
          <p:spPr>
            <a:xfrm>
              <a:off x="381226" y="1752600"/>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Peel and Dice Oninons</a:t>
              </a:r>
              <a:endParaRPr lang="en-US" dirty="0"/>
            </a:p>
          </p:txBody>
        </p:sp>
        <p:sp>
          <p:nvSpPr>
            <p:cNvPr id="21" name="Rounded Rectangle 20"/>
            <p:cNvSpPr/>
            <p:nvPr/>
          </p:nvSpPr>
          <p:spPr>
            <a:xfrm>
              <a:off x="374876" y="2700152"/>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Fry the Onion</a:t>
              </a:r>
              <a:endParaRPr lang="en-US" dirty="0"/>
            </a:p>
          </p:txBody>
        </p:sp>
        <p:sp>
          <p:nvSpPr>
            <p:cNvPr id="22" name="Rounded Rectangle 21"/>
            <p:cNvSpPr/>
            <p:nvPr/>
          </p:nvSpPr>
          <p:spPr>
            <a:xfrm>
              <a:off x="370114" y="3679446"/>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Sprinkle Paprika</a:t>
              </a:r>
            </a:p>
          </p:txBody>
        </p:sp>
        <p:sp>
          <p:nvSpPr>
            <p:cNvPr id="23" name="Rounded Rectangle 22"/>
            <p:cNvSpPr/>
            <p:nvPr/>
          </p:nvSpPr>
          <p:spPr>
            <a:xfrm>
              <a:off x="370114" y="4680962"/>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Add Water</a:t>
              </a:r>
              <a:endParaRPr lang="en-US" dirty="0"/>
            </a:p>
          </p:txBody>
        </p:sp>
        <p:cxnSp>
          <p:nvCxnSpPr>
            <p:cNvPr id="24" name="Straight Arrow Connector 23"/>
            <p:cNvCxnSpPr>
              <a:stCxn id="20" idx="2"/>
              <a:endCxn id="21" idx="0"/>
            </p:cNvCxnSpPr>
            <p:nvPr/>
          </p:nvCxnSpPr>
          <p:spPr>
            <a:xfrm flipH="1">
              <a:off x="1251152" y="2285895"/>
              <a:ext cx="6350" cy="4142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22" idx="0"/>
            </p:cNvCxnSpPr>
            <p:nvPr/>
          </p:nvCxnSpPr>
          <p:spPr>
            <a:xfrm flipH="1">
              <a:off x="1246391" y="3233447"/>
              <a:ext cx="4762" cy="445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3" idx="0"/>
            </p:cNvCxnSpPr>
            <p:nvPr/>
          </p:nvCxnSpPr>
          <p:spPr>
            <a:xfrm>
              <a:off x="1246391" y="4212741"/>
              <a:ext cx="0" cy="468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25881" y="1752600"/>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Dice The</a:t>
              </a:r>
            </a:p>
            <a:p>
              <a:pPr algn="ctr">
                <a:defRPr/>
              </a:pPr>
              <a:r>
                <a:rPr lang="en-US" dirty="0"/>
                <a:t>Meat</a:t>
              </a:r>
            </a:p>
          </p:txBody>
        </p:sp>
        <p:sp>
          <p:nvSpPr>
            <p:cNvPr id="28" name="Rounded Rectangle 27"/>
            <p:cNvSpPr/>
            <p:nvPr/>
          </p:nvSpPr>
          <p:spPr>
            <a:xfrm>
              <a:off x="2519532" y="2700152"/>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Add Some Spices</a:t>
              </a:r>
              <a:endParaRPr lang="en-US" dirty="0"/>
            </a:p>
          </p:txBody>
        </p:sp>
        <p:sp>
          <p:nvSpPr>
            <p:cNvPr id="29" name="Rounded Rectangle 28"/>
            <p:cNvSpPr/>
            <p:nvPr/>
          </p:nvSpPr>
          <p:spPr>
            <a:xfrm>
              <a:off x="2514769" y="3679446"/>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Cut And Clean The Chilies</a:t>
              </a:r>
            </a:p>
          </p:txBody>
        </p:sp>
        <p:sp>
          <p:nvSpPr>
            <p:cNvPr id="30" name="Rounded Rectangle 29"/>
            <p:cNvSpPr/>
            <p:nvPr/>
          </p:nvSpPr>
          <p:spPr>
            <a:xfrm>
              <a:off x="2514769" y="4680962"/>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Cook 40 minutes</a:t>
              </a:r>
              <a:endParaRPr lang="en-US" dirty="0"/>
            </a:p>
          </p:txBody>
        </p:sp>
        <p:cxnSp>
          <p:nvCxnSpPr>
            <p:cNvPr id="31" name="Straight Arrow Connector 30"/>
            <p:cNvCxnSpPr>
              <a:stCxn id="27" idx="2"/>
              <a:endCxn id="28" idx="0"/>
            </p:cNvCxnSpPr>
            <p:nvPr/>
          </p:nvCxnSpPr>
          <p:spPr>
            <a:xfrm flipH="1">
              <a:off x="3395808" y="2285895"/>
              <a:ext cx="6350" cy="4142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2"/>
              <a:endCxn id="29" idx="0"/>
            </p:cNvCxnSpPr>
            <p:nvPr/>
          </p:nvCxnSpPr>
          <p:spPr>
            <a:xfrm flipH="1">
              <a:off x="3391045" y="3233447"/>
              <a:ext cx="4763" cy="445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2"/>
              <a:endCxn id="30" idx="0"/>
            </p:cNvCxnSpPr>
            <p:nvPr/>
          </p:nvCxnSpPr>
          <p:spPr>
            <a:xfrm>
              <a:off x="3391045" y="4212741"/>
              <a:ext cx="0" cy="468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876906" y="2711261"/>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Peel and Dice Potatoes</a:t>
              </a:r>
              <a:endParaRPr lang="en-US" dirty="0"/>
            </a:p>
          </p:txBody>
        </p:sp>
        <p:sp>
          <p:nvSpPr>
            <p:cNvPr id="35" name="Rounded Rectangle 34"/>
            <p:cNvSpPr/>
            <p:nvPr/>
          </p:nvSpPr>
          <p:spPr>
            <a:xfrm>
              <a:off x="4872144" y="3657225"/>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Cook 10 minutes</a:t>
              </a:r>
              <a:endParaRPr lang="en-US" dirty="0"/>
            </a:p>
          </p:txBody>
        </p:sp>
        <p:sp>
          <p:nvSpPr>
            <p:cNvPr id="36" name="Rounded Rectangle 35"/>
            <p:cNvSpPr/>
            <p:nvPr/>
          </p:nvSpPr>
          <p:spPr>
            <a:xfrm>
              <a:off x="7086647" y="2704913"/>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Cut The Peppers</a:t>
              </a:r>
            </a:p>
          </p:txBody>
        </p:sp>
        <p:sp>
          <p:nvSpPr>
            <p:cNvPr id="37" name="Rounded Rectangle 36"/>
            <p:cNvSpPr/>
            <p:nvPr/>
          </p:nvSpPr>
          <p:spPr>
            <a:xfrm>
              <a:off x="7086647" y="3706429"/>
              <a:ext cx="1752553" cy="53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Cook 5 minutes</a:t>
              </a:r>
              <a:endParaRPr lang="en-US" dirty="0"/>
            </a:p>
          </p:txBody>
        </p:sp>
        <p:cxnSp>
          <p:nvCxnSpPr>
            <p:cNvPr id="38" name="Straight Arrow Connector 37"/>
            <p:cNvCxnSpPr>
              <a:stCxn id="34" idx="2"/>
              <a:endCxn id="35" idx="0"/>
            </p:cNvCxnSpPr>
            <p:nvPr/>
          </p:nvCxnSpPr>
          <p:spPr>
            <a:xfrm flipH="1">
              <a:off x="5748420" y="3244556"/>
              <a:ext cx="4762" cy="4126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6" idx="2"/>
              <a:endCxn id="37" idx="0"/>
            </p:cNvCxnSpPr>
            <p:nvPr/>
          </p:nvCxnSpPr>
          <p:spPr>
            <a:xfrm>
              <a:off x="7962923" y="3238208"/>
              <a:ext cx="0" cy="468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5" idx="2"/>
              <a:endCxn id="36" idx="0"/>
            </p:cNvCxnSpPr>
            <p:nvPr/>
          </p:nvCxnSpPr>
          <p:spPr>
            <a:xfrm rot="5400000" flipH="1" flipV="1">
              <a:off x="6112868" y="2340465"/>
              <a:ext cx="1485608" cy="2214503"/>
            </a:xfrm>
            <a:prstGeom prst="bentConnector5">
              <a:avLst>
                <a:gd name="adj1" fmla="val -15385"/>
                <a:gd name="adj2" fmla="val 50000"/>
                <a:gd name="adj3" fmla="val 11538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3" idx="2"/>
              <a:endCxn id="27" idx="0"/>
            </p:cNvCxnSpPr>
            <p:nvPr/>
          </p:nvCxnSpPr>
          <p:spPr>
            <a:xfrm rot="5400000" flipH="1" flipV="1">
              <a:off x="593446" y="2405544"/>
              <a:ext cx="3461657" cy="2155767"/>
            </a:xfrm>
            <a:prstGeom prst="bentConnector5">
              <a:avLst>
                <a:gd name="adj1" fmla="val -6604"/>
                <a:gd name="adj2" fmla="val 50000"/>
                <a:gd name="adj3" fmla="val 106604"/>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0" idx="2"/>
              <a:endCxn id="34" idx="0"/>
            </p:cNvCxnSpPr>
            <p:nvPr/>
          </p:nvCxnSpPr>
          <p:spPr>
            <a:xfrm rot="5400000" flipH="1" flipV="1">
              <a:off x="3320616" y="2781691"/>
              <a:ext cx="2502996" cy="2362137"/>
            </a:xfrm>
            <a:prstGeom prst="bentConnector5">
              <a:avLst>
                <a:gd name="adj1" fmla="val -9130"/>
                <a:gd name="adj2" fmla="val 50000"/>
                <a:gd name="adj3" fmla="val 10913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6821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61111E-6 3.33333E-6 L -0.00017 -0.36459 " pathEditMode="relative" rAng="0" ptsTypes="AA">
                                      <p:cBhvr>
                                        <p:cTn id="6" dur="2000" fill="hold"/>
                                        <p:tgtEl>
                                          <p:spTgt spid="2"/>
                                        </p:tgtEl>
                                        <p:attrNameLst>
                                          <p:attrName>ppt_x</p:attrName>
                                          <p:attrName>ppt_y</p:attrName>
                                        </p:attrNameLst>
                                      </p:cBhvr>
                                      <p:rCtr x="-17" y="-1824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par>
                          <p:cTn id="15" fill="hold" nodeType="afterGroup">
                            <p:stCondLst>
                              <p:cond delay="0"/>
                            </p:stCondLst>
                            <p:childTnLst>
                              <p:par>
                                <p:cTn id="16" presetID="64" presetClass="path" presetSubtype="0" accel="50000" decel="50000" fill="hold" nodeType="afterEffect">
                                  <p:stCondLst>
                                    <p:cond delay="0"/>
                                  </p:stCondLst>
                                  <p:childTnLst>
                                    <p:animMotion origin="layout" path="M -2.22222E-6 -2.83499E-6 L -2.22222E-6 -0.16339 " pathEditMode="relative" rAng="0" ptsTypes="AA">
                                      <p:cBhvr>
                                        <p:cTn id="17" dur="2000" fill="hold"/>
                                        <p:tgtEl>
                                          <p:spTgt spid="19"/>
                                        </p:tgtEl>
                                        <p:attrNameLst>
                                          <p:attrName>ppt_x</p:attrName>
                                          <p:attrName>ppt_y</p:attrName>
                                        </p:attrNameLst>
                                      </p:cBhvr>
                                      <p:rCtr x="0" y="-81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Who am I?</a:t>
            </a:r>
            <a:endParaRPr lang="en-US" dirty="0"/>
          </a:p>
        </p:txBody>
      </p:sp>
      <p:sp>
        <p:nvSpPr>
          <p:cNvPr id="6147" name="Content Placeholder 6"/>
          <p:cNvSpPr>
            <a:spLocks noGrp="1"/>
          </p:cNvSpPr>
          <p:nvPr>
            <p:ph type="body" sz="quarter" idx="10"/>
          </p:nvPr>
        </p:nvSpPr>
        <p:spPr/>
        <p:txBody>
          <a:bodyPr/>
          <a:lstStyle/>
          <a:p>
            <a:r>
              <a:rPr lang="sv-SE" smtClean="0"/>
              <a:t>Tiberiu ’Tibi’ Covaci</a:t>
            </a:r>
            <a:endParaRPr lang="en-US" smtClean="0"/>
          </a:p>
          <a:p>
            <a:r>
              <a:rPr lang="en-US" smtClean="0"/>
              <a:t>Software engineer, over 20 years experience</a:t>
            </a:r>
          </a:p>
          <a:p>
            <a:r>
              <a:rPr lang="en-US" smtClean="0"/>
              <a:t>MCT since 2004, teaching .NET</a:t>
            </a:r>
          </a:p>
          <a:p>
            <a:r>
              <a:rPr lang="en-US" smtClean="0"/>
              <a:t>Researcher at KTH Sweden</a:t>
            </a:r>
          </a:p>
          <a:p>
            <a:r>
              <a:rPr lang="en-US" smtClean="0"/>
              <a:t>INETA Speaker &amp; Country Lead for Sweden</a:t>
            </a:r>
          </a:p>
          <a:p>
            <a:r>
              <a:rPr lang="sv-SE" smtClean="0"/>
              <a:t>Telerik MVP/Insider</a:t>
            </a:r>
          </a:p>
          <a:p>
            <a:r>
              <a:rPr lang="sv-SE" smtClean="0"/>
              <a:t>@tibor19 #msteched</a:t>
            </a:r>
            <a:endParaRPr lang="en-US" dirty="0" smtClean="0"/>
          </a:p>
        </p:txBody>
      </p:sp>
    </p:spTree>
    <p:extLst>
      <p:ext uri="{BB962C8B-B14F-4D97-AF65-F5344CB8AC3E}">
        <p14:creationId xmlns:p14="http://schemas.microsoft.com/office/powerpoint/2010/main" val="4461359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22681" y="576263"/>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Peel and Dice Oninons</a:t>
            </a:r>
            <a:endParaRPr lang="en-US" dirty="0"/>
          </a:p>
        </p:txBody>
      </p:sp>
      <p:sp>
        <p:nvSpPr>
          <p:cNvPr id="7" name="Rounded Rectangle 6"/>
          <p:cNvSpPr/>
          <p:nvPr/>
        </p:nvSpPr>
        <p:spPr>
          <a:xfrm>
            <a:off x="514217" y="1524000"/>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Fry the Onion</a:t>
            </a:r>
            <a:endParaRPr lang="en-US" dirty="0"/>
          </a:p>
        </p:txBody>
      </p:sp>
      <p:sp>
        <p:nvSpPr>
          <p:cNvPr id="8" name="Rounded Rectangle 7"/>
          <p:cNvSpPr/>
          <p:nvPr/>
        </p:nvSpPr>
        <p:spPr>
          <a:xfrm>
            <a:off x="507868" y="2503488"/>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Sprinkle Paprika</a:t>
            </a:r>
          </a:p>
        </p:txBody>
      </p:sp>
      <p:sp>
        <p:nvSpPr>
          <p:cNvPr id="9" name="Rounded Rectangle 8"/>
          <p:cNvSpPr/>
          <p:nvPr/>
        </p:nvSpPr>
        <p:spPr>
          <a:xfrm>
            <a:off x="507868" y="3505200"/>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Add Water</a:t>
            </a:r>
            <a:endParaRPr lang="en-US" dirty="0"/>
          </a:p>
        </p:txBody>
      </p:sp>
      <p:cxnSp>
        <p:nvCxnSpPr>
          <p:cNvPr id="10" name="Straight Arrow Connector 9"/>
          <p:cNvCxnSpPr>
            <a:stCxn id="5" idx="2"/>
            <a:endCxn id="7" idx="0"/>
          </p:cNvCxnSpPr>
          <p:nvPr/>
        </p:nvCxnSpPr>
        <p:spPr>
          <a:xfrm flipH="1">
            <a:off x="1682313" y="1109664"/>
            <a:ext cx="8464" cy="4143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flipH="1">
            <a:off x="1675964" y="2057400"/>
            <a:ext cx="6349" cy="446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0"/>
          </p:cNvCxnSpPr>
          <p:nvPr/>
        </p:nvCxnSpPr>
        <p:spPr>
          <a:xfrm>
            <a:off x="1675963" y="3036888"/>
            <a:ext cx="0" cy="468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381553" y="576263"/>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Dice The</a:t>
            </a:r>
          </a:p>
          <a:p>
            <a:pPr algn="ctr">
              <a:defRPr/>
            </a:pPr>
            <a:r>
              <a:rPr lang="en-US" dirty="0"/>
              <a:t>Meat</a:t>
            </a:r>
          </a:p>
        </p:txBody>
      </p:sp>
      <p:sp>
        <p:nvSpPr>
          <p:cNvPr id="21" name="Rounded Rectangle 20"/>
          <p:cNvSpPr/>
          <p:nvPr/>
        </p:nvSpPr>
        <p:spPr>
          <a:xfrm>
            <a:off x="3373088" y="1524000"/>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Add Some Spices</a:t>
            </a:r>
            <a:endParaRPr lang="en-US" dirty="0"/>
          </a:p>
        </p:txBody>
      </p:sp>
      <p:sp>
        <p:nvSpPr>
          <p:cNvPr id="22" name="Rounded Rectangle 21"/>
          <p:cNvSpPr/>
          <p:nvPr/>
        </p:nvSpPr>
        <p:spPr>
          <a:xfrm>
            <a:off x="3366741" y="2503488"/>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Cut And Clean The Chilies</a:t>
            </a:r>
          </a:p>
        </p:txBody>
      </p:sp>
      <p:sp>
        <p:nvSpPr>
          <p:cNvPr id="23" name="Rounded Rectangle 22"/>
          <p:cNvSpPr/>
          <p:nvPr/>
        </p:nvSpPr>
        <p:spPr>
          <a:xfrm>
            <a:off x="3366741" y="3505200"/>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Cook 40 minutes</a:t>
            </a:r>
            <a:endParaRPr lang="en-US" dirty="0"/>
          </a:p>
        </p:txBody>
      </p:sp>
      <p:cxnSp>
        <p:nvCxnSpPr>
          <p:cNvPr id="24" name="Straight Arrow Connector 23"/>
          <p:cNvCxnSpPr>
            <a:stCxn id="20" idx="2"/>
            <a:endCxn id="21" idx="0"/>
          </p:cNvCxnSpPr>
          <p:nvPr/>
        </p:nvCxnSpPr>
        <p:spPr>
          <a:xfrm flipH="1">
            <a:off x="4541184" y="1109664"/>
            <a:ext cx="8464" cy="4143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22" idx="0"/>
          </p:cNvCxnSpPr>
          <p:nvPr/>
        </p:nvCxnSpPr>
        <p:spPr>
          <a:xfrm flipH="1">
            <a:off x="4534836" y="2057400"/>
            <a:ext cx="6348" cy="446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3" idx="0"/>
          </p:cNvCxnSpPr>
          <p:nvPr/>
        </p:nvCxnSpPr>
        <p:spPr>
          <a:xfrm>
            <a:off x="4534836" y="3036888"/>
            <a:ext cx="0" cy="468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515520" y="1535113"/>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Peel and Dice Potatoes</a:t>
            </a:r>
            <a:endParaRPr lang="en-US" dirty="0"/>
          </a:p>
        </p:txBody>
      </p:sp>
      <p:sp>
        <p:nvSpPr>
          <p:cNvPr id="28" name="Rounded Rectangle 27"/>
          <p:cNvSpPr/>
          <p:nvPr/>
        </p:nvSpPr>
        <p:spPr>
          <a:xfrm>
            <a:off x="6507056" y="2481263"/>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Cook 10 minutes</a:t>
            </a:r>
            <a:endParaRPr lang="en-US" dirty="0"/>
          </a:p>
        </p:txBody>
      </p:sp>
      <p:cxnSp>
        <p:nvCxnSpPr>
          <p:cNvPr id="31" name="Straight Arrow Connector 30"/>
          <p:cNvCxnSpPr>
            <a:stCxn id="27" idx="2"/>
            <a:endCxn id="28" idx="0"/>
          </p:cNvCxnSpPr>
          <p:nvPr/>
        </p:nvCxnSpPr>
        <p:spPr>
          <a:xfrm flipH="1">
            <a:off x="7675152" y="2068513"/>
            <a:ext cx="8464" cy="412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9461153" y="1528763"/>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Cut The Peppers</a:t>
            </a:r>
          </a:p>
        </p:txBody>
      </p:sp>
      <p:sp>
        <p:nvSpPr>
          <p:cNvPr id="30" name="Rounded Rectangle 29"/>
          <p:cNvSpPr/>
          <p:nvPr/>
        </p:nvSpPr>
        <p:spPr>
          <a:xfrm>
            <a:off x="9461153" y="2530475"/>
            <a:ext cx="233619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t>Cook 5 minutes</a:t>
            </a:r>
            <a:endParaRPr lang="en-US" dirty="0"/>
          </a:p>
        </p:txBody>
      </p:sp>
      <p:cxnSp>
        <p:nvCxnSpPr>
          <p:cNvPr id="33" name="Straight Arrow Connector 32"/>
          <p:cNvCxnSpPr>
            <a:stCxn id="29" idx="2"/>
            <a:endCxn id="30" idx="0"/>
          </p:cNvCxnSpPr>
          <p:nvPr/>
        </p:nvCxnSpPr>
        <p:spPr>
          <a:xfrm>
            <a:off x="10629249" y="2062163"/>
            <a:ext cx="0" cy="468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8" idx="2"/>
            <a:endCxn id="29" idx="0"/>
          </p:cNvCxnSpPr>
          <p:nvPr/>
        </p:nvCxnSpPr>
        <p:spPr>
          <a:xfrm rot="5400000" flipH="1" flipV="1">
            <a:off x="8409250" y="794665"/>
            <a:ext cx="1485900" cy="2954097"/>
          </a:xfrm>
          <a:prstGeom prst="bentConnector5">
            <a:avLst>
              <a:gd name="adj1" fmla="val -15385"/>
              <a:gd name="adj2" fmla="val 50000"/>
              <a:gd name="adj3" fmla="val 11538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9" idx="2"/>
            <a:endCxn id="20" idx="0"/>
          </p:cNvCxnSpPr>
          <p:nvPr/>
        </p:nvCxnSpPr>
        <p:spPr>
          <a:xfrm rot="5400000" flipH="1" flipV="1">
            <a:off x="1381638" y="870590"/>
            <a:ext cx="3462337" cy="2873685"/>
          </a:xfrm>
          <a:prstGeom prst="bentConnector5">
            <a:avLst>
              <a:gd name="adj1" fmla="val -6604"/>
              <a:gd name="adj2" fmla="val 50000"/>
              <a:gd name="adj3" fmla="val 106604"/>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3" idx="2"/>
            <a:endCxn id="27" idx="0"/>
          </p:cNvCxnSpPr>
          <p:nvPr/>
        </p:nvCxnSpPr>
        <p:spPr>
          <a:xfrm rot="5400000" flipH="1" flipV="1">
            <a:off x="4857482" y="1212467"/>
            <a:ext cx="2503487" cy="3148780"/>
          </a:xfrm>
          <a:prstGeom prst="bentConnector5">
            <a:avLst>
              <a:gd name="adj1" fmla="val -9130"/>
              <a:gd name="adj2" fmla="val 50000"/>
              <a:gd name="adj3" fmla="val 10913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9" idx="2"/>
          </p:cNvCxnSpPr>
          <p:nvPr/>
        </p:nvCxnSpPr>
        <p:spPr>
          <a:xfrm rot="5400000" flipH="1" flipV="1">
            <a:off x="3478775" y="1321389"/>
            <a:ext cx="914400" cy="4520023"/>
          </a:xfrm>
          <a:prstGeom prst="bentConnector4">
            <a:avLst>
              <a:gd name="adj1" fmla="val -25000"/>
              <a:gd name="adj2" fmla="val 6292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16200000" flipH="1">
            <a:off x="4566879" y="910447"/>
            <a:ext cx="1749425" cy="2147858"/>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rot="16200000" flipH="1">
            <a:off x="5676781" y="1222575"/>
            <a:ext cx="1749425" cy="1523603"/>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rot="16200000" flipH="1">
            <a:off x="6844877" y="1578082"/>
            <a:ext cx="1749425" cy="812588"/>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rot="5400000">
            <a:off x="6967421" y="2613054"/>
            <a:ext cx="3222625" cy="21584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a:off x="7302716" y="3367088"/>
            <a:ext cx="4232" cy="71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Elbow Connector 124"/>
          <p:cNvCxnSpPr/>
          <p:nvPr/>
        </p:nvCxnSpPr>
        <p:spPr>
          <a:xfrm rot="5400000">
            <a:off x="7180197" y="2360071"/>
            <a:ext cx="4430712" cy="192989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Elbow Connector 128"/>
          <p:cNvCxnSpPr/>
          <p:nvPr/>
        </p:nvCxnSpPr>
        <p:spPr>
          <a:xfrm flipH="1">
            <a:off x="7300599" y="4618039"/>
            <a:ext cx="6349" cy="676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337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2"/>
                                        </p:tgtEl>
                                      </p:cBhvr>
                                    </p:animEffect>
                                    <p:animScale>
                                      <p:cBhvr>
                                        <p:cTn id="7" dur="500" autoRev="1" fill="hold"/>
                                        <p:tgtEl>
                                          <p:spTgt spid="42"/>
                                        </p:tgtEl>
                                      </p:cBhvr>
                                      <p:by x="105000" y="105000"/>
                                    </p:animScale>
                                  </p:childTnLst>
                                </p:cTn>
                              </p:par>
                            </p:childTnLst>
                          </p:cTn>
                        </p:par>
                        <p:par>
                          <p:cTn id="8" fill="hold" nodeType="afterGroup">
                            <p:stCondLst>
                              <p:cond delay="1000"/>
                            </p:stCondLst>
                            <p:childTnLst>
                              <p:par>
                                <p:cTn id="9" presetID="1" presetClass="exit" presetSubtype="0" fill="hold" nodeType="after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1000" fill="hold"/>
                                        <p:tgtEl>
                                          <p:spTgt spid="24"/>
                                        </p:tgtEl>
                                      </p:cBhvr>
                                      <p:by x="150000" y="150000"/>
                                    </p:animScale>
                                  </p:childTnLst>
                                </p:cTn>
                              </p:par>
                              <p:par>
                                <p:cTn id="15" presetID="6" presetClass="emph" presetSubtype="0" fill="hold" nodeType="withEffect">
                                  <p:stCondLst>
                                    <p:cond delay="0"/>
                                  </p:stCondLst>
                                  <p:childTnLst>
                                    <p:animScale>
                                      <p:cBhvr>
                                        <p:cTn id="16" dur="1000" fill="hold"/>
                                        <p:tgtEl>
                                          <p:spTgt spid="25"/>
                                        </p:tgtEl>
                                      </p:cBhvr>
                                      <p:by x="150000" y="150000"/>
                                    </p:animScale>
                                  </p:childTnLst>
                                </p:cTn>
                              </p:par>
                              <p:par>
                                <p:cTn id="17" presetID="6" presetClass="emph" presetSubtype="0" fill="hold" nodeType="withEffect">
                                  <p:stCondLst>
                                    <p:cond delay="0"/>
                                  </p:stCondLst>
                                  <p:childTnLst>
                                    <p:animScale>
                                      <p:cBhvr>
                                        <p:cTn id="18" dur="1000" fill="hold"/>
                                        <p:tgtEl>
                                          <p:spTgt spid="26"/>
                                        </p:tgtEl>
                                      </p:cBhvr>
                                      <p:by x="150000" y="150000"/>
                                    </p:animScale>
                                  </p:childTnLst>
                                </p:cTn>
                              </p:par>
                            </p:childTnLst>
                          </p:cTn>
                        </p:par>
                        <p:par>
                          <p:cTn id="19" fill="hold" nodeType="afterGroup">
                            <p:stCondLst>
                              <p:cond delay="1000"/>
                            </p:stCondLst>
                            <p:childTnLst>
                              <p:par>
                                <p:cTn id="20" presetID="1" presetClass="exit" presetSubtype="0" fill="hold" nodeType="after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xit" presetSubtype="0" fill="hold" nodeType="after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par>
                          <p:cTn id="25" fill="hold" nodeType="afterGroup">
                            <p:stCondLst>
                              <p:cond delay="1000"/>
                            </p:stCondLst>
                            <p:childTnLst>
                              <p:par>
                                <p:cTn id="26" presetID="1" presetClass="exit" presetSubtype="0" fill="hold" nodeType="afterEffect">
                                  <p:stCondLst>
                                    <p:cond delay="0"/>
                                  </p:stCondLst>
                                  <p:childTnLst>
                                    <p:set>
                                      <p:cBhvr>
                                        <p:cTn id="27" dur="1" fill="hold">
                                          <p:stCondLst>
                                            <p:cond delay="0"/>
                                          </p:stCondLst>
                                        </p:cTn>
                                        <p:tgtEl>
                                          <p:spTgt spid="2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nodeType="clickEffect">
                                  <p:stCondLst>
                                    <p:cond delay="0"/>
                                  </p:stCondLst>
                                  <p:childTnLst>
                                    <p:animEffect transition="out" filter="fade">
                                      <p:cBhvr>
                                        <p:cTn id="31" dur="1000" tmFilter="0, 0; .2, .5; .8, .5; 1, 0"/>
                                        <p:tgtEl>
                                          <p:spTgt spid="44"/>
                                        </p:tgtEl>
                                      </p:cBhvr>
                                    </p:animEffect>
                                    <p:animScale>
                                      <p:cBhvr>
                                        <p:cTn id="32" dur="500" autoRev="1" fill="hold"/>
                                        <p:tgtEl>
                                          <p:spTgt spid="44"/>
                                        </p:tgtEl>
                                      </p:cBhvr>
                                      <p:by x="105000" y="105000"/>
                                    </p:animScale>
                                  </p:childTnLst>
                                </p:cTn>
                              </p:par>
                            </p:childTnLst>
                          </p:cTn>
                        </p:par>
                        <p:par>
                          <p:cTn id="33" fill="hold" nodeType="afterGroup">
                            <p:stCondLst>
                              <p:cond delay="1000"/>
                            </p:stCondLst>
                            <p:childTnLst>
                              <p:par>
                                <p:cTn id="34" presetID="1" presetClass="exit" presetSubtype="0" fill="hold" nodeType="afterEffect">
                                  <p:stCondLst>
                                    <p:cond delay="0"/>
                                  </p:stCondLst>
                                  <p:childTnLst>
                                    <p:set>
                                      <p:cBhvr>
                                        <p:cTn id="35" dur="1" fill="hold">
                                          <p:stCondLst>
                                            <p:cond delay="0"/>
                                          </p:stCondLst>
                                        </p:cTn>
                                        <p:tgtEl>
                                          <p:spTgt spid="4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mph" presetSubtype="0" fill="hold" nodeType="clickEffect">
                                  <p:stCondLst>
                                    <p:cond delay="0"/>
                                  </p:stCondLst>
                                  <p:childTnLst>
                                    <p:animEffect transition="out" filter="fade">
                                      <p:cBhvr>
                                        <p:cTn id="39" dur="1000" tmFilter="0, 0; .2, .5; .8, .5; 1, 0"/>
                                        <p:tgtEl>
                                          <p:spTgt spid="38"/>
                                        </p:tgtEl>
                                      </p:cBhvr>
                                    </p:animEffect>
                                    <p:animScale>
                                      <p:cBhvr>
                                        <p:cTn id="40" dur="500" autoRev="1" fill="hold"/>
                                        <p:tgtEl>
                                          <p:spTgt spid="38"/>
                                        </p:tgtEl>
                                      </p:cBhvr>
                                      <p:by x="105000" y="105000"/>
                                    </p:animScale>
                                  </p:childTnLst>
                                </p:cTn>
                              </p:par>
                            </p:childTnLst>
                          </p:cTn>
                        </p:par>
                        <p:par>
                          <p:cTn id="41" fill="hold" nodeType="afterGroup">
                            <p:stCondLst>
                              <p:cond delay="1000"/>
                            </p:stCondLst>
                            <p:childTnLst>
                              <p:par>
                                <p:cTn id="42" presetID="1" presetClass="exit" presetSubtype="0" fill="hold" nodeType="afterEffect">
                                  <p:stCondLst>
                                    <p:cond delay="0"/>
                                  </p:stCondLst>
                                  <p:childTnLst>
                                    <p:set>
                                      <p:cBhvr>
                                        <p:cTn id="43" dur="1" fill="hold">
                                          <p:stCondLst>
                                            <p:cond delay="0"/>
                                          </p:stCondLst>
                                        </p:cTn>
                                        <p:tgtEl>
                                          <p:spTgt spid="3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path" presetSubtype="0" accel="50000" decel="50000" fill="hold" grpId="0" nodeType="clickEffect">
                                  <p:stCondLst>
                                    <p:cond delay="0"/>
                                  </p:stCondLst>
                                  <p:childTnLst>
                                    <p:animMotion origin="layout" path="M -3.88889E-6 3.33333E-6 L -0.03159 -0.0007 " pathEditMode="relative" rAng="0" ptsTypes="AA">
                                      <p:cBhvr>
                                        <p:cTn id="47" dur="2000" fill="hold"/>
                                        <p:tgtEl>
                                          <p:spTgt spid="20"/>
                                        </p:tgtEl>
                                        <p:attrNameLst>
                                          <p:attrName>ppt_x</p:attrName>
                                          <p:attrName>ppt_y</p:attrName>
                                        </p:attrNameLst>
                                      </p:cBhvr>
                                      <p:rCtr x="-1580" y="-46"/>
                                    </p:animMotion>
                                  </p:childTnLst>
                                </p:cTn>
                              </p:par>
                              <p:par>
                                <p:cTn id="48" presetID="42" presetClass="path" presetSubtype="0" accel="50000" decel="50000" fill="hold" grpId="0" nodeType="withEffect">
                                  <p:stCondLst>
                                    <p:cond delay="0"/>
                                  </p:stCondLst>
                                  <p:childTnLst>
                                    <p:animMotion origin="layout" path="M 5.55556E-7 -1.11111E-6 L 0.0941 -0.13889 " pathEditMode="fixed" rAng="0" ptsTypes="AA">
                                      <p:cBhvr>
                                        <p:cTn id="49" dur="2000" fill="hold"/>
                                        <p:tgtEl>
                                          <p:spTgt spid="21"/>
                                        </p:tgtEl>
                                        <p:attrNameLst>
                                          <p:attrName>ppt_x</p:attrName>
                                          <p:attrName>ppt_y</p:attrName>
                                        </p:attrNameLst>
                                      </p:cBhvr>
                                      <p:rCtr x="4705" y="-6944"/>
                                    </p:animMotion>
                                  </p:childTnLst>
                                </p:cTn>
                              </p:par>
                              <p:par>
                                <p:cTn id="50" presetID="42" presetClass="path" presetSubtype="0" accel="50000" decel="50000" fill="hold" grpId="0" nodeType="withEffect">
                                  <p:stCondLst>
                                    <p:cond delay="0"/>
                                  </p:stCondLst>
                                  <p:childTnLst>
                                    <p:animMotion origin="layout" path="M 1.38889E-6 4.81481E-6 L 0.22795 -0.28172 " pathEditMode="relative" rAng="0" ptsTypes="AA">
                                      <p:cBhvr>
                                        <p:cTn id="51" dur="2000" fill="hold"/>
                                        <p:tgtEl>
                                          <p:spTgt spid="22"/>
                                        </p:tgtEl>
                                        <p:attrNameLst>
                                          <p:attrName>ppt_x</p:attrName>
                                          <p:attrName>ppt_y</p:attrName>
                                        </p:attrNameLst>
                                      </p:cBhvr>
                                      <p:rCtr x="11389" y="-14097"/>
                                    </p:animMotion>
                                  </p:childTnLst>
                                </p:cTn>
                              </p:par>
                              <p:par>
                                <p:cTn id="52" presetID="42" presetClass="path" presetSubtype="0" accel="50000" decel="50000" fill="hold" grpId="0" nodeType="withEffect">
                                  <p:stCondLst>
                                    <p:cond delay="0"/>
                                  </p:stCondLst>
                                  <p:childTnLst>
                                    <p:animMotion origin="layout" path="M -1.94444E-6 8.44321E-7 L 0.11962 -0.14041 " pathEditMode="fixed" rAng="0" ptsTypes="AA">
                                      <p:cBhvr>
                                        <p:cTn id="53" dur="2000" fill="hold"/>
                                        <p:tgtEl>
                                          <p:spTgt spid="27"/>
                                        </p:tgtEl>
                                        <p:attrNameLst>
                                          <p:attrName>ppt_x</p:attrName>
                                          <p:attrName>ppt_y</p:attrName>
                                        </p:attrNameLst>
                                      </p:cBhvr>
                                      <p:rCtr x="5972" y="-7032"/>
                                    </p:animMotion>
                                  </p:childTnLst>
                                </p:cTn>
                              </p:par>
                              <p:par>
                                <p:cTn id="54" presetID="42" presetClass="path" presetSubtype="0" accel="50000" decel="50000" fill="hold" grpId="0" nodeType="withEffect">
                                  <p:stCondLst>
                                    <p:cond delay="100"/>
                                  </p:stCondLst>
                                  <p:childTnLst>
                                    <p:animMotion origin="layout" path="M 1.38889E-6 -3.87231E-6 L 0.01962 -0.13948 " pathEditMode="fixed" rAng="0" ptsTypes="AA">
                                      <p:cBhvr>
                                        <p:cTn id="55" dur="2000" fill="hold"/>
                                        <p:tgtEl>
                                          <p:spTgt spid="29"/>
                                        </p:tgtEl>
                                        <p:attrNameLst>
                                          <p:attrName>ppt_x</p:attrName>
                                          <p:attrName>ppt_y</p:attrName>
                                        </p:attrNameLst>
                                      </p:cBhvr>
                                      <p:rCtr x="972" y="-6986"/>
                                    </p:animMotion>
                                  </p:childTnLst>
                                </p:cTn>
                              </p:par>
                              <p:par>
                                <p:cTn id="56" presetID="1" presetClass="exit" presetSubtype="0" fill="hold" nodeType="withEffect">
                                  <p:stCondLst>
                                    <p:cond delay="0"/>
                                  </p:stCondLst>
                                  <p:childTnLst>
                                    <p:set>
                                      <p:cBhvr>
                                        <p:cTn id="57" dur="1" fill="hold">
                                          <p:stCondLst>
                                            <p:cond delay="0"/>
                                          </p:stCondLst>
                                        </p:cTn>
                                        <p:tgtEl>
                                          <p:spTgt spid="3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63" presetClass="path" presetSubtype="0" accel="50000" decel="50000" fill="hold" grpId="0" nodeType="clickEffect">
                                  <p:stCondLst>
                                    <p:cond delay="0"/>
                                  </p:stCondLst>
                                  <p:childTnLst>
                                    <p:animMotion origin="layout" path="M 1.38889E-6 1.67939E-6 L 0.22795 -0.09438 " pathEditMode="fixed" rAng="0" ptsTypes="AA">
                                      <p:cBhvr>
                                        <p:cTn id="63" dur="2000" fill="hold"/>
                                        <p:tgtEl>
                                          <p:spTgt spid="23"/>
                                        </p:tgtEl>
                                        <p:attrNameLst>
                                          <p:attrName>ppt_x</p:attrName>
                                          <p:attrName>ppt_y</p:attrName>
                                        </p:attrNameLst>
                                      </p:cBhvr>
                                      <p:rCtr x="11389" y="-4719"/>
                                    </p:animMotion>
                                  </p:childTnLst>
                                </p:cTn>
                              </p:par>
                              <p:par>
                                <p:cTn id="64" presetID="42" presetClass="path" presetSubtype="0" accel="50000" decel="50000" fill="hold" grpId="0" nodeType="withEffect">
                                  <p:stCondLst>
                                    <p:cond delay="0"/>
                                  </p:stCondLst>
                                  <p:childTnLst>
                                    <p:animMotion origin="layout" path="M 2.5E-6 3.62248E-6 L -0.02969 0.23247 " pathEditMode="fixed" rAng="0" ptsTypes="AA">
                                      <p:cBhvr>
                                        <p:cTn id="65" dur="2000" fill="hold"/>
                                        <p:tgtEl>
                                          <p:spTgt spid="28"/>
                                        </p:tgtEl>
                                        <p:attrNameLst>
                                          <p:attrName>ppt_x</p:attrName>
                                          <p:attrName>ppt_y</p:attrName>
                                        </p:attrNameLst>
                                      </p:cBhvr>
                                      <p:rCtr x="-1493" y="11612"/>
                                    </p:animMotion>
                                  </p:childTnLst>
                                </p:cTn>
                              </p:par>
                              <p:par>
                                <p:cTn id="66" presetID="42" presetClass="path" presetSubtype="0" accel="50000" decel="50000" fill="hold" grpId="0" nodeType="withEffect">
                                  <p:stCondLst>
                                    <p:cond delay="0"/>
                                  </p:stCondLst>
                                  <p:childTnLst>
                                    <p:animMotion origin="layout" path="M 1.38889E-6 2.67638E-6 L -0.27205 0.40296 " pathEditMode="relative" rAng="0" ptsTypes="AA">
                                      <p:cBhvr>
                                        <p:cTn id="67" dur="2000" fill="hold"/>
                                        <p:tgtEl>
                                          <p:spTgt spid="30"/>
                                        </p:tgtEl>
                                        <p:attrNameLst>
                                          <p:attrName>ppt_x</p:attrName>
                                          <p:attrName>ppt_y</p:attrName>
                                        </p:attrNameLst>
                                      </p:cBhvr>
                                      <p:rCtr x="-13611" y="20148"/>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9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95"/>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10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13"/>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25"/>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39"/>
          <p:cNvSpPr>
            <a:spLocks noGrp="1"/>
          </p:cNvSpPr>
          <p:nvPr>
            <p:ph type="title"/>
          </p:nvPr>
        </p:nvSpPr>
        <p:spPr/>
        <p:txBody>
          <a:bodyPr>
            <a:normAutofit/>
          </a:bodyPr>
          <a:lstStyle/>
          <a:p>
            <a:pPr>
              <a:defRPr/>
            </a:pPr>
            <a:r>
              <a:rPr lang="en-US" dirty="0" smtClean="0"/>
              <a:t>Strategies for exploiting concurrency</a:t>
            </a:r>
            <a:endParaRPr lang="en-US" dirty="0"/>
          </a:p>
        </p:txBody>
      </p:sp>
      <p:sp>
        <p:nvSpPr>
          <p:cNvPr id="147" name="Right Arrow 8"/>
          <p:cNvSpPr/>
          <p:nvPr/>
        </p:nvSpPr>
        <p:spPr>
          <a:xfrm>
            <a:off x="3675693" y="1584948"/>
            <a:ext cx="2723440" cy="101758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Finding Concurrency</a:t>
            </a:r>
          </a:p>
        </p:txBody>
      </p:sp>
      <p:grpSp>
        <p:nvGrpSpPr>
          <p:cNvPr id="23556" name="Group 326"/>
          <p:cNvGrpSpPr>
            <a:grpSpLocks/>
          </p:cNvGrpSpPr>
          <p:nvPr/>
        </p:nvGrpSpPr>
        <p:grpSpPr bwMode="auto">
          <a:xfrm>
            <a:off x="1015735" y="1661146"/>
            <a:ext cx="3148780" cy="1287024"/>
            <a:chOff x="838200" y="2113772"/>
            <a:chExt cx="2362200" cy="1286258"/>
          </a:xfrm>
        </p:grpSpPr>
        <p:sp>
          <p:nvSpPr>
            <p:cNvPr id="145" name="Rectangle 144"/>
            <p:cNvSpPr/>
            <p:nvPr/>
          </p:nvSpPr>
          <p:spPr>
            <a:xfrm>
              <a:off x="947738" y="2113772"/>
              <a:ext cx="1509712" cy="685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Original Problem</a:t>
              </a:r>
            </a:p>
          </p:txBody>
        </p:sp>
        <p:sp>
          <p:nvSpPr>
            <p:cNvPr id="146" name="Rectangle 7"/>
            <p:cNvSpPr/>
            <p:nvPr/>
          </p:nvSpPr>
          <p:spPr>
            <a:xfrm>
              <a:off x="947738" y="2799163"/>
              <a:ext cx="1509712" cy="228464"/>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3734" name="TextBox 15"/>
            <p:cNvSpPr txBox="1">
              <a:spLocks noChangeArrowheads="1"/>
            </p:cNvSpPr>
            <p:nvPr/>
          </p:nvSpPr>
          <p:spPr bwMode="auto">
            <a:xfrm>
              <a:off x="838200" y="2999920"/>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sv-SE" sz="2000" dirty="0"/>
                <a:t>Original Problem</a:t>
              </a:r>
              <a:endParaRPr lang="en-US" sz="2000" dirty="0"/>
            </a:p>
          </p:txBody>
        </p:sp>
      </p:grpSp>
      <p:grpSp>
        <p:nvGrpSpPr>
          <p:cNvPr id="3" name="Group 327"/>
          <p:cNvGrpSpPr>
            <a:grpSpLocks/>
          </p:cNvGrpSpPr>
          <p:nvPr/>
        </p:nvGrpSpPr>
        <p:grpSpPr bwMode="auto">
          <a:xfrm>
            <a:off x="4151817" y="2890246"/>
            <a:ext cx="2318877" cy="1022350"/>
            <a:chOff x="3114785" y="3005014"/>
            <a:chExt cx="1739421" cy="1022939"/>
          </a:xfrm>
        </p:grpSpPr>
        <p:sp>
          <p:nvSpPr>
            <p:cNvPr id="245" name="Right Arrow 16"/>
            <p:cNvSpPr/>
            <p:nvPr/>
          </p:nvSpPr>
          <p:spPr>
            <a:xfrm rot="8854233">
              <a:off x="3114785" y="3005014"/>
              <a:ext cx="1709551" cy="1022939"/>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246" name="TextBox 17"/>
            <p:cNvSpPr txBox="1"/>
            <p:nvPr/>
          </p:nvSpPr>
          <p:spPr>
            <a:xfrm rot="19648379">
              <a:off x="3122432" y="3326726"/>
              <a:ext cx="1731774" cy="369545"/>
            </a:xfrm>
            <a:prstGeom prst="rect">
              <a:avLst/>
            </a:prstGeom>
            <a:noFill/>
          </p:spPr>
          <p:txBody>
            <a:bodyPr>
              <a:spAutoFit/>
            </a:bodyPr>
            <a:lstStyle/>
            <a:p>
              <a:pPr algn="ctr">
                <a:defRPr/>
              </a:pPr>
              <a:r>
                <a:rPr lang="en-US" dirty="0">
                  <a:solidFill>
                    <a:schemeClr val="dk1"/>
                  </a:solidFill>
                  <a:latin typeface="+mn-lt"/>
                </a:rPr>
                <a:t>Algorithm Structure</a:t>
              </a:r>
            </a:p>
          </p:txBody>
        </p:sp>
      </p:grpSp>
      <p:grpSp>
        <p:nvGrpSpPr>
          <p:cNvPr id="23558" name="Group 325"/>
          <p:cNvGrpSpPr>
            <a:grpSpLocks/>
          </p:cNvGrpSpPr>
          <p:nvPr/>
        </p:nvGrpSpPr>
        <p:grpSpPr bwMode="auto">
          <a:xfrm>
            <a:off x="6454153" y="1602412"/>
            <a:ext cx="5209876" cy="1799669"/>
            <a:chOff x="4841544" y="1999447"/>
            <a:chExt cx="3908756" cy="1798923"/>
          </a:xfrm>
        </p:grpSpPr>
        <p:grpSp>
          <p:nvGrpSpPr>
            <p:cNvPr id="23656" name="Group 133"/>
            <p:cNvGrpSpPr>
              <a:grpSpLocks/>
            </p:cNvGrpSpPr>
            <p:nvPr/>
          </p:nvGrpSpPr>
          <p:grpSpPr bwMode="auto">
            <a:xfrm>
              <a:off x="4972730" y="1999447"/>
              <a:ext cx="327965" cy="1086110"/>
              <a:chOff x="5105400" y="2057400"/>
              <a:chExt cx="381000" cy="1066800"/>
            </a:xfrm>
          </p:grpSpPr>
          <p:sp>
            <p:nvSpPr>
              <p:cNvPr id="218" name="Minus 217"/>
              <p:cNvSpPr/>
              <p:nvPr/>
            </p:nvSpPr>
            <p:spPr>
              <a:xfrm rot="5400000">
                <a:off x="4839375"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9" name="Minus 218"/>
              <p:cNvSpPr/>
              <p:nvPr/>
            </p:nvSpPr>
            <p:spPr>
              <a:xfrm rot="5400000">
                <a:off x="5144087"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57" name="Group 134"/>
            <p:cNvGrpSpPr>
              <a:grpSpLocks/>
            </p:cNvGrpSpPr>
            <p:nvPr/>
          </p:nvGrpSpPr>
          <p:grpSpPr bwMode="auto">
            <a:xfrm>
              <a:off x="5103916" y="1999447"/>
              <a:ext cx="327965" cy="1086110"/>
              <a:chOff x="5105400" y="2057400"/>
              <a:chExt cx="381000" cy="1066800"/>
            </a:xfrm>
          </p:grpSpPr>
          <p:sp>
            <p:nvSpPr>
              <p:cNvPr id="216" name="Minus 215"/>
              <p:cNvSpPr/>
              <p:nvPr/>
            </p:nvSpPr>
            <p:spPr>
              <a:xfrm rot="5400000">
                <a:off x="4839134"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7" name="Minus 216"/>
              <p:cNvSpPr/>
              <p:nvPr/>
            </p:nvSpPr>
            <p:spPr>
              <a:xfrm rot="5400000">
                <a:off x="5143846"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58" name="Group 137"/>
            <p:cNvGrpSpPr>
              <a:grpSpLocks/>
            </p:cNvGrpSpPr>
            <p:nvPr/>
          </p:nvGrpSpPr>
          <p:grpSpPr bwMode="auto">
            <a:xfrm>
              <a:off x="5235102" y="1999447"/>
              <a:ext cx="327965" cy="1086110"/>
              <a:chOff x="5105400" y="2057400"/>
              <a:chExt cx="381000" cy="1066800"/>
            </a:xfrm>
          </p:grpSpPr>
          <p:sp>
            <p:nvSpPr>
              <p:cNvPr id="214" name="Minus 213"/>
              <p:cNvSpPr/>
              <p:nvPr/>
            </p:nvSpPr>
            <p:spPr>
              <a:xfrm rot="5400000">
                <a:off x="4838895"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 name="Minus 214"/>
              <p:cNvSpPr/>
              <p:nvPr/>
            </p:nvSpPr>
            <p:spPr>
              <a:xfrm rot="5400000">
                <a:off x="5143607"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59" name="Group 140"/>
            <p:cNvGrpSpPr>
              <a:grpSpLocks/>
            </p:cNvGrpSpPr>
            <p:nvPr/>
          </p:nvGrpSpPr>
          <p:grpSpPr bwMode="auto">
            <a:xfrm>
              <a:off x="5366288" y="1999447"/>
              <a:ext cx="327965" cy="1086110"/>
              <a:chOff x="5105400" y="2057400"/>
              <a:chExt cx="381000" cy="1066800"/>
            </a:xfrm>
          </p:grpSpPr>
          <p:sp>
            <p:nvSpPr>
              <p:cNvPr id="212" name="Minus 211"/>
              <p:cNvSpPr/>
              <p:nvPr/>
            </p:nvSpPr>
            <p:spPr>
              <a:xfrm rot="5400000">
                <a:off x="4839578"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3" name="Minus 212"/>
              <p:cNvSpPr/>
              <p:nvPr/>
            </p:nvSpPr>
            <p:spPr>
              <a:xfrm rot="5400000">
                <a:off x="5144290"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0" name="Group 143"/>
            <p:cNvGrpSpPr>
              <a:grpSpLocks/>
            </p:cNvGrpSpPr>
            <p:nvPr/>
          </p:nvGrpSpPr>
          <p:grpSpPr bwMode="auto">
            <a:xfrm>
              <a:off x="5497474" y="1999447"/>
              <a:ext cx="327965" cy="1086110"/>
              <a:chOff x="5105400" y="2057400"/>
              <a:chExt cx="381000" cy="1066800"/>
            </a:xfrm>
          </p:grpSpPr>
          <p:sp>
            <p:nvSpPr>
              <p:cNvPr id="210" name="Minus 209"/>
              <p:cNvSpPr/>
              <p:nvPr/>
            </p:nvSpPr>
            <p:spPr>
              <a:xfrm rot="5400000">
                <a:off x="4839339"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1" name="Minus 210"/>
              <p:cNvSpPr/>
              <p:nvPr/>
            </p:nvSpPr>
            <p:spPr>
              <a:xfrm rot="5400000">
                <a:off x="5144051"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1" name="Group 146"/>
            <p:cNvGrpSpPr>
              <a:grpSpLocks/>
            </p:cNvGrpSpPr>
            <p:nvPr/>
          </p:nvGrpSpPr>
          <p:grpSpPr bwMode="auto">
            <a:xfrm>
              <a:off x="5628660" y="1999447"/>
              <a:ext cx="327965" cy="1086110"/>
              <a:chOff x="5105400" y="2057400"/>
              <a:chExt cx="381000" cy="1066800"/>
            </a:xfrm>
          </p:grpSpPr>
          <p:sp>
            <p:nvSpPr>
              <p:cNvPr id="208" name="Minus 207"/>
              <p:cNvSpPr/>
              <p:nvPr/>
            </p:nvSpPr>
            <p:spPr>
              <a:xfrm rot="5400000">
                <a:off x="4839099"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 name="Minus 208"/>
              <p:cNvSpPr/>
              <p:nvPr/>
            </p:nvSpPr>
            <p:spPr>
              <a:xfrm rot="5400000">
                <a:off x="5143811"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2" name="Group 149"/>
            <p:cNvGrpSpPr>
              <a:grpSpLocks/>
            </p:cNvGrpSpPr>
            <p:nvPr/>
          </p:nvGrpSpPr>
          <p:grpSpPr bwMode="auto">
            <a:xfrm>
              <a:off x="5759847" y="1999447"/>
              <a:ext cx="327965" cy="1086110"/>
              <a:chOff x="5105400" y="2057400"/>
              <a:chExt cx="381000" cy="1066800"/>
            </a:xfrm>
          </p:grpSpPr>
          <p:sp>
            <p:nvSpPr>
              <p:cNvPr id="206" name="Minus 205"/>
              <p:cNvSpPr/>
              <p:nvPr/>
            </p:nvSpPr>
            <p:spPr>
              <a:xfrm rot="5400000">
                <a:off x="4838859"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7" name="Minus 206"/>
              <p:cNvSpPr/>
              <p:nvPr/>
            </p:nvSpPr>
            <p:spPr>
              <a:xfrm rot="5400000">
                <a:off x="5143571"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3" name="Group 152"/>
            <p:cNvGrpSpPr>
              <a:grpSpLocks/>
            </p:cNvGrpSpPr>
            <p:nvPr/>
          </p:nvGrpSpPr>
          <p:grpSpPr bwMode="auto">
            <a:xfrm>
              <a:off x="5891033" y="1999447"/>
              <a:ext cx="327965" cy="1086110"/>
              <a:chOff x="5105400" y="2057400"/>
              <a:chExt cx="381000" cy="1066800"/>
            </a:xfrm>
          </p:grpSpPr>
          <p:sp>
            <p:nvSpPr>
              <p:cNvPr id="204" name="Minus 203"/>
              <p:cNvSpPr/>
              <p:nvPr/>
            </p:nvSpPr>
            <p:spPr>
              <a:xfrm rot="5400000">
                <a:off x="4839541"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 name="Minus 204"/>
              <p:cNvSpPr/>
              <p:nvPr/>
            </p:nvSpPr>
            <p:spPr>
              <a:xfrm rot="5400000">
                <a:off x="5144253"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4" name="Group 155"/>
            <p:cNvGrpSpPr>
              <a:grpSpLocks/>
            </p:cNvGrpSpPr>
            <p:nvPr/>
          </p:nvGrpSpPr>
          <p:grpSpPr bwMode="auto">
            <a:xfrm>
              <a:off x="6022219" y="1999447"/>
              <a:ext cx="327965" cy="1086110"/>
              <a:chOff x="5105400" y="2057400"/>
              <a:chExt cx="381000" cy="1066800"/>
            </a:xfrm>
          </p:grpSpPr>
          <p:sp>
            <p:nvSpPr>
              <p:cNvPr id="202" name="Minus 201"/>
              <p:cNvSpPr/>
              <p:nvPr/>
            </p:nvSpPr>
            <p:spPr>
              <a:xfrm rot="5400000">
                <a:off x="4839302"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3" name="Minus 202"/>
              <p:cNvSpPr/>
              <p:nvPr/>
            </p:nvSpPr>
            <p:spPr>
              <a:xfrm rot="5400000">
                <a:off x="5144013"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5" name="Group 158"/>
            <p:cNvGrpSpPr>
              <a:grpSpLocks/>
            </p:cNvGrpSpPr>
            <p:nvPr/>
          </p:nvGrpSpPr>
          <p:grpSpPr bwMode="auto">
            <a:xfrm>
              <a:off x="6153405" y="1999447"/>
              <a:ext cx="327965" cy="1086110"/>
              <a:chOff x="5105400" y="2057400"/>
              <a:chExt cx="381000" cy="1066800"/>
            </a:xfrm>
          </p:grpSpPr>
          <p:sp>
            <p:nvSpPr>
              <p:cNvPr id="200" name="Minus 199"/>
              <p:cNvSpPr/>
              <p:nvPr/>
            </p:nvSpPr>
            <p:spPr>
              <a:xfrm rot="5400000">
                <a:off x="4839062"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1" name="Minus 200"/>
              <p:cNvSpPr/>
              <p:nvPr/>
            </p:nvSpPr>
            <p:spPr>
              <a:xfrm rot="5400000">
                <a:off x="5143774"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6" name="Group 161"/>
            <p:cNvGrpSpPr>
              <a:grpSpLocks/>
            </p:cNvGrpSpPr>
            <p:nvPr/>
          </p:nvGrpSpPr>
          <p:grpSpPr bwMode="auto">
            <a:xfrm>
              <a:off x="6284591" y="1999447"/>
              <a:ext cx="327965" cy="1086110"/>
              <a:chOff x="5105400" y="2057400"/>
              <a:chExt cx="381000" cy="1066800"/>
            </a:xfrm>
          </p:grpSpPr>
          <p:sp>
            <p:nvSpPr>
              <p:cNvPr id="198" name="Minus 197"/>
              <p:cNvSpPr/>
              <p:nvPr/>
            </p:nvSpPr>
            <p:spPr>
              <a:xfrm rot="5400000">
                <a:off x="4839744"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9" name="Minus 198"/>
              <p:cNvSpPr/>
              <p:nvPr/>
            </p:nvSpPr>
            <p:spPr>
              <a:xfrm rot="5400000">
                <a:off x="5144456"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7" name="Group 164"/>
            <p:cNvGrpSpPr>
              <a:grpSpLocks/>
            </p:cNvGrpSpPr>
            <p:nvPr/>
          </p:nvGrpSpPr>
          <p:grpSpPr bwMode="auto">
            <a:xfrm>
              <a:off x="6415777" y="1999447"/>
              <a:ext cx="327965" cy="1086110"/>
              <a:chOff x="5105400" y="2057400"/>
              <a:chExt cx="381000" cy="1066800"/>
            </a:xfrm>
          </p:grpSpPr>
          <p:sp>
            <p:nvSpPr>
              <p:cNvPr id="196" name="Minus 195"/>
              <p:cNvSpPr/>
              <p:nvPr/>
            </p:nvSpPr>
            <p:spPr>
              <a:xfrm rot="5400000">
                <a:off x="4839505"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7" name="Minus 196"/>
              <p:cNvSpPr/>
              <p:nvPr/>
            </p:nvSpPr>
            <p:spPr>
              <a:xfrm rot="5400000">
                <a:off x="5144217"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8" name="Group 167"/>
            <p:cNvGrpSpPr>
              <a:grpSpLocks/>
            </p:cNvGrpSpPr>
            <p:nvPr/>
          </p:nvGrpSpPr>
          <p:grpSpPr bwMode="auto">
            <a:xfrm>
              <a:off x="6546963" y="1999447"/>
              <a:ext cx="327965" cy="1086110"/>
              <a:chOff x="5105400" y="2057400"/>
              <a:chExt cx="381000" cy="1066800"/>
            </a:xfrm>
          </p:grpSpPr>
          <p:sp>
            <p:nvSpPr>
              <p:cNvPr id="194" name="Minus 193"/>
              <p:cNvSpPr/>
              <p:nvPr/>
            </p:nvSpPr>
            <p:spPr>
              <a:xfrm rot="5400000">
                <a:off x="4839266"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5" name="Minus 194"/>
              <p:cNvSpPr/>
              <p:nvPr/>
            </p:nvSpPr>
            <p:spPr>
              <a:xfrm rot="5400000">
                <a:off x="5143977"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69" name="Group 170"/>
            <p:cNvGrpSpPr>
              <a:grpSpLocks/>
            </p:cNvGrpSpPr>
            <p:nvPr/>
          </p:nvGrpSpPr>
          <p:grpSpPr bwMode="auto">
            <a:xfrm>
              <a:off x="6678149" y="1999447"/>
              <a:ext cx="327965" cy="1086110"/>
              <a:chOff x="5105400" y="2057400"/>
              <a:chExt cx="381000" cy="1066800"/>
            </a:xfrm>
          </p:grpSpPr>
          <p:sp>
            <p:nvSpPr>
              <p:cNvPr id="192" name="Minus 191"/>
              <p:cNvSpPr/>
              <p:nvPr/>
            </p:nvSpPr>
            <p:spPr>
              <a:xfrm rot="5400000">
                <a:off x="4839027"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3" name="Minus 192"/>
              <p:cNvSpPr/>
              <p:nvPr/>
            </p:nvSpPr>
            <p:spPr>
              <a:xfrm rot="5400000">
                <a:off x="5143739"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0" name="Group 173"/>
            <p:cNvGrpSpPr>
              <a:grpSpLocks/>
            </p:cNvGrpSpPr>
            <p:nvPr/>
          </p:nvGrpSpPr>
          <p:grpSpPr bwMode="auto">
            <a:xfrm>
              <a:off x="6809336" y="1999447"/>
              <a:ext cx="327965" cy="1086110"/>
              <a:chOff x="5105400" y="2057400"/>
              <a:chExt cx="381000" cy="1066800"/>
            </a:xfrm>
          </p:grpSpPr>
          <p:sp>
            <p:nvSpPr>
              <p:cNvPr id="190" name="Minus 189"/>
              <p:cNvSpPr/>
              <p:nvPr/>
            </p:nvSpPr>
            <p:spPr>
              <a:xfrm rot="5400000">
                <a:off x="4838786"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1" name="Minus 190"/>
              <p:cNvSpPr/>
              <p:nvPr/>
            </p:nvSpPr>
            <p:spPr>
              <a:xfrm rot="5400000">
                <a:off x="5143498"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1" name="Group 176"/>
            <p:cNvGrpSpPr>
              <a:grpSpLocks/>
            </p:cNvGrpSpPr>
            <p:nvPr/>
          </p:nvGrpSpPr>
          <p:grpSpPr bwMode="auto">
            <a:xfrm>
              <a:off x="6940522" y="1999447"/>
              <a:ext cx="327965" cy="1086110"/>
              <a:chOff x="5105400" y="2057400"/>
              <a:chExt cx="381000" cy="1066800"/>
            </a:xfrm>
          </p:grpSpPr>
          <p:sp>
            <p:nvSpPr>
              <p:cNvPr id="188" name="Minus 187"/>
              <p:cNvSpPr/>
              <p:nvPr/>
            </p:nvSpPr>
            <p:spPr>
              <a:xfrm rot="5400000">
                <a:off x="4839469"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9" name="Minus 188"/>
              <p:cNvSpPr/>
              <p:nvPr/>
            </p:nvSpPr>
            <p:spPr>
              <a:xfrm rot="5400000">
                <a:off x="5144181"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2" name="Group 179"/>
            <p:cNvGrpSpPr>
              <a:grpSpLocks/>
            </p:cNvGrpSpPr>
            <p:nvPr/>
          </p:nvGrpSpPr>
          <p:grpSpPr bwMode="auto">
            <a:xfrm>
              <a:off x="7071708" y="1999447"/>
              <a:ext cx="327965" cy="1086110"/>
              <a:chOff x="5105400" y="2057400"/>
              <a:chExt cx="381000" cy="1066800"/>
            </a:xfrm>
          </p:grpSpPr>
          <p:sp>
            <p:nvSpPr>
              <p:cNvPr id="186" name="Minus 185"/>
              <p:cNvSpPr/>
              <p:nvPr/>
            </p:nvSpPr>
            <p:spPr>
              <a:xfrm rot="5400000">
                <a:off x="4839230"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7" name="Minus 186"/>
              <p:cNvSpPr/>
              <p:nvPr/>
            </p:nvSpPr>
            <p:spPr>
              <a:xfrm rot="5400000">
                <a:off x="5143941"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3" name="Group 182"/>
            <p:cNvGrpSpPr>
              <a:grpSpLocks/>
            </p:cNvGrpSpPr>
            <p:nvPr/>
          </p:nvGrpSpPr>
          <p:grpSpPr bwMode="auto">
            <a:xfrm>
              <a:off x="7202894" y="1999447"/>
              <a:ext cx="327965" cy="1086110"/>
              <a:chOff x="5105400" y="2057400"/>
              <a:chExt cx="381000" cy="1066800"/>
            </a:xfrm>
          </p:grpSpPr>
          <p:sp>
            <p:nvSpPr>
              <p:cNvPr id="184" name="Minus 183"/>
              <p:cNvSpPr/>
              <p:nvPr/>
            </p:nvSpPr>
            <p:spPr>
              <a:xfrm rot="5400000">
                <a:off x="4838989"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5" name="Minus 184"/>
              <p:cNvSpPr/>
              <p:nvPr/>
            </p:nvSpPr>
            <p:spPr>
              <a:xfrm rot="5400000">
                <a:off x="5143701"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4" name="Group 185"/>
            <p:cNvGrpSpPr>
              <a:grpSpLocks/>
            </p:cNvGrpSpPr>
            <p:nvPr/>
          </p:nvGrpSpPr>
          <p:grpSpPr bwMode="auto">
            <a:xfrm>
              <a:off x="7334080" y="1999447"/>
              <a:ext cx="327965" cy="1086110"/>
              <a:chOff x="5105400" y="2057400"/>
              <a:chExt cx="381000" cy="1066800"/>
            </a:xfrm>
          </p:grpSpPr>
          <p:sp>
            <p:nvSpPr>
              <p:cNvPr id="182" name="Minus 181"/>
              <p:cNvSpPr/>
              <p:nvPr/>
            </p:nvSpPr>
            <p:spPr>
              <a:xfrm rot="5400000">
                <a:off x="4839672"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3" name="Minus 182"/>
              <p:cNvSpPr/>
              <p:nvPr/>
            </p:nvSpPr>
            <p:spPr>
              <a:xfrm rot="5400000">
                <a:off x="5144384"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5" name="Group 188"/>
            <p:cNvGrpSpPr>
              <a:grpSpLocks/>
            </p:cNvGrpSpPr>
            <p:nvPr/>
          </p:nvGrpSpPr>
          <p:grpSpPr bwMode="auto">
            <a:xfrm>
              <a:off x="7465266" y="1999447"/>
              <a:ext cx="327965" cy="1086110"/>
              <a:chOff x="5105400" y="2057400"/>
              <a:chExt cx="381000" cy="1066800"/>
            </a:xfrm>
          </p:grpSpPr>
          <p:sp>
            <p:nvSpPr>
              <p:cNvPr id="180" name="Minus 179"/>
              <p:cNvSpPr/>
              <p:nvPr/>
            </p:nvSpPr>
            <p:spPr>
              <a:xfrm rot="5400000">
                <a:off x="4839433"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1" name="Minus 180"/>
              <p:cNvSpPr/>
              <p:nvPr/>
            </p:nvSpPr>
            <p:spPr>
              <a:xfrm rot="5400000">
                <a:off x="5144145"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6" name="Group 191"/>
            <p:cNvGrpSpPr>
              <a:grpSpLocks/>
            </p:cNvGrpSpPr>
            <p:nvPr/>
          </p:nvGrpSpPr>
          <p:grpSpPr bwMode="auto">
            <a:xfrm>
              <a:off x="7596452" y="1999447"/>
              <a:ext cx="327965" cy="1086110"/>
              <a:chOff x="5105400" y="2057400"/>
              <a:chExt cx="381000" cy="1066800"/>
            </a:xfrm>
          </p:grpSpPr>
          <p:sp>
            <p:nvSpPr>
              <p:cNvPr id="178" name="Minus 177"/>
              <p:cNvSpPr/>
              <p:nvPr/>
            </p:nvSpPr>
            <p:spPr>
              <a:xfrm rot="5400000">
                <a:off x="4839192" y="2323187"/>
                <a:ext cx="913357"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9" name="Minus 178"/>
              <p:cNvSpPr/>
              <p:nvPr/>
            </p:nvSpPr>
            <p:spPr>
              <a:xfrm rot="5400000">
                <a:off x="5143904" y="2780645"/>
                <a:ext cx="303933"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7" name="Group 194"/>
            <p:cNvGrpSpPr>
              <a:grpSpLocks/>
            </p:cNvGrpSpPr>
            <p:nvPr/>
          </p:nvGrpSpPr>
          <p:grpSpPr bwMode="auto">
            <a:xfrm>
              <a:off x="7727639" y="1999447"/>
              <a:ext cx="327965" cy="1086110"/>
              <a:chOff x="5105400" y="2057400"/>
              <a:chExt cx="381000" cy="1066800"/>
            </a:xfrm>
          </p:grpSpPr>
          <p:sp>
            <p:nvSpPr>
              <p:cNvPr id="176" name="Minus 175"/>
              <p:cNvSpPr/>
              <p:nvPr/>
            </p:nvSpPr>
            <p:spPr>
              <a:xfrm rot="5400000">
                <a:off x="4838952" y="2324108"/>
                <a:ext cx="913357"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7" name="Minus 176"/>
              <p:cNvSpPr/>
              <p:nvPr/>
            </p:nvSpPr>
            <p:spPr>
              <a:xfrm rot="5400000">
                <a:off x="5143664" y="2781566"/>
                <a:ext cx="303933"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8" name="Group 264"/>
            <p:cNvGrpSpPr>
              <a:grpSpLocks/>
            </p:cNvGrpSpPr>
            <p:nvPr/>
          </p:nvGrpSpPr>
          <p:grpSpPr bwMode="auto">
            <a:xfrm>
              <a:off x="7858825" y="1999447"/>
              <a:ext cx="327965" cy="1086110"/>
              <a:chOff x="5105400" y="2057400"/>
              <a:chExt cx="381000" cy="1066800"/>
            </a:xfrm>
          </p:grpSpPr>
          <p:sp>
            <p:nvSpPr>
              <p:cNvPr id="174" name="Minus 173"/>
              <p:cNvSpPr/>
              <p:nvPr/>
            </p:nvSpPr>
            <p:spPr>
              <a:xfrm rot="5400000">
                <a:off x="4838714"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5" name="Minus 174"/>
              <p:cNvSpPr/>
              <p:nvPr/>
            </p:nvSpPr>
            <p:spPr>
              <a:xfrm rot="5400000">
                <a:off x="5143426"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79" name="Group 267"/>
            <p:cNvGrpSpPr>
              <a:grpSpLocks/>
            </p:cNvGrpSpPr>
            <p:nvPr/>
          </p:nvGrpSpPr>
          <p:grpSpPr bwMode="auto">
            <a:xfrm>
              <a:off x="4841544" y="1999447"/>
              <a:ext cx="327965" cy="1086110"/>
              <a:chOff x="5105400" y="2057400"/>
              <a:chExt cx="381000" cy="1066800"/>
            </a:xfrm>
          </p:grpSpPr>
          <p:sp>
            <p:nvSpPr>
              <p:cNvPr id="172" name="Minus 171"/>
              <p:cNvSpPr/>
              <p:nvPr/>
            </p:nvSpPr>
            <p:spPr>
              <a:xfrm rot="5400000">
                <a:off x="4839614" y="2323186"/>
                <a:ext cx="913357"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3" name="Minus 172"/>
              <p:cNvSpPr/>
              <p:nvPr/>
            </p:nvSpPr>
            <p:spPr>
              <a:xfrm rot="5400000">
                <a:off x="5144326" y="2780644"/>
                <a:ext cx="303933"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sp>
          <p:nvSpPr>
            <p:cNvPr id="247" name="Rectangle 18"/>
            <p:cNvSpPr/>
            <p:nvPr/>
          </p:nvSpPr>
          <p:spPr>
            <a:xfrm>
              <a:off x="4949503" y="3143560"/>
              <a:ext cx="1879759" cy="214224"/>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48" name="TextBox 19"/>
            <p:cNvSpPr txBox="1"/>
            <p:nvPr/>
          </p:nvSpPr>
          <p:spPr>
            <a:xfrm>
              <a:off x="4952678" y="3429191"/>
              <a:ext cx="3797622" cy="369179"/>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p:spPr>
          <p:txBody>
            <a:bodyPr>
              <a:spAutoFit/>
            </a:bodyPr>
            <a:lstStyle/>
            <a:p>
              <a:pPr>
                <a:defRPr/>
              </a:pPr>
              <a:r>
                <a:rPr lang="en-US" dirty="0"/>
                <a:t>Tasks, shared and local data</a:t>
              </a:r>
            </a:p>
          </p:txBody>
        </p:sp>
      </p:grpSp>
      <p:grpSp>
        <p:nvGrpSpPr>
          <p:cNvPr id="224" name="Group 328"/>
          <p:cNvGrpSpPr>
            <a:grpSpLocks/>
          </p:cNvGrpSpPr>
          <p:nvPr/>
        </p:nvGrpSpPr>
        <p:grpSpPr bwMode="auto">
          <a:xfrm>
            <a:off x="672926" y="3238501"/>
            <a:ext cx="5523061" cy="3442223"/>
            <a:chOff x="685800" y="3085554"/>
            <a:chExt cx="4143404" cy="3443108"/>
          </a:xfrm>
        </p:grpSpPr>
        <p:sp>
          <p:nvSpPr>
            <p:cNvPr id="141" name="Rectangle 140"/>
            <p:cNvSpPr/>
            <p:nvPr/>
          </p:nvSpPr>
          <p:spPr>
            <a:xfrm>
              <a:off x="2063760" y="4743330"/>
              <a:ext cx="1114433" cy="114329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142" name="Rectangle 141"/>
            <p:cNvSpPr/>
            <p:nvPr/>
          </p:nvSpPr>
          <p:spPr>
            <a:xfrm>
              <a:off x="817564" y="4743330"/>
              <a:ext cx="1114433" cy="114329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143" name="Rectangle 142"/>
            <p:cNvSpPr/>
            <p:nvPr/>
          </p:nvSpPr>
          <p:spPr>
            <a:xfrm>
              <a:off x="2063760" y="3542872"/>
              <a:ext cx="1114433" cy="114329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220" name="Rectangle 12"/>
            <p:cNvSpPr/>
            <p:nvPr/>
          </p:nvSpPr>
          <p:spPr>
            <a:xfrm>
              <a:off x="817564" y="3542872"/>
              <a:ext cx="1114433" cy="114329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grpSp>
          <p:nvGrpSpPr>
            <p:cNvPr id="23564" name="Group 277"/>
            <p:cNvGrpSpPr>
              <a:grpSpLocks/>
            </p:cNvGrpSpPr>
            <p:nvPr/>
          </p:nvGrpSpPr>
          <p:grpSpPr bwMode="auto">
            <a:xfrm>
              <a:off x="816986" y="3542864"/>
              <a:ext cx="1115082" cy="1086109"/>
              <a:chOff x="609600" y="3048000"/>
              <a:chExt cx="1295400" cy="1447800"/>
            </a:xfrm>
          </p:grpSpPr>
          <p:grpSp>
            <p:nvGrpSpPr>
              <p:cNvPr id="23635" name="Group 197"/>
              <p:cNvGrpSpPr>
                <a:grpSpLocks/>
              </p:cNvGrpSpPr>
              <p:nvPr/>
            </p:nvGrpSpPr>
            <p:grpSpPr bwMode="auto">
              <a:xfrm>
                <a:off x="609600" y="3048000"/>
                <a:ext cx="381000" cy="1447800"/>
                <a:chOff x="5105400" y="2057400"/>
                <a:chExt cx="381000" cy="1066800"/>
              </a:xfrm>
            </p:grpSpPr>
            <p:sp>
              <p:nvSpPr>
                <p:cNvPr id="241" name="Minus 240"/>
                <p:cNvSpPr/>
                <p:nvPr/>
              </p:nvSpPr>
              <p:spPr>
                <a:xfrm rot="5400000">
                  <a:off x="4839041" y="232443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2" name="Minus 241"/>
                <p:cNvSpPr/>
                <p:nvPr/>
              </p:nvSpPr>
              <p:spPr>
                <a:xfrm rot="5400000">
                  <a:off x="5143959" y="2782204"/>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36" name="Group 203"/>
              <p:cNvGrpSpPr>
                <a:grpSpLocks/>
              </p:cNvGrpSpPr>
              <p:nvPr/>
            </p:nvGrpSpPr>
            <p:grpSpPr bwMode="auto">
              <a:xfrm>
                <a:off x="762000" y="3048000"/>
                <a:ext cx="381000" cy="1447800"/>
                <a:chOff x="5105400" y="2057400"/>
                <a:chExt cx="381000" cy="1066800"/>
              </a:xfrm>
            </p:grpSpPr>
            <p:sp>
              <p:nvSpPr>
                <p:cNvPr id="239" name="Minus 238"/>
                <p:cNvSpPr/>
                <p:nvPr/>
              </p:nvSpPr>
              <p:spPr>
                <a:xfrm rot="5400000">
                  <a:off x="4842477" y="2327205"/>
                  <a:ext cx="913971"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0" name="Minus 239"/>
                <p:cNvSpPr/>
                <p:nvPr/>
              </p:nvSpPr>
              <p:spPr>
                <a:xfrm rot="5400000">
                  <a:off x="5147395" y="2784971"/>
                  <a:ext cx="304137"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37" name="Group 206"/>
              <p:cNvGrpSpPr>
                <a:grpSpLocks/>
              </p:cNvGrpSpPr>
              <p:nvPr/>
            </p:nvGrpSpPr>
            <p:grpSpPr bwMode="auto">
              <a:xfrm>
                <a:off x="914400" y="3048000"/>
                <a:ext cx="381000" cy="1447800"/>
                <a:chOff x="5105400" y="2057400"/>
                <a:chExt cx="381000" cy="1066800"/>
              </a:xfrm>
            </p:grpSpPr>
            <p:sp>
              <p:nvSpPr>
                <p:cNvPr id="237" name="Minus 236"/>
                <p:cNvSpPr/>
                <p:nvPr/>
              </p:nvSpPr>
              <p:spPr>
                <a:xfrm rot="5400000">
                  <a:off x="4842226" y="2320750"/>
                  <a:ext cx="913971"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8" name="Minus 237"/>
                <p:cNvSpPr/>
                <p:nvPr/>
              </p:nvSpPr>
              <p:spPr>
                <a:xfrm rot="5400000">
                  <a:off x="5147144" y="2778515"/>
                  <a:ext cx="304137"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38" name="Group 209"/>
              <p:cNvGrpSpPr>
                <a:grpSpLocks/>
              </p:cNvGrpSpPr>
              <p:nvPr/>
            </p:nvGrpSpPr>
            <p:grpSpPr bwMode="auto">
              <a:xfrm>
                <a:off x="1066800" y="3048000"/>
                <a:ext cx="381000" cy="1447800"/>
                <a:chOff x="5105400" y="2057400"/>
                <a:chExt cx="381000" cy="1066800"/>
              </a:xfrm>
            </p:grpSpPr>
            <p:sp>
              <p:nvSpPr>
                <p:cNvPr id="235" name="Minus 234"/>
                <p:cNvSpPr/>
                <p:nvPr/>
              </p:nvSpPr>
              <p:spPr>
                <a:xfrm rot="5400000">
                  <a:off x="4839208" y="232443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6" name="Minus 235"/>
                <p:cNvSpPr/>
                <p:nvPr/>
              </p:nvSpPr>
              <p:spPr>
                <a:xfrm rot="5400000">
                  <a:off x="5144126" y="2782204"/>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39" name="Group 212"/>
              <p:cNvGrpSpPr>
                <a:grpSpLocks/>
              </p:cNvGrpSpPr>
              <p:nvPr/>
            </p:nvGrpSpPr>
            <p:grpSpPr bwMode="auto">
              <a:xfrm>
                <a:off x="1219200" y="3048000"/>
                <a:ext cx="381000" cy="1447800"/>
                <a:chOff x="5105400" y="2057400"/>
                <a:chExt cx="381000" cy="1066800"/>
              </a:xfrm>
            </p:grpSpPr>
            <p:sp>
              <p:nvSpPr>
                <p:cNvPr id="233" name="Minus 232"/>
                <p:cNvSpPr/>
                <p:nvPr/>
              </p:nvSpPr>
              <p:spPr>
                <a:xfrm rot="5400000">
                  <a:off x="4838956" y="2323517"/>
                  <a:ext cx="913971" cy="38175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4" name="Minus 233"/>
                <p:cNvSpPr/>
                <p:nvPr/>
              </p:nvSpPr>
              <p:spPr>
                <a:xfrm rot="5400000">
                  <a:off x="5143874" y="2781282"/>
                  <a:ext cx="304137" cy="38175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40" name="Group 215"/>
              <p:cNvGrpSpPr>
                <a:grpSpLocks/>
              </p:cNvGrpSpPr>
              <p:nvPr/>
            </p:nvGrpSpPr>
            <p:grpSpPr bwMode="auto">
              <a:xfrm>
                <a:off x="1371600" y="3048000"/>
                <a:ext cx="381000" cy="1447800"/>
                <a:chOff x="5105400" y="2057400"/>
                <a:chExt cx="381000" cy="1066800"/>
              </a:xfrm>
            </p:grpSpPr>
            <p:sp>
              <p:nvSpPr>
                <p:cNvPr id="231" name="Minus 230"/>
                <p:cNvSpPr/>
                <p:nvPr/>
              </p:nvSpPr>
              <p:spPr>
                <a:xfrm rot="5400000">
                  <a:off x="4838705" y="232443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2" name="Minus 231"/>
                <p:cNvSpPr/>
                <p:nvPr/>
              </p:nvSpPr>
              <p:spPr>
                <a:xfrm rot="5400000">
                  <a:off x="5143623" y="2782204"/>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41" name="Group 218"/>
              <p:cNvGrpSpPr>
                <a:grpSpLocks/>
              </p:cNvGrpSpPr>
              <p:nvPr/>
            </p:nvGrpSpPr>
            <p:grpSpPr bwMode="auto">
              <a:xfrm>
                <a:off x="1524000" y="3048000"/>
                <a:ext cx="381000" cy="1447800"/>
                <a:chOff x="5105400" y="2057400"/>
                <a:chExt cx="381000" cy="1066800"/>
              </a:xfrm>
            </p:grpSpPr>
            <p:sp>
              <p:nvSpPr>
                <p:cNvPr id="229" name="Minus 228"/>
                <p:cNvSpPr/>
                <p:nvPr/>
              </p:nvSpPr>
              <p:spPr>
                <a:xfrm rot="5400000">
                  <a:off x="4842143" y="2327204"/>
                  <a:ext cx="913971"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0" name="Minus 229"/>
                <p:cNvSpPr/>
                <p:nvPr/>
              </p:nvSpPr>
              <p:spPr>
                <a:xfrm rot="5400000">
                  <a:off x="5147061" y="2784970"/>
                  <a:ext cx="304137"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sp>
          <p:nvSpPr>
            <p:cNvPr id="23565" name="TextBox 14"/>
            <p:cNvSpPr txBox="1">
              <a:spLocks noChangeArrowheads="1"/>
            </p:cNvSpPr>
            <p:nvPr/>
          </p:nvSpPr>
          <p:spPr bwMode="auto">
            <a:xfrm>
              <a:off x="948172" y="3085554"/>
              <a:ext cx="3017281" cy="33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endParaRPr lang="en-US"/>
            </a:p>
          </p:txBody>
        </p:sp>
        <p:sp>
          <p:nvSpPr>
            <p:cNvPr id="249" name="Rectangle 20"/>
            <p:cNvSpPr/>
            <p:nvPr/>
          </p:nvSpPr>
          <p:spPr>
            <a:xfrm rot="5400000">
              <a:off x="3066131" y="4555196"/>
              <a:ext cx="1143294" cy="261939"/>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50" name="Rectangle 21"/>
            <p:cNvSpPr/>
            <p:nvPr/>
          </p:nvSpPr>
          <p:spPr>
            <a:xfrm>
              <a:off x="3471883" y="5356263"/>
              <a:ext cx="285752" cy="4287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23568" name="TextBox 22"/>
            <p:cNvSpPr txBox="1">
              <a:spLocks noChangeArrowheads="1"/>
            </p:cNvSpPr>
            <p:nvPr/>
          </p:nvSpPr>
          <p:spPr bwMode="auto">
            <a:xfrm>
              <a:off x="685800" y="5943737"/>
              <a:ext cx="4143404" cy="5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a:t>Units of execution &amp; new shared data for extracted dependencies</a:t>
              </a:r>
            </a:p>
          </p:txBody>
        </p:sp>
        <p:grpSp>
          <p:nvGrpSpPr>
            <p:cNvPr id="23569" name="Group 277"/>
            <p:cNvGrpSpPr>
              <a:grpSpLocks/>
            </p:cNvGrpSpPr>
            <p:nvPr/>
          </p:nvGrpSpPr>
          <p:grpSpPr bwMode="auto">
            <a:xfrm>
              <a:off x="2043122" y="4714089"/>
              <a:ext cx="1115082" cy="1086109"/>
              <a:chOff x="609600" y="3048000"/>
              <a:chExt cx="1295400" cy="1447800"/>
            </a:xfrm>
          </p:grpSpPr>
          <p:grpSp>
            <p:nvGrpSpPr>
              <p:cNvPr id="23614" name="Group 197"/>
              <p:cNvGrpSpPr>
                <a:grpSpLocks/>
              </p:cNvGrpSpPr>
              <p:nvPr/>
            </p:nvGrpSpPr>
            <p:grpSpPr bwMode="auto">
              <a:xfrm>
                <a:off x="609600" y="3048000"/>
                <a:ext cx="381000" cy="1447800"/>
                <a:chOff x="5105400" y="2057400"/>
                <a:chExt cx="381000" cy="1066800"/>
              </a:xfrm>
            </p:grpSpPr>
            <p:sp>
              <p:nvSpPr>
                <p:cNvPr id="279" name="Minus 278"/>
                <p:cNvSpPr/>
                <p:nvPr/>
              </p:nvSpPr>
              <p:spPr>
                <a:xfrm rot="5400000">
                  <a:off x="4835603" y="2327845"/>
                  <a:ext cx="913971"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0" name="Minus 279"/>
                <p:cNvSpPr/>
                <p:nvPr/>
              </p:nvSpPr>
              <p:spPr>
                <a:xfrm rot="5400000">
                  <a:off x="5140521" y="2785610"/>
                  <a:ext cx="304137"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15" name="Group 203"/>
              <p:cNvGrpSpPr>
                <a:grpSpLocks/>
              </p:cNvGrpSpPr>
              <p:nvPr/>
            </p:nvGrpSpPr>
            <p:grpSpPr bwMode="auto">
              <a:xfrm>
                <a:off x="762000" y="3048000"/>
                <a:ext cx="381000" cy="1447800"/>
                <a:chOff x="5105400" y="2057400"/>
                <a:chExt cx="381000" cy="1066800"/>
              </a:xfrm>
            </p:grpSpPr>
            <p:sp>
              <p:nvSpPr>
                <p:cNvPr id="277" name="Minus 276"/>
                <p:cNvSpPr/>
                <p:nvPr/>
              </p:nvSpPr>
              <p:spPr>
                <a:xfrm rot="5400000">
                  <a:off x="4839041" y="232507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8" name="Minus 277"/>
                <p:cNvSpPr/>
                <p:nvPr/>
              </p:nvSpPr>
              <p:spPr>
                <a:xfrm rot="5400000">
                  <a:off x="5143959" y="2782843"/>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16" name="Group 206"/>
              <p:cNvGrpSpPr>
                <a:grpSpLocks/>
              </p:cNvGrpSpPr>
              <p:nvPr/>
            </p:nvGrpSpPr>
            <p:grpSpPr bwMode="auto">
              <a:xfrm>
                <a:off x="914400" y="3048000"/>
                <a:ext cx="381000" cy="1447800"/>
                <a:chOff x="5105400" y="2057400"/>
                <a:chExt cx="381000" cy="1066800"/>
              </a:xfrm>
            </p:grpSpPr>
            <p:sp>
              <p:nvSpPr>
                <p:cNvPr id="275" name="Minus 274"/>
                <p:cNvSpPr/>
                <p:nvPr/>
              </p:nvSpPr>
              <p:spPr>
                <a:xfrm rot="5400000">
                  <a:off x="4838790" y="2324156"/>
                  <a:ext cx="913971" cy="38175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 name="Minus 275"/>
                <p:cNvSpPr/>
                <p:nvPr/>
              </p:nvSpPr>
              <p:spPr>
                <a:xfrm rot="5400000">
                  <a:off x="5143708" y="2781921"/>
                  <a:ext cx="304137" cy="38175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17" name="Group 209"/>
              <p:cNvGrpSpPr>
                <a:grpSpLocks/>
              </p:cNvGrpSpPr>
              <p:nvPr/>
            </p:nvGrpSpPr>
            <p:grpSpPr bwMode="auto">
              <a:xfrm>
                <a:off x="1066800" y="3048000"/>
                <a:ext cx="381000" cy="1447800"/>
                <a:chOff x="5105400" y="2057400"/>
                <a:chExt cx="381000" cy="1066800"/>
              </a:xfrm>
            </p:grpSpPr>
            <p:sp>
              <p:nvSpPr>
                <p:cNvPr id="273" name="Minus 272"/>
                <p:cNvSpPr/>
                <p:nvPr/>
              </p:nvSpPr>
              <p:spPr>
                <a:xfrm rot="5400000">
                  <a:off x="4838538" y="232507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4" name="Minus 273"/>
                <p:cNvSpPr/>
                <p:nvPr/>
              </p:nvSpPr>
              <p:spPr>
                <a:xfrm rot="5400000">
                  <a:off x="5143456" y="2782843"/>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18" name="Group 212"/>
              <p:cNvGrpSpPr>
                <a:grpSpLocks/>
              </p:cNvGrpSpPr>
              <p:nvPr/>
            </p:nvGrpSpPr>
            <p:grpSpPr bwMode="auto">
              <a:xfrm>
                <a:off x="1219200" y="3048000"/>
                <a:ext cx="381000" cy="1447800"/>
                <a:chOff x="5105400" y="2057400"/>
                <a:chExt cx="381000" cy="1066800"/>
              </a:xfrm>
            </p:grpSpPr>
            <p:sp>
              <p:nvSpPr>
                <p:cNvPr id="271" name="Minus 270"/>
                <p:cNvSpPr/>
                <p:nvPr/>
              </p:nvSpPr>
              <p:spPr>
                <a:xfrm rot="5400000">
                  <a:off x="4835520" y="2321389"/>
                  <a:ext cx="913971"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2" name="Minus 271"/>
                <p:cNvSpPr/>
                <p:nvPr/>
              </p:nvSpPr>
              <p:spPr>
                <a:xfrm rot="5400000">
                  <a:off x="5140438" y="2779155"/>
                  <a:ext cx="304137"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19" name="Group 215"/>
              <p:cNvGrpSpPr>
                <a:grpSpLocks/>
              </p:cNvGrpSpPr>
              <p:nvPr/>
            </p:nvGrpSpPr>
            <p:grpSpPr bwMode="auto">
              <a:xfrm>
                <a:off x="1371600" y="3048000"/>
                <a:ext cx="381000" cy="1447800"/>
                <a:chOff x="5105400" y="2057400"/>
                <a:chExt cx="381000" cy="1066800"/>
              </a:xfrm>
            </p:grpSpPr>
            <p:sp>
              <p:nvSpPr>
                <p:cNvPr id="269" name="Minus 268"/>
                <p:cNvSpPr/>
                <p:nvPr/>
              </p:nvSpPr>
              <p:spPr>
                <a:xfrm rot="5400000">
                  <a:off x="4835269" y="2327844"/>
                  <a:ext cx="913971"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0" name="Minus 269"/>
                <p:cNvSpPr/>
                <p:nvPr/>
              </p:nvSpPr>
              <p:spPr>
                <a:xfrm rot="5400000">
                  <a:off x="5140187" y="2785609"/>
                  <a:ext cx="304137"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620" name="Group 218"/>
              <p:cNvGrpSpPr>
                <a:grpSpLocks/>
              </p:cNvGrpSpPr>
              <p:nvPr/>
            </p:nvGrpSpPr>
            <p:grpSpPr bwMode="auto">
              <a:xfrm>
                <a:off x="1524000" y="3048000"/>
                <a:ext cx="381000" cy="1447800"/>
                <a:chOff x="5105400" y="2057400"/>
                <a:chExt cx="381000" cy="1066800"/>
              </a:xfrm>
            </p:grpSpPr>
            <p:sp>
              <p:nvSpPr>
                <p:cNvPr id="267" name="Minus 266"/>
                <p:cNvSpPr/>
                <p:nvPr/>
              </p:nvSpPr>
              <p:spPr>
                <a:xfrm rot="5400000">
                  <a:off x="4838706" y="232507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8" name="Minus 267"/>
                <p:cNvSpPr/>
                <p:nvPr/>
              </p:nvSpPr>
              <p:spPr>
                <a:xfrm rot="5400000">
                  <a:off x="5143624" y="2782843"/>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nvGrpSpPr>
            <p:cNvPr id="23570" name="Group 277"/>
            <p:cNvGrpSpPr>
              <a:grpSpLocks/>
            </p:cNvGrpSpPr>
            <p:nvPr/>
          </p:nvGrpSpPr>
          <p:grpSpPr bwMode="auto">
            <a:xfrm>
              <a:off x="828676" y="4714089"/>
              <a:ext cx="1115082" cy="1086109"/>
              <a:chOff x="609600" y="3048000"/>
              <a:chExt cx="1295400" cy="1447800"/>
            </a:xfrm>
          </p:grpSpPr>
          <p:grpSp>
            <p:nvGrpSpPr>
              <p:cNvPr id="23593" name="Group 197"/>
              <p:cNvGrpSpPr>
                <a:grpSpLocks/>
              </p:cNvGrpSpPr>
              <p:nvPr/>
            </p:nvGrpSpPr>
            <p:grpSpPr bwMode="auto">
              <a:xfrm>
                <a:off x="609600" y="3048000"/>
                <a:ext cx="381000" cy="1447800"/>
                <a:chOff x="5105400" y="2057400"/>
                <a:chExt cx="381000" cy="1066800"/>
              </a:xfrm>
            </p:grpSpPr>
            <p:sp>
              <p:nvSpPr>
                <p:cNvPr id="301" name="Minus 300"/>
                <p:cNvSpPr/>
                <p:nvPr/>
              </p:nvSpPr>
              <p:spPr>
                <a:xfrm rot="5400000">
                  <a:off x="4835603" y="2327844"/>
                  <a:ext cx="913971"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2" name="Minus 301"/>
                <p:cNvSpPr/>
                <p:nvPr/>
              </p:nvSpPr>
              <p:spPr>
                <a:xfrm rot="5400000">
                  <a:off x="5140521" y="2785609"/>
                  <a:ext cx="304137"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94" name="Group 203"/>
              <p:cNvGrpSpPr>
                <a:grpSpLocks/>
              </p:cNvGrpSpPr>
              <p:nvPr/>
            </p:nvGrpSpPr>
            <p:grpSpPr bwMode="auto">
              <a:xfrm>
                <a:off x="762000" y="3048000"/>
                <a:ext cx="381000" cy="1447800"/>
                <a:chOff x="5105400" y="2057400"/>
                <a:chExt cx="381000" cy="1066800"/>
              </a:xfrm>
            </p:grpSpPr>
            <p:sp>
              <p:nvSpPr>
                <p:cNvPr id="299" name="Minus 298"/>
                <p:cNvSpPr/>
                <p:nvPr/>
              </p:nvSpPr>
              <p:spPr>
                <a:xfrm rot="5400000">
                  <a:off x="4839041" y="232507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0" name="Minus 299"/>
                <p:cNvSpPr/>
                <p:nvPr/>
              </p:nvSpPr>
              <p:spPr>
                <a:xfrm rot="5400000">
                  <a:off x="5143959" y="2782843"/>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95" name="Group 206"/>
              <p:cNvGrpSpPr>
                <a:grpSpLocks/>
              </p:cNvGrpSpPr>
              <p:nvPr/>
            </p:nvGrpSpPr>
            <p:grpSpPr bwMode="auto">
              <a:xfrm>
                <a:off x="914400" y="3048000"/>
                <a:ext cx="381000" cy="1447800"/>
                <a:chOff x="5105400" y="2057400"/>
                <a:chExt cx="381000" cy="1066800"/>
              </a:xfrm>
            </p:grpSpPr>
            <p:sp>
              <p:nvSpPr>
                <p:cNvPr id="297" name="Minus 296"/>
                <p:cNvSpPr/>
                <p:nvPr/>
              </p:nvSpPr>
              <p:spPr>
                <a:xfrm rot="5400000">
                  <a:off x="4838789" y="2324157"/>
                  <a:ext cx="913971" cy="38175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8" name="Minus 297"/>
                <p:cNvSpPr/>
                <p:nvPr/>
              </p:nvSpPr>
              <p:spPr>
                <a:xfrm rot="5400000">
                  <a:off x="5143707" y="2781922"/>
                  <a:ext cx="304137" cy="38175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96" name="Group 209"/>
              <p:cNvGrpSpPr>
                <a:grpSpLocks/>
              </p:cNvGrpSpPr>
              <p:nvPr/>
            </p:nvGrpSpPr>
            <p:grpSpPr bwMode="auto">
              <a:xfrm>
                <a:off x="1066800" y="3048000"/>
                <a:ext cx="381000" cy="1447800"/>
                <a:chOff x="5105400" y="2057400"/>
                <a:chExt cx="381000" cy="1066800"/>
              </a:xfrm>
            </p:grpSpPr>
            <p:sp>
              <p:nvSpPr>
                <p:cNvPr id="295" name="Minus 294"/>
                <p:cNvSpPr/>
                <p:nvPr/>
              </p:nvSpPr>
              <p:spPr>
                <a:xfrm rot="5400000">
                  <a:off x="4838537" y="232507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 name="Minus 295"/>
                <p:cNvSpPr/>
                <p:nvPr/>
              </p:nvSpPr>
              <p:spPr>
                <a:xfrm rot="5400000">
                  <a:off x="5143455" y="2782843"/>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97" name="Group 212"/>
              <p:cNvGrpSpPr>
                <a:grpSpLocks/>
              </p:cNvGrpSpPr>
              <p:nvPr/>
            </p:nvGrpSpPr>
            <p:grpSpPr bwMode="auto">
              <a:xfrm>
                <a:off x="1219200" y="3048000"/>
                <a:ext cx="381000" cy="1447800"/>
                <a:chOff x="5105400" y="2057400"/>
                <a:chExt cx="381000" cy="1066800"/>
              </a:xfrm>
            </p:grpSpPr>
            <p:sp>
              <p:nvSpPr>
                <p:cNvPr id="293" name="Minus 292"/>
                <p:cNvSpPr/>
                <p:nvPr/>
              </p:nvSpPr>
              <p:spPr>
                <a:xfrm rot="5400000">
                  <a:off x="4835520" y="2321389"/>
                  <a:ext cx="913971"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4" name="Minus 293"/>
                <p:cNvSpPr/>
                <p:nvPr/>
              </p:nvSpPr>
              <p:spPr>
                <a:xfrm rot="5400000">
                  <a:off x="5140438" y="2779155"/>
                  <a:ext cx="304137"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98" name="Group 215"/>
              <p:cNvGrpSpPr>
                <a:grpSpLocks/>
              </p:cNvGrpSpPr>
              <p:nvPr/>
            </p:nvGrpSpPr>
            <p:grpSpPr bwMode="auto">
              <a:xfrm>
                <a:off x="1371600" y="3048000"/>
                <a:ext cx="381000" cy="1447800"/>
                <a:chOff x="5105400" y="2057400"/>
                <a:chExt cx="381000" cy="1066800"/>
              </a:xfrm>
            </p:grpSpPr>
            <p:sp>
              <p:nvSpPr>
                <p:cNvPr id="291" name="Minus 290"/>
                <p:cNvSpPr/>
                <p:nvPr/>
              </p:nvSpPr>
              <p:spPr>
                <a:xfrm rot="5400000">
                  <a:off x="4835268" y="2327845"/>
                  <a:ext cx="913971"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2" name="Minus 291"/>
                <p:cNvSpPr/>
                <p:nvPr/>
              </p:nvSpPr>
              <p:spPr>
                <a:xfrm rot="5400000">
                  <a:off x="5140186" y="2785610"/>
                  <a:ext cx="304137"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99" name="Group 218"/>
              <p:cNvGrpSpPr>
                <a:grpSpLocks/>
              </p:cNvGrpSpPr>
              <p:nvPr/>
            </p:nvGrpSpPr>
            <p:grpSpPr bwMode="auto">
              <a:xfrm>
                <a:off x="1524000" y="3048000"/>
                <a:ext cx="381000" cy="1447800"/>
                <a:chOff x="5105400" y="2057400"/>
                <a:chExt cx="381000" cy="1066800"/>
              </a:xfrm>
            </p:grpSpPr>
            <p:sp>
              <p:nvSpPr>
                <p:cNvPr id="289" name="Minus 288"/>
                <p:cNvSpPr/>
                <p:nvPr/>
              </p:nvSpPr>
              <p:spPr>
                <a:xfrm rot="5400000">
                  <a:off x="4838705" y="2325078"/>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0" name="Minus 289"/>
                <p:cNvSpPr/>
                <p:nvPr/>
              </p:nvSpPr>
              <p:spPr>
                <a:xfrm rot="5400000">
                  <a:off x="5143623" y="2782843"/>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nvGrpSpPr>
            <p:cNvPr id="23571" name="Group 277"/>
            <p:cNvGrpSpPr>
              <a:grpSpLocks/>
            </p:cNvGrpSpPr>
            <p:nvPr/>
          </p:nvGrpSpPr>
          <p:grpSpPr bwMode="auto">
            <a:xfrm>
              <a:off x="2043122" y="3571081"/>
              <a:ext cx="1115082" cy="1086109"/>
              <a:chOff x="609600" y="3048000"/>
              <a:chExt cx="1295400" cy="1447800"/>
            </a:xfrm>
          </p:grpSpPr>
          <p:grpSp>
            <p:nvGrpSpPr>
              <p:cNvPr id="23572" name="Group 197"/>
              <p:cNvGrpSpPr>
                <a:grpSpLocks/>
              </p:cNvGrpSpPr>
              <p:nvPr/>
            </p:nvGrpSpPr>
            <p:grpSpPr bwMode="auto">
              <a:xfrm>
                <a:off x="609600" y="3048000"/>
                <a:ext cx="381000" cy="1447800"/>
                <a:chOff x="5105400" y="2057400"/>
                <a:chExt cx="381000" cy="1066800"/>
              </a:xfrm>
            </p:grpSpPr>
            <p:sp>
              <p:nvSpPr>
                <p:cNvPr id="323" name="Minus 322"/>
                <p:cNvSpPr/>
                <p:nvPr/>
              </p:nvSpPr>
              <p:spPr>
                <a:xfrm rot="5400000">
                  <a:off x="4835603" y="2327564"/>
                  <a:ext cx="913971"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4" name="Minus 323"/>
                <p:cNvSpPr/>
                <p:nvPr/>
              </p:nvSpPr>
              <p:spPr>
                <a:xfrm rot="5400000">
                  <a:off x="5140521" y="2785329"/>
                  <a:ext cx="304137"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73" name="Group 203"/>
              <p:cNvGrpSpPr>
                <a:grpSpLocks/>
              </p:cNvGrpSpPr>
              <p:nvPr/>
            </p:nvGrpSpPr>
            <p:grpSpPr bwMode="auto">
              <a:xfrm>
                <a:off x="762000" y="3048000"/>
                <a:ext cx="381000" cy="1447800"/>
                <a:chOff x="5105400" y="2057400"/>
                <a:chExt cx="381000" cy="1066800"/>
              </a:xfrm>
            </p:grpSpPr>
            <p:sp>
              <p:nvSpPr>
                <p:cNvPr id="321" name="Minus 320"/>
                <p:cNvSpPr/>
                <p:nvPr/>
              </p:nvSpPr>
              <p:spPr>
                <a:xfrm rot="5400000">
                  <a:off x="4839041" y="2324797"/>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2" name="Minus 321"/>
                <p:cNvSpPr/>
                <p:nvPr/>
              </p:nvSpPr>
              <p:spPr>
                <a:xfrm rot="5400000">
                  <a:off x="5143959" y="2782562"/>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74" name="Group 206"/>
              <p:cNvGrpSpPr>
                <a:grpSpLocks/>
              </p:cNvGrpSpPr>
              <p:nvPr/>
            </p:nvGrpSpPr>
            <p:grpSpPr bwMode="auto">
              <a:xfrm>
                <a:off x="914400" y="3048000"/>
                <a:ext cx="381000" cy="1447800"/>
                <a:chOff x="5105400" y="2057400"/>
                <a:chExt cx="381000" cy="1066800"/>
              </a:xfrm>
            </p:grpSpPr>
            <p:sp>
              <p:nvSpPr>
                <p:cNvPr id="319" name="Minus 318"/>
                <p:cNvSpPr/>
                <p:nvPr/>
              </p:nvSpPr>
              <p:spPr>
                <a:xfrm rot="5400000">
                  <a:off x="4838790" y="2323875"/>
                  <a:ext cx="913971" cy="38175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0" name="Minus 319"/>
                <p:cNvSpPr/>
                <p:nvPr/>
              </p:nvSpPr>
              <p:spPr>
                <a:xfrm rot="5400000">
                  <a:off x="5143708" y="2781640"/>
                  <a:ext cx="304137" cy="38175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75" name="Group 209"/>
              <p:cNvGrpSpPr>
                <a:grpSpLocks/>
              </p:cNvGrpSpPr>
              <p:nvPr/>
            </p:nvGrpSpPr>
            <p:grpSpPr bwMode="auto">
              <a:xfrm>
                <a:off x="1066800" y="3048000"/>
                <a:ext cx="381000" cy="1447800"/>
                <a:chOff x="5105400" y="2057400"/>
                <a:chExt cx="381000" cy="1066800"/>
              </a:xfrm>
            </p:grpSpPr>
            <p:sp>
              <p:nvSpPr>
                <p:cNvPr id="317" name="Minus 316"/>
                <p:cNvSpPr/>
                <p:nvPr/>
              </p:nvSpPr>
              <p:spPr>
                <a:xfrm rot="5400000">
                  <a:off x="4838538" y="2324797"/>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8" name="Minus 317"/>
                <p:cNvSpPr/>
                <p:nvPr/>
              </p:nvSpPr>
              <p:spPr>
                <a:xfrm rot="5400000">
                  <a:off x="5143456" y="2782562"/>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76" name="Group 212"/>
              <p:cNvGrpSpPr>
                <a:grpSpLocks/>
              </p:cNvGrpSpPr>
              <p:nvPr/>
            </p:nvGrpSpPr>
            <p:grpSpPr bwMode="auto">
              <a:xfrm>
                <a:off x="1219200" y="3048000"/>
                <a:ext cx="381000" cy="1447800"/>
                <a:chOff x="5105400" y="2057400"/>
                <a:chExt cx="381000" cy="1066800"/>
              </a:xfrm>
            </p:grpSpPr>
            <p:sp>
              <p:nvSpPr>
                <p:cNvPr id="315" name="Minus 314"/>
                <p:cNvSpPr/>
                <p:nvPr/>
              </p:nvSpPr>
              <p:spPr>
                <a:xfrm rot="5400000">
                  <a:off x="4835520" y="2321108"/>
                  <a:ext cx="913971"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6" name="Minus 315"/>
                <p:cNvSpPr/>
                <p:nvPr/>
              </p:nvSpPr>
              <p:spPr>
                <a:xfrm rot="5400000">
                  <a:off x="5140438" y="2778874"/>
                  <a:ext cx="304137"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77" name="Group 215"/>
              <p:cNvGrpSpPr>
                <a:grpSpLocks/>
              </p:cNvGrpSpPr>
              <p:nvPr/>
            </p:nvGrpSpPr>
            <p:grpSpPr bwMode="auto">
              <a:xfrm>
                <a:off x="1371600" y="3048000"/>
                <a:ext cx="381000" cy="1447800"/>
                <a:chOff x="5105400" y="2057400"/>
                <a:chExt cx="381000" cy="1066800"/>
              </a:xfrm>
            </p:grpSpPr>
            <p:sp>
              <p:nvSpPr>
                <p:cNvPr id="313" name="Minus 312"/>
                <p:cNvSpPr/>
                <p:nvPr/>
              </p:nvSpPr>
              <p:spPr>
                <a:xfrm rot="5400000">
                  <a:off x="4835269" y="2327563"/>
                  <a:ext cx="913971"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4" name="Minus 313"/>
                <p:cNvSpPr/>
                <p:nvPr/>
              </p:nvSpPr>
              <p:spPr>
                <a:xfrm rot="5400000">
                  <a:off x="5140187" y="2785328"/>
                  <a:ext cx="304137"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23578" name="Group 218"/>
              <p:cNvGrpSpPr>
                <a:grpSpLocks/>
              </p:cNvGrpSpPr>
              <p:nvPr/>
            </p:nvGrpSpPr>
            <p:grpSpPr bwMode="auto">
              <a:xfrm>
                <a:off x="1524000" y="3048000"/>
                <a:ext cx="381000" cy="1447800"/>
                <a:chOff x="5105400" y="2057400"/>
                <a:chExt cx="381000" cy="1066800"/>
              </a:xfrm>
            </p:grpSpPr>
            <p:sp>
              <p:nvSpPr>
                <p:cNvPr id="311" name="Minus 310"/>
                <p:cNvSpPr/>
                <p:nvPr/>
              </p:nvSpPr>
              <p:spPr>
                <a:xfrm rot="5400000">
                  <a:off x="4838706" y="2324797"/>
                  <a:ext cx="913971"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2" name="Minus 311"/>
                <p:cNvSpPr/>
                <p:nvPr/>
              </p:nvSpPr>
              <p:spPr>
                <a:xfrm rot="5400000">
                  <a:off x="5143624" y="2782562"/>
                  <a:ext cx="304137"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spTree>
    <p:extLst>
      <p:ext uri="{BB962C8B-B14F-4D97-AF65-F5344CB8AC3E}">
        <p14:creationId xmlns:p14="http://schemas.microsoft.com/office/powerpoint/2010/main" val="815031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for exploiting concurrency</a:t>
            </a:r>
            <a:endParaRPr lang="en-US" dirty="0"/>
          </a:p>
        </p:txBody>
      </p:sp>
      <p:sp>
        <p:nvSpPr>
          <p:cNvPr id="24579" name="Content Placeholder 2"/>
          <p:cNvSpPr>
            <a:spLocks noGrp="1"/>
          </p:cNvSpPr>
          <p:nvPr>
            <p:ph type="body" sz="quarter" idx="10"/>
          </p:nvPr>
        </p:nvSpPr>
        <p:spPr>
          <a:xfrm>
            <a:off x="519112" y="1447799"/>
            <a:ext cx="11149013" cy="1335750"/>
          </a:xfrm>
        </p:spPr>
        <p:txBody>
          <a:bodyPr/>
          <a:lstStyle/>
          <a:p>
            <a:pPr marL="461963" lvl="1" indent="-461963"/>
            <a:r>
              <a:rPr lang="en-US" dirty="0" smtClean="0"/>
              <a:t>Agenda parallelism</a:t>
            </a:r>
          </a:p>
          <a:p>
            <a:pPr marL="461963" lvl="1" indent="-461963"/>
            <a:r>
              <a:rPr lang="en-US" dirty="0" smtClean="0"/>
              <a:t>Result parallelism</a:t>
            </a:r>
          </a:p>
          <a:p>
            <a:pPr marL="461963" lvl="1" indent="-461963"/>
            <a:r>
              <a:rPr lang="en-US" dirty="0" smtClean="0"/>
              <a:t>Specialist parallelism</a:t>
            </a:r>
          </a:p>
        </p:txBody>
      </p:sp>
    </p:spTree>
    <p:extLst>
      <p:ext uri="{BB962C8B-B14F-4D97-AF65-F5344CB8AC3E}">
        <p14:creationId xmlns:p14="http://schemas.microsoft.com/office/powerpoint/2010/main" val="38214917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parallelism </a:t>
            </a:r>
            <a:endParaRPr lang="en-US" dirty="0"/>
          </a:p>
        </p:txBody>
      </p:sp>
      <p:sp>
        <p:nvSpPr>
          <p:cNvPr id="25603" name="Content Placeholder 2"/>
          <p:cNvSpPr>
            <a:spLocks noGrp="1"/>
          </p:cNvSpPr>
          <p:nvPr>
            <p:ph type="body" sz="quarter" idx="10"/>
          </p:nvPr>
        </p:nvSpPr>
        <p:spPr>
          <a:xfrm>
            <a:off x="519112" y="1447799"/>
            <a:ext cx="11149013" cy="886397"/>
          </a:xfrm>
        </p:spPr>
        <p:txBody>
          <a:bodyPr/>
          <a:lstStyle/>
          <a:p>
            <a:pPr marL="0" indent="0">
              <a:buNone/>
            </a:pPr>
            <a:r>
              <a:rPr lang="en-US" dirty="0" smtClean="0"/>
              <a:t>Algorithms are naturally expressed in terms of the actions to be carried out by the program</a:t>
            </a:r>
          </a:p>
        </p:txBody>
      </p:sp>
      <p:grpSp>
        <p:nvGrpSpPr>
          <p:cNvPr id="25604" name="Group 10"/>
          <p:cNvGrpSpPr>
            <a:grpSpLocks/>
          </p:cNvGrpSpPr>
          <p:nvPr/>
        </p:nvGrpSpPr>
        <p:grpSpPr bwMode="auto">
          <a:xfrm>
            <a:off x="5263168" y="336771"/>
            <a:ext cx="609441" cy="396875"/>
            <a:chOff x="4495800" y="5791200"/>
            <a:chExt cx="457200" cy="396240"/>
          </a:xfrm>
        </p:grpSpPr>
        <p:pic>
          <p:nvPicPr>
            <p:cNvPr id="25605" name="Picture 4"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82748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parallelism </a:t>
            </a:r>
            <a:endParaRPr lang="en-US" dirty="0"/>
          </a:p>
        </p:txBody>
      </p:sp>
      <p:sp>
        <p:nvSpPr>
          <p:cNvPr id="5" name="Content Placeholder 4"/>
          <p:cNvSpPr>
            <a:spLocks noGrp="1"/>
          </p:cNvSpPr>
          <p:nvPr>
            <p:ph type="body" sz="quarter" idx="10"/>
          </p:nvPr>
        </p:nvSpPr>
        <p:spPr>
          <a:xfrm>
            <a:off x="519112" y="1447799"/>
            <a:ext cx="11149013" cy="2474524"/>
          </a:xfrm>
        </p:spPr>
        <p:txBody>
          <a:bodyPr/>
          <a:lstStyle/>
          <a:p>
            <a:r>
              <a:rPr lang="en-US" dirty="0" smtClean="0"/>
              <a:t>Task Parallelism</a:t>
            </a:r>
          </a:p>
          <a:p>
            <a:pPr lvl="1"/>
            <a:r>
              <a:rPr lang="en-US" dirty="0" smtClean="0"/>
              <a:t>Delightfully parallel</a:t>
            </a:r>
          </a:p>
          <a:p>
            <a:pPr lvl="1"/>
            <a:r>
              <a:rPr lang="en-US" dirty="0" smtClean="0"/>
              <a:t>Separable dependencies</a:t>
            </a:r>
          </a:p>
          <a:p>
            <a:r>
              <a:rPr lang="en-US" dirty="0" smtClean="0"/>
              <a:t>Divide and conquer</a:t>
            </a:r>
          </a:p>
          <a:p>
            <a:pPr marL="0" indent="0">
              <a:buNone/>
            </a:pPr>
            <a:endParaRPr lang="en-US" dirty="0"/>
          </a:p>
        </p:txBody>
      </p:sp>
      <p:grpSp>
        <p:nvGrpSpPr>
          <p:cNvPr id="26628" name="Group 10"/>
          <p:cNvGrpSpPr>
            <a:grpSpLocks/>
          </p:cNvGrpSpPr>
          <p:nvPr/>
        </p:nvGrpSpPr>
        <p:grpSpPr bwMode="auto">
          <a:xfrm>
            <a:off x="5249100" y="322704"/>
            <a:ext cx="609441" cy="396875"/>
            <a:chOff x="4495800" y="5791200"/>
            <a:chExt cx="457200" cy="396240"/>
          </a:xfrm>
        </p:grpSpPr>
        <p:pic>
          <p:nvPicPr>
            <p:cNvPr id="26633" name="Picture 4"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6"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3581" y="1528274"/>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9875" y="2006032"/>
            <a:ext cx="406294"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070" y="2487685"/>
            <a:ext cx="40629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5611" y="3021489"/>
            <a:ext cx="40629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245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Demo</a:t>
            </a:r>
            <a:endParaRPr lang="en-US" dirty="0"/>
          </a:p>
        </p:txBody>
      </p:sp>
    </p:spTree>
    <p:extLst>
      <p:ext uri="{BB962C8B-B14F-4D97-AF65-F5344CB8AC3E}">
        <p14:creationId xmlns:p14="http://schemas.microsoft.com/office/powerpoint/2010/main" val="22196625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 parallelism</a:t>
            </a:r>
            <a:endParaRPr lang="en-US" dirty="0"/>
          </a:p>
        </p:txBody>
      </p:sp>
      <p:sp>
        <p:nvSpPr>
          <p:cNvPr id="28676" name="Content Placeholder 2"/>
          <p:cNvSpPr>
            <a:spLocks noGrp="1"/>
          </p:cNvSpPr>
          <p:nvPr>
            <p:ph type="body" sz="quarter" idx="10"/>
          </p:nvPr>
        </p:nvSpPr>
        <p:spPr>
          <a:xfrm>
            <a:off x="519112" y="1447799"/>
            <a:ext cx="11149013" cy="886397"/>
          </a:xfrm>
        </p:spPr>
        <p:txBody>
          <a:bodyPr/>
          <a:lstStyle/>
          <a:p>
            <a:pPr marL="0" indent="0">
              <a:buNone/>
            </a:pPr>
            <a:r>
              <a:rPr lang="en-US" dirty="0" smtClean="0"/>
              <a:t>Algorithms are defined in terms of data structures and how they are decomposed</a:t>
            </a:r>
          </a:p>
        </p:txBody>
      </p:sp>
      <p:grpSp>
        <p:nvGrpSpPr>
          <p:cNvPr id="28675" name="Group 10"/>
          <p:cNvGrpSpPr>
            <a:grpSpLocks/>
          </p:cNvGrpSpPr>
          <p:nvPr/>
        </p:nvGrpSpPr>
        <p:grpSpPr bwMode="auto">
          <a:xfrm>
            <a:off x="4808534" y="376389"/>
            <a:ext cx="609441" cy="396875"/>
            <a:chOff x="4495800" y="5791200"/>
            <a:chExt cx="457200" cy="396240"/>
          </a:xfrm>
        </p:grpSpPr>
        <p:pic>
          <p:nvPicPr>
            <p:cNvPr id="28680"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65717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 parallelism</a:t>
            </a:r>
            <a:endParaRPr lang="en-US" dirty="0"/>
          </a:p>
        </p:txBody>
      </p:sp>
      <p:sp>
        <p:nvSpPr>
          <p:cNvPr id="28676" name="Content Placeholder 2"/>
          <p:cNvSpPr>
            <a:spLocks noGrp="1"/>
          </p:cNvSpPr>
          <p:nvPr>
            <p:ph type="body" sz="quarter" idx="10"/>
          </p:nvPr>
        </p:nvSpPr>
        <p:spPr/>
        <p:txBody>
          <a:bodyPr/>
          <a:lstStyle/>
          <a:p>
            <a:r>
              <a:rPr lang="en-US" dirty="0" smtClean="0"/>
              <a:t>Geometric Decomposition</a:t>
            </a:r>
          </a:p>
          <a:p>
            <a:r>
              <a:rPr lang="en-US" dirty="0" smtClean="0"/>
              <a:t>Recursive Data</a:t>
            </a:r>
          </a:p>
          <a:p>
            <a:r>
              <a:rPr lang="en-US" dirty="0" smtClean="0"/>
              <a:t>Data Parallelism</a:t>
            </a:r>
          </a:p>
          <a:p>
            <a:endParaRPr lang="en-US" dirty="0" smtClean="0"/>
          </a:p>
        </p:txBody>
      </p:sp>
      <p:grpSp>
        <p:nvGrpSpPr>
          <p:cNvPr id="28675" name="Group 10"/>
          <p:cNvGrpSpPr>
            <a:grpSpLocks/>
          </p:cNvGrpSpPr>
          <p:nvPr/>
        </p:nvGrpSpPr>
        <p:grpSpPr bwMode="auto">
          <a:xfrm>
            <a:off x="4779619" y="355112"/>
            <a:ext cx="609441" cy="396875"/>
            <a:chOff x="4495800" y="5791200"/>
            <a:chExt cx="457200" cy="396240"/>
          </a:xfrm>
        </p:grpSpPr>
        <p:pic>
          <p:nvPicPr>
            <p:cNvPr id="28680"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1266" y="1566231"/>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6405" y="2051892"/>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9552" y="2584244"/>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2304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Demo</a:t>
            </a:r>
            <a:endParaRPr lang="en-US" dirty="0"/>
          </a:p>
        </p:txBody>
      </p:sp>
    </p:spTree>
    <p:extLst>
      <p:ext uri="{BB962C8B-B14F-4D97-AF65-F5344CB8AC3E}">
        <p14:creationId xmlns:p14="http://schemas.microsoft.com/office/powerpoint/2010/main" val="9536439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Specialist parallelism</a:t>
            </a:r>
            <a:endParaRPr lang="en-US" dirty="0"/>
          </a:p>
        </p:txBody>
      </p:sp>
      <p:sp>
        <p:nvSpPr>
          <p:cNvPr id="30723" name="Content Placeholder 2"/>
          <p:cNvSpPr>
            <a:spLocks noGrp="1"/>
          </p:cNvSpPr>
          <p:nvPr>
            <p:ph type="body" sz="quarter" idx="10"/>
          </p:nvPr>
        </p:nvSpPr>
        <p:spPr>
          <a:xfrm>
            <a:off x="519112" y="1447799"/>
            <a:ext cx="11149013" cy="984885"/>
          </a:xfrm>
        </p:spPr>
        <p:txBody>
          <a:bodyPr/>
          <a:lstStyle/>
          <a:p>
            <a:pPr marL="0" indent="0">
              <a:buNone/>
            </a:pPr>
            <a:r>
              <a:rPr lang="en-US" dirty="0" smtClean="0"/>
              <a:t>A fixed set of tasks that data flows through</a:t>
            </a:r>
          </a:p>
          <a:p>
            <a:endParaRPr lang="en-US" dirty="0" smtClean="0"/>
          </a:p>
        </p:txBody>
      </p:sp>
      <p:grpSp>
        <p:nvGrpSpPr>
          <p:cNvPr id="30724" name="Group 10"/>
          <p:cNvGrpSpPr>
            <a:grpSpLocks/>
          </p:cNvGrpSpPr>
          <p:nvPr/>
        </p:nvGrpSpPr>
        <p:grpSpPr bwMode="auto">
          <a:xfrm>
            <a:off x="5515971" y="329346"/>
            <a:ext cx="609441" cy="396875"/>
            <a:chOff x="4495800" y="5791200"/>
            <a:chExt cx="457200" cy="396240"/>
          </a:xfrm>
        </p:grpSpPr>
        <p:pic>
          <p:nvPicPr>
            <p:cNvPr id="30725"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32507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state</a:t>
            </a:r>
            <a:endParaRPr lang="en-US" dirty="0"/>
          </a:p>
        </p:txBody>
      </p:sp>
      <p:sp>
        <p:nvSpPr>
          <p:cNvPr id="3" name="Content Placeholder 2"/>
          <p:cNvSpPr>
            <a:spLocks noGrp="1"/>
          </p:cNvSpPr>
          <p:nvPr>
            <p:ph type="body" sz="quarter" idx="10"/>
          </p:nvPr>
        </p:nvSpPr>
        <p:spPr/>
        <p:txBody>
          <a:bodyPr/>
          <a:lstStyle/>
          <a:p>
            <a:r>
              <a:rPr lang="en-US" smtClean="0"/>
              <a:t>Clock speed has reached an upper limit and can not be increased</a:t>
            </a:r>
          </a:p>
          <a:p>
            <a:r>
              <a:rPr lang="en-US" smtClean="0"/>
              <a:t>Moore’s law is alive and kicking</a:t>
            </a:r>
          </a:p>
          <a:p>
            <a:r>
              <a:rPr lang="en-US" smtClean="0"/>
              <a:t>Processors makers are doing multicore</a:t>
            </a:r>
          </a:p>
          <a:p>
            <a:r>
              <a:rPr lang="en-US" smtClean="0"/>
              <a:t>Multicore software is hard</a:t>
            </a:r>
          </a:p>
          <a:p>
            <a:pPr lvl="1"/>
            <a:r>
              <a:rPr lang="en-US" smtClean="0"/>
              <a:t>Amdahl's law (optional)</a:t>
            </a:r>
          </a:p>
          <a:p>
            <a:r>
              <a:rPr lang="en-US" smtClean="0"/>
              <a:t>Three reasons why it is hard</a:t>
            </a:r>
          </a:p>
          <a:p>
            <a:r>
              <a:rPr lang="en-US" smtClean="0"/>
              <a:t>Conclusion, we and no one else has any idea how to do multicore software, but it is a glorious and shiny future.</a:t>
            </a:r>
            <a:br>
              <a:rPr lang="en-US" smtClean="0"/>
            </a:br>
            <a:r>
              <a:rPr lang="en-US" smtClean="0"/>
              <a:t/>
            </a:r>
            <a:br>
              <a:rPr lang="en-US" smtClean="0"/>
            </a:br>
            <a:endParaRPr lang="en-US" dirty="0"/>
          </a:p>
        </p:txBody>
      </p:sp>
    </p:spTree>
    <p:extLst>
      <p:ext uri="{BB962C8B-B14F-4D97-AF65-F5344CB8AC3E}">
        <p14:creationId xmlns:p14="http://schemas.microsoft.com/office/powerpoint/2010/main" val="30224307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Specialist parallelism</a:t>
            </a:r>
            <a:endParaRPr lang="en-US" dirty="0"/>
          </a:p>
        </p:txBody>
      </p:sp>
      <p:sp>
        <p:nvSpPr>
          <p:cNvPr id="31747" name="Content Placeholder 2"/>
          <p:cNvSpPr>
            <a:spLocks noGrp="1"/>
          </p:cNvSpPr>
          <p:nvPr>
            <p:ph type="body" sz="quarter" idx="10"/>
          </p:nvPr>
        </p:nvSpPr>
        <p:spPr/>
        <p:txBody>
          <a:bodyPr/>
          <a:lstStyle/>
          <a:p>
            <a:r>
              <a:rPr lang="en-US" smtClean="0"/>
              <a:t>Pipeline </a:t>
            </a:r>
          </a:p>
          <a:p>
            <a:r>
              <a:rPr lang="en-US" smtClean="0"/>
              <a:t>Event-based Coordination</a:t>
            </a:r>
            <a:endParaRPr lang="en-US" dirty="0" smtClean="0"/>
          </a:p>
        </p:txBody>
      </p:sp>
      <p:grpSp>
        <p:nvGrpSpPr>
          <p:cNvPr id="31748" name="Group 10"/>
          <p:cNvGrpSpPr>
            <a:grpSpLocks/>
          </p:cNvGrpSpPr>
          <p:nvPr/>
        </p:nvGrpSpPr>
        <p:grpSpPr bwMode="auto">
          <a:xfrm>
            <a:off x="5507901" y="325884"/>
            <a:ext cx="609441" cy="396875"/>
            <a:chOff x="4495800" y="5791200"/>
            <a:chExt cx="457200" cy="396240"/>
          </a:xfrm>
        </p:grpSpPr>
        <p:pic>
          <p:nvPicPr>
            <p:cNvPr id="31751"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7912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674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3048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6181" y="1571705"/>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4195" y="2055388"/>
            <a:ext cx="4062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2280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Demo</a:t>
            </a:r>
            <a:endParaRPr lang="en-US" dirty="0"/>
          </a:p>
        </p:txBody>
      </p:sp>
    </p:spTree>
    <p:extLst>
      <p:ext uri="{BB962C8B-B14F-4D97-AF65-F5344CB8AC3E}">
        <p14:creationId xmlns:p14="http://schemas.microsoft.com/office/powerpoint/2010/main" val="36385658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ight Arrow 8"/>
          <p:cNvSpPr/>
          <p:nvPr/>
        </p:nvSpPr>
        <p:spPr>
          <a:xfrm>
            <a:off x="3675693" y="1724261"/>
            <a:ext cx="2723440" cy="10191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Finding Concurrency</a:t>
            </a:r>
          </a:p>
        </p:txBody>
      </p:sp>
      <p:grpSp>
        <p:nvGrpSpPr>
          <p:cNvPr id="33795" name="Group 326"/>
          <p:cNvGrpSpPr>
            <a:grpSpLocks/>
          </p:cNvGrpSpPr>
          <p:nvPr/>
        </p:nvGrpSpPr>
        <p:grpSpPr bwMode="auto">
          <a:xfrm>
            <a:off x="1015735" y="1800457"/>
            <a:ext cx="3148780" cy="1301091"/>
            <a:chOff x="838200" y="2113772"/>
            <a:chExt cx="2362200" cy="1300317"/>
          </a:xfrm>
        </p:grpSpPr>
        <p:sp>
          <p:nvSpPr>
            <p:cNvPr id="145" name="Rectangle 144"/>
            <p:cNvSpPr/>
            <p:nvPr/>
          </p:nvSpPr>
          <p:spPr>
            <a:xfrm>
              <a:off x="947738" y="2113772"/>
              <a:ext cx="1509712" cy="6853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Original Problem</a:t>
              </a:r>
            </a:p>
          </p:txBody>
        </p:sp>
        <p:sp>
          <p:nvSpPr>
            <p:cNvPr id="146" name="Rectangle 7"/>
            <p:cNvSpPr/>
            <p:nvPr/>
          </p:nvSpPr>
          <p:spPr>
            <a:xfrm>
              <a:off x="947738" y="2799163"/>
              <a:ext cx="1509712" cy="228464"/>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33982" name="TextBox 15"/>
            <p:cNvSpPr txBox="1">
              <a:spLocks noChangeArrowheads="1"/>
            </p:cNvSpPr>
            <p:nvPr/>
          </p:nvSpPr>
          <p:spPr bwMode="auto">
            <a:xfrm>
              <a:off x="838200" y="3013979"/>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sv-SE" sz="2000" dirty="0"/>
                <a:t>Original Problem</a:t>
              </a:r>
              <a:endParaRPr lang="en-US" sz="2000" dirty="0"/>
            </a:p>
          </p:txBody>
        </p:sp>
      </p:grpSp>
      <p:grpSp>
        <p:nvGrpSpPr>
          <p:cNvPr id="33796" name="Group 327"/>
          <p:cNvGrpSpPr>
            <a:grpSpLocks/>
          </p:cNvGrpSpPr>
          <p:nvPr/>
        </p:nvGrpSpPr>
        <p:grpSpPr bwMode="auto">
          <a:xfrm>
            <a:off x="4151819" y="2973287"/>
            <a:ext cx="2431417" cy="1023937"/>
            <a:chOff x="3114785" y="3005014"/>
            <a:chExt cx="1823839" cy="1022939"/>
          </a:xfrm>
        </p:grpSpPr>
        <p:sp>
          <p:nvSpPr>
            <p:cNvPr id="245" name="Right Arrow 16"/>
            <p:cNvSpPr/>
            <p:nvPr/>
          </p:nvSpPr>
          <p:spPr>
            <a:xfrm rot="8854233">
              <a:off x="3114785" y="3005014"/>
              <a:ext cx="1709551" cy="1022939"/>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43195" name="TextBox 17"/>
            <p:cNvSpPr txBox="1">
              <a:spLocks noChangeArrowheads="1"/>
            </p:cNvSpPr>
            <p:nvPr/>
          </p:nvSpPr>
          <p:spPr bwMode="auto">
            <a:xfrm rot="19648379">
              <a:off x="3206850" y="3328340"/>
              <a:ext cx="1731774" cy="3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pPr algn="ctr">
                <a:defRPr/>
              </a:pPr>
              <a:r>
                <a:rPr lang="en-US" dirty="0">
                  <a:solidFill>
                    <a:schemeClr val="dk1"/>
                  </a:solidFill>
                  <a:latin typeface="+mn-lt"/>
                </a:rPr>
                <a:t>Algorithm Structure</a:t>
              </a:r>
            </a:p>
          </p:txBody>
        </p:sp>
      </p:grpSp>
      <p:grpSp>
        <p:nvGrpSpPr>
          <p:cNvPr id="33797" name="Group 325"/>
          <p:cNvGrpSpPr>
            <a:grpSpLocks/>
          </p:cNvGrpSpPr>
          <p:nvPr/>
        </p:nvGrpSpPr>
        <p:grpSpPr bwMode="auto">
          <a:xfrm>
            <a:off x="6454153" y="1743310"/>
            <a:ext cx="5209876" cy="1828800"/>
            <a:chOff x="4841544" y="1999447"/>
            <a:chExt cx="3908756" cy="1829198"/>
          </a:xfrm>
        </p:grpSpPr>
        <p:grpSp>
          <p:nvGrpSpPr>
            <p:cNvPr id="33904" name="Group 133"/>
            <p:cNvGrpSpPr>
              <a:grpSpLocks/>
            </p:cNvGrpSpPr>
            <p:nvPr/>
          </p:nvGrpSpPr>
          <p:grpSpPr bwMode="auto">
            <a:xfrm>
              <a:off x="4972730" y="1999447"/>
              <a:ext cx="327965" cy="1086110"/>
              <a:chOff x="5105400" y="2057400"/>
              <a:chExt cx="381000" cy="1066800"/>
            </a:xfrm>
          </p:grpSpPr>
          <p:sp>
            <p:nvSpPr>
              <p:cNvPr id="218" name="Minus 217"/>
              <p:cNvSpPr/>
              <p:nvPr/>
            </p:nvSpPr>
            <p:spPr>
              <a:xfrm rot="5400000">
                <a:off x="4839086"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9" name="Minus 218"/>
              <p:cNvSpPr/>
              <p:nvPr/>
            </p:nvSpPr>
            <p:spPr>
              <a:xfrm rot="5400000">
                <a:off x="5143992"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05" name="Group 134"/>
            <p:cNvGrpSpPr>
              <a:grpSpLocks/>
            </p:cNvGrpSpPr>
            <p:nvPr/>
          </p:nvGrpSpPr>
          <p:grpSpPr bwMode="auto">
            <a:xfrm>
              <a:off x="5103916" y="1999447"/>
              <a:ext cx="327965" cy="1086110"/>
              <a:chOff x="5105400" y="2057400"/>
              <a:chExt cx="381000" cy="1066800"/>
            </a:xfrm>
          </p:grpSpPr>
          <p:sp>
            <p:nvSpPr>
              <p:cNvPr id="216" name="Minus 215"/>
              <p:cNvSpPr/>
              <p:nvPr/>
            </p:nvSpPr>
            <p:spPr>
              <a:xfrm rot="5400000">
                <a:off x="4838846"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7" name="Minus 216"/>
              <p:cNvSpPr/>
              <p:nvPr/>
            </p:nvSpPr>
            <p:spPr>
              <a:xfrm rot="5400000">
                <a:off x="5143751"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06" name="Group 137"/>
            <p:cNvGrpSpPr>
              <a:grpSpLocks/>
            </p:cNvGrpSpPr>
            <p:nvPr/>
          </p:nvGrpSpPr>
          <p:grpSpPr bwMode="auto">
            <a:xfrm>
              <a:off x="5235102" y="1999447"/>
              <a:ext cx="327965" cy="1086110"/>
              <a:chOff x="5105400" y="2057400"/>
              <a:chExt cx="381000" cy="1066800"/>
            </a:xfrm>
          </p:grpSpPr>
          <p:sp>
            <p:nvSpPr>
              <p:cNvPr id="214" name="Minus 213"/>
              <p:cNvSpPr/>
              <p:nvPr/>
            </p:nvSpPr>
            <p:spPr>
              <a:xfrm rot="5400000">
                <a:off x="4838606"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 name="Minus 214"/>
              <p:cNvSpPr/>
              <p:nvPr/>
            </p:nvSpPr>
            <p:spPr>
              <a:xfrm rot="5400000">
                <a:off x="5143512"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07" name="Group 140"/>
            <p:cNvGrpSpPr>
              <a:grpSpLocks/>
            </p:cNvGrpSpPr>
            <p:nvPr/>
          </p:nvGrpSpPr>
          <p:grpSpPr bwMode="auto">
            <a:xfrm>
              <a:off x="5366288" y="1999447"/>
              <a:ext cx="327965" cy="1086110"/>
              <a:chOff x="5105400" y="2057400"/>
              <a:chExt cx="381000" cy="1066800"/>
            </a:xfrm>
          </p:grpSpPr>
          <p:sp>
            <p:nvSpPr>
              <p:cNvPr id="212" name="Minus 211"/>
              <p:cNvSpPr/>
              <p:nvPr/>
            </p:nvSpPr>
            <p:spPr>
              <a:xfrm rot="5400000">
                <a:off x="4839290"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3" name="Minus 212"/>
              <p:cNvSpPr/>
              <p:nvPr/>
            </p:nvSpPr>
            <p:spPr>
              <a:xfrm rot="5400000">
                <a:off x="5144195"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08" name="Group 143"/>
            <p:cNvGrpSpPr>
              <a:grpSpLocks/>
            </p:cNvGrpSpPr>
            <p:nvPr/>
          </p:nvGrpSpPr>
          <p:grpSpPr bwMode="auto">
            <a:xfrm>
              <a:off x="5497474" y="1999447"/>
              <a:ext cx="327965" cy="1086110"/>
              <a:chOff x="5105400" y="2057400"/>
              <a:chExt cx="381000" cy="1066800"/>
            </a:xfrm>
          </p:grpSpPr>
          <p:sp>
            <p:nvSpPr>
              <p:cNvPr id="210" name="Minus 209"/>
              <p:cNvSpPr/>
              <p:nvPr/>
            </p:nvSpPr>
            <p:spPr>
              <a:xfrm rot="5400000">
                <a:off x="4839050"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1" name="Minus 210"/>
              <p:cNvSpPr/>
              <p:nvPr/>
            </p:nvSpPr>
            <p:spPr>
              <a:xfrm rot="5400000">
                <a:off x="5143956"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09" name="Group 146"/>
            <p:cNvGrpSpPr>
              <a:grpSpLocks/>
            </p:cNvGrpSpPr>
            <p:nvPr/>
          </p:nvGrpSpPr>
          <p:grpSpPr bwMode="auto">
            <a:xfrm>
              <a:off x="5628660" y="1999447"/>
              <a:ext cx="327965" cy="1086110"/>
              <a:chOff x="5105400" y="2057400"/>
              <a:chExt cx="381000" cy="1066800"/>
            </a:xfrm>
          </p:grpSpPr>
          <p:sp>
            <p:nvSpPr>
              <p:cNvPr id="208" name="Minus 207"/>
              <p:cNvSpPr/>
              <p:nvPr/>
            </p:nvSpPr>
            <p:spPr>
              <a:xfrm rot="5400000">
                <a:off x="4838811"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 name="Minus 208"/>
              <p:cNvSpPr/>
              <p:nvPr/>
            </p:nvSpPr>
            <p:spPr>
              <a:xfrm rot="5400000">
                <a:off x="5143716"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0" name="Group 149"/>
            <p:cNvGrpSpPr>
              <a:grpSpLocks/>
            </p:cNvGrpSpPr>
            <p:nvPr/>
          </p:nvGrpSpPr>
          <p:grpSpPr bwMode="auto">
            <a:xfrm>
              <a:off x="5759847" y="1999447"/>
              <a:ext cx="327965" cy="1086110"/>
              <a:chOff x="5105400" y="2057400"/>
              <a:chExt cx="381000" cy="1066800"/>
            </a:xfrm>
          </p:grpSpPr>
          <p:sp>
            <p:nvSpPr>
              <p:cNvPr id="206" name="Minus 205"/>
              <p:cNvSpPr/>
              <p:nvPr/>
            </p:nvSpPr>
            <p:spPr>
              <a:xfrm rot="5400000">
                <a:off x="4838570"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7" name="Minus 206"/>
              <p:cNvSpPr/>
              <p:nvPr/>
            </p:nvSpPr>
            <p:spPr>
              <a:xfrm rot="5400000">
                <a:off x="5143476"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1" name="Group 152"/>
            <p:cNvGrpSpPr>
              <a:grpSpLocks/>
            </p:cNvGrpSpPr>
            <p:nvPr/>
          </p:nvGrpSpPr>
          <p:grpSpPr bwMode="auto">
            <a:xfrm>
              <a:off x="5891033" y="1999447"/>
              <a:ext cx="327965" cy="1086110"/>
              <a:chOff x="5105400" y="2057400"/>
              <a:chExt cx="381000" cy="1066800"/>
            </a:xfrm>
          </p:grpSpPr>
          <p:sp>
            <p:nvSpPr>
              <p:cNvPr id="204" name="Minus 203"/>
              <p:cNvSpPr/>
              <p:nvPr/>
            </p:nvSpPr>
            <p:spPr>
              <a:xfrm rot="5400000">
                <a:off x="4839252"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 name="Minus 204"/>
              <p:cNvSpPr/>
              <p:nvPr/>
            </p:nvSpPr>
            <p:spPr>
              <a:xfrm rot="5400000">
                <a:off x="5144158"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2" name="Group 155"/>
            <p:cNvGrpSpPr>
              <a:grpSpLocks/>
            </p:cNvGrpSpPr>
            <p:nvPr/>
          </p:nvGrpSpPr>
          <p:grpSpPr bwMode="auto">
            <a:xfrm>
              <a:off x="6022219" y="1999447"/>
              <a:ext cx="327965" cy="1086110"/>
              <a:chOff x="5105400" y="2057400"/>
              <a:chExt cx="381000" cy="1066800"/>
            </a:xfrm>
          </p:grpSpPr>
          <p:sp>
            <p:nvSpPr>
              <p:cNvPr id="202" name="Minus 201"/>
              <p:cNvSpPr/>
              <p:nvPr/>
            </p:nvSpPr>
            <p:spPr>
              <a:xfrm rot="5400000">
                <a:off x="4839013"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3" name="Minus 202"/>
              <p:cNvSpPr/>
              <p:nvPr/>
            </p:nvSpPr>
            <p:spPr>
              <a:xfrm rot="5400000">
                <a:off x="5143919"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3" name="Group 158"/>
            <p:cNvGrpSpPr>
              <a:grpSpLocks/>
            </p:cNvGrpSpPr>
            <p:nvPr/>
          </p:nvGrpSpPr>
          <p:grpSpPr bwMode="auto">
            <a:xfrm>
              <a:off x="6153405" y="1999447"/>
              <a:ext cx="327965" cy="1086110"/>
              <a:chOff x="5105400" y="2057400"/>
              <a:chExt cx="381000" cy="1066800"/>
            </a:xfrm>
          </p:grpSpPr>
          <p:sp>
            <p:nvSpPr>
              <p:cNvPr id="200" name="Minus 199"/>
              <p:cNvSpPr/>
              <p:nvPr/>
            </p:nvSpPr>
            <p:spPr>
              <a:xfrm rot="5400000">
                <a:off x="4838774"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1" name="Minus 200"/>
              <p:cNvSpPr/>
              <p:nvPr/>
            </p:nvSpPr>
            <p:spPr>
              <a:xfrm rot="5400000">
                <a:off x="5143679"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4" name="Group 161"/>
            <p:cNvGrpSpPr>
              <a:grpSpLocks/>
            </p:cNvGrpSpPr>
            <p:nvPr/>
          </p:nvGrpSpPr>
          <p:grpSpPr bwMode="auto">
            <a:xfrm>
              <a:off x="6284591" y="1999447"/>
              <a:ext cx="327965" cy="1086110"/>
              <a:chOff x="5105400" y="2057400"/>
              <a:chExt cx="381000" cy="1066800"/>
            </a:xfrm>
          </p:grpSpPr>
          <p:sp>
            <p:nvSpPr>
              <p:cNvPr id="198" name="Minus 197"/>
              <p:cNvSpPr/>
              <p:nvPr/>
            </p:nvSpPr>
            <p:spPr>
              <a:xfrm rot="5400000">
                <a:off x="4839456"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9" name="Minus 198"/>
              <p:cNvSpPr/>
              <p:nvPr/>
            </p:nvSpPr>
            <p:spPr>
              <a:xfrm rot="5400000">
                <a:off x="5144361"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5" name="Group 164"/>
            <p:cNvGrpSpPr>
              <a:grpSpLocks/>
            </p:cNvGrpSpPr>
            <p:nvPr/>
          </p:nvGrpSpPr>
          <p:grpSpPr bwMode="auto">
            <a:xfrm>
              <a:off x="6415777" y="1999447"/>
              <a:ext cx="327965" cy="1086110"/>
              <a:chOff x="5105400" y="2057400"/>
              <a:chExt cx="381000" cy="1066800"/>
            </a:xfrm>
          </p:grpSpPr>
          <p:sp>
            <p:nvSpPr>
              <p:cNvPr id="196" name="Minus 195"/>
              <p:cNvSpPr/>
              <p:nvPr/>
            </p:nvSpPr>
            <p:spPr>
              <a:xfrm rot="5400000">
                <a:off x="4839216"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7" name="Minus 196"/>
              <p:cNvSpPr/>
              <p:nvPr/>
            </p:nvSpPr>
            <p:spPr>
              <a:xfrm rot="5400000">
                <a:off x="5144122"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6" name="Group 167"/>
            <p:cNvGrpSpPr>
              <a:grpSpLocks/>
            </p:cNvGrpSpPr>
            <p:nvPr/>
          </p:nvGrpSpPr>
          <p:grpSpPr bwMode="auto">
            <a:xfrm>
              <a:off x="6546963" y="1999447"/>
              <a:ext cx="327965" cy="1086110"/>
              <a:chOff x="5105400" y="2057400"/>
              <a:chExt cx="381000" cy="1066800"/>
            </a:xfrm>
          </p:grpSpPr>
          <p:sp>
            <p:nvSpPr>
              <p:cNvPr id="194" name="Minus 193"/>
              <p:cNvSpPr/>
              <p:nvPr/>
            </p:nvSpPr>
            <p:spPr>
              <a:xfrm rot="5400000">
                <a:off x="4838977"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5" name="Minus 194"/>
              <p:cNvSpPr/>
              <p:nvPr/>
            </p:nvSpPr>
            <p:spPr>
              <a:xfrm rot="5400000">
                <a:off x="5143883"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7" name="Group 170"/>
            <p:cNvGrpSpPr>
              <a:grpSpLocks/>
            </p:cNvGrpSpPr>
            <p:nvPr/>
          </p:nvGrpSpPr>
          <p:grpSpPr bwMode="auto">
            <a:xfrm>
              <a:off x="6678149" y="1999447"/>
              <a:ext cx="327965" cy="1086110"/>
              <a:chOff x="5105400" y="2057400"/>
              <a:chExt cx="381000" cy="1066800"/>
            </a:xfrm>
          </p:grpSpPr>
          <p:sp>
            <p:nvSpPr>
              <p:cNvPr id="192" name="Minus 191"/>
              <p:cNvSpPr/>
              <p:nvPr/>
            </p:nvSpPr>
            <p:spPr>
              <a:xfrm rot="5400000">
                <a:off x="4838739"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3" name="Minus 192"/>
              <p:cNvSpPr/>
              <p:nvPr/>
            </p:nvSpPr>
            <p:spPr>
              <a:xfrm rot="5400000">
                <a:off x="5143644"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8" name="Group 173"/>
            <p:cNvGrpSpPr>
              <a:grpSpLocks/>
            </p:cNvGrpSpPr>
            <p:nvPr/>
          </p:nvGrpSpPr>
          <p:grpSpPr bwMode="auto">
            <a:xfrm>
              <a:off x="6809336" y="1999447"/>
              <a:ext cx="327965" cy="1086110"/>
              <a:chOff x="5105400" y="2057400"/>
              <a:chExt cx="381000" cy="1066800"/>
            </a:xfrm>
          </p:grpSpPr>
          <p:sp>
            <p:nvSpPr>
              <p:cNvPr id="190" name="Minus 189"/>
              <p:cNvSpPr/>
              <p:nvPr/>
            </p:nvSpPr>
            <p:spPr>
              <a:xfrm rot="5400000">
                <a:off x="4838497"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1" name="Minus 190"/>
              <p:cNvSpPr/>
              <p:nvPr/>
            </p:nvSpPr>
            <p:spPr>
              <a:xfrm rot="5400000">
                <a:off x="5143403"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19" name="Group 176"/>
            <p:cNvGrpSpPr>
              <a:grpSpLocks/>
            </p:cNvGrpSpPr>
            <p:nvPr/>
          </p:nvGrpSpPr>
          <p:grpSpPr bwMode="auto">
            <a:xfrm>
              <a:off x="6940522" y="1999447"/>
              <a:ext cx="327965" cy="1086110"/>
              <a:chOff x="5105400" y="2057400"/>
              <a:chExt cx="381000" cy="1066800"/>
            </a:xfrm>
          </p:grpSpPr>
          <p:sp>
            <p:nvSpPr>
              <p:cNvPr id="188" name="Minus 187"/>
              <p:cNvSpPr/>
              <p:nvPr/>
            </p:nvSpPr>
            <p:spPr>
              <a:xfrm rot="5400000">
                <a:off x="4839180"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9" name="Minus 188"/>
              <p:cNvSpPr/>
              <p:nvPr/>
            </p:nvSpPr>
            <p:spPr>
              <a:xfrm rot="5400000">
                <a:off x="5144086"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0" name="Group 179"/>
            <p:cNvGrpSpPr>
              <a:grpSpLocks/>
            </p:cNvGrpSpPr>
            <p:nvPr/>
          </p:nvGrpSpPr>
          <p:grpSpPr bwMode="auto">
            <a:xfrm>
              <a:off x="7071708" y="1999447"/>
              <a:ext cx="327965" cy="1086110"/>
              <a:chOff x="5105400" y="2057400"/>
              <a:chExt cx="381000" cy="1066800"/>
            </a:xfrm>
          </p:grpSpPr>
          <p:sp>
            <p:nvSpPr>
              <p:cNvPr id="186" name="Minus 185"/>
              <p:cNvSpPr/>
              <p:nvPr/>
            </p:nvSpPr>
            <p:spPr>
              <a:xfrm rot="5400000">
                <a:off x="4838941"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7" name="Minus 186"/>
              <p:cNvSpPr/>
              <p:nvPr/>
            </p:nvSpPr>
            <p:spPr>
              <a:xfrm rot="5400000">
                <a:off x="5143847"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1" name="Group 182"/>
            <p:cNvGrpSpPr>
              <a:grpSpLocks/>
            </p:cNvGrpSpPr>
            <p:nvPr/>
          </p:nvGrpSpPr>
          <p:grpSpPr bwMode="auto">
            <a:xfrm>
              <a:off x="7202894" y="1999447"/>
              <a:ext cx="327965" cy="1086110"/>
              <a:chOff x="5105400" y="2057400"/>
              <a:chExt cx="381000" cy="1066800"/>
            </a:xfrm>
          </p:grpSpPr>
          <p:sp>
            <p:nvSpPr>
              <p:cNvPr id="184" name="Minus 183"/>
              <p:cNvSpPr/>
              <p:nvPr/>
            </p:nvSpPr>
            <p:spPr>
              <a:xfrm rot="5400000">
                <a:off x="4838701"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5" name="Minus 184"/>
              <p:cNvSpPr/>
              <p:nvPr/>
            </p:nvSpPr>
            <p:spPr>
              <a:xfrm rot="5400000">
                <a:off x="5143606"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2" name="Group 185"/>
            <p:cNvGrpSpPr>
              <a:grpSpLocks/>
            </p:cNvGrpSpPr>
            <p:nvPr/>
          </p:nvGrpSpPr>
          <p:grpSpPr bwMode="auto">
            <a:xfrm>
              <a:off x="7334080" y="1999447"/>
              <a:ext cx="327965" cy="1086110"/>
              <a:chOff x="5105400" y="2057400"/>
              <a:chExt cx="381000" cy="1066800"/>
            </a:xfrm>
          </p:grpSpPr>
          <p:sp>
            <p:nvSpPr>
              <p:cNvPr id="182" name="Minus 181"/>
              <p:cNvSpPr/>
              <p:nvPr/>
            </p:nvSpPr>
            <p:spPr>
              <a:xfrm rot="5400000">
                <a:off x="4839384"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3" name="Minus 182"/>
              <p:cNvSpPr/>
              <p:nvPr/>
            </p:nvSpPr>
            <p:spPr>
              <a:xfrm rot="5400000">
                <a:off x="5144289"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3" name="Group 188"/>
            <p:cNvGrpSpPr>
              <a:grpSpLocks/>
            </p:cNvGrpSpPr>
            <p:nvPr/>
          </p:nvGrpSpPr>
          <p:grpSpPr bwMode="auto">
            <a:xfrm>
              <a:off x="7465266" y="1999447"/>
              <a:ext cx="327965" cy="1086110"/>
              <a:chOff x="5105400" y="2057400"/>
              <a:chExt cx="381000" cy="1066800"/>
            </a:xfrm>
          </p:grpSpPr>
          <p:sp>
            <p:nvSpPr>
              <p:cNvPr id="180" name="Minus 179"/>
              <p:cNvSpPr/>
              <p:nvPr/>
            </p:nvSpPr>
            <p:spPr>
              <a:xfrm rot="5400000">
                <a:off x="4839144"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1" name="Minus 180"/>
              <p:cNvSpPr/>
              <p:nvPr/>
            </p:nvSpPr>
            <p:spPr>
              <a:xfrm rot="5400000">
                <a:off x="5144050"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4" name="Group 191"/>
            <p:cNvGrpSpPr>
              <a:grpSpLocks/>
            </p:cNvGrpSpPr>
            <p:nvPr/>
          </p:nvGrpSpPr>
          <p:grpSpPr bwMode="auto">
            <a:xfrm>
              <a:off x="7596452" y="1999447"/>
              <a:ext cx="327965" cy="1086110"/>
              <a:chOff x="5105400" y="2057400"/>
              <a:chExt cx="381000" cy="1066800"/>
            </a:xfrm>
          </p:grpSpPr>
          <p:sp>
            <p:nvSpPr>
              <p:cNvPr id="178" name="Minus 177"/>
              <p:cNvSpPr/>
              <p:nvPr/>
            </p:nvSpPr>
            <p:spPr>
              <a:xfrm rot="5400000">
                <a:off x="4838904" y="2323475"/>
                <a:ext cx="913934" cy="38178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9" name="Minus 178"/>
              <p:cNvSpPr/>
              <p:nvPr/>
            </p:nvSpPr>
            <p:spPr>
              <a:xfrm rot="5400000">
                <a:off x="5143809" y="2781222"/>
                <a:ext cx="304124" cy="38178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5" name="Group 194"/>
            <p:cNvGrpSpPr>
              <a:grpSpLocks/>
            </p:cNvGrpSpPr>
            <p:nvPr/>
          </p:nvGrpSpPr>
          <p:grpSpPr bwMode="auto">
            <a:xfrm>
              <a:off x="7727639" y="1999447"/>
              <a:ext cx="327965" cy="1086110"/>
              <a:chOff x="5105400" y="2057400"/>
              <a:chExt cx="381000" cy="1066800"/>
            </a:xfrm>
          </p:grpSpPr>
          <p:sp>
            <p:nvSpPr>
              <p:cNvPr id="176" name="Minus 175"/>
              <p:cNvSpPr/>
              <p:nvPr/>
            </p:nvSpPr>
            <p:spPr>
              <a:xfrm rot="5400000">
                <a:off x="4838663" y="2324397"/>
                <a:ext cx="913934" cy="37994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7" name="Minus 176"/>
              <p:cNvSpPr/>
              <p:nvPr/>
            </p:nvSpPr>
            <p:spPr>
              <a:xfrm rot="5400000">
                <a:off x="5143569" y="2782144"/>
                <a:ext cx="304124" cy="37994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6" name="Group 264"/>
            <p:cNvGrpSpPr>
              <a:grpSpLocks/>
            </p:cNvGrpSpPr>
            <p:nvPr/>
          </p:nvGrpSpPr>
          <p:grpSpPr bwMode="auto">
            <a:xfrm>
              <a:off x="7858825" y="1999447"/>
              <a:ext cx="327965" cy="1086110"/>
              <a:chOff x="5105400" y="2057400"/>
              <a:chExt cx="381000" cy="1066800"/>
            </a:xfrm>
          </p:grpSpPr>
          <p:sp>
            <p:nvSpPr>
              <p:cNvPr id="174" name="Minus 173"/>
              <p:cNvSpPr/>
              <p:nvPr/>
            </p:nvSpPr>
            <p:spPr>
              <a:xfrm rot="5400000">
                <a:off x="4838425"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5" name="Minus 174"/>
              <p:cNvSpPr/>
              <p:nvPr/>
            </p:nvSpPr>
            <p:spPr>
              <a:xfrm rot="5400000">
                <a:off x="5143331"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927" name="Group 267"/>
            <p:cNvGrpSpPr>
              <a:grpSpLocks/>
            </p:cNvGrpSpPr>
            <p:nvPr/>
          </p:nvGrpSpPr>
          <p:grpSpPr bwMode="auto">
            <a:xfrm>
              <a:off x="4841544" y="1999447"/>
              <a:ext cx="327965" cy="1086110"/>
              <a:chOff x="5105400" y="2057400"/>
              <a:chExt cx="381000" cy="1066800"/>
            </a:xfrm>
          </p:grpSpPr>
          <p:sp>
            <p:nvSpPr>
              <p:cNvPr id="172" name="Minus 171"/>
              <p:cNvSpPr/>
              <p:nvPr/>
            </p:nvSpPr>
            <p:spPr>
              <a:xfrm rot="5400000">
                <a:off x="4839326" y="2323474"/>
                <a:ext cx="913934" cy="38178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3" name="Minus 172"/>
              <p:cNvSpPr/>
              <p:nvPr/>
            </p:nvSpPr>
            <p:spPr>
              <a:xfrm rot="5400000">
                <a:off x="5144231" y="2781221"/>
                <a:ext cx="304124" cy="38178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sp>
          <p:nvSpPr>
            <p:cNvPr id="247" name="Rectangle 18"/>
            <p:cNvSpPr/>
            <p:nvPr/>
          </p:nvSpPr>
          <p:spPr>
            <a:xfrm>
              <a:off x="4949503" y="3142696"/>
              <a:ext cx="1879759" cy="214360"/>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48" name="TextBox 19"/>
            <p:cNvSpPr txBox="1"/>
            <p:nvPr/>
          </p:nvSpPr>
          <p:spPr>
            <a:xfrm>
              <a:off x="4952678" y="3428508"/>
              <a:ext cx="3797622" cy="40013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p:spPr>
          <p:txBody>
            <a:bodyPr>
              <a:spAutoFit/>
            </a:bodyPr>
            <a:lstStyle/>
            <a:p>
              <a:pPr>
                <a:defRPr/>
              </a:pPr>
              <a:r>
                <a:rPr lang="en-US" sz="2000" dirty="0"/>
                <a:t>Tasks, shared and local data</a:t>
              </a:r>
            </a:p>
          </p:txBody>
        </p:sp>
      </p:grpSp>
      <p:grpSp>
        <p:nvGrpSpPr>
          <p:cNvPr id="30" name="Group 329"/>
          <p:cNvGrpSpPr>
            <a:grpSpLocks/>
          </p:cNvGrpSpPr>
          <p:nvPr/>
        </p:nvGrpSpPr>
        <p:grpSpPr bwMode="auto">
          <a:xfrm>
            <a:off x="9514055" y="4113213"/>
            <a:ext cx="2674770" cy="2071873"/>
            <a:chOff x="5972212" y="4156792"/>
            <a:chExt cx="2143140" cy="2650592"/>
          </a:xfrm>
        </p:grpSpPr>
        <p:sp>
          <p:nvSpPr>
            <p:cNvPr id="33898" name="TextBox 24"/>
            <p:cNvSpPr txBox="1">
              <a:spLocks noChangeArrowheads="1"/>
            </p:cNvSpPr>
            <p:nvPr/>
          </p:nvSpPr>
          <p:spPr bwMode="auto">
            <a:xfrm>
              <a:off x="5972212" y="6059269"/>
              <a:ext cx="2143140" cy="74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a:t>Corresponding source code</a:t>
              </a:r>
            </a:p>
          </p:txBody>
        </p:sp>
        <p:grpSp>
          <p:nvGrpSpPr>
            <p:cNvPr id="33899" name="Group 306"/>
            <p:cNvGrpSpPr>
              <a:grpSpLocks/>
            </p:cNvGrpSpPr>
            <p:nvPr/>
          </p:nvGrpSpPr>
          <p:grpSpPr bwMode="auto">
            <a:xfrm>
              <a:off x="6007282" y="4156792"/>
              <a:ext cx="1771013" cy="1943565"/>
              <a:chOff x="6639209" y="3790176"/>
              <a:chExt cx="2057400" cy="2590801"/>
            </a:xfrm>
          </p:grpSpPr>
          <p:sp>
            <p:nvSpPr>
              <p:cNvPr id="255" name="Rectangle 26"/>
              <p:cNvSpPr/>
              <p:nvPr/>
            </p:nvSpPr>
            <p:spPr>
              <a:xfrm>
                <a:off x="6639832" y="3790176"/>
                <a:ext cx="1599398" cy="213331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6" name="Rectangle 27"/>
              <p:cNvSpPr/>
              <p:nvPr/>
            </p:nvSpPr>
            <p:spPr>
              <a:xfrm>
                <a:off x="6793469" y="3941782"/>
                <a:ext cx="1599398" cy="213602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7" name="Rectangle 28"/>
              <p:cNvSpPr/>
              <p:nvPr/>
            </p:nvSpPr>
            <p:spPr>
              <a:xfrm>
                <a:off x="6943166" y="4096095"/>
                <a:ext cx="1601367" cy="213331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58" name="Rectangle 29"/>
              <p:cNvSpPr/>
              <p:nvPr/>
            </p:nvSpPr>
            <p:spPr>
              <a:xfrm>
                <a:off x="7096803" y="4247701"/>
                <a:ext cx="1599398" cy="213331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Task t1 = </a:t>
                </a:r>
                <a:r>
                  <a:rPr lang="en-US" sz="1200" dirty="0" err="1"/>
                  <a:t>Task.Factory.StartNew</a:t>
                </a:r>
                <a:r>
                  <a:rPr lang="en-US" sz="1200" dirty="0"/>
                  <a:t>(…);</a:t>
                </a:r>
              </a:p>
            </p:txBody>
          </p:sp>
        </p:grpSp>
      </p:grpSp>
      <p:grpSp>
        <p:nvGrpSpPr>
          <p:cNvPr id="33799" name="Group 328"/>
          <p:cNvGrpSpPr>
            <a:grpSpLocks/>
          </p:cNvGrpSpPr>
          <p:nvPr/>
        </p:nvGrpSpPr>
        <p:grpSpPr bwMode="auto">
          <a:xfrm>
            <a:off x="672926" y="3251200"/>
            <a:ext cx="5523061" cy="3443518"/>
            <a:chOff x="685800" y="3085554"/>
            <a:chExt cx="4143404" cy="3442844"/>
          </a:xfrm>
        </p:grpSpPr>
        <p:sp>
          <p:nvSpPr>
            <p:cNvPr id="141" name="Rectangle 140"/>
            <p:cNvSpPr/>
            <p:nvPr/>
          </p:nvSpPr>
          <p:spPr>
            <a:xfrm>
              <a:off x="2063760" y="4742580"/>
              <a:ext cx="1114433" cy="114436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142" name="Rectangle 141"/>
            <p:cNvSpPr/>
            <p:nvPr/>
          </p:nvSpPr>
          <p:spPr>
            <a:xfrm>
              <a:off x="817564" y="4742580"/>
              <a:ext cx="1114433" cy="114436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143" name="Rectangle 142"/>
            <p:cNvSpPr/>
            <p:nvPr/>
          </p:nvSpPr>
          <p:spPr>
            <a:xfrm>
              <a:off x="2063760" y="3542665"/>
              <a:ext cx="1114433" cy="11427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sp>
          <p:nvSpPr>
            <p:cNvPr id="220" name="Rectangle 12"/>
            <p:cNvSpPr/>
            <p:nvPr/>
          </p:nvSpPr>
          <p:spPr>
            <a:xfrm>
              <a:off x="817564" y="3542665"/>
              <a:ext cx="1114433" cy="11427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endParaRPr lang="en-US" dirty="0"/>
            </a:p>
          </p:txBody>
        </p:sp>
        <p:grpSp>
          <p:nvGrpSpPr>
            <p:cNvPr id="33806" name="Group 277"/>
            <p:cNvGrpSpPr>
              <a:grpSpLocks/>
            </p:cNvGrpSpPr>
            <p:nvPr/>
          </p:nvGrpSpPr>
          <p:grpSpPr bwMode="auto">
            <a:xfrm>
              <a:off x="816986" y="3542864"/>
              <a:ext cx="1115082" cy="1086109"/>
              <a:chOff x="609600" y="3048000"/>
              <a:chExt cx="1295400" cy="1447800"/>
            </a:xfrm>
          </p:grpSpPr>
          <p:grpSp>
            <p:nvGrpSpPr>
              <p:cNvPr id="33877" name="Group 197"/>
              <p:cNvGrpSpPr>
                <a:grpSpLocks/>
              </p:cNvGrpSpPr>
              <p:nvPr/>
            </p:nvGrpSpPr>
            <p:grpSpPr bwMode="auto">
              <a:xfrm>
                <a:off x="609600" y="3048000"/>
                <a:ext cx="381000" cy="1447800"/>
                <a:chOff x="5105400" y="2057400"/>
                <a:chExt cx="381000" cy="1066800"/>
              </a:xfrm>
            </p:grpSpPr>
            <p:sp>
              <p:nvSpPr>
                <p:cNvPr id="241" name="Minus 240"/>
                <p:cNvSpPr/>
                <p:nvPr/>
              </p:nvSpPr>
              <p:spPr>
                <a:xfrm rot="5400000">
                  <a:off x="4839248" y="2324027"/>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2" name="Minus 241"/>
                <p:cNvSpPr/>
                <p:nvPr/>
              </p:nvSpPr>
              <p:spPr>
                <a:xfrm rot="5400000">
                  <a:off x="5144028" y="2781585"/>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78" name="Group 203"/>
              <p:cNvGrpSpPr>
                <a:grpSpLocks/>
              </p:cNvGrpSpPr>
              <p:nvPr/>
            </p:nvGrpSpPr>
            <p:grpSpPr bwMode="auto">
              <a:xfrm>
                <a:off x="762000" y="3048000"/>
                <a:ext cx="381000" cy="1447800"/>
                <a:chOff x="5105400" y="2057400"/>
                <a:chExt cx="381000" cy="1066800"/>
              </a:xfrm>
            </p:grpSpPr>
            <p:sp>
              <p:nvSpPr>
                <p:cNvPr id="239" name="Minus 238"/>
                <p:cNvSpPr/>
                <p:nvPr/>
              </p:nvSpPr>
              <p:spPr>
                <a:xfrm rot="5400000">
                  <a:off x="4842684" y="2326794"/>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0" name="Minus 239"/>
                <p:cNvSpPr/>
                <p:nvPr/>
              </p:nvSpPr>
              <p:spPr>
                <a:xfrm rot="5400000">
                  <a:off x="5147464" y="2784352"/>
                  <a:ext cx="303999"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79" name="Group 206"/>
              <p:cNvGrpSpPr>
                <a:grpSpLocks/>
              </p:cNvGrpSpPr>
              <p:nvPr/>
            </p:nvGrpSpPr>
            <p:grpSpPr bwMode="auto">
              <a:xfrm>
                <a:off x="914400" y="3048000"/>
                <a:ext cx="381000" cy="1447800"/>
                <a:chOff x="5105400" y="2057400"/>
                <a:chExt cx="381000" cy="1066800"/>
              </a:xfrm>
            </p:grpSpPr>
            <p:sp>
              <p:nvSpPr>
                <p:cNvPr id="237" name="Minus 236"/>
                <p:cNvSpPr/>
                <p:nvPr/>
              </p:nvSpPr>
              <p:spPr>
                <a:xfrm rot="5400000">
                  <a:off x="4842433" y="2320339"/>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8" name="Minus 237"/>
                <p:cNvSpPr/>
                <p:nvPr/>
              </p:nvSpPr>
              <p:spPr>
                <a:xfrm rot="5400000">
                  <a:off x="5147213" y="2777897"/>
                  <a:ext cx="303999"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80" name="Group 209"/>
              <p:cNvGrpSpPr>
                <a:grpSpLocks/>
              </p:cNvGrpSpPr>
              <p:nvPr/>
            </p:nvGrpSpPr>
            <p:grpSpPr bwMode="auto">
              <a:xfrm>
                <a:off x="1066800" y="3048000"/>
                <a:ext cx="381000" cy="1447800"/>
                <a:chOff x="5105400" y="2057400"/>
                <a:chExt cx="381000" cy="1066800"/>
              </a:xfrm>
            </p:grpSpPr>
            <p:sp>
              <p:nvSpPr>
                <p:cNvPr id="235" name="Minus 234"/>
                <p:cNvSpPr/>
                <p:nvPr/>
              </p:nvSpPr>
              <p:spPr>
                <a:xfrm rot="5400000">
                  <a:off x="4839415" y="2324027"/>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6" name="Minus 235"/>
                <p:cNvSpPr/>
                <p:nvPr/>
              </p:nvSpPr>
              <p:spPr>
                <a:xfrm rot="5400000">
                  <a:off x="5144195" y="2781585"/>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81" name="Group 212"/>
              <p:cNvGrpSpPr>
                <a:grpSpLocks/>
              </p:cNvGrpSpPr>
              <p:nvPr/>
            </p:nvGrpSpPr>
            <p:grpSpPr bwMode="auto">
              <a:xfrm>
                <a:off x="1219200" y="3048000"/>
                <a:ext cx="381000" cy="1447800"/>
                <a:chOff x="5105400" y="2057400"/>
                <a:chExt cx="381000" cy="1066800"/>
              </a:xfrm>
            </p:grpSpPr>
            <p:sp>
              <p:nvSpPr>
                <p:cNvPr id="233" name="Minus 232"/>
                <p:cNvSpPr/>
                <p:nvPr/>
              </p:nvSpPr>
              <p:spPr>
                <a:xfrm rot="5400000">
                  <a:off x="4839163" y="2323106"/>
                  <a:ext cx="913557" cy="38175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4" name="Minus 233"/>
                <p:cNvSpPr/>
                <p:nvPr/>
              </p:nvSpPr>
              <p:spPr>
                <a:xfrm rot="5400000">
                  <a:off x="5143943" y="2780664"/>
                  <a:ext cx="303999" cy="38175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82" name="Group 215"/>
              <p:cNvGrpSpPr>
                <a:grpSpLocks/>
              </p:cNvGrpSpPr>
              <p:nvPr/>
            </p:nvGrpSpPr>
            <p:grpSpPr bwMode="auto">
              <a:xfrm>
                <a:off x="1371600" y="3048000"/>
                <a:ext cx="381000" cy="1447800"/>
                <a:chOff x="5105400" y="2057400"/>
                <a:chExt cx="381000" cy="1066800"/>
              </a:xfrm>
            </p:grpSpPr>
            <p:sp>
              <p:nvSpPr>
                <p:cNvPr id="231" name="Minus 230"/>
                <p:cNvSpPr/>
                <p:nvPr/>
              </p:nvSpPr>
              <p:spPr>
                <a:xfrm rot="5400000">
                  <a:off x="4838912" y="2324027"/>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2" name="Minus 231"/>
                <p:cNvSpPr/>
                <p:nvPr/>
              </p:nvSpPr>
              <p:spPr>
                <a:xfrm rot="5400000">
                  <a:off x="5143692" y="2781585"/>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83" name="Group 218"/>
              <p:cNvGrpSpPr>
                <a:grpSpLocks/>
              </p:cNvGrpSpPr>
              <p:nvPr/>
            </p:nvGrpSpPr>
            <p:grpSpPr bwMode="auto">
              <a:xfrm>
                <a:off x="1524000" y="3048000"/>
                <a:ext cx="381000" cy="1447800"/>
                <a:chOff x="5105400" y="2057400"/>
                <a:chExt cx="381000" cy="1066800"/>
              </a:xfrm>
            </p:grpSpPr>
            <p:sp>
              <p:nvSpPr>
                <p:cNvPr id="229" name="Minus 228"/>
                <p:cNvSpPr/>
                <p:nvPr/>
              </p:nvSpPr>
              <p:spPr>
                <a:xfrm rot="5400000">
                  <a:off x="4842350" y="2326793"/>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0" name="Minus 229"/>
                <p:cNvSpPr/>
                <p:nvPr/>
              </p:nvSpPr>
              <p:spPr>
                <a:xfrm rot="5400000">
                  <a:off x="5147130" y="2784351"/>
                  <a:ext cx="303999"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sp>
          <p:nvSpPr>
            <p:cNvPr id="33807" name="TextBox 14"/>
            <p:cNvSpPr txBox="1">
              <a:spLocks noChangeArrowheads="1"/>
            </p:cNvSpPr>
            <p:nvPr/>
          </p:nvSpPr>
          <p:spPr bwMode="auto">
            <a:xfrm>
              <a:off x="948172" y="3085554"/>
              <a:ext cx="3017281" cy="3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endParaRPr lang="en-US"/>
            </a:p>
          </p:txBody>
        </p:sp>
        <p:sp>
          <p:nvSpPr>
            <p:cNvPr id="249" name="Rectangle 20"/>
            <p:cNvSpPr/>
            <p:nvPr/>
          </p:nvSpPr>
          <p:spPr>
            <a:xfrm rot="5400000">
              <a:off x="3065596" y="4555265"/>
              <a:ext cx="1144364" cy="261939"/>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50" name="Rectangle 21"/>
            <p:cNvSpPr/>
            <p:nvPr/>
          </p:nvSpPr>
          <p:spPr>
            <a:xfrm>
              <a:off x="3471883" y="5356822"/>
              <a:ext cx="285752" cy="4285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33810" name="TextBox 22"/>
            <p:cNvSpPr txBox="1">
              <a:spLocks noChangeArrowheads="1"/>
            </p:cNvSpPr>
            <p:nvPr/>
          </p:nvSpPr>
          <p:spPr bwMode="auto">
            <a:xfrm>
              <a:off x="685800" y="5943737"/>
              <a:ext cx="4143404" cy="58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a:t>Units of execution &amp; new shared data for extracted dependencies</a:t>
              </a:r>
            </a:p>
          </p:txBody>
        </p:sp>
        <p:grpSp>
          <p:nvGrpSpPr>
            <p:cNvPr id="33811" name="Group 277"/>
            <p:cNvGrpSpPr>
              <a:grpSpLocks/>
            </p:cNvGrpSpPr>
            <p:nvPr/>
          </p:nvGrpSpPr>
          <p:grpSpPr bwMode="auto">
            <a:xfrm>
              <a:off x="2043122" y="4714089"/>
              <a:ext cx="1115082" cy="1086109"/>
              <a:chOff x="609600" y="3048000"/>
              <a:chExt cx="1295400" cy="1447800"/>
            </a:xfrm>
          </p:grpSpPr>
          <p:grpSp>
            <p:nvGrpSpPr>
              <p:cNvPr id="33856" name="Group 197"/>
              <p:cNvGrpSpPr>
                <a:grpSpLocks/>
              </p:cNvGrpSpPr>
              <p:nvPr/>
            </p:nvGrpSpPr>
            <p:grpSpPr bwMode="auto">
              <a:xfrm>
                <a:off x="609600" y="3048000"/>
                <a:ext cx="381000" cy="1447800"/>
                <a:chOff x="5105400" y="2057400"/>
                <a:chExt cx="381000" cy="1066800"/>
              </a:xfrm>
            </p:grpSpPr>
            <p:sp>
              <p:nvSpPr>
                <p:cNvPr id="279" name="Minus 278"/>
                <p:cNvSpPr/>
                <p:nvPr/>
              </p:nvSpPr>
              <p:spPr>
                <a:xfrm rot="5400000">
                  <a:off x="4835810" y="2326913"/>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0" name="Minus 279"/>
                <p:cNvSpPr/>
                <p:nvPr/>
              </p:nvSpPr>
              <p:spPr>
                <a:xfrm rot="5400000">
                  <a:off x="5140590" y="2784471"/>
                  <a:ext cx="303999"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57" name="Group 203"/>
              <p:cNvGrpSpPr>
                <a:grpSpLocks/>
              </p:cNvGrpSpPr>
              <p:nvPr/>
            </p:nvGrpSpPr>
            <p:grpSpPr bwMode="auto">
              <a:xfrm>
                <a:off x="762000" y="3048000"/>
                <a:ext cx="381000" cy="1447800"/>
                <a:chOff x="5105400" y="2057400"/>
                <a:chExt cx="381000" cy="1066800"/>
              </a:xfrm>
            </p:grpSpPr>
            <p:sp>
              <p:nvSpPr>
                <p:cNvPr id="277" name="Minus 276"/>
                <p:cNvSpPr/>
                <p:nvPr/>
              </p:nvSpPr>
              <p:spPr>
                <a:xfrm rot="5400000">
                  <a:off x="4839248"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8" name="Minus 277"/>
                <p:cNvSpPr/>
                <p:nvPr/>
              </p:nvSpPr>
              <p:spPr>
                <a:xfrm rot="5400000">
                  <a:off x="5144028" y="2781704"/>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58" name="Group 206"/>
              <p:cNvGrpSpPr>
                <a:grpSpLocks/>
              </p:cNvGrpSpPr>
              <p:nvPr/>
            </p:nvGrpSpPr>
            <p:grpSpPr bwMode="auto">
              <a:xfrm>
                <a:off x="914400" y="3048000"/>
                <a:ext cx="381000" cy="1447800"/>
                <a:chOff x="5105400" y="2057400"/>
                <a:chExt cx="381000" cy="1066800"/>
              </a:xfrm>
            </p:grpSpPr>
            <p:sp>
              <p:nvSpPr>
                <p:cNvPr id="275" name="Minus 274"/>
                <p:cNvSpPr/>
                <p:nvPr/>
              </p:nvSpPr>
              <p:spPr>
                <a:xfrm rot="5400000">
                  <a:off x="4838997" y="2323224"/>
                  <a:ext cx="913557" cy="38175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 name="Minus 275"/>
                <p:cNvSpPr/>
                <p:nvPr/>
              </p:nvSpPr>
              <p:spPr>
                <a:xfrm rot="5400000">
                  <a:off x="5143777" y="2780781"/>
                  <a:ext cx="303999" cy="38175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59" name="Group 209"/>
              <p:cNvGrpSpPr>
                <a:grpSpLocks/>
              </p:cNvGrpSpPr>
              <p:nvPr/>
            </p:nvGrpSpPr>
            <p:grpSpPr bwMode="auto">
              <a:xfrm>
                <a:off x="1066800" y="3048000"/>
                <a:ext cx="381000" cy="1447800"/>
                <a:chOff x="5105400" y="2057400"/>
                <a:chExt cx="381000" cy="1066800"/>
              </a:xfrm>
            </p:grpSpPr>
            <p:sp>
              <p:nvSpPr>
                <p:cNvPr id="273" name="Minus 272"/>
                <p:cNvSpPr/>
                <p:nvPr/>
              </p:nvSpPr>
              <p:spPr>
                <a:xfrm rot="5400000">
                  <a:off x="4838745"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4" name="Minus 273"/>
                <p:cNvSpPr/>
                <p:nvPr/>
              </p:nvSpPr>
              <p:spPr>
                <a:xfrm rot="5400000">
                  <a:off x="5143525" y="2781704"/>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60" name="Group 212"/>
              <p:cNvGrpSpPr>
                <a:grpSpLocks/>
              </p:cNvGrpSpPr>
              <p:nvPr/>
            </p:nvGrpSpPr>
            <p:grpSpPr bwMode="auto">
              <a:xfrm>
                <a:off x="1219200" y="3048000"/>
                <a:ext cx="381000" cy="1447800"/>
                <a:chOff x="5105400" y="2057400"/>
                <a:chExt cx="381000" cy="1066800"/>
              </a:xfrm>
            </p:grpSpPr>
            <p:sp>
              <p:nvSpPr>
                <p:cNvPr id="271" name="Minus 270"/>
                <p:cNvSpPr/>
                <p:nvPr/>
              </p:nvSpPr>
              <p:spPr>
                <a:xfrm rot="5400000">
                  <a:off x="4835727" y="2320457"/>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2" name="Minus 271"/>
                <p:cNvSpPr/>
                <p:nvPr/>
              </p:nvSpPr>
              <p:spPr>
                <a:xfrm rot="5400000">
                  <a:off x="5140507" y="2778015"/>
                  <a:ext cx="303999"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61" name="Group 215"/>
              <p:cNvGrpSpPr>
                <a:grpSpLocks/>
              </p:cNvGrpSpPr>
              <p:nvPr/>
            </p:nvGrpSpPr>
            <p:grpSpPr bwMode="auto">
              <a:xfrm>
                <a:off x="1371600" y="3048000"/>
                <a:ext cx="381000" cy="1447800"/>
                <a:chOff x="5105400" y="2057400"/>
                <a:chExt cx="381000" cy="1066800"/>
              </a:xfrm>
            </p:grpSpPr>
            <p:sp>
              <p:nvSpPr>
                <p:cNvPr id="269" name="Minus 268"/>
                <p:cNvSpPr/>
                <p:nvPr/>
              </p:nvSpPr>
              <p:spPr>
                <a:xfrm rot="5400000">
                  <a:off x="4835476" y="2326912"/>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0" name="Minus 269"/>
                <p:cNvSpPr/>
                <p:nvPr/>
              </p:nvSpPr>
              <p:spPr>
                <a:xfrm rot="5400000">
                  <a:off x="5140256" y="2784470"/>
                  <a:ext cx="303999"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62" name="Group 218"/>
              <p:cNvGrpSpPr>
                <a:grpSpLocks/>
              </p:cNvGrpSpPr>
              <p:nvPr/>
            </p:nvGrpSpPr>
            <p:grpSpPr bwMode="auto">
              <a:xfrm>
                <a:off x="1524000" y="3048000"/>
                <a:ext cx="381000" cy="1447800"/>
                <a:chOff x="5105400" y="2057400"/>
                <a:chExt cx="381000" cy="1066800"/>
              </a:xfrm>
            </p:grpSpPr>
            <p:sp>
              <p:nvSpPr>
                <p:cNvPr id="267" name="Minus 266"/>
                <p:cNvSpPr/>
                <p:nvPr/>
              </p:nvSpPr>
              <p:spPr>
                <a:xfrm rot="5400000">
                  <a:off x="4838913"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8" name="Minus 267"/>
                <p:cNvSpPr/>
                <p:nvPr/>
              </p:nvSpPr>
              <p:spPr>
                <a:xfrm rot="5400000">
                  <a:off x="5143693" y="2781704"/>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nvGrpSpPr>
            <p:cNvPr id="33812" name="Group 277"/>
            <p:cNvGrpSpPr>
              <a:grpSpLocks/>
            </p:cNvGrpSpPr>
            <p:nvPr/>
          </p:nvGrpSpPr>
          <p:grpSpPr bwMode="auto">
            <a:xfrm>
              <a:off x="828676" y="4714089"/>
              <a:ext cx="1115082" cy="1086109"/>
              <a:chOff x="609600" y="3048000"/>
              <a:chExt cx="1295400" cy="1447800"/>
            </a:xfrm>
          </p:grpSpPr>
          <p:grpSp>
            <p:nvGrpSpPr>
              <p:cNvPr id="33835" name="Group 197"/>
              <p:cNvGrpSpPr>
                <a:grpSpLocks/>
              </p:cNvGrpSpPr>
              <p:nvPr/>
            </p:nvGrpSpPr>
            <p:grpSpPr bwMode="auto">
              <a:xfrm>
                <a:off x="609600" y="3048000"/>
                <a:ext cx="381000" cy="1447800"/>
                <a:chOff x="5105400" y="2057400"/>
                <a:chExt cx="381000" cy="1066800"/>
              </a:xfrm>
            </p:grpSpPr>
            <p:sp>
              <p:nvSpPr>
                <p:cNvPr id="301" name="Minus 300"/>
                <p:cNvSpPr/>
                <p:nvPr/>
              </p:nvSpPr>
              <p:spPr>
                <a:xfrm rot="5400000">
                  <a:off x="4835810" y="2326912"/>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2" name="Minus 301"/>
                <p:cNvSpPr/>
                <p:nvPr/>
              </p:nvSpPr>
              <p:spPr>
                <a:xfrm rot="5400000">
                  <a:off x="5140590" y="2784470"/>
                  <a:ext cx="303999"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36" name="Group 203"/>
              <p:cNvGrpSpPr>
                <a:grpSpLocks/>
              </p:cNvGrpSpPr>
              <p:nvPr/>
            </p:nvGrpSpPr>
            <p:grpSpPr bwMode="auto">
              <a:xfrm>
                <a:off x="762000" y="3048000"/>
                <a:ext cx="381000" cy="1447800"/>
                <a:chOff x="5105400" y="2057400"/>
                <a:chExt cx="381000" cy="1066800"/>
              </a:xfrm>
            </p:grpSpPr>
            <p:sp>
              <p:nvSpPr>
                <p:cNvPr id="299" name="Minus 298"/>
                <p:cNvSpPr/>
                <p:nvPr/>
              </p:nvSpPr>
              <p:spPr>
                <a:xfrm rot="5400000">
                  <a:off x="4839248"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0" name="Minus 299"/>
                <p:cNvSpPr/>
                <p:nvPr/>
              </p:nvSpPr>
              <p:spPr>
                <a:xfrm rot="5400000">
                  <a:off x="5144028" y="2781704"/>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37" name="Group 206"/>
              <p:cNvGrpSpPr>
                <a:grpSpLocks/>
              </p:cNvGrpSpPr>
              <p:nvPr/>
            </p:nvGrpSpPr>
            <p:grpSpPr bwMode="auto">
              <a:xfrm>
                <a:off x="914400" y="3048000"/>
                <a:ext cx="381000" cy="1447800"/>
                <a:chOff x="5105400" y="2057400"/>
                <a:chExt cx="381000" cy="1066800"/>
              </a:xfrm>
            </p:grpSpPr>
            <p:sp>
              <p:nvSpPr>
                <p:cNvPr id="297" name="Minus 296"/>
                <p:cNvSpPr/>
                <p:nvPr/>
              </p:nvSpPr>
              <p:spPr>
                <a:xfrm rot="5400000">
                  <a:off x="4838996" y="2323225"/>
                  <a:ext cx="913557" cy="381754"/>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8" name="Minus 297"/>
                <p:cNvSpPr/>
                <p:nvPr/>
              </p:nvSpPr>
              <p:spPr>
                <a:xfrm rot="5400000">
                  <a:off x="5143776" y="2780782"/>
                  <a:ext cx="303999" cy="381754"/>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38" name="Group 209"/>
              <p:cNvGrpSpPr>
                <a:grpSpLocks/>
              </p:cNvGrpSpPr>
              <p:nvPr/>
            </p:nvGrpSpPr>
            <p:grpSpPr bwMode="auto">
              <a:xfrm>
                <a:off x="1066800" y="3048000"/>
                <a:ext cx="381000" cy="1447800"/>
                <a:chOff x="5105400" y="2057400"/>
                <a:chExt cx="381000" cy="1066800"/>
              </a:xfrm>
            </p:grpSpPr>
            <p:sp>
              <p:nvSpPr>
                <p:cNvPr id="295" name="Minus 294"/>
                <p:cNvSpPr/>
                <p:nvPr/>
              </p:nvSpPr>
              <p:spPr>
                <a:xfrm rot="5400000">
                  <a:off x="4838744"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 name="Minus 295"/>
                <p:cNvSpPr/>
                <p:nvPr/>
              </p:nvSpPr>
              <p:spPr>
                <a:xfrm rot="5400000">
                  <a:off x="5143524" y="2781704"/>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39" name="Group 212"/>
              <p:cNvGrpSpPr>
                <a:grpSpLocks/>
              </p:cNvGrpSpPr>
              <p:nvPr/>
            </p:nvGrpSpPr>
            <p:grpSpPr bwMode="auto">
              <a:xfrm>
                <a:off x="1219200" y="3048000"/>
                <a:ext cx="381000" cy="1447800"/>
                <a:chOff x="5105400" y="2057400"/>
                <a:chExt cx="381000" cy="1066800"/>
              </a:xfrm>
            </p:grpSpPr>
            <p:sp>
              <p:nvSpPr>
                <p:cNvPr id="293" name="Minus 292"/>
                <p:cNvSpPr/>
                <p:nvPr/>
              </p:nvSpPr>
              <p:spPr>
                <a:xfrm rot="5400000">
                  <a:off x="4835727" y="2320457"/>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4" name="Minus 293"/>
                <p:cNvSpPr/>
                <p:nvPr/>
              </p:nvSpPr>
              <p:spPr>
                <a:xfrm rot="5400000">
                  <a:off x="5140507" y="2778015"/>
                  <a:ext cx="303999"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40" name="Group 215"/>
              <p:cNvGrpSpPr>
                <a:grpSpLocks/>
              </p:cNvGrpSpPr>
              <p:nvPr/>
            </p:nvGrpSpPr>
            <p:grpSpPr bwMode="auto">
              <a:xfrm>
                <a:off x="1371600" y="3048000"/>
                <a:ext cx="381000" cy="1447800"/>
                <a:chOff x="5105400" y="2057400"/>
                <a:chExt cx="381000" cy="1066800"/>
              </a:xfrm>
            </p:grpSpPr>
            <p:sp>
              <p:nvSpPr>
                <p:cNvPr id="291" name="Minus 290"/>
                <p:cNvSpPr/>
                <p:nvPr/>
              </p:nvSpPr>
              <p:spPr>
                <a:xfrm rot="5400000">
                  <a:off x="4835475" y="2326913"/>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2" name="Minus 291"/>
                <p:cNvSpPr/>
                <p:nvPr/>
              </p:nvSpPr>
              <p:spPr>
                <a:xfrm rot="5400000">
                  <a:off x="5140254" y="2784471"/>
                  <a:ext cx="303999"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41" name="Group 218"/>
              <p:cNvGrpSpPr>
                <a:grpSpLocks/>
              </p:cNvGrpSpPr>
              <p:nvPr/>
            </p:nvGrpSpPr>
            <p:grpSpPr bwMode="auto">
              <a:xfrm>
                <a:off x="1524000" y="3048000"/>
                <a:ext cx="381000" cy="1447800"/>
                <a:chOff x="5105400" y="2057400"/>
                <a:chExt cx="381000" cy="1066800"/>
              </a:xfrm>
            </p:grpSpPr>
            <p:sp>
              <p:nvSpPr>
                <p:cNvPr id="289" name="Minus 288"/>
                <p:cNvSpPr/>
                <p:nvPr/>
              </p:nvSpPr>
              <p:spPr>
                <a:xfrm rot="5400000">
                  <a:off x="4838912" y="2324146"/>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0" name="Minus 289"/>
                <p:cNvSpPr/>
                <p:nvPr/>
              </p:nvSpPr>
              <p:spPr>
                <a:xfrm rot="5400000">
                  <a:off x="5143692" y="2781704"/>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nvGrpSpPr>
            <p:cNvPr id="33813" name="Group 277"/>
            <p:cNvGrpSpPr>
              <a:grpSpLocks/>
            </p:cNvGrpSpPr>
            <p:nvPr/>
          </p:nvGrpSpPr>
          <p:grpSpPr bwMode="auto">
            <a:xfrm>
              <a:off x="2043122" y="3571081"/>
              <a:ext cx="1115082" cy="1086109"/>
              <a:chOff x="609600" y="3048000"/>
              <a:chExt cx="1295400" cy="1447800"/>
            </a:xfrm>
          </p:grpSpPr>
          <p:grpSp>
            <p:nvGrpSpPr>
              <p:cNvPr id="33814" name="Group 197"/>
              <p:cNvGrpSpPr>
                <a:grpSpLocks/>
              </p:cNvGrpSpPr>
              <p:nvPr/>
            </p:nvGrpSpPr>
            <p:grpSpPr bwMode="auto">
              <a:xfrm>
                <a:off x="609600" y="3048000"/>
                <a:ext cx="381000" cy="1447800"/>
                <a:chOff x="5105400" y="2057400"/>
                <a:chExt cx="381000" cy="1066800"/>
              </a:xfrm>
            </p:grpSpPr>
            <p:sp>
              <p:nvSpPr>
                <p:cNvPr id="323" name="Minus 322"/>
                <p:cNvSpPr/>
                <p:nvPr/>
              </p:nvSpPr>
              <p:spPr>
                <a:xfrm rot="5400000">
                  <a:off x="4835810" y="2327141"/>
                  <a:ext cx="913557" cy="37437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4" name="Minus 323"/>
                <p:cNvSpPr/>
                <p:nvPr/>
              </p:nvSpPr>
              <p:spPr>
                <a:xfrm rot="5400000">
                  <a:off x="5140590" y="2784699"/>
                  <a:ext cx="303999" cy="37437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15" name="Group 203"/>
              <p:cNvGrpSpPr>
                <a:grpSpLocks/>
              </p:cNvGrpSpPr>
              <p:nvPr/>
            </p:nvGrpSpPr>
            <p:grpSpPr bwMode="auto">
              <a:xfrm>
                <a:off x="762000" y="3048000"/>
                <a:ext cx="381000" cy="1447800"/>
                <a:chOff x="5105400" y="2057400"/>
                <a:chExt cx="381000" cy="1066800"/>
              </a:xfrm>
            </p:grpSpPr>
            <p:sp>
              <p:nvSpPr>
                <p:cNvPr id="321" name="Minus 320"/>
                <p:cNvSpPr/>
                <p:nvPr/>
              </p:nvSpPr>
              <p:spPr>
                <a:xfrm rot="5400000">
                  <a:off x="4839248" y="2324374"/>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2" name="Minus 321"/>
                <p:cNvSpPr/>
                <p:nvPr/>
              </p:nvSpPr>
              <p:spPr>
                <a:xfrm rot="5400000">
                  <a:off x="5144028" y="2781932"/>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16" name="Group 206"/>
              <p:cNvGrpSpPr>
                <a:grpSpLocks/>
              </p:cNvGrpSpPr>
              <p:nvPr/>
            </p:nvGrpSpPr>
            <p:grpSpPr bwMode="auto">
              <a:xfrm>
                <a:off x="914400" y="3048000"/>
                <a:ext cx="381000" cy="1447800"/>
                <a:chOff x="5105400" y="2057400"/>
                <a:chExt cx="381000" cy="1066800"/>
              </a:xfrm>
            </p:grpSpPr>
            <p:sp>
              <p:nvSpPr>
                <p:cNvPr id="319" name="Minus 318"/>
                <p:cNvSpPr/>
                <p:nvPr/>
              </p:nvSpPr>
              <p:spPr>
                <a:xfrm rot="5400000">
                  <a:off x="4838997" y="2323451"/>
                  <a:ext cx="913557" cy="38175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0" name="Minus 319"/>
                <p:cNvSpPr/>
                <p:nvPr/>
              </p:nvSpPr>
              <p:spPr>
                <a:xfrm rot="5400000">
                  <a:off x="5143777" y="2781009"/>
                  <a:ext cx="303999" cy="381755"/>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17" name="Group 209"/>
              <p:cNvGrpSpPr>
                <a:grpSpLocks/>
              </p:cNvGrpSpPr>
              <p:nvPr/>
            </p:nvGrpSpPr>
            <p:grpSpPr bwMode="auto">
              <a:xfrm>
                <a:off x="1066800" y="3048000"/>
                <a:ext cx="381000" cy="1447800"/>
                <a:chOff x="5105400" y="2057400"/>
                <a:chExt cx="381000" cy="1066800"/>
              </a:xfrm>
            </p:grpSpPr>
            <p:sp>
              <p:nvSpPr>
                <p:cNvPr id="317" name="Minus 316"/>
                <p:cNvSpPr/>
                <p:nvPr/>
              </p:nvSpPr>
              <p:spPr>
                <a:xfrm rot="5400000">
                  <a:off x="4838745" y="2324374"/>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8" name="Minus 317"/>
                <p:cNvSpPr/>
                <p:nvPr/>
              </p:nvSpPr>
              <p:spPr>
                <a:xfrm rot="5400000">
                  <a:off x="5143525" y="2781932"/>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18" name="Group 212"/>
              <p:cNvGrpSpPr>
                <a:grpSpLocks/>
              </p:cNvGrpSpPr>
              <p:nvPr/>
            </p:nvGrpSpPr>
            <p:grpSpPr bwMode="auto">
              <a:xfrm>
                <a:off x="1219200" y="3048000"/>
                <a:ext cx="381000" cy="1447800"/>
                <a:chOff x="5105400" y="2057400"/>
                <a:chExt cx="381000" cy="1066800"/>
              </a:xfrm>
            </p:grpSpPr>
            <p:sp>
              <p:nvSpPr>
                <p:cNvPr id="315" name="Minus 314"/>
                <p:cNvSpPr/>
                <p:nvPr/>
              </p:nvSpPr>
              <p:spPr>
                <a:xfrm rot="5400000">
                  <a:off x="4835727" y="2320685"/>
                  <a:ext cx="913557" cy="387287"/>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6" name="Minus 315"/>
                <p:cNvSpPr/>
                <p:nvPr/>
              </p:nvSpPr>
              <p:spPr>
                <a:xfrm rot="5400000">
                  <a:off x="5140507" y="2778243"/>
                  <a:ext cx="303999" cy="387287"/>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19" name="Group 215"/>
              <p:cNvGrpSpPr>
                <a:grpSpLocks/>
              </p:cNvGrpSpPr>
              <p:nvPr/>
            </p:nvGrpSpPr>
            <p:grpSpPr bwMode="auto">
              <a:xfrm>
                <a:off x="1371600" y="3048000"/>
                <a:ext cx="381000" cy="1447800"/>
                <a:chOff x="5105400" y="2057400"/>
                <a:chExt cx="381000" cy="1066800"/>
              </a:xfrm>
            </p:grpSpPr>
            <p:sp>
              <p:nvSpPr>
                <p:cNvPr id="313" name="Minus 312"/>
                <p:cNvSpPr/>
                <p:nvPr/>
              </p:nvSpPr>
              <p:spPr>
                <a:xfrm rot="5400000">
                  <a:off x="4835476" y="2327140"/>
                  <a:ext cx="913557" cy="374378"/>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4" name="Minus 313"/>
                <p:cNvSpPr/>
                <p:nvPr/>
              </p:nvSpPr>
              <p:spPr>
                <a:xfrm rot="5400000">
                  <a:off x="5140256" y="2784698"/>
                  <a:ext cx="303999" cy="374378"/>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nvGrpSpPr>
              <p:cNvPr id="33820" name="Group 218"/>
              <p:cNvGrpSpPr>
                <a:grpSpLocks/>
              </p:cNvGrpSpPr>
              <p:nvPr/>
            </p:nvGrpSpPr>
            <p:grpSpPr bwMode="auto">
              <a:xfrm>
                <a:off x="1524000" y="3048000"/>
                <a:ext cx="381000" cy="1447800"/>
                <a:chOff x="5105400" y="2057400"/>
                <a:chExt cx="381000" cy="1066800"/>
              </a:xfrm>
            </p:grpSpPr>
            <p:sp>
              <p:nvSpPr>
                <p:cNvPr id="311" name="Minus 310"/>
                <p:cNvSpPr/>
                <p:nvPr/>
              </p:nvSpPr>
              <p:spPr>
                <a:xfrm rot="5400000">
                  <a:off x="4838913" y="2324374"/>
                  <a:ext cx="913557" cy="37991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2" name="Minus 311"/>
                <p:cNvSpPr/>
                <p:nvPr/>
              </p:nvSpPr>
              <p:spPr>
                <a:xfrm rot="5400000">
                  <a:off x="5143693" y="2781932"/>
                  <a:ext cx="303999" cy="379910"/>
                </a:xfrm>
                <a:prstGeom prst="mathMinu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grpSp>
      </p:grpSp>
      <p:sp>
        <p:nvSpPr>
          <p:cNvPr id="252" name="Right Arrow 23"/>
          <p:cNvSpPr/>
          <p:nvPr/>
        </p:nvSpPr>
        <p:spPr>
          <a:xfrm>
            <a:off x="4875530" y="4279901"/>
            <a:ext cx="4462888" cy="138112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Supporting Structures &amp; Implementation Mechanisms</a:t>
            </a:r>
          </a:p>
        </p:txBody>
      </p:sp>
      <p:sp>
        <p:nvSpPr>
          <p:cNvPr id="222" name="Title 221"/>
          <p:cNvSpPr>
            <a:spLocks noGrp="1"/>
          </p:cNvSpPr>
          <p:nvPr>
            <p:ph type="title"/>
          </p:nvPr>
        </p:nvSpPr>
        <p:spPr/>
        <p:txBody>
          <a:bodyPr>
            <a:normAutofit fontScale="90000"/>
          </a:bodyPr>
          <a:lstStyle/>
          <a:p>
            <a:pPr>
              <a:defRPr/>
            </a:pPr>
            <a:r>
              <a:rPr lang="en-US" dirty="0" smtClean="0"/>
              <a:t>Supporting Structures &amp; Implementation mechanism</a:t>
            </a:r>
            <a:endParaRPr lang="en-US" dirty="0"/>
          </a:p>
        </p:txBody>
      </p:sp>
    </p:spTree>
    <p:extLst>
      <p:ext uri="{BB962C8B-B14F-4D97-AF65-F5344CB8AC3E}">
        <p14:creationId xmlns:p14="http://schemas.microsoft.com/office/powerpoint/2010/main" val="13027040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Supporting Structures &amp; </a:t>
            </a:r>
            <a:br>
              <a:rPr lang="en-US" dirty="0" smtClean="0"/>
            </a:br>
            <a:r>
              <a:rPr lang="en-US" dirty="0" smtClean="0"/>
              <a:t>Implementation mechanism</a:t>
            </a:r>
            <a:endParaRPr lang="en-US" dirty="0"/>
          </a:p>
        </p:txBody>
      </p:sp>
      <p:sp>
        <p:nvSpPr>
          <p:cNvPr id="34819" name="Content Placeholder 2"/>
          <p:cNvSpPr>
            <a:spLocks noGrp="1"/>
          </p:cNvSpPr>
          <p:nvPr>
            <p:ph type="body" sz="quarter" idx="10"/>
          </p:nvPr>
        </p:nvSpPr>
        <p:spPr>
          <a:xfrm>
            <a:off x="519906" y="1905000"/>
            <a:ext cx="11149013" cy="2283702"/>
          </a:xfrm>
        </p:spPr>
        <p:txBody>
          <a:bodyPr/>
          <a:lstStyle/>
          <a:p>
            <a:pPr marL="461963" lvl="1" indent="-461963"/>
            <a:r>
              <a:rPr lang="en-US" dirty="0" smtClean="0"/>
              <a:t>Program Structures</a:t>
            </a:r>
          </a:p>
          <a:p>
            <a:pPr marL="461963" lvl="1" indent="-461963"/>
            <a:r>
              <a:rPr lang="en-US" dirty="0" smtClean="0"/>
              <a:t>Data Structures</a:t>
            </a:r>
          </a:p>
          <a:p>
            <a:pPr marL="461963" lvl="1" indent="-461963"/>
            <a:r>
              <a:rPr lang="en-US" dirty="0" smtClean="0"/>
              <a:t>Unit of Execution Management</a:t>
            </a:r>
          </a:p>
          <a:p>
            <a:pPr marL="461963" lvl="1" indent="-461963"/>
            <a:r>
              <a:rPr lang="en-US" dirty="0" smtClean="0"/>
              <a:t>Communication</a:t>
            </a:r>
          </a:p>
          <a:p>
            <a:pPr marL="461963" lvl="1" indent="-461963"/>
            <a:r>
              <a:rPr lang="en-US" dirty="0" smtClean="0"/>
              <a:t>Synchronization</a:t>
            </a:r>
            <a:endParaRPr lang="en-US" dirty="0"/>
          </a:p>
        </p:txBody>
      </p:sp>
    </p:spTree>
    <p:extLst>
      <p:ext uri="{BB962C8B-B14F-4D97-AF65-F5344CB8AC3E}">
        <p14:creationId xmlns:p14="http://schemas.microsoft.com/office/powerpoint/2010/main" val="34988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Sharing State and Synchronization</a:t>
            </a:r>
            <a:endParaRPr lang="en-US" dirty="0"/>
          </a:p>
        </p:txBody>
      </p:sp>
      <p:sp>
        <p:nvSpPr>
          <p:cNvPr id="38915" name="Content Placeholder 2"/>
          <p:cNvSpPr>
            <a:spLocks noGrp="1"/>
          </p:cNvSpPr>
          <p:nvPr>
            <p:ph type="body" sz="quarter" idx="10"/>
          </p:nvPr>
        </p:nvSpPr>
        <p:spPr/>
        <p:txBody>
          <a:bodyPr/>
          <a:lstStyle/>
          <a:p>
            <a:r>
              <a:rPr lang="en-US" smtClean="0"/>
              <a:t>Don’t share!</a:t>
            </a:r>
          </a:p>
          <a:p>
            <a:r>
              <a:rPr lang="en-US" smtClean="0"/>
              <a:t>Read only data</a:t>
            </a:r>
          </a:p>
          <a:p>
            <a:r>
              <a:rPr lang="en-US" smtClean="0"/>
              <a:t>Data isolation</a:t>
            </a:r>
          </a:p>
          <a:p>
            <a:r>
              <a:rPr lang="en-US" smtClean="0"/>
              <a:t>Synchronization</a:t>
            </a:r>
            <a:endParaRPr lang="en-US" dirty="0" smtClean="0"/>
          </a:p>
        </p:txBody>
      </p:sp>
      <p:grpSp>
        <p:nvGrpSpPr>
          <p:cNvPr id="38916" name="Group 16"/>
          <p:cNvGrpSpPr>
            <a:grpSpLocks/>
          </p:cNvGrpSpPr>
          <p:nvPr/>
        </p:nvGrpSpPr>
        <p:grpSpPr bwMode="auto">
          <a:xfrm>
            <a:off x="4939211" y="1444293"/>
            <a:ext cx="4266089" cy="2362200"/>
            <a:chOff x="5486400" y="1295400"/>
            <a:chExt cx="3200400" cy="2362200"/>
          </a:xfrm>
        </p:grpSpPr>
        <p:grpSp>
          <p:nvGrpSpPr>
            <p:cNvPr id="38917" name="Group 26"/>
            <p:cNvGrpSpPr>
              <a:grpSpLocks/>
            </p:cNvGrpSpPr>
            <p:nvPr/>
          </p:nvGrpSpPr>
          <p:grpSpPr bwMode="auto">
            <a:xfrm>
              <a:off x="5486400" y="1600200"/>
              <a:ext cx="3200400" cy="1737360"/>
              <a:chOff x="685800" y="3246120"/>
              <a:chExt cx="3200400" cy="1737360"/>
            </a:xfrm>
          </p:grpSpPr>
          <p:sp>
            <p:nvSpPr>
              <p:cNvPr id="4" name="Rounded Rectangle 3"/>
              <p:cNvSpPr>
                <a:spLocks noChangeAspect="1"/>
              </p:cNvSpPr>
              <p:nvPr/>
            </p:nvSpPr>
            <p:spPr>
              <a:xfrm>
                <a:off x="685800" y="3962083"/>
                <a:ext cx="609600" cy="334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a:spLocks noChangeAspect="1"/>
              </p:cNvSpPr>
              <p:nvPr/>
            </p:nvSpPr>
            <p:spPr>
              <a:xfrm>
                <a:off x="1676400" y="3246120"/>
                <a:ext cx="1219200" cy="334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Curved Connector 5"/>
              <p:cNvCxnSpPr>
                <a:cxnSpLocks noChangeAspect="1"/>
                <a:stCxn id="4" idx="3"/>
                <a:endCxn id="5" idx="1"/>
              </p:cNvCxnSpPr>
              <p:nvPr/>
            </p:nvCxnSpPr>
            <p:spPr>
              <a:xfrm flipV="1">
                <a:off x="1295400" y="3414395"/>
                <a:ext cx="381000" cy="715963"/>
              </a:xfrm>
              <a:prstGeom prst="curvedConnector3">
                <a:avLst>
                  <a:gd name="adj1" fmla="val 500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a:spLocks noChangeAspect="1"/>
              </p:cNvSpPr>
              <p:nvPr/>
            </p:nvSpPr>
            <p:spPr>
              <a:xfrm>
                <a:off x="1676400" y="3962083"/>
                <a:ext cx="1219200" cy="334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a:spLocks noChangeAspect="1"/>
              </p:cNvSpPr>
              <p:nvPr/>
            </p:nvSpPr>
            <p:spPr>
              <a:xfrm>
                <a:off x="1676400" y="4647883"/>
                <a:ext cx="1219200" cy="334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Curved Connector 8"/>
              <p:cNvCxnSpPr>
                <a:cxnSpLocks noChangeAspect="1"/>
                <a:stCxn id="4" idx="3"/>
                <a:endCxn id="7" idx="1"/>
              </p:cNvCxnSpPr>
              <p:nvPr/>
            </p:nvCxnSpPr>
            <p:spPr>
              <a:xfrm>
                <a:off x="1295400" y="4130358"/>
                <a:ext cx="381000" cy="1587"/>
              </a:xfrm>
              <a:prstGeom prst="curvedConnector3">
                <a:avLst>
                  <a:gd name="adj1" fmla="val 500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cxnSpLocks noChangeAspect="1"/>
                <a:stCxn id="4" idx="3"/>
                <a:endCxn id="8" idx="1"/>
              </p:cNvCxnSpPr>
              <p:nvPr/>
            </p:nvCxnSpPr>
            <p:spPr>
              <a:xfrm>
                <a:off x="1295400" y="4130358"/>
                <a:ext cx="381000" cy="684212"/>
              </a:xfrm>
              <a:prstGeom prst="curvedConnector3">
                <a:avLst>
                  <a:gd name="adj1" fmla="val 500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a:spLocks noChangeAspect="1"/>
              </p:cNvSpPr>
              <p:nvPr/>
            </p:nvSpPr>
            <p:spPr>
              <a:xfrm>
                <a:off x="3276600" y="3962083"/>
                <a:ext cx="609600" cy="334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Curved Connector 11"/>
              <p:cNvCxnSpPr>
                <a:cxnSpLocks noChangeAspect="1"/>
                <a:stCxn id="5" idx="3"/>
                <a:endCxn id="11" idx="1"/>
              </p:cNvCxnSpPr>
              <p:nvPr/>
            </p:nvCxnSpPr>
            <p:spPr>
              <a:xfrm>
                <a:off x="2895600" y="3414395"/>
                <a:ext cx="381000" cy="715963"/>
              </a:xfrm>
              <a:prstGeom prst="curvedConnector3">
                <a:avLst>
                  <a:gd name="adj1" fmla="val 500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cxnSpLocks noChangeAspect="1"/>
                <a:stCxn id="7" idx="3"/>
                <a:endCxn id="11" idx="1"/>
              </p:cNvCxnSpPr>
              <p:nvPr/>
            </p:nvCxnSpPr>
            <p:spPr>
              <a:xfrm>
                <a:off x="2895600" y="4130358"/>
                <a:ext cx="381000" cy="1587"/>
              </a:xfrm>
              <a:prstGeom prst="curvedConnector3">
                <a:avLst>
                  <a:gd name="adj1" fmla="val 500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cxnSpLocks noChangeAspect="1"/>
                <a:stCxn id="8" idx="3"/>
                <a:endCxn id="11" idx="1"/>
              </p:cNvCxnSpPr>
              <p:nvPr/>
            </p:nvCxnSpPr>
            <p:spPr>
              <a:xfrm flipV="1">
                <a:off x="2895600" y="4130358"/>
                <a:ext cx="381000" cy="684212"/>
              </a:xfrm>
              <a:prstGeom prst="curvedConnector3">
                <a:avLst>
                  <a:gd name="adj1" fmla="val 500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6629400" y="1295400"/>
              <a:ext cx="914400" cy="2362200"/>
            </a:xfrm>
            <a:prstGeom prst="ellipse">
              <a:avLst/>
            </a:prstGeom>
            <a:solidFill>
              <a:schemeClr val="accent2">
                <a:alpha val="3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6126264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Synchronization</a:t>
            </a:r>
            <a:endParaRPr lang="en-US" dirty="0"/>
          </a:p>
        </p:txBody>
      </p:sp>
      <p:sp>
        <p:nvSpPr>
          <p:cNvPr id="39939" name="Content Placeholder 2"/>
          <p:cNvSpPr>
            <a:spLocks noGrp="1"/>
          </p:cNvSpPr>
          <p:nvPr>
            <p:ph type="body" sz="quarter" idx="10"/>
          </p:nvPr>
        </p:nvSpPr>
        <p:spPr/>
        <p:txBody>
          <a:bodyPr/>
          <a:lstStyle/>
          <a:p>
            <a:r>
              <a:rPr lang="en-US" smtClean="0"/>
              <a:t>Memory synchronization / fences</a:t>
            </a:r>
          </a:p>
          <a:p>
            <a:r>
              <a:rPr lang="en-US" smtClean="0"/>
              <a:t>Barriers</a:t>
            </a:r>
          </a:p>
          <a:p>
            <a:r>
              <a:rPr lang="en-US" smtClean="0"/>
              <a:t>Mutual exclusion</a:t>
            </a:r>
            <a:endParaRPr lang="en-US" dirty="0" smtClean="0"/>
          </a:p>
        </p:txBody>
      </p:sp>
    </p:spTree>
    <p:extLst>
      <p:ext uri="{BB962C8B-B14F-4D97-AF65-F5344CB8AC3E}">
        <p14:creationId xmlns:p14="http://schemas.microsoft.com/office/powerpoint/2010/main" val="23653326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Deadlocks</a:t>
            </a:r>
            <a:endParaRPr lang="en-US" dirty="0"/>
          </a:p>
        </p:txBody>
      </p:sp>
      <p:sp>
        <p:nvSpPr>
          <p:cNvPr id="41987" name="Content Placeholder 2"/>
          <p:cNvSpPr>
            <a:spLocks noGrp="1"/>
          </p:cNvSpPr>
          <p:nvPr>
            <p:ph type="body" sz="quarter" idx="10"/>
          </p:nvPr>
        </p:nvSpPr>
        <p:spPr/>
        <p:txBody>
          <a:bodyPr/>
          <a:lstStyle/>
          <a:p>
            <a:r>
              <a:rPr lang="en-US" smtClean="0"/>
              <a:t>Mutual exclusion</a:t>
            </a:r>
          </a:p>
          <a:p>
            <a:r>
              <a:rPr lang="en-US" smtClean="0"/>
              <a:t>Hold and wait</a:t>
            </a:r>
          </a:p>
          <a:p>
            <a:r>
              <a:rPr lang="en-US" smtClean="0"/>
              <a:t>No preemption</a:t>
            </a:r>
          </a:p>
          <a:p>
            <a:r>
              <a:rPr lang="en-US" smtClean="0"/>
              <a:t>Circular wait</a:t>
            </a:r>
            <a:endParaRPr lang="en-US" dirty="0" smtClean="0"/>
          </a:p>
        </p:txBody>
      </p:sp>
    </p:spTree>
    <p:extLst>
      <p:ext uri="{BB962C8B-B14F-4D97-AF65-F5344CB8AC3E}">
        <p14:creationId xmlns:p14="http://schemas.microsoft.com/office/powerpoint/2010/main" val="6119115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48" y="228600"/>
            <a:ext cx="1178041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5"/>
          <p:cNvSpPr txBox="1">
            <a:spLocks noChangeArrowheads="1"/>
          </p:cNvSpPr>
          <p:nvPr/>
        </p:nvSpPr>
        <p:spPr bwMode="auto">
          <a:xfrm>
            <a:off x="203147" y="6040439"/>
            <a:ext cx="11071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sz="1200">
                <a:solidFill>
                  <a:schemeClr val="bg1"/>
                </a:solidFill>
              </a:rPr>
              <a:t>Source: More Patterns for Parallel Application Programs, Berna L. Massingill, Timothy G. Mattson and Beverly A. Sanders</a:t>
            </a:r>
          </a:p>
        </p:txBody>
      </p:sp>
      <p:sp>
        <p:nvSpPr>
          <p:cNvPr id="8" name="Oval 7"/>
          <p:cNvSpPr/>
          <p:nvPr/>
        </p:nvSpPr>
        <p:spPr>
          <a:xfrm>
            <a:off x="4570809" y="4038600"/>
            <a:ext cx="1218883"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Master/Worker</a:t>
            </a:r>
          </a:p>
        </p:txBody>
      </p:sp>
      <p:sp>
        <p:nvSpPr>
          <p:cNvPr id="11" name="Oval 10"/>
          <p:cNvSpPr/>
          <p:nvPr/>
        </p:nvSpPr>
        <p:spPr>
          <a:xfrm>
            <a:off x="2234618" y="3505200"/>
            <a:ext cx="1117309"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SPMD</a:t>
            </a:r>
          </a:p>
        </p:txBody>
      </p:sp>
      <p:sp>
        <p:nvSpPr>
          <p:cNvPr id="16" name="Oval 15"/>
          <p:cNvSpPr/>
          <p:nvPr/>
        </p:nvSpPr>
        <p:spPr>
          <a:xfrm>
            <a:off x="3453500" y="3505200"/>
            <a:ext cx="1218883"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Loop Parallel</a:t>
            </a:r>
          </a:p>
        </p:txBody>
      </p:sp>
      <p:sp>
        <p:nvSpPr>
          <p:cNvPr id="17" name="Oval 16"/>
          <p:cNvSpPr/>
          <p:nvPr/>
        </p:nvSpPr>
        <p:spPr>
          <a:xfrm>
            <a:off x="5586545" y="4114800"/>
            <a:ext cx="1218883"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Fork/</a:t>
            </a:r>
          </a:p>
          <a:p>
            <a:pPr algn="ctr">
              <a:defRPr/>
            </a:pPr>
            <a:r>
              <a:rPr lang="en-US" sz="1050" dirty="0"/>
              <a:t>Join</a:t>
            </a:r>
          </a:p>
        </p:txBody>
      </p:sp>
      <p:sp>
        <p:nvSpPr>
          <p:cNvPr id="20" name="Oval 19"/>
          <p:cNvSpPr/>
          <p:nvPr/>
        </p:nvSpPr>
        <p:spPr>
          <a:xfrm>
            <a:off x="7618015" y="2438400"/>
            <a:ext cx="1625177"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Distributed</a:t>
            </a:r>
          </a:p>
          <a:p>
            <a:pPr algn="ctr">
              <a:defRPr/>
            </a:pPr>
            <a:r>
              <a:rPr lang="en-US" sz="1050" dirty="0"/>
              <a:t>Array</a:t>
            </a:r>
          </a:p>
        </p:txBody>
      </p:sp>
      <p:sp>
        <p:nvSpPr>
          <p:cNvPr id="21" name="Oval 20"/>
          <p:cNvSpPr/>
          <p:nvPr/>
        </p:nvSpPr>
        <p:spPr>
          <a:xfrm>
            <a:off x="8836898" y="2667000"/>
            <a:ext cx="1218883"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Map</a:t>
            </a:r>
          </a:p>
          <a:p>
            <a:pPr algn="ctr">
              <a:defRPr/>
            </a:pPr>
            <a:r>
              <a:rPr lang="en-US" sz="1050" dirty="0"/>
              <a:t>Reduce</a:t>
            </a:r>
          </a:p>
        </p:txBody>
      </p:sp>
      <p:sp>
        <p:nvSpPr>
          <p:cNvPr id="22" name="Oval 21"/>
          <p:cNvSpPr/>
          <p:nvPr/>
        </p:nvSpPr>
        <p:spPr>
          <a:xfrm>
            <a:off x="2031471" y="2438400"/>
            <a:ext cx="1117309"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Actors</a:t>
            </a:r>
          </a:p>
        </p:txBody>
      </p:sp>
      <p:sp>
        <p:nvSpPr>
          <p:cNvPr id="23" name="Oval 22"/>
          <p:cNvSpPr/>
          <p:nvPr/>
        </p:nvSpPr>
        <p:spPr>
          <a:xfrm>
            <a:off x="6399133" y="5334000"/>
            <a:ext cx="1218883"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SOA Facade</a:t>
            </a:r>
          </a:p>
        </p:txBody>
      </p:sp>
      <p:sp>
        <p:nvSpPr>
          <p:cNvPr id="24" name="Oval 23"/>
          <p:cNvSpPr/>
          <p:nvPr/>
        </p:nvSpPr>
        <p:spPr>
          <a:xfrm>
            <a:off x="8836898" y="3962400"/>
            <a:ext cx="162517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Repository</a:t>
            </a:r>
          </a:p>
        </p:txBody>
      </p:sp>
      <p:sp>
        <p:nvSpPr>
          <p:cNvPr id="32" name="Oval 31"/>
          <p:cNvSpPr/>
          <p:nvPr/>
        </p:nvSpPr>
        <p:spPr>
          <a:xfrm>
            <a:off x="2031471" y="2743200"/>
            <a:ext cx="121888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MPMD</a:t>
            </a:r>
          </a:p>
        </p:txBody>
      </p:sp>
      <p:sp>
        <p:nvSpPr>
          <p:cNvPr id="26" name="Oval 25"/>
          <p:cNvSpPr/>
          <p:nvPr/>
        </p:nvSpPr>
        <p:spPr>
          <a:xfrm>
            <a:off x="304720" y="2438400"/>
            <a:ext cx="1218883"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Pipeline</a:t>
            </a:r>
          </a:p>
        </p:txBody>
      </p:sp>
      <p:sp>
        <p:nvSpPr>
          <p:cNvPr id="27" name="Oval 26"/>
          <p:cNvSpPr/>
          <p:nvPr/>
        </p:nvSpPr>
        <p:spPr>
          <a:xfrm>
            <a:off x="304721" y="2819400"/>
            <a:ext cx="1523603"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Producer/</a:t>
            </a:r>
            <a:br>
              <a:rPr lang="en-US" sz="1050" dirty="0"/>
            </a:br>
            <a:r>
              <a:rPr lang="en-US" sz="1050" dirty="0"/>
              <a:t>Consumer</a:t>
            </a:r>
          </a:p>
        </p:txBody>
      </p:sp>
      <p:sp>
        <p:nvSpPr>
          <p:cNvPr id="19" name="Oval 18"/>
          <p:cNvSpPr/>
          <p:nvPr/>
        </p:nvSpPr>
        <p:spPr>
          <a:xfrm>
            <a:off x="7821162" y="4038600"/>
            <a:ext cx="1218883"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Shared Queue</a:t>
            </a:r>
          </a:p>
        </p:txBody>
      </p:sp>
      <p:sp>
        <p:nvSpPr>
          <p:cNvPr id="28" name="Oval 27"/>
          <p:cNvSpPr/>
          <p:nvPr/>
        </p:nvSpPr>
        <p:spPr>
          <a:xfrm>
            <a:off x="6195986" y="2362200"/>
            <a:ext cx="1320456"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50" dirty="0"/>
              <a:t>Divide &amp; Conquer</a:t>
            </a:r>
          </a:p>
        </p:txBody>
      </p:sp>
    </p:spTree>
    <p:extLst>
      <p:ext uri="{BB962C8B-B14F-4D97-AF65-F5344CB8AC3E}">
        <p14:creationId xmlns:p14="http://schemas.microsoft.com/office/powerpoint/2010/main" val="27610800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Summary</a:t>
            </a:r>
            <a:endParaRPr lang="en-US" dirty="0"/>
          </a:p>
        </p:txBody>
      </p:sp>
      <p:sp>
        <p:nvSpPr>
          <p:cNvPr id="7171" name="Content Placeholder 6"/>
          <p:cNvSpPr>
            <a:spLocks noGrp="1"/>
          </p:cNvSpPr>
          <p:nvPr>
            <p:ph type="body" sz="quarter" idx="10"/>
          </p:nvPr>
        </p:nvSpPr>
        <p:spPr>
          <a:xfrm>
            <a:off x="519112" y="1447799"/>
            <a:ext cx="11149013" cy="2283702"/>
          </a:xfrm>
        </p:spPr>
        <p:txBody>
          <a:bodyPr/>
          <a:lstStyle/>
          <a:p>
            <a:pPr marL="461963" lvl="1" indent="-461963"/>
            <a:r>
              <a:rPr lang="en-US" dirty="0" smtClean="0"/>
              <a:t>Definitions</a:t>
            </a:r>
          </a:p>
          <a:p>
            <a:pPr marL="461963" lvl="1" indent="-461963"/>
            <a:r>
              <a:rPr lang="en-US" dirty="0" smtClean="0"/>
              <a:t>How to create parallel application</a:t>
            </a:r>
          </a:p>
          <a:p>
            <a:pPr marL="461963" lvl="1" indent="-461963"/>
            <a:r>
              <a:rPr lang="en-US" dirty="0" smtClean="0"/>
              <a:t>Finding concurrency </a:t>
            </a:r>
          </a:p>
          <a:p>
            <a:pPr marL="461963" lvl="1" indent="-461963"/>
            <a:r>
              <a:rPr lang="en-US" dirty="0" smtClean="0"/>
              <a:t>Strategies for exploiting concurrency</a:t>
            </a:r>
          </a:p>
          <a:p>
            <a:pPr marL="461963" lvl="1" indent="-461963"/>
            <a:r>
              <a:rPr lang="en-US" dirty="0" smtClean="0"/>
              <a:t>Algorithm structures</a:t>
            </a:r>
          </a:p>
        </p:txBody>
      </p:sp>
    </p:spTree>
    <p:extLst>
      <p:ext uri="{BB962C8B-B14F-4D97-AF65-F5344CB8AC3E}">
        <p14:creationId xmlns:p14="http://schemas.microsoft.com/office/powerpoint/2010/main" val="249900589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Summary</a:t>
            </a:r>
            <a:endParaRPr lang="en-US" dirty="0"/>
          </a:p>
        </p:txBody>
      </p:sp>
      <p:sp>
        <p:nvSpPr>
          <p:cNvPr id="7171" name="Content Placeholder 6"/>
          <p:cNvSpPr>
            <a:spLocks noGrp="1"/>
          </p:cNvSpPr>
          <p:nvPr>
            <p:ph type="body" sz="quarter" idx="10"/>
          </p:nvPr>
        </p:nvSpPr>
        <p:spPr>
          <a:xfrm>
            <a:off x="519112" y="1447799"/>
            <a:ext cx="11149013" cy="2757678"/>
          </a:xfrm>
        </p:spPr>
        <p:txBody>
          <a:bodyPr/>
          <a:lstStyle/>
          <a:p>
            <a:pPr marL="461963" lvl="1" indent="-461963"/>
            <a:r>
              <a:rPr lang="en-US" dirty="0" smtClean="0"/>
              <a:t>Supporting structures</a:t>
            </a:r>
          </a:p>
          <a:p>
            <a:pPr marL="461963" lvl="1" indent="-461963"/>
            <a:r>
              <a:rPr lang="en-US" dirty="0" smtClean="0"/>
              <a:t>Sharing state</a:t>
            </a:r>
          </a:p>
          <a:p>
            <a:pPr marL="461963" lvl="1" indent="-461963"/>
            <a:r>
              <a:rPr lang="en-US" dirty="0" smtClean="0"/>
              <a:t>Deadlocks</a:t>
            </a:r>
          </a:p>
          <a:p>
            <a:pPr marL="461963" lvl="1" indent="-461963"/>
            <a:r>
              <a:rPr lang="en-US" dirty="0" smtClean="0"/>
              <a:t>How to make Goulash</a:t>
            </a:r>
          </a:p>
          <a:p>
            <a:pPr marL="461963" lvl="1" indent="-461963"/>
            <a:r>
              <a:rPr lang="en-US" dirty="0" smtClean="0"/>
              <a:t>How to get help in the kitchen </a:t>
            </a:r>
            <a:r>
              <a:rPr lang="en-US" dirty="0" smtClean="0">
                <a:sym typeface="Wingdings" pitchFamily="2" charset="2"/>
              </a:rPr>
              <a:t></a:t>
            </a:r>
            <a:endParaRPr lang="sv-SE" dirty="0" smtClean="0"/>
          </a:p>
          <a:p>
            <a:pPr marL="461963" lvl="1" indent="-461963"/>
            <a:endParaRPr lang="sv-SE" dirty="0" smtClean="0"/>
          </a:p>
        </p:txBody>
      </p:sp>
    </p:spTree>
    <p:extLst>
      <p:ext uri="{BB962C8B-B14F-4D97-AF65-F5344CB8AC3E}">
        <p14:creationId xmlns:p14="http://schemas.microsoft.com/office/powerpoint/2010/main" val="8807694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Agenda</a:t>
            </a:r>
            <a:endParaRPr lang="en-US" dirty="0"/>
          </a:p>
        </p:txBody>
      </p:sp>
      <p:sp>
        <p:nvSpPr>
          <p:cNvPr id="7171" name="Content Placeholder 6"/>
          <p:cNvSpPr>
            <a:spLocks noGrp="1"/>
          </p:cNvSpPr>
          <p:nvPr>
            <p:ph type="body" sz="quarter" idx="10"/>
          </p:nvPr>
        </p:nvSpPr>
        <p:spPr>
          <a:xfrm>
            <a:off x="519112" y="1447799"/>
            <a:ext cx="11149013" cy="3231654"/>
          </a:xfrm>
        </p:spPr>
        <p:txBody>
          <a:bodyPr/>
          <a:lstStyle/>
          <a:p>
            <a:pPr marL="461963" lvl="1" indent="-461963"/>
            <a:r>
              <a:rPr lang="en-US" dirty="0" smtClean="0"/>
              <a:t>Definitions</a:t>
            </a:r>
          </a:p>
          <a:p>
            <a:pPr marL="461963" lvl="1" indent="-461963"/>
            <a:r>
              <a:rPr lang="en-US" dirty="0" smtClean="0"/>
              <a:t>How to create parallel application</a:t>
            </a:r>
          </a:p>
          <a:p>
            <a:pPr marL="461963" lvl="1" indent="-461963"/>
            <a:r>
              <a:rPr lang="en-US" dirty="0" smtClean="0"/>
              <a:t>Finding concurrency </a:t>
            </a:r>
          </a:p>
          <a:p>
            <a:pPr marL="461963" lvl="1" indent="-461963"/>
            <a:r>
              <a:rPr lang="en-US" dirty="0" smtClean="0"/>
              <a:t>Strategies for exploiting concurrency</a:t>
            </a:r>
          </a:p>
          <a:p>
            <a:pPr marL="461963" lvl="1" indent="-461963"/>
            <a:r>
              <a:rPr lang="en-US" dirty="0" smtClean="0"/>
              <a:t>Algorithm structures</a:t>
            </a:r>
          </a:p>
          <a:p>
            <a:pPr marL="461963" lvl="1" indent="-461963"/>
            <a:r>
              <a:rPr lang="en-US" dirty="0" smtClean="0"/>
              <a:t>Supporting structures</a:t>
            </a:r>
          </a:p>
          <a:p>
            <a:pPr marL="461963" lvl="1" indent="-461963"/>
            <a:r>
              <a:rPr lang="en-US" dirty="0" smtClean="0"/>
              <a:t>Sharing state</a:t>
            </a:r>
          </a:p>
        </p:txBody>
      </p:sp>
    </p:spTree>
    <p:extLst>
      <p:ext uri="{BB962C8B-B14F-4D97-AF65-F5344CB8AC3E}">
        <p14:creationId xmlns:p14="http://schemas.microsoft.com/office/powerpoint/2010/main" val="171922492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do we go from here?</a:t>
            </a:r>
            <a:endParaRPr lang="en-US" dirty="0"/>
          </a:p>
        </p:txBody>
      </p:sp>
      <p:sp>
        <p:nvSpPr>
          <p:cNvPr id="47107" name="Content Placeholder 2"/>
          <p:cNvSpPr>
            <a:spLocks noGrp="1"/>
          </p:cNvSpPr>
          <p:nvPr>
            <p:ph type="body" sz="quarter" idx="10"/>
          </p:nvPr>
        </p:nvSpPr>
        <p:spPr>
          <a:xfrm>
            <a:off x="519112" y="1447799"/>
            <a:ext cx="11149013" cy="2283702"/>
          </a:xfrm>
        </p:spPr>
        <p:txBody>
          <a:bodyPr/>
          <a:lstStyle/>
          <a:p>
            <a:r>
              <a:rPr lang="sv-SE" sz="2800" dirty="0" smtClean="0"/>
              <a:t>http://msdn.com/concurrency</a:t>
            </a:r>
          </a:p>
          <a:p>
            <a:r>
              <a:rPr lang="en-US" sz="2800" dirty="0" smtClean="0"/>
              <a:t>http://software.intel.com/en-us/multi-core/</a:t>
            </a:r>
          </a:p>
          <a:p>
            <a:r>
              <a:rPr lang="sv-SE" sz="2800" dirty="0" smtClean="0"/>
              <a:t>http://blog.multi-core.net</a:t>
            </a:r>
          </a:p>
          <a:p>
            <a:r>
              <a:rPr lang="sv-SE" sz="2800" dirty="0" smtClean="0"/>
              <a:t>tibi@multi-core.net</a:t>
            </a:r>
          </a:p>
          <a:p>
            <a:endParaRPr lang="en-US" sz="2800" dirty="0" smtClean="0"/>
          </a:p>
        </p:txBody>
      </p:sp>
      <p:pic>
        <p:nvPicPr>
          <p:cNvPr id="47108" name="Picture 3" descr="032143482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0269" y="3416933"/>
            <a:ext cx="2600705" cy="33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vig-fp.pearsoned.co.uk/bigcovers/0321228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384" y="3416934"/>
            <a:ext cx="2672653" cy="33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descr="C:\Users\Tibi\Pictures\IMG_0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874" y="3728875"/>
            <a:ext cx="2008194" cy="274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8060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Conclusions</a:t>
            </a:r>
            <a:endParaRPr lang="en-US" dirty="0"/>
          </a:p>
        </p:txBody>
      </p:sp>
      <p:pic>
        <p:nvPicPr>
          <p:cNvPr id="6" name="Picture Placeholder 7" descr="hammer.jpg"/>
          <p:cNvPicPr>
            <a:picLocks noChangeAspect="1"/>
          </p:cNvPicPr>
          <p:nvPr/>
        </p:nvPicPr>
        <p:blipFill>
          <a:blip r:embed="rId3">
            <a:extLst>
              <a:ext uri="{28A0092B-C50C-407E-A947-70E740481C1C}">
                <a14:useLocalDpi xmlns:a14="http://schemas.microsoft.com/office/drawing/2010/main" val="0"/>
              </a:ext>
            </a:extLst>
          </a:blip>
          <a:srcRect l="14246" r="4749"/>
          <a:stretch>
            <a:fillRect/>
          </a:stretch>
        </p:blipFill>
        <p:spPr bwMode="auto">
          <a:xfrm>
            <a:off x="1015736" y="3124200"/>
            <a:ext cx="3119154"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Placeholder 8" descr="nail.jpg"/>
          <p:cNvPicPr>
            <a:picLocks noChangeAspect="1"/>
          </p:cNvPicPr>
          <p:nvPr/>
        </p:nvPicPr>
        <p:blipFill>
          <a:blip r:embed="rId4">
            <a:extLst>
              <a:ext uri="{28A0092B-C50C-407E-A947-70E740481C1C}">
                <a14:useLocalDpi xmlns:a14="http://schemas.microsoft.com/office/drawing/2010/main" val="0"/>
              </a:ext>
            </a:extLst>
          </a:blip>
          <a:srcRect t="12483" b="12483"/>
          <a:stretch>
            <a:fillRect/>
          </a:stretch>
        </p:blipFill>
        <p:spPr bwMode="auto">
          <a:xfrm>
            <a:off x="4632178" y="3124200"/>
            <a:ext cx="3047206"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Placeholder 9" descr="bunny.jpg"/>
          <p:cNvPicPr>
            <a:picLocks noChangeAspect="1"/>
          </p:cNvPicPr>
          <p:nvPr/>
        </p:nvPicPr>
        <p:blipFill>
          <a:blip r:embed="rId5">
            <a:extLst>
              <a:ext uri="{28A0092B-C50C-407E-A947-70E740481C1C}">
                <a14:useLocalDpi xmlns:a14="http://schemas.microsoft.com/office/drawing/2010/main" val="0"/>
              </a:ext>
            </a:extLst>
          </a:blip>
          <a:srcRect l="6418" r="6418"/>
          <a:stretch>
            <a:fillRect/>
          </a:stretch>
        </p:blipFill>
        <p:spPr bwMode="auto">
          <a:xfrm>
            <a:off x="8214760" y="3124200"/>
            <a:ext cx="3047206" cy="2286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889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1802" y="1428751"/>
            <a:ext cx="10665222" cy="4429125"/>
          </a:xfrm>
          <a:prstGeom prst="rect">
            <a:avLst/>
          </a:prstGeom>
        </p:spPr>
        <p:txBody>
          <a:bodyPr anchor="ctr">
            <a:normAutofit/>
          </a:bodyPr>
          <a:lstStyle/>
          <a:p>
            <a:pPr marL="342900" indent="-342900" algn="ctr" eaLnBrk="1" fontAlgn="auto" hangingPunct="1">
              <a:spcBef>
                <a:spcPct val="20000"/>
              </a:spcBef>
              <a:spcAft>
                <a:spcPts val="0"/>
              </a:spcAft>
              <a:buFont typeface="Arial" pitchFamily="34" charset="0"/>
              <a:buNone/>
              <a:defRPr/>
            </a:pPr>
            <a:r>
              <a:rPr lang="en-US" sz="4800" b="0" dirty="0">
                <a:effectLst>
                  <a:outerShdw blurRad="38100" dist="38100" dir="2700000" algn="tl">
                    <a:srgbClr val="000000">
                      <a:alpha val="43137"/>
                    </a:srgbClr>
                  </a:outerShdw>
                </a:effectLst>
                <a:latin typeface="+mn-lt"/>
              </a:rPr>
              <a:t>Embrace parallelism!</a:t>
            </a:r>
          </a:p>
        </p:txBody>
      </p:sp>
      <p:sp>
        <p:nvSpPr>
          <p:cNvPr id="49155" name="TextBox 2"/>
          <p:cNvSpPr txBox="1">
            <a:spLocks noChangeArrowheads="1"/>
          </p:cNvSpPr>
          <p:nvPr/>
        </p:nvSpPr>
        <p:spPr bwMode="auto">
          <a:xfrm>
            <a:off x="1428379" y="2643189"/>
            <a:ext cx="866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endParaRPr lang="en-US"/>
          </a:p>
        </p:txBody>
      </p:sp>
      <p:sp>
        <p:nvSpPr>
          <p:cNvPr id="4" name="TextBox 3"/>
          <p:cNvSpPr txBox="1">
            <a:spLocks noChangeArrowheads="1"/>
          </p:cNvSpPr>
          <p:nvPr/>
        </p:nvSpPr>
        <p:spPr bwMode="auto">
          <a:xfrm rot="-2471617">
            <a:off x="2979491" y="2971801"/>
            <a:ext cx="628698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Lucida Console" pitchFamily="49" charset="0"/>
              </a:defRPr>
            </a:lvl1pPr>
            <a:lvl2pPr marL="742950" indent="-285750">
              <a:defRPr sz="1600" b="1">
                <a:solidFill>
                  <a:schemeClr val="tx1"/>
                </a:solidFill>
                <a:latin typeface="Lucida Console" pitchFamily="49" charset="0"/>
              </a:defRPr>
            </a:lvl2pPr>
            <a:lvl3pPr marL="1143000" indent="-228600">
              <a:defRPr sz="1600" b="1">
                <a:solidFill>
                  <a:schemeClr val="tx1"/>
                </a:solidFill>
                <a:latin typeface="Lucida Console" pitchFamily="49" charset="0"/>
              </a:defRPr>
            </a:lvl3pPr>
            <a:lvl4pPr marL="1600200" indent="-228600">
              <a:defRPr sz="1600" b="1">
                <a:solidFill>
                  <a:schemeClr val="tx1"/>
                </a:solidFill>
                <a:latin typeface="Lucida Console" pitchFamily="49" charset="0"/>
              </a:defRPr>
            </a:lvl4pPr>
            <a:lvl5pPr marL="2057400" indent="-228600">
              <a:defRPr sz="1600" b="1">
                <a:solidFill>
                  <a:schemeClr val="tx1"/>
                </a:solidFill>
                <a:latin typeface="Lucida Console" pitchFamily="49" charset="0"/>
              </a:defRPr>
            </a:lvl5pPr>
            <a:lvl6pPr marL="2514600" indent="-228600" eaLnBrk="0" fontAlgn="base" hangingPunct="0">
              <a:spcBef>
                <a:spcPct val="0"/>
              </a:spcBef>
              <a:spcAft>
                <a:spcPct val="0"/>
              </a:spcAft>
              <a:defRPr sz="1600" b="1">
                <a:solidFill>
                  <a:schemeClr val="tx1"/>
                </a:solidFill>
                <a:latin typeface="Lucida Console" pitchFamily="49" charset="0"/>
              </a:defRPr>
            </a:lvl6pPr>
            <a:lvl7pPr marL="2971800" indent="-228600" eaLnBrk="0" fontAlgn="base" hangingPunct="0">
              <a:spcBef>
                <a:spcPct val="0"/>
              </a:spcBef>
              <a:spcAft>
                <a:spcPct val="0"/>
              </a:spcAft>
              <a:defRPr sz="1600" b="1">
                <a:solidFill>
                  <a:schemeClr val="tx1"/>
                </a:solidFill>
                <a:latin typeface="Lucida Console" pitchFamily="49" charset="0"/>
              </a:defRPr>
            </a:lvl7pPr>
            <a:lvl8pPr marL="3429000" indent="-228600" eaLnBrk="0" fontAlgn="base" hangingPunct="0">
              <a:spcBef>
                <a:spcPct val="0"/>
              </a:spcBef>
              <a:spcAft>
                <a:spcPct val="0"/>
              </a:spcAft>
              <a:defRPr sz="1600" b="1">
                <a:solidFill>
                  <a:schemeClr val="tx1"/>
                </a:solidFill>
                <a:latin typeface="Lucida Console" pitchFamily="49" charset="0"/>
              </a:defRPr>
            </a:lvl8pPr>
            <a:lvl9pPr marL="3886200" indent="-228600" eaLnBrk="0" fontAlgn="base" hangingPunct="0">
              <a:spcBef>
                <a:spcPct val="0"/>
              </a:spcBef>
              <a:spcAft>
                <a:spcPct val="0"/>
              </a:spcAft>
              <a:defRPr sz="1600" b="1">
                <a:solidFill>
                  <a:schemeClr val="tx1"/>
                </a:solidFill>
                <a:latin typeface="Lucida Console" pitchFamily="49" charset="0"/>
              </a:defRPr>
            </a:lvl9pPr>
          </a:lstStyle>
          <a:p>
            <a:r>
              <a:rPr lang="en-US" sz="5400">
                <a:solidFill>
                  <a:srgbClr val="FF0000"/>
                </a:solidFill>
              </a:rPr>
              <a:t>Thank you!</a:t>
            </a:r>
          </a:p>
        </p:txBody>
      </p:sp>
    </p:spTree>
    <p:extLst>
      <p:ext uri="{BB962C8B-B14F-4D97-AF65-F5344CB8AC3E}">
        <p14:creationId xmlns:p14="http://schemas.microsoft.com/office/powerpoint/2010/main" val="2377851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DEV303 - Modern </a:t>
            </a:r>
            <a:r>
              <a:rPr lang="en-US" sz="2400" dirty="0">
                <a:gradFill>
                  <a:gsLst>
                    <a:gs pos="0">
                      <a:schemeClr val="tx1"/>
                    </a:gs>
                    <a:gs pos="100000">
                      <a:schemeClr val="tx1"/>
                    </a:gs>
                  </a:gsLst>
                  <a:lin ang="5400000" scaled="0"/>
                </a:gradFill>
              </a:rPr>
              <a:t>Native C++ Development for Maximum </a:t>
            </a:r>
            <a:r>
              <a:rPr lang="en-US" sz="2400" dirty="0" smtClean="0">
                <a:gradFill>
                  <a:gsLst>
                    <a:gs pos="0">
                      <a:schemeClr val="tx1"/>
                    </a:gs>
                    <a:gs pos="100000">
                      <a:schemeClr val="tx1"/>
                    </a:gs>
                  </a:gsLst>
                  <a:lin ang="5400000" scaled="0"/>
                </a:gradFill>
              </a:rPr>
              <a:t>Productivity</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DEV323 | A Taste of F#: Today and Future</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DEV277-HOL </a:t>
            </a:r>
            <a:r>
              <a:rPr lang="en-US" sz="2400" dirty="0">
                <a:gradFill>
                  <a:gsLst>
                    <a:gs pos="0">
                      <a:schemeClr val="tx1"/>
                    </a:gs>
                    <a:gs pos="100000">
                      <a:schemeClr val="tx1"/>
                    </a:gs>
                  </a:gsLst>
                  <a:lin ang="5400000" scaled="0"/>
                </a:gradFill>
              </a:rPr>
              <a:t>Introduction to the Parallel Extensions Library</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Find Me Later At  Ask an Architect Booth</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47107" name="Content Placeholder 2"/>
          <p:cNvSpPr>
            <a:spLocks noGrp="1"/>
          </p:cNvSpPr>
          <p:nvPr>
            <p:ph type="body" sz="quarter" idx="10"/>
          </p:nvPr>
        </p:nvSpPr>
        <p:spPr>
          <a:xfrm>
            <a:off x="519112" y="1447799"/>
            <a:ext cx="11149013" cy="2283702"/>
          </a:xfrm>
        </p:spPr>
        <p:txBody>
          <a:bodyPr/>
          <a:lstStyle/>
          <a:p>
            <a:r>
              <a:rPr lang="sv-SE" sz="2800" smtClean="0"/>
              <a:t>http://msdn.com/concurrency</a:t>
            </a:r>
          </a:p>
          <a:p>
            <a:r>
              <a:rPr lang="en-US" sz="2800" smtClean="0"/>
              <a:t>http://software.intel.com/en-us/multi-core/</a:t>
            </a:r>
          </a:p>
          <a:p>
            <a:r>
              <a:rPr lang="sv-SE" sz="2800" smtClean="0"/>
              <a:t>http://blog.multi-core.net</a:t>
            </a:r>
          </a:p>
          <a:p>
            <a:r>
              <a:rPr lang="sv-SE" sz="2800" smtClean="0"/>
              <a:t>tibi@multi-core.net</a:t>
            </a:r>
          </a:p>
          <a:p>
            <a:endParaRPr lang="en-US" sz="2800" dirty="0" smtClean="0"/>
          </a:p>
        </p:txBody>
      </p:sp>
      <p:pic>
        <p:nvPicPr>
          <p:cNvPr id="47108" name="Picture 3" descr="032143482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0269" y="3416933"/>
            <a:ext cx="2600705" cy="33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vig-fp.pearsoned.co.uk/bigcovers/0321228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384" y="3416934"/>
            <a:ext cx="2672653" cy="33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descr="C:\Users\Tibi\Pictures\IMG_0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874" y="3728875"/>
            <a:ext cx="2008194" cy="274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84556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71651942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1592654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75685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9240274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Definitions</a:t>
            </a:r>
            <a:endParaRPr lang="en-US" dirty="0"/>
          </a:p>
        </p:txBody>
      </p:sp>
      <p:sp>
        <p:nvSpPr>
          <p:cNvPr id="5" name="Text Placeholder 4"/>
          <p:cNvSpPr>
            <a:spLocks noGrp="1"/>
          </p:cNvSpPr>
          <p:nvPr>
            <p:ph type="body" sz="quarter" idx="10"/>
          </p:nvPr>
        </p:nvSpPr>
        <p:spPr>
          <a:xfrm>
            <a:off x="519112" y="1447799"/>
            <a:ext cx="11149013" cy="1526572"/>
          </a:xfrm>
        </p:spPr>
        <p:txBody>
          <a:bodyPr/>
          <a:lstStyle/>
          <a:p>
            <a:r>
              <a:rPr lang="en-US" dirty="0"/>
              <a:t>Patterns</a:t>
            </a:r>
          </a:p>
          <a:p>
            <a:r>
              <a:rPr lang="en-US" dirty="0"/>
              <a:t>Pattern languages</a:t>
            </a:r>
          </a:p>
          <a:p>
            <a:r>
              <a:rPr lang="en-US" dirty="0"/>
              <a:t>Programming </a:t>
            </a:r>
            <a:r>
              <a:rPr lang="en-US" dirty="0" smtClean="0"/>
              <a:t>roles</a:t>
            </a:r>
            <a:endParaRPr lang="en-US" dirty="0"/>
          </a:p>
        </p:txBody>
      </p:sp>
    </p:spTree>
    <p:extLst>
      <p:ext uri="{BB962C8B-B14F-4D97-AF65-F5344CB8AC3E}">
        <p14:creationId xmlns:p14="http://schemas.microsoft.com/office/powerpoint/2010/main" val="23992366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Patterns</a:t>
            </a:r>
            <a:endParaRPr lang="en-US" dirty="0"/>
          </a:p>
        </p:txBody>
      </p:sp>
      <p:sp>
        <p:nvSpPr>
          <p:cNvPr id="3" name="Content Placeholder 2"/>
          <p:cNvSpPr>
            <a:spLocks noGrp="1"/>
          </p:cNvSpPr>
          <p:nvPr>
            <p:ph type="body" sz="quarter" idx="10"/>
          </p:nvPr>
        </p:nvSpPr>
        <p:spPr/>
        <p:txBody>
          <a:bodyPr/>
          <a:lstStyle/>
          <a:p>
            <a:r>
              <a:rPr lang="en-US" smtClean="0"/>
              <a:t>A generally accepted solution to a recurring problem</a:t>
            </a:r>
          </a:p>
          <a:p>
            <a:pPr lvl="1"/>
            <a:endParaRPr lang="en-US" dirty="0" smtClean="0"/>
          </a:p>
        </p:txBody>
      </p:sp>
    </p:spTree>
    <p:extLst>
      <p:ext uri="{BB962C8B-B14F-4D97-AF65-F5344CB8AC3E}">
        <p14:creationId xmlns:p14="http://schemas.microsoft.com/office/powerpoint/2010/main" val="1951294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4.16667E-6 2.22222E-6 L -0.0026 -0.21945 " pathEditMode="relative" rAng="0" ptsTypes="AA">
                                      <p:cBhvr>
                                        <p:cTn id="6" dur="2000" fill="hold"/>
                                        <p:tgtEl>
                                          <p:spTgt spid="3">
                                            <p:txEl>
                                              <p:pRg st="0" end="0"/>
                                            </p:txEl>
                                          </p:spTgt>
                                        </p:tgtEl>
                                        <p:attrNameLst>
                                          <p:attrName>ppt_x</p:attrName>
                                          <p:attrName>ppt_y</p:attrName>
                                        </p:attrNameLst>
                                      </p:cBhvr>
                                      <p:rCtr x="-139" y="-10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Patterns</a:t>
            </a:r>
            <a:endParaRPr lang="en-US" dirty="0"/>
          </a:p>
        </p:txBody>
      </p:sp>
      <p:sp>
        <p:nvSpPr>
          <p:cNvPr id="10243" name="Content Placeholder 2"/>
          <p:cNvSpPr>
            <a:spLocks noGrp="1"/>
          </p:cNvSpPr>
          <p:nvPr>
            <p:ph type="body" sz="quarter" idx="10"/>
          </p:nvPr>
        </p:nvSpPr>
        <p:spPr>
          <a:xfrm>
            <a:off x="477701" y="1277248"/>
            <a:ext cx="11149013" cy="1785104"/>
          </a:xfrm>
        </p:spPr>
        <p:txBody>
          <a:bodyPr/>
          <a:lstStyle/>
          <a:p>
            <a:pPr indent="12700"/>
            <a:r>
              <a:rPr lang="en-US" sz="4000" smtClean="0"/>
              <a:t>A generally accepted solution to a recurring problem</a:t>
            </a:r>
          </a:p>
          <a:p>
            <a:pPr lvl="1"/>
            <a:endParaRPr lang="en-US" sz="4000" dirty="0" smtClean="0"/>
          </a:p>
        </p:txBody>
      </p:sp>
      <p:sp>
        <p:nvSpPr>
          <p:cNvPr id="4" name="Content Placeholder 2"/>
          <p:cNvSpPr txBox="1">
            <a:spLocks/>
          </p:cNvSpPr>
          <p:nvPr/>
        </p:nvSpPr>
        <p:spPr>
          <a:xfrm>
            <a:off x="609441" y="3657600"/>
            <a:ext cx="10969943" cy="2362200"/>
          </a:xfrm>
          <a:prstGeom prst="rect">
            <a:avLst/>
          </a:prstGeom>
        </p:spPr>
        <p:txBody>
          <a:bodyPr numCol="2">
            <a:normAutofit fontScale="92500" lnSpcReduction="10000"/>
          </a:bodyPr>
          <a:lstStyle/>
          <a:p>
            <a:pPr marL="742950" lvl="1" indent="-285750" eaLnBrk="1" fontAlgn="auto" hangingPunct="1">
              <a:spcBef>
                <a:spcPct val="20000"/>
              </a:spcBef>
              <a:spcAft>
                <a:spcPts val="0"/>
              </a:spcAft>
              <a:buFont typeface="Arial" pitchFamily="34" charset="0"/>
              <a:buChar char="–"/>
              <a:defRPr/>
            </a:pPr>
            <a:r>
              <a:rPr lang="en-US" sz="2800" dirty="0">
                <a:effectLst>
                  <a:outerShdw blurRad="38100" dist="38100" dir="2700000" algn="tl">
                    <a:srgbClr val="000000">
                      <a:alpha val="43137"/>
                    </a:srgbClr>
                  </a:outerShdw>
                </a:effectLst>
              </a:rPr>
              <a:t>Name</a:t>
            </a:r>
          </a:p>
          <a:p>
            <a:pPr marL="742950" lvl="1" indent="-285750" eaLnBrk="1" fontAlgn="auto" hangingPunct="1">
              <a:spcBef>
                <a:spcPct val="20000"/>
              </a:spcBef>
              <a:spcAft>
                <a:spcPts val="0"/>
              </a:spcAft>
              <a:buFont typeface="Arial" pitchFamily="34" charset="0"/>
              <a:buChar char="–"/>
              <a:defRPr/>
            </a:pPr>
            <a:r>
              <a:rPr lang="en-US" sz="2800" b="0" dirty="0">
                <a:effectLst>
                  <a:outerShdw blurRad="38100" dist="38100" dir="2700000" algn="tl">
                    <a:srgbClr val="000000">
                      <a:alpha val="43137"/>
                    </a:srgbClr>
                  </a:outerShdw>
                </a:effectLst>
                <a:latin typeface="+mn-lt"/>
              </a:rPr>
              <a:t>Problem</a:t>
            </a:r>
          </a:p>
          <a:p>
            <a:pPr marL="742950" lvl="1" indent="-285750" eaLnBrk="1" fontAlgn="auto" hangingPunct="1">
              <a:spcBef>
                <a:spcPct val="20000"/>
              </a:spcBef>
              <a:spcAft>
                <a:spcPts val="0"/>
              </a:spcAft>
              <a:buFont typeface="Arial" pitchFamily="34" charset="0"/>
              <a:buChar char="–"/>
              <a:defRPr/>
            </a:pPr>
            <a:r>
              <a:rPr lang="en-US" sz="2800" dirty="0">
                <a:effectLst>
                  <a:outerShdw blurRad="38100" dist="38100" dir="2700000" algn="tl">
                    <a:srgbClr val="000000">
                      <a:alpha val="43137"/>
                    </a:srgbClr>
                  </a:outerShdw>
                </a:effectLst>
              </a:rPr>
              <a:t>Context</a:t>
            </a:r>
          </a:p>
          <a:p>
            <a:pPr marL="742950" lvl="1" indent="-285750" eaLnBrk="1" fontAlgn="auto" hangingPunct="1">
              <a:spcBef>
                <a:spcPct val="20000"/>
              </a:spcBef>
              <a:spcAft>
                <a:spcPts val="0"/>
              </a:spcAft>
              <a:buFont typeface="Arial" pitchFamily="34" charset="0"/>
              <a:buChar char="–"/>
              <a:defRPr/>
            </a:pPr>
            <a:r>
              <a:rPr lang="en-US" sz="2800" b="0" dirty="0">
                <a:effectLst>
                  <a:outerShdw blurRad="38100" dist="38100" dir="2700000" algn="tl">
                    <a:srgbClr val="000000">
                      <a:alpha val="43137"/>
                    </a:srgbClr>
                  </a:outerShdw>
                </a:effectLst>
                <a:latin typeface="+mn-lt"/>
              </a:rPr>
              <a:t>Forces</a:t>
            </a:r>
          </a:p>
          <a:p>
            <a:pPr marL="742950" lvl="1" indent="-285750" eaLnBrk="1" fontAlgn="auto" hangingPunct="1">
              <a:spcBef>
                <a:spcPct val="20000"/>
              </a:spcBef>
              <a:spcAft>
                <a:spcPts val="0"/>
              </a:spcAft>
              <a:buFont typeface="Arial" pitchFamily="34" charset="0"/>
              <a:buChar char="–"/>
              <a:defRPr/>
            </a:pPr>
            <a:r>
              <a:rPr lang="en-US" sz="2800" dirty="0">
                <a:effectLst>
                  <a:outerShdw blurRad="38100" dist="38100" dir="2700000" algn="tl">
                    <a:srgbClr val="000000">
                      <a:alpha val="43137"/>
                    </a:srgbClr>
                  </a:outerShdw>
                </a:effectLst>
              </a:rPr>
              <a:t>Solution</a:t>
            </a:r>
          </a:p>
          <a:p>
            <a:pPr marL="742950" lvl="1" indent="-285750" eaLnBrk="1" fontAlgn="auto" hangingPunct="1">
              <a:spcBef>
                <a:spcPct val="20000"/>
              </a:spcBef>
              <a:spcAft>
                <a:spcPts val="0"/>
              </a:spcAft>
              <a:buFont typeface="Arial" pitchFamily="34" charset="0"/>
              <a:buChar char="–"/>
              <a:defRPr/>
            </a:pPr>
            <a:r>
              <a:rPr lang="en-US" sz="2800" b="0" dirty="0">
                <a:effectLst>
                  <a:outerShdw blurRad="38100" dist="38100" dir="2700000" algn="tl">
                    <a:srgbClr val="000000">
                      <a:alpha val="43137"/>
                    </a:srgbClr>
                  </a:outerShdw>
                </a:effectLst>
              </a:rPr>
              <a:t>Invariant</a:t>
            </a:r>
            <a:endParaRPr lang="en-US" sz="2800" dirty="0">
              <a:effectLst>
                <a:outerShdw blurRad="38100" dist="38100" dir="2700000" algn="tl">
                  <a:srgbClr val="000000">
                    <a:alpha val="43137"/>
                  </a:srgbClr>
                </a:outerShdw>
              </a:effectLst>
            </a:endParaRPr>
          </a:p>
          <a:p>
            <a:pPr marL="742950" lvl="1" indent="-285750" eaLnBrk="1" fontAlgn="auto" hangingPunct="1">
              <a:spcBef>
                <a:spcPct val="20000"/>
              </a:spcBef>
              <a:spcAft>
                <a:spcPts val="0"/>
              </a:spcAft>
              <a:buFont typeface="Arial" pitchFamily="34" charset="0"/>
              <a:buChar char="–"/>
              <a:defRPr/>
            </a:pPr>
            <a:r>
              <a:rPr lang="en-US" sz="2800" b="0" dirty="0">
                <a:effectLst>
                  <a:outerShdw blurRad="38100" dist="38100" dir="2700000" algn="tl">
                    <a:srgbClr val="000000">
                      <a:alpha val="43137"/>
                    </a:srgbClr>
                  </a:outerShdw>
                </a:effectLst>
                <a:latin typeface="+mn-lt"/>
              </a:rPr>
              <a:t>Examples</a:t>
            </a:r>
          </a:p>
          <a:p>
            <a:pPr marL="742950" lvl="1" indent="-285750" eaLnBrk="1" fontAlgn="auto" hangingPunct="1">
              <a:spcBef>
                <a:spcPct val="20000"/>
              </a:spcBef>
              <a:spcAft>
                <a:spcPts val="0"/>
              </a:spcAft>
              <a:buFont typeface="Arial" pitchFamily="34" charset="0"/>
              <a:buChar char="–"/>
              <a:defRPr/>
            </a:pPr>
            <a:r>
              <a:rPr lang="en-US" sz="2800" dirty="0">
                <a:effectLst>
                  <a:outerShdw blurRad="38100" dist="38100" dir="2700000" algn="tl">
                    <a:srgbClr val="000000">
                      <a:alpha val="43137"/>
                    </a:srgbClr>
                  </a:outerShdw>
                </a:effectLst>
              </a:rPr>
              <a:t>Known Uses</a:t>
            </a:r>
          </a:p>
          <a:p>
            <a:pPr marL="742950" lvl="1" indent="-285750" eaLnBrk="1" fontAlgn="auto" hangingPunct="1">
              <a:spcBef>
                <a:spcPct val="20000"/>
              </a:spcBef>
              <a:spcAft>
                <a:spcPts val="0"/>
              </a:spcAft>
              <a:buFont typeface="Arial" pitchFamily="34" charset="0"/>
              <a:buChar char="–"/>
              <a:defRPr/>
            </a:pPr>
            <a:r>
              <a:rPr lang="en-US" sz="2800" b="0" dirty="0">
                <a:effectLst>
                  <a:outerShdw blurRad="38100" dist="38100" dir="2700000" algn="tl">
                    <a:srgbClr val="000000">
                      <a:alpha val="43137"/>
                    </a:srgbClr>
                  </a:outerShdw>
                </a:effectLst>
                <a:latin typeface="+mn-lt"/>
              </a:rPr>
              <a:t>Related patterns</a:t>
            </a:r>
          </a:p>
        </p:txBody>
      </p:sp>
      <p:sp>
        <p:nvSpPr>
          <p:cNvPr id="5" name="Content Placeholder 2"/>
          <p:cNvSpPr txBox="1">
            <a:spLocks/>
          </p:cNvSpPr>
          <p:nvPr/>
        </p:nvSpPr>
        <p:spPr>
          <a:xfrm>
            <a:off x="609441" y="3124200"/>
            <a:ext cx="10969943" cy="609600"/>
          </a:xfrm>
          <a:prstGeom prst="rect">
            <a:avLst/>
          </a:prstGeom>
        </p:spPr>
        <p:txBody>
          <a:bodyPr>
            <a:normAutofit/>
          </a:bodyPr>
          <a:lstStyle/>
          <a:p>
            <a:pPr marL="342900" indent="-342900" eaLnBrk="1" fontAlgn="auto" hangingPunct="1">
              <a:spcBef>
                <a:spcPct val="20000"/>
              </a:spcBef>
              <a:spcAft>
                <a:spcPts val="0"/>
              </a:spcAft>
              <a:buClr>
                <a:srgbClr val="00B050"/>
              </a:buClr>
              <a:defRPr/>
            </a:pPr>
            <a:r>
              <a:rPr lang="en-US" sz="3400" dirty="0">
                <a:latin typeface="Segoe Condensed" pitchFamily="34" charset="0"/>
              </a:rPr>
              <a:t>Characteristics</a:t>
            </a:r>
            <a:r>
              <a:rPr lang="en-US" sz="3200" b="0" dirty="0">
                <a:effectLst>
                  <a:outerShdw blurRad="38100" dist="38100" dir="2700000" algn="tl">
                    <a:srgbClr val="000000">
                      <a:alpha val="43137"/>
                    </a:srgbClr>
                  </a:outerShdw>
                </a:effectLst>
                <a:latin typeface="+mn-lt"/>
              </a:rPr>
              <a:t>:</a:t>
            </a:r>
          </a:p>
          <a:p>
            <a:pPr marL="742950" lvl="1" indent="-285750" eaLnBrk="1" fontAlgn="auto" hangingPunct="1">
              <a:spcBef>
                <a:spcPct val="20000"/>
              </a:spcBef>
              <a:spcAft>
                <a:spcPts val="0"/>
              </a:spcAft>
              <a:buFont typeface="Arial" pitchFamily="34" charset="0"/>
              <a:buChar char="–"/>
              <a:defRPr/>
            </a:pPr>
            <a:endParaRPr lang="en-US" sz="2800" b="0" dirty="0">
              <a:effectLst>
                <a:outerShdw blurRad="38100" dist="38100" dir="2700000" algn="tl">
                  <a:srgbClr val="000000">
                    <a:alpha val="43137"/>
                  </a:srgbClr>
                </a:outerShdw>
              </a:effectLst>
              <a:latin typeface="+mn-lt"/>
            </a:endParaRPr>
          </a:p>
        </p:txBody>
      </p:sp>
      <p:pic>
        <p:nvPicPr>
          <p:cNvPr id="10246"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0777" y="1912913"/>
            <a:ext cx="60944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5614" y="3800476"/>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9046" y="4240433"/>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9229" y="4665663"/>
            <a:ext cx="304721"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3352" y="5104033"/>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025" y="5546725"/>
            <a:ext cx="30472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609" y="3802063"/>
            <a:ext cx="304721"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09033" y="4232495"/>
            <a:ext cx="304721"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0146" y="4673601"/>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4897" y="5118101"/>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224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nodeType="afterGroup">
                            <p:stCondLst>
                              <p:cond delay="1500"/>
                            </p:stCondLst>
                            <p:childTnLst>
                              <p:par>
                                <p:cTn id="19" presetID="1" presetClass="entr" presetSubtype="0" fill="hold" nodeType="afterEffect">
                                  <p:stCondLst>
                                    <p:cond delay="50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nodeType="afterGroup">
                            <p:stCondLst>
                              <p:cond delay="2000"/>
                            </p:stCondLst>
                            <p:childTnLst>
                              <p:par>
                                <p:cTn id="22" presetID="1" presetClass="entr" presetSubtype="0" fill="hold" nodeType="afterEffect">
                                  <p:stCondLst>
                                    <p:cond delay="50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nodeType="afterGroup">
                            <p:stCondLst>
                              <p:cond delay="2500"/>
                            </p:stCondLst>
                            <p:childTnLst>
                              <p:par>
                                <p:cTn id="25" presetID="1" presetClass="entr" presetSubtype="0" fill="hold" nodeType="afterEffect">
                                  <p:stCondLst>
                                    <p:cond delay="50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nodeType="afterGroup">
                            <p:stCondLst>
                              <p:cond delay="3000"/>
                            </p:stCondLst>
                            <p:childTnLst>
                              <p:par>
                                <p:cTn id="28" presetID="1" presetClass="entr" presetSubtype="0"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nodeType="afterGroup">
                            <p:stCondLst>
                              <p:cond delay="3500"/>
                            </p:stCondLst>
                            <p:childTnLst>
                              <p:par>
                                <p:cTn id="31" presetID="1" presetClass="entr" presetSubtype="0" fill="hold" nodeType="afterEffect">
                                  <p:stCondLst>
                                    <p:cond delay="50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nodeType="afterGroup">
                            <p:stCondLst>
                              <p:cond delay="4000"/>
                            </p:stCondLst>
                            <p:childTnLst>
                              <p:par>
                                <p:cTn id="34" presetID="1" presetClass="entr" presetSubtype="0" fill="hold" nodeType="afterEffect">
                                  <p:stCondLst>
                                    <p:cond delay="50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Patterns</a:t>
            </a:r>
            <a:endParaRPr lang="en-US" dirty="0"/>
          </a:p>
        </p:txBody>
      </p:sp>
      <p:sp>
        <p:nvSpPr>
          <p:cNvPr id="10243" name="Content Placeholder 2"/>
          <p:cNvSpPr>
            <a:spLocks noGrp="1"/>
          </p:cNvSpPr>
          <p:nvPr>
            <p:ph type="body" sz="quarter" idx="10"/>
          </p:nvPr>
        </p:nvSpPr>
        <p:spPr>
          <a:xfrm>
            <a:off x="519112" y="1447799"/>
            <a:ext cx="11149013" cy="1360372"/>
          </a:xfrm>
        </p:spPr>
        <p:txBody>
          <a:bodyPr/>
          <a:lstStyle/>
          <a:p>
            <a:r>
              <a:rPr lang="en-US" dirty="0" smtClean="0"/>
              <a:t>A generally accepted solution to a recurring </a:t>
            </a:r>
            <a:br>
              <a:rPr lang="en-US" dirty="0" smtClean="0"/>
            </a:br>
            <a:r>
              <a:rPr lang="en-US" dirty="0" smtClean="0"/>
              <a:t>problem</a:t>
            </a:r>
          </a:p>
          <a:p>
            <a:pPr lvl="1"/>
            <a:endParaRPr lang="en-US" dirty="0" smtClean="0"/>
          </a:p>
        </p:txBody>
      </p:sp>
      <p:sp>
        <p:nvSpPr>
          <p:cNvPr id="4" name="Content Placeholder 2"/>
          <p:cNvSpPr txBox="1">
            <a:spLocks/>
          </p:cNvSpPr>
          <p:nvPr/>
        </p:nvSpPr>
        <p:spPr>
          <a:xfrm>
            <a:off x="609441" y="3657600"/>
            <a:ext cx="10969943" cy="2362200"/>
          </a:xfrm>
          <a:prstGeom prst="rect">
            <a:avLst/>
          </a:prstGeom>
        </p:spPr>
        <p:txBody>
          <a:bodyPr numCol="2">
            <a:normAutofit fontScale="92500" lnSpcReduction="10000"/>
          </a:bodyPr>
          <a:lstStyle/>
          <a:p>
            <a:pPr marL="742950" lvl="1" indent="-285750" eaLnBrk="1" fontAlgn="auto" hangingPunct="1">
              <a:spcBef>
                <a:spcPct val="20000"/>
              </a:spcBef>
              <a:spcAft>
                <a:spcPts val="0"/>
              </a:spcAft>
              <a:buFont typeface="Arial" pitchFamily="34" charset="0"/>
              <a:buChar char="–"/>
              <a:defRPr/>
            </a:pPr>
            <a:r>
              <a:rPr lang="en-US" sz="2800" dirty="0"/>
              <a:t>Name</a:t>
            </a:r>
          </a:p>
          <a:p>
            <a:pPr marL="742950" lvl="1" indent="-285750" eaLnBrk="1" fontAlgn="auto" hangingPunct="1">
              <a:spcBef>
                <a:spcPct val="20000"/>
              </a:spcBef>
              <a:spcAft>
                <a:spcPts val="0"/>
              </a:spcAft>
              <a:buFont typeface="Arial" pitchFamily="34" charset="0"/>
              <a:buChar char="–"/>
              <a:defRPr/>
            </a:pPr>
            <a:r>
              <a:rPr lang="en-US" sz="2800" b="0" dirty="0">
                <a:latin typeface="+mn-lt"/>
              </a:rPr>
              <a:t>Problem</a:t>
            </a:r>
          </a:p>
          <a:p>
            <a:pPr marL="742950" lvl="1" indent="-285750" eaLnBrk="1" fontAlgn="auto" hangingPunct="1">
              <a:spcBef>
                <a:spcPct val="20000"/>
              </a:spcBef>
              <a:spcAft>
                <a:spcPts val="0"/>
              </a:spcAft>
              <a:buFont typeface="Arial" pitchFamily="34" charset="0"/>
              <a:buChar char="–"/>
              <a:defRPr/>
            </a:pPr>
            <a:r>
              <a:rPr lang="en-US" sz="2800" dirty="0"/>
              <a:t>Context</a:t>
            </a:r>
          </a:p>
          <a:p>
            <a:pPr marL="742950" lvl="1" indent="-285750" eaLnBrk="1" fontAlgn="auto" hangingPunct="1">
              <a:spcBef>
                <a:spcPct val="20000"/>
              </a:spcBef>
              <a:spcAft>
                <a:spcPts val="0"/>
              </a:spcAft>
              <a:buFont typeface="Arial" pitchFamily="34" charset="0"/>
              <a:buChar char="–"/>
              <a:defRPr/>
            </a:pPr>
            <a:r>
              <a:rPr lang="en-US" sz="2800" b="0" dirty="0">
                <a:latin typeface="+mn-lt"/>
              </a:rPr>
              <a:t>Forces</a:t>
            </a:r>
          </a:p>
          <a:p>
            <a:pPr marL="742950" lvl="1" indent="-285750" eaLnBrk="1" fontAlgn="auto" hangingPunct="1">
              <a:spcBef>
                <a:spcPct val="20000"/>
              </a:spcBef>
              <a:spcAft>
                <a:spcPts val="0"/>
              </a:spcAft>
              <a:buFont typeface="Arial" pitchFamily="34" charset="0"/>
              <a:buChar char="–"/>
              <a:defRPr/>
            </a:pPr>
            <a:r>
              <a:rPr lang="en-US" sz="2800" dirty="0"/>
              <a:t>Solution</a:t>
            </a:r>
          </a:p>
          <a:p>
            <a:pPr marL="742950" lvl="1" indent="-285750" eaLnBrk="1" fontAlgn="auto" hangingPunct="1">
              <a:spcBef>
                <a:spcPct val="20000"/>
              </a:spcBef>
              <a:spcAft>
                <a:spcPts val="0"/>
              </a:spcAft>
              <a:buFont typeface="Arial" pitchFamily="34" charset="0"/>
              <a:buChar char="–"/>
              <a:defRPr/>
            </a:pPr>
            <a:r>
              <a:rPr lang="en-US" sz="2800" b="0" dirty="0"/>
              <a:t>Invariant</a:t>
            </a:r>
            <a:endParaRPr lang="en-US" sz="2800" dirty="0"/>
          </a:p>
          <a:p>
            <a:pPr marL="742950" lvl="1" indent="-285750" eaLnBrk="1" fontAlgn="auto" hangingPunct="1">
              <a:spcBef>
                <a:spcPct val="20000"/>
              </a:spcBef>
              <a:spcAft>
                <a:spcPts val="0"/>
              </a:spcAft>
              <a:buFont typeface="Arial" pitchFamily="34" charset="0"/>
              <a:buChar char="–"/>
              <a:defRPr/>
            </a:pPr>
            <a:r>
              <a:rPr lang="en-US" sz="2800" b="0" dirty="0">
                <a:latin typeface="+mn-lt"/>
              </a:rPr>
              <a:t>Examples</a:t>
            </a:r>
          </a:p>
          <a:p>
            <a:pPr marL="742950" lvl="1" indent="-285750" eaLnBrk="1" fontAlgn="auto" hangingPunct="1">
              <a:spcBef>
                <a:spcPct val="20000"/>
              </a:spcBef>
              <a:spcAft>
                <a:spcPts val="0"/>
              </a:spcAft>
              <a:buFont typeface="Arial" pitchFamily="34" charset="0"/>
              <a:buChar char="–"/>
              <a:defRPr/>
            </a:pPr>
            <a:r>
              <a:rPr lang="en-US" sz="2800" dirty="0"/>
              <a:t>Known Uses</a:t>
            </a:r>
          </a:p>
          <a:p>
            <a:pPr marL="742950" lvl="1" indent="-285750" eaLnBrk="1" fontAlgn="auto" hangingPunct="1">
              <a:spcBef>
                <a:spcPct val="20000"/>
              </a:spcBef>
              <a:spcAft>
                <a:spcPts val="0"/>
              </a:spcAft>
              <a:buFont typeface="Arial" pitchFamily="34" charset="0"/>
              <a:buChar char="–"/>
              <a:defRPr/>
            </a:pPr>
            <a:r>
              <a:rPr lang="en-US" sz="2800" b="0" dirty="0">
                <a:latin typeface="+mn-lt"/>
              </a:rPr>
              <a:t>Related patterns</a:t>
            </a:r>
          </a:p>
        </p:txBody>
      </p:sp>
      <p:sp>
        <p:nvSpPr>
          <p:cNvPr id="5" name="Content Placeholder 2"/>
          <p:cNvSpPr txBox="1">
            <a:spLocks/>
          </p:cNvSpPr>
          <p:nvPr/>
        </p:nvSpPr>
        <p:spPr>
          <a:xfrm>
            <a:off x="609441" y="3124200"/>
            <a:ext cx="10969943" cy="609600"/>
          </a:xfrm>
          <a:prstGeom prst="rect">
            <a:avLst/>
          </a:prstGeom>
        </p:spPr>
        <p:txBody>
          <a:bodyPr>
            <a:normAutofit/>
          </a:bodyPr>
          <a:lstStyle/>
          <a:p>
            <a:pPr marL="342900" indent="-342900" eaLnBrk="1" fontAlgn="auto" hangingPunct="1">
              <a:spcBef>
                <a:spcPct val="20000"/>
              </a:spcBef>
              <a:spcAft>
                <a:spcPts val="0"/>
              </a:spcAft>
              <a:buClr>
                <a:srgbClr val="00B050"/>
              </a:buClr>
              <a:defRPr/>
            </a:pPr>
            <a:r>
              <a:rPr lang="en-US" sz="3400" dirty="0"/>
              <a:t>Characteristics</a:t>
            </a:r>
            <a:r>
              <a:rPr lang="en-US" sz="3200" b="0" dirty="0"/>
              <a:t>:</a:t>
            </a:r>
          </a:p>
          <a:p>
            <a:pPr marL="742950" lvl="1" indent="-285750" eaLnBrk="1" fontAlgn="auto" hangingPunct="1">
              <a:spcBef>
                <a:spcPct val="20000"/>
              </a:spcBef>
              <a:spcAft>
                <a:spcPts val="0"/>
              </a:spcAft>
              <a:buFont typeface="Arial" pitchFamily="34" charset="0"/>
              <a:buChar char="–"/>
              <a:defRPr/>
            </a:pPr>
            <a:endParaRPr lang="en-US" sz="2800" b="0" dirty="0">
              <a:effectLst>
                <a:outerShdw blurRad="38100" dist="38100" dir="2700000" algn="tl">
                  <a:srgbClr val="000000">
                    <a:alpha val="43137"/>
                  </a:srgbClr>
                </a:outerShdw>
              </a:effectLst>
              <a:latin typeface="+mn-lt"/>
            </a:endParaRPr>
          </a:p>
        </p:txBody>
      </p:sp>
      <p:pic>
        <p:nvPicPr>
          <p:cNvPr id="10246" name="Picture 5"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0085" y="1989080"/>
            <a:ext cx="60944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5614" y="3800476"/>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9046" y="4240433"/>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9229" y="4665663"/>
            <a:ext cx="304721"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3352" y="5104033"/>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025" y="5546725"/>
            <a:ext cx="30472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609" y="3802063"/>
            <a:ext cx="304721"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09033" y="4232495"/>
            <a:ext cx="304721"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0146" y="4673601"/>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4897" y="5118101"/>
            <a:ext cx="30472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904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nodeType="afterGroup">
                            <p:stCondLst>
                              <p:cond delay="1500"/>
                            </p:stCondLst>
                            <p:childTnLst>
                              <p:par>
                                <p:cTn id="19" presetID="1" presetClass="entr" presetSubtype="0" fill="hold" nodeType="afterEffect">
                                  <p:stCondLst>
                                    <p:cond delay="50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nodeType="afterGroup">
                            <p:stCondLst>
                              <p:cond delay="2000"/>
                            </p:stCondLst>
                            <p:childTnLst>
                              <p:par>
                                <p:cTn id="22" presetID="1" presetClass="entr" presetSubtype="0" fill="hold" nodeType="afterEffect">
                                  <p:stCondLst>
                                    <p:cond delay="50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nodeType="afterGroup">
                            <p:stCondLst>
                              <p:cond delay="2500"/>
                            </p:stCondLst>
                            <p:childTnLst>
                              <p:par>
                                <p:cTn id="25" presetID="1" presetClass="entr" presetSubtype="0" fill="hold" nodeType="afterEffect">
                                  <p:stCondLst>
                                    <p:cond delay="50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nodeType="afterGroup">
                            <p:stCondLst>
                              <p:cond delay="3000"/>
                            </p:stCondLst>
                            <p:childTnLst>
                              <p:par>
                                <p:cTn id="28" presetID="1" presetClass="entr" presetSubtype="0"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nodeType="afterGroup">
                            <p:stCondLst>
                              <p:cond delay="3500"/>
                            </p:stCondLst>
                            <p:childTnLst>
                              <p:par>
                                <p:cTn id="31" presetID="1" presetClass="entr" presetSubtype="0" fill="hold" nodeType="afterEffect">
                                  <p:stCondLst>
                                    <p:cond delay="50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nodeType="afterGroup">
                            <p:stCondLst>
                              <p:cond delay="4000"/>
                            </p:stCondLst>
                            <p:childTnLst>
                              <p:par>
                                <p:cTn id="34" presetID="1" presetClass="entr" presetSubtype="0" fill="hold" nodeType="afterEffect">
                                  <p:stCondLst>
                                    <p:cond delay="50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Pattern language</a:t>
            </a:r>
            <a:endParaRPr lang="en-US" dirty="0"/>
          </a:p>
        </p:txBody>
      </p:sp>
      <p:sp>
        <p:nvSpPr>
          <p:cNvPr id="11267" name="Content Placeholder 2"/>
          <p:cNvSpPr>
            <a:spLocks noGrp="1"/>
          </p:cNvSpPr>
          <p:nvPr>
            <p:ph type="body" sz="quarter" idx="10"/>
          </p:nvPr>
        </p:nvSpPr>
        <p:spPr/>
        <p:txBody>
          <a:bodyPr/>
          <a:lstStyle/>
          <a:p>
            <a:r>
              <a:rPr lang="en-US" smtClean="0"/>
              <a:t>Collection of related patterns one flowing in to the other as you solve the problem</a:t>
            </a:r>
            <a:endParaRPr lang="en-US" dirty="0" smtClean="0"/>
          </a:p>
        </p:txBody>
      </p:sp>
    </p:spTree>
    <p:extLst>
      <p:ext uri="{BB962C8B-B14F-4D97-AF65-F5344CB8AC3E}">
        <p14:creationId xmlns:p14="http://schemas.microsoft.com/office/powerpoint/2010/main" val="32536549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8b529f77-48ab-4581-b468-93f09345b8aa"/>
    <ds:schemaRef ds:uri="2295e2e7-0eeb-498e-8716-217bb2ee6ee3"/>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222</TotalTime>
  <Words>1455</Words>
  <Application>Microsoft Office PowerPoint</Application>
  <PresentationFormat>Custom</PresentationFormat>
  <Paragraphs>314</Paragraphs>
  <Slides>49</Slides>
  <Notes>32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TENA11_BreakoutSession_Template_16x9_Final_05132011</vt:lpstr>
      <vt:lpstr>1_White with Consolas font for code slides</vt:lpstr>
      <vt:lpstr>Designing Applications in the  era of Many-core Computing</vt:lpstr>
      <vt:lpstr>Who am I?</vt:lpstr>
      <vt:lpstr>Current state</vt:lpstr>
      <vt:lpstr>Agenda</vt:lpstr>
      <vt:lpstr>Definitions</vt:lpstr>
      <vt:lpstr>Patterns</vt:lpstr>
      <vt:lpstr>Patterns</vt:lpstr>
      <vt:lpstr>Patterns</vt:lpstr>
      <vt:lpstr>Pattern language</vt:lpstr>
      <vt:lpstr>Programming roles</vt:lpstr>
      <vt:lpstr>The problem</vt:lpstr>
      <vt:lpstr>How to create parallel applications</vt:lpstr>
      <vt:lpstr>Finding Concurrency</vt:lpstr>
      <vt:lpstr>Finding Concurrency</vt:lpstr>
      <vt:lpstr>Decomposition Analysis</vt:lpstr>
      <vt:lpstr>Dependency Analysis</vt:lpstr>
      <vt:lpstr>Design Evaluation  </vt:lpstr>
      <vt:lpstr>Demo</vt:lpstr>
      <vt:lpstr>PowerPoint Presentation</vt:lpstr>
      <vt:lpstr>PowerPoint Presentation</vt:lpstr>
      <vt:lpstr>Strategies for exploiting concurrency</vt:lpstr>
      <vt:lpstr>Strategies for exploiting concurrency</vt:lpstr>
      <vt:lpstr>Agenda parallelism </vt:lpstr>
      <vt:lpstr>Agenda parallelism </vt:lpstr>
      <vt:lpstr>Demo</vt:lpstr>
      <vt:lpstr>Result parallelism</vt:lpstr>
      <vt:lpstr>Result parallelism</vt:lpstr>
      <vt:lpstr>Demo</vt:lpstr>
      <vt:lpstr>Specialist parallelism</vt:lpstr>
      <vt:lpstr>Specialist parallelism</vt:lpstr>
      <vt:lpstr>Demo</vt:lpstr>
      <vt:lpstr>Supporting Structures &amp; Implementation mechanism</vt:lpstr>
      <vt:lpstr>Supporting Structures &amp;  Implementation mechanism</vt:lpstr>
      <vt:lpstr>Sharing State and Synchronization</vt:lpstr>
      <vt:lpstr>Synchronization</vt:lpstr>
      <vt:lpstr>Deadlocks</vt:lpstr>
      <vt:lpstr>PowerPoint Presentation</vt:lpstr>
      <vt:lpstr>Summary</vt:lpstr>
      <vt:lpstr>Summary</vt:lpstr>
      <vt:lpstr>Where do we go from here?</vt:lpstr>
      <vt:lpstr>Conclusions</vt:lpstr>
      <vt:lpstr>PowerPoint Presentation</vt:lpstr>
      <vt:lpstr>Related Content</vt:lpstr>
      <vt:lpstr>Questions?</vt:lpstr>
      <vt:lpstr>DEV 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DEV315: Designing Applications in the era of Many-core Computing</dc:title>
  <dc:subject>Microsoft TechEd North America 2011</dc:subject>
  <dc:creator>Tiberiu Covaci</dc:creator>
  <dc:description>Template Design: Jordan Cayabyab
Formatter: John Lee, Silver Fox Productions
Event Date: May 16-19, 2011
Event Location: Atlanta
Audience Type: Developers, IT Pros</dc:description>
  <cp:lastModifiedBy>Shows</cp:lastModifiedBy>
  <cp:revision>24</cp:revision>
  <cp:lastPrinted>2010-05-11T05:02:34Z</cp:lastPrinted>
  <dcterms:created xsi:type="dcterms:W3CDTF">2011-05-11T00:54:56Z</dcterms:created>
  <dcterms:modified xsi:type="dcterms:W3CDTF">2011-05-17T23:24:20Z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