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33"/>
  </p:notesMasterIdLst>
  <p:handoutMasterIdLst>
    <p:handoutMasterId r:id="rId34"/>
  </p:handoutMasterIdLst>
  <p:sldIdLst>
    <p:sldId id="322" r:id="rId6"/>
    <p:sldId id="336" r:id="rId7"/>
    <p:sldId id="361" r:id="rId8"/>
    <p:sldId id="346" r:id="rId9"/>
    <p:sldId id="347" r:id="rId10"/>
    <p:sldId id="344" r:id="rId11"/>
    <p:sldId id="371" r:id="rId12"/>
    <p:sldId id="373" r:id="rId13"/>
    <p:sldId id="348" r:id="rId14"/>
    <p:sldId id="362" r:id="rId15"/>
    <p:sldId id="363" r:id="rId16"/>
    <p:sldId id="342" r:id="rId17"/>
    <p:sldId id="351" r:id="rId18"/>
    <p:sldId id="365" r:id="rId19"/>
    <p:sldId id="366" r:id="rId20"/>
    <p:sldId id="350" r:id="rId21"/>
    <p:sldId id="358" r:id="rId22"/>
    <p:sldId id="360" r:id="rId23"/>
    <p:sldId id="372" r:id="rId24"/>
    <p:sldId id="331" r:id="rId25"/>
    <p:sldId id="332" r:id="rId26"/>
    <p:sldId id="367" r:id="rId27"/>
    <p:sldId id="368" r:id="rId28"/>
    <p:sldId id="369" r:id="rId29"/>
    <p:sldId id="370" r:id="rId30"/>
    <p:sldId id="271" r:id="rId31"/>
    <p:sldId id="319" r:id="rId3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01E"/>
    <a:srgbClr val="03C2F1"/>
    <a:srgbClr val="FFFFFF"/>
    <a:srgbClr val="000000"/>
    <a:srgbClr val="429A16"/>
    <a:srgbClr val="F8F57B"/>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51" autoAdjust="0"/>
    <p:restoredTop sz="84634"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3:03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3:03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3:03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3:03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3:03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3:03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71405471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62450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872118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96497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088752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63700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6060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41060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0229364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130571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7638407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8794206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71870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488390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706483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144395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011042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4437185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642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13224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8177390"/>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0345190"/>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mMcoc3"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bit.ly/h8gcJV" TargetMode="External"/><Relationship Id="rId5" Type="http://schemas.openxmlformats.org/officeDocument/2006/relationships/hyperlink" Target="http://bit.ly/gXmbdE" TargetMode="External"/><Relationship Id="rId4" Type="http://schemas.openxmlformats.org/officeDocument/2006/relationships/hyperlink" Target="http://bit.ly/mbk04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blogs.msdn.com/alexj" TargetMode="External"/><Relationship Id="rId5" Type="http://schemas.openxmlformats.org/officeDocument/2006/relationships/hyperlink" Target="http://twitter.com/adjames" TargetMode="External"/><Relationship Id="rId4" Type="http://schemas.openxmlformats.org/officeDocument/2006/relationships/hyperlink" Target="mailto:alex.james@microsoft.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odata.msteched.com/tena2011/sessions.svc"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odata.codeplex.com/" TargetMode="External"/><Relationship Id="rId5" Type="http://schemas.openxmlformats.org/officeDocument/2006/relationships/hyperlink" Target="http://msdn.microsoft.com/odata" TargetMode="External"/><Relationship Id="rId4" Type="http://schemas.openxmlformats.org/officeDocument/2006/relationships/hyperlink" Target="http://www.odata.or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2.png"/><Relationship Id="rId5" Type="http://schemas.openxmlformats.org/officeDocument/2006/relationships/hyperlink" Target="http://www.microsoft.com/learning" TargetMode="External"/><Relationship Id="rId10" Type="http://schemas.openxmlformats.org/officeDocument/2006/relationships/image" Target="../media/image31.emf"/><Relationship Id="rId4" Type="http://schemas.openxmlformats.org/officeDocument/2006/relationships/image" Target="../media/image28.png"/><Relationship Id="rId9" Type="http://schemas.openxmlformats.org/officeDocument/2006/relationships/image" Target="../media/image30.png"/><Relationship Id="rId1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hyperlink" Target="http://www.sqlazurelabs.com/ImportExport.aspx"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Best Practices for Building Custom </a:t>
            </a:r>
            <a:r>
              <a:rPr lang="en-US" sz="3600" dirty="0" smtClean="0"/>
              <a:t/>
            </a:r>
            <a:br>
              <a:rPr lang="en-US" sz="3600" dirty="0" smtClean="0"/>
            </a:br>
            <a:r>
              <a:rPr lang="en-US" sz="3600" dirty="0" smtClean="0"/>
              <a:t>Open </a:t>
            </a:r>
            <a:r>
              <a:rPr lang="en-US" sz="3600" dirty="0"/>
              <a:t>Data Protocol (</a:t>
            </a:r>
            <a:r>
              <a:rPr lang="en-US" sz="3600" dirty="0" err="1"/>
              <a:t>OData</a:t>
            </a:r>
            <a:r>
              <a:rPr lang="en-US" sz="3600" dirty="0"/>
              <a:t>) Services </a:t>
            </a:r>
            <a:r>
              <a:rPr lang="en-US" sz="3600" dirty="0" smtClean="0"/>
              <a:t/>
            </a:r>
            <a:br>
              <a:rPr lang="en-US" sz="3600" dirty="0" smtClean="0"/>
            </a:br>
            <a:r>
              <a:rPr lang="en-US" sz="3600" dirty="0" smtClean="0"/>
              <a:t>with </a:t>
            </a:r>
            <a:r>
              <a:rPr lang="en-US" sz="3600" dirty="0"/>
              <a:t>Windows Azure</a:t>
            </a:r>
          </a:p>
        </p:txBody>
      </p:sp>
      <p:sp>
        <p:nvSpPr>
          <p:cNvPr id="3" name="Subtitle 2"/>
          <p:cNvSpPr>
            <a:spLocks noGrp="1"/>
          </p:cNvSpPr>
          <p:nvPr>
            <p:ph type="subTitle" idx="1"/>
          </p:nvPr>
        </p:nvSpPr>
        <p:spPr/>
        <p:txBody>
          <a:bodyPr/>
          <a:lstStyle/>
          <a:p>
            <a:r>
              <a:rPr lang="en-US" smtClean="0"/>
              <a:t>Alex James</a:t>
            </a:r>
          </a:p>
          <a:p>
            <a:r>
              <a:rPr lang="en-US" smtClean="0"/>
              <a:t>Program Manager</a:t>
            </a:r>
          </a:p>
          <a:p>
            <a:r>
              <a:rPr lang="en-US" smtClean="0"/>
              <a:t>Microsoft</a:t>
            </a:r>
            <a:endParaRPr lang="en-US" dirty="0"/>
          </a:p>
        </p:txBody>
      </p:sp>
      <p:sp>
        <p:nvSpPr>
          <p:cNvPr id="7" name="Text Placeholder 6"/>
          <p:cNvSpPr>
            <a:spLocks noGrp="1"/>
          </p:cNvSpPr>
          <p:nvPr>
            <p:ph type="body" sz="quarter" idx="10"/>
          </p:nvPr>
        </p:nvSpPr>
        <p:spPr/>
        <p:txBody>
          <a:bodyPr/>
          <a:lstStyle/>
          <a:p>
            <a:r>
              <a:rPr lang="en-US" dirty="0" smtClean="0"/>
              <a:t>DEV325</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a:t>What is JSONP?</a:t>
            </a:r>
          </a:p>
        </p:txBody>
      </p:sp>
      <p:sp>
        <p:nvSpPr>
          <p:cNvPr id="2" name="Rounded Rectangle 1"/>
          <p:cNvSpPr/>
          <p:nvPr/>
        </p:nvSpPr>
        <p:spPr bwMode="auto">
          <a:xfrm>
            <a:off x="1499191" y="2214924"/>
            <a:ext cx="2132149" cy="1681713"/>
          </a:xfrm>
          <a:prstGeom prst="roundRect">
            <a:avLst/>
          </a:prstGeom>
          <a:solidFill>
            <a:schemeClr val="accent6">
              <a:lumMod val="60000"/>
              <a:lumOff val="40000"/>
            </a:schemeClr>
          </a:solidFill>
          <a:ln>
            <a:solidFill>
              <a:schemeClr val="accent6">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3" name="Rectangle 2"/>
          <p:cNvSpPr/>
          <p:nvPr/>
        </p:nvSpPr>
        <p:spPr bwMode="auto">
          <a:xfrm>
            <a:off x="2107342" y="4470145"/>
            <a:ext cx="914399" cy="855921"/>
          </a:xfrm>
          <a:prstGeom prst="rect">
            <a:avLst/>
          </a:prstGeom>
          <a:solidFill>
            <a:schemeClr val="bg2"/>
          </a:solidFill>
          <a:ln>
            <a:solidFill>
              <a:schemeClr val="tx2"/>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Site 1</a:t>
            </a:r>
          </a:p>
        </p:txBody>
      </p:sp>
      <p:sp>
        <p:nvSpPr>
          <p:cNvPr id="4" name="Folded Corner 3"/>
          <p:cNvSpPr/>
          <p:nvPr/>
        </p:nvSpPr>
        <p:spPr bwMode="auto">
          <a:xfrm rot="10800000">
            <a:off x="1616148" y="2374409"/>
            <a:ext cx="1751872" cy="1254642"/>
          </a:xfrm>
          <a:prstGeom prst="foldedCorner">
            <a:avLst/>
          </a:prstGeom>
          <a:solidFill>
            <a:schemeClr val="bg2"/>
          </a:solidFill>
          <a:ln>
            <a:solidFill>
              <a:schemeClr val="tx2"/>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5" name="Right Arrow 4"/>
          <p:cNvSpPr/>
          <p:nvPr/>
        </p:nvSpPr>
        <p:spPr bwMode="auto">
          <a:xfrm rot="16200000">
            <a:off x="1870197" y="4023845"/>
            <a:ext cx="947448" cy="170125"/>
          </a:xfrm>
          <a:prstGeom prst="rightArrow">
            <a:avLst/>
          </a:prstGeom>
          <a:solidFill>
            <a:srgbClr val="00B050"/>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6" name="Rectangle 5"/>
          <p:cNvSpPr/>
          <p:nvPr/>
        </p:nvSpPr>
        <p:spPr bwMode="auto">
          <a:xfrm>
            <a:off x="3890946" y="2393570"/>
            <a:ext cx="914399" cy="855921"/>
          </a:xfrm>
          <a:prstGeom prst="rect">
            <a:avLst/>
          </a:prstGeom>
          <a:solidFill>
            <a:schemeClr val="accent3"/>
          </a:solidFill>
          <a:ln>
            <a:solidFill>
              <a:schemeClr val="accent3">
                <a:lumMod val="7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Site 2</a:t>
            </a:r>
          </a:p>
        </p:txBody>
      </p:sp>
      <p:sp>
        <p:nvSpPr>
          <p:cNvPr id="7" name="Rectangle 6"/>
          <p:cNvSpPr/>
          <p:nvPr/>
        </p:nvSpPr>
        <p:spPr bwMode="auto">
          <a:xfrm>
            <a:off x="5475478" y="4495608"/>
            <a:ext cx="914399" cy="855921"/>
          </a:xfrm>
          <a:prstGeom prst="rect">
            <a:avLst/>
          </a:prstGeom>
          <a:solidFill>
            <a:schemeClr val="bg2"/>
          </a:solidFill>
          <a:ln>
            <a:solidFill>
              <a:schemeClr val="tx2"/>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Site 1</a:t>
            </a:r>
          </a:p>
        </p:txBody>
      </p:sp>
      <p:sp>
        <p:nvSpPr>
          <p:cNvPr id="8" name="Folded Corner 7"/>
          <p:cNvSpPr/>
          <p:nvPr/>
        </p:nvSpPr>
        <p:spPr bwMode="auto">
          <a:xfrm rot="10800000">
            <a:off x="5694978" y="2374409"/>
            <a:ext cx="1854138" cy="1254642"/>
          </a:xfrm>
          <a:prstGeom prst="foldedCorner">
            <a:avLst/>
          </a:prstGeom>
          <a:solidFill>
            <a:schemeClr val="bg2"/>
          </a:solidFill>
          <a:ln>
            <a:solidFill>
              <a:schemeClr val="tx2"/>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9" name="Right Arrow 8"/>
          <p:cNvSpPr/>
          <p:nvPr/>
        </p:nvSpPr>
        <p:spPr bwMode="auto">
          <a:xfrm rot="16200000">
            <a:off x="5517782" y="3997971"/>
            <a:ext cx="1151671" cy="170125"/>
          </a:xfrm>
          <a:prstGeom prst="rightArrow">
            <a:avLst/>
          </a:prstGeom>
          <a:solidFill>
            <a:srgbClr val="00B050"/>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0" name="TextBox 9"/>
          <p:cNvSpPr txBox="1"/>
          <p:nvPr/>
        </p:nvSpPr>
        <p:spPr>
          <a:xfrm>
            <a:off x="6008555" y="2549917"/>
            <a:ext cx="995465" cy="276999"/>
          </a:xfrm>
          <a:prstGeom prst="rect">
            <a:avLst/>
          </a:prstGeom>
        </p:spPr>
        <p:txBody>
          <a:bodyPr vert="horz" wrap="none" lIns="0" tIns="0" rIns="0" bIns="0" rtlCol="0">
            <a:spAutoFit/>
          </a:bodyPr>
          <a:lstStyle/>
          <a:p>
            <a:pPr marL="460375" marR="0" indent="-460375" algn="l" defTabSz="914363" rtl="0" eaLnBrk="1" fontAlgn="auto" latinLnBrk="0" hangingPunct="1">
              <a:lnSpc>
                <a:spcPct val="90000"/>
              </a:lnSpc>
              <a:spcBef>
                <a:spcPct val="20000"/>
              </a:spcBef>
              <a:spcAft>
                <a:spcPts val="0"/>
              </a:spcAft>
              <a:buClrTx/>
              <a:buSzPct val="100000"/>
              <a:tabLst/>
            </a:pPr>
            <a:r>
              <a:rPr lang="en-US" sz="2000" b="1" dirty="0" smtClean="0">
                <a:solidFill>
                  <a:schemeClr val="tx2"/>
                </a:solidFill>
                <a:latin typeface="+mj-lt"/>
              </a:rPr>
              <a:t>&lt;script&gt;</a:t>
            </a:r>
            <a:endParaRPr kumimoji="0" lang="en-US" sz="2000" b="1" i="0" u="none" strike="noStrike" kern="1200" cap="none" spc="0" normalizeH="0" baseline="0" noProof="0" dirty="0" err="1" smtClean="0">
              <a:ln>
                <a:noFill/>
              </a:ln>
              <a:solidFill>
                <a:schemeClr val="tx2"/>
              </a:solidFill>
              <a:effectLst/>
              <a:uLnTx/>
              <a:uFillTx/>
              <a:latin typeface="+mj-lt"/>
            </a:endParaRPr>
          </a:p>
        </p:txBody>
      </p:sp>
      <p:sp>
        <p:nvSpPr>
          <p:cNvPr id="11" name="TextBox 10"/>
          <p:cNvSpPr txBox="1"/>
          <p:nvPr/>
        </p:nvSpPr>
        <p:spPr>
          <a:xfrm>
            <a:off x="1766837" y="2648616"/>
            <a:ext cx="1465145" cy="276999"/>
          </a:xfrm>
          <a:prstGeom prst="rect">
            <a:avLst/>
          </a:prstGeom>
        </p:spPr>
        <p:txBody>
          <a:bodyPr vert="horz" wrap="none" lIns="0" tIns="0" rIns="0" bIns="0" rtlCol="0">
            <a:spAutoFit/>
          </a:bodyPr>
          <a:lstStyle/>
          <a:p>
            <a:pPr marL="460375" marR="0" indent="-460375" algn="l" defTabSz="914363" rtl="0" eaLnBrk="1" fontAlgn="auto" latinLnBrk="0" hangingPunct="1">
              <a:lnSpc>
                <a:spcPct val="90000"/>
              </a:lnSpc>
              <a:spcBef>
                <a:spcPct val="20000"/>
              </a:spcBef>
              <a:spcAft>
                <a:spcPts val="0"/>
              </a:spcAft>
              <a:buClrTx/>
              <a:buSzPct val="100000"/>
              <a:tabLst/>
            </a:pPr>
            <a:r>
              <a:rPr lang="en-US" sz="2000" b="1" dirty="0" smtClean="0">
                <a:solidFill>
                  <a:schemeClr val="tx2"/>
                </a:solidFill>
                <a:latin typeface="+mj-lt"/>
              </a:rPr>
              <a:t>.</a:t>
            </a:r>
            <a:r>
              <a:rPr lang="en-US" sz="2000" b="1" dirty="0" err="1" smtClean="0">
                <a:solidFill>
                  <a:schemeClr val="tx2"/>
                </a:solidFill>
                <a:latin typeface="+mj-lt"/>
              </a:rPr>
              <a:t>getJSON</a:t>
            </a:r>
            <a:r>
              <a:rPr lang="en-US" sz="2000" b="1" dirty="0" smtClean="0">
                <a:solidFill>
                  <a:schemeClr val="tx2"/>
                </a:solidFill>
                <a:latin typeface="+mj-lt"/>
              </a:rPr>
              <a:t>(..)</a:t>
            </a:r>
            <a:endParaRPr kumimoji="0" lang="en-US" sz="2000" b="1" i="0" u="none" strike="noStrike" kern="1200" cap="none" spc="0" normalizeH="0" baseline="0" noProof="0" dirty="0" smtClean="0">
              <a:ln>
                <a:noFill/>
              </a:ln>
              <a:solidFill>
                <a:schemeClr val="tx2"/>
              </a:solidFill>
              <a:effectLst/>
              <a:uLnTx/>
              <a:uFillTx/>
              <a:latin typeface="+mj-lt"/>
            </a:endParaRPr>
          </a:p>
        </p:txBody>
      </p:sp>
      <p:sp>
        <p:nvSpPr>
          <p:cNvPr id="12" name="Right Arrow 11"/>
          <p:cNvSpPr/>
          <p:nvPr/>
        </p:nvSpPr>
        <p:spPr bwMode="auto">
          <a:xfrm rot="16200000">
            <a:off x="2351119" y="3959852"/>
            <a:ext cx="1075435" cy="170126"/>
          </a:xfrm>
          <a:prstGeom prst="rightArrow">
            <a:avLst/>
          </a:prstGeom>
          <a:solidFill>
            <a:srgbClr val="00B050"/>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3" name="Right Arrow 12"/>
          <p:cNvSpPr/>
          <p:nvPr/>
        </p:nvSpPr>
        <p:spPr bwMode="auto">
          <a:xfrm rot="5400000">
            <a:off x="2156358" y="3962338"/>
            <a:ext cx="1075435" cy="165155"/>
          </a:xfrm>
          <a:prstGeom prst="rightArrow">
            <a:avLst/>
          </a:prstGeom>
          <a:solidFill>
            <a:srgbClr val="00B050"/>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4" name="Right Arrow 13"/>
          <p:cNvSpPr/>
          <p:nvPr/>
        </p:nvSpPr>
        <p:spPr bwMode="auto">
          <a:xfrm>
            <a:off x="3299760" y="2589719"/>
            <a:ext cx="331576" cy="197396"/>
          </a:xfrm>
          <a:prstGeom prst="rightArrow">
            <a:avLst/>
          </a:prstGeom>
          <a:solidFill>
            <a:schemeClr val="accent3"/>
          </a:solidFill>
          <a:ln>
            <a:solidFill>
              <a:schemeClr val="accent3">
                <a:lumMod val="7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5" name="Rectangle 14"/>
          <p:cNvSpPr/>
          <p:nvPr/>
        </p:nvSpPr>
        <p:spPr bwMode="auto">
          <a:xfrm>
            <a:off x="6730543" y="4470145"/>
            <a:ext cx="914399" cy="855921"/>
          </a:xfrm>
          <a:prstGeom prst="rect">
            <a:avLst/>
          </a:prstGeom>
          <a:solidFill>
            <a:srgbClr val="00B050"/>
          </a:solidFill>
          <a:ln>
            <a:solidFill>
              <a:srgbClr val="59D01E"/>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Site 2</a:t>
            </a:r>
          </a:p>
        </p:txBody>
      </p:sp>
      <p:sp>
        <p:nvSpPr>
          <p:cNvPr id="16" name="Right Arrow 15"/>
          <p:cNvSpPr/>
          <p:nvPr/>
        </p:nvSpPr>
        <p:spPr bwMode="auto">
          <a:xfrm rot="5400000">
            <a:off x="6343089" y="3905158"/>
            <a:ext cx="1256453" cy="250971"/>
          </a:xfrm>
          <a:prstGeom prst="rightArrow">
            <a:avLst/>
          </a:prstGeom>
          <a:solidFill>
            <a:srgbClr val="00B050"/>
          </a:solidFill>
          <a:ln>
            <a:solidFill>
              <a:srgbClr val="59D01E"/>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7" name="Right Arrow 16"/>
          <p:cNvSpPr/>
          <p:nvPr/>
        </p:nvSpPr>
        <p:spPr bwMode="auto">
          <a:xfrm rot="16200000">
            <a:off x="6708819" y="3905157"/>
            <a:ext cx="1256452" cy="250972"/>
          </a:xfrm>
          <a:prstGeom prst="rightArrow">
            <a:avLst/>
          </a:prstGeom>
          <a:solidFill>
            <a:srgbClr val="00B050"/>
          </a:solidFill>
          <a:ln>
            <a:solidFill>
              <a:srgbClr val="59D01E"/>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8" name="Folded Corner 17"/>
          <p:cNvSpPr/>
          <p:nvPr/>
        </p:nvSpPr>
        <p:spPr bwMode="auto">
          <a:xfrm rot="10800000">
            <a:off x="7133053" y="3793720"/>
            <a:ext cx="2208345" cy="502390"/>
          </a:xfrm>
          <a:prstGeom prst="foldedCorner">
            <a:avLst/>
          </a:prstGeom>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9" name="TextBox 18"/>
          <p:cNvSpPr txBox="1"/>
          <p:nvPr/>
        </p:nvSpPr>
        <p:spPr>
          <a:xfrm>
            <a:off x="7211559" y="3896637"/>
            <a:ext cx="2071080" cy="276999"/>
          </a:xfrm>
          <a:prstGeom prst="rect">
            <a:avLst/>
          </a:prstGeom>
        </p:spPr>
        <p:txBody>
          <a:bodyPr vert="horz" wrap="none" lIns="0" tIns="0" rIns="0" bIns="0" rtlCol="0">
            <a:spAutoFit/>
          </a:bodyPr>
          <a:lstStyle/>
          <a:p>
            <a:pPr marL="460375" marR="0" indent="-460375" algn="l" defTabSz="914363" rtl="0" eaLnBrk="1" fontAlgn="auto" latinLnBrk="0" hangingPunct="1">
              <a:lnSpc>
                <a:spcPct val="90000"/>
              </a:lnSpc>
              <a:spcBef>
                <a:spcPct val="20000"/>
              </a:spcBef>
              <a:spcAft>
                <a:spcPts val="0"/>
              </a:spcAft>
              <a:buClrTx/>
              <a:buSzPct val="100000"/>
              <a:tabLst/>
            </a:pPr>
            <a:r>
              <a:rPr lang="en-US" sz="2000" b="1" dirty="0">
                <a:solidFill>
                  <a:srgbClr val="00B050"/>
                </a:solidFill>
                <a:latin typeface="+mj-lt"/>
              </a:rPr>
              <a:t>c</a:t>
            </a:r>
            <a:r>
              <a:rPr lang="en-US" sz="2000" b="1" dirty="0" smtClean="0">
                <a:solidFill>
                  <a:srgbClr val="00B050"/>
                </a:solidFill>
                <a:latin typeface="+mj-lt"/>
              </a:rPr>
              <a:t>allback({“x”:1})</a:t>
            </a:r>
            <a:endParaRPr kumimoji="0" lang="en-US" sz="2000" b="1" i="0" u="none" strike="noStrike" kern="1200" cap="none" spc="0" normalizeH="0" baseline="0" noProof="0" dirty="0" err="1" smtClean="0">
              <a:ln>
                <a:noFill/>
              </a:ln>
              <a:solidFill>
                <a:srgbClr val="00B050"/>
              </a:solidFill>
              <a:effectLst/>
              <a:uLnTx/>
              <a:uFillTx/>
              <a:latin typeface="+mj-lt"/>
            </a:endParaRPr>
          </a:p>
        </p:txBody>
      </p:sp>
      <p:sp>
        <p:nvSpPr>
          <p:cNvPr id="20" name="Folded Corner 19"/>
          <p:cNvSpPr/>
          <p:nvPr/>
        </p:nvSpPr>
        <p:spPr bwMode="auto">
          <a:xfrm rot="10800000">
            <a:off x="2776655" y="3746435"/>
            <a:ext cx="1114290" cy="502390"/>
          </a:xfrm>
          <a:prstGeom prst="foldedCorner">
            <a:avLst/>
          </a:prstGeom>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21" name="TextBox 20"/>
          <p:cNvSpPr txBox="1"/>
          <p:nvPr/>
        </p:nvSpPr>
        <p:spPr>
          <a:xfrm>
            <a:off x="2819661" y="3867778"/>
            <a:ext cx="896079" cy="276999"/>
          </a:xfrm>
          <a:prstGeom prst="rect">
            <a:avLst/>
          </a:prstGeom>
        </p:spPr>
        <p:txBody>
          <a:bodyPr vert="horz" wrap="none" lIns="0" tIns="0" rIns="0" bIns="0" rtlCol="0">
            <a:spAutoFit/>
          </a:bodyPr>
          <a:lstStyle/>
          <a:p>
            <a:pPr marL="460375" marR="0" indent="-460375" algn="l" defTabSz="914363" rtl="0" eaLnBrk="1" fontAlgn="auto" latinLnBrk="0" hangingPunct="1">
              <a:lnSpc>
                <a:spcPct val="90000"/>
              </a:lnSpc>
              <a:spcBef>
                <a:spcPct val="20000"/>
              </a:spcBef>
              <a:spcAft>
                <a:spcPts val="0"/>
              </a:spcAft>
              <a:buClrTx/>
              <a:buSzPct val="100000"/>
              <a:tabLst/>
            </a:pPr>
            <a:r>
              <a:rPr lang="en-US" sz="2000" b="1" dirty="0" smtClean="0">
                <a:solidFill>
                  <a:srgbClr val="00B050"/>
                </a:solidFill>
                <a:latin typeface="+mj-lt"/>
              </a:rPr>
              <a:t> {“x”:1}</a:t>
            </a:r>
            <a:endParaRPr kumimoji="0" lang="en-US" sz="2000" b="1" i="0" u="none" strike="noStrike" kern="1200" cap="none" spc="0" normalizeH="0" baseline="0" noProof="0" dirty="0" err="1" smtClean="0">
              <a:ln>
                <a:noFill/>
              </a:ln>
              <a:solidFill>
                <a:srgbClr val="00B050"/>
              </a:solidFill>
              <a:effectLst/>
              <a:uLnTx/>
              <a:uFillTx/>
              <a:latin typeface="+mj-lt"/>
            </a:endParaRPr>
          </a:p>
        </p:txBody>
      </p:sp>
    </p:spTree>
    <p:extLst>
      <p:ext uri="{BB962C8B-B14F-4D97-AF65-F5344CB8AC3E}">
        <p14:creationId xmlns:p14="http://schemas.microsoft.com/office/powerpoint/2010/main" val="3639148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animBg="1"/>
      <p:bldP spid="13" grpId="0" animBg="1"/>
      <p:bldP spid="14" grpId="0" animBg="1"/>
      <p:bldP spid="15" grpId="0" animBg="1"/>
      <p:bldP spid="16" grpId="0" animBg="1"/>
      <p:bldP spid="17" grpId="0" animBg="1"/>
      <p:bldP spid="18" grpId="0" animBg="1"/>
      <p:bldP spid="19" grpId="0"/>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519112" y="228600"/>
            <a:ext cx="11149013" cy="609398"/>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48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solidFill>
                  <a:schemeClr val="accent4">
                    <a:lumMod val="75000"/>
                  </a:schemeClr>
                </a:solidFill>
              </a:rPr>
              <a:t>Auth</a:t>
            </a:r>
            <a:r>
              <a:rPr lang="en-US" dirty="0" smtClean="0">
                <a:solidFill>
                  <a:schemeClr val="tx1"/>
                </a:solidFill>
              </a:rPr>
              <a:t>e</a:t>
            </a:r>
            <a:r>
              <a:rPr lang="en-US" dirty="0" smtClean="0">
                <a:solidFill>
                  <a:schemeClr val="accent4">
                    <a:lumMod val="75000"/>
                  </a:schemeClr>
                </a:solidFill>
              </a:rPr>
              <a:t>n</a:t>
            </a:r>
            <a:r>
              <a:rPr lang="en-US" dirty="0" smtClean="0">
                <a:solidFill>
                  <a:schemeClr val="tx1"/>
                </a:solidFill>
              </a:rPr>
              <a:t>tication &amp; </a:t>
            </a:r>
            <a:r>
              <a:rPr lang="en-US" dirty="0" smtClean="0">
                <a:solidFill>
                  <a:schemeClr val="accent4">
                    <a:lumMod val="75000"/>
                  </a:schemeClr>
                </a:solidFill>
              </a:rPr>
              <a:t>Auth</a:t>
            </a:r>
            <a:r>
              <a:rPr lang="en-US" dirty="0" smtClean="0">
                <a:solidFill>
                  <a:schemeClr val="tx1"/>
                </a:solidFill>
              </a:rPr>
              <a:t>ori</a:t>
            </a:r>
            <a:r>
              <a:rPr lang="en-US" dirty="0" smtClean="0">
                <a:solidFill>
                  <a:schemeClr val="accent4">
                    <a:lumMod val="75000"/>
                  </a:schemeClr>
                </a:solidFill>
              </a:rPr>
              <a:t>z</a:t>
            </a:r>
            <a:r>
              <a:rPr lang="en-US" dirty="0" smtClean="0">
                <a:solidFill>
                  <a:schemeClr val="tx1"/>
                </a:solidFill>
              </a:rPr>
              <a:t>ation</a:t>
            </a:r>
            <a:endParaRPr lang="en-US" dirty="0">
              <a:solidFill>
                <a:schemeClr val="tx1"/>
              </a:solidFill>
            </a:endParaRPr>
          </a:p>
        </p:txBody>
      </p:sp>
      <p:sp>
        <p:nvSpPr>
          <p:cNvPr id="3" name="Rectangle 2"/>
          <p:cNvSpPr/>
          <p:nvPr/>
        </p:nvSpPr>
        <p:spPr bwMode="auto">
          <a:xfrm>
            <a:off x="1472413" y="3104925"/>
            <a:ext cx="8277227" cy="3625702"/>
          </a:xfrm>
          <a:prstGeom prst="rect">
            <a:avLst/>
          </a:prstGeom>
          <a:solidFill>
            <a:schemeClr val="tx2">
              <a:lumMod val="7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2">
                    <a:lumMod val="20000"/>
                    <a:lumOff val="80000"/>
                    <a:alpha val="99000"/>
                  </a:schemeClr>
                </a:solidFill>
              </a:rPr>
              <a:t>ODataService: DataService&lt;DataSource&gt;</a:t>
            </a:r>
          </a:p>
          <a:p>
            <a:pPr defTabSz="914099"/>
            <a:endParaRPr lang="en-US" sz="2200" dirty="0">
              <a:solidFill>
                <a:schemeClr val="tx1">
                  <a:alpha val="99000"/>
                </a:schemeClr>
              </a:solidFill>
            </a:endParaRPr>
          </a:p>
          <a:p>
            <a:pPr defTabSz="914099"/>
            <a:endParaRPr lang="en-US" sz="2200" dirty="0" smtClean="0">
              <a:solidFill>
                <a:schemeClr val="tx1">
                  <a:alpha val="99000"/>
                </a:schemeClr>
              </a:solidFill>
            </a:endParaRPr>
          </a:p>
          <a:p>
            <a:pPr algn="ctr" defTabSz="914099"/>
            <a:endParaRPr lang="en-US" sz="2200" dirty="0">
              <a:solidFill>
                <a:schemeClr val="tx1">
                  <a:alpha val="99000"/>
                </a:schemeClr>
              </a:solidFill>
            </a:endParaRPr>
          </a:p>
          <a:p>
            <a:pPr algn="ctr" defTabSz="914099"/>
            <a:endParaRPr lang="en-US" sz="2200" dirty="0" smtClean="0">
              <a:solidFill>
                <a:schemeClr val="tx1">
                  <a:alpha val="99000"/>
                </a:schemeClr>
              </a:solidFill>
            </a:endParaRPr>
          </a:p>
          <a:p>
            <a:pPr algn="ctr" defTabSz="914099"/>
            <a:endParaRPr lang="en-US" sz="2200" dirty="0">
              <a:solidFill>
                <a:schemeClr val="tx1">
                  <a:alpha val="99000"/>
                </a:schemeClr>
              </a:solidFill>
            </a:endParaRPr>
          </a:p>
          <a:p>
            <a:pPr algn="ctr" defTabSz="914099"/>
            <a:endParaRPr lang="en-US" sz="2200" dirty="0" smtClean="0">
              <a:solidFill>
                <a:schemeClr val="tx1">
                  <a:alpha val="99000"/>
                </a:schemeClr>
              </a:solidFill>
            </a:endParaRPr>
          </a:p>
          <a:p>
            <a:pPr algn="ctr" defTabSz="914099"/>
            <a:endParaRPr lang="en-US" sz="2200" dirty="0">
              <a:solidFill>
                <a:schemeClr val="tx1">
                  <a:alpha val="99000"/>
                </a:schemeClr>
              </a:solidFill>
            </a:endParaRPr>
          </a:p>
          <a:p>
            <a:pPr algn="ctr" defTabSz="914099"/>
            <a:endParaRPr lang="en-US" sz="2200" dirty="0" smtClean="0">
              <a:solidFill>
                <a:schemeClr val="tx1">
                  <a:alpha val="99000"/>
                </a:schemeClr>
              </a:solidFill>
            </a:endParaRPr>
          </a:p>
          <a:p>
            <a:pPr algn="ctr" defTabSz="914099"/>
            <a:endParaRPr lang="en-US" sz="2200" dirty="0" smtClean="0">
              <a:solidFill>
                <a:schemeClr val="tx1">
                  <a:alpha val="99000"/>
                </a:schemeClr>
              </a:solidFill>
            </a:endParaRPr>
          </a:p>
        </p:txBody>
      </p:sp>
      <p:sp>
        <p:nvSpPr>
          <p:cNvPr id="6" name="Rectangle 5"/>
          <p:cNvSpPr/>
          <p:nvPr/>
        </p:nvSpPr>
        <p:spPr bwMode="auto">
          <a:xfrm>
            <a:off x="1595628" y="3891735"/>
            <a:ext cx="8029967" cy="478465"/>
          </a:xfrm>
          <a:prstGeom prst="rect">
            <a:avLst/>
          </a:prstGeom>
          <a:solidFill>
            <a:schemeClr val="accent3">
              <a:lumMod val="20000"/>
              <a:lumOff val="8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chemeClr val="tx2">
                    <a:lumMod val="50000"/>
                    <a:alpha val="99000"/>
                  </a:schemeClr>
                </a:solidFill>
              </a:rPr>
              <a:t>DataServicesProcessingPipeline.ProcessingRequest</a:t>
            </a:r>
            <a:endParaRPr lang="en-US" sz="1400" dirty="0" smtClean="0">
              <a:solidFill>
                <a:schemeClr val="tx2">
                  <a:lumMod val="60000"/>
                  <a:lumOff val="40000"/>
                  <a:alpha val="99000"/>
                </a:schemeClr>
              </a:solidFill>
            </a:endParaRPr>
          </a:p>
        </p:txBody>
      </p:sp>
      <p:sp>
        <p:nvSpPr>
          <p:cNvPr id="26" name="Rectangle 25"/>
          <p:cNvSpPr/>
          <p:nvPr/>
        </p:nvSpPr>
        <p:spPr bwMode="auto">
          <a:xfrm>
            <a:off x="1595628" y="4455261"/>
            <a:ext cx="2412430" cy="478465"/>
          </a:xfrm>
          <a:prstGeom prst="rect">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2">
                    <a:lumMod val="50000"/>
                    <a:alpha val="99000"/>
                  </a:schemeClr>
                </a:solidFill>
              </a:rPr>
              <a:t>Query Interceptor</a:t>
            </a:r>
            <a:endParaRPr lang="en-US" sz="1400" dirty="0" smtClean="0">
              <a:solidFill>
                <a:schemeClr val="tx2">
                  <a:lumMod val="60000"/>
                  <a:lumOff val="40000"/>
                  <a:alpha val="99000"/>
                </a:schemeClr>
              </a:solidFill>
            </a:endParaRPr>
          </a:p>
        </p:txBody>
      </p:sp>
      <p:sp>
        <p:nvSpPr>
          <p:cNvPr id="27" name="Rectangle 26"/>
          <p:cNvSpPr/>
          <p:nvPr/>
        </p:nvSpPr>
        <p:spPr bwMode="auto">
          <a:xfrm>
            <a:off x="4114384" y="4455260"/>
            <a:ext cx="2679406" cy="478465"/>
          </a:xfrm>
          <a:prstGeom prst="rect">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2">
                    <a:lumMod val="50000"/>
                    <a:alpha val="99000"/>
                  </a:schemeClr>
                </a:solidFill>
              </a:rPr>
              <a:t>Query Interceptor</a:t>
            </a:r>
            <a:endParaRPr lang="en-US" sz="1400" dirty="0" smtClean="0">
              <a:solidFill>
                <a:schemeClr val="tx2">
                  <a:lumMod val="60000"/>
                  <a:lumOff val="40000"/>
                  <a:alpha val="99000"/>
                </a:schemeClr>
              </a:solidFill>
            </a:endParaRPr>
          </a:p>
        </p:txBody>
      </p:sp>
      <p:sp>
        <p:nvSpPr>
          <p:cNvPr id="28" name="Rectangle 27"/>
          <p:cNvSpPr/>
          <p:nvPr/>
        </p:nvSpPr>
        <p:spPr bwMode="auto">
          <a:xfrm>
            <a:off x="6946190" y="4455261"/>
            <a:ext cx="2679406" cy="478465"/>
          </a:xfrm>
          <a:prstGeom prst="rect">
            <a:avLst/>
          </a:prstGeom>
          <a:solidFill>
            <a:schemeClr val="accent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2">
                    <a:lumMod val="50000"/>
                    <a:alpha val="99000"/>
                  </a:schemeClr>
                </a:solidFill>
              </a:rPr>
              <a:t>Change Interceptor</a:t>
            </a:r>
            <a:endParaRPr lang="en-US" sz="1400" dirty="0" smtClean="0">
              <a:solidFill>
                <a:schemeClr val="tx2">
                  <a:lumMod val="60000"/>
                  <a:lumOff val="40000"/>
                  <a:alpha val="99000"/>
                </a:schemeClr>
              </a:solidFill>
            </a:endParaRPr>
          </a:p>
        </p:txBody>
      </p:sp>
      <p:sp>
        <p:nvSpPr>
          <p:cNvPr id="33" name="Rectangle 32"/>
          <p:cNvSpPr/>
          <p:nvPr/>
        </p:nvSpPr>
        <p:spPr bwMode="auto">
          <a:xfrm>
            <a:off x="1595629" y="5008162"/>
            <a:ext cx="8029967" cy="1637413"/>
          </a:xfrm>
          <a:prstGeom prst="rect">
            <a:avLst/>
          </a:prstGeom>
          <a:solidFill>
            <a:schemeClr val="accent4">
              <a:lumMod val="7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accent3">
                    <a:lumMod val="20000"/>
                    <a:lumOff val="80000"/>
                    <a:alpha val="99000"/>
                  </a:schemeClr>
                </a:solidFill>
              </a:rPr>
              <a:t>DataSource</a:t>
            </a:r>
            <a:endParaRPr lang="en-US" dirty="0" smtClean="0">
              <a:solidFill>
                <a:schemeClr val="accent3">
                  <a:lumMod val="20000"/>
                  <a:lumOff val="80000"/>
                  <a:alpha val="99000"/>
                </a:schemeClr>
              </a:solidFill>
            </a:endParaRPr>
          </a:p>
          <a:p>
            <a:pPr algn="ctr" defTabSz="914099"/>
            <a:endParaRPr lang="en-US" sz="2000" dirty="0">
              <a:solidFill>
                <a:schemeClr val="tx1">
                  <a:alpha val="99000"/>
                </a:schemeClr>
              </a:solidFill>
            </a:endParaRPr>
          </a:p>
          <a:p>
            <a:pPr algn="ctr" defTabSz="914099"/>
            <a:endParaRPr lang="en-US" sz="2000" dirty="0" smtClean="0">
              <a:solidFill>
                <a:schemeClr val="tx1">
                  <a:alpha val="99000"/>
                </a:schemeClr>
              </a:solidFill>
            </a:endParaRPr>
          </a:p>
          <a:p>
            <a:pPr algn="ctr" defTabSz="914099"/>
            <a:endParaRPr lang="en-US" sz="2000" dirty="0">
              <a:solidFill>
                <a:schemeClr val="tx1">
                  <a:alpha val="99000"/>
                </a:schemeClr>
              </a:solidFill>
            </a:endParaRPr>
          </a:p>
          <a:p>
            <a:pPr algn="ctr" defTabSz="914099"/>
            <a:endParaRPr lang="en-US" sz="2000" dirty="0" smtClean="0">
              <a:solidFill>
                <a:schemeClr val="tx1">
                  <a:alpha val="99000"/>
                </a:schemeClr>
              </a:solidFill>
            </a:endParaRPr>
          </a:p>
        </p:txBody>
      </p:sp>
      <p:sp>
        <p:nvSpPr>
          <p:cNvPr id="34" name="Rectangle 33"/>
          <p:cNvSpPr/>
          <p:nvPr/>
        </p:nvSpPr>
        <p:spPr bwMode="auto">
          <a:xfrm>
            <a:off x="1955970" y="5422841"/>
            <a:ext cx="1733107" cy="1052623"/>
          </a:xfrm>
          <a:prstGeom prst="rect">
            <a:avLst/>
          </a:prstGeom>
          <a:solidFill>
            <a:schemeClr val="accent4">
              <a:lumMod val="5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1">
                    <a:alpha val="99000"/>
                  </a:schemeClr>
                </a:solidFill>
              </a:rPr>
              <a:t>Customers</a:t>
            </a:r>
          </a:p>
          <a:p>
            <a:pPr defTabSz="914099"/>
            <a:r>
              <a:rPr lang="en-US" sz="600" dirty="0" smtClean="0">
                <a:solidFill>
                  <a:schemeClr val="tx1">
                    <a:alpha val="99000"/>
                  </a:schemeClr>
                </a:solidFill>
              </a:rPr>
              <a:t/>
            </a:r>
            <a:br>
              <a:rPr lang="en-US" sz="600" dirty="0" smtClean="0">
                <a:solidFill>
                  <a:schemeClr val="tx1">
                    <a:alpha val="99000"/>
                  </a:schemeClr>
                </a:solidFill>
              </a:rPr>
            </a:br>
            <a:r>
              <a:rPr lang="en-US" sz="1600" dirty="0" smtClean="0">
                <a:solidFill>
                  <a:schemeClr val="tx1">
                    <a:alpha val="99000"/>
                  </a:schemeClr>
                </a:solidFill>
              </a:rPr>
              <a:t>Id   Name   City</a:t>
            </a:r>
            <a:endParaRPr lang="en-US" sz="1600" dirty="0">
              <a:solidFill>
                <a:schemeClr val="tx1">
                  <a:alpha val="99000"/>
                </a:schemeClr>
              </a:solidFill>
            </a:endParaRPr>
          </a:p>
          <a:p>
            <a:pPr algn="ctr" defTabSz="914099"/>
            <a:endParaRPr lang="en-US" sz="2200" dirty="0" smtClean="0">
              <a:solidFill>
                <a:schemeClr val="tx1">
                  <a:alpha val="99000"/>
                </a:schemeClr>
              </a:solidFill>
            </a:endParaRPr>
          </a:p>
        </p:txBody>
      </p:sp>
      <p:cxnSp>
        <p:nvCxnSpPr>
          <p:cNvPr id="35" name="Straight Connector 34"/>
          <p:cNvCxnSpPr/>
          <p:nvPr/>
        </p:nvCxnSpPr>
        <p:spPr>
          <a:xfrm>
            <a:off x="2062295" y="6119274"/>
            <a:ext cx="1520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74948" y="5848144"/>
            <a:ext cx="0" cy="542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12136" y="5848144"/>
            <a:ext cx="0" cy="54226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auto">
          <a:xfrm>
            <a:off x="4448715" y="5449423"/>
            <a:ext cx="2091072" cy="1052623"/>
          </a:xfrm>
          <a:prstGeom prst="rect">
            <a:avLst/>
          </a:prstGeom>
          <a:solidFill>
            <a:schemeClr val="accent4">
              <a:lumMod val="5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1">
                    <a:alpha val="99000"/>
                  </a:schemeClr>
                </a:solidFill>
              </a:rPr>
              <a:t>Products</a:t>
            </a:r>
          </a:p>
          <a:p>
            <a:pPr defTabSz="914099"/>
            <a:r>
              <a:rPr lang="en-US" sz="600" dirty="0" smtClean="0">
                <a:solidFill>
                  <a:schemeClr val="tx1">
                    <a:alpha val="99000"/>
                  </a:schemeClr>
                </a:solidFill>
              </a:rPr>
              <a:t/>
            </a:r>
            <a:br>
              <a:rPr lang="en-US" sz="600" dirty="0" smtClean="0">
                <a:solidFill>
                  <a:schemeClr val="tx1">
                    <a:alpha val="99000"/>
                  </a:schemeClr>
                </a:solidFill>
              </a:rPr>
            </a:br>
            <a:r>
              <a:rPr lang="en-US" sz="1600" dirty="0" smtClean="0">
                <a:solidFill>
                  <a:schemeClr val="tx1">
                    <a:alpha val="99000"/>
                  </a:schemeClr>
                </a:solidFill>
              </a:rPr>
              <a:t>Id   Name   Category</a:t>
            </a:r>
            <a:endParaRPr lang="en-US" sz="1600" dirty="0">
              <a:solidFill>
                <a:schemeClr val="tx1">
                  <a:alpha val="99000"/>
                </a:schemeClr>
              </a:solidFill>
            </a:endParaRPr>
          </a:p>
          <a:p>
            <a:pPr algn="ctr" defTabSz="914099"/>
            <a:endParaRPr lang="en-US" sz="2200" dirty="0" smtClean="0">
              <a:solidFill>
                <a:schemeClr val="tx1">
                  <a:alpha val="99000"/>
                </a:schemeClr>
              </a:solidFill>
            </a:endParaRPr>
          </a:p>
        </p:txBody>
      </p:sp>
      <p:cxnSp>
        <p:nvCxnSpPr>
          <p:cNvPr id="39" name="Straight Connector 38"/>
          <p:cNvCxnSpPr/>
          <p:nvPr/>
        </p:nvCxnSpPr>
        <p:spPr>
          <a:xfrm>
            <a:off x="4555040" y="6145856"/>
            <a:ext cx="191031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67693" y="5874726"/>
            <a:ext cx="0" cy="542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04881" y="5874726"/>
            <a:ext cx="0" cy="542260"/>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bwMode="auto">
          <a:xfrm>
            <a:off x="7240358" y="5458283"/>
            <a:ext cx="2091072" cy="1052623"/>
          </a:xfrm>
          <a:prstGeom prst="rect">
            <a:avLst/>
          </a:prstGeom>
          <a:solidFill>
            <a:schemeClr val="accent4">
              <a:lumMod val="5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1">
                    <a:alpha val="99000"/>
                  </a:schemeClr>
                </a:solidFill>
              </a:rPr>
              <a:t>Suppliers</a:t>
            </a:r>
          </a:p>
          <a:p>
            <a:pPr defTabSz="914099"/>
            <a:r>
              <a:rPr lang="en-US" sz="600" dirty="0" smtClean="0">
                <a:solidFill>
                  <a:schemeClr val="tx1">
                    <a:alpha val="99000"/>
                  </a:schemeClr>
                </a:solidFill>
              </a:rPr>
              <a:t/>
            </a:r>
            <a:br>
              <a:rPr lang="en-US" sz="600" dirty="0" smtClean="0">
                <a:solidFill>
                  <a:schemeClr val="tx1">
                    <a:alpha val="99000"/>
                  </a:schemeClr>
                </a:solidFill>
              </a:rPr>
            </a:br>
            <a:r>
              <a:rPr lang="en-US" sz="1600" dirty="0" smtClean="0">
                <a:solidFill>
                  <a:schemeClr val="tx1">
                    <a:alpha val="99000"/>
                  </a:schemeClr>
                </a:solidFill>
              </a:rPr>
              <a:t>Id   Name   Status</a:t>
            </a:r>
            <a:endParaRPr lang="en-US" sz="1600" dirty="0">
              <a:solidFill>
                <a:schemeClr val="tx1">
                  <a:alpha val="99000"/>
                </a:schemeClr>
              </a:solidFill>
            </a:endParaRPr>
          </a:p>
          <a:p>
            <a:pPr algn="ctr" defTabSz="914099"/>
            <a:endParaRPr lang="en-US" sz="2200" dirty="0" smtClean="0">
              <a:solidFill>
                <a:schemeClr val="tx1">
                  <a:alpha val="99000"/>
                </a:schemeClr>
              </a:solidFill>
            </a:endParaRPr>
          </a:p>
        </p:txBody>
      </p:sp>
      <p:cxnSp>
        <p:nvCxnSpPr>
          <p:cNvPr id="43" name="Straight Connector 42"/>
          <p:cNvCxnSpPr/>
          <p:nvPr/>
        </p:nvCxnSpPr>
        <p:spPr>
          <a:xfrm>
            <a:off x="7346683" y="6154716"/>
            <a:ext cx="191031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59336" y="5883586"/>
            <a:ext cx="0" cy="542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296524" y="5883586"/>
            <a:ext cx="0" cy="542260"/>
          </a:xfrm>
          <a:prstGeom prst="line">
            <a:avLst/>
          </a:prstGeom>
        </p:spPr>
        <p:style>
          <a:lnRef idx="1">
            <a:schemeClr val="accent1"/>
          </a:lnRef>
          <a:fillRef idx="0">
            <a:schemeClr val="accent1"/>
          </a:fillRef>
          <a:effectRef idx="0">
            <a:schemeClr val="accent1"/>
          </a:effectRef>
          <a:fontRef idx="minor">
            <a:schemeClr val="tx1"/>
          </a:fontRef>
        </p:style>
      </p:cxnSp>
      <p:sp>
        <p:nvSpPr>
          <p:cNvPr id="46" name="Up-Down Arrow 45"/>
          <p:cNvSpPr/>
          <p:nvPr/>
        </p:nvSpPr>
        <p:spPr bwMode="auto">
          <a:xfrm>
            <a:off x="5206286" y="988828"/>
            <a:ext cx="484632" cy="2115879"/>
          </a:xfrm>
          <a:prstGeom prst="upDownArrow">
            <a:avLst/>
          </a:prstGeom>
          <a:solidFill>
            <a:schemeClr val="tx2">
              <a:lumMod val="20000"/>
              <a:lumOff val="8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7" name="Up-Down Arrow 46"/>
          <p:cNvSpPr/>
          <p:nvPr/>
        </p:nvSpPr>
        <p:spPr bwMode="auto">
          <a:xfrm>
            <a:off x="8093059" y="988828"/>
            <a:ext cx="484632" cy="2115879"/>
          </a:xfrm>
          <a:prstGeom prst="upDownArrow">
            <a:avLst/>
          </a:prstGeom>
          <a:solidFill>
            <a:schemeClr val="tx2">
              <a:lumMod val="20000"/>
              <a:lumOff val="8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8" name="Up-Down Arrow 47"/>
          <p:cNvSpPr/>
          <p:nvPr/>
        </p:nvSpPr>
        <p:spPr bwMode="auto">
          <a:xfrm>
            <a:off x="2505776" y="999461"/>
            <a:ext cx="484632" cy="2115879"/>
          </a:xfrm>
          <a:prstGeom prst="upDownArrow">
            <a:avLst/>
          </a:prstGeom>
          <a:solidFill>
            <a:schemeClr val="tx2">
              <a:lumMod val="20000"/>
              <a:lumOff val="8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Rectangle 4"/>
          <p:cNvSpPr/>
          <p:nvPr/>
        </p:nvSpPr>
        <p:spPr bwMode="auto">
          <a:xfrm>
            <a:off x="1472830" y="1913861"/>
            <a:ext cx="8277226" cy="765544"/>
          </a:xfrm>
          <a:prstGeom prst="rect">
            <a:avLst/>
          </a:prstGeom>
          <a:solidFill>
            <a:schemeClr val="accent6">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smtClean="0">
                <a:solidFill>
                  <a:schemeClr val="tx1">
                    <a:alpha val="99000"/>
                  </a:schemeClr>
                </a:solidFill>
              </a:rPr>
              <a:t>AuthenticationModule</a:t>
            </a:r>
            <a:r>
              <a:rPr lang="en-US" sz="2200" dirty="0" smtClean="0">
                <a:solidFill>
                  <a:schemeClr val="tx1">
                    <a:alpha val="99000"/>
                  </a:schemeClr>
                </a:solidFill>
              </a:rPr>
              <a:t>: </a:t>
            </a:r>
            <a:r>
              <a:rPr lang="en-US" sz="2200" dirty="0" err="1" smtClean="0">
                <a:solidFill>
                  <a:schemeClr val="tx1">
                    <a:alpha val="99000"/>
                  </a:schemeClr>
                </a:solidFill>
              </a:rPr>
              <a:t>IHttpModule</a:t>
            </a:r>
            <a:endParaRPr lang="en-US" sz="2200" dirty="0">
              <a:solidFill>
                <a:schemeClr val="tx1">
                  <a:alpha val="99000"/>
                </a:schemeClr>
              </a:solidFill>
            </a:endParaRPr>
          </a:p>
          <a:p>
            <a:pPr algn="ctr" defTabSz="914099"/>
            <a:r>
              <a:rPr lang="en-US" sz="1400" dirty="0" smtClean="0">
                <a:solidFill>
                  <a:schemeClr val="bg1"/>
                </a:solidFill>
              </a:rPr>
              <a:t>Authenticates and sets: HttpContext.Current.User</a:t>
            </a:r>
          </a:p>
        </p:txBody>
      </p:sp>
    </p:spTree>
    <p:extLst>
      <p:ext uri="{BB962C8B-B14F-4D97-AF65-F5344CB8AC3E}">
        <p14:creationId xmlns:p14="http://schemas.microsoft.com/office/powerpoint/2010/main" val="1181196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par>
                                <p:cTn id="17" presetID="2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par>
                                <p:cTn id="23" presetID="22" presetClass="entr" presetSubtype="4"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par>
                                <p:cTn id="26" presetID="22" presetClass="entr" presetSubtype="4"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2" presetClass="entr" presetSubtype="4"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2" presetClass="entr" presetSubtype="4"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par>
                                <p:cTn id="38" presetID="22" presetClass="entr" presetSubtype="4"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down)">
                                      <p:cBhvr>
                                        <p:cTn id="40" dur="500"/>
                                        <p:tgtEl>
                                          <p:spTgt spid="44"/>
                                        </p:tgtEl>
                                      </p:cBhvr>
                                    </p:animEffect>
                                  </p:childTnLst>
                                </p:cTn>
                              </p:par>
                              <p:par>
                                <p:cTn id="41" presetID="22" presetClass="entr" presetSubtype="4"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down)">
                                      <p:cBhvr>
                                        <p:cTn id="51" dur="500"/>
                                        <p:tgtEl>
                                          <p:spTgt spid="4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down)">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down)">
                                      <p:cBhvr>
                                        <p:cTn id="8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6" grpId="0" animBg="1"/>
      <p:bldP spid="27" grpId="0" animBg="1"/>
      <p:bldP spid="28" grpId="0" animBg="1"/>
      <p:bldP spid="33" grpId="0" animBg="1"/>
      <p:bldP spid="34" grpId="0" animBg="1"/>
      <p:bldP spid="38" grpId="0" animBg="1"/>
      <p:bldP spid="42" grpId="0" animBg="1"/>
      <p:bldP spid="46" grpId="0" animBg="1"/>
      <p:bldP spid="47" grpId="0" animBg="1"/>
      <p:bldP spid="48"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Choosing a Security Strategy</a:t>
            </a:r>
            <a:endParaRPr lang="en-US" dirty="0"/>
          </a:p>
        </p:txBody>
      </p:sp>
      <p:sp>
        <p:nvSpPr>
          <p:cNvPr id="3" name="Text Placeholder 2"/>
          <p:cNvSpPr>
            <a:spLocks noGrp="1"/>
          </p:cNvSpPr>
          <p:nvPr>
            <p:ph type="body" sz="quarter" idx="10"/>
          </p:nvPr>
        </p:nvSpPr>
        <p:spPr>
          <a:xfrm>
            <a:off x="519112" y="1447799"/>
            <a:ext cx="11149013" cy="3625608"/>
          </a:xfrm>
        </p:spPr>
        <p:txBody>
          <a:bodyPr/>
          <a:lstStyle/>
          <a:p>
            <a:r>
              <a:rPr lang="en-US" dirty="0" err="1" smtClean="0"/>
              <a:t>AuthN</a:t>
            </a:r>
            <a:endParaRPr lang="en-US" dirty="0" smtClean="0"/>
          </a:p>
          <a:p>
            <a:pPr lvl="1"/>
            <a:r>
              <a:rPr lang="en-US" dirty="0" smtClean="0"/>
              <a:t>Windows </a:t>
            </a:r>
            <a:r>
              <a:rPr lang="en-US" dirty="0" err="1" smtClean="0"/>
              <a:t>Auth</a:t>
            </a:r>
            <a:r>
              <a:rPr lang="en-US" dirty="0" smtClean="0"/>
              <a:t> – simple for in the enterprise services</a:t>
            </a:r>
          </a:p>
          <a:p>
            <a:pPr lvl="1"/>
            <a:r>
              <a:rPr lang="en-US" dirty="0" smtClean="0"/>
              <a:t>Basic </a:t>
            </a:r>
            <a:r>
              <a:rPr lang="en-US" dirty="0" err="1" smtClean="0"/>
              <a:t>Auth</a:t>
            </a:r>
            <a:r>
              <a:rPr lang="en-US" dirty="0" smtClean="0"/>
              <a:t> – maximum reach</a:t>
            </a:r>
          </a:p>
          <a:p>
            <a:pPr lvl="1"/>
            <a:r>
              <a:rPr lang="en-US" dirty="0" smtClean="0"/>
              <a:t>Forms </a:t>
            </a:r>
            <a:r>
              <a:rPr lang="en-US" dirty="0" err="1" smtClean="0"/>
              <a:t>Auth</a:t>
            </a:r>
            <a:r>
              <a:rPr lang="en-US" dirty="0" smtClean="0"/>
              <a:t> – purely for integration</a:t>
            </a:r>
          </a:p>
          <a:p>
            <a:pPr lvl="1"/>
            <a:r>
              <a:rPr lang="en-US" dirty="0" smtClean="0"/>
              <a:t>OAuth – most flexible – but needs custom code</a:t>
            </a:r>
          </a:p>
          <a:p>
            <a:pPr lvl="2"/>
            <a:r>
              <a:rPr lang="en-US" dirty="0" smtClean="0"/>
              <a:t>OAuth HttpModule</a:t>
            </a:r>
          </a:p>
          <a:p>
            <a:pPr lvl="2"/>
            <a:r>
              <a:rPr lang="en-US" dirty="0" smtClean="0"/>
              <a:t>Custom client code to </a:t>
            </a:r>
            <a:r>
              <a:rPr lang="en-US" smtClean="0"/>
              <a:t>acquire credentials</a:t>
            </a:r>
            <a:endParaRPr lang="en-US" dirty="0" smtClean="0"/>
          </a:p>
          <a:p>
            <a:pPr lvl="1"/>
            <a:endParaRPr lang="en-US" dirty="0" smtClean="0"/>
          </a:p>
        </p:txBody>
      </p:sp>
    </p:spTree>
    <p:extLst>
      <p:ext uri="{BB962C8B-B14F-4D97-AF65-F5344CB8AC3E}">
        <p14:creationId xmlns:p14="http://schemas.microsoft.com/office/powerpoint/2010/main" val="375842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ig cloud"/>
          <p:cNvSpPr>
            <a:spLocks/>
          </p:cNvSpPr>
          <p:nvPr/>
        </p:nvSpPr>
        <p:spPr bwMode="auto">
          <a:xfrm>
            <a:off x="683752" y="4616389"/>
            <a:ext cx="3964386" cy="2100206"/>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atin typeface="Arial" pitchFamily="34" charset="0"/>
            </a:endParaRPr>
          </a:p>
        </p:txBody>
      </p:sp>
      <p:sp>
        <p:nvSpPr>
          <p:cNvPr id="3" name="Title 2"/>
          <p:cNvSpPr>
            <a:spLocks noGrp="1"/>
          </p:cNvSpPr>
          <p:nvPr>
            <p:ph type="title"/>
          </p:nvPr>
        </p:nvSpPr>
        <p:spPr/>
        <p:txBody>
          <a:bodyPr/>
          <a:lstStyle/>
          <a:p>
            <a:r>
              <a:rPr lang="en-US" smtClean="0"/>
              <a:t>Scenario1 - Federation with Google/Facebook </a:t>
            </a:r>
            <a:endParaRPr lang="en-US" dirty="0"/>
          </a:p>
        </p:txBody>
      </p:sp>
      <p:sp>
        <p:nvSpPr>
          <p:cNvPr id="5" name="Rectangle 4"/>
          <p:cNvSpPr/>
          <p:nvPr/>
        </p:nvSpPr>
        <p:spPr bwMode="auto">
          <a:xfrm>
            <a:off x="2156982" y="5980142"/>
            <a:ext cx="8277227" cy="606056"/>
          </a:xfrm>
          <a:prstGeom prst="rect">
            <a:avLst/>
          </a:prstGeom>
          <a:solidFill>
            <a:schemeClr val="tx2">
              <a:lumMod val="7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2">
                    <a:lumMod val="20000"/>
                    <a:lumOff val="80000"/>
                    <a:alpha val="99000"/>
                  </a:schemeClr>
                </a:solidFill>
              </a:rPr>
              <a:t>ODataService: DataService&lt;DataSource&gt;</a:t>
            </a:r>
          </a:p>
        </p:txBody>
      </p:sp>
      <p:sp>
        <p:nvSpPr>
          <p:cNvPr id="6" name="Rectangle 5"/>
          <p:cNvSpPr/>
          <p:nvPr/>
        </p:nvSpPr>
        <p:spPr bwMode="auto">
          <a:xfrm>
            <a:off x="2157399" y="5129537"/>
            <a:ext cx="8277226" cy="765544"/>
          </a:xfrm>
          <a:prstGeom prst="rect">
            <a:avLst/>
          </a:prstGeom>
          <a:solidFill>
            <a:schemeClr val="accent6">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smtClean="0">
                <a:solidFill>
                  <a:schemeClr val="tx1">
                    <a:alpha val="99000"/>
                  </a:schemeClr>
                </a:solidFill>
              </a:rPr>
              <a:t>OAuthModule</a:t>
            </a:r>
            <a:r>
              <a:rPr lang="en-US" sz="2200" dirty="0" smtClean="0">
                <a:solidFill>
                  <a:schemeClr val="tx1">
                    <a:alpha val="99000"/>
                  </a:schemeClr>
                </a:solidFill>
              </a:rPr>
              <a:t>: </a:t>
            </a:r>
            <a:r>
              <a:rPr lang="en-US" sz="2200" dirty="0" err="1" smtClean="0">
                <a:solidFill>
                  <a:schemeClr val="tx1">
                    <a:alpha val="99000"/>
                  </a:schemeClr>
                </a:solidFill>
              </a:rPr>
              <a:t>IHttpModule</a:t>
            </a:r>
            <a:endParaRPr lang="en-US" sz="2200" dirty="0">
              <a:solidFill>
                <a:schemeClr val="tx1">
                  <a:alpha val="99000"/>
                </a:schemeClr>
              </a:solidFill>
            </a:endParaRPr>
          </a:p>
          <a:p>
            <a:pPr algn="ctr" defTabSz="914099"/>
            <a:r>
              <a:rPr lang="en-US" sz="1400" dirty="0" smtClean="0">
                <a:solidFill>
                  <a:schemeClr val="bg1"/>
                </a:solidFill>
              </a:rPr>
              <a:t>Authenticates and sets: HttpContext.Current.User</a:t>
            </a:r>
          </a:p>
        </p:txBody>
      </p:sp>
      <p:sp>
        <p:nvSpPr>
          <p:cNvPr id="2" name="Rectangle 1"/>
          <p:cNvSpPr/>
          <p:nvPr/>
        </p:nvSpPr>
        <p:spPr bwMode="auto">
          <a:xfrm>
            <a:off x="2157817" y="3175953"/>
            <a:ext cx="1823263" cy="1041991"/>
          </a:xfrm>
          <a:prstGeom prst="rect">
            <a:avLst/>
          </a:prstGeom>
          <a:solidFill>
            <a:schemeClr val="accent6">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Identity Provider</a:t>
            </a:r>
          </a:p>
        </p:txBody>
      </p:sp>
      <p:sp>
        <p:nvSpPr>
          <p:cNvPr id="7" name="Curved Left Arrow 6"/>
          <p:cNvSpPr/>
          <p:nvPr/>
        </p:nvSpPr>
        <p:spPr bwMode="auto">
          <a:xfrm rot="10800000">
            <a:off x="1387082" y="3728845"/>
            <a:ext cx="731520" cy="1796903"/>
          </a:xfrm>
          <a:prstGeom prst="curvedLeftArrow">
            <a:avLst/>
          </a:prstGeom>
          <a:solidFill>
            <a:schemeClr val="tx2">
              <a:lumMod val="5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 name="Rectangle 7"/>
          <p:cNvSpPr/>
          <p:nvPr/>
        </p:nvSpPr>
        <p:spPr>
          <a:xfrm>
            <a:off x="935567" y="4356168"/>
            <a:ext cx="817275" cy="369332"/>
          </a:xfrm>
          <a:prstGeom prst="rect">
            <a:avLst/>
          </a:prstGeom>
        </p:spPr>
        <p:txBody>
          <a:bodyPr wrap="none">
            <a:spAutoFit/>
          </a:bodyPr>
          <a:lstStyle/>
          <a:p>
            <a:pPr algn="ctr" defTabSz="914099"/>
            <a:r>
              <a:rPr lang="en-US" dirty="0" smtClean="0">
                <a:solidFill>
                  <a:schemeClr val="bg2">
                    <a:lumMod val="40000"/>
                    <a:lumOff val="60000"/>
                    <a:alpha val="99000"/>
                  </a:schemeClr>
                </a:solidFill>
              </a:rPr>
              <a:t>Trusts</a:t>
            </a:r>
            <a:endParaRPr lang="en-US" dirty="0">
              <a:solidFill>
                <a:schemeClr val="bg2">
                  <a:lumMod val="40000"/>
                  <a:lumOff val="60000"/>
                  <a:alpha val="99000"/>
                </a:schemeClr>
              </a:solidFill>
            </a:endParaRPr>
          </a:p>
        </p:txBody>
      </p:sp>
      <p:sp>
        <p:nvSpPr>
          <p:cNvPr id="9" name="Rectangle 8"/>
          <p:cNvSpPr/>
          <p:nvPr/>
        </p:nvSpPr>
        <p:spPr bwMode="auto">
          <a:xfrm>
            <a:off x="3282098" y="1201837"/>
            <a:ext cx="1823263" cy="1041991"/>
          </a:xfrm>
          <a:prstGeom prst="rect">
            <a:avLst/>
          </a:prstGeom>
          <a:solidFill>
            <a:schemeClr val="accent3"/>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Facebook</a:t>
            </a:r>
          </a:p>
        </p:txBody>
      </p:sp>
      <p:sp>
        <p:nvSpPr>
          <p:cNvPr id="10" name="Rectangle 9"/>
          <p:cNvSpPr/>
          <p:nvPr/>
        </p:nvSpPr>
        <p:spPr bwMode="auto">
          <a:xfrm>
            <a:off x="1245768" y="1201840"/>
            <a:ext cx="1823263" cy="1041991"/>
          </a:xfrm>
          <a:prstGeom prst="rect">
            <a:avLst/>
          </a:prstGeom>
          <a:solidFill>
            <a:schemeClr val="accent3"/>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Google</a:t>
            </a:r>
          </a:p>
        </p:txBody>
      </p:sp>
      <p:sp>
        <p:nvSpPr>
          <p:cNvPr id="11" name="Up Arrow 10"/>
          <p:cNvSpPr/>
          <p:nvPr/>
        </p:nvSpPr>
        <p:spPr bwMode="auto">
          <a:xfrm>
            <a:off x="2179619" y="2077043"/>
            <a:ext cx="242316" cy="978408"/>
          </a:xfrm>
          <a:prstGeom prst="upArrow">
            <a:avLst/>
          </a:prstGeom>
          <a:solidFill>
            <a:schemeClr val="tx2">
              <a:lumMod val="5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2" name="Up Arrow 11"/>
          <p:cNvSpPr/>
          <p:nvPr/>
        </p:nvSpPr>
        <p:spPr bwMode="auto">
          <a:xfrm>
            <a:off x="3745609" y="2069954"/>
            <a:ext cx="242316" cy="978408"/>
          </a:xfrm>
          <a:prstGeom prst="upArrow">
            <a:avLst/>
          </a:prstGeom>
          <a:solidFill>
            <a:schemeClr val="tx2">
              <a:lumMod val="5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5" name="Rectangle 14"/>
          <p:cNvSpPr/>
          <p:nvPr/>
        </p:nvSpPr>
        <p:spPr>
          <a:xfrm>
            <a:off x="3482779" y="2449396"/>
            <a:ext cx="817275" cy="369332"/>
          </a:xfrm>
          <a:prstGeom prst="rect">
            <a:avLst/>
          </a:prstGeom>
        </p:spPr>
        <p:txBody>
          <a:bodyPr wrap="none">
            <a:spAutoFit/>
          </a:bodyPr>
          <a:lstStyle/>
          <a:p>
            <a:pPr algn="ctr" defTabSz="914099"/>
            <a:r>
              <a:rPr lang="en-US" dirty="0" smtClean="0">
                <a:solidFill>
                  <a:schemeClr val="bg2">
                    <a:lumMod val="40000"/>
                    <a:lumOff val="60000"/>
                    <a:alpha val="99000"/>
                  </a:schemeClr>
                </a:solidFill>
              </a:rPr>
              <a:t>Trusts</a:t>
            </a:r>
            <a:endParaRPr lang="en-US" dirty="0">
              <a:solidFill>
                <a:schemeClr val="bg2">
                  <a:lumMod val="40000"/>
                  <a:lumOff val="60000"/>
                  <a:alpha val="99000"/>
                </a:schemeClr>
              </a:solidFill>
            </a:endParaRPr>
          </a:p>
        </p:txBody>
      </p:sp>
      <p:sp>
        <p:nvSpPr>
          <p:cNvPr id="16" name="Rectangle 15"/>
          <p:cNvSpPr/>
          <p:nvPr/>
        </p:nvSpPr>
        <p:spPr>
          <a:xfrm>
            <a:off x="1901835" y="2456485"/>
            <a:ext cx="817275" cy="369332"/>
          </a:xfrm>
          <a:prstGeom prst="rect">
            <a:avLst/>
          </a:prstGeom>
        </p:spPr>
        <p:txBody>
          <a:bodyPr wrap="none">
            <a:spAutoFit/>
          </a:bodyPr>
          <a:lstStyle/>
          <a:p>
            <a:pPr algn="ctr" defTabSz="914099"/>
            <a:r>
              <a:rPr lang="en-US" dirty="0" smtClean="0">
                <a:solidFill>
                  <a:schemeClr val="bg2">
                    <a:lumMod val="40000"/>
                    <a:lumOff val="60000"/>
                    <a:alpha val="99000"/>
                  </a:schemeClr>
                </a:solidFill>
              </a:rPr>
              <a:t>Trusts</a:t>
            </a:r>
            <a:endParaRPr lang="en-US" dirty="0">
              <a:solidFill>
                <a:schemeClr val="bg2">
                  <a:lumMod val="40000"/>
                  <a:lumOff val="60000"/>
                  <a:alpha val="99000"/>
                </a:schemeClr>
              </a:solidFill>
            </a:endParaRPr>
          </a:p>
        </p:txBody>
      </p:sp>
      <p:sp>
        <p:nvSpPr>
          <p:cNvPr id="18" name="Up Arrow 17"/>
          <p:cNvSpPr/>
          <p:nvPr/>
        </p:nvSpPr>
        <p:spPr bwMode="auto">
          <a:xfrm rot="3919661">
            <a:off x="5809364" y="742562"/>
            <a:ext cx="327377" cy="4178450"/>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0" name="Rectangle 19"/>
          <p:cNvSpPr/>
          <p:nvPr/>
        </p:nvSpPr>
        <p:spPr>
          <a:xfrm rot="20145370">
            <a:off x="4238613" y="2458198"/>
            <a:ext cx="3078714" cy="369332"/>
          </a:xfrm>
          <a:prstGeom prst="rect">
            <a:avLst/>
          </a:prstGeom>
        </p:spPr>
        <p:txBody>
          <a:bodyPr wrap="square">
            <a:spAutoFit/>
          </a:bodyPr>
          <a:lstStyle/>
          <a:p>
            <a:pPr defTabSz="914099"/>
            <a:r>
              <a:rPr lang="en-US" dirty="0" smtClean="0">
                <a:solidFill>
                  <a:schemeClr val="bg2"/>
                </a:solidFill>
              </a:rPr>
              <a:t>someone@facebook.com</a:t>
            </a:r>
            <a:endParaRPr lang="en-US" dirty="0">
              <a:solidFill>
                <a:schemeClr val="bg2"/>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126" y="949435"/>
            <a:ext cx="457783" cy="1163045"/>
          </a:xfrm>
          <a:prstGeom prst="rect">
            <a:avLst/>
          </a:prstGeom>
        </p:spPr>
      </p:pic>
      <p:sp>
        <p:nvSpPr>
          <p:cNvPr id="22" name="Freeform 21"/>
          <p:cNvSpPr>
            <a:spLocks noEditPoints="1"/>
          </p:cNvSpPr>
          <p:nvPr/>
        </p:nvSpPr>
        <p:spPr bwMode="auto">
          <a:xfrm>
            <a:off x="8072007" y="1311712"/>
            <a:ext cx="533117" cy="411120"/>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atin typeface="Arial" pitchFamily="34" charset="0"/>
            </a:endParaRPr>
          </a:p>
        </p:txBody>
      </p:sp>
      <p:sp>
        <p:nvSpPr>
          <p:cNvPr id="23" name="Up Arrow 22"/>
          <p:cNvSpPr/>
          <p:nvPr/>
        </p:nvSpPr>
        <p:spPr bwMode="auto">
          <a:xfrm rot="10800000">
            <a:off x="8277746" y="2165151"/>
            <a:ext cx="327377" cy="2871500"/>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5" name="Rectangle 24"/>
          <p:cNvSpPr/>
          <p:nvPr/>
        </p:nvSpPr>
        <p:spPr>
          <a:xfrm rot="5400000">
            <a:off x="7274220" y="3496058"/>
            <a:ext cx="3031143" cy="369332"/>
          </a:xfrm>
          <a:prstGeom prst="rect">
            <a:avLst/>
          </a:prstGeom>
        </p:spPr>
        <p:txBody>
          <a:bodyPr wrap="square">
            <a:spAutoFit/>
          </a:bodyPr>
          <a:lstStyle/>
          <a:p>
            <a:pPr defTabSz="914099"/>
            <a:r>
              <a:rPr lang="en-US" dirty="0" smtClean="0">
                <a:solidFill>
                  <a:schemeClr val="bg2"/>
                </a:solidFill>
              </a:rPr>
              <a:t>someone@facebook.com</a:t>
            </a:r>
            <a:endParaRPr lang="en-US" dirty="0">
              <a:solidFill>
                <a:schemeClr val="bg2"/>
              </a:solidFill>
            </a:endParaRPr>
          </a:p>
        </p:txBody>
      </p:sp>
      <p:sp>
        <p:nvSpPr>
          <p:cNvPr id="27" name="Up Arrow 26"/>
          <p:cNvSpPr/>
          <p:nvPr/>
        </p:nvSpPr>
        <p:spPr bwMode="auto">
          <a:xfrm rot="16200000">
            <a:off x="6370698" y="126557"/>
            <a:ext cx="327377" cy="2697686"/>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8" name="TextBox 27"/>
          <p:cNvSpPr txBox="1"/>
          <p:nvPr/>
        </p:nvSpPr>
        <p:spPr>
          <a:xfrm>
            <a:off x="5794674" y="1087934"/>
            <a:ext cx="1479424" cy="276999"/>
          </a:xfrm>
          <a:prstGeom prst="rect">
            <a:avLst/>
          </a:prstGeom>
          <a:noFill/>
        </p:spPr>
        <p:txBody>
          <a:bodyPr wrap="square" lIns="0" tIns="0" rIns="0" bIns="0" rtlCol="0">
            <a:spAutoFit/>
          </a:bodyPr>
          <a:lstStyle/>
          <a:p>
            <a:r>
              <a:rPr lang="en-US" dirty="0" smtClean="0">
                <a:solidFill>
                  <a:schemeClr val="accent3"/>
                </a:solidFill>
              </a:rPr>
              <a:t>authenticates</a:t>
            </a:r>
          </a:p>
        </p:txBody>
      </p:sp>
      <p:sp>
        <p:nvSpPr>
          <p:cNvPr id="29" name="Up Arrow 28"/>
          <p:cNvSpPr/>
          <p:nvPr/>
        </p:nvSpPr>
        <p:spPr bwMode="auto">
          <a:xfrm rot="16200000">
            <a:off x="6370699" y="373992"/>
            <a:ext cx="327377" cy="2697686"/>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0" name="TextBox 29"/>
          <p:cNvSpPr txBox="1"/>
          <p:nvPr/>
        </p:nvSpPr>
        <p:spPr>
          <a:xfrm>
            <a:off x="5794675" y="1392457"/>
            <a:ext cx="1479424" cy="276999"/>
          </a:xfrm>
          <a:prstGeom prst="rect">
            <a:avLst/>
          </a:prstGeom>
          <a:noFill/>
        </p:spPr>
        <p:txBody>
          <a:bodyPr wrap="square" lIns="0" tIns="0" rIns="0" bIns="0" rtlCol="0">
            <a:spAutoFit/>
          </a:bodyPr>
          <a:lstStyle/>
          <a:p>
            <a:r>
              <a:rPr lang="en-US" dirty="0" smtClean="0">
                <a:solidFill>
                  <a:schemeClr val="accent3"/>
                </a:solidFill>
              </a:rPr>
              <a:t>Gives consent</a:t>
            </a:r>
          </a:p>
        </p:txBody>
      </p:sp>
      <p:sp>
        <p:nvSpPr>
          <p:cNvPr id="31" name="Curved Left Arrow 30"/>
          <p:cNvSpPr/>
          <p:nvPr/>
        </p:nvSpPr>
        <p:spPr bwMode="auto">
          <a:xfrm rot="2093084">
            <a:off x="4547263" y="1998526"/>
            <a:ext cx="731520" cy="2386452"/>
          </a:xfrm>
          <a:prstGeom prst="curvedLeftArrow">
            <a:avLst/>
          </a:prstGeom>
          <a:solidFill>
            <a:schemeClr val="accent6">
              <a:lumMod val="20000"/>
              <a:lumOff val="8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2" name="Rectangle 31"/>
          <p:cNvSpPr/>
          <p:nvPr/>
        </p:nvSpPr>
        <p:spPr>
          <a:xfrm>
            <a:off x="4391013" y="2610598"/>
            <a:ext cx="3078714" cy="369332"/>
          </a:xfrm>
          <a:prstGeom prst="rect">
            <a:avLst/>
          </a:prstGeom>
        </p:spPr>
        <p:txBody>
          <a:bodyPr wrap="square">
            <a:spAutoFit/>
          </a:bodyPr>
          <a:lstStyle/>
          <a:p>
            <a:pPr defTabSz="914099"/>
            <a:r>
              <a:rPr lang="en-US" dirty="0" smtClean="0">
                <a:solidFill>
                  <a:schemeClr val="accent3"/>
                </a:solidFill>
              </a:rPr>
              <a:t>someone@facebook.com</a:t>
            </a:r>
            <a:endParaRPr lang="en-US" dirty="0">
              <a:solidFill>
                <a:schemeClr val="accent3"/>
              </a:solidFill>
            </a:endParaRPr>
          </a:p>
        </p:txBody>
      </p:sp>
    </p:spTree>
    <p:extLst>
      <p:ext uri="{BB962C8B-B14F-4D97-AF65-F5344CB8AC3E}">
        <p14:creationId xmlns:p14="http://schemas.microsoft.com/office/powerpoint/2010/main" val="3440474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right)">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par>
                                <p:cTn id="73" presetID="22" presetClass="entr" presetSubtype="2"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right)">
                                      <p:cBhvr>
                                        <p:cTn id="75" dur="500"/>
                                        <p:tgtEl>
                                          <p:spTgt spid="29"/>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right)">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0"/>
                                        </p:tgtEl>
                                      </p:cBhvr>
                                    </p:animEffect>
                                    <p:set>
                                      <p:cBhvr>
                                        <p:cTn id="86" dur="1" fill="hold">
                                          <p:stCondLst>
                                            <p:cond delay="499"/>
                                          </p:stCondLst>
                                        </p:cTn>
                                        <p:tgtEl>
                                          <p:spTgt spid="30"/>
                                        </p:tgtEl>
                                        <p:attrNameLst>
                                          <p:attrName>style.visibility</p:attrName>
                                        </p:attrNameLst>
                                      </p:cBhvr>
                                      <p:to>
                                        <p:strVal val="hidden"/>
                                      </p:to>
                                    </p:set>
                                  </p:childTnLst>
                                </p:cTn>
                              </p:par>
                              <p:par>
                                <p:cTn id="87" presetID="22" presetClass="entr" presetSubtype="1"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up)">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1"/>
                                        </p:tgtEl>
                                      </p:cBhvr>
                                    </p:animEffect>
                                    <p:set>
                                      <p:cBhvr>
                                        <p:cTn id="97" dur="1" fill="hold">
                                          <p:stCondLst>
                                            <p:cond delay="499"/>
                                          </p:stCondLst>
                                        </p:cTn>
                                        <p:tgtEl>
                                          <p:spTgt spid="31"/>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32"/>
                                        </p:tgtEl>
                                      </p:cBhvr>
                                    </p:animEffect>
                                    <p:set>
                                      <p:cBhvr>
                                        <p:cTn id="100" dur="1" fill="hold">
                                          <p:stCondLst>
                                            <p:cond delay="499"/>
                                          </p:stCondLst>
                                        </p:cTn>
                                        <p:tgtEl>
                                          <p:spTgt spid="32"/>
                                        </p:tgtEl>
                                        <p:attrNameLst>
                                          <p:attrName>style.visibility</p:attrName>
                                        </p:attrNameLst>
                                      </p:cBhvr>
                                      <p:to>
                                        <p:strVal val="hidden"/>
                                      </p:to>
                                    </p:set>
                                  </p:childTnLst>
                                </p:cTn>
                              </p:par>
                              <p:par>
                                <p:cTn id="101" presetID="22" presetClass="entr" presetSubtype="8"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left)">
                                      <p:cBhvr>
                                        <p:cTn id="106" dur="5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0"/>
                                        </p:tgtEl>
                                      </p:cBhvr>
                                    </p:animEffect>
                                    <p:set>
                                      <p:cBhvr>
                                        <p:cTn id="114" dur="1" fill="hold">
                                          <p:stCondLst>
                                            <p:cond delay="499"/>
                                          </p:stCondLst>
                                        </p:cTn>
                                        <p:tgtEl>
                                          <p:spTgt spid="20"/>
                                        </p:tgtEl>
                                        <p:attrNameLst>
                                          <p:attrName>style.visibility</p:attrName>
                                        </p:attrNameLst>
                                      </p:cBhvr>
                                      <p:to>
                                        <p:strVal val="hidden"/>
                                      </p:to>
                                    </p:set>
                                  </p:childTnLst>
                                </p:cTn>
                              </p:par>
                              <p:par>
                                <p:cTn id="115" presetID="22" presetClass="entr" presetSubtype="1"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up)">
                                      <p:cBhvr>
                                        <p:cTn id="117" dur="500"/>
                                        <p:tgtEl>
                                          <p:spTgt spid="23"/>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wipe(up)">
                                      <p:cBhvr>
                                        <p:cTn id="1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6" grpId="0" animBg="1"/>
      <p:bldP spid="2" grpId="0" animBg="1"/>
      <p:bldP spid="7" grpId="0" animBg="1"/>
      <p:bldP spid="8" grpId="0"/>
      <p:bldP spid="9" grpId="0" animBg="1"/>
      <p:bldP spid="10" grpId="0" animBg="1"/>
      <p:bldP spid="11" grpId="0" animBg="1"/>
      <p:bldP spid="12" grpId="0" animBg="1"/>
      <p:bldP spid="15" grpId="0"/>
      <p:bldP spid="16" grpId="0"/>
      <p:bldP spid="18" grpId="0" animBg="1"/>
      <p:bldP spid="18" grpId="1" animBg="1"/>
      <p:bldP spid="20" grpId="0"/>
      <p:bldP spid="20" grpId="1"/>
      <p:bldP spid="22" grpId="0" animBg="1"/>
      <p:bldP spid="23" grpId="0" animBg="1"/>
      <p:bldP spid="25" grpId="0"/>
      <p:bldP spid="27" grpId="0" animBg="1"/>
      <p:bldP spid="27" grpId="1" animBg="1"/>
      <p:bldP spid="28" grpId="0"/>
      <p:bldP spid="28" grpId="1"/>
      <p:bldP spid="29" grpId="0" animBg="1"/>
      <p:bldP spid="29" grpId="1" animBg="1"/>
      <p:bldP spid="30" grpId="0"/>
      <p:bldP spid="30" grpId="1"/>
      <p:bldP spid="31" grpId="0" animBg="1"/>
      <p:bldP spid="31" grpId="1" animBg="1"/>
      <p:bldP spid="32" grpId="0"/>
      <p:bldP spid="3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big cloud"/>
          <p:cNvSpPr>
            <a:spLocks/>
          </p:cNvSpPr>
          <p:nvPr/>
        </p:nvSpPr>
        <p:spPr bwMode="auto">
          <a:xfrm>
            <a:off x="691145" y="4616389"/>
            <a:ext cx="3964386" cy="2100206"/>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atin typeface="Arial" pitchFamily="34" charset="0"/>
            </a:endParaRPr>
          </a:p>
        </p:txBody>
      </p:sp>
      <p:sp>
        <p:nvSpPr>
          <p:cNvPr id="3" name="Title 2"/>
          <p:cNvSpPr>
            <a:spLocks noGrp="1"/>
          </p:cNvSpPr>
          <p:nvPr>
            <p:ph type="title"/>
          </p:nvPr>
        </p:nvSpPr>
        <p:spPr/>
        <p:txBody>
          <a:bodyPr/>
          <a:lstStyle/>
          <a:p>
            <a:r>
              <a:rPr lang="en-US" smtClean="0"/>
              <a:t>Scenario2 - Federation with Corporate Domain</a:t>
            </a:r>
            <a:endParaRPr lang="en-US" dirty="0"/>
          </a:p>
        </p:txBody>
      </p:sp>
      <p:sp>
        <p:nvSpPr>
          <p:cNvPr id="5" name="Rectangle 4"/>
          <p:cNvSpPr/>
          <p:nvPr/>
        </p:nvSpPr>
        <p:spPr bwMode="auto">
          <a:xfrm>
            <a:off x="2163140" y="5980142"/>
            <a:ext cx="8277227" cy="606056"/>
          </a:xfrm>
          <a:prstGeom prst="rect">
            <a:avLst/>
          </a:prstGeom>
          <a:solidFill>
            <a:schemeClr val="tx2">
              <a:lumMod val="7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2">
                    <a:lumMod val="20000"/>
                    <a:lumOff val="80000"/>
                    <a:alpha val="99000"/>
                  </a:schemeClr>
                </a:solidFill>
              </a:rPr>
              <a:t>ODataService: DataService&lt;DataSource&gt;</a:t>
            </a:r>
          </a:p>
        </p:txBody>
      </p:sp>
      <p:sp>
        <p:nvSpPr>
          <p:cNvPr id="6" name="Rectangle 5"/>
          <p:cNvSpPr/>
          <p:nvPr/>
        </p:nvSpPr>
        <p:spPr bwMode="auto">
          <a:xfrm>
            <a:off x="2163557" y="5129537"/>
            <a:ext cx="8277226" cy="765544"/>
          </a:xfrm>
          <a:prstGeom prst="rect">
            <a:avLst/>
          </a:prstGeom>
          <a:solidFill>
            <a:schemeClr val="accent6">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smtClean="0">
                <a:solidFill>
                  <a:schemeClr val="tx1">
                    <a:alpha val="99000"/>
                  </a:schemeClr>
                </a:solidFill>
              </a:rPr>
              <a:t>OAuthModule</a:t>
            </a:r>
            <a:r>
              <a:rPr lang="en-US" sz="2200" dirty="0" smtClean="0">
                <a:solidFill>
                  <a:schemeClr val="tx1">
                    <a:alpha val="99000"/>
                  </a:schemeClr>
                </a:solidFill>
              </a:rPr>
              <a:t>: </a:t>
            </a:r>
            <a:r>
              <a:rPr lang="en-US" sz="2200" dirty="0" err="1" smtClean="0">
                <a:solidFill>
                  <a:schemeClr val="tx1">
                    <a:alpha val="99000"/>
                  </a:schemeClr>
                </a:solidFill>
              </a:rPr>
              <a:t>IHttpModule</a:t>
            </a:r>
            <a:endParaRPr lang="en-US" sz="2200" dirty="0">
              <a:solidFill>
                <a:schemeClr val="tx1">
                  <a:alpha val="99000"/>
                </a:schemeClr>
              </a:solidFill>
            </a:endParaRPr>
          </a:p>
          <a:p>
            <a:pPr algn="ctr" defTabSz="914099"/>
            <a:r>
              <a:rPr lang="en-US" sz="1400" dirty="0" smtClean="0">
                <a:solidFill>
                  <a:schemeClr val="bg1"/>
                </a:solidFill>
              </a:rPr>
              <a:t>Authenticates and sets: HttpContext.Current.User</a:t>
            </a:r>
          </a:p>
        </p:txBody>
      </p:sp>
      <p:sp>
        <p:nvSpPr>
          <p:cNvPr id="2" name="Rectangle 1"/>
          <p:cNvSpPr/>
          <p:nvPr/>
        </p:nvSpPr>
        <p:spPr bwMode="auto">
          <a:xfrm>
            <a:off x="2163975" y="3175953"/>
            <a:ext cx="1823263" cy="1041991"/>
          </a:xfrm>
          <a:prstGeom prst="rect">
            <a:avLst/>
          </a:prstGeom>
          <a:solidFill>
            <a:schemeClr val="accent6">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Identity Provider</a:t>
            </a:r>
          </a:p>
        </p:txBody>
      </p:sp>
      <p:sp>
        <p:nvSpPr>
          <p:cNvPr id="7" name="Curved Left Arrow 6"/>
          <p:cNvSpPr/>
          <p:nvPr/>
        </p:nvSpPr>
        <p:spPr bwMode="auto">
          <a:xfrm rot="10800000">
            <a:off x="1393240" y="3728845"/>
            <a:ext cx="731520" cy="1796903"/>
          </a:xfrm>
          <a:prstGeom prst="curvedLeftArrow">
            <a:avLst/>
          </a:prstGeom>
          <a:solidFill>
            <a:schemeClr val="tx2">
              <a:lumMod val="5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 name="Rectangle 7"/>
          <p:cNvSpPr/>
          <p:nvPr/>
        </p:nvSpPr>
        <p:spPr>
          <a:xfrm>
            <a:off x="941725" y="4356168"/>
            <a:ext cx="817275" cy="369332"/>
          </a:xfrm>
          <a:prstGeom prst="rect">
            <a:avLst/>
          </a:prstGeom>
        </p:spPr>
        <p:txBody>
          <a:bodyPr wrap="none">
            <a:spAutoFit/>
          </a:bodyPr>
          <a:lstStyle/>
          <a:p>
            <a:pPr algn="ctr" defTabSz="914099"/>
            <a:r>
              <a:rPr lang="en-US" dirty="0" smtClean="0">
                <a:solidFill>
                  <a:schemeClr val="bg2">
                    <a:lumMod val="40000"/>
                    <a:lumOff val="60000"/>
                    <a:alpha val="99000"/>
                  </a:schemeClr>
                </a:solidFill>
              </a:rPr>
              <a:t>Trusts</a:t>
            </a:r>
            <a:endParaRPr lang="en-US" dirty="0">
              <a:solidFill>
                <a:schemeClr val="bg2">
                  <a:lumMod val="40000"/>
                  <a:lumOff val="60000"/>
                  <a:alpha val="99000"/>
                </a:schemeClr>
              </a:solidFill>
            </a:endParaRPr>
          </a:p>
        </p:txBody>
      </p:sp>
      <p:sp>
        <p:nvSpPr>
          <p:cNvPr id="11" name="Up Arrow 10"/>
          <p:cNvSpPr/>
          <p:nvPr/>
        </p:nvSpPr>
        <p:spPr bwMode="auto">
          <a:xfrm>
            <a:off x="2951353" y="2077043"/>
            <a:ext cx="242316" cy="978408"/>
          </a:xfrm>
          <a:prstGeom prst="upArrow">
            <a:avLst/>
          </a:prstGeom>
          <a:solidFill>
            <a:schemeClr val="tx2">
              <a:lumMod val="5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6" name="Rectangle 15"/>
          <p:cNvSpPr/>
          <p:nvPr/>
        </p:nvSpPr>
        <p:spPr>
          <a:xfrm>
            <a:off x="2673569" y="2456485"/>
            <a:ext cx="817275" cy="369332"/>
          </a:xfrm>
          <a:prstGeom prst="rect">
            <a:avLst/>
          </a:prstGeom>
        </p:spPr>
        <p:txBody>
          <a:bodyPr wrap="none">
            <a:spAutoFit/>
          </a:bodyPr>
          <a:lstStyle/>
          <a:p>
            <a:pPr algn="ctr" defTabSz="914099"/>
            <a:r>
              <a:rPr lang="en-US" dirty="0" smtClean="0">
                <a:solidFill>
                  <a:schemeClr val="bg2">
                    <a:lumMod val="40000"/>
                    <a:lumOff val="60000"/>
                    <a:alpha val="99000"/>
                  </a:schemeClr>
                </a:solidFill>
              </a:rPr>
              <a:t>Trusts</a:t>
            </a:r>
            <a:endParaRPr lang="en-US" dirty="0">
              <a:solidFill>
                <a:schemeClr val="bg2">
                  <a:lumMod val="40000"/>
                  <a:lumOff val="60000"/>
                  <a:alpha val="99000"/>
                </a:schemeClr>
              </a:solidFill>
            </a:endParaRPr>
          </a:p>
        </p:txBody>
      </p:sp>
      <p:sp>
        <p:nvSpPr>
          <p:cNvPr id="18" name="Up Arrow 17"/>
          <p:cNvSpPr/>
          <p:nvPr/>
        </p:nvSpPr>
        <p:spPr bwMode="auto">
          <a:xfrm rot="3919661">
            <a:off x="5911425" y="965126"/>
            <a:ext cx="327377" cy="4389523"/>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0" name="Rectangle 19"/>
          <p:cNvSpPr/>
          <p:nvPr/>
        </p:nvSpPr>
        <p:spPr>
          <a:xfrm rot="20145370">
            <a:off x="4244771" y="2830353"/>
            <a:ext cx="3078714" cy="369332"/>
          </a:xfrm>
          <a:prstGeom prst="rect">
            <a:avLst/>
          </a:prstGeom>
        </p:spPr>
        <p:txBody>
          <a:bodyPr wrap="square">
            <a:spAutoFit/>
          </a:bodyPr>
          <a:lstStyle/>
          <a:p>
            <a:pPr defTabSz="914099"/>
            <a:r>
              <a:rPr lang="en-US" dirty="0" smtClean="0">
                <a:solidFill>
                  <a:schemeClr val="bg2"/>
                </a:solidFill>
              </a:rPr>
              <a:t>someone@mycorp.com</a:t>
            </a:r>
            <a:endParaRPr lang="en-US" dirty="0">
              <a:solidFill>
                <a:schemeClr val="bg2"/>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1284" y="949435"/>
            <a:ext cx="457783" cy="1163045"/>
          </a:xfrm>
          <a:prstGeom prst="rect">
            <a:avLst/>
          </a:prstGeom>
        </p:spPr>
      </p:pic>
      <p:sp>
        <p:nvSpPr>
          <p:cNvPr id="22" name="Freeform 21"/>
          <p:cNvSpPr>
            <a:spLocks noEditPoints="1"/>
          </p:cNvSpPr>
          <p:nvPr/>
        </p:nvSpPr>
        <p:spPr bwMode="auto">
          <a:xfrm>
            <a:off x="8078165" y="1311712"/>
            <a:ext cx="533117" cy="411120"/>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atin typeface="Arial" pitchFamily="34" charset="0"/>
            </a:endParaRPr>
          </a:p>
        </p:txBody>
      </p:sp>
      <p:sp>
        <p:nvSpPr>
          <p:cNvPr id="23" name="Up Arrow 22"/>
          <p:cNvSpPr/>
          <p:nvPr/>
        </p:nvSpPr>
        <p:spPr bwMode="auto">
          <a:xfrm rot="10800000">
            <a:off x="8283904" y="2165151"/>
            <a:ext cx="327377" cy="2871500"/>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5" name="Rectangle 24"/>
          <p:cNvSpPr/>
          <p:nvPr/>
        </p:nvSpPr>
        <p:spPr>
          <a:xfrm rot="5400000">
            <a:off x="7280378" y="3496058"/>
            <a:ext cx="3031143" cy="369332"/>
          </a:xfrm>
          <a:prstGeom prst="rect">
            <a:avLst/>
          </a:prstGeom>
        </p:spPr>
        <p:txBody>
          <a:bodyPr wrap="square">
            <a:spAutoFit/>
          </a:bodyPr>
          <a:lstStyle/>
          <a:p>
            <a:pPr defTabSz="914099"/>
            <a:r>
              <a:rPr lang="en-US" dirty="0" smtClean="0">
                <a:solidFill>
                  <a:schemeClr val="bg2"/>
                </a:solidFill>
              </a:rPr>
              <a:t>someone@mycorp.com</a:t>
            </a:r>
            <a:endParaRPr lang="en-US" dirty="0">
              <a:solidFill>
                <a:schemeClr val="bg2"/>
              </a:solidFill>
            </a:endParaRPr>
          </a:p>
        </p:txBody>
      </p:sp>
      <p:sp>
        <p:nvSpPr>
          <p:cNvPr id="24" name="Rectangle 23"/>
          <p:cNvSpPr/>
          <p:nvPr/>
        </p:nvSpPr>
        <p:spPr bwMode="auto">
          <a:xfrm>
            <a:off x="2189120" y="996276"/>
            <a:ext cx="1823263" cy="1041991"/>
          </a:xfrm>
          <a:prstGeom prst="rect">
            <a:avLst/>
          </a:prstGeom>
          <a:solidFill>
            <a:schemeClr val="accent3"/>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Corp Domain</a:t>
            </a:r>
          </a:p>
        </p:txBody>
      </p:sp>
      <p:sp>
        <p:nvSpPr>
          <p:cNvPr id="26" name="Up Arrow 25"/>
          <p:cNvSpPr/>
          <p:nvPr/>
        </p:nvSpPr>
        <p:spPr bwMode="auto">
          <a:xfrm rot="16200000">
            <a:off x="5856289" y="-502240"/>
            <a:ext cx="327377" cy="3908940"/>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7" name="Up Arrow 26"/>
          <p:cNvSpPr/>
          <p:nvPr/>
        </p:nvSpPr>
        <p:spPr bwMode="auto">
          <a:xfrm rot="5400000">
            <a:off x="5911425" y="-214968"/>
            <a:ext cx="327377" cy="3908940"/>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8" name="Rectangle 27"/>
          <p:cNvSpPr/>
          <p:nvPr/>
        </p:nvSpPr>
        <p:spPr>
          <a:xfrm>
            <a:off x="4304704" y="1337982"/>
            <a:ext cx="3078714" cy="369332"/>
          </a:xfrm>
          <a:prstGeom prst="rect">
            <a:avLst/>
          </a:prstGeom>
        </p:spPr>
        <p:txBody>
          <a:bodyPr wrap="square">
            <a:spAutoFit/>
          </a:bodyPr>
          <a:lstStyle/>
          <a:p>
            <a:pPr defTabSz="914099"/>
            <a:r>
              <a:rPr lang="en-US" dirty="0" smtClean="0">
                <a:solidFill>
                  <a:schemeClr val="accent3"/>
                </a:solidFill>
              </a:rPr>
              <a:t>someone@mycorp.com</a:t>
            </a:r>
            <a:endParaRPr lang="en-US" dirty="0">
              <a:solidFill>
                <a:schemeClr val="accent3"/>
              </a:solidFill>
            </a:endParaRPr>
          </a:p>
        </p:txBody>
      </p:sp>
      <p:sp>
        <p:nvSpPr>
          <p:cNvPr id="29" name="Rectangle 28"/>
          <p:cNvSpPr/>
          <p:nvPr/>
        </p:nvSpPr>
        <p:spPr>
          <a:xfrm>
            <a:off x="4308242" y="1022530"/>
            <a:ext cx="3078714" cy="369332"/>
          </a:xfrm>
          <a:prstGeom prst="rect">
            <a:avLst/>
          </a:prstGeom>
        </p:spPr>
        <p:txBody>
          <a:bodyPr wrap="square">
            <a:spAutoFit/>
          </a:bodyPr>
          <a:lstStyle/>
          <a:p>
            <a:pPr defTabSz="914099"/>
            <a:r>
              <a:rPr lang="en-US" dirty="0" smtClean="0">
                <a:solidFill>
                  <a:schemeClr val="accent3"/>
                </a:solidFill>
              </a:rPr>
              <a:t>Try to Authenticate</a:t>
            </a:r>
            <a:endParaRPr lang="en-US" dirty="0">
              <a:solidFill>
                <a:schemeClr val="accent3"/>
              </a:solidFill>
            </a:endParaRPr>
          </a:p>
        </p:txBody>
      </p:sp>
      <p:sp>
        <p:nvSpPr>
          <p:cNvPr id="30" name="Up Arrow 29"/>
          <p:cNvSpPr/>
          <p:nvPr/>
        </p:nvSpPr>
        <p:spPr bwMode="auto">
          <a:xfrm rot="14739780">
            <a:off x="5749144" y="682653"/>
            <a:ext cx="327377" cy="4225708"/>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1" name="Rectangle 30"/>
          <p:cNvSpPr/>
          <p:nvPr/>
        </p:nvSpPr>
        <p:spPr>
          <a:xfrm rot="20140017">
            <a:off x="4120643" y="2472123"/>
            <a:ext cx="3078714" cy="369332"/>
          </a:xfrm>
          <a:prstGeom prst="rect">
            <a:avLst/>
          </a:prstGeom>
        </p:spPr>
        <p:txBody>
          <a:bodyPr wrap="square">
            <a:spAutoFit/>
          </a:bodyPr>
          <a:lstStyle/>
          <a:p>
            <a:pPr defTabSz="914099"/>
            <a:r>
              <a:rPr lang="en-US" dirty="0" smtClean="0">
                <a:solidFill>
                  <a:schemeClr val="accent3"/>
                </a:solidFill>
              </a:rPr>
              <a:t>someone@mycorp.com</a:t>
            </a:r>
            <a:endParaRPr lang="en-US" dirty="0">
              <a:solidFill>
                <a:schemeClr val="accent3"/>
              </a:solidFill>
            </a:endParaRPr>
          </a:p>
        </p:txBody>
      </p:sp>
    </p:spTree>
    <p:extLst>
      <p:ext uri="{BB962C8B-B14F-4D97-AF65-F5344CB8AC3E}">
        <p14:creationId xmlns:p14="http://schemas.microsoft.com/office/powerpoint/2010/main" val="266105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right)">
                                      <p:cBhvr>
                                        <p:cTn id="39" dur="500"/>
                                        <p:tgtEl>
                                          <p:spTgt spid="2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righ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par>
                                <p:cTn id="51" presetID="22" presetClass="entr" presetSubtype="8"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7"/>
                                        </p:tgtEl>
                                      </p:cBhvr>
                                    </p:animEffect>
                                    <p:set>
                                      <p:cBhvr>
                                        <p:cTn id="64" dur="1" fill="hold">
                                          <p:stCondLst>
                                            <p:cond delay="499"/>
                                          </p:stCondLst>
                                        </p:cTn>
                                        <p:tgtEl>
                                          <p:spTgt spid="27"/>
                                        </p:tgtEl>
                                        <p:attrNameLst>
                                          <p:attrName>style.visibility</p:attrName>
                                        </p:attrNameLst>
                                      </p:cBhvr>
                                      <p:to>
                                        <p:strVal val="hidden"/>
                                      </p:to>
                                    </p:set>
                                  </p:childTnLst>
                                </p:cTn>
                              </p:par>
                              <p:par>
                                <p:cTn id="65" presetID="22" presetClass="entr" presetSubtype="2"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right)">
                                      <p:cBhvr>
                                        <p:cTn id="67" dur="500"/>
                                        <p:tgtEl>
                                          <p:spTgt spid="31"/>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right)">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31"/>
                                        </p:tgtEl>
                                      </p:cBhvr>
                                    </p:animEffect>
                                    <p:set>
                                      <p:cBhvr>
                                        <p:cTn id="75" dur="1" fill="hold">
                                          <p:stCondLst>
                                            <p:cond delay="499"/>
                                          </p:stCondLst>
                                        </p:cTn>
                                        <p:tgtEl>
                                          <p:spTgt spid="31"/>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0"/>
                                        </p:tgtEl>
                                      </p:cBhvr>
                                    </p:animEffect>
                                    <p:set>
                                      <p:cBhvr>
                                        <p:cTn id="78" dur="1" fill="hold">
                                          <p:stCondLst>
                                            <p:cond delay="499"/>
                                          </p:stCondLst>
                                        </p:cTn>
                                        <p:tgtEl>
                                          <p:spTgt spid="30"/>
                                        </p:tgtEl>
                                        <p:attrNameLst>
                                          <p:attrName>style.visibility</p:attrName>
                                        </p:attrNameLst>
                                      </p:cBhvr>
                                      <p:to>
                                        <p:strVal val="hidden"/>
                                      </p:to>
                                    </p:set>
                                  </p:childTnLst>
                                </p:cTn>
                              </p:par>
                              <p:par>
                                <p:cTn id="79" presetID="22" presetClass="entr" presetSubtype="8"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left)">
                                      <p:cBhvr>
                                        <p:cTn id="81" dur="500"/>
                                        <p:tgtEl>
                                          <p:spTgt spid="20"/>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left)">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20"/>
                                        </p:tgtEl>
                                      </p:cBhvr>
                                    </p:animEffect>
                                    <p:set>
                                      <p:cBhvr>
                                        <p:cTn id="89" dur="1" fill="hold">
                                          <p:stCondLst>
                                            <p:cond delay="499"/>
                                          </p:stCondLst>
                                        </p:cTn>
                                        <p:tgtEl>
                                          <p:spTgt spid="20"/>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8"/>
                                        </p:tgtEl>
                                      </p:cBhvr>
                                    </p:animEffect>
                                    <p:set>
                                      <p:cBhvr>
                                        <p:cTn id="92" dur="1" fill="hold">
                                          <p:stCondLst>
                                            <p:cond delay="499"/>
                                          </p:stCondLst>
                                        </p:cTn>
                                        <p:tgtEl>
                                          <p:spTgt spid="18"/>
                                        </p:tgtEl>
                                        <p:attrNameLst>
                                          <p:attrName>style.visibility</p:attrName>
                                        </p:attrNameLst>
                                      </p:cBhvr>
                                      <p:to>
                                        <p:strVal val="hidden"/>
                                      </p:to>
                                    </p:set>
                                  </p:childTnLst>
                                </p:cTn>
                              </p:par>
                              <p:par>
                                <p:cTn id="93" presetID="22" presetClass="entr" presetSubtype="1"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up)">
                                      <p:cBhvr>
                                        <p:cTn id="9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animBg="1"/>
      <p:bldP spid="6" grpId="0" animBg="1"/>
      <p:bldP spid="2" grpId="0" animBg="1"/>
      <p:bldP spid="7" grpId="0" animBg="1"/>
      <p:bldP spid="8" grpId="0"/>
      <p:bldP spid="11" grpId="0" animBg="1"/>
      <p:bldP spid="16" grpId="0"/>
      <p:bldP spid="18" grpId="0" animBg="1"/>
      <p:bldP spid="18" grpId="1" animBg="1"/>
      <p:bldP spid="20" grpId="0"/>
      <p:bldP spid="20" grpId="1"/>
      <p:bldP spid="23" grpId="0" animBg="1"/>
      <p:bldP spid="25" grpId="0"/>
      <p:bldP spid="26" grpId="0" animBg="1"/>
      <p:bldP spid="26" grpId="1" animBg="1"/>
      <p:bldP spid="27" grpId="0" animBg="1"/>
      <p:bldP spid="27" grpId="1" animBg="1"/>
      <p:bldP spid="28" grpId="0"/>
      <p:bldP spid="28" grpId="1"/>
      <p:bldP spid="29" grpId="0"/>
      <p:bldP spid="29" grpId="1"/>
      <p:bldP spid="30" grpId="0" animBg="1"/>
      <p:bldP spid="30" grpId="1" animBg="1"/>
      <p:bldP spid="31" grpId="0"/>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big cloud"/>
          <p:cNvSpPr>
            <a:spLocks/>
          </p:cNvSpPr>
          <p:nvPr/>
        </p:nvSpPr>
        <p:spPr bwMode="auto">
          <a:xfrm>
            <a:off x="691145" y="4616389"/>
            <a:ext cx="3964386" cy="2100206"/>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atin typeface="Arial" pitchFamily="34" charset="0"/>
            </a:endParaRPr>
          </a:p>
        </p:txBody>
      </p:sp>
      <p:sp>
        <p:nvSpPr>
          <p:cNvPr id="3" name="Title 2"/>
          <p:cNvSpPr>
            <a:spLocks noGrp="1"/>
          </p:cNvSpPr>
          <p:nvPr>
            <p:ph type="title"/>
          </p:nvPr>
        </p:nvSpPr>
        <p:spPr/>
        <p:txBody>
          <a:bodyPr/>
          <a:lstStyle/>
          <a:p>
            <a:r>
              <a:rPr lang="en-US" smtClean="0"/>
              <a:t>Scenario3 - Delegation</a:t>
            </a:r>
            <a:endParaRPr lang="en-US" dirty="0"/>
          </a:p>
        </p:txBody>
      </p:sp>
      <p:sp>
        <p:nvSpPr>
          <p:cNvPr id="5" name="Rectangle 4"/>
          <p:cNvSpPr/>
          <p:nvPr/>
        </p:nvSpPr>
        <p:spPr bwMode="auto">
          <a:xfrm>
            <a:off x="2163140" y="5980142"/>
            <a:ext cx="8277227" cy="606056"/>
          </a:xfrm>
          <a:prstGeom prst="rect">
            <a:avLst/>
          </a:prstGeom>
          <a:solidFill>
            <a:schemeClr val="tx2">
              <a:lumMod val="7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2">
                    <a:lumMod val="20000"/>
                    <a:lumOff val="80000"/>
                    <a:alpha val="99000"/>
                  </a:schemeClr>
                </a:solidFill>
              </a:rPr>
              <a:t>ODataService: DataService&lt;DataSource&gt;</a:t>
            </a:r>
          </a:p>
        </p:txBody>
      </p:sp>
      <p:sp>
        <p:nvSpPr>
          <p:cNvPr id="6" name="Rectangle 5"/>
          <p:cNvSpPr/>
          <p:nvPr/>
        </p:nvSpPr>
        <p:spPr bwMode="auto">
          <a:xfrm>
            <a:off x="2163557" y="5129537"/>
            <a:ext cx="8277226" cy="765544"/>
          </a:xfrm>
          <a:prstGeom prst="rect">
            <a:avLst/>
          </a:prstGeom>
          <a:solidFill>
            <a:schemeClr val="accent6">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smtClean="0">
                <a:solidFill>
                  <a:schemeClr val="tx1">
                    <a:alpha val="99000"/>
                  </a:schemeClr>
                </a:solidFill>
              </a:rPr>
              <a:t>OAuthModule</a:t>
            </a:r>
            <a:r>
              <a:rPr lang="en-US" sz="2200" dirty="0" smtClean="0">
                <a:solidFill>
                  <a:schemeClr val="tx1">
                    <a:alpha val="99000"/>
                  </a:schemeClr>
                </a:solidFill>
              </a:rPr>
              <a:t>: </a:t>
            </a:r>
            <a:r>
              <a:rPr lang="en-US" sz="2200" dirty="0" err="1" smtClean="0">
                <a:solidFill>
                  <a:schemeClr val="tx1">
                    <a:alpha val="99000"/>
                  </a:schemeClr>
                </a:solidFill>
              </a:rPr>
              <a:t>IHttpModule</a:t>
            </a:r>
            <a:endParaRPr lang="en-US" sz="2200" dirty="0">
              <a:solidFill>
                <a:schemeClr val="tx1">
                  <a:alpha val="99000"/>
                </a:schemeClr>
              </a:solidFill>
            </a:endParaRPr>
          </a:p>
          <a:p>
            <a:pPr algn="ctr" defTabSz="914099"/>
            <a:r>
              <a:rPr lang="en-US" sz="1400" dirty="0" smtClean="0">
                <a:solidFill>
                  <a:schemeClr val="bg1"/>
                </a:solidFill>
              </a:rPr>
              <a:t>Authenticates and sets: HttpContext.Current.User</a:t>
            </a:r>
          </a:p>
        </p:txBody>
      </p:sp>
      <p:sp>
        <p:nvSpPr>
          <p:cNvPr id="2" name="Rectangle 1"/>
          <p:cNvSpPr/>
          <p:nvPr/>
        </p:nvSpPr>
        <p:spPr bwMode="auto">
          <a:xfrm>
            <a:off x="2189120" y="1903192"/>
            <a:ext cx="1823263" cy="1041991"/>
          </a:xfrm>
          <a:prstGeom prst="rect">
            <a:avLst/>
          </a:prstGeom>
          <a:solidFill>
            <a:schemeClr val="accent6">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Identity Provider</a:t>
            </a:r>
          </a:p>
        </p:txBody>
      </p:sp>
      <p:sp>
        <p:nvSpPr>
          <p:cNvPr id="7" name="Curved Left Arrow 6"/>
          <p:cNvSpPr/>
          <p:nvPr/>
        </p:nvSpPr>
        <p:spPr bwMode="auto">
          <a:xfrm rot="10800000">
            <a:off x="1393240" y="2214546"/>
            <a:ext cx="731520" cy="3311201"/>
          </a:xfrm>
          <a:prstGeom prst="curvedLeftArrow">
            <a:avLst/>
          </a:prstGeom>
          <a:solidFill>
            <a:schemeClr val="tx2">
              <a:lumMod val="5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 name="Rectangle 7"/>
          <p:cNvSpPr/>
          <p:nvPr/>
        </p:nvSpPr>
        <p:spPr>
          <a:xfrm>
            <a:off x="984602" y="3274662"/>
            <a:ext cx="817275" cy="369332"/>
          </a:xfrm>
          <a:prstGeom prst="rect">
            <a:avLst/>
          </a:prstGeom>
        </p:spPr>
        <p:txBody>
          <a:bodyPr wrap="none">
            <a:spAutoFit/>
          </a:bodyPr>
          <a:lstStyle/>
          <a:p>
            <a:pPr algn="ctr" defTabSz="914099"/>
            <a:r>
              <a:rPr lang="en-US" dirty="0" smtClean="0">
                <a:solidFill>
                  <a:schemeClr val="bg2">
                    <a:lumMod val="40000"/>
                    <a:lumOff val="60000"/>
                    <a:alpha val="99000"/>
                  </a:schemeClr>
                </a:solidFill>
              </a:rPr>
              <a:t>Trusts</a:t>
            </a:r>
            <a:endParaRPr lang="en-US" dirty="0">
              <a:solidFill>
                <a:schemeClr val="bg2">
                  <a:lumMod val="40000"/>
                  <a:lumOff val="60000"/>
                  <a:alpha val="99000"/>
                </a:schemeClr>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4407" y="3459328"/>
            <a:ext cx="457783" cy="1163045"/>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770" y="1850477"/>
            <a:ext cx="873764" cy="728137"/>
          </a:xfrm>
          <a:prstGeom prst="rect">
            <a:avLst/>
          </a:prstGeom>
        </p:spPr>
      </p:pic>
      <p:sp>
        <p:nvSpPr>
          <p:cNvPr id="34" name="Up Arrow 33"/>
          <p:cNvSpPr/>
          <p:nvPr/>
        </p:nvSpPr>
        <p:spPr bwMode="auto">
          <a:xfrm rot="10800000">
            <a:off x="8283903" y="2679509"/>
            <a:ext cx="327377" cy="2357142"/>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5" name="Rectangle 34"/>
          <p:cNvSpPr/>
          <p:nvPr/>
        </p:nvSpPr>
        <p:spPr>
          <a:xfrm rot="5400000">
            <a:off x="7327018" y="3639539"/>
            <a:ext cx="2937855" cy="369332"/>
          </a:xfrm>
          <a:prstGeom prst="rect">
            <a:avLst/>
          </a:prstGeom>
        </p:spPr>
        <p:txBody>
          <a:bodyPr wrap="square">
            <a:spAutoFit/>
          </a:bodyPr>
          <a:lstStyle/>
          <a:p>
            <a:pPr defTabSz="914099"/>
            <a:r>
              <a:rPr lang="en-US" dirty="0">
                <a:solidFill>
                  <a:schemeClr val="bg2"/>
                </a:solidFill>
              </a:rPr>
              <a:t>t</a:t>
            </a:r>
            <a:r>
              <a:rPr lang="en-US" dirty="0" smtClean="0">
                <a:solidFill>
                  <a:schemeClr val="bg2"/>
                </a:solidFill>
              </a:rPr>
              <a:t>oken: x@y.com </a:t>
            </a:r>
            <a:r>
              <a:rPr lang="en-US" dirty="0" err="1" smtClean="0">
                <a:solidFill>
                  <a:schemeClr val="bg2"/>
                </a:solidFill>
              </a:rPr>
              <a:t>canread</a:t>
            </a:r>
            <a:endParaRPr lang="en-US" dirty="0">
              <a:solidFill>
                <a:schemeClr val="bg2"/>
              </a:solidFill>
            </a:endParaRPr>
          </a:p>
        </p:txBody>
      </p:sp>
      <p:sp>
        <p:nvSpPr>
          <p:cNvPr id="36" name="Up Arrow 35"/>
          <p:cNvSpPr/>
          <p:nvPr/>
        </p:nvSpPr>
        <p:spPr bwMode="auto">
          <a:xfrm rot="16200000">
            <a:off x="5884240" y="369902"/>
            <a:ext cx="327377" cy="3781192"/>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7" name="Up Arrow 36"/>
          <p:cNvSpPr/>
          <p:nvPr/>
        </p:nvSpPr>
        <p:spPr bwMode="auto">
          <a:xfrm rot="18245954">
            <a:off x="4952906" y="2323008"/>
            <a:ext cx="327377" cy="2027771"/>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8" name="Up Arrow 37"/>
          <p:cNvSpPr/>
          <p:nvPr/>
        </p:nvSpPr>
        <p:spPr bwMode="auto">
          <a:xfrm rot="18245954">
            <a:off x="4780027" y="2630108"/>
            <a:ext cx="327377" cy="2027771"/>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9" name="Up Arrow 38"/>
          <p:cNvSpPr/>
          <p:nvPr/>
        </p:nvSpPr>
        <p:spPr bwMode="auto">
          <a:xfrm rot="7451156">
            <a:off x="4924322" y="2518273"/>
            <a:ext cx="327377" cy="2027771"/>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0" name="Up Arrow 39"/>
          <p:cNvSpPr/>
          <p:nvPr/>
        </p:nvSpPr>
        <p:spPr bwMode="auto">
          <a:xfrm rot="5400000">
            <a:off x="5855000" y="628370"/>
            <a:ext cx="327377" cy="3781192"/>
          </a:xfrm>
          <a:prstGeom prst="upArrow">
            <a:avLst/>
          </a:prstGeom>
          <a:solidFill>
            <a:schemeClr val="accent6">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2" name="Rectangle 41"/>
          <p:cNvSpPr/>
          <p:nvPr/>
        </p:nvSpPr>
        <p:spPr>
          <a:xfrm>
            <a:off x="5088010" y="2105387"/>
            <a:ext cx="2752772" cy="369332"/>
          </a:xfrm>
          <a:prstGeom prst="rect">
            <a:avLst/>
          </a:prstGeom>
        </p:spPr>
        <p:txBody>
          <a:bodyPr wrap="square">
            <a:spAutoFit/>
          </a:bodyPr>
          <a:lstStyle/>
          <a:p>
            <a:pPr defTabSz="914099"/>
            <a:r>
              <a:rPr lang="en-US" dirty="0">
                <a:solidFill>
                  <a:schemeClr val="bg2"/>
                </a:solidFill>
              </a:rPr>
              <a:t>t</a:t>
            </a:r>
            <a:r>
              <a:rPr lang="en-US" dirty="0" smtClean="0">
                <a:solidFill>
                  <a:schemeClr val="bg2"/>
                </a:solidFill>
              </a:rPr>
              <a:t>oken: x@y.com </a:t>
            </a:r>
            <a:r>
              <a:rPr lang="en-US" dirty="0" err="1" smtClean="0">
                <a:solidFill>
                  <a:schemeClr val="bg2"/>
                </a:solidFill>
              </a:rPr>
              <a:t>canread</a:t>
            </a:r>
            <a:endParaRPr lang="en-US" dirty="0">
              <a:solidFill>
                <a:schemeClr val="bg2"/>
              </a:solidFill>
            </a:endParaRPr>
          </a:p>
        </p:txBody>
      </p:sp>
      <p:sp>
        <p:nvSpPr>
          <p:cNvPr id="19" name="Rectangle 18"/>
          <p:cNvSpPr/>
          <p:nvPr/>
        </p:nvSpPr>
        <p:spPr>
          <a:xfrm>
            <a:off x="4381902" y="1740003"/>
            <a:ext cx="3527383" cy="369332"/>
          </a:xfrm>
          <a:prstGeom prst="rect">
            <a:avLst/>
          </a:prstGeom>
        </p:spPr>
        <p:txBody>
          <a:bodyPr wrap="square">
            <a:spAutoFit/>
          </a:bodyPr>
          <a:lstStyle/>
          <a:p>
            <a:pPr defTabSz="914099"/>
            <a:r>
              <a:rPr lang="en-US" dirty="0" smtClean="0">
                <a:solidFill>
                  <a:schemeClr val="accent1"/>
                </a:solidFill>
              </a:rPr>
              <a:t>need to access </a:t>
            </a:r>
            <a:r>
              <a:rPr lang="en-US" dirty="0" err="1" smtClean="0">
                <a:solidFill>
                  <a:schemeClr val="accent1"/>
                </a:solidFill>
              </a:rPr>
              <a:t>x@y.com’s</a:t>
            </a:r>
            <a:r>
              <a:rPr lang="en-US" dirty="0">
                <a:solidFill>
                  <a:schemeClr val="accent1"/>
                </a:solidFill>
              </a:rPr>
              <a:t> </a:t>
            </a:r>
            <a:r>
              <a:rPr lang="en-US" dirty="0" smtClean="0">
                <a:solidFill>
                  <a:schemeClr val="accent1"/>
                </a:solidFill>
              </a:rPr>
              <a:t>data</a:t>
            </a:r>
          </a:p>
        </p:txBody>
      </p:sp>
      <p:sp>
        <p:nvSpPr>
          <p:cNvPr id="20" name="Rectangle 19"/>
          <p:cNvSpPr/>
          <p:nvPr/>
        </p:nvSpPr>
        <p:spPr>
          <a:xfrm rot="2026439">
            <a:off x="4466373" y="3110917"/>
            <a:ext cx="1301412" cy="369332"/>
          </a:xfrm>
          <a:prstGeom prst="rect">
            <a:avLst/>
          </a:prstGeom>
        </p:spPr>
        <p:txBody>
          <a:bodyPr wrap="square">
            <a:spAutoFit/>
          </a:bodyPr>
          <a:lstStyle/>
          <a:p>
            <a:pPr defTabSz="914099"/>
            <a:r>
              <a:rPr lang="en-US" dirty="0" smtClean="0">
                <a:solidFill>
                  <a:schemeClr val="bg2"/>
                </a:solidFill>
              </a:rPr>
              <a:t>challenge</a:t>
            </a:r>
          </a:p>
        </p:txBody>
      </p:sp>
      <p:sp>
        <p:nvSpPr>
          <p:cNvPr id="22" name="Rectangle 21"/>
          <p:cNvSpPr/>
          <p:nvPr/>
        </p:nvSpPr>
        <p:spPr>
          <a:xfrm rot="2049058">
            <a:off x="4451999" y="2954347"/>
            <a:ext cx="1452065" cy="369332"/>
          </a:xfrm>
          <a:prstGeom prst="rect">
            <a:avLst/>
          </a:prstGeom>
        </p:spPr>
        <p:txBody>
          <a:bodyPr wrap="square">
            <a:spAutoFit/>
          </a:bodyPr>
          <a:lstStyle/>
          <a:p>
            <a:pPr defTabSz="914099"/>
            <a:r>
              <a:rPr lang="en-US" dirty="0" smtClean="0">
                <a:solidFill>
                  <a:schemeClr val="bg2"/>
                </a:solidFill>
              </a:rPr>
              <a:t>authenticate</a:t>
            </a:r>
          </a:p>
        </p:txBody>
      </p:sp>
      <p:sp>
        <p:nvSpPr>
          <p:cNvPr id="23" name="Rectangle 22"/>
          <p:cNvSpPr/>
          <p:nvPr/>
        </p:nvSpPr>
        <p:spPr>
          <a:xfrm rot="2049058">
            <a:off x="4346281" y="3320536"/>
            <a:ext cx="1615502" cy="369332"/>
          </a:xfrm>
          <a:prstGeom prst="rect">
            <a:avLst/>
          </a:prstGeom>
        </p:spPr>
        <p:txBody>
          <a:bodyPr wrap="square">
            <a:spAutoFit/>
          </a:bodyPr>
          <a:lstStyle/>
          <a:p>
            <a:pPr defTabSz="914099"/>
            <a:r>
              <a:rPr lang="en-US" dirty="0" smtClean="0">
                <a:solidFill>
                  <a:schemeClr val="bg2"/>
                </a:solidFill>
              </a:rPr>
              <a:t>Give consent</a:t>
            </a:r>
          </a:p>
        </p:txBody>
      </p:sp>
    </p:spTree>
    <p:extLst>
      <p:ext uri="{BB962C8B-B14F-4D97-AF65-F5344CB8AC3E}">
        <p14:creationId xmlns:p14="http://schemas.microsoft.com/office/powerpoint/2010/main" val="3331627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right)">
                                      <p:cBhvr>
                                        <p:cTn id="16" dur="500"/>
                                        <p:tgtEl>
                                          <p:spTgt spid="3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6"/>
                                        </p:tgtEl>
                                      </p:cBhvr>
                                    </p:animEffect>
                                    <p:set>
                                      <p:cBhvr>
                                        <p:cTn id="24" dur="1" fill="hold">
                                          <p:stCondLst>
                                            <p:cond delay="499"/>
                                          </p:stCondLst>
                                        </p:cTn>
                                        <p:tgtEl>
                                          <p:spTgt spid="3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22" presetClass="entr" presetSubtype="8"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39"/>
                                        </p:tgtEl>
                                      </p:cBhvr>
                                    </p:animEffect>
                                    <p:set>
                                      <p:cBhvr>
                                        <p:cTn id="38" dur="1" fill="hold">
                                          <p:stCondLst>
                                            <p:cond delay="499"/>
                                          </p:stCondLst>
                                        </p:cTn>
                                        <p:tgtEl>
                                          <p:spTgt spid="3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22" presetClass="entr" presetSubtype="4"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2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down)">
                                      <p:cBhvr>
                                        <p:cTn id="58" dur="500"/>
                                        <p:tgtEl>
                                          <p:spTgt spid="3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38"/>
                                        </p:tgtEl>
                                      </p:cBhvr>
                                    </p:animEffect>
                                    <p:set>
                                      <p:cBhvr>
                                        <p:cTn id="66" dur="1" fill="hold">
                                          <p:stCondLst>
                                            <p:cond delay="499"/>
                                          </p:stCondLst>
                                        </p:cTn>
                                        <p:tgtEl>
                                          <p:spTgt spid="3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par>
                                <p:cTn id="70" presetID="22" presetClass="entr" presetSubtype="8"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left)">
                                      <p:cBhvr>
                                        <p:cTn id="72" dur="500"/>
                                        <p:tgtEl>
                                          <p:spTgt spid="4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40"/>
                                        </p:tgtEl>
                                      </p:cBhvr>
                                    </p:animEffect>
                                    <p:set>
                                      <p:cBhvr>
                                        <p:cTn id="80" dur="1" fill="hold">
                                          <p:stCondLst>
                                            <p:cond delay="499"/>
                                          </p:stCondLst>
                                        </p:cTn>
                                        <p:tgtEl>
                                          <p:spTgt spid="4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42"/>
                                        </p:tgtEl>
                                      </p:cBhvr>
                                    </p:animEffect>
                                    <p:set>
                                      <p:cBhvr>
                                        <p:cTn id="83" dur="1" fill="hold">
                                          <p:stCondLst>
                                            <p:cond delay="499"/>
                                          </p:stCondLst>
                                        </p:cTn>
                                        <p:tgtEl>
                                          <p:spTgt spid="42"/>
                                        </p:tgtEl>
                                        <p:attrNameLst>
                                          <p:attrName>style.visibility</p:attrName>
                                        </p:attrNameLst>
                                      </p:cBhvr>
                                      <p:to>
                                        <p:strVal val="hidden"/>
                                      </p:to>
                                    </p:set>
                                  </p:childTnLst>
                                </p:cTn>
                              </p:par>
                              <p:par>
                                <p:cTn id="84" presetID="22" presetClass="entr" presetSubtype="1"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up)">
                                      <p:cBhvr>
                                        <p:cTn id="86" dur="500"/>
                                        <p:tgtEl>
                                          <p:spTgt spid="34"/>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up)">
                                      <p:cBhvr>
                                        <p:cTn id="8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2" grpId="0"/>
      <p:bldP spid="42" grpId="1"/>
      <p:bldP spid="19" grpId="0"/>
      <p:bldP spid="19" grpId="1"/>
      <p:bldP spid="20" grpId="0"/>
      <p:bldP spid="20" grpId="1"/>
      <p:bldP spid="22" grpId="0"/>
      <p:bldP spid="22" grpId="1"/>
      <p:bldP spid="23" grpId="0"/>
      <p:bldP spid="2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2" name="Title 1"/>
          <p:cNvSpPr>
            <a:spLocks noGrp="1"/>
          </p:cNvSpPr>
          <p:nvPr>
            <p:ph type="ctrTitle"/>
          </p:nvPr>
        </p:nvSpPr>
        <p:spPr/>
        <p:txBody>
          <a:bodyPr/>
          <a:lstStyle/>
          <a:p>
            <a:r>
              <a:rPr lang="en-US" dirty="0" smtClean="0"/>
              <a:t>And finally…</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556597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Versioning your service…</a:t>
            </a:r>
            <a:endParaRPr lang="en-US" dirty="0"/>
          </a:p>
        </p:txBody>
      </p:sp>
      <p:sp>
        <p:nvSpPr>
          <p:cNvPr id="3" name="Text Placeholder 2"/>
          <p:cNvSpPr>
            <a:spLocks noGrp="1"/>
          </p:cNvSpPr>
          <p:nvPr>
            <p:ph type="body" sz="quarter" idx="10"/>
          </p:nvPr>
        </p:nvSpPr>
        <p:spPr>
          <a:xfrm>
            <a:off x="519112" y="1447799"/>
            <a:ext cx="11149013" cy="4675126"/>
          </a:xfrm>
        </p:spPr>
        <p:txBody>
          <a:bodyPr/>
          <a:lstStyle/>
          <a:p>
            <a:r>
              <a:rPr lang="en-US" sz="2400" dirty="0" smtClean="0"/>
              <a:t>With </a:t>
            </a:r>
            <a:r>
              <a:rPr lang="en-US" sz="2800" dirty="0" err="1">
                <a:solidFill>
                  <a:schemeClr val="accent4"/>
                </a:solidFill>
                <a:latin typeface="Consolas" pitchFamily="49" charset="0"/>
                <a:cs typeface="Consolas" pitchFamily="49" charset="0"/>
              </a:rPr>
              <a:t>DataServiceContext.IgnoreMissingProperties</a:t>
            </a:r>
            <a:r>
              <a:rPr lang="en-US" sz="2800" dirty="0">
                <a:solidFill>
                  <a:schemeClr val="accent4"/>
                </a:solidFill>
                <a:latin typeface="Consolas" pitchFamily="49" charset="0"/>
                <a:cs typeface="Consolas" pitchFamily="49" charset="0"/>
              </a:rPr>
              <a:t>:</a:t>
            </a:r>
            <a:endParaRPr lang="en-US" dirty="0">
              <a:solidFill>
                <a:schemeClr val="accent4"/>
              </a:solidFill>
              <a:latin typeface="Consolas" pitchFamily="49" charset="0"/>
              <a:cs typeface="Consolas" pitchFamily="49" charset="0"/>
            </a:endParaRPr>
          </a:p>
          <a:p>
            <a:pPr lvl="1"/>
            <a:r>
              <a:rPr lang="en-US" sz="2000" dirty="0" smtClean="0"/>
              <a:t>You can safely</a:t>
            </a:r>
          </a:p>
          <a:p>
            <a:pPr lvl="2"/>
            <a:r>
              <a:rPr lang="en-US" sz="1800" dirty="0" smtClean="0"/>
              <a:t>Add a new optional property</a:t>
            </a:r>
          </a:p>
          <a:p>
            <a:pPr lvl="2"/>
            <a:r>
              <a:rPr lang="en-US" sz="1800" dirty="0" smtClean="0"/>
              <a:t>Remove a property – Read Only</a:t>
            </a:r>
          </a:p>
          <a:p>
            <a:pPr lvl="2"/>
            <a:r>
              <a:rPr lang="en-US" sz="1800" dirty="0" smtClean="0"/>
              <a:t>Add unrelated new types</a:t>
            </a:r>
          </a:p>
          <a:p>
            <a:pPr lvl="1"/>
            <a:r>
              <a:rPr lang="en-US" sz="2000" dirty="0" smtClean="0"/>
              <a:t>But lots of things can go wrong.</a:t>
            </a:r>
          </a:p>
          <a:p>
            <a:pPr lvl="2"/>
            <a:r>
              <a:rPr lang="en-US" sz="1800" dirty="0" smtClean="0"/>
              <a:t>Add a required property or navigation</a:t>
            </a:r>
          </a:p>
          <a:p>
            <a:pPr lvl="2"/>
            <a:r>
              <a:rPr lang="en-US" sz="1800" dirty="0" smtClean="0"/>
              <a:t>Remove a property – Read/Write</a:t>
            </a:r>
          </a:p>
          <a:p>
            <a:pPr lvl="2"/>
            <a:r>
              <a:rPr lang="en-US" sz="1800" dirty="0" smtClean="0"/>
              <a:t>Rename a property (fail).</a:t>
            </a:r>
          </a:p>
          <a:p>
            <a:pPr lvl="2"/>
            <a:r>
              <a:rPr lang="en-US" sz="1800" dirty="0" smtClean="0"/>
              <a:t>Remove a type / feed</a:t>
            </a:r>
          </a:p>
          <a:p>
            <a:r>
              <a:rPr lang="en-US" sz="2400" dirty="0" smtClean="0"/>
              <a:t>Realistic Solution</a:t>
            </a:r>
          </a:p>
          <a:p>
            <a:pPr lvl="1"/>
            <a:r>
              <a:rPr lang="en-US" sz="2000" dirty="0" smtClean="0"/>
              <a:t>V1/</a:t>
            </a:r>
            <a:r>
              <a:rPr lang="en-US" sz="2000" dirty="0" err="1" smtClean="0"/>
              <a:t>service.svc</a:t>
            </a:r>
            <a:r>
              <a:rPr lang="en-US" sz="2000" dirty="0" smtClean="0"/>
              <a:t>/</a:t>
            </a:r>
          </a:p>
          <a:p>
            <a:pPr lvl="1"/>
            <a:r>
              <a:rPr lang="en-US" sz="2000" dirty="0" smtClean="0"/>
              <a:t>V2/</a:t>
            </a:r>
            <a:r>
              <a:rPr lang="en-US" sz="2000" dirty="0" err="1" smtClean="0"/>
              <a:t>service.svc</a:t>
            </a:r>
            <a:r>
              <a:rPr lang="en-US" sz="2000" dirty="0" smtClean="0"/>
              <a:t>/</a:t>
            </a:r>
          </a:p>
          <a:p>
            <a:pPr lvl="1"/>
            <a:endParaRPr lang="en-US" sz="2000" dirty="0"/>
          </a:p>
        </p:txBody>
      </p:sp>
    </p:spTree>
    <p:extLst>
      <p:ext uri="{BB962C8B-B14F-4D97-AF65-F5344CB8AC3E}">
        <p14:creationId xmlns:p14="http://schemas.microsoft.com/office/powerpoint/2010/main" val="575290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Recap</a:t>
            </a:r>
            <a:endParaRPr lang="en-US" dirty="0"/>
          </a:p>
        </p:txBody>
      </p:sp>
      <p:sp>
        <p:nvSpPr>
          <p:cNvPr id="3" name="Content Placeholder 2"/>
          <p:cNvSpPr>
            <a:spLocks noGrp="1"/>
          </p:cNvSpPr>
          <p:nvPr>
            <p:ph idx="1"/>
          </p:nvPr>
        </p:nvSpPr>
        <p:spPr>
          <a:xfrm>
            <a:off x="519112" y="1447799"/>
            <a:ext cx="11149013" cy="7281993"/>
          </a:xfrm>
        </p:spPr>
        <p:txBody>
          <a:bodyPr/>
          <a:lstStyle/>
          <a:p>
            <a:pPr marL="0" indent="0">
              <a:buNone/>
            </a:pPr>
            <a:r>
              <a:rPr lang="en-US" dirty="0" smtClean="0"/>
              <a:t>You just learned how to: </a:t>
            </a:r>
          </a:p>
          <a:p>
            <a:endParaRPr lang="en-US" dirty="0" smtClean="0"/>
          </a:p>
          <a:p>
            <a:r>
              <a:rPr lang="en-US" dirty="0" smtClean="0"/>
              <a:t>The easiest way to build a web-</a:t>
            </a:r>
            <a:r>
              <a:rPr lang="en-US" dirty="0" err="1" smtClean="0"/>
              <a:t>api</a:t>
            </a:r>
            <a:endParaRPr lang="en-US" dirty="0" smtClean="0"/>
          </a:p>
          <a:p>
            <a:r>
              <a:rPr lang="en-US" dirty="0" smtClean="0"/>
              <a:t>The easiest way to host a web-</a:t>
            </a:r>
            <a:r>
              <a:rPr lang="en-US" dirty="0" err="1" smtClean="0"/>
              <a:t>api</a:t>
            </a:r>
            <a:endParaRPr lang="en-US" dirty="0" smtClean="0"/>
          </a:p>
          <a:p>
            <a:r>
              <a:rPr lang="en-US" dirty="0" smtClean="0"/>
              <a:t>How to do it the right way:</a:t>
            </a:r>
          </a:p>
          <a:p>
            <a:pPr lvl="1"/>
            <a:r>
              <a:rPr lang="en-US" dirty="0" smtClean="0"/>
              <a:t>Configuration</a:t>
            </a:r>
          </a:p>
          <a:p>
            <a:pPr lvl="1"/>
            <a:r>
              <a:rPr lang="en-US" dirty="0" smtClean="0"/>
              <a:t>Security &amp; Reach</a:t>
            </a:r>
          </a:p>
          <a:p>
            <a:pPr lvl="1"/>
            <a:r>
              <a:rPr lang="en-US" dirty="0" smtClean="0"/>
              <a:t>Versioning</a:t>
            </a:r>
          </a:p>
          <a:p>
            <a:endParaRPr lang="en-US" dirty="0" smtClean="0"/>
          </a:p>
          <a:p>
            <a:pPr marL="0" indent="0">
              <a:buNone/>
            </a:pPr>
            <a:r>
              <a:rPr lang="en-US" dirty="0" smtClean="0"/>
              <a:t>You know how to create a REAL service…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93929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SDKs, Samples and posts referenced</a:t>
            </a:r>
            <a:endParaRPr lang="en-US" dirty="0"/>
          </a:p>
        </p:txBody>
      </p:sp>
      <p:sp>
        <p:nvSpPr>
          <p:cNvPr id="9" name="Rectangle 8"/>
          <p:cNvSpPr/>
          <p:nvPr/>
        </p:nvSpPr>
        <p:spPr bwMode="auto">
          <a:xfrm>
            <a:off x="507868" y="2500161"/>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solidFill>
                  <a:srgbClr val="FFC000"/>
                </a:solidFill>
              </a:rPr>
              <a:t>JSONP component </a:t>
            </a:r>
            <a:r>
              <a:rPr lang="en-US" sz="2400" dirty="0" smtClean="0">
                <a:solidFill>
                  <a:srgbClr val="FFC000"/>
                </a:solidFill>
              </a:rPr>
              <a:t> (with recent bug fix)  </a:t>
            </a:r>
            <a:r>
              <a:rPr lang="en-US" sz="2400" dirty="0" smtClean="0">
                <a:solidFill>
                  <a:schemeClr val="tx1"/>
                </a:solidFill>
                <a:hlinkClick r:id="rId4"/>
              </a:rPr>
              <a:t>http</a:t>
            </a:r>
            <a:r>
              <a:rPr lang="en-US" sz="2400" dirty="0">
                <a:solidFill>
                  <a:schemeClr val="tx1"/>
                </a:solidFill>
                <a:hlinkClick r:id="rId4"/>
              </a:rPr>
              <a:t>://</a:t>
            </a:r>
            <a:r>
              <a:rPr lang="en-US" sz="2400" dirty="0" smtClean="0">
                <a:solidFill>
                  <a:schemeClr val="tx1"/>
                </a:solidFill>
                <a:hlinkClick r:id="rId4"/>
              </a:rPr>
              <a:t>bit.ly/mbk04c</a:t>
            </a:r>
            <a:r>
              <a:rPr lang="en-US" sz="2400" dirty="0" smtClean="0">
                <a:solidFill>
                  <a:schemeClr val="tx1"/>
                </a:solidFill>
              </a:rPr>
              <a:t> </a:t>
            </a:r>
            <a:endParaRPr lang="en-US" sz="2400" dirty="0">
              <a:solidFill>
                <a:schemeClr val="tx1"/>
              </a:solidFill>
            </a:endParaRPr>
          </a:p>
        </p:txBody>
      </p:sp>
      <p:sp>
        <p:nvSpPr>
          <p:cNvPr id="10" name="Rectangle 9"/>
          <p:cNvSpPr/>
          <p:nvPr/>
        </p:nvSpPr>
        <p:spPr bwMode="auto">
          <a:xfrm>
            <a:off x="507868" y="322230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solidFill>
                  <a:srgbClr val="FFC000"/>
                </a:solidFill>
              </a:rPr>
              <a:t>Using </a:t>
            </a:r>
            <a:r>
              <a:rPr lang="en-US" sz="2400" dirty="0" smtClean="0">
                <a:solidFill>
                  <a:srgbClr val="FFC000"/>
                </a:solidFill>
              </a:rPr>
              <a:t>ASP.NET Output </a:t>
            </a:r>
            <a:r>
              <a:rPr lang="en-US" sz="2400" dirty="0">
                <a:solidFill>
                  <a:srgbClr val="FFC000"/>
                </a:solidFill>
              </a:rPr>
              <a:t>Caching with WCF Data Services </a:t>
            </a:r>
            <a:r>
              <a:rPr lang="en-US" sz="2400" dirty="0">
                <a:solidFill>
                  <a:srgbClr val="FFC000"/>
                </a:solidFill>
                <a:hlinkClick r:id="rId5"/>
              </a:rPr>
              <a:t>http://</a:t>
            </a:r>
            <a:r>
              <a:rPr lang="en-US" sz="2400" dirty="0" smtClean="0">
                <a:solidFill>
                  <a:srgbClr val="FFC000"/>
                </a:solidFill>
                <a:hlinkClick r:id="rId5"/>
              </a:rPr>
              <a:t>bit.ly/gXmbdE</a:t>
            </a:r>
            <a:r>
              <a:rPr lang="en-US" sz="2400" dirty="0" smtClean="0">
                <a:solidFill>
                  <a:srgbClr val="FFC000"/>
                </a:solidFill>
              </a:rPr>
              <a:t> </a:t>
            </a:r>
            <a:endParaRPr lang="en-US" sz="2400" dirty="0">
              <a:solidFill>
                <a:schemeClr val="tx1"/>
              </a:solidFill>
            </a:endParaRPr>
          </a:p>
        </p:txBody>
      </p:sp>
      <p:sp>
        <p:nvSpPr>
          <p:cNvPr id="12" name="Rectangle 11"/>
          <p:cNvSpPr/>
          <p:nvPr/>
        </p:nvSpPr>
        <p:spPr bwMode="auto">
          <a:xfrm>
            <a:off x="507868" y="3947029"/>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solidFill>
                  <a:srgbClr val="FFC000"/>
                </a:solidFill>
              </a:rPr>
              <a:t>Authentication posts on the OData team blog </a:t>
            </a:r>
            <a:r>
              <a:rPr lang="en-US" sz="2400" dirty="0" smtClean="0">
                <a:solidFill>
                  <a:srgbClr val="FFC000"/>
                </a:solidFill>
                <a:hlinkClick r:id="rId5"/>
              </a:rPr>
              <a:t>http</a:t>
            </a:r>
            <a:r>
              <a:rPr lang="en-US" sz="2400" dirty="0">
                <a:solidFill>
                  <a:srgbClr val="FFC000"/>
                </a:solidFill>
                <a:hlinkClick r:id="rId5"/>
              </a:rPr>
              <a:t>://</a:t>
            </a:r>
            <a:r>
              <a:rPr lang="en-US" sz="2400" dirty="0" smtClean="0">
                <a:solidFill>
                  <a:srgbClr val="FFC000"/>
                </a:solidFill>
                <a:hlinkClick r:id="rId5"/>
              </a:rPr>
              <a:t>bit.ly/gXmbdE</a:t>
            </a:r>
            <a:r>
              <a:rPr lang="en-US" sz="2400" dirty="0" smtClean="0">
                <a:solidFill>
                  <a:srgbClr val="FFC000"/>
                </a:solidFill>
              </a:rPr>
              <a:t> </a:t>
            </a:r>
            <a:endParaRPr lang="en-US" sz="2400" dirty="0">
              <a:solidFill>
                <a:schemeClr val="tx1"/>
              </a:solidFill>
            </a:endParaRPr>
          </a:p>
        </p:txBody>
      </p:sp>
      <p:sp>
        <p:nvSpPr>
          <p:cNvPr id="13" name="Rectangle 12"/>
          <p:cNvSpPr/>
          <p:nvPr/>
        </p:nvSpPr>
        <p:spPr bwMode="auto">
          <a:xfrm>
            <a:off x="507868" y="4708827"/>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solidFill>
                  <a:srgbClr val="FFC000"/>
                </a:solidFill>
              </a:rPr>
              <a:t>The New Hands-on Lab on ACS + WP7 + OAuth2.0 OData </a:t>
            </a:r>
            <a:r>
              <a:rPr lang="en-US" sz="2400" dirty="0" smtClean="0">
                <a:solidFill>
                  <a:srgbClr val="FFC000"/>
                </a:solidFill>
              </a:rPr>
              <a:t>Service </a:t>
            </a:r>
            <a:r>
              <a:rPr lang="en-US" sz="2400" dirty="0" smtClean="0">
                <a:hlinkClick r:id="rId6" tooltip="http://blogs.msdn.com/b/vbertocci/archive/2011/04/13/the-new-hands-on-lab-on-acs-wp7-oauth2-0-odata-service.aspx/"/>
              </a:rPr>
              <a:t>http</a:t>
            </a:r>
            <a:r>
              <a:rPr lang="en-US" sz="2400" dirty="0">
                <a:hlinkClick r:id="rId6" tooltip="http://blogs.msdn.com/b/vbertocci/archive/2011/04/13/the-new-hands-on-lab-on-acs-wp7-oauth2-0-odata-service.aspx/"/>
              </a:rPr>
              <a:t>://bit.ly/h8gcJV</a:t>
            </a:r>
            <a:endParaRPr lang="en-US" sz="2400" dirty="0">
              <a:solidFill>
                <a:schemeClr val="tx1"/>
              </a:solidFill>
            </a:endParaRPr>
          </a:p>
        </p:txBody>
      </p:sp>
      <p:sp>
        <p:nvSpPr>
          <p:cNvPr id="14" name="Rectangle 13"/>
          <p:cNvSpPr/>
          <p:nvPr/>
        </p:nvSpPr>
        <p:spPr bwMode="auto">
          <a:xfrm>
            <a:off x="507868" y="1468104"/>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solidFill>
                  <a:srgbClr val="FFC000"/>
                </a:solidFill>
              </a:rPr>
              <a:t>Windows Azure SDK and Windows Azure Tools for Microsoft Visual Studio </a:t>
            </a:r>
            <a:r>
              <a:rPr lang="en-US" sz="2400" dirty="0">
                <a:solidFill>
                  <a:srgbClr val="FFC000"/>
                </a:solidFill>
                <a:hlinkClick r:id="rId7"/>
              </a:rPr>
              <a:t>http://</a:t>
            </a:r>
            <a:r>
              <a:rPr lang="en-US" sz="2400" dirty="0" smtClean="0">
                <a:solidFill>
                  <a:srgbClr val="FFC000"/>
                </a:solidFill>
                <a:hlinkClick r:id="rId7"/>
              </a:rPr>
              <a:t>bit.ly/mMcoc3</a:t>
            </a:r>
            <a:r>
              <a:rPr lang="en-US" sz="2400" dirty="0" smtClean="0">
                <a:solidFill>
                  <a:srgbClr val="FFC000"/>
                </a:solidFill>
              </a:rPr>
              <a:t> </a:t>
            </a:r>
            <a:endParaRPr lang="en-US" sz="2400" dirty="0">
              <a:solidFill>
                <a:schemeClr val="tx1"/>
              </a:solidFill>
            </a:endParaRPr>
          </a:p>
        </p:txBody>
      </p:sp>
    </p:spTree>
    <p:extLst>
      <p:ext uri="{BB962C8B-B14F-4D97-AF65-F5344CB8AC3E}">
        <p14:creationId xmlns:p14="http://schemas.microsoft.com/office/powerpoint/2010/main" val="402694778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 you know how to?</a:t>
            </a:r>
            <a:endParaRPr lang="en-US" dirty="0"/>
          </a:p>
        </p:txBody>
      </p:sp>
      <p:sp>
        <p:nvSpPr>
          <p:cNvPr id="3" name="Text Placeholder 2"/>
          <p:cNvSpPr>
            <a:spLocks noGrp="1"/>
          </p:cNvSpPr>
          <p:nvPr>
            <p:ph type="body" sz="quarter" idx="10"/>
          </p:nvPr>
        </p:nvSpPr>
        <p:spPr>
          <a:xfrm>
            <a:off x="519112" y="1447799"/>
            <a:ext cx="11149013" cy="2609945"/>
          </a:xfrm>
        </p:spPr>
        <p:txBody>
          <a:bodyPr/>
          <a:lstStyle/>
          <a:p>
            <a:r>
              <a:rPr lang="en-US" dirty="0" smtClean="0"/>
              <a:t>Build a custom OData Service?</a:t>
            </a:r>
          </a:p>
          <a:p>
            <a:r>
              <a:rPr lang="en-US" dirty="0" smtClean="0"/>
              <a:t>Configure and Deploy your OData Service?</a:t>
            </a:r>
          </a:p>
          <a:p>
            <a:r>
              <a:rPr lang="en-US" dirty="0" smtClean="0"/>
              <a:t>Reach your audience?</a:t>
            </a:r>
          </a:p>
          <a:p>
            <a:r>
              <a:rPr lang="en-US" dirty="0" smtClean="0"/>
              <a:t>Share only what you want?</a:t>
            </a:r>
          </a:p>
          <a:p>
            <a:r>
              <a:rPr lang="en-US" dirty="0" smtClean="0"/>
              <a:t>Plan for the future?</a:t>
            </a:r>
          </a:p>
        </p:txBody>
      </p:sp>
    </p:spTree>
    <p:extLst>
      <p:ext uri="{BB962C8B-B14F-4D97-AF65-F5344CB8AC3E}">
        <p14:creationId xmlns:p14="http://schemas.microsoft.com/office/powerpoint/2010/main" val="1689271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94179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solidFill>
                  <a:srgbClr val="FFC000"/>
                </a:solidFill>
              </a:rPr>
              <a:t>DEV308 | Creating and Consuming Open Data Protocol (OData) </a:t>
            </a:r>
            <a:r>
              <a:rPr lang="en-US" sz="2400" dirty="0" smtClean="0">
                <a:solidFill>
                  <a:srgbClr val="FFC000"/>
                </a:solidFill>
              </a:rPr>
              <a:t>Services </a:t>
            </a:r>
            <a:r>
              <a:rPr lang="en-US" sz="2400" dirty="0" smtClean="0"/>
              <a:t>– Beth </a:t>
            </a:r>
            <a:r>
              <a:rPr lang="en-US" sz="2400" dirty="0" err="1" smtClean="0"/>
              <a:t>Massi</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402514"/>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solidFill>
                  <a:srgbClr val="FFC000"/>
                </a:solidFill>
              </a:rPr>
              <a:t>DEV374-INT | OData </a:t>
            </a:r>
            <a:r>
              <a:rPr lang="en-US" sz="2400" dirty="0" smtClean="0">
                <a:solidFill>
                  <a:srgbClr val="FFC000"/>
                </a:solidFill>
              </a:rPr>
              <a:t>Unplugged</a:t>
            </a:r>
            <a:br>
              <a:rPr lang="en-US" sz="2400" dirty="0" smtClean="0">
                <a:solidFill>
                  <a:srgbClr val="FFC000"/>
                </a:solidFill>
              </a:rPr>
            </a:br>
            <a:r>
              <a:rPr lang="en-US" sz="2400" dirty="0" smtClean="0">
                <a:solidFill>
                  <a:schemeClr val="tx1"/>
                </a:solidFill>
              </a:rPr>
              <a:t>Alex James (that me!)</a:t>
            </a:r>
            <a:endParaRPr lang="en-US" sz="2400" dirty="0">
              <a:solidFill>
                <a:schemeClr val="tx1"/>
              </a:solidFill>
            </a:endParaRPr>
          </a:p>
        </p:txBody>
      </p:sp>
      <p:sp>
        <p:nvSpPr>
          <p:cNvPr id="11" name="Rectangle 10"/>
          <p:cNvSpPr/>
          <p:nvPr/>
        </p:nvSpPr>
        <p:spPr bwMode="auto">
          <a:xfrm>
            <a:off x="507868" y="34238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solidFill>
                  <a:srgbClr val="FFC000"/>
                </a:solidFill>
              </a:rPr>
              <a:t>DEV372-HOL | Building and Consuming OData Services </a:t>
            </a:r>
          </a:p>
        </p:txBody>
      </p:sp>
      <p:sp>
        <p:nvSpPr>
          <p:cNvPr id="15" name="Rectangle 14"/>
          <p:cNvSpPr/>
          <p:nvPr/>
        </p:nvSpPr>
        <p:spPr bwMode="auto">
          <a:xfrm>
            <a:off x="507868" y="4402259"/>
            <a:ext cx="11173090" cy="182819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a:lnSpc>
                <a:spcPct val="90000"/>
              </a:lnSpc>
              <a:spcBef>
                <a:spcPct val="20000"/>
              </a:spcBef>
              <a:buSzPct val="90000"/>
            </a:pPr>
            <a:r>
              <a:rPr lang="en-US" sz="2400" dirty="0" smtClean="0">
                <a:solidFill>
                  <a:srgbClr val="FFC000"/>
                </a:solidFill>
              </a:rPr>
              <a:t>Contact me…</a:t>
            </a:r>
          </a:p>
          <a:p>
            <a:pPr>
              <a:lnSpc>
                <a:spcPct val="90000"/>
              </a:lnSpc>
              <a:spcBef>
                <a:spcPct val="20000"/>
              </a:spcBef>
              <a:buSzPct val="90000"/>
            </a:pPr>
            <a:r>
              <a:rPr lang="en-US" sz="2400" dirty="0" smtClean="0">
                <a:gradFill>
                  <a:gsLst>
                    <a:gs pos="0">
                      <a:schemeClr val="tx1"/>
                    </a:gs>
                    <a:gs pos="100000">
                      <a:schemeClr val="tx1"/>
                    </a:gs>
                  </a:gsLst>
                  <a:lin ang="5400000" scaled="0"/>
                </a:gradFill>
              </a:rPr>
              <a:t>Email: </a:t>
            </a:r>
            <a:r>
              <a:rPr lang="en-US" sz="2400" dirty="0" smtClean="0">
                <a:gradFill>
                  <a:gsLst>
                    <a:gs pos="0">
                      <a:schemeClr val="tx1"/>
                    </a:gs>
                    <a:gs pos="100000">
                      <a:schemeClr val="tx1"/>
                    </a:gs>
                  </a:gsLst>
                  <a:lin ang="5400000" scaled="0"/>
                </a:gradFill>
                <a:hlinkClick r:id="rId4"/>
              </a:rPr>
              <a:t>alex.james@microsoft.com</a:t>
            </a:r>
            <a:endParaRPr lang="en-US" sz="2400" dirty="0" smtClean="0">
              <a:gradFill>
                <a:gsLst>
                  <a:gs pos="0">
                    <a:schemeClr val="tx1"/>
                  </a:gs>
                  <a:gs pos="100000">
                    <a:schemeClr val="tx1"/>
                  </a:gs>
                </a:gsLst>
                <a:lin ang="5400000" scaled="0"/>
              </a:gradFill>
            </a:endParaRPr>
          </a:p>
          <a:p>
            <a:pPr>
              <a:lnSpc>
                <a:spcPct val="90000"/>
              </a:lnSpc>
              <a:spcBef>
                <a:spcPct val="20000"/>
              </a:spcBef>
              <a:buSzPct val="90000"/>
            </a:pPr>
            <a:r>
              <a:rPr lang="en-US" sz="2400" dirty="0" smtClean="0">
                <a:gradFill>
                  <a:gsLst>
                    <a:gs pos="0">
                      <a:schemeClr val="tx1"/>
                    </a:gs>
                    <a:gs pos="100000">
                      <a:schemeClr val="tx1"/>
                    </a:gs>
                  </a:gsLst>
                  <a:lin ang="5400000" scaled="0"/>
                </a:gradFill>
              </a:rPr>
              <a:t>Twitter: </a:t>
            </a:r>
            <a:r>
              <a:rPr lang="en-US" sz="2400" dirty="0" smtClean="0">
                <a:gradFill>
                  <a:gsLst>
                    <a:gs pos="0">
                      <a:schemeClr val="tx1"/>
                    </a:gs>
                    <a:gs pos="100000">
                      <a:schemeClr val="tx1"/>
                    </a:gs>
                  </a:gsLst>
                  <a:lin ang="5400000" scaled="0"/>
                </a:gradFill>
                <a:hlinkClick r:id="rId5"/>
              </a:rPr>
              <a:t>@</a:t>
            </a:r>
            <a:r>
              <a:rPr lang="en-US" sz="2400" dirty="0" err="1" smtClean="0">
                <a:gradFill>
                  <a:gsLst>
                    <a:gs pos="0">
                      <a:schemeClr val="tx1"/>
                    </a:gs>
                    <a:gs pos="100000">
                      <a:schemeClr val="tx1"/>
                    </a:gs>
                  </a:gsLst>
                  <a:lin ang="5400000" scaled="0"/>
                </a:gradFill>
                <a:hlinkClick r:id="rId5"/>
              </a:rPr>
              <a:t>adjames</a:t>
            </a:r>
            <a:endParaRPr lang="en-US" sz="2400" dirty="0" smtClean="0">
              <a:gradFill>
                <a:gsLst>
                  <a:gs pos="0">
                    <a:schemeClr val="tx1"/>
                  </a:gs>
                  <a:gs pos="100000">
                    <a:schemeClr val="tx1"/>
                  </a:gs>
                </a:gsLst>
                <a:lin ang="5400000" scaled="0"/>
              </a:gradFill>
            </a:endParaRPr>
          </a:p>
          <a:p>
            <a:pPr>
              <a:lnSpc>
                <a:spcPct val="90000"/>
              </a:lnSpc>
              <a:spcBef>
                <a:spcPct val="20000"/>
              </a:spcBef>
              <a:buSzPct val="90000"/>
            </a:pPr>
            <a:r>
              <a:rPr lang="en-US" sz="2400" dirty="0" smtClean="0">
                <a:gradFill>
                  <a:gsLst>
                    <a:gs pos="0">
                      <a:schemeClr val="tx1"/>
                    </a:gs>
                    <a:gs pos="100000">
                      <a:schemeClr val="tx1"/>
                    </a:gs>
                  </a:gsLst>
                  <a:lin ang="5400000" scaled="0"/>
                </a:gradFill>
              </a:rPr>
              <a:t>Blog: </a:t>
            </a:r>
            <a:r>
              <a:rPr lang="en-US" sz="2400" dirty="0" smtClean="0">
                <a:gradFill>
                  <a:gsLst>
                    <a:gs pos="0">
                      <a:schemeClr val="tx1"/>
                    </a:gs>
                    <a:gs pos="100000">
                      <a:schemeClr val="tx1"/>
                    </a:gs>
                  </a:gsLst>
                  <a:lin ang="5400000" scaled="0"/>
                </a:gradFill>
                <a:hlinkClick r:id="rId6"/>
              </a:rPr>
              <a:t>blogs.msdn.com/alexj</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OData: ( </a:t>
            </a:r>
            <a:r>
              <a:rPr lang="en-US" sz="2400" dirty="0" smtClean="0">
                <a:gradFill>
                  <a:gsLst>
                    <a:gs pos="0">
                      <a:schemeClr val="tx1"/>
                    </a:gs>
                    <a:gs pos="100000">
                      <a:schemeClr val="tx1"/>
                    </a:gs>
                  </a:gsLst>
                  <a:lin ang="5400000" scaled="0"/>
                </a:gradFill>
                <a:hlinkClick r:id="rId4"/>
              </a:rPr>
              <a:t>http://www.odata.org</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OData &amp; WCF Data Services on MSDN ( </a:t>
            </a:r>
            <a:r>
              <a:rPr lang="en-US" sz="2400" dirty="0" smtClean="0">
                <a:gradFill>
                  <a:gsLst>
                    <a:gs pos="0">
                      <a:schemeClr val="tx1"/>
                    </a:gs>
                    <a:gs pos="100000">
                      <a:schemeClr val="tx1"/>
                    </a:gs>
                  </a:gsLst>
                  <a:lin ang="5400000" scaled="0"/>
                </a:gradFill>
                <a:hlinkClick r:id="rId5"/>
              </a:rPr>
              <a:t>http://msdn.microsoft.com/odata</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OData on </a:t>
            </a:r>
            <a:r>
              <a:rPr lang="en-US" sz="2400" dirty="0" err="1" smtClean="0">
                <a:gradFill>
                  <a:gsLst>
                    <a:gs pos="0">
                      <a:schemeClr val="tx1"/>
                    </a:gs>
                    <a:gs pos="100000">
                      <a:schemeClr val="tx1"/>
                    </a:gs>
                  </a:gsLst>
                  <a:lin ang="5400000" scaled="0"/>
                </a:gradFill>
              </a:rPr>
              <a:t>CodePlex</a:t>
            </a:r>
            <a:r>
              <a:rPr lang="en-US" sz="2400" dirty="0" smtClean="0">
                <a:gradFill>
                  <a:gsLst>
                    <a:gs pos="0">
                      <a:schemeClr val="tx1"/>
                    </a:gs>
                    <a:gs pos="100000">
                      <a:schemeClr val="tx1"/>
                    </a:gs>
                  </a:gsLst>
                  <a:lin ang="5400000" scaled="0"/>
                </a:gradFill>
              </a:rPr>
              <a:t> ( </a:t>
            </a:r>
            <a:r>
              <a:rPr lang="en-US" sz="2400" dirty="0" smtClean="0">
                <a:gradFill>
                  <a:gsLst>
                    <a:gs pos="0">
                      <a:schemeClr val="tx1"/>
                    </a:gs>
                    <a:gs pos="100000">
                      <a:schemeClr val="tx1"/>
                    </a:gs>
                  </a:gsLst>
                  <a:lin ang="5400000" scaled="0"/>
                </a:gradFill>
                <a:hlinkClick r:id="rId6"/>
              </a:rPr>
              <a:t>http://odata.codeplex.com</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17" name="Rectangle 16"/>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err="1" smtClean="0">
                <a:gradFill>
                  <a:gsLst>
                    <a:gs pos="0">
                      <a:schemeClr val="tx1"/>
                    </a:gs>
                    <a:gs pos="100000">
                      <a:schemeClr val="tx1"/>
                    </a:gs>
                  </a:gsLst>
                  <a:lin ang="5400000" scaled="0"/>
                </a:gradFill>
              </a:rPr>
              <a:t>TechEd</a:t>
            </a:r>
            <a:r>
              <a:rPr lang="en-US" sz="2400" dirty="0" smtClean="0">
                <a:gradFill>
                  <a:gsLst>
                    <a:gs pos="0">
                      <a:schemeClr val="tx1"/>
                    </a:gs>
                    <a:gs pos="100000">
                      <a:schemeClr val="tx1"/>
                    </a:gs>
                  </a:gsLst>
                  <a:lin ang="5400000" scaled="0"/>
                </a:gradFill>
              </a:rPr>
              <a:t> OData Service ( </a:t>
            </a:r>
            <a:r>
              <a:rPr lang="en-US" sz="2400" dirty="0" smtClean="0">
                <a:gradFill>
                  <a:gsLst>
                    <a:gs pos="0">
                      <a:schemeClr val="tx1"/>
                    </a:gs>
                    <a:gs pos="100000">
                      <a:schemeClr val="tx1"/>
                    </a:gs>
                  </a:gsLst>
                  <a:lin ang="5400000" scaled="0"/>
                </a:gradFill>
                <a:hlinkClick r:id="rId7"/>
              </a:rPr>
              <a:t>http</a:t>
            </a:r>
            <a:r>
              <a:rPr lang="en-US" sz="2400" dirty="0">
                <a:gradFill>
                  <a:gsLst>
                    <a:gs pos="0">
                      <a:schemeClr val="tx1"/>
                    </a:gs>
                    <a:gs pos="100000">
                      <a:schemeClr val="tx1"/>
                    </a:gs>
                  </a:gsLst>
                  <a:lin ang="5400000" scaled="0"/>
                </a:gradFill>
                <a:hlinkClick r:id="rId7"/>
              </a:rPr>
              <a:t>://</a:t>
            </a:r>
            <a:r>
              <a:rPr lang="en-US" sz="2400" dirty="0" smtClean="0">
                <a:gradFill>
                  <a:gsLst>
                    <a:gs pos="0">
                      <a:schemeClr val="tx1"/>
                    </a:gs>
                    <a:gs pos="100000">
                      <a:schemeClr val="tx1"/>
                    </a:gs>
                  </a:gsLst>
                  <a:lin ang="5400000" scaled="0"/>
                </a:gradFill>
                <a:hlinkClick r:id="rId7"/>
              </a:rPr>
              <a:t>odata.msteched.com/tena2011/sessions.svc</a:t>
            </a:r>
            <a:r>
              <a:rPr lang="en-US" sz="2400" dirty="0" smtClean="0">
                <a:gradFill>
                  <a:gsLst>
                    <a:gs pos="0">
                      <a:schemeClr val="tx1"/>
                    </a:gs>
                    <a:gs pos="100000">
                      <a:schemeClr val="tx1"/>
                    </a:gs>
                  </a:gsLst>
                  <a:lin ang="5400000" scaled="0"/>
                </a:gradFill>
              </a:rPr>
              <a:t> ) </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275527524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68968240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64136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707822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does this matter?</a:t>
            </a:r>
            <a:endParaRPr lang="en-US" dirty="0"/>
          </a:p>
        </p:txBody>
      </p:sp>
      <p:sp>
        <p:nvSpPr>
          <p:cNvPr id="3" name="Content Placeholder 2"/>
          <p:cNvSpPr>
            <a:spLocks noGrp="1"/>
          </p:cNvSpPr>
          <p:nvPr>
            <p:ph idx="1"/>
          </p:nvPr>
        </p:nvSpPr>
        <p:spPr>
          <a:xfrm>
            <a:off x="507868" y="989013"/>
            <a:ext cx="11172957" cy="3151632"/>
          </a:xfrm>
        </p:spPr>
        <p:txBody>
          <a:bodyPr/>
          <a:lstStyle/>
          <a:p>
            <a:pPr marL="0" indent="0">
              <a:buNone/>
            </a:pPr>
            <a:endParaRPr lang="en-US" dirty="0" smtClean="0"/>
          </a:p>
          <a:p>
            <a:r>
              <a:rPr lang="en-US" dirty="0" smtClean="0"/>
              <a:t>OData is the </a:t>
            </a:r>
            <a:r>
              <a:rPr lang="en-US" b="1" u="sng" dirty="0" smtClean="0"/>
              <a:t>easiest</a:t>
            </a:r>
            <a:r>
              <a:rPr lang="en-US" dirty="0" smtClean="0"/>
              <a:t> way to share data</a:t>
            </a:r>
          </a:p>
          <a:p>
            <a:r>
              <a:rPr lang="en-US" dirty="0" smtClean="0"/>
              <a:t>Do it wrong and it will </a:t>
            </a:r>
            <a:r>
              <a:rPr lang="en-US" b="1" u="sng" dirty="0" smtClean="0"/>
              <a:t>cost</a:t>
            </a:r>
            <a:r>
              <a:rPr lang="en-US" dirty="0" smtClean="0"/>
              <a:t> you</a:t>
            </a:r>
            <a:endParaRPr lang="en-US" b="1" u="sng" dirty="0" smtClean="0"/>
          </a:p>
          <a:p>
            <a:r>
              <a:rPr lang="en-US" dirty="0" smtClean="0"/>
              <a:t>Mobile and JavaScript clients </a:t>
            </a:r>
            <a:r>
              <a:rPr lang="en-US" b="1" u="sng" dirty="0" smtClean="0"/>
              <a:t>are</a:t>
            </a:r>
            <a:r>
              <a:rPr lang="en-US" dirty="0" smtClean="0"/>
              <a:t> important</a:t>
            </a:r>
          </a:p>
          <a:p>
            <a:r>
              <a:rPr lang="en-US" dirty="0" smtClean="0"/>
              <a:t>Sharing </a:t>
            </a:r>
            <a:r>
              <a:rPr lang="en-US" b="1" u="sng" dirty="0" smtClean="0">
                <a:solidFill>
                  <a:schemeClr val="tx1"/>
                </a:solidFill>
              </a:rPr>
              <a:t>too</a:t>
            </a:r>
            <a:r>
              <a:rPr lang="en-US" dirty="0" smtClean="0"/>
              <a:t> much can hurt your career</a:t>
            </a:r>
          </a:p>
          <a:p>
            <a:r>
              <a:rPr lang="en-US" dirty="0" smtClean="0"/>
              <a:t>Things </a:t>
            </a:r>
            <a:r>
              <a:rPr lang="en-US" b="1" u="sng" dirty="0" smtClean="0"/>
              <a:t>change</a:t>
            </a:r>
            <a:r>
              <a:rPr lang="en-US" dirty="0" smtClean="0"/>
              <a:t>.</a:t>
            </a:r>
          </a:p>
        </p:txBody>
      </p:sp>
    </p:spTree>
    <p:extLst>
      <p:ext uri="{BB962C8B-B14F-4D97-AF65-F5344CB8AC3E}">
        <p14:creationId xmlns:p14="http://schemas.microsoft.com/office/powerpoint/2010/main" val="219814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big cloud"/>
          <p:cNvSpPr>
            <a:spLocks/>
          </p:cNvSpPr>
          <p:nvPr/>
        </p:nvSpPr>
        <p:spPr bwMode="auto">
          <a:xfrm>
            <a:off x="64011" y="3784349"/>
            <a:ext cx="3964386" cy="2100206"/>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atin typeface="Arial" pitchFamily="34" charset="0"/>
            </a:endParaRPr>
          </a:p>
        </p:txBody>
      </p:sp>
      <p:sp>
        <p:nvSpPr>
          <p:cNvPr id="13" name="Isosceles Triangle 12"/>
          <p:cNvSpPr/>
          <p:nvPr/>
        </p:nvSpPr>
        <p:spPr bwMode="auto">
          <a:xfrm rot="18317764">
            <a:off x="6644074" y="-1885876"/>
            <a:ext cx="3766873" cy="13725885"/>
          </a:xfrm>
          <a:prstGeom prst="triangle">
            <a:avLst/>
          </a:prstGeom>
          <a:gradFill>
            <a:gsLst>
              <a:gs pos="0">
                <a:schemeClr val="accent6">
                  <a:lumMod val="20000"/>
                  <a:lumOff val="80000"/>
                </a:schemeClr>
              </a:gs>
              <a:gs pos="100000">
                <a:schemeClr val="tx2"/>
              </a:gs>
            </a:gsLst>
          </a:gradFill>
          <a:ln>
            <a:solidFill>
              <a:schemeClr val="tx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Freeform 8"/>
          <p:cNvSpPr>
            <a:spLocks noEditPoints="1"/>
          </p:cNvSpPr>
          <p:nvPr/>
        </p:nvSpPr>
        <p:spPr bwMode="auto">
          <a:xfrm>
            <a:off x="333899" y="3164619"/>
            <a:ext cx="1309351" cy="3224598"/>
          </a:xfrm>
          <a:custGeom>
            <a:avLst/>
            <a:gdLst/>
            <a:ahLst/>
            <a:cxnLst>
              <a:cxn ang="0">
                <a:pos x="356" y="0"/>
              </a:cxn>
              <a:cxn ang="0">
                <a:pos x="10" y="0"/>
              </a:cxn>
              <a:cxn ang="0">
                <a:pos x="0" y="10"/>
              </a:cxn>
              <a:cxn ang="0">
                <a:pos x="0" y="584"/>
              </a:cxn>
              <a:cxn ang="0">
                <a:pos x="366" y="584"/>
              </a:cxn>
              <a:cxn ang="0">
                <a:pos x="366" y="10"/>
              </a:cxn>
              <a:cxn ang="0">
                <a:pos x="356" y="0"/>
              </a:cxn>
              <a:cxn ang="0">
                <a:pos x="322" y="242"/>
              </a:cxn>
              <a:cxn ang="0">
                <a:pos x="312" y="252"/>
              </a:cxn>
              <a:cxn ang="0">
                <a:pos x="57" y="252"/>
              </a:cxn>
              <a:cxn ang="0">
                <a:pos x="48" y="242"/>
              </a:cxn>
              <a:cxn ang="0">
                <a:pos x="48" y="208"/>
              </a:cxn>
              <a:cxn ang="0">
                <a:pos x="57" y="198"/>
              </a:cxn>
              <a:cxn ang="0">
                <a:pos x="312" y="198"/>
              </a:cxn>
              <a:cxn ang="0">
                <a:pos x="322" y="208"/>
              </a:cxn>
              <a:cxn ang="0">
                <a:pos x="322" y="242"/>
              </a:cxn>
              <a:cxn ang="0">
                <a:pos x="322" y="113"/>
              </a:cxn>
              <a:cxn ang="0">
                <a:pos x="312" y="122"/>
              </a:cxn>
              <a:cxn ang="0">
                <a:pos x="57" y="122"/>
              </a:cxn>
              <a:cxn ang="0">
                <a:pos x="48" y="113"/>
              </a:cxn>
              <a:cxn ang="0">
                <a:pos x="48" y="78"/>
              </a:cxn>
              <a:cxn ang="0">
                <a:pos x="57" y="69"/>
              </a:cxn>
              <a:cxn ang="0">
                <a:pos x="312" y="69"/>
              </a:cxn>
              <a:cxn ang="0">
                <a:pos x="322" y="78"/>
              </a:cxn>
              <a:cxn ang="0">
                <a:pos x="322" y="113"/>
              </a:cxn>
            </a:cxnLst>
            <a:rect l="0" t="0" r="r" b="b"/>
            <a:pathLst>
              <a:path w="366" h="584">
                <a:moveTo>
                  <a:pt x="356" y="0"/>
                </a:moveTo>
                <a:cubicBezTo>
                  <a:pt x="10" y="0"/>
                  <a:pt x="10" y="0"/>
                  <a:pt x="10" y="0"/>
                </a:cubicBezTo>
                <a:cubicBezTo>
                  <a:pt x="5" y="0"/>
                  <a:pt x="0" y="5"/>
                  <a:pt x="0" y="10"/>
                </a:cubicBezTo>
                <a:cubicBezTo>
                  <a:pt x="0" y="584"/>
                  <a:pt x="0" y="584"/>
                  <a:pt x="0" y="584"/>
                </a:cubicBezTo>
                <a:cubicBezTo>
                  <a:pt x="366" y="584"/>
                  <a:pt x="366" y="584"/>
                  <a:pt x="366" y="584"/>
                </a:cubicBezTo>
                <a:cubicBezTo>
                  <a:pt x="366" y="10"/>
                  <a:pt x="366" y="10"/>
                  <a:pt x="366" y="10"/>
                </a:cubicBezTo>
                <a:cubicBezTo>
                  <a:pt x="366" y="5"/>
                  <a:pt x="361" y="0"/>
                  <a:pt x="356" y="0"/>
                </a:cubicBezTo>
                <a:close/>
                <a:moveTo>
                  <a:pt x="322" y="242"/>
                </a:moveTo>
                <a:cubicBezTo>
                  <a:pt x="322" y="247"/>
                  <a:pt x="317" y="252"/>
                  <a:pt x="312" y="252"/>
                </a:cubicBezTo>
                <a:cubicBezTo>
                  <a:pt x="57" y="252"/>
                  <a:pt x="57" y="252"/>
                  <a:pt x="57" y="252"/>
                </a:cubicBezTo>
                <a:cubicBezTo>
                  <a:pt x="52" y="252"/>
                  <a:pt x="48" y="247"/>
                  <a:pt x="48" y="242"/>
                </a:cubicBezTo>
                <a:cubicBezTo>
                  <a:pt x="48" y="208"/>
                  <a:pt x="48" y="208"/>
                  <a:pt x="48" y="208"/>
                </a:cubicBezTo>
                <a:cubicBezTo>
                  <a:pt x="48" y="203"/>
                  <a:pt x="52" y="198"/>
                  <a:pt x="57" y="198"/>
                </a:cubicBezTo>
                <a:cubicBezTo>
                  <a:pt x="312" y="198"/>
                  <a:pt x="312" y="198"/>
                  <a:pt x="312" y="198"/>
                </a:cubicBezTo>
                <a:cubicBezTo>
                  <a:pt x="317" y="198"/>
                  <a:pt x="322" y="203"/>
                  <a:pt x="322" y="208"/>
                </a:cubicBezTo>
                <a:lnTo>
                  <a:pt x="322" y="242"/>
                </a:lnTo>
                <a:close/>
                <a:moveTo>
                  <a:pt x="322" y="113"/>
                </a:moveTo>
                <a:cubicBezTo>
                  <a:pt x="322" y="118"/>
                  <a:pt x="317" y="122"/>
                  <a:pt x="312" y="122"/>
                </a:cubicBezTo>
                <a:cubicBezTo>
                  <a:pt x="57" y="122"/>
                  <a:pt x="57" y="122"/>
                  <a:pt x="57" y="122"/>
                </a:cubicBezTo>
                <a:cubicBezTo>
                  <a:pt x="52" y="122"/>
                  <a:pt x="48" y="118"/>
                  <a:pt x="48" y="113"/>
                </a:cubicBezTo>
                <a:cubicBezTo>
                  <a:pt x="48" y="78"/>
                  <a:pt x="48" y="78"/>
                  <a:pt x="48" y="78"/>
                </a:cubicBezTo>
                <a:cubicBezTo>
                  <a:pt x="48" y="73"/>
                  <a:pt x="52" y="69"/>
                  <a:pt x="57" y="69"/>
                </a:cubicBezTo>
                <a:cubicBezTo>
                  <a:pt x="312" y="69"/>
                  <a:pt x="312" y="69"/>
                  <a:pt x="312" y="69"/>
                </a:cubicBezTo>
                <a:cubicBezTo>
                  <a:pt x="317" y="69"/>
                  <a:pt x="322" y="73"/>
                  <a:pt x="322" y="78"/>
                </a:cubicBezTo>
                <a:lnTo>
                  <a:pt x="322" y="113"/>
                </a:lnTo>
                <a:close/>
              </a:path>
            </a:pathLst>
          </a:custGeom>
          <a:solidFill>
            <a:schemeClr val="tx1"/>
          </a:solidFill>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atin typeface="Arial" pitchFamily="34" charset="0"/>
            </a:endParaRPr>
          </a:p>
        </p:txBody>
      </p:sp>
      <p:sp>
        <p:nvSpPr>
          <p:cNvPr id="2" name="Title 1"/>
          <p:cNvSpPr>
            <a:spLocks noGrp="1"/>
          </p:cNvSpPr>
          <p:nvPr>
            <p:ph type="title"/>
          </p:nvPr>
        </p:nvSpPr>
        <p:spPr/>
        <p:txBody>
          <a:bodyPr/>
          <a:lstStyle/>
          <a:p>
            <a:r>
              <a:rPr lang="en-US" smtClean="0"/>
              <a:t>What is OData?</a:t>
            </a:r>
            <a:endParaRPr lang="en-US" dirty="0"/>
          </a:p>
        </p:txBody>
      </p:sp>
      <p:sp>
        <p:nvSpPr>
          <p:cNvPr id="28" name="Text Placeholder 2"/>
          <p:cNvSpPr>
            <a:spLocks noGrp="1"/>
          </p:cNvSpPr>
          <p:nvPr>
            <p:ph type="body" sz="quarter" idx="4294967295"/>
          </p:nvPr>
        </p:nvSpPr>
        <p:spPr>
          <a:xfrm>
            <a:off x="6659563" y="287898"/>
            <a:ext cx="5008562" cy="1968500"/>
          </a:xfrm>
        </p:spPr>
        <p:txBody>
          <a:bodyPr/>
          <a:lstStyle/>
          <a:p>
            <a:pPr>
              <a:buSzPct val="120000"/>
              <a:buFont typeface="Wingdings" pitchFamily="2" charset="2"/>
              <a:buChar char="ü"/>
            </a:pPr>
            <a:r>
              <a:rPr lang="en-US" sz="2000" dirty="0" smtClean="0"/>
              <a:t>HTTP</a:t>
            </a:r>
          </a:p>
          <a:p>
            <a:pPr>
              <a:buSzPct val="120000"/>
              <a:buFont typeface="Wingdings" pitchFamily="2" charset="2"/>
              <a:buChar char="ü"/>
            </a:pPr>
            <a:r>
              <a:rPr lang="en-US" sz="2000" dirty="0" smtClean="0"/>
              <a:t>Reach (devices and platforms)</a:t>
            </a:r>
          </a:p>
          <a:p>
            <a:pPr>
              <a:buSzPct val="120000"/>
              <a:buFont typeface="Wingdings" pitchFamily="2" charset="2"/>
              <a:buChar char="ü"/>
            </a:pPr>
            <a:r>
              <a:rPr lang="en-US" sz="2000" dirty="0" smtClean="0"/>
              <a:t>Metadata</a:t>
            </a:r>
          </a:p>
          <a:p>
            <a:pPr>
              <a:buSzPct val="120000"/>
              <a:buFont typeface="Wingdings" pitchFamily="2" charset="2"/>
              <a:buChar char="ü"/>
            </a:pPr>
            <a:r>
              <a:rPr lang="en-US" sz="2000" dirty="0"/>
              <a:t>Formats (ATOM &amp; JSON)</a:t>
            </a:r>
            <a:endParaRPr lang="en-US" sz="2000" dirty="0" smtClean="0"/>
          </a:p>
          <a:p>
            <a:pPr>
              <a:buSzPct val="120000"/>
              <a:buFont typeface="Wingdings" pitchFamily="2" charset="2"/>
              <a:buChar char="ü"/>
            </a:pPr>
            <a:r>
              <a:rPr lang="en-US" sz="2000" dirty="0" smtClean="0"/>
              <a:t>Semantics(GET/PUT/POST/DELETE) </a:t>
            </a:r>
          </a:p>
          <a:p>
            <a:pPr>
              <a:buSzPct val="120000"/>
              <a:buFont typeface="Wingdings" pitchFamily="2" charset="2"/>
              <a:buChar char="ü"/>
            </a:pPr>
            <a:r>
              <a:rPr lang="en-US" sz="2000" dirty="0" smtClean="0"/>
              <a:t>Uri Conventions &amp; Query Language</a:t>
            </a:r>
          </a:p>
        </p:txBody>
      </p:sp>
      <p:sp>
        <p:nvSpPr>
          <p:cNvPr id="4" name="Rectangle 3"/>
          <p:cNvSpPr/>
          <p:nvPr/>
        </p:nvSpPr>
        <p:spPr bwMode="auto">
          <a:xfrm>
            <a:off x="1375573" y="4918623"/>
            <a:ext cx="1192698" cy="4572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tx1">
                    <a:alpha val="99000"/>
                  </a:schemeClr>
                </a:solidFill>
              </a:rPr>
              <a:t>ODATA Service</a:t>
            </a:r>
          </a:p>
        </p:txBody>
      </p:sp>
      <p:sp>
        <p:nvSpPr>
          <p:cNvPr id="5" name="Can 4"/>
          <p:cNvSpPr/>
          <p:nvPr/>
        </p:nvSpPr>
        <p:spPr bwMode="auto">
          <a:xfrm>
            <a:off x="1375573" y="5435665"/>
            <a:ext cx="1192698" cy="869926"/>
          </a:xfrm>
          <a:prstGeom prst="can">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6" name="Group 5"/>
          <p:cNvGrpSpPr/>
          <p:nvPr/>
        </p:nvGrpSpPr>
        <p:grpSpPr>
          <a:xfrm>
            <a:off x="4566462" y="1939647"/>
            <a:ext cx="962105" cy="886914"/>
            <a:chOff x="2951641" y="4587224"/>
            <a:chExt cx="284712" cy="332165"/>
          </a:xfrm>
        </p:grpSpPr>
        <p:sp>
          <p:nvSpPr>
            <p:cNvPr id="7" name="Freeform 6"/>
            <p:cNvSpPr>
              <a:spLocks/>
            </p:cNvSpPr>
            <p:nvPr/>
          </p:nvSpPr>
          <p:spPr bwMode="auto">
            <a:xfrm>
              <a:off x="2951641" y="4587224"/>
              <a:ext cx="229667" cy="332165"/>
            </a:xfrm>
            <a:custGeom>
              <a:avLst/>
              <a:gdLst/>
              <a:ahLst/>
              <a:cxnLst>
                <a:cxn ang="0">
                  <a:pos x="250" y="364"/>
                </a:cxn>
                <a:cxn ang="0">
                  <a:pos x="242" y="373"/>
                </a:cxn>
                <a:cxn ang="0">
                  <a:pos x="34" y="373"/>
                </a:cxn>
                <a:cxn ang="0">
                  <a:pos x="26" y="364"/>
                </a:cxn>
                <a:cxn ang="0">
                  <a:pos x="26" y="36"/>
                </a:cxn>
                <a:cxn ang="0">
                  <a:pos x="34" y="28"/>
                </a:cxn>
                <a:cxn ang="0">
                  <a:pos x="242" y="28"/>
                </a:cxn>
                <a:cxn ang="0">
                  <a:pos x="250" y="36"/>
                </a:cxn>
                <a:cxn ang="0">
                  <a:pos x="250" y="108"/>
                </a:cxn>
                <a:cxn ang="0">
                  <a:pos x="276" y="85"/>
                </a:cxn>
                <a:cxn ang="0">
                  <a:pos x="276" y="11"/>
                </a:cxn>
                <a:cxn ang="0">
                  <a:pos x="266" y="0"/>
                </a:cxn>
                <a:cxn ang="0">
                  <a:pos x="10" y="0"/>
                </a:cxn>
                <a:cxn ang="0">
                  <a:pos x="0" y="11"/>
                </a:cxn>
                <a:cxn ang="0">
                  <a:pos x="0" y="390"/>
                </a:cxn>
                <a:cxn ang="0">
                  <a:pos x="10" y="400"/>
                </a:cxn>
                <a:cxn ang="0">
                  <a:pos x="266" y="400"/>
                </a:cxn>
                <a:cxn ang="0">
                  <a:pos x="276" y="390"/>
                </a:cxn>
                <a:cxn ang="0">
                  <a:pos x="276" y="169"/>
                </a:cxn>
                <a:cxn ang="0">
                  <a:pos x="250" y="192"/>
                </a:cxn>
                <a:cxn ang="0">
                  <a:pos x="250" y="364"/>
                </a:cxn>
              </a:cxnLst>
              <a:rect l="0" t="0" r="r" b="b"/>
              <a:pathLst>
                <a:path w="276" h="400">
                  <a:moveTo>
                    <a:pt x="250" y="364"/>
                  </a:moveTo>
                  <a:cubicBezTo>
                    <a:pt x="250" y="369"/>
                    <a:pt x="246" y="373"/>
                    <a:pt x="242" y="373"/>
                  </a:cubicBezTo>
                  <a:cubicBezTo>
                    <a:pt x="34" y="373"/>
                    <a:pt x="34" y="373"/>
                    <a:pt x="34" y="373"/>
                  </a:cubicBezTo>
                  <a:cubicBezTo>
                    <a:pt x="30" y="373"/>
                    <a:pt x="26" y="369"/>
                    <a:pt x="26" y="364"/>
                  </a:cubicBezTo>
                  <a:cubicBezTo>
                    <a:pt x="26" y="36"/>
                    <a:pt x="26" y="36"/>
                    <a:pt x="26" y="36"/>
                  </a:cubicBezTo>
                  <a:cubicBezTo>
                    <a:pt x="26" y="32"/>
                    <a:pt x="30" y="28"/>
                    <a:pt x="34" y="28"/>
                  </a:cubicBezTo>
                  <a:cubicBezTo>
                    <a:pt x="242" y="28"/>
                    <a:pt x="242" y="28"/>
                    <a:pt x="242" y="28"/>
                  </a:cubicBezTo>
                  <a:cubicBezTo>
                    <a:pt x="246" y="28"/>
                    <a:pt x="250" y="32"/>
                    <a:pt x="250" y="36"/>
                  </a:cubicBezTo>
                  <a:cubicBezTo>
                    <a:pt x="250" y="108"/>
                    <a:pt x="250" y="108"/>
                    <a:pt x="250" y="108"/>
                  </a:cubicBezTo>
                  <a:cubicBezTo>
                    <a:pt x="276" y="85"/>
                    <a:pt x="276" y="85"/>
                    <a:pt x="276" y="85"/>
                  </a:cubicBezTo>
                  <a:cubicBezTo>
                    <a:pt x="276" y="11"/>
                    <a:pt x="276" y="11"/>
                    <a:pt x="276" y="11"/>
                  </a:cubicBezTo>
                  <a:cubicBezTo>
                    <a:pt x="276" y="5"/>
                    <a:pt x="272" y="0"/>
                    <a:pt x="266" y="0"/>
                  </a:cubicBezTo>
                  <a:cubicBezTo>
                    <a:pt x="10" y="0"/>
                    <a:pt x="10" y="0"/>
                    <a:pt x="10" y="0"/>
                  </a:cubicBezTo>
                  <a:cubicBezTo>
                    <a:pt x="4" y="0"/>
                    <a:pt x="0" y="5"/>
                    <a:pt x="0" y="11"/>
                  </a:cubicBezTo>
                  <a:cubicBezTo>
                    <a:pt x="0" y="390"/>
                    <a:pt x="0" y="390"/>
                    <a:pt x="0" y="390"/>
                  </a:cubicBezTo>
                  <a:cubicBezTo>
                    <a:pt x="0" y="396"/>
                    <a:pt x="4" y="400"/>
                    <a:pt x="10" y="400"/>
                  </a:cubicBezTo>
                  <a:cubicBezTo>
                    <a:pt x="266" y="400"/>
                    <a:pt x="266" y="400"/>
                    <a:pt x="266" y="400"/>
                  </a:cubicBezTo>
                  <a:cubicBezTo>
                    <a:pt x="272" y="400"/>
                    <a:pt x="276" y="396"/>
                    <a:pt x="276" y="390"/>
                  </a:cubicBezTo>
                  <a:cubicBezTo>
                    <a:pt x="276" y="169"/>
                    <a:pt x="276" y="169"/>
                    <a:pt x="276" y="169"/>
                  </a:cubicBezTo>
                  <a:cubicBezTo>
                    <a:pt x="250" y="192"/>
                    <a:pt x="250" y="192"/>
                    <a:pt x="250" y="192"/>
                  </a:cubicBezTo>
                  <a:lnTo>
                    <a:pt x="250" y="364"/>
                  </a:lnTo>
                  <a:close/>
                </a:path>
              </a:pathLst>
            </a:custGeom>
            <a:solidFill>
              <a:srgbClr val="FFFEFA"/>
            </a:solidFill>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atin typeface="Arial" pitchFamily="34" charset="0"/>
              </a:endParaRPr>
            </a:p>
          </p:txBody>
        </p:sp>
        <p:sp>
          <p:nvSpPr>
            <p:cNvPr id="8" name="Freeform 7"/>
            <p:cNvSpPr>
              <a:spLocks/>
            </p:cNvSpPr>
            <p:nvPr/>
          </p:nvSpPr>
          <p:spPr bwMode="auto">
            <a:xfrm>
              <a:off x="3092099" y="4642267"/>
              <a:ext cx="144254" cy="127172"/>
            </a:xfrm>
            <a:custGeom>
              <a:avLst/>
              <a:gdLst/>
              <a:ahLst/>
              <a:cxnLst>
                <a:cxn ang="0">
                  <a:pos x="12" y="130"/>
                </a:cxn>
                <a:cxn ang="0">
                  <a:pos x="155" y="2"/>
                </a:cxn>
                <a:cxn ang="0">
                  <a:pos x="166" y="7"/>
                </a:cxn>
                <a:cxn ang="0">
                  <a:pos x="170" y="19"/>
                </a:cxn>
                <a:cxn ang="0">
                  <a:pos x="27" y="144"/>
                </a:cxn>
                <a:cxn ang="0">
                  <a:pos x="0" y="153"/>
                </a:cxn>
                <a:cxn ang="0">
                  <a:pos x="12" y="130"/>
                </a:cxn>
              </a:cxnLst>
              <a:rect l="0" t="0" r="r" b="b"/>
              <a:pathLst>
                <a:path w="172" h="153">
                  <a:moveTo>
                    <a:pt x="12" y="130"/>
                  </a:moveTo>
                  <a:cubicBezTo>
                    <a:pt x="155" y="2"/>
                    <a:pt x="155" y="2"/>
                    <a:pt x="155" y="2"/>
                  </a:cubicBezTo>
                  <a:cubicBezTo>
                    <a:pt x="155" y="2"/>
                    <a:pt x="161" y="0"/>
                    <a:pt x="166" y="7"/>
                  </a:cubicBezTo>
                  <a:cubicBezTo>
                    <a:pt x="172" y="14"/>
                    <a:pt x="170" y="19"/>
                    <a:pt x="170" y="19"/>
                  </a:cubicBezTo>
                  <a:cubicBezTo>
                    <a:pt x="27" y="144"/>
                    <a:pt x="27" y="144"/>
                    <a:pt x="27" y="144"/>
                  </a:cubicBezTo>
                  <a:cubicBezTo>
                    <a:pt x="0" y="153"/>
                    <a:pt x="0" y="153"/>
                    <a:pt x="0" y="153"/>
                  </a:cubicBezTo>
                  <a:lnTo>
                    <a:pt x="12" y="130"/>
                  </a:lnTo>
                  <a:close/>
                </a:path>
              </a:pathLst>
            </a:custGeom>
            <a:solidFill>
              <a:srgbClr val="FFFEFA"/>
            </a:solidFill>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atin typeface="Arial" pitchFamily="34" charset="0"/>
              </a:endParaRPr>
            </a:p>
          </p:txBody>
        </p:sp>
      </p:grpSp>
      <p:sp>
        <p:nvSpPr>
          <p:cNvPr id="10" name="Freeform 9"/>
          <p:cNvSpPr>
            <a:spLocks noEditPoints="1"/>
          </p:cNvSpPr>
          <p:nvPr/>
        </p:nvSpPr>
        <p:spPr bwMode="auto">
          <a:xfrm>
            <a:off x="3560030" y="1314852"/>
            <a:ext cx="402604" cy="596421"/>
          </a:xfrm>
          <a:custGeom>
            <a:avLst/>
            <a:gdLst/>
            <a:ahLst/>
            <a:cxnLst>
              <a:cxn ang="0">
                <a:pos x="192" y="0"/>
              </a:cxn>
              <a:cxn ang="0">
                <a:pos x="8" y="0"/>
              </a:cxn>
              <a:cxn ang="0">
                <a:pos x="0" y="8"/>
              </a:cxn>
              <a:cxn ang="0">
                <a:pos x="0" y="299"/>
              </a:cxn>
              <a:cxn ang="0">
                <a:pos x="8" y="307"/>
              </a:cxn>
              <a:cxn ang="0">
                <a:pos x="192" y="307"/>
              </a:cxn>
              <a:cxn ang="0">
                <a:pos x="200" y="299"/>
              </a:cxn>
              <a:cxn ang="0">
                <a:pos x="200" y="8"/>
              </a:cxn>
              <a:cxn ang="0">
                <a:pos x="192" y="0"/>
              </a:cxn>
              <a:cxn ang="0">
                <a:pos x="102" y="297"/>
              </a:cxn>
              <a:cxn ang="0">
                <a:pos x="85" y="279"/>
              </a:cxn>
              <a:cxn ang="0">
                <a:pos x="102" y="262"/>
              </a:cxn>
              <a:cxn ang="0">
                <a:pos x="120" y="279"/>
              </a:cxn>
              <a:cxn ang="0">
                <a:pos x="102" y="297"/>
              </a:cxn>
              <a:cxn ang="0">
                <a:pos x="178" y="245"/>
              </a:cxn>
              <a:cxn ang="0">
                <a:pos x="169" y="254"/>
              </a:cxn>
              <a:cxn ang="0">
                <a:pos x="30" y="254"/>
              </a:cxn>
              <a:cxn ang="0">
                <a:pos x="22" y="245"/>
              </a:cxn>
              <a:cxn ang="0">
                <a:pos x="22" y="29"/>
              </a:cxn>
              <a:cxn ang="0">
                <a:pos x="30" y="20"/>
              </a:cxn>
              <a:cxn ang="0">
                <a:pos x="169" y="20"/>
              </a:cxn>
              <a:cxn ang="0">
                <a:pos x="178" y="29"/>
              </a:cxn>
              <a:cxn ang="0">
                <a:pos x="178" y="245"/>
              </a:cxn>
            </a:cxnLst>
            <a:rect l="0" t="0" r="r" b="b"/>
            <a:pathLst>
              <a:path w="200" h="307">
                <a:moveTo>
                  <a:pt x="192" y="0"/>
                </a:moveTo>
                <a:cubicBezTo>
                  <a:pt x="8" y="0"/>
                  <a:pt x="8" y="0"/>
                  <a:pt x="8" y="0"/>
                </a:cubicBezTo>
                <a:cubicBezTo>
                  <a:pt x="4" y="0"/>
                  <a:pt x="0" y="3"/>
                  <a:pt x="0" y="8"/>
                </a:cubicBezTo>
                <a:cubicBezTo>
                  <a:pt x="0" y="299"/>
                  <a:pt x="0" y="299"/>
                  <a:pt x="0" y="299"/>
                </a:cubicBezTo>
                <a:cubicBezTo>
                  <a:pt x="0" y="304"/>
                  <a:pt x="4" y="307"/>
                  <a:pt x="8" y="307"/>
                </a:cubicBezTo>
                <a:cubicBezTo>
                  <a:pt x="192" y="307"/>
                  <a:pt x="192" y="307"/>
                  <a:pt x="192" y="307"/>
                </a:cubicBezTo>
                <a:cubicBezTo>
                  <a:pt x="197" y="307"/>
                  <a:pt x="200" y="304"/>
                  <a:pt x="200" y="299"/>
                </a:cubicBezTo>
                <a:cubicBezTo>
                  <a:pt x="200" y="8"/>
                  <a:pt x="200" y="8"/>
                  <a:pt x="200" y="8"/>
                </a:cubicBezTo>
                <a:cubicBezTo>
                  <a:pt x="200" y="3"/>
                  <a:pt x="197" y="0"/>
                  <a:pt x="192" y="0"/>
                </a:cubicBezTo>
                <a:close/>
                <a:moveTo>
                  <a:pt x="102" y="297"/>
                </a:moveTo>
                <a:cubicBezTo>
                  <a:pt x="92" y="297"/>
                  <a:pt x="85" y="289"/>
                  <a:pt x="85" y="279"/>
                </a:cubicBezTo>
                <a:cubicBezTo>
                  <a:pt x="85" y="270"/>
                  <a:pt x="92" y="262"/>
                  <a:pt x="102" y="262"/>
                </a:cubicBezTo>
                <a:cubicBezTo>
                  <a:pt x="112" y="262"/>
                  <a:pt x="120" y="270"/>
                  <a:pt x="120" y="279"/>
                </a:cubicBezTo>
                <a:cubicBezTo>
                  <a:pt x="120" y="289"/>
                  <a:pt x="112" y="297"/>
                  <a:pt x="102" y="297"/>
                </a:cubicBezTo>
                <a:close/>
                <a:moveTo>
                  <a:pt x="178" y="245"/>
                </a:moveTo>
                <a:cubicBezTo>
                  <a:pt x="178" y="250"/>
                  <a:pt x="174" y="254"/>
                  <a:pt x="169" y="254"/>
                </a:cubicBezTo>
                <a:cubicBezTo>
                  <a:pt x="30" y="254"/>
                  <a:pt x="30" y="254"/>
                  <a:pt x="30" y="254"/>
                </a:cubicBezTo>
                <a:cubicBezTo>
                  <a:pt x="26" y="254"/>
                  <a:pt x="22" y="250"/>
                  <a:pt x="22" y="245"/>
                </a:cubicBezTo>
                <a:cubicBezTo>
                  <a:pt x="22" y="29"/>
                  <a:pt x="22" y="29"/>
                  <a:pt x="22" y="29"/>
                </a:cubicBezTo>
                <a:cubicBezTo>
                  <a:pt x="22" y="24"/>
                  <a:pt x="26" y="20"/>
                  <a:pt x="30" y="20"/>
                </a:cubicBezTo>
                <a:cubicBezTo>
                  <a:pt x="169" y="20"/>
                  <a:pt x="169" y="20"/>
                  <a:pt x="169" y="20"/>
                </a:cubicBezTo>
                <a:cubicBezTo>
                  <a:pt x="174" y="20"/>
                  <a:pt x="178" y="24"/>
                  <a:pt x="178" y="29"/>
                </a:cubicBezTo>
                <a:lnTo>
                  <a:pt x="178" y="245"/>
                </a:lnTo>
                <a:close/>
              </a:path>
            </a:pathLst>
          </a:custGeom>
          <a:solidFill>
            <a:schemeClr val="tx1"/>
          </a:solidFill>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atin typeface="Arial" pitchFamily="34" charset="0"/>
            </a:endParaRPr>
          </a:p>
        </p:txBody>
      </p:sp>
      <p:sp>
        <p:nvSpPr>
          <p:cNvPr id="11" name="Freeform 10"/>
          <p:cNvSpPr>
            <a:spLocks noEditPoints="1"/>
          </p:cNvSpPr>
          <p:nvPr/>
        </p:nvSpPr>
        <p:spPr bwMode="auto">
          <a:xfrm>
            <a:off x="5830421" y="2826561"/>
            <a:ext cx="1730159" cy="1198501"/>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atin typeface="Arial" pitchFamily="34" charset="0"/>
            </a:endParaRPr>
          </a:p>
        </p:txBody>
      </p:sp>
      <p:sp>
        <p:nvSpPr>
          <p:cNvPr id="12" name="Freeform 11"/>
          <p:cNvSpPr>
            <a:spLocks noEditPoints="1"/>
          </p:cNvSpPr>
          <p:nvPr/>
        </p:nvSpPr>
        <p:spPr bwMode="auto">
          <a:xfrm>
            <a:off x="7953354" y="4025062"/>
            <a:ext cx="2230601" cy="1904010"/>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atin typeface="Arial" pitchFamily="34" charset="0"/>
            </a:endParaRPr>
          </a:p>
        </p:txBody>
      </p:sp>
      <p:sp>
        <p:nvSpPr>
          <p:cNvPr id="29" name="Vertical Scroll 28"/>
          <p:cNvSpPr/>
          <p:nvPr/>
        </p:nvSpPr>
        <p:spPr bwMode="auto">
          <a:xfrm>
            <a:off x="2062105" y="5377358"/>
            <a:ext cx="874148" cy="588829"/>
          </a:xfrm>
          <a:prstGeom prst="verticalScroll">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chemeClr val="tx1">
                    <a:alpha val="99000"/>
                  </a:schemeClr>
                </a:solidFill>
              </a:rPr>
              <a:t>metadata</a:t>
            </a:r>
          </a:p>
        </p:txBody>
      </p:sp>
      <p:sp>
        <p:nvSpPr>
          <p:cNvPr id="34" name="Left-Right Arrow 33"/>
          <p:cNvSpPr/>
          <p:nvPr/>
        </p:nvSpPr>
        <p:spPr bwMode="auto">
          <a:xfrm>
            <a:off x="2794125" y="4768086"/>
            <a:ext cx="5105387" cy="758274"/>
          </a:xfrm>
          <a:prstGeom prst="leftRigh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5" name="TextBox 34"/>
          <p:cNvSpPr txBox="1"/>
          <p:nvPr/>
        </p:nvSpPr>
        <p:spPr>
          <a:xfrm>
            <a:off x="4450273" y="5003211"/>
            <a:ext cx="602729"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HTTP</a:t>
            </a:r>
          </a:p>
        </p:txBody>
      </p:sp>
      <p:sp>
        <p:nvSpPr>
          <p:cNvPr id="36" name="Freeform 35"/>
          <p:cNvSpPr>
            <a:spLocks/>
          </p:cNvSpPr>
          <p:nvPr/>
        </p:nvSpPr>
        <p:spPr bwMode="auto">
          <a:xfrm rot="6676856">
            <a:off x="1558757" y="3145772"/>
            <a:ext cx="2794987" cy="301625"/>
          </a:xfrm>
          <a:custGeom>
            <a:avLst/>
            <a:gdLst/>
            <a:ahLst/>
            <a:cxnLst>
              <a:cxn ang="0">
                <a:pos x="1308" y="141"/>
              </a:cxn>
              <a:cxn ang="0">
                <a:pos x="1298" y="190"/>
              </a:cxn>
              <a:cxn ang="0">
                <a:pos x="1450" y="95"/>
              </a:cxn>
              <a:cxn ang="0">
                <a:pos x="1298" y="0"/>
              </a:cxn>
              <a:cxn ang="0">
                <a:pos x="1308" y="49"/>
              </a:cxn>
              <a:cxn ang="0">
                <a:pos x="142" y="49"/>
              </a:cxn>
              <a:cxn ang="0">
                <a:pos x="153" y="0"/>
              </a:cxn>
              <a:cxn ang="0">
                <a:pos x="0" y="95"/>
              </a:cxn>
              <a:cxn ang="0">
                <a:pos x="153" y="190"/>
              </a:cxn>
              <a:cxn ang="0">
                <a:pos x="142" y="141"/>
              </a:cxn>
              <a:cxn ang="0">
                <a:pos x="1308" y="141"/>
              </a:cxn>
            </a:cxnLst>
            <a:rect l="0" t="0" r="r" b="b"/>
            <a:pathLst>
              <a:path w="1450" h="190">
                <a:moveTo>
                  <a:pt x="1308" y="141"/>
                </a:moveTo>
                <a:lnTo>
                  <a:pt x="1298" y="190"/>
                </a:lnTo>
                <a:lnTo>
                  <a:pt x="1450" y="95"/>
                </a:lnTo>
                <a:lnTo>
                  <a:pt x="1298" y="0"/>
                </a:lnTo>
                <a:lnTo>
                  <a:pt x="1308" y="49"/>
                </a:lnTo>
                <a:lnTo>
                  <a:pt x="142" y="49"/>
                </a:lnTo>
                <a:lnTo>
                  <a:pt x="153" y="0"/>
                </a:lnTo>
                <a:lnTo>
                  <a:pt x="0" y="95"/>
                </a:lnTo>
                <a:lnTo>
                  <a:pt x="153" y="190"/>
                </a:lnTo>
                <a:lnTo>
                  <a:pt x="142" y="141"/>
                </a:lnTo>
                <a:lnTo>
                  <a:pt x="1308" y="141"/>
                </a:lnTo>
                <a:close/>
              </a:path>
            </a:pathLst>
          </a:custGeom>
          <a:solidFill>
            <a:schemeClr val="tx1">
              <a:alpha val="2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solidFill>
                <a:schemeClr val="tx1"/>
              </a:solidFill>
              <a:latin typeface="Arial" pitchFamily="34" charset="0"/>
            </a:endParaRPr>
          </a:p>
        </p:txBody>
      </p:sp>
      <p:sp>
        <p:nvSpPr>
          <p:cNvPr id="37" name="Freeform 36"/>
          <p:cNvSpPr>
            <a:spLocks/>
          </p:cNvSpPr>
          <p:nvPr/>
        </p:nvSpPr>
        <p:spPr bwMode="auto">
          <a:xfrm rot="8143087">
            <a:off x="2289719" y="3585269"/>
            <a:ext cx="2646950" cy="301625"/>
          </a:xfrm>
          <a:custGeom>
            <a:avLst/>
            <a:gdLst/>
            <a:ahLst/>
            <a:cxnLst>
              <a:cxn ang="0">
                <a:pos x="1308" y="141"/>
              </a:cxn>
              <a:cxn ang="0">
                <a:pos x="1298" y="190"/>
              </a:cxn>
              <a:cxn ang="0">
                <a:pos x="1450" y="95"/>
              </a:cxn>
              <a:cxn ang="0">
                <a:pos x="1298" y="0"/>
              </a:cxn>
              <a:cxn ang="0">
                <a:pos x="1308" y="49"/>
              </a:cxn>
              <a:cxn ang="0">
                <a:pos x="142" y="49"/>
              </a:cxn>
              <a:cxn ang="0">
                <a:pos x="153" y="0"/>
              </a:cxn>
              <a:cxn ang="0">
                <a:pos x="0" y="95"/>
              </a:cxn>
              <a:cxn ang="0">
                <a:pos x="153" y="190"/>
              </a:cxn>
              <a:cxn ang="0">
                <a:pos x="142" y="141"/>
              </a:cxn>
              <a:cxn ang="0">
                <a:pos x="1308" y="141"/>
              </a:cxn>
            </a:cxnLst>
            <a:rect l="0" t="0" r="r" b="b"/>
            <a:pathLst>
              <a:path w="1450" h="190">
                <a:moveTo>
                  <a:pt x="1308" y="141"/>
                </a:moveTo>
                <a:lnTo>
                  <a:pt x="1298" y="190"/>
                </a:lnTo>
                <a:lnTo>
                  <a:pt x="1450" y="95"/>
                </a:lnTo>
                <a:lnTo>
                  <a:pt x="1298" y="0"/>
                </a:lnTo>
                <a:lnTo>
                  <a:pt x="1308" y="49"/>
                </a:lnTo>
                <a:lnTo>
                  <a:pt x="142" y="49"/>
                </a:lnTo>
                <a:lnTo>
                  <a:pt x="153" y="0"/>
                </a:lnTo>
                <a:lnTo>
                  <a:pt x="0" y="95"/>
                </a:lnTo>
                <a:lnTo>
                  <a:pt x="153" y="190"/>
                </a:lnTo>
                <a:lnTo>
                  <a:pt x="142" y="141"/>
                </a:lnTo>
                <a:lnTo>
                  <a:pt x="1308" y="141"/>
                </a:lnTo>
                <a:close/>
              </a:path>
            </a:pathLst>
          </a:custGeom>
          <a:solidFill>
            <a:schemeClr val="tx1">
              <a:alpha val="2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solidFill>
                <a:schemeClr val="tx1"/>
              </a:solidFill>
              <a:latin typeface="Arial" pitchFamily="34" charset="0"/>
            </a:endParaRPr>
          </a:p>
        </p:txBody>
      </p:sp>
      <p:sp>
        <p:nvSpPr>
          <p:cNvPr id="38" name="Freeform 37"/>
          <p:cNvSpPr>
            <a:spLocks/>
          </p:cNvSpPr>
          <p:nvPr/>
        </p:nvSpPr>
        <p:spPr bwMode="auto">
          <a:xfrm rot="9551233">
            <a:off x="2703415" y="4083451"/>
            <a:ext cx="3186794" cy="301625"/>
          </a:xfrm>
          <a:custGeom>
            <a:avLst/>
            <a:gdLst/>
            <a:ahLst/>
            <a:cxnLst>
              <a:cxn ang="0">
                <a:pos x="1308" y="141"/>
              </a:cxn>
              <a:cxn ang="0">
                <a:pos x="1298" y="190"/>
              </a:cxn>
              <a:cxn ang="0">
                <a:pos x="1450" y="95"/>
              </a:cxn>
              <a:cxn ang="0">
                <a:pos x="1298" y="0"/>
              </a:cxn>
              <a:cxn ang="0">
                <a:pos x="1308" y="49"/>
              </a:cxn>
              <a:cxn ang="0">
                <a:pos x="142" y="49"/>
              </a:cxn>
              <a:cxn ang="0">
                <a:pos x="153" y="0"/>
              </a:cxn>
              <a:cxn ang="0">
                <a:pos x="0" y="95"/>
              </a:cxn>
              <a:cxn ang="0">
                <a:pos x="153" y="190"/>
              </a:cxn>
              <a:cxn ang="0">
                <a:pos x="142" y="141"/>
              </a:cxn>
              <a:cxn ang="0">
                <a:pos x="1308" y="141"/>
              </a:cxn>
            </a:cxnLst>
            <a:rect l="0" t="0" r="r" b="b"/>
            <a:pathLst>
              <a:path w="1450" h="190">
                <a:moveTo>
                  <a:pt x="1308" y="141"/>
                </a:moveTo>
                <a:lnTo>
                  <a:pt x="1298" y="190"/>
                </a:lnTo>
                <a:lnTo>
                  <a:pt x="1450" y="95"/>
                </a:lnTo>
                <a:lnTo>
                  <a:pt x="1298" y="0"/>
                </a:lnTo>
                <a:lnTo>
                  <a:pt x="1308" y="49"/>
                </a:lnTo>
                <a:lnTo>
                  <a:pt x="142" y="49"/>
                </a:lnTo>
                <a:lnTo>
                  <a:pt x="153" y="0"/>
                </a:lnTo>
                <a:lnTo>
                  <a:pt x="0" y="95"/>
                </a:lnTo>
                <a:lnTo>
                  <a:pt x="153" y="190"/>
                </a:lnTo>
                <a:lnTo>
                  <a:pt x="142" y="141"/>
                </a:lnTo>
                <a:lnTo>
                  <a:pt x="1308" y="141"/>
                </a:lnTo>
                <a:close/>
              </a:path>
            </a:pathLst>
          </a:custGeom>
          <a:solidFill>
            <a:schemeClr val="tx1">
              <a:alpha val="2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solidFill>
                <a:schemeClr val="tx1"/>
              </a:solidFill>
              <a:latin typeface="Arial" pitchFamily="34" charset="0"/>
            </a:endParaRPr>
          </a:p>
        </p:txBody>
      </p:sp>
      <p:sp>
        <p:nvSpPr>
          <p:cNvPr id="40" name="TextBox 39"/>
          <p:cNvSpPr txBox="1"/>
          <p:nvPr/>
        </p:nvSpPr>
        <p:spPr>
          <a:xfrm>
            <a:off x="3560030" y="3388633"/>
            <a:ext cx="628377"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JSON</a:t>
            </a:r>
          </a:p>
        </p:txBody>
      </p:sp>
      <p:sp>
        <p:nvSpPr>
          <p:cNvPr id="41" name="TextBox 40"/>
          <p:cNvSpPr txBox="1"/>
          <p:nvPr/>
        </p:nvSpPr>
        <p:spPr>
          <a:xfrm>
            <a:off x="4237269" y="4023835"/>
            <a:ext cx="658385"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ATOM</a:t>
            </a:r>
          </a:p>
        </p:txBody>
      </p:sp>
      <p:sp>
        <p:nvSpPr>
          <p:cNvPr id="42" name="TextBox 41"/>
          <p:cNvSpPr txBox="1"/>
          <p:nvPr/>
        </p:nvSpPr>
        <p:spPr>
          <a:xfrm>
            <a:off x="2782953" y="2826561"/>
            <a:ext cx="628377"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JSON</a:t>
            </a:r>
          </a:p>
        </p:txBody>
      </p:sp>
      <p:sp>
        <p:nvSpPr>
          <p:cNvPr id="43" name="TextBox 42"/>
          <p:cNvSpPr txBox="1"/>
          <p:nvPr/>
        </p:nvSpPr>
        <p:spPr>
          <a:xfrm>
            <a:off x="5230312" y="4877025"/>
            <a:ext cx="628377"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JSON</a:t>
            </a:r>
          </a:p>
        </p:txBody>
      </p:sp>
      <p:sp>
        <p:nvSpPr>
          <p:cNvPr id="44" name="Freeform 43"/>
          <p:cNvSpPr>
            <a:spLocks/>
          </p:cNvSpPr>
          <p:nvPr/>
        </p:nvSpPr>
        <p:spPr bwMode="auto">
          <a:xfrm rot="10800000">
            <a:off x="2824969" y="4852398"/>
            <a:ext cx="5043697" cy="301625"/>
          </a:xfrm>
          <a:custGeom>
            <a:avLst/>
            <a:gdLst/>
            <a:ahLst/>
            <a:cxnLst>
              <a:cxn ang="0">
                <a:pos x="1308" y="141"/>
              </a:cxn>
              <a:cxn ang="0">
                <a:pos x="1298" y="190"/>
              </a:cxn>
              <a:cxn ang="0">
                <a:pos x="1450" y="95"/>
              </a:cxn>
              <a:cxn ang="0">
                <a:pos x="1298" y="0"/>
              </a:cxn>
              <a:cxn ang="0">
                <a:pos x="1308" y="49"/>
              </a:cxn>
              <a:cxn ang="0">
                <a:pos x="142" y="49"/>
              </a:cxn>
              <a:cxn ang="0">
                <a:pos x="153" y="0"/>
              </a:cxn>
              <a:cxn ang="0">
                <a:pos x="0" y="95"/>
              </a:cxn>
              <a:cxn ang="0">
                <a:pos x="153" y="190"/>
              </a:cxn>
              <a:cxn ang="0">
                <a:pos x="142" y="141"/>
              </a:cxn>
              <a:cxn ang="0">
                <a:pos x="1308" y="141"/>
              </a:cxn>
            </a:cxnLst>
            <a:rect l="0" t="0" r="r" b="b"/>
            <a:pathLst>
              <a:path w="1450" h="190">
                <a:moveTo>
                  <a:pt x="1308" y="141"/>
                </a:moveTo>
                <a:lnTo>
                  <a:pt x="1298" y="190"/>
                </a:lnTo>
                <a:lnTo>
                  <a:pt x="1450" y="95"/>
                </a:lnTo>
                <a:lnTo>
                  <a:pt x="1298" y="0"/>
                </a:lnTo>
                <a:lnTo>
                  <a:pt x="1308" y="49"/>
                </a:lnTo>
                <a:lnTo>
                  <a:pt x="142" y="49"/>
                </a:lnTo>
                <a:lnTo>
                  <a:pt x="153" y="0"/>
                </a:lnTo>
                <a:lnTo>
                  <a:pt x="0" y="95"/>
                </a:lnTo>
                <a:lnTo>
                  <a:pt x="153" y="190"/>
                </a:lnTo>
                <a:lnTo>
                  <a:pt x="142" y="141"/>
                </a:lnTo>
                <a:lnTo>
                  <a:pt x="1308" y="141"/>
                </a:lnTo>
                <a:close/>
              </a:path>
            </a:pathLst>
          </a:custGeom>
          <a:solidFill>
            <a:schemeClr val="tx1">
              <a:alpha val="2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solidFill>
                <a:schemeClr val="tx1"/>
              </a:solidFill>
              <a:latin typeface="Arial" pitchFamily="34" charset="0"/>
            </a:endParaRPr>
          </a:p>
        </p:txBody>
      </p:sp>
      <p:sp>
        <p:nvSpPr>
          <p:cNvPr id="45" name="TextBox 44"/>
          <p:cNvSpPr txBox="1"/>
          <p:nvPr/>
        </p:nvSpPr>
        <p:spPr>
          <a:xfrm>
            <a:off x="2038638" y="2799233"/>
            <a:ext cx="2224968"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GET ~/Customers(6)</a:t>
            </a:r>
          </a:p>
        </p:txBody>
      </p:sp>
      <p:sp>
        <p:nvSpPr>
          <p:cNvPr id="46" name="TextBox 45"/>
          <p:cNvSpPr txBox="1"/>
          <p:nvPr/>
        </p:nvSpPr>
        <p:spPr>
          <a:xfrm>
            <a:off x="3140043" y="3375785"/>
            <a:ext cx="2096728"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POST ~/Customers</a:t>
            </a:r>
          </a:p>
        </p:txBody>
      </p:sp>
      <p:sp>
        <p:nvSpPr>
          <p:cNvPr id="47" name="TextBox 46"/>
          <p:cNvSpPr txBox="1"/>
          <p:nvPr/>
        </p:nvSpPr>
        <p:spPr>
          <a:xfrm>
            <a:off x="3399611" y="4029449"/>
            <a:ext cx="2660985"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DELETE ~/Customers(5)</a:t>
            </a:r>
          </a:p>
        </p:txBody>
      </p:sp>
      <p:sp>
        <p:nvSpPr>
          <p:cNvPr id="48" name="TextBox 47"/>
          <p:cNvSpPr txBox="1"/>
          <p:nvPr/>
        </p:nvSpPr>
        <p:spPr>
          <a:xfrm>
            <a:off x="4124287" y="4768086"/>
            <a:ext cx="2212144"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PUT ~/Customers(4)</a:t>
            </a:r>
          </a:p>
        </p:txBody>
      </p:sp>
      <p:sp>
        <p:nvSpPr>
          <p:cNvPr id="49" name="TextBox 48"/>
          <p:cNvSpPr txBox="1"/>
          <p:nvPr/>
        </p:nvSpPr>
        <p:spPr>
          <a:xfrm>
            <a:off x="3486257" y="4781628"/>
            <a:ext cx="3045706"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GET ~/Customers(4)/Orders</a:t>
            </a:r>
          </a:p>
        </p:txBody>
      </p:sp>
      <p:sp>
        <p:nvSpPr>
          <p:cNvPr id="50" name="TextBox 49"/>
          <p:cNvSpPr txBox="1"/>
          <p:nvPr/>
        </p:nvSpPr>
        <p:spPr>
          <a:xfrm>
            <a:off x="3480442" y="5052933"/>
            <a:ext cx="4591000"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GET ~/Customers?$filter=City </a:t>
            </a:r>
            <a:r>
              <a:rPr lang="en-US" b="1" dirty="0" err="1" smtClean="0">
                <a:gradFill>
                  <a:gsLst>
                    <a:gs pos="0">
                      <a:schemeClr val="tx1"/>
                    </a:gs>
                    <a:gs pos="86000">
                      <a:schemeClr val="tx1"/>
                    </a:gs>
                  </a:gsLst>
                  <a:lin ang="5400000" scaled="0"/>
                </a:gradFill>
              </a:rPr>
              <a:t>eq</a:t>
            </a:r>
            <a:r>
              <a:rPr lang="en-US" b="1" dirty="0" smtClean="0">
                <a:gradFill>
                  <a:gsLst>
                    <a:gs pos="0">
                      <a:schemeClr val="tx1"/>
                    </a:gs>
                    <a:gs pos="86000">
                      <a:schemeClr val="tx1"/>
                    </a:gs>
                  </a:gsLst>
                  <a:lin ang="5400000" scaled="0"/>
                </a:gradFill>
              </a:rPr>
              <a:t> ‘Atlanta’</a:t>
            </a:r>
          </a:p>
        </p:txBody>
      </p:sp>
    </p:spTree>
    <p:extLst>
      <p:ext uri="{BB962C8B-B14F-4D97-AF65-F5344CB8AC3E}">
        <p14:creationId xmlns:p14="http://schemas.microsoft.com/office/powerpoint/2010/main" val="687981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wipe(down)">
                                      <p:cBhvr>
                                        <p:cTn id="31" dur="500"/>
                                        <p:tgtEl>
                                          <p:spTgt spid="2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4"/>
                                        </p:tgtEl>
                                      </p:cBhvr>
                                    </p:animEffect>
                                    <p:set>
                                      <p:cBhvr>
                                        <p:cTn id="39" dur="1" fill="hold">
                                          <p:stCondLst>
                                            <p:cond delay="499"/>
                                          </p:stCondLst>
                                        </p:cTn>
                                        <p:tgtEl>
                                          <p:spTgt spid="34"/>
                                        </p:tgtEl>
                                        <p:attrNameLst>
                                          <p:attrName>style.visibility</p:attrName>
                                        </p:attrNameLst>
                                      </p:cBhvr>
                                      <p:to>
                                        <p:strVal val="hidden"/>
                                      </p:to>
                                    </p:set>
                                  </p:childTnLst>
                                </p:cTn>
                              </p:par>
                              <p:par>
                                <p:cTn id="40" presetID="22" presetClass="entr" presetSubtype="4"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500"/>
                                        <p:tgtEl>
                                          <p:spTgt spid="4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xEl>
                                              <p:pRg st="1" end="1"/>
                                            </p:txEl>
                                          </p:spTgt>
                                        </p:tgtEl>
                                        <p:attrNameLst>
                                          <p:attrName>style.visibility</p:attrName>
                                        </p:attrNameLst>
                                      </p:cBhvr>
                                      <p:to>
                                        <p:strVal val="visible"/>
                                      </p:to>
                                    </p:set>
                                    <p:animEffect transition="in" filter="wipe(down)">
                                      <p:cBhvr>
                                        <p:cTn id="48" dur="500"/>
                                        <p:tgtEl>
                                          <p:spTgt spid="28">
                                            <p:txEl>
                                              <p:pRg st="1" end="1"/>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down)">
                                      <p:cBhvr>
                                        <p:cTn id="54" dur="500"/>
                                        <p:tgtEl>
                                          <p:spTgt spid="3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down)">
                                      <p:cBhvr>
                                        <p:cTn id="57" dur="500"/>
                                        <p:tgtEl>
                                          <p:spTgt spid="37"/>
                                        </p:tgtEl>
                                      </p:cBhvr>
                                    </p:animEffect>
                                  </p:childTnLst>
                                </p:cTn>
                              </p:par>
                              <p:par>
                                <p:cTn id="58" presetID="22" presetClass="entr" presetSubtype="4" fill="hold" nodeType="withEffect">
                                  <p:stCondLst>
                                    <p:cond delay="50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00"/>
                                        <p:tgtEl>
                                          <p:spTgt spid="6"/>
                                        </p:tgtEl>
                                      </p:cBhvr>
                                    </p:animEffect>
                                  </p:childTnLst>
                                </p:cTn>
                              </p:par>
                              <p:par>
                                <p:cTn id="61" presetID="22" presetClass="entr" presetSubtype="4" fill="hold" grpId="0" nodeType="withEffect">
                                  <p:stCondLst>
                                    <p:cond delay="50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par>
                                <p:cTn id="64" presetID="22" presetClass="entr" presetSubtype="4" fill="hold" grpId="0" nodeType="withEffect">
                                  <p:stCondLst>
                                    <p:cond delay="50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par>
                                <p:cTn id="72" presetID="22" presetClass="entr" presetSubtype="4" fill="hold" nodeType="withEffect">
                                  <p:stCondLst>
                                    <p:cond delay="0"/>
                                  </p:stCondLst>
                                  <p:childTnLst>
                                    <p:set>
                                      <p:cBhvr>
                                        <p:cTn id="73" dur="1" fill="hold">
                                          <p:stCondLst>
                                            <p:cond delay="0"/>
                                          </p:stCondLst>
                                        </p:cTn>
                                        <p:tgtEl>
                                          <p:spTgt spid="28">
                                            <p:txEl>
                                              <p:pRg st="2" end="2"/>
                                            </p:txEl>
                                          </p:spTgt>
                                        </p:tgtEl>
                                        <p:attrNameLst>
                                          <p:attrName>style.visibility</p:attrName>
                                        </p:attrNameLst>
                                      </p:cBhvr>
                                      <p:to>
                                        <p:strVal val="visible"/>
                                      </p:to>
                                    </p:set>
                                    <p:animEffect transition="in" filter="wipe(down)">
                                      <p:cBhvr>
                                        <p:cTn id="74" dur="500"/>
                                        <p:tgtEl>
                                          <p:spTgt spid="2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22" presetClass="entr" presetSubtype="4"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down)">
                                      <p:cBhvr>
                                        <p:cTn id="82" dur="50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down)">
                                      <p:cBhvr>
                                        <p:cTn id="85" dur="500"/>
                                        <p:tgtEl>
                                          <p:spTgt spid="41"/>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ipe(down)">
                                      <p:cBhvr>
                                        <p:cTn id="88" dur="500"/>
                                        <p:tgtEl>
                                          <p:spTgt spid="42"/>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down)">
                                      <p:cBhvr>
                                        <p:cTn id="91" dur="500"/>
                                        <p:tgtEl>
                                          <p:spTgt spid="43"/>
                                        </p:tgtEl>
                                      </p:cBhvr>
                                    </p:animEffect>
                                  </p:childTnLst>
                                </p:cTn>
                              </p:par>
                              <p:par>
                                <p:cTn id="92" presetID="22" presetClass="entr" presetSubtype="4" fill="hold" nodeType="withEffect">
                                  <p:stCondLst>
                                    <p:cond delay="0"/>
                                  </p:stCondLst>
                                  <p:childTnLst>
                                    <p:set>
                                      <p:cBhvr>
                                        <p:cTn id="93" dur="1" fill="hold">
                                          <p:stCondLst>
                                            <p:cond delay="0"/>
                                          </p:stCondLst>
                                        </p:cTn>
                                        <p:tgtEl>
                                          <p:spTgt spid="28">
                                            <p:txEl>
                                              <p:pRg st="3" end="3"/>
                                            </p:txEl>
                                          </p:spTgt>
                                        </p:tgtEl>
                                        <p:attrNameLst>
                                          <p:attrName>style.visibility</p:attrName>
                                        </p:attrNameLst>
                                      </p:cBhvr>
                                      <p:to>
                                        <p:strVal val="visible"/>
                                      </p:to>
                                    </p:set>
                                    <p:animEffect transition="in" filter="wipe(down)">
                                      <p:cBhvr>
                                        <p:cTn id="94" dur="500"/>
                                        <p:tgtEl>
                                          <p:spTgt spid="28">
                                            <p:txEl>
                                              <p:pRg st="3" end="3"/>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40"/>
                                        </p:tgtEl>
                                      </p:cBhvr>
                                    </p:animEffect>
                                    <p:set>
                                      <p:cBhvr>
                                        <p:cTn id="99" dur="1" fill="hold">
                                          <p:stCondLst>
                                            <p:cond delay="499"/>
                                          </p:stCondLst>
                                        </p:cTn>
                                        <p:tgtEl>
                                          <p:spTgt spid="40"/>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41"/>
                                        </p:tgtEl>
                                      </p:cBhvr>
                                    </p:animEffect>
                                    <p:set>
                                      <p:cBhvr>
                                        <p:cTn id="102" dur="1" fill="hold">
                                          <p:stCondLst>
                                            <p:cond delay="499"/>
                                          </p:stCondLst>
                                        </p:cTn>
                                        <p:tgtEl>
                                          <p:spTgt spid="41"/>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42"/>
                                        </p:tgtEl>
                                      </p:cBhvr>
                                    </p:animEffect>
                                    <p:set>
                                      <p:cBhvr>
                                        <p:cTn id="105" dur="1" fill="hold">
                                          <p:stCondLst>
                                            <p:cond delay="499"/>
                                          </p:stCondLst>
                                        </p:cTn>
                                        <p:tgtEl>
                                          <p:spTgt spid="42"/>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3"/>
                                        </p:tgtEl>
                                      </p:cBhvr>
                                    </p:animEffect>
                                    <p:set>
                                      <p:cBhvr>
                                        <p:cTn id="108" dur="1" fill="hold">
                                          <p:stCondLst>
                                            <p:cond delay="499"/>
                                          </p:stCondLst>
                                        </p:cTn>
                                        <p:tgtEl>
                                          <p:spTgt spid="43"/>
                                        </p:tgtEl>
                                        <p:attrNameLst>
                                          <p:attrName>style.visibility</p:attrName>
                                        </p:attrNameLst>
                                      </p:cBhvr>
                                      <p:to>
                                        <p:strVal val="hidden"/>
                                      </p:to>
                                    </p:set>
                                  </p:childTnLst>
                                </p:cTn>
                              </p:par>
                              <p:par>
                                <p:cTn id="109" presetID="22" presetClass="entr" presetSubtype="4"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down)">
                                      <p:cBhvr>
                                        <p:cTn id="111" dur="500"/>
                                        <p:tgtEl>
                                          <p:spTgt spid="4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wipe(down)">
                                      <p:cBhvr>
                                        <p:cTn id="114" dur="500"/>
                                        <p:tgtEl>
                                          <p:spTgt spid="46"/>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down)">
                                      <p:cBhvr>
                                        <p:cTn id="117" dur="500"/>
                                        <p:tgtEl>
                                          <p:spTgt spid="47"/>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down)">
                                      <p:cBhvr>
                                        <p:cTn id="120" dur="500"/>
                                        <p:tgtEl>
                                          <p:spTgt spid="48"/>
                                        </p:tgtEl>
                                      </p:cBhvr>
                                    </p:animEffect>
                                  </p:childTnLst>
                                </p:cTn>
                              </p:par>
                              <p:par>
                                <p:cTn id="121" presetID="22" presetClass="entr" presetSubtype="4" fill="hold" nodeType="withEffect">
                                  <p:stCondLst>
                                    <p:cond delay="0"/>
                                  </p:stCondLst>
                                  <p:childTnLst>
                                    <p:set>
                                      <p:cBhvr>
                                        <p:cTn id="122" dur="1" fill="hold">
                                          <p:stCondLst>
                                            <p:cond delay="0"/>
                                          </p:stCondLst>
                                        </p:cTn>
                                        <p:tgtEl>
                                          <p:spTgt spid="28">
                                            <p:txEl>
                                              <p:pRg st="4" end="4"/>
                                            </p:txEl>
                                          </p:spTgt>
                                        </p:tgtEl>
                                        <p:attrNameLst>
                                          <p:attrName>style.visibility</p:attrName>
                                        </p:attrNameLst>
                                      </p:cBhvr>
                                      <p:to>
                                        <p:strVal val="visible"/>
                                      </p:to>
                                    </p:set>
                                    <p:animEffect transition="in" filter="wipe(down)">
                                      <p:cBhvr>
                                        <p:cTn id="123" dur="500"/>
                                        <p:tgtEl>
                                          <p:spTgt spid="28">
                                            <p:txEl>
                                              <p:pRg st="4" end="4"/>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500"/>
                                        <p:tgtEl>
                                          <p:spTgt spid="45"/>
                                        </p:tgtEl>
                                      </p:cBhvr>
                                    </p:animEffect>
                                    <p:set>
                                      <p:cBhvr>
                                        <p:cTn id="128" dur="1" fill="hold">
                                          <p:stCondLst>
                                            <p:cond delay="499"/>
                                          </p:stCondLst>
                                        </p:cTn>
                                        <p:tgtEl>
                                          <p:spTgt spid="45"/>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46"/>
                                        </p:tgtEl>
                                      </p:cBhvr>
                                    </p:animEffect>
                                    <p:set>
                                      <p:cBhvr>
                                        <p:cTn id="131" dur="1" fill="hold">
                                          <p:stCondLst>
                                            <p:cond delay="499"/>
                                          </p:stCondLst>
                                        </p:cTn>
                                        <p:tgtEl>
                                          <p:spTgt spid="46"/>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47"/>
                                        </p:tgtEl>
                                      </p:cBhvr>
                                    </p:animEffect>
                                    <p:set>
                                      <p:cBhvr>
                                        <p:cTn id="134" dur="1" fill="hold">
                                          <p:stCondLst>
                                            <p:cond delay="499"/>
                                          </p:stCondLst>
                                        </p:cTn>
                                        <p:tgtEl>
                                          <p:spTgt spid="47"/>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48"/>
                                        </p:tgtEl>
                                      </p:cBhvr>
                                    </p:animEffect>
                                    <p:set>
                                      <p:cBhvr>
                                        <p:cTn id="137" dur="1" fill="hold">
                                          <p:stCondLst>
                                            <p:cond delay="499"/>
                                          </p:stCondLst>
                                        </p:cTn>
                                        <p:tgtEl>
                                          <p:spTgt spid="48"/>
                                        </p:tgtEl>
                                        <p:attrNameLst>
                                          <p:attrName>style.visibility</p:attrName>
                                        </p:attrNameLst>
                                      </p:cBhvr>
                                      <p:to>
                                        <p:strVal val="hidden"/>
                                      </p:to>
                                    </p:set>
                                  </p:childTnLst>
                                </p:cTn>
                              </p:par>
                              <p:par>
                                <p:cTn id="138" presetID="22" presetClass="entr" presetSubtype="4" fill="hold" nodeType="withEffect">
                                  <p:stCondLst>
                                    <p:cond delay="0"/>
                                  </p:stCondLst>
                                  <p:childTnLst>
                                    <p:set>
                                      <p:cBhvr>
                                        <p:cTn id="139" dur="1" fill="hold">
                                          <p:stCondLst>
                                            <p:cond delay="0"/>
                                          </p:stCondLst>
                                        </p:cTn>
                                        <p:tgtEl>
                                          <p:spTgt spid="28">
                                            <p:txEl>
                                              <p:pRg st="5" end="5"/>
                                            </p:txEl>
                                          </p:spTgt>
                                        </p:tgtEl>
                                        <p:attrNameLst>
                                          <p:attrName>style.visibility</p:attrName>
                                        </p:attrNameLst>
                                      </p:cBhvr>
                                      <p:to>
                                        <p:strVal val="visible"/>
                                      </p:to>
                                    </p:set>
                                    <p:animEffect transition="in" filter="wipe(down)">
                                      <p:cBhvr>
                                        <p:cTn id="140" dur="500"/>
                                        <p:tgtEl>
                                          <p:spTgt spid="28">
                                            <p:txEl>
                                              <p:pRg st="5" end="5"/>
                                            </p:txEl>
                                          </p:spTgt>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wipe(down)">
                                      <p:cBhvr>
                                        <p:cTn id="143" dur="500"/>
                                        <p:tgtEl>
                                          <p:spTgt spid="49"/>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50"/>
                                        </p:tgtEl>
                                        <p:attrNameLst>
                                          <p:attrName>style.visibility</p:attrName>
                                        </p:attrNameLst>
                                      </p:cBhvr>
                                      <p:to>
                                        <p:strVal val="visible"/>
                                      </p:to>
                                    </p:set>
                                    <p:animEffect transition="in" filter="wipe(down)">
                                      <p:cBhvr>
                                        <p:cTn id="146" dur="500"/>
                                        <p:tgtEl>
                                          <p:spTgt spid="50"/>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grpId="0" nodeType="click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wipe(down)">
                                      <p:cBhvr>
                                        <p:cTn id="1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3" grpId="0" animBg="1"/>
      <p:bldP spid="9" grpId="0" animBg="1"/>
      <p:bldP spid="4" grpId="0" animBg="1"/>
      <p:bldP spid="5" grpId="0" animBg="1"/>
      <p:bldP spid="10" grpId="0" animBg="1"/>
      <p:bldP spid="11" grpId="0" animBg="1"/>
      <p:bldP spid="12" grpId="0" animBg="1"/>
      <p:bldP spid="29" grpId="0" animBg="1"/>
      <p:bldP spid="29" grpId="1" animBg="1"/>
      <p:bldP spid="34" grpId="0" animBg="1"/>
      <p:bldP spid="34" grpId="1" animBg="1"/>
      <p:bldP spid="35" grpId="0"/>
      <p:bldP spid="35" grpId="1"/>
      <p:bldP spid="36" grpId="0" animBg="1"/>
      <p:bldP spid="37" grpId="0" animBg="1"/>
      <p:bldP spid="38" grpId="0" animBg="1"/>
      <p:bldP spid="40" grpId="0"/>
      <p:bldP spid="40" grpId="1"/>
      <p:bldP spid="41" grpId="0"/>
      <p:bldP spid="41" grpId="1"/>
      <p:bldP spid="42" grpId="0"/>
      <p:bldP spid="42" grpId="1"/>
      <p:bldP spid="43" grpId="0"/>
      <p:bldP spid="43" grpId="1"/>
      <p:bldP spid="44" grpId="0" animBg="1"/>
      <p:bldP spid="45" grpId="0"/>
      <p:bldP spid="45" grpId="1"/>
      <p:bldP spid="46" grpId="0"/>
      <p:bldP spid="46" grpId="1"/>
      <p:bldP spid="47" grpId="0"/>
      <p:bldP spid="47" grpId="1"/>
      <p:bldP spid="48" grpId="0"/>
      <p:bldP spid="48" grpId="1"/>
      <p:bldP spid="49"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OData?</a:t>
            </a:r>
            <a:endParaRPr lang="en-US" dirty="0"/>
          </a:p>
        </p:txBody>
      </p:sp>
      <p:sp>
        <p:nvSpPr>
          <p:cNvPr id="3" name="Text Placeholder 2"/>
          <p:cNvSpPr>
            <a:spLocks noGrp="1"/>
          </p:cNvSpPr>
          <p:nvPr>
            <p:ph type="body" sz="quarter" idx="10"/>
          </p:nvPr>
        </p:nvSpPr>
        <p:spPr>
          <a:xfrm>
            <a:off x="519112" y="1447799"/>
            <a:ext cx="11149013" cy="4487382"/>
          </a:xfrm>
        </p:spPr>
        <p:txBody>
          <a:bodyPr/>
          <a:lstStyle/>
          <a:p>
            <a:r>
              <a:rPr lang="en-US" smtClean="0"/>
              <a:t>HTTP</a:t>
            </a:r>
            <a:endParaRPr lang="en-US" dirty="0" smtClean="0"/>
          </a:p>
          <a:p>
            <a:r>
              <a:rPr lang="en-US" dirty="0"/>
              <a:t>Suitable for </a:t>
            </a:r>
            <a:r>
              <a:rPr lang="en-US" dirty="0" smtClean="0"/>
              <a:t>devices</a:t>
            </a:r>
          </a:p>
          <a:p>
            <a:r>
              <a:rPr lang="en-US" dirty="0" smtClean="0"/>
              <a:t>Simple</a:t>
            </a:r>
          </a:p>
          <a:p>
            <a:r>
              <a:rPr lang="en-US" dirty="0" smtClean="0"/>
              <a:t>Powerful</a:t>
            </a:r>
          </a:p>
          <a:p>
            <a:r>
              <a:rPr lang="en-US" dirty="0" smtClean="0"/>
              <a:t>Eco-system</a:t>
            </a:r>
          </a:p>
          <a:p>
            <a:pPr lvl="1"/>
            <a:r>
              <a:rPr lang="en-US" dirty="0" smtClean="0"/>
              <a:t>Platforms: </a:t>
            </a:r>
            <a:r>
              <a:rPr lang="en-US" dirty="0" err="1" smtClean="0"/>
              <a:t>Javascript</a:t>
            </a:r>
            <a:r>
              <a:rPr lang="en-US" dirty="0" smtClean="0"/>
              <a:t>, PHP, Java, .NET, Silverlight, Ruby, </a:t>
            </a:r>
            <a:r>
              <a:rPr lang="en-US" dirty="0" err="1" smtClean="0"/>
              <a:t>iOS</a:t>
            </a:r>
            <a:r>
              <a:rPr lang="en-US" dirty="0" smtClean="0"/>
              <a:t> </a:t>
            </a:r>
            <a:r>
              <a:rPr lang="en-US" dirty="0" err="1" smtClean="0"/>
              <a:t>etc</a:t>
            </a:r>
            <a:endParaRPr lang="en-US" dirty="0" smtClean="0"/>
          </a:p>
          <a:p>
            <a:pPr lvl="1"/>
            <a:r>
              <a:rPr lang="en-US" dirty="0" smtClean="0"/>
              <a:t>Producers: SharePoint, </a:t>
            </a:r>
            <a:r>
              <a:rPr lang="en-US" dirty="0" err="1" smtClean="0"/>
              <a:t>DataMarket</a:t>
            </a:r>
            <a:r>
              <a:rPr lang="en-US" dirty="0" smtClean="0"/>
              <a:t>, CRM, </a:t>
            </a:r>
            <a:r>
              <a:rPr lang="en-US" dirty="0" err="1" smtClean="0"/>
              <a:t>StackOverflow</a:t>
            </a:r>
            <a:r>
              <a:rPr lang="en-US" dirty="0" smtClean="0"/>
              <a:t>, Netflix etc.</a:t>
            </a:r>
          </a:p>
          <a:p>
            <a:endParaRPr lang="en-US" dirty="0"/>
          </a:p>
        </p:txBody>
      </p:sp>
    </p:spTree>
    <p:extLst>
      <p:ext uri="{BB962C8B-B14F-4D97-AF65-F5344CB8AC3E}">
        <p14:creationId xmlns:p14="http://schemas.microsoft.com/office/powerpoint/2010/main" val="1657294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Building a Custom OData Service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582419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2603" y="3679122"/>
            <a:ext cx="8240276" cy="53252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603" y="3193280"/>
            <a:ext cx="7887801" cy="427732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2603" y="2780731"/>
            <a:ext cx="7316222" cy="407726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7376" y="3933417"/>
            <a:ext cx="5858693" cy="292458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8061" y="4567396"/>
            <a:ext cx="5068008" cy="2276793"/>
          </a:xfrm>
          <a:prstGeom prst="rect">
            <a:avLst/>
          </a:prstGeom>
        </p:spPr>
      </p:pic>
      <p:sp>
        <p:nvSpPr>
          <p:cNvPr id="2" name="Title 1"/>
          <p:cNvSpPr>
            <a:spLocks noGrp="1"/>
          </p:cNvSpPr>
          <p:nvPr>
            <p:ph type="title"/>
          </p:nvPr>
        </p:nvSpPr>
        <p:spPr/>
        <p:txBody>
          <a:bodyPr/>
          <a:lstStyle/>
          <a:p>
            <a:r>
              <a:rPr lang="en-US" dirty="0" smtClean="0"/>
              <a:t>OData and Azure</a:t>
            </a:r>
            <a:endParaRPr lang="en-US" dirty="0"/>
          </a:p>
        </p:txBody>
      </p:sp>
      <p:sp>
        <p:nvSpPr>
          <p:cNvPr id="3" name="Text Placeholder 2"/>
          <p:cNvSpPr>
            <a:spLocks noGrp="1"/>
          </p:cNvSpPr>
          <p:nvPr>
            <p:ph type="body" sz="quarter" idx="10"/>
          </p:nvPr>
        </p:nvSpPr>
        <p:spPr>
          <a:xfrm>
            <a:off x="519112" y="1447799"/>
            <a:ext cx="11149013" cy="3083921"/>
          </a:xfrm>
        </p:spPr>
        <p:txBody>
          <a:bodyPr/>
          <a:lstStyle/>
          <a:p>
            <a:r>
              <a:rPr lang="en-US" dirty="0" smtClean="0"/>
              <a:t>For development you need:</a:t>
            </a:r>
          </a:p>
          <a:p>
            <a:pPr lvl="1"/>
            <a:r>
              <a:rPr lang="en-US" dirty="0"/>
              <a:t>Windows Azure SDK and Windows Azure </a:t>
            </a:r>
            <a:r>
              <a:rPr lang="en-US" dirty="0" smtClean="0"/>
              <a:t>Tools for VS</a:t>
            </a:r>
          </a:p>
          <a:p>
            <a:pPr lvl="1"/>
            <a:r>
              <a:rPr lang="en-US" dirty="0" smtClean="0"/>
              <a:t>Azure account with at least:</a:t>
            </a:r>
          </a:p>
          <a:p>
            <a:pPr lvl="2"/>
            <a:r>
              <a:rPr lang="en-US" dirty="0" smtClean="0"/>
              <a:t>One Storage Account</a:t>
            </a:r>
          </a:p>
          <a:p>
            <a:pPr lvl="2"/>
            <a:r>
              <a:rPr lang="en-US" dirty="0" smtClean="0"/>
              <a:t>One Hosted Service</a:t>
            </a:r>
          </a:p>
          <a:p>
            <a:pPr lvl="2"/>
            <a:r>
              <a:rPr lang="en-US" dirty="0" smtClean="0"/>
              <a:t>Registered Certificate</a:t>
            </a:r>
          </a:p>
          <a:p>
            <a:pPr lvl="1"/>
            <a:r>
              <a:rPr lang="en-US" dirty="0" smtClean="0"/>
              <a:t>SQL Azure Database</a:t>
            </a:r>
            <a:endParaRPr lang="en-US"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2158" y="3553238"/>
            <a:ext cx="4866667" cy="3304762"/>
          </a:xfrm>
          <a:prstGeom prst="rect">
            <a:avLst/>
          </a:prstGeom>
        </p:spPr>
      </p:pic>
    </p:spTree>
    <p:extLst>
      <p:ext uri="{BB962C8B-B14F-4D97-AF65-F5344CB8AC3E}">
        <p14:creationId xmlns:p14="http://schemas.microsoft.com/office/powerpoint/2010/main" val="505253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2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down)">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22" presetClass="entr" presetSubtype="4"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00"/>
                                        <p:tgtEl>
                                          <p:spTgt spid="3">
                                            <p:txEl>
                                              <p:pRg st="5" end="5"/>
                                            </p:txEl>
                                          </p:spTgt>
                                        </p:tgtEl>
                                      </p:cBhvr>
                                    </p:animEffec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22" presetClass="entr" presetSubtype="4"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22" presetClass="entr" presetSubtype="4"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par>
                                <p:cTn id="68" presetID="22" presetClass="entr" presetSubtype="4" fill="hold" nodeType="with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wipe(down)">
                                      <p:cBhvr>
                                        <p:cTn id="70" dur="500"/>
                                        <p:tgtEl>
                                          <p:spTgt spid="3">
                                            <p:txEl>
                                              <p:pRg st="6" end="6"/>
                                            </p:txEl>
                                          </p:spTgt>
                                        </p:tgtEl>
                                      </p:cBhvr>
                                    </p:animEffect>
                                  </p:childTnLst>
                                </p:cTn>
                              </p:par>
                              <p:par>
                                <p:cTn id="71" presetID="22" presetClass="entr" presetSubtype="4"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Model &amp; Data into SQL Azure</a:t>
            </a:r>
            <a:endParaRPr lang="en-US" dirty="0"/>
          </a:p>
        </p:txBody>
      </p:sp>
      <p:sp>
        <p:nvSpPr>
          <p:cNvPr id="3" name="Text Placeholder 2"/>
          <p:cNvSpPr>
            <a:spLocks noGrp="1"/>
          </p:cNvSpPr>
          <p:nvPr>
            <p:ph type="body" sz="quarter" idx="10"/>
          </p:nvPr>
        </p:nvSpPr>
        <p:spPr>
          <a:xfrm>
            <a:off x="531469" y="884346"/>
            <a:ext cx="11149013" cy="5853910"/>
          </a:xfrm>
        </p:spPr>
        <p:txBody>
          <a:bodyPr/>
          <a:lstStyle/>
          <a:p>
            <a:r>
              <a:rPr lang="en-US" dirty="0" smtClean="0"/>
              <a:t>Options</a:t>
            </a:r>
          </a:p>
          <a:p>
            <a:pPr lvl="1"/>
            <a:r>
              <a:rPr lang="en-US" dirty="0" smtClean="0"/>
              <a:t>Use SSIS</a:t>
            </a:r>
          </a:p>
          <a:p>
            <a:pPr lvl="1"/>
            <a:r>
              <a:rPr lang="en-US" dirty="0" smtClean="0"/>
              <a:t>Script Database and run script in new database</a:t>
            </a:r>
          </a:p>
          <a:p>
            <a:pPr lvl="1"/>
            <a:r>
              <a:rPr lang="en-US" dirty="0" smtClean="0"/>
              <a:t>Code in your app to initialize database</a:t>
            </a:r>
          </a:p>
          <a:p>
            <a:r>
              <a:rPr lang="en-US" dirty="0" smtClean="0">
                <a:solidFill>
                  <a:schemeClr val="accent1"/>
                </a:solidFill>
              </a:rPr>
              <a:t>(Coming Soon) </a:t>
            </a:r>
            <a:r>
              <a:rPr lang="en-US" sz="2400" dirty="0" smtClean="0">
                <a:hlinkClick r:id="rId2"/>
              </a:rPr>
              <a:t>http</a:t>
            </a:r>
            <a:r>
              <a:rPr lang="en-US" sz="2400" dirty="0">
                <a:hlinkClick r:id="rId2"/>
              </a:rPr>
              <a:t>://</a:t>
            </a:r>
            <a:r>
              <a:rPr lang="en-US" sz="2400" dirty="0" smtClean="0">
                <a:hlinkClick r:id="rId2"/>
              </a:rPr>
              <a:t>www.sqlazurelabs.com/ImportExport.aspx</a:t>
            </a:r>
            <a:r>
              <a:rPr lang="en-US" sz="2400" dirty="0" smtClean="0"/>
              <a:t> </a:t>
            </a:r>
          </a:p>
          <a:p>
            <a:pPr lvl="1"/>
            <a:r>
              <a:rPr lang="en-US" sz="2000" dirty="0" smtClean="0">
                <a:solidFill>
                  <a:schemeClr val="accent1"/>
                </a:solidFill>
              </a:rPr>
              <a:t>(EXPORT) </a:t>
            </a:r>
            <a:r>
              <a:rPr lang="en-US" sz="2000" dirty="0" smtClean="0"/>
              <a:t>DacImportExportCli.exe </a:t>
            </a:r>
            <a:br>
              <a:rPr lang="en-US" sz="2000" dirty="0" smtClean="0"/>
            </a:br>
            <a:r>
              <a:rPr lang="en-US" sz="2000" dirty="0" smtClean="0"/>
              <a:t>           -</a:t>
            </a:r>
            <a:r>
              <a:rPr lang="en-US" sz="2000" dirty="0"/>
              <a:t>s </a:t>
            </a:r>
            <a:r>
              <a:rPr lang="en-US" sz="2000" dirty="0" err="1"/>
              <a:t>serverName</a:t>
            </a:r>
            <a:r>
              <a:rPr lang="en-US" sz="2000" dirty="0"/>
              <a:t> </a:t>
            </a:r>
            <a:r>
              <a:rPr lang="en-US" sz="2000" dirty="0" smtClean="0"/>
              <a:t/>
            </a:r>
            <a:br>
              <a:rPr lang="en-US" sz="2000" dirty="0" smtClean="0"/>
            </a:br>
            <a:r>
              <a:rPr lang="en-US" sz="2000" dirty="0" smtClean="0"/>
              <a:t>           -</a:t>
            </a:r>
            <a:r>
              <a:rPr lang="en-US" sz="2000" dirty="0"/>
              <a:t>d </a:t>
            </a:r>
            <a:r>
              <a:rPr lang="en-US" sz="2000" dirty="0" err="1"/>
              <a:t>databaseName</a:t>
            </a:r>
            <a:r>
              <a:rPr lang="en-US" sz="2000" dirty="0"/>
              <a:t> </a:t>
            </a:r>
            <a:r>
              <a:rPr lang="en-US" sz="2000" dirty="0" smtClean="0"/>
              <a:t> </a:t>
            </a:r>
            <a:br>
              <a:rPr lang="en-US" sz="2000" dirty="0" smtClean="0"/>
            </a:br>
            <a:r>
              <a:rPr lang="en-US" sz="2000" dirty="0" smtClean="0"/>
              <a:t>           -f </a:t>
            </a:r>
            <a:r>
              <a:rPr lang="en-US" sz="2000" dirty="0"/>
              <a:t>C:\filePath\exportFileName.bacpac </a:t>
            </a:r>
            <a:r>
              <a:rPr lang="en-US" sz="2000" dirty="0" smtClean="0"/>
              <a:t/>
            </a:r>
            <a:br>
              <a:rPr lang="en-US" sz="2000" dirty="0" smtClean="0"/>
            </a:br>
            <a:r>
              <a:rPr lang="en-US" sz="2000" dirty="0" smtClean="0"/>
              <a:t>           </a:t>
            </a:r>
            <a:r>
              <a:rPr lang="en-US" sz="2000" b="1" dirty="0" smtClean="0"/>
              <a:t>-</a:t>
            </a:r>
            <a:r>
              <a:rPr lang="en-US" sz="2000" b="1" dirty="0"/>
              <a:t>x -e</a:t>
            </a:r>
            <a:endParaRPr lang="en-US" sz="2000" dirty="0"/>
          </a:p>
          <a:p>
            <a:pPr lvl="1"/>
            <a:r>
              <a:rPr lang="en-US" sz="2000" dirty="0" smtClean="0">
                <a:solidFill>
                  <a:schemeClr val="accent1"/>
                </a:solidFill>
              </a:rPr>
              <a:t>(IMPORT) </a:t>
            </a:r>
            <a:r>
              <a:rPr lang="en-US" sz="2000" dirty="0" smtClean="0"/>
              <a:t>DacImportExportCli.exe </a:t>
            </a:r>
            <a:br>
              <a:rPr lang="en-US" sz="2000" dirty="0" smtClean="0"/>
            </a:br>
            <a:r>
              <a:rPr lang="en-US" sz="2000" dirty="0" smtClean="0"/>
              <a:t>           -</a:t>
            </a:r>
            <a:r>
              <a:rPr lang="en-US" sz="2000" dirty="0"/>
              <a:t>s serverName.database.windows.net </a:t>
            </a:r>
            <a:r>
              <a:rPr lang="en-US" sz="2000" dirty="0" smtClean="0"/>
              <a:t/>
            </a:r>
            <a:br>
              <a:rPr lang="en-US" sz="2000" dirty="0" smtClean="0"/>
            </a:br>
            <a:r>
              <a:rPr lang="en-US" sz="2000" dirty="0" smtClean="0"/>
              <a:t>           -</a:t>
            </a:r>
            <a:r>
              <a:rPr lang="en-US" sz="2000" dirty="0"/>
              <a:t>d </a:t>
            </a:r>
            <a:r>
              <a:rPr lang="en-US" sz="2000" dirty="0" err="1"/>
              <a:t>databaseName</a:t>
            </a:r>
            <a:r>
              <a:rPr lang="en-US" sz="2000" dirty="0"/>
              <a:t> </a:t>
            </a:r>
            <a:r>
              <a:rPr lang="en-US" sz="2000" dirty="0" smtClean="0"/>
              <a:t/>
            </a:r>
            <a:br>
              <a:rPr lang="en-US" sz="2000" dirty="0" smtClean="0"/>
            </a:br>
            <a:r>
              <a:rPr lang="en-US" sz="2000" dirty="0" smtClean="0"/>
              <a:t>           -</a:t>
            </a:r>
            <a:r>
              <a:rPr lang="en-US" sz="2000" dirty="0"/>
              <a:t>f C:\filePath\exportFileName.bacpac </a:t>
            </a:r>
            <a:r>
              <a:rPr lang="en-US" sz="2000" dirty="0" smtClean="0"/>
              <a:t/>
            </a:r>
            <a:br>
              <a:rPr lang="en-US" sz="2000" dirty="0" smtClean="0"/>
            </a:br>
            <a:r>
              <a:rPr lang="en-US" sz="2000" dirty="0" smtClean="0"/>
              <a:t>           </a:t>
            </a:r>
            <a:r>
              <a:rPr lang="en-US" sz="2000" b="1" dirty="0" smtClean="0"/>
              <a:t>-</a:t>
            </a:r>
            <a:r>
              <a:rPr lang="en-US" sz="2000" b="1" dirty="0"/>
              <a:t>i</a:t>
            </a:r>
            <a:r>
              <a:rPr lang="en-US" sz="2000" dirty="0"/>
              <a:t> </a:t>
            </a:r>
            <a:r>
              <a:rPr lang="en-US" sz="2000" dirty="0" smtClean="0"/>
              <a:t/>
            </a:r>
            <a:br>
              <a:rPr lang="en-US" sz="2000" dirty="0" smtClean="0"/>
            </a:br>
            <a:r>
              <a:rPr lang="en-US" sz="2000" dirty="0" smtClean="0"/>
              <a:t>           -</a:t>
            </a:r>
            <a:r>
              <a:rPr lang="en-US" sz="2000" dirty="0"/>
              <a:t>u </a:t>
            </a:r>
            <a:r>
              <a:rPr lang="en-US" sz="2000" dirty="0" err="1"/>
              <a:t>userName</a:t>
            </a:r>
            <a:r>
              <a:rPr lang="en-US" sz="2000" dirty="0"/>
              <a:t> </a:t>
            </a:r>
            <a:r>
              <a:rPr lang="en-US" sz="2000" dirty="0" smtClean="0"/>
              <a:t/>
            </a:r>
            <a:br>
              <a:rPr lang="en-US" sz="2000" dirty="0" smtClean="0"/>
            </a:br>
            <a:r>
              <a:rPr lang="en-US" sz="2000" dirty="0" smtClean="0"/>
              <a:t>           -</a:t>
            </a:r>
            <a:r>
              <a:rPr lang="en-US" sz="2000" dirty="0"/>
              <a:t>p password</a:t>
            </a:r>
          </a:p>
        </p:txBody>
      </p:sp>
    </p:spTree>
    <p:extLst>
      <p:ext uri="{BB962C8B-B14F-4D97-AF65-F5344CB8AC3E}">
        <p14:creationId xmlns:p14="http://schemas.microsoft.com/office/powerpoint/2010/main" val="667688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Configuring an OData Service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14048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2011-05-19T00:00:00-07:00</Event_x0020_End_x0020_Date>
    <Event_x0020_Start_x0020_Date xmlns="2295e2e7-0eeb-498e-8716-217bb2ee6ee3">2011-05-16T00:00:00-07:00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DEV325</Session_x0020_Code>
    <ProductTaxHTField0 xmlns="2295e2e7-0eeb-498e-8716-217bb2ee6ee3">
      <Terms xmlns="http://schemas.microsoft.com/office/infopath/2007/PartnerControls"/>
    </ProductTaxHTField0>
    <Presentation_x0020_Date xmlns="2295e2e7-0eeb-498e-8716-217bb2ee6ee3">2011-05-19T00:00:00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purl.org/dc/dcmitype/"/>
    <ds:schemaRef ds:uri="http://schemas.microsoft.com/office/2006/metadata/properties"/>
    <ds:schemaRef ds:uri="2295e2e7-0eeb-498e-8716-217bb2ee6ee3"/>
    <ds:schemaRef ds:uri="http://schemas.microsoft.com/office/infopath/2007/PartnerControls"/>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8b529f77-48ab-4581-b468-93f09345b8aa"/>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839</TotalTime>
  <Words>2068</Words>
  <Application>Microsoft Office PowerPoint</Application>
  <PresentationFormat>Custom</PresentationFormat>
  <Paragraphs>274</Paragraphs>
  <Slides>27</Slides>
  <Notes>12</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TENA11_BreakoutSession_Template_16x9_Final_05132011</vt:lpstr>
      <vt:lpstr>1_White with Consolas font for code slides</vt:lpstr>
      <vt:lpstr>Best Practices for Building Custom  Open Data Protocol (OData) Services  with Windows Azure</vt:lpstr>
      <vt:lpstr>Do you know how to?</vt:lpstr>
      <vt:lpstr>Why does this matter?</vt:lpstr>
      <vt:lpstr>What is OData?</vt:lpstr>
      <vt:lpstr>Why OData?</vt:lpstr>
      <vt:lpstr>Building a Custom OData Service</vt:lpstr>
      <vt:lpstr>OData and Azure</vt:lpstr>
      <vt:lpstr>Move Model &amp; Data into SQL Azure</vt:lpstr>
      <vt:lpstr>Configuring an OData Service</vt:lpstr>
      <vt:lpstr>What is JSONP?</vt:lpstr>
      <vt:lpstr>PowerPoint Presentation</vt:lpstr>
      <vt:lpstr>Choosing a Security Strategy</vt:lpstr>
      <vt:lpstr>Scenario1 - Federation with Google/Facebook </vt:lpstr>
      <vt:lpstr>Scenario2 - Federation with Corporate Domain</vt:lpstr>
      <vt:lpstr>Scenario3 - Delegation</vt:lpstr>
      <vt:lpstr>And finally…</vt:lpstr>
      <vt:lpstr>Versioning your service…</vt:lpstr>
      <vt:lpstr>Recap</vt:lpstr>
      <vt:lpstr>SDKs, Samples and posts referenced</vt:lpstr>
      <vt:lpstr>Related Content</vt:lpstr>
      <vt:lpstr>Track Resources</vt:lpstr>
      <vt:lpstr>DEV 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DEV325: Best Practices for Building Custom Open Data Protocol (OData) Services with Windows Azure</dc:title>
  <dc:subject>Microsoft TechEd North America 2011</dc:subject>
  <dc:creator>Alex James</dc:creator>
  <dc:description>Template Design: Jordan Cayabyab
Formatter: Sylvia Tedjo, Silver Fox Productions
Event Date: May 16-19, 2011
Event Location: Atlanta
Audience Type: Developers, IT Pros</dc:description>
  <cp:lastModifiedBy>Shows</cp:lastModifiedBy>
  <cp:revision>93</cp:revision>
  <cp:lastPrinted>2010-05-11T05:02:34Z</cp:lastPrinted>
  <dcterms:created xsi:type="dcterms:W3CDTF">2011-05-02T17:10:47Z</dcterms:created>
  <dcterms:modified xsi:type="dcterms:W3CDTF">2011-05-19T19:05:35Z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