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64" r:id="rId1"/>
    <p:sldMasterId id="2147483784" r:id="rId2"/>
  </p:sldMasterIdLst>
  <p:notesMasterIdLst>
    <p:notesMasterId r:id="rId26"/>
  </p:notesMasterIdLst>
  <p:handoutMasterIdLst>
    <p:handoutMasterId r:id="rId27"/>
  </p:handoutMasterIdLst>
  <p:sldIdLst>
    <p:sldId id="321" r:id="rId3"/>
    <p:sldId id="323" r:id="rId4"/>
    <p:sldId id="314" r:id="rId5"/>
    <p:sldId id="307" r:id="rId6"/>
    <p:sldId id="312" r:id="rId7"/>
    <p:sldId id="313" r:id="rId8"/>
    <p:sldId id="310" r:id="rId9"/>
    <p:sldId id="317" r:id="rId10"/>
    <p:sldId id="311" r:id="rId11"/>
    <p:sldId id="308" r:id="rId12"/>
    <p:sldId id="309" r:id="rId13"/>
    <p:sldId id="316" r:id="rId14"/>
    <p:sldId id="319" r:id="rId15"/>
    <p:sldId id="318" r:id="rId16"/>
    <p:sldId id="354" r:id="rId17"/>
    <p:sldId id="320" r:id="rId18"/>
    <p:sldId id="347" r:id="rId19"/>
    <p:sldId id="353" r:id="rId20"/>
    <p:sldId id="355" r:id="rId21"/>
    <p:sldId id="356" r:id="rId22"/>
    <p:sldId id="357" r:id="rId23"/>
    <p:sldId id="358" r:id="rId24"/>
    <p:sldId id="352" r:id="rId25"/>
  </p:sldIdLst>
  <p:sldSz cx="12188825" cy="6858000"/>
  <p:notesSz cx="6858000" cy="9144000"/>
  <p:embeddedFontLst>
    <p:embeddedFont>
      <p:font typeface="Segoe UI" pitchFamily="34" charset="0"/>
      <p:regular r:id="rId28"/>
      <p:bold r:id="rId29"/>
      <p:italic r:id="rId30"/>
      <p:boldItalic r:id="rId31"/>
    </p:embeddedFont>
    <p:embeddedFont>
      <p:font typeface="Calibri" pitchFamily="34" charset="0"/>
      <p:regular r:id="rId32"/>
      <p:bold r:id="rId33"/>
      <p:italic r:id="rId34"/>
      <p:boldItalic r:id="rId35"/>
    </p:embeddedFont>
    <p:embeddedFont>
      <p:font typeface="Consolas" pitchFamily="49" charset="0"/>
      <p:regular r:id="rId36"/>
      <p:bold r:id="rId37"/>
      <p:italic r:id="rId38"/>
      <p:boldItalic r:id="rId39"/>
    </p:embeddedFont>
    <p:embeddedFont>
      <p:font typeface="Segoe Condensed" pitchFamily="34" charset="0"/>
      <p:regular r:id="rId40"/>
      <p:bold r:id="rId41"/>
      <p:italic r:id="rId42"/>
      <p:boldItalic r:id="rId43"/>
    </p:embeddedFont>
    <p:embeddedFont>
      <p:font typeface="Segoe" pitchFamily="34" charset="0"/>
      <p:regular r:id="rId44"/>
      <p:bold r:id="rId45"/>
      <p:italic r:id="rId46"/>
      <p:boldItalic r:id="rId47"/>
    </p:embeddedFont>
  </p:embeddedFontLst>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5-min)" id="{C543C5B0-8985-4E32-9B84-82598C691412}">
          <p14:sldIdLst>
            <p14:sldId id="321"/>
            <p14:sldId id="323"/>
            <p14:sldId id="314"/>
            <p14:sldId id="307"/>
            <p14:sldId id="312"/>
            <p14:sldId id="313"/>
          </p14:sldIdLst>
        </p14:section>
        <p14:section name="Demo - Layer Diagrams (20 min)" id="{C10B2047-3D60-4973-951A-F29AE248E221}">
          <p14:sldIdLst>
            <p14:sldId id="310"/>
            <p14:sldId id="317"/>
          </p14:sldIdLst>
        </p14:section>
        <p14:section name="Demo - Integrating UML into ALM (10 min)" id="{DF43BF69-E934-4AA6-B0F6-BED6705D08CC}">
          <p14:sldIdLst>
            <p14:sldId id="311"/>
            <p14:sldId id="308"/>
          </p14:sldIdLst>
        </p14:section>
        <p14:section name="Demo - DGML &amp; Arch Explorer (20 min)" id="{91892C54-6ED1-46FB-9E4A-B451C964BE93}">
          <p14:sldIdLst>
            <p14:sldId id="309"/>
            <p14:sldId id="316"/>
          </p14:sldIdLst>
        </p14:section>
        <p14:section name="Wrap-up (10-min)" id="{BA15BF87-1B11-4FD8-A6C6-6BC540A746AB}">
          <p14:sldIdLst>
            <p14:sldId id="319"/>
            <p14:sldId id="318"/>
            <p14:sldId id="354"/>
            <p14:sldId id="320"/>
            <p14:sldId id="347"/>
            <p14:sldId id="353"/>
            <p14:sldId id="355"/>
            <p14:sldId id="356"/>
            <p14:sldId id="357"/>
            <p14:sldId id="358"/>
            <p14:sldId id="352"/>
          </p14:sldIdLst>
        </p14:section>
        <p14:section name="Extras" id="{88C21447-A4AE-4CCE-BFED-00806F736DBA}">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0000"/>
    <a:srgbClr val="429A16"/>
    <a:srgbClr val="F8F57B"/>
    <a:srgbClr val="59D01E"/>
    <a:srgbClr val="ACE58F"/>
    <a:srgbClr val="292929"/>
    <a:srgbClr val="333333"/>
    <a:srgbClr val="F6AE1E"/>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75" autoAdjust="0"/>
    <p:restoredTop sz="91956" autoAdjust="0"/>
  </p:normalViewPr>
  <p:slideViewPr>
    <p:cSldViewPr snapToGrid="0">
      <p:cViewPr varScale="1">
        <p:scale>
          <a:sx n="103" d="100"/>
          <a:sy n="103" d="100"/>
        </p:scale>
        <p:origin x="-180" y="-102"/>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714"/>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varScale="1">
        <p:scale>
          <a:sx n="80" d="100"/>
          <a:sy n="80" d="100"/>
        </p:scale>
        <p:origin x="-3174" y="-6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9" Type="http://schemas.openxmlformats.org/officeDocument/2006/relationships/font" Target="fonts/font12.fntdata"/><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font" Target="fonts/font20.fntdata"/><Relationship Id="rId50"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font" Target="fonts/font19.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2.fntdata"/><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a:latin typeface="Segoe UI" pitchFamily="34" charset="0"/>
              </a:rPr>
              <a:t>TechEd</a:t>
            </a:r>
            <a:r>
              <a:rPr lang="en-US" dirty="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5/17/2011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5/17/2011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sxc.hu/photo/48570"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17</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8:45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18</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8:45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20</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8:49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8:49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363" rtl="0" eaLnBrk="1" fontAlgn="auto" latinLnBrk="0" hangingPunct="1">
              <a:lnSpc>
                <a:spcPct val="90000"/>
              </a:lnSpc>
              <a:spcBef>
                <a:spcPts val="0"/>
              </a:spcBef>
              <a:spcAft>
                <a:spcPts val="333"/>
              </a:spcAft>
              <a:buClrTx/>
              <a:buSzTx/>
              <a:buFontTx/>
              <a:buNone/>
              <a:tabLst/>
              <a:defRPr/>
            </a:pPr>
            <a:r>
              <a:rPr lang="en-US" sz="900" kern="1200" dirty="0" smtClean="0">
                <a:solidFill>
                  <a:schemeClr val="tx1"/>
                </a:solidFill>
                <a:latin typeface="Segoe UI" pitchFamily="34" charset="0"/>
                <a:ea typeface="+mn-ea"/>
                <a:cs typeface="+mn-cs"/>
              </a:rPr>
              <a:t>New for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2011, we will be working with Microsoft Tag (http://tag.microsoft.com/overview.aspx) to create unique Tags for every session at the event. Your session Tag will appear on both the room signage and at the end of your presentation. With your session Tag, attendees will be able to scan as they enter the room to retrieve session details, view speaker bios, and engage in discussions; or scan at the end of the presentation to evaluate your session and download materials. We’re excited to integrate Microsoft Tag across the My </a:t>
            </a:r>
            <a:r>
              <a:rPr lang="en-US" sz="900" kern="1200" dirty="0" err="1" smtClean="0">
                <a:solidFill>
                  <a:schemeClr val="tx1"/>
                </a:solidFill>
                <a:latin typeface="Segoe UI" pitchFamily="34" charset="0"/>
                <a:ea typeface="+mn-ea"/>
                <a:cs typeface="+mn-cs"/>
              </a:rPr>
              <a:t>TechEd</a:t>
            </a:r>
            <a:r>
              <a:rPr lang="en-US" sz="900" kern="1200" dirty="0" smtClean="0">
                <a:solidFill>
                  <a:schemeClr val="tx1"/>
                </a:solidFill>
                <a:latin typeface="Segoe UI" pitchFamily="34" charset="0"/>
                <a:ea typeface="+mn-ea"/>
                <a:cs typeface="+mn-cs"/>
              </a:rPr>
              <a:t> mobile experience this year.</a:t>
            </a:r>
            <a:endParaRPr lang="en-US"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8:49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5/17/2011 8:45 AM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23</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dirty="0" smtClean="0"/>
              <a:t>Good morning! Thank</a:t>
            </a:r>
            <a:r>
              <a:rPr lang="en-US" baseline="0" dirty="0" smtClean="0"/>
              <a:t> you all for coming to beautiful Seattle… no wait… the weather has me confused… to beautiful Atlanta! For </a:t>
            </a:r>
            <a:r>
              <a:rPr lang="en-US" baseline="0" dirty="0" err="1" smtClean="0"/>
              <a:t>TechEd</a:t>
            </a:r>
            <a:r>
              <a:rPr lang="en-US" baseline="0" dirty="0" smtClean="0"/>
              <a:t> 2011.</a:t>
            </a:r>
          </a:p>
          <a:p>
            <a:endParaRPr lang="en-US" baseline="0" dirty="0" smtClean="0"/>
          </a:p>
          <a:p>
            <a:r>
              <a:rPr lang="en-US" baseline="0" dirty="0" smtClean="0"/>
              <a:t>This morning I will be taking you through the great new features we included in Visual Studio 2010 to help developers and architects decompose and understand their software. I’ve only got a few slides this morning and will instead focus on demos that show real-world scenarios that highlight these issues.</a:t>
            </a:r>
          </a:p>
          <a:p>
            <a:endParaRPr lang="en-US" baseline="0" dirty="0" smtClean="0"/>
          </a:p>
          <a:p>
            <a:r>
              <a:rPr lang="en-US" baseline="0" dirty="0" smtClean="0"/>
              <a:t>And hopefully, if all goes well, I’ll have a few minutes at the end to show you some of the cool changes we’re working on for Visual Studio </a:t>
            </a:r>
            <a:r>
              <a:rPr lang="en-US" baseline="0" dirty="0" err="1" smtClean="0"/>
              <a:t>v.Next</a:t>
            </a:r>
            <a:r>
              <a:rPr lang="en-US" baseline="0" dirty="0" smtClean="0"/>
              <a:t> that didn’t make it into the keynote yesterday. </a:t>
            </a:r>
            <a:r>
              <a:rPr lang="en-US" baseline="0" dirty="0" smtClean="0">
                <a:sym typeface="Wingdings" pitchFamily="2" charset="2"/>
              </a:rPr>
              <a:t></a:t>
            </a: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5/17/2011 8:46 AM</a:t>
            </a:fld>
            <a:endParaRPr lang="en-US" dirty="0">
              <a:solidFill>
                <a:prstClr val="black"/>
              </a:solidFill>
            </a:endParaRPr>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solidFill>
                <a:prstClr val="black"/>
              </a:solidFill>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solidFill>
                  <a:prstClr val="black"/>
                </a:solidFill>
              </a:rPr>
              <a:pPr/>
              <a:t>2</a:t>
            </a:fld>
            <a:endParaRPr lang="en-US"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8:45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Every developer has been in this situation. You start a new job or join an existing project, and the first thing you are given is some legacy code to support. How do you go about understanding this code base? Even projects that start</a:t>
            </a:r>
            <a:r>
              <a:rPr lang="en-US" baseline="0" dirty="0" smtClean="0"/>
              <a:t> out “greenfield” quickly become more and more complicated, so how do you understand what is really happening? How it has actually come together?</a:t>
            </a:r>
          </a:p>
          <a:p>
            <a:endParaRPr lang="en-US" baseline="0" dirty="0" smtClean="0"/>
          </a:p>
          <a:p>
            <a:r>
              <a:rPr lang="en-US" baseline="0" dirty="0" smtClean="0"/>
              <a:t>Our tooling and frameworks have been evolving at a rapid pace, letting us create solutions that are more complex than ever before. More and more teams are using agile planning and development techniques which tend to push architecture and design decision making down to the engineering teams.</a:t>
            </a:r>
            <a:endParaRPr lang="en-US" dirty="0" smtClean="0"/>
          </a:p>
          <a:p>
            <a:endParaRPr lang="en-US" i="0" dirty="0" smtClean="0"/>
          </a:p>
          <a:p>
            <a:r>
              <a:rPr lang="en-US" sz="600" i="0" dirty="0" smtClean="0">
                <a:solidFill>
                  <a:schemeClr val="bg1">
                    <a:lumMod val="50000"/>
                    <a:lumOff val="50000"/>
                  </a:schemeClr>
                </a:solidFill>
              </a:rPr>
              <a:t>[Image - </a:t>
            </a:r>
            <a:r>
              <a:rPr lang="en-US" sz="600" i="0" dirty="0" smtClean="0">
                <a:solidFill>
                  <a:schemeClr val="bg1">
                    <a:lumMod val="50000"/>
                    <a:lumOff val="50000"/>
                  </a:schemeClr>
                </a:solidFill>
                <a:hlinkClick r:id="rId3"/>
              </a:rPr>
              <a:t>http://www.sxc.hu/photo/48570</a:t>
            </a:r>
            <a:r>
              <a:rPr lang="en-US" sz="600" i="0" dirty="0" smtClean="0">
                <a:solidFill>
                  <a:schemeClr val="bg1">
                    <a:lumMod val="50000"/>
                    <a:lumOff val="50000"/>
                  </a:schemeClr>
                </a:solidFill>
              </a:rPr>
              <a:t>]</a:t>
            </a:r>
            <a:endParaRPr lang="en-US" sz="600" i="0" dirty="0">
              <a:solidFill>
                <a:schemeClr val="bg1">
                  <a:lumMod val="50000"/>
                  <a:lumOff val="50000"/>
                </a:schemeClr>
              </a:solidFill>
            </a:endParaRPr>
          </a:p>
        </p:txBody>
      </p:sp>
      <p:sp>
        <p:nvSpPr>
          <p:cNvPr id="4" name="Slide Number Placeholder 3"/>
          <p:cNvSpPr>
            <a:spLocks noGrp="1"/>
          </p:cNvSpPr>
          <p:nvPr>
            <p:ph type="sldNum" sz="quarter" idx="10"/>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3360197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we have two different target audiences we’ve focused</a:t>
            </a:r>
            <a:r>
              <a:rPr lang="en-US" baseline="0" dirty="0" smtClean="0"/>
              <a:t> on.</a:t>
            </a:r>
          </a:p>
          <a:p>
            <a:endParaRPr lang="en-US" baseline="0" dirty="0" smtClean="0"/>
          </a:p>
          <a:p>
            <a:r>
              <a:rPr lang="en-US" baseline="0" dirty="0" smtClean="0"/>
              <a:t>As the software gets more complex, and as more and more design decisions are made just-in-time, it can be challenging for developers to understand everything in their system. It may be hard to see the forest for the trees. It can also be hard to communicate with other team members about the solution, especially if the team is geographically dispersed. Ultimately developers tend to be focused on getting the work done, but they know that understanding the best way to do that is important to keeping the quality up so they can keep their velocity going forward.</a:t>
            </a:r>
          </a:p>
          <a:p>
            <a:endParaRPr lang="en-US" baseline="0" dirty="0" smtClean="0"/>
          </a:p>
          <a:p>
            <a:r>
              <a:rPr lang="en-US" baseline="0" dirty="0" smtClean="0"/>
              <a:t>Another important audience are those architects and </a:t>
            </a:r>
            <a:r>
              <a:rPr lang="en-US" baseline="0" dirty="0" err="1" smtClean="0"/>
              <a:t>dev</a:t>
            </a:r>
            <a:r>
              <a:rPr lang="en-US" baseline="0" dirty="0" smtClean="0"/>
              <a:t> leads who have oversight of the work we do. They may, as a part of their work, not only be looking for patterns in the forest—the applications the teams are building—but also to see design challenges in the broad network of applications that typically reside in enterprises today.</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4158911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With Visual</a:t>
            </a:r>
            <a:r>
              <a:rPr lang="en-US" baseline="0" dirty="0" smtClean="0"/>
              <a:t> Studio 2010 we took a major step toward helping with these challenges. We introduced a whole host of new features to help visualize and understand your software.</a:t>
            </a:r>
          </a:p>
          <a:p>
            <a:pPr marL="171450" indent="-171450" algn="l">
              <a:buFont typeface="Arial" pitchFamily="34" charset="0"/>
              <a:buChar char="•"/>
            </a:pPr>
            <a:endParaRPr lang="en-US" baseline="0" dirty="0" smtClean="0"/>
          </a:p>
          <a:p>
            <a:pPr marL="171450" indent="-171450" algn="l">
              <a:buFont typeface="Arial" pitchFamily="34" charset="0"/>
              <a:buChar char="•"/>
            </a:pPr>
            <a:r>
              <a:rPr lang="en-US" b="1" baseline="0" dirty="0" smtClean="0"/>
              <a:t>DGML and Dependency Graphs </a:t>
            </a:r>
            <a:r>
              <a:rPr lang="en-US" baseline="0" dirty="0" smtClean="0"/>
              <a:t>help you see how the various projects, components, classes and methods actually relate to each other</a:t>
            </a:r>
          </a:p>
          <a:p>
            <a:pPr marL="171450" indent="-171450" algn="l">
              <a:buFont typeface="Arial" pitchFamily="34" charset="0"/>
              <a:buChar char="•"/>
            </a:pPr>
            <a:r>
              <a:rPr lang="en-US" b="1" baseline="0" dirty="0" smtClean="0"/>
              <a:t>Architecture Explorer </a:t>
            </a:r>
            <a:r>
              <a:rPr lang="en-US" baseline="0" dirty="0" smtClean="0"/>
              <a:t>gives you new ways to navigate and browse through your code and both logical and physical levels, and then generate DGML graphs of what you find</a:t>
            </a:r>
          </a:p>
          <a:p>
            <a:pPr marL="171450" indent="-171450" algn="l">
              <a:buFont typeface="Arial" pitchFamily="34" charset="0"/>
              <a:buChar char="•"/>
            </a:pPr>
            <a:r>
              <a:rPr lang="en-US" b="1" baseline="0" dirty="0" smtClean="0"/>
              <a:t>Layer Diagrams and Layer Validation </a:t>
            </a:r>
            <a:r>
              <a:rPr lang="en-US" baseline="0" dirty="0" smtClean="0"/>
              <a:t>let you describe the major moving pieces of your solution and then validate or confirm when your system is in compliance or when people are breaking the rules</a:t>
            </a:r>
          </a:p>
          <a:p>
            <a:pPr marL="171450" indent="-171450" algn="l">
              <a:buFont typeface="Arial" pitchFamily="34" charset="0"/>
              <a:buChar char="•"/>
            </a:pPr>
            <a:r>
              <a:rPr lang="en-US" b="1" baseline="0" dirty="0" smtClean="0"/>
              <a:t>UML Modeling</a:t>
            </a:r>
            <a:r>
              <a:rPr lang="en-US" baseline="0" dirty="0" smtClean="0"/>
              <a:t> uses industry standard notation for creating, collaborating and communicating about designs</a:t>
            </a:r>
          </a:p>
          <a:p>
            <a:pPr marL="171450" indent="-171450" algn="l">
              <a:buFont typeface="Arial" pitchFamily="34" charset="0"/>
              <a:buChar char="•"/>
            </a:pPr>
            <a:r>
              <a:rPr lang="en-US" b="1" baseline="0" dirty="0" smtClean="0"/>
              <a:t>Reverse Engineering Tools </a:t>
            </a:r>
            <a:r>
              <a:rPr lang="en-US" baseline="0" dirty="0" smtClean="0"/>
              <a:t>help you pull the designs that are hidden in your code out for further review and inspection</a:t>
            </a:r>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1082565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dirty="0" smtClean="0"/>
              <a:t>So that’s enough slides, eh? Let’s get into the product.</a:t>
            </a:r>
          </a:p>
          <a:p>
            <a:endParaRPr lang="en-US" baseline="0" dirty="0" smtClean="0"/>
          </a:p>
          <a:p>
            <a:r>
              <a:rPr lang="en-US" baseline="0" dirty="0" smtClean="0"/>
              <a:t>This morning I’d like to start with what has become my favorite feature in the product, the Layer Diagram and Layer Validation. On my teams we use Layer Diagrams extensively to communicate about the design of our solution, to establish control over runaway dependencies and  to plan for and execute design changes.</a:t>
            </a:r>
          </a:p>
          <a:p>
            <a:endParaRPr lang="en-US" baseline="0" dirty="0" smtClean="0"/>
          </a:p>
          <a:p>
            <a:r>
              <a:rPr lang="en-US" baseline="0" dirty="0" smtClean="0"/>
              <a:t>Let me show you how…</a:t>
            </a:r>
          </a:p>
          <a:p>
            <a:endParaRPr lang="en-US" baseline="0" dirty="0" smtClean="0"/>
          </a:p>
          <a:p>
            <a:r>
              <a:rPr lang="en-US" baseline="0" dirty="0" smtClean="0"/>
              <a:t>First Demo:</a:t>
            </a:r>
          </a:p>
          <a:p>
            <a:pPr marL="228600" indent="-228600">
              <a:buFont typeface="+mj-lt"/>
              <a:buAutoNum type="arabicPeriod"/>
            </a:pPr>
            <a:r>
              <a:rPr lang="en-US" dirty="0" smtClean="0"/>
              <a:t>Open </a:t>
            </a:r>
            <a:r>
              <a:rPr lang="en-US" b="1" dirty="0" err="1" smtClean="0"/>
              <a:t>Original.layerdiagram</a:t>
            </a:r>
            <a:endParaRPr lang="en-US" b="1" dirty="0" smtClean="0"/>
          </a:p>
          <a:p>
            <a:pPr marL="228600" indent="-228600">
              <a:buFont typeface="+mj-lt"/>
              <a:buAutoNum type="arabicPeriod"/>
            </a:pPr>
            <a:r>
              <a:rPr lang="en-US" dirty="0" smtClean="0"/>
              <a:t>Explain how mapping works,</a:t>
            </a:r>
            <a:r>
              <a:rPr lang="en-US" baseline="0" dirty="0" smtClean="0"/>
              <a:t> show the bindings</a:t>
            </a:r>
          </a:p>
          <a:p>
            <a:pPr marL="228600" indent="-228600">
              <a:buFont typeface="+mj-lt"/>
              <a:buAutoNum type="arabicPeriod"/>
            </a:pPr>
            <a:r>
              <a:rPr lang="en-US" baseline="0" dirty="0" smtClean="0"/>
              <a:t>Explain how validation works, validate and show the error</a:t>
            </a:r>
          </a:p>
          <a:p>
            <a:pPr marL="228600" indent="-228600">
              <a:buFont typeface="+mj-lt"/>
              <a:buAutoNum type="arabicPeriod"/>
            </a:pPr>
            <a:r>
              <a:rPr lang="en-US" baseline="0" dirty="0" smtClean="0"/>
              <a:t>Show how the fix works</a:t>
            </a:r>
          </a:p>
          <a:p>
            <a:endParaRPr lang="en-US" baseline="0" dirty="0" smtClean="0"/>
          </a:p>
          <a:p>
            <a:r>
              <a:rPr lang="en-US" baseline="0" dirty="0" smtClean="0"/>
              <a:t>Second Demo:</a:t>
            </a:r>
          </a:p>
          <a:p>
            <a:pPr marL="228600" indent="-228600">
              <a:buFont typeface="+mj-lt"/>
              <a:buAutoNum type="arabicPeriod"/>
            </a:pPr>
            <a:r>
              <a:rPr lang="en-US" baseline="0" dirty="0" smtClean="0"/>
              <a:t>Create a new layer diagram</a:t>
            </a:r>
          </a:p>
          <a:p>
            <a:pPr marL="228600" indent="-228600">
              <a:buFont typeface="+mj-lt"/>
              <a:buAutoNum type="arabicPeriod"/>
            </a:pPr>
            <a:r>
              <a:rPr lang="en-US" baseline="0" dirty="0" smtClean="0"/>
              <a:t>Add each project (</a:t>
            </a:r>
            <a:r>
              <a:rPr lang="en-US" baseline="0" dirty="0" err="1" smtClean="0"/>
              <a:t>Ctrl+Alt+Shift</a:t>
            </a:r>
            <a:r>
              <a:rPr lang="en-US" baseline="0" dirty="0" smtClean="0"/>
              <a:t> + Drag from SE)</a:t>
            </a:r>
          </a:p>
          <a:p>
            <a:pPr marL="228600" indent="-228600">
              <a:buFont typeface="+mj-lt"/>
              <a:buAutoNum type="arabicPeriod"/>
            </a:pPr>
            <a:r>
              <a:rPr lang="en-US" baseline="0" dirty="0" smtClean="0"/>
              <a:t>Generate Dependencies</a:t>
            </a:r>
          </a:p>
          <a:p>
            <a:pPr marL="228600" indent="-228600">
              <a:buFont typeface="+mj-lt"/>
              <a:buAutoNum type="arabicPeriod"/>
            </a:pPr>
            <a:r>
              <a:rPr lang="en-US" baseline="0" dirty="0" smtClean="0"/>
              <a:t>Show how to create groupings of layers</a:t>
            </a:r>
          </a:p>
          <a:p>
            <a:endParaRPr lang="en-US" baseline="0" dirty="0" smtClean="0"/>
          </a:p>
          <a:p>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8:45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b="1" u="sng" dirty="0" smtClean="0"/>
              <a:t>Generate</a:t>
            </a:r>
            <a:r>
              <a:rPr lang="en-US" b="1" u="sng" baseline="0" dirty="0" smtClean="0"/>
              <a:t> Sequence Diagram</a:t>
            </a:r>
            <a:endParaRPr lang="en-US" b="1" u="sng" dirty="0" smtClean="0"/>
          </a:p>
          <a:p>
            <a:r>
              <a:rPr lang="en-US" dirty="0" smtClean="0"/>
              <a:t>Find</a:t>
            </a:r>
            <a:r>
              <a:rPr lang="en-US" baseline="0" dirty="0" smtClean="0"/>
              <a:t> in Solution “Insert” on the Order Type</a:t>
            </a:r>
          </a:p>
          <a:p>
            <a:r>
              <a:rPr lang="en-US" baseline="0" dirty="0" smtClean="0"/>
              <a:t>Once you find the method, generate a SD</a:t>
            </a:r>
          </a:p>
          <a:p>
            <a:r>
              <a:rPr lang="en-US" baseline="0" dirty="0" smtClean="0"/>
              <a:t>Talk about the filtering dialog and why it is important</a:t>
            </a:r>
          </a:p>
          <a:p>
            <a:r>
              <a:rPr lang="en-US" baseline="0" dirty="0" smtClean="0"/>
              <a:t>Generate the diagram</a:t>
            </a:r>
          </a:p>
          <a:p>
            <a:r>
              <a:rPr lang="en-US" baseline="0" dirty="0" smtClean="0"/>
              <a:t>Talk about all the various parts, including things that are a little different from classical UML</a:t>
            </a:r>
          </a:p>
          <a:p>
            <a:r>
              <a:rPr lang="en-US" baseline="0" dirty="0" smtClean="0"/>
              <a:t>Explain that this is NOT bound to the code any more, but you can regenerate it if needed</a:t>
            </a:r>
          </a:p>
          <a:p>
            <a:r>
              <a:rPr lang="en-US" baseline="0" dirty="0" smtClean="0"/>
              <a:t>Show how you can navigate around the code and the constructs of the diagram</a:t>
            </a:r>
          </a:p>
          <a:p>
            <a:endParaRPr lang="en-US" baseline="0" dirty="0" smtClean="0"/>
          </a:p>
          <a:p>
            <a:r>
              <a:rPr lang="en-US" b="1" u="sng" baseline="0" dirty="0" smtClean="0"/>
              <a:t>Generate UML Class Diagram</a:t>
            </a:r>
          </a:p>
          <a:p>
            <a:r>
              <a:rPr lang="en-US" i="0" baseline="0" dirty="0" smtClean="0"/>
              <a:t>Explain that this is from the Feature Pack</a:t>
            </a:r>
          </a:p>
          <a:p>
            <a:r>
              <a:rPr lang="en-US" i="0" baseline="0" dirty="0" smtClean="0"/>
              <a:t>Use Arch Explorer to browse the code</a:t>
            </a:r>
          </a:p>
          <a:p>
            <a:r>
              <a:rPr lang="en-US" i="0" baseline="0" dirty="0" smtClean="0"/>
              <a:t>Drag onto a new SD</a:t>
            </a:r>
          </a:p>
          <a:p>
            <a:r>
              <a:rPr lang="en-US" i="0" baseline="0" dirty="0" smtClean="0"/>
              <a:t>Layout the model and review what is there</a:t>
            </a: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8:45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r>
              <a:rPr lang="en-US" dirty="0" err="1" smtClean="0"/>
              <a:t>Prereq</a:t>
            </a:r>
            <a:r>
              <a:rPr lang="en-US" dirty="0" smtClean="0"/>
              <a:t>: Have </a:t>
            </a:r>
            <a:r>
              <a:rPr lang="en-US" dirty="0" err="1" smtClean="0"/>
              <a:t>PetShop</a:t>
            </a:r>
            <a:r>
              <a:rPr lang="en-US" baseline="0" dirty="0" smtClean="0"/>
              <a:t> open, compiled and ready. Generate and throw away a DGML graph to ensure the packages are all loaded</a:t>
            </a:r>
          </a:p>
          <a:p>
            <a:endParaRPr lang="en-US" baseline="0" dirty="0" smtClean="0"/>
          </a:p>
          <a:p>
            <a:pPr marL="228600" indent="-228600">
              <a:buAutoNum type="arabicPeriod"/>
            </a:pPr>
            <a:r>
              <a:rPr lang="en-US" baseline="0" dirty="0" smtClean="0"/>
              <a:t>Create Assembly Graph</a:t>
            </a:r>
          </a:p>
          <a:p>
            <a:pPr marL="228600" indent="-228600">
              <a:buAutoNum type="arabicPeriod"/>
            </a:pPr>
            <a:r>
              <a:rPr lang="en-US" baseline="0" dirty="0" smtClean="0"/>
              <a:t>Show navigation, zoom, pan-scroll</a:t>
            </a:r>
          </a:p>
          <a:p>
            <a:pPr marL="228600" indent="-228600">
              <a:buAutoNum type="arabicPeriod"/>
            </a:pPr>
            <a:r>
              <a:rPr lang="en-US" baseline="0" dirty="0" smtClean="0"/>
              <a:t>Zoom into Externals, explain what they are and why they’re there</a:t>
            </a:r>
          </a:p>
          <a:p>
            <a:pPr marL="228600" indent="-228600">
              <a:buAutoNum type="arabicPeriod"/>
            </a:pPr>
            <a:r>
              <a:rPr lang="en-US" baseline="0" dirty="0" smtClean="0"/>
              <a:t>Show how Externals helps us see how the app interacts with other parts of .NET </a:t>
            </a:r>
            <a:r>
              <a:rPr lang="en-US" baseline="0" dirty="0" err="1" smtClean="0"/>
              <a:t>etc</a:t>
            </a:r>
            <a:endParaRPr lang="en-US" baseline="0" dirty="0" smtClean="0"/>
          </a:p>
          <a:p>
            <a:pPr marL="228600" indent="-228600">
              <a:buAutoNum type="arabicPeriod"/>
            </a:pPr>
            <a:r>
              <a:rPr lang="en-US" baseline="0" dirty="0" smtClean="0"/>
              <a:t>Hide Externals to focus on OUR architecture</a:t>
            </a:r>
          </a:p>
          <a:p>
            <a:pPr marL="228600" indent="-228600">
              <a:buAutoNum type="arabicPeriod"/>
            </a:pPr>
            <a:r>
              <a:rPr lang="en-US" baseline="0" dirty="0" err="1" smtClean="0"/>
              <a:t>Ctrl+F</a:t>
            </a:r>
            <a:r>
              <a:rPr lang="en-US" baseline="0" dirty="0" smtClean="0"/>
              <a:t> find “Web”, go to </a:t>
            </a:r>
            <a:r>
              <a:rPr lang="en-US" baseline="0" dirty="0" err="1" smtClean="0"/>
              <a:t>PetShop.Web</a:t>
            </a:r>
            <a:endParaRPr lang="en-US" baseline="0" dirty="0" smtClean="0"/>
          </a:p>
          <a:p>
            <a:pPr marL="228600" indent="-228600">
              <a:buAutoNum type="arabicPeriod"/>
            </a:pPr>
            <a:r>
              <a:rPr lang="en-US" baseline="0" dirty="0" smtClean="0"/>
              <a:t>Find the line out to BLL</a:t>
            </a:r>
          </a:p>
          <a:p>
            <a:pPr marL="228600" indent="-228600">
              <a:buAutoNum type="arabicPeriod"/>
            </a:pPr>
            <a:r>
              <a:rPr lang="en-US" baseline="0" dirty="0" smtClean="0"/>
              <a:t>Create a new graph from there using the (+)</a:t>
            </a:r>
          </a:p>
          <a:p>
            <a:pPr marL="228600" indent="-228600">
              <a:buAutoNum type="arabicPeriod"/>
            </a:pPr>
            <a:r>
              <a:rPr lang="en-US" baseline="0" dirty="0" smtClean="0"/>
              <a:t>Navigate to the method level and select to observe incoming calls</a:t>
            </a:r>
          </a:p>
          <a:p>
            <a:pPr marL="228600" indent="-228600">
              <a:buAutoNum type="arabicPeriod"/>
            </a:pPr>
            <a:r>
              <a:rPr lang="en-US" baseline="0" dirty="0" smtClean="0"/>
              <a:t>Double click to go to a method body itself</a:t>
            </a:r>
          </a:p>
          <a:p>
            <a:pPr marL="228600" indent="-228600">
              <a:buAutoNum type="arabicPeriod"/>
            </a:pPr>
            <a:r>
              <a:rPr lang="en-US" baseline="0" dirty="0" smtClean="0"/>
              <a:t>Close the small graph and go back to the big one</a:t>
            </a:r>
          </a:p>
          <a:p>
            <a:pPr marL="228600" indent="-228600">
              <a:buAutoNum type="arabicPeriod"/>
            </a:pPr>
            <a:r>
              <a:rPr lang="en-US" baseline="0" dirty="0" smtClean="0"/>
              <a:t>Show some of the other views of the graph models and explain how they show different things</a:t>
            </a:r>
          </a:p>
          <a:p>
            <a:pPr marL="228600" indent="-228600">
              <a:buAutoNum type="arabicPeriod"/>
            </a:pPr>
            <a:r>
              <a:rPr lang="en-US" baseline="0" dirty="0" smtClean="0"/>
              <a:t>Show how Butterfly Mode lets you focus on inputs and outputs to particular classes and methods… walk the graph</a:t>
            </a:r>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8:45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11</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831363780"/>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7890959"/>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80407178"/>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9929533"/>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1626773163"/>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1915483"/>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142176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4699798"/>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282511356"/>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834589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28270917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724469944"/>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9297799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506498669"/>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36492540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004811104"/>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5898144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25844693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5119446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0733065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52355767"/>
      </p:ext>
    </p:extLst>
  </p:cSld>
  <p:clrMap bg1="dk1" tx1="lt1" bg2="dk2" tx2="lt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2"/>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2"/>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2"/>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2"/>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80953823"/>
      </p:ext>
    </p:extLst>
  </p:cSld>
  <p:clrMap bg1="dk1" tx1="lt1" bg2="dk2" tx2="lt2" accent1="accent1" accent2="accent2" accent3="accent3" accent4="accent4" accent5="accent5" accent6="accent6" hlink="hlink" folHlink="folHlink"/>
  <p:sldLayoutIdLst>
    <p:sldLayoutId id="2147483785"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1.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2" Type="http://schemas.openxmlformats.org/officeDocument/2006/relationships/hyperlink" Target="http://go.microsoft.com/fwlink/?LinkId=192777"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hyperlink" Target="http://blogs.msdn.com/b/jasonz/" TargetMode="External"/><Relationship Id="rId7" Type="http://schemas.openxmlformats.org/officeDocument/2006/relationships/hyperlink" Target="http://www.peterprovost.org/" TargetMode="External"/><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hyperlink" Target="http://www.lovettsoftware.com/" TargetMode="External"/><Relationship Id="rId5" Type="http://schemas.openxmlformats.org/officeDocument/2006/relationships/hyperlink" Target="http://blogs.msdn.com/b/bharry/" TargetMode="External"/><Relationship Id="rId4" Type="http://schemas.openxmlformats.org/officeDocument/2006/relationships/hyperlink" Target="http://blogs.msdn.com/b/camerons/" TargetMode="External"/></Relationships>
</file>

<file path=ppt/slides/_rels/slide19.xml.rels><?xml version="1.0" encoding="UTF-8" standalone="yes"?>
<Relationships xmlns="http://schemas.openxmlformats.org/package/2006/relationships"><Relationship Id="rId8" Type="http://schemas.openxmlformats.org/officeDocument/2006/relationships/hyperlink" Target="http://www.facebook.com/visualstudio" TargetMode="External"/><Relationship Id="rId3" Type="http://schemas.openxmlformats.org/officeDocument/2006/relationships/hyperlink" Target="http://www.microsoft.com/visualstudio/en-us/lightswitch" TargetMode="External"/><Relationship Id="rId7" Type="http://schemas.openxmlformats.org/officeDocument/2006/relationships/hyperlink" Target="http://www.microsoft.com/sqlserver/en/us/default.aspx" TargetMode="External"/><Relationship Id="rId2" Type="http://schemas.openxmlformats.org/officeDocument/2006/relationships/hyperlink" Target="http://www.microsoft.com/visualstudio" TargetMode="External"/><Relationship Id="rId1" Type="http://schemas.openxmlformats.org/officeDocument/2006/relationships/slideLayout" Target="../slideLayouts/slideLayout9.xml"/><Relationship Id="rId6" Type="http://schemas.openxmlformats.org/officeDocument/2006/relationships/hyperlink" Target="http://blogs.msdn.com/b/bharry/" TargetMode="External"/><Relationship Id="rId5" Type="http://schemas.openxmlformats.org/officeDocument/2006/relationships/hyperlink" Target="http://blogs.msdn.com/b/somasegar/" TargetMode="External"/><Relationship Id="rId4" Type="http://schemas.openxmlformats.org/officeDocument/2006/relationships/hyperlink" Target="http://www.microsoft.com/expressio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32.png"/><Relationship Id="rId5" Type="http://schemas.openxmlformats.org/officeDocument/2006/relationships/hyperlink" Target="http://www.microsoft.com/learning" TargetMode="External"/><Relationship Id="rId10" Type="http://schemas.openxmlformats.org/officeDocument/2006/relationships/image" Target="../media/image31.emf"/><Relationship Id="rId4" Type="http://schemas.openxmlformats.org/officeDocument/2006/relationships/image" Target="../media/image28.png"/><Relationship Id="rId9" Type="http://schemas.openxmlformats.org/officeDocument/2006/relationships/image" Target="../media/image30.png"/><Relationship Id="rId1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43.png"/><Relationship Id="rId3" Type="http://schemas.openxmlformats.org/officeDocument/2006/relationships/image" Target="../media/image33.png"/><Relationship Id="rId7" Type="http://schemas.openxmlformats.org/officeDocument/2006/relationships/image" Target="../media/image37.png"/><Relationship Id="rId12"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image" Target="../media/image36.pn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 Id="rId1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675990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dirty="0" smtClean="0"/>
              <a:t>Reverse Engineer to UML</a:t>
            </a:r>
            <a:br>
              <a:rPr lang="en-US" dirty="0" smtClean="0"/>
            </a:br>
            <a:r>
              <a:rPr lang="en-US" sz="3600" dirty="0">
                <a:solidFill>
                  <a:schemeClr val="accent1">
                    <a:alpha val="99000"/>
                  </a:schemeClr>
                </a:solidFill>
              </a:rPr>
              <a:t>Review</a:t>
            </a:r>
          </a:p>
        </p:txBody>
      </p:sp>
      <p:sp>
        <p:nvSpPr>
          <p:cNvPr id="3" name="Text Placeholder 2"/>
          <p:cNvSpPr>
            <a:spLocks noGrp="1"/>
          </p:cNvSpPr>
          <p:nvPr>
            <p:ph sz="half" idx="1"/>
          </p:nvPr>
        </p:nvSpPr>
        <p:spPr>
          <a:xfrm>
            <a:off x="519113" y="1905000"/>
            <a:ext cx="5486400" cy="3176254"/>
          </a:xfrm>
        </p:spPr>
        <p:txBody>
          <a:bodyPr/>
          <a:lstStyle/>
          <a:p>
            <a:pPr>
              <a:spcBef>
                <a:spcPts val="1800"/>
              </a:spcBef>
            </a:pPr>
            <a:r>
              <a:rPr lang="en-US" dirty="0" smtClean="0"/>
              <a:t>Use industry standard diagrams to capture how your system is built</a:t>
            </a:r>
          </a:p>
          <a:p>
            <a:pPr>
              <a:spcBef>
                <a:spcPts val="1800"/>
              </a:spcBef>
            </a:pPr>
            <a:r>
              <a:rPr lang="en-US" dirty="0" smtClean="0"/>
              <a:t>Generate UML Sequence Diagram from code editor</a:t>
            </a:r>
          </a:p>
          <a:p>
            <a:pPr>
              <a:spcBef>
                <a:spcPts val="1800"/>
              </a:spcBef>
            </a:pPr>
            <a:r>
              <a:rPr lang="en-US" dirty="0" smtClean="0"/>
              <a:t>Generate UML Class Diagram from Architecture Explorer</a:t>
            </a:r>
            <a:endParaRPr lang="en-US" dirty="0"/>
          </a:p>
        </p:txBody>
      </p:sp>
      <p:pic>
        <p:nvPicPr>
          <p:cNvPr id="1026" name="Picture 2"/>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tretch/>
        </p:blipFill>
        <p:spPr>
          <a:xfrm>
            <a:off x="8141449" y="1447800"/>
            <a:ext cx="1566951" cy="1741488"/>
          </a:xfrm>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800" y="1089240"/>
            <a:ext cx="4524375" cy="50577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026142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d</a:t>
            </a:r>
            <a:r>
              <a:rPr lang="en-US" dirty="0" smtClean="0"/>
              <a:t>emo </a:t>
            </a:r>
            <a:endParaRPr lang="en-US" dirty="0"/>
          </a:p>
        </p:txBody>
      </p:sp>
      <p:sp>
        <p:nvSpPr>
          <p:cNvPr id="2" name="Title 1"/>
          <p:cNvSpPr>
            <a:spLocks noGrp="1"/>
          </p:cNvSpPr>
          <p:nvPr>
            <p:ph type="ctrTitle"/>
          </p:nvPr>
        </p:nvSpPr>
        <p:spPr/>
        <p:txBody>
          <a:bodyPr/>
          <a:lstStyle/>
          <a:p>
            <a:r>
              <a:rPr lang="en-US" dirty="0" smtClean="0"/>
              <a:t>Using DGML and the </a:t>
            </a:r>
            <a:br>
              <a:rPr lang="en-US" dirty="0" smtClean="0"/>
            </a:br>
            <a:r>
              <a:rPr lang="en-US" dirty="0" smtClean="0"/>
              <a:t>Architecture Explorer</a:t>
            </a:r>
            <a:br>
              <a:rPr lang="en-US" dirty="0" smtClean="0"/>
            </a:br>
            <a:endParaRPr lang="en-US" dirty="0"/>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3951960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smtClean="0"/>
              <a:t>Creating and Using Dependency Graphs</a:t>
            </a:r>
            <a:br>
              <a:rPr lang="en-US" smtClean="0"/>
            </a:br>
            <a:r>
              <a:rPr lang="en-US" sz="3600" smtClean="0">
                <a:solidFill>
                  <a:schemeClr val="accent1">
                    <a:alpha val="99000"/>
                  </a:schemeClr>
                </a:solidFill>
              </a:rPr>
              <a:t>Review</a:t>
            </a:r>
            <a:endParaRPr lang="en-US" sz="3600" dirty="0">
              <a:solidFill>
                <a:schemeClr val="accent1">
                  <a:alpha val="99000"/>
                </a:schemeClr>
              </a:solidFill>
            </a:endParaRPr>
          </a:p>
        </p:txBody>
      </p:sp>
      <p:sp>
        <p:nvSpPr>
          <p:cNvPr id="3" name="Text Placeholder 2"/>
          <p:cNvSpPr>
            <a:spLocks noGrp="1"/>
          </p:cNvSpPr>
          <p:nvPr>
            <p:ph sz="half" idx="1"/>
          </p:nvPr>
        </p:nvSpPr>
        <p:spPr>
          <a:xfrm>
            <a:off x="519112" y="1905000"/>
            <a:ext cx="6042325" cy="4388894"/>
          </a:xfrm>
        </p:spPr>
        <p:txBody>
          <a:bodyPr/>
          <a:lstStyle/>
          <a:p>
            <a:pPr>
              <a:spcBef>
                <a:spcPts val="1200"/>
              </a:spcBef>
            </a:pPr>
            <a:r>
              <a:rPr lang="en-US" dirty="0" smtClean="0"/>
              <a:t>Reverse Engineering Assemblies</a:t>
            </a:r>
          </a:p>
          <a:p>
            <a:pPr lvl="1">
              <a:spcBef>
                <a:spcPts val="1200"/>
              </a:spcBef>
            </a:pPr>
            <a:r>
              <a:rPr lang="en-US" dirty="0" smtClean="0"/>
              <a:t>Sometimes you don’t have the code</a:t>
            </a:r>
          </a:p>
          <a:p>
            <a:pPr>
              <a:spcBef>
                <a:spcPts val="1200"/>
              </a:spcBef>
            </a:pPr>
            <a:r>
              <a:rPr lang="en-US" dirty="0" smtClean="0"/>
              <a:t>Custom Graphs</a:t>
            </a:r>
          </a:p>
          <a:p>
            <a:pPr lvl="1">
              <a:spcBef>
                <a:spcPts val="1200"/>
              </a:spcBef>
            </a:pPr>
            <a:r>
              <a:rPr lang="en-US" dirty="0" smtClean="0"/>
              <a:t>Using Architecture Explorer</a:t>
            </a:r>
          </a:p>
          <a:p>
            <a:pPr lvl="1">
              <a:spcBef>
                <a:spcPts val="1200"/>
              </a:spcBef>
            </a:pPr>
            <a:r>
              <a:rPr lang="en-US" dirty="0" smtClean="0"/>
              <a:t>Create your own DGML Documents</a:t>
            </a:r>
          </a:p>
          <a:p>
            <a:pPr>
              <a:spcBef>
                <a:spcPts val="1200"/>
              </a:spcBef>
            </a:pPr>
            <a:r>
              <a:rPr lang="en-US" dirty="0" smtClean="0"/>
              <a:t>Standard Graphs</a:t>
            </a:r>
          </a:p>
          <a:p>
            <a:pPr lvl="1">
              <a:spcBef>
                <a:spcPts val="1200"/>
              </a:spcBef>
            </a:pPr>
            <a:r>
              <a:rPr lang="en-US" dirty="0" smtClean="0"/>
              <a:t>Assembly</a:t>
            </a:r>
          </a:p>
          <a:p>
            <a:pPr lvl="1">
              <a:spcBef>
                <a:spcPts val="1200"/>
              </a:spcBef>
            </a:pPr>
            <a:r>
              <a:rPr lang="en-US" dirty="0" smtClean="0"/>
              <a:t>Namespace</a:t>
            </a:r>
          </a:p>
          <a:p>
            <a:pPr lvl="1">
              <a:spcBef>
                <a:spcPts val="1200"/>
              </a:spcBef>
            </a:pPr>
            <a:r>
              <a:rPr lang="en-US" dirty="0" smtClean="0"/>
              <a:t>Class</a:t>
            </a:r>
            <a:endParaRPr lang="en-US" dirty="0" smtClean="0"/>
          </a:p>
        </p:txBody>
      </p:sp>
      <p:pic>
        <p:nvPicPr>
          <p:cNvPr id="1027" name="Picture 3"/>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8115665" y="1447800"/>
            <a:ext cx="1618520" cy="17414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18662690"/>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Summary</a:t>
            </a:r>
            <a:endParaRPr lang="en-US" dirty="0"/>
          </a:p>
        </p:txBody>
      </p:sp>
      <p:sp>
        <p:nvSpPr>
          <p:cNvPr id="6" name="Content Placeholder 5"/>
          <p:cNvSpPr>
            <a:spLocks noGrp="1"/>
          </p:cNvSpPr>
          <p:nvPr>
            <p:ph sz="half" idx="1"/>
          </p:nvPr>
        </p:nvSpPr>
        <p:spPr>
          <a:xfrm>
            <a:off x="519113" y="1447800"/>
            <a:ext cx="5486400" cy="4182683"/>
          </a:xfrm>
        </p:spPr>
        <p:txBody>
          <a:bodyPr/>
          <a:lstStyle/>
          <a:p>
            <a:pPr>
              <a:spcBef>
                <a:spcPts val="1800"/>
              </a:spcBef>
            </a:pPr>
            <a:r>
              <a:rPr lang="en-US" dirty="0" smtClean="0"/>
              <a:t>We’ve built Visual Studio 2010 to attack complexity deep in the heart of Software Development</a:t>
            </a:r>
          </a:p>
          <a:p>
            <a:pPr>
              <a:spcBef>
                <a:spcPts val="1800"/>
              </a:spcBef>
            </a:pPr>
            <a:r>
              <a:rPr lang="en-US" dirty="0" smtClean="0"/>
              <a:t>UML, DSL, DGML and pragmatic feature set is the approach</a:t>
            </a:r>
          </a:p>
          <a:p>
            <a:pPr>
              <a:spcBef>
                <a:spcPts val="1800"/>
              </a:spcBef>
            </a:pPr>
            <a:r>
              <a:rPr lang="en-US" dirty="0" smtClean="0"/>
              <a:t>Developers and Architects are our focus</a:t>
            </a:r>
          </a:p>
          <a:p>
            <a:pPr>
              <a:spcBef>
                <a:spcPts val="1800"/>
              </a:spcBef>
            </a:pPr>
            <a:r>
              <a:rPr lang="en-US" dirty="0" smtClean="0"/>
              <a:t>Continue to add value post-RTM</a:t>
            </a:r>
            <a:endParaRPr lang="en-US" dirty="0"/>
          </a:p>
        </p:txBody>
      </p:sp>
      <p:pic>
        <p:nvPicPr>
          <p:cNvPr id="3078" name="Picture 6" descr="http://www.sxc.hu/pic/l/f/fl/flaivoloka/1159615_30768144.jp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8309348" y="1447800"/>
            <a:ext cx="1231154" cy="17414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15411222"/>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action item</a:t>
            </a:r>
            <a:endParaRPr lang="en-US" dirty="0"/>
          </a:p>
        </p:txBody>
      </p:sp>
      <p:sp>
        <p:nvSpPr>
          <p:cNvPr id="2" name="Title 1"/>
          <p:cNvSpPr>
            <a:spLocks noGrp="1"/>
          </p:cNvSpPr>
          <p:nvPr>
            <p:ph type="ctrTitle"/>
          </p:nvPr>
        </p:nvSpPr>
        <p:spPr/>
        <p:txBody>
          <a:bodyPr/>
          <a:lstStyle/>
          <a:p>
            <a:r>
              <a:rPr lang="en-US" smtClean="0"/>
              <a:t>Get the Visualization and Modeling Feature Pack</a:t>
            </a:r>
            <a:br>
              <a:rPr lang="en-US" smtClean="0"/>
            </a:br>
            <a:r>
              <a:rPr lang="en-US" sz="3600" smtClean="0"/>
              <a:t>(MSDN Subscribers Only)</a:t>
            </a:r>
            <a:endParaRPr lang="en-US" sz="3600" dirty="0"/>
          </a:p>
        </p:txBody>
      </p:sp>
      <p:sp>
        <p:nvSpPr>
          <p:cNvPr id="3" name="Subtitle 2"/>
          <p:cNvSpPr>
            <a:spLocks noGrp="1"/>
          </p:cNvSpPr>
          <p:nvPr>
            <p:ph type="subTitle" idx="1"/>
          </p:nvPr>
        </p:nvSpPr>
        <p:spPr/>
        <p:txBody>
          <a:bodyPr/>
          <a:lstStyle/>
          <a:p>
            <a:r>
              <a:rPr lang="en-US" smtClean="0">
                <a:hlinkClick r:id="rId2"/>
              </a:rPr>
              <a:t>http://go.microsoft.com/fwlink/?LinkId=192777</a:t>
            </a:r>
            <a:endParaRPr lang="en-US" dirty="0" smtClean="0"/>
          </a:p>
        </p:txBody>
      </p:sp>
    </p:spTree>
    <p:extLst>
      <p:ext uri="{BB962C8B-B14F-4D97-AF65-F5344CB8AC3E}">
        <p14:creationId xmlns:p14="http://schemas.microsoft.com/office/powerpoint/2010/main" val="104968901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Sneak Peek at Visual Studio </a:t>
            </a:r>
            <a:r>
              <a:rPr lang="en-US" dirty="0" err="1" smtClean="0"/>
              <a:t>v.Next</a:t>
            </a:r>
            <a:endParaRPr lang="en-US" dirty="0"/>
          </a:p>
        </p:txBody>
      </p:sp>
      <p:sp>
        <p:nvSpPr>
          <p:cNvPr id="6" name="Text Placeholder 5"/>
          <p:cNvSpPr>
            <a:spLocks noGrp="1"/>
          </p:cNvSpPr>
          <p:nvPr>
            <p:ph type="body" sz="quarter" idx="10"/>
          </p:nvPr>
        </p:nvSpPr>
        <p:spPr/>
        <p:txBody>
          <a:bodyPr/>
          <a:lstStyle/>
          <a:p>
            <a:endParaRPr lang="en-US" dirty="0"/>
          </a:p>
        </p:txBody>
      </p:sp>
    </p:spTree>
    <p:extLst>
      <p:ext uri="{BB962C8B-B14F-4D97-AF65-F5344CB8AC3E}">
        <p14:creationId xmlns:p14="http://schemas.microsoft.com/office/powerpoint/2010/main" val="265103127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smtClean="0"/>
              <a:t>questions?</a:t>
            </a:r>
            <a:endParaRPr lang="en-US" dirty="0"/>
          </a:p>
        </p:txBody>
      </p:sp>
      <p:sp>
        <p:nvSpPr>
          <p:cNvPr id="6" name="Title 5"/>
          <p:cNvSpPr>
            <a:spLocks noGrp="1"/>
          </p:cNvSpPr>
          <p:nvPr>
            <p:ph type="ctrTitle"/>
          </p:nvPr>
        </p:nvSpPr>
        <p:spPr/>
        <p:txBody>
          <a:bodyPr/>
          <a:lstStyle/>
          <a:p>
            <a:endParaRPr lang="en-US"/>
          </a:p>
        </p:txBody>
      </p:sp>
      <p:sp>
        <p:nvSpPr>
          <p:cNvPr id="7" name="Subtitle 6"/>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9004049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Related Content</a:t>
            </a:r>
            <a:endParaRPr lang="en-US" dirty="0"/>
          </a:p>
        </p:txBody>
      </p:sp>
      <p:sp>
        <p:nvSpPr>
          <p:cNvPr id="2" name="Text Placeholder 1"/>
          <p:cNvSpPr>
            <a:spLocks noGrp="1"/>
          </p:cNvSpPr>
          <p:nvPr>
            <p:ph type="body" sz="quarter" idx="10"/>
          </p:nvPr>
        </p:nvSpPr>
        <p:spPr>
          <a:xfrm>
            <a:off x="519112" y="1447799"/>
            <a:ext cx="11149013" cy="5121402"/>
          </a:xfrm>
        </p:spPr>
        <p:txBody>
          <a:bodyPr/>
          <a:lstStyle/>
          <a:p>
            <a:r>
              <a:rPr lang="en-US" sz="2400" dirty="0" smtClean="0">
                <a:gradFill>
                  <a:gsLst>
                    <a:gs pos="0">
                      <a:srgbClr val="FFFFFF"/>
                    </a:gs>
                    <a:gs pos="100000">
                      <a:srgbClr val="FFFFFF"/>
                    </a:gs>
                  </a:gsLst>
                  <a:lin ang="5400000" scaled="0"/>
                </a:gradFill>
              </a:rPr>
              <a:t>Breakout Sessions (session codes and titles)</a:t>
            </a:r>
          </a:p>
          <a:p>
            <a:pPr marL="917557" lvl="1" indent="-460375"/>
            <a:r>
              <a:rPr lang="en-US" sz="2400" dirty="0" smtClean="0">
                <a:gradFill>
                  <a:gsLst>
                    <a:gs pos="0">
                      <a:srgbClr val="FFFFFF"/>
                    </a:gs>
                    <a:gs pos="100000">
                      <a:srgbClr val="FFFFFF"/>
                    </a:gs>
                  </a:gsLst>
                  <a:lin ang="5400000" scaled="0"/>
                </a:gradFill>
              </a:rPr>
              <a:t>DEV202 | Team Foundation Server for Everyone (Martin Woodward)</a:t>
            </a:r>
          </a:p>
          <a:p>
            <a:pPr marL="917557" lvl="1" indent="-460375"/>
            <a:r>
              <a:rPr lang="en-US" sz="2400" dirty="0" smtClean="0">
                <a:gradFill>
                  <a:gsLst>
                    <a:gs pos="0">
                      <a:srgbClr val="FFFFFF"/>
                    </a:gs>
                    <a:gs pos="100000">
                      <a:srgbClr val="FFFFFF"/>
                    </a:gs>
                  </a:gsLst>
                  <a:lin ang="5400000" scaled="0"/>
                </a:gradFill>
              </a:rPr>
              <a:t>DEV204 | Manual Testing with Microsoft Test Manager 2010 (Brian Keller)</a:t>
            </a:r>
          </a:p>
          <a:p>
            <a:pPr marL="917557" lvl="1" indent="-460375"/>
            <a:r>
              <a:rPr lang="en-US" sz="2400" dirty="0" smtClean="0">
                <a:gradFill>
                  <a:gsLst>
                    <a:gs pos="0">
                      <a:srgbClr val="FFFFFF"/>
                    </a:gs>
                    <a:gs pos="100000">
                      <a:srgbClr val="FFFFFF"/>
                    </a:gs>
                  </a:gsLst>
                  <a:lin ang="5400000" scaled="0"/>
                </a:gradFill>
              </a:rPr>
              <a:t>DEV302 | Identify and Fix Performance Problems with Microsoft Visual Studio Ultimate (Ben Day)</a:t>
            </a:r>
          </a:p>
          <a:p>
            <a:r>
              <a:rPr lang="en-US" sz="2400" dirty="0" smtClean="0">
                <a:gradFill>
                  <a:gsLst>
                    <a:gs pos="0">
                      <a:srgbClr val="FFFFFF"/>
                    </a:gs>
                    <a:gs pos="100000">
                      <a:srgbClr val="FFFFFF"/>
                    </a:gs>
                  </a:gsLst>
                  <a:lin ang="5400000" scaled="0"/>
                </a:gradFill>
              </a:rPr>
              <a:t>Interactive Sessions</a:t>
            </a:r>
          </a:p>
          <a:p>
            <a:pPr marL="917557" lvl="1" indent="-460375"/>
            <a:r>
              <a:rPr lang="en-US" sz="2400" dirty="0" smtClean="0">
                <a:gradFill>
                  <a:gsLst>
                    <a:gs pos="0">
                      <a:srgbClr val="FFFFFF"/>
                    </a:gs>
                    <a:gs pos="100000">
                      <a:srgbClr val="FFFFFF"/>
                    </a:gs>
                  </a:gsLst>
                  <a:lin ang="5400000" scaled="0"/>
                </a:gradFill>
              </a:rPr>
              <a:t>DEV271-INT | Would You, Could You with TFS? (Richard </a:t>
            </a:r>
            <a:r>
              <a:rPr lang="en-US" sz="2400" dirty="0" err="1" smtClean="0">
                <a:gradFill>
                  <a:gsLst>
                    <a:gs pos="0">
                      <a:srgbClr val="FFFFFF"/>
                    </a:gs>
                    <a:gs pos="100000">
                      <a:srgbClr val="FFFFFF"/>
                    </a:gs>
                  </a:gsLst>
                  <a:lin ang="5400000" scaled="0"/>
                </a:gradFill>
              </a:rPr>
              <a:t>Hundhausen</a:t>
            </a:r>
            <a:r>
              <a:rPr lang="en-US" sz="2400" dirty="0" smtClean="0">
                <a:gradFill>
                  <a:gsLst>
                    <a:gs pos="0">
                      <a:srgbClr val="FFFFFF"/>
                    </a:gs>
                    <a:gs pos="100000">
                      <a:srgbClr val="FFFFFF"/>
                    </a:gs>
                  </a:gsLst>
                  <a:lin ang="5400000" scaled="0"/>
                </a:gradFill>
              </a:rPr>
              <a:t>)</a:t>
            </a:r>
          </a:p>
          <a:p>
            <a:r>
              <a:rPr lang="en-US" sz="2400" dirty="0" smtClean="0">
                <a:gradFill>
                  <a:gsLst>
                    <a:gs pos="0">
                      <a:srgbClr val="FFFFFF"/>
                    </a:gs>
                    <a:gs pos="100000">
                      <a:srgbClr val="FFFFFF"/>
                    </a:gs>
                  </a:gsLst>
                  <a:lin ang="5400000" scaled="0"/>
                </a:gradFill>
              </a:rPr>
              <a:t>Hands-on Labs</a:t>
            </a:r>
          </a:p>
          <a:p>
            <a:pPr marL="917557" lvl="1" indent="-460375"/>
            <a:r>
              <a:rPr lang="en-US" sz="2400" dirty="0" smtClean="0">
                <a:gradFill>
                  <a:gsLst>
                    <a:gs pos="0">
                      <a:srgbClr val="FFFFFF"/>
                    </a:gs>
                    <a:gs pos="100000">
                      <a:srgbClr val="FFFFFF"/>
                    </a:gs>
                  </a:gsLst>
                  <a:lin ang="5400000" scaled="0"/>
                </a:gradFill>
              </a:rPr>
              <a:t>DEV362-HOL | Code Discovery Using the Architecture Tools in Microsoft Visual Studio 2010 Ultimate</a:t>
            </a:r>
          </a:p>
          <a:p>
            <a:pPr marL="917557" lvl="1" indent="-460375"/>
            <a:r>
              <a:rPr lang="en-US" sz="2400" dirty="0" smtClean="0">
                <a:gradFill>
                  <a:gsLst>
                    <a:gs pos="0">
                      <a:srgbClr val="FFFFFF"/>
                    </a:gs>
                    <a:gs pos="100000">
                      <a:srgbClr val="FFFFFF"/>
                    </a:gs>
                  </a:gsLst>
                  <a:lin ang="5400000" scaled="0"/>
                </a:gradFill>
              </a:rPr>
              <a:t>DEV363-HOL | Using Code Analysis with Microsoft Visual Studio 2010 to Improve Code Quality</a:t>
            </a:r>
          </a:p>
          <a:p>
            <a:endParaRPr lang="en-US" dirty="0"/>
          </a:p>
        </p:txBody>
      </p:sp>
    </p:spTree>
    <p:extLst>
      <p:ext uri="{BB962C8B-B14F-4D97-AF65-F5344CB8AC3E}">
        <p14:creationId xmlns:p14="http://schemas.microsoft.com/office/powerpoint/2010/main" val="290573382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Additional Resources</a:t>
            </a:r>
            <a:endParaRPr lang="en-US" dirty="0"/>
          </a:p>
        </p:txBody>
      </p:sp>
      <p:sp>
        <p:nvSpPr>
          <p:cNvPr id="4" name="Text Placeholder 3"/>
          <p:cNvSpPr>
            <a:spLocks noGrp="1"/>
          </p:cNvSpPr>
          <p:nvPr>
            <p:ph type="body" sz="quarter" idx="10"/>
          </p:nvPr>
        </p:nvSpPr>
        <p:spPr>
          <a:xfrm>
            <a:off x="519112" y="1447799"/>
            <a:ext cx="11149013" cy="4825937"/>
          </a:xfrm>
        </p:spPr>
        <p:txBody>
          <a:bodyPr/>
          <a:lstStyle/>
          <a:p>
            <a:r>
              <a:rPr lang="en-US" dirty="0" smtClean="0">
                <a:gradFill>
                  <a:gsLst>
                    <a:gs pos="0">
                      <a:srgbClr val="FFFFFF"/>
                    </a:gs>
                    <a:gs pos="100000">
                      <a:srgbClr val="FFFFFF"/>
                    </a:gs>
                  </a:gsLst>
                  <a:lin ang="5400000" scaled="0"/>
                </a:gradFill>
              </a:rPr>
              <a:t>Jason </a:t>
            </a:r>
            <a:r>
              <a:rPr lang="en-US" dirty="0">
                <a:gradFill>
                  <a:gsLst>
                    <a:gs pos="0">
                      <a:srgbClr val="FFFFFF"/>
                    </a:gs>
                    <a:gs pos="100000">
                      <a:srgbClr val="FFFFFF"/>
                    </a:gs>
                  </a:gsLst>
                  <a:lin ang="5400000" scaled="0"/>
                </a:gradFill>
              </a:rPr>
              <a:t>Zander’s Blog</a:t>
            </a:r>
            <a:br>
              <a:rPr lang="en-US" dirty="0">
                <a:gradFill>
                  <a:gsLst>
                    <a:gs pos="0">
                      <a:srgbClr val="FFFFFF"/>
                    </a:gs>
                    <a:gs pos="100000">
                      <a:srgbClr val="FFFFFF"/>
                    </a:gs>
                  </a:gsLst>
                  <a:lin ang="5400000" scaled="0"/>
                </a:gradFill>
              </a:rPr>
            </a:br>
            <a:r>
              <a:rPr lang="en-US" dirty="0">
                <a:gradFill>
                  <a:gsLst>
                    <a:gs pos="0">
                      <a:srgbClr val="FFFFFF"/>
                    </a:gs>
                    <a:gs pos="100000">
                      <a:srgbClr val="FFFFFF"/>
                    </a:gs>
                  </a:gsLst>
                  <a:lin ang="5400000" scaled="0"/>
                </a:gradFill>
                <a:hlinkClick r:id="rId3"/>
              </a:rPr>
              <a:t>http://blogs.msdn.com/b/jasonz</a:t>
            </a:r>
            <a:r>
              <a:rPr lang="en-US" dirty="0" smtClean="0">
                <a:gradFill>
                  <a:gsLst>
                    <a:gs pos="0">
                      <a:srgbClr val="FFFFFF"/>
                    </a:gs>
                    <a:gs pos="100000">
                      <a:srgbClr val="FFFFFF"/>
                    </a:gs>
                  </a:gsLst>
                  <a:lin ang="5400000" scaled="0"/>
                </a:gradFill>
                <a:hlinkClick r:id="rId3"/>
              </a:rPr>
              <a:t>/</a:t>
            </a:r>
            <a:r>
              <a:rPr lang="en-US" dirty="0" smtClean="0">
                <a:gradFill>
                  <a:gsLst>
                    <a:gs pos="0">
                      <a:srgbClr val="FFFFFF"/>
                    </a:gs>
                    <a:gs pos="100000">
                      <a:srgbClr val="FFFFFF"/>
                    </a:gs>
                  </a:gsLst>
                  <a:lin ang="5400000" scaled="0"/>
                </a:gradFill>
              </a:rPr>
              <a:t> </a:t>
            </a:r>
            <a:endParaRPr lang="en-US" dirty="0">
              <a:gradFill>
                <a:gsLst>
                  <a:gs pos="0">
                    <a:srgbClr val="FFFFFF"/>
                  </a:gs>
                  <a:gs pos="100000">
                    <a:srgbClr val="FFFFFF"/>
                  </a:gs>
                </a:gsLst>
                <a:lin ang="5400000" scaled="0"/>
              </a:gradFill>
            </a:endParaRPr>
          </a:p>
          <a:p>
            <a:r>
              <a:rPr lang="en-US" dirty="0" smtClean="0">
                <a:gradFill>
                  <a:gsLst>
                    <a:gs pos="0">
                      <a:srgbClr val="FFFFFF"/>
                    </a:gs>
                    <a:gs pos="100000">
                      <a:srgbClr val="FFFFFF"/>
                    </a:gs>
                  </a:gsLst>
                  <a:lin ang="5400000" scaled="0"/>
                </a:gradFill>
              </a:rPr>
              <a:t>Cameron </a:t>
            </a:r>
            <a:r>
              <a:rPr lang="en-US" dirty="0">
                <a:gradFill>
                  <a:gsLst>
                    <a:gs pos="0">
                      <a:srgbClr val="FFFFFF"/>
                    </a:gs>
                    <a:gs pos="100000">
                      <a:srgbClr val="FFFFFF"/>
                    </a:gs>
                  </a:gsLst>
                  <a:lin ang="5400000" scaled="0"/>
                </a:gradFill>
              </a:rPr>
              <a:t>Skinner’s </a:t>
            </a:r>
            <a:r>
              <a:rPr lang="en-US" dirty="0" smtClean="0">
                <a:gradFill>
                  <a:gsLst>
                    <a:gs pos="0">
                      <a:srgbClr val="FFFFFF"/>
                    </a:gs>
                    <a:gs pos="100000">
                      <a:srgbClr val="FFFFFF"/>
                    </a:gs>
                  </a:gsLst>
                  <a:lin ang="5400000" scaled="0"/>
                </a:gradFill>
              </a:rPr>
              <a:t>Blog</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hlinkClick r:id="rId4"/>
              </a:rPr>
              <a:t>http</a:t>
            </a:r>
            <a:r>
              <a:rPr lang="en-US" dirty="0">
                <a:gradFill>
                  <a:gsLst>
                    <a:gs pos="0">
                      <a:srgbClr val="FFFFFF"/>
                    </a:gs>
                    <a:gs pos="100000">
                      <a:srgbClr val="FFFFFF"/>
                    </a:gs>
                  </a:gsLst>
                  <a:lin ang="5400000" scaled="0"/>
                </a:gradFill>
                <a:hlinkClick r:id="rId4"/>
              </a:rPr>
              <a:t>://blogs.msdn.com/b/camerons/</a:t>
            </a:r>
            <a:r>
              <a:rPr lang="en-US" dirty="0">
                <a:gradFill>
                  <a:gsLst>
                    <a:gs pos="0">
                      <a:srgbClr val="FFFFFF"/>
                    </a:gs>
                    <a:gs pos="100000">
                      <a:srgbClr val="FFFFFF"/>
                    </a:gs>
                  </a:gsLst>
                  <a:lin ang="5400000" scaled="0"/>
                </a:gradFill>
              </a:rPr>
              <a:t> </a:t>
            </a:r>
            <a:endParaRPr lang="en-US" dirty="0" smtClean="0">
              <a:gradFill>
                <a:gsLst>
                  <a:gs pos="0">
                    <a:srgbClr val="FFFFFF"/>
                  </a:gs>
                  <a:gs pos="100000">
                    <a:srgbClr val="FFFFFF"/>
                  </a:gs>
                </a:gsLst>
                <a:lin ang="5400000" scaled="0"/>
              </a:gradFill>
            </a:endParaRPr>
          </a:p>
          <a:p>
            <a:r>
              <a:rPr lang="en-US" dirty="0">
                <a:gradFill>
                  <a:gsLst>
                    <a:gs pos="0">
                      <a:srgbClr val="FFFFFF"/>
                    </a:gs>
                    <a:gs pos="100000">
                      <a:srgbClr val="FFFFFF"/>
                    </a:gs>
                  </a:gsLst>
                  <a:lin ang="5400000" scaled="0"/>
                </a:gradFill>
              </a:rPr>
              <a:t>Brian Harry’s Blog</a:t>
            </a:r>
            <a:br>
              <a:rPr lang="en-US" dirty="0">
                <a:gradFill>
                  <a:gsLst>
                    <a:gs pos="0">
                      <a:srgbClr val="FFFFFF"/>
                    </a:gs>
                    <a:gs pos="100000">
                      <a:srgbClr val="FFFFFF"/>
                    </a:gs>
                  </a:gsLst>
                  <a:lin ang="5400000" scaled="0"/>
                </a:gradFill>
              </a:rPr>
            </a:br>
            <a:r>
              <a:rPr lang="en-US" dirty="0">
                <a:gradFill>
                  <a:gsLst>
                    <a:gs pos="0">
                      <a:srgbClr val="FFFFFF"/>
                    </a:gs>
                    <a:gs pos="100000">
                      <a:srgbClr val="FFFFFF"/>
                    </a:gs>
                  </a:gsLst>
                  <a:lin ang="5400000" scaled="0"/>
                </a:gradFill>
                <a:hlinkClick r:id="rId5"/>
              </a:rPr>
              <a:t>http://blogs.msdn.com/b/bharry</a:t>
            </a:r>
            <a:r>
              <a:rPr lang="en-US" dirty="0" smtClean="0">
                <a:gradFill>
                  <a:gsLst>
                    <a:gs pos="0">
                      <a:srgbClr val="FFFFFF"/>
                    </a:gs>
                    <a:gs pos="100000">
                      <a:srgbClr val="FFFFFF"/>
                    </a:gs>
                  </a:gsLst>
                  <a:lin ang="5400000" scaled="0"/>
                </a:gradFill>
                <a:hlinkClick r:id="rId5"/>
              </a:rPr>
              <a:t>/</a:t>
            </a:r>
            <a:r>
              <a:rPr lang="en-US" dirty="0" smtClean="0">
                <a:gradFill>
                  <a:gsLst>
                    <a:gs pos="0">
                      <a:srgbClr val="FFFFFF"/>
                    </a:gs>
                    <a:gs pos="100000">
                      <a:srgbClr val="FFFFFF"/>
                    </a:gs>
                  </a:gsLst>
                  <a:lin ang="5400000" scaled="0"/>
                </a:gradFill>
              </a:rPr>
              <a:t>  </a:t>
            </a:r>
            <a:endParaRPr lang="en-US" dirty="0">
              <a:gradFill>
                <a:gsLst>
                  <a:gs pos="0">
                    <a:srgbClr val="FFFFFF"/>
                  </a:gs>
                  <a:gs pos="100000">
                    <a:srgbClr val="FFFFFF"/>
                  </a:gs>
                </a:gsLst>
                <a:lin ang="5400000" scaled="0"/>
              </a:gradFill>
            </a:endParaRPr>
          </a:p>
          <a:p>
            <a:r>
              <a:rPr lang="en-US" dirty="0" smtClean="0">
                <a:gradFill>
                  <a:gsLst>
                    <a:gs pos="0">
                      <a:srgbClr val="FFFFFF"/>
                    </a:gs>
                    <a:gs pos="100000">
                      <a:srgbClr val="FFFFFF"/>
                    </a:gs>
                  </a:gsLst>
                  <a:lin ang="5400000" scaled="0"/>
                </a:gradFill>
              </a:rPr>
              <a:t>Chris </a:t>
            </a:r>
            <a:r>
              <a:rPr lang="en-US" dirty="0">
                <a:gradFill>
                  <a:gsLst>
                    <a:gs pos="0">
                      <a:srgbClr val="FFFFFF"/>
                    </a:gs>
                    <a:gs pos="100000">
                      <a:srgbClr val="FFFFFF"/>
                    </a:gs>
                  </a:gsLst>
                  <a:lin ang="5400000" scaled="0"/>
                </a:gradFill>
              </a:rPr>
              <a:t>Lovett’s Blog</a:t>
            </a:r>
            <a:br>
              <a:rPr lang="en-US" dirty="0">
                <a:gradFill>
                  <a:gsLst>
                    <a:gs pos="0">
                      <a:srgbClr val="FFFFFF"/>
                    </a:gs>
                    <a:gs pos="100000">
                      <a:srgbClr val="FFFFFF"/>
                    </a:gs>
                  </a:gsLst>
                  <a:lin ang="5400000" scaled="0"/>
                </a:gradFill>
              </a:rPr>
            </a:br>
            <a:r>
              <a:rPr lang="en-US" dirty="0">
                <a:gradFill>
                  <a:gsLst>
                    <a:gs pos="0">
                      <a:srgbClr val="FFFFFF"/>
                    </a:gs>
                    <a:gs pos="100000">
                      <a:srgbClr val="FFFFFF"/>
                    </a:gs>
                  </a:gsLst>
                  <a:lin ang="5400000" scaled="0"/>
                </a:gradFill>
                <a:hlinkClick r:id="rId6"/>
              </a:rPr>
              <a:t>http://www.lovettsoftware.com</a:t>
            </a:r>
            <a:r>
              <a:rPr lang="en-US" dirty="0" smtClean="0">
                <a:gradFill>
                  <a:gsLst>
                    <a:gs pos="0">
                      <a:srgbClr val="FFFFFF"/>
                    </a:gs>
                    <a:gs pos="100000">
                      <a:srgbClr val="FFFFFF"/>
                    </a:gs>
                  </a:gsLst>
                  <a:lin ang="5400000" scaled="0"/>
                </a:gradFill>
                <a:hlinkClick r:id="rId6"/>
              </a:rPr>
              <a:t>/</a:t>
            </a:r>
            <a:r>
              <a:rPr lang="en-US" dirty="0" smtClean="0">
                <a:gradFill>
                  <a:gsLst>
                    <a:gs pos="0">
                      <a:srgbClr val="FFFFFF"/>
                    </a:gs>
                    <a:gs pos="100000">
                      <a:srgbClr val="FFFFFF"/>
                    </a:gs>
                  </a:gsLst>
                  <a:lin ang="5400000" scaled="0"/>
                </a:gradFill>
              </a:rPr>
              <a:t> </a:t>
            </a:r>
            <a:endParaRPr lang="en-US" dirty="0">
              <a:gradFill>
                <a:gsLst>
                  <a:gs pos="0">
                    <a:srgbClr val="FFFFFF"/>
                  </a:gs>
                  <a:gs pos="100000">
                    <a:srgbClr val="FFFFFF"/>
                  </a:gs>
                </a:gsLst>
                <a:lin ang="5400000" scaled="0"/>
              </a:gradFill>
            </a:endParaRPr>
          </a:p>
          <a:p>
            <a:r>
              <a:rPr lang="en-US" dirty="0">
                <a:gradFill>
                  <a:gsLst>
                    <a:gs pos="0">
                      <a:srgbClr val="FFFFFF"/>
                    </a:gs>
                    <a:gs pos="100000">
                      <a:srgbClr val="FFFFFF"/>
                    </a:gs>
                  </a:gsLst>
                  <a:lin ang="5400000" scaled="0"/>
                </a:gradFill>
              </a:rPr>
              <a:t>Peter Provost’s </a:t>
            </a:r>
            <a:r>
              <a:rPr lang="en-US" dirty="0" smtClean="0">
                <a:gradFill>
                  <a:gsLst>
                    <a:gs pos="0">
                      <a:srgbClr val="FFFFFF"/>
                    </a:gs>
                    <a:gs pos="100000">
                      <a:srgbClr val="FFFFFF"/>
                    </a:gs>
                  </a:gsLst>
                  <a:lin ang="5400000" scaled="0"/>
                </a:gradFill>
              </a:rPr>
              <a:t>Blog</a:t>
            </a:r>
            <a:br>
              <a:rPr lang="en-US" dirty="0" smtClean="0">
                <a:gradFill>
                  <a:gsLst>
                    <a:gs pos="0">
                      <a:srgbClr val="FFFFFF"/>
                    </a:gs>
                    <a:gs pos="100000">
                      <a:srgbClr val="FFFFFF"/>
                    </a:gs>
                  </a:gsLst>
                  <a:lin ang="5400000" scaled="0"/>
                </a:gradFill>
              </a:rPr>
            </a:br>
            <a:r>
              <a:rPr lang="en-US" dirty="0" smtClean="0">
                <a:gradFill>
                  <a:gsLst>
                    <a:gs pos="0">
                      <a:srgbClr val="FFFFFF"/>
                    </a:gs>
                    <a:gs pos="100000">
                      <a:srgbClr val="FFFFFF"/>
                    </a:gs>
                  </a:gsLst>
                  <a:lin ang="5400000" scaled="0"/>
                </a:gradFill>
                <a:hlinkClick r:id="rId7"/>
              </a:rPr>
              <a:t>http</a:t>
            </a:r>
            <a:r>
              <a:rPr lang="en-US" dirty="0">
                <a:gradFill>
                  <a:gsLst>
                    <a:gs pos="0">
                      <a:srgbClr val="FFFFFF"/>
                    </a:gs>
                    <a:gs pos="100000">
                      <a:srgbClr val="FFFFFF"/>
                    </a:gs>
                  </a:gsLst>
                  <a:lin ang="5400000" scaled="0"/>
                </a:gradFill>
                <a:hlinkClick r:id="rId7"/>
              </a:rPr>
              <a:t>://www.peterprovost.org</a:t>
            </a:r>
            <a:r>
              <a:rPr lang="en-US" dirty="0" smtClean="0">
                <a:gradFill>
                  <a:gsLst>
                    <a:gs pos="0">
                      <a:srgbClr val="FFFFFF"/>
                    </a:gs>
                    <a:gs pos="100000">
                      <a:srgbClr val="FFFFFF"/>
                    </a:gs>
                  </a:gsLst>
                  <a:lin ang="5400000" scaled="0"/>
                </a:gradFill>
                <a:hlinkClick r:id="rId7"/>
              </a:rPr>
              <a:t>/</a:t>
            </a:r>
            <a:endParaRPr lang="en-US"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87365359"/>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DEV Track Resources</a:t>
            </a:r>
            <a:endParaRPr lang="en-US" dirty="0"/>
          </a:p>
        </p:txBody>
      </p:sp>
      <p:sp>
        <p:nvSpPr>
          <p:cNvPr id="5" name="Content Placeholder 4"/>
          <p:cNvSpPr>
            <a:spLocks noGrp="1"/>
          </p:cNvSpPr>
          <p:nvPr>
            <p:ph type="body" sz="quarter" idx="10"/>
          </p:nvPr>
        </p:nvSpPr>
        <p:spPr/>
        <p:txBody>
          <a:bodyPr/>
          <a:lstStyle/>
          <a:p>
            <a:r>
              <a:rPr lang="en-US" smtClean="0">
                <a:hlinkClick r:id="rId2"/>
              </a:rPr>
              <a:t>http://www.microsoft.com/visualstudio</a:t>
            </a:r>
            <a:r>
              <a:rPr lang="en-US" smtClean="0"/>
              <a:t> </a:t>
            </a:r>
          </a:p>
          <a:p>
            <a:r>
              <a:rPr lang="en-US" smtClean="0">
                <a:hlinkClick r:id="rId3"/>
              </a:rPr>
              <a:t>http://www.microsoft.com/visualstudio/en-us/lightswitch</a:t>
            </a:r>
            <a:r>
              <a:rPr lang="en-US" smtClean="0"/>
              <a:t> </a:t>
            </a:r>
          </a:p>
          <a:p>
            <a:r>
              <a:rPr lang="en-US" smtClean="0">
                <a:hlinkClick r:id="rId4"/>
              </a:rPr>
              <a:t>http://www.microsoft.com/expression/</a:t>
            </a:r>
            <a:endParaRPr lang="en-US" smtClean="0"/>
          </a:p>
          <a:p>
            <a:r>
              <a:rPr lang="en-US" smtClean="0">
                <a:hlinkClick r:id="rId5"/>
              </a:rPr>
              <a:t>http://blogs.msdn.com/b/somasegar/</a:t>
            </a:r>
            <a:endParaRPr lang="en-US" smtClean="0"/>
          </a:p>
          <a:p>
            <a:r>
              <a:rPr lang="en-US" smtClean="0">
                <a:hlinkClick r:id="rId6"/>
              </a:rPr>
              <a:t>http://blogs.msdn.com/b/bharry/</a:t>
            </a:r>
            <a:endParaRPr lang="en-US" smtClean="0"/>
          </a:p>
          <a:p>
            <a:r>
              <a:rPr lang="en-US" smtClean="0">
                <a:hlinkClick r:id="rId7"/>
              </a:rPr>
              <a:t>http://www.microsoft.com/sqlserver/en/us/default.aspx</a:t>
            </a:r>
            <a:endParaRPr lang="en-US" smtClean="0"/>
          </a:p>
          <a:p>
            <a:r>
              <a:rPr lang="en-US" smtClean="0">
                <a:hlinkClick r:id="rId8"/>
              </a:rPr>
              <a:t>http://www.facebook.com/visualstudio</a:t>
            </a:r>
            <a:r>
              <a:rPr lang="en-US" smtClean="0"/>
              <a:t> </a:t>
            </a:r>
          </a:p>
          <a:p>
            <a:endParaRPr lang="en-US" dirty="0"/>
          </a:p>
        </p:txBody>
      </p:sp>
    </p:spTree>
    <p:extLst>
      <p:ext uri="{BB962C8B-B14F-4D97-AF65-F5344CB8AC3E}">
        <p14:creationId xmlns:p14="http://schemas.microsoft.com/office/powerpoint/2010/main" val="220193720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4000" dirty="0"/>
              <a:t>Understanding Your Systems with Architectural Discovery in Microsoft Visual Studio 2010</a:t>
            </a:r>
          </a:p>
        </p:txBody>
      </p:sp>
      <p:sp>
        <p:nvSpPr>
          <p:cNvPr id="3" name="Subtitle 2"/>
          <p:cNvSpPr>
            <a:spLocks noGrp="1"/>
          </p:cNvSpPr>
          <p:nvPr>
            <p:ph type="subTitle" idx="1"/>
          </p:nvPr>
        </p:nvSpPr>
        <p:spPr/>
        <p:txBody>
          <a:bodyPr/>
          <a:lstStyle/>
          <a:p>
            <a:r>
              <a:rPr lang="en-US" smtClean="0"/>
              <a:t>Peter Provost</a:t>
            </a:r>
          </a:p>
          <a:p>
            <a:r>
              <a:rPr lang="en-US" smtClean="0"/>
              <a:t>Sr. Program Manager</a:t>
            </a:r>
          </a:p>
          <a:p>
            <a:r>
              <a:rPr lang="en-US" smtClean="0"/>
              <a:t>Visual Studio Ultimate</a:t>
            </a:r>
            <a:endParaRPr lang="en-US" dirty="0"/>
          </a:p>
        </p:txBody>
      </p:sp>
      <p:sp>
        <p:nvSpPr>
          <p:cNvPr id="7" name="Text Placeholder 6"/>
          <p:cNvSpPr>
            <a:spLocks noGrp="1"/>
          </p:cNvSpPr>
          <p:nvPr>
            <p:ph type="body" sz="quarter" idx="10"/>
          </p:nvPr>
        </p:nvSpPr>
        <p:spPr/>
        <p:txBody>
          <a:bodyPr/>
          <a:lstStyle/>
          <a:p>
            <a:r>
              <a:rPr lang="en-US" dirty="0" smtClean="0"/>
              <a:t>DEV329</a:t>
            </a:r>
            <a:endParaRPr lang="en-US" dirty="0"/>
          </a:p>
        </p:txBody>
      </p:sp>
    </p:spTree>
    <p:extLst>
      <p:ext uri="{BB962C8B-B14F-4D97-AF65-F5344CB8AC3E}">
        <p14:creationId xmlns:p14="http://schemas.microsoft.com/office/powerpoint/2010/main" val="62587769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752065815"/>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50410269"/>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175382021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rgbClr val="FFFFFF"/>
                    </a:gs>
                    <a:gs pos="100000">
                      <a:srgbClr val="FFFFFF"/>
                    </a:gs>
                  </a:gsLst>
                  <a:lin ang="5400000" scaled="0"/>
                </a:gradFill>
                <a:latin typeface="Segoe UI" pitchFamily="34" charset="0"/>
                <a:cs typeface="Arial" charset="0"/>
              </a:rPr>
              <a:t>© </a:t>
            </a:r>
            <a:r>
              <a:rPr lang="en-US" sz="700" dirty="0" smtClean="0">
                <a:gradFill>
                  <a:gsLst>
                    <a:gs pos="0">
                      <a:srgbClr val="FFFFFF"/>
                    </a:gs>
                    <a:gs pos="100000">
                      <a:srgbClr val="FFFFFF"/>
                    </a:gs>
                  </a:gsLst>
                  <a:lin ang="5400000" scaled="0"/>
                </a:gradFill>
                <a:latin typeface="Segoe UI" pitchFamily="34" charset="0"/>
                <a:cs typeface="Arial" charset="0"/>
              </a:rPr>
              <a:t>2011 Microsoft </a:t>
            </a:r>
            <a:r>
              <a:rPr lang="en-US" sz="700" dirty="0">
                <a:gradFill>
                  <a:gsLst>
                    <a:gs pos="0">
                      <a:srgbClr val="FFFFFF"/>
                    </a:gs>
                    <a:gs pos="100000">
                      <a:srgbClr val="FFFFFF"/>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rgbClr val="FFFFFF"/>
                    </a:gs>
                    <a:gs pos="100000">
                      <a:srgbClr val="FFFFFF"/>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rgbClr val="FFFFFF"/>
                    </a:gs>
                    <a:gs pos="100000">
                      <a:srgbClr val="FFFFFF"/>
                    </a:gs>
                  </a:gsLst>
                  <a:lin ang="5400000" scaled="0"/>
                </a:gradFill>
                <a:latin typeface="Segoe UI" pitchFamily="34" charset="0"/>
                <a:cs typeface="Arial" charset="0"/>
              </a:rPr>
              <a:t/>
            </a:r>
            <a:br>
              <a:rPr lang="en-US" sz="700" dirty="0" smtClean="0">
                <a:gradFill>
                  <a:gsLst>
                    <a:gs pos="0">
                      <a:srgbClr val="FFFFFF"/>
                    </a:gs>
                    <a:gs pos="100000">
                      <a:srgbClr val="FFFFFF"/>
                    </a:gs>
                  </a:gsLst>
                  <a:lin ang="5400000" scaled="0"/>
                </a:gradFill>
                <a:latin typeface="Segoe UI" pitchFamily="34" charset="0"/>
                <a:cs typeface="Arial" charset="0"/>
              </a:rPr>
            </a:br>
            <a:r>
              <a:rPr lang="en-US" sz="700" dirty="0" smtClean="0">
                <a:gradFill>
                  <a:gsLst>
                    <a:gs pos="0">
                      <a:srgbClr val="FFFFFF"/>
                    </a:gs>
                    <a:gs pos="100000">
                      <a:srgbClr val="FFFFFF"/>
                    </a:gs>
                  </a:gsLst>
                  <a:lin ang="5400000" scaled="0"/>
                </a:gradFill>
                <a:latin typeface="Segoe UI" pitchFamily="34" charset="0"/>
                <a:cs typeface="Arial" charset="0"/>
              </a:rPr>
              <a:t>on </a:t>
            </a:r>
            <a:r>
              <a:rPr lang="en-US" sz="700" dirty="0">
                <a:gradFill>
                  <a:gsLst>
                    <a:gs pos="0">
                      <a:srgbClr val="FFFFFF"/>
                    </a:gs>
                    <a:gs pos="100000">
                      <a:srgbClr val="FFFFFF"/>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rgbClr val="FFFFFF"/>
                    </a:gs>
                    <a:gs pos="100000">
                      <a:srgbClr val="FFFFFF"/>
                    </a:gs>
                  </a:gsLst>
                  <a:lin ang="5400000" scaled="0"/>
                </a:gradFill>
                <a:latin typeface="Segoe UI" pitchFamily="34" charset="0"/>
                <a:cs typeface="Arial" charset="0"/>
              </a:rPr>
              <a:t>. MICROSOFT </a:t>
            </a:r>
            <a:r>
              <a:rPr lang="en-US" sz="700" dirty="0">
                <a:gradFill>
                  <a:gsLst>
                    <a:gs pos="0">
                      <a:srgbClr val="FFFFFF"/>
                    </a:gs>
                    <a:gs pos="100000">
                      <a:srgbClr val="FFFFFF"/>
                    </a:gs>
                  </a:gsLst>
                  <a:lin ang="5400000" scaled="0"/>
                </a:gradFill>
                <a:latin typeface="Segoe UI" pitchFamily="34" charset="0"/>
                <a:cs typeface="Arial" charset="0"/>
              </a:rPr>
              <a:t>MAKES NO WARRANTIES, EXPRESS, IMPLIED OR STATUTORY, AS TO THE INFORMATION IN THIS PRESENTATION.</a:t>
            </a:r>
          </a:p>
        </p:txBody>
      </p:sp>
    </p:spTree>
    <p:extLst>
      <p:ext uri="{BB962C8B-B14F-4D97-AF65-F5344CB8AC3E}">
        <p14:creationId xmlns:p14="http://schemas.microsoft.com/office/powerpoint/2010/main" val="246061624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Abstract</a:t>
            </a:r>
            <a:endParaRPr lang="en-US" dirty="0"/>
          </a:p>
        </p:txBody>
      </p:sp>
      <p:sp>
        <p:nvSpPr>
          <p:cNvPr id="6" name="Text Placeholder 5"/>
          <p:cNvSpPr>
            <a:spLocks noGrp="1"/>
          </p:cNvSpPr>
          <p:nvPr>
            <p:ph type="body" sz="quarter" idx="10"/>
          </p:nvPr>
        </p:nvSpPr>
        <p:spPr>
          <a:xfrm>
            <a:off x="519112" y="1447799"/>
            <a:ext cx="11149013" cy="3545586"/>
          </a:xfrm>
        </p:spPr>
        <p:txBody>
          <a:bodyPr/>
          <a:lstStyle/>
          <a:p>
            <a:r>
              <a:rPr lang="en-US" dirty="0"/>
              <a:t>Every developer has been in this situation. You start a new job, and the first thing you are given is some legacy code to support. How do you go about understanding this code base? This is where the new architecture tools in Visual Studio 2010 can help. In this session we attack and conquer this scenario. Through the use of Architecture Explorer and Dependency Graphs, as well as other tools, learn how the Visual Studio 2010 can help you dissect and understand any application.</a:t>
            </a:r>
          </a:p>
        </p:txBody>
      </p:sp>
      <p:sp>
        <p:nvSpPr>
          <p:cNvPr id="7" name="Text Placeholder 6"/>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97888669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mtClean="0"/>
              <a:t>Attacking Software Complexity</a:t>
            </a:r>
            <a:endParaRPr lang="en-US" dirty="0"/>
          </a:p>
        </p:txBody>
      </p:sp>
      <p:sp>
        <p:nvSpPr>
          <p:cNvPr id="6" name="Text Placeholder 5"/>
          <p:cNvSpPr>
            <a:spLocks noGrp="1"/>
          </p:cNvSpPr>
          <p:nvPr>
            <p:ph sz="half" idx="1"/>
          </p:nvPr>
        </p:nvSpPr>
        <p:spPr/>
        <p:txBody>
          <a:bodyPr/>
          <a:lstStyle/>
          <a:p>
            <a:r>
              <a:rPr lang="en-US" smtClean="0"/>
              <a:t>Most software projects have large amounts of “legacy” code</a:t>
            </a:r>
          </a:p>
          <a:p>
            <a:r>
              <a:rPr lang="en-US" smtClean="0"/>
              <a:t>As tooling gets better, the complexity of our solutions goes up</a:t>
            </a:r>
          </a:p>
          <a:p>
            <a:r>
              <a:rPr lang="en-US" smtClean="0"/>
              <a:t>Agile development techniques are pushing design and architecture down to the engineering teams</a:t>
            </a:r>
            <a:endParaRPr lang="en-US" dirty="0"/>
          </a:p>
        </p:txBody>
      </p:sp>
      <p:pic>
        <p:nvPicPr>
          <p:cNvPr id="9" name="Content Placeholder 7"/>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271867" y="1447800"/>
            <a:ext cx="1306116" cy="1741488"/>
          </a:xfrm>
        </p:spPr>
      </p:pic>
    </p:spTree>
    <p:extLst>
      <p:ext uri="{BB962C8B-B14F-4D97-AF65-F5344CB8AC3E}">
        <p14:creationId xmlns:p14="http://schemas.microsoft.com/office/powerpoint/2010/main" val="393363744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Focus on Developers and Architects</a:t>
            </a:r>
            <a:endParaRPr lang="en-US" dirty="0"/>
          </a:p>
        </p:txBody>
      </p:sp>
      <p:sp>
        <p:nvSpPr>
          <p:cNvPr id="3" name="Text Placeholder 2"/>
          <p:cNvSpPr>
            <a:spLocks noGrp="1"/>
          </p:cNvSpPr>
          <p:nvPr>
            <p:ph sz="half" idx="1"/>
          </p:nvPr>
        </p:nvSpPr>
        <p:spPr>
          <a:xfrm>
            <a:off x="519112" y="1447800"/>
            <a:ext cx="7608888" cy="1742015"/>
          </a:xfrm>
        </p:spPr>
        <p:txBody>
          <a:bodyPr/>
          <a:lstStyle/>
          <a:p>
            <a:r>
              <a:rPr lang="en-US" dirty="0" smtClean="0"/>
              <a:t>Developers who need to…</a:t>
            </a:r>
          </a:p>
          <a:p>
            <a:pPr lvl="1"/>
            <a:r>
              <a:rPr lang="en-US" dirty="0" smtClean="0"/>
              <a:t>…understand existing assets</a:t>
            </a:r>
          </a:p>
          <a:p>
            <a:pPr lvl="1"/>
            <a:r>
              <a:rPr lang="en-US" dirty="0" smtClean="0"/>
              <a:t>…understand external libraries and dependencies</a:t>
            </a:r>
          </a:p>
          <a:p>
            <a:pPr lvl="1"/>
            <a:r>
              <a:rPr lang="en-US" dirty="0" smtClean="0"/>
              <a:t>…need to communicate and collaborate with other teams</a:t>
            </a:r>
          </a:p>
          <a:p>
            <a:pPr lvl="1"/>
            <a:r>
              <a:rPr lang="en-US" dirty="0" smtClean="0"/>
              <a:t>…are focused on getting the “right fix”</a:t>
            </a:r>
          </a:p>
          <a:p>
            <a:pPr lvl="1"/>
            <a:endParaRPr lang="en-US" dirty="0" smtClean="0"/>
          </a:p>
          <a:p>
            <a:pPr lvl="0"/>
            <a:r>
              <a:rPr lang="en-US" dirty="0" smtClean="0"/>
              <a:t>Architects who need to…</a:t>
            </a:r>
          </a:p>
          <a:p>
            <a:pPr lvl="1"/>
            <a:r>
              <a:rPr lang="en-US" dirty="0" smtClean="0"/>
              <a:t>…understand the problem domain</a:t>
            </a:r>
          </a:p>
          <a:p>
            <a:pPr lvl="1"/>
            <a:r>
              <a:rPr lang="en-US" dirty="0" smtClean="0"/>
              <a:t>…understand how to relate the domain to possible implementations</a:t>
            </a:r>
          </a:p>
          <a:p>
            <a:pPr lvl="1"/>
            <a:r>
              <a:rPr lang="en-US" dirty="0" smtClean="0"/>
              <a:t>…provide oversight and guidance to a large team</a:t>
            </a:r>
            <a:endParaRPr lang="en-US" dirty="0"/>
          </a:p>
        </p:txBody>
      </p:sp>
      <p:pic>
        <p:nvPicPr>
          <p:cNvPr id="5" name="Content Placeholder 4"/>
          <p:cNvPicPr>
            <a:picLocks noGrp="1" noChangeAspect="1"/>
          </p:cNvPicPr>
          <p:nvPr>
            <p:ph sz="half" idx="2"/>
          </p:nvPr>
        </p:nvPicPr>
        <p:blipFill rotWithShape="1">
          <a:blip r:embed="rId3">
            <a:extLst>
              <a:ext uri="{28A0092B-C50C-407E-A947-70E740481C1C}">
                <a14:useLocalDpi xmlns:a14="http://schemas.microsoft.com/office/drawing/2010/main" val="0"/>
              </a:ext>
            </a:extLst>
          </a:blip>
          <a:stretch/>
        </p:blipFill>
        <p:spPr>
          <a:xfrm>
            <a:off x="8345846" y="1447800"/>
            <a:ext cx="1158157" cy="17414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51295811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Visual Studio 2010 Ultimate Capabilities</a:t>
            </a:r>
            <a:endParaRPr lang="en-US" dirty="0"/>
          </a:p>
        </p:txBody>
      </p:sp>
      <p:sp>
        <p:nvSpPr>
          <p:cNvPr id="3" name="Text Placeholder 2"/>
          <p:cNvSpPr>
            <a:spLocks noGrp="1"/>
          </p:cNvSpPr>
          <p:nvPr>
            <p:ph sz="half" idx="1"/>
          </p:nvPr>
        </p:nvSpPr>
        <p:spPr>
          <a:xfrm>
            <a:off x="519112" y="1447800"/>
            <a:ext cx="6808788" cy="1742015"/>
          </a:xfrm>
        </p:spPr>
        <p:txBody>
          <a:bodyPr/>
          <a:lstStyle/>
          <a:p>
            <a:r>
              <a:rPr lang="en-US" smtClean="0"/>
              <a:t>DGML Dependency Graphs</a:t>
            </a:r>
          </a:p>
          <a:p>
            <a:pPr lvl="1"/>
            <a:r>
              <a:rPr lang="en-US" smtClean="0"/>
              <a:t>See how your components actually relate</a:t>
            </a:r>
          </a:p>
          <a:p>
            <a:r>
              <a:rPr lang="en-US" smtClean="0"/>
              <a:t>Architecture Explorer</a:t>
            </a:r>
          </a:p>
          <a:p>
            <a:pPr lvl="1"/>
            <a:r>
              <a:rPr lang="en-US" smtClean="0"/>
              <a:t>Navigate through your solution in interesting ways</a:t>
            </a:r>
          </a:p>
          <a:p>
            <a:r>
              <a:rPr lang="en-US" smtClean="0"/>
              <a:t>Layer Diagrams and Validation</a:t>
            </a:r>
          </a:p>
          <a:p>
            <a:pPr lvl="1"/>
            <a:r>
              <a:rPr lang="en-US" smtClean="0"/>
              <a:t>Describe and validate major components and their dependencies</a:t>
            </a:r>
          </a:p>
          <a:p>
            <a:r>
              <a:rPr lang="en-US" smtClean="0"/>
              <a:t>UML Modeling</a:t>
            </a:r>
          </a:p>
          <a:p>
            <a:pPr lvl="1"/>
            <a:r>
              <a:rPr lang="en-US" smtClean="0"/>
              <a:t>Class, Sequence, Component, Activity, Use Case</a:t>
            </a:r>
          </a:p>
          <a:p>
            <a:r>
              <a:rPr lang="en-US" smtClean="0"/>
              <a:t>Reverse Engineering Tools</a:t>
            </a:r>
            <a:endParaRPr lang="en-US" dirty="0" smtClean="0"/>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8204747" y="1447800"/>
            <a:ext cx="1440355" cy="17414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6063037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p:txBody>
          <a:bodyPr/>
          <a:lstStyle/>
          <a:p>
            <a:r>
              <a:rPr lang="en-US" smtClean="0"/>
              <a:t>Using Layer Diagrams to Manage Your Design</a:t>
            </a:r>
            <a:br>
              <a:rPr lang="en-US" smtClean="0"/>
            </a:b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2772543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1107996"/>
          </a:xfrm>
        </p:spPr>
        <p:txBody>
          <a:bodyPr/>
          <a:lstStyle/>
          <a:p>
            <a:r>
              <a:rPr lang="en-US" smtClean="0"/>
              <a:t>Creating and Using Layer Diagrams</a:t>
            </a:r>
            <a:br>
              <a:rPr lang="en-US" smtClean="0"/>
            </a:br>
            <a:r>
              <a:rPr lang="en-US" sz="3600" smtClean="0">
                <a:solidFill>
                  <a:schemeClr val="accent1">
                    <a:alpha val="99000"/>
                  </a:schemeClr>
                </a:solidFill>
              </a:rPr>
              <a:t>Review</a:t>
            </a:r>
            <a:endParaRPr lang="en-US" sz="3600" dirty="0">
              <a:solidFill>
                <a:schemeClr val="accent1">
                  <a:alpha val="99000"/>
                </a:schemeClr>
              </a:solidFill>
            </a:endParaRPr>
          </a:p>
        </p:txBody>
      </p:sp>
      <p:sp>
        <p:nvSpPr>
          <p:cNvPr id="3" name="Text Placeholder 2"/>
          <p:cNvSpPr>
            <a:spLocks noGrp="1"/>
          </p:cNvSpPr>
          <p:nvPr>
            <p:ph sz="half" idx="1"/>
          </p:nvPr>
        </p:nvSpPr>
        <p:spPr>
          <a:xfrm>
            <a:off x="519113" y="1905000"/>
            <a:ext cx="5486400" cy="4438138"/>
          </a:xfrm>
        </p:spPr>
        <p:txBody>
          <a:bodyPr/>
          <a:lstStyle/>
          <a:p>
            <a:r>
              <a:rPr lang="en-US" dirty="0" smtClean="0"/>
              <a:t>Forward Engineering</a:t>
            </a:r>
          </a:p>
          <a:p>
            <a:pPr lvl="1"/>
            <a:r>
              <a:rPr lang="en-US" dirty="0" smtClean="0"/>
              <a:t>Draw what you think you have</a:t>
            </a:r>
          </a:p>
          <a:p>
            <a:pPr lvl="1"/>
            <a:r>
              <a:rPr lang="en-US" dirty="0" smtClean="0"/>
              <a:t>Validate to find what’s different</a:t>
            </a:r>
          </a:p>
          <a:p>
            <a:r>
              <a:rPr lang="en-US" dirty="0" smtClean="0"/>
              <a:t>Reverse Engineering</a:t>
            </a:r>
          </a:p>
          <a:p>
            <a:pPr lvl="1"/>
            <a:r>
              <a:rPr lang="en-US" dirty="0" smtClean="0"/>
              <a:t>Add Projects to a Diagram</a:t>
            </a:r>
          </a:p>
          <a:p>
            <a:pPr lvl="1"/>
            <a:r>
              <a:rPr lang="en-US" dirty="0" smtClean="0"/>
              <a:t>Generate dependencies</a:t>
            </a:r>
          </a:p>
          <a:p>
            <a:pPr lvl="1"/>
            <a:r>
              <a:rPr lang="en-US" dirty="0" smtClean="0"/>
              <a:t>Add logical grouping to increase clarity</a:t>
            </a:r>
          </a:p>
          <a:p>
            <a:r>
              <a:rPr lang="en-US" dirty="0" smtClean="0"/>
              <a:t>Extensibility</a:t>
            </a:r>
          </a:p>
          <a:p>
            <a:pPr lvl="1"/>
            <a:r>
              <a:rPr lang="en-US" dirty="0" smtClean="0"/>
              <a:t>Create your own rules for layer diagram validation</a:t>
            </a:r>
            <a:endParaRPr lang="en-US" dirty="0"/>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a:xfrm>
            <a:off x="8010155" y="1447800"/>
            <a:ext cx="1829540" cy="174148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0097341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dirty="0"/>
              <a:t>d</a:t>
            </a:r>
            <a:r>
              <a:rPr lang="en-US" dirty="0" smtClean="0"/>
              <a:t>emo </a:t>
            </a:r>
            <a:endParaRPr lang="en-US" dirty="0"/>
          </a:p>
        </p:txBody>
      </p:sp>
      <p:sp>
        <p:nvSpPr>
          <p:cNvPr id="2" name="Title 1"/>
          <p:cNvSpPr>
            <a:spLocks noGrp="1"/>
          </p:cNvSpPr>
          <p:nvPr>
            <p:ph type="ctrTitle"/>
          </p:nvPr>
        </p:nvSpPr>
        <p:spPr/>
        <p:txBody>
          <a:bodyPr/>
          <a:lstStyle/>
          <a:p>
            <a:r>
              <a:rPr lang="en-US" dirty="0" smtClean="0"/>
              <a:t>Integrating UML Into Your </a:t>
            </a:r>
            <a:br>
              <a:rPr lang="en-US" dirty="0" smtClean="0"/>
            </a:br>
            <a:r>
              <a:rPr lang="en-US" dirty="0" smtClean="0"/>
              <a:t>ALM Process</a:t>
            </a:r>
            <a:br>
              <a:rPr lang="en-US" dirty="0" smtClean="0"/>
            </a:b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2317564760"/>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2_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TechEd_Europe_Session_Template_16x9FINALV2</Template>
  <TotalTime>696</TotalTime>
  <Words>2941</Words>
  <Application>Microsoft Office PowerPoint</Application>
  <PresentationFormat>Custom</PresentationFormat>
  <Paragraphs>233</Paragraphs>
  <Slides>23</Slides>
  <Notes>15</Notes>
  <HiddenSlides>2</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Arial</vt:lpstr>
      <vt:lpstr>Segoe UI</vt:lpstr>
      <vt:lpstr>Calibri</vt:lpstr>
      <vt:lpstr>Consolas</vt:lpstr>
      <vt:lpstr>Wingdings</vt:lpstr>
      <vt:lpstr>Segoe Condensed</vt:lpstr>
      <vt:lpstr>Segoe</vt:lpstr>
      <vt:lpstr>TENA11_BreakoutSession_Template_16x9_Final_05132011</vt:lpstr>
      <vt:lpstr>2_White with Consolas font for code slides</vt:lpstr>
      <vt:lpstr>PowerPoint Presentation</vt:lpstr>
      <vt:lpstr>Understanding Your Systems with Architectural Discovery in Microsoft Visual Studio 2010</vt:lpstr>
      <vt:lpstr>Abstract</vt:lpstr>
      <vt:lpstr>Attacking Software Complexity</vt:lpstr>
      <vt:lpstr>Focus on Developers and Architects</vt:lpstr>
      <vt:lpstr>Visual Studio 2010 Ultimate Capabilities</vt:lpstr>
      <vt:lpstr>Using Layer Diagrams to Manage Your Design </vt:lpstr>
      <vt:lpstr>Creating and Using Layer Diagrams Review</vt:lpstr>
      <vt:lpstr>Integrating UML Into Your  ALM Process </vt:lpstr>
      <vt:lpstr>Reverse Engineer to UML Review</vt:lpstr>
      <vt:lpstr>Using DGML and the  Architecture Explorer </vt:lpstr>
      <vt:lpstr>Creating and Using Dependency Graphs Review</vt:lpstr>
      <vt:lpstr>Summary</vt:lpstr>
      <vt:lpstr>Get the Visualization and Modeling Feature Pack (MSDN Subscribers Only)</vt:lpstr>
      <vt:lpstr>Sneak Peek at Visual Studio v.Next</vt:lpstr>
      <vt:lpstr>PowerPoint Presentation</vt:lpstr>
      <vt:lpstr>Related Content</vt:lpstr>
      <vt:lpstr>Additional Resources</vt:lpstr>
      <vt:lpstr>DEV Track Resources</vt:lpstr>
      <vt:lpstr>Resources</vt:lpstr>
      <vt:lpstr>PowerPoint Presentation</vt:lpstr>
      <vt:lpstr>PowerPoint Presentation</vt:lpstr>
      <vt:lpstr>PowerPoint Presentation</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DEV329: Understanding Your Systems with Architectural Discovery in Microsoft Visual Studio 2010</dc:title>
  <dc:subject>Microsoft TechEd North America 2011</dc:subject>
  <dc:creator>Peter Provost</dc:creator>
  <cp:keywords/>
  <dc:description>Template Design: Jordan Cayabyab
Formatter: Sylvia Tedjo, Silver Fox Productions
Event Date: May 16-19, 2011
Event Location: Atlanta
Audience Type: Developers, IT Pros</dc:description>
  <cp:lastModifiedBy>Shows</cp:lastModifiedBy>
  <cp:revision>53</cp:revision>
  <cp:lastPrinted>2010-05-11T05:02:34Z</cp:lastPrinted>
  <dcterms:created xsi:type="dcterms:W3CDTF">2010-11-08T09:02:18Z</dcterms:created>
  <dcterms:modified xsi:type="dcterms:W3CDTF">2011-05-17T12:50:42Z</dcterms:modified>
  <cp:category/>
</cp:coreProperties>
</file>