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4"/>
    <p:sldMasterId id="2147483761" r:id="rId5"/>
    <p:sldMasterId id="2147483765" r:id="rId6"/>
  </p:sldMasterIdLst>
  <p:notesMasterIdLst>
    <p:notesMasterId r:id="rId42"/>
  </p:notesMasterIdLst>
  <p:handoutMasterIdLst>
    <p:handoutMasterId r:id="rId43"/>
  </p:handoutMasterIdLst>
  <p:sldIdLst>
    <p:sldId id="322" r:id="rId7"/>
    <p:sldId id="335" r:id="rId8"/>
    <p:sldId id="336" r:id="rId9"/>
    <p:sldId id="337" r:id="rId10"/>
    <p:sldId id="349" r:id="rId11"/>
    <p:sldId id="350" r:id="rId12"/>
    <p:sldId id="338" r:id="rId13"/>
    <p:sldId id="339" r:id="rId14"/>
    <p:sldId id="342" r:id="rId15"/>
    <p:sldId id="341" r:id="rId16"/>
    <p:sldId id="343" r:id="rId17"/>
    <p:sldId id="344" r:id="rId18"/>
    <p:sldId id="345" r:id="rId19"/>
    <p:sldId id="346" r:id="rId20"/>
    <p:sldId id="347" r:id="rId21"/>
    <p:sldId id="348" r:id="rId22"/>
    <p:sldId id="355" r:id="rId23"/>
    <p:sldId id="356" r:id="rId24"/>
    <p:sldId id="357" r:id="rId25"/>
    <p:sldId id="358" r:id="rId26"/>
    <p:sldId id="359" r:id="rId27"/>
    <p:sldId id="360" r:id="rId28"/>
    <p:sldId id="352" r:id="rId29"/>
    <p:sldId id="353" r:id="rId30"/>
    <p:sldId id="287" r:id="rId31"/>
    <p:sldId id="331" r:id="rId32"/>
    <p:sldId id="332" r:id="rId33"/>
    <p:sldId id="333" r:id="rId34"/>
    <p:sldId id="354" r:id="rId35"/>
    <p:sldId id="351" r:id="rId36"/>
    <p:sldId id="362" r:id="rId37"/>
    <p:sldId id="363" r:id="rId38"/>
    <p:sldId id="364" r:id="rId39"/>
    <p:sldId id="365" r:id="rId40"/>
    <p:sldId id="319" r:id="rId41"/>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2856" autoAdjust="0"/>
    <p:restoredTop sz="96163"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25" d="100"/>
        <a:sy n="25" d="100"/>
      </p:scale>
      <p:origin x="0" y="0"/>
    </p:cViewPr>
  </p:sorterViewPr>
  <p:notesViewPr>
    <p:cSldViewPr snapToGrid="0" showGuides="1">
      <p:cViewPr>
        <p:scale>
          <a:sx n="148" d="100"/>
          <a:sy n="148" d="100"/>
        </p:scale>
        <p:origin x="-168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ACHD:dropbox:Rednod%20files:Events%20&amp;%20Conferences:Strangeloop%20Webinar%20October%208:Perf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Sheet1!$K$15</c:f>
              <c:strCache>
                <c:ptCount val="1"/>
                <c:pt idx="0">
                  <c:v>Queries per visitor</c:v>
                </c:pt>
              </c:strCache>
            </c:strRef>
          </c:tx>
          <c:invertIfNegative val="0"/>
          <c:cat>
            <c:numRef>
              <c:f>Sheet1!$J$16:$J$20</c:f>
              <c:numCache>
                <c:formatCode>General</c:formatCode>
                <c:ptCount val="5"/>
                <c:pt idx="0">
                  <c:v>50</c:v>
                </c:pt>
                <c:pt idx="1">
                  <c:v>200</c:v>
                </c:pt>
                <c:pt idx="2">
                  <c:v>500</c:v>
                </c:pt>
                <c:pt idx="3">
                  <c:v>1000</c:v>
                </c:pt>
                <c:pt idx="4">
                  <c:v>2000</c:v>
                </c:pt>
              </c:numCache>
            </c:numRef>
          </c:cat>
          <c:val>
            <c:numRef>
              <c:f>Sheet1!$K$16:$K$20</c:f>
              <c:numCache>
                <c:formatCode>0.00%</c:formatCode>
                <c:ptCount val="5"/>
                <c:pt idx="0">
                  <c:v>0</c:v>
                </c:pt>
                <c:pt idx="1">
                  <c:v>0</c:v>
                </c:pt>
                <c:pt idx="2">
                  <c:v>0</c:v>
                </c:pt>
                <c:pt idx="3">
                  <c:v>-7.0000000000000114E-3</c:v>
                </c:pt>
                <c:pt idx="4">
                  <c:v>-1.8000000000000023E-2</c:v>
                </c:pt>
              </c:numCache>
            </c:numRef>
          </c:val>
        </c:ser>
        <c:ser>
          <c:idx val="1"/>
          <c:order val="1"/>
          <c:tx>
            <c:strRef>
              <c:f>Sheet1!$L$15</c:f>
              <c:strCache>
                <c:ptCount val="1"/>
                <c:pt idx="0">
                  <c:v>Query refinement</c:v>
                </c:pt>
              </c:strCache>
            </c:strRef>
          </c:tx>
          <c:invertIfNegative val="0"/>
          <c:cat>
            <c:numRef>
              <c:f>Sheet1!$J$16:$J$20</c:f>
              <c:numCache>
                <c:formatCode>General</c:formatCode>
                <c:ptCount val="5"/>
                <c:pt idx="0">
                  <c:v>50</c:v>
                </c:pt>
                <c:pt idx="1">
                  <c:v>200</c:v>
                </c:pt>
                <c:pt idx="2">
                  <c:v>500</c:v>
                </c:pt>
                <c:pt idx="3">
                  <c:v>1000</c:v>
                </c:pt>
                <c:pt idx="4">
                  <c:v>2000</c:v>
                </c:pt>
              </c:numCache>
            </c:numRef>
          </c:cat>
          <c:val>
            <c:numRef>
              <c:f>Sheet1!$L$16:$L$20</c:f>
              <c:numCache>
                <c:formatCode>0.00%</c:formatCode>
                <c:ptCount val="5"/>
                <c:pt idx="0">
                  <c:v>0</c:v>
                </c:pt>
                <c:pt idx="1">
                  <c:v>0</c:v>
                </c:pt>
                <c:pt idx="2">
                  <c:v>-6.0000000000000114E-3</c:v>
                </c:pt>
                <c:pt idx="3">
                  <c:v>-9.0000000000000028E-3</c:v>
                </c:pt>
                <c:pt idx="4">
                  <c:v>-2.1000000000000012E-2</c:v>
                </c:pt>
              </c:numCache>
            </c:numRef>
          </c:val>
        </c:ser>
        <c:ser>
          <c:idx val="2"/>
          <c:order val="2"/>
          <c:tx>
            <c:strRef>
              <c:f>Sheet1!$M$15</c:f>
              <c:strCache>
                <c:ptCount val="1"/>
                <c:pt idx="0">
                  <c:v>Revenue per visitor</c:v>
                </c:pt>
              </c:strCache>
            </c:strRef>
          </c:tx>
          <c:invertIfNegative val="0"/>
          <c:cat>
            <c:numRef>
              <c:f>Sheet1!$J$16:$J$20</c:f>
              <c:numCache>
                <c:formatCode>General</c:formatCode>
                <c:ptCount val="5"/>
                <c:pt idx="0">
                  <c:v>50</c:v>
                </c:pt>
                <c:pt idx="1">
                  <c:v>200</c:v>
                </c:pt>
                <c:pt idx="2">
                  <c:v>500</c:v>
                </c:pt>
                <c:pt idx="3">
                  <c:v>1000</c:v>
                </c:pt>
                <c:pt idx="4">
                  <c:v>2000</c:v>
                </c:pt>
              </c:numCache>
            </c:numRef>
          </c:cat>
          <c:val>
            <c:numRef>
              <c:f>Sheet1!$M$16:$M$20</c:f>
              <c:numCache>
                <c:formatCode>0.00%</c:formatCode>
                <c:ptCount val="5"/>
                <c:pt idx="0">
                  <c:v>0</c:v>
                </c:pt>
                <c:pt idx="1">
                  <c:v>0</c:v>
                </c:pt>
                <c:pt idx="2">
                  <c:v>-1.2000000000000005E-2</c:v>
                </c:pt>
                <c:pt idx="3">
                  <c:v>-2.8000000000000004E-2</c:v>
                </c:pt>
                <c:pt idx="4">
                  <c:v>-4.300000000000001E-2</c:v>
                </c:pt>
              </c:numCache>
            </c:numRef>
          </c:val>
        </c:ser>
        <c:ser>
          <c:idx val="3"/>
          <c:order val="3"/>
          <c:tx>
            <c:strRef>
              <c:f>Sheet1!$N$15</c:f>
              <c:strCache>
                <c:ptCount val="1"/>
                <c:pt idx="0">
                  <c:v>Any clicks</c:v>
                </c:pt>
              </c:strCache>
            </c:strRef>
          </c:tx>
          <c:invertIfNegative val="0"/>
          <c:cat>
            <c:numRef>
              <c:f>Sheet1!$J$16:$J$20</c:f>
              <c:numCache>
                <c:formatCode>General</c:formatCode>
                <c:ptCount val="5"/>
                <c:pt idx="0">
                  <c:v>50</c:v>
                </c:pt>
                <c:pt idx="1">
                  <c:v>200</c:v>
                </c:pt>
                <c:pt idx="2">
                  <c:v>500</c:v>
                </c:pt>
                <c:pt idx="3">
                  <c:v>1000</c:v>
                </c:pt>
                <c:pt idx="4">
                  <c:v>2000</c:v>
                </c:pt>
              </c:numCache>
            </c:numRef>
          </c:cat>
          <c:val>
            <c:numRef>
              <c:f>Sheet1!$N$16:$N$20</c:f>
              <c:numCache>
                <c:formatCode>0.00%</c:formatCode>
                <c:ptCount val="5"/>
                <c:pt idx="0">
                  <c:v>0</c:v>
                </c:pt>
                <c:pt idx="1">
                  <c:v>-3.0000000000000092E-3</c:v>
                </c:pt>
                <c:pt idx="2">
                  <c:v>-1.0000000000000005E-2</c:v>
                </c:pt>
                <c:pt idx="3">
                  <c:v>-1.9000000000000111E-2</c:v>
                </c:pt>
                <c:pt idx="4">
                  <c:v>-4.4000000000000032E-2</c:v>
                </c:pt>
              </c:numCache>
            </c:numRef>
          </c:val>
        </c:ser>
        <c:ser>
          <c:idx val="4"/>
          <c:order val="4"/>
          <c:tx>
            <c:strRef>
              <c:f>Sheet1!$O$15</c:f>
              <c:strCache>
                <c:ptCount val="1"/>
                <c:pt idx="0">
                  <c:v>Satisfaction</c:v>
                </c:pt>
              </c:strCache>
            </c:strRef>
          </c:tx>
          <c:invertIfNegative val="0"/>
          <c:cat>
            <c:numRef>
              <c:f>Sheet1!$J$16:$J$20</c:f>
              <c:numCache>
                <c:formatCode>General</c:formatCode>
                <c:ptCount val="5"/>
                <c:pt idx="0">
                  <c:v>50</c:v>
                </c:pt>
                <c:pt idx="1">
                  <c:v>200</c:v>
                </c:pt>
                <c:pt idx="2">
                  <c:v>500</c:v>
                </c:pt>
                <c:pt idx="3">
                  <c:v>1000</c:v>
                </c:pt>
                <c:pt idx="4">
                  <c:v>2000</c:v>
                </c:pt>
              </c:numCache>
            </c:numRef>
          </c:cat>
          <c:val>
            <c:numRef>
              <c:f>Sheet1!$O$16:$O$20</c:f>
              <c:numCache>
                <c:formatCode>0.00%</c:formatCode>
                <c:ptCount val="5"/>
                <c:pt idx="0">
                  <c:v>0</c:v>
                </c:pt>
                <c:pt idx="1">
                  <c:v>-4.0000000000000114E-3</c:v>
                </c:pt>
                <c:pt idx="2">
                  <c:v>-9.0000000000000028E-3</c:v>
                </c:pt>
                <c:pt idx="3">
                  <c:v>-1.6000000000000021E-2</c:v>
                </c:pt>
                <c:pt idx="4">
                  <c:v>-3.8000000000000006E-2</c:v>
                </c:pt>
              </c:numCache>
            </c:numRef>
          </c:val>
        </c:ser>
        <c:dLbls>
          <c:showLegendKey val="0"/>
          <c:showVal val="0"/>
          <c:showCatName val="0"/>
          <c:showSerName val="0"/>
          <c:showPercent val="0"/>
          <c:showBubbleSize val="0"/>
        </c:dLbls>
        <c:gapWidth val="150"/>
        <c:axId val="78483456"/>
        <c:axId val="78524416"/>
      </c:barChart>
      <c:catAx>
        <c:axId val="78483456"/>
        <c:scaling>
          <c:orientation val="minMax"/>
        </c:scaling>
        <c:delete val="0"/>
        <c:axPos val="b"/>
        <c:title>
          <c:tx>
            <c:rich>
              <a:bodyPr/>
              <a:lstStyle/>
              <a:p>
                <a:pPr>
                  <a:defRPr/>
                </a:pPr>
                <a:r>
                  <a:rPr lang="en-US"/>
                  <a:t>Added delay</a:t>
                </a:r>
              </a:p>
            </c:rich>
          </c:tx>
          <c:layout/>
          <c:overlay val="0"/>
        </c:title>
        <c:numFmt formatCode="General" sourceLinked="1"/>
        <c:majorTickMark val="out"/>
        <c:minorTickMark val="none"/>
        <c:tickLblPos val="low"/>
        <c:crossAx val="78524416"/>
        <c:crosses val="autoZero"/>
        <c:auto val="1"/>
        <c:lblAlgn val="ctr"/>
        <c:lblOffset val="100"/>
        <c:tickLblSkip val="1"/>
        <c:tickMarkSkip val="1"/>
        <c:noMultiLvlLbl val="0"/>
      </c:catAx>
      <c:valAx>
        <c:axId val="78524416"/>
        <c:scaling>
          <c:orientation val="minMax"/>
        </c:scaling>
        <c:delete val="0"/>
        <c:axPos val="l"/>
        <c:majorGridlines/>
        <c:title>
          <c:tx>
            <c:rich>
              <a:bodyPr/>
              <a:lstStyle/>
              <a:p>
                <a:pPr>
                  <a:defRPr/>
                </a:pPr>
                <a:r>
                  <a:rPr lang="en-US"/>
                  <a:t>Percent change</a:t>
                </a:r>
              </a:p>
            </c:rich>
          </c:tx>
          <c:layout>
            <c:manualLayout>
              <c:xMode val="edge"/>
              <c:yMode val="edge"/>
              <c:x val="1.2162073490813651E-2"/>
              <c:y val="0.12108318163449414"/>
            </c:manualLayout>
          </c:layout>
          <c:overlay val="0"/>
        </c:title>
        <c:numFmt formatCode="0.00%" sourceLinked="1"/>
        <c:majorTickMark val="out"/>
        <c:minorTickMark val="none"/>
        <c:tickLblPos val="nextTo"/>
        <c:crossAx val="78483456"/>
        <c:crosses val="autoZero"/>
        <c:crossBetween val="between"/>
      </c:valAx>
    </c:plotArea>
    <c:legend>
      <c:legendPos val="b"/>
      <c:layout/>
      <c:overlay val="0"/>
    </c:legend>
    <c:plotVisOnly val="1"/>
    <c:dispBlanksAs val="gap"/>
    <c:showDLblsOverMax val="0"/>
  </c:chart>
  <c:txPr>
    <a:bodyPr/>
    <a:lstStyle/>
    <a:p>
      <a:pPr>
        <a:defRPr sz="16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5/18/2011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5/18/2011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6:39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32</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6:39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33</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6:39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34</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6:39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extLst>
      <p:ext uri="{BB962C8B-B14F-4D97-AF65-F5344CB8AC3E}">
        <p14:creationId xmlns:p14="http://schemas.microsoft.com/office/powerpoint/2010/main" val="2153231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3.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3799971851"/>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2669141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7099976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9726583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419172199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19767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098363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037561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239667015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9020934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92045811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52093081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7228011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3" y="1644651"/>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300" dirty="0" smtClean="0">
              <a:solidFill>
                <a:srgbClr val="FFFFFF">
                  <a:alpha val="99000"/>
                </a:srgbClr>
              </a:solidFill>
            </a:endParaRPr>
          </a:p>
        </p:txBody>
      </p:sp>
      <p:sp>
        <p:nvSpPr>
          <p:cNvPr id="2" name="Title 1"/>
          <p:cNvSpPr>
            <a:spLocks noGrp="1"/>
          </p:cNvSpPr>
          <p:nvPr>
            <p:ph type="ctrTitle" hasCustomPrompt="1"/>
          </p:nvPr>
        </p:nvSpPr>
        <p:spPr>
          <a:xfrm>
            <a:off x="969965" y="2265473"/>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3" y="4703874"/>
            <a:ext cx="10242551"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301"/>
            <a:ext cx="2188302" cy="263149"/>
          </a:xfrm>
        </p:spPr>
        <p:txBody>
          <a:bodyPr/>
          <a:lstStyle>
            <a:lvl1pPr marL="0" indent="0">
              <a:buFont typeface="Arial" pitchFamily="34" charset="0"/>
              <a:buNone/>
              <a:defRPr sz="19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984683587"/>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3" y="243102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1735848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55047"/>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89145"/>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59066814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33690517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96384265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27325074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97298490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38250221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60939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801"/>
            <a:ext cx="11149013"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2317770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60939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799"/>
            <a:ext cx="11149013" cy="2000548"/>
          </a:xfrm>
        </p:spPr>
        <p:txBody>
          <a:bodyPr/>
          <a:lstStyle>
            <a:lvl1pPr marL="460355" indent="-460355">
              <a:buFontTx/>
              <a:buBlip>
                <a:blip r:embed="rId3"/>
              </a:buBlip>
              <a:defRPr/>
            </a:lvl1pPr>
            <a:lvl2pPr marL="855628" indent="-395272">
              <a:buFontTx/>
              <a:buBlip>
                <a:blip r:embed="rId3"/>
              </a:buBlip>
              <a:defRPr/>
            </a:lvl2pPr>
            <a:lvl3pPr marL="1258836" indent="-403208">
              <a:buFontTx/>
              <a:buBlip>
                <a:blip r:embed="rId3"/>
              </a:buBlip>
              <a:defRPr/>
            </a:lvl3pPr>
            <a:lvl4pPr marL="1604896" indent="-346061">
              <a:buFontTx/>
              <a:buBlip>
                <a:blip r:embed="rId3"/>
              </a:buBlip>
              <a:defRPr/>
            </a:lvl4pPr>
            <a:lvl5pPr marL="1941432" indent="-336536">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8563488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3" y="1447799"/>
            <a:ext cx="11149013" cy="2000548"/>
          </a:xfrm>
        </p:spPr>
        <p:txBody>
          <a:bodyPr/>
          <a:lstStyle>
            <a:lvl1pPr marL="460355" indent="-460355">
              <a:lnSpc>
                <a:spcPct val="90000"/>
              </a:lnSpc>
              <a:buFontTx/>
              <a:buBlip>
                <a:blip r:embed="rId2"/>
              </a:buBlip>
              <a:defRPr/>
            </a:lvl1pPr>
            <a:lvl2pPr marL="855628" indent="-395272">
              <a:lnSpc>
                <a:spcPct val="90000"/>
              </a:lnSpc>
              <a:buFontTx/>
              <a:buBlip>
                <a:blip r:embed="rId2"/>
              </a:buBlip>
              <a:defRPr/>
            </a:lvl2pPr>
            <a:lvl3pPr marL="1258836" indent="-403208">
              <a:lnSpc>
                <a:spcPct val="90000"/>
              </a:lnSpc>
              <a:buFontTx/>
              <a:buBlip>
                <a:blip r:embed="rId2"/>
              </a:buBlip>
              <a:defRPr/>
            </a:lvl3pPr>
            <a:lvl4pPr marL="1604896" indent="-346061">
              <a:lnSpc>
                <a:spcPct val="90000"/>
              </a:lnSpc>
              <a:buFontTx/>
              <a:buBlip>
                <a:blip r:embed="rId2"/>
              </a:buBlip>
              <a:defRPr/>
            </a:lvl4pPr>
            <a:lvl5pPr marL="1941432" indent="-336536">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7506066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2"/>
            <a:ext cx="5486400" cy="1764585"/>
          </a:xfrm>
        </p:spPr>
        <p:txBody>
          <a:bodyPr/>
          <a:lstStyle>
            <a:lvl1pPr marL="339962" indent="-339962">
              <a:lnSpc>
                <a:spcPct val="90000"/>
              </a:lnSpc>
              <a:buFontTx/>
              <a:buBlip>
                <a:blip r:embed="rId2"/>
              </a:buBlip>
              <a:defRPr sz="2800"/>
            </a:lvl1pPr>
            <a:lvl2pPr marL="673310" indent="-325411">
              <a:lnSpc>
                <a:spcPct val="90000"/>
              </a:lnSpc>
              <a:buFontTx/>
              <a:buBlip>
                <a:blip r:embed="rId2"/>
              </a:buBlip>
              <a:defRPr sz="2400"/>
            </a:lvl2pPr>
            <a:lvl3pPr marL="953745" indent="-288372">
              <a:lnSpc>
                <a:spcPct val="90000"/>
              </a:lnSpc>
              <a:buFontTx/>
              <a:buBlip>
                <a:blip r:embed="rId2"/>
              </a:buBlip>
              <a:defRPr sz="2000"/>
            </a:lvl3pPr>
            <a:lvl4pPr marL="1227566" indent="-273821">
              <a:lnSpc>
                <a:spcPct val="90000"/>
              </a:lnSpc>
              <a:buFontTx/>
              <a:buBlip>
                <a:blip r:embed="rId2"/>
              </a:buBlip>
              <a:defRPr sz="1900"/>
            </a:lvl4pPr>
            <a:lvl5pPr marL="1515939" indent="-280435">
              <a:lnSpc>
                <a:spcPct val="90000"/>
              </a:lnSpc>
              <a:buFontTx/>
              <a:buBlip>
                <a:blip r:embed="rId2"/>
              </a:buBlip>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2"/>
            <a:ext cx="5486400" cy="1764585"/>
          </a:xfrm>
        </p:spPr>
        <p:txBody>
          <a:bodyPr/>
          <a:lstStyle>
            <a:lvl1pPr marL="347899" indent="-347899">
              <a:lnSpc>
                <a:spcPct val="90000"/>
              </a:lnSpc>
              <a:buFontTx/>
              <a:buBlip>
                <a:blip r:embed="rId2"/>
              </a:buBlip>
              <a:defRPr sz="2800"/>
            </a:lvl1pPr>
            <a:lvl2pPr marL="673310" indent="-339962">
              <a:lnSpc>
                <a:spcPct val="90000"/>
              </a:lnSpc>
              <a:buFontTx/>
              <a:buBlip>
                <a:blip r:embed="rId2"/>
              </a:buBlip>
              <a:defRPr sz="2400"/>
            </a:lvl2pPr>
            <a:lvl3pPr marL="961682" indent="-302923">
              <a:lnSpc>
                <a:spcPct val="90000"/>
              </a:lnSpc>
              <a:buFontTx/>
              <a:buBlip>
                <a:blip r:embed="rId2"/>
              </a:buBlip>
              <a:defRPr sz="2000"/>
            </a:lvl3pPr>
            <a:lvl4pPr marL="1227566" indent="-265885">
              <a:lnSpc>
                <a:spcPct val="90000"/>
              </a:lnSpc>
              <a:buFontTx/>
              <a:buBlip>
                <a:blip r:embed="rId2"/>
              </a:buBlip>
              <a:defRPr sz="1900"/>
            </a:lvl4pPr>
            <a:lvl5pPr marL="1515939" indent="-273821">
              <a:lnSpc>
                <a:spcPct val="90000"/>
              </a:lnSpc>
              <a:buFontTx/>
              <a:buBlip>
                <a:blip r:embed="rId2"/>
              </a:buBlip>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539799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06938"/>
            <a:ext cx="5486400" cy="350865"/>
          </a:xfrm>
        </p:spPr>
        <p:txBody>
          <a:bodyPr anchor="b"/>
          <a:lstStyle>
            <a:lvl1pPr marL="0" indent="0">
              <a:lnSpc>
                <a:spcPct val="90000"/>
              </a:lnSpc>
              <a:spcBef>
                <a:spcPts val="0"/>
              </a:spcBef>
              <a:buNone/>
              <a:defRPr sz="2500" b="1"/>
            </a:lvl1pPr>
            <a:lvl2pPr marL="457163" indent="0">
              <a:buNone/>
              <a:defRPr sz="2000" b="1"/>
            </a:lvl2pPr>
            <a:lvl3pPr marL="914325" indent="0">
              <a:buNone/>
              <a:defRPr sz="1900" b="1"/>
            </a:lvl3pPr>
            <a:lvl4pPr marL="1371488" indent="0">
              <a:buNone/>
              <a:defRPr sz="1600" b="1"/>
            </a:lvl4pPr>
            <a:lvl5pPr marL="1828651" indent="0">
              <a:buNone/>
              <a:defRPr sz="1600" b="1"/>
            </a:lvl5pPr>
            <a:lvl6pPr marL="2285813" indent="0">
              <a:buNone/>
              <a:defRPr sz="1600" b="1"/>
            </a:lvl6pPr>
            <a:lvl7pPr marL="2742976" indent="0">
              <a:buNone/>
              <a:defRPr sz="1600" b="1"/>
            </a:lvl7pPr>
            <a:lvl8pPr marL="3200139" indent="0">
              <a:buNone/>
              <a:defRPr sz="1600" b="1"/>
            </a:lvl8pPr>
            <a:lvl9pPr marL="365730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1"/>
            <a:ext cx="5484971" cy="1555297"/>
          </a:xfrm>
        </p:spPr>
        <p:txBody>
          <a:bodyPr/>
          <a:lstStyle>
            <a:lvl1pPr marL="281759" indent="-281759">
              <a:buFontTx/>
              <a:buBlip>
                <a:blip r:embed="rId2"/>
              </a:buBlip>
              <a:defRPr sz="2300"/>
            </a:lvl1pPr>
            <a:lvl2pPr marL="562195" indent="-265885">
              <a:buFontTx/>
              <a:buBlip>
                <a:blip r:embed="rId2"/>
              </a:buBlip>
              <a:defRPr sz="2000"/>
            </a:lvl2pPr>
            <a:lvl3pPr marL="813528" indent="-243397">
              <a:buFontTx/>
              <a:buBlip>
                <a:blip r:embed="rId2"/>
              </a:buBlip>
              <a:defRPr sz="1900"/>
            </a:lvl3pPr>
            <a:lvl4pPr marL="1050311" indent="-228847">
              <a:buFontTx/>
              <a:buBlip>
                <a:blip r:embed="rId2"/>
              </a:buBlip>
              <a:defRPr sz="1700"/>
            </a:lvl4pPr>
            <a:lvl5pPr marL="1279156" indent="-20635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06938"/>
            <a:ext cx="5486400" cy="350865"/>
          </a:xfrm>
        </p:spPr>
        <p:txBody>
          <a:bodyPr anchor="b"/>
          <a:lstStyle>
            <a:lvl1pPr marL="0" indent="0">
              <a:lnSpc>
                <a:spcPct val="90000"/>
              </a:lnSpc>
              <a:spcBef>
                <a:spcPts val="0"/>
              </a:spcBef>
              <a:buNone/>
              <a:defRPr sz="2500" b="1"/>
            </a:lvl1pPr>
            <a:lvl2pPr marL="457163" indent="0">
              <a:buNone/>
              <a:defRPr sz="2000" b="1"/>
            </a:lvl2pPr>
            <a:lvl3pPr marL="914325" indent="0">
              <a:buNone/>
              <a:defRPr sz="1900" b="1"/>
            </a:lvl3pPr>
            <a:lvl4pPr marL="1371488" indent="0">
              <a:buNone/>
              <a:defRPr sz="1600" b="1"/>
            </a:lvl4pPr>
            <a:lvl5pPr marL="1828651" indent="0">
              <a:buNone/>
              <a:defRPr sz="1600" b="1"/>
            </a:lvl5pPr>
            <a:lvl6pPr marL="2285813" indent="0">
              <a:buNone/>
              <a:defRPr sz="1600" b="1"/>
            </a:lvl6pPr>
            <a:lvl7pPr marL="2742976" indent="0">
              <a:buNone/>
              <a:defRPr sz="1600" b="1"/>
            </a:lvl7pPr>
            <a:lvl8pPr marL="3200139" indent="0">
              <a:buNone/>
              <a:defRPr sz="1600" b="1"/>
            </a:lvl8pPr>
            <a:lvl9pPr marL="365730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1"/>
            <a:ext cx="5486400" cy="1578619"/>
          </a:xfrm>
        </p:spPr>
        <p:txBody>
          <a:bodyPr/>
          <a:lstStyle>
            <a:lvl1pPr marL="296308" indent="-296308">
              <a:buFontTx/>
              <a:buBlip>
                <a:blip r:embed="rId2"/>
              </a:buBlip>
              <a:defRPr sz="2300"/>
            </a:lvl1pPr>
            <a:lvl2pPr marL="570131" indent="-273821">
              <a:buFontTx/>
              <a:buBlip>
                <a:blip r:embed="rId2"/>
              </a:buBlip>
              <a:defRPr sz="2000"/>
            </a:lvl2pPr>
            <a:lvl3pPr marL="821464" indent="-244720">
              <a:buFontTx/>
              <a:buBlip>
                <a:blip r:embed="rId2"/>
              </a:buBlip>
              <a:defRPr sz="1900"/>
            </a:lvl3pPr>
            <a:lvl4pPr marL="1050311" indent="-236783">
              <a:buFontTx/>
              <a:buBlip>
                <a:blip r:embed="rId2"/>
              </a:buBlip>
              <a:defRPr sz="1700"/>
            </a:lvl4pPr>
            <a:lvl5pPr marL="1279156" indent="-22090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5492724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89787616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028305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694533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709294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0"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8"/>
            <a:ext cx="4114800" cy="443199"/>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61" fontAlgn="base">
                <a:spcBef>
                  <a:spcPct val="0"/>
                </a:spcBef>
                <a:spcAft>
                  <a:spcPct val="0"/>
                </a:spcAft>
              </a:pPr>
              <a:endParaRPr lang="en-US" sz="23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defTabSz="914325"/>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2" y="3004651"/>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3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7" y="2769643"/>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3" y="497189"/>
            <a:ext cx="2271292" cy="811495"/>
          </a:xfrm>
          <a:prstGeom prst="rect">
            <a:avLst/>
          </a:prstGeom>
        </p:spPr>
      </p:pic>
    </p:spTree>
    <p:extLst>
      <p:ext uri="{BB962C8B-B14F-4D97-AF65-F5344CB8AC3E}">
        <p14:creationId xmlns:p14="http://schemas.microsoft.com/office/powerpoint/2010/main" val="2233587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008431013"/>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1"/>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45865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1"/>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6"/>
            <a:ext cx="12188826" cy="619125"/>
          </a:xfrm>
          <a:solidFill>
            <a:srgbClr val="FFFF99"/>
          </a:solidFill>
        </p:spPr>
        <p:txBody>
          <a:bodyPr wrap="square" lIns="152388" tIns="76193" rIns="152388" bIns="76193" anchor="b" anchorCtr="0">
            <a:noAutofit/>
          </a:bodyPr>
          <a:lstStyle>
            <a:lvl1pPr algn="r">
              <a:buFont typeface="Arial" pitchFamily="34" charset="0"/>
              <a:buNone/>
              <a:defRPr spc="-51"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29930616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08852263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9754790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59439283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1828867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1713524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theme" Target="../theme/theme2.xml"/><Relationship Id="rId1"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image" Target="../media/image1.jpe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83206405"/>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3" r:id="rId20"/>
    <p:sldLayoutId id="2147483764" r:id="rId21"/>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68476802"/>
      </p:ext>
    </p:extLst>
  </p:cSld>
  <p:clrMap bg1="dk1" tx1="lt1" bg2="dk2" tx2="lt2" accent1="accent1" accent2="accent2" accent3="accent3" accent4="accent4" accent5="accent5" accent6="accent6" hlink="hlink" folHlink="folHlink"/>
  <p:sldLayoutIdLst>
    <p:sldLayoutId id="2147483762"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1"/>
            <a:ext cx="11149013" cy="60939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1"/>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3144266"/>
      </p:ext>
    </p:extLst>
  </p:cSld>
  <p:clrMap bg1="dk1" tx1="lt1" bg2="dk2"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 id="2147483784" r:id="rId19"/>
  </p:sldLayoutIdLst>
  <p:transition>
    <p:fade/>
  </p:transition>
  <p:txStyles>
    <p:titleStyle>
      <a:lvl1pPr algn="l" defTabSz="914325"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55" indent="-460355" algn="l" defTabSz="914325"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28" indent="-395272" algn="l" defTabSz="914325"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36" indent="-403208" algn="l" defTabSz="914325"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896" indent="-346061" algn="l" defTabSz="914325"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432" indent="-336536" algn="l" defTabSz="914325"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395"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57"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20"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83"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5" rtl="0" eaLnBrk="1" latinLnBrk="0" hangingPunct="1">
        <a:defRPr sz="1900" kern="1200">
          <a:solidFill>
            <a:schemeClr val="tx1"/>
          </a:solidFill>
          <a:latin typeface="+mn-lt"/>
          <a:ea typeface="+mn-ea"/>
          <a:cs typeface="+mn-cs"/>
        </a:defRPr>
      </a:lvl1pPr>
      <a:lvl2pPr marL="457163" algn="l" defTabSz="914325" rtl="0" eaLnBrk="1" latinLnBrk="0" hangingPunct="1">
        <a:defRPr sz="1900" kern="1200">
          <a:solidFill>
            <a:schemeClr val="tx1"/>
          </a:solidFill>
          <a:latin typeface="+mn-lt"/>
          <a:ea typeface="+mn-ea"/>
          <a:cs typeface="+mn-cs"/>
        </a:defRPr>
      </a:lvl2pPr>
      <a:lvl3pPr marL="914325" algn="l" defTabSz="914325" rtl="0" eaLnBrk="1" latinLnBrk="0" hangingPunct="1">
        <a:defRPr sz="1900" kern="1200">
          <a:solidFill>
            <a:schemeClr val="tx1"/>
          </a:solidFill>
          <a:latin typeface="+mn-lt"/>
          <a:ea typeface="+mn-ea"/>
          <a:cs typeface="+mn-cs"/>
        </a:defRPr>
      </a:lvl3pPr>
      <a:lvl4pPr marL="1371488" algn="l" defTabSz="914325" rtl="0" eaLnBrk="1" latinLnBrk="0" hangingPunct="1">
        <a:defRPr sz="1900" kern="1200">
          <a:solidFill>
            <a:schemeClr val="tx1"/>
          </a:solidFill>
          <a:latin typeface="+mn-lt"/>
          <a:ea typeface="+mn-ea"/>
          <a:cs typeface="+mn-cs"/>
        </a:defRPr>
      </a:lvl4pPr>
      <a:lvl5pPr marL="1828651" algn="l" defTabSz="914325" rtl="0" eaLnBrk="1" latinLnBrk="0" hangingPunct="1">
        <a:defRPr sz="1900" kern="1200">
          <a:solidFill>
            <a:schemeClr val="tx1"/>
          </a:solidFill>
          <a:latin typeface="+mn-lt"/>
          <a:ea typeface="+mn-ea"/>
          <a:cs typeface="+mn-cs"/>
        </a:defRPr>
      </a:lvl5pPr>
      <a:lvl6pPr marL="2285813" algn="l" defTabSz="914325" rtl="0" eaLnBrk="1" latinLnBrk="0" hangingPunct="1">
        <a:defRPr sz="1900" kern="1200">
          <a:solidFill>
            <a:schemeClr val="tx1"/>
          </a:solidFill>
          <a:latin typeface="+mn-lt"/>
          <a:ea typeface="+mn-ea"/>
          <a:cs typeface="+mn-cs"/>
        </a:defRPr>
      </a:lvl6pPr>
      <a:lvl7pPr marL="2742976" algn="l" defTabSz="914325" rtl="0" eaLnBrk="1" latinLnBrk="0" hangingPunct="1">
        <a:defRPr sz="1900" kern="1200">
          <a:solidFill>
            <a:schemeClr val="tx1"/>
          </a:solidFill>
          <a:latin typeface="+mn-lt"/>
          <a:ea typeface="+mn-ea"/>
          <a:cs typeface="+mn-cs"/>
        </a:defRPr>
      </a:lvl7pPr>
      <a:lvl8pPr marL="3200139" algn="l" defTabSz="914325" rtl="0" eaLnBrk="1" latinLnBrk="0" hangingPunct="1">
        <a:defRPr sz="1900" kern="1200">
          <a:solidFill>
            <a:schemeClr val="tx1"/>
          </a:solidFill>
          <a:latin typeface="+mn-lt"/>
          <a:ea typeface="+mn-ea"/>
          <a:cs typeface="+mn-cs"/>
        </a:defRPr>
      </a:lvl8pPr>
      <a:lvl9pPr marL="3657301" algn="l" defTabSz="91432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hyperlink" Target="http://www.hanselman.com/blog/" TargetMode="External"/><Relationship Id="rId2" Type="http://schemas.openxmlformats.org/officeDocument/2006/relationships/hyperlink" Target="http://weblogs.asp.net/Scottgu/" TargetMode="Externa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hyperlink" Target="http://microsoft.com/technet" TargetMode="External"/><Relationship Id="rId11" Type="http://schemas.openxmlformats.org/officeDocument/2006/relationships/image" Target="../media/image43.png"/><Relationship Id="rId5" Type="http://schemas.openxmlformats.org/officeDocument/2006/relationships/hyperlink" Target="http://www.microsoft.com/learning" TargetMode="External"/><Relationship Id="rId10" Type="http://schemas.openxmlformats.org/officeDocument/2006/relationships/image" Target="../media/image42.emf"/><Relationship Id="rId4" Type="http://schemas.openxmlformats.org/officeDocument/2006/relationships/image" Target="../media/image39.png"/><Relationship Id="rId9" Type="http://schemas.openxmlformats.org/officeDocument/2006/relationships/image" Target="../media/image41.png"/><Relationship Id="rId14" Type="http://schemas.microsoft.com/office/2007/relationships/hdphoto" Target="../media/hdphoto1.wdp"/></Relationships>
</file>

<file path=ppt/slides/_rels/slide33.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36.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Web Performance Matters</a:t>
            </a:r>
            <a:endParaRPr lang="en-US" dirty="0"/>
          </a:p>
        </p:txBody>
      </p:sp>
      <p:sp>
        <p:nvSpPr>
          <p:cNvPr id="3" name="Subtitle 2"/>
          <p:cNvSpPr>
            <a:spLocks noGrp="1"/>
          </p:cNvSpPr>
          <p:nvPr>
            <p:ph type="subTitle" idx="1"/>
          </p:nvPr>
        </p:nvSpPr>
        <p:spPr/>
        <p:txBody>
          <a:bodyPr/>
          <a:lstStyle/>
          <a:p>
            <a:r>
              <a:rPr lang="en-US" smtClean="0"/>
              <a:t>Richard Campbell</a:t>
            </a:r>
          </a:p>
          <a:p>
            <a:r>
              <a:rPr lang="en-US" smtClean="0"/>
              <a:t>Co-Founder</a:t>
            </a:r>
          </a:p>
          <a:p>
            <a:r>
              <a:rPr lang="en-US" smtClean="0"/>
              <a:t>Strangeloop Networks</a:t>
            </a:r>
            <a:endParaRPr lang="en-US" dirty="0"/>
          </a:p>
        </p:txBody>
      </p:sp>
      <p:sp>
        <p:nvSpPr>
          <p:cNvPr id="4" name="Text Placeholder 3"/>
          <p:cNvSpPr>
            <a:spLocks noGrp="1"/>
          </p:cNvSpPr>
          <p:nvPr>
            <p:ph type="body" sz="quarter" idx="10"/>
          </p:nvPr>
        </p:nvSpPr>
        <p:spPr/>
        <p:txBody>
          <a:bodyPr/>
          <a:lstStyle/>
          <a:p>
            <a:r>
              <a:rPr lang="en-US" smtClean="0"/>
              <a:t>DEV344</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additional delay</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2526755626"/>
              </p:ext>
            </p:extLst>
          </p:nvPr>
        </p:nvGraphicFramePr>
        <p:xfrm>
          <a:off x="1802524" y="1484586"/>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216026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Massive Optimization</a:t>
            </a:r>
            <a:endParaRPr lang="en-US" dirty="0"/>
          </a:p>
        </p:txBody>
      </p:sp>
      <p:pic>
        <p:nvPicPr>
          <p:cNvPr id="4" name="Picture 3" descr="shopzilla.png"/>
          <p:cNvPicPr>
            <a:picLocks noChangeAspect="1"/>
          </p:cNvPicPr>
          <p:nvPr/>
        </p:nvPicPr>
        <p:blipFill>
          <a:blip r:embed="rId2" cstate="print"/>
          <a:stretch>
            <a:fillRect/>
          </a:stretch>
        </p:blipFill>
        <p:spPr>
          <a:xfrm>
            <a:off x="2248858" y="1762933"/>
            <a:ext cx="7699979" cy="3624278"/>
          </a:xfrm>
          <a:prstGeom prst="rect">
            <a:avLst/>
          </a:prstGeom>
        </p:spPr>
      </p:pic>
    </p:spTree>
    <p:extLst>
      <p:ext uri="{BB962C8B-B14F-4D97-AF65-F5344CB8AC3E}">
        <p14:creationId xmlns:p14="http://schemas.microsoft.com/office/powerpoint/2010/main" val="389384994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Shopzilla</a:t>
            </a:r>
            <a:r>
              <a:rPr lang="en-US" dirty="0" smtClean="0"/>
              <a:t> Re-Engineering</a:t>
            </a:r>
            <a:endParaRPr lang="en-US" dirty="0"/>
          </a:p>
        </p:txBody>
      </p:sp>
      <p:sp>
        <p:nvSpPr>
          <p:cNvPr id="4" name="Content Placeholder 2"/>
          <p:cNvSpPr txBox="1">
            <a:spLocks/>
          </p:cNvSpPr>
          <p:nvPr/>
        </p:nvSpPr>
        <p:spPr>
          <a:xfrm>
            <a:off x="519113" y="1447800"/>
            <a:ext cx="5377191" cy="2692007"/>
          </a:xfrm>
          <a:prstGeom prst="rect">
            <a:avLst/>
          </a:prstGeom>
        </p:spPr>
        <p:txBody>
          <a:bodyPr>
            <a:normAutofit/>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Big, high-traffic site</a:t>
            </a:r>
          </a:p>
          <a:p>
            <a:pPr marL="548640" marR="0" lvl="1" indent="-201168" algn="l" defTabSz="914400" rtl="0" eaLnBrk="1" fontAlgn="auto" latinLnBrk="0" hangingPunct="1">
              <a:lnSpc>
                <a:spcPct val="100000"/>
              </a:lnSpc>
              <a:spcBef>
                <a:spcPts val="250"/>
              </a:spcBef>
              <a:spcAft>
                <a:spcPts val="0"/>
              </a:spcAft>
              <a:buClr>
                <a:schemeClr val="accent1"/>
              </a:buClr>
              <a:buSzPct val="100000"/>
              <a:buFont typeface="Verdana"/>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100M impressions a day</a:t>
            </a:r>
          </a:p>
          <a:p>
            <a:pPr marL="548640" marR="0" lvl="1" indent="-201168" algn="l" defTabSz="914400" rtl="0" eaLnBrk="1" fontAlgn="auto" latinLnBrk="0" hangingPunct="1">
              <a:lnSpc>
                <a:spcPct val="100000"/>
              </a:lnSpc>
              <a:spcBef>
                <a:spcPts val="250"/>
              </a:spcBef>
              <a:spcAft>
                <a:spcPts val="0"/>
              </a:spcAft>
              <a:buClr>
                <a:schemeClr val="accent1"/>
              </a:buClr>
              <a:buSzPct val="100000"/>
              <a:buFont typeface="Verdana"/>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8,000 searches a second</a:t>
            </a:r>
          </a:p>
          <a:p>
            <a:pPr marL="548640" marR="0" lvl="1" indent="-201168" algn="l" defTabSz="914400" rtl="0" eaLnBrk="1" fontAlgn="auto" latinLnBrk="0" hangingPunct="1">
              <a:lnSpc>
                <a:spcPct val="100000"/>
              </a:lnSpc>
              <a:spcBef>
                <a:spcPts val="250"/>
              </a:spcBef>
              <a:spcAft>
                <a:spcPts val="0"/>
              </a:spcAft>
              <a:buClr>
                <a:schemeClr val="accent1"/>
              </a:buClr>
              <a:buSzPct val="100000"/>
              <a:buFont typeface="Verdana"/>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20-29M unique visitors a month</a:t>
            </a:r>
          </a:p>
          <a:p>
            <a:pPr marL="548640" marR="0" lvl="1" indent="-201168" algn="l" defTabSz="914400" rtl="0" eaLnBrk="1" fontAlgn="auto" latinLnBrk="0" hangingPunct="1">
              <a:lnSpc>
                <a:spcPct val="100000"/>
              </a:lnSpc>
              <a:spcBef>
                <a:spcPts val="250"/>
              </a:spcBef>
              <a:spcAft>
                <a:spcPts val="0"/>
              </a:spcAft>
              <a:buClr>
                <a:schemeClr val="accent1"/>
              </a:buClr>
              <a:buSzPct val="100000"/>
              <a:buFont typeface="Verdana"/>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100M products</a:t>
            </a:r>
          </a:p>
        </p:txBody>
      </p:sp>
      <p:sp>
        <p:nvSpPr>
          <p:cNvPr id="5" name="Content Placeholder 4"/>
          <p:cNvSpPr txBox="1">
            <a:spLocks/>
          </p:cNvSpPr>
          <p:nvPr/>
        </p:nvSpPr>
        <p:spPr>
          <a:xfrm>
            <a:off x="6035862" y="1447800"/>
            <a:ext cx="5378372" cy="2692007"/>
          </a:xfrm>
          <a:prstGeom prst="rect">
            <a:avLst/>
          </a:prstGeom>
        </p:spPr>
        <p:txBody>
          <a:bodyPr>
            <a:normAutofit/>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16 month re-engineering</a:t>
            </a:r>
          </a:p>
          <a:p>
            <a:pPr marL="548640" marR="0" lvl="1" indent="-201168" algn="l" defTabSz="914400" rtl="0" eaLnBrk="1" fontAlgn="auto" latinLnBrk="0" hangingPunct="1">
              <a:lnSpc>
                <a:spcPct val="100000"/>
              </a:lnSpc>
              <a:spcBef>
                <a:spcPts val="250"/>
              </a:spcBef>
              <a:spcAft>
                <a:spcPts val="0"/>
              </a:spcAft>
              <a:buClr>
                <a:schemeClr val="accent1"/>
              </a:buClr>
              <a:buSzPct val="100000"/>
              <a:buFont typeface="Verdana"/>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Page load from 6 seconds to 1.2</a:t>
            </a:r>
          </a:p>
          <a:p>
            <a:pPr marL="548640" marR="0" lvl="1" indent="-201168" algn="l" defTabSz="914400" rtl="0" eaLnBrk="1" fontAlgn="auto" latinLnBrk="0" hangingPunct="1">
              <a:lnSpc>
                <a:spcPct val="100000"/>
              </a:lnSpc>
              <a:spcBef>
                <a:spcPts val="250"/>
              </a:spcBef>
              <a:spcAft>
                <a:spcPts val="0"/>
              </a:spcAft>
              <a:buClr>
                <a:schemeClr val="accent1"/>
              </a:buClr>
              <a:buSzPct val="100000"/>
              <a:buFont typeface="Verdana"/>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Uptime from 99.65% to 99.97% </a:t>
            </a:r>
          </a:p>
          <a:p>
            <a:pPr marL="548640" marR="0" lvl="1" indent="-201168" algn="l" defTabSz="914400" rtl="0" eaLnBrk="1" fontAlgn="auto" latinLnBrk="0" hangingPunct="1">
              <a:lnSpc>
                <a:spcPct val="100000"/>
              </a:lnSpc>
              <a:spcBef>
                <a:spcPts val="250"/>
              </a:spcBef>
              <a:spcAft>
                <a:spcPts val="0"/>
              </a:spcAft>
              <a:buClr>
                <a:schemeClr val="accent1"/>
              </a:buClr>
              <a:buSzPct val="100000"/>
              <a:buFont typeface="Verdana"/>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10% of previous hardware needs</a:t>
            </a:r>
          </a:p>
        </p:txBody>
      </p:sp>
      <p:pic>
        <p:nvPicPr>
          <p:cNvPr id="6" name="Picture 5" descr="16877317-Shopzillas-Site-Redo-You-Get-What-You-Measure (page 10 of 23).jpg"/>
          <p:cNvPicPr>
            <a:picLocks noChangeAspect="1"/>
          </p:cNvPicPr>
          <p:nvPr/>
        </p:nvPicPr>
        <p:blipFill>
          <a:blip r:embed="rId2" cstate="print"/>
          <a:srcRect r="24370"/>
          <a:stretch>
            <a:fillRect/>
          </a:stretch>
        </p:blipFill>
        <p:spPr>
          <a:xfrm>
            <a:off x="1860331" y="4041228"/>
            <a:ext cx="8387255" cy="2304733"/>
          </a:xfrm>
          <a:prstGeom prst="rect">
            <a:avLst/>
          </a:prstGeom>
        </p:spPr>
      </p:pic>
    </p:spTree>
    <p:extLst>
      <p:ext uri="{BB962C8B-B14F-4D97-AF65-F5344CB8AC3E}">
        <p14:creationId xmlns:p14="http://schemas.microsoft.com/office/powerpoint/2010/main" val="45967871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real benefit?</a:t>
            </a:r>
            <a:endParaRPr lang="en-US" dirty="0"/>
          </a:p>
        </p:txBody>
      </p:sp>
      <p:sp>
        <p:nvSpPr>
          <p:cNvPr id="3" name="Content Placeholder 2"/>
          <p:cNvSpPr>
            <a:spLocks noGrp="1"/>
          </p:cNvSpPr>
          <p:nvPr>
            <p:ph idx="1"/>
          </p:nvPr>
        </p:nvSpPr>
        <p:spPr>
          <a:xfrm>
            <a:off x="519112" y="1447798"/>
            <a:ext cx="11149013" cy="2585323"/>
          </a:xfrm>
        </p:spPr>
        <p:txBody>
          <a:bodyPr/>
          <a:lstStyle/>
          <a:p>
            <a:pPr marL="0" indent="0" algn="ctr">
              <a:buNone/>
            </a:pPr>
            <a:endParaRPr lang="en-US" sz="4000" dirty="0" smtClean="0"/>
          </a:p>
          <a:p>
            <a:pPr marL="0" indent="0" algn="ctr">
              <a:buNone/>
            </a:pPr>
            <a:endParaRPr lang="en-US" sz="4000" dirty="0"/>
          </a:p>
          <a:p>
            <a:pPr marL="0" indent="0" algn="ctr">
              <a:buNone/>
            </a:pPr>
            <a:endParaRPr lang="en-US" sz="4000" dirty="0"/>
          </a:p>
          <a:p>
            <a:pPr marL="0" indent="0" algn="ctr">
              <a:buNone/>
            </a:pPr>
            <a:r>
              <a:rPr lang="en-US" sz="4000" dirty="0" smtClean="0"/>
              <a:t>5-12% Increase in Revenue</a:t>
            </a:r>
            <a:endParaRPr lang="en-US" sz="4000" dirty="0"/>
          </a:p>
        </p:txBody>
      </p:sp>
    </p:spTree>
    <p:extLst>
      <p:ext uri="{BB962C8B-B14F-4D97-AF65-F5344CB8AC3E}">
        <p14:creationId xmlns:p14="http://schemas.microsoft.com/office/powerpoint/2010/main" val="38723973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No-Code Optimization</a:t>
            </a:r>
            <a:endParaRPr lang="en-US" dirty="0"/>
          </a:p>
        </p:txBody>
      </p:sp>
      <p:pic>
        <p:nvPicPr>
          <p:cNvPr id="5" name="Picture 2" descr="About.com logo"/>
          <p:cNvPicPr>
            <a:picLocks noChangeAspect="1" noChangeArrowheads="1"/>
          </p:cNvPicPr>
          <p:nvPr/>
        </p:nvPicPr>
        <p:blipFill>
          <a:blip r:embed="rId2" cstate="print"/>
          <a:srcRect/>
          <a:stretch>
            <a:fillRect/>
          </a:stretch>
        </p:blipFill>
        <p:spPr bwMode="auto">
          <a:xfrm>
            <a:off x="3478682" y="2959603"/>
            <a:ext cx="4608512" cy="1152128"/>
          </a:xfrm>
          <a:prstGeom prst="rect">
            <a:avLst/>
          </a:prstGeom>
          <a:noFill/>
        </p:spPr>
      </p:pic>
    </p:spTree>
    <p:extLst>
      <p:ext uri="{BB962C8B-B14F-4D97-AF65-F5344CB8AC3E}">
        <p14:creationId xmlns:p14="http://schemas.microsoft.com/office/powerpoint/2010/main" val="304533267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they did</a:t>
            </a:r>
            <a:endParaRPr lang="en-US" dirty="0"/>
          </a:p>
        </p:txBody>
      </p:sp>
      <p:sp>
        <p:nvSpPr>
          <p:cNvPr id="3" name="Content Placeholder 2"/>
          <p:cNvSpPr>
            <a:spLocks noGrp="1"/>
          </p:cNvSpPr>
          <p:nvPr>
            <p:ph idx="1"/>
          </p:nvPr>
        </p:nvSpPr>
        <p:spPr>
          <a:xfrm>
            <a:off x="519112" y="1447799"/>
            <a:ext cx="11149013" cy="4222694"/>
          </a:xfrm>
        </p:spPr>
        <p:txBody>
          <a:bodyPr/>
          <a:lstStyle/>
          <a:p>
            <a:r>
              <a:rPr lang="en-CA" sz="2800" dirty="0" smtClean="0"/>
              <a:t>Combining multiple CSS and JavaScript files to reduce external page calls.</a:t>
            </a:r>
          </a:p>
          <a:p>
            <a:r>
              <a:rPr lang="en-CA" sz="2800" dirty="0" smtClean="0"/>
              <a:t>Serving static content from a domain without cookies.</a:t>
            </a:r>
          </a:p>
          <a:p>
            <a:r>
              <a:rPr lang="en-CA" sz="2800" dirty="0" smtClean="0"/>
              <a:t>Leveraging browser and server-side caching wherever possible.</a:t>
            </a:r>
          </a:p>
          <a:p>
            <a:r>
              <a:rPr lang="en-CA" sz="2800" dirty="0" smtClean="0"/>
              <a:t>Compressing image file sizes on output, and serving .</a:t>
            </a:r>
            <a:r>
              <a:rPr lang="en-CA" sz="2800" dirty="0" err="1" smtClean="0"/>
              <a:t>png</a:t>
            </a:r>
            <a:r>
              <a:rPr lang="en-CA" sz="2800" dirty="0" smtClean="0"/>
              <a:t> wherever possible.</a:t>
            </a:r>
          </a:p>
          <a:p>
            <a:r>
              <a:rPr lang="en-CA" sz="2800" dirty="0" smtClean="0"/>
              <a:t>Asking rich media vendors and the Internet ad industry at large to take performance considerations into account when building and serving rich media ads. Any improvements made will ultimately benefit the advertiser, the server, the publisher and the user.</a:t>
            </a:r>
            <a:endParaRPr lang="en-US" sz="2800" dirty="0"/>
          </a:p>
        </p:txBody>
      </p:sp>
    </p:spTree>
    <p:extLst>
      <p:ext uri="{BB962C8B-B14F-4D97-AF65-F5344CB8AC3E}">
        <p14:creationId xmlns:p14="http://schemas.microsoft.com/office/powerpoint/2010/main" val="34267454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Result</a:t>
            </a:r>
            <a:endParaRPr lang="en-US" dirty="0"/>
          </a:p>
        </p:txBody>
      </p:sp>
      <p:sp>
        <p:nvSpPr>
          <p:cNvPr id="4" name="Up Arrow 3"/>
          <p:cNvSpPr/>
          <p:nvPr/>
        </p:nvSpPr>
        <p:spPr>
          <a:xfrm>
            <a:off x="2447764" y="2084557"/>
            <a:ext cx="2232248" cy="1512168"/>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prstClr val="white"/>
                </a:solidFill>
              </a:rPr>
              <a:t>19%</a:t>
            </a:r>
            <a:endParaRPr lang="en-US" sz="3600" dirty="0">
              <a:solidFill>
                <a:prstClr val="white"/>
              </a:solidFill>
            </a:endParaRPr>
          </a:p>
        </p:txBody>
      </p:sp>
      <p:sp>
        <p:nvSpPr>
          <p:cNvPr id="5" name="Up Arrow 4"/>
          <p:cNvSpPr/>
          <p:nvPr/>
        </p:nvSpPr>
        <p:spPr>
          <a:xfrm>
            <a:off x="7200292" y="2084557"/>
            <a:ext cx="2520280" cy="1512168"/>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prstClr val="white"/>
                </a:solidFill>
              </a:rPr>
              <a:t>0.9%</a:t>
            </a:r>
            <a:endParaRPr lang="en-US" sz="3600" dirty="0">
              <a:solidFill>
                <a:prstClr val="white"/>
              </a:solidFill>
            </a:endParaRPr>
          </a:p>
        </p:txBody>
      </p:sp>
      <p:sp>
        <p:nvSpPr>
          <p:cNvPr id="6" name="TextBox 5"/>
          <p:cNvSpPr txBox="1"/>
          <p:nvPr/>
        </p:nvSpPr>
        <p:spPr>
          <a:xfrm>
            <a:off x="2231739" y="4244797"/>
            <a:ext cx="2928839" cy="584775"/>
          </a:xfrm>
          <a:prstGeom prst="rect">
            <a:avLst/>
          </a:prstGeom>
          <a:noFill/>
        </p:spPr>
        <p:txBody>
          <a:bodyPr wrap="square" rtlCol="0">
            <a:spAutoFit/>
          </a:bodyPr>
          <a:lstStyle/>
          <a:p>
            <a:pPr algn="ctr"/>
            <a:r>
              <a:rPr lang="en-US" sz="3200" b="1" dirty="0" smtClean="0">
                <a:solidFill>
                  <a:prstClr val="black"/>
                </a:solidFill>
              </a:rPr>
              <a:t>Performance</a:t>
            </a:r>
            <a:endParaRPr lang="en-US" sz="3200" b="1" dirty="0">
              <a:solidFill>
                <a:prstClr val="black"/>
              </a:solidFill>
            </a:endParaRPr>
          </a:p>
        </p:txBody>
      </p:sp>
      <p:sp>
        <p:nvSpPr>
          <p:cNvPr id="7" name="TextBox 6"/>
          <p:cNvSpPr txBox="1"/>
          <p:nvPr/>
        </p:nvSpPr>
        <p:spPr>
          <a:xfrm>
            <a:off x="6840252" y="4244797"/>
            <a:ext cx="3096344" cy="1077218"/>
          </a:xfrm>
          <a:prstGeom prst="rect">
            <a:avLst/>
          </a:prstGeom>
          <a:noFill/>
        </p:spPr>
        <p:txBody>
          <a:bodyPr wrap="square" rtlCol="0">
            <a:spAutoFit/>
          </a:bodyPr>
          <a:lstStyle/>
          <a:p>
            <a:pPr algn="ctr"/>
            <a:r>
              <a:rPr lang="en-US" sz="3200" b="1" dirty="0" smtClean="0">
                <a:solidFill>
                  <a:prstClr val="black"/>
                </a:solidFill>
              </a:rPr>
              <a:t>Revenue per thousand pages</a:t>
            </a:r>
            <a:endParaRPr lang="en-US" sz="3200" b="1" dirty="0">
              <a:solidFill>
                <a:prstClr val="black"/>
              </a:solidFill>
            </a:endParaRPr>
          </a:p>
        </p:txBody>
      </p:sp>
    </p:spTree>
    <p:extLst>
      <p:ext uri="{BB962C8B-B14F-4D97-AF65-F5344CB8AC3E}">
        <p14:creationId xmlns:p14="http://schemas.microsoft.com/office/powerpoint/2010/main" val="3840889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wipe(down)">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2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About a Regular Mortal Site?</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2086137" y="3628256"/>
            <a:ext cx="8074340" cy="1080120"/>
          </a:xfrm>
          <a:prstGeom prst="rect">
            <a:avLst/>
          </a:prstGeom>
          <a:noFill/>
          <a:ln w="9525">
            <a:noFill/>
            <a:miter lim="800000"/>
            <a:headEnd/>
            <a:tailEnd/>
          </a:ln>
        </p:spPr>
      </p:pic>
      <p:pic>
        <p:nvPicPr>
          <p:cNvPr id="5" name="Picture 2" descr="auto accessories truck accessories and performance parts for cars trucks and SUVs"/>
          <p:cNvPicPr>
            <a:picLocks noChangeAspect="1" noChangeArrowheads="1"/>
          </p:cNvPicPr>
          <p:nvPr/>
        </p:nvPicPr>
        <p:blipFill>
          <a:blip r:embed="rId3" cstate="print"/>
          <a:srcRect/>
          <a:stretch>
            <a:fillRect/>
          </a:stretch>
        </p:blipFill>
        <p:spPr bwMode="auto">
          <a:xfrm>
            <a:off x="3110576" y="1468016"/>
            <a:ext cx="6204108" cy="1656184"/>
          </a:xfrm>
          <a:prstGeom prst="rect">
            <a:avLst/>
          </a:prstGeom>
          <a:noFill/>
        </p:spPr>
      </p:pic>
      <p:sp>
        <p:nvSpPr>
          <p:cNvPr id="6" name="TextBox 5"/>
          <p:cNvSpPr txBox="1"/>
          <p:nvPr/>
        </p:nvSpPr>
        <p:spPr>
          <a:xfrm>
            <a:off x="873828" y="5429364"/>
            <a:ext cx="10677603" cy="492443"/>
          </a:xfrm>
          <a:prstGeom prst="rect">
            <a:avLst/>
          </a:prstGeom>
          <a:noFill/>
        </p:spPr>
        <p:txBody>
          <a:bodyPr wrap="none" lIns="0" tIns="0" rIns="0" bIns="0" rtlCol="0">
            <a:spAutoFit/>
          </a:bodyPr>
          <a:lstStyle/>
          <a:p>
            <a:r>
              <a:rPr lang="en-US" sz="3200" dirty="0" smtClean="0">
                <a:gradFill>
                  <a:gsLst>
                    <a:gs pos="0">
                      <a:schemeClr val="tx1"/>
                    </a:gs>
                    <a:gs pos="86000">
                      <a:schemeClr val="tx1"/>
                    </a:gs>
                  </a:gsLst>
                  <a:lin ang="5400000" scaled="0"/>
                </a:gradFill>
              </a:rPr>
              <a:t>Performance Improvement: From 14 seconds to 7 seconds</a:t>
            </a:r>
          </a:p>
        </p:txBody>
      </p:sp>
    </p:spTree>
    <p:extLst>
      <p:ext uri="{BB962C8B-B14F-4D97-AF65-F5344CB8AC3E}">
        <p14:creationId xmlns:p14="http://schemas.microsoft.com/office/powerpoint/2010/main" val="264431577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Impact</a:t>
            </a:r>
            <a:endParaRPr lang="en-US" dirty="0"/>
          </a:p>
        </p:txBody>
      </p:sp>
      <p:sp>
        <p:nvSpPr>
          <p:cNvPr id="4" name="Up Arrow 3"/>
          <p:cNvSpPr/>
          <p:nvPr/>
        </p:nvSpPr>
        <p:spPr>
          <a:xfrm>
            <a:off x="1586334" y="1779757"/>
            <a:ext cx="1584176" cy="1512168"/>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prstClr val="white"/>
                </a:solidFill>
              </a:rPr>
              <a:t>6</a:t>
            </a:r>
            <a:r>
              <a:rPr lang="en-US" sz="3200" dirty="0" smtClean="0">
                <a:solidFill>
                  <a:prstClr val="white"/>
                </a:solidFill>
              </a:rPr>
              <a:t>%</a:t>
            </a:r>
            <a:endParaRPr lang="en-US" sz="3200" dirty="0">
              <a:solidFill>
                <a:prstClr val="white"/>
              </a:solidFill>
            </a:endParaRPr>
          </a:p>
        </p:txBody>
      </p:sp>
      <p:sp>
        <p:nvSpPr>
          <p:cNvPr id="5" name="Up Arrow 4"/>
          <p:cNvSpPr/>
          <p:nvPr/>
        </p:nvSpPr>
        <p:spPr>
          <a:xfrm>
            <a:off x="3783086" y="1779757"/>
            <a:ext cx="1584176" cy="1512168"/>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prstClr val="white"/>
                </a:solidFill>
              </a:rPr>
              <a:t>9</a:t>
            </a:r>
            <a:r>
              <a:rPr lang="en-US" sz="3200" dirty="0" smtClean="0">
                <a:solidFill>
                  <a:prstClr val="white"/>
                </a:solidFill>
              </a:rPr>
              <a:t>%</a:t>
            </a:r>
            <a:endParaRPr lang="en-US" sz="3200" dirty="0">
              <a:solidFill>
                <a:prstClr val="white"/>
              </a:solidFill>
            </a:endParaRPr>
          </a:p>
        </p:txBody>
      </p:sp>
      <p:sp>
        <p:nvSpPr>
          <p:cNvPr id="6" name="Up Arrow 5"/>
          <p:cNvSpPr/>
          <p:nvPr/>
        </p:nvSpPr>
        <p:spPr>
          <a:xfrm>
            <a:off x="5546774" y="1707749"/>
            <a:ext cx="2339752" cy="1656184"/>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prstClr val="white"/>
                </a:solidFill>
              </a:rPr>
              <a:t>29%</a:t>
            </a:r>
            <a:endParaRPr lang="en-US" sz="3200" dirty="0">
              <a:solidFill>
                <a:prstClr val="white"/>
              </a:solidFill>
            </a:endParaRPr>
          </a:p>
        </p:txBody>
      </p:sp>
      <p:sp>
        <p:nvSpPr>
          <p:cNvPr id="7" name="TextBox 6"/>
          <p:cNvSpPr txBox="1"/>
          <p:nvPr/>
        </p:nvSpPr>
        <p:spPr>
          <a:xfrm>
            <a:off x="1370310" y="3579957"/>
            <a:ext cx="2160240" cy="954107"/>
          </a:xfrm>
          <a:prstGeom prst="rect">
            <a:avLst/>
          </a:prstGeom>
          <a:noFill/>
        </p:spPr>
        <p:txBody>
          <a:bodyPr wrap="square" rtlCol="0">
            <a:spAutoFit/>
          </a:bodyPr>
          <a:lstStyle/>
          <a:p>
            <a:pPr algn="ctr"/>
            <a:r>
              <a:rPr lang="en-US" sz="2800" b="1" dirty="0" smtClean="0">
                <a:solidFill>
                  <a:prstClr val="black"/>
                </a:solidFill>
              </a:rPr>
              <a:t>Average Order size</a:t>
            </a:r>
            <a:endParaRPr lang="en-US" sz="2800" b="1" dirty="0">
              <a:solidFill>
                <a:prstClr val="black"/>
              </a:solidFill>
            </a:endParaRPr>
          </a:p>
        </p:txBody>
      </p:sp>
      <p:sp>
        <p:nvSpPr>
          <p:cNvPr id="8" name="TextBox 7"/>
          <p:cNvSpPr txBox="1"/>
          <p:nvPr/>
        </p:nvSpPr>
        <p:spPr>
          <a:xfrm>
            <a:off x="3458542" y="3571246"/>
            <a:ext cx="2160240" cy="523220"/>
          </a:xfrm>
          <a:prstGeom prst="rect">
            <a:avLst/>
          </a:prstGeom>
          <a:noFill/>
        </p:spPr>
        <p:txBody>
          <a:bodyPr wrap="square" rtlCol="0">
            <a:spAutoFit/>
          </a:bodyPr>
          <a:lstStyle/>
          <a:p>
            <a:pPr algn="ctr"/>
            <a:r>
              <a:rPr lang="en-US" sz="2800" b="1" dirty="0">
                <a:solidFill>
                  <a:prstClr val="black"/>
                </a:solidFill>
              </a:rPr>
              <a:t>Conversion</a:t>
            </a:r>
          </a:p>
        </p:txBody>
      </p:sp>
      <p:sp>
        <p:nvSpPr>
          <p:cNvPr id="9" name="TextBox 8"/>
          <p:cNvSpPr txBox="1"/>
          <p:nvPr/>
        </p:nvSpPr>
        <p:spPr>
          <a:xfrm>
            <a:off x="5727302" y="3507949"/>
            <a:ext cx="2160240" cy="1384995"/>
          </a:xfrm>
          <a:prstGeom prst="rect">
            <a:avLst/>
          </a:prstGeom>
          <a:noFill/>
        </p:spPr>
        <p:txBody>
          <a:bodyPr wrap="square" rtlCol="0">
            <a:spAutoFit/>
          </a:bodyPr>
          <a:lstStyle/>
          <a:p>
            <a:pPr algn="ctr"/>
            <a:r>
              <a:rPr lang="en-US" sz="2800" b="1" dirty="0">
                <a:solidFill>
                  <a:prstClr val="black"/>
                </a:solidFill>
              </a:rPr>
              <a:t>More Likely to buy on first visit</a:t>
            </a:r>
          </a:p>
        </p:txBody>
      </p:sp>
      <p:sp>
        <p:nvSpPr>
          <p:cNvPr id="10" name="Up Arrow 9"/>
          <p:cNvSpPr/>
          <p:nvPr/>
        </p:nvSpPr>
        <p:spPr>
          <a:xfrm>
            <a:off x="8139062" y="1707749"/>
            <a:ext cx="2088232" cy="1656184"/>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prstClr val="white"/>
                </a:solidFill>
              </a:rPr>
              <a:t>38%</a:t>
            </a:r>
            <a:endParaRPr lang="en-US" sz="3200" dirty="0">
              <a:solidFill>
                <a:prstClr val="white"/>
              </a:solidFill>
            </a:endParaRPr>
          </a:p>
        </p:txBody>
      </p:sp>
      <p:sp>
        <p:nvSpPr>
          <p:cNvPr id="11" name="TextBox 10"/>
          <p:cNvSpPr txBox="1"/>
          <p:nvPr/>
        </p:nvSpPr>
        <p:spPr>
          <a:xfrm>
            <a:off x="7995046" y="3507949"/>
            <a:ext cx="2160240" cy="2246769"/>
          </a:xfrm>
          <a:prstGeom prst="rect">
            <a:avLst/>
          </a:prstGeom>
          <a:noFill/>
        </p:spPr>
        <p:txBody>
          <a:bodyPr wrap="square" rtlCol="0">
            <a:spAutoFit/>
          </a:bodyPr>
          <a:lstStyle/>
          <a:p>
            <a:pPr algn="ctr"/>
            <a:r>
              <a:rPr lang="en-US" sz="2800" b="1" dirty="0">
                <a:solidFill>
                  <a:prstClr val="black"/>
                </a:solidFill>
              </a:rPr>
              <a:t>More Likely </a:t>
            </a:r>
            <a:r>
              <a:rPr lang="en-US" sz="2800" b="1" dirty="0" smtClean="0">
                <a:solidFill>
                  <a:prstClr val="black"/>
                </a:solidFill>
              </a:rPr>
              <a:t>to return for a second visit</a:t>
            </a:r>
            <a:endParaRPr lang="en-US" sz="2800" b="1" dirty="0">
              <a:solidFill>
                <a:prstClr val="black"/>
              </a:solidFill>
            </a:endParaRPr>
          </a:p>
        </p:txBody>
      </p:sp>
    </p:spTree>
    <p:extLst>
      <p:ext uri="{BB962C8B-B14F-4D97-AF65-F5344CB8AC3E}">
        <p14:creationId xmlns:p14="http://schemas.microsoft.com/office/powerpoint/2010/main" val="25188454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wipe(down)">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2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par>
                                <p:cTn id="28" presetID="22"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0"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Strangeloop Research</a:t>
            </a:r>
            <a:endParaRPr lang="en-US" dirty="0"/>
          </a:p>
        </p:txBody>
      </p:sp>
      <p:sp>
        <p:nvSpPr>
          <p:cNvPr id="3" name="Text Placeholder 2"/>
          <p:cNvSpPr>
            <a:spLocks noGrp="1"/>
          </p:cNvSpPr>
          <p:nvPr>
            <p:ph type="body" sz="quarter" idx="10"/>
          </p:nvPr>
        </p:nvSpPr>
        <p:spPr>
          <a:xfrm>
            <a:off x="519112" y="1447799"/>
            <a:ext cx="11149013" cy="3557897"/>
          </a:xfrm>
        </p:spPr>
        <p:txBody>
          <a:bodyPr/>
          <a:lstStyle/>
          <a:p>
            <a:r>
              <a:rPr lang="en-US" dirty="0" smtClean="0"/>
              <a:t>Tracking Landing Pages</a:t>
            </a:r>
          </a:p>
          <a:p>
            <a:pPr lvl="1"/>
            <a:r>
              <a:rPr lang="en-US" dirty="0" smtClean="0"/>
              <a:t>An Entry Point to a Flow</a:t>
            </a:r>
          </a:p>
          <a:p>
            <a:endParaRPr lang="en-US" dirty="0"/>
          </a:p>
          <a:p>
            <a:r>
              <a:rPr lang="en-US" dirty="0" smtClean="0"/>
              <a:t>The First Page Matters</a:t>
            </a:r>
          </a:p>
          <a:p>
            <a:pPr lvl="1"/>
            <a:r>
              <a:rPr lang="en-US" dirty="0" smtClean="0"/>
              <a:t>This where your bounces come from</a:t>
            </a:r>
          </a:p>
          <a:p>
            <a:endParaRPr lang="en-US" dirty="0"/>
          </a:p>
          <a:p>
            <a:r>
              <a:rPr lang="en-US" dirty="0" smtClean="0"/>
              <a:t>Landing Pages Impact Business Performance</a:t>
            </a:r>
            <a:endParaRPr lang="en-US" dirty="0"/>
          </a:p>
        </p:txBody>
      </p:sp>
    </p:spTree>
    <p:extLst>
      <p:ext uri="{BB962C8B-B14F-4D97-AF65-F5344CB8AC3E}">
        <p14:creationId xmlns:p14="http://schemas.microsoft.com/office/powerpoint/2010/main" val="334546671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519114" y="228600"/>
            <a:ext cx="11075084" cy="857050"/>
          </a:xfrm>
        </p:spPr>
        <p:txBody>
          <a:bodyPr/>
          <a:lstStyle/>
          <a:p>
            <a:pPr defTabSz="1218937">
              <a:defRPr/>
            </a:pPr>
            <a:r>
              <a:rPr dirty="0" smtClean="0"/>
              <a:t>Richard Campbell</a:t>
            </a:r>
          </a:p>
        </p:txBody>
      </p:sp>
      <p:sp>
        <p:nvSpPr>
          <p:cNvPr id="8195" name="Rectangle 5"/>
          <p:cNvSpPr>
            <a:spLocks noGrp="1" noChangeArrowheads="1"/>
          </p:cNvSpPr>
          <p:nvPr>
            <p:ph idx="1"/>
          </p:nvPr>
        </p:nvSpPr>
        <p:spPr>
          <a:xfrm>
            <a:off x="519113" y="1447801"/>
            <a:ext cx="11384038" cy="4382246"/>
          </a:xfrm>
        </p:spPr>
        <p:txBody>
          <a:bodyPr/>
          <a:lstStyle/>
          <a:p>
            <a:r>
              <a:rPr lang="en-US" dirty="0" smtClean="0"/>
              <a:t>Background</a:t>
            </a:r>
          </a:p>
          <a:p>
            <a:pPr lvl="1"/>
            <a:r>
              <a:rPr lang="en-US" dirty="0" smtClean="0"/>
              <a:t>First laid hands on a microcomputer in 1977, it’s been all downhill from there</a:t>
            </a:r>
          </a:p>
          <a:p>
            <a:pPr lvl="1"/>
            <a:r>
              <a:rPr lang="en-US" dirty="0" smtClean="0"/>
              <a:t>Spent the last fifteen years helping companies scale software on a variety of platforms</a:t>
            </a:r>
          </a:p>
          <a:p>
            <a:r>
              <a:rPr lang="en-US" dirty="0" smtClean="0"/>
              <a:t>Currently</a:t>
            </a:r>
          </a:p>
          <a:p>
            <a:pPr lvl="1"/>
            <a:r>
              <a:rPr lang="en-US" dirty="0" smtClean="0"/>
              <a:t>Co-Founder and Product Evangelist for </a:t>
            </a:r>
            <a:r>
              <a:rPr lang="en-US" dirty="0" err="1" smtClean="0"/>
              <a:t>Strangeloop</a:t>
            </a:r>
            <a:r>
              <a:rPr lang="en-US" dirty="0" smtClean="0"/>
              <a:t> Networks</a:t>
            </a:r>
          </a:p>
          <a:p>
            <a:pPr lvl="1"/>
            <a:r>
              <a:rPr lang="en-US" dirty="0" smtClean="0"/>
              <a:t>Co-Host of .NET Rocks!</a:t>
            </a:r>
          </a:p>
          <a:p>
            <a:pPr lvl="1"/>
            <a:r>
              <a:rPr lang="en-US" dirty="0" smtClean="0"/>
              <a:t>Host of </a:t>
            </a:r>
            <a:r>
              <a:rPr lang="en-US" dirty="0" err="1" smtClean="0"/>
              <a:t>RunAs</a:t>
            </a:r>
            <a:r>
              <a:rPr lang="en-US" dirty="0" smtClean="0"/>
              <a:t> Radio</a:t>
            </a:r>
          </a:p>
        </p:txBody>
      </p:sp>
      <p:pic>
        <p:nvPicPr>
          <p:cNvPr id="8196" name="Picture 7" descr="C:\Users\Richard.GUHHOME\Documents\Strangeloop_SVN\Marketing\Marketing Design\SL Logos\SL-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8863" y="5060951"/>
            <a:ext cx="3237657" cy="51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 descr="C:\Users\Richard.GUHHOME\AppData\Local\Microsoft\Windows\Temporary Internet Files\Content.Outlook\96M3LAHD\RunAs3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8113" y="5734051"/>
            <a:ext cx="2856756"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3246" y="5253567"/>
            <a:ext cx="2780576" cy="313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740704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change_in_bounce_rate_by_landing_page_speed.jpg"/>
          <p:cNvPicPr>
            <a:picLocks noChangeAspect="1"/>
          </p:cNvPicPr>
          <p:nvPr/>
        </p:nvPicPr>
        <p:blipFill>
          <a:blip r:embed="rId2" cstate="print"/>
          <a:stretch>
            <a:fillRect/>
          </a:stretch>
        </p:blipFill>
        <p:spPr>
          <a:xfrm>
            <a:off x="1131111" y="565509"/>
            <a:ext cx="9926603" cy="6063891"/>
          </a:xfrm>
          <a:prstGeom prst="rect">
            <a:avLst/>
          </a:prstGeom>
        </p:spPr>
      </p:pic>
    </p:spTree>
    <p:extLst>
      <p:ext uri="{BB962C8B-B14F-4D97-AF65-F5344CB8AC3E}">
        <p14:creationId xmlns:p14="http://schemas.microsoft.com/office/powerpoint/2010/main" val="327973350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pages_per_visit_falloff_by_landing_page_speed.jpg"/>
          <p:cNvPicPr>
            <a:picLocks noChangeAspect="1"/>
          </p:cNvPicPr>
          <p:nvPr/>
        </p:nvPicPr>
        <p:blipFill>
          <a:blip r:embed="rId2" cstate="print"/>
          <a:stretch>
            <a:fillRect/>
          </a:stretch>
        </p:blipFill>
        <p:spPr>
          <a:xfrm>
            <a:off x="827196" y="588255"/>
            <a:ext cx="10534434" cy="6041145"/>
          </a:xfrm>
          <a:prstGeom prst="rect">
            <a:avLst/>
          </a:prstGeom>
        </p:spPr>
      </p:pic>
    </p:spTree>
    <p:extLst>
      <p:ext uri="{BB962C8B-B14F-4D97-AF65-F5344CB8AC3E}">
        <p14:creationId xmlns:p14="http://schemas.microsoft.com/office/powerpoint/2010/main" val="218521750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conversion_rate_falloff_by_landing_page_speed.jpg"/>
          <p:cNvPicPr>
            <a:picLocks noChangeAspect="1"/>
          </p:cNvPicPr>
          <p:nvPr/>
        </p:nvPicPr>
        <p:blipFill>
          <a:blip r:embed="rId2" cstate="print"/>
          <a:stretch>
            <a:fillRect/>
          </a:stretch>
        </p:blipFill>
        <p:spPr>
          <a:xfrm>
            <a:off x="997259" y="249221"/>
            <a:ext cx="10195763" cy="6384794"/>
          </a:xfrm>
          <a:prstGeom prst="rect">
            <a:avLst/>
          </a:prstGeom>
        </p:spPr>
      </p:pic>
    </p:spTree>
    <p:extLst>
      <p:ext uri="{BB962C8B-B14F-4D97-AF65-F5344CB8AC3E}">
        <p14:creationId xmlns:p14="http://schemas.microsoft.com/office/powerpoint/2010/main" val="331441473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Instrumenting Your Application</a:t>
            </a:r>
            <a:endParaRPr lang="en-US" dirty="0"/>
          </a:p>
        </p:txBody>
      </p:sp>
      <p:sp>
        <p:nvSpPr>
          <p:cNvPr id="3" name="Text Placeholder 2"/>
          <p:cNvSpPr>
            <a:spLocks noGrp="1"/>
          </p:cNvSpPr>
          <p:nvPr>
            <p:ph type="body" sz="quarter" idx="10"/>
          </p:nvPr>
        </p:nvSpPr>
        <p:spPr>
          <a:xfrm>
            <a:off x="519112" y="1447799"/>
            <a:ext cx="11149013" cy="3693319"/>
          </a:xfrm>
        </p:spPr>
        <p:txBody>
          <a:bodyPr/>
          <a:lstStyle/>
          <a:p>
            <a:r>
              <a:rPr lang="en-US" dirty="0" smtClean="0"/>
              <a:t>Simulations Aren’t Good Enough</a:t>
            </a:r>
          </a:p>
          <a:p>
            <a:endParaRPr lang="en-US" dirty="0"/>
          </a:p>
          <a:p>
            <a:r>
              <a:rPr lang="en-US" dirty="0" smtClean="0"/>
              <a:t>Off-the-Shelf Instrumentation is Inadequate</a:t>
            </a:r>
          </a:p>
          <a:p>
            <a:endParaRPr lang="en-US" dirty="0"/>
          </a:p>
          <a:p>
            <a:r>
              <a:rPr lang="en-US" dirty="0" smtClean="0"/>
              <a:t>You’ve got to log real production data</a:t>
            </a:r>
          </a:p>
          <a:p>
            <a:endParaRPr lang="en-US" dirty="0"/>
          </a:p>
          <a:p>
            <a:r>
              <a:rPr lang="en-US" dirty="0" smtClean="0"/>
              <a:t>It needs to map to YOUR business</a:t>
            </a:r>
            <a:endParaRPr lang="en-US" dirty="0"/>
          </a:p>
        </p:txBody>
      </p:sp>
    </p:spTree>
    <p:extLst>
      <p:ext uri="{BB962C8B-B14F-4D97-AF65-F5344CB8AC3E}">
        <p14:creationId xmlns:p14="http://schemas.microsoft.com/office/powerpoint/2010/main" val="153267559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Web Log Beacons</a:t>
            </a:r>
            <a:endParaRPr lang="en-US" dirty="0"/>
          </a:p>
        </p:txBody>
      </p:sp>
      <p:sp>
        <p:nvSpPr>
          <p:cNvPr id="3" name="Text Placeholder 2"/>
          <p:cNvSpPr>
            <a:spLocks noGrp="1"/>
          </p:cNvSpPr>
          <p:nvPr>
            <p:ph type="body" sz="quarter" idx="10"/>
          </p:nvPr>
        </p:nvSpPr>
        <p:spPr>
          <a:xfrm>
            <a:off x="519112" y="1447799"/>
            <a:ext cx="11149013" cy="4579715"/>
          </a:xfrm>
        </p:spPr>
        <p:txBody>
          <a:bodyPr/>
          <a:lstStyle/>
          <a:p>
            <a:r>
              <a:rPr lang="en-US" dirty="0" smtClean="0"/>
              <a:t>Adding </a:t>
            </a:r>
            <a:r>
              <a:rPr lang="en-US" dirty="0" err="1" smtClean="0"/>
              <a:t>Javascript</a:t>
            </a:r>
            <a:r>
              <a:rPr lang="en-US" dirty="0" smtClean="0"/>
              <a:t> to every web page</a:t>
            </a:r>
          </a:p>
          <a:p>
            <a:endParaRPr lang="en-US" dirty="0"/>
          </a:p>
          <a:p>
            <a:r>
              <a:rPr lang="en-US" dirty="0" smtClean="0"/>
              <a:t>Record the time from the beginning of the page to the </a:t>
            </a:r>
            <a:r>
              <a:rPr lang="en-US" dirty="0" err="1" smtClean="0"/>
              <a:t>onLoad</a:t>
            </a:r>
            <a:r>
              <a:rPr lang="en-US" dirty="0" smtClean="0"/>
              <a:t> event firing</a:t>
            </a:r>
          </a:p>
          <a:p>
            <a:endParaRPr lang="en-US" dirty="0"/>
          </a:p>
          <a:p>
            <a:r>
              <a:rPr lang="en-US" dirty="0" smtClean="0"/>
              <a:t>Send up a dummy page request with a </a:t>
            </a:r>
            <a:r>
              <a:rPr lang="en-US" dirty="0" err="1" smtClean="0"/>
              <a:t>querystring</a:t>
            </a:r>
            <a:r>
              <a:rPr lang="en-US" dirty="0" smtClean="0"/>
              <a:t> encoding the time</a:t>
            </a:r>
          </a:p>
          <a:p>
            <a:endParaRPr lang="en-US" dirty="0"/>
          </a:p>
          <a:p>
            <a:r>
              <a:rPr lang="en-US" dirty="0" smtClean="0"/>
              <a:t>That’s the easy part</a:t>
            </a:r>
            <a:endParaRPr lang="en-US" dirty="0"/>
          </a:p>
        </p:txBody>
      </p:sp>
    </p:spTree>
    <p:extLst>
      <p:ext uri="{BB962C8B-B14F-4D97-AF65-F5344CB8AC3E}">
        <p14:creationId xmlns:p14="http://schemas.microsoft.com/office/powerpoint/2010/main" val="346372167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Using </a:t>
            </a:r>
            <a:r>
              <a:rPr lang="en-US" dirty="0" err="1" smtClean="0"/>
              <a:t>WebTimings</a:t>
            </a:r>
            <a:endParaRPr lang="en-US" dirty="0"/>
          </a:p>
        </p:txBody>
      </p:sp>
      <p:sp>
        <p:nvSpPr>
          <p:cNvPr id="6" name="Text Placeholder 5"/>
          <p:cNvSpPr>
            <a:spLocks noGrp="1"/>
          </p:cNvSpPr>
          <p:nvPr>
            <p:ph type="body" sz="quarter" idx="10"/>
          </p:nvPr>
        </p:nvSpPr>
        <p:spPr>
          <a:xfrm>
            <a:off x="519113" y="1447800"/>
            <a:ext cx="11149013" cy="2565469"/>
          </a:xfrm>
        </p:spPr>
        <p:txBody>
          <a:bodyPr/>
          <a:lstStyle/>
          <a:p>
            <a:r>
              <a:rPr lang="en-CA" sz="2200" dirty="0" err="1" smtClean="0"/>
              <a:t>getTimings</a:t>
            </a:r>
            <a:r>
              <a:rPr lang="en-CA" sz="2200" dirty="0"/>
              <a:t>: function (</a:t>
            </a:r>
            <a:r>
              <a:rPr lang="en-CA" sz="2200" dirty="0" err="1"/>
              <a:t>msg</a:t>
            </a:r>
            <a:r>
              <a:rPr lang="en-CA" sz="2200" dirty="0"/>
              <a:t>, </a:t>
            </a:r>
            <a:r>
              <a:rPr lang="en-CA" sz="2200" dirty="0" err="1"/>
              <a:t>mem</a:t>
            </a:r>
            <a:r>
              <a:rPr lang="en-CA" sz="2200" dirty="0"/>
              <a:t>, session) {</a:t>
            </a:r>
            <a:endParaRPr lang="en-US" sz="2200" dirty="0"/>
          </a:p>
          <a:p>
            <a:r>
              <a:rPr lang="en-CA" sz="2200" dirty="0"/>
              <a:t>  function </a:t>
            </a:r>
            <a:r>
              <a:rPr lang="en-CA" sz="2200" dirty="0" err="1"/>
              <a:t>wtv</a:t>
            </a:r>
            <a:r>
              <a:rPr lang="en-CA" sz="2200" dirty="0"/>
              <a:t>(name) { return </a:t>
            </a:r>
            <a:r>
              <a:rPr lang="en-CA" sz="2200" dirty="0" err="1"/>
              <a:t>wtms</a:t>
            </a:r>
            <a:r>
              <a:rPr lang="en-CA" sz="2200" dirty="0"/>
              <a:t>(name) + ","; }</a:t>
            </a:r>
            <a:endParaRPr lang="en-US" sz="2200" dirty="0"/>
          </a:p>
          <a:p>
            <a:r>
              <a:rPr lang="en-CA" sz="2200" dirty="0"/>
              <a:t>  function </a:t>
            </a:r>
            <a:r>
              <a:rPr lang="en-CA" sz="2200" dirty="0" err="1"/>
              <a:t>wtms</a:t>
            </a:r>
            <a:r>
              <a:rPr lang="en-CA" sz="2200" dirty="0"/>
              <a:t>(name) { </a:t>
            </a:r>
            <a:endParaRPr lang="en-US" sz="2200" dirty="0"/>
          </a:p>
          <a:p>
            <a:r>
              <a:rPr lang="en-CA" sz="2200" dirty="0"/>
              <a:t>    try {</a:t>
            </a:r>
            <a:endParaRPr lang="en-US" sz="2200" dirty="0"/>
          </a:p>
          <a:p>
            <a:r>
              <a:rPr lang="en-CA" sz="2200" dirty="0"/>
              <a:t>      function </a:t>
            </a:r>
            <a:r>
              <a:rPr lang="en-CA" sz="2200" dirty="0" err="1"/>
              <a:t>calcMs</a:t>
            </a:r>
            <a:r>
              <a:rPr lang="en-CA" sz="2200" dirty="0"/>
              <a:t>(v) { </a:t>
            </a:r>
            <a:endParaRPr lang="en-US" sz="2200" dirty="0"/>
          </a:p>
          <a:p>
            <a:r>
              <a:rPr lang="en-CA" sz="2200" dirty="0" smtClean="0"/>
              <a:t> </a:t>
            </a:r>
            <a:r>
              <a:rPr lang="en-CA" sz="2200" dirty="0"/>
              <a:t>       if (v == undefined) { return ""; }</a:t>
            </a:r>
            <a:endParaRPr lang="en-US" sz="2200" dirty="0"/>
          </a:p>
          <a:p>
            <a:r>
              <a:rPr lang="en-CA" sz="2200" dirty="0"/>
              <a:t>          return v - </a:t>
            </a:r>
            <a:r>
              <a:rPr lang="en-CA" sz="2200" dirty="0" err="1"/>
              <a:t>navStart</a:t>
            </a:r>
            <a:r>
              <a:rPr lang="en-CA" sz="2200" dirty="0" smtClean="0"/>
              <a:t>;</a:t>
            </a:r>
            <a:r>
              <a:rPr lang="en-US" sz="2200" dirty="0"/>
              <a:t> </a:t>
            </a:r>
            <a:r>
              <a:rPr lang="en-CA" sz="2200" dirty="0" smtClean="0"/>
              <a:t>}</a:t>
            </a:r>
            <a:endParaRPr lang="en-US" sz="2200" dirty="0"/>
          </a:p>
          <a:p>
            <a:r>
              <a:rPr lang="en-CA" sz="2200" dirty="0"/>
              <a:t>      </a:t>
            </a:r>
            <a:r>
              <a:rPr lang="en-CA" sz="2200" dirty="0" smtClean="0"/>
              <a:t>if </a:t>
            </a:r>
            <a:r>
              <a:rPr lang="en-CA" sz="2200" dirty="0"/>
              <a:t>(!</a:t>
            </a:r>
            <a:r>
              <a:rPr lang="en-CA" sz="2200" dirty="0" err="1"/>
              <a:t>wt</a:t>
            </a:r>
            <a:r>
              <a:rPr lang="en-CA" sz="2200" dirty="0"/>
              <a:t>[name]) {</a:t>
            </a:r>
            <a:endParaRPr lang="en-US" sz="2200" dirty="0"/>
          </a:p>
          <a:p>
            <a:r>
              <a:rPr lang="en-CA" sz="2200" dirty="0"/>
              <a:t>        if (name == "</a:t>
            </a:r>
            <a:r>
              <a:rPr lang="en-CA" sz="2200" dirty="0" err="1"/>
              <a:t>loadEventStart</a:t>
            </a:r>
            <a:r>
              <a:rPr lang="en-CA" sz="2200" dirty="0"/>
              <a:t>") return </a:t>
            </a:r>
            <a:r>
              <a:rPr lang="en-CA" sz="2200" dirty="0" err="1"/>
              <a:t>calcMs</a:t>
            </a:r>
            <a:r>
              <a:rPr lang="en-CA" sz="2200" dirty="0"/>
              <a:t>(</a:t>
            </a:r>
            <a:r>
              <a:rPr lang="en-CA" sz="2200" dirty="0" err="1"/>
              <a:t>wt</a:t>
            </a:r>
            <a:r>
              <a:rPr lang="en-CA" sz="2200" dirty="0"/>
              <a:t>["</a:t>
            </a:r>
            <a:r>
              <a:rPr lang="en-CA" sz="2200" dirty="0" err="1"/>
              <a:t>loadStart</a:t>
            </a:r>
            <a:r>
              <a:rPr lang="en-CA" sz="2200" dirty="0"/>
              <a:t>"]);</a:t>
            </a:r>
            <a:endParaRPr lang="en-US" sz="2200" dirty="0"/>
          </a:p>
          <a:p>
            <a:r>
              <a:rPr lang="en-CA" sz="2200" dirty="0"/>
              <a:t>        if (name == "</a:t>
            </a:r>
            <a:r>
              <a:rPr lang="en-CA" sz="2200" dirty="0" err="1"/>
              <a:t>loadEventEnd</a:t>
            </a:r>
            <a:r>
              <a:rPr lang="en-CA" sz="2200" dirty="0"/>
              <a:t>") return </a:t>
            </a:r>
            <a:r>
              <a:rPr lang="en-CA" sz="2200" dirty="0" err="1"/>
              <a:t>calcMs</a:t>
            </a:r>
            <a:r>
              <a:rPr lang="en-CA" sz="2200" dirty="0"/>
              <a:t>(</a:t>
            </a:r>
            <a:r>
              <a:rPr lang="en-CA" sz="2200" dirty="0" err="1"/>
              <a:t>wt</a:t>
            </a:r>
            <a:r>
              <a:rPr lang="en-CA" sz="2200" dirty="0"/>
              <a:t>["</a:t>
            </a:r>
            <a:r>
              <a:rPr lang="en-CA" sz="2200" dirty="0" err="1"/>
              <a:t>loadEnd</a:t>
            </a:r>
            <a:r>
              <a:rPr lang="en-CA" sz="2200" dirty="0"/>
              <a:t>"]);</a:t>
            </a:r>
            <a:endParaRPr lang="en-US" sz="2200" dirty="0"/>
          </a:p>
          <a:p>
            <a:r>
              <a:rPr lang="en-CA" sz="2200" dirty="0"/>
              <a:t>        if (name == "</a:t>
            </a:r>
            <a:r>
              <a:rPr lang="en-CA" sz="2200" dirty="0" err="1"/>
              <a:t>unloadEventEnd</a:t>
            </a:r>
            <a:r>
              <a:rPr lang="en-CA" sz="2200" dirty="0"/>
              <a:t>") return </a:t>
            </a:r>
            <a:r>
              <a:rPr lang="en-CA" sz="2200" dirty="0" err="1"/>
              <a:t>calcMs</a:t>
            </a:r>
            <a:r>
              <a:rPr lang="en-CA" sz="2200" dirty="0"/>
              <a:t>(</a:t>
            </a:r>
            <a:r>
              <a:rPr lang="en-CA" sz="2200" dirty="0" err="1"/>
              <a:t>wt</a:t>
            </a:r>
            <a:r>
              <a:rPr lang="en-CA" sz="2200" dirty="0"/>
              <a:t>["</a:t>
            </a:r>
            <a:r>
              <a:rPr lang="en-CA" sz="2200" dirty="0" err="1"/>
              <a:t>unloadEnd</a:t>
            </a:r>
            <a:r>
              <a:rPr lang="en-CA" sz="2200" dirty="0"/>
              <a:t>"]);</a:t>
            </a:r>
            <a:endParaRPr lang="en-US" sz="2200" dirty="0"/>
          </a:p>
          <a:p>
            <a:r>
              <a:rPr lang="en-CA" sz="2200" dirty="0"/>
              <a:t>        return </a:t>
            </a:r>
            <a:r>
              <a:rPr lang="en-CA" sz="2200" dirty="0" smtClean="0"/>
              <a:t>""; </a:t>
            </a:r>
            <a:r>
              <a:rPr lang="en-CA" sz="2200" dirty="0"/>
              <a:t>}</a:t>
            </a:r>
            <a:endParaRPr lang="en-US" sz="2200" dirty="0"/>
          </a:p>
          <a:p>
            <a:r>
              <a:rPr lang="en-CA" sz="2200" dirty="0"/>
              <a:t>      </a:t>
            </a:r>
            <a:r>
              <a:rPr lang="en-CA" sz="2200" dirty="0" smtClean="0"/>
              <a:t>return </a:t>
            </a:r>
            <a:r>
              <a:rPr lang="en-CA" sz="2200" dirty="0" err="1"/>
              <a:t>calcMs</a:t>
            </a:r>
            <a:r>
              <a:rPr lang="en-CA" sz="2200" dirty="0"/>
              <a:t>(</a:t>
            </a:r>
            <a:r>
              <a:rPr lang="en-CA" sz="2200" dirty="0" err="1"/>
              <a:t>wt</a:t>
            </a:r>
            <a:r>
              <a:rPr lang="en-CA" sz="2200" dirty="0"/>
              <a:t>[name</a:t>
            </a:r>
            <a:r>
              <a:rPr lang="en-CA" sz="2200" dirty="0" smtClean="0"/>
              <a:t>]); }</a:t>
            </a:r>
            <a:endParaRPr lang="en-US" sz="2200" dirty="0"/>
          </a:p>
          <a:p>
            <a:r>
              <a:rPr lang="en-CA" sz="2200" dirty="0"/>
              <a:t>    </a:t>
            </a:r>
            <a:r>
              <a:rPr lang="en-CA" sz="2200" dirty="0" smtClean="0"/>
              <a:t>catch </a:t>
            </a:r>
            <a:r>
              <a:rPr lang="en-CA" sz="2200" dirty="0"/>
              <a:t>(e) { </a:t>
            </a:r>
            <a:r>
              <a:rPr lang="en-CA" sz="2200" dirty="0" err="1"/>
              <a:t>r.e</a:t>
            </a:r>
            <a:r>
              <a:rPr lang="en-CA" sz="2200" dirty="0"/>
              <a:t>(e, "b", "</a:t>
            </a:r>
            <a:r>
              <a:rPr lang="en-CA" sz="2200" dirty="0" err="1"/>
              <a:t>wtms</a:t>
            </a:r>
            <a:r>
              <a:rPr lang="en-CA" sz="2200" dirty="0"/>
              <a:t>", name); }</a:t>
            </a:r>
            <a:endParaRPr lang="en-US" sz="2200"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Using </a:t>
            </a:r>
            <a:r>
              <a:rPr lang="en-US" dirty="0" err="1" smtClean="0"/>
              <a:t>WebTimings</a:t>
            </a:r>
            <a:endParaRPr lang="en-US" dirty="0"/>
          </a:p>
        </p:txBody>
      </p:sp>
      <p:sp>
        <p:nvSpPr>
          <p:cNvPr id="6" name="Text Placeholder 5"/>
          <p:cNvSpPr>
            <a:spLocks noGrp="1"/>
          </p:cNvSpPr>
          <p:nvPr>
            <p:ph type="body" sz="quarter" idx="10"/>
          </p:nvPr>
        </p:nvSpPr>
        <p:spPr>
          <a:xfrm>
            <a:off x="519113" y="1447800"/>
            <a:ext cx="11149013" cy="2565469"/>
          </a:xfrm>
        </p:spPr>
        <p:txBody>
          <a:bodyPr/>
          <a:lstStyle/>
          <a:p>
            <a:r>
              <a:rPr lang="en-CA" sz="2200" dirty="0" err="1" smtClean="0"/>
              <a:t>var</a:t>
            </a:r>
            <a:r>
              <a:rPr lang="en-CA" sz="2200" dirty="0" smtClean="0"/>
              <a:t> </a:t>
            </a:r>
            <a:r>
              <a:rPr lang="en-CA" sz="2200" dirty="0" err="1"/>
              <a:t>perf</a:t>
            </a:r>
            <a:r>
              <a:rPr lang="en-CA" sz="2200" dirty="0"/>
              <a:t>, </a:t>
            </a:r>
            <a:r>
              <a:rPr lang="en-CA" sz="2200" dirty="0" err="1"/>
              <a:t>wt</a:t>
            </a:r>
            <a:r>
              <a:rPr lang="en-CA" sz="2200" dirty="0"/>
              <a:t>, </a:t>
            </a:r>
            <a:r>
              <a:rPr lang="en-CA" sz="2200" dirty="0" err="1"/>
              <a:t>navStart</a:t>
            </a:r>
            <a:r>
              <a:rPr lang="en-CA" sz="2200" dirty="0"/>
              <a:t>, head, en = null;</a:t>
            </a:r>
            <a:endParaRPr lang="en-US" sz="2200" dirty="0"/>
          </a:p>
          <a:p>
            <a:r>
              <a:rPr lang="en-CA" sz="2200" dirty="0" smtClean="0"/>
              <a:t>try </a:t>
            </a:r>
            <a:r>
              <a:rPr lang="en-CA" sz="2200" dirty="0"/>
              <a:t>{</a:t>
            </a:r>
            <a:endParaRPr lang="en-US" sz="2200" dirty="0"/>
          </a:p>
          <a:p>
            <a:r>
              <a:rPr lang="en-CA" sz="2200" dirty="0"/>
              <a:t>  if (__$1D0C &amp;&amp; __$1D0C.head) { head = __$1D0C.head; }</a:t>
            </a:r>
            <a:endParaRPr lang="en-US" sz="2200" dirty="0"/>
          </a:p>
          <a:p>
            <a:r>
              <a:rPr lang="en-CA" sz="2200" dirty="0"/>
              <a:t>  head = head || </a:t>
            </a:r>
            <a:r>
              <a:rPr lang="en-CA" sz="2200" dirty="0" err="1"/>
              <a:t>r.pg.head</a:t>
            </a:r>
            <a:r>
              <a:rPr lang="en-CA" sz="2200" dirty="0"/>
              <a:t> || null;</a:t>
            </a:r>
            <a:endParaRPr lang="en-US" sz="2200" dirty="0"/>
          </a:p>
          <a:p>
            <a:r>
              <a:rPr lang="en-CA" sz="2200" dirty="0"/>
              <a:t>  if (head &amp;&amp; head </a:t>
            </a:r>
            <a:r>
              <a:rPr lang="en-CA" sz="2200" dirty="0" err="1"/>
              <a:t>instanceof</a:t>
            </a:r>
            <a:r>
              <a:rPr lang="en-CA" sz="2200" dirty="0"/>
              <a:t> Date) { </a:t>
            </a:r>
            <a:endParaRPr lang="en-US" sz="2200" dirty="0"/>
          </a:p>
          <a:p>
            <a:r>
              <a:rPr lang="en-CA" sz="2200" dirty="0"/>
              <a:t>  </a:t>
            </a:r>
            <a:r>
              <a:rPr lang="en-CA" sz="2200" dirty="0" err="1"/>
              <a:t>msg.hst</a:t>
            </a:r>
            <a:r>
              <a:rPr lang="en-CA" sz="2200" dirty="0"/>
              <a:t> = </a:t>
            </a:r>
            <a:r>
              <a:rPr lang="en-CA" sz="2200" dirty="0" err="1"/>
              <a:t>head.getTime</a:t>
            </a:r>
            <a:r>
              <a:rPr lang="en-CA" sz="2200" dirty="0"/>
              <a:t>();</a:t>
            </a:r>
            <a:endParaRPr lang="en-US" sz="2200" dirty="0"/>
          </a:p>
          <a:p>
            <a:r>
              <a:rPr lang="en-CA" sz="2200" dirty="0"/>
              <a:t>  if (</a:t>
            </a:r>
            <a:r>
              <a:rPr lang="en-CA" sz="2200" dirty="0" err="1"/>
              <a:t>r.pg.load</a:t>
            </a:r>
            <a:r>
              <a:rPr lang="en-CA" sz="2200" dirty="0"/>
              <a:t>) { </a:t>
            </a:r>
            <a:r>
              <a:rPr lang="en-CA" sz="2200" dirty="0" err="1"/>
              <a:t>mem.lt</a:t>
            </a:r>
            <a:r>
              <a:rPr lang="en-CA" sz="2200" dirty="0"/>
              <a:t> = </a:t>
            </a:r>
            <a:r>
              <a:rPr lang="en-CA" sz="2200" dirty="0" err="1"/>
              <a:t>r.pg.load.getTime</a:t>
            </a:r>
            <a:r>
              <a:rPr lang="en-CA" sz="2200" dirty="0"/>
              <a:t>() - </a:t>
            </a:r>
            <a:r>
              <a:rPr lang="en-CA" sz="2200" dirty="0" err="1"/>
              <a:t>msg.hst</a:t>
            </a:r>
            <a:r>
              <a:rPr lang="en-CA" sz="2200" dirty="0"/>
              <a:t>; }</a:t>
            </a:r>
            <a:endParaRPr lang="en-US" sz="2200" dirty="0"/>
          </a:p>
          <a:p>
            <a:r>
              <a:rPr lang="en-CA" sz="2200" dirty="0"/>
              <a:t>  if (session != null &amp;&amp; </a:t>
            </a:r>
            <a:r>
              <a:rPr lang="en-CA" sz="2200" dirty="0" err="1"/>
              <a:t>session.lut</a:t>
            </a:r>
            <a:r>
              <a:rPr lang="en-CA" sz="2200" dirty="0"/>
              <a:t>) { </a:t>
            </a:r>
            <a:endParaRPr lang="en-US" sz="2200" dirty="0"/>
          </a:p>
          <a:p>
            <a:r>
              <a:rPr lang="en-CA" sz="2200" dirty="0"/>
              <a:t>    </a:t>
            </a:r>
            <a:r>
              <a:rPr lang="en-CA" sz="2200" dirty="0" err="1"/>
              <a:t>mem.ut</a:t>
            </a:r>
            <a:r>
              <a:rPr lang="en-CA" sz="2200" dirty="0"/>
              <a:t> = </a:t>
            </a:r>
            <a:r>
              <a:rPr lang="en-CA" sz="2200" dirty="0" err="1"/>
              <a:t>msg.hst</a:t>
            </a:r>
            <a:r>
              <a:rPr lang="en-CA" sz="2200" dirty="0"/>
              <a:t> - </a:t>
            </a:r>
            <a:r>
              <a:rPr lang="en-CA" sz="2200" dirty="0" err="1"/>
              <a:t>session.lut</a:t>
            </a:r>
            <a:r>
              <a:rPr lang="en-CA" sz="2200" dirty="0"/>
              <a:t>;</a:t>
            </a:r>
            <a:endParaRPr lang="en-US" sz="2200" dirty="0"/>
          </a:p>
          <a:p>
            <a:r>
              <a:rPr lang="en-CA" sz="2200" dirty="0"/>
              <a:t>    if (</a:t>
            </a:r>
            <a:r>
              <a:rPr lang="en-CA" sz="2200" dirty="0" err="1"/>
              <a:t>mem.ut</a:t>
            </a:r>
            <a:r>
              <a:rPr lang="en-CA" sz="2200" dirty="0"/>
              <a:t> &lt; 0) { </a:t>
            </a:r>
            <a:r>
              <a:rPr lang="en-CA" sz="2200" dirty="0" err="1"/>
              <a:t>mem.ut</a:t>
            </a:r>
            <a:r>
              <a:rPr lang="en-CA" sz="2200" dirty="0"/>
              <a:t> = 0; </a:t>
            </a:r>
            <a:r>
              <a:rPr lang="en-CA" sz="2200" dirty="0" smtClean="0"/>
              <a:t>} }</a:t>
            </a:r>
            <a:endParaRPr lang="en-US" sz="2200" dirty="0"/>
          </a:p>
          <a:p>
            <a:r>
              <a:rPr lang="en-CA" sz="2200" dirty="0" smtClean="0"/>
              <a:t> </a:t>
            </a:r>
            <a:r>
              <a:rPr lang="en-CA" sz="2200" dirty="0"/>
              <a:t>   if (</a:t>
            </a:r>
            <a:r>
              <a:rPr lang="en-CA" sz="2200" dirty="0" err="1"/>
              <a:t>r.pg.content</a:t>
            </a:r>
            <a:r>
              <a:rPr lang="en-CA" sz="2200" dirty="0"/>
              <a:t>) { </a:t>
            </a:r>
            <a:r>
              <a:rPr lang="en-CA" sz="2200" dirty="0" err="1"/>
              <a:t>msg.ct</a:t>
            </a:r>
            <a:r>
              <a:rPr lang="en-CA" sz="2200" dirty="0"/>
              <a:t> = </a:t>
            </a:r>
            <a:r>
              <a:rPr lang="en-CA" sz="2200" dirty="0" err="1"/>
              <a:t>r.pg.content.getTime</a:t>
            </a:r>
            <a:r>
              <a:rPr lang="en-CA" sz="2200" dirty="0"/>
              <a:t>() - </a:t>
            </a:r>
            <a:r>
              <a:rPr lang="en-CA" sz="2200" dirty="0" err="1"/>
              <a:t>msg.hst</a:t>
            </a:r>
            <a:r>
              <a:rPr lang="en-CA" sz="2200" dirty="0"/>
              <a:t>; }    </a:t>
            </a:r>
            <a:endParaRPr lang="en-US" sz="2200" dirty="0"/>
          </a:p>
          <a:p>
            <a:r>
              <a:rPr lang="en-CA" sz="2200" dirty="0"/>
              <a:t>    if (</a:t>
            </a:r>
            <a:r>
              <a:rPr lang="en-CA" sz="2200" dirty="0" err="1"/>
              <a:t>r.pg.body</a:t>
            </a:r>
            <a:r>
              <a:rPr lang="en-CA" sz="2200" dirty="0"/>
              <a:t>) { mem.bt = </a:t>
            </a:r>
            <a:r>
              <a:rPr lang="en-CA" sz="2200" dirty="0" err="1"/>
              <a:t>r.pg.body.getTime</a:t>
            </a:r>
            <a:r>
              <a:rPr lang="en-CA" sz="2200" dirty="0"/>
              <a:t>() - </a:t>
            </a:r>
            <a:r>
              <a:rPr lang="en-CA" sz="2200" dirty="0" err="1"/>
              <a:t>msg.hst</a:t>
            </a:r>
            <a:r>
              <a:rPr lang="en-CA" sz="2200" dirty="0"/>
              <a:t>; }</a:t>
            </a:r>
            <a:endParaRPr lang="en-US" sz="2200" dirty="0"/>
          </a:p>
          <a:p>
            <a:r>
              <a:rPr lang="en-CA" sz="2200" dirty="0" smtClean="0"/>
              <a:t> </a:t>
            </a:r>
            <a:r>
              <a:rPr lang="en-CA" sz="2200" dirty="0"/>
              <a:t>   if (</a:t>
            </a:r>
            <a:r>
              <a:rPr lang="en-CA" sz="2200" dirty="0" err="1"/>
              <a:t>r.pg.paint</a:t>
            </a:r>
            <a:r>
              <a:rPr lang="en-CA" sz="2200" dirty="0"/>
              <a:t>) { </a:t>
            </a:r>
            <a:r>
              <a:rPr lang="en-CA" sz="2200" dirty="0" err="1"/>
              <a:t>msg.fp</a:t>
            </a:r>
            <a:r>
              <a:rPr lang="en-CA" sz="2200" dirty="0"/>
              <a:t> = </a:t>
            </a:r>
            <a:r>
              <a:rPr lang="en-CA" sz="2200" dirty="0" err="1"/>
              <a:t>r.pg.paint.getTime</a:t>
            </a:r>
            <a:r>
              <a:rPr lang="en-CA" sz="2200" dirty="0"/>
              <a:t>() - </a:t>
            </a:r>
            <a:r>
              <a:rPr lang="en-CA" sz="2200" dirty="0" err="1"/>
              <a:t>msg.hst</a:t>
            </a:r>
            <a:r>
              <a:rPr lang="en-CA" sz="2200" dirty="0"/>
              <a:t>; </a:t>
            </a:r>
            <a:r>
              <a:rPr lang="en-CA" sz="2200" dirty="0" smtClean="0"/>
              <a:t>} }</a:t>
            </a:r>
            <a:endParaRPr lang="en-US" sz="2200" dirty="0"/>
          </a:p>
        </p:txBody>
      </p:sp>
    </p:spTree>
    <p:extLst>
      <p:ext uri="{BB962C8B-B14F-4D97-AF65-F5344CB8AC3E}">
        <p14:creationId xmlns:p14="http://schemas.microsoft.com/office/powerpoint/2010/main" val="41928510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Using </a:t>
            </a:r>
            <a:r>
              <a:rPr lang="en-US" dirty="0" err="1" smtClean="0"/>
              <a:t>WebTimings</a:t>
            </a:r>
            <a:endParaRPr lang="en-US" dirty="0"/>
          </a:p>
        </p:txBody>
      </p:sp>
      <p:sp>
        <p:nvSpPr>
          <p:cNvPr id="6" name="Text Placeholder 5"/>
          <p:cNvSpPr>
            <a:spLocks noGrp="1"/>
          </p:cNvSpPr>
          <p:nvPr>
            <p:ph type="body" sz="quarter" idx="10"/>
          </p:nvPr>
        </p:nvSpPr>
        <p:spPr>
          <a:xfrm>
            <a:off x="519113" y="1447800"/>
            <a:ext cx="11149013" cy="2565469"/>
          </a:xfrm>
        </p:spPr>
        <p:txBody>
          <a:bodyPr/>
          <a:lstStyle/>
          <a:p>
            <a:r>
              <a:rPr lang="en-CA" sz="2000" dirty="0" err="1" smtClean="0"/>
              <a:t>perf</a:t>
            </a:r>
            <a:r>
              <a:rPr lang="en-CA" sz="2000" dirty="0" smtClean="0"/>
              <a:t> </a:t>
            </a:r>
            <a:r>
              <a:rPr lang="en-CA" sz="2000" dirty="0"/>
              <a:t>= </a:t>
            </a:r>
            <a:r>
              <a:rPr lang="en-CA" sz="2000" dirty="0" err="1"/>
              <a:t>w.performance</a:t>
            </a:r>
            <a:r>
              <a:rPr lang="en-CA" sz="2000" dirty="0"/>
              <a:t> || </a:t>
            </a:r>
            <a:r>
              <a:rPr lang="en-CA" sz="2000" dirty="0" err="1"/>
              <a:t>w.mozPerformance</a:t>
            </a:r>
            <a:r>
              <a:rPr lang="en-CA" sz="2000" dirty="0"/>
              <a:t> || </a:t>
            </a:r>
            <a:r>
              <a:rPr lang="en-CA" sz="2000" dirty="0" err="1"/>
              <a:t>w.msPerformance</a:t>
            </a:r>
            <a:r>
              <a:rPr lang="en-CA" sz="2000" dirty="0"/>
              <a:t> || </a:t>
            </a:r>
            <a:r>
              <a:rPr lang="en-CA" sz="2000" dirty="0" err="1"/>
              <a:t>w.webkitPerformance</a:t>
            </a:r>
            <a:r>
              <a:rPr lang="en-CA" sz="2000" dirty="0"/>
              <a:t>;</a:t>
            </a:r>
            <a:endParaRPr lang="en-US" sz="2000" dirty="0"/>
          </a:p>
          <a:p>
            <a:r>
              <a:rPr lang="en-CA" sz="2000" dirty="0" smtClean="0"/>
              <a:t>if </a:t>
            </a:r>
            <a:r>
              <a:rPr lang="en-CA" sz="2000" dirty="0"/>
              <a:t>(</a:t>
            </a:r>
            <a:r>
              <a:rPr lang="en-CA" sz="2000" dirty="0" err="1"/>
              <a:t>perf</a:t>
            </a:r>
            <a:r>
              <a:rPr lang="en-CA" sz="2000" dirty="0"/>
              <a:t>) { </a:t>
            </a:r>
            <a:r>
              <a:rPr lang="en-CA" sz="2000" dirty="0" err="1"/>
              <a:t>wt</a:t>
            </a:r>
            <a:r>
              <a:rPr lang="en-CA" sz="2000" dirty="0"/>
              <a:t> = </a:t>
            </a:r>
            <a:r>
              <a:rPr lang="en-CA" sz="2000" dirty="0" err="1"/>
              <a:t>perf.timing</a:t>
            </a:r>
            <a:r>
              <a:rPr lang="en-CA" sz="2000" dirty="0"/>
              <a:t>; }</a:t>
            </a:r>
            <a:endParaRPr lang="en-US" sz="2000" dirty="0"/>
          </a:p>
          <a:p>
            <a:r>
              <a:rPr lang="en-CA" sz="2000" dirty="0" smtClean="0"/>
              <a:t>if </a:t>
            </a:r>
            <a:r>
              <a:rPr lang="en-CA" sz="2000" dirty="0"/>
              <a:t>(</a:t>
            </a:r>
            <a:r>
              <a:rPr lang="en-CA" sz="2000" dirty="0" err="1"/>
              <a:t>wt</a:t>
            </a:r>
            <a:r>
              <a:rPr lang="en-CA" sz="2000" dirty="0"/>
              <a:t> &amp;&amp; </a:t>
            </a:r>
            <a:r>
              <a:rPr lang="en-CA" sz="2000" dirty="0" err="1"/>
              <a:t>wt.navigationStart</a:t>
            </a:r>
            <a:r>
              <a:rPr lang="en-CA" sz="2000" dirty="0"/>
              <a:t> &amp;&amp; !</a:t>
            </a:r>
            <a:r>
              <a:rPr lang="en-CA" sz="2000" dirty="0" err="1"/>
              <a:t>isNaN</a:t>
            </a:r>
            <a:r>
              <a:rPr lang="en-CA" sz="2000" dirty="0"/>
              <a:t>(</a:t>
            </a:r>
            <a:r>
              <a:rPr lang="en-CA" sz="2000" dirty="0" err="1"/>
              <a:t>wt.navigationStart</a:t>
            </a:r>
            <a:r>
              <a:rPr lang="en-CA" sz="2000" dirty="0"/>
              <a:t>)) { </a:t>
            </a:r>
            <a:r>
              <a:rPr lang="en-CA" sz="2000" dirty="0" err="1"/>
              <a:t>navStart</a:t>
            </a:r>
            <a:r>
              <a:rPr lang="en-CA" sz="2000" dirty="0"/>
              <a:t> = </a:t>
            </a:r>
            <a:r>
              <a:rPr lang="en-CA" sz="2000" dirty="0" err="1"/>
              <a:t>wt.navigationStart</a:t>
            </a:r>
            <a:r>
              <a:rPr lang="en-CA" sz="2000" dirty="0"/>
              <a:t>; }</a:t>
            </a:r>
            <a:endParaRPr lang="en-US" sz="2000" dirty="0"/>
          </a:p>
          <a:p>
            <a:r>
              <a:rPr lang="en-CA" sz="2000" dirty="0"/>
              <a:t> </a:t>
            </a:r>
            <a:endParaRPr lang="en-US" sz="2000" dirty="0"/>
          </a:p>
          <a:p>
            <a:r>
              <a:rPr lang="en-CA" sz="2000" dirty="0" smtClean="0"/>
              <a:t>if </a:t>
            </a:r>
            <a:r>
              <a:rPr lang="en-CA" sz="2000" dirty="0"/>
              <a:t>(</a:t>
            </a:r>
            <a:r>
              <a:rPr lang="en-CA" sz="2000" dirty="0" err="1"/>
              <a:t>navStart</a:t>
            </a:r>
            <a:r>
              <a:rPr lang="en-CA" sz="2000" dirty="0"/>
              <a:t>) {</a:t>
            </a:r>
            <a:endParaRPr lang="en-US" sz="2000" dirty="0"/>
          </a:p>
          <a:p>
            <a:r>
              <a:rPr lang="en-CA" sz="2000" dirty="0"/>
              <a:t>  </a:t>
            </a:r>
            <a:r>
              <a:rPr lang="en-CA" sz="2000" dirty="0" err="1"/>
              <a:t>msg.wt</a:t>
            </a:r>
            <a:r>
              <a:rPr lang="en-CA" sz="2000" dirty="0"/>
              <a:t> = </a:t>
            </a:r>
            <a:r>
              <a:rPr lang="en-CA" sz="2000" dirty="0" err="1"/>
              <a:t>perf.navigation.redirectCount</a:t>
            </a:r>
            <a:r>
              <a:rPr lang="en-CA" sz="2000" dirty="0"/>
              <a:t> + "," </a:t>
            </a:r>
            <a:r>
              <a:rPr lang="en-CA" sz="2000" dirty="0" smtClean="0"/>
              <a:t>+ </a:t>
            </a:r>
            <a:r>
              <a:rPr lang="en-CA" sz="2000" dirty="0" err="1"/>
              <a:t>wtv</a:t>
            </a:r>
            <a:r>
              <a:rPr lang="en-CA" sz="2000" dirty="0"/>
              <a:t>("</a:t>
            </a:r>
            <a:r>
              <a:rPr lang="en-CA" sz="2000" dirty="0" err="1"/>
              <a:t>redirectStart</a:t>
            </a:r>
            <a:r>
              <a:rPr lang="en-CA" sz="2000" dirty="0"/>
              <a:t>") +</a:t>
            </a:r>
            <a:endParaRPr lang="en-US" sz="2000" dirty="0"/>
          </a:p>
          <a:p>
            <a:r>
              <a:rPr lang="en-CA" sz="2000" dirty="0"/>
              <a:t>   </a:t>
            </a:r>
            <a:r>
              <a:rPr lang="en-CA" sz="2000" dirty="0" err="1"/>
              <a:t>wtv</a:t>
            </a:r>
            <a:r>
              <a:rPr lang="en-CA" sz="2000" dirty="0"/>
              <a:t>("</a:t>
            </a:r>
            <a:r>
              <a:rPr lang="en-CA" sz="2000" dirty="0" err="1"/>
              <a:t>redirectEnd</a:t>
            </a:r>
            <a:r>
              <a:rPr lang="en-CA" sz="2000" dirty="0"/>
              <a:t>") </a:t>
            </a:r>
            <a:r>
              <a:rPr lang="en-CA" sz="2000" dirty="0" smtClean="0"/>
              <a:t>+ </a:t>
            </a:r>
            <a:r>
              <a:rPr lang="en-CA" sz="2000" dirty="0" err="1"/>
              <a:t>wtv</a:t>
            </a:r>
            <a:r>
              <a:rPr lang="en-CA" sz="2000" dirty="0"/>
              <a:t>("</a:t>
            </a:r>
            <a:r>
              <a:rPr lang="en-CA" sz="2000" dirty="0" err="1"/>
              <a:t>unloadStart</a:t>
            </a:r>
            <a:r>
              <a:rPr lang="en-CA" sz="2000" dirty="0"/>
              <a:t>") </a:t>
            </a:r>
            <a:r>
              <a:rPr lang="en-CA" sz="2000" dirty="0" smtClean="0"/>
              <a:t>+ </a:t>
            </a:r>
            <a:r>
              <a:rPr lang="en-CA" sz="2000" dirty="0" err="1"/>
              <a:t>wtv</a:t>
            </a:r>
            <a:r>
              <a:rPr lang="en-CA" sz="2000" dirty="0"/>
              <a:t>("</a:t>
            </a:r>
            <a:r>
              <a:rPr lang="en-CA" sz="2000" dirty="0" err="1"/>
              <a:t>unloadEventEnd</a:t>
            </a:r>
            <a:r>
              <a:rPr lang="en-CA" sz="2000" dirty="0"/>
              <a:t>") +</a:t>
            </a:r>
            <a:endParaRPr lang="en-US" sz="2000" dirty="0"/>
          </a:p>
          <a:p>
            <a:r>
              <a:rPr lang="en-CA" sz="2000" dirty="0"/>
              <a:t>   </a:t>
            </a:r>
            <a:r>
              <a:rPr lang="en-CA" sz="2000" dirty="0" err="1" smtClean="0"/>
              <a:t>wtv</a:t>
            </a:r>
            <a:r>
              <a:rPr lang="en-CA" sz="2000" dirty="0"/>
              <a:t>("</a:t>
            </a:r>
            <a:r>
              <a:rPr lang="en-CA" sz="2000" dirty="0" err="1"/>
              <a:t>fetchStart</a:t>
            </a:r>
            <a:r>
              <a:rPr lang="en-CA" sz="2000" dirty="0"/>
              <a:t>") </a:t>
            </a:r>
            <a:r>
              <a:rPr lang="en-CA" sz="2000" dirty="0" smtClean="0"/>
              <a:t>+ </a:t>
            </a:r>
            <a:r>
              <a:rPr lang="en-CA" sz="2000" dirty="0" err="1"/>
              <a:t>wtv</a:t>
            </a:r>
            <a:r>
              <a:rPr lang="en-CA" sz="2000" dirty="0"/>
              <a:t>("</a:t>
            </a:r>
            <a:r>
              <a:rPr lang="en-CA" sz="2000" dirty="0" err="1"/>
              <a:t>domainLookupStart</a:t>
            </a:r>
            <a:r>
              <a:rPr lang="en-CA" sz="2000" dirty="0"/>
              <a:t>") </a:t>
            </a:r>
            <a:r>
              <a:rPr lang="en-CA" sz="2000" dirty="0" smtClean="0"/>
              <a:t>+ </a:t>
            </a:r>
            <a:r>
              <a:rPr lang="en-CA" sz="2000" dirty="0" err="1"/>
              <a:t>wtv</a:t>
            </a:r>
            <a:r>
              <a:rPr lang="en-CA" sz="2000" dirty="0"/>
              <a:t>("</a:t>
            </a:r>
            <a:r>
              <a:rPr lang="en-CA" sz="2000" dirty="0" err="1"/>
              <a:t>domainLookupEnd</a:t>
            </a:r>
            <a:r>
              <a:rPr lang="en-CA" sz="2000" dirty="0"/>
              <a:t>") +</a:t>
            </a:r>
            <a:endParaRPr lang="en-US" sz="2000" dirty="0"/>
          </a:p>
          <a:p>
            <a:r>
              <a:rPr lang="en-CA" sz="2000" dirty="0"/>
              <a:t>   </a:t>
            </a:r>
            <a:r>
              <a:rPr lang="en-CA" sz="2000" dirty="0" err="1"/>
              <a:t>wtv</a:t>
            </a:r>
            <a:r>
              <a:rPr lang="en-CA" sz="2000" dirty="0"/>
              <a:t>("</a:t>
            </a:r>
            <a:r>
              <a:rPr lang="en-CA" sz="2000" dirty="0" err="1"/>
              <a:t>connectStart</a:t>
            </a:r>
            <a:r>
              <a:rPr lang="en-CA" sz="2000" dirty="0"/>
              <a:t>") </a:t>
            </a:r>
            <a:r>
              <a:rPr lang="en-CA" sz="2000" dirty="0" smtClean="0"/>
              <a:t>+ </a:t>
            </a:r>
            <a:r>
              <a:rPr lang="en-CA" sz="2000" dirty="0" err="1"/>
              <a:t>wtv</a:t>
            </a:r>
            <a:r>
              <a:rPr lang="en-CA" sz="2000" dirty="0"/>
              <a:t>("</a:t>
            </a:r>
            <a:r>
              <a:rPr lang="en-CA" sz="2000" dirty="0" err="1"/>
              <a:t>connectEnd</a:t>
            </a:r>
            <a:r>
              <a:rPr lang="en-CA" sz="2000" dirty="0"/>
              <a:t>") </a:t>
            </a:r>
            <a:r>
              <a:rPr lang="en-CA" sz="2000" dirty="0" smtClean="0"/>
              <a:t>+ </a:t>
            </a:r>
            <a:r>
              <a:rPr lang="en-CA" sz="2000" dirty="0" err="1"/>
              <a:t>wtv</a:t>
            </a:r>
            <a:r>
              <a:rPr lang="en-CA" sz="2000" dirty="0"/>
              <a:t>("</a:t>
            </a:r>
            <a:r>
              <a:rPr lang="en-CA" sz="2000" dirty="0" err="1"/>
              <a:t>requestStart</a:t>
            </a:r>
            <a:r>
              <a:rPr lang="en-CA" sz="2000" dirty="0"/>
              <a:t>") +</a:t>
            </a:r>
            <a:endParaRPr lang="en-US" sz="2000" dirty="0"/>
          </a:p>
          <a:p>
            <a:r>
              <a:rPr lang="en-CA" sz="2000" dirty="0"/>
              <a:t>   </a:t>
            </a:r>
            <a:r>
              <a:rPr lang="en-CA" sz="2000" dirty="0" err="1"/>
              <a:t>wtv</a:t>
            </a:r>
            <a:r>
              <a:rPr lang="en-CA" sz="2000" dirty="0"/>
              <a:t>("</a:t>
            </a:r>
            <a:r>
              <a:rPr lang="en-CA" sz="2000" dirty="0" err="1"/>
              <a:t>requestEnd</a:t>
            </a:r>
            <a:r>
              <a:rPr lang="en-CA" sz="2000" dirty="0"/>
              <a:t>") </a:t>
            </a:r>
            <a:r>
              <a:rPr lang="en-CA" sz="2000" dirty="0" smtClean="0"/>
              <a:t>+ </a:t>
            </a:r>
            <a:r>
              <a:rPr lang="en-CA" sz="2000" dirty="0" err="1"/>
              <a:t>wtv</a:t>
            </a:r>
            <a:r>
              <a:rPr lang="en-CA" sz="2000" dirty="0"/>
              <a:t>("</a:t>
            </a:r>
            <a:r>
              <a:rPr lang="en-CA" sz="2000" dirty="0" err="1"/>
              <a:t>responseStart</a:t>
            </a:r>
            <a:r>
              <a:rPr lang="en-CA" sz="2000" dirty="0"/>
              <a:t>") </a:t>
            </a:r>
            <a:r>
              <a:rPr lang="en-CA" sz="2000" dirty="0" smtClean="0"/>
              <a:t>+ </a:t>
            </a:r>
            <a:r>
              <a:rPr lang="en-CA" sz="2000" dirty="0" err="1"/>
              <a:t>wtv</a:t>
            </a:r>
            <a:r>
              <a:rPr lang="en-CA" sz="2000" dirty="0"/>
              <a:t>("</a:t>
            </a:r>
            <a:r>
              <a:rPr lang="en-CA" sz="2000" dirty="0" err="1"/>
              <a:t>responseEnd</a:t>
            </a:r>
            <a:r>
              <a:rPr lang="en-CA" sz="2000" dirty="0"/>
              <a:t>") +</a:t>
            </a:r>
            <a:endParaRPr lang="en-US" sz="2000" dirty="0"/>
          </a:p>
          <a:p>
            <a:r>
              <a:rPr lang="en-CA" sz="2000" dirty="0"/>
              <a:t>   </a:t>
            </a:r>
            <a:r>
              <a:rPr lang="en-CA" sz="2000" dirty="0" err="1"/>
              <a:t>wtv</a:t>
            </a:r>
            <a:r>
              <a:rPr lang="en-CA" sz="2000" dirty="0"/>
              <a:t>("</a:t>
            </a:r>
            <a:r>
              <a:rPr lang="en-CA" sz="2000" dirty="0" err="1"/>
              <a:t>domLoading</a:t>
            </a:r>
            <a:r>
              <a:rPr lang="en-CA" sz="2000" dirty="0"/>
              <a:t>") </a:t>
            </a:r>
            <a:r>
              <a:rPr lang="en-CA" sz="2000" dirty="0" smtClean="0"/>
              <a:t>+ </a:t>
            </a:r>
            <a:r>
              <a:rPr lang="en-CA" sz="2000" dirty="0" err="1"/>
              <a:t>wtv</a:t>
            </a:r>
            <a:r>
              <a:rPr lang="en-CA" sz="2000" dirty="0"/>
              <a:t>("</a:t>
            </a:r>
            <a:r>
              <a:rPr lang="en-CA" sz="2000" dirty="0" err="1"/>
              <a:t>domInteractive</a:t>
            </a:r>
            <a:r>
              <a:rPr lang="en-CA" sz="2000" dirty="0"/>
              <a:t>") </a:t>
            </a:r>
            <a:r>
              <a:rPr lang="en-CA" sz="2000" dirty="0" smtClean="0"/>
              <a:t>+ </a:t>
            </a:r>
            <a:r>
              <a:rPr lang="en-CA" sz="2000" dirty="0" err="1"/>
              <a:t>wtv</a:t>
            </a:r>
            <a:r>
              <a:rPr lang="en-CA" sz="2000" dirty="0"/>
              <a:t>("</a:t>
            </a:r>
            <a:r>
              <a:rPr lang="en-CA" sz="2000" dirty="0" err="1"/>
              <a:t>domContentLoaded</a:t>
            </a:r>
            <a:r>
              <a:rPr lang="en-CA" sz="2000" dirty="0"/>
              <a:t>") +</a:t>
            </a:r>
            <a:endParaRPr lang="en-US" sz="2000" dirty="0"/>
          </a:p>
          <a:p>
            <a:r>
              <a:rPr lang="en-CA" sz="2000" dirty="0"/>
              <a:t>   </a:t>
            </a:r>
            <a:r>
              <a:rPr lang="en-CA" sz="2000" dirty="0" err="1"/>
              <a:t>wtv</a:t>
            </a:r>
            <a:r>
              <a:rPr lang="en-CA" sz="2000" dirty="0"/>
              <a:t>("</a:t>
            </a:r>
            <a:r>
              <a:rPr lang="en-CA" sz="2000" dirty="0" err="1"/>
              <a:t>domComplete</a:t>
            </a:r>
            <a:r>
              <a:rPr lang="en-CA" sz="2000" dirty="0"/>
              <a:t>") </a:t>
            </a:r>
            <a:r>
              <a:rPr lang="en-CA" sz="2000" dirty="0" smtClean="0"/>
              <a:t>+ </a:t>
            </a:r>
            <a:r>
              <a:rPr lang="en-CA" sz="2000" dirty="0" err="1"/>
              <a:t>wtv</a:t>
            </a:r>
            <a:r>
              <a:rPr lang="en-CA" sz="2000" dirty="0"/>
              <a:t>("</a:t>
            </a:r>
            <a:r>
              <a:rPr lang="en-CA" sz="2000" dirty="0" err="1"/>
              <a:t>loadEventStart</a:t>
            </a:r>
            <a:r>
              <a:rPr lang="en-CA" sz="2000" dirty="0"/>
              <a:t>") </a:t>
            </a:r>
            <a:r>
              <a:rPr lang="en-CA" sz="2000" dirty="0" smtClean="0"/>
              <a:t>+ </a:t>
            </a:r>
            <a:r>
              <a:rPr lang="en-CA" sz="2000" dirty="0" err="1"/>
              <a:t>wtv</a:t>
            </a:r>
            <a:r>
              <a:rPr lang="en-CA" sz="2000" dirty="0"/>
              <a:t>("</a:t>
            </a:r>
            <a:r>
              <a:rPr lang="en-CA" sz="2000" dirty="0" err="1"/>
              <a:t>loadEventEnd</a:t>
            </a:r>
            <a:r>
              <a:rPr lang="en-CA" sz="2000" dirty="0"/>
              <a:t>") +</a:t>
            </a:r>
            <a:endParaRPr lang="en-US" sz="2000" dirty="0"/>
          </a:p>
          <a:p>
            <a:r>
              <a:rPr lang="en-CA" sz="2000" dirty="0" smtClean="0"/>
              <a:t>   </a:t>
            </a:r>
            <a:r>
              <a:rPr lang="en-CA" sz="2000" dirty="0" err="1" smtClean="0"/>
              <a:t>wtv</a:t>
            </a:r>
            <a:r>
              <a:rPr lang="en-CA" sz="2000" dirty="0"/>
              <a:t>("</a:t>
            </a:r>
            <a:r>
              <a:rPr lang="en-CA" sz="2000" dirty="0" err="1"/>
              <a:t>msStyleContentLoaded</a:t>
            </a:r>
            <a:r>
              <a:rPr lang="en-CA" sz="2000" dirty="0"/>
              <a:t>") + </a:t>
            </a:r>
            <a:r>
              <a:rPr lang="en-CA" sz="2000" dirty="0" err="1" smtClean="0"/>
              <a:t>wtv</a:t>
            </a:r>
            <a:r>
              <a:rPr lang="en-CA" sz="2000" dirty="0"/>
              <a:t>("</a:t>
            </a:r>
            <a:r>
              <a:rPr lang="en-CA" sz="2000" dirty="0" err="1"/>
              <a:t>firstPaint</a:t>
            </a:r>
            <a:r>
              <a:rPr lang="en-CA" sz="2000" dirty="0"/>
              <a:t>") + </a:t>
            </a:r>
            <a:r>
              <a:rPr lang="en-CA" sz="2000" dirty="0" err="1" smtClean="0"/>
              <a:t>perf.navigation.type</a:t>
            </a:r>
            <a:r>
              <a:rPr lang="en-CA" sz="2000" dirty="0"/>
              <a:t>;</a:t>
            </a:r>
            <a:endParaRPr lang="en-US" sz="2000" dirty="0"/>
          </a:p>
          <a:p>
            <a:r>
              <a:rPr lang="en-CA" sz="2000" dirty="0"/>
              <a:t>  </a:t>
            </a:r>
            <a:r>
              <a:rPr lang="en-CA" sz="2000" dirty="0" smtClean="0"/>
              <a:t>}</a:t>
            </a:r>
            <a:endParaRPr lang="en-US" sz="2000" dirty="0"/>
          </a:p>
        </p:txBody>
      </p:sp>
    </p:spTree>
    <p:extLst>
      <p:ext uri="{BB962C8B-B14F-4D97-AF65-F5344CB8AC3E}">
        <p14:creationId xmlns:p14="http://schemas.microsoft.com/office/powerpoint/2010/main" val="258377302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Using </a:t>
            </a:r>
            <a:r>
              <a:rPr lang="en-US" dirty="0" err="1" smtClean="0"/>
              <a:t>WebTimings</a:t>
            </a:r>
            <a:endParaRPr lang="en-US" dirty="0"/>
          </a:p>
        </p:txBody>
      </p:sp>
      <p:sp>
        <p:nvSpPr>
          <p:cNvPr id="6" name="Text Placeholder 5"/>
          <p:cNvSpPr>
            <a:spLocks noGrp="1"/>
          </p:cNvSpPr>
          <p:nvPr>
            <p:ph type="body" sz="quarter" idx="10"/>
          </p:nvPr>
        </p:nvSpPr>
        <p:spPr>
          <a:xfrm>
            <a:off x="519113" y="1447800"/>
            <a:ext cx="11149013" cy="2565469"/>
          </a:xfrm>
        </p:spPr>
        <p:txBody>
          <a:bodyPr/>
          <a:lstStyle/>
          <a:p>
            <a:r>
              <a:rPr lang="en-CA" sz="2400" dirty="0" smtClean="0"/>
              <a:t>if </a:t>
            </a:r>
            <a:r>
              <a:rPr lang="en-CA" sz="2400" dirty="0"/>
              <a:t>(</a:t>
            </a:r>
            <a:r>
              <a:rPr lang="en-CA" sz="2400" dirty="0" err="1"/>
              <a:t>navStart</a:t>
            </a:r>
            <a:r>
              <a:rPr lang="en-CA" sz="2400" dirty="0"/>
              <a:t>) </a:t>
            </a:r>
            <a:r>
              <a:rPr lang="en-CA" sz="2400" dirty="0" smtClean="0"/>
              <a:t>{ </a:t>
            </a:r>
          </a:p>
          <a:p>
            <a:r>
              <a:rPr lang="en-CA" sz="2400" dirty="0"/>
              <a:t> </a:t>
            </a:r>
            <a:r>
              <a:rPr lang="en-CA" sz="2400" dirty="0" smtClean="0"/>
              <a:t> </a:t>
            </a:r>
            <a:r>
              <a:rPr lang="en-CA" sz="2400" dirty="0" err="1" smtClean="0"/>
              <a:t>msg.dct</a:t>
            </a:r>
            <a:r>
              <a:rPr lang="en-CA" sz="2400" dirty="0" smtClean="0"/>
              <a:t> </a:t>
            </a:r>
            <a:r>
              <a:rPr lang="en-CA" sz="2400" dirty="0"/>
              <a:t>= </a:t>
            </a:r>
            <a:r>
              <a:rPr lang="en-CA" sz="2400" dirty="0" err="1"/>
              <a:t>wtms</a:t>
            </a:r>
            <a:r>
              <a:rPr lang="en-CA" sz="2400" dirty="0"/>
              <a:t>("</a:t>
            </a:r>
            <a:r>
              <a:rPr lang="en-CA" sz="2400" dirty="0" err="1"/>
              <a:t>loadEventStart</a:t>
            </a:r>
            <a:r>
              <a:rPr lang="en-CA" sz="2400" dirty="0" smtClean="0"/>
              <a:t>"); </a:t>
            </a:r>
          </a:p>
          <a:p>
            <a:r>
              <a:rPr lang="en-CA" sz="2400" dirty="0" smtClean="0"/>
              <a:t>}</a:t>
            </a:r>
            <a:endParaRPr lang="en-US" sz="2400" dirty="0"/>
          </a:p>
          <a:p>
            <a:r>
              <a:rPr lang="en-CA" sz="2400" dirty="0" smtClean="0"/>
              <a:t>else </a:t>
            </a:r>
            <a:r>
              <a:rPr lang="en-CA" sz="2400" dirty="0"/>
              <a:t>{</a:t>
            </a:r>
            <a:endParaRPr lang="en-US" sz="2400" dirty="0"/>
          </a:p>
          <a:p>
            <a:r>
              <a:rPr lang="en-CA" sz="2400" dirty="0"/>
              <a:t>  </a:t>
            </a:r>
            <a:r>
              <a:rPr lang="en-CA" sz="2400" dirty="0" err="1"/>
              <a:t>var</a:t>
            </a:r>
            <a:r>
              <a:rPr lang="en-CA" sz="2400" dirty="0"/>
              <a:t> </a:t>
            </a:r>
            <a:r>
              <a:rPr lang="en-CA" sz="2400" dirty="0" err="1"/>
              <a:t>slt</a:t>
            </a:r>
            <a:r>
              <a:rPr lang="en-CA" sz="2400" dirty="0"/>
              <a:t> = (</a:t>
            </a:r>
            <a:r>
              <a:rPr lang="en-CA" sz="2400" dirty="0" err="1"/>
              <a:t>r.buf</a:t>
            </a:r>
            <a:r>
              <a:rPr lang="en-CA" sz="2400" dirty="0"/>
              <a:t> === "true" ? </a:t>
            </a:r>
            <a:r>
              <a:rPr lang="en-CA" sz="2400" dirty="0" err="1"/>
              <a:t>mem.slb</a:t>
            </a:r>
            <a:r>
              <a:rPr lang="en-CA" sz="2400" dirty="0"/>
              <a:t> : </a:t>
            </a:r>
            <a:r>
              <a:rPr lang="en-CA" sz="2400" dirty="0" err="1"/>
              <a:t>mem.sfb</a:t>
            </a:r>
            <a:r>
              <a:rPr lang="en-CA" sz="2400" dirty="0"/>
              <a:t>) || null;</a:t>
            </a:r>
            <a:endParaRPr lang="en-US" sz="2400" dirty="0"/>
          </a:p>
          <a:p>
            <a:r>
              <a:rPr lang="en-CA" sz="2400" dirty="0"/>
              <a:t>  if (</a:t>
            </a:r>
            <a:r>
              <a:rPr lang="en-CA" sz="2400" dirty="0" err="1"/>
              <a:t>mem.lt</a:t>
            </a:r>
            <a:r>
              <a:rPr lang="en-CA" sz="2400" dirty="0"/>
              <a:t>) {</a:t>
            </a:r>
            <a:endParaRPr lang="en-US" sz="2400" dirty="0"/>
          </a:p>
          <a:p>
            <a:r>
              <a:rPr lang="en-CA" sz="2400" dirty="0"/>
              <a:t>    </a:t>
            </a:r>
            <a:r>
              <a:rPr lang="en-CA" sz="2400" dirty="0" err="1" smtClean="0"/>
              <a:t>msg.dct</a:t>
            </a:r>
            <a:r>
              <a:rPr lang="en-CA" sz="2400" dirty="0" smtClean="0"/>
              <a:t> </a:t>
            </a:r>
            <a:r>
              <a:rPr lang="en-CA" sz="2400" dirty="0"/>
              <a:t>= </a:t>
            </a:r>
            <a:r>
              <a:rPr lang="en-CA" sz="2400" dirty="0" err="1"/>
              <a:t>mem.lt</a:t>
            </a:r>
            <a:r>
              <a:rPr lang="en-CA" sz="2400" dirty="0" smtClean="0"/>
              <a:t>;</a:t>
            </a:r>
            <a:endParaRPr lang="en-US" sz="2400" dirty="0"/>
          </a:p>
          <a:p>
            <a:r>
              <a:rPr lang="en-CA" sz="2400" dirty="0"/>
              <a:t>    </a:t>
            </a:r>
            <a:r>
              <a:rPr lang="en-CA" sz="2400" dirty="0" smtClean="0"/>
              <a:t>if </a:t>
            </a:r>
            <a:r>
              <a:rPr lang="en-CA" sz="2400" dirty="0"/>
              <a:t>(</a:t>
            </a:r>
            <a:r>
              <a:rPr lang="en-CA" sz="2400" dirty="0" err="1"/>
              <a:t>slt</a:t>
            </a:r>
            <a:r>
              <a:rPr lang="en-CA" sz="2400" dirty="0"/>
              <a:t> &amp;&amp; !</a:t>
            </a:r>
            <a:r>
              <a:rPr lang="en-CA" sz="2400" dirty="0" err="1"/>
              <a:t>r.sys.cookie.hcache</a:t>
            </a:r>
            <a:r>
              <a:rPr lang="en-CA" sz="2400" dirty="0"/>
              <a:t>) { </a:t>
            </a:r>
            <a:r>
              <a:rPr lang="en-CA" sz="2400" dirty="0" err="1"/>
              <a:t>msg.dct</a:t>
            </a:r>
            <a:r>
              <a:rPr lang="en-CA" sz="2400" dirty="0"/>
              <a:t> += </a:t>
            </a:r>
            <a:r>
              <a:rPr lang="en-CA" sz="2400" dirty="0" err="1"/>
              <a:t>slt</a:t>
            </a:r>
            <a:r>
              <a:rPr lang="en-CA" sz="2400" dirty="0"/>
              <a:t>; } </a:t>
            </a:r>
            <a:endParaRPr lang="en-US" sz="2400" dirty="0"/>
          </a:p>
          <a:p>
            <a:r>
              <a:rPr lang="en-CA" sz="2400" dirty="0"/>
              <a:t>  }</a:t>
            </a:r>
            <a:endParaRPr lang="en-US" sz="2400" dirty="0"/>
          </a:p>
          <a:p>
            <a:r>
              <a:rPr lang="en-CA" sz="2400" dirty="0" smtClean="0"/>
              <a:t>}</a:t>
            </a:r>
            <a:endParaRPr lang="en-US" sz="2400" dirty="0"/>
          </a:p>
        </p:txBody>
      </p:sp>
    </p:spTree>
    <p:extLst>
      <p:ext uri="{BB962C8B-B14F-4D97-AF65-F5344CB8AC3E}">
        <p14:creationId xmlns:p14="http://schemas.microsoft.com/office/powerpoint/2010/main" val="149765636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Hard Part of Web Beacons</a:t>
            </a:r>
            <a:endParaRPr lang="en-US" dirty="0"/>
          </a:p>
        </p:txBody>
      </p:sp>
      <p:sp>
        <p:nvSpPr>
          <p:cNvPr id="3" name="Text Placeholder 2"/>
          <p:cNvSpPr>
            <a:spLocks noGrp="1"/>
          </p:cNvSpPr>
          <p:nvPr>
            <p:ph type="body" sz="quarter" idx="10"/>
          </p:nvPr>
        </p:nvSpPr>
        <p:spPr>
          <a:xfrm>
            <a:off x="519112" y="1447799"/>
            <a:ext cx="11149013" cy="3053144"/>
          </a:xfrm>
        </p:spPr>
        <p:txBody>
          <a:bodyPr/>
          <a:lstStyle/>
          <a:p>
            <a:r>
              <a:rPr lang="en-US" dirty="0" smtClean="0"/>
              <a:t>Web Beacon data is a LOT of data</a:t>
            </a:r>
          </a:p>
          <a:p>
            <a:endParaRPr lang="en-US" dirty="0"/>
          </a:p>
          <a:p>
            <a:r>
              <a:rPr lang="en-US" dirty="0" smtClean="0"/>
              <a:t>And the queries are relatively simple</a:t>
            </a:r>
          </a:p>
          <a:p>
            <a:endParaRPr lang="en-US" dirty="0"/>
          </a:p>
          <a:p>
            <a:r>
              <a:rPr lang="en-US" dirty="0" smtClean="0"/>
              <a:t>Consider a </a:t>
            </a:r>
            <a:r>
              <a:rPr lang="en-US" dirty="0" err="1" smtClean="0"/>
              <a:t>NoSQL</a:t>
            </a:r>
            <a:r>
              <a:rPr lang="en-US" dirty="0" smtClean="0"/>
              <a:t> storage approach (</a:t>
            </a:r>
            <a:r>
              <a:rPr lang="en-US" dirty="0" err="1" smtClean="0"/>
              <a:t>Hadoop</a:t>
            </a:r>
            <a:r>
              <a:rPr lang="en-US" dirty="0" smtClean="0"/>
              <a:t> is popular for this)</a:t>
            </a:r>
            <a:endParaRPr lang="en-US" dirty="0"/>
          </a:p>
        </p:txBody>
      </p:sp>
    </p:spTree>
    <p:extLst>
      <p:ext uri="{BB962C8B-B14F-4D97-AF65-F5344CB8AC3E}">
        <p14:creationId xmlns:p14="http://schemas.microsoft.com/office/powerpoint/2010/main" val="120083043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Web Performance Matter?</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4" cy="6858000"/>
          </a:xfrm>
          <a:prstGeom prst="rect">
            <a:avLst/>
          </a:prstGeom>
        </p:spPr>
      </p:pic>
    </p:spTree>
    <p:extLst>
      <p:ext uri="{BB962C8B-B14F-4D97-AF65-F5344CB8AC3E}">
        <p14:creationId xmlns:p14="http://schemas.microsoft.com/office/powerpoint/2010/main" val="5137558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Calls to Action</a:t>
            </a:r>
            <a:endParaRPr lang="en-US" dirty="0"/>
          </a:p>
        </p:txBody>
      </p:sp>
      <p:sp>
        <p:nvSpPr>
          <p:cNvPr id="3" name="Content Placeholder 2"/>
          <p:cNvSpPr>
            <a:spLocks noGrp="1"/>
          </p:cNvSpPr>
          <p:nvPr>
            <p:ph idx="1"/>
          </p:nvPr>
        </p:nvSpPr>
        <p:spPr>
          <a:xfrm>
            <a:off x="519112" y="1447799"/>
            <a:ext cx="11149013" cy="4475071"/>
          </a:xfrm>
        </p:spPr>
        <p:txBody>
          <a:bodyPr/>
          <a:lstStyle/>
          <a:p>
            <a:r>
              <a:rPr lang="en-US" dirty="0" smtClean="0"/>
              <a:t>Instrument Your Production Application</a:t>
            </a:r>
          </a:p>
          <a:p>
            <a:pPr lvl="1"/>
            <a:r>
              <a:rPr lang="en-US" dirty="0" smtClean="0"/>
              <a:t>There’s no substitute for the real data</a:t>
            </a:r>
          </a:p>
          <a:p>
            <a:endParaRPr lang="en-US" dirty="0" smtClean="0"/>
          </a:p>
          <a:p>
            <a:r>
              <a:rPr lang="en-US" dirty="0" smtClean="0"/>
              <a:t>You can test positively and negatively</a:t>
            </a:r>
          </a:p>
          <a:p>
            <a:pPr lvl="1"/>
            <a:r>
              <a:rPr lang="en-US" dirty="0" smtClean="0"/>
              <a:t>It’s easier to slow down and show the loss than speed up</a:t>
            </a:r>
          </a:p>
          <a:p>
            <a:endParaRPr lang="en-US" dirty="0" smtClean="0"/>
          </a:p>
          <a:p>
            <a:r>
              <a:rPr lang="en-US" dirty="0" smtClean="0"/>
              <a:t>For the most part, the return-for-performance curve is smooth</a:t>
            </a:r>
          </a:p>
          <a:p>
            <a:pPr lvl="1"/>
            <a:r>
              <a:rPr lang="en-US" dirty="0" smtClean="0"/>
              <a:t>Faster is better = More Money!</a:t>
            </a:r>
            <a:endParaRPr lang="en-US" dirty="0"/>
          </a:p>
        </p:txBody>
      </p:sp>
    </p:spTree>
    <p:extLst>
      <p:ext uri="{BB962C8B-B14F-4D97-AF65-F5344CB8AC3E}">
        <p14:creationId xmlns:p14="http://schemas.microsoft.com/office/powerpoint/2010/main" val="129650478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Web Track Resources</a:t>
            </a:r>
            <a:endParaRPr lang="en-US" dirty="0"/>
          </a:p>
        </p:txBody>
      </p:sp>
      <p:sp>
        <p:nvSpPr>
          <p:cNvPr id="3" name="Content Placeholder 2"/>
          <p:cNvSpPr>
            <a:spLocks noGrp="1"/>
          </p:cNvSpPr>
          <p:nvPr>
            <p:ph type="body" sz="quarter" idx="10"/>
          </p:nvPr>
        </p:nvSpPr>
        <p:spPr/>
        <p:txBody>
          <a:bodyPr/>
          <a:lstStyle/>
          <a:p>
            <a:r>
              <a:rPr lang="en-US" dirty="0" smtClean="0">
                <a:hlinkClick r:id=""/>
              </a:rPr>
              <a:t>http://www.asp.net/</a:t>
            </a:r>
          </a:p>
          <a:p>
            <a:r>
              <a:rPr lang="en-US" dirty="0" smtClean="0">
                <a:hlinkClick r:id=""/>
              </a:rPr>
              <a:t>http://www.silverlight.net/</a:t>
            </a:r>
          </a:p>
          <a:p>
            <a:r>
              <a:rPr lang="en-US" dirty="0" smtClean="0">
                <a:hlinkClick r:id=""/>
              </a:rPr>
              <a:t>http://www.microsoft.com/web/gallery/</a:t>
            </a:r>
          </a:p>
          <a:p>
            <a:r>
              <a:rPr lang="en-US" dirty="0" smtClean="0">
                <a:hlinkClick r:id=""/>
              </a:rPr>
              <a:t>http://www.iis.net/</a:t>
            </a:r>
            <a:r>
              <a:rPr lang="en-US" dirty="0" smtClean="0"/>
              <a:t>	</a:t>
            </a:r>
          </a:p>
          <a:p>
            <a:r>
              <a:rPr lang="en-US" dirty="0" smtClean="0">
                <a:hlinkClick r:id="rId2"/>
              </a:rPr>
              <a:t>http://weblogs.asp.net/Scottgu/</a:t>
            </a:r>
            <a:r>
              <a:rPr lang="en-US" dirty="0" smtClean="0"/>
              <a:t>	</a:t>
            </a:r>
          </a:p>
          <a:p>
            <a:r>
              <a:rPr lang="en-US" dirty="0" smtClean="0">
                <a:hlinkClick r:id="rId3"/>
              </a:rPr>
              <a:t>http://www.hanselman.com/blog/</a:t>
            </a:r>
            <a:r>
              <a:rPr lang="en-US" dirty="0" smtClean="0"/>
              <a:t>	</a:t>
            </a:r>
            <a:endParaRPr lang="en-US" dirty="0"/>
          </a:p>
        </p:txBody>
      </p:sp>
    </p:spTree>
    <p:extLst>
      <p:ext uri="{BB962C8B-B14F-4D97-AF65-F5344CB8AC3E}">
        <p14:creationId xmlns:p14="http://schemas.microsoft.com/office/powerpoint/2010/main" val="111798761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3155933400"/>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5180255"/>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629" r="629"/>
          <a:stretch>
            <a:fillRect/>
          </a:stretch>
        </p:blipFill>
        <p:spPr>
          <a:xfrm>
            <a:off x="6051550" y="1941513"/>
            <a:ext cx="4114800" cy="4167187"/>
          </a:xfrm>
        </p:spPr>
      </p:pic>
    </p:spTree>
    <p:extLst>
      <p:ext uri="{BB962C8B-B14F-4D97-AF65-F5344CB8AC3E}">
        <p14:creationId xmlns:p14="http://schemas.microsoft.com/office/powerpoint/2010/main" val="12600590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Your Web Site?</a:t>
            </a:r>
            <a:endParaRPr lang="en-US" dirty="0"/>
          </a:p>
        </p:txBody>
      </p:sp>
      <p:pic>
        <p:nvPicPr>
          <p:cNvPr id="4" name="Picture 3" descr="Time_Is_Money.jpg"/>
          <p:cNvPicPr>
            <a:picLocks noChangeAspect="1"/>
          </p:cNvPicPr>
          <p:nvPr/>
        </p:nvPicPr>
        <p:blipFill>
          <a:blip r:embed="rId2" cstate="print"/>
          <a:stretch>
            <a:fillRect/>
          </a:stretch>
        </p:blipFill>
        <p:spPr>
          <a:xfrm>
            <a:off x="3595176" y="903838"/>
            <a:ext cx="4536504" cy="5954162"/>
          </a:xfrm>
          <a:prstGeom prst="rect">
            <a:avLst/>
          </a:prstGeom>
        </p:spPr>
      </p:pic>
    </p:spTree>
    <p:extLst>
      <p:ext uri="{BB962C8B-B14F-4D97-AF65-F5344CB8AC3E}">
        <p14:creationId xmlns:p14="http://schemas.microsoft.com/office/powerpoint/2010/main" val="282411427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465672" y="1472297"/>
            <a:ext cx="1512008" cy="1351508"/>
            <a:chOff x="2258748" y="2318525"/>
            <a:chExt cx="1512008" cy="1351508"/>
          </a:xfrm>
          <a:solidFill>
            <a:srgbClr val="669900"/>
          </a:solidFill>
        </p:grpSpPr>
        <p:sp>
          <p:nvSpPr>
            <p:cNvPr id="5" name="Rounded Rectangle 4"/>
            <p:cNvSpPr/>
            <p:nvPr/>
          </p:nvSpPr>
          <p:spPr>
            <a:xfrm>
              <a:off x="2258748" y="2318525"/>
              <a:ext cx="1512008" cy="1013628"/>
            </a:xfrm>
            <a:prstGeom prst="roundRect">
              <a:avLst/>
            </a:prstGeom>
            <a:grpFill/>
            <a:ln>
              <a:solidFill>
                <a:srgbClr val="3366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smtClean="0">
                  <a:latin typeface="Myriad Pro Semibold Cond"/>
                  <a:cs typeface="Myriad Pro Semibold Cond"/>
                </a:rPr>
                <a:t>NEW</a:t>
              </a:r>
              <a:br>
                <a:rPr lang="en-US" b="1" dirty="0" smtClean="0">
                  <a:latin typeface="Myriad Pro Semibold Cond"/>
                  <a:cs typeface="Myriad Pro Semibold Cond"/>
                </a:rPr>
              </a:br>
              <a:r>
                <a:rPr lang="en-US" b="1" dirty="0" smtClean="0">
                  <a:latin typeface="Myriad Pro Semibold Cond"/>
                  <a:cs typeface="Myriad Pro Semibold Cond"/>
                </a:rPr>
                <a:t>VISITORS</a:t>
              </a:r>
              <a:endParaRPr lang="en-US" b="1" dirty="0">
                <a:latin typeface="Myriad Pro Semibold Cond"/>
                <a:cs typeface="Myriad Pro Semibold Cond"/>
              </a:endParaRPr>
            </a:p>
          </p:txBody>
        </p:sp>
        <p:sp>
          <p:nvSpPr>
            <p:cNvPr id="6" name="Up Arrow 5"/>
            <p:cNvSpPr/>
            <p:nvPr/>
          </p:nvSpPr>
          <p:spPr>
            <a:xfrm>
              <a:off x="2305356" y="3180692"/>
              <a:ext cx="1407144" cy="489341"/>
            </a:xfrm>
            <a:prstGeom prst="upArrow">
              <a:avLst>
                <a:gd name="adj1" fmla="val 69874"/>
                <a:gd name="adj2" fmla="val 50000"/>
              </a:avLst>
            </a:prstGeom>
            <a:grpFill/>
            <a:ln>
              <a:solidFill>
                <a:srgbClr val="3366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b="1" dirty="0" smtClean="0">
                  <a:solidFill>
                    <a:schemeClr val="accent4">
                      <a:lumMod val="20000"/>
                      <a:lumOff val="80000"/>
                    </a:schemeClr>
                  </a:solidFill>
                  <a:latin typeface="Myriad Pro Black Cond"/>
                  <a:cs typeface="Myriad Pro Black Cond"/>
                </a:rPr>
                <a:t>GROWTH</a:t>
              </a:r>
              <a:endParaRPr lang="en-US" sz="1200" b="1" dirty="0">
                <a:solidFill>
                  <a:schemeClr val="accent4">
                    <a:lumMod val="20000"/>
                    <a:lumOff val="80000"/>
                  </a:schemeClr>
                </a:solidFill>
                <a:latin typeface="Myriad Pro Black Cond"/>
                <a:cs typeface="Myriad Pro Black Cond"/>
              </a:endParaRPr>
            </a:p>
          </p:txBody>
        </p:sp>
      </p:grpSp>
      <p:grpSp>
        <p:nvGrpSpPr>
          <p:cNvPr id="7" name="Group 6"/>
          <p:cNvGrpSpPr/>
          <p:nvPr/>
        </p:nvGrpSpPr>
        <p:grpSpPr>
          <a:xfrm>
            <a:off x="3465672" y="4000540"/>
            <a:ext cx="1512008" cy="1328203"/>
            <a:chOff x="2258748" y="4846768"/>
            <a:chExt cx="1512008" cy="1328203"/>
          </a:xfrm>
          <a:solidFill>
            <a:srgbClr val="FF5050"/>
          </a:solidFill>
        </p:grpSpPr>
        <p:sp>
          <p:nvSpPr>
            <p:cNvPr id="8" name="Rounded Rectangle 7"/>
            <p:cNvSpPr/>
            <p:nvPr/>
          </p:nvSpPr>
          <p:spPr>
            <a:xfrm>
              <a:off x="2258748" y="5161343"/>
              <a:ext cx="1512008" cy="1013628"/>
            </a:xfrm>
            <a:prstGeom prst="roundRect">
              <a:avLst/>
            </a:prstGeom>
            <a:solidFill>
              <a:srgbClr val="CC3300"/>
            </a:solidFill>
            <a:ln>
              <a:solidFill>
                <a:srgbClr val="FF33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latin typeface="Myriad Pro Semibold Cond"/>
                  <a:cs typeface="Myriad Pro Semibold Cond"/>
                </a:rPr>
                <a:t>BOUNCE</a:t>
              </a:r>
              <a:br>
                <a:rPr lang="en-US" b="1" dirty="0" smtClean="0">
                  <a:latin typeface="Myriad Pro Semibold Cond"/>
                  <a:cs typeface="Myriad Pro Semibold Cond"/>
                </a:rPr>
              </a:br>
              <a:r>
                <a:rPr lang="en-US" b="1" dirty="0" smtClean="0">
                  <a:latin typeface="Myriad Pro Semibold Cond"/>
                  <a:cs typeface="Myriad Pro Semibold Cond"/>
                </a:rPr>
                <a:t>RATE</a:t>
              </a:r>
              <a:endParaRPr lang="en-US" b="1" dirty="0">
                <a:latin typeface="Myriad Pro Semibold Cond"/>
                <a:cs typeface="Myriad Pro Semibold Cond"/>
              </a:endParaRPr>
            </a:p>
          </p:txBody>
        </p:sp>
        <p:sp>
          <p:nvSpPr>
            <p:cNvPr id="9" name="Down Arrow 8"/>
            <p:cNvSpPr/>
            <p:nvPr/>
          </p:nvSpPr>
          <p:spPr>
            <a:xfrm>
              <a:off x="2305356" y="4846768"/>
              <a:ext cx="1407144" cy="454384"/>
            </a:xfrm>
            <a:prstGeom prst="downArrow">
              <a:avLst>
                <a:gd name="adj1" fmla="val 73186"/>
                <a:gd name="adj2" fmla="val 50000"/>
              </a:avLst>
            </a:prstGeom>
            <a:solidFill>
              <a:srgbClr val="CC3300"/>
            </a:solidFill>
            <a:ln>
              <a:solidFill>
                <a:srgbClr val="FF330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b="1" dirty="0" smtClean="0">
                  <a:solidFill>
                    <a:schemeClr val="accent2">
                      <a:lumMod val="20000"/>
                      <a:lumOff val="80000"/>
                    </a:schemeClr>
                  </a:solidFill>
                  <a:latin typeface="Myriad Pro Black Cond"/>
                  <a:cs typeface="Myriad Pro Black Cond"/>
                </a:rPr>
                <a:t>LOSS</a:t>
              </a:r>
              <a:endParaRPr lang="en-US" sz="1200" b="1" dirty="0">
                <a:solidFill>
                  <a:schemeClr val="accent2">
                    <a:lumMod val="20000"/>
                    <a:lumOff val="80000"/>
                  </a:schemeClr>
                </a:solidFill>
                <a:latin typeface="Myriad Pro Black Cond"/>
                <a:cs typeface="Myriad Pro Black Cond"/>
              </a:endParaRPr>
            </a:p>
          </p:txBody>
        </p:sp>
      </p:grpSp>
      <p:grpSp>
        <p:nvGrpSpPr>
          <p:cNvPr id="10" name="Group 9"/>
          <p:cNvGrpSpPr/>
          <p:nvPr/>
        </p:nvGrpSpPr>
        <p:grpSpPr>
          <a:xfrm>
            <a:off x="8279254" y="4327339"/>
            <a:ext cx="1873586" cy="2188804"/>
            <a:chOff x="6874750" y="3149557"/>
            <a:chExt cx="2036209" cy="2378788"/>
          </a:xfrm>
        </p:grpSpPr>
        <p:sp>
          <p:nvSpPr>
            <p:cNvPr id="11" name="Rounded Rectangle 10"/>
            <p:cNvSpPr/>
            <p:nvPr/>
          </p:nvSpPr>
          <p:spPr>
            <a:xfrm>
              <a:off x="6874750" y="3149557"/>
              <a:ext cx="2036209" cy="2378788"/>
            </a:xfrm>
            <a:prstGeom prst="roundRect">
              <a:avLst>
                <a:gd name="adj" fmla="val 12089"/>
              </a:avLst>
            </a:prstGeom>
            <a:noFill/>
            <a:ln w="25400" cap="flat" cmpd="sng" algn="ctr">
              <a:solidFill>
                <a:schemeClr val="accent2"/>
              </a:solidFill>
              <a:prstDash val="dash"/>
              <a:round/>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ounded Rectangle 11"/>
            <p:cNvSpPr/>
            <p:nvPr/>
          </p:nvSpPr>
          <p:spPr>
            <a:xfrm>
              <a:off x="7017773" y="3285044"/>
              <a:ext cx="1720305" cy="87381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smtClean="0">
                  <a:latin typeface="Myriad Pro Semibold Cond"/>
                  <a:cs typeface="Myriad Pro Semibold Cond"/>
                </a:rPr>
                <a:t>CONVERSION</a:t>
              </a:r>
              <a:r>
                <a:rPr lang="en-US" sz="1600" b="1" dirty="0" smtClean="0">
                  <a:latin typeface="Myriad Pro Semibold Cond"/>
                  <a:cs typeface="Myriad Pro Semibold Cond"/>
                </a:rPr>
                <a:t/>
              </a:r>
              <a:br>
                <a:rPr lang="en-US" sz="1600" b="1" dirty="0" smtClean="0">
                  <a:latin typeface="Myriad Pro Semibold Cond"/>
                  <a:cs typeface="Myriad Pro Semibold Cond"/>
                </a:rPr>
              </a:br>
              <a:r>
                <a:rPr lang="en-US" sz="1600" b="1" dirty="0" smtClean="0">
                  <a:latin typeface="Myriad Pro Semibold Cond"/>
                  <a:cs typeface="Myriad Pro Semibold Cond"/>
                </a:rPr>
                <a:t>RATE</a:t>
              </a:r>
            </a:p>
          </p:txBody>
        </p:sp>
        <p:sp>
          <p:nvSpPr>
            <p:cNvPr id="13" name="Rounded Rectangle 12"/>
            <p:cNvSpPr/>
            <p:nvPr/>
          </p:nvSpPr>
          <p:spPr>
            <a:xfrm>
              <a:off x="7028858" y="4503066"/>
              <a:ext cx="1720305" cy="87381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smtClean="0">
                  <a:latin typeface="Myriad Pro Semibold Cond"/>
                  <a:cs typeface="Myriad Pro Semibold Cond"/>
                </a:rPr>
                <a:t>ORDER</a:t>
              </a:r>
              <a:br>
                <a:rPr lang="en-US" sz="1600" b="1" dirty="0" smtClean="0">
                  <a:latin typeface="Myriad Pro Semibold Cond"/>
                  <a:cs typeface="Myriad Pro Semibold Cond"/>
                </a:rPr>
              </a:br>
              <a:r>
                <a:rPr lang="en-US" sz="1600" b="1" dirty="0" smtClean="0">
                  <a:latin typeface="Myriad Pro Semibold Cond"/>
                  <a:cs typeface="Myriad Pro Semibold Cond"/>
                </a:rPr>
                <a:t>VALUE</a:t>
              </a:r>
            </a:p>
          </p:txBody>
        </p:sp>
        <p:sp>
          <p:nvSpPr>
            <p:cNvPr id="14" name="TextBox 13"/>
            <p:cNvSpPr txBox="1"/>
            <p:nvPr/>
          </p:nvSpPr>
          <p:spPr>
            <a:xfrm>
              <a:off x="7711336" y="3968213"/>
              <a:ext cx="333176" cy="568634"/>
            </a:xfrm>
            <a:prstGeom prst="rect">
              <a:avLst/>
            </a:prstGeom>
            <a:noFill/>
          </p:spPr>
          <p:txBody>
            <a:bodyPr wrap="square" rtlCol="0">
              <a:spAutoFit/>
            </a:bodyPr>
            <a:lstStyle/>
            <a:p>
              <a:r>
                <a:rPr lang="en-US" sz="2800" b="1" dirty="0" err="1">
                  <a:solidFill>
                    <a:schemeClr val="tx1">
                      <a:lumMod val="65000"/>
                      <a:lumOff val="35000"/>
                    </a:schemeClr>
                  </a:solidFill>
                  <a:latin typeface="+mj-lt"/>
                </a:rPr>
                <a:t>x</a:t>
              </a:r>
              <a:endParaRPr lang="en-US" sz="2800" b="1" dirty="0">
                <a:solidFill>
                  <a:schemeClr val="tx1">
                    <a:lumMod val="65000"/>
                    <a:lumOff val="35000"/>
                  </a:schemeClr>
                </a:solidFill>
                <a:latin typeface="+mj-lt"/>
              </a:endParaRPr>
            </a:p>
          </p:txBody>
        </p:sp>
      </p:grpSp>
      <p:sp>
        <p:nvSpPr>
          <p:cNvPr id="15" name="Right Arrow 14"/>
          <p:cNvSpPr/>
          <p:nvPr/>
        </p:nvSpPr>
        <p:spPr>
          <a:xfrm>
            <a:off x="7687100" y="3123707"/>
            <a:ext cx="520716" cy="6058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p:nvGrpSpPr>
        <p:grpSpPr>
          <a:xfrm>
            <a:off x="6373172" y="2823802"/>
            <a:ext cx="1382240" cy="1176738"/>
            <a:chOff x="5166248" y="3670030"/>
            <a:chExt cx="1382240" cy="1176738"/>
          </a:xfrm>
        </p:grpSpPr>
        <p:sp>
          <p:nvSpPr>
            <p:cNvPr id="17" name="Rounded Rectangle 16"/>
            <p:cNvSpPr/>
            <p:nvPr/>
          </p:nvSpPr>
          <p:spPr>
            <a:xfrm>
              <a:off x="5656630" y="3670030"/>
              <a:ext cx="891858" cy="1176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Myriad Pro Semibold Cond"/>
                  <a:cs typeface="Myriad Pro Semibold Cond"/>
                </a:rPr>
                <a:t>TIME</a:t>
              </a:r>
              <a:br>
                <a:rPr lang="en-US" sz="1400" b="1" dirty="0" smtClean="0">
                  <a:latin typeface="Myriad Pro Semibold Cond"/>
                  <a:cs typeface="Myriad Pro Semibold Cond"/>
                </a:rPr>
              </a:br>
              <a:r>
                <a:rPr lang="en-US" sz="1400" b="1" dirty="0" smtClean="0">
                  <a:latin typeface="Myriad Pro Semibold Cond"/>
                  <a:cs typeface="Myriad Pro Semibold Cond"/>
                </a:rPr>
                <a:t>ON</a:t>
              </a:r>
              <a:br>
                <a:rPr lang="en-US" sz="1400" b="1" dirty="0" smtClean="0">
                  <a:latin typeface="Myriad Pro Semibold Cond"/>
                  <a:cs typeface="Myriad Pro Semibold Cond"/>
                </a:rPr>
              </a:br>
              <a:r>
                <a:rPr lang="en-US" sz="1400" b="1" dirty="0" smtClean="0">
                  <a:latin typeface="Myriad Pro Semibold Cond"/>
                  <a:cs typeface="Myriad Pro Semibold Cond"/>
                </a:rPr>
                <a:t>SITE</a:t>
              </a:r>
            </a:p>
          </p:txBody>
        </p:sp>
        <p:sp>
          <p:nvSpPr>
            <p:cNvPr id="18" name="Right Arrow 17"/>
            <p:cNvSpPr/>
            <p:nvPr/>
          </p:nvSpPr>
          <p:spPr>
            <a:xfrm>
              <a:off x="5166248" y="3968998"/>
              <a:ext cx="582604" cy="6058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966028" y="2823802"/>
            <a:ext cx="1391132" cy="1176738"/>
            <a:chOff x="3759104" y="3670030"/>
            <a:chExt cx="1391132" cy="1176738"/>
          </a:xfrm>
        </p:grpSpPr>
        <p:sp>
          <p:nvSpPr>
            <p:cNvPr id="20" name="Rounded Rectangle 19"/>
            <p:cNvSpPr/>
            <p:nvPr/>
          </p:nvSpPr>
          <p:spPr>
            <a:xfrm>
              <a:off x="4258378" y="3670030"/>
              <a:ext cx="891858" cy="1176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Myriad Pro Semibold Cond"/>
                  <a:cs typeface="Myriad Pro Semibold Cond"/>
                </a:rPr>
                <a:t>PAGES</a:t>
              </a:r>
              <a:br>
                <a:rPr lang="en-US" sz="1400" b="1" dirty="0" smtClean="0">
                  <a:latin typeface="Myriad Pro Semibold Cond"/>
                  <a:cs typeface="Myriad Pro Semibold Cond"/>
                </a:rPr>
              </a:br>
              <a:r>
                <a:rPr lang="en-US" sz="1400" b="1" dirty="0" smtClean="0">
                  <a:latin typeface="Myriad Pro Semibold Cond"/>
                  <a:cs typeface="Myriad Pro Semibold Cond"/>
                </a:rPr>
                <a:t>PER</a:t>
              </a:r>
              <a:br>
                <a:rPr lang="en-US" sz="1400" b="1" dirty="0" smtClean="0">
                  <a:latin typeface="Myriad Pro Semibold Cond"/>
                  <a:cs typeface="Myriad Pro Semibold Cond"/>
                </a:rPr>
              </a:br>
              <a:r>
                <a:rPr lang="en-US" sz="1400" b="1" dirty="0" smtClean="0">
                  <a:latin typeface="Myriad Pro Semibold Cond"/>
                  <a:cs typeface="Myriad Pro Semibold Cond"/>
                </a:rPr>
                <a:t>VISIT</a:t>
              </a:r>
            </a:p>
          </p:txBody>
        </p:sp>
        <p:sp>
          <p:nvSpPr>
            <p:cNvPr id="21" name="Right Arrow 20"/>
            <p:cNvSpPr/>
            <p:nvPr/>
          </p:nvSpPr>
          <p:spPr>
            <a:xfrm>
              <a:off x="3759104" y="3968061"/>
              <a:ext cx="582604" cy="6058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987936" y="2823802"/>
            <a:ext cx="1989744" cy="1176738"/>
            <a:chOff x="1781012" y="3670030"/>
            <a:chExt cx="1989744" cy="1176738"/>
          </a:xfrm>
        </p:grpSpPr>
        <p:sp>
          <p:nvSpPr>
            <p:cNvPr id="23" name="Rounded Rectangle 22"/>
            <p:cNvSpPr/>
            <p:nvPr/>
          </p:nvSpPr>
          <p:spPr>
            <a:xfrm>
              <a:off x="2258748" y="3670030"/>
              <a:ext cx="1512008" cy="1176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Myriad Pro Semibold Cond"/>
                  <a:cs typeface="Myriad Pro Semibold Cond"/>
                </a:rPr>
                <a:t>NUMBER</a:t>
              </a:r>
              <a:br>
                <a:rPr lang="en-US" b="1" dirty="0" smtClean="0">
                  <a:latin typeface="Myriad Pro Semibold Cond"/>
                  <a:cs typeface="Myriad Pro Semibold Cond"/>
                </a:rPr>
              </a:br>
              <a:r>
                <a:rPr lang="en-US" b="1" dirty="0" smtClean="0">
                  <a:latin typeface="Myriad Pro Semibold Cond"/>
                  <a:cs typeface="Myriad Pro Semibold Cond"/>
                </a:rPr>
                <a:t>OF VISITS</a:t>
              </a:r>
              <a:endParaRPr lang="en-US" b="1" dirty="0">
                <a:latin typeface="Myriad Pro Semibold Cond"/>
                <a:cs typeface="Myriad Pro Semibold Cond"/>
              </a:endParaRPr>
            </a:p>
          </p:txBody>
        </p:sp>
        <p:sp>
          <p:nvSpPr>
            <p:cNvPr id="24" name="Right Arrow 23"/>
            <p:cNvSpPr/>
            <p:nvPr/>
          </p:nvSpPr>
          <p:spPr>
            <a:xfrm>
              <a:off x="1781012" y="3967124"/>
              <a:ext cx="582604" cy="6058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5" name="Rounded Rectangle 24"/>
          <p:cNvSpPr/>
          <p:nvPr/>
        </p:nvSpPr>
        <p:spPr>
          <a:xfrm>
            <a:off x="1625228" y="2498532"/>
            <a:ext cx="1411079" cy="196804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150000"/>
              </a:lnSpc>
            </a:pPr>
            <a:r>
              <a:rPr lang="en-US" sz="1400" b="1" dirty="0" smtClean="0">
                <a:latin typeface="Myriad Pro Semibold Cond"/>
                <a:cs typeface="Myriad Pro Semibold Cond"/>
              </a:rPr>
              <a:t>SEARCHES</a:t>
            </a:r>
          </a:p>
          <a:p>
            <a:pPr algn="ctr">
              <a:lnSpc>
                <a:spcPct val="150000"/>
              </a:lnSpc>
            </a:pPr>
            <a:r>
              <a:rPr lang="en-US" sz="1400" b="1" dirty="0" smtClean="0">
                <a:latin typeface="Myriad Pro Semibold Cond"/>
                <a:cs typeface="Myriad Pro Semibold Cond"/>
              </a:rPr>
              <a:t>TWEETS</a:t>
            </a:r>
          </a:p>
          <a:p>
            <a:pPr algn="ctr">
              <a:lnSpc>
                <a:spcPct val="150000"/>
              </a:lnSpc>
            </a:pPr>
            <a:r>
              <a:rPr lang="en-US" sz="1400" b="1" dirty="0" smtClean="0">
                <a:latin typeface="Myriad Pro Semibold Cond"/>
                <a:cs typeface="Myriad Pro Semibold Cond"/>
              </a:rPr>
              <a:t>MENTIONS</a:t>
            </a:r>
          </a:p>
          <a:p>
            <a:pPr algn="ctr">
              <a:lnSpc>
                <a:spcPct val="150000"/>
              </a:lnSpc>
            </a:pPr>
            <a:r>
              <a:rPr lang="en-US" sz="1400" b="1" dirty="0" smtClean="0">
                <a:latin typeface="Myriad Pro Semibold Cond"/>
                <a:cs typeface="Myriad Pro Semibold Cond"/>
              </a:rPr>
              <a:t>ADS SEEN</a:t>
            </a:r>
            <a:endParaRPr lang="en-US" sz="1400" b="1" dirty="0">
              <a:latin typeface="Myriad Pro Semibold Cond"/>
              <a:cs typeface="Myriad Pro Semibold Cond"/>
            </a:endParaRPr>
          </a:p>
        </p:txBody>
      </p:sp>
      <p:sp>
        <p:nvSpPr>
          <p:cNvPr id="26" name="TextBox 25"/>
          <p:cNvSpPr txBox="1"/>
          <p:nvPr/>
        </p:nvSpPr>
        <p:spPr>
          <a:xfrm>
            <a:off x="1492644" y="469688"/>
            <a:ext cx="1904304" cy="461665"/>
          </a:xfrm>
          <a:prstGeom prst="rect">
            <a:avLst/>
          </a:prstGeom>
          <a:noFill/>
        </p:spPr>
        <p:txBody>
          <a:bodyPr wrap="none" rtlCol="0">
            <a:spAutoFit/>
          </a:bodyPr>
          <a:lstStyle/>
          <a:p>
            <a:r>
              <a:rPr lang="en-US" sz="2400" b="1" cap="all" dirty="0" smtClean="0">
                <a:ln w="9000" cmpd="sng">
                  <a:solidFill>
                    <a:schemeClr val="accent5">
                      <a:lumMod val="75000"/>
                    </a:schemeClr>
                  </a:solidFill>
                  <a:prstDash val="solid"/>
                </a:ln>
                <a:solidFill>
                  <a:schemeClr val="accent5"/>
                </a:solidFill>
                <a:effectLst/>
                <a:latin typeface="Myriad Pro Semibold"/>
                <a:cs typeface="Myriad Pro Semibold"/>
              </a:rPr>
              <a:t>ATTENTION</a:t>
            </a:r>
            <a:endParaRPr lang="en-US" sz="2400" b="1" cap="all" dirty="0">
              <a:ln w="9000" cmpd="sng">
                <a:solidFill>
                  <a:schemeClr val="accent5">
                    <a:lumMod val="75000"/>
                  </a:schemeClr>
                </a:solidFill>
                <a:prstDash val="solid"/>
              </a:ln>
              <a:solidFill>
                <a:schemeClr val="accent5"/>
              </a:solidFill>
              <a:effectLst/>
              <a:latin typeface="Myriad Pro Semibold"/>
              <a:cs typeface="Myriad Pro Semibold"/>
            </a:endParaRPr>
          </a:p>
        </p:txBody>
      </p:sp>
      <p:sp>
        <p:nvSpPr>
          <p:cNvPr id="27" name="TextBox 26"/>
          <p:cNvSpPr txBox="1"/>
          <p:nvPr/>
        </p:nvSpPr>
        <p:spPr>
          <a:xfrm>
            <a:off x="4350164" y="469688"/>
            <a:ext cx="2372765" cy="461665"/>
          </a:xfrm>
          <a:prstGeom prst="rect">
            <a:avLst/>
          </a:prstGeom>
          <a:noFill/>
        </p:spPr>
        <p:txBody>
          <a:bodyPr wrap="none" rtlCol="0">
            <a:spAutoFit/>
          </a:bodyPr>
          <a:lstStyle/>
          <a:p>
            <a:pPr algn="ctr"/>
            <a:r>
              <a:rPr lang="en-US" sz="2400" b="1" dirty="0" smtClean="0">
                <a:ln>
                  <a:solidFill>
                    <a:schemeClr val="accent1">
                      <a:lumMod val="50000"/>
                    </a:schemeClr>
                  </a:solidFill>
                </a:ln>
                <a:solidFill>
                  <a:schemeClr val="accent1"/>
                </a:solidFill>
                <a:latin typeface="Myriad Pro Semibold"/>
                <a:cs typeface="Myriad Pro Semibold"/>
              </a:rPr>
              <a:t>ENGAGEMENT</a:t>
            </a:r>
            <a:endParaRPr lang="en-US" sz="2400" b="1" dirty="0">
              <a:ln>
                <a:solidFill>
                  <a:schemeClr val="accent1">
                    <a:lumMod val="50000"/>
                  </a:schemeClr>
                </a:solidFill>
              </a:ln>
              <a:solidFill>
                <a:schemeClr val="accent1"/>
              </a:solidFill>
              <a:latin typeface="Myriad Pro Semibold"/>
              <a:cs typeface="Myriad Pro Semibold"/>
            </a:endParaRPr>
          </a:p>
        </p:txBody>
      </p:sp>
      <p:sp>
        <p:nvSpPr>
          <p:cNvPr id="28" name="TextBox 27"/>
          <p:cNvSpPr txBox="1"/>
          <p:nvPr/>
        </p:nvSpPr>
        <p:spPr>
          <a:xfrm>
            <a:off x="7136246" y="469688"/>
            <a:ext cx="3023585" cy="461665"/>
          </a:xfrm>
          <a:prstGeom prst="rect">
            <a:avLst/>
          </a:prstGeom>
          <a:noFill/>
        </p:spPr>
        <p:txBody>
          <a:bodyPr wrap="none" rtlCol="0">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r"/>
            <a:r>
              <a:rPr lang="en-US" sz="2400" b="1" cap="all" dirty="0" smtClean="0">
                <a:ln w="9000" cmpd="sng">
                  <a:solidFill>
                    <a:schemeClr val="accent2">
                      <a:lumMod val="75000"/>
                    </a:schemeClr>
                  </a:solidFill>
                  <a:prstDash val="solid"/>
                </a:ln>
                <a:solidFill>
                  <a:schemeClr val="accent2"/>
                </a:solidFill>
                <a:effectLst/>
                <a:latin typeface="Myriad Pro Semibold"/>
                <a:cs typeface="Myriad Pro Semibold"/>
              </a:rPr>
              <a:t>Business Metric</a:t>
            </a:r>
            <a:endParaRPr lang="en-US" sz="2400" b="1" cap="all" dirty="0">
              <a:ln w="9000" cmpd="sng">
                <a:solidFill>
                  <a:schemeClr val="accent2">
                    <a:lumMod val="75000"/>
                  </a:schemeClr>
                </a:solidFill>
                <a:prstDash val="solid"/>
              </a:ln>
              <a:solidFill>
                <a:schemeClr val="accent2"/>
              </a:solidFill>
              <a:effectLst/>
              <a:latin typeface="Myriad Pro Semibold"/>
              <a:cs typeface="Myriad Pro Semibold"/>
            </a:endParaRPr>
          </a:p>
        </p:txBody>
      </p:sp>
      <p:sp>
        <p:nvSpPr>
          <p:cNvPr id="29" name="Right Arrow 28"/>
          <p:cNvSpPr/>
          <p:nvPr/>
        </p:nvSpPr>
        <p:spPr>
          <a:xfrm rot="3832202">
            <a:off x="7533520" y="4012193"/>
            <a:ext cx="582604" cy="6058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ight Arrow 29"/>
          <p:cNvSpPr/>
          <p:nvPr/>
        </p:nvSpPr>
        <p:spPr>
          <a:xfrm rot="18821375">
            <a:off x="7522178" y="2206998"/>
            <a:ext cx="582604" cy="6058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1" name="Group 30"/>
          <p:cNvGrpSpPr/>
          <p:nvPr/>
        </p:nvGrpSpPr>
        <p:grpSpPr>
          <a:xfrm>
            <a:off x="8279254" y="969754"/>
            <a:ext cx="1873586" cy="974358"/>
            <a:chOff x="6874750" y="2994280"/>
            <a:chExt cx="2036209" cy="2534065"/>
          </a:xfrm>
        </p:grpSpPr>
        <p:sp>
          <p:nvSpPr>
            <p:cNvPr id="32" name="Rounded Rectangle 31"/>
            <p:cNvSpPr/>
            <p:nvPr/>
          </p:nvSpPr>
          <p:spPr>
            <a:xfrm>
              <a:off x="6874750" y="2994280"/>
              <a:ext cx="2036209" cy="2534065"/>
            </a:xfrm>
            <a:prstGeom prst="roundRect">
              <a:avLst>
                <a:gd name="adj" fmla="val 12089"/>
              </a:avLst>
            </a:prstGeom>
            <a:noFill/>
            <a:ln w="25400" cap="flat" cmpd="sng" algn="ctr">
              <a:solidFill>
                <a:schemeClr val="accent2"/>
              </a:solidFill>
              <a:prstDash val="dash"/>
              <a:round/>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3" name="Rounded Rectangle 32"/>
            <p:cNvSpPr/>
            <p:nvPr/>
          </p:nvSpPr>
          <p:spPr>
            <a:xfrm>
              <a:off x="7028858" y="3180073"/>
              <a:ext cx="1720305" cy="219681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smtClean="0">
                  <a:latin typeface="Myriad Pro Semibold Cond"/>
                  <a:cs typeface="Myriad Pro Semibold Cond"/>
                </a:rPr>
                <a:t>SEARCH IMPACT</a:t>
              </a:r>
            </a:p>
          </p:txBody>
        </p:sp>
      </p:grpSp>
      <p:grpSp>
        <p:nvGrpSpPr>
          <p:cNvPr id="34" name="Group 33"/>
          <p:cNvGrpSpPr/>
          <p:nvPr/>
        </p:nvGrpSpPr>
        <p:grpSpPr>
          <a:xfrm>
            <a:off x="8279254" y="2041324"/>
            <a:ext cx="1873586" cy="974358"/>
            <a:chOff x="6874750" y="2994280"/>
            <a:chExt cx="2036209" cy="2534065"/>
          </a:xfrm>
        </p:grpSpPr>
        <p:sp>
          <p:nvSpPr>
            <p:cNvPr id="35" name="Rounded Rectangle 34"/>
            <p:cNvSpPr/>
            <p:nvPr/>
          </p:nvSpPr>
          <p:spPr>
            <a:xfrm>
              <a:off x="6874750" y="2994280"/>
              <a:ext cx="2036209" cy="2534065"/>
            </a:xfrm>
            <a:prstGeom prst="roundRect">
              <a:avLst>
                <a:gd name="adj" fmla="val 12089"/>
              </a:avLst>
            </a:prstGeom>
            <a:noFill/>
            <a:ln w="25400" cap="flat" cmpd="sng" algn="ctr">
              <a:solidFill>
                <a:schemeClr val="accent2"/>
              </a:solidFill>
              <a:prstDash val="dash"/>
              <a:round/>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Rounded Rectangle 35"/>
            <p:cNvSpPr/>
            <p:nvPr/>
          </p:nvSpPr>
          <p:spPr>
            <a:xfrm>
              <a:off x="7028858" y="3180073"/>
              <a:ext cx="1720305" cy="219681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smtClean="0">
                  <a:latin typeface="Myriad Pro Semibold Cond"/>
                  <a:cs typeface="Myriad Pro Semibold Cond"/>
                </a:rPr>
                <a:t>AD CLICKS</a:t>
              </a:r>
            </a:p>
          </p:txBody>
        </p:sp>
      </p:grpSp>
      <p:grpSp>
        <p:nvGrpSpPr>
          <p:cNvPr id="37" name="Group 36"/>
          <p:cNvGrpSpPr/>
          <p:nvPr/>
        </p:nvGrpSpPr>
        <p:grpSpPr>
          <a:xfrm>
            <a:off x="8279254" y="3112894"/>
            <a:ext cx="1873586" cy="1045796"/>
            <a:chOff x="6874750" y="2994280"/>
            <a:chExt cx="2036209" cy="2534065"/>
          </a:xfrm>
        </p:grpSpPr>
        <p:sp>
          <p:nvSpPr>
            <p:cNvPr id="38" name="Rounded Rectangle 37"/>
            <p:cNvSpPr/>
            <p:nvPr/>
          </p:nvSpPr>
          <p:spPr>
            <a:xfrm>
              <a:off x="6874750" y="2994280"/>
              <a:ext cx="2036209" cy="2534065"/>
            </a:xfrm>
            <a:prstGeom prst="roundRect">
              <a:avLst>
                <a:gd name="adj" fmla="val 12089"/>
              </a:avLst>
            </a:prstGeom>
            <a:noFill/>
            <a:ln w="25400" cap="flat" cmpd="sng" algn="ctr">
              <a:solidFill>
                <a:schemeClr val="accent2"/>
              </a:solidFill>
              <a:prstDash val="dash"/>
              <a:round/>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9" name="Rounded Rectangle 38"/>
            <p:cNvSpPr/>
            <p:nvPr/>
          </p:nvSpPr>
          <p:spPr>
            <a:xfrm>
              <a:off x="7028858" y="2994280"/>
              <a:ext cx="1786858" cy="238260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smtClean="0">
                  <a:latin typeface="Myriad Pro Semibold Cond"/>
                  <a:cs typeface="Myriad Pro Semibold Cond"/>
                </a:rPr>
                <a:t>USERS Productivity and Satisfaction</a:t>
              </a:r>
            </a:p>
          </p:txBody>
        </p:sp>
      </p:grpSp>
    </p:spTree>
    <p:extLst>
      <p:ext uri="{BB962C8B-B14F-4D97-AF65-F5344CB8AC3E}">
        <p14:creationId xmlns:p14="http://schemas.microsoft.com/office/powerpoint/2010/main" val="35363605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par>
                                <p:cTn id="28" presetID="22" presetClass="entr" presetSubtype="8"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childTnLst>
                                </p:cTn>
                              </p:par>
                              <p:par>
                                <p:cTn id="40" presetID="22" presetClass="entr" presetSubtype="8"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left)">
                                      <p:cBhvr>
                                        <p:cTn id="45" dur="500"/>
                                        <p:tgtEl>
                                          <p:spTgt spid="29"/>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animBg="1"/>
      <p:bldP spid="26" grpId="0"/>
      <p:bldP spid="27" grpId="0"/>
      <p:bldP spid="28" grpId="0"/>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How Do We Prioritize?</a:t>
            </a:r>
            <a:endParaRPr lang="en-US" dirty="0"/>
          </a:p>
        </p:txBody>
      </p:sp>
      <p:cxnSp>
        <p:nvCxnSpPr>
          <p:cNvPr id="4" name="Straight Connector 3"/>
          <p:cNvCxnSpPr/>
          <p:nvPr/>
        </p:nvCxnSpPr>
        <p:spPr>
          <a:xfrm rot="5400000">
            <a:off x="348339" y="3947574"/>
            <a:ext cx="35283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112535" y="5711770"/>
            <a:ext cx="6768752"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16200000">
            <a:off x="733640" y="3418257"/>
            <a:ext cx="1800200" cy="338554"/>
          </a:xfrm>
          <a:prstGeom prst="rect">
            <a:avLst/>
          </a:prstGeom>
          <a:noFill/>
        </p:spPr>
        <p:txBody>
          <a:bodyPr wrap="square" rtlCol="0">
            <a:spAutoFit/>
          </a:bodyPr>
          <a:lstStyle/>
          <a:p>
            <a:pPr algn="ctr"/>
            <a:r>
              <a:rPr lang="en-US" sz="1600" b="1" dirty="0" smtClean="0"/>
              <a:t>Performance</a:t>
            </a:r>
            <a:endParaRPr lang="en-US" sz="1600" b="1" dirty="0"/>
          </a:p>
        </p:txBody>
      </p:sp>
      <p:sp>
        <p:nvSpPr>
          <p:cNvPr id="7" name="TextBox 6"/>
          <p:cNvSpPr txBox="1"/>
          <p:nvPr/>
        </p:nvSpPr>
        <p:spPr>
          <a:xfrm>
            <a:off x="7945183" y="5711770"/>
            <a:ext cx="1800200" cy="338554"/>
          </a:xfrm>
          <a:prstGeom prst="rect">
            <a:avLst/>
          </a:prstGeom>
          <a:noFill/>
        </p:spPr>
        <p:txBody>
          <a:bodyPr wrap="square" rtlCol="0">
            <a:spAutoFit/>
          </a:bodyPr>
          <a:lstStyle/>
          <a:p>
            <a:pPr algn="ctr"/>
            <a:r>
              <a:rPr lang="en-US" sz="1600" b="1" dirty="0" smtClean="0"/>
              <a:t>Cost</a:t>
            </a:r>
            <a:endParaRPr lang="en-US" sz="1600" b="1" dirty="0"/>
          </a:p>
        </p:txBody>
      </p:sp>
      <p:grpSp>
        <p:nvGrpSpPr>
          <p:cNvPr id="8" name="Group 28"/>
          <p:cNvGrpSpPr/>
          <p:nvPr/>
        </p:nvGrpSpPr>
        <p:grpSpPr>
          <a:xfrm>
            <a:off x="2544583" y="1391290"/>
            <a:ext cx="6336704" cy="3888432"/>
            <a:chOff x="1403648" y="908720"/>
            <a:chExt cx="6336704" cy="4032448"/>
          </a:xfrm>
        </p:grpSpPr>
        <p:sp>
          <p:nvSpPr>
            <p:cNvPr id="9" name="Rectangle 8"/>
            <p:cNvSpPr/>
            <p:nvPr/>
          </p:nvSpPr>
          <p:spPr>
            <a:xfrm>
              <a:off x="1403648" y="1730145"/>
              <a:ext cx="6336704" cy="3211023"/>
            </a:xfrm>
            <a:prstGeom prst="rect">
              <a:avLst/>
            </a:prstGeom>
            <a:gradFill flip="none" rotWithShape="1">
              <a:gsLst>
                <a:gs pos="0">
                  <a:srgbClr val="FF0000">
                    <a:alpha val="54000"/>
                  </a:srgbClr>
                </a:gs>
                <a:gs pos="39999">
                  <a:srgbClr val="FFC000">
                    <a:alpha val="54000"/>
                  </a:srgbClr>
                </a:gs>
                <a:gs pos="70000">
                  <a:srgbClr val="92D050">
                    <a:alpha val="54000"/>
                  </a:srgbClr>
                </a:gs>
                <a:gs pos="100000">
                  <a:srgbClr val="FFEBFA">
                    <a:alpha val="5400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1403648" y="908720"/>
              <a:ext cx="6336704" cy="792088"/>
            </a:xfrm>
            <a:prstGeom prst="rightArrow">
              <a:avLst/>
            </a:prstGeom>
            <a:gradFill>
              <a:gsLst>
                <a:gs pos="0">
                  <a:srgbClr val="FF0000">
                    <a:alpha val="54000"/>
                  </a:srgbClr>
                </a:gs>
                <a:gs pos="39999">
                  <a:srgbClr val="FFC000">
                    <a:alpha val="54000"/>
                  </a:srgbClr>
                </a:gs>
                <a:gs pos="70000">
                  <a:srgbClr val="92D050">
                    <a:alpha val="54000"/>
                  </a:srgbClr>
                </a:gs>
                <a:gs pos="100000">
                  <a:srgbClr val="FFEBFA">
                    <a:alpha val="54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Easy 					Hard</a:t>
              </a:r>
              <a:endParaRPr lang="en-US" b="1" dirty="0">
                <a:solidFill>
                  <a:schemeClr val="tx1"/>
                </a:solidFill>
              </a:endParaRPr>
            </a:p>
          </p:txBody>
        </p:sp>
      </p:grpSp>
      <p:sp>
        <p:nvSpPr>
          <p:cNvPr id="11" name="Freeform 10"/>
          <p:cNvSpPr/>
          <p:nvPr/>
        </p:nvSpPr>
        <p:spPr>
          <a:xfrm>
            <a:off x="2677511" y="2281654"/>
            <a:ext cx="6153150" cy="2924175"/>
          </a:xfrm>
          <a:custGeom>
            <a:avLst/>
            <a:gdLst>
              <a:gd name="connsiteX0" fmla="*/ 0 w 6153150"/>
              <a:gd name="connsiteY0" fmla="*/ 0 h 2924175"/>
              <a:gd name="connsiteX1" fmla="*/ 952500 w 6153150"/>
              <a:gd name="connsiteY1" fmla="*/ 1009650 h 2924175"/>
              <a:gd name="connsiteX2" fmla="*/ 2428875 w 6153150"/>
              <a:gd name="connsiteY2" fmla="*/ 2000250 h 2924175"/>
              <a:gd name="connsiteX3" fmla="*/ 4581525 w 6153150"/>
              <a:gd name="connsiteY3" fmla="*/ 2724150 h 2924175"/>
              <a:gd name="connsiteX4" fmla="*/ 6153150 w 6153150"/>
              <a:gd name="connsiteY4" fmla="*/ 2924175 h 2924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3150" h="2924175">
                <a:moveTo>
                  <a:pt x="0" y="0"/>
                </a:moveTo>
                <a:cubicBezTo>
                  <a:pt x="273844" y="338137"/>
                  <a:pt x="547688" y="676275"/>
                  <a:pt x="952500" y="1009650"/>
                </a:cubicBezTo>
                <a:cubicBezTo>
                  <a:pt x="1357313" y="1343025"/>
                  <a:pt x="1824038" y="1714500"/>
                  <a:pt x="2428875" y="2000250"/>
                </a:cubicBezTo>
                <a:cubicBezTo>
                  <a:pt x="3033712" y="2286000"/>
                  <a:pt x="3960813" y="2570163"/>
                  <a:pt x="4581525" y="2724150"/>
                </a:cubicBezTo>
                <a:cubicBezTo>
                  <a:pt x="5202237" y="2878137"/>
                  <a:pt x="5865813" y="2890838"/>
                  <a:pt x="6153150" y="2924175"/>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435094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How Fast is Fast?</a:t>
            </a:r>
            <a:endParaRPr lang="en-US" dirty="0"/>
          </a:p>
        </p:txBody>
      </p:sp>
      <p:pic>
        <p:nvPicPr>
          <p:cNvPr id="4" name="Picture 3" descr="Zona_Need_For_Speed.pdf (page 1 of 9).jpg"/>
          <p:cNvPicPr>
            <a:picLocks noChangeAspect="1"/>
          </p:cNvPicPr>
          <p:nvPr/>
        </p:nvPicPr>
        <p:blipFill>
          <a:blip r:embed="rId2" cstate="print"/>
          <a:stretch>
            <a:fillRect/>
          </a:stretch>
        </p:blipFill>
        <p:spPr>
          <a:xfrm>
            <a:off x="5827987" y="1135118"/>
            <a:ext cx="4189640" cy="5435208"/>
          </a:xfrm>
          <a:prstGeom prst="rect">
            <a:avLst/>
          </a:prstGeom>
          <a:ln>
            <a:solidFill>
              <a:schemeClr val="tx1"/>
            </a:solidFill>
          </a:ln>
          <a:effectLst>
            <a:outerShdw blurRad="50800" dist="63500" dir="2700000">
              <a:srgbClr val="000000">
                <a:alpha val="69000"/>
              </a:srgbClr>
            </a:outerShdw>
          </a:effectLst>
        </p:spPr>
      </p:pic>
      <p:pic>
        <p:nvPicPr>
          <p:cNvPr id="5" name="Picture 4" descr="Zona_Need_For_Speed.pdf (page 6 of 9).jpg"/>
          <p:cNvPicPr>
            <a:picLocks noChangeAspect="1"/>
          </p:cNvPicPr>
          <p:nvPr/>
        </p:nvPicPr>
        <p:blipFill>
          <a:blip r:embed="rId3" cstate="print"/>
          <a:stretch>
            <a:fillRect/>
          </a:stretch>
        </p:blipFill>
        <p:spPr>
          <a:xfrm>
            <a:off x="2932386" y="3497318"/>
            <a:ext cx="7162800" cy="2442668"/>
          </a:xfrm>
          <a:prstGeom prst="rect">
            <a:avLst/>
          </a:prstGeom>
          <a:effectLst>
            <a:outerShdw blurRad="114300" dist="139700" dir="2700000">
              <a:srgbClr val="000000">
                <a:alpha val="63000"/>
              </a:srgbClr>
            </a:outerShdw>
          </a:effectLst>
        </p:spPr>
      </p:pic>
    </p:spTree>
    <p:extLst>
      <p:ext uri="{BB962C8B-B14F-4D97-AF65-F5344CB8AC3E}">
        <p14:creationId xmlns:p14="http://schemas.microsoft.com/office/powerpoint/2010/main" val="41158863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4/3*#ppt_w"/>
                                          </p:val>
                                        </p:tav>
                                        <p:tav tm="100000">
                                          <p:val>
                                            <p:strVal val="#ppt_w"/>
                                          </p:val>
                                        </p:tav>
                                      </p:tavLst>
                                    </p:anim>
                                    <p:anim calcmode="lin" valueType="num">
                                      <p:cBhvr>
                                        <p:cTn id="8" dur="500" fill="hold"/>
                                        <p:tgtEl>
                                          <p:spTgt spid="5"/>
                                        </p:tgtEl>
                                        <p:attrNameLst>
                                          <p:attrName>ppt_h</p:attrName>
                                        </p:attrNameLst>
                                      </p:cBhvr>
                                      <p:tavLst>
                                        <p:tav tm="0">
                                          <p:val>
                                            <p:strVal val="4/3*#ppt_h"/>
                                          </p:val>
                                        </p:tav>
                                        <p:tav tm="100000">
                                          <p:val>
                                            <p:strVal val="#ppt_h"/>
                                          </p:val>
                                        </p:tav>
                                      </p:tavLst>
                                    </p:anim>
                                  </p:childTnLst>
                                </p:cTn>
                              </p:par>
                              <p:par>
                                <p:cTn id="9" presetID="10" presetClass="exit" presetSubtype="0" fill="hold" nodeType="withEffect">
                                  <p:stCondLst>
                                    <p:cond delay="0"/>
                                  </p:stCondLst>
                                  <p:childTnLst>
                                    <p:animEffect transition="out" filter="fade">
                                      <p:cBhvr>
                                        <p:cTn id="10" dur="2000"/>
                                        <p:tgtEl>
                                          <p:spTgt spid="4"/>
                                        </p:tgtEl>
                                      </p:cBhvr>
                                    </p:animEffect>
                                    <p:set>
                                      <p:cBhvr>
                                        <p:cTn id="11"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How Fast is Fast?</a:t>
            </a:r>
            <a:endParaRPr lang="en-US" dirty="0"/>
          </a:p>
        </p:txBody>
      </p:sp>
      <p:pic>
        <p:nvPicPr>
          <p:cNvPr id="4" name="Picture 6"/>
          <p:cNvPicPr>
            <a:picLocks noChangeAspect="1" noChangeArrowheads="1"/>
          </p:cNvPicPr>
          <p:nvPr/>
        </p:nvPicPr>
        <p:blipFill>
          <a:blip r:embed="rId2" cstate="print"/>
          <a:srcRect/>
          <a:stretch>
            <a:fillRect/>
          </a:stretch>
        </p:blipFill>
        <p:spPr bwMode="auto">
          <a:xfrm>
            <a:off x="5652161" y="862426"/>
            <a:ext cx="4446271" cy="5758408"/>
          </a:xfrm>
          <a:prstGeom prst="rect">
            <a:avLst/>
          </a:prstGeom>
          <a:noFill/>
          <a:ln w="9525">
            <a:solidFill>
              <a:schemeClr val="tx1"/>
            </a:solidFill>
            <a:miter lim="800000"/>
            <a:headEnd/>
            <a:tailEnd/>
          </a:ln>
        </p:spPr>
      </p:pic>
      <p:pic>
        <p:nvPicPr>
          <p:cNvPr id="5" name="Picture 8"/>
          <p:cNvPicPr>
            <a:picLocks noChangeAspect="1" noChangeArrowheads="1"/>
          </p:cNvPicPr>
          <p:nvPr/>
        </p:nvPicPr>
        <p:blipFill>
          <a:blip r:embed="rId3" cstate="print"/>
          <a:srcRect/>
          <a:stretch>
            <a:fillRect/>
          </a:stretch>
        </p:blipFill>
        <p:spPr bwMode="auto">
          <a:xfrm>
            <a:off x="3341529" y="2662626"/>
            <a:ext cx="6183617" cy="3251840"/>
          </a:xfrm>
          <a:prstGeom prst="rect">
            <a:avLst/>
          </a:prstGeom>
          <a:noFill/>
          <a:ln w="9525">
            <a:noFill/>
            <a:miter lim="800000"/>
            <a:headEnd/>
            <a:tailEnd/>
          </a:ln>
        </p:spPr>
      </p:pic>
    </p:spTree>
    <p:extLst>
      <p:ext uri="{BB962C8B-B14F-4D97-AF65-F5344CB8AC3E}">
        <p14:creationId xmlns:p14="http://schemas.microsoft.com/office/powerpoint/2010/main" val="41390019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par>
                                <p:cTn id="8" presetID="3" presetClass="exit" presetSubtype="10" fill="hold" nodeType="withEffect">
                                  <p:stCondLst>
                                    <p:cond delay="0"/>
                                  </p:stCondLst>
                                  <p:childTnLst>
                                    <p:animEffect transition="out" filter="blinds(horizontal)">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Slow Down Experiments</a:t>
            </a:r>
            <a:endParaRPr lang="en-US" dirty="0"/>
          </a:p>
        </p:txBody>
      </p:sp>
      <p:pic>
        <p:nvPicPr>
          <p:cNvPr id="4" name="Picture 3"/>
          <p:cNvPicPr>
            <a:picLocks noChangeAspect="1"/>
          </p:cNvPicPr>
          <p:nvPr/>
        </p:nvPicPr>
        <p:blipFill>
          <a:blip r:embed="rId2" cstate="print"/>
          <a:stretch>
            <a:fillRect/>
          </a:stretch>
        </p:blipFill>
        <p:spPr>
          <a:xfrm>
            <a:off x="2119587" y="1034612"/>
            <a:ext cx="7721600" cy="5676900"/>
          </a:xfrm>
          <a:prstGeom prst="rect">
            <a:avLst/>
          </a:prstGeom>
        </p:spPr>
      </p:pic>
    </p:spTree>
    <p:extLst>
      <p:ext uri="{BB962C8B-B14F-4D97-AF65-F5344CB8AC3E}">
        <p14:creationId xmlns:p14="http://schemas.microsoft.com/office/powerpoint/2010/main" val="339387085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 (2)">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TENA11_BreakoutSession_Template_16x9_Final (2)">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Props1.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893833E7-CDA5-4E4A-AF0B-36A91B78C9EF}">
  <ds:schemaRefs>
    <ds:schemaRef ds:uri="http://purl.org/dc/terms/"/>
    <ds:schemaRef ds:uri="http://purl.org/dc/dcmitype/"/>
    <ds:schemaRef ds:uri="http://www.w3.org/XML/1998/namespace"/>
    <ds:schemaRef ds:uri="2295e2e7-0eeb-498e-8716-217bb2ee6ee3"/>
    <ds:schemaRef ds:uri="http://purl.org/dc/elements/1.1/"/>
    <ds:schemaRef ds:uri="http://schemas.openxmlformats.org/package/2006/metadata/core-properties"/>
    <ds:schemaRef ds:uri="http://schemas.microsoft.com/office/2006/documentManagement/types"/>
    <ds:schemaRef ds:uri="8b529f77-48ab-4581-b468-93f09345b8aa"/>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185</TotalTime>
  <Words>1079</Words>
  <Application>Microsoft Office PowerPoint</Application>
  <PresentationFormat>Custom</PresentationFormat>
  <Paragraphs>222</Paragraphs>
  <Slides>35</Slides>
  <Notes>9</Notes>
  <HiddenSlides>0</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TENA11_BreakoutSession_Template_16x9_Final (2)</vt:lpstr>
      <vt:lpstr>1_White with Consolas font for code slides</vt:lpstr>
      <vt:lpstr>1_TENA11_BreakoutSession_Template_16x9_Final (2)</vt:lpstr>
      <vt:lpstr>Why Web Performance Matters</vt:lpstr>
      <vt:lpstr>Richard Campbell</vt:lpstr>
      <vt:lpstr>Why Does Web Performance Matter?</vt:lpstr>
      <vt:lpstr>Is This Your Web Site?</vt:lpstr>
      <vt:lpstr>PowerPoint Presentation</vt:lpstr>
      <vt:lpstr>So How Do We Prioritize?</vt:lpstr>
      <vt:lpstr>So How Fast is Fast?</vt:lpstr>
      <vt:lpstr>So How Fast is Fast?</vt:lpstr>
      <vt:lpstr>The Slow Down Experiments</vt:lpstr>
      <vt:lpstr>Impact of additional delay</vt:lpstr>
      <vt:lpstr>Massive Optimization</vt:lpstr>
      <vt:lpstr>Shopzilla Re-Engineering</vt:lpstr>
      <vt:lpstr>What’s the real benefit?</vt:lpstr>
      <vt:lpstr>No-Code Optimization</vt:lpstr>
      <vt:lpstr>What they did</vt:lpstr>
      <vt:lpstr>The Result</vt:lpstr>
      <vt:lpstr>How About a Regular Mortal Site?</vt:lpstr>
      <vt:lpstr>Business Impact</vt:lpstr>
      <vt:lpstr>Strangeloop Research</vt:lpstr>
      <vt:lpstr>PowerPoint Presentation</vt:lpstr>
      <vt:lpstr>PowerPoint Presentation</vt:lpstr>
      <vt:lpstr>PowerPoint Presentation</vt:lpstr>
      <vt:lpstr>Instrumenting Your Application</vt:lpstr>
      <vt:lpstr>Using Web Log Beacons</vt:lpstr>
      <vt:lpstr>Using WebTimings</vt:lpstr>
      <vt:lpstr>Using WebTimings</vt:lpstr>
      <vt:lpstr>Using WebTimings</vt:lpstr>
      <vt:lpstr>Using WebTimings</vt:lpstr>
      <vt:lpstr>The Hard Part of Web Beacons</vt:lpstr>
      <vt:lpstr>Calls to Action</vt:lpstr>
      <vt:lpstr>Web Track Resources</vt:lpstr>
      <vt:lpstr>Resources</vt:lpstr>
      <vt:lpstr>PowerPoint Presentation</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DEV344: Why Web Performance Matters</dc:title>
  <dc:subject>Microsoft TechEd North America 2011</dc:subject>
  <dc:creator>Richard Campbell</dc:creator>
  <dc:description>Template Design: Jordan Cayabyab
Formatter: Dana Kim-Wincapaw, Silver Fox Productions, Inc. 
Event Date: May 16-19, 2011
Event Location: Atlanta
Audience Type: Developers, IT Pros</dc:description>
  <cp:lastModifiedBy>Shows</cp:lastModifiedBy>
  <cp:revision>23</cp:revision>
  <cp:lastPrinted>2010-05-11T05:02:34Z</cp:lastPrinted>
  <dcterms:created xsi:type="dcterms:W3CDTF">2011-05-15T11:40:33Z</dcterms:created>
  <dcterms:modified xsi:type="dcterms:W3CDTF">2011-05-18T22:40:12Z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