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3"/>
  </p:notesMasterIdLst>
  <p:handoutMasterIdLst>
    <p:handoutMasterId r:id="rId34"/>
  </p:handoutMasterIdLst>
  <p:sldIdLst>
    <p:sldId id="319" r:id="rId6"/>
    <p:sldId id="322" r:id="rId7"/>
    <p:sldId id="337" r:id="rId8"/>
    <p:sldId id="335" r:id="rId9"/>
    <p:sldId id="362" r:id="rId10"/>
    <p:sldId id="340" r:id="rId11"/>
    <p:sldId id="342" r:id="rId12"/>
    <p:sldId id="343" r:id="rId13"/>
    <p:sldId id="344" r:id="rId14"/>
    <p:sldId id="360" r:id="rId15"/>
    <p:sldId id="346" r:id="rId16"/>
    <p:sldId id="363" r:id="rId17"/>
    <p:sldId id="348" r:id="rId18"/>
    <p:sldId id="338" r:id="rId19"/>
    <p:sldId id="349" r:id="rId20"/>
    <p:sldId id="339" r:id="rId21"/>
    <p:sldId id="350" r:id="rId22"/>
    <p:sldId id="368" r:id="rId23"/>
    <p:sldId id="351" r:id="rId24"/>
    <p:sldId id="361" r:id="rId25"/>
    <p:sldId id="356" r:id="rId26"/>
    <p:sldId id="331" r:id="rId27"/>
    <p:sldId id="364" r:id="rId28"/>
    <p:sldId id="365" r:id="rId29"/>
    <p:sldId id="366" r:id="rId30"/>
    <p:sldId id="367" r:id="rId31"/>
    <p:sldId id="271"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7" autoAdjust="0"/>
    <p:restoredTop sz="95610" autoAdjust="0"/>
  </p:normalViewPr>
  <p:slideViewPr>
    <p:cSldViewPr snapToGrid="0">
      <p:cViewPr varScale="1">
        <p:scale>
          <a:sx n="101" d="100"/>
          <a:sy n="101" d="100"/>
        </p:scale>
        <p:origin x="-35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1524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9DFA872-13A3-40E8-BCF6-A7DC9476D038}"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62949E2-A565-40A5-AF7D-4EF9EA41B210}"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1676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484DF4D7-53F0-4E78-AAF2-6174C0ED3650}"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8A347A36-81D5-496E-BD9C-DB88E9ADC51F}"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D7FC353-5375-4581-B798-59CE4D1FEAB5}"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D9355443-006E-4B6C-A57B-AD70236376E5}"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08385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DBCCB33-5E7E-4A42-9C5D-536E33CCE889}"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rtl="0" fontAlgn="ctr"/>
            <a:endParaRPr lang="en-US" dirty="0"/>
          </a:p>
        </p:txBody>
      </p:sp>
      <p:sp>
        <p:nvSpPr>
          <p:cNvPr id="8" name="Date Placeholder 7"/>
          <p:cNvSpPr>
            <a:spLocks noGrp="1"/>
          </p:cNvSpPr>
          <p:nvPr>
            <p:ph type="dt" idx="10"/>
          </p:nvPr>
        </p:nvSpPr>
        <p:spPr/>
        <p:txBody>
          <a:bodyPr/>
          <a:lstStyle/>
          <a:p>
            <a:fld id="{E0222223-19DD-4FDC-8F91-03DFDF416B97}"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8949744-BFCD-4323-9066-475A6C6A75BF}"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C29E1912-0C11-465F-910F-9157FE06E49F}"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A9E22F5B-0C06-4DB9-B695-8A20B3A73F8E}"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C14FE9A-B701-4B41-804D-8AA45ECF66BC}"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F8AAF18E-5E22-4AA5-B7F8-F9B4F65EE434}"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8" name="Date Placeholder 7"/>
          <p:cNvSpPr>
            <a:spLocks noGrp="1"/>
          </p:cNvSpPr>
          <p:nvPr>
            <p:ph type="dt" idx="10"/>
          </p:nvPr>
        </p:nvSpPr>
        <p:spPr/>
        <p:txBody>
          <a:bodyPr/>
          <a:lstStyle/>
          <a:p>
            <a:fld id="{36FC791A-2F59-4696-B721-438343BB2C5D}"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BCC00221-6C6F-412D-A2F1-51390193AA46}"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07A9D5D0-C2EC-4553-9FFB-39081B79E9DE}"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FBF19C0-458E-4713-A642-3F11A1A41603}"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EBD3598C-B0AA-4545-B44D-5D212B094D1F}"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36550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901701E-835B-4D64-8C70-D1983C600B7A}"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0FE6179-2DBC-452B-9DC0-51EF3CDFE479}"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effectLst/>
            </a:endParaRPr>
          </a:p>
        </p:txBody>
      </p:sp>
      <p:sp>
        <p:nvSpPr>
          <p:cNvPr id="8" name="Date Placeholder 7"/>
          <p:cNvSpPr>
            <a:spLocks noGrp="1"/>
          </p:cNvSpPr>
          <p:nvPr>
            <p:ph type="dt" idx="10"/>
          </p:nvPr>
        </p:nvSpPr>
        <p:spPr/>
        <p:txBody>
          <a:bodyPr/>
          <a:lstStyle/>
          <a:p>
            <a:fld id="{A2FB6AA4-BA24-4604-8054-9A9CCE1215C2}"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259EDDF-D62B-4D78-B5FF-DBA7B62F0AFE}"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635821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2224869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11271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46012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84307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0919497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0089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8486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77347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616019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10903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33846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4780689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70360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295487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082743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658831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512069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464856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85383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64297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75973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5276406"/>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orchardproject.net/"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hanselman.com/blog/" TargetMode="External"/><Relationship Id="rId2" Type="http://schemas.openxmlformats.org/officeDocument/2006/relationships/hyperlink" Target="http://weblogs.asp.net/Scottgu/"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“Are you already done?”</a:t>
            </a:r>
            <a:endParaRPr lang="en-US" dirty="0"/>
          </a:p>
        </p:txBody>
      </p:sp>
      <p:sp>
        <p:nvSpPr>
          <p:cNvPr id="6" name="Subtitle 5"/>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my wife</a:t>
            </a:r>
          </a:p>
          <a:p>
            <a:endParaRPr lang="en-US" dirty="0"/>
          </a:p>
        </p:txBody>
      </p:sp>
    </p:spTree>
    <p:extLst>
      <p:ext uri="{BB962C8B-B14F-4D97-AF65-F5344CB8AC3E}">
        <p14:creationId xmlns:p14="http://schemas.microsoft.com/office/powerpoint/2010/main" val="42526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REAL website needs:</a:t>
            </a:r>
            <a:endParaRPr lang="en-US" dirty="0"/>
          </a:p>
        </p:txBody>
      </p:sp>
      <p:sp>
        <p:nvSpPr>
          <p:cNvPr id="3" name="Text Placeholder 2"/>
          <p:cNvSpPr>
            <a:spLocks noGrp="1"/>
          </p:cNvSpPr>
          <p:nvPr>
            <p:ph type="body" sz="quarter" idx="10"/>
          </p:nvPr>
        </p:nvSpPr>
        <p:spPr/>
        <p:txBody>
          <a:bodyPr/>
          <a:lstStyle/>
          <a:p>
            <a:r>
              <a:rPr lang="en-US" smtClean="0"/>
              <a:t>Categorized content</a:t>
            </a:r>
          </a:p>
          <a:p>
            <a:r>
              <a:rPr lang="en-US" smtClean="0"/>
              <a:t>Drill down master-details</a:t>
            </a:r>
          </a:p>
          <a:p>
            <a:r>
              <a:rPr lang="en-US" smtClean="0"/>
              <a:t>Search engine and indexing</a:t>
            </a:r>
          </a:p>
          <a:p>
            <a:r>
              <a:rPr lang="en-US" smtClean="0"/>
              <a:t>Multi level menus</a:t>
            </a:r>
          </a:p>
          <a:p>
            <a:r>
              <a:rPr lang="en-US" smtClean="0"/>
              <a:t>… and who knows what else?</a:t>
            </a:r>
            <a:endParaRPr lang="en-US" dirty="0" smtClean="0"/>
          </a:p>
        </p:txBody>
      </p:sp>
    </p:spTree>
    <p:extLst>
      <p:ext uri="{BB962C8B-B14F-4D97-AF65-F5344CB8AC3E}">
        <p14:creationId xmlns:p14="http://schemas.microsoft.com/office/powerpoint/2010/main" val="18845991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Finishing the website</a:t>
            </a:r>
            <a:endParaRPr lang="en-US"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3677815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is not REAL life, man!</a:t>
            </a:r>
            <a:endParaRPr lang="en-US" dirty="0"/>
          </a:p>
        </p:txBody>
      </p:sp>
      <p:sp>
        <p:nvSpPr>
          <p:cNvPr id="3" name="Text Placeholder 2"/>
          <p:cNvSpPr>
            <a:spLocks noGrp="1"/>
          </p:cNvSpPr>
          <p:nvPr>
            <p:ph type="body" sz="quarter" idx="10"/>
          </p:nvPr>
        </p:nvSpPr>
        <p:spPr/>
        <p:txBody>
          <a:bodyPr/>
          <a:lstStyle/>
          <a:p>
            <a:r>
              <a:rPr lang="en-US" smtClean="0"/>
              <a:t>Real life</a:t>
            </a:r>
          </a:p>
          <a:p>
            <a:pPr lvl="1"/>
            <a:r>
              <a:rPr lang="en-US" smtClean="0"/>
              <a:t>You get a customer</a:t>
            </a:r>
          </a:p>
          <a:p>
            <a:pPr lvl="1"/>
            <a:r>
              <a:rPr lang="en-US" smtClean="0"/>
              <a:t>You choose a product</a:t>
            </a:r>
          </a:p>
          <a:p>
            <a:pPr lvl="1"/>
            <a:r>
              <a:rPr lang="en-US" smtClean="0"/>
              <a:t>Customer adds another requirement</a:t>
            </a:r>
          </a:p>
          <a:p>
            <a:pPr lvl="1"/>
            <a:r>
              <a:rPr lang="en-US" smtClean="0"/>
              <a:t>You are blocked</a:t>
            </a:r>
          </a:p>
          <a:p>
            <a:pPr lvl="1"/>
            <a:r>
              <a:rPr lang="en-US" smtClean="0"/>
              <a:t>GOTO 2</a:t>
            </a:r>
          </a:p>
          <a:p>
            <a:r>
              <a:rPr lang="en-US" smtClean="0"/>
              <a:t>In real life, you need to control the product</a:t>
            </a:r>
            <a:endParaRPr lang="en-US" dirty="0" smtClean="0"/>
          </a:p>
        </p:txBody>
      </p:sp>
    </p:spTree>
    <p:extLst>
      <p:ext uri="{BB962C8B-B14F-4D97-AF65-F5344CB8AC3E}">
        <p14:creationId xmlns:p14="http://schemas.microsoft.com/office/powerpoint/2010/main" val="3695173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“You can do it yourself if you are not happy with it!”</a:t>
            </a:r>
            <a:endParaRPr lang="en-US" dirty="0"/>
          </a:p>
        </p:txBody>
      </p:sp>
      <p:sp>
        <p:nvSpPr>
          <p:cNvPr id="6" name="Subtitle 5"/>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my wife … again</a:t>
            </a:r>
          </a:p>
          <a:p>
            <a:endParaRPr lang="en-US" dirty="0"/>
          </a:p>
        </p:txBody>
      </p:sp>
    </p:spTree>
    <p:extLst>
      <p:ext uri="{BB962C8B-B14F-4D97-AF65-F5344CB8AC3E}">
        <p14:creationId xmlns:p14="http://schemas.microsoft.com/office/powerpoint/2010/main" val="369290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Get Down to the Metal with ASP.NET MVC</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57394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“This little thing is quite extensible”</a:t>
            </a:r>
            <a:endParaRPr lang="en-US" dirty="0"/>
          </a:p>
        </p:txBody>
      </p:sp>
      <p:sp>
        <p:nvSpPr>
          <p:cNvPr id="6" name="Subtitle 5"/>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my wife … I think</a:t>
            </a:r>
          </a:p>
          <a:p>
            <a:endParaRPr lang="en-US" dirty="0"/>
          </a:p>
        </p:txBody>
      </p:sp>
    </p:spTree>
    <p:extLst>
      <p:ext uri="{BB962C8B-B14F-4D97-AF65-F5344CB8AC3E}">
        <p14:creationId xmlns:p14="http://schemas.microsoft.com/office/powerpoint/2010/main" val="3366254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share the love…</a:t>
            </a:r>
            <a:endParaRPr lang="en-US" dirty="0"/>
          </a:p>
        </p:txBody>
      </p:sp>
      <p:sp>
        <p:nvSpPr>
          <p:cNvPr id="3" name="Text Placeholder 2"/>
          <p:cNvSpPr>
            <a:spLocks noGrp="1"/>
          </p:cNvSpPr>
          <p:nvPr>
            <p:ph type="body" sz="quarter" idx="10"/>
          </p:nvPr>
        </p:nvSpPr>
        <p:spPr/>
        <p:txBody>
          <a:bodyPr/>
          <a:lstStyle/>
          <a:p>
            <a:r>
              <a:rPr lang="en-US" smtClean="0"/>
              <a:t>Share knowledge</a:t>
            </a:r>
          </a:p>
          <a:p>
            <a:pPr lvl="1"/>
            <a:r>
              <a:rPr lang="en-US" smtClean="0"/>
              <a:t>Forum</a:t>
            </a:r>
          </a:p>
          <a:p>
            <a:pPr lvl="1"/>
            <a:r>
              <a:rPr lang="en-US" smtClean="0"/>
              <a:t>Community</a:t>
            </a:r>
          </a:p>
          <a:p>
            <a:r>
              <a:rPr lang="en-US" smtClean="0"/>
              <a:t>Share extensions to Orchard</a:t>
            </a:r>
          </a:p>
          <a:p>
            <a:pPr lvl="1"/>
            <a:r>
              <a:rPr lang="en-US" smtClean="0"/>
              <a:t>Modules</a:t>
            </a:r>
          </a:p>
          <a:p>
            <a:pPr lvl="1"/>
            <a:r>
              <a:rPr lang="en-US" smtClean="0"/>
              <a:t>Themes</a:t>
            </a:r>
          </a:p>
          <a:p>
            <a:pPr lvl="1"/>
            <a:r>
              <a:rPr lang="en-US" smtClean="0"/>
              <a:t>Translations</a:t>
            </a:r>
          </a:p>
          <a:p>
            <a:endParaRPr lang="en-US" dirty="0"/>
          </a:p>
        </p:txBody>
      </p:sp>
    </p:spTree>
    <p:extLst>
      <p:ext uri="{BB962C8B-B14F-4D97-AF65-F5344CB8AC3E}">
        <p14:creationId xmlns:p14="http://schemas.microsoft.com/office/powerpoint/2010/main" val="9765608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“This is the greatest thing since sliced bread”</a:t>
            </a:r>
            <a:endParaRPr lang="en-US" dirty="0"/>
          </a:p>
        </p:txBody>
      </p:sp>
      <p:sp>
        <p:nvSpPr>
          <p:cNvPr id="12" name="Subtitle 11"/>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z="8000" dirty="0" smtClean="0"/>
              <a:t>about </a:t>
            </a:r>
            <a:r>
              <a:rPr lang="en-US" sz="8000" dirty="0" err="1" smtClean="0"/>
              <a:t>Nuget</a:t>
            </a:r>
            <a:endParaRPr lang="en-US" sz="8000" dirty="0"/>
          </a:p>
        </p:txBody>
      </p:sp>
      <p:sp>
        <p:nvSpPr>
          <p:cNvPr id="14" name="Text Placeholder 4"/>
          <p:cNvSpPr txBox="1">
            <a:spLocks/>
          </p:cNvSpPr>
          <p:nvPr/>
        </p:nvSpPr>
        <p:spPr>
          <a:xfrm>
            <a:off x="1767152" y="4874131"/>
            <a:ext cx="4680931" cy="1378644"/>
          </a:xfrm>
          <a:prstGeom prst="rect">
            <a:avLst/>
          </a:prstGeom>
        </p:spPr>
        <p:txBody>
          <a:bodyPr vert="horz" wrap="square" lIns="0" tIns="0" rIns="0" bIns="0" rtlCol="0" anchor="t" anchorCtr="0">
            <a:noAutofit/>
            <a:scene3d>
              <a:camera prst="orthographicFront"/>
              <a:lightRig rig="flat" dir="t"/>
            </a:scene3d>
            <a:sp3d>
              <a:contourClr>
                <a:schemeClr val="tx2"/>
              </a:contourClr>
            </a:sp3d>
          </a:bodyPr>
          <a:lstStyle>
            <a:lvl1pPr marL="0" indent="0" algn="r" defTabSz="914363" rtl="0" eaLnBrk="1" latinLnBrk="0" hangingPunct="1">
              <a:lnSpc>
                <a:spcPct val="90000"/>
              </a:lnSpc>
              <a:spcBef>
                <a:spcPct val="20000"/>
              </a:spcBef>
              <a:buSzPct val="90000"/>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0" dirty="0" err="1" smtClean="0"/>
              <a:t>Hanselman</a:t>
            </a:r>
            <a:r>
              <a:rPr lang="en-US" sz="8000" dirty="0" smtClean="0"/>
              <a:t> </a:t>
            </a:r>
            <a:endParaRPr lang="en-US" sz="8000" dirty="0"/>
          </a:p>
        </p:txBody>
      </p:sp>
    </p:spTree>
    <p:extLst>
      <p:ext uri="{BB962C8B-B14F-4D97-AF65-F5344CB8AC3E}">
        <p14:creationId xmlns:p14="http://schemas.microsoft.com/office/powerpoint/2010/main" val="609800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Creating a Reusable Module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08032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Orchard 1.1: Build, </a:t>
            </a:r>
            <a:r>
              <a:rPr lang="en-US" sz="5400" dirty="0" smtClean="0"/>
              <a:t/>
            </a:r>
            <a:br>
              <a:rPr lang="en-US" sz="5400" dirty="0" smtClean="0"/>
            </a:br>
            <a:r>
              <a:rPr lang="en-US" sz="5400" dirty="0" smtClean="0"/>
              <a:t>Customize</a:t>
            </a:r>
            <a:r>
              <a:rPr lang="en-US" sz="5400" dirty="0"/>
              <a:t>, Extend, Ship</a:t>
            </a:r>
          </a:p>
        </p:txBody>
      </p:sp>
      <p:sp>
        <p:nvSpPr>
          <p:cNvPr id="3" name="Subtitle 2"/>
          <p:cNvSpPr>
            <a:spLocks noGrp="1"/>
          </p:cNvSpPr>
          <p:nvPr>
            <p:ph type="subTitle" idx="1"/>
          </p:nvPr>
        </p:nvSpPr>
        <p:spPr/>
        <p:txBody>
          <a:bodyPr/>
          <a:lstStyle/>
          <a:p>
            <a:r>
              <a:rPr lang="en-US" dirty="0" smtClean="0"/>
              <a:t>Sébastien Ros</a:t>
            </a:r>
          </a:p>
          <a:p>
            <a:r>
              <a:rPr lang="en-US" dirty="0" smtClean="0"/>
              <a:t>Developer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dirty="0" smtClean="0"/>
              <a:t>DEV355</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Text Placeholder 5"/>
          <p:cNvSpPr>
            <a:spLocks noGrp="1"/>
          </p:cNvSpPr>
          <p:nvPr>
            <p:ph type="body" sz="quarter" idx="10"/>
          </p:nvPr>
        </p:nvSpPr>
        <p:spPr>
          <a:xfrm>
            <a:off x="519112" y="1447799"/>
            <a:ext cx="11149013" cy="3053144"/>
          </a:xfrm>
        </p:spPr>
        <p:txBody>
          <a:bodyPr/>
          <a:lstStyle/>
          <a:p>
            <a:r>
              <a:rPr lang="en-US" dirty="0" smtClean="0"/>
              <a:t>We created a real website using existing modules</a:t>
            </a:r>
          </a:p>
          <a:p>
            <a:r>
              <a:rPr lang="en-US" dirty="0" smtClean="0"/>
              <a:t>You can extend Orchard websites today</a:t>
            </a:r>
          </a:p>
          <a:p>
            <a:r>
              <a:rPr lang="en-US" dirty="0" smtClean="0"/>
              <a:t>You can create and share reusable components</a:t>
            </a:r>
          </a:p>
          <a:p>
            <a:r>
              <a:rPr lang="en-US" dirty="0" smtClean="0"/>
              <a:t>Join us at</a:t>
            </a:r>
            <a:br>
              <a:rPr lang="en-US" dirty="0" smtClean="0"/>
            </a:br>
            <a:r>
              <a:rPr lang="en-US" dirty="0" smtClean="0">
                <a:hlinkClick r:id="rId2"/>
              </a:rPr>
              <a:t>http://orchardproject.net</a:t>
            </a:r>
            <a:endParaRPr lang="en-US" dirty="0" smtClean="0"/>
          </a:p>
          <a:p>
            <a:endParaRPr lang="en-US" dirty="0"/>
          </a:p>
        </p:txBody>
      </p:sp>
    </p:spTree>
    <p:extLst>
      <p:ext uri="{BB962C8B-B14F-4D97-AF65-F5344CB8AC3E}">
        <p14:creationId xmlns:p14="http://schemas.microsoft.com/office/powerpoint/2010/main" val="22048261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1217612" y="4862287"/>
            <a:ext cx="10242550" cy="1378644"/>
          </a:xfrm>
          <a:prstGeom prst="rect">
            <a:avLst/>
          </a:prstGeom>
        </p:spPr>
        <p:txBody>
          <a:bodyPr vert="horz" wrap="square" lIns="0" tIns="0" rIns="0" bIns="0" rtlCol="0" anchor="t" anchorCtr="0">
            <a:noAutofit/>
            <a:scene3d>
              <a:camera prst="orthographicFront"/>
              <a:lightRig rig="flat" dir="t"/>
            </a:scene3d>
            <a:sp3d>
              <a:contourClr>
                <a:schemeClr val="tx2"/>
              </a:contourClr>
            </a:sp3d>
          </a:bodyPr>
          <a:lstStyle>
            <a:lvl1pPr marL="0" indent="0" algn="r" defTabSz="914363" rtl="0" eaLnBrk="1" latinLnBrk="0" hangingPunct="1">
              <a:lnSpc>
                <a:spcPct val="90000"/>
              </a:lnSpc>
              <a:spcBef>
                <a:spcPct val="20000"/>
              </a:spcBef>
              <a:buSzPct val="90000"/>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Donald Trump</a:t>
            </a:r>
            <a:endParaRPr lang="en-US" dirty="0"/>
          </a:p>
        </p:txBody>
      </p:sp>
      <p:sp>
        <p:nvSpPr>
          <p:cNvPr id="2" name="Title 1"/>
          <p:cNvSpPr>
            <a:spLocks noGrp="1"/>
          </p:cNvSpPr>
          <p:nvPr>
            <p:ph type="ctrTitle"/>
          </p:nvPr>
        </p:nvSpPr>
        <p:spPr/>
        <p:txBody>
          <a:bodyPr/>
          <a:lstStyle/>
          <a:p>
            <a:r>
              <a:rPr lang="en-US" smtClean="0"/>
              <a:t>“Do you have the original long-form version?”</a:t>
            </a:r>
            <a:endParaRPr lang="en-US" dirty="0"/>
          </a:p>
        </p:txBody>
      </p:sp>
      <p:sp>
        <p:nvSpPr>
          <p:cNvPr id="11" name="Subtitle 10"/>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my wife?</a:t>
            </a:r>
            <a:endParaRPr lang="en-US" dirty="0"/>
          </a:p>
        </p:txBody>
      </p:sp>
    </p:spTree>
    <p:extLst>
      <p:ext uri="{BB962C8B-B14F-4D97-AF65-F5344CB8AC3E}">
        <p14:creationId xmlns:p14="http://schemas.microsoft.com/office/powerpoint/2010/main" val="3784048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t>DEV344: Why Web Performance Matters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t>DEV345: Writing an ASP.NET MVC View Engine</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DEV349: An Overview of the Microsoft Web Stack</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DEV342: Web Deployment Made Easy: Seriously</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DEV274HOL:  Microsoft ASP.NET MVC 3: Razor</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DEV272HOL: Microsoft ASP.NET MVC 3: Fundamentals</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smtClean="0">
                <a:hlinkClick r:id=""/>
              </a:rPr>
              <a:t>http://www.asp.net/</a:t>
            </a:r>
          </a:p>
          <a:p>
            <a:r>
              <a:rPr lang="en-US" smtClean="0">
                <a:hlinkClick r:id=""/>
              </a:rPr>
              <a:t>http://www.silverlight.net/</a:t>
            </a:r>
          </a:p>
          <a:p>
            <a:r>
              <a:rPr lang="en-US" smtClean="0">
                <a:hlinkClick r:id=""/>
              </a:rPr>
              <a:t>http://www.microsoft.com/web/gallery/</a:t>
            </a:r>
          </a:p>
          <a:p>
            <a:r>
              <a:rPr lang="en-US" smtClean="0">
                <a:hlinkClick r:id=""/>
              </a:rPr>
              <a:t>http://www.iis.net/</a:t>
            </a:r>
            <a:r>
              <a:rPr lang="en-US" smtClean="0"/>
              <a:t>	</a:t>
            </a:r>
          </a:p>
          <a:p>
            <a:r>
              <a:rPr lang="en-US" smtClean="0">
                <a:hlinkClick r:id="rId2"/>
              </a:rPr>
              <a:t>http://weblogs.asp.net/Scottgu/</a:t>
            </a:r>
            <a:r>
              <a:rPr lang="en-US" smtClean="0"/>
              <a:t>	</a:t>
            </a:r>
          </a:p>
          <a:p>
            <a:r>
              <a:rPr lang="en-US" smtClean="0">
                <a:hlinkClick r:id="rId3"/>
              </a:rPr>
              <a:t>http://www.hanselman.com/blog/</a:t>
            </a:r>
            <a:r>
              <a:rPr lang="en-US" smtClean="0"/>
              <a:t>	</a:t>
            </a:r>
            <a:endParaRPr lang="en-US" dirty="0"/>
          </a:p>
        </p:txBody>
      </p:sp>
    </p:spTree>
    <p:extLst>
      <p:ext uri="{BB962C8B-B14F-4D97-AF65-F5344CB8AC3E}">
        <p14:creationId xmlns:p14="http://schemas.microsoft.com/office/powerpoint/2010/main" val="35280268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5075903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482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1931563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“Okay, Houston, we've had a problem here…”</a:t>
            </a:r>
            <a:endParaRPr lang="en-US" dirty="0"/>
          </a:p>
        </p:txBody>
      </p:sp>
      <p:sp>
        <p:nvSpPr>
          <p:cNvPr id="6" name="Subtitle 5"/>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Jack Swigert</a:t>
            </a:r>
            <a:endParaRPr lang="en-US" dirty="0"/>
          </a:p>
        </p:txBody>
      </p:sp>
    </p:spTree>
    <p:extLst>
      <p:ext uri="{BB962C8B-B14F-4D97-AF65-F5344CB8AC3E}">
        <p14:creationId xmlns:p14="http://schemas.microsoft.com/office/powerpoint/2010/main" val="14869954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problems do you face today?</a:t>
            </a:r>
            <a:endParaRPr lang="en-US" dirty="0"/>
          </a:p>
        </p:txBody>
      </p:sp>
      <p:sp>
        <p:nvSpPr>
          <p:cNvPr id="3" name="Text Placeholder 2"/>
          <p:cNvSpPr>
            <a:spLocks noGrp="1"/>
          </p:cNvSpPr>
          <p:nvPr>
            <p:ph type="body" sz="quarter" idx="10"/>
          </p:nvPr>
        </p:nvSpPr>
        <p:spPr>
          <a:xfrm>
            <a:off x="519112" y="1447799"/>
            <a:ext cx="11149013" cy="3016210"/>
          </a:xfrm>
        </p:spPr>
        <p:txBody>
          <a:bodyPr/>
          <a:lstStyle/>
          <a:p>
            <a:pPr marL="0" indent="0">
              <a:buNone/>
            </a:pPr>
            <a:r>
              <a:rPr lang="en-US" dirty="0" smtClean="0"/>
              <a:t>You need to…</a:t>
            </a:r>
          </a:p>
          <a:p>
            <a:r>
              <a:rPr lang="en-US" dirty="0" smtClean="0"/>
              <a:t>Cut costs</a:t>
            </a:r>
          </a:p>
          <a:p>
            <a:r>
              <a:rPr lang="en-US" dirty="0" smtClean="0"/>
              <a:t>Win markets</a:t>
            </a:r>
          </a:p>
          <a:p>
            <a:r>
              <a:rPr lang="en-US" dirty="0" smtClean="0"/>
              <a:t>Build better solutions</a:t>
            </a:r>
          </a:p>
          <a:p>
            <a:pPr lvl="1"/>
            <a:r>
              <a:rPr lang="en-US" dirty="0" smtClean="0"/>
              <a:t>For your clients</a:t>
            </a:r>
          </a:p>
          <a:p>
            <a:pPr lvl="1"/>
            <a:r>
              <a:rPr lang="en-US" dirty="0" smtClean="0"/>
              <a:t>For yourself</a:t>
            </a:r>
            <a:endParaRPr lang="en-US" dirty="0" smtClean="0"/>
          </a:p>
        </p:txBody>
      </p:sp>
    </p:spTree>
    <p:extLst>
      <p:ext uri="{BB962C8B-B14F-4D97-AF65-F5344CB8AC3E}">
        <p14:creationId xmlns:p14="http://schemas.microsoft.com/office/powerpoint/2010/main" val="15884373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Let’s Build a REAL Website</a:t>
            </a:r>
            <a:endParaRPr lang="en-US"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7376264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Orchard…</a:t>
            </a:r>
            <a:endParaRPr lang="en-US" dirty="0"/>
          </a:p>
        </p:txBody>
      </p:sp>
      <p:sp>
        <p:nvSpPr>
          <p:cNvPr id="3" name="Text Placeholder 2"/>
          <p:cNvSpPr>
            <a:spLocks noGrp="1"/>
          </p:cNvSpPr>
          <p:nvPr>
            <p:ph type="body" sz="quarter" idx="10"/>
          </p:nvPr>
        </p:nvSpPr>
        <p:spPr/>
        <p:txBody>
          <a:bodyPr/>
          <a:lstStyle/>
          <a:p>
            <a:r>
              <a:rPr lang="en-US" smtClean="0"/>
              <a:t>A Web Content Management System – “CMS”</a:t>
            </a:r>
          </a:p>
          <a:p>
            <a:pPr lvl="1"/>
            <a:r>
              <a:rPr lang="en-US" smtClean="0"/>
              <a:t>Stable 1.1 Release Available Now</a:t>
            </a:r>
          </a:p>
          <a:p>
            <a:r>
              <a:rPr lang="en-US" smtClean="0"/>
              <a:t>Free, open-source, under BSD license</a:t>
            </a:r>
          </a:p>
          <a:p>
            <a:pPr lvl="1"/>
            <a:r>
              <a:rPr lang="en-US" smtClean="0"/>
              <a:t>You can change it, rename it, sell it, anything…</a:t>
            </a:r>
          </a:p>
          <a:p>
            <a:pPr lvl="1"/>
            <a:r>
              <a:rPr lang="en-US" smtClean="0"/>
              <a:t>Built with ASP.NET MVC 3.0</a:t>
            </a:r>
          </a:p>
          <a:p>
            <a:r>
              <a:rPr lang="en-US" smtClean="0"/>
              <a:t>Active and growing….</a:t>
            </a:r>
          </a:p>
          <a:p>
            <a:pPr lvl="1"/>
            <a:r>
              <a:rPr lang="en-US" smtClean="0"/>
              <a:t>Dedicated core team sponsored by Microsoft</a:t>
            </a:r>
          </a:p>
          <a:p>
            <a:pPr lvl="1"/>
            <a:r>
              <a:rPr lang="en-US" smtClean="0"/>
              <a:t>More than 15 external contributors</a:t>
            </a:r>
            <a:endParaRPr lang="en-US" dirty="0"/>
          </a:p>
        </p:txBody>
      </p:sp>
    </p:spTree>
    <p:extLst>
      <p:ext uri="{BB962C8B-B14F-4D97-AF65-F5344CB8AC3E}">
        <p14:creationId xmlns:p14="http://schemas.microsoft.com/office/powerpoint/2010/main" val="184144993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Hello Orchard!</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04694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Placement Models</a:t>
            </a:r>
            <a:endParaRPr lang="en-US" dirty="0"/>
          </a:p>
        </p:txBody>
      </p:sp>
      <p:sp>
        <p:nvSpPr>
          <p:cNvPr id="3" name="Text Placeholder 2"/>
          <p:cNvSpPr>
            <a:spLocks noGrp="1"/>
          </p:cNvSpPr>
          <p:nvPr>
            <p:ph type="body" sz="quarter" idx="10"/>
          </p:nvPr>
        </p:nvSpPr>
        <p:spPr/>
        <p:txBody>
          <a:bodyPr/>
          <a:lstStyle/>
          <a:p>
            <a:r>
              <a:rPr lang="en-US" smtClean="0"/>
              <a:t>Placed content </a:t>
            </a:r>
          </a:p>
          <a:p>
            <a:pPr lvl="1"/>
            <a:r>
              <a:rPr lang="en-US" smtClean="0"/>
              <a:t>Location-driven</a:t>
            </a:r>
          </a:p>
          <a:p>
            <a:pPr lvl="1"/>
            <a:r>
              <a:rPr lang="en-US" smtClean="0"/>
              <a:t>Widgets</a:t>
            </a:r>
          </a:p>
          <a:p>
            <a:r>
              <a:rPr lang="en-US" smtClean="0"/>
              <a:t>Dynamic content</a:t>
            </a:r>
          </a:p>
          <a:p>
            <a:pPr lvl="1"/>
            <a:r>
              <a:rPr lang="en-US" smtClean="0"/>
              <a:t>Metadata-driven</a:t>
            </a:r>
          </a:p>
          <a:p>
            <a:pPr lvl="1"/>
            <a:r>
              <a:rPr lang="en-US" smtClean="0"/>
              <a:t>Reuse content across the website</a:t>
            </a:r>
          </a:p>
          <a:p>
            <a:pPr lvl="1"/>
            <a:endParaRPr lang="en-US" smtClean="0"/>
          </a:p>
          <a:p>
            <a:endParaRPr lang="en-US" smtClean="0"/>
          </a:p>
          <a:p>
            <a:endParaRPr lang="en-US" dirty="0"/>
          </a:p>
        </p:txBody>
      </p:sp>
    </p:spTree>
    <p:extLst>
      <p:ext uri="{BB962C8B-B14F-4D97-AF65-F5344CB8AC3E}">
        <p14:creationId xmlns:p14="http://schemas.microsoft.com/office/powerpoint/2010/main" val="33201383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Dynamic Content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2499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DEV355</Session_x0020_Cod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metadata/properties"/>
    <ds:schemaRef ds:uri="http://purl.org/dc/elements/1.1/"/>
    <ds:schemaRef ds:uri="http://schemas.microsoft.com/office/2006/documentManagement/types"/>
    <ds:schemaRef ds:uri="2295e2e7-0eeb-498e-8716-217bb2ee6ee3"/>
    <ds:schemaRef ds:uri="http://schemas.openxmlformats.org/package/2006/metadata/core-properties"/>
    <ds:schemaRef ds:uri="http://schemas.microsoft.com/office/infopath/2007/PartnerControls"/>
    <ds:schemaRef ds:uri="http://www.w3.org/XML/1998/namespace"/>
    <ds:schemaRef ds:uri="8b529f77-48ab-4581-b468-93f09345b8a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1484</TotalTime>
  <Words>2937</Words>
  <Application>Microsoft Office PowerPoint</Application>
  <PresentationFormat>Custom</PresentationFormat>
  <Paragraphs>225</Paragraphs>
  <Slides>27</Slides>
  <Notes>22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TENA11_BreakoutSession_Template_16x9_Final_05132011</vt:lpstr>
      <vt:lpstr>1_White with Consolas font for code slides</vt:lpstr>
      <vt:lpstr>PowerPoint Presentation</vt:lpstr>
      <vt:lpstr>Orchard 1.1: Build,  Customize, Extend, Ship</vt:lpstr>
      <vt:lpstr>“Okay, Houston, we've had a problem here…”</vt:lpstr>
      <vt:lpstr>What problems do you face today?</vt:lpstr>
      <vt:lpstr>Let’s Build a REAL Website</vt:lpstr>
      <vt:lpstr>About Orchard…</vt:lpstr>
      <vt:lpstr>Hello Orchard!</vt:lpstr>
      <vt:lpstr>Content Placement Models</vt:lpstr>
      <vt:lpstr>Dynamic Content</vt:lpstr>
      <vt:lpstr>“Are you already done?”</vt:lpstr>
      <vt:lpstr>A REAL website needs:</vt:lpstr>
      <vt:lpstr>Finishing the website</vt:lpstr>
      <vt:lpstr>This is not REAL life, man!</vt:lpstr>
      <vt:lpstr>“You can do it yourself if you are not happy with it!”</vt:lpstr>
      <vt:lpstr>Get Down to the Metal with ASP.NET MVC</vt:lpstr>
      <vt:lpstr>“This little thing is quite extensible”</vt:lpstr>
      <vt:lpstr>Let’s share the love…</vt:lpstr>
      <vt:lpstr>“This is the greatest thing since sliced bread”</vt:lpstr>
      <vt:lpstr>Creating a Reusable Module</vt:lpstr>
      <vt:lpstr>Summary</vt:lpstr>
      <vt:lpstr>“Do you have the original long-form version?”</vt:lpstr>
      <vt:lpstr>Related Content</vt:lpstr>
      <vt:lpstr>Web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DEV355: Orchard 1.1: Build, Customize, Extend, Ship</dc:title>
  <dc:subject>Microsoft TechEd North America 2011</dc:subject>
  <dc:creator>Sebastien Ros</dc:creator>
  <dc:description>Template Design: Jordan Cayabyab
Formatter: Sylvia Tedjo, Silver Fox Productions
Event Date: May 16-19, 2011
Event Location: Atlanta
Audience Type: Developers, IT Pros</dc:description>
  <cp:lastModifiedBy>Shows</cp:lastModifiedBy>
  <cp:revision>134</cp:revision>
  <cp:lastPrinted>2010-05-11T05:02:34Z</cp:lastPrinted>
  <dcterms:created xsi:type="dcterms:W3CDTF">2011-05-04T18:28:43Z</dcterms:created>
  <dcterms:modified xsi:type="dcterms:W3CDTF">2011-05-14T13:15:36Z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