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2" r:id="rId4"/>
    <p:sldMasterId id="2147483762" r:id="rId5"/>
  </p:sldMasterIdLst>
  <p:notesMasterIdLst>
    <p:notesMasterId r:id="rId36"/>
  </p:notesMasterIdLst>
  <p:handoutMasterIdLst>
    <p:handoutMasterId r:id="rId37"/>
  </p:handoutMasterIdLst>
  <p:sldIdLst>
    <p:sldId id="322" r:id="rId6"/>
    <p:sldId id="333" r:id="rId7"/>
    <p:sldId id="337" r:id="rId8"/>
    <p:sldId id="336" r:id="rId9"/>
    <p:sldId id="287" r:id="rId10"/>
    <p:sldId id="338" r:id="rId11"/>
    <p:sldId id="339" r:id="rId12"/>
    <p:sldId id="340" r:id="rId13"/>
    <p:sldId id="341" r:id="rId14"/>
    <p:sldId id="342" r:id="rId15"/>
    <p:sldId id="346" r:id="rId16"/>
    <p:sldId id="266" r:id="rId17"/>
    <p:sldId id="343" r:id="rId18"/>
    <p:sldId id="344" r:id="rId19"/>
    <p:sldId id="345" r:id="rId20"/>
    <p:sldId id="347" r:id="rId21"/>
    <p:sldId id="348" r:id="rId22"/>
    <p:sldId id="349" r:id="rId23"/>
    <p:sldId id="355" r:id="rId24"/>
    <p:sldId id="350" r:id="rId25"/>
    <p:sldId id="353" r:id="rId26"/>
    <p:sldId id="351" r:id="rId27"/>
    <p:sldId id="352" r:id="rId28"/>
    <p:sldId id="331" r:id="rId29"/>
    <p:sldId id="354" r:id="rId30"/>
    <p:sldId id="357" r:id="rId31"/>
    <p:sldId id="358" r:id="rId32"/>
    <p:sldId id="359" r:id="rId33"/>
    <p:sldId id="360" r:id="rId34"/>
    <p:sldId id="356" r:id="rId35"/>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9A16"/>
    <a:srgbClr val="03C2F1"/>
    <a:srgbClr val="FFFFFF"/>
    <a:srgbClr val="000000"/>
    <a:srgbClr val="F8F57B"/>
    <a:srgbClr val="59D01E"/>
    <a:srgbClr val="ACE58F"/>
    <a:srgbClr val="292929"/>
    <a:srgbClr val="333333"/>
    <a:srgbClr val="F6AE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2856" autoAdjust="0"/>
    <p:restoredTop sz="92683" autoAdjust="0"/>
  </p:normalViewPr>
  <p:slideViewPr>
    <p:cSldViewPr snapToGrid="0">
      <p:cViewPr varScale="1">
        <p:scale>
          <a:sx n="106" d="100"/>
          <a:sy n="106" d="100"/>
        </p:scale>
        <p:origin x="-810" y="-84"/>
      </p:cViewPr>
      <p:guideLst>
        <p:guide orient="horz" pos="144"/>
        <p:guide orient="horz" pos="1200"/>
        <p:guide orient="horz" pos="2736"/>
        <p:guide orient="horz" pos="4176"/>
        <p:guide orient="horz" pos="1488"/>
        <p:guide orient="horz" pos="912"/>
        <p:guide pos="3839"/>
        <p:guide pos="327"/>
        <p:guide pos="1190"/>
        <p:guide pos="7350"/>
        <p:guide pos="7063"/>
        <p:guide pos="611"/>
      </p:guideLst>
    </p:cSldViewPr>
  </p:slideViewPr>
  <p:outlineViewPr>
    <p:cViewPr>
      <p:scale>
        <a:sx n="33" d="100"/>
        <a:sy n="33" d="100"/>
      </p:scale>
      <p:origin x="0" y="6060"/>
    </p:cViewPr>
  </p:outlineViewPr>
  <p:notesTextViewPr>
    <p:cViewPr>
      <p:scale>
        <a:sx n="100" d="100"/>
        <a:sy n="100" d="100"/>
      </p:scale>
      <p:origin x="0" y="0"/>
    </p:cViewPr>
  </p:notesTextViewPr>
  <p:sorterViewPr>
    <p:cViewPr>
      <p:scale>
        <a:sx n="25" d="100"/>
        <a:sy n="25" d="100"/>
      </p:scale>
      <p:origin x="0" y="0"/>
    </p:cViewPr>
  </p:sorterViewPr>
  <p:notesViewPr>
    <p:cSldViewPr snapToGrid="0" showGuides="1">
      <p:cViewPr>
        <p:scale>
          <a:sx n="148" d="100"/>
          <a:sy n="148" d="100"/>
        </p:scale>
        <p:origin x="-1686"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latin typeface="Segoe UI" pitchFamily="34" charset="0"/>
              </a:rPr>
              <a:t>TechEd</a:t>
            </a:r>
            <a:r>
              <a:rPr lang="en-US" dirty="0" smtClean="0">
                <a:latin typeface="Segoe UI" pitchFamily="34" charset="0"/>
              </a:rPr>
              <a:t> 2011</a:t>
            </a:r>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5/19/2011</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1207966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err="1" smtClean="0"/>
              <a:t>TechEd</a:t>
            </a:r>
            <a:r>
              <a:rPr lang="en-US" dirty="0" smtClean="0"/>
              <a:t> 2011</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5/19/2011</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2528957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4:27 PM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a:p>
            <a:endParaRPr lang="en-US" sz="500" dirty="0">
              <a:latin typeface="Segoe U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4:27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4:27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4:27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4:27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4:27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4:27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4:27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4:27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4:27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4:27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4:27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24</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5/19/2011 4:27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27</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5/19/2011 4:27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28</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5/19/2011 4:27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29</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5/19/2011 4:27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30</a:t>
            </a:fld>
            <a:endParaRPr lang="en-US" dirty="0"/>
          </a:p>
        </p:txBody>
      </p:sp>
    </p:spTree>
    <p:extLst>
      <p:ext uri="{BB962C8B-B14F-4D97-AF65-F5344CB8AC3E}">
        <p14:creationId xmlns:p14="http://schemas.microsoft.com/office/powerpoint/2010/main" val="21532313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4:27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4:27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4:27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4:27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4:27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png"/><Relationship Id="rId1" Type="http://schemas.openxmlformats.org/officeDocument/2006/relationships/slideMaster" Target="../slideMasters/slideMaster1.xml"/><Relationship Id="rId6" Type="http://schemas.microsoft.com/office/2007/relationships/hdphoto" Target="../media/hdphoto1.wdp"/><Relationship Id="rId5" Type="http://schemas.openxmlformats.org/officeDocument/2006/relationships/image" Target="../media/image16.png"/><Relationship Id="rId4" Type="http://schemas.openxmlformats.org/officeDocument/2006/relationships/image" Target="../media/image15.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auto">
          <a:xfrm>
            <a:off x="3621741" y="1644650"/>
            <a:ext cx="1810871" cy="568325"/>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2" name="Title 1"/>
          <p:cNvSpPr>
            <a:spLocks noGrp="1"/>
          </p:cNvSpPr>
          <p:nvPr>
            <p:ph type="ctrTitle" hasCustomPrompt="1"/>
          </p:nvPr>
        </p:nvSpPr>
        <p:spPr>
          <a:xfrm>
            <a:off x="969964" y="2265472"/>
            <a:ext cx="10242549" cy="1523497"/>
          </a:xfrm>
        </p:spPr>
        <p:txBody>
          <a:bodyPr anchor="ctr">
            <a:noAutofit/>
          </a:bodyPr>
          <a:lstStyle>
            <a:lvl1pPr>
              <a:lnSpc>
                <a:spcPct val="90000"/>
              </a:lnSpc>
              <a:defRPr sz="4800"/>
            </a:lvl1pPr>
          </a:lstStyle>
          <a:p>
            <a:r>
              <a:rPr lang="en-US" dirty="0" smtClean="0"/>
              <a:t>Title of Presentation</a:t>
            </a:r>
            <a:endParaRPr lang="en-US" dirty="0"/>
          </a:p>
        </p:txBody>
      </p:sp>
      <p:sp>
        <p:nvSpPr>
          <p:cNvPr id="3" name="Subtitle 2"/>
          <p:cNvSpPr>
            <a:spLocks noGrp="1"/>
          </p:cNvSpPr>
          <p:nvPr>
            <p:ph type="subTitle" idx="1" hasCustomPrompt="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Name</a:t>
            </a:r>
          </a:p>
          <a:p>
            <a:r>
              <a:rPr lang="en-US" dirty="0" smtClean="0"/>
              <a:t>Title</a:t>
            </a:r>
          </a:p>
          <a:p>
            <a:r>
              <a:rPr lang="en-US" dirty="0" smtClean="0"/>
              <a:t>Company</a:t>
            </a:r>
            <a:endParaRPr lang="en-US" dirty="0"/>
          </a:p>
        </p:txBody>
      </p:sp>
      <p:pic>
        <p:nvPicPr>
          <p:cNvPr id="10" name="Picture 3" descr="E:\Duotone_02.png"/>
          <p:cNvPicPr>
            <a:picLocks noChangeAspect="1" noChangeArrowheads="1"/>
          </p:cNvPicPr>
          <p:nvPr/>
        </p:nvPicPr>
        <p:blipFill rotWithShape="1">
          <a:blip r:embed="rId3">
            <a:extLst>
              <a:ext uri="{28A0092B-C50C-407E-A947-70E740481C1C}">
                <a14:useLocalDpi xmlns:a14="http://schemas.microsoft.com/office/drawing/2010/main" val="0"/>
              </a:ext>
            </a:extLst>
          </a:blip>
          <a:srcRect l="40613" t="78783" r="37784"/>
          <a:stretch/>
        </p:blipFill>
        <p:spPr bwMode="auto">
          <a:xfrm rot="10800000">
            <a:off x="5429248" y="1644647"/>
            <a:ext cx="1028700" cy="568325"/>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type="body" sz="quarter" idx="10" hasCustomPrompt="1"/>
          </p:nvPr>
        </p:nvSpPr>
        <p:spPr>
          <a:xfrm>
            <a:off x="3737368" y="1837299"/>
            <a:ext cx="2188302" cy="249299"/>
          </a:xfrm>
        </p:spPr>
        <p:txBody>
          <a:bodyPr/>
          <a:lstStyle>
            <a:lvl1pPr marL="0" indent="0">
              <a:buFont typeface="Arial" pitchFamily="34" charset="0"/>
              <a:buNone/>
              <a:defRPr sz="1800" b="0">
                <a:solidFill>
                  <a:srgbClr val="F09A1F"/>
                </a:solidFill>
              </a:defRPr>
            </a:lvl1pPr>
          </a:lstStyle>
          <a:p>
            <a:pPr lvl="0"/>
            <a:r>
              <a:rPr lang="en-US" dirty="0" smtClean="0"/>
              <a:t>Session Code</a:t>
            </a:r>
            <a:endParaRPr lang="en-US" dirty="0"/>
          </a:p>
        </p:txBody>
      </p:sp>
    </p:spTree>
    <p:extLst>
      <p:ext uri="{BB962C8B-B14F-4D97-AF65-F5344CB8AC3E}">
        <p14:creationId xmlns:p14="http://schemas.microsoft.com/office/powerpoint/2010/main" val="2934664725"/>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28565346"/>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42015"/>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09444936"/>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321795"/>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4117455901"/>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41752150"/>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4619785"/>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3662653"/>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MS Tag Slide">
    <p:spTree>
      <p:nvGrpSpPr>
        <p:cNvPr id="1" name=""/>
        <p:cNvGrpSpPr/>
        <p:nvPr/>
      </p:nvGrpSpPr>
      <p:grpSpPr>
        <a:xfrm>
          <a:off x="0" y="0"/>
          <a:ext cx="0" cy="0"/>
          <a:chOff x="0" y="0"/>
          <a:chExt cx="0" cy="0"/>
        </a:xfrm>
      </p:grpSpPr>
      <p:pic>
        <p:nvPicPr>
          <p:cNvPr id="12" name="Picture 3" descr="E:\Duotone_02.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4297"/>
          <a:stretch/>
        </p:blipFill>
        <p:spPr bwMode="auto">
          <a:xfrm flipH="1">
            <a:off x="-1" y="0"/>
            <a:ext cx="116681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Picture Placeholder 3"/>
          <p:cNvSpPr>
            <a:spLocks noGrp="1"/>
          </p:cNvSpPr>
          <p:nvPr>
            <p:ph type="pic" sz="quarter" idx="10"/>
          </p:nvPr>
        </p:nvSpPr>
        <p:spPr>
          <a:xfrm>
            <a:off x="6051430" y="1941977"/>
            <a:ext cx="4114800" cy="4114800"/>
          </a:xfrm>
        </p:spPr>
        <p:txBody>
          <a:bodyPr/>
          <a:lstStyle>
            <a:lvl1pPr marL="0" indent="0" algn="ctr">
              <a:buFont typeface="Arial" pitchFamily="34" charset="0"/>
              <a:buNone/>
              <a:defRPr/>
            </a:lvl1pPr>
          </a:lstStyle>
          <a:p>
            <a:r>
              <a:rPr lang="en-US" smtClean="0"/>
              <a:t>Click icon to add picture</a:t>
            </a:r>
            <a:endParaRPr lang="en-US" dirty="0"/>
          </a:p>
        </p:txBody>
      </p:sp>
      <p:grpSp>
        <p:nvGrpSpPr>
          <p:cNvPr id="5" name="Group 4"/>
          <p:cNvGrpSpPr/>
          <p:nvPr userDrawn="1"/>
        </p:nvGrpSpPr>
        <p:grpSpPr>
          <a:xfrm>
            <a:off x="878542" y="5637071"/>
            <a:ext cx="2269288" cy="988240"/>
            <a:chOff x="8941983" y="3690298"/>
            <a:chExt cx="2594343" cy="1129797"/>
          </a:xfrm>
          <a:effectLst>
            <a:reflection blurRad="6350" stA="11000" endPos="15000" dist="101600" dir="5400000" sy="-100000" algn="bl" rotWithShape="0"/>
          </a:effectLst>
        </p:grpSpPr>
        <p:sp>
          <p:nvSpPr>
            <p:cNvPr id="6" name="Rectangle 5"/>
            <p:cNvSpPr/>
            <p:nvPr/>
          </p:nvSpPr>
          <p:spPr bwMode="auto">
            <a:xfrm>
              <a:off x="8941983" y="4426691"/>
              <a:ext cx="2594343" cy="39340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48640" tIns="45718" rIns="91436" bIns="45718" numCol="1" rtlCol="0" anchor="ctr" anchorCtr="0" compatLnSpc="1">
              <a:prstTxWarp prst="textNoShape">
                <a:avLst/>
              </a:prstTxWarp>
            </a:bodyPr>
            <a:lstStyle/>
            <a:p>
              <a:pPr defTabSz="914099" fontAlgn="base">
                <a:spcBef>
                  <a:spcPct val="0"/>
                </a:spcBef>
                <a:spcAft>
                  <a:spcPct val="0"/>
                </a:spcAft>
              </a:pPr>
              <a:endParaRPr lang="en-US" sz="2200" b="1" dirty="0" smtClean="0">
                <a:gradFill>
                  <a:gsLst>
                    <a:gs pos="0">
                      <a:schemeClr val="tx1"/>
                    </a:gs>
                    <a:gs pos="100000">
                      <a:schemeClr val="tx1"/>
                    </a:gs>
                  </a:gsLst>
                  <a:lin ang="5400000" scaled="0"/>
                </a:gradFill>
                <a:latin typeface="Segoe Condensed" pitchFamily="34" charset="0"/>
              </a:endParaRPr>
            </a:p>
          </p:txBody>
        </p:sp>
        <p:pic>
          <p:nvPicPr>
            <p:cNvPr id="7" name="Picture 3" descr="\\SFP\Work\White_Whale\7-20753_TechEd_Keynote\Walk_In_Deck\Format\e_Keynote_Walkin_-_TechEd_NA_2011_2011415182315.jpeg"/>
            <p:cNvPicPr>
              <a:picLocks noChangeAspect="1" noChangeArrowheads="1"/>
            </p:cNvPicPr>
            <p:nvPr/>
          </p:nvPicPr>
          <p:blipFill rotWithShape="1">
            <a:blip r:embed="rId3">
              <a:extLst>
                <a:ext uri="{28A0092B-C50C-407E-A947-70E740481C1C}">
                  <a14:useLocalDpi xmlns:a14="http://schemas.microsoft.com/office/drawing/2010/main" val="0"/>
                </a:ext>
              </a:extLst>
            </a:blip>
            <a:srcRect t="68897"/>
            <a:stretch/>
          </p:blipFill>
          <p:spPr bwMode="auto">
            <a:xfrm>
              <a:off x="8943772" y="3690298"/>
              <a:ext cx="2589196" cy="744036"/>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p:cNvSpPr txBox="1"/>
          <p:nvPr userDrawn="1"/>
        </p:nvSpPr>
        <p:spPr>
          <a:xfrm>
            <a:off x="169984" y="158469"/>
            <a:ext cx="3118500" cy="2769989"/>
          </a:xfrm>
          <a:prstGeom prst="rect">
            <a:avLst/>
          </a:prstGeom>
          <a:noFill/>
        </p:spPr>
        <p:txBody>
          <a:bodyPr wrap="square" lIns="0" tIns="0" rIns="0" bIns="0" rtlCol="0">
            <a:spAutoFit/>
          </a:bodyPr>
          <a:lstStyle/>
          <a:p>
            <a:pPr algn="l"/>
            <a:r>
              <a:rPr lang="en-US" sz="3600" b="1" dirty="0" smtClean="0">
                <a:solidFill>
                  <a:schemeClr val="bg2">
                    <a:alpha val="99000"/>
                  </a:schemeClr>
                </a:solidFill>
              </a:rPr>
              <a:t>Scan the Tag </a:t>
            </a:r>
            <a:r>
              <a:rPr lang="en-US" sz="3600" b="1" dirty="0" smtClean="0">
                <a:solidFill>
                  <a:schemeClr val="accent1">
                    <a:alpha val="99000"/>
                  </a:schemeClr>
                </a:solidFill>
              </a:rPr>
              <a:t/>
            </a:r>
            <a:br>
              <a:rPr lang="en-US" sz="3600" b="1" dirty="0" smtClean="0">
                <a:solidFill>
                  <a:schemeClr val="accent1">
                    <a:alpha val="99000"/>
                  </a:schemeClr>
                </a:solidFill>
              </a:rPr>
            </a:br>
            <a:r>
              <a:rPr lang="en-US" sz="3600" dirty="0" smtClean="0">
                <a:solidFill>
                  <a:schemeClr val="bg1">
                    <a:lumMod val="50000"/>
                    <a:lumOff val="50000"/>
                    <a:alpha val="99000"/>
                  </a:schemeClr>
                </a:solidFill>
              </a:rPr>
              <a:t>to evaluate this session now on </a:t>
            </a:r>
            <a:r>
              <a:rPr lang="en-US" sz="3600" b="1" dirty="0" err="1" smtClean="0">
                <a:solidFill>
                  <a:schemeClr val="bg2">
                    <a:alpha val="99000"/>
                  </a:schemeClr>
                </a:solidFill>
              </a:rPr>
              <a:t>myTech•Ed</a:t>
            </a:r>
            <a:r>
              <a:rPr lang="en-US" sz="3600" b="1" dirty="0" smtClean="0">
                <a:solidFill>
                  <a:schemeClr val="bg2">
                    <a:alpha val="99000"/>
                  </a:schemeClr>
                </a:solidFill>
              </a:rPr>
              <a:t> Mobile</a:t>
            </a:r>
            <a:endParaRPr lang="en-US" sz="3600" b="1" dirty="0" smtClean="0">
              <a:solidFill>
                <a:srgbClr val="F09A1F"/>
              </a:solidFill>
            </a:endParaRPr>
          </a:p>
        </p:txBody>
      </p:sp>
      <p:sp>
        <p:nvSpPr>
          <p:cNvPr id="9" name="Isosceles Triangle 8"/>
          <p:cNvSpPr/>
          <p:nvPr userDrawn="1"/>
        </p:nvSpPr>
        <p:spPr bwMode="auto">
          <a:xfrm rot="16200000">
            <a:off x="2982781" y="3004650"/>
            <a:ext cx="4131321" cy="2005976"/>
          </a:xfrm>
          <a:prstGeom prst="triangle">
            <a:avLst>
              <a:gd name="adj" fmla="val 50000"/>
            </a:avLst>
          </a:prstGeom>
          <a:gradFill flip="none" rotWithShape="1">
            <a:gsLst>
              <a:gs pos="0">
                <a:schemeClr val="tx1">
                  <a:alpha val="0"/>
                </a:schemeClr>
              </a:gs>
              <a:gs pos="80000">
                <a:schemeClr val="tx1"/>
              </a:gs>
              <a:gs pos="100000">
                <a:schemeClr val="accent1">
                  <a:alpha val="72000"/>
                </a:schemeClr>
              </a:gs>
            </a:gsLst>
            <a:lin ang="162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pic>
        <p:nvPicPr>
          <p:cNvPr id="10" name="Picture 7" descr="\\adisvr2\Shared\ADI_Projects\Microsoft\MS_10-01098_SpeechTek_Template_&amp;_Slides\ADI_Art\Working_Art\winphone2.pn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3147056" y="2769642"/>
            <a:ext cx="1356653" cy="2642647"/>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userDrawn="1"/>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533351" y="497187"/>
            <a:ext cx="2271293" cy="811495"/>
          </a:xfrm>
          <a:prstGeom prst="rect">
            <a:avLst/>
          </a:prstGeom>
        </p:spPr>
      </p:pic>
    </p:spTree>
    <p:extLst>
      <p:ext uri="{BB962C8B-B14F-4D97-AF65-F5344CB8AC3E}">
        <p14:creationId xmlns:p14="http://schemas.microsoft.com/office/powerpoint/2010/main" val="842162841"/>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3635161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363282585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836612" y="2431024"/>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368823804"/>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Use for slides with Software Cod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alpha val="99000"/>
                  </a:schemeClr>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4" y="1905000"/>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2504125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5504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89143"/>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475560046"/>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777372422"/>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825731840"/>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627594937"/>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584201747"/>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09379197"/>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6692228"/>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theme" Target="../theme/theme2.xml"/><Relationship Id="rId1"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6865463"/>
      </p:ext>
    </p:extLst>
  </p:cSld>
  <p:clrMap bg1="dk1" tx1="lt1" bg2="dk2" tx2="lt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 id="2147483759" r:id="rId17"/>
    <p:sldLayoutId id="2147483760" r:id="rId18"/>
    <p:sldLayoutId id="2147483761" r:id="rId19"/>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2"/>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0"/>
            <a:ext cx="11149011"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43299865"/>
      </p:ext>
    </p:extLst>
  </p:cSld>
  <p:clrMap bg1="dk1" tx1="lt1" bg2="dk2" tx2="lt2" accent1="accent1" accent2="accent2" accent3="accent3" accent4="accent4" accent5="accent5" accent6="accent6" hlink="hlink" folHlink="folHlink"/>
  <p:sldLayoutIdLst>
    <p:sldLayoutId id="2147483763" r:id="rId1"/>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a:ln w="3175">
            <a:noFill/>
          </a:ln>
          <a:solidFill>
            <a:schemeClr val="accent1">
              <a:alpha val="99000"/>
            </a:schemeClr>
          </a:soli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4.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13.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hyperlink" Target="http://weblogs.asp.net/Scottgu/" TargetMode="External"/><Relationship Id="rId2" Type="http://schemas.openxmlformats.org/officeDocument/2006/relationships/hyperlink" Target="http://www.iis.net/" TargetMode="External"/><Relationship Id="rId1" Type="http://schemas.openxmlformats.org/officeDocument/2006/relationships/slideLayout" Target="../slideLayouts/slideLayout8.xml"/><Relationship Id="rId4" Type="http://schemas.openxmlformats.org/officeDocument/2006/relationships/hyperlink" Target="http://www.hanselman.com/blog/" TargetMode="External"/></Relationships>
</file>

<file path=ppt/slides/_rels/slide27.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16.png"/><Relationship Id="rId3" Type="http://schemas.openxmlformats.org/officeDocument/2006/relationships/hyperlink" Target="http://www.microsoft.com/teched" TargetMode="External"/><Relationship Id="rId7" Type="http://schemas.openxmlformats.org/officeDocument/2006/relationships/hyperlink" Target="http://microsoft.com/msdn" TargetMode="External"/><Relationship Id="rId12" Type="http://schemas.openxmlformats.org/officeDocument/2006/relationships/hyperlink" Target="http://northamerica.msteched.com/" TargetMode="External"/><Relationship Id="rId2" Type="http://schemas.openxmlformats.org/officeDocument/2006/relationships/notesSlide" Target="../notesSlides/notesSlide25.xml"/><Relationship Id="rId1" Type="http://schemas.openxmlformats.org/officeDocument/2006/relationships/slideLayout" Target="../slideLayouts/slideLayout13.xml"/><Relationship Id="rId6" Type="http://schemas.openxmlformats.org/officeDocument/2006/relationships/hyperlink" Target="http://microsoft.com/technet" TargetMode="External"/><Relationship Id="rId11" Type="http://schemas.openxmlformats.org/officeDocument/2006/relationships/image" Target="../media/image28.png"/><Relationship Id="rId5" Type="http://schemas.openxmlformats.org/officeDocument/2006/relationships/hyperlink" Target="http://www.microsoft.com/learning" TargetMode="External"/><Relationship Id="rId10" Type="http://schemas.openxmlformats.org/officeDocument/2006/relationships/image" Target="../media/image27.emf"/><Relationship Id="rId4" Type="http://schemas.openxmlformats.org/officeDocument/2006/relationships/image" Target="../media/image24.png"/><Relationship Id="rId9" Type="http://schemas.openxmlformats.org/officeDocument/2006/relationships/image" Target="../media/image26.png"/><Relationship Id="rId14" Type="http://schemas.microsoft.com/office/2007/relationships/hdphoto" Target="../media/hdphoto1.wdp"/></Relationships>
</file>

<file path=ppt/slides/_rels/slide28.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pn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image" Target="../media/image38.png"/><Relationship Id="rId2" Type="http://schemas.openxmlformats.org/officeDocument/2006/relationships/notesSlide" Target="../notesSlides/notesSlide26.xml"/><Relationship Id="rId1" Type="http://schemas.openxmlformats.org/officeDocument/2006/relationships/slideLayout" Target="../slideLayouts/slideLayout14.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 Id="rId14" Type="http://schemas.openxmlformats.org/officeDocument/2006/relationships/image" Target="../media/image40.png"/></Relationships>
</file>

<file path=ppt/slides/_rels/slide29.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Integrating Security Roles into Microsoft Silverlight Applications</a:t>
            </a:r>
          </a:p>
        </p:txBody>
      </p:sp>
      <p:sp>
        <p:nvSpPr>
          <p:cNvPr id="3" name="Subtitle 2"/>
          <p:cNvSpPr>
            <a:spLocks noGrp="1"/>
          </p:cNvSpPr>
          <p:nvPr>
            <p:ph type="subTitle" idx="1"/>
          </p:nvPr>
        </p:nvSpPr>
        <p:spPr/>
        <p:txBody>
          <a:bodyPr/>
          <a:lstStyle/>
          <a:p>
            <a:r>
              <a:rPr lang="en-US" smtClean="0"/>
              <a:t>Dan Wahlin</a:t>
            </a:r>
          </a:p>
          <a:p>
            <a:r>
              <a:rPr lang="en-US" smtClean="0"/>
              <a:t>Wahlin Consulting</a:t>
            </a:r>
            <a:endParaRPr lang="en-US" dirty="0" smtClean="0"/>
          </a:p>
        </p:txBody>
      </p:sp>
      <p:sp>
        <p:nvSpPr>
          <p:cNvPr id="7" name="Text Placeholder 6"/>
          <p:cNvSpPr>
            <a:spLocks noGrp="1"/>
          </p:cNvSpPr>
          <p:nvPr>
            <p:ph type="body" sz="quarter" idx="10"/>
          </p:nvPr>
        </p:nvSpPr>
        <p:spPr/>
        <p:txBody>
          <a:bodyPr/>
          <a:lstStyle/>
          <a:p>
            <a:r>
              <a:rPr lang="en-US" dirty="0" smtClean="0"/>
              <a:t>DEV356</a:t>
            </a:r>
            <a:endParaRPr lang="en-US" dirty="0"/>
          </a:p>
        </p:txBody>
      </p:sp>
    </p:spTree>
    <p:extLst>
      <p:ext uri="{BB962C8B-B14F-4D97-AF65-F5344CB8AC3E}">
        <p14:creationId xmlns:p14="http://schemas.microsoft.com/office/powerpoint/2010/main" val="2767221408"/>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Creating a User Credentials Service</a:t>
            </a:r>
            <a:endParaRPr lang="en-US" dirty="0"/>
          </a:p>
        </p:txBody>
      </p:sp>
      <p:sp>
        <p:nvSpPr>
          <p:cNvPr id="3" name="Text Placeholder 2"/>
          <p:cNvSpPr>
            <a:spLocks noGrp="1"/>
          </p:cNvSpPr>
          <p:nvPr>
            <p:ph type="body" sz="quarter" idx="10"/>
          </p:nvPr>
        </p:nvSpPr>
        <p:spPr/>
        <p:txBody>
          <a:bodyPr/>
          <a:lstStyle/>
          <a:p>
            <a:r>
              <a:rPr lang="en-US" smtClean="0"/>
              <a:t>Create a User Credentials WCF/ASMX service:</a:t>
            </a:r>
          </a:p>
          <a:p>
            <a:pPr lvl="1"/>
            <a:r>
              <a:rPr lang="en-US" smtClean="0"/>
              <a:t>Service handles returning authenticated user's information</a:t>
            </a:r>
          </a:p>
          <a:p>
            <a:pPr lvl="1"/>
            <a:r>
              <a:rPr lang="en-US" smtClean="0"/>
              <a:t>No risk of a spoofed User Name as with initParams</a:t>
            </a:r>
          </a:p>
          <a:p>
            <a:pPr lvl="1"/>
            <a:r>
              <a:rPr lang="en-US" smtClean="0"/>
              <a:t>Service can return additional information such as roles</a:t>
            </a:r>
          </a:p>
          <a:p>
            <a:pPr lvl="1"/>
            <a:r>
              <a:rPr lang="en-US" smtClean="0"/>
              <a:t>WCF RIA Services does this out-of-the-box</a:t>
            </a:r>
          </a:p>
          <a:p>
            <a:pPr lvl="1"/>
            <a:endParaRPr lang="en-US" smtClean="0"/>
          </a:p>
          <a:p>
            <a:pPr lvl="1"/>
            <a:endParaRPr lang="en-US" smtClean="0"/>
          </a:p>
          <a:p>
            <a:pPr lvl="1"/>
            <a:endParaRPr lang="en-US" dirty="0" smtClean="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Returning a User Name from a Service</a:t>
            </a:r>
            <a:endParaRPr lang="en-US" dirty="0"/>
          </a:p>
        </p:txBody>
      </p:sp>
      <p:sp>
        <p:nvSpPr>
          <p:cNvPr id="6" name="Text Placeholder 5"/>
          <p:cNvSpPr>
            <a:spLocks noGrp="1"/>
          </p:cNvSpPr>
          <p:nvPr>
            <p:ph type="body" sz="quarter" idx="10"/>
          </p:nvPr>
        </p:nvSpPr>
        <p:spPr>
          <a:xfrm>
            <a:off x="519114" y="1447800"/>
            <a:ext cx="11149012" cy="2108269"/>
          </a:xfrm>
        </p:spPr>
        <p:txBody>
          <a:bodyPr/>
          <a:lstStyle/>
          <a:p>
            <a:pPr>
              <a:buNone/>
            </a:pPr>
            <a:r>
              <a:rPr lang="en-US" sz="2200" dirty="0" smtClean="0">
                <a:solidFill>
                  <a:schemeClr val="bg1"/>
                </a:solidFill>
                <a:latin typeface="Consolas" pitchFamily="49" charset="0"/>
                <a:cs typeface="Consolas" pitchFamily="49" charset="0"/>
              </a:rPr>
              <a:t>[</a:t>
            </a:r>
            <a:r>
              <a:rPr lang="en-US" sz="2200" dirty="0" err="1" smtClean="0">
                <a:solidFill>
                  <a:schemeClr val="bg1"/>
                </a:solidFill>
                <a:latin typeface="Consolas" pitchFamily="49" charset="0"/>
                <a:cs typeface="Consolas" pitchFamily="49" charset="0"/>
              </a:rPr>
              <a:t>OperationContract</a:t>
            </a:r>
            <a:r>
              <a:rPr lang="en-US" sz="2200" dirty="0" smtClean="0">
                <a:solidFill>
                  <a:schemeClr val="bg1"/>
                </a:solidFill>
                <a:latin typeface="Consolas" pitchFamily="49" charset="0"/>
                <a:cs typeface="Consolas" pitchFamily="49" charset="0"/>
              </a:rPr>
              <a:t>]</a:t>
            </a:r>
          </a:p>
          <a:p>
            <a:pPr>
              <a:buNone/>
            </a:pPr>
            <a:r>
              <a:rPr lang="en-US" sz="2200" dirty="0" smtClean="0">
                <a:solidFill>
                  <a:schemeClr val="bg1"/>
                </a:solidFill>
                <a:latin typeface="Consolas" pitchFamily="49" charset="0"/>
                <a:cs typeface="Consolas" pitchFamily="49" charset="0"/>
              </a:rPr>
              <a:t>public string </a:t>
            </a:r>
            <a:r>
              <a:rPr lang="en-US" sz="2200" dirty="0" err="1" smtClean="0">
                <a:solidFill>
                  <a:schemeClr val="bg1"/>
                </a:solidFill>
                <a:latin typeface="Consolas" pitchFamily="49" charset="0"/>
                <a:cs typeface="Consolas" pitchFamily="49" charset="0"/>
              </a:rPr>
              <a:t>GetLoggedInUserName</a:t>
            </a:r>
            <a:r>
              <a:rPr lang="en-US" sz="2200" dirty="0" smtClean="0">
                <a:solidFill>
                  <a:schemeClr val="bg1"/>
                </a:solidFill>
                <a:latin typeface="Consolas" pitchFamily="49" charset="0"/>
                <a:cs typeface="Consolas" pitchFamily="49" charset="0"/>
              </a:rPr>
              <a:t>() {</a:t>
            </a:r>
          </a:p>
          <a:p>
            <a:pPr>
              <a:buNone/>
            </a:pPr>
            <a:r>
              <a:rPr lang="en-US" sz="2200" dirty="0" smtClean="0">
                <a:solidFill>
                  <a:schemeClr val="bg1"/>
                </a:solidFill>
                <a:latin typeface="Consolas" pitchFamily="49" charset="0"/>
                <a:cs typeface="Consolas" pitchFamily="49" charset="0"/>
              </a:rPr>
              <a:t>   return new </a:t>
            </a:r>
            <a:r>
              <a:rPr lang="en-US" sz="2200" dirty="0" err="1" smtClean="0">
                <a:solidFill>
                  <a:schemeClr val="bg1"/>
                </a:solidFill>
                <a:latin typeface="Consolas" pitchFamily="49" charset="0"/>
                <a:cs typeface="Consolas" pitchFamily="49" charset="0"/>
              </a:rPr>
              <a:t>SecurityRepository</a:t>
            </a:r>
            <a:r>
              <a:rPr lang="en-US" sz="2200" dirty="0" smtClean="0">
                <a:solidFill>
                  <a:schemeClr val="bg1"/>
                </a:solidFill>
                <a:latin typeface="Consolas" pitchFamily="49" charset="0"/>
                <a:cs typeface="Consolas" pitchFamily="49" charset="0"/>
              </a:rPr>
              <a:t>()</a:t>
            </a:r>
            <a:br>
              <a:rPr lang="en-US" sz="2200" dirty="0" smtClean="0">
                <a:solidFill>
                  <a:schemeClr val="bg1"/>
                </a:solidFill>
                <a:latin typeface="Consolas" pitchFamily="49" charset="0"/>
                <a:cs typeface="Consolas" pitchFamily="49" charset="0"/>
              </a:rPr>
            </a:br>
            <a:r>
              <a:rPr lang="en-US" sz="2200" dirty="0" smtClean="0">
                <a:solidFill>
                  <a:schemeClr val="bg1"/>
                </a:solidFill>
                <a:latin typeface="Consolas" pitchFamily="49" charset="0"/>
                <a:cs typeface="Consolas" pitchFamily="49" charset="0"/>
              </a:rPr>
              <a:t>           .</a:t>
            </a:r>
            <a:r>
              <a:rPr lang="en-US" sz="2200" dirty="0" err="1" smtClean="0">
                <a:solidFill>
                  <a:schemeClr val="bg1"/>
                </a:solidFill>
                <a:latin typeface="Consolas" pitchFamily="49" charset="0"/>
                <a:cs typeface="Consolas" pitchFamily="49" charset="0"/>
              </a:rPr>
              <a:t>GetUserName</a:t>
            </a:r>
            <a:r>
              <a:rPr lang="en-US" sz="2200" dirty="0" smtClean="0">
                <a:solidFill>
                  <a:schemeClr val="bg1"/>
                </a:solidFill>
                <a:latin typeface="Consolas" pitchFamily="49" charset="0"/>
                <a:cs typeface="Consolas" pitchFamily="49" charset="0"/>
              </a:rPr>
              <a:t>(</a:t>
            </a:r>
            <a:r>
              <a:rPr lang="en-US" sz="2200" dirty="0" err="1" smtClean="0">
                <a:solidFill>
                  <a:schemeClr val="bg1"/>
                </a:solidFill>
                <a:latin typeface="Consolas" pitchFamily="49" charset="0"/>
                <a:cs typeface="Consolas" pitchFamily="49" charset="0"/>
              </a:rPr>
              <a:t>OperationContext.Current</a:t>
            </a:r>
            <a:r>
              <a:rPr lang="en-US" sz="2200" dirty="0" smtClean="0">
                <a:solidFill>
                  <a:schemeClr val="bg1"/>
                </a:solidFill>
                <a:latin typeface="Consolas" pitchFamily="49" charset="0"/>
                <a:cs typeface="Consolas" pitchFamily="49" charset="0"/>
              </a:rPr>
              <a:t>);</a:t>
            </a:r>
          </a:p>
          <a:p>
            <a:pPr>
              <a:buNone/>
            </a:pPr>
            <a:r>
              <a:rPr lang="en-US" sz="2200" dirty="0" smtClean="0">
                <a:solidFill>
                  <a:schemeClr val="bg1"/>
                </a:solidFill>
                <a:latin typeface="Consolas" pitchFamily="49" charset="0"/>
                <a:cs typeface="Consolas" pitchFamily="49" charset="0"/>
              </a:rPr>
              <a:t>}</a:t>
            </a:r>
            <a:br>
              <a:rPr lang="en-US" sz="2200" dirty="0" smtClean="0">
                <a:solidFill>
                  <a:schemeClr val="bg1"/>
                </a:solidFill>
                <a:latin typeface="Consolas" pitchFamily="49" charset="0"/>
                <a:cs typeface="Consolas" pitchFamily="49" charset="0"/>
              </a:rPr>
            </a:br>
            <a:endParaRPr lang="en-US" sz="2200" dirty="0" smtClean="0">
              <a:solidFill>
                <a:schemeClr val="bg1"/>
              </a:solidFill>
              <a:latin typeface="Consolas" pitchFamily="49" charset="0"/>
              <a:cs typeface="Consolas" pitchFamily="49" charset="0"/>
            </a:endParaRPr>
          </a:p>
          <a:p>
            <a:pPr>
              <a:buNone/>
            </a:pPr>
            <a:r>
              <a:rPr lang="en-US" sz="2200" dirty="0" smtClean="0">
                <a:solidFill>
                  <a:schemeClr val="bg1"/>
                </a:solidFill>
                <a:latin typeface="Consolas" pitchFamily="49" charset="0"/>
                <a:cs typeface="Consolas" pitchFamily="49" charset="0"/>
              </a:rPr>
              <a:t>public class </a:t>
            </a:r>
            <a:r>
              <a:rPr lang="en-US" sz="2200" dirty="0" err="1" smtClean="0">
                <a:solidFill>
                  <a:schemeClr val="bg1"/>
                </a:solidFill>
                <a:latin typeface="Consolas" pitchFamily="49" charset="0"/>
                <a:cs typeface="Consolas" pitchFamily="49" charset="0"/>
              </a:rPr>
              <a:t>SecurityRepository</a:t>
            </a:r>
            <a:r>
              <a:rPr lang="en-US" sz="2200" dirty="0" smtClean="0">
                <a:solidFill>
                  <a:schemeClr val="bg1"/>
                </a:solidFill>
                <a:latin typeface="Consolas" pitchFamily="49" charset="0"/>
                <a:cs typeface="Consolas" pitchFamily="49" charset="0"/>
              </a:rPr>
              <a:t> {</a:t>
            </a:r>
            <a:br>
              <a:rPr lang="en-US" sz="2200" dirty="0" smtClean="0">
                <a:solidFill>
                  <a:schemeClr val="bg1"/>
                </a:solidFill>
                <a:latin typeface="Consolas" pitchFamily="49" charset="0"/>
                <a:cs typeface="Consolas" pitchFamily="49" charset="0"/>
              </a:rPr>
            </a:br>
            <a:endParaRPr lang="en-US" sz="2200" dirty="0" smtClean="0">
              <a:solidFill>
                <a:schemeClr val="bg1"/>
              </a:solidFill>
              <a:latin typeface="Consolas" pitchFamily="49" charset="0"/>
              <a:cs typeface="Consolas" pitchFamily="49" charset="0"/>
            </a:endParaRPr>
          </a:p>
          <a:p>
            <a:pPr>
              <a:buNone/>
            </a:pPr>
            <a:r>
              <a:rPr lang="en-US" sz="2200" dirty="0" smtClean="0">
                <a:solidFill>
                  <a:schemeClr val="bg1"/>
                </a:solidFill>
                <a:latin typeface="Consolas" pitchFamily="49" charset="0"/>
                <a:cs typeface="Consolas" pitchFamily="49" charset="0"/>
              </a:rPr>
              <a:t>    public string </a:t>
            </a:r>
            <a:r>
              <a:rPr lang="en-US" sz="2200" dirty="0" err="1" smtClean="0">
                <a:solidFill>
                  <a:schemeClr val="bg1"/>
                </a:solidFill>
                <a:latin typeface="Consolas" pitchFamily="49" charset="0"/>
                <a:cs typeface="Consolas" pitchFamily="49" charset="0"/>
              </a:rPr>
              <a:t>GetUserName</a:t>
            </a:r>
            <a:r>
              <a:rPr lang="en-US" sz="2200" dirty="0" smtClean="0">
                <a:solidFill>
                  <a:schemeClr val="bg1"/>
                </a:solidFill>
                <a:latin typeface="Consolas" pitchFamily="49" charset="0"/>
                <a:cs typeface="Consolas" pitchFamily="49" charset="0"/>
              </a:rPr>
              <a:t>(</a:t>
            </a:r>
            <a:r>
              <a:rPr lang="en-US" sz="2200" dirty="0" err="1" smtClean="0">
                <a:solidFill>
                  <a:schemeClr val="bg1"/>
                </a:solidFill>
                <a:latin typeface="Consolas" pitchFamily="49" charset="0"/>
                <a:cs typeface="Consolas" pitchFamily="49" charset="0"/>
              </a:rPr>
              <a:t>OperationContext</a:t>
            </a:r>
            <a:r>
              <a:rPr lang="en-US" sz="2200" dirty="0" smtClean="0">
                <a:solidFill>
                  <a:schemeClr val="bg1"/>
                </a:solidFill>
                <a:latin typeface="Consolas" pitchFamily="49" charset="0"/>
                <a:cs typeface="Consolas" pitchFamily="49" charset="0"/>
              </a:rPr>
              <a:t> </a:t>
            </a:r>
            <a:r>
              <a:rPr lang="en-US" sz="2200" dirty="0" err="1" smtClean="0">
                <a:solidFill>
                  <a:schemeClr val="bg1"/>
                </a:solidFill>
                <a:latin typeface="Consolas" pitchFamily="49" charset="0"/>
                <a:cs typeface="Consolas" pitchFamily="49" charset="0"/>
              </a:rPr>
              <a:t>opContext</a:t>
            </a:r>
            <a:r>
              <a:rPr lang="en-US" sz="2200" dirty="0" smtClean="0">
                <a:solidFill>
                  <a:schemeClr val="bg1"/>
                </a:solidFill>
                <a:latin typeface="Consolas" pitchFamily="49" charset="0"/>
                <a:cs typeface="Consolas" pitchFamily="49" charset="0"/>
              </a:rPr>
              <a:t>) {</a:t>
            </a:r>
          </a:p>
          <a:p>
            <a:pPr>
              <a:buNone/>
            </a:pPr>
            <a:r>
              <a:rPr lang="en-US" sz="2200" dirty="0" smtClean="0">
                <a:solidFill>
                  <a:schemeClr val="bg1"/>
                </a:solidFill>
                <a:latin typeface="Consolas" pitchFamily="49" charset="0"/>
                <a:cs typeface="Consolas" pitchFamily="49" charset="0"/>
              </a:rPr>
              <a:t>        return (</a:t>
            </a:r>
            <a:r>
              <a:rPr lang="en-US" sz="2200" dirty="0" err="1" smtClean="0">
                <a:solidFill>
                  <a:schemeClr val="bg1"/>
                </a:solidFill>
                <a:latin typeface="Consolas" pitchFamily="49" charset="0"/>
                <a:cs typeface="Consolas" pitchFamily="49" charset="0"/>
              </a:rPr>
              <a:t>opContext.ServiceSecurityContext</a:t>
            </a:r>
            <a:r>
              <a:rPr lang="en-US" sz="2200" dirty="0" smtClean="0">
                <a:solidFill>
                  <a:schemeClr val="bg1"/>
                </a:solidFill>
                <a:latin typeface="Consolas" pitchFamily="49" charset="0"/>
                <a:cs typeface="Consolas" pitchFamily="49" charset="0"/>
              </a:rPr>
              <a:t> != null &amp;&amp; </a:t>
            </a:r>
          </a:p>
          <a:p>
            <a:pPr>
              <a:buNone/>
            </a:pPr>
            <a:r>
              <a:rPr lang="en-US" sz="2200" dirty="0" smtClean="0">
                <a:solidFill>
                  <a:schemeClr val="bg1"/>
                </a:solidFill>
                <a:latin typeface="Consolas" pitchFamily="49" charset="0"/>
                <a:cs typeface="Consolas" pitchFamily="49" charset="0"/>
              </a:rPr>
              <a:t>            </a:t>
            </a:r>
            <a:r>
              <a:rPr lang="en-US" sz="2200" dirty="0" err="1" smtClean="0">
                <a:solidFill>
                  <a:schemeClr val="bg1"/>
                </a:solidFill>
                <a:latin typeface="Consolas" pitchFamily="49" charset="0"/>
                <a:cs typeface="Consolas" pitchFamily="49" charset="0"/>
              </a:rPr>
              <a:t>opContext.ServiceSecurityContext.WindowsIdentity</a:t>
            </a:r>
            <a:r>
              <a:rPr lang="en-US" sz="2200" dirty="0" smtClean="0">
                <a:solidFill>
                  <a:schemeClr val="bg1"/>
                </a:solidFill>
                <a:latin typeface="Consolas" pitchFamily="49" charset="0"/>
                <a:cs typeface="Consolas" pitchFamily="49" charset="0"/>
              </a:rPr>
              <a:t> != null) ? </a:t>
            </a:r>
            <a:br>
              <a:rPr lang="en-US" sz="2200" dirty="0" smtClean="0">
                <a:solidFill>
                  <a:schemeClr val="bg1"/>
                </a:solidFill>
                <a:latin typeface="Consolas" pitchFamily="49" charset="0"/>
                <a:cs typeface="Consolas" pitchFamily="49" charset="0"/>
              </a:rPr>
            </a:br>
            <a:r>
              <a:rPr lang="en-US" sz="2200" dirty="0" smtClean="0">
                <a:solidFill>
                  <a:schemeClr val="bg1"/>
                </a:solidFill>
                <a:latin typeface="Consolas" pitchFamily="49" charset="0"/>
                <a:cs typeface="Consolas" pitchFamily="49" charset="0"/>
              </a:rPr>
              <a:t>       </a:t>
            </a:r>
            <a:r>
              <a:rPr lang="en-US" sz="2200" dirty="0" err="1" smtClean="0">
                <a:solidFill>
                  <a:schemeClr val="bg1"/>
                </a:solidFill>
                <a:latin typeface="Consolas" pitchFamily="49" charset="0"/>
                <a:cs typeface="Consolas" pitchFamily="49" charset="0"/>
              </a:rPr>
              <a:t>opContext.ServiceSecurityContext.WindowsIdentity.Name</a:t>
            </a:r>
            <a:r>
              <a:rPr lang="en-US" sz="2200" dirty="0" smtClean="0">
                <a:solidFill>
                  <a:schemeClr val="bg1"/>
                </a:solidFill>
                <a:latin typeface="Consolas" pitchFamily="49" charset="0"/>
                <a:cs typeface="Consolas" pitchFamily="49" charset="0"/>
              </a:rPr>
              <a:t> : null;</a:t>
            </a:r>
          </a:p>
          <a:p>
            <a:pPr>
              <a:buNone/>
            </a:pPr>
            <a:r>
              <a:rPr lang="en-US" sz="2200" dirty="0" smtClean="0">
                <a:solidFill>
                  <a:schemeClr val="bg1"/>
                </a:solidFill>
                <a:latin typeface="Consolas" pitchFamily="49" charset="0"/>
                <a:cs typeface="Consolas" pitchFamily="49" charset="0"/>
              </a:rPr>
              <a:t>    }</a:t>
            </a:r>
            <a:br>
              <a:rPr lang="en-US" sz="2200" dirty="0" smtClean="0">
                <a:solidFill>
                  <a:schemeClr val="bg1"/>
                </a:solidFill>
                <a:latin typeface="Consolas" pitchFamily="49" charset="0"/>
                <a:cs typeface="Consolas" pitchFamily="49" charset="0"/>
              </a:rPr>
            </a:br>
            <a:endParaRPr lang="en-US" sz="2200" dirty="0" smtClean="0">
              <a:solidFill>
                <a:schemeClr val="bg1"/>
              </a:solidFill>
              <a:latin typeface="Consolas" pitchFamily="49" charset="0"/>
              <a:cs typeface="Consolas" pitchFamily="49" charset="0"/>
            </a:endParaRPr>
          </a:p>
          <a:p>
            <a:pPr>
              <a:buNone/>
            </a:pPr>
            <a:r>
              <a:rPr lang="en-US" sz="2200" dirty="0" smtClean="0">
                <a:solidFill>
                  <a:schemeClr val="bg1"/>
                </a:solidFill>
                <a:latin typeface="Consolas" pitchFamily="49" charset="0"/>
                <a:cs typeface="Consolas" pitchFamily="49" charset="0"/>
              </a:rPr>
              <a:t>}</a:t>
            </a: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a:t>
            </a:r>
            <a:endParaRPr lang="en-US" dirty="0"/>
          </a:p>
        </p:txBody>
      </p:sp>
      <p:sp>
        <p:nvSpPr>
          <p:cNvPr id="2" name="Title 1"/>
          <p:cNvSpPr>
            <a:spLocks noGrp="1"/>
          </p:cNvSpPr>
          <p:nvPr>
            <p:ph type="ctrTitle"/>
          </p:nvPr>
        </p:nvSpPr>
        <p:spPr/>
        <p:txBody>
          <a:bodyPr/>
          <a:lstStyle/>
          <a:p>
            <a:r>
              <a:rPr lang="en-US" dirty="0" smtClean="0"/>
              <a:t>Accessing an Authenticated User's User Name</a:t>
            </a:r>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en-US" dirty="0"/>
          </a:p>
        </p:txBody>
      </p:sp>
      <p:sp>
        <p:nvSpPr>
          <p:cNvPr id="3" name="Text Placeholder 2"/>
          <p:cNvSpPr>
            <a:spLocks noGrp="1"/>
          </p:cNvSpPr>
          <p:nvPr>
            <p:ph type="body" sz="quarter" idx="10"/>
          </p:nvPr>
        </p:nvSpPr>
        <p:spPr>
          <a:xfrm>
            <a:off x="519112" y="1447799"/>
            <a:ext cx="11149013" cy="3083921"/>
          </a:xfrm>
        </p:spPr>
        <p:txBody>
          <a:bodyPr/>
          <a:lstStyle/>
          <a:p>
            <a:r>
              <a:rPr lang="en-US" dirty="0" smtClean="0"/>
              <a:t>Silverlight Security Options</a:t>
            </a:r>
          </a:p>
          <a:p>
            <a:r>
              <a:rPr lang="en-US" dirty="0" smtClean="0"/>
              <a:t>Accessing User Identity Information</a:t>
            </a:r>
          </a:p>
          <a:p>
            <a:r>
              <a:rPr lang="en-US" dirty="0">
                <a:solidFill>
                  <a:srgbClr val="FFC000"/>
                </a:solidFill>
              </a:rPr>
              <a:t>Accessing User Roles</a:t>
            </a:r>
          </a:p>
          <a:p>
            <a:r>
              <a:rPr lang="en-US" dirty="0" smtClean="0"/>
              <a:t>Creating a </a:t>
            </a:r>
            <a:r>
              <a:rPr lang="en-US" dirty="0" err="1" smtClean="0"/>
              <a:t>SecurityManager</a:t>
            </a:r>
            <a:r>
              <a:rPr lang="en-US" dirty="0" smtClean="0"/>
              <a:t> class</a:t>
            </a:r>
          </a:p>
          <a:p>
            <a:endParaRPr lang="en-US" dirty="0" smtClean="0"/>
          </a:p>
          <a:p>
            <a:pPr lvl="1"/>
            <a:endParaRPr lang="en-US" dirty="0" smtClean="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Accessing User Roles</a:t>
            </a:r>
            <a:endParaRPr lang="en-US" dirty="0"/>
          </a:p>
        </p:txBody>
      </p:sp>
      <p:sp>
        <p:nvSpPr>
          <p:cNvPr id="3" name="Text Placeholder 2"/>
          <p:cNvSpPr>
            <a:spLocks noGrp="1"/>
          </p:cNvSpPr>
          <p:nvPr>
            <p:ph type="body" sz="quarter" idx="10"/>
          </p:nvPr>
        </p:nvSpPr>
        <p:spPr>
          <a:xfrm>
            <a:off x="519112" y="1447799"/>
            <a:ext cx="11149013" cy="3287054"/>
          </a:xfrm>
        </p:spPr>
        <p:txBody>
          <a:bodyPr/>
          <a:lstStyle/>
          <a:p>
            <a:r>
              <a:rPr lang="en-US" dirty="0">
                <a:solidFill>
                  <a:srgbClr val="FFC000"/>
                </a:solidFill>
              </a:rPr>
              <a:t>Options:</a:t>
            </a:r>
          </a:p>
          <a:p>
            <a:pPr lvl="1"/>
            <a:r>
              <a:rPr lang="en-US" dirty="0" smtClean="0"/>
              <a:t>Pass user roles into application using </a:t>
            </a:r>
            <a:r>
              <a:rPr lang="en-US" dirty="0" err="1" smtClean="0"/>
              <a:t>initParams</a:t>
            </a:r>
            <a:endParaRPr lang="en-US" dirty="0" smtClean="0"/>
          </a:p>
          <a:p>
            <a:pPr lvl="1"/>
            <a:r>
              <a:rPr lang="en-US" dirty="0" smtClean="0"/>
              <a:t>Create a security service operation that returns roles</a:t>
            </a:r>
          </a:p>
          <a:p>
            <a:pPr lvl="1"/>
            <a:endParaRPr lang="en-US" dirty="0" smtClean="0"/>
          </a:p>
          <a:p>
            <a:pPr lvl="1"/>
            <a:endParaRPr lang="en-US" dirty="0" smtClean="0"/>
          </a:p>
          <a:p>
            <a:pPr lvl="1"/>
            <a:endParaRPr lang="en-US" dirty="0" smtClean="0"/>
          </a:p>
          <a:p>
            <a:pPr lvl="1"/>
            <a:endParaRPr lang="en-US" dirty="0" smtClean="0"/>
          </a:p>
        </p:txBody>
      </p:sp>
      <p:sp>
        <p:nvSpPr>
          <p:cNvPr id="4" name="TextBox 3"/>
          <p:cNvSpPr txBox="1"/>
          <p:nvPr/>
        </p:nvSpPr>
        <p:spPr>
          <a:xfrm>
            <a:off x="4209686" y="3330266"/>
            <a:ext cx="4054416" cy="923330"/>
          </a:xfrm>
          <a:prstGeom prst="rect">
            <a:avLst/>
          </a:prstGeom>
          <a:noFill/>
        </p:spPr>
        <p:txBody>
          <a:bodyPr wrap="square" lIns="0" tIns="0" rIns="0" bIns="0" rtlCol="0">
            <a:spAutoFit/>
          </a:bodyPr>
          <a:lstStyle/>
          <a:p>
            <a:r>
              <a:rPr lang="en-US" sz="6000" dirty="0" smtClean="0">
                <a:gradFill>
                  <a:gsLst>
                    <a:gs pos="0">
                      <a:schemeClr val="tx1"/>
                    </a:gs>
                    <a:gs pos="86000">
                      <a:schemeClr val="tx1"/>
                    </a:gs>
                  </a:gsLst>
                  <a:lin ang="5400000" scaled="0"/>
                </a:gradFill>
              </a:rPr>
              <a:t>Be Careful!</a:t>
            </a:r>
          </a:p>
        </p:txBody>
      </p:sp>
      <p:pic>
        <p:nvPicPr>
          <p:cNvPr id="5" name="Picture 2" descr="http://ts3.mm.bing.net/images/thumbnail.aspx?q=837060866614&amp;id=0444e42657f5e6b7f256363eebaa607d&amp;url=http%3a%2f%2fwww.schoolshealthandsafety.co.uk%2fCYPD%2fsigns%2fwarning%2fwarningL.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6795" y="4502987"/>
            <a:ext cx="1986232" cy="19862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Returning Roles from a Service</a:t>
            </a:r>
            <a:endParaRPr lang="en-US" dirty="0"/>
          </a:p>
        </p:txBody>
      </p:sp>
      <p:sp>
        <p:nvSpPr>
          <p:cNvPr id="6" name="Text Placeholder 5"/>
          <p:cNvSpPr>
            <a:spLocks noGrp="1"/>
          </p:cNvSpPr>
          <p:nvPr>
            <p:ph type="body" sz="quarter" idx="10"/>
          </p:nvPr>
        </p:nvSpPr>
        <p:spPr>
          <a:xfrm>
            <a:off x="519114" y="1447800"/>
            <a:ext cx="11149012" cy="2108269"/>
          </a:xfrm>
        </p:spPr>
        <p:txBody>
          <a:bodyPr/>
          <a:lstStyle/>
          <a:p>
            <a:pPr>
              <a:buNone/>
            </a:pPr>
            <a:r>
              <a:rPr lang="en-US" sz="2200" dirty="0" smtClean="0">
                <a:solidFill>
                  <a:schemeClr val="bg1"/>
                </a:solidFill>
                <a:latin typeface="Consolas" pitchFamily="49" charset="0"/>
                <a:cs typeface="Consolas" pitchFamily="49" charset="0"/>
              </a:rPr>
              <a:t>[</a:t>
            </a:r>
            <a:r>
              <a:rPr lang="en-US" sz="2200" dirty="0" err="1" smtClean="0">
                <a:solidFill>
                  <a:schemeClr val="bg1"/>
                </a:solidFill>
                <a:latin typeface="Consolas" pitchFamily="49" charset="0"/>
                <a:cs typeface="Consolas" pitchFamily="49" charset="0"/>
              </a:rPr>
              <a:t>OperationContract</a:t>
            </a:r>
            <a:r>
              <a:rPr lang="en-US" sz="2200" dirty="0" smtClean="0">
                <a:solidFill>
                  <a:schemeClr val="bg1"/>
                </a:solidFill>
                <a:latin typeface="Consolas" pitchFamily="49" charset="0"/>
                <a:cs typeface="Consolas" pitchFamily="49" charset="0"/>
              </a:rPr>
              <a:t>]</a:t>
            </a:r>
          </a:p>
          <a:p>
            <a:pPr>
              <a:buNone/>
            </a:pPr>
            <a:r>
              <a:rPr lang="en-US" sz="2200" dirty="0" smtClean="0">
                <a:solidFill>
                  <a:schemeClr val="bg1"/>
                </a:solidFill>
                <a:latin typeface="Consolas" pitchFamily="49" charset="0"/>
                <a:cs typeface="Consolas" pitchFamily="49" charset="0"/>
              </a:rPr>
              <a:t>public List&lt;Role&gt; </a:t>
            </a:r>
            <a:r>
              <a:rPr lang="en-US" sz="2200" dirty="0" err="1" smtClean="0">
                <a:solidFill>
                  <a:schemeClr val="bg1"/>
                </a:solidFill>
                <a:latin typeface="Consolas" pitchFamily="49" charset="0"/>
                <a:cs typeface="Consolas" pitchFamily="49" charset="0"/>
              </a:rPr>
              <a:t>GetRoles</a:t>
            </a:r>
            <a:r>
              <a:rPr lang="en-US" sz="2200" dirty="0" smtClean="0">
                <a:solidFill>
                  <a:schemeClr val="bg1"/>
                </a:solidFill>
                <a:latin typeface="Consolas" pitchFamily="49" charset="0"/>
                <a:cs typeface="Consolas" pitchFamily="49" charset="0"/>
              </a:rPr>
              <a:t>()</a:t>
            </a:r>
          </a:p>
          <a:p>
            <a:pPr>
              <a:buNone/>
            </a:pPr>
            <a:r>
              <a:rPr lang="en-US" sz="2200" dirty="0" smtClean="0">
                <a:solidFill>
                  <a:schemeClr val="bg1"/>
                </a:solidFill>
                <a:latin typeface="Consolas" pitchFamily="49" charset="0"/>
                <a:cs typeface="Consolas" pitchFamily="49" charset="0"/>
              </a:rPr>
              <a:t>{</a:t>
            </a:r>
          </a:p>
          <a:p>
            <a:pPr>
              <a:buNone/>
            </a:pPr>
            <a:r>
              <a:rPr lang="en-US" sz="2200" dirty="0" smtClean="0">
                <a:solidFill>
                  <a:schemeClr val="bg1"/>
                </a:solidFill>
                <a:latin typeface="Consolas" pitchFamily="49" charset="0"/>
                <a:cs typeface="Consolas" pitchFamily="49" charset="0"/>
              </a:rPr>
              <a:t>    return new </a:t>
            </a:r>
            <a:r>
              <a:rPr lang="en-US" sz="2200" dirty="0" err="1" smtClean="0">
                <a:solidFill>
                  <a:schemeClr val="bg1"/>
                </a:solidFill>
                <a:latin typeface="Consolas" pitchFamily="49" charset="0"/>
                <a:cs typeface="Consolas" pitchFamily="49" charset="0"/>
              </a:rPr>
              <a:t>SecurityRepository</a:t>
            </a:r>
            <a:r>
              <a:rPr lang="en-US" sz="2200" dirty="0" smtClean="0">
                <a:solidFill>
                  <a:schemeClr val="bg1"/>
                </a:solidFill>
                <a:latin typeface="Consolas" pitchFamily="49" charset="0"/>
                <a:cs typeface="Consolas" pitchFamily="49" charset="0"/>
              </a:rPr>
              <a:t>().</a:t>
            </a:r>
            <a:r>
              <a:rPr lang="en-US" sz="2200" dirty="0" err="1" smtClean="0">
                <a:solidFill>
                  <a:schemeClr val="bg1"/>
                </a:solidFill>
                <a:latin typeface="Consolas" pitchFamily="49" charset="0"/>
                <a:cs typeface="Consolas" pitchFamily="49" charset="0"/>
              </a:rPr>
              <a:t>GetRoles</a:t>
            </a:r>
            <a:r>
              <a:rPr lang="en-US" sz="2200" dirty="0" smtClean="0">
                <a:solidFill>
                  <a:schemeClr val="bg1"/>
                </a:solidFill>
                <a:latin typeface="Consolas" pitchFamily="49" charset="0"/>
                <a:cs typeface="Consolas" pitchFamily="49" charset="0"/>
              </a:rPr>
              <a:t>(</a:t>
            </a:r>
            <a:r>
              <a:rPr lang="en-US" sz="2200" dirty="0" err="1" smtClean="0">
                <a:solidFill>
                  <a:schemeClr val="bg1"/>
                </a:solidFill>
                <a:latin typeface="Consolas" pitchFamily="49" charset="0"/>
                <a:cs typeface="Consolas" pitchFamily="49" charset="0"/>
              </a:rPr>
              <a:t>OperationContext.Current</a:t>
            </a:r>
            <a:r>
              <a:rPr lang="en-US" sz="2200" dirty="0" smtClean="0">
                <a:solidFill>
                  <a:schemeClr val="bg1"/>
                </a:solidFill>
                <a:latin typeface="Consolas" pitchFamily="49" charset="0"/>
                <a:cs typeface="Consolas" pitchFamily="49" charset="0"/>
              </a:rPr>
              <a:t>);</a:t>
            </a:r>
          </a:p>
          <a:p>
            <a:pPr>
              <a:buNone/>
            </a:pPr>
            <a:r>
              <a:rPr lang="en-US" sz="2200" dirty="0" smtClean="0">
                <a:solidFill>
                  <a:schemeClr val="bg1"/>
                </a:solidFill>
                <a:latin typeface="Consolas" pitchFamily="49" charset="0"/>
                <a:cs typeface="Consolas" pitchFamily="49" charset="0"/>
              </a:rPr>
              <a:t>}</a:t>
            </a:r>
          </a:p>
          <a:p>
            <a:pPr>
              <a:buNone/>
            </a:pPr>
            <a:endParaRPr lang="en-US" sz="2200" dirty="0" smtClean="0">
              <a:solidFill>
                <a:schemeClr val="bg1"/>
              </a:solidFill>
              <a:latin typeface="Consolas" pitchFamily="49" charset="0"/>
              <a:cs typeface="Consolas" pitchFamily="49" charset="0"/>
            </a:endParaRPr>
          </a:p>
          <a:p>
            <a:pPr>
              <a:buNone/>
            </a:pPr>
            <a:r>
              <a:rPr lang="en-US" sz="2200" dirty="0" smtClean="0">
                <a:solidFill>
                  <a:schemeClr val="bg1"/>
                </a:solidFill>
                <a:latin typeface="Consolas" pitchFamily="49" charset="0"/>
                <a:cs typeface="Consolas" pitchFamily="49" charset="0"/>
              </a:rPr>
              <a:t>public class </a:t>
            </a:r>
            <a:r>
              <a:rPr lang="en-US" sz="2200" dirty="0" err="1" smtClean="0">
                <a:solidFill>
                  <a:schemeClr val="bg1"/>
                </a:solidFill>
                <a:latin typeface="Consolas" pitchFamily="49" charset="0"/>
                <a:cs typeface="Consolas" pitchFamily="49" charset="0"/>
              </a:rPr>
              <a:t>SecurityRepository</a:t>
            </a:r>
            <a:r>
              <a:rPr lang="en-US" sz="2200" dirty="0" smtClean="0">
                <a:solidFill>
                  <a:schemeClr val="bg1"/>
                </a:solidFill>
                <a:latin typeface="Consolas" pitchFamily="49" charset="0"/>
                <a:cs typeface="Consolas" pitchFamily="49" charset="0"/>
              </a:rPr>
              <a:t> {</a:t>
            </a:r>
          </a:p>
          <a:p>
            <a:pPr>
              <a:buNone/>
            </a:pPr>
            <a:r>
              <a:rPr lang="en-US" sz="2200" dirty="0" smtClean="0">
                <a:solidFill>
                  <a:schemeClr val="bg1"/>
                </a:solidFill>
                <a:latin typeface="Consolas" pitchFamily="49" charset="0"/>
                <a:cs typeface="Consolas" pitchFamily="49" charset="0"/>
              </a:rPr>
              <a:t>    public List&lt;Role&gt; </a:t>
            </a:r>
            <a:r>
              <a:rPr lang="en-US" sz="2200" dirty="0" err="1" smtClean="0">
                <a:solidFill>
                  <a:schemeClr val="bg1"/>
                </a:solidFill>
                <a:latin typeface="Consolas" pitchFamily="49" charset="0"/>
                <a:cs typeface="Consolas" pitchFamily="49" charset="0"/>
              </a:rPr>
              <a:t>GetRoles</a:t>
            </a:r>
            <a:r>
              <a:rPr lang="en-US" sz="2200" dirty="0" smtClean="0">
                <a:solidFill>
                  <a:schemeClr val="bg1"/>
                </a:solidFill>
                <a:latin typeface="Consolas" pitchFamily="49" charset="0"/>
                <a:cs typeface="Consolas" pitchFamily="49" charset="0"/>
              </a:rPr>
              <a:t>(</a:t>
            </a:r>
            <a:r>
              <a:rPr lang="en-US" sz="2200" dirty="0" err="1" smtClean="0">
                <a:solidFill>
                  <a:schemeClr val="bg1"/>
                </a:solidFill>
                <a:latin typeface="Consolas" pitchFamily="49" charset="0"/>
                <a:cs typeface="Consolas" pitchFamily="49" charset="0"/>
              </a:rPr>
              <a:t>OperationContext</a:t>
            </a:r>
            <a:r>
              <a:rPr lang="en-US" sz="2200" dirty="0" smtClean="0">
                <a:solidFill>
                  <a:schemeClr val="bg1"/>
                </a:solidFill>
                <a:latin typeface="Consolas" pitchFamily="49" charset="0"/>
                <a:cs typeface="Consolas" pitchFamily="49" charset="0"/>
              </a:rPr>
              <a:t> </a:t>
            </a:r>
            <a:r>
              <a:rPr lang="en-US" sz="2200" dirty="0" err="1" smtClean="0">
                <a:solidFill>
                  <a:schemeClr val="bg1"/>
                </a:solidFill>
                <a:latin typeface="Consolas" pitchFamily="49" charset="0"/>
                <a:cs typeface="Consolas" pitchFamily="49" charset="0"/>
              </a:rPr>
              <a:t>opContext</a:t>
            </a:r>
            <a:r>
              <a:rPr lang="en-US" sz="2200" dirty="0" smtClean="0">
                <a:solidFill>
                  <a:schemeClr val="bg1"/>
                </a:solidFill>
                <a:latin typeface="Consolas" pitchFamily="49" charset="0"/>
                <a:cs typeface="Consolas" pitchFamily="49" charset="0"/>
              </a:rPr>
              <a:t>)</a:t>
            </a:r>
          </a:p>
          <a:p>
            <a:pPr>
              <a:buNone/>
            </a:pPr>
            <a:r>
              <a:rPr lang="en-US" sz="2200" dirty="0" smtClean="0">
                <a:solidFill>
                  <a:schemeClr val="bg1"/>
                </a:solidFill>
                <a:latin typeface="Consolas" pitchFamily="49" charset="0"/>
                <a:cs typeface="Consolas" pitchFamily="49" charset="0"/>
              </a:rPr>
              <a:t>    {</a:t>
            </a:r>
          </a:p>
          <a:p>
            <a:pPr>
              <a:buNone/>
            </a:pPr>
            <a:r>
              <a:rPr lang="en-US" sz="2200" dirty="0" smtClean="0">
                <a:solidFill>
                  <a:schemeClr val="bg1"/>
                </a:solidFill>
                <a:latin typeface="Consolas" pitchFamily="49" charset="0"/>
                <a:cs typeface="Consolas" pitchFamily="49" charset="0"/>
              </a:rPr>
              <a:t>        </a:t>
            </a:r>
            <a:r>
              <a:rPr lang="en-US" sz="2200" dirty="0" err="1" smtClean="0">
                <a:solidFill>
                  <a:schemeClr val="bg1"/>
                </a:solidFill>
                <a:latin typeface="Consolas" pitchFamily="49" charset="0"/>
                <a:cs typeface="Consolas" pitchFamily="49" charset="0"/>
              </a:rPr>
              <a:t>var</a:t>
            </a:r>
            <a:r>
              <a:rPr lang="en-US" sz="2200" dirty="0" smtClean="0">
                <a:solidFill>
                  <a:schemeClr val="bg1"/>
                </a:solidFill>
                <a:latin typeface="Consolas" pitchFamily="49" charset="0"/>
                <a:cs typeface="Consolas" pitchFamily="49" charset="0"/>
              </a:rPr>
              <a:t> </a:t>
            </a:r>
            <a:r>
              <a:rPr lang="en-US" sz="2200" dirty="0" err="1" smtClean="0">
                <a:solidFill>
                  <a:schemeClr val="bg1"/>
                </a:solidFill>
                <a:latin typeface="Consolas" pitchFamily="49" charset="0"/>
                <a:cs typeface="Consolas" pitchFamily="49" charset="0"/>
              </a:rPr>
              <a:t>userName</a:t>
            </a:r>
            <a:r>
              <a:rPr lang="en-US" sz="2200" dirty="0" smtClean="0">
                <a:solidFill>
                  <a:schemeClr val="bg1"/>
                </a:solidFill>
                <a:latin typeface="Consolas" pitchFamily="49" charset="0"/>
                <a:cs typeface="Consolas" pitchFamily="49" charset="0"/>
              </a:rPr>
              <a:t> = </a:t>
            </a:r>
            <a:r>
              <a:rPr lang="en-US" sz="2200" dirty="0" err="1" smtClean="0">
                <a:solidFill>
                  <a:schemeClr val="bg1"/>
                </a:solidFill>
                <a:latin typeface="Consolas" pitchFamily="49" charset="0"/>
                <a:cs typeface="Consolas" pitchFamily="49" charset="0"/>
              </a:rPr>
              <a:t>GetUserName</a:t>
            </a:r>
            <a:r>
              <a:rPr lang="en-US" sz="2200" dirty="0" smtClean="0">
                <a:solidFill>
                  <a:schemeClr val="bg1"/>
                </a:solidFill>
                <a:latin typeface="Consolas" pitchFamily="49" charset="0"/>
                <a:cs typeface="Consolas" pitchFamily="49" charset="0"/>
              </a:rPr>
              <a:t>(</a:t>
            </a:r>
            <a:r>
              <a:rPr lang="en-US" sz="2200" dirty="0" err="1" smtClean="0">
                <a:solidFill>
                  <a:schemeClr val="bg1"/>
                </a:solidFill>
                <a:latin typeface="Consolas" pitchFamily="49" charset="0"/>
                <a:cs typeface="Consolas" pitchFamily="49" charset="0"/>
              </a:rPr>
              <a:t>opContext</a:t>
            </a:r>
            <a:r>
              <a:rPr lang="en-US" sz="2200" dirty="0" smtClean="0">
                <a:solidFill>
                  <a:schemeClr val="bg1"/>
                </a:solidFill>
                <a:latin typeface="Consolas" pitchFamily="49" charset="0"/>
                <a:cs typeface="Consolas" pitchFamily="49" charset="0"/>
              </a:rPr>
              <a:t>);</a:t>
            </a:r>
          </a:p>
          <a:p>
            <a:pPr>
              <a:buNone/>
            </a:pPr>
            <a:r>
              <a:rPr lang="en-US" sz="2200" dirty="0" smtClean="0">
                <a:solidFill>
                  <a:schemeClr val="bg1"/>
                </a:solidFill>
                <a:latin typeface="Consolas" pitchFamily="49" charset="0"/>
                <a:cs typeface="Consolas" pitchFamily="49" charset="0"/>
              </a:rPr>
              <a:t>        //Get roles from Active Directory, Database, or elsewhere</a:t>
            </a:r>
          </a:p>
          <a:p>
            <a:pPr>
              <a:buNone/>
            </a:pPr>
            <a:r>
              <a:rPr lang="en-US" sz="2200" dirty="0" smtClean="0">
                <a:solidFill>
                  <a:schemeClr val="bg1"/>
                </a:solidFill>
                <a:latin typeface="Consolas" pitchFamily="49" charset="0"/>
                <a:cs typeface="Consolas" pitchFamily="49" charset="0"/>
              </a:rPr>
              <a:t>    }</a:t>
            </a:r>
          </a:p>
          <a:p>
            <a:pPr>
              <a:buNone/>
            </a:pPr>
            <a:r>
              <a:rPr lang="en-US" sz="2200" dirty="0" smtClean="0">
                <a:solidFill>
                  <a:schemeClr val="bg1"/>
                </a:solidFill>
                <a:latin typeface="Consolas" pitchFamily="49" charset="0"/>
                <a:cs typeface="Consolas" pitchFamily="49" charset="0"/>
              </a:rPr>
              <a:t>}</a:t>
            </a: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a:t>
            </a:r>
            <a:endParaRPr lang="en-US" dirty="0"/>
          </a:p>
        </p:txBody>
      </p:sp>
      <p:sp>
        <p:nvSpPr>
          <p:cNvPr id="2" name="Title 1"/>
          <p:cNvSpPr>
            <a:spLocks noGrp="1"/>
          </p:cNvSpPr>
          <p:nvPr>
            <p:ph type="ctrTitle"/>
          </p:nvPr>
        </p:nvSpPr>
        <p:spPr/>
        <p:txBody>
          <a:bodyPr/>
          <a:lstStyle/>
          <a:p>
            <a:r>
              <a:rPr lang="en-US" smtClean="0"/>
              <a:t>Accessing User Roles</a:t>
            </a:r>
            <a:endParaRPr lang="en-US" dirty="0"/>
          </a:p>
        </p:txBody>
      </p:sp>
      <p:sp>
        <p:nvSpPr>
          <p:cNvPr id="6" name="Subtitle 5"/>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en-US" dirty="0"/>
          </a:p>
        </p:txBody>
      </p:sp>
      <p:sp>
        <p:nvSpPr>
          <p:cNvPr id="3" name="Text Placeholder 2"/>
          <p:cNvSpPr>
            <a:spLocks noGrp="1"/>
          </p:cNvSpPr>
          <p:nvPr>
            <p:ph type="body" sz="quarter" idx="10"/>
          </p:nvPr>
        </p:nvSpPr>
        <p:spPr>
          <a:xfrm>
            <a:off x="519112" y="1447799"/>
            <a:ext cx="11149013" cy="2609945"/>
          </a:xfrm>
        </p:spPr>
        <p:txBody>
          <a:bodyPr/>
          <a:lstStyle/>
          <a:p>
            <a:r>
              <a:rPr lang="en-US" dirty="0" smtClean="0"/>
              <a:t>Silverlight Security Options</a:t>
            </a:r>
          </a:p>
          <a:p>
            <a:r>
              <a:rPr lang="en-US" dirty="0" smtClean="0"/>
              <a:t>Accessing User Identity Information</a:t>
            </a:r>
          </a:p>
          <a:p>
            <a:r>
              <a:rPr lang="en-US" dirty="0" smtClean="0"/>
              <a:t>Accessing User Roles</a:t>
            </a:r>
          </a:p>
          <a:p>
            <a:r>
              <a:rPr lang="en-US" dirty="0">
                <a:solidFill>
                  <a:srgbClr val="FFC000"/>
                </a:solidFill>
              </a:rPr>
              <a:t>Creating a </a:t>
            </a:r>
            <a:r>
              <a:rPr lang="en-US" dirty="0" err="1">
                <a:solidFill>
                  <a:srgbClr val="FFC000"/>
                </a:solidFill>
              </a:rPr>
              <a:t>SecurityManager</a:t>
            </a:r>
            <a:r>
              <a:rPr lang="en-US" dirty="0">
                <a:solidFill>
                  <a:srgbClr val="FFC000"/>
                </a:solidFill>
              </a:rPr>
              <a:t> class</a:t>
            </a:r>
          </a:p>
          <a:p>
            <a:pPr lvl="1"/>
            <a:endParaRPr lang="en-US" sz="3200" dirty="0">
              <a:solidFill>
                <a:srgbClr val="FFC000"/>
              </a:solidFill>
            </a:endParaRP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4294967295"/>
          </p:nvPr>
        </p:nvSpPr>
        <p:spPr>
          <a:xfrm>
            <a:off x="662781" y="1692275"/>
            <a:ext cx="10863262" cy="1649413"/>
          </a:xfrm>
        </p:spPr>
        <p:txBody>
          <a:bodyPr/>
          <a:lstStyle/>
          <a:p>
            <a:pPr marL="0" indent="0" algn="ctr">
              <a:buNone/>
            </a:pPr>
            <a:r>
              <a:rPr lang="en-US" sz="4000" dirty="0" smtClean="0">
                <a:gradFill>
                  <a:gsLst>
                    <a:gs pos="0">
                      <a:schemeClr val="tx1"/>
                    </a:gs>
                    <a:gs pos="100000">
                      <a:schemeClr val="tx1"/>
                    </a:gs>
                  </a:gsLst>
                  <a:lin ang="5400000" scaled="0"/>
                </a:gradFill>
              </a:rPr>
              <a:t>How do you access and manage user names and roles in a Silverlight application?</a:t>
            </a:r>
          </a:p>
          <a:p>
            <a:pPr algn="ctr">
              <a:buBlip>
                <a:blip r:embed="rId3"/>
              </a:buBlip>
            </a:pPr>
            <a:endParaRPr lang="en-US" dirty="0" smtClean="0">
              <a:gradFill>
                <a:gsLst>
                  <a:gs pos="0">
                    <a:schemeClr val="tx1"/>
                  </a:gs>
                  <a:gs pos="100000">
                    <a:schemeClr val="tx1"/>
                  </a:gs>
                </a:gsLst>
                <a:lin ang="5400000" scaled="0"/>
              </a:gradFill>
            </a:endParaRPr>
          </a:p>
        </p:txBody>
      </p:sp>
      <p:pic>
        <p:nvPicPr>
          <p:cNvPr id="2050" name="Picture 2" descr="http://upload.wikimedia.org/wikipedia/commons/thumb/c/c4/Ambox_blue_question.svg/600px-Ambox_blue_question.sv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37328" y="4369575"/>
            <a:ext cx="2091607" cy="209160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Creating a SecurityManager Class</a:t>
            </a:r>
            <a:endParaRPr lang="en-US" dirty="0"/>
          </a:p>
        </p:txBody>
      </p:sp>
      <p:sp>
        <p:nvSpPr>
          <p:cNvPr id="3" name="Text Placeholder 2"/>
          <p:cNvSpPr>
            <a:spLocks noGrp="1"/>
          </p:cNvSpPr>
          <p:nvPr>
            <p:ph type="body" sz="quarter" idx="10"/>
          </p:nvPr>
        </p:nvSpPr>
        <p:spPr/>
        <p:txBody>
          <a:bodyPr/>
          <a:lstStyle/>
          <a:p>
            <a:endParaRPr lang="en-US" smtClean="0"/>
          </a:p>
          <a:p>
            <a:r>
              <a:rPr lang="en-US" smtClean="0"/>
              <a:t>SecurityManager class can act as client-side gateway to user credentials:</a:t>
            </a:r>
          </a:p>
          <a:p>
            <a:pPr lvl="1"/>
            <a:r>
              <a:rPr lang="en-US" smtClean="0"/>
              <a:t>Accesses user credentials asynchronously</a:t>
            </a:r>
          </a:p>
          <a:p>
            <a:pPr lvl="1"/>
            <a:r>
              <a:rPr lang="en-US" smtClean="0"/>
              <a:t>Determine user role(s)</a:t>
            </a:r>
          </a:p>
          <a:p>
            <a:pPr lvl="1"/>
            <a:r>
              <a:rPr lang="en-US" smtClean="0"/>
              <a:t>Determine access to view</a:t>
            </a:r>
          </a:p>
          <a:p>
            <a:pPr lvl="1"/>
            <a:r>
              <a:rPr lang="en-US" smtClean="0"/>
              <a:t>MVVM compliant</a:t>
            </a:r>
          </a:p>
          <a:p>
            <a:pPr lvl="1"/>
            <a:r>
              <a:rPr lang="en-US" smtClean="0"/>
              <a:t>Add to ViewModel base class through aggregation</a:t>
            </a:r>
            <a:endParaRPr lang="en-US" dirty="0" smtClean="0"/>
          </a:p>
        </p:txBody>
      </p:sp>
    </p:spTree>
    <p:extLst>
      <p:ext uri="{BB962C8B-B14F-4D97-AF65-F5344CB8AC3E}">
        <p14:creationId xmlns:p14="http://schemas.microsoft.com/office/powerpoint/2010/main" val="15808467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en-US" dirty="0"/>
          </a:p>
        </p:txBody>
      </p:sp>
      <p:sp>
        <p:nvSpPr>
          <p:cNvPr id="3" name="Text Placeholder 2"/>
          <p:cNvSpPr>
            <a:spLocks noGrp="1"/>
          </p:cNvSpPr>
          <p:nvPr>
            <p:ph type="body" sz="quarter" idx="10"/>
          </p:nvPr>
        </p:nvSpPr>
        <p:spPr/>
        <p:txBody>
          <a:bodyPr/>
          <a:lstStyle/>
          <a:p>
            <a:r>
              <a:rPr lang="en-US" smtClean="0"/>
              <a:t>Silverlight Security Options</a:t>
            </a:r>
          </a:p>
          <a:p>
            <a:r>
              <a:rPr lang="en-US" smtClean="0"/>
              <a:t>Accessing User Identity Information</a:t>
            </a:r>
          </a:p>
          <a:p>
            <a:r>
              <a:rPr lang="en-US" smtClean="0"/>
              <a:t>Accessing User Roles</a:t>
            </a:r>
          </a:p>
          <a:p>
            <a:r>
              <a:rPr lang="en-US" smtClean="0"/>
              <a:t>Creating a SecurityManager class</a:t>
            </a:r>
          </a:p>
          <a:p>
            <a:pPr lvl="1"/>
            <a:endParaRPr lang="en-US" dirty="0" smtClean="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a:t>
            </a:r>
            <a:r>
              <a:rPr lang="en-US" dirty="0" err="1" smtClean="0"/>
              <a:t>SecurityManager</a:t>
            </a:r>
            <a:r>
              <a:rPr lang="en-US" dirty="0" smtClean="0"/>
              <a:t> Class</a:t>
            </a:r>
            <a:endParaRPr lang="en-US" dirty="0"/>
          </a:p>
        </p:txBody>
      </p:sp>
      <p:sp>
        <p:nvSpPr>
          <p:cNvPr id="6" name="Text Placeholder 5"/>
          <p:cNvSpPr>
            <a:spLocks noGrp="1"/>
          </p:cNvSpPr>
          <p:nvPr>
            <p:ph type="body" sz="quarter" idx="10"/>
          </p:nvPr>
        </p:nvSpPr>
        <p:spPr>
          <a:xfrm>
            <a:off x="519114" y="1447800"/>
            <a:ext cx="11149012" cy="5016758"/>
          </a:xfrm>
        </p:spPr>
        <p:txBody>
          <a:bodyPr/>
          <a:lstStyle/>
          <a:p>
            <a:pPr>
              <a:buNone/>
            </a:pPr>
            <a:r>
              <a:rPr lang="en-US" sz="2000" dirty="0" smtClean="0">
                <a:solidFill>
                  <a:schemeClr val="bg1"/>
                </a:solidFill>
                <a:latin typeface="Consolas" pitchFamily="49" charset="0"/>
                <a:cs typeface="Consolas" pitchFamily="49" charset="0"/>
              </a:rPr>
              <a:t>[Export(</a:t>
            </a:r>
            <a:r>
              <a:rPr lang="en-US" sz="2000" dirty="0" err="1" smtClean="0">
                <a:solidFill>
                  <a:schemeClr val="bg1"/>
                </a:solidFill>
                <a:latin typeface="Consolas" pitchFamily="49" charset="0"/>
                <a:cs typeface="Consolas" pitchFamily="49" charset="0"/>
              </a:rPr>
              <a:t>typeof</a:t>
            </a:r>
            <a:r>
              <a:rPr lang="en-US" sz="2000" dirty="0" smtClean="0">
                <a:solidFill>
                  <a:schemeClr val="bg1"/>
                </a:solidFill>
                <a:latin typeface="Consolas" pitchFamily="49" charset="0"/>
                <a:cs typeface="Consolas" pitchFamily="49" charset="0"/>
              </a:rPr>
              <a:t>(</a:t>
            </a:r>
            <a:r>
              <a:rPr lang="en-US" sz="2000" dirty="0" err="1" smtClean="0">
                <a:solidFill>
                  <a:schemeClr val="bg1"/>
                </a:solidFill>
                <a:latin typeface="Consolas" pitchFamily="49" charset="0"/>
                <a:cs typeface="Consolas" pitchFamily="49" charset="0"/>
              </a:rPr>
              <a:t>ISecurityManager</a:t>
            </a:r>
            <a:r>
              <a:rPr lang="en-US" sz="2000" dirty="0" smtClean="0">
                <a:solidFill>
                  <a:schemeClr val="bg1"/>
                </a:solidFill>
                <a:latin typeface="Consolas" pitchFamily="49" charset="0"/>
                <a:cs typeface="Consolas" pitchFamily="49" charset="0"/>
              </a:rPr>
              <a:t>))]</a:t>
            </a:r>
          </a:p>
          <a:p>
            <a:pPr>
              <a:buNone/>
            </a:pPr>
            <a:r>
              <a:rPr lang="en-US" sz="2000" dirty="0" smtClean="0">
                <a:solidFill>
                  <a:schemeClr val="bg1"/>
                </a:solidFill>
                <a:latin typeface="Consolas" pitchFamily="49" charset="0"/>
                <a:cs typeface="Consolas" pitchFamily="49" charset="0"/>
              </a:rPr>
              <a:t>[</a:t>
            </a:r>
            <a:r>
              <a:rPr lang="en-US" sz="2000" dirty="0" err="1" smtClean="0">
                <a:solidFill>
                  <a:schemeClr val="bg1"/>
                </a:solidFill>
                <a:latin typeface="Consolas" pitchFamily="49" charset="0"/>
                <a:cs typeface="Consolas" pitchFamily="49" charset="0"/>
              </a:rPr>
              <a:t>PartCreationPolicy</a:t>
            </a:r>
            <a:r>
              <a:rPr lang="en-US" sz="2000" dirty="0" smtClean="0">
                <a:solidFill>
                  <a:schemeClr val="bg1"/>
                </a:solidFill>
                <a:latin typeface="Consolas" pitchFamily="49" charset="0"/>
                <a:cs typeface="Consolas" pitchFamily="49" charset="0"/>
              </a:rPr>
              <a:t>(</a:t>
            </a:r>
            <a:r>
              <a:rPr lang="en-US" sz="2000" dirty="0" err="1" smtClean="0">
                <a:solidFill>
                  <a:schemeClr val="bg1"/>
                </a:solidFill>
                <a:latin typeface="Consolas" pitchFamily="49" charset="0"/>
                <a:cs typeface="Consolas" pitchFamily="49" charset="0"/>
              </a:rPr>
              <a:t>CreationPolicy.Shared</a:t>
            </a:r>
            <a:r>
              <a:rPr lang="en-US" sz="2000" dirty="0" smtClean="0">
                <a:solidFill>
                  <a:schemeClr val="bg1"/>
                </a:solidFill>
                <a:latin typeface="Consolas" pitchFamily="49" charset="0"/>
                <a:cs typeface="Consolas" pitchFamily="49" charset="0"/>
              </a:rPr>
              <a:t>)]</a:t>
            </a:r>
          </a:p>
          <a:p>
            <a:pPr>
              <a:buNone/>
            </a:pPr>
            <a:r>
              <a:rPr lang="en-US" sz="2000" dirty="0" smtClean="0">
                <a:solidFill>
                  <a:schemeClr val="bg1"/>
                </a:solidFill>
                <a:latin typeface="Consolas" pitchFamily="49" charset="0"/>
                <a:cs typeface="Consolas" pitchFamily="49" charset="0"/>
              </a:rPr>
              <a:t>public class </a:t>
            </a:r>
            <a:r>
              <a:rPr lang="en-US" sz="2000" dirty="0" err="1" smtClean="0">
                <a:solidFill>
                  <a:schemeClr val="bg1"/>
                </a:solidFill>
                <a:latin typeface="Consolas" pitchFamily="49" charset="0"/>
                <a:cs typeface="Consolas" pitchFamily="49" charset="0"/>
              </a:rPr>
              <a:t>SecurityManager</a:t>
            </a:r>
            <a:r>
              <a:rPr lang="en-US" sz="2000" dirty="0" smtClean="0">
                <a:solidFill>
                  <a:schemeClr val="bg1"/>
                </a:solidFill>
                <a:latin typeface="Consolas" pitchFamily="49" charset="0"/>
                <a:cs typeface="Consolas" pitchFamily="49" charset="0"/>
              </a:rPr>
              <a:t> : </a:t>
            </a:r>
            <a:r>
              <a:rPr lang="en-US" sz="2000" dirty="0" err="1" smtClean="0">
                <a:solidFill>
                  <a:schemeClr val="bg1"/>
                </a:solidFill>
                <a:latin typeface="Consolas" pitchFamily="49" charset="0"/>
                <a:cs typeface="Consolas" pitchFamily="49" charset="0"/>
              </a:rPr>
              <a:t>ISecurityManager</a:t>
            </a:r>
            <a:r>
              <a:rPr lang="en-US" sz="2000" dirty="0" smtClean="0">
                <a:solidFill>
                  <a:schemeClr val="bg1"/>
                </a:solidFill>
                <a:latin typeface="Consolas" pitchFamily="49" charset="0"/>
                <a:cs typeface="Consolas" pitchFamily="49" charset="0"/>
              </a:rPr>
              <a:t> {</a:t>
            </a:r>
          </a:p>
          <a:p>
            <a:pPr>
              <a:buNone/>
            </a:pPr>
            <a:r>
              <a:rPr lang="en-US" sz="2000" dirty="0" smtClean="0">
                <a:solidFill>
                  <a:schemeClr val="bg1"/>
                </a:solidFill>
                <a:latin typeface="Consolas" pitchFamily="49" charset="0"/>
                <a:cs typeface="Consolas" pitchFamily="49" charset="0"/>
              </a:rPr>
              <a:t>    </a:t>
            </a:r>
            <a:r>
              <a:rPr lang="en-US" sz="2000" dirty="0" smtClean="0">
                <a:solidFill>
                  <a:srgbClr val="FF0000"/>
                </a:solidFill>
                <a:latin typeface="Consolas" pitchFamily="49" charset="0"/>
                <a:cs typeface="Consolas" pitchFamily="49" charset="0"/>
              </a:rPr>
              <a:t>public event </a:t>
            </a:r>
            <a:r>
              <a:rPr lang="en-US" sz="2000" dirty="0" err="1" smtClean="0">
                <a:solidFill>
                  <a:srgbClr val="FF0000"/>
                </a:solidFill>
                <a:latin typeface="Consolas" pitchFamily="49" charset="0"/>
                <a:cs typeface="Consolas" pitchFamily="49" charset="0"/>
              </a:rPr>
              <a:t>EventHandler</a:t>
            </a:r>
            <a:r>
              <a:rPr lang="en-US" sz="2000" dirty="0" smtClean="0">
                <a:solidFill>
                  <a:srgbClr val="FF0000"/>
                </a:solidFill>
                <a:latin typeface="Consolas" pitchFamily="49" charset="0"/>
                <a:cs typeface="Consolas" pitchFamily="49" charset="0"/>
              </a:rPr>
              <a:t> </a:t>
            </a:r>
            <a:r>
              <a:rPr lang="en-US" sz="2000" dirty="0" err="1" smtClean="0">
                <a:solidFill>
                  <a:srgbClr val="FF0000"/>
                </a:solidFill>
                <a:latin typeface="Consolas" pitchFamily="49" charset="0"/>
                <a:cs typeface="Consolas" pitchFamily="49" charset="0"/>
              </a:rPr>
              <a:t>UserSecurityLoaded</a:t>
            </a:r>
            <a:r>
              <a:rPr lang="en-US" sz="2000" dirty="0" smtClean="0">
                <a:solidFill>
                  <a:srgbClr val="FF0000"/>
                </a:solidFill>
                <a:latin typeface="Consolas" pitchFamily="49" charset="0"/>
                <a:cs typeface="Consolas" pitchFamily="49" charset="0"/>
              </a:rPr>
              <a:t>; </a:t>
            </a:r>
          </a:p>
          <a:p>
            <a:pPr>
              <a:buNone/>
            </a:pPr>
            <a:r>
              <a:rPr lang="en-US" sz="2000" dirty="0" smtClean="0">
                <a:solidFill>
                  <a:schemeClr val="bg1"/>
                </a:solidFill>
                <a:latin typeface="Consolas" pitchFamily="49" charset="0"/>
                <a:cs typeface="Consolas" pitchFamily="49" charset="0"/>
              </a:rPr>
              <a:t>    </a:t>
            </a:r>
            <a:r>
              <a:rPr lang="en-US" sz="2000" dirty="0" smtClean="0">
                <a:solidFill>
                  <a:srgbClr val="FF0000"/>
                </a:solidFill>
                <a:latin typeface="Consolas" pitchFamily="49" charset="0"/>
                <a:cs typeface="Consolas" pitchFamily="49" charset="0"/>
              </a:rPr>
              <a:t>public </a:t>
            </a:r>
            <a:r>
              <a:rPr lang="en-US" sz="2000" dirty="0" err="1" smtClean="0">
                <a:solidFill>
                  <a:srgbClr val="FF0000"/>
                </a:solidFill>
                <a:latin typeface="Consolas" pitchFamily="49" charset="0"/>
                <a:cs typeface="Consolas" pitchFamily="49" charset="0"/>
              </a:rPr>
              <a:t>bool</a:t>
            </a:r>
            <a:r>
              <a:rPr lang="en-US" sz="2000" dirty="0" smtClean="0">
                <a:solidFill>
                  <a:srgbClr val="FF0000"/>
                </a:solidFill>
                <a:latin typeface="Consolas" pitchFamily="49" charset="0"/>
                <a:cs typeface="Consolas" pitchFamily="49" charset="0"/>
              </a:rPr>
              <a:t> </a:t>
            </a:r>
            <a:r>
              <a:rPr lang="en-US" sz="2000" dirty="0" err="1" smtClean="0">
                <a:solidFill>
                  <a:srgbClr val="FF0000"/>
                </a:solidFill>
                <a:latin typeface="Consolas" pitchFamily="49" charset="0"/>
                <a:cs typeface="Consolas" pitchFamily="49" charset="0"/>
              </a:rPr>
              <a:t>IsUserSecurityLoadComplete</a:t>
            </a:r>
            <a:r>
              <a:rPr lang="en-US" sz="2000" dirty="0" smtClean="0">
                <a:solidFill>
                  <a:srgbClr val="FF0000"/>
                </a:solidFill>
                <a:latin typeface="Consolas" pitchFamily="49" charset="0"/>
                <a:cs typeface="Consolas" pitchFamily="49" charset="0"/>
              </a:rPr>
              <a:t> { get; set; }   </a:t>
            </a:r>
          </a:p>
          <a:p>
            <a:pPr>
              <a:buNone/>
            </a:pPr>
            <a:r>
              <a:rPr lang="en-US" sz="2000" dirty="0" smtClean="0">
                <a:solidFill>
                  <a:schemeClr val="bg1"/>
                </a:solidFill>
                <a:latin typeface="Consolas" pitchFamily="49" charset="0"/>
                <a:cs typeface="Consolas" pitchFamily="49" charset="0"/>
              </a:rPr>
              <a:t>    public </a:t>
            </a:r>
            <a:r>
              <a:rPr lang="en-US" sz="2000" dirty="0" err="1" smtClean="0">
                <a:solidFill>
                  <a:schemeClr val="bg1"/>
                </a:solidFill>
                <a:latin typeface="Consolas" pitchFamily="49" charset="0"/>
                <a:cs typeface="Consolas" pitchFamily="49" charset="0"/>
              </a:rPr>
              <a:t>ObservableCollection</a:t>
            </a:r>
            <a:r>
              <a:rPr lang="en-US" sz="2000" dirty="0" smtClean="0">
                <a:solidFill>
                  <a:schemeClr val="bg1"/>
                </a:solidFill>
                <a:latin typeface="Consolas" pitchFamily="49" charset="0"/>
                <a:cs typeface="Consolas" pitchFamily="49" charset="0"/>
              </a:rPr>
              <a:t>&lt;Role&gt; </a:t>
            </a:r>
            <a:r>
              <a:rPr lang="en-US" sz="2000" dirty="0" err="1" smtClean="0">
                <a:solidFill>
                  <a:schemeClr val="bg1"/>
                </a:solidFill>
                <a:latin typeface="Consolas" pitchFamily="49" charset="0"/>
                <a:cs typeface="Consolas" pitchFamily="49" charset="0"/>
              </a:rPr>
              <a:t>UserRoles</a:t>
            </a:r>
            <a:r>
              <a:rPr lang="en-US" sz="2000" dirty="0" smtClean="0">
                <a:solidFill>
                  <a:schemeClr val="bg1"/>
                </a:solidFill>
                <a:latin typeface="Consolas" pitchFamily="49" charset="0"/>
                <a:cs typeface="Consolas" pitchFamily="49" charset="0"/>
              </a:rPr>
              <a:t> { get; set; }</a:t>
            </a:r>
          </a:p>
          <a:p>
            <a:pPr>
              <a:buNone/>
            </a:pPr>
            <a:r>
              <a:rPr lang="en-US" sz="2000" dirty="0" smtClean="0">
                <a:solidFill>
                  <a:schemeClr val="bg1"/>
                </a:solidFill>
                <a:latin typeface="Consolas" pitchFamily="49" charset="0"/>
                <a:cs typeface="Consolas" pitchFamily="49" charset="0"/>
              </a:rPr>
              <a:t>    public string </a:t>
            </a:r>
            <a:r>
              <a:rPr lang="en-US" sz="2000" dirty="0" err="1" smtClean="0">
                <a:solidFill>
                  <a:schemeClr val="bg1"/>
                </a:solidFill>
                <a:latin typeface="Consolas" pitchFamily="49" charset="0"/>
                <a:cs typeface="Consolas" pitchFamily="49" charset="0"/>
              </a:rPr>
              <a:t>UserName</a:t>
            </a:r>
            <a:r>
              <a:rPr lang="en-US" sz="2000" dirty="0" smtClean="0">
                <a:solidFill>
                  <a:schemeClr val="bg1"/>
                </a:solidFill>
                <a:latin typeface="Consolas" pitchFamily="49" charset="0"/>
                <a:cs typeface="Consolas" pitchFamily="49" charset="0"/>
              </a:rPr>
              <a:t> { get; set; }</a:t>
            </a:r>
          </a:p>
          <a:p>
            <a:pPr>
              <a:buNone/>
            </a:pPr>
            <a:r>
              <a:rPr lang="en-US" sz="2000" dirty="0" smtClean="0">
                <a:solidFill>
                  <a:schemeClr val="bg1"/>
                </a:solidFill>
                <a:latin typeface="Consolas" pitchFamily="49" charset="0"/>
                <a:cs typeface="Consolas" pitchFamily="49" charset="0"/>
              </a:rPr>
              <a:t>    public </a:t>
            </a:r>
            <a:r>
              <a:rPr lang="en-US" sz="2000" dirty="0" err="1" smtClean="0">
                <a:solidFill>
                  <a:schemeClr val="bg1"/>
                </a:solidFill>
                <a:latin typeface="Consolas" pitchFamily="49" charset="0"/>
                <a:cs typeface="Consolas" pitchFamily="49" charset="0"/>
              </a:rPr>
              <a:t>bool</a:t>
            </a:r>
            <a:r>
              <a:rPr lang="en-US" sz="2000" dirty="0" smtClean="0">
                <a:solidFill>
                  <a:schemeClr val="bg1"/>
                </a:solidFill>
                <a:latin typeface="Consolas" pitchFamily="49" charset="0"/>
                <a:cs typeface="Consolas" pitchFamily="49" charset="0"/>
              </a:rPr>
              <a:t> </a:t>
            </a:r>
            <a:r>
              <a:rPr lang="en-US" sz="2000" dirty="0" err="1" smtClean="0">
                <a:solidFill>
                  <a:schemeClr val="bg1"/>
                </a:solidFill>
                <a:latin typeface="Consolas" pitchFamily="49" charset="0"/>
                <a:cs typeface="Consolas" pitchFamily="49" charset="0"/>
              </a:rPr>
              <a:t>IsAdmin</a:t>
            </a:r>
            <a:r>
              <a:rPr lang="en-US" sz="2000" dirty="0" smtClean="0">
                <a:solidFill>
                  <a:schemeClr val="bg1"/>
                </a:solidFill>
                <a:latin typeface="Consolas" pitchFamily="49" charset="0"/>
                <a:cs typeface="Consolas" pitchFamily="49" charset="0"/>
              </a:rPr>
              <a:t> { get; }</a:t>
            </a:r>
          </a:p>
          <a:p>
            <a:pPr>
              <a:buNone/>
            </a:pPr>
            <a:r>
              <a:rPr lang="en-US" sz="2000" dirty="0" smtClean="0">
                <a:solidFill>
                  <a:schemeClr val="bg1"/>
                </a:solidFill>
                <a:latin typeface="Consolas" pitchFamily="49" charset="0"/>
                <a:cs typeface="Consolas" pitchFamily="49" charset="0"/>
              </a:rPr>
              <a:t>    public </a:t>
            </a:r>
            <a:r>
              <a:rPr lang="en-US" sz="2000" dirty="0" err="1" smtClean="0">
                <a:solidFill>
                  <a:schemeClr val="bg1"/>
                </a:solidFill>
                <a:latin typeface="Consolas" pitchFamily="49" charset="0"/>
                <a:cs typeface="Consolas" pitchFamily="49" charset="0"/>
              </a:rPr>
              <a:t>bool</a:t>
            </a:r>
            <a:r>
              <a:rPr lang="en-US" sz="2000" dirty="0" smtClean="0">
                <a:solidFill>
                  <a:schemeClr val="bg1"/>
                </a:solidFill>
                <a:latin typeface="Consolas" pitchFamily="49" charset="0"/>
                <a:cs typeface="Consolas" pitchFamily="49" charset="0"/>
              </a:rPr>
              <a:t> </a:t>
            </a:r>
            <a:r>
              <a:rPr lang="en-US" sz="2000" dirty="0" err="1" smtClean="0">
                <a:solidFill>
                  <a:schemeClr val="bg1"/>
                </a:solidFill>
                <a:latin typeface="Consolas" pitchFamily="49" charset="0"/>
                <a:cs typeface="Consolas" pitchFamily="49" charset="0"/>
              </a:rPr>
              <a:t>IsInUserRole</a:t>
            </a:r>
            <a:r>
              <a:rPr lang="en-US" sz="2000" dirty="0" smtClean="0">
                <a:solidFill>
                  <a:schemeClr val="bg1"/>
                </a:solidFill>
                <a:latin typeface="Consolas" pitchFamily="49" charset="0"/>
                <a:cs typeface="Consolas" pitchFamily="49" charset="0"/>
              </a:rPr>
              <a:t> { get; }</a:t>
            </a:r>
          </a:p>
          <a:p>
            <a:pPr>
              <a:buNone/>
            </a:pPr>
            <a:r>
              <a:rPr lang="en-US" sz="2000" dirty="0" smtClean="0">
                <a:solidFill>
                  <a:schemeClr val="bg1"/>
                </a:solidFill>
                <a:latin typeface="Consolas" pitchFamily="49" charset="0"/>
                <a:cs typeface="Consolas" pitchFamily="49" charset="0"/>
              </a:rPr>
              <a:t>    public </a:t>
            </a:r>
            <a:r>
              <a:rPr lang="en-US" sz="2000" dirty="0" err="1" smtClean="0">
                <a:solidFill>
                  <a:schemeClr val="bg1"/>
                </a:solidFill>
                <a:latin typeface="Consolas" pitchFamily="49" charset="0"/>
                <a:cs typeface="Consolas" pitchFamily="49" charset="0"/>
              </a:rPr>
              <a:t>bool</a:t>
            </a:r>
            <a:r>
              <a:rPr lang="en-US" sz="2000" dirty="0" smtClean="0">
                <a:solidFill>
                  <a:schemeClr val="bg1"/>
                </a:solidFill>
                <a:latin typeface="Consolas" pitchFamily="49" charset="0"/>
                <a:cs typeface="Consolas" pitchFamily="49" charset="0"/>
              </a:rPr>
              <a:t> </a:t>
            </a:r>
            <a:r>
              <a:rPr lang="en-US" sz="2000" dirty="0" err="1" smtClean="0">
                <a:solidFill>
                  <a:schemeClr val="bg1"/>
                </a:solidFill>
                <a:latin typeface="Consolas" pitchFamily="49" charset="0"/>
                <a:cs typeface="Consolas" pitchFamily="49" charset="0"/>
              </a:rPr>
              <a:t>IsValidUser</a:t>
            </a:r>
            <a:r>
              <a:rPr lang="en-US" sz="2000" dirty="0" smtClean="0">
                <a:solidFill>
                  <a:schemeClr val="bg1"/>
                </a:solidFill>
                <a:latin typeface="Consolas" pitchFamily="49" charset="0"/>
                <a:cs typeface="Consolas" pitchFamily="49" charset="0"/>
              </a:rPr>
              <a:t> { get; }</a:t>
            </a:r>
          </a:p>
          <a:p>
            <a:pPr>
              <a:buNone/>
            </a:pPr>
            <a:r>
              <a:rPr lang="en-US" sz="2000" dirty="0" smtClean="0">
                <a:solidFill>
                  <a:schemeClr val="bg1"/>
                </a:solidFill>
                <a:latin typeface="Consolas" pitchFamily="49" charset="0"/>
                <a:cs typeface="Consolas" pitchFamily="49" charset="0"/>
              </a:rPr>
              <a:t>    private void </a:t>
            </a:r>
            <a:r>
              <a:rPr lang="en-US" sz="2000" dirty="0" err="1" smtClean="0">
                <a:solidFill>
                  <a:schemeClr val="bg1"/>
                </a:solidFill>
                <a:latin typeface="Consolas" pitchFamily="49" charset="0"/>
                <a:cs typeface="Consolas" pitchFamily="49" charset="0"/>
              </a:rPr>
              <a:t>GetUserSecurityDetails</a:t>
            </a:r>
            <a:r>
              <a:rPr lang="en-US" sz="2000" dirty="0" smtClean="0">
                <a:solidFill>
                  <a:schemeClr val="bg1"/>
                </a:solidFill>
                <a:latin typeface="Consolas" pitchFamily="49" charset="0"/>
                <a:cs typeface="Consolas" pitchFamily="49" charset="0"/>
              </a:rPr>
              <a:t>() {}</a:t>
            </a:r>
          </a:p>
          <a:p>
            <a:pPr>
              <a:buNone/>
            </a:pPr>
            <a:r>
              <a:rPr lang="en-US" sz="2000" dirty="0" smtClean="0">
                <a:solidFill>
                  <a:schemeClr val="bg1"/>
                </a:solidFill>
                <a:latin typeface="Consolas" pitchFamily="49" charset="0"/>
                <a:cs typeface="Consolas" pitchFamily="49" charset="0"/>
              </a:rPr>
              <a:t>    public </a:t>
            </a:r>
            <a:r>
              <a:rPr lang="en-US" sz="2000" dirty="0" err="1" smtClean="0">
                <a:solidFill>
                  <a:schemeClr val="bg1"/>
                </a:solidFill>
                <a:latin typeface="Consolas" pitchFamily="49" charset="0"/>
                <a:cs typeface="Consolas" pitchFamily="49" charset="0"/>
              </a:rPr>
              <a:t>bool</a:t>
            </a:r>
            <a:r>
              <a:rPr lang="en-US" sz="2000" dirty="0" smtClean="0">
                <a:solidFill>
                  <a:schemeClr val="bg1"/>
                </a:solidFill>
                <a:latin typeface="Consolas" pitchFamily="49" charset="0"/>
                <a:cs typeface="Consolas" pitchFamily="49" charset="0"/>
              </a:rPr>
              <a:t> </a:t>
            </a:r>
            <a:r>
              <a:rPr lang="en-US" sz="2000" dirty="0" err="1" smtClean="0">
                <a:solidFill>
                  <a:schemeClr val="bg1"/>
                </a:solidFill>
                <a:latin typeface="Consolas" pitchFamily="49" charset="0"/>
                <a:cs typeface="Consolas" pitchFamily="49" charset="0"/>
              </a:rPr>
              <a:t>CheckUserAccessToUri</a:t>
            </a:r>
            <a:r>
              <a:rPr lang="en-US" sz="2000" dirty="0" smtClean="0">
                <a:solidFill>
                  <a:schemeClr val="bg1"/>
                </a:solidFill>
                <a:latin typeface="Consolas" pitchFamily="49" charset="0"/>
                <a:cs typeface="Consolas" pitchFamily="49" charset="0"/>
              </a:rPr>
              <a:t>(Uri </a:t>
            </a:r>
            <a:r>
              <a:rPr lang="en-US" sz="2000" dirty="0" err="1" smtClean="0">
                <a:solidFill>
                  <a:schemeClr val="bg1"/>
                </a:solidFill>
                <a:latin typeface="Consolas" pitchFamily="49" charset="0"/>
                <a:cs typeface="Consolas" pitchFamily="49" charset="0"/>
              </a:rPr>
              <a:t>uri</a:t>
            </a:r>
            <a:r>
              <a:rPr lang="en-US" sz="2000" dirty="0" smtClean="0">
                <a:solidFill>
                  <a:schemeClr val="bg1"/>
                </a:solidFill>
                <a:latin typeface="Consolas" pitchFamily="49" charset="0"/>
                <a:cs typeface="Consolas" pitchFamily="49" charset="0"/>
              </a:rPr>
              <a:t>) {}</a:t>
            </a:r>
          </a:p>
          <a:p>
            <a:pPr>
              <a:buNone/>
            </a:pPr>
            <a:r>
              <a:rPr lang="en-US" sz="2000" dirty="0" smtClean="0">
                <a:solidFill>
                  <a:schemeClr val="bg1"/>
                </a:solidFill>
                <a:latin typeface="Consolas" pitchFamily="49" charset="0"/>
                <a:cs typeface="Consolas" pitchFamily="49" charset="0"/>
              </a:rPr>
              <a:t>    public </a:t>
            </a:r>
            <a:r>
              <a:rPr lang="en-US" sz="2000" dirty="0" err="1" smtClean="0">
                <a:solidFill>
                  <a:schemeClr val="bg1"/>
                </a:solidFill>
                <a:latin typeface="Consolas" pitchFamily="49" charset="0"/>
                <a:cs typeface="Consolas" pitchFamily="49" charset="0"/>
              </a:rPr>
              <a:t>bool</a:t>
            </a:r>
            <a:r>
              <a:rPr lang="en-US" sz="2000" dirty="0" smtClean="0">
                <a:solidFill>
                  <a:schemeClr val="bg1"/>
                </a:solidFill>
                <a:latin typeface="Consolas" pitchFamily="49" charset="0"/>
                <a:cs typeface="Consolas" pitchFamily="49" charset="0"/>
              </a:rPr>
              <a:t> </a:t>
            </a:r>
            <a:r>
              <a:rPr lang="en-US" sz="2000" dirty="0" err="1" smtClean="0">
                <a:solidFill>
                  <a:schemeClr val="bg1"/>
                </a:solidFill>
                <a:latin typeface="Consolas" pitchFamily="49" charset="0"/>
                <a:cs typeface="Consolas" pitchFamily="49" charset="0"/>
              </a:rPr>
              <a:t>UserIsInRole</a:t>
            </a:r>
            <a:r>
              <a:rPr lang="en-US" sz="2000" dirty="0" smtClean="0">
                <a:solidFill>
                  <a:schemeClr val="bg1"/>
                </a:solidFill>
                <a:latin typeface="Consolas" pitchFamily="49" charset="0"/>
                <a:cs typeface="Consolas" pitchFamily="49" charset="0"/>
              </a:rPr>
              <a:t>(string role) {}</a:t>
            </a:r>
          </a:p>
          <a:p>
            <a:pPr>
              <a:buNone/>
            </a:pPr>
            <a:r>
              <a:rPr lang="en-US" sz="2000" dirty="0" smtClean="0">
                <a:solidFill>
                  <a:schemeClr val="bg1"/>
                </a:solidFill>
                <a:latin typeface="Consolas" pitchFamily="49" charset="0"/>
                <a:cs typeface="Consolas" pitchFamily="49" charset="0"/>
              </a:rPr>
              <a:t>    public </a:t>
            </a:r>
            <a:r>
              <a:rPr lang="en-US" sz="2000" dirty="0" err="1" smtClean="0">
                <a:solidFill>
                  <a:schemeClr val="bg1"/>
                </a:solidFill>
                <a:latin typeface="Consolas" pitchFamily="49" charset="0"/>
                <a:cs typeface="Consolas" pitchFamily="49" charset="0"/>
              </a:rPr>
              <a:t>bool</a:t>
            </a:r>
            <a:r>
              <a:rPr lang="en-US" sz="2000" dirty="0" smtClean="0">
                <a:solidFill>
                  <a:schemeClr val="bg1"/>
                </a:solidFill>
                <a:latin typeface="Consolas" pitchFamily="49" charset="0"/>
                <a:cs typeface="Consolas" pitchFamily="49" charset="0"/>
              </a:rPr>
              <a:t> </a:t>
            </a:r>
            <a:r>
              <a:rPr lang="en-US" sz="2000" dirty="0" err="1" smtClean="0">
                <a:solidFill>
                  <a:schemeClr val="bg1"/>
                </a:solidFill>
                <a:latin typeface="Consolas" pitchFamily="49" charset="0"/>
                <a:cs typeface="Consolas" pitchFamily="49" charset="0"/>
              </a:rPr>
              <a:t>UserIsInAnyRole</a:t>
            </a:r>
            <a:r>
              <a:rPr lang="en-US" sz="2000" dirty="0" smtClean="0">
                <a:solidFill>
                  <a:schemeClr val="bg1"/>
                </a:solidFill>
                <a:latin typeface="Consolas" pitchFamily="49" charset="0"/>
                <a:cs typeface="Consolas" pitchFamily="49" charset="0"/>
              </a:rPr>
              <a:t>(</a:t>
            </a:r>
            <a:r>
              <a:rPr lang="en-US" sz="2000" dirty="0" err="1" smtClean="0">
                <a:solidFill>
                  <a:schemeClr val="bg1"/>
                </a:solidFill>
                <a:latin typeface="Consolas" pitchFamily="49" charset="0"/>
                <a:cs typeface="Consolas" pitchFamily="49" charset="0"/>
              </a:rPr>
              <a:t>params</a:t>
            </a:r>
            <a:r>
              <a:rPr lang="en-US" sz="2000" dirty="0" smtClean="0">
                <a:solidFill>
                  <a:schemeClr val="bg1"/>
                </a:solidFill>
                <a:latin typeface="Consolas" pitchFamily="49" charset="0"/>
                <a:cs typeface="Consolas" pitchFamily="49" charset="0"/>
              </a:rPr>
              <a:t> string[] roles) {}</a:t>
            </a:r>
          </a:p>
          <a:p>
            <a:pPr>
              <a:buNone/>
            </a:pPr>
            <a:r>
              <a:rPr lang="en-US" sz="2000" dirty="0" smtClean="0">
                <a:solidFill>
                  <a:schemeClr val="bg1"/>
                </a:solidFill>
                <a:latin typeface="Consolas" pitchFamily="49" charset="0"/>
                <a:cs typeface="Consolas" pitchFamily="49" charset="0"/>
              </a:rPr>
              <a:t>}</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Using the </a:t>
            </a:r>
            <a:r>
              <a:rPr lang="en-US" dirty="0" err="1" smtClean="0"/>
              <a:t>SecurityManager</a:t>
            </a:r>
            <a:r>
              <a:rPr lang="en-US" dirty="0" smtClean="0"/>
              <a:t> Class</a:t>
            </a:r>
            <a:endParaRPr lang="en-US" dirty="0"/>
          </a:p>
        </p:txBody>
      </p:sp>
      <p:sp>
        <p:nvSpPr>
          <p:cNvPr id="6" name="Text Placeholder 5"/>
          <p:cNvSpPr>
            <a:spLocks noGrp="1"/>
          </p:cNvSpPr>
          <p:nvPr>
            <p:ph type="body" sz="quarter" idx="10"/>
          </p:nvPr>
        </p:nvSpPr>
        <p:spPr>
          <a:xfrm>
            <a:off x="519114" y="1445342"/>
            <a:ext cx="11149012" cy="2108269"/>
          </a:xfrm>
        </p:spPr>
        <p:txBody>
          <a:bodyPr/>
          <a:lstStyle/>
          <a:p>
            <a:pPr>
              <a:buNone/>
            </a:pPr>
            <a:r>
              <a:rPr lang="en-US" sz="2200" dirty="0" smtClean="0">
                <a:solidFill>
                  <a:schemeClr val="bg1"/>
                </a:solidFill>
                <a:latin typeface="Consolas" pitchFamily="49" charset="0"/>
                <a:cs typeface="Consolas" pitchFamily="49" charset="0"/>
              </a:rPr>
              <a:t>public class </a:t>
            </a:r>
            <a:r>
              <a:rPr lang="en-US" sz="2200" dirty="0" err="1" smtClean="0">
                <a:solidFill>
                  <a:schemeClr val="bg1"/>
                </a:solidFill>
                <a:latin typeface="Consolas" pitchFamily="49" charset="0"/>
                <a:cs typeface="Consolas" pitchFamily="49" charset="0"/>
              </a:rPr>
              <a:t>ViewModelBase</a:t>
            </a:r>
            <a:r>
              <a:rPr lang="en-US" sz="2200" dirty="0" smtClean="0">
                <a:solidFill>
                  <a:schemeClr val="bg1"/>
                </a:solidFill>
                <a:latin typeface="Consolas" pitchFamily="49" charset="0"/>
                <a:cs typeface="Consolas" pitchFamily="49" charset="0"/>
              </a:rPr>
              <a:t>: </a:t>
            </a:r>
            <a:r>
              <a:rPr lang="en-US" sz="2200" dirty="0" err="1" smtClean="0">
                <a:solidFill>
                  <a:schemeClr val="bg1"/>
                </a:solidFill>
                <a:latin typeface="Consolas" pitchFamily="49" charset="0"/>
                <a:cs typeface="Consolas" pitchFamily="49" charset="0"/>
              </a:rPr>
              <a:t>INotifyPropertyChanged</a:t>
            </a:r>
            <a:r>
              <a:rPr lang="en-US" sz="2200" dirty="0" smtClean="0">
                <a:solidFill>
                  <a:schemeClr val="bg1"/>
                </a:solidFill>
                <a:latin typeface="Consolas" pitchFamily="49" charset="0"/>
                <a:cs typeface="Consolas" pitchFamily="49" charset="0"/>
              </a:rPr>
              <a:t> {</a:t>
            </a:r>
            <a:br>
              <a:rPr lang="en-US" sz="2200" dirty="0" smtClean="0">
                <a:solidFill>
                  <a:schemeClr val="bg1"/>
                </a:solidFill>
                <a:latin typeface="Consolas" pitchFamily="49" charset="0"/>
                <a:cs typeface="Consolas" pitchFamily="49" charset="0"/>
              </a:rPr>
            </a:br>
            <a:r>
              <a:rPr lang="en-US" sz="2200" dirty="0" smtClean="0">
                <a:solidFill>
                  <a:schemeClr val="bg1"/>
                </a:solidFill>
                <a:latin typeface="Consolas" pitchFamily="49" charset="0"/>
                <a:cs typeface="Consolas" pitchFamily="49" charset="0"/>
              </a:rPr>
              <a:t> [Import]</a:t>
            </a:r>
          </a:p>
          <a:p>
            <a:pPr>
              <a:buNone/>
            </a:pPr>
            <a:r>
              <a:rPr lang="en-US" sz="2200" dirty="0" smtClean="0">
                <a:solidFill>
                  <a:schemeClr val="bg1"/>
                </a:solidFill>
                <a:latin typeface="Consolas" pitchFamily="49" charset="0"/>
                <a:cs typeface="Consolas" pitchFamily="49" charset="0"/>
              </a:rPr>
              <a:t>    </a:t>
            </a:r>
            <a:r>
              <a:rPr lang="en-US" sz="2200" dirty="0" smtClean="0">
                <a:solidFill>
                  <a:srgbClr val="FF0000"/>
                </a:solidFill>
                <a:latin typeface="Consolas" pitchFamily="49" charset="0"/>
                <a:cs typeface="Consolas" pitchFamily="49" charset="0"/>
              </a:rPr>
              <a:t>public </a:t>
            </a:r>
            <a:r>
              <a:rPr lang="en-US" sz="2200" dirty="0" err="1" smtClean="0">
                <a:solidFill>
                  <a:srgbClr val="FF0000"/>
                </a:solidFill>
                <a:latin typeface="Consolas" pitchFamily="49" charset="0"/>
                <a:cs typeface="Consolas" pitchFamily="49" charset="0"/>
              </a:rPr>
              <a:t>ISecurityManager</a:t>
            </a:r>
            <a:r>
              <a:rPr lang="en-US" sz="2200" dirty="0" smtClean="0">
                <a:solidFill>
                  <a:srgbClr val="FF0000"/>
                </a:solidFill>
                <a:latin typeface="Consolas" pitchFamily="49" charset="0"/>
                <a:cs typeface="Consolas" pitchFamily="49" charset="0"/>
              </a:rPr>
              <a:t> </a:t>
            </a:r>
            <a:r>
              <a:rPr lang="en-US" sz="2200" dirty="0" err="1" smtClean="0">
                <a:solidFill>
                  <a:srgbClr val="FF0000"/>
                </a:solidFill>
                <a:latin typeface="Consolas" pitchFamily="49" charset="0"/>
                <a:cs typeface="Consolas" pitchFamily="49" charset="0"/>
              </a:rPr>
              <a:t>SecurityManager</a:t>
            </a:r>
            <a:r>
              <a:rPr lang="en-US" sz="2200" dirty="0" smtClean="0">
                <a:solidFill>
                  <a:srgbClr val="FF0000"/>
                </a:solidFill>
                <a:latin typeface="Consolas" pitchFamily="49" charset="0"/>
                <a:cs typeface="Consolas" pitchFamily="49" charset="0"/>
              </a:rPr>
              <a:t> { get; set; }</a:t>
            </a:r>
          </a:p>
          <a:p>
            <a:pPr>
              <a:buNone/>
            </a:pPr>
            <a:r>
              <a:rPr lang="en-US" sz="2200" dirty="0" smtClean="0">
                <a:solidFill>
                  <a:schemeClr val="bg1"/>
                </a:solidFill>
                <a:latin typeface="Consolas" pitchFamily="49" charset="0"/>
                <a:cs typeface="Consolas" pitchFamily="49" charset="0"/>
              </a:rPr>
              <a:t>}</a:t>
            </a:r>
          </a:p>
          <a:p>
            <a:pPr>
              <a:buNone/>
            </a:pPr>
            <a:endParaRPr lang="en-US" sz="2200" dirty="0" smtClean="0">
              <a:solidFill>
                <a:schemeClr val="bg1"/>
              </a:solidFill>
              <a:latin typeface="Consolas" pitchFamily="49" charset="0"/>
              <a:cs typeface="Consolas" pitchFamily="49" charset="0"/>
            </a:endParaRPr>
          </a:p>
          <a:p>
            <a:pPr>
              <a:buNone/>
            </a:pPr>
            <a:r>
              <a:rPr lang="en-US" sz="2200" dirty="0" smtClean="0">
                <a:solidFill>
                  <a:schemeClr val="bg1"/>
                </a:solidFill>
                <a:latin typeface="Consolas" pitchFamily="49" charset="0"/>
                <a:cs typeface="Consolas" pitchFamily="49" charset="0"/>
              </a:rPr>
              <a:t>public class </a:t>
            </a:r>
            <a:r>
              <a:rPr lang="en-US" sz="2200" dirty="0" err="1" smtClean="0">
                <a:solidFill>
                  <a:schemeClr val="bg1"/>
                </a:solidFill>
                <a:latin typeface="Consolas" pitchFamily="49" charset="0"/>
                <a:cs typeface="Consolas" pitchFamily="49" charset="0"/>
              </a:rPr>
              <a:t>MainPageViewModel</a:t>
            </a:r>
            <a:r>
              <a:rPr lang="en-US" sz="2200" dirty="0" smtClean="0">
                <a:solidFill>
                  <a:schemeClr val="bg1"/>
                </a:solidFill>
                <a:latin typeface="Consolas" pitchFamily="49" charset="0"/>
                <a:cs typeface="Consolas" pitchFamily="49" charset="0"/>
              </a:rPr>
              <a:t> : </a:t>
            </a:r>
            <a:r>
              <a:rPr lang="en-US" sz="2200" dirty="0" err="1" smtClean="0">
                <a:solidFill>
                  <a:schemeClr val="bg1"/>
                </a:solidFill>
                <a:latin typeface="Consolas" pitchFamily="49" charset="0"/>
                <a:cs typeface="Consolas" pitchFamily="49" charset="0"/>
              </a:rPr>
              <a:t>ViewModelBase</a:t>
            </a:r>
            <a:r>
              <a:rPr lang="en-US" sz="2200" dirty="0" smtClean="0">
                <a:solidFill>
                  <a:schemeClr val="bg1"/>
                </a:solidFill>
                <a:latin typeface="Consolas" pitchFamily="49" charset="0"/>
                <a:cs typeface="Consolas" pitchFamily="49" charset="0"/>
              </a:rPr>
              <a:t> {</a:t>
            </a:r>
          </a:p>
          <a:p>
            <a:pPr>
              <a:buNone/>
            </a:pPr>
            <a:r>
              <a:rPr lang="en-US" sz="2200" dirty="0" smtClean="0">
                <a:solidFill>
                  <a:schemeClr val="bg1"/>
                </a:solidFill>
                <a:latin typeface="Consolas" pitchFamily="49" charset="0"/>
                <a:cs typeface="Consolas" pitchFamily="49" charset="0"/>
              </a:rPr>
              <a:t>    public </a:t>
            </a:r>
            <a:r>
              <a:rPr lang="en-US" sz="2200" dirty="0" err="1" smtClean="0">
                <a:solidFill>
                  <a:schemeClr val="bg1"/>
                </a:solidFill>
                <a:latin typeface="Consolas" pitchFamily="49" charset="0"/>
                <a:cs typeface="Consolas" pitchFamily="49" charset="0"/>
              </a:rPr>
              <a:t>MainPageViewModel</a:t>
            </a:r>
            <a:r>
              <a:rPr lang="en-US" sz="2200" dirty="0" smtClean="0">
                <a:solidFill>
                  <a:schemeClr val="bg1"/>
                </a:solidFill>
                <a:latin typeface="Consolas" pitchFamily="49" charset="0"/>
                <a:cs typeface="Consolas" pitchFamily="49" charset="0"/>
              </a:rPr>
              <a:t>() {</a:t>
            </a:r>
          </a:p>
          <a:p>
            <a:pPr>
              <a:buNone/>
            </a:pPr>
            <a:r>
              <a:rPr lang="en-US" sz="2200" dirty="0" smtClean="0">
                <a:solidFill>
                  <a:schemeClr val="bg1"/>
                </a:solidFill>
                <a:latin typeface="Consolas" pitchFamily="49" charset="0"/>
                <a:cs typeface="Consolas" pitchFamily="49" charset="0"/>
              </a:rPr>
              <a:t>        </a:t>
            </a:r>
            <a:r>
              <a:rPr lang="en-US" sz="2200" dirty="0" smtClean="0">
                <a:solidFill>
                  <a:srgbClr val="FF0000"/>
                </a:solidFill>
                <a:latin typeface="Consolas" pitchFamily="49" charset="0"/>
                <a:cs typeface="Consolas" pitchFamily="49" charset="0"/>
              </a:rPr>
              <a:t>if (!</a:t>
            </a:r>
            <a:r>
              <a:rPr lang="en-US" sz="2200" dirty="0" err="1" smtClean="0">
                <a:solidFill>
                  <a:srgbClr val="FF0000"/>
                </a:solidFill>
                <a:latin typeface="Consolas" pitchFamily="49" charset="0"/>
                <a:cs typeface="Consolas" pitchFamily="49" charset="0"/>
              </a:rPr>
              <a:t>IsDesignTime</a:t>
            </a:r>
            <a:r>
              <a:rPr lang="en-US" sz="2200" dirty="0" smtClean="0">
                <a:solidFill>
                  <a:srgbClr val="FF0000"/>
                </a:solidFill>
                <a:latin typeface="Consolas" pitchFamily="49" charset="0"/>
                <a:cs typeface="Consolas" pitchFamily="49" charset="0"/>
              </a:rPr>
              <a:t>) </a:t>
            </a:r>
            <a:r>
              <a:rPr lang="en-US" sz="2200" dirty="0" err="1" smtClean="0">
                <a:solidFill>
                  <a:srgbClr val="FF0000"/>
                </a:solidFill>
                <a:latin typeface="Consolas" pitchFamily="49" charset="0"/>
                <a:cs typeface="Consolas" pitchFamily="49" charset="0"/>
              </a:rPr>
              <a:t>SecurityManager.UserSecurityLoaded</a:t>
            </a:r>
            <a:r>
              <a:rPr lang="en-US" sz="2200" dirty="0" smtClean="0">
                <a:solidFill>
                  <a:srgbClr val="FF0000"/>
                </a:solidFill>
                <a:latin typeface="Consolas" pitchFamily="49" charset="0"/>
                <a:cs typeface="Consolas" pitchFamily="49" charset="0"/>
              </a:rPr>
              <a:t> +=  </a:t>
            </a:r>
            <a:br>
              <a:rPr lang="en-US" sz="2200" dirty="0" smtClean="0">
                <a:solidFill>
                  <a:srgbClr val="FF0000"/>
                </a:solidFill>
                <a:latin typeface="Consolas" pitchFamily="49" charset="0"/>
                <a:cs typeface="Consolas" pitchFamily="49" charset="0"/>
              </a:rPr>
            </a:br>
            <a:r>
              <a:rPr lang="en-US" sz="2200" dirty="0" smtClean="0">
                <a:solidFill>
                  <a:srgbClr val="FF0000"/>
                </a:solidFill>
                <a:latin typeface="Consolas" pitchFamily="49" charset="0"/>
                <a:cs typeface="Consolas" pitchFamily="49" charset="0"/>
              </a:rPr>
              <a:t>       </a:t>
            </a:r>
            <a:r>
              <a:rPr lang="en-US" sz="2200" dirty="0" err="1" smtClean="0">
                <a:solidFill>
                  <a:srgbClr val="FF0000"/>
                </a:solidFill>
                <a:latin typeface="Consolas" pitchFamily="49" charset="0"/>
                <a:cs typeface="Consolas" pitchFamily="49" charset="0"/>
              </a:rPr>
              <a:t>SecurityManagerUserSecurityLoaded</a:t>
            </a:r>
            <a:r>
              <a:rPr lang="en-US" sz="2200" dirty="0" smtClean="0">
                <a:solidFill>
                  <a:srgbClr val="FF0000"/>
                </a:solidFill>
                <a:latin typeface="Consolas" pitchFamily="49" charset="0"/>
                <a:cs typeface="Consolas" pitchFamily="49" charset="0"/>
              </a:rPr>
              <a:t>;</a:t>
            </a:r>
          </a:p>
          <a:p>
            <a:pPr>
              <a:buNone/>
            </a:pPr>
            <a:r>
              <a:rPr lang="en-US" sz="2200" dirty="0" smtClean="0">
                <a:solidFill>
                  <a:schemeClr val="bg1"/>
                </a:solidFill>
                <a:latin typeface="Consolas" pitchFamily="49" charset="0"/>
                <a:cs typeface="Consolas" pitchFamily="49" charset="0"/>
              </a:rPr>
              <a:t>    }</a:t>
            </a:r>
          </a:p>
          <a:p>
            <a:pPr>
              <a:buNone/>
            </a:pPr>
            <a:r>
              <a:rPr lang="en-US" sz="2200" dirty="0" smtClean="0">
                <a:solidFill>
                  <a:schemeClr val="bg1"/>
                </a:solidFill>
                <a:latin typeface="Consolas" pitchFamily="49" charset="0"/>
                <a:cs typeface="Consolas" pitchFamily="49" charset="0"/>
              </a:rPr>
              <a:t>    void </a:t>
            </a:r>
            <a:r>
              <a:rPr lang="en-US" sz="2200" dirty="0" err="1" smtClean="0">
                <a:solidFill>
                  <a:schemeClr val="bg1"/>
                </a:solidFill>
                <a:latin typeface="Consolas" pitchFamily="49" charset="0"/>
                <a:cs typeface="Consolas" pitchFamily="49" charset="0"/>
              </a:rPr>
              <a:t>SecurityManagerUserSecurityLoaded</a:t>
            </a:r>
            <a:r>
              <a:rPr lang="en-US" sz="2200" dirty="0" smtClean="0">
                <a:solidFill>
                  <a:schemeClr val="bg1"/>
                </a:solidFill>
                <a:latin typeface="Consolas" pitchFamily="49" charset="0"/>
                <a:cs typeface="Consolas" pitchFamily="49" charset="0"/>
              </a:rPr>
              <a:t>(object sender, </a:t>
            </a:r>
            <a:r>
              <a:rPr lang="en-US" sz="2200" dirty="0" err="1" smtClean="0">
                <a:solidFill>
                  <a:schemeClr val="bg1"/>
                </a:solidFill>
                <a:latin typeface="Consolas" pitchFamily="49" charset="0"/>
                <a:cs typeface="Consolas" pitchFamily="49" charset="0"/>
              </a:rPr>
              <a:t>EventArgs</a:t>
            </a:r>
            <a:r>
              <a:rPr lang="en-US" sz="2200" dirty="0" smtClean="0">
                <a:solidFill>
                  <a:schemeClr val="bg1"/>
                </a:solidFill>
                <a:latin typeface="Consolas" pitchFamily="49" charset="0"/>
                <a:cs typeface="Consolas" pitchFamily="49" charset="0"/>
              </a:rPr>
              <a:t> e) {</a:t>
            </a:r>
          </a:p>
          <a:p>
            <a:pPr>
              <a:buNone/>
            </a:pPr>
            <a:r>
              <a:rPr lang="en-US" sz="2200" dirty="0" smtClean="0">
                <a:solidFill>
                  <a:schemeClr val="bg1"/>
                </a:solidFill>
                <a:latin typeface="Consolas" pitchFamily="49" charset="0"/>
                <a:cs typeface="Consolas" pitchFamily="49" charset="0"/>
              </a:rPr>
              <a:t>        </a:t>
            </a:r>
            <a:r>
              <a:rPr lang="en-US" sz="2200" dirty="0" err="1" smtClean="0">
                <a:solidFill>
                  <a:schemeClr val="bg1"/>
                </a:solidFill>
                <a:latin typeface="Consolas" pitchFamily="49" charset="0"/>
                <a:cs typeface="Consolas" pitchFamily="49" charset="0"/>
              </a:rPr>
              <a:t>IsAdmin</a:t>
            </a:r>
            <a:r>
              <a:rPr lang="en-US" sz="2200" dirty="0" smtClean="0">
                <a:solidFill>
                  <a:schemeClr val="bg1"/>
                </a:solidFill>
                <a:latin typeface="Consolas" pitchFamily="49" charset="0"/>
                <a:cs typeface="Consolas" pitchFamily="49" charset="0"/>
              </a:rPr>
              <a:t> = </a:t>
            </a:r>
            <a:r>
              <a:rPr lang="en-US" sz="2200" dirty="0" err="1" smtClean="0">
                <a:solidFill>
                  <a:schemeClr val="bg1"/>
                </a:solidFill>
                <a:latin typeface="Consolas" pitchFamily="49" charset="0"/>
                <a:cs typeface="Consolas" pitchFamily="49" charset="0"/>
              </a:rPr>
              <a:t>SecurityManager.IsAdmin</a:t>
            </a:r>
            <a:r>
              <a:rPr lang="en-US" sz="2200" dirty="0" smtClean="0">
                <a:solidFill>
                  <a:schemeClr val="bg1"/>
                </a:solidFill>
                <a:latin typeface="Consolas" pitchFamily="49" charset="0"/>
                <a:cs typeface="Consolas" pitchFamily="49" charset="0"/>
              </a:rPr>
              <a:t>;   //Set INPC property</a:t>
            </a:r>
          </a:p>
          <a:p>
            <a:pPr>
              <a:buNone/>
            </a:pPr>
            <a:r>
              <a:rPr lang="en-US" sz="2200" dirty="0" smtClean="0">
                <a:solidFill>
                  <a:schemeClr val="bg1"/>
                </a:solidFill>
                <a:latin typeface="Consolas" pitchFamily="49" charset="0"/>
                <a:cs typeface="Consolas" pitchFamily="49" charset="0"/>
              </a:rPr>
              <a:t>        </a:t>
            </a:r>
            <a:r>
              <a:rPr lang="en-US" sz="2200" dirty="0" err="1" smtClean="0">
                <a:solidFill>
                  <a:schemeClr val="bg1"/>
                </a:solidFill>
                <a:latin typeface="Consolas" pitchFamily="49" charset="0"/>
                <a:cs typeface="Consolas" pitchFamily="49" charset="0"/>
              </a:rPr>
              <a:t>UserName</a:t>
            </a:r>
            <a:r>
              <a:rPr lang="en-US" sz="2200" dirty="0" smtClean="0">
                <a:solidFill>
                  <a:schemeClr val="bg1"/>
                </a:solidFill>
                <a:latin typeface="Consolas" pitchFamily="49" charset="0"/>
                <a:cs typeface="Consolas" pitchFamily="49" charset="0"/>
              </a:rPr>
              <a:t> = </a:t>
            </a:r>
            <a:r>
              <a:rPr lang="en-US" sz="2200" dirty="0" err="1" smtClean="0">
                <a:solidFill>
                  <a:schemeClr val="bg1"/>
                </a:solidFill>
                <a:latin typeface="Consolas" pitchFamily="49" charset="0"/>
                <a:cs typeface="Consolas" pitchFamily="49" charset="0"/>
              </a:rPr>
              <a:t>SecurityManager.UserName</a:t>
            </a:r>
            <a:r>
              <a:rPr lang="en-US" sz="2200" dirty="0" smtClean="0">
                <a:solidFill>
                  <a:schemeClr val="bg1"/>
                </a:solidFill>
                <a:latin typeface="Consolas" pitchFamily="49" charset="0"/>
                <a:cs typeface="Consolas" pitchFamily="49" charset="0"/>
              </a:rPr>
              <a:t>; //Set INPC property</a:t>
            </a:r>
          </a:p>
          <a:p>
            <a:pPr>
              <a:buNone/>
            </a:pPr>
            <a:r>
              <a:rPr lang="en-US" sz="2200" dirty="0" smtClean="0">
                <a:solidFill>
                  <a:schemeClr val="bg1"/>
                </a:solidFill>
                <a:latin typeface="Consolas" pitchFamily="49" charset="0"/>
                <a:cs typeface="Consolas" pitchFamily="49" charset="0"/>
              </a:rPr>
              <a:t>    }</a:t>
            </a:r>
          </a:p>
          <a:p>
            <a:pPr>
              <a:buNone/>
            </a:pPr>
            <a:r>
              <a:rPr lang="en-US" sz="2200" dirty="0" smtClean="0">
                <a:solidFill>
                  <a:schemeClr val="bg1"/>
                </a:solidFill>
                <a:latin typeface="Consolas" pitchFamily="49" charset="0"/>
                <a:cs typeface="Consolas" pitchFamily="49" charset="0"/>
              </a:rPr>
              <a:t>}</a:t>
            </a: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a:t>
            </a:r>
            <a:endParaRPr lang="en-US" dirty="0"/>
          </a:p>
        </p:txBody>
      </p:sp>
      <p:sp>
        <p:nvSpPr>
          <p:cNvPr id="2" name="Title 1"/>
          <p:cNvSpPr>
            <a:spLocks noGrp="1"/>
          </p:cNvSpPr>
          <p:nvPr>
            <p:ph type="ctrTitle"/>
          </p:nvPr>
        </p:nvSpPr>
        <p:spPr/>
        <p:txBody>
          <a:bodyPr/>
          <a:lstStyle/>
          <a:p>
            <a:r>
              <a:rPr lang="en-US" smtClean="0"/>
              <a:t>Creating and using a SecurityManager Class</a:t>
            </a:r>
            <a:endParaRPr lang="en-US" dirty="0"/>
          </a:p>
        </p:txBody>
      </p:sp>
      <p:sp>
        <p:nvSpPr>
          <p:cNvPr id="6" name="Subtitle 5"/>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Summary</a:t>
            </a:r>
            <a:endParaRPr lang="en-US" dirty="0"/>
          </a:p>
        </p:txBody>
      </p:sp>
      <p:sp>
        <p:nvSpPr>
          <p:cNvPr id="3" name="Text Placeholder 2"/>
          <p:cNvSpPr>
            <a:spLocks noGrp="1"/>
          </p:cNvSpPr>
          <p:nvPr>
            <p:ph type="body" sz="quarter" idx="10"/>
          </p:nvPr>
        </p:nvSpPr>
        <p:spPr/>
        <p:txBody>
          <a:bodyPr/>
          <a:lstStyle/>
          <a:p>
            <a:r>
              <a:rPr lang="en-US" smtClean="0"/>
              <a:t>Silverlight doesn’t provide direct access to user credentials</a:t>
            </a:r>
          </a:p>
          <a:p>
            <a:r>
              <a:rPr lang="en-US" smtClean="0"/>
              <a:t>Different techniques can be used to access a user name and roles:</a:t>
            </a:r>
          </a:p>
          <a:p>
            <a:pPr lvl="1"/>
            <a:r>
              <a:rPr lang="en-US" smtClean="0"/>
              <a:t>Pass into initParams (be careful!)</a:t>
            </a:r>
          </a:p>
          <a:p>
            <a:pPr lvl="1"/>
            <a:r>
              <a:rPr lang="en-US" smtClean="0"/>
              <a:t>Access data through a security service</a:t>
            </a:r>
          </a:p>
          <a:p>
            <a:pPr lvl="1"/>
            <a:r>
              <a:rPr lang="en-US" smtClean="0"/>
              <a:t>Use WCF RIA Service's WebContext class</a:t>
            </a:r>
          </a:p>
          <a:p>
            <a:r>
              <a:rPr lang="en-US" smtClean="0"/>
              <a:t>The SecurityManager class can simplify the process of working with user credentials</a:t>
            </a:r>
          </a:p>
          <a:p>
            <a:pPr lvl="1"/>
            <a:r>
              <a:rPr lang="en-US" smtClean="0"/>
              <a:t>Handles async calls to security service </a:t>
            </a:r>
          </a:p>
          <a:p>
            <a:pPr lvl="1"/>
            <a:r>
              <a:rPr lang="en-US" smtClean="0"/>
              <a:t>Stores user credentials and provides security logic</a:t>
            </a:r>
          </a:p>
          <a:p>
            <a:pPr lvl="1"/>
            <a:r>
              <a:rPr lang="en-US" smtClean="0"/>
              <a:t>Integrates well with MVVM</a:t>
            </a:r>
          </a:p>
          <a:p>
            <a:pPr lvl="1"/>
            <a:endParaRPr lang="en-US" smtClean="0"/>
          </a:p>
          <a:p>
            <a:pPr lvl="1"/>
            <a:endParaRPr lang="en-US" dirty="0" smtClean="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smtClean="0"/>
              <a:t>Related Content</a:t>
            </a:r>
            <a:endParaRPr lang="en-US" dirty="0"/>
          </a:p>
        </p:txBody>
      </p:sp>
      <p:sp>
        <p:nvSpPr>
          <p:cNvPr id="8" name="Rectangle 7"/>
          <p:cNvSpPr/>
          <p:nvPr/>
        </p:nvSpPr>
        <p:spPr bwMode="auto">
          <a:xfrm>
            <a:off x="-3063244" y="1"/>
            <a:ext cx="2854754" cy="3600986"/>
          </a:xfrm>
          <a:prstGeom prst="rect">
            <a:avLst/>
          </a:prstGeom>
          <a:solidFill>
            <a:schemeClr val="accent3"/>
          </a:solidFill>
          <a:ln>
            <a:solidFill>
              <a:schemeClr val="tx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dirty="0" smtClean="0">
                <a:solidFill>
                  <a:schemeClr val="tx1">
                    <a:alpha val="99000"/>
                  </a:schemeClr>
                </a:solidFill>
              </a:rPr>
              <a:t>Required Slide</a:t>
            </a:r>
          </a:p>
          <a:p>
            <a:pPr defTabSz="914099" fontAlgn="base">
              <a:spcBef>
                <a:spcPct val="0"/>
              </a:spcBef>
              <a:spcAft>
                <a:spcPct val="0"/>
              </a:spcAft>
            </a:pPr>
            <a:endParaRPr lang="en-US" dirty="0" smtClean="0">
              <a:solidFill>
                <a:schemeClr val="tx1">
                  <a:alpha val="99000"/>
                </a:schemeClr>
              </a:solidFill>
            </a:endParaRPr>
          </a:p>
          <a:p>
            <a:pPr defTabSz="914099" fontAlgn="base">
              <a:spcBef>
                <a:spcPct val="0"/>
              </a:spcBef>
              <a:spcAft>
                <a:spcPct val="0"/>
              </a:spcAft>
            </a:pPr>
            <a:r>
              <a:rPr lang="en-US" b="1" dirty="0">
                <a:solidFill>
                  <a:schemeClr val="tx1">
                    <a:alpha val="99000"/>
                  </a:schemeClr>
                </a:solidFill>
              </a:rPr>
              <a:t>Speakers, </a:t>
            </a:r>
            <a:r>
              <a:rPr lang="en-US" dirty="0">
                <a:solidFill>
                  <a:schemeClr val="tx1">
                    <a:alpha val="99000"/>
                  </a:schemeClr>
                </a:solidFill>
              </a:rPr>
              <a:t>please list the Breakout Sessions, Interactive Discussions, Labs, Demo Stations and Certification Exam that relate to your session. Also indicate when they can find you staffing in the TLC</a:t>
            </a:r>
            <a:r>
              <a:rPr lang="en-US" dirty="0" smtClean="0">
                <a:solidFill>
                  <a:schemeClr val="tx1">
                    <a:alpha val="99000"/>
                  </a:schemeClr>
                </a:solidFill>
              </a:rPr>
              <a:t>.</a:t>
            </a:r>
          </a:p>
          <a:p>
            <a:pPr defTabSz="914099" fontAlgn="base">
              <a:spcBef>
                <a:spcPct val="0"/>
              </a:spcBef>
              <a:spcAft>
                <a:spcPct val="0"/>
              </a:spcAft>
            </a:pPr>
            <a:endParaRPr lang="en-US" dirty="0" smtClean="0">
              <a:gradFill>
                <a:gsLst>
                  <a:gs pos="0">
                    <a:srgbClr val="FFFFFF"/>
                  </a:gs>
                  <a:gs pos="100000">
                    <a:srgbClr val="FFFFFF"/>
                  </a:gs>
                </a:gsLst>
                <a:lin ang="5400000" scaled="0"/>
              </a:gradFill>
            </a:endParaRPr>
          </a:p>
        </p:txBody>
      </p:sp>
      <p:sp>
        <p:nvSpPr>
          <p:cNvPr id="9" name="Rectangle 8"/>
          <p:cNvSpPr/>
          <p:nvPr/>
        </p:nvSpPr>
        <p:spPr bwMode="auto">
          <a:xfrm>
            <a:off x="507868" y="1375674"/>
            <a:ext cx="11173090" cy="609398"/>
          </a:xfrm>
          <a:prstGeom prst="rect">
            <a:avLst/>
          </a:prstGeom>
          <a:noFill/>
          <a:ln w="38100">
            <a:solidFill>
              <a:schemeClr val="accent1"/>
            </a:solid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a:gradFill>
                  <a:gsLst>
                    <a:gs pos="0">
                      <a:schemeClr val="tx1"/>
                    </a:gs>
                    <a:gs pos="100000">
                      <a:schemeClr val="tx1"/>
                    </a:gs>
                  </a:gsLst>
                  <a:lin ang="5400000" scaled="0"/>
                </a:gradFill>
              </a:rPr>
              <a:t>DEV209: From Zero to Silverlight in 75 Minutes</a:t>
            </a:r>
          </a:p>
        </p:txBody>
      </p:sp>
      <p:sp>
        <p:nvSpPr>
          <p:cNvPr id="10" name="Rectangle 9"/>
          <p:cNvSpPr/>
          <p:nvPr/>
        </p:nvSpPr>
        <p:spPr bwMode="auto">
          <a:xfrm>
            <a:off x="507868" y="2208393"/>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a:gradFill>
                  <a:gsLst>
                    <a:gs pos="0">
                      <a:schemeClr val="tx1"/>
                    </a:gs>
                    <a:gs pos="100000">
                      <a:schemeClr val="tx1"/>
                    </a:gs>
                  </a:gsLst>
                  <a:lin ang="5400000" scaled="0"/>
                </a:gradFill>
              </a:rPr>
              <a:t>DEV210: Microsoft Silverlight, WCF RIA Services and Your Business Objects</a:t>
            </a:r>
          </a:p>
        </p:txBody>
      </p:sp>
      <p:sp>
        <p:nvSpPr>
          <p:cNvPr id="11" name="Rectangle 10"/>
          <p:cNvSpPr/>
          <p:nvPr/>
        </p:nvSpPr>
        <p:spPr bwMode="auto">
          <a:xfrm>
            <a:off x="507868" y="3041112"/>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a:gradFill>
                  <a:gsLst>
                    <a:gs pos="0">
                      <a:schemeClr val="tx1"/>
                    </a:gs>
                    <a:gs pos="100000">
                      <a:schemeClr val="tx1"/>
                    </a:gs>
                  </a:gsLst>
                  <a:lin ang="5400000" scaled="0"/>
                </a:gradFill>
              </a:rPr>
              <a:t>DEV331: A Lap around Microsoft Silverlight 5</a:t>
            </a:r>
          </a:p>
        </p:txBody>
      </p:sp>
      <p:sp>
        <p:nvSpPr>
          <p:cNvPr id="12" name="Rectangle 11"/>
          <p:cNvSpPr/>
          <p:nvPr/>
        </p:nvSpPr>
        <p:spPr bwMode="auto">
          <a:xfrm>
            <a:off x="507868" y="3873831"/>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a:gradFill>
                  <a:gsLst>
                    <a:gs pos="0">
                      <a:schemeClr val="tx1"/>
                    </a:gs>
                    <a:gs pos="100000">
                      <a:schemeClr val="tx1"/>
                    </a:gs>
                  </a:gsLst>
                  <a:lin ang="5400000" scaled="0"/>
                </a:gradFill>
              </a:rPr>
              <a:t>DEV386HOL: Microsoft Silverlight Data Binding</a:t>
            </a:r>
          </a:p>
        </p:txBody>
      </p:sp>
      <p:sp>
        <p:nvSpPr>
          <p:cNvPr id="14" name="Rectangle 13"/>
          <p:cNvSpPr/>
          <p:nvPr/>
        </p:nvSpPr>
        <p:spPr bwMode="auto">
          <a:xfrm>
            <a:off x="507868" y="4706550"/>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a:gradFill>
                  <a:gsLst>
                    <a:gs pos="0">
                      <a:schemeClr val="tx1"/>
                    </a:gs>
                    <a:gs pos="100000">
                      <a:schemeClr val="tx1"/>
                    </a:gs>
                  </a:gsLst>
                  <a:lin ang="5400000" scaled="0"/>
                </a:gradFill>
              </a:rPr>
              <a:t>DEV388HOL: Web Services and Microsoft Silverlight</a:t>
            </a:r>
          </a:p>
        </p:txBody>
      </p:sp>
      <p:sp>
        <p:nvSpPr>
          <p:cNvPr id="15" name="Rectangle 14"/>
          <p:cNvSpPr/>
          <p:nvPr/>
        </p:nvSpPr>
        <p:spPr bwMode="auto">
          <a:xfrm>
            <a:off x="507868" y="5539270"/>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a:gradFill>
                  <a:gsLst>
                    <a:gs pos="0">
                      <a:schemeClr val="tx1"/>
                    </a:gs>
                    <a:gs pos="100000">
                      <a:schemeClr val="tx1"/>
                    </a:gs>
                  </a:gsLst>
                  <a:lin ang="5400000" scaled="0"/>
                </a:gradFill>
              </a:rPr>
              <a:t>DEV390HOL: Using the MVVM Pattern in Microsoft Silverlight Applications</a:t>
            </a:r>
          </a:p>
        </p:txBody>
      </p:sp>
    </p:spTree>
    <p:extLst>
      <p:ext uri="{BB962C8B-B14F-4D97-AF65-F5344CB8AC3E}">
        <p14:creationId xmlns:p14="http://schemas.microsoft.com/office/powerpoint/2010/main" val="3672254333"/>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Info</a:t>
            </a:r>
            <a:endParaRPr lang="en-US" dirty="0"/>
          </a:p>
        </p:txBody>
      </p:sp>
      <p:sp>
        <p:nvSpPr>
          <p:cNvPr id="3" name="Content Placeholder 2"/>
          <p:cNvSpPr>
            <a:spLocks noGrp="1"/>
          </p:cNvSpPr>
          <p:nvPr>
            <p:ph idx="4294967295"/>
          </p:nvPr>
        </p:nvSpPr>
        <p:spPr>
          <a:xfrm>
            <a:off x="4164013" y="990600"/>
            <a:ext cx="8024812" cy="4876800"/>
          </a:xfrm>
        </p:spPr>
        <p:txBody>
          <a:bodyPr>
            <a:normAutofit/>
          </a:bodyPr>
          <a:lstStyle/>
          <a:p>
            <a:pPr algn="ctr">
              <a:buNone/>
            </a:pPr>
            <a:endParaRPr lang="en-US" sz="3000" dirty="0" smtClean="0"/>
          </a:p>
          <a:p>
            <a:pPr>
              <a:buNone/>
            </a:pPr>
            <a:r>
              <a:rPr lang="en-US" sz="3000" dirty="0" smtClean="0">
                <a:solidFill>
                  <a:srgbClr val="0070C0"/>
                </a:solidFill>
              </a:rPr>
              <a:t>Blog</a:t>
            </a:r>
          </a:p>
          <a:p>
            <a:pPr>
              <a:buNone/>
            </a:pPr>
            <a:r>
              <a:rPr lang="en-US" sz="3000" dirty="0" smtClean="0">
                <a:solidFill>
                  <a:schemeClr val="bg1"/>
                </a:solidFill>
              </a:rPr>
              <a:t>http://weblogs.asp.net/dwahlin</a:t>
            </a:r>
          </a:p>
          <a:p>
            <a:pPr>
              <a:buNone/>
            </a:pPr>
            <a:endParaRPr lang="en-US" sz="3000" dirty="0" smtClean="0">
              <a:solidFill>
                <a:srgbClr val="002060"/>
              </a:solidFill>
            </a:endParaRPr>
          </a:p>
          <a:p>
            <a:pPr>
              <a:buNone/>
            </a:pPr>
            <a:endParaRPr lang="en-US" sz="3000" dirty="0" smtClean="0">
              <a:solidFill>
                <a:srgbClr val="002060"/>
              </a:solidFill>
            </a:endParaRPr>
          </a:p>
          <a:p>
            <a:pPr>
              <a:buNone/>
            </a:pPr>
            <a:r>
              <a:rPr lang="en-US" sz="3000" dirty="0" smtClean="0">
                <a:solidFill>
                  <a:srgbClr val="0070C0"/>
                </a:solidFill>
              </a:rPr>
              <a:t>Twitter</a:t>
            </a:r>
          </a:p>
          <a:p>
            <a:pPr>
              <a:buNone/>
            </a:pPr>
            <a:r>
              <a:rPr lang="en-US" sz="3000" dirty="0" smtClean="0">
                <a:solidFill>
                  <a:schemeClr val="bg1"/>
                </a:solidFill>
              </a:rPr>
              <a:t>@</a:t>
            </a:r>
            <a:r>
              <a:rPr lang="en-US" sz="3000" dirty="0" err="1" smtClean="0">
                <a:solidFill>
                  <a:schemeClr val="bg1"/>
                </a:solidFill>
              </a:rPr>
              <a:t>DanWahlin</a:t>
            </a:r>
            <a:r>
              <a:rPr lang="en-US" dirty="0" smtClean="0">
                <a:solidFill>
                  <a:schemeClr val="bg1"/>
                </a:solidFill>
              </a:rPr>
              <a:t/>
            </a:r>
            <a:br>
              <a:rPr lang="en-US" dirty="0" smtClean="0">
                <a:solidFill>
                  <a:schemeClr val="bg1"/>
                </a:solidFill>
              </a:rPr>
            </a:br>
            <a:endParaRPr lang="en-US" dirty="0" smtClean="0">
              <a:solidFill>
                <a:schemeClr val="bg1"/>
              </a:solidFill>
            </a:endParaRPr>
          </a:p>
          <a:p>
            <a:pPr>
              <a:buNone/>
            </a:pPr>
            <a:endParaRPr lang="en-US" dirty="0">
              <a:solidFill>
                <a:srgbClr val="002060"/>
              </a:solidFill>
            </a:endParaRPr>
          </a:p>
        </p:txBody>
      </p:sp>
      <p:pic>
        <p:nvPicPr>
          <p:cNvPr id="2050" name="Picture 2" descr="http://bresgun.files.wordpress.com/2009/07/twitter.png?w=256&amp;h=256"/>
          <p:cNvPicPr>
            <a:picLocks noChangeAspect="1" noChangeArrowheads="1"/>
          </p:cNvPicPr>
          <p:nvPr/>
        </p:nvPicPr>
        <p:blipFill>
          <a:blip r:embed="rId2" cstate="print"/>
          <a:srcRect/>
          <a:stretch>
            <a:fillRect/>
          </a:stretch>
        </p:blipFill>
        <p:spPr bwMode="auto">
          <a:xfrm>
            <a:off x="1937568" y="3396146"/>
            <a:ext cx="1830823" cy="1536700"/>
          </a:xfrm>
          <a:prstGeom prst="rect">
            <a:avLst/>
          </a:prstGeom>
          <a:noFill/>
        </p:spPr>
      </p:pic>
      <p:pic>
        <p:nvPicPr>
          <p:cNvPr id="1026" name="Picture 2" descr="http://www.coldwellbankerbelize.com/images/rss-icon-blog.jpg"/>
          <p:cNvPicPr>
            <a:picLocks noChangeAspect="1" noChangeArrowheads="1"/>
          </p:cNvPicPr>
          <p:nvPr/>
        </p:nvPicPr>
        <p:blipFill>
          <a:blip r:embed="rId3" cstate="print"/>
          <a:srcRect/>
          <a:stretch>
            <a:fillRect/>
          </a:stretch>
        </p:blipFill>
        <p:spPr bwMode="auto">
          <a:xfrm>
            <a:off x="1923971" y="1650899"/>
            <a:ext cx="1845253" cy="1318381"/>
          </a:xfrm>
          <a:prstGeom prst="rect">
            <a:avLst/>
          </a:prstGeom>
          <a:noFill/>
        </p:spPr>
      </p:pic>
      <p:sp>
        <p:nvSpPr>
          <p:cNvPr id="8" name="Rounded Rectangle 7"/>
          <p:cNvSpPr/>
          <p:nvPr/>
        </p:nvSpPr>
        <p:spPr bwMode="auto">
          <a:xfrm>
            <a:off x="1531512" y="1404975"/>
            <a:ext cx="9325369" cy="4149437"/>
          </a:xfrm>
          <a:prstGeom prst="roundRect">
            <a:avLst/>
          </a:prstGeom>
          <a:solidFill>
            <a:schemeClr val="tx1"/>
          </a:soli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9" name="Content Placeholder 2"/>
          <p:cNvSpPr txBox="1">
            <a:spLocks/>
          </p:cNvSpPr>
          <p:nvPr/>
        </p:nvSpPr>
        <p:spPr>
          <a:xfrm>
            <a:off x="4086028" y="1541631"/>
            <a:ext cx="8024310" cy="3725614"/>
          </a:xfrm>
          <a:prstGeom prst="rect">
            <a:avLst/>
          </a:prstGeom>
        </p:spPr>
        <p:txBody>
          <a:bodyPr vert="horz" wrap="square" lIns="0" tIns="0" rIns="0" bIns="0" rtlCol="0">
            <a:normAutofit lnSpcReduction="10000"/>
          </a:bodyPr>
          <a:lstStyle>
            <a:lvl1pPr marL="460375" indent="-460375" algn="l" defTabSz="914363" rtl="0" eaLnBrk="1" latinLnBrk="0" hangingPunct="1">
              <a:lnSpc>
                <a:spcPct val="90000"/>
              </a:lnSpc>
              <a:spcBef>
                <a:spcPct val="20000"/>
              </a:spcBef>
              <a:buSzPct val="90000"/>
              <a:buFontTx/>
              <a:buBlip>
                <a:blip r:embed="rId4"/>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4"/>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4"/>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Tx/>
              <a:buNone/>
            </a:pPr>
            <a:endParaRPr lang="en-US" sz="3000" dirty="0">
              <a:solidFill>
                <a:srgbClr val="0070C0"/>
              </a:solidFill>
            </a:endParaRPr>
          </a:p>
          <a:p>
            <a:pPr>
              <a:buFontTx/>
              <a:buNone/>
            </a:pPr>
            <a:r>
              <a:rPr lang="en-US" sz="3000" dirty="0" smtClean="0">
                <a:solidFill>
                  <a:srgbClr val="0070C0"/>
                </a:solidFill>
              </a:rPr>
              <a:t>Blog</a:t>
            </a:r>
          </a:p>
          <a:p>
            <a:pPr>
              <a:buFontTx/>
              <a:buNone/>
            </a:pPr>
            <a:r>
              <a:rPr lang="en-US" sz="3000" dirty="0" smtClean="0">
                <a:solidFill>
                  <a:schemeClr val="bg1"/>
                </a:solidFill>
              </a:rPr>
              <a:t>http://weblogs.asp.net/dwahlin</a:t>
            </a:r>
          </a:p>
          <a:p>
            <a:pPr>
              <a:buFontTx/>
              <a:buNone/>
            </a:pPr>
            <a:endParaRPr lang="en-US" sz="3000" dirty="0" smtClean="0">
              <a:solidFill>
                <a:srgbClr val="002060"/>
              </a:solidFill>
            </a:endParaRPr>
          </a:p>
          <a:p>
            <a:pPr>
              <a:buFontTx/>
              <a:buNone/>
            </a:pPr>
            <a:endParaRPr lang="en-US" sz="3000" dirty="0" smtClean="0">
              <a:solidFill>
                <a:srgbClr val="002060"/>
              </a:solidFill>
            </a:endParaRPr>
          </a:p>
          <a:p>
            <a:pPr>
              <a:buFontTx/>
              <a:buNone/>
            </a:pPr>
            <a:r>
              <a:rPr lang="en-US" sz="3000" dirty="0" smtClean="0">
                <a:solidFill>
                  <a:srgbClr val="0070C0"/>
                </a:solidFill>
              </a:rPr>
              <a:t>Twitter</a:t>
            </a:r>
          </a:p>
          <a:p>
            <a:pPr>
              <a:buFontTx/>
              <a:buNone/>
            </a:pPr>
            <a:r>
              <a:rPr lang="en-US" sz="3000" dirty="0" smtClean="0">
                <a:solidFill>
                  <a:schemeClr val="bg1"/>
                </a:solidFill>
              </a:rPr>
              <a:t>@</a:t>
            </a:r>
            <a:r>
              <a:rPr lang="en-US" sz="3000" dirty="0" err="1" smtClean="0">
                <a:solidFill>
                  <a:schemeClr val="bg1"/>
                </a:solidFill>
              </a:rPr>
              <a:t>DanWahlin</a:t>
            </a:r>
            <a:r>
              <a:rPr lang="en-US" dirty="0" smtClean="0">
                <a:solidFill>
                  <a:schemeClr val="bg1"/>
                </a:solidFill>
              </a:rPr>
              <a:t/>
            </a:r>
            <a:br>
              <a:rPr lang="en-US" dirty="0" smtClean="0">
                <a:solidFill>
                  <a:schemeClr val="bg1"/>
                </a:solidFill>
              </a:rPr>
            </a:br>
            <a:endParaRPr lang="en-US" dirty="0" smtClean="0">
              <a:solidFill>
                <a:schemeClr val="bg1"/>
              </a:solidFill>
            </a:endParaRPr>
          </a:p>
          <a:p>
            <a:pPr>
              <a:buFontTx/>
              <a:buNone/>
            </a:pPr>
            <a:endParaRPr lang="en-US" dirty="0">
              <a:solidFill>
                <a:srgbClr val="002060"/>
              </a:solidFill>
            </a:endParaRPr>
          </a:p>
        </p:txBody>
      </p:sp>
      <p:pic>
        <p:nvPicPr>
          <p:cNvPr id="10" name="Picture 2" descr="http://bresgun.files.wordpress.com/2009/07/twitter.png?w=256&amp;h=256"/>
          <p:cNvPicPr>
            <a:picLocks noChangeAspect="1" noChangeArrowheads="1"/>
          </p:cNvPicPr>
          <p:nvPr/>
        </p:nvPicPr>
        <p:blipFill>
          <a:blip r:embed="rId2" cstate="print"/>
          <a:srcRect/>
          <a:stretch>
            <a:fillRect/>
          </a:stretch>
        </p:blipFill>
        <p:spPr bwMode="auto">
          <a:xfrm>
            <a:off x="1937568" y="3478643"/>
            <a:ext cx="1830823" cy="1536700"/>
          </a:xfrm>
          <a:prstGeom prst="rect">
            <a:avLst/>
          </a:prstGeom>
          <a:noFill/>
        </p:spPr>
      </p:pic>
      <p:pic>
        <p:nvPicPr>
          <p:cNvPr id="11" name="Picture 2" descr="http://www.coldwellbankerbelize.com/images/rss-icon-blog.jpg"/>
          <p:cNvPicPr>
            <a:picLocks noChangeAspect="1" noChangeArrowheads="1"/>
          </p:cNvPicPr>
          <p:nvPr/>
        </p:nvPicPr>
        <p:blipFill>
          <a:blip r:embed="rId3" cstate="print"/>
          <a:srcRect/>
          <a:stretch>
            <a:fillRect/>
          </a:stretch>
        </p:blipFill>
        <p:spPr bwMode="auto">
          <a:xfrm>
            <a:off x="1923971" y="1733396"/>
            <a:ext cx="1845253" cy="1318381"/>
          </a:xfrm>
          <a:prstGeom prst="rect">
            <a:avLst/>
          </a:prstGeom>
          <a:noFill/>
        </p:spPr>
      </p:pic>
    </p:spTree>
    <p:extLst>
      <p:ext uri="{BB962C8B-B14F-4D97-AF65-F5344CB8AC3E}">
        <p14:creationId xmlns:p14="http://schemas.microsoft.com/office/powerpoint/2010/main" val="1929861033"/>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Web Track Resources</a:t>
            </a:r>
            <a:endParaRPr lang="en-US" dirty="0"/>
          </a:p>
        </p:txBody>
      </p:sp>
      <p:sp>
        <p:nvSpPr>
          <p:cNvPr id="3" name="Content Placeholder 2"/>
          <p:cNvSpPr>
            <a:spLocks noGrp="1"/>
          </p:cNvSpPr>
          <p:nvPr>
            <p:ph type="body" sz="quarter" idx="10"/>
          </p:nvPr>
        </p:nvSpPr>
        <p:spPr/>
        <p:txBody>
          <a:bodyPr/>
          <a:lstStyle/>
          <a:p>
            <a:r>
              <a:rPr lang="en-US" dirty="0" smtClean="0">
                <a:hlinkClick r:id="rId2"/>
              </a:rPr>
              <a:t>http://www.asp.net/</a:t>
            </a:r>
          </a:p>
          <a:p>
            <a:r>
              <a:rPr lang="en-US" dirty="0" smtClean="0">
                <a:hlinkClick r:id="rId2"/>
              </a:rPr>
              <a:t>http://www.silverlight.net/</a:t>
            </a:r>
          </a:p>
          <a:p>
            <a:r>
              <a:rPr lang="en-US" dirty="0" smtClean="0">
                <a:hlinkClick r:id="rId2"/>
              </a:rPr>
              <a:t>http://www.microsoft.com/web/gallery/</a:t>
            </a:r>
          </a:p>
          <a:p>
            <a:r>
              <a:rPr lang="en-US" dirty="0" smtClean="0">
                <a:hlinkClick r:id="rId2"/>
              </a:rPr>
              <a:t>http://www.iis.net/</a:t>
            </a:r>
            <a:r>
              <a:rPr lang="en-US" dirty="0" smtClean="0"/>
              <a:t>	</a:t>
            </a:r>
          </a:p>
          <a:p>
            <a:r>
              <a:rPr lang="en-US" dirty="0" smtClean="0">
                <a:hlinkClick r:id="rId3"/>
              </a:rPr>
              <a:t>http://weblogs.asp.net/Scottgu/</a:t>
            </a:r>
            <a:r>
              <a:rPr lang="en-US" dirty="0" smtClean="0"/>
              <a:t>	</a:t>
            </a:r>
          </a:p>
          <a:p>
            <a:r>
              <a:rPr lang="en-US" dirty="0" smtClean="0">
                <a:hlinkClick r:id="rId4"/>
              </a:rPr>
              <a:t>http://www.hanselman.com/blog/</a:t>
            </a:r>
            <a:r>
              <a:rPr lang="en-US" dirty="0" smtClean="0"/>
              <a:t>	</a:t>
            </a:r>
            <a:endParaRPr lang="en-US" dirty="0"/>
          </a:p>
        </p:txBody>
      </p:sp>
    </p:spTree>
    <p:extLst>
      <p:ext uri="{BB962C8B-B14F-4D97-AF65-F5344CB8AC3E}">
        <p14:creationId xmlns:p14="http://schemas.microsoft.com/office/powerpoint/2010/main" val="1556634188"/>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Resources</a:t>
            </a:r>
            <a:endParaRPr lang="en-US" dirty="0"/>
          </a:p>
        </p:txBody>
      </p:sp>
      <p:sp>
        <p:nvSpPr>
          <p:cNvPr id="4" name="Rounded Rectangle 3"/>
          <p:cNvSpPr/>
          <p:nvPr/>
        </p:nvSpPr>
        <p:spPr bwMode="ltGray">
          <a:xfrm>
            <a:off x="507868"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6" name="Rectangle 5"/>
          <p:cNvSpPr/>
          <p:nvPr/>
        </p:nvSpPr>
        <p:spPr bwMode="white">
          <a:xfrm>
            <a:off x="507868" y="4240386"/>
            <a:ext cx="5332611" cy="369332"/>
          </a:xfrm>
          <a:prstGeom prst="rect">
            <a:avLst/>
          </a:prstGeom>
        </p:spPr>
        <p:txBody>
          <a:bodyPr wrap="square">
            <a:spAutoFit/>
          </a:bodyPr>
          <a:lstStyle/>
          <a:p>
            <a:pPr algn="ctr"/>
            <a:r>
              <a:rPr lang="en-US" dirty="0" smtClean="0">
                <a:solidFill>
                  <a:srgbClr val="FFFFFF"/>
                </a:solidFill>
                <a:hlinkClick r:id="rId3"/>
              </a:rPr>
              <a:t>www.microsoft.com/teched</a:t>
            </a:r>
            <a:endParaRPr lang="en-US" sz="1600" dirty="0"/>
          </a:p>
        </p:txBody>
      </p:sp>
      <p:sp>
        <p:nvSpPr>
          <p:cNvPr id="8" name="Rectangle 7"/>
          <p:cNvSpPr/>
          <p:nvPr/>
        </p:nvSpPr>
        <p:spPr bwMode="auto">
          <a:xfrm>
            <a:off x="507868"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7" name="Rectangle 6"/>
          <p:cNvSpPr/>
          <p:nvPr/>
        </p:nvSpPr>
        <p:spPr>
          <a:xfrm>
            <a:off x="495171" y="3871113"/>
            <a:ext cx="5345308" cy="338554"/>
          </a:xfrm>
          <a:prstGeom prst="rect">
            <a:avLst/>
          </a:prstGeom>
        </p:spPr>
        <p:txBody>
          <a:bodyPr wrap="square">
            <a:spAutoFit/>
          </a:bodyPr>
          <a:lstStyle/>
          <a:p>
            <a:pPr marL="0" lvl="1" algn="ctr">
              <a:tabLst>
                <a:tab pos="1828800" algn="l"/>
              </a:tabLst>
            </a:pPr>
            <a:r>
              <a:rPr lang="en-US" sz="1600" dirty="0" smtClean="0">
                <a:solidFill>
                  <a:schemeClr val="bg1">
                    <a:lumMod val="65000"/>
                    <a:lumOff val="35000"/>
                    <a:alpha val="99000"/>
                  </a:schemeClr>
                </a:solidFill>
              </a:rPr>
              <a:t>Sessions On-Demand &amp; Community</a:t>
            </a:r>
          </a:p>
        </p:txBody>
      </p:sp>
      <p:pic>
        <p:nvPicPr>
          <p:cNvPr id="9" name="Picture 8" descr="TechEd_onlin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white">
          <a:xfrm>
            <a:off x="1975610" y="2830648"/>
            <a:ext cx="2409825" cy="1076325"/>
          </a:xfrm>
          <a:prstGeom prst="rect">
            <a:avLst/>
          </a:prstGeom>
          <a:noFill/>
          <a:ln>
            <a:noFill/>
          </a:ln>
        </p:spPr>
      </p:pic>
      <p:sp>
        <p:nvSpPr>
          <p:cNvPr id="10" name="Rounded Rectangle 9"/>
          <p:cNvSpPr/>
          <p:nvPr/>
        </p:nvSpPr>
        <p:spPr bwMode="ltGray">
          <a:xfrm>
            <a:off x="6335650"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2" name="Rectangle 11"/>
          <p:cNvSpPr/>
          <p:nvPr/>
        </p:nvSpPr>
        <p:spPr bwMode="auto">
          <a:xfrm>
            <a:off x="6335650"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3" name="Rectangle 12"/>
          <p:cNvSpPr/>
          <p:nvPr/>
        </p:nvSpPr>
        <p:spPr>
          <a:xfrm>
            <a:off x="6322953" y="3871113"/>
            <a:ext cx="5345308" cy="338554"/>
          </a:xfrm>
          <a:prstGeom prst="rect">
            <a:avLst/>
          </a:prstGeom>
        </p:spPr>
        <p:txBody>
          <a:bodyPr wrap="square">
            <a:spAutoFit/>
          </a:bodyPr>
          <a:lstStyle/>
          <a:p>
            <a:pPr marL="0" lvl="1" algn="ctr">
              <a:tabLst>
                <a:tab pos="1828800" algn="l"/>
              </a:tabLst>
            </a:pPr>
            <a:r>
              <a:rPr lang="en-US" sz="1600" dirty="0" smtClean="0">
                <a:solidFill>
                  <a:schemeClr val="bg1">
                    <a:lumMod val="65000"/>
                    <a:lumOff val="35000"/>
                    <a:alpha val="99000"/>
                  </a:schemeClr>
                </a:solidFill>
              </a:rPr>
              <a:t>Microsoft Certification &amp; Training Resources</a:t>
            </a:r>
          </a:p>
        </p:txBody>
      </p:sp>
      <p:sp>
        <p:nvSpPr>
          <p:cNvPr id="15" name="Rounded Rectangle 14"/>
          <p:cNvSpPr/>
          <p:nvPr/>
        </p:nvSpPr>
        <p:spPr bwMode="ltGray">
          <a:xfrm>
            <a:off x="507868"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17" name="Rectangle 16"/>
          <p:cNvSpPr/>
          <p:nvPr/>
        </p:nvSpPr>
        <p:spPr bwMode="auto">
          <a:xfrm>
            <a:off x="507868"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8" name="Rectangle 17"/>
          <p:cNvSpPr/>
          <p:nvPr/>
        </p:nvSpPr>
        <p:spPr>
          <a:xfrm>
            <a:off x="495171" y="5916903"/>
            <a:ext cx="5345308" cy="338554"/>
          </a:xfrm>
          <a:prstGeom prst="rect">
            <a:avLst/>
          </a:prstGeom>
        </p:spPr>
        <p:txBody>
          <a:bodyPr wrap="square">
            <a:spAutoFit/>
          </a:bodyPr>
          <a:lstStyle/>
          <a:p>
            <a:pPr marL="0" lvl="1" algn="ctr">
              <a:tabLst>
                <a:tab pos="1828800" algn="l"/>
              </a:tabLst>
            </a:pPr>
            <a:r>
              <a:rPr lang="en-US" sz="1600" dirty="0" smtClean="0">
                <a:solidFill>
                  <a:schemeClr val="bg1">
                    <a:lumMod val="65000"/>
                    <a:lumOff val="35000"/>
                    <a:alpha val="99000"/>
                  </a:schemeClr>
                </a:solidFill>
              </a:rPr>
              <a:t>Resources for IT Professionals</a:t>
            </a:r>
          </a:p>
        </p:txBody>
      </p:sp>
      <p:sp>
        <p:nvSpPr>
          <p:cNvPr id="20" name="Rounded Rectangle 19"/>
          <p:cNvSpPr/>
          <p:nvPr/>
        </p:nvSpPr>
        <p:spPr bwMode="ltGray">
          <a:xfrm>
            <a:off x="6335650"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2" name="Rectangle 21"/>
          <p:cNvSpPr/>
          <p:nvPr/>
        </p:nvSpPr>
        <p:spPr bwMode="auto">
          <a:xfrm>
            <a:off x="6335650"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3" name="Rectangle 22"/>
          <p:cNvSpPr/>
          <p:nvPr/>
        </p:nvSpPr>
        <p:spPr>
          <a:xfrm>
            <a:off x="6322953" y="5916903"/>
            <a:ext cx="5345308" cy="338554"/>
          </a:xfrm>
          <a:prstGeom prst="rect">
            <a:avLst/>
          </a:prstGeom>
        </p:spPr>
        <p:txBody>
          <a:bodyPr wrap="square">
            <a:spAutoFit/>
          </a:bodyPr>
          <a:lstStyle/>
          <a:p>
            <a:pPr marL="0" lvl="1" algn="ctr">
              <a:tabLst>
                <a:tab pos="1828800" algn="l"/>
              </a:tabLst>
            </a:pPr>
            <a:r>
              <a:rPr lang="en-US" sz="1600" dirty="0" smtClean="0">
                <a:solidFill>
                  <a:schemeClr val="bg1">
                    <a:lumMod val="65000"/>
                    <a:lumOff val="35000"/>
                    <a:alpha val="99000"/>
                  </a:schemeClr>
                </a:solidFill>
              </a:rPr>
              <a:t>Resources for Developers</a:t>
            </a:r>
          </a:p>
        </p:txBody>
      </p:sp>
      <p:sp>
        <p:nvSpPr>
          <p:cNvPr id="25" name="Rectangle 24"/>
          <p:cNvSpPr/>
          <p:nvPr/>
        </p:nvSpPr>
        <p:spPr bwMode="white">
          <a:xfrm>
            <a:off x="6322953" y="4249911"/>
            <a:ext cx="5358004" cy="369332"/>
          </a:xfrm>
          <a:prstGeom prst="rect">
            <a:avLst/>
          </a:prstGeom>
        </p:spPr>
        <p:txBody>
          <a:bodyPr wrap="square">
            <a:spAutoFit/>
          </a:bodyPr>
          <a:lstStyle/>
          <a:p>
            <a:pPr algn="ctr"/>
            <a:r>
              <a:rPr lang="en-US" dirty="0" smtClean="0">
                <a:solidFill>
                  <a:srgbClr val="FFFFFF"/>
                </a:solidFill>
                <a:hlinkClick r:id="rId5"/>
              </a:rPr>
              <a:t>www.microsoft.com/learning</a:t>
            </a:r>
            <a:r>
              <a:rPr lang="en-US" dirty="0" smtClean="0">
                <a:solidFill>
                  <a:srgbClr val="FFFFFF"/>
                </a:solidFill>
              </a:rPr>
              <a:t> </a:t>
            </a:r>
            <a:endParaRPr lang="en-US" sz="1600" dirty="0"/>
          </a:p>
        </p:txBody>
      </p:sp>
      <p:sp>
        <p:nvSpPr>
          <p:cNvPr id="26" name="Rectangle 25"/>
          <p:cNvSpPr/>
          <p:nvPr/>
        </p:nvSpPr>
        <p:spPr bwMode="white">
          <a:xfrm>
            <a:off x="507867" y="6291910"/>
            <a:ext cx="5307218" cy="369332"/>
          </a:xfrm>
          <a:prstGeom prst="rect">
            <a:avLst/>
          </a:prstGeom>
        </p:spPr>
        <p:txBody>
          <a:bodyPr wrap="square">
            <a:spAutoFit/>
          </a:bodyPr>
          <a:lstStyle/>
          <a:p>
            <a:pPr lvl="0" algn="ctr">
              <a:spcBef>
                <a:spcPts val="600"/>
              </a:spcBef>
              <a:buSzPct val="120000"/>
              <a:tabLst>
                <a:tab pos="1828800" algn="l"/>
              </a:tabLst>
              <a:defRPr/>
            </a:pPr>
            <a:r>
              <a:rPr lang="en-US" dirty="0" smtClean="0">
                <a:solidFill>
                  <a:srgbClr val="FFFFFF"/>
                </a:solidFill>
                <a:latin typeface="Calibri" pitchFamily="34" charset="0"/>
                <a:hlinkClick r:id="rId6"/>
              </a:rPr>
              <a:t>http://microsoft.com/technet</a:t>
            </a:r>
            <a:r>
              <a:rPr lang="en-US" b="1" dirty="0" smtClean="0">
                <a:solidFill>
                  <a:srgbClr val="FFFFFF"/>
                </a:solidFill>
                <a:latin typeface="Calibri" pitchFamily="34" charset="0"/>
              </a:rPr>
              <a:t>  </a:t>
            </a:r>
            <a:endParaRPr lang="en-US" dirty="0" smtClean="0">
              <a:solidFill>
                <a:srgbClr val="FFFFFF"/>
              </a:solidFill>
              <a:latin typeface="Calibri" pitchFamily="34" charset="0"/>
            </a:endParaRPr>
          </a:p>
        </p:txBody>
      </p:sp>
      <p:sp>
        <p:nvSpPr>
          <p:cNvPr id="27" name="Rectangle 26"/>
          <p:cNvSpPr/>
          <p:nvPr/>
        </p:nvSpPr>
        <p:spPr bwMode="white">
          <a:xfrm>
            <a:off x="6335649" y="6291910"/>
            <a:ext cx="5345308" cy="369332"/>
          </a:xfrm>
          <a:prstGeom prst="rect">
            <a:avLst/>
          </a:prstGeom>
        </p:spPr>
        <p:txBody>
          <a:bodyPr wrap="square" anchor="ctr">
            <a:spAutoFit/>
          </a:bodyPr>
          <a:lstStyle/>
          <a:p>
            <a:pPr lvl="0" algn="ctr">
              <a:spcBef>
                <a:spcPts val="600"/>
              </a:spcBef>
              <a:tabLst>
                <a:tab pos="1828800" algn="l"/>
              </a:tabLst>
            </a:pPr>
            <a:r>
              <a:rPr lang="en-US" dirty="0" smtClean="0">
                <a:solidFill>
                  <a:srgbClr val="FFFFFF"/>
                </a:solidFill>
                <a:hlinkClick r:id="rId7"/>
              </a:rPr>
              <a:t>http://microsoft.com/msdn</a:t>
            </a:r>
            <a:r>
              <a:rPr lang="en-US" b="1" dirty="0" smtClean="0">
                <a:solidFill>
                  <a:srgbClr val="FFFFFF"/>
                </a:solidFill>
              </a:rPr>
              <a:t> </a:t>
            </a:r>
            <a:endParaRPr lang="en-US" dirty="0" smtClean="0">
              <a:solidFill>
                <a:srgbClr val="FFFFFF"/>
              </a:solidFill>
            </a:endParaRPr>
          </a:p>
        </p:txBody>
      </p:sp>
      <p:pic>
        <p:nvPicPr>
          <p:cNvPr id="28" name="Picture 27" descr="TechNet.pn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bwMode="white">
          <a:xfrm>
            <a:off x="657030" y="4920291"/>
            <a:ext cx="5046985" cy="1027750"/>
          </a:xfrm>
          <a:prstGeom prst="rect">
            <a:avLst/>
          </a:prstGeom>
          <a:noFill/>
          <a:ln>
            <a:noFill/>
          </a:ln>
        </p:spPr>
      </p:pic>
      <p:pic>
        <p:nvPicPr>
          <p:cNvPr id="29" name="Picture 28" descr="msdn_1inch_rgb.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bwMode="white">
          <a:xfrm>
            <a:off x="8079617" y="4876504"/>
            <a:ext cx="1857375" cy="942975"/>
          </a:xfrm>
          <a:prstGeom prst="rect">
            <a:avLst/>
          </a:prstGeom>
          <a:noFill/>
          <a:ln>
            <a:noFill/>
          </a:ln>
        </p:spPr>
      </p:pic>
      <p:pic>
        <p:nvPicPr>
          <p:cNvPr id="32" name="Picture 31" descr="ms_Learning_w.eps"/>
          <p:cNvPicPr>
            <a:picLocks noChangeAspect="1"/>
          </p:cNvPicPr>
          <p:nvPr/>
        </p:nvPicPr>
        <p:blipFill>
          <a:blip r:embed="rId10" cstate="screen">
            <a:extLst>
              <a:ext uri="{28A0092B-C50C-407E-A947-70E740481C1C}">
                <a14:useLocalDpi xmlns:a14="http://schemas.microsoft.com/office/drawing/2010/main"/>
              </a:ext>
            </a:extLst>
          </a:blip>
          <a:srcRect l="51467" r="43859"/>
          <a:stretch>
            <a:fillRect/>
          </a:stretch>
        </p:blipFill>
        <p:spPr bwMode="white">
          <a:xfrm>
            <a:off x="9052582" y="2998644"/>
            <a:ext cx="228700" cy="771334"/>
          </a:xfrm>
          <a:prstGeom prst="rect">
            <a:avLst/>
          </a:prstGeom>
          <a:noFill/>
          <a:ln>
            <a:noFill/>
          </a:ln>
        </p:spPr>
      </p:pic>
      <p:pic>
        <p:nvPicPr>
          <p:cNvPr id="33" name="Picture 2" descr="C:\Documents and Settings\Pennie\My Documents\ACERDATA (D)\Pennie's documents\MS Image\Boxshot_Logo\MICROSOFT\Microsoft Logo wht shadow.png"/>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white">
          <a:xfrm>
            <a:off x="6740692" y="3169915"/>
            <a:ext cx="2337342" cy="428793"/>
          </a:xfrm>
          <a:prstGeom prst="rect">
            <a:avLst/>
          </a:prstGeom>
          <a:noFill/>
          <a:ln>
            <a:noFill/>
          </a:ln>
        </p:spPr>
      </p:pic>
      <p:sp>
        <p:nvSpPr>
          <p:cNvPr id="34" name="TextBox 33"/>
          <p:cNvSpPr txBox="1"/>
          <p:nvPr/>
        </p:nvSpPr>
        <p:spPr bwMode="white">
          <a:xfrm>
            <a:off x="9270703" y="3168868"/>
            <a:ext cx="1408799" cy="430887"/>
          </a:xfrm>
          <a:prstGeom prst="rect">
            <a:avLst/>
          </a:prstGeom>
          <a:noFill/>
        </p:spPr>
        <p:txBody>
          <a:bodyPr wrap="square" lIns="0" tIns="0" rIns="0" bIns="0" rtlCol="0">
            <a:spAutoFit/>
          </a:bodyPr>
          <a:lstStyle/>
          <a:p>
            <a:r>
              <a:rPr lang="en-US" sz="2800" dirty="0" smtClean="0">
                <a:gradFill>
                  <a:gsLst>
                    <a:gs pos="0">
                      <a:schemeClr val="tx1"/>
                    </a:gs>
                    <a:gs pos="86000">
                      <a:schemeClr val="tx1"/>
                    </a:gs>
                  </a:gsLst>
                  <a:lin ang="5400000" scaled="0"/>
                </a:gradFill>
                <a:latin typeface="Segoe" pitchFamily="34" charset="0"/>
              </a:rPr>
              <a:t>Learning</a:t>
            </a:r>
          </a:p>
        </p:txBody>
      </p:sp>
      <p:sp>
        <p:nvSpPr>
          <p:cNvPr id="30" name="Rounded Rectangle 29"/>
          <p:cNvSpPr/>
          <p:nvPr/>
        </p:nvSpPr>
        <p:spPr bwMode="ltGray">
          <a:xfrm>
            <a:off x="3404057" y="72495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31" name="Rectangle 30"/>
          <p:cNvSpPr/>
          <p:nvPr/>
        </p:nvSpPr>
        <p:spPr bwMode="white">
          <a:xfrm>
            <a:off x="3404057" y="2198226"/>
            <a:ext cx="5332611" cy="369332"/>
          </a:xfrm>
          <a:prstGeom prst="rect">
            <a:avLst/>
          </a:prstGeom>
        </p:spPr>
        <p:txBody>
          <a:bodyPr wrap="square">
            <a:spAutoFit/>
          </a:bodyPr>
          <a:lstStyle/>
          <a:p>
            <a:pPr algn="ctr"/>
            <a:r>
              <a:rPr lang="en-US" u="sng" dirty="0" smtClean="0">
                <a:hlinkClick r:id="rId12"/>
              </a:rPr>
              <a:t>http://northamerica.msteched.com</a:t>
            </a:r>
            <a:endParaRPr lang="en-US" sz="1600" dirty="0"/>
          </a:p>
        </p:txBody>
      </p:sp>
      <p:sp>
        <p:nvSpPr>
          <p:cNvPr id="35" name="Rectangle 34"/>
          <p:cNvSpPr/>
          <p:nvPr/>
        </p:nvSpPr>
        <p:spPr bwMode="auto">
          <a:xfrm>
            <a:off x="3404057" y="180763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6" name="Rectangle 35"/>
          <p:cNvSpPr/>
          <p:nvPr/>
        </p:nvSpPr>
        <p:spPr>
          <a:xfrm>
            <a:off x="3391360" y="1828953"/>
            <a:ext cx="5345308" cy="338554"/>
          </a:xfrm>
          <a:prstGeom prst="rect">
            <a:avLst/>
          </a:prstGeom>
        </p:spPr>
        <p:txBody>
          <a:bodyPr wrap="square">
            <a:spAutoFit/>
          </a:bodyPr>
          <a:lstStyle/>
          <a:p>
            <a:pPr marL="0" lvl="1" algn="ctr">
              <a:tabLst>
                <a:tab pos="1828800" algn="l"/>
              </a:tabLst>
            </a:pPr>
            <a:r>
              <a:rPr lang="en-US" sz="1600" dirty="0">
                <a:solidFill>
                  <a:schemeClr val="bg1">
                    <a:lumMod val="65000"/>
                    <a:lumOff val="35000"/>
                    <a:alpha val="99000"/>
                  </a:schemeClr>
                </a:solidFill>
              </a:rPr>
              <a:t>Connect. Share. Discuss.</a:t>
            </a:r>
            <a:endParaRPr lang="en-US" sz="1600" dirty="0" smtClean="0">
              <a:solidFill>
                <a:schemeClr val="bg1">
                  <a:lumMod val="65000"/>
                  <a:lumOff val="35000"/>
                  <a:alpha val="99000"/>
                </a:schemeClr>
              </a:solidFill>
            </a:endParaRPr>
          </a:p>
        </p:txBody>
      </p:sp>
      <p:pic>
        <p:nvPicPr>
          <p:cNvPr id="3" name="Picture 2"/>
          <p:cNvPicPr>
            <a:picLocks noChangeAspect="1"/>
          </p:cNvPicPr>
          <p:nvPr/>
        </p:nvPicPr>
        <p:blipFill>
          <a:blip r:embed="rId13">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947472" y="862359"/>
            <a:ext cx="2258478" cy="806917"/>
          </a:xfrm>
          <a:prstGeom prst="rect">
            <a:avLst/>
          </a:prstGeom>
        </p:spPr>
      </p:pic>
    </p:spTree>
    <p:extLst>
      <p:ext uri="{BB962C8B-B14F-4D97-AF65-F5344CB8AC3E}">
        <p14:creationId xmlns:p14="http://schemas.microsoft.com/office/powerpoint/2010/main" val="4196280049"/>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92562" y="437440"/>
            <a:ext cx="2798668" cy="2948596"/>
          </a:xfrm>
          <a:prstGeom prst="rect">
            <a:avLst/>
          </a:prstGeom>
          <a:noFill/>
          <a:ln>
            <a:noFill/>
          </a:ln>
        </p:spPr>
      </p:pic>
      <p:pic>
        <p:nvPicPr>
          <p:cNvPr id="3" name="Pictur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33145" y="384577"/>
            <a:ext cx="1005628" cy="1933901"/>
          </a:xfrm>
          <a:prstGeom prst="rect">
            <a:avLst/>
          </a:prstGeom>
        </p:spPr>
      </p:pic>
      <p:sp>
        <p:nvSpPr>
          <p:cNvPr id="15" name="Rectangle 14"/>
          <p:cNvSpPr/>
          <p:nvPr/>
        </p:nvSpPr>
        <p:spPr bwMode="auto">
          <a:xfrm>
            <a:off x="0" y="4095750"/>
            <a:ext cx="5281824" cy="2105025"/>
          </a:xfrm>
          <a:prstGeom prst="rect">
            <a:avLst/>
          </a:prstGeom>
          <a:solidFill>
            <a:srgbClr val="FFFFFF">
              <a:alpha val="9000"/>
            </a:srgbClr>
          </a:solidFill>
          <a:ln w="38100">
            <a:solidFill>
              <a:schemeClr val="accent4"/>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noAutofit/>
          </a:bodyPr>
          <a:lstStyle/>
          <a:p>
            <a:pPr marL="460375" lvl="0" indent="-460375">
              <a:lnSpc>
                <a:spcPct val="90000"/>
              </a:lnSpc>
              <a:spcBef>
                <a:spcPct val="20000"/>
              </a:spcBef>
              <a:buSzPct val="100000"/>
            </a:pPr>
            <a:endParaRPr lang="en-US" sz="2400" dirty="0" smtClean="0">
              <a:gradFill>
                <a:gsLst>
                  <a:gs pos="0">
                    <a:srgbClr val="FFFFFF"/>
                  </a:gs>
                  <a:gs pos="86000">
                    <a:srgbClr val="FFFFFF"/>
                  </a:gs>
                </a:gsLst>
                <a:lin ang="0" scaled="0"/>
              </a:gradFill>
            </a:endParaRPr>
          </a:p>
        </p:txBody>
      </p:sp>
      <p:sp>
        <p:nvSpPr>
          <p:cNvPr id="11" name="Rounded Rectangle 10"/>
          <p:cNvSpPr/>
          <p:nvPr/>
        </p:nvSpPr>
        <p:spPr bwMode="blackGray">
          <a:xfrm>
            <a:off x="1208032" y="4131399"/>
            <a:ext cx="404839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gradFill>
                  <a:gsLst>
                    <a:gs pos="0">
                      <a:schemeClr val="tx1"/>
                    </a:gs>
                    <a:gs pos="86000">
                      <a:schemeClr val="tx1"/>
                    </a:gs>
                  </a:gsLst>
                  <a:lin ang="5400000" scaled="0"/>
                </a:gradFill>
                <a:latin typeface="Segoe" pitchFamily="34" charset="0"/>
              </a:rPr>
              <a:t>Complete an evaluation on </a:t>
            </a:r>
            <a:r>
              <a:rPr lang="en-US" sz="3200" dirty="0" err="1" smtClean="0">
                <a:gradFill>
                  <a:gsLst>
                    <a:gs pos="0">
                      <a:schemeClr val="tx1"/>
                    </a:gs>
                    <a:gs pos="86000">
                      <a:schemeClr val="tx1"/>
                    </a:gs>
                  </a:gsLst>
                  <a:lin ang="5400000" scaled="0"/>
                </a:gradFill>
                <a:latin typeface="Segoe" pitchFamily="34" charset="0"/>
              </a:rPr>
              <a:t>CommNet</a:t>
            </a:r>
            <a:r>
              <a:rPr lang="en-US" sz="3200" dirty="0" smtClean="0">
                <a:gradFill>
                  <a:gsLst>
                    <a:gs pos="0">
                      <a:schemeClr val="tx1"/>
                    </a:gs>
                    <a:gs pos="86000">
                      <a:schemeClr val="tx1"/>
                    </a:gs>
                  </a:gsLst>
                  <a:lin ang="5400000" scaled="0"/>
                </a:gradFill>
                <a:latin typeface="Segoe" pitchFamily="34" charset="0"/>
              </a:rPr>
              <a:t> and </a:t>
            </a:r>
            <a:br>
              <a:rPr lang="en-US" sz="3200" dirty="0" smtClean="0">
                <a:gradFill>
                  <a:gsLst>
                    <a:gs pos="0">
                      <a:schemeClr val="tx1"/>
                    </a:gs>
                    <a:gs pos="86000">
                      <a:schemeClr val="tx1"/>
                    </a:gs>
                  </a:gsLst>
                  <a:lin ang="5400000" scaled="0"/>
                </a:gradFill>
                <a:latin typeface="Segoe" pitchFamily="34" charset="0"/>
              </a:rPr>
            </a:br>
            <a:r>
              <a:rPr lang="en-US" sz="3200" dirty="0" smtClean="0">
                <a:gradFill>
                  <a:gsLst>
                    <a:gs pos="0">
                      <a:schemeClr val="tx1"/>
                    </a:gs>
                    <a:gs pos="86000">
                      <a:schemeClr val="tx1"/>
                    </a:gs>
                  </a:gsLst>
                  <a:lin ang="5400000" scaled="0"/>
                </a:gradFill>
                <a:latin typeface="Segoe" pitchFamily="34" charset="0"/>
              </a:rPr>
              <a:t>enter to win!</a:t>
            </a:r>
          </a:p>
        </p:txBody>
      </p:sp>
      <p:pic>
        <p:nvPicPr>
          <p:cNvPr id="17" name="Picture 5"/>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rot="20307775">
            <a:off x="6024827" y="2949077"/>
            <a:ext cx="770439" cy="804993"/>
          </a:xfrm>
          <a:prstGeom prst="rect">
            <a:avLst/>
          </a:prstGeom>
          <a:noFill/>
          <a:ln>
            <a:noFill/>
          </a:ln>
        </p:spPr>
      </p:pic>
      <p:pic>
        <p:nvPicPr>
          <p:cNvPr id="2" name="Picture 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975751" y="5136287"/>
            <a:ext cx="599215" cy="1239183"/>
          </a:xfrm>
          <a:prstGeom prst="rect">
            <a:avLst/>
          </a:prstGeom>
        </p:spPr>
      </p:pic>
      <p:pic>
        <p:nvPicPr>
          <p:cNvPr id="19" name="Picture 1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033903" y="5078616"/>
            <a:ext cx="491460" cy="1016345"/>
          </a:xfrm>
          <a:prstGeom prst="rect">
            <a:avLst/>
          </a:prstGeom>
        </p:spPr>
      </p:pic>
      <p:pic>
        <p:nvPicPr>
          <p:cNvPr id="20" name="Picture 19"/>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246403" y="5136287"/>
            <a:ext cx="808703" cy="1672406"/>
          </a:xfrm>
          <a:prstGeom prst="rect">
            <a:avLst/>
          </a:prstGeom>
        </p:spPr>
      </p:pic>
      <p:pic>
        <p:nvPicPr>
          <p:cNvPr id="21" name="Picture 2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027345" y="5079871"/>
            <a:ext cx="808703" cy="1672406"/>
          </a:xfrm>
          <a:prstGeom prst="rect">
            <a:avLst/>
          </a:prstGeom>
        </p:spPr>
      </p:pic>
      <p:pic>
        <p:nvPicPr>
          <p:cNvPr id="23" name="Picture 2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055106" y="5107120"/>
            <a:ext cx="313711" cy="648758"/>
          </a:xfrm>
          <a:prstGeom prst="rect">
            <a:avLst/>
          </a:prstGeom>
        </p:spPr>
      </p:pic>
      <p:pic>
        <p:nvPicPr>
          <p:cNvPr id="24" name="Picture 23"/>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774699" y="5078617"/>
            <a:ext cx="313711" cy="648758"/>
          </a:xfrm>
          <a:prstGeom prst="rect">
            <a:avLst/>
          </a:prstGeom>
        </p:spPr>
      </p:pic>
      <p:pic>
        <p:nvPicPr>
          <p:cNvPr id="25" name="Picture 5"/>
          <p:cNvPicPr>
            <a:picLocks noChangeAspect="1" noChangeArrowheads="1"/>
          </p:cNvPicPr>
          <p:nvPr/>
        </p:nvPicPr>
        <p:blipFill>
          <a:blip r:embed="rId10" cstate="email">
            <a:extLst>
              <a:ext uri="{28A0092B-C50C-407E-A947-70E740481C1C}">
                <a14:useLocalDpi xmlns:a14="http://schemas.microsoft.com/office/drawing/2010/main"/>
              </a:ext>
            </a:extLst>
          </a:blip>
          <a:stretch>
            <a:fillRect/>
          </a:stretch>
        </p:blipFill>
        <p:spPr bwMode="auto">
          <a:xfrm rot="1341843">
            <a:off x="9608744" y="3651522"/>
            <a:ext cx="850318" cy="888455"/>
          </a:xfrm>
          <a:prstGeom prst="rect">
            <a:avLst/>
          </a:prstGeom>
          <a:noFill/>
          <a:ln>
            <a:noFill/>
          </a:ln>
        </p:spPr>
      </p:pic>
      <p:pic>
        <p:nvPicPr>
          <p:cNvPr id="28" name="Picture 5"/>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rot="20307775">
            <a:off x="9919124" y="2776703"/>
            <a:ext cx="613260" cy="640764"/>
          </a:xfrm>
          <a:prstGeom prst="rect">
            <a:avLst/>
          </a:prstGeom>
          <a:noFill/>
          <a:ln>
            <a:noFill/>
          </a:ln>
        </p:spPr>
      </p:pic>
      <p:pic>
        <p:nvPicPr>
          <p:cNvPr id="27" name="Picture 5"/>
          <p:cNvPicPr>
            <a:picLocks noChangeAspect="1" noChangeArrowheads="1"/>
          </p:cNvPicPr>
          <p:nvPr/>
        </p:nvPicPr>
        <p:blipFill>
          <a:blip r:embed="rId12" cstate="email">
            <a:extLst>
              <a:ext uri="{28A0092B-C50C-407E-A947-70E740481C1C}">
                <a14:useLocalDpi xmlns:a14="http://schemas.microsoft.com/office/drawing/2010/main"/>
              </a:ext>
            </a:extLst>
          </a:blip>
          <a:stretch>
            <a:fillRect/>
          </a:stretch>
        </p:blipFill>
        <p:spPr bwMode="auto">
          <a:xfrm rot="20307775">
            <a:off x="6855552" y="3396819"/>
            <a:ext cx="1202249" cy="1256169"/>
          </a:xfrm>
          <a:prstGeom prst="rect">
            <a:avLst/>
          </a:prstGeom>
          <a:noFill/>
          <a:ln>
            <a:noFill/>
          </a:ln>
        </p:spPr>
      </p:pic>
      <p:pic>
        <p:nvPicPr>
          <p:cNvPr id="26" name="Picture 5"/>
          <p:cNvPicPr>
            <a:picLocks noChangeAspect="1" noChangeArrowheads="1"/>
          </p:cNvPicPr>
          <p:nvPr/>
        </p:nvPicPr>
        <p:blipFill>
          <a:blip r:embed="rId13" cstate="email">
            <a:extLst>
              <a:ext uri="{28A0092B-C50C-407E-A947-70E740481C1C}">
                <a14:useLocalDpi xmlns:a14="http://schemas.microsoft.com/office/drawing/2010/main"/>
              </a:ext>
            </a:extLst>
          </a:blip>
          <a:stretch>
            <a:fillRect/>
          </a:stretch>
        </p:blipFill>
        <p:spPr bwMode="auto">
          <a:xfrm>
            <a:off x="7797216" y="2835764"/>
            <a:ext cx="1707076" cy="1783638"/>
          </a:xfrm>
          <a:prstGeom prst="rect">
            <a:avLst/>
          </a:prstGeom>
          <a:noFill/>
          <a:ln>
            <a:noFill/>
          </a:ln>
        </p:spPr>
      </p:pic>
      <p:pic>
        <p:nvPicPr>
          <p:cNvPr id="29" name="Picture 2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301551" y="384578"/>
            <a:ext cx="1005628" cy="1933901"/>
          </a:xfrm>
          <a:prstGeom prst="rect">
            <a:avLst/>
          </a:prstGeom>
        </p:spPr>
      </p:pic>
      <p:cxnSp>
        <p:nvCxnSpPr>
          <p:cNvPr id="6" name="Straight Connector 5"/>
          <p:cNvCxnSpPr/>
          <p:nvPr/>
        </p:nvCxnSpPr>
        <p:spPr>
          <a:xfrm>
            <a:off x="5906344" y="2508098"/>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906344" y="4892102"/>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2" name="Picture 21"/>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9269239" y="5187640"/>
            <a:ext cx="704478" cy="1456868"/>
          </a:xfrm>
          <a:prstGeom prst="rect">
            <a:avLst/>
          </a:prstGeom>
        </p:spPr>
      </p:pic>
      <p:pic>
        <p:nvPicPr>
          <p:cNvPr id="31" name="Picture 3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225755" y="5402996"/>
            <a:ext cx="599215" cy="1239183"/>
          </a:xfrm>
          <a:prstGeom prst="rect">
            <a:avLst/>
          </a:prstGeom>
        </p:spPr>
      </p:pic>
      <p:cxnSp>
        <p:nvCxnSpPr>
          <p:cNvPr id="32" name="Straight Connector 31"/>
          <p:cNvCxnSpPr/>
          <p:nvPr/>
        </p:nvCxnSpPr>
        <p:spPr>
          <a:xfrm rot="16200000">
            <a:off x="3798701" y="1911738"/>
            <a:ext cx="219456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6504085"/>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629" r="629"/>
          <a:stretch>
            <a:fillRect/>
          </a:stretch>
        </p:blipFill>
        <p:spPr>
          <a:xfrm>
            <a:off x="6051550" y="1941513"/>
            <a:ext cx="4114800" cy="4167187"/>
          </a:xfrm>
        </p:spPr>
      </p:pic>
    </p:spTree>
    <p:extLst>
      <p:ext uri="{BB962C8B-B14F-4D97-AF65-F5344CB8AC3E}">
        <p14:creationId xmlns:p14="http://schemas.microsoft.com/office/powerpoint/2010/main" val="3799890391"/>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868" y="230189"/>
            <a:ext cx="11173090" cy="609398"/>
          </a:xfrm>
        </p:spPr>
        <p:txBody>
          <a:bodyPr/>
          <a:lstStyle/>
          <a:p>
            <a:r>
              <a:rPr lang="en-US" smtClean="0"/>
              <a:t>Silverlight Security Options</a:t>
            </a:r>
            <a:endParaRPr lang="en-US" sz="3600" dirty="0">
              <a:solidFill>
                <a:schemeClr val="accent1">
                  <a:alpha val="99000"/>
                </a:schemeClr>
              </a:solidFill>
            </a:endParaRPr>
          </a:p>
        </p:txBody>
      </p:sp>
      <p:sp>
        <p:nvSpPr>
          <p:cNvPr id="3" name="Text Placeholder 2"/>
          <p:cNvSpPr>
            <a:spLocks noGrp="1"/>
          </p:cNvSpPr>
          <p:nvPr>
            <p:ph type="body" sz="quarter" idx="10"/>
          </p:nvPr>
        </p:nvSpPr>
        <p:spPr>
          <a:xfrm>
            <a:off x="507868" y="1415598"/>
            <a:ext cx="11173090" cy="5250668"/>
          </a:xfrm>
        </p:spPr>
        <p:txBody>
          <a:bodyPr/>
          <a:lstStyle/>
          <a:p>
            <a:pPr>
              <a:buBlip>
                <a:blip r:embed="rId3"/>
              </a:buBlip>
            </a:pPr>
            <a:r>
              <a:rPr lang="en-US" smtClean="0">
                <a:gradFill>
                  <a:gsLst>
                    <a:gs pos="0">
                      <a:schemeClr val="tx1"/>
                    </a:gs>
                    <a:gs pos="100000">
                      <a:schemeClr val="tx1"/>
                    </a:gs>
                  </a:gsLst>
                  <a:lin ang="5400000" scaled="0"/>
                </a:gradFill>
              </a:rPr>
              <a:t>Silverlight Authentication:</a:t>
            </a:r>
          </a:p>
          <a:p>
            <a:pPr lvl="1"/>
            <a:r>
              <a:rPr lang="en-US" smtClean="0">
                <a:gradFill>
                  <a:gsLst>
                    <a:gs pos="0">
                      <a:schemeClr val="tx1"/>
                    </a:gs>
                    <a:gs pos="100000">
                      <a:schemeClr val="tx1"/>
                    </a:gs>
                  </a:gsLst>
                  <a:lin ang="5400000" scaled="0"/>
                </a:gradFill>
              </a:rPr>
              <a:t>Windows</a:t>
            </a:r>
          </a:p>
          <a:p>
            <a:pPr lvl="1"/>
            <a:r>
              <a:rPr lang="en-US" smtClean="0">
                <a:gradFill>
                  <a:gsLst>
                    <a:gs pos="0">
                      <a:schemeClr val="tx1"/>
                    </a:gs>
                    <a:gs pos="100000">
                      <a:schemeClr val="tx1"/>
                    </a:gs>
                  </a:gsLst>
                  <a:lin ang="5400000" scaled="0"/>
                </a:gradFill>
              </a:rPr>
              <a:t>Forms</a:t>
            </a:r>
          </a:p>
          <a:p>
            <a:pPr lvl="1"/>
            <a:r>
              <a:rPr lang="en-US" smtClean="0">
                <a:gradFill>
                  <a:gsLst>
                    <a:gs pos="0">
                      <a:schemeClr val="tx1"/>
                    </a:gs>
                    <a:gs pos="100000">
                      <a:schemeClr val="tx1"/>
                    </a:gs>
                  </a:gsLst>
                  <a:lin ang="5400000" scaled="0"/>
                </a:gradFill>
              </a:rPr>
              <a:t>Custom</a:t>
            </a:r>
          </a:p>
          <a:p>
            <a:pPr lvl="1"/>
            <a:endParaRPr lang="en-US" smtClean="0">
              <a:gradFill>
                <a:gsLst>
                  <a:gs pos="0">
                    <a:schemeClr val="tx1"/>
                  </a:gs>
                  <a:gs pos="100000">
                    <a:schemeClr val="tx1"/>
                  </a:gs>
                </a:gsLst>
                <a:lin ang="5400000" scaled="0"/>
              </a:gradFill>
            </a:endParaRPr>
          </a:p>
          <a:p>
            <a:r>
              <a:rPr lang="en-US" smtClean="0">
                <a:gradFill>
                  <a:gsLst>
                    <a:gs pos="0">
                      <a:schemeClr val="tx1"/>
                    </a:gs>
                    <a:gs pos="100000">
                      <a:schemeClr val="tx1"/>
                    </a:gs>
                  </a:gsLst>
                  <a:lin ang="5400000" scaled="0"/>
                </a:gradFill>
              </a:rPr>
              <a:t>Silverlight Authorization:</a:t>
            </a:r>
          </a:p>
          <a:p>
            <a:pPr lvl="1"/>
            <a:r>
              <a:rPr lang="en-US" smtClean="0">
                <a:gradFill>
                  <a:gsLst>
                    <a:gs pos="0">
                      <a:schemeClr val="tx1"/>
                    </a:gs>
                    <a:gs pos="100000">
                      <a:schemeClr val="tx1"/>
                    </a:gs>
                  </a:gsLst>
                  <a:lin ang="5400000" scaled="0"/>
                </a:gradFill>
              </a:rPr>
              <a:t>Active Directory Groups</a:t>
            </a:r>
          </a:p>
          <a:p>
            <a:pPr lvl="1"/>
            <a:r>
              <a:rPr lang="en-US" smtClean="0">
                <a:gradFill>
                  <a:gsLst>
                    <a:gs pos="0">
                      <a:schemeClr val="tx1"/>
                    </a:gs>
                    <a:gs pos="100000">
                      <a:schemeClr val="tx1"/>
                    </a:gs>
                  </a:gsLst>
                  <a:lin ang="5400000" scaled="0"/>
                </a:gradFill>
              </a:rPr>
              <a:t>Forms Roles</a:t>
            </a:r>
          </a:p>
          <a:p>
            <a:pPr lvl="1"/>
            <a:r>
              <a:rPr lang="en-US" smtClean="0">
                <a:gradFill>
                  <a:gsLst>
                    <a:gs pos="0">
                      <a:schemeClr val="tx1"/>
                    </a:gs>
                    <a:gs pos="100000">
                      <a:schemeClr val="tx1"/>
                    </a:gs>
                  </a:gsLst>
                  <a:lin ang="5400000" scaled="0"/>
                </a:gradFill>
              </a:rPr>
              <a:t>Custom Roles</a:t>
            </a:r>
          </a:p>
          <a:p>
            <a:pPr lvl="1"/>
            <a:endParaRPr lang="en-US" smtClean="0">
              <a:gradFill>
                <a:gsLst>
                  <a:gs pos="0">
                    <a:schemeClr val="tx1"/>
                  </a:gs>
                  <a:gs pos="100000">
                    <a:schemeClr val="tx1"/>
                  </a:gs>
                </a:gsLst>
                <a:lin ang="5400000" scaled="0"/>
              </a:gradFill>
            </a:endParaRPr>
          </a:p>
          <a:p>
            <a:pPr lvl="1"/>
            <a:endParaRPr lang="en-US" dirty="0" smtClean="0">
              <a:gradFill>
                <a:gsLst>
                  <a:gs pos="0">
                    <a:schemeClr val="tx1"/>
                  </a:gs>
                  <a:gs pos="100000">
                    <a:schemeClr val="tx1"/>
                  </a:gs>
                </a:gsLst>
                <a:lin ang="5400000" scaled="0"/>
              </a:gradFill>
            </a:endParaRP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9183159"/>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Windows Authentication Options</a:t>
            </a:r>
            <a:endParaRPr lang="en-US" dirty="0"/>
          </a:p>
        </p:txBody>
      </p:sp>
      <p:sp>
        <p:nvSpPr>
          <p:cNvPr id="3" name="Text Placeholder 2"/>
          <p:cNvSpPr>
            <a:spLocks noGrp="1"/>
          </p:cNvSpPr>
          <p:nvPr>
            <p:ph type="body" sz="quarter" idx="10"/>
          </p:nvPr>
        </p:nvSpPr>
        <p:spPr>
          <a:xfrm>
            <a:off x="519112" y="1447799"/>
            <a:ext cx="11149013" cy="5250668"/>
          </a:xfrm>
        </p:spPr>
        <p:txBody>
          <a:bodyPr/>
          <a:lstStyle/>
          <a:p>
            <a:r>
              <a:rPr lang="en-US" dirty="0">
                <a:solidFill>
                  <a:srgbClr val="FFC000"/>
                </a:solidFill>
              </a:rPr>
              <a:t>Option 1:</a:t>
            </a:r>
            <a:r>
              <a:rPr lang="en-US" dirty="0" smtClean="0"/>
              <a:t> Secure page hosting Silverlight control</a:t>
            </a:r>
          </a:p>
          <a:p>
            <a:pPr lvl="1"/>
            <a:r>
              <a:rPr lang="en-US" dirty="0" smtClean="0"/>
              <a:t>Easiest</a:t>
            </a:r>
          </a:p>
          <a:p>
            <a:pPr lvl="1"/>
            <a:r>
              <a:rPr lang="en-US" dirty="0" smtClean="0"/>
              <a:t>User prompted</a:t>
            </a:r>
          </a:p>
          <a:p>
            <a:pPr lvl="1"/>
            <a:r>
              <a:rPr lang="en-US" dirty="0" smtClean="0"/>
              <a:t>Silverlight app secured</a:t>
            </a:r>
          </a:p>
          <a:p>
            <a:pPr lvl="1"/>
            <a:endParaRPr lang="en-US" dirty="0" smtClean="0"/>
          </a:p>
          <a:p>
            <a:r>
              <a:rPr lang="en-US" dirty="0">
                <a:solidFill>
                  <a:srgbClr val="FFC000"/>
                </a:solidFill>
              </a:rPr>
              <a:t>Option 2:</a:t>
            </a:r>
            <a:r>
              <a:rPr lang="en-US" dirty="0" smtClean="0"/>
              <a:t> Secure backend services</a:t>
            </a:r>
          </a:p>
          <a:p>
            <a:pPr lvl="1"/>
            <a:r>
              <a:rPr lang="en-US" dirty="0" smtClean="0"/>
              <a:t>Silverlight app is anonymous</a:t>
            </a:r>
          </a:p>
          <a:p>
            <a:pPr lvl="1"/>
            <a:r>
              <a:rPr lang="en-US" dirty="0" smtClean="0"/>
              <a:t>Calls to service require credentials</a:t>
            </a:r>
          </a:p>
          <a:p>
            <a:pPr lvl="1"/>
            <a:r>
              <a:rPr lang="en-US" dirty="0" smtClean="0"/>
              <a:t>Client HTTP stack can be used</a:t>
            </a:r>
          </a:p>
          <a:p>
            <a:pPr lvl="1"/>
            <a:endParaRPr lang="en-US" dirty="0" smtClean="0"/>
          </a:p>
          <a:p>
            <a:pPr lvl="1"/>
            <a:endParaRPr lang="en-US" dirty="0" smtClean="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Using the Client HTTP Stack</a:t>
            </a:r>
            <a:endParaRPr lang="en-US" dirty="0"/>
          </a:p>
        </p:txBody>
      </p:sp>
      <p:sp>
        <p:nvSpPr>
          <p:cNvPr id="6" name="Text Placeholder 5"/>
          <p:cNvSpPr>
            <a:spLocks noGrp="1"/>
          </p:cNvSpPr>
          <p:nvPr>
            <p:ph type="body" sz="quarter" idx="10"/>
          </p:nvPr>
        </p:nvSpPr>
        <p:spPr/>
        <p:txBody>
          <a:bodyPr/>
          <a:lstStyle/>
          <a:p>
            <a:r>
              <a:rPr lang="en-US" dirty="0" smtClean="0">
                <a:solidFill>
                  <a:srgbClr val="429A16"/>
                </a:solidFill>
              </a:rPr>
              <a:t>//Set once in </a:t>
            </a:r>
            <a:r>
              <a:rPr lang="en-US" dirty="0" err="1" smtClean="0">
                <a:solidFill>
                  <a:srgbClr val="429A16"/>
                </a:solidFill>
              </a:rPr>
              <a:t>App.xaml.cs</a:t>
            </a:r>
            <a:endParaRPr lang="en-US" dirty="0" smtClean="0">
              <a:solidFill>
                <a:srgbClr val="429A16"/>
              </a:solidFill>
            </a:endParaRPr>
          </a:p>
          <a:p>
            <a:r>
              <a:rPr lang="en-US" dirty="0" err="1" smtClean="0"/>
              <a:t>HttpWebRequest.RegisterPrefix</a:t>
            </a:r>
            <a:r>
              <a:rPr lang="en-US" dirty="0" smtClean="0"/>
              <a:t>("https://", </a:t>
            </a:r>
            <a:br>
              <a:rPr lang="en-US" dirty="0" smtClean="0"/>
            </a:br>
            <a:r>
              <a:rPr lang="en-US" dirty="0" smtClean="0"/>
              <a:t>  </a:t>
            </a:r>
            <a:r>
              <a:rPr lang="en-US" dirty="0" err="1" smtClean="0"/>
              <a:t>WebRequestCreator.ClientHttp</a:t>
            </a:r>
            <a:r>
              <a:rPr lang="en-US" dirty="0" smtClean="0"/>
              <a:t>);</a:t>
            </a:r>
            <a:br>
              <a:rPr lang="en-US" dirty="0" smtClean="0"/>
            </a:br>
            <a:endParaRPr lang="en-US" dirty="0" smtClean="0"/>
          </a:p>
          <a:p>
            <a:r>
              <a:rPr lang="en-US" dirty="0" smtClean="0"/>
              <a:t>....</a:t>
            </a:r>
          </a:p>
          <a:p>
            <a:endParaRPr lang="en-US" dirty="0" smtClean="0"/>
          </a:p>
          <a:p>
            <a:r>
              <a:rPr lang="en-US" dirty="0" err="1" smtClean="0"/>
              <a:t>WebClient</a:t>
            </a:r>
            <a:r>
              <a:rPr lang="en-US" dirty="0" smtClean="0"/>
              <a:t> </a:t>
            </a:r>
            <a:r>
              <a:rPr lang="en-US" dirty="0" err="1" smtClean="0"/>
              <a:t>wc</a:t>
            </a:r>
            <a:r>
              <a:rPr lang="en-US" dirty="0" smtClean="0"/>
              <a:t> = new </a:t>
            </a:r>
            <a:r>
              <a:rPr lang="en-US" dirty="0" err="1" smtClean="0"/>
              <a:t>WebClient</a:t>
            </a:r>
            <a:r>
              <a:rPr lang="en-US" dirty="0" smtClean="0"/>
              <a:t>();</a:t>
            </a:r>
          </a:p>
          <a:p>
            <a:r>
              <a:rPr lang="en-US" dirty="0" err="1" smtClean="0"/>
              <a:t>wc.UseDefaultCredentials</a:t>
            </a:r>
            <a:r>
              <a:rPr lang="en-US" dirty="0" smtClean="0"/>
              <a:t> = false;</a:t>
            </a:r>
          </a:p>
          <a:p>
            <a:r>
              <a:rPr lang="en-US" dirty="0" err="1" smtClean="0"/>
              <a:t>wc.Credentials</a:t>
            </a:r>
            <a:r>
              <a:rPr lang="en-US" dirty="0" smtClean="0"/>
              <a:t> = new </a:t>
            </a:r>
            <a:r>
              <a:rPr lang="en-US" dirty="0" err="1" smtClean="0"/>
              <a:t>NetworkCredential</a:t>
            </a:r>
            <a:r>
              <a:rPr lang="en-US" dirty="0" smtClean="0"/>
              <a:t>("username", </a:t>
            </a:r>
            <a:br>
              <a:rPr lang="en-US" dirty="0" smtClean="0"/>
            </a:br>
            <a:r>
              <a:rPr lang="en-US" dirty="0" smtClean="0"/>
              <a:t> "password", "domain");</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en-US" dirty="0"/>
          </a:p>
        </p:txBody>
      </p:sp>
      <p:sp>
        <p:nvSpPr>
          <p:cNvPr id="3" name="Text Placeholder 2"/>
          <p:cNvSpPr>
            <a:spLocks noGrp="1"/>
          </p:cNvSpPr>
          <p:nvPr>
            <p:ph type="body" sz="quarter" idx="10"/>
          </p:nvPr>
        </p:nvSpPr>
        <p:spPr>
          <a:xfrm>
            <a:off x="519112" y="1447799"/>
            <a:ext cx="11149013" cy="2542234"/>
          </a:xfrm>
        </p:spPr>
        <p:txBody>
          <a:bodyPr/>
          <a:lstStyle/>
          <a:p>
            <a:r>
              <a:rPr lang="en-US" dirty="0" smtClean="0"/>
              <a:t>Securing Silverlight Applications</a:t>
            </a:r>
          </a:p>
          <a:p>
            <a:r>
              <a:rPr lang="en-US" dirty="0">
                <a:solidFill>
                  <a:srgbClr val="FFC000"/>
                </a:solidFill>
              </a:rPr>
              <a:t>Accessing User Identity Information</a:t>
            </a:r>
          </a:p>
          <a:p>
            <a:r>
              <a:rPr lang="en-US" dirty="0" smtClean="0"/>
              <a:t>Accessing User Roles</a:t>
            </a:r>
          </a:p>
          <a:p>
            <a:r>
              <a:rPr lang="en-US" dirty="0" smtClean="0"/>
              <a:t>Creating a </a:t>
            </a:r>
            <a:r>
              <a:rPr lang="en-US" dirty="0" err="1" smtClean="0"/>
              <a:t>SecurityManager</a:t>
            </a:r>
            <a:r>
              <a:rPr lang="en-US" dirty="0" smtClean="0"/>
              <a:t> class</a:t>
            </a:r>
          </a:p>
          <a:p>
            <a:pPr lvl="1"/>
            <a:endParaRPr lang="en-US" dirty="0" smtClean="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Accessing a User's Credentials</a:t>
            </a:r>
            <a:endParaRPr lang="en-US" dirty="0"/>
          </a:p>
        </p:txBody>
      </p:sp>
      <p:sp>
        <p:nvSpPr>
          <p:cNvPr id="3" name="Text Placeholder 2"/>
          <p:cNvSpPr>
            <a:spLocks noGrp="1"/>
          </p:cNvSpPr>
          <p:nvPr>
            <p:ph type="body" sz="quarter" idx="10"/>
          </p:nvPr>
        </p:nvSpPr>
        <p:spPr/>
        <p:txBody>
          <a:bodyPr/>
          <a:lstStyle/>
          <a:p>
            <a:r>
              <a:rPr lang="en-US" smtClean="0"/>
              <a:t>Silverlight does not support accessing the User object directly</a:t>
            </a:r>
          </a:p>
          <a:p>
            <a:pPr lvl="1"/>
            <a:r>
              <a:rPr lang="en-US" smtClean="0"/>
              <a:t>User.Identity.Name</a:t>
            </a:r>
          </a:p>
          <a:p>
            <a:endParaRPr lang="en-US" smtClean="0"/>
          </a:p>
          <a:p>
            <a:r>
              <a:rPr lang="en-US" smtClean="0"/>
              <a:t>Options for accessing the user name:</a:t>
            </a:r>
          </a:p>
          <a:p>
            <a:pPr lvl="1"/>
            <a:r>
              <a:rPr lang="en-US" smtClean="0"/>
              <a:t>initParams (be careful!)</a:t>
            </a:r>
          </a:p>
          <a:p>
            <a:pPr lvl="1"/>
            <a:r>
              <a:rPr lang="en-US" smtClean="0"/>
              <a:t>Use a service</a:t>
            </a:r>
          </a:p>
          <a:p>
            <a:pPr lvl="1"/>
            <a:r>
              <a:rPr lang="en-US" smtClean="0"/>
              <a:t>WCF RIA Services</a:t>
            </a:r>
          </a:p>
          <a:p>
            <a:pPr lvl="1"/>
            <a:endParaRPr lang="en-US" smtClean="0"/>
          </a:p>
          <a:p>
            <a:pPr lvl="1"/>
            <a:endParaRPr lang="en-US" dirty="0" smtClean="0"/>
          </a:p>
        </p:txBody>
      </p:sp>
      <p:sp>
        <p:nvSpPr>
          <p:cNvPr id="4" name="Multiply 3"/>
          <p:cNvSpPr/>
          <p:nvPr/>
        </p:nvSpPr>
        <p:spPr bwMode="auto">
          <a:xfrm>
            <a:off x="811365" y="2240923"/>
            <a:ext cx="4185634" cy="708338"/>
          </a:xfrm>
          <a:prstGeom prst="mathMultiply">
            <a:avLst/>
          </a:prstGeom>
          <a:solidFill>
            <a:srgbClr val="FF0000">
              <a:alpha val="50000"/>
            </a:srgbClr>
          </a:soli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Passing the User Name with initParams</a:t>
            </a:r>
            <a:endParaRPr lang="en-US" dirty="0"/>
          </a:p>
        </p:txBody>
      </p:sp>
      <p:sp>
        <p:nvSpPr>
          <p:cNvPr id="3" name="Text Placeholder 2"/>
          <p:cNvSpPr>
            <a:spLocks noGrp="1"/>
          </p:cNvSpPr>
          <p:nvPr>
            <p:ph type="body" sz="quarter" idx="10"/>
          </p:nvPr>
        </p:nvSpPr>
        <p:spPr/>
        <p:txBody>
          <a:bodyPr/>
          <a:lstStyle/>
          <a:p>
            <a:r>
              <a:rPr lang="en-US" smtClean="0"/>
              <a:t>User Name can be passed dynamically into Silverlight using initParams</a:t>
            </a:r>
          </a:p>
          <a:p>
            <a:endParaRPr lang="en-US" smtClean="0"/>
          </a:p>
          <a:p>
            <a:pPr lvl="1"/>
            <a:endParaRPr lang="en-US" smtClean="0"/>
          </a:p>
          <a:p>
            <a:pPr lvl="1"/>
            <a:endParaRPr lang="en-US" dirty="0" smtClean="0"/>
          </a:p>
        </p:txBody>
      </p:sp>
      <p:sp>
        <p:nvSpPr>
          <p:cNvPr id="4" name="TextBox 3"/>
          <p:cNvSpPr txBox="1"/>
          <p:nvPr/>
        </p:nvSpPr>
        <p:spPr>
          <a:xfrm>
            <a:off x="4209686" y="3330266"/>
            <a:ext cx="4054416" cy="923330"/>
          </a:xfrm>
          <a:prstGeom prst="rect">
            <a:avLst/>
          </a:prstGeom>
          <a:noFill/>
        </p:spPr>
        <p:txBody>
          <a:bodyPr wrap="square" lIns="0" tIns="0" rIns="0" bIns="0" rtlCol="0">
            <a:spAutoFit/>
          </a:bodyPr>
          <a:lstStyle/>
          <a:p>
            <a:r>
              <a:rPr lang="en-US" sz="6000" dirty="0" smtClean="0">
                <a:gradFill>
                  <a:gsLst>
                    <a:gs pos="0">
                      <a:schemeClr val="tx1"/>
                    </a:gs>
                    <a:gs pos="86000">
                      <a:schemeClr val="tx1"/>
                    </a:gs>
                  </a:gsLst>
                  <a:lin ang="5400000" scaled="0"/>
                </a:gradFill>
              </a:rPr>
              <a:t>Be Careful!</a:t>
            </a:r>
          </a:p>
        </p:txBody>
      </p:sp>
      <p:pic>
        <p:nvPicPr>
          <p:cNvPr id="1026" name="Picture 2" descr="http://ts3.mm.bing.net/images/thumbnail.aspx?q=837060866614&amp;id=0444e42657f5e6b7f256363eebaa607d&amp;url=http%3a%2f%2fwww.schoolshealthandsafety.co.uk%2fCYPD%2fsigns%2fwarning%2fwarningL.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6795" y="4502987"/>
            <a:ext cx="1986232" cy="19862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Using </a:t>
            </a:r>
            <a:r>
              <a:rPr lang="en-US" dirty="0" err="1" smtClean="0"/>
              <a:t>initParams</a:t>
            </a:r>
            <a:endParaRPr lang="en-US" dirty="0"/>
          </a:p>
        </p:txBody>
      </p:sp>
      <p:sp>
        <p:nvSpPr>
          <p:cNvPr id="6" name="Text Placeholder 5"/>
          <p:cNvSpPr>
            <a:spLocks noGrp="1"/>
          </p:cNvSpPr>
          <p:nvPr>
            <p:ph type="body" sz="quarter" idx="10"/>
          </p:nvPr>
        </p:nvSpPr>
        <p:spPr>
          <a:xfrm>
            <a:off x="519114" y="1447800"/>
            <a:ext cx="11149012" cy="5016758"/>
          </a:xfrm>
        </p:spPr>
        <p:txBody>
          <a:bodyPr/>
          <a:lstStyle/>
          <a:p>
            <a:pPr>
              <a:buNone/>
            </a:pPr>
            <a:r>
              <a:rPr lang="en-US" sz="2000" dirty="0" smtClean="0">
                <a:solidFill>
                  <a:srgbClr val="FF0000"/>
                </a:solidFill>
                <a:latin typeface="Consolas" pitchFamily="49" charset="0"/>
                <a:cs typeface="Consolas" pitchFamily="49" charset="0"/>
              </a:rPr>
              <a:t>&lt;</a:t>
            </a:r>
            <a:r>
              <a:rPr lang="en-US" sz="2000" dirty="0" err="1" smtClean="0">
                <a:solidFill>
                  <a:srgbClr val="FF0000"/>
                </a:solidFill>
                <a:latin typeface="Consolas" pitchFamily="49" charset="0"/>
                <a:cs typeface="Consolas" pitchFamily="49" charset="0"/>
              </a:rPr>
              <a:t>param</a:t>
            </a:r>
            <a:r>
              <a:rPr lang="en-US" sz="2000" dirty="0" smtClean="0">
                <a:solidFill>
                  <a:srgbClr val="FF0000"/>
                </a:solidFill>
                <a:latin typeface="Consolas" pitchFamily="49" charset="0"/>
                <a:cs typeface="Consolas" pitchFamily="49" charset="0"/>
              </a:rPr>
              <a:t> name="</a:t>
            </a:r>
            <a:r>
              <a:rPr lang="en-US" sz="2000" dirty="0" err="1" smtClean="0">
                <a:solidFill>
                  <a:srgbClr val="FF0000"/>
                </a:solidFill>
                <a:latin typeface="Consolas" pitchFamily="49" charset="0"/>
                <a:cs typeface="Consolas" pitchFamily="49" charset="0"/>
              </a:rPr>
              <a:t>initParams</a:t>
            </a:r>
            <a:r>
              <a:rPr lang="en-US" sz="2000" dirty="0" smtClean="0">
                <a:solidFill>
                  <a:srgbClr val="FF0000"/>
                </a:solidFill>
                <a:latin typeface="Consolas" pitchFamily="49" charset="0"/>
                <a:cs typeface="Consolas" pitchFamily="49" charset="0"/>
              </a:rPr>
              <a:t>" value="</a:t>
            </a:r>
            <a:r>
              <a:rPr lang="en-US" sz="2000" dirty="0" err="1" smtClean="0">
                <a:solidFill>
                  <a:srgbClr val="FF0000"/>
                </a:solidFill>
                <a:latin typeface="Consolas" pitchFamily="49" charset="0"/>
                <a:cs typeface="Consolas" pitchFamily="49" charset="0"/>
              </a:rPr>
              <a:t>UserName</a:t>
            </a:r>
            <a:r>
              <a:rPr lang="en-US" sz="2000" dirty="0" smtClean="0">
                <a:solidFill>
                  <a:srgbClr val="FF0000"/>
                </a:solidFill>
                <a:latin typeface="Consolas" pitchFamily="49" charset="0"/>
                <a:cs typeface="Consolas" pitchFamily="49" charset="0"/>
              </a:rPr>
              <a:t>=&lt;%=</a:t>
            </a:r>
            <a:r>
              <a:rPr lang="en-US" sz="2000" dirty="0" err="1" smtClean="0">
                <a:solidFill>
                  <a:srgbClr val="FF0000"/>
                </a:solidFill>
                <a:latin typeface="Consolas" pitchFamily="49" charset="0"/>
                <a:cs typeface="Consolas" pitchFamily="49" charset="0"/>
              </a:rPr>
              <a:t>User.Identity.Name</a:t>
            </a:r>
            <a:r>
              <a:rPr lang="en-US" sz="2000" dirty="0" smtClean="0">
                <a:solidFill>
                  <a:srgbClr val="FF0000"/>
                </a:solidFill>
                <a:latin typeface="Consolas" pitchFamily="49" charset="0"/>
                <a:cs typeface="Consolas" pitchFamily="49" charset="0"/>
              </a:rPr>
              <a:t>%&gt;" /&gt;</a:t>
            </a:r>
          </a:p>
          <a:p>
            <a:pPr>
              <a:buNone/>
            </a:pPr>
            <a:endParaRPr lang="en-US" sz="2000" dirty="0" smtClean="0">
              <a:solidFill>
                <a:schemeClr val="bg1"/>
              </a:solidFill>
              <a:latin typeface="Consolas" pitchFamily="49" charset="0"/>
              <a:cs typeface="Consolas" pitchFamily="49" charset="0"/>
            </a:endParaRPr>
          </a:p>
          <a:p>
            <a:pPr>
              <a:buNone/>
            </a:pPr>
            <a:r>
              <a:rPr lang="en-US" sz="2000" dirty="0" smtClean="0">
                <a:solidFill>
                  <a:schemeClr val="bg1"/>
                </a:solidFill>
                <a:latin typeface="Consolas" pitchFamily="49" charset="0"/>
                <a:cs typeface="Consolas" pitchFamily="49" charset="0"/>
              </a:rPr>
              <a:t>…</a:t>
            </a:r>
          </a:p>
          <a:p>
            <a:pPr>
              <a:buNone/>
            </a:pPr>
            <a:r>
              <a:rPr lang="en-US" sz="2000" dirty="0" smtClean="0">
                <a:solidFill>
                  <a:schemeClr val="bg1"/>
                </a:solidFill>
                <a:latin typeface="Consolas" pitchFamily="49" charset="0"/>
                <a:cs typeface="Consolas" pitchFamily="49" charset="0"/>
              </a:rPr>
              <a:t>private void </a:t>
            </a:r>
            <a:r>
              <a:rPr lang="en-US" sz="2000" dirty="0" err="1" smtClean="0">
                <a:solidFill>
                  <a:schemeClr val="bg1"/>
                </a:solidFill>
                <a:latin typeface="Consolas" pitchFamily="49" charset="0"/>
                <a:cs typeface="Consolas" pitchFamily="49" charset="0"/>
              </a:rPr>
              <a:t>Application_Startup</a:t>
            </a:r>
            <a:r>
              <a:rPr lang="en-US" sz="2000" dirty="0" smtClean="0">
                <a:solidFill>
                  <a:schemeClr val="bg1"/>
                </a:solidFill>
                <a:latin typeface="Consolas" pitchFamily="49" charset="0"/>
                <a:cs typeface="Consolas" pitchFamily="49" charset="0"/>
              </a:rPr>
              <a:t>(object sender, </a:t>
            </a:r>
            <a:r>
              <a:rPr lang="en-US" sz="2000" dirty="0" err="1" smtClean="0">
                <a:solidFill>
                  <a:schemeClr val="bg1"/>
                </a:solidFill>
                <a:latin typeface="Consolas" pitchFamily="49" charset="0"/>
                <a:cs typeface="Consolas" pitchFamily="49" charset="0"/>
              </a:rPr>
              <a:t>StartupEventArgs</a:t>
            </a:r>
            <a:r>
              <a:rPr lang="en-US" sz="2000" dirty="0" smtClean="0">
                <a:solidFill>
                  <a:schemeClr val="bg1"/>
                </a:solidFill>
                <a:latin typeface="Consolas" pitchFamily="49" charset="0"/>
                <a:cs typeface="Consolas" pitchFamily="49" charset="0"/>
              </a:rPr>
              <a:t> e) {</a:t>
            </a:r>
          </a:p>
          <a:p>
            <a:pPr>
              <a:buNone/>
            </a:pPr>
            <a:r>
              <a:rPr lang="en-US" sz="2000" dirty="0" smtClean="0">
                <a:solidFill>
                  <a:schemeClr val="bg1"/>
                </a:solidFill>
                <a:latin typeface="Consolas" pitchFamily="49" charset="0"/>
                <a:cs typeface="Consolas" pitchFamily="49" charset="0"/>
              </a:rPr>
              <a:t>    </a:t>
            </a:r>
            <a:r>
              <a:rPr lang="en-US" sz="2000" dirty="0" err="1" smtClean="0">
                <a:solidFill>
                  <a:schemeClr val="bg1"/>
                </a:solidFill>
                <a:latin typeface="Consolas" pitchFamily="49" charset="0"/>
                <a:cs typeface="Consolas" pitchFamily="49" charset="0"/>
              </a:rPr>
              <a:t>ProcessInitParams</a:t>
            </a:r>
            <a:r>
              <a:rPr lang="en-US" sz="2000" dirty="0" smtClean="0">
                <a:solidFill>
                  <a:schemeClr val="bg1"/>
                </a:solidFill>
                <a:latin typeface="Consolas" pitchFamily="49" charset="0"/>
                <a:cs typeface="Consolas" pitchFamily="49" charset="0"/>
              </a:rPr>
              <a:t>(</a:t>
            </a:r>
            <a:r>
              <a:rPr lang="en-US" sz="2000" dirty="0" err="1" smtClean="0">
                <a:solidFill>
                  <a:schemeClr val="bg1"/>
                </a:solidFill>
                <a:latin typeface="Consolas" pitchFamily="49" charset="0"/>
                <a:cs typeface="Consolas" pitchFamily="49" charset="0"/>
              </a:rPr>
              <a:t>e.InitParams</a:t>
            </a:r>
            <a:r>
              <a:rPr lang="en-US" sz="2000" dirty="0" smtClean="0">
                <a:solidFill>
                  <a:schemeClr val="bg1"/>
                </a:solidFill>
                <a:latin typeface="Consolas" pitchFamily="49" charset="0"/>
                <a:cs typeface="Consolas" pitchFamily="49" charset="0"/>
              </a:rPr>
              <a:t>);</a:t>
            </a:r>
          </a:p>
          <a:p>
            <a:pPr>
              <a:buNone/>
            </a:pPr>
            <a:r>
              <a:rPr lang="en-US" sz="2000" dirty="0" smtClean="0">
                <a:solidFill>
                  <a:schemeClr val="bg1"/>
                </a:solidFill>
                <a:latin typeface="Consolas" pitchFamily="49" charset="0"/>
                <a:cs typeface="Consolas" pitchFamily="49" charset="0"/>
              </a:rPr>
              <a:t>    </a:t>
            </a:r>
            <a:r>
              <a:rPr lang="en-US" sz="2000" dirty="0" err="1" smtClean="0">
                <a:solidFill>
                  <a:schemeClr val="bg1"/>
                </a:solidFill>
                <a:latin typeface="Consolas" pitchFamily="49" charset="0"/>
                <a:cs typeface="Consolas" pitchFamily="49" charset="0"/>
              </a:rPr>
              <a:t>this.RootVisual</a:t>
            </a:r>
            <a:r>
              <a:rPr lang="en-US" sz="2000" dirty="0" smtClean="0">
                <a:solidFill>
                  <a:schemeClr val="bg1"/>
                </a:solidFill>
                <a:latin typeface="Consolas" pitchFamily="49" charset="0"/>
                <a:cs typeface="Consolas" pitchFamily="49" charset="0"/>
              </a:rPr>
              <a:t> = new </a:t>
            </a:r>
            <a:r>
              <a:rPr lang="en-US" sz="2000" dirty="0" err="1" smtClean="0">
                <a:solidFill>
                  <a:schemeClr val="bg1"/>
                </a:solidFill>
                <a:latin typeface="Consolas" pitchFamily="49" charset="0"/>
                <a:cs typeface="Consolas" pitchFamily="49" charset="0"/>
              </a:rPr>
              <a:t>MainPage</a:t>
            </a:r>
            <a:r>
              <a:rPr lang="en-US" sz="2000" dirty="0" smtClean="0">
                <a:solidFill>
                  <a:schemeClr val="bg1"/>
                </a:solidFill>
                <a:latin typeface="Consolas" pitchFamily="49" charset="0"/>
                <a:cs typeface="Consolas" pitchFamily="49" charset="0"/>
              </a:rPr>
              <a:t>();</a:t>
            </a:r>
          </a:p>
          <a:p>
            <a:pPr>
              <a:buNone/>
            </a:pPr>
            <a:r>
              <a:rPr lang="en-US" sz="2000" dirty="0" smtClean="0">
                <a:solidFill>
                  <a:schemeClr val="bg1"/>
                </a:solidFill>
                <a:latin typeface="Consolas" pitchFamily="49" charset="0"/>
                <a:cs typeface="Consolas" pitchFamily="49" charset="0"/>
              </a:rPr>
              <a:t>}</a:t>
            </a:r>
          </a:p>
          <a:p>
            <a:pPr>
              <a:buNone/>
            </a:pPr>
            <a:endParaRPr lang="en-US" sz="2000" dirty="0" smtClean="0">
              <a:solidFill>
                <a:schemeClr val="bg1"/>
              </a:solidFill>
              <a:latin typeface="Consolas" pitchFamily="49" charset="0"/>
              <a:cs typeface="Consolas" pitchFamily="49" charset="0"/>
            </a:endParaRPr>
          </a:p>
          <a:p>
            <a:pPr>
              <a:buNone/>
            </a:pPr>
            <a:r>
              <a:rPr lang="en-US" sz="2000" dirty="0" smtClean="0">
                <a:solidFill>
                  <a:schemeClr val="bg1"/>
                </a:solidFill>
                <a:latin typeface="Consolas" pitchFamily="49" charset="0"/>
                <a:cs typeface="Consolas" pitchFamily="49" charset="0"/>
              </a:rPr>
              <a:t>void </a:t>
            </a:r>
            <a:r>
              <a:rPr lang="en-US" sz="2000" dirty="0" err="1" smtClean="0">
                <a:solidFill>
                  <a:schemeClr val="bg1"/>
                </a:solidFill>
                <a:latin typeface="Consolas" pitchFamily="49" charset="0"/>
                <a:cs typeface="Consolas" pitchFamily="49" charset="0"/>
              </a:rPr>
              <a:t>ProcessInitParams</a:t>
            </a:r>
            <a:r>
              <a:rPr lang="en-US" sz="2000" dirty="0" smtClean="0">
                <a:solidFill>
                  <a:schemeClr val="bg1"/>
                </a:solidFill>
                <a:latin typeface="Consolas" pitchFamily="49" charset="0"/>
                <a:cs typeface="Consolas" pitchFamily="49" charset="0"/>
              </a:rPr>
              <a:t>(</a:t>
            </a:r>
            <a:r>
              <a:rPr lang="en-US" sz="2000" dirty="0" err="1" smtClean="0">
                <a:solidFill>
                  <a:schemeClr val="bg1"/>
                </a:solidFill>
                <a:latin typeface="Consolas" pitchFamily="49" charset="0"/>
                <a:cs typeface="Consolas" pitchFamily="49" charset="0"/>
              </a:rPr>
              <a:t>IDictionary</a:t>
            </a:r>
            <a:r>
              <a:rPr lang="en-US" sz="2000" dirty="0" smtClean="0">
                <a:solidFill>
                  <a:schemeClr val="bg1"/>
                </a:solidFill>
                <a:latin typeface="Consolas" pitchFamily="49" charset="0"/>
                <a:cs typeface="Consolas" pitchFamily="49" charset="0"/>
              </a:rPr>
              <a:t>&lt;string, string&gt; </a:t>
            </a:r>
            <a:r>
              <a:rPr lang="en-US" sz="2000" dirty="0" err="1" smtClean="0">
                <a:solidFill>
                  <a:schemeClr val="bg1"/>
                </a:solidFill>
                <a:latin typeface="Consolas" pitchFamily="49" charset="0"/>
                <a:cs typeface="Consolas" pitchFamily="49" charset="0"/>
              </a:rPr>
              <a:t>initParams</a:t>
            </a:r>
            <a:r>
              <a:rPr lang="en-US" sz="2000" dirty="0" smtClean="0">
                <a:solidFill>
                  <a:schemeClr val="bg1"/>
                </a:solidFill>
                <a:latin typeface="Consolas" pitchFamily="49" charset="0"/>
                <a:cs typeface="Consolas" pitchFamily="49" charset="0"/>
              </a:rPr>
              <a:t>) {</a:t>
            </a:r>
          </a:p>
          <a:p>
            <a:pPr>
              <a:buNone/>
            </a:pPr>
            <a:r>
              <a:rPr lang="en-US" sz="2000" dirty="0" smtClean="0">
                <a:solidFill>
                  <a:schemeClr val="bg1"/>
                </a:solidFill>
                <a:latin typeface="Consolas" pitchFamily="49" charset="0"/>
                <a:cs typeface="Consolas" pitchFamily="49" charset="0"/>
              </a:rPr>
              <a:t>    if (</a:t>
            </a:r>
            <a:r>
              <a:rPr lang="en-US" sz="2000" dirty="0" err="1" smtClean="0">
                <a:solidFill>
                  <a:schemeClr val="bg1"/>
                </a:solidFill>
                <a:latin typeface="Consolas" pitchFamily="49" charset="0"/>
                <a:cs typeface="Consolas" pitchFamily="49" charset="0"/>
              </a:rPr>
              <a:t>initParams</a:t>
            </a:r>
            <a:r>
              <a:rPr lang="en-US" sz="2000" dirty="0" smtClean="0">
                <a:solidFill>
                  <a:schemeClr val="bg1"/>
                </a:solidFill>
                <a:latin typeface="Consolas" pitchFamily="49" charset="0"/>
                <a:cs typeface="Consolas" pitchFamily="49" charset="0"/>
              </a:rPr>
              <a:t> != null)  {</a:t>
            </a:r>
          </a:p>
          <a:p>
            <a:pPr>
              <a:buNone/>
            </a:pPr>
            <a:r>
              <a:rPr lang="en-US" sz="2000" dirty="0" smtClean="0">
                <a:solidFill>
                  <a:schemeClr val="bg1"/>
                </a:solidFill>
                <a:latin typeface="Consolas" pitchFamily="49" charset="0"/>
                <a:cs typeface="Consolas" pitchFamily="49" charset="0"/>
              </a:rPr>
              <a:t>        </a:t>
            </a:r>
            <a:r>
              <a:rPr lang="en-US" sz="2000" dirty="0" err="1" smtClean="0">
                <a:solidFill>
                  <a:schemeClr val="bg1"/>
                </a:solidFill>
                <a:latin typeface="Consolas" pitchFamily="49" charset="0"/>
                <a:cs typeface="Consolas" pitchFamily="49" charset="0"/>
              </a:rPr>
              <a:t>foreach</a:t>
            </a:r>
            <a:r>
              <a:rPr lang="en-US" sz="2000" dirty="0" smtClean="0">
                <a:solidFill>
                  <a:schemeClr val="bg1"/>
                </a:solidFill>
                <a:latin typeface="Consolas" pitchFamily="49" charset="0"/>
                <a:cs typeface="Consolas" pitchFamily="49" charset="0"/>
              </a:rPr>
              <a:t> (</a:t>
            </a:r>
            <a:r>
              <a:rPr lang="en-US" sz="2000" dirty="0" err="1" smtClean="0">
                <a:solidFill>
                  <a:schemeClr val="bg1"/>
                </a:solidFill>
                <a:latin typeface="Consolas" pitchFamily="49" charset="0"/>
                <a:cs typeface="Consolas" pitchFamily="49" charset="0"/>
              </a:rPr>
              <a:t>var</a:t>
            </a:r>
            <a:r>
              <a:rPr lang="en-US" sz="2000" dirty="0" smtClean="0">
                <a:solidFill>
                  <a:schemeClr val="bg1"/>
                </a:solidFill>
                <a:latin typeface="Consolas" pitchFamily="49" charset="0"/>
                <a:cs typeface="Consolas" pitchFamily="49" charset="0"/>
              </a:rPr>
              <a:t> item in </a:t>
            </a:r>
            <a:r>
              <a:rPr lang="en-US" sz="2000" dirty="0" err="1" smtClean="0">
                <a:solidFill>
                  <a:schemeClr val="bg1"/>
                </a:solidFill>
                <a:latin typeface="Consolas" pitchFamily="49" charset="0"/>
                <a:cs typeface="Consolas" pitchFamily="49" charset="0"/>
              </a:rPr>
              <a:t>initParams</a:t>
            </a:r>
            <a:r>
              <a:rPr lang="en-US" sz="2000" dirty="0" smtClean="0">
                <a:solidFill>
                  <a:schemeClr val="bg1"/>
                </a:solidFill>
                <a:latin typeface="Consolas" pitchFamily="49" charset="0"/>
                <a:cs typeface="Consolas" pitchFamily="49" charset="0"/>
              </a:rPr>
              <a:t>)  {</a:t>
            </a:r>
          </a:p>
          <a:p>
            <a:pPr>
              <a:buNone/>
            </a:pPr>
            <a:r>
              <a:rPr lang="en-US" sz="2000" dirty="0" smtClean="0">
                <a:solidFill>
                  <a:schemeClr val="bg1"/>
                </a:solidFill>
                <a:latin typeface="Consolas" pitchFamily="49" charset="0"/>
                <a:cs typeface="Consolas" pitchFamily="49" charset="0"/>
              </a:rPr>
              <a:t>            </a:t>
            </a:r>
            <a:r>
              <a:rPr lang="en-US" sz="2000" dirty="0" err="1" smtClean="0">
                <a:solidFill>
                  <a:schemeClr val="bg1"/>
                </a:solidFill>
                <a:latin typeface="Consolas" pitchFamily="49" charset="0"/>
                <a:cs typeface="Consolas" pitchFamily="49" charset="0"/>
              </a:rPr>
              <a:t>this.Resources.Add</a:t>
            </a:r>
            <a:r>
              <a:rPr lang="en-US" sz="2000" dirty="0" smtClean="0">
                <a:solidFill>
                  <a:schemeClr val="bg1"/>
                </a:solidFill>
                <a:latin typeface="Consolas" pitchFamily="49" charset="0"/>
                <a:cs typeface="Consolas" pitchFamily="49" charset="0"/>
              </a:rPr>
              <a:t>(</a:t>
            </a:r>
            <a:r>
              <a:rPr lang="en-US" sz="2000" dirty="0" err="1" smtClean="0">
                <a:solidFill>
                  <a:schemeClr val="bg1"/>
                </a:solidFill>
                <a:latin typeface="Consolas" pitchFamily="49" charset="0"/>
                <a:cs typeface="Consolas" pitchFamily="49" charset="0"/>
              </a:rPr>
              <a:t>item.Key</a:t>
            </a:r>
            <a:r>
              <a:rPr lang="en-US" sz="2000" dirty="0" smtClean="0">
                <a:solidFill>
                  <a:schemeClr val="bg1"/>
                </a:solidFill>
                <a:latin typeface="Consolas" pitchFamily="49" charset="0"/>
                <a:cs typeface="Consolas" pitchFamily="49" charset="0"/>
              </a:rPr>
              <a:t>, </a:t>
            </a:r>
            <a:r>
              <a:rPr lang="en-US" sz="2000" dirty="0" err="1" smtClean="0">
                <a:solidFill>
                  <a:schemeClr val="bg1"/>
                </a:solidFill>
                <a:latin typeface="Consolas" pitchFamily="49" charset="0"/>
                <a:cs typeface="Consolas" pitchFamily="49" charset="0"/>
              </a:rPr>
              <a:t>item.Value</a:t>
            </a:r>
            <a:r>
              <a:rPr lang="en-US" sz="2000" dirty="0" smtClean="0">
                <a:solidFill>
                  <a:schemeClr val="bg1"/>
                </a:solidFill>
                <a:latin typeface="Consolas" pitchFamily="49" charset="0"/>
                <a:cs typeface="Consolas" pitchFamily="49" charset="0"/>
              </a:rPr>
              <a:t>);</a:t>
            </a:r>
          </a:p>
          <a:p>
            <a:pPr>
              <a:buNone/>
            </a:pPr>
            <a:r>
              <a:rPr lang="en-US" sz="2000" dirty="0" smtClean="0">
                <a:solidFill>
                  <a:schemeClr val="bg1"/>
                </a:solidFill>
                <a:latin typeface="Consolas" pitchFamily="49" charset="0"/>
                <a:cs typeface="Consolas" pitchFamily="49" charset="0"/>
              </a:rPr>
              <a:t>        }</a:t>
            </a:r>
          </a:p>
          <a:p>
            <a:pPr>
              <a:buNone/>
            </a:pPr>
            <a:r>
              <a:rPr lang="en-US" sz="2000" dirty="0" smtClean="0">
                <a:solidFill>
                  <a:schemeClr val="bg1"/>
                </a:solidFill>
                <a:latin typeface="Consolas" pitchFamily="49" charset="0"/>
                <a:cs typeface="Consolas" pitchFamily="49" charset="0"/>
              </a:rPr>
              <a:t>    }</a:t>
            </a:r>
          </a:p>
          <a:p>
            <a:pPr>
              <a:buNone/>
            </a:pPr>
            <a:r>
              <a:rPr lang="en-US" sz="2000" dirty="0" smtClean="0">
                <a:solidFill>
                  <a:schemeClr val="bg1"/>
                </a:solidFill>
                <a:latin typeface="Consolas" pitchFamily="49" charset="0"/>
                <a:cs typeface="Consolas" pitchFamily="49" charset="0"/>
              </a:rPr>
              <a: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 calcmode="lin" valueType="num">
                                      <p:cBhvr additive="base">
                                        <p:cTn id="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anim calcmode="lin" valueType="num">
                                      <p:cBhvr additive="base">
                                        <p:cTn id="1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anim calcmode="lin" valueType="num">
                                      <p:cBhvr additive="base">
                                        <p:cTn id="1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anim calcmode="lin" valueType="num">
                                      <p:cBhvr additive="base">
                                        <p:cTn id="1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5" end="5"/>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anim calcmode="lin" valueType="num">
                                      <p:cBhvr additive="base">
                                        <p:cTn id="2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6" end="6"/>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anim calcmode="lin" valueType="num">
                                      <p:cBhvr additive="base">
                                        <p:cTn id="27"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8" end="8"/>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6">
                                            <p:txEl>
                                              <p:pRg st="9" end="9"/>
                                            </p:txEl>
                                          </p:spTgt>
                                        </p:tgtEl>
                                        <p:attrNameLst>
                                          <p:attrName>style.visibility</p:attrName>
                                        </p:attrNameLst>
                                      </p:cBhvr>
                                      <p:to>
                                        <p:strVal val="visible"/>
                                      </p:to>
                                    </p:set>
                                    <p:anim calcmode="lin" valueType="num">
                                      <p:cBhvr additive="base">
                                        <p:cTn id="31"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9" end="9"/>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6">
                                            <p:txEl>
                                              <p:pRg st="10" end="10"/>
                                            </p:txEl>
                                          </p:spTgt>
                                        </p:tgtEl>
                                        <p:attrNameLst>
                                          <p:attrName>style.visibility</p:attrName>
                                        </p:attrNameLst>
                                      </p:cBhvr>
                                      <p:to>
                                        <p:strVal val="visible"/>
                                      </p:to>
                                    </p:set>
                                    <p:anim calcmode="lin" valueType="num">
                                      <p:cBhvr additive="base">
                                        <p:cTn id="35"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10" end="10"/>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6">
                                            <p:txEl>
                                              <p:pRg st="11" end="11"/>
                                            </p:txEl>
                                          </p:spTgt>
                                        </p:tgtEl>
                                        <p:attrNameLst>
                                          <p:attrName>style.visibility</p:attrName>
                                        </p:attrNameLst>
                                      </p:cBhvr>
                                      <p:to>
                                        <p:strVal val="visible"/>
                                      </p:to>
                                    </p:set>
                                    <p:anim calcmode="lin" valueType="num">
                                      <p:cBhvr additive="base">
                                        <p:cTn id="39"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11" end="11"/>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6">
                                            <p:txEl>
                                              <p:pRg st="12" end="12"/>
                                            </p:txEl>
                                          </p:spTgt>
                                        </p:tgtEl>
                                        <p:attrNameLst>
                                          <p:attrName>style.visibility</p:attrName>
                                        </p:attrNameLst>
                                      </p:cBhvr>
                                      <p:to>
                                        <p:strVal val="visible"/>
                                      </p:to>
                                    </p:set>
                                    <p:anim calcmode="lin" valueType="num">
                                      <p:cBhvr additive="base">
                                        <p:cTn id="43" dur="500" fill="hold"/>
                                        <p:tgtEl>
                                          <p:spTgt spid="6">
                                            <p:txEl>
                                              <p:pRg st="12" end="1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12" end="12"/>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6">
                                            <p:txEl>
                                              <p:pRg st="13" end="13"/>
                                            </p:txEl>
                                          </p:spTgt>
                                        </p:tgtEl>
                                        <p:attrNameLst>
                                          <p:attrName>style.visibility</p:attrName>
                                        </p:attrNameLst>
                                      </p:cBhvr>
                                      <p:to>
                                        <p:strVal val="visible"/>
                                      </p:to>
                                    </p:set>
                                    <p:anim calcmode="lin" valueType="num">
                                      <p:cBhvr additive="base">
                                        <p:cTn id="47" dur="500" fill="hold"/>
                                        <p:tgtEl>
                                          <p:spTgt spid="6">
                                            <p:txEl>
                                              <p:pRg st="13" end="1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13" end="13"/>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6">
                                            <p:txEl>
                                              <p:pRg st="14" end="14"/>
                                            </p:txEl>
                                          </p:spTgt>
                                        </p:tgtEl>
                                        <p:attrNameLst>
                                          <p:attrName>style.visibility</p:attrName>
                                        </p:attrNameLst>
                                      </p:cBhvr>
                                      <p:to>
                                        <p:strVal val="visible"/>
                                      </p:to>
                                    </p:set>
                                    <p:anim calcmode="lin" valueType="num">
                                      <p:cBhvr additive="base">
                                        <p:cTn id="51" dur="500" fill="hold"/>
                                        <p:tgtEl>
                                          <p:spTgt spid="6">
                                            <p:txEl>
                                              <p:pRg st="14" end="14"/>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NA11_BreakoutSession_Template_16x9_Final_05132011">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1_White with Consolas font for code slides">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c48896dab5c4ca26eb0df5e4080f942f">
  <xsd:schema xmlns:xsd="http://www.w3.org/2001/XMLSchema" xmlns:xs="http://www.w3.org/2001/XMLSchema" xmlns:p="http://schemas.microsoft.com/office/2006/metadata/properties" xmlns:ns2="2295e2e7-0eeb-498e-8716-217bb2ee6ee3" xmlns:ns3="8b529f77-48ab-4581-b468-93f09345b8aa" targetNamespace="http://schemas.microsoft.com/office/2006/metadata/properties" ma:root="true" ma:fieldsID="09be9dcc7d54799376e9c0867430e3fc" ns2:_="" ns3:_="">
    <xsd:import namespace="2295e2e7-0eeb-498e-8716-217bb2ee6ee3"/>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2:TaxCatchAll" minOccurs="0"/>
                <xsd:element ref="ns2:ProductTaxHTField0" minOccurs="0"/>
                <xsd:element ref="ns2:TaxCatchAllLabel" minOccurs="0"/>
                <xsd:element ref="ns2:CampaignTaxHTField0" minOccurs="0"/>
                <xsd:element ref="ns2:TrackTaxHTField0" minOccurs="0"/>
                <xsd:element ref="ns2:Event_x0020_VenueTaxHTField0" minOccurs="0"/>
                <xsd:element ref="ns3: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External 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97b7c527-f488-4fed-8d5b-5946c5598d72" ma:termSetId="723ec65c-d8cf-498e-87b8-c7868c2070aa" ma:anchorId="00000000-0000-0000-0000-000000000000" ma:open="false" ma:isKeyword="false">
      <xsd:complexType>
        <xsd:sequence>
          <xsd:element ref="pc:Terms" minOccurs="0" maxOccurs="1"/>
        </xsd:sequence>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CampaignTaxHTField0" ma:index="22" nillable="true" ma:taxonomy="true" ma:internalName="CampaignTaxHTField0" ma:taxonomyFieldName="Campaign" ma:displayName="Campaign" ma:default="" ma:fieldId="{bcb0c99d-b00c-42c6-a16b-e1e19731231d}" ma:sspId="97b7c527-f488-4fed-8d5b-5946c5598d72" ma:termSetId="138795c4-ffb5-4450-8dda-30da75617ce8"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97b7c527-f488-4fed-8d5b-5946c5598d72" ma:termSetId="0179c88a-9c61-48f9-822c-c3f082e6266e"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97b7c527-f488-4fed-8d5b-5946c5598d72" ma:termSetId="5a094974-7eaf-4365-a0ec-3f33af6288c5"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97b7c527-f488-4fed-8d5b-5946c5598d72" ma:termSetId="b1d717b9-d701-42ce-97ea-d2b3fb10f90e" ma:anchorId="00000000-0000-0000-0000-000000000000" ma:open="true" ma:isKeyword="false">
      <xsd:complexType>
        <xsd:sequence>
          <xsd:element ref="pc:Terms" minOccurs="0" maxOccurs="1"/>
        </xsd:sequence>
      </xsd:complexType>
    </xsd:element>
    <xsd:element name="Event1TaxHTField0" ma:index="30" ma:taxonomy="true" ma:internalName="Event1TaxHTField0" ma:taxonomyFieldName="Event1" ma:displayName="Event Name" ma:readOnly="false" ma:default="" ma:fieldId="{173efa96-a0c5-4b7e-a5c5-ebf0027a79b9}" ma:sspId="97b7c527-f488-4fed-8d5b-5946c5598d72" ma:termSetId="9f06399b-0da0-4c2b-9299-a3eed5ae7f49"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97b7c527-f488-4fed-8d5b-5946c5598d72" ma:termSetId="c7e95267-347d-4fd5-a34e-50bd1fa28ece"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2011-05-20T00:00:00-07:00</Event_x0020_End_x0020_Date>
    <Event_x0020_Start_x0020_Date xmlns="2295e2e7-0eeb-498e-8716-217bb2ee6ee3">2011-05-16T00:00:00-07:00</Event_x0020_Start_x0020_Date>
    <MS_x0020_Speaker xmlns="2295e2e7-0eeb-498e-8716-217bb2ee6ee3">
      <UserInfo>
        <DisplayName/>
        <AccountId xsi:nil="true"/>
        <AccountType/>
      </UserInfo>
    </MS_x0020_Speaker>
    <External_x0020_Speaker xmlns="2295e2e7-0eeb-498e-8716-217bb2ee6ee3">Dan Wahlin</External_x0020_Speaker>
    <Session_x0020_Code xmlns="2295e2e7-0eeb-498e-8716-217bb2ee6ee3">DEV356</Session_x0020_Code>
    <ProductTaxHTField0 xmlns="2295e2e7-0eeb-498e-8716-217bb2ee6ee3">
      <Terms xmlns="http://schemas.microsoft.com/office/infopath/2007/PartnerControls"/>
    </ProductTaxHTField0>
    <Presentation_x0020_Date xmlns="2295e2e7-0eeb-498e-8716-217bb2ee6ee3">2011-05-19T00:00:00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Atlanta</TermName>
          <TermId xmlns="http://schemas.microsoft.com/office/infopath/2007/PartnerControls">2799ace8-866f-4a6d-b555-e5fff2d7eb83</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TechEd</TermName>
          <TermId xmlns="http://schemas.microsoft.com/office/infopath/2007/PartnerControls">ac8fad57-eb30-43a8-b5bd-05dcf2cf2246</TermId>
        </TermInfo>
      </Terms>
    </Event1TaxHTField0>
    <AudienceTaxHTField0 xmlns="8b529f77-48ab-4581-b468-93f09345b8aa">
      <Terms xmlns="http://schemas.microsoft.com/office/infopath/2007/PartnerControls">
        <TermInfo xmlns="http://schemas.microsoft.com/office/infopath/2007/PartnerControls">
          <TermName xmlns="http://schemas.microsoft.com/office/infopath/2007/PartnerControls">Developers</TermName>
          <TermId xmlns="http://schemas.microsoft.com/office/infopath/2007/PartnerControls">389e14a2-def5-4335-8627-c0368c2934a2</TermId>
        </TermInfo>
        <TermInfo xmlns="http://schemas.microsoft.com/office/infopath/2007/PartnerControls">
          <TermName xmlns="http://schemas.microsoft.com/office/infopath/2007/PartnerControls">IT Professionals</TermName>
          <TermId xmlns="http://schemas.microsoft.com/office/infopath/2007/PartnerControls">990979ff-1741-4b6e-880c-9fb513214ef8</TermId>
        </TermInfo>
      </Terms>
    </AudienceTaxHTField0>
    <MS_x0020_Content_x0020_Owner xmlns="2295e2e7-0eeb-498e-8716-217bb2ee6ee3">
      <UserInfo>
        <DisplayName/>
        <AccountId xsi:nil="true"/>
        <AccountType/>
      </UserInfo>
    </MS_x0020_Content_x0020_Owner>
    <TaxCatchAll xmlns="2295e2e7-0eeb-498e-8716-217bb2ee6ee3">
      <Value>29</Value>
      <Value>126</Value>
      <Value>48</Value>
      <Value>47</Value>
      <Value>34</Value>
    </TaxCatchAll>
    <Event_x0020_VenueTaxHTField0 xmlns="2295e2e7-0eeb-498e-8716-217bb2ee6ee3">
      <Terms xmlns="http://schemas.microsoft.com/office/infopath/2007/PartnerControls">
        <TermInfo xmlns="http://schemas.microsoft.com/office/infopath/2007/PartnerControls">
          <TermName xmlns="http://schemas.microsoft.com/office/infopath/2007/PartnerControls">Georgia World Congress Center Atlanta, GA</TermName>
          <TermId xmlns="http://schemas.microsoft.com/office/infopath/2007/PartnerControls">ea0ece34-59a6-4d43-8d9e-d0f9e2a2f1ce</TermId>
        </TermInfo>
      </Terms>
    </Event_x0020_VenueTaxHTField0>
  </documentManagement>
</p:properties>
</file>

<file path=customXml/itemProps1.xml><?xml version="1.0" encoding="utf-8"?>
<ds:datastoreItem xmlns:ds="http://schemas.openxmlformats.org/officeDocument/2006/customXml" ds:itemID="{7A43FFF3-CECC-482F-B8F8-FBA0900F79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91448CA-3B92-42F2-A15A-E485670603B6}">
  <ds:schemaRefs>
    <ds:schemaRef ds:uri="http://schemas.microsoft.com/sharepoint/v3/contenttype/forms"/>
  </ds:schemaRefs>
</ds:datastoreItem>
</file>

<file path=customXml/itemProps3.xml><?xml version="1.0" encoding="utf-8"?>
<ds:datastoreItem xmlns:ds="http://schemas.openxmlformats.org/officeDocument/2006/customXml" ds:itemID="{893833E7-CDA5-4E4A-AF0B-36A91B78C9EF}">
  <ds:schemaRefs>
    <ds:schemaRef ds:uri="http://purl.org/dc/elements/1.1/"/>
    <ds:schemaRef ds:uri="8b529f77-48ab-4581-b468-93f09345b8aa"/>
    <ds:schemaRef ds:uri="http://purl.org/dc/dcmitype/"/>
    <ds:schemaRef ds:uri="http://schemas.microsoft.com/office/2006/documentManagement/types"/>
    <ds:schemaRef ds:uri="2295e2e7-0eeb-498e-8716-217bb2ee6ee3"/>
    <ds:schemaRef ds:uri="http://purl.org/dc/terms/"/>
    <ds:schemaRef ds:uri="http://schemas.microsoft.com/office/infopath/2007/PartnerControls"/>
    <ds:schemaRef ds:uri="http://schemas.openxmlformats.org/package/2006/metadata/core-propertie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DEV356_Wahlin</Template>
  <TotalTime>316</TotalTime>
  <Words>2997</Words>
  <Application>Microsoft Office PowerPoint</Application>
  <PresentationFormat>Custom</PresentationFormat>
  <Paragraphs>314</Paragraphs>
  <Slides>30</Slides>
  <Notes>28</Notes>
  <HiddenSlides>0</HiddenSlides>
  <MMClips>0</MMClips>
  <ScaleCrop>false</ScaleCrop>
  <HeadingPairs>
    <vt:vector size="4" baseType="variant">
      <vt:variant>
        <vt:lpstr>Theme</vt:lpstr>
      </vt:variant>
      <vt:variant>
        <vt:i4>2</vt:i4>
      </vt:variant>
      <vt:variant>
        <vt:lpstr>Slide Titles</vt:lpstr>
      </vt:variant>
      <vt:variant>
        <vt:i4>30</vt:i4>
      </vt:variant>
    </vt:vector>
  </HeadingPairs>
  <TitlesOfParts>
    <vt:vector size="32" baseType="lpstr">
      <vt:lpstr>TENA11_BreakoutSession_Template_16x9_Final_05132011</vt:lpstr>
      <vt:lpstr>1_White with Consolas font for code slides</vt:lpstr>
      <vt:lpstr>Integrating Security Roles into Microsoft Silverlight Applications</vt:lpstr>
      <vt:lpstr>Agenda</vt:lpstr>
      <vt:lpstr>Silverlight Security Options</vt:lpstr>
      <vt:lpstr>Windows Authentication Options</vt:lpstr>
      <vt:lpstr>Using the Client HTTP Stack</vt:lpstr>
      <vt:lpstr>Agenda</vt:lpstr>
      <vt:lpstr>Accessing a User's Credentials</vt:lpstr>
      <vt:lpstr>Passing the User Name with initParams</vt:lpstr>
      <vt:lpstr>Using initParams</vt:lpstr>
      <vt:lpstr>Creating a User Credentials Service</vt:lpstr>
      <vt:lpstr>Returning a User Name from a Service</vt:lpstr>
      <vt:lpstr>Accessing an Authenticated User's User Name</vt:lpstr>
      <vt:lpstr>Agenda</vt:lpstr>
      <vt:lpstr>Accessing User Roles</vt:lpstr>
      <vt:lpstr>Returning Roles from a Service</vt:lpstr>
      <vt:lpstr>Accessing User Roles</vt:lpstr>
      <vt:lpstr>Agenda</vt:lpstr>
      <vt:lpstr>PowerPoint Presentation</vt:lpstr>
      <vt:lpstr>Creating a SecurityManager Class</vt:lpstr>
      <vt:lpstr>The SecurityManager Class</vt:lpstr>
      <vt:lpstr>Using the SecurityManager Class</vt:lpstr>
      <vt:lpstr>Creating and using a SecurityManager Class</vt:lpstr>
      <vt:lpstr>Summary</vt:lpstr>
      <vt:lpstr>Related Content</vt:lpstr>
      <vt:lpstr>Contact Info</vt:lpstr>
      <vt:lpstr>Web Track Resources</vt:lpstr>
      <vt:lpstr>Resources</vt:lpstr>
      <vt:lpstr>PowerPoint Presentation</vt:lpstr>
      <vt:lpstr>PowerPoint Presentation</vt:lpstr>
      <vt:lpstr>PowerPoint Presentation</vt:lpstr>
    </vt:vector>
  </TitlesOfParts>
  <Manager>&lt;Content Manager Name Here&gt;</Manager>
  <Company>Wahlin Consulting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DEV356: Integrating Security Roles into Microsoft Silverlight Applications</dc:title>
  <dc:subject>Microsoft TechEd North America 2011</dc:subject>
  <dc:creator>Dan Wahlin</dc:creator>
  <dc:description>Template Design: Jordan Cayabyab
Formatter: Sylvia Tedjo, Silver Fox Productions
Event Date: May 16-19, 2011
Event Location: Atlanta
Audience Type: Developers, IT Pros</dc:description>
  <cp:lastModifiedBy>Shows</cp:lastModifiedBy>
  <cp:revision>156</cp:revision>
  <cp:lastPrinted>2010-05-11T05:02:34Z</cp:lastPrinted>
  <dcterms:created xsi:type="dcterms:W3CDTF">2011-05-08T20:01:40Z</dcterms:created>
  <dcterms:modified xsi:type="dcterms:W3CDTF">2011-05-19T20:27:49Z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 Venue">
    <vt:lpwstr>48;#Georgia World Congress Center Atlanta, GA|ea0ece34-59a6-4d43-8d9e-d0f9e2a2f1ce</vt:lpwstr>
  </property>
  <property fmtid="{D5CDD505-2E9C-101B-9397-08002B2CF9AE}" pid="5" name="Event Location">
    <vt:lpwstr>47;#Atlanta|2799ace8-866f-4a6d-b555-e5fff2d7eb83</vt:lpwstr>
  </property>
  <property fmtid="{D5CDD505-2E9C-101B-9397-08002B2CF9AE}" pid="6" name="Event1">
    <vt:lpwstr>126;#TechEd|ac8fad57-eb30-43a8-b5bd-05dcf2cf2246</vt:lpwstr>
  </property>
  <property fmtid="{D5CDD505-2E9C-101B-9397-08002B2CF9AE}" pid="7" name="Audience">
    <vt:lpwstr>34;#Developers|389e14a2-def5-4335-8627-c0368c2934a2;#29;#IT Professionals|990979ff-1741-4b6e-880c-9fb513214ef8</vt:lpwstr>
  </property>
</Properties>
</file>