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4"/>
    <p:sldMasterId id="2147483762" r:id="rId5"/>
  </p:sldMasterIdLst>
  <p:notesMasterIdLst>
    <p:notesMasterId r:id="rId20"/>
  </p:notesMasterIdLst>
  <p:handoutMasterIdLst>
    <p:handoutMasterId r:id="rId21"/>
  </p:handoutMasterIdLst>
  <p:sldIdLst>
    <p:sldId id="322" r:id="rId6"/>
    <p:sldId id="335" r:id="rId7"/>
    <p:sldId id="336" r:id="rId8"/>
    <p:sldId id="337" r:id="rId9"/>
    <p:sldId id="341" r:id="rId10"/>
    <p:sldId id="338" r:id="rId11"/>
    <p:sldId id="339" r:id="rId12"/>
    <p:sldId id="340" r:id="rId13"/>
    <p:sldId id="342" r:id="rId14"/>
    <p:sldId id="344" r:id="rId15"/>
    <p:sldId id="345" r:id="rId16"/>
    <p:sldId id="346" r:id="rId17"/>
    <p:sldId id="347" r:id="rId18"/>
    <p:sldId id="319" r:id="rId1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Ahern" initials="J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10:40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10:40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10:40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10:40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4066039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67625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9095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40781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519515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1644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5025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384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036600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76242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175976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137898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37818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68598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468875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787213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567627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775832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5089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69324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249937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1565568"/>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5.png"/><Relationship Id="rId5" Type="http://schemas.openxmlformats.org/officeDocument/2006/relationships/hyperlink" Target="http://www.microsoft.com/learning" TargetMode="External"/><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png"/><Relationship Id="rId1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Microsoft Visual Studio 2010 Extensibility </a:t>
            </a:r>
            <a:endParaRPr lang="en-US" dirty="0"/>
          </a:p>
        </p:txBody>
      </p:sp>
      <p:sp>
        <p:nvSpPr>
          <p:cNvPr id="3" name="Subtitle 2"/>
          <p:cNvSpPr>
            <a:spLocks noGrp="1"/>
          </p:cNvSpPr>
          <p:nvPr>
            <p:ph type="subTitle" idx="1"/>
          </p:nvPr>
        </p:nvSpPr>
        <p:spPr/>
        <p:txBody>
          <a:bodyPr/>
          <a:lstStyle/>
          <a:p>
            <a:r>
              <a:rPr lang="en-US" smtClean="0"/>
              <a:t>Jon Flanders</a:t>
            </a:r>
          </a:p>
          <a:p>
            <a:r>
              <a:rPr lang="en-US" smtClean="0"/>
              <a:t>Senior Consultant</a:t>
            </a:r>
          </a:p>
          <a:p>
            <a:r>
              <a:rPr lang="en-US" smtClean="0"/>
              <a:t>MCW Technologies</a:t>
            </a:r>
            <a:endParaRPr lang="en-US" dirty="0"/>
          </a:p>
        </p:txBody>
      </p:sp>
      <p:sp>
        <p:nvSpPr>
          <p:cNvPr id="7" name="Text Placeholder 6"/>
          <p:cNvSpPr>
            <a:spLocks noGrp="1"/>
          </p:cNvSpPr>
          <p:nvPr>
            <p:ph type="body" sz="quarter" idx="10"/>
          </p:nvPr>
        </p:nvSpPr>
        <p:spPr/>
        <p:txBody>
          <a:bodyPr/>
          <a:lstStyle/>
          <a:p>
            <a:r>
              <a:rPr lang="en-US" dirty="0"/>
              <a:t>DEV402</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15012192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0744257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6367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54118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 Studio 2010 extensibility</a:t>
            </a:r>
            <a:endParaRPr lang="en-US" dirty="0"/>
          </a:p>
        </p:txBody>
      </p:sp>
      <p:sp>
        <p:nvSpPr>
          <p:cNvPr id="3" name="Text Placeholder 2"/>
          <p:cNvSpPr>
            <a:spLocks noGrp="1"/>
          </p:cNvSpPr>
          <p:nvPr>
            <p:ph type="body" sz="quarter" idx="10"/>
          </p:nvPr>
        </p:nvSpPr>
        <p:spPr/>
        <p:txBody>
          <a:bodyPr/>
          <a:lstStyle/>
          <a:p>
            <a:r>
              <a:rPr lang="en-US" smtClean="0"/>
              <a:t>In some ways extensibility in Visual Studio 2010 is the same as earlier versions</a:t>
            </a:r>
          </a:p>
          <a:p>
            <a:pPr lvl="1"/>
            <a:r>
              <a:rPr lang="en-US" smtClean="0"/>
              <a:t>Macros</a:t>
            </a:r>
          </a:p>
          <a:p>
            <a:pPr lvl="1"/>
            <a:r>
              <a:rPr lang="en-US" smtClean="0"/>
              <a:t>Add-Ins</a:t>
            </a:r>
          </a:p>
          <a:p>
            <a:pPr lvl="1"/>
            <a:r>
              <a:rPr lang="en-US" smtClean="0"/>
              <a:t>Packages</a:t>
            </a:r>
          </a:p>
          <a:p>
            <a:r>
              <a:rPr lang="en-US" smtClean="0"/>
              <a:t>Old way of doing things still supported</a:t>
            </a:r>
          </a:p>
          <a:p>
            <a:r>
              <a:rPr lang="en-US" smtClean="0"/>
              <a:t>But, there are changes and new ways of doing things</a:t>
            </a:r>
          </a:p>
          <a:p>
            <a:pPr lvl="1"/>
            <a:r>
              <a:rPr lang="en-US" smtClean="0"/>
              <a:t>Simplified deployment</a:t>
            </a:r>
          </a:p>
          <a:p>
            <a:pPr lvl="1"/>
            <a:r>
              <a:rPr lang="en-US" smtClean="0"/>
              <a:t>New WPF-based Text Editor offers new kind/level of extensibility</a:t>
            </a:r>
            <a:endParaRPr lang="en-US" dirty="0"/>
          </a:p>
        </p:txBody>
      </p:sp>
    </p:spTree>
    <p:extLst>
      <p:ext uri="{BB962C8B-B14F-4D97-AF65-F5344CB8AC3E}">
        <p14:creationId xmlns:p14="http://schemas.microsoft.com/office/powerpoint/2010/main" val="5599224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Managed Extensibility Framework (MEF)</a:t>
            </a:r>
            <a:endParaRPr lang="en-US" dirty="0"/>
          </a:p>
        </p:txBody>
      </p:sp>
      <p:sp>
        <p:nvSpPr>
          <p:cNvPr id="3" name="Text Placeholder 2"/>
          <p:cNvSpPr>
            <a:spLocks noGrp="1"/>
          </p:cNvSpPr>
          <p:nvPr>
            <p:ph type="body" sz="quarter" idx="10"/>
          </p:nvPr>
        </p:nvSpPr>
        <p:spPr/>
        <p:txBody>
          <a:bodyPr/>
          <a:lstStyle/>
          <a:p>
            <a:r>
              <a:rPr lang="en-US" smtClean="0"/>
              <a:t>MEF is a framework for creating loosely-coupled, extensible applications</a:t>
            </a:r>
          </a:p>
          <a:p>
            <a:r>
              <a:rPr lang="en-US" smtClean="0"/>
              <a:t>This has always been possible with .NET</a:t>
            </a:r>
          </a:p>
          <a:p>
            <a:pPr lvl="1"/>
            <a:r>
              <a:rPr lang="en-US" smtClean="0"/>
              <a:t>Interfaces+classes+dynamic assembly loading</a:t>
            </a:r>
          </a:p>
          <a:p>
            <a:pPr lvl="1"/>
            <a:r>
              <a:rPr lang="en-US" smtClean="0"/>
              <a:t>MEF is a standardization of this pattern</a:t>
            </a:r>
          </a:p>
          <a:p>
            <a:r>
              <a:rPr lang="en-US" smtClean="0"/>
              <a:t>Much of Visual Studio 2010 uses MEF </a:t>
            </a:r>
          </a:p>
          <a:p>
            <a:pPr lvl="1"/>
            <a:r>
              <a:rPr lang="en-US" smtClean="0"/>
              <a:t>Visual Studio 2010’s extensibility layer relies on it heavily</a:t>
            </a:r>
          </a:p>
          <a:p>
            <a:pPr lvl="1"/>
            <a:r>
              <a:rPr lang="en-US" smtClean="0"/>
              <a:t>SharePoint project system uses it as well</a:t>
            </a:r>
          </a:p>
          <a:p>
            <a:endParaRPr lang="en-US" dirty="0" smtClean="0"/>
          </a:p>
        </p:txBody>
      </p:sp>
    </p:spTree>
    <p:extLst>
      <p:ext uri="{BB962C8B-B14F-4D97-AF65-F5344CB8AC3E}">
        <p14:creationId xmlns:p14="http://schemas.microsoft.com/office/powerpoint/2010/main" val="29842642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MEF in a nutshell</a:t>
            </a:r>
            <a:endParaRPr lang="en-US" dirty="0"/>
          </a:p>
        </p:txBody>
      </p:sp>
      <p:sp>
        <p:nvSpPr>
          <p:cNvPr id="3" name="Text Placeholder 2"/>
          <p:cNvSpPr>
            <a:spLocks noGrp="1"/>
          </p:cNvSpPr>
          <p:nvPr>
            <p:ph type="body" sz="quarter" idx="10"/>
          </p:nvPr>
        </p:nvSpPr>
        <p:spPr/>
        <p:txBody>
          <a:bodyPr/>
          <a:lstStyle/>
          <a:p>
            <a:r>
              <a:rPr lang="en-US" smtClean="0"/>
              <a:t>MEF centers around three main concepts</a:t>
            </a:r>
          </a:p>
          <a:p>
            <a:pPr lvl="1"/>
            <a:r>
              <a:rPr lang="en-US" smtClean="0"/>
              <a:t>Catalog</a:t>
            </a:r>
          </a:p>
          <a:p>
            <a:pPr lvl="1"/>
            <a:r>
              <a:rPr lang="en-US" smtClean="0"/>
              <a:t>Exports</a:t>
            </a:r>
          </a:p>
          <a:p>
            <a:pPr lvl="1"/>
            <a:r>
              <a:rPr lang="en-US" smtClean="0"/>
              <a:t>Imports</a:t>
            </a:r>
          </a:p>
          <a:p>
            <a:r>
              <a:rPr lang="en-US" smtClean="0"/>
              <a:t>Catalogs contain components that are to be composed</a:t>
            </a:r>
          </a:p>
          <a:p>
            <a:r>
              <a:rPr lang="en-US" smtClean="0"/>
              <a:t>Exports expose “Contracts”</a:t>
            </a:r>
          </a:p>
          <a:p>
            <a:pPr lvl="1"/>
            <a:r>
              <a:rPr lang="en-US" smtClean="0"/>
              <a:t>Classes or properties</a:t>
            </a:r>
          </a:p>
          <a:p>
            <a:r>
              <a:rPr lang="en-US" smtClean="0"/>
              <a:t>Imports are properties that require Exported instances</a:t>
            </a:r>
          </a:p>
          <a:p>
            <a:r>
              <a:rPr lang="en-US" smtClean="0"/>
              <a:t>Composition pulls it all together</a:t>
            </a:r>
            <a:endParaRPr lang="en-US" dirty="0"/>
          </a:p>
        </p:txBody>
      </p:sp>
    </p:spTree>
    <p:extLst>
      <p:ext uri="{BB962C8B-B14F-4D97-AF65-F5344CB8AC3E}">
        <p14:creationId xmlns:p14="http://schemas.microsoft.com/office/powerpoint/2010/main" val="42310059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MEF in action</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Group</a:t>
            </a:r>
            <a:endParaRPr lang="en-US" dirty="0"/>
          </a:p>
        </p:txBody>
      </p:sp>
    </p:spTree>
    <p:extLst>
      <p:ext uri="{BB962C8B-B14F-4D97-AF65-F5344CB8AC3E}">
        <p14:creationId xmlns:p14="http://schemas.microsoft.com/office/powerpoint/2010/main" val="41125542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VSIX packaging</a:t>
            </a:r>
            <a:endParaRPr lang="en-US" dirty="0"/>
          </a:p>
        </p:txBody>
      </p:sp>
      <p:sp>
        <p:nvSpPr>
          <p:cNvPr id="3" name="Text Placeholder 2"/>
          <p:cNvSpPr>
            <a:spLocks noGrp="1"/>
          </p:cNvSpPr>
          <p:nvPr>
            <p:ph type="body" sz="quarter" idx="10"/>
          </p:nvPr>
        </p:nvSpPr>
        <p:spPr/>
        <p:txBody>
          <a:bodyPr/>
          <a:lstStyle/>
          <a:p>
            <a:r>
              <a:rPr lang="en-US" smtClean="0"/>
              <a:t>A VSIX package is the preferred unit of deployment for Visual Studio 2010 extensibility </a:t>
            </a:r>
          </a:p>
          <a:p>
            <a:pPr lvl="1"/>
            <a:r>
              <a:rPr lang="en-US" smtClean="0"/>
              <a:t>Add-Ins, CodeSnippets, Macros not included</a:t>
            </a:r>
          </a:p>
          <a:p>
            <a:r>
              <a:rPr lang="en-US" smtClean="0"/>
              <a:t>VSIX is a single file </a:t>
            </a:r>
          </a:p>
          <a:p>
            <a:pPr lvl="1"/>
            <a:r>
              <a:rPr lang="en-US" smtClean="0"/>
              <a:t>Uses Open Packaging Convention - a zip file with metadata inside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8426477"/>
              </p:ext>
            </p:extLst>
          </p:nvPr>
        </p:nvGraphicFramePr>
        <p:xfrm>
          <a:off x="609441" y="3429001"/>
          <a:ext cx="11071516" cy="2941320"/>
        </p:xfrm>
        <a:graphic>
          <a:graphicData uri="http://schemas.openxmlformats.org/drawingml/2006/table">
            <a:tbl>
              <a:tblPr>
                <a:tableStyleId>{08FB837D-C827-4EFA-A057-4D05807E0F7C}</a:tableStyleId>
              </a:tblPr>
              <a:tblGrid>
                <a:gridCol w="3555074"/>
                <a:gridCol w="7516442"/>
              </a:tblGrid>
              <a:tr h="735330">
                <a:tc>
                  <a:txBody>
                    <a:bodyPr/>
                    <a:lstStyle/>
                    <a:p>
                      <a:pPr marL="0" marR="0">
                        <a:spcBef>
                          <a:spcPts val="0"/>
                        </a:spcBef>
                        <a:spcAft>
                          <a:spcPts val="0"/>
                        </a:spcAft>
                      </a:pPr>
                      <a:r>
                        <a:rPr lang="en-US" dirty="0"/>
                        <a:t>[</a:t>
                      </a:r>
                      <a:r>
                        <a:rPr lang="en-US" dirty="0" err="1"/>
                        <a:t>Content_Types</a:t>
                      </a:r>
                      <a:r>
                        <a:rPr lang="en-US" dirty="0"/>
                        <a:t>].xml</a:t>
                      </a:r>
                    </a:p>
                  </a:txBody>
                  <a:tcPr marL="91416" marR="91416" marT="0" marB="0"/>
                </a:tc>
                <a:tc>
                  <a:txBody>
                    <a:bodyPr/>
                    <a:lstStyle/>
                    <a:p>
                      <a:pPr marL="0" marR="0">
                        <a:spcBef>
                          <a:spcPts val="0"/>
                        </a:spcBef>
                        <a:spcAft>
                          <a:spcPts val="0"/>
                        </a:spcAft>
                      </a:pPr>
                      <a:r>
                        <a:rPr lang="en-US" dirty="0"/>
                        <a:t>This is required for the OPC APIs to know the contents of the file</a:t>
                      </a:r>
                    </a:p>
                  </a:txBody>
                  <a:tcPr marL="91416" marR="91416" marT="0" marB="0"/>
                </a:tc>
              </a:tr>
              <a:tr h="735330">
                <a:tc>
                  <a:txBody>
                    <a:bodyPr/>
                    <a:lstStyle/>
                    <a:p>
                      <a:pPr marL="0" marR="0">
                        <a:spcBef>
                          <a:spcPts val="0"/>
                        </a:spcBef>
                        <a:spcAft>
                          <a:spcPts val="0"/>
                        </a:spcAft>
                      </a:pPr>
                      <a:r>
                        <a:rPr lang="en-US" dirty="0" err="1"/>
                        <a:t>extension.vsixmanifest</a:t>
                      </a:r>
                      <a:endParaRPr lang="en-US" b="1" dirty="0"/>
                    </a:p>
                  </a:txBody>
                  <a:tcPr marL="91416" marR="91416" marT="0" marB="0"/>
                </a:tc>
                <a:tc>
                  <a:txBody>
                    <a:bodyPr/>
                    <a:lstStyle/>
                    <a:p>
                      <a:pPr marL="0" marR="0">
                        <a:spcBef>
                          <a:spcPts val="0"/>
                        </a:spcBef>
                        <a:spcAft>
                          <a:spcPts val="0"/>
                        </a:spcAft>
                      </a:pPr>
                      <a:r>
                        <a:rPr lang="en-US" dirty="0"/>
                        <a:t>This is the manifest that describes the extension</a:t>
                      </a:r>
                    </a:p>
                  </a:txBody>
                  <a:tcPr marL="91416" marR="91416" marT="0" marB="0"/>
                </a:tc>
              </a:tr>
              <a:tr h="735330">
                <a:tc>
                  <a:txBody>
                    <a:bodyPr/>
                    <a:lstStyle/>
                    <a:p>
                      <a:pPr marL="0" marR="0">
                        <a:spcBef>
                          <a:spcPts val="0"/>
                        </a:spcBef>
                        <a:spcAft>
                          <a:spcPts val="0"/>
                        </a:spcAft>
                      </a:pPr>
                      <a:r>
                        <a:rPr lang="en-US" dirty="0" smtClean="0"/>
                        <a:t>Payload</a:t>
                      </a:r>
                      <a:endParaRPr lang="en-US" dirty="0"/>
                    </a:p>
                  </a:txBody>
                  <a:tcPr marL="91416" marR="91416" marT="0" marB="0"/>
                </a:tc>
                <a:tc>
                  <a:txBody>
                    <a:bodyPr/>
                    <a:lstStyle/>
                    <a:p>
                      <a:pPr marL="0" marR="0">
                        <a:spcBef>
                          <a:spcPts val="0"/>
                        </a:spcBef>
                        <a:spcAft>
                          <a:spcPts val="0"/>
                        </a:spcAft>
                      </a:pPr>
                      <a:r>
                        <a:rPr lang="en-US" dirty="0"/>
                        <a:t>This is </a:t>
                      </a:r>
                      <a:r>
                        <a:rPr lang="en-US"/>
                        <a:t>the </a:t>
                      </a:r>
                      <a:r>
                        <a:rPr lang="en-US" smtClean="0"/>
                        <a:t>product’s actual </a:t>
                      </a:r>
                      <a:r>
                        <a:rPr lang="en-US" dirty="0" smtClean="0"/>
                        <a:t>binaries </a:t>
                      </a:r>
                      <a:r>
                        <a:rPr lang="en-US" dirty="0"/>
                        <a:t>and files</a:t>
                      </a:r>
                    </a:p>
                  </a:txBody>
                  <a:tcPr marL="91416" marR="91416" marT="0" marB="0"/>
                </a:tc>
              </a:tr>
              <a:tr h="735330">
                <a:tc>
                  <a:txBody>
                    <a:bodyPr/>
                    <a:lstStyle/>
                    <a:p>
                      <a:pPr marL="0" marR="0">
                        <a:spcBef>
                          <a:spcPts val="0"/>
                        </a:spcBef>
                        <a:spcAft>
                          <a:spcPts val="0"/>
                        </a:spcAft>
                      </a:pPr>
                      <a:r>
                        <a:rPr lang="en-US" dirty="0" smtClean="0"/>
                        <a:t>Support </a:t>
                      </a:r>
                      <a:r>
                        <a:rPr lang="en-US" dirty="0"/>
                        <a:t>files</a:t>
                      </a:r>
                    </a:p>
                  </a:txBody>
                  <a:tcPr marL="91416" marR="91416" marT="0" marB="0"/>
                </a:tc>
                <a:tc>
                  <a:txBody>
                    <a:bodyPr/>
                    <a:lstStyle/>
                    <a:p>
                      <a:pPr marL="0" marR="0">
                        <a:spcBef>
                          <a:spcPts val="0"/>
                        </a:spcBef>
                        <a:spcAft>
                          <a:spcPts val="0"/>
                        </a:spcAft>
                      </a:pPr>
                      <a:r>
                        <a:rPr lang="en-US" dirty="0"/>
                        <a:t>This can be icons, images, readme files, the end user license terms, or anything else</a:t>
                      </a:r>
                    </a:p>
                  </a:txBody>
                  <a:tcPr marL="91416" marR="91416" marT="0" marB="0"/>
                </a:tc>
              </a:tr>
            </a:tbl>
          </a:graphicData>
        </a:graphic>
      </p:graphicFrame>
    </p:spTree>
    <p:extLst>
      <p:ext uri="{BB962C8B-B14F-4D97-AF65-F5344CB8AC3E}">
        <p14:creationId xmlns:p14="http://schemas.microsoft.com/office/powerpoint/2010/main" val="39228138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Packaging up a VSIX </a:t>
            </a:r>
            <a:endParaRPr lang="en-US" dirty="0"/>
          </a:p>
        </p:txBody>
      </p:sp>
      <p:sp>
        <p:nvSpPr>
          <p:cNvPr id="3" name="Text Placeholder 2"/>
          <p:cNvSpPr>
            <a:spLocks noGrp="1"/>
          </p:cNvSpPr>
          <p:nvPr>
            <p:ph type="body" sz="quarter" idx="10"/>
          </p:nvPr>
        </p:nvSpPr>
        <p:spPr/>
        <p:txBody>
          <a:bodyPr/>
          <a:lstStyle/>
          <a:p>
            <a:r>
              <a:rPr lang="en-US" smtClean="0"/>
              <a:t>Create a new VSIX project</a:t>
            </a:r>
          </a:p>
          <a:p>
            <a:pPr lvl="1"/>
            <a:r>
              <a:rPr lang="en-US" smtClean="0"/>
              <a:t>Must download Visual Studio 2010 SDK</a:t>
            </a:r>
          </a:p>
          <a:p>
            <a:r>
              <a:rPr lang="en-US" smtClean="0"/>
              <a:t>Project should be treated as metadata container</a:t>
            </a:r>
          </a:p>
          <a:p>
            <a:pPr lvl="1"/>
            <a:r>
              <a:rPr lang="en-US" smtClean="0"/>
              <a:t>Don’t add code to the VSIX project</a:t>
            </a:r>
          </a:p>
          <a:p>
            <a:r>
              <a:rPr lang="en-US" smtClean="0"/>
              <a:t>Reference project templates, item templates, or assemblies</a:t>
            </a:r>
          </a:p>
          <a:p>
            <a:pPr lvl="1"/>
            <a:r>
              <a:rPr lang="en-US" smtClean="0"/>
              <a:t>Generates the vsix file based on project settings</a:t>
            </a:r>
          </a:p>
          <a:p>
            <a:pPr lvl="1"/>
            <a:r>
              <a:rPr lang="en-US" smtClean="0"/>
              <a:t>source.extension.vsixmanifest  contains the XML metadata (name changes at build time)</a:t>
            </a:r>
          </a:p>
          <a:p>
            <a:pPr lvl="1"/>
            <a:endParaRPr lang="en-US" smtClean="0"/>
          </a:p>
          <a:p>
            <a:pPr lvl="1"/>
            <a:endParaRPr lang="en-US" dirty="0"/>
          </a:p>
        </p:txBody>
      </p:sp>
    </p:spTree>
    <p:extLst>
      <p:ext uri="{BB962C8B-B14F-4D97-AF65-F5344CB8AC3E}">
        <p14:creationId xmlns:p14="http://schemas.microsoft.com/office/powerpoint/2010/main" val="36578407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a:t>
            </a:r>
            <a:endParaRPr lang="en-US" dirty="0"/>
          </a:p>
        </p:txBody>
      </p:sp>
      <p:sp>
        <p:nvSpPr>
          <p:cNvPr id="3" name="Text Placeholder 2"/>
          <p:cNvSpPr>
            <a:spLocks noGrp="1"/>
          </p:cNvSpPr>
          <p:nvPr>
            <p:ph type="body" sz="quarter" idx="10"/>
          </p:nvPr>
        </p:nvSpPr>
        <p:spPr/>
        <p:txBody>
          <a:bodyPr/>
          <a:lstStyle/>
          <a:p>
            <a:r>
              <a:rPr lang="en-US" smtClean="0"/>
              <a:t>Double-click to install</a:t>
            </a:r>
          </a:p>
          <a:p>
            <a:pPr lvl="1"/>
            <a:r>
              <a:rPr lang="en-US" smtClean="0"/>
              <a:t>Files are extracted and copied to \users\&lt;user&gt;\AppData\Local\Microsoft\VisualStudio\10.0\Extensions\&lt;Company&gt;\&lt;Name&gt;\&lt;Version&gt;</a:t>
            </a:r>
          </a:p>
          <a:p>
            <a:r>
              <a:rPr lang="en-US" smtClean="0"/>
              <a:t>Tools – Extension Manager in Visual Studio</a:t>
            </a:r>
          </a:p>
          <a:p>
            <a:pPr lvl="1"/>
            <a:r>
              <a:rPr lang="en-US" smtClean="0"/>
              <a:t>Online extension gallery also accessible from here</a:t>
            </a:r>
          </a:p>
          <a:p>
            <a:r>
              <a:rPr lang="en-US" smtClean="0"/>
              <a:t>F5 to deploy using VSIX project</a:t>
            </a:r>
            <a:endParaRPr lang="en-US" dirty="0" smtClean="0"/>
          </a:p>
        </p:txBody>
      </p:sp>
    </p:spTree>
    <p:extLst>
      <p:ext uri="{BB962C8B-B14F-4D97-AF65-F5344CB8AC3E}">
        <p14:creationId xmlns:p14="http://schemas.microsoft.com/office/powerpoint/2010/main" val="38952285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MEF + VSIX</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Group</a:t>
            </a:r>
            <a:endParaRPr lang="en-US" dirty="0"/>
          </a:p>
        </p:txBody>
      </p:sp>
    </p:spTree>
    <p:extLst>
      <p:ext uri="{BB962C8B-B14F-4D97-AF65-F5344CB8AC3E}">
        <p14:creationId xmlns:p14="http://schemas.microsoft.com/office/powerpoint/2010/main" val="41125542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openxmlformats.org/package/2006/metadata/core-properties"/>
    <ds:schemaRef ds:uri="http://schemas.microsoft.com/office/2006/metadata/properties"/>
    <ds:schemaRef ds:uri="http://schemas.microsoft.com/office/2006/documentManagement/types"/>
    <ds:schemaRef ds:uri="8b529f77-48ab-4581-b468-93f09345b8aa"/>
    <ds:schemaRef ds:uri="http://purl.org/dc/elements/1.1/"/>
    <ds:schemaRef ds:uri="2295e2e7-0eeb-498e-8716-217bb2ee6ee3"/>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163</TotalTime>
  <Words>1067</Words>
  <Application>Microsoft Office PowerPoint</Application>
  <PresentationFormat>Custom</PresentationFormat>
  <Paragraphs>118</Paragraphs>
  <Slides>14</Slides>
  <Notes>7</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1_TENA11_BreakoutSession_Template_16x9_Final_05132011</vt:lpstr>
      <vt:lpstr>White with Consolas font for code slides</vt:lpstr>
      <vt:lpstr>Microsoft Visual Studio 2010 Extensibility </vt:lpstr>
      <vt:lpstr>Visual Studio 2010 extensibility</vt:lpstr>
      <vt:lpstr>Managed Extensibility Framework (MEF)</vt:lpstr>
      <vt:lpstr>MEF in a nutshell</vt:lpstr>
      <vt:lpstr>MEF in action</vt:lpstr>
      <vt:lpstr>VSIX packaging</vt:lpstr>
      <vt:lpstr>Packaging up a VSIX </vt:lpstr>
      <vt:lpstr>Deployment</vt:lpstr>
      <vt:lpstr>MEF + VSIX</vt:lpstr>
      <vt:lpstr>DEV Track Resources</vt:lpstr>
      <vt:lpstr>Resources</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DEV402: Microsoft Visual Studio 2010 Extensibility</dc:title>
  <dc:subject>Microsoft TechEd North America 2011</dc:subject>
  <dc:creator>Jon Flanders</dc:creator>
  <dc:description>Template Design: Jordan Cayabyab
Formatter: John Lee, Silver Fox Productions
Event Date: May 16-19, 2011
Event Location: Atlanta
Audience Type: Developers, IT Pros</dc:description>
  <cp:lastModifiedBy>Shows</cp:lastModifiedBy>
  <cp:revision>14</cp:revision>
  <cp:lastPrinted>2010-05-11T05:02:34Z</cp:lastPrinted>
  <dcterms:created xsi:type="dcterms:W3CDTF">2011-05-10T03:34:18Z</dcterms:created>
  <dcterms:modified xsi:type="dcterms:W3CDTF">2011-05-17T14:40:50Z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