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71" r:id="rId2"/>
    <p:sldMasterId id="2147483991" r:id="rId3"/>
    <p:sldMasterId id="2147483994" r:id="rId4"/>
  </p:sldMasterIdLst>
  <p:notesMasterIdLst>
    <p:notesMasterId r:id="rId23"/>
  </p:notesMasterIdLst>
  <p:sldIdLst>
    <p:sldId id="623" r:id="rId5"/>
    <p:sldId id="624" r:id="rId6"/>
    <p:sldId id="628" r:id="rId7"/>
    <p:sldId id="627" r:id="rId8"/>
    <p:sldId id="632" r:id="rId9"/>
    <p:sldId id="631" r:id="rId10"/>
    <p:sldId id="630" r:id="rId11"/>
    <p:sldId id="604" r:id="rId12"/>
    <p:sldId id="605" r:id="rId13"/>
    <p:sldId id="625" r:id="rId14"/>
    <p:sldId id="626" r:id="rId15"/>
    <p:sldId id="629" r:id="rId16"/>
    <p:sldId id="615" r:id="rId17"/>
    <p:sldId id="635" r:id="rId18"/>
    <p:sldId id="636" r:id="rId19"/>
    <p:sldId id="637" r:id="rId20"/>
    <p:sldId id="638" r:id="rId21"/>
    <p:sldId id="634" r:id="rId22"/>
  </p:sldIdLst>
  <p:sldSz cx="12188825" cy="6858000"/>
  <p:notesSz cx="6858000" cy="9144000"/>
  <p:defaultTextStyle>
    <a:defPPr>
      <a:defRPr lang="en-US"/>
    </a:defPPr>
    <a:lvl1pPr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1pPr>
    <a:lvl2pPr marL="454025"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2pPr>
    <a:lvl3pPr marL="911225"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3pPr>
    <a:lvl4pPr marL="1368425"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4pPr>
    <a:lvl5pPr marL="1825625"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5pPr>
    <a:lvl6pPr marL="2286000" algn="l" defTabSz="914400"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6pPr>
    <a:lvl7pPr marL="2743200" algn="l" defTabSz="914400"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7pPr>
    <a:lvl8pPr marL="3200400" algn="l" defTabSz="914400"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8pPr>
    <a:lvl9pPr marL="3657600" algn="l" defTabSz="914400"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1272" autoAdjust="0"/>
    <p:restoredTop sz="90929"/>
  </p:normalViewPr>
  <p:slideViewPr>
    <p:cSldViewPr>
      <p:cViewPr varScale="1">
        <p:scale>
          <a:sx n="106" d="100"/>
          <a:sy n="106" d="100"/>
        </p:scale>
        <p:origin x="-810" y="-84"/>
      </p:cViewPr>
      <p:guideLst>
        <p:guide orient="horz" pos="2160"/>
        <p:guide orient="horz" pos="144"/>
        <p:guide orient="horz" pos="912"/>
        <p:guide orient="horz" pos="1200"/>
        <p:guide orient="horz" pos="1488"/>
        <p:guide pos="3839"/>
        <p:guide pos="32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2.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p:cNvSpPr>
          <p:nvPr>
            <p:ph type="hdr" sz="quarter"/>
          </p:nvPr>
        </p:nvSpPr>
        <p:spPr bwMode="auto">
          <a:xfrm>
            <a:off x="0" y="0"/>
            <a:ext cx="2971800" cy="4572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55299" name="Rectangle 3"/>
          <p:cNvSpPr>
            <a:spLocks noGrp="1"/>
          </p:cNvSpPr>
          <p:nvPr>
            <p:ph type="dt" idx="1"/>
          </p:nvPr>
        </p:nvSpPr>
        <p:spPr bwMode="auto">
          <a:xfrm>
            <a:off x="3886200" y="0"/>
            <a:ext cx="2971800" cy="4572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04"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p:spPr>
      </p:sp>
      <p:sp>
        <p:nvSpPr>
          <p:cNvPr id="55301" name="Rectangle 5"/>
          <p:cNvSpPr>
            <a:spLocks noGrp="1"/>
          </p:cNvSpPr>
          <p:nvPr>
            <p:ph type="body" sz="quarter" idx="3"/>
          </p:nvPr>
        </p:nvSpPr>
        <p:spPr bwMode="auto">
          <a:xfrm>
            <a:off x="914400" y="4343400"/>
            <a:ext cx="5029200" cy="41148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5302" name="Rectangle 6"/>
          <p:cNvSpPr>
            <a:spLocks noGrp="1"/>
          </p:cNvSpPr>
          <p:nvPr>
            <p:ph type="ftr" sz="quarter" idx="4"/>
          </p:nvPr>
        </p:nvSpPr>
        <p:spPr bwMode="auto">
          <a:xfrm>
            <a:off x="0" y="8686800"/>
            <a:ext cx="2971800" cy="457200"/>
          </a:xfrm>
          <a:prstGeom prst="rect">
            <a:avLst/>
          </a:prstGeom>
          <a:noFill/>
          <a:ln w="25400">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55303" name="Rectangle 7"/>
          <p:cNvSpPr>
            <a:spLocks noGrp="1"/>
          </p:cNvSpPr>
          <p:nvPr>
            <p:ph type="sldNum" sz="quarter" idx="5"/>
          </p:nvPr>
        </p:nvSpPr>
        <p:spPr bwMode="auto">
          <a:xfrm>
            <a:off x="3886200" y="8686800"/>
            <a:ext cx="2971800" cy="457200"/>
          </a:xfrm>
          <a:prstGeom prst="rect">
            <a:avLst/>
          </a:prstGeom>
          <a:noFill/>
          <a:ln w="25400">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A54C694-995F-4285-BB19-700A08DB7AB0}" type="slidenum">
              <a:rPr lang="en-US"/>
              <a:pPr>
                <a:defRPr/>
              </a:pPr>
              <a:t>‹#›</a:t>
            </a:fld>
            <a:endParaRPr lang="en-US"/>
          </a:p>
        </p:txBody>
      </p:sp>
    </p:spTree>
    <p:extLst>
      <p:ext uri="{BB962C8B-B14F-4D97-AF65-F5344CB8AC3E}">
        <p14:creationId xmlns:p14="http://schemas.microsoft.com/office/powerpoint/2010/main" val="2311183220"/>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Gill Sans" pitchFamily="80" charset="0"/>
        <a:ea typeface="+mn-ea"/>
        <a:cs typeface="+mn-cs"/>
      </a:defRPr>
    </a:lvl1pPr>
    <a:lvl2pPr marL="454025" algn="l" rtl="0" eaLnBrk="0" fontAlgn="base" hangingPunct="0">
      <a:spcBef>
        <a:spcPct val="0"/>
      </a:spcBef>
      <a:spcAft>
        <a:spcPct val="0"/>
      </a:spcAft>
      <a:defRPr sz="1200" kern="1200">
        <a:solidFill>
          <a:schemeClr val="tx1"/>
        </a:solidFill>
        <a:latin typeface="Gill Sans" pitchFamily="80" charset="0"/>
        <a:ea typeface="+mn-ea"/>
        <a:cs typeface="+mn-cs"/>
      </a:defRPr>
    </a:lvl2pPr>
    <a:lvl3pPr marL="911225" algn="l" rtl="0" eaLnBrk="0" fontAlgn="base" hangingPunct="0">
      <a:spcBef>
        <a:spcPct val="0"/>
      </a:spcBef>
      <a:spcAft>
        <a:spcPct val="0"/>
      </a:spcAft>
      <a:defRPr sz="1200" kern="1200">
        <a:solidFill>
          <a:schemeClr val="tx1"/>
        </a:solidFill>
        <a:latin typeface="Gill Sans" pitchFamily="80" charset="0"/>
        <a:ea typeface="+mn-ea"/>
        <a:cs typeface="+mn-cs"/>
      </a:defRPr>
    </a:lvl3pPr>
    <a:lvl4pPr marL="1368425" algn="l" rtl="0" eaLnBrk="0" fontAlgn="base" hangingPunct="0">
      <a:spcBef>
        <a:spcPct val="0"/>
      </a:spcBef>
      <a:spcAft>
        <a:spcPct val="0"/>
      </a:spcAft>
      <a:defRPr sz="1200" kern="1200">
        <a:solidFill>
          <a:schemeClr val="tx1"/>
        </a:solidFill>
        <a:latin typeface="Gill Sans" pitchFamily="80" charset="0"/>
        <a:ea typeface="+mn-ea"/>
        <a:cs typeface="+mn-cs"/>
      </a:defRPr>
    </a:lvl4pPr>
    <a:lvl5pPr marL="1825625" algn="l" rtl="0" eaLnBrk="0" fontAlgn="base" hangingPunct="0">
      <a:spcBef>
        <a:spcPct val="0"/>
      </a:spcBef>
      <a:spcAft>
        <a:spcPct val="0"/>
      </a:spcAft>
      <a:defRPr sz="1200" kern="1200">
        <a:solidFill>
          <a:schemeClr val="tx1"/>
        </a:solidFill>
        <a:latin typeface="Gill Sans" pitchFamily="80" charset="0"/>
        <a:ea typeface="+mn-ea"/>
        <a:cs typeface="+mn-cs"/>
      </a:defRPr>
    </a:lvl5pPr>
    <a:lvl6pPr marL="2285954" algn="l" defTabSz="914382" rtl="0" eaLnBrk="1" latinLnBrk="0" hangingPunct="1">
      <a:defRPr sz="1200" kern="1200">
        <a:solidFill>
          <a:schemeClr val="tx1"/>
        </a:solidFill>
        <a:latin typeface="+mn-lt"/>
        <a:ea typeface="+mn-ea"/>
        <a:cs typeface="+mn-cs"/>
      </a:defRPr>
    </a:lvl6pPr>
    <a:lvl7pPr marL="2743146" algn="l" defTabSz="914382" rtl="0" eaLnBrk="1" latinLnBrk="0" hangingPunct="1">
      <a:defRPr sz="1200" kern="1200">
        <a:solidFill>
          <a:schemeClr val="tx1"/>
        </a:solidFill>
        <a:latin typeface="+mn-lt"/>
        <a:ea typeface="+mn-ea"/>
        <a:cs typeface="+mn-cs"/>
      </a:defRPr>
    </a:lvl7pPr>
    <a:lvl8pPr marL="3200336" algn="l" defTabSz="914382" rtl="0" eaLnBrk="1" latinLnBrk="0" hangingPunct="1">
      <a:defRPr sz="1200" kern="1200">
        <a:solidFill>
          <a:schemeClr val="tx1"/>
        </a:solidFill>
        <a:latin typeface="+mn-lt"/>
        <a:ea typeface="+mn-ea"/>
        <a:cs typeface="+mn-cs"/>
      </a:defRPr>
    </a:lvl8pPr>
    <a:lvl9pPr marL="3657527" algn="l" defTabSz="9143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5/19/2011 3:07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10"/>
          <p:cNvSpPr>
            <a:spLocks noGrp="1" noChangeArrowheads="1"/>
          </p:cNvSpPr>
          <p:nvPr>
            <p:ph type="sldNum" sz="quarter" idx="5"/>
          </p:nvPr>
        </p:nvSpPr>
        <p:spPr>
          <a:noFill/>
        </p:spPr>
        <p:txBody>
          <a:bodyPr/>
          <a:lstStyle/>
          <a:p>
            <a:fld id="{9509B26F-4424-4886-9852-1382B5D74D88}" type="slidenum">
              <a:rPr lang="en-GB" smtClean="0"/>
              <a:pPr/>
              <a:t>2</a:t>
            </a:fld>
            <a:endParaRPr lang="en-GB" smtClean="0"/>
          </a:p>
        </p:txBody>
      </p:sp>
      <p:sp>
        <p:nvSpPr>
          <p:cNvPr id="28675" name="Text Box 1"/>
          <p:cNvSpPr txBox="1">
            <a:spLocks noChangeArrowheads="1"/>
          </p:cNvSpPr>
          <p:nvPr/>
        </p:nvSpPr>
        <p:spPr bwMode="auto">
          <a:xfrm>
            <a:off x="3884613" y="8863013"/>
            <a:ext cx="2968625" cy="276225"/>
          </a:xfrm>
          <a:prstGeom prst="rect">
            <a:avLst/>
          </a:prstGeom>
          <a:noFill/>
          <a:ln w="9525">
            <a:noFill/>
            <a:round/>
            <a:headEnd/>
            <a:tailEnd/>
          </a:ln>
        </p:spPr>
        <p:txBody>
          <a:bodyPr lIns="90000" tIns="46800" rIns="90000" bIns="46800" anchor="b">
            <a:spAutoFit/>
          </a:bodyPr>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45EEBC6C-0BBF-45EA-BAF6-C68170D8712B}" type="slidenum">
              <a:rPr lang="en-GB" sz="1200">
                <a:solidFill>
                  <a:srgbClr val="000000"/>
                </a:solidFill>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a:t>
            </a:fld>
            <a:endParaRPr lang="en-GB" sz="1200">
              <a:solidFill>
                <a:srgbClr val="000000"/>
              </a:solidFill>
            </a:endParaRPr>
          </a:p>
        </p:txBody>
      </p:sp>
      <p:sp>
        <p:nvSpPr>
          <p:cNvPr id="28676" name="Text Box 2"/>
          <p:cNvSpPr txBox="1">
            <a:spLocks noChangeArrowheads="1"/>
          </p:cNvSpPr>
          <p:nvPr/>
        </p:nvSpPr>
        <p:spPr bwMode="auto">
          <a:xfrm>
            <a:off x="0" y="8863013"/>
            <a:ext cx="2968625" cy="276225"/>
          </a:xfrm>
          <a:prstGeom prst="rect">
            <a:avLst/>
          </a:prstGeom>
          <a:noFill/>
          <a:ln w="9525">
            <a:noFill/>
            <a:round/>
            <a:headEnd/>
            <a:tailEnd/>
          </a:ln>
        </p:spPr>
        <p:txBody>
          <a:bodyPr lIns="90000" tIns="46800" rIns="90000" bIns="46800" anchor="b">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7" name="Text Box 3"/>
          <p:cNvSpPr txBox="1">
            <a:spLocks noChangeArrowheads="1"/>
          </p:cNvSpPr>
          <p:nvPr/>
        </p:nvSpPr>
        <p:spPr bwMode="auto">
          <a:xfrm>
            <a:off x="0" y="0"/>
            <a:ext cx="2968625" cy="276225"/>
          </a:xfrm>
          <a:prstGeom prst="rect">
            <a:avLst/>
          </a:prstGeom>
          <a:noFill/>
          <a:ln w="9525">
            <a:noFill/>
            <a:round/>
            <a:headEnd/>
            <a:tailEnd/>
          </a:ln>
        </p:spPr>
        <p:txBody>
          <a:bodyPr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8" name="Text Box 4"/>
          <p:cNvSpPr txBox="1">
            <a:spLocks noChangeArrowheads="1"/>
          </p:cNvSpPr>
          <p:nvPr/>
        </p:nvSpPr>
        <p:spPr bwMode="auto">
          <a:xfrm>
            <a:off x="3884613" y="0"/>
            <a:ext cx="2968625" cy="276225"/>
          </a:xfrm>
          <a:prstGeom prst="rect">
            <a:avLst/>
          </a:prstGeom>
          <a:noFill/>
          <a:ln w="9525">
            <a:noFill/>
            <a:round/>
            <a:headEnd/>
            <a:tailEnd/>
          </a:ln>
        </p:spPr>
        <p:txBody>
          <a:bodyPr lIns="90000" tIns="46800" rIns="90000" bIns="46800">
            <a:spAutoFit/>
          </a:bodyPr>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9" name="Text Box 5"/>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28680" name="Text Box 6"/>
          <p:cNvSpPr>
            <a:spLocks noGrp="1" noChangeArrowheads="1"/>
          </p:cNvSpPr>
          <p:nvPr>
            <p:ph type="body"/>
          </p:nvPr>
        </p:nvSpPr>
        <p:spPr>
          <a:xfrm>
            <a:off x="685800" y="4343400"/>
            <a:ext cx="5486400" cy="279180"/>
          </a:xfrm>
          <a:noFill/>
          <a:ln/>
        </p:spPr>
        <p:txBody>
          <a:bodyPr lIns="90000" tIns="46800" rIns="90000" bIns="46800">
            <a:spAutoFit/>
          </a:bodyPr>
          <a:lstStyle/>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15</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3:07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16</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3:07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17</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3:07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1532313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7.png"/><Relationship Id="rId4" Type="http://schemas.openxmlformats.org/officeDocument/2006/relationships/image" Target="../media/image16.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3.xml"/><Relationship Id="rId6" Type="http://schemas.microsoft.com/office/2007/relationships/hdphoto" Target="../media/hdphoto1.wdp"/><Relationship Id="rId5" Type="http://schemas.openxmlformats.org/officeDocument/2006/relationships/image" Target="../media/image17.png"/><Relationship Id="rId4" Type="http://schemas.openxmlformats.org/officeDocument/2006/relationships/image" Target="../media/image16.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2"/>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US" sz="2200" dirty="0" smtClean="0">
              <a:solidFill>
                <a:srgbClr val="FFFFFF">
                  <a:alpha val="99000"/>
                </a:srgbClr>
              </a:solidFill>
            </a:endParaRPr>
          </a:p>
        </p:txBody>
      </p:sp>
      <p:sp>
        <p:nvSpPr>
          <p:cNvPr id="2" name="Title 1"/>
          <p:cNvSpPr>
            <a:spLocks noGrp="1"/>
          </p:cNvSpPr>
          <p:nvPr>
            <p:ph type="ctrTitle" hasCustomPrompt="1"/>
          </p:nvPr>
        </p:nvSpPr>
        <p:spPr>
          <a:xfrm>
            <a:off x="969966" y="2265474"/>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4"/>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0613" t="78783" r="37784"/>
          <a:stretch/>
        </p:blipFill>
        <p:spPr bwMode="auto">
          <a:xfrm rot="10800000">
            <a:off x="5429250"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301"/>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229565402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3" y="1447800"/>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71792296"/>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5"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8660461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5" y="1411555"/>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5"/>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37344"/>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2452191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170727316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051421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419433"/>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1235568"/>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2" y="1941977"/>
            <a:ext cx="4114800" cy="443198"/>
          </a:xfrm>
        </p:spPr>
        <p:txBody>
          <a:bodyPr/>
          <a:lstStyle>
            <a:lvl1pPr marL="0" indent="0" algn="ctr">
              <a:buFont typeface="Arial" pitchFamily="34" charset="0"/>
              <a:buNone/>
              <a:defRPr/>
            </a:lvl1pPr>
          </a:lstStyle>
          <a:p>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algn="l" defTabSz="914099"/>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70"/>
            <a:ext cx="3118500" cy="2769989"/>
          </a:xfrm>
          <a:prstGeom prst="rect">
            <a:avLst/>
          </a:prstGeom>
          <a:noFill/>
        </p:spPr>
        <p:txBody>
          <a:bodyPr wrap="square" lIns="0" tIns="0" rIns="0" bIns="0" rtlCol="0">
            <a:spAutoFit/>
          </a:bodyPr>
          <a:lstStyle/>
          <a:p>
            <a:pPr algn="l" defTabSz="914363" fontAlgn="auto">
              <a:spcBef>
                <a:spcPts val="0"/>
              </a:spcBef>
              <a:spcAft>
                <a:spcPts val="0"/>
              </a:spcAft>
            </a:pPr>
            <a:r>
              <a:rPr lang="en-US" sz="3600" b="1" dirty="0" smtClean="0">
                <a:solidFill>
                  <a:srgbClr val="03C2F1">
                    <a:alpha val="99000"/>
                  </a:srgbClr>
                </a:solidFill>
                <a:latin typeface="Arial"/>
                <a:ea typeface="+mn-ea"/>
              </a:rPr>
              <a:t>Scan the Tag </a:t>
            </a:r>
            <a:r>
              <a:rPr lang="en-US" sz="3600" b="1" dirty="0" smtClean="0">
                <a:solidFill>
                  <a:srgbClr val="FFC425">
                    <a:alpha val="99000"/>
                  </a:srgbClr>
                </a:solidFill>
                <a:latin typeface="Arial"/>
                <a:ea typeface="+mn-ea"/>
              </a:rPr>
              <a:t/>
            </a:r>
            <a:br>
              <a:rPr lang="en-US" sz="3600" b="1" dirty="0" smtClean="0">
                <a:solidFill>
                  <a:srgbClr val="FFC425">
                    <a:alpha val="99000"/>
                  </a:srgbClr>
                </a:solidFill>
                <a:latin typeface="Arial"/>
                <a:ea typeface="+mn-ea"/>
              </a:rPr>
            </a:br>
            <a:r>
              <a:rPr lang="en-US" sz="3600" dirty="0" smtClean="0">
                <a:solidFill>
                  <a:srgbClr val="000000">
                    <a:lumMod val="50000"/>
                    <a:lumOff val="50000"/>
                    <a:alpha val="99000"/>
                  </a:srgbClr>
                </a:solidFill>
                <a:latin typeface="Arial"/>
                <a:ea typeface="+mn-ea"/>
              </a:rPr>
              <a:t>to evaluate this session now on </a:t>
            </a:r>
            <a:r>
              <a:rPr lang="en-US" sz="3600" b="1" dirty="0" err="1" smtClean="0">
                <a:solidFill>
                  <a:srgbClr val="03C2F1">
                    <a:alpha val="99000"/>
                  </a:srgbClr>
                </a:solidFill>
                <a:latin typeface="Arial"/>
                <a:ea typeface="+mn-ea"/>
              </a:rPr>
              <a:t>myTech•Ed</a:t>
            </a:r>
            <a:r>
              <a:rPr lang="en-US" sz="3600" b="1" dirty="0" smtClean="0">
                <a:solidFill>
                  <a:srgbClr val="03C2F1">
                    <a:alpha val="99000"/>
                  </a:srgbClr>
                </a:solidFill>
                <a:latin typeface="Arial"/>
                <a:ea typeface="+mn-ea"/>
              </a:rPr>
              <a:t> Mobile</a:t>
            </a:r>
            <a:endParaRPr lang="en-US" sz="3600" b="1" dirty="0" smtClean="0">
              <a:solidFill>
                <a:srgbClr val="F09A1F"/>
              </a:solidFill>
              <a:latin typeface="Arial"/>
              <a:ea typeface="+mn-ea"/>
            </a:endParaRPr>
          </a:p>
        </p:txBody>
      </p:sp>
      <p:sp>
        <p:nvSpPr>
          <p:cNvPr id="9" name="Isosceles Triangle 8"/>
          <p:cNvSpPr/>
          <p:nvPr userDrawn="1"/>
        </p:nvSpPr>
        <p:spPr bwMode="auto">
          <a:xfrm rot="16200000">
            <a:off x="2982783"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8" y="2769644"/>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4" y="497189"/>
            <a:ext cx="2271293" cy="811495"/>
          </a:xfrm>
          <a:prstGeom prst="rect">
            <a:avLst/>
          </a:prstGeom>
        </p:spPr>
      </p:pic>
    </p:spTree>
    <p:extLst>
      <p:ext uri="{BB962C8B-B14F-4D97-AF65-F5344CB8AC3E}">
        <p14:creationId xmlns:p14="http://schemas.microsoft.com/office/powerpoint/2010/main" val="241159844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481442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3"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6331152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2"/>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6"/>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5" y="4191002"/>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975565778"/>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2265474"/>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4"/>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6" y="1905002"/>
            <a:ext cx="11149011"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9583621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US" sz="2200" dirty="0" smtClean="0">
              <a:solidFill>
                <a:srgbClr val="FFFFFF">
                  <a:alpha val="99000"/>
                </a:srgb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128592577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80920950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89345269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122911567"/>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59274529"/>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156537464"/>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751773695"/>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2897672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5" y="4189145"/>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2"/>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165639043"/>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22297906"/>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3443196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01664534"/>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92992347"/>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403238340"/>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5506663"/>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7664433"/>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6191962"/>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algn="l" defTabSz="914099"/>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pPr algn="l" defTabSz="914363" fontAlgn="auto">
              <a:spcBef>
                <a:spcPts val="0"/>
              </a:spcBef>
              <a:spcAft>
                <a:spcPts val="0"/>
              </a:spcAft>
            </a:pPr>
            <a:r>
              <a:rPr lang="en-US" sz="3600" b="1" dirty="0" smtClean="0">
                <a:solidFill>
                  <a:srgbClr val="03C2F1">
                    <a:alpha val="99000"/>
                  </a:srgbClr>
                </a:solidFill>
                <a:latin typeface="Arial"/>
                <a:ea typeface="+mn-ea"/>
              </a:rPr>
              <a:t>Scan the Tag </a:t>
            </a:r>
            <a:r>
              <a:rPr lang="en-US" sz="3600" b="1" dirty="0" smtClean="0">
                <a:solidFill>
                  <a:srgbClr val="FFC425">
                    <a:alpha val="99000"/>
                  </a:srgbClr>
                </a:solidFill>
                <a:latin typeface="Arial"/>
                <a:ea typeface="+mn-ea"/>
              </a:rPr>
              <a:t/>
            </a:r>
            <a:br>
              <a:rPr lang="en-US" sz="3600" b="1" dirty="0" smtClean="0">
                <a:solidFill>
                  <a:srgbClr val="FFC425">
                    <a:alpha val="99000"/>
                  </a:srgbClr>
                </a:solidFill>
                <a:latin typeface="Arial"/>
                <a:ea typeface="+mn-ea"/>
              </a:rPr>
            </a:br>
            <a:r>
              <a:rPr lang="en-US" sz="3600" dirty="0" smtClean="0">
                <a:solidFill>
                  <a:srgbClr val="000000">
                    <a:lumMod val="50000"/>
                    <a:lumOff val="50000"/>
                    <a:alpha val="99000"/>
                  </a:srgbClr>
                </a:solidFill>
                <a:latin typeface="Arial"/>
                <a:ea typeface="+mn-ea"/>
              </a:rPr>
              <a:t>to evaluate this session now on </a:t>
            </a:r>
            <a:r>
              <a:rPr lang="en-US" sz="3600" b="1" dirty="0" err="1" smtClean="0">
                <a:solidFill>
                  <a:srgbClr val="03C2F1">
                    <a:alpha val="99000"/>
                  </a:srgbClr>
                </a:solidFill>
                <a:latin typeface="Arial"/>
                <a:ea typeface="+mn-ea"/>
              </a:rPr>
              <a:t>myTech•Ed</a:t>
            </a:r>
            <a:r>
              <a:rPr lang="en-US" sz="3600" b="1" dirty="0" smtClean="0">
                <a:solidFill>
                  <a:srgbClr val="03C2F1">
                    <a:alpha val="99000"/>
                  </a:srgbClr>
                </a:solidFill>
                <a:latin typeface="Arial"/>
                <a:ea typeface="+mn-ea"/>
              </a:rPr>
              <a:t> Mobile</a:t>
            </a:r>
            <a:endParaRPr lang="en-US" sz="3600" b="1" dirty="0" smtClean="0">
              <a:solidFill>
                <a:srgbClr val="F09A1F"/>
              </a:solidFill>
              <a:latin typeface="Arial"/>
              <a:ea typeface="+mn-ea"/>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270715467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9983029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5" y="4191002"/>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2"/>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376832505"/>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58640220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5" y="4191002"/>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2"/>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73794410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5" y="4191002"/>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2"/>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40549455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5" y="4191002"/>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2"/>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39015618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979067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5498830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image" Target="../media/image1.jpeg"/><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theme" Target="../theme/theme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5" y="1447800"/>
            <a:ext cx="11149011"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76975628"/>
      </p:ext>
    </p:extLst>
  </p:cSld>
  <p:clrMap bg1="dk1" tx1="lt1" bg2="dk2" tx2="lt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 id="2147483983" r:id="rId12"/>
    <p:sldLayoutId id="2147483984" r:id="rId13"/>
    <p:sldLayoutId id="2147483985" r:id="rId14"/>
    <p:sldLayoutId id="2147483986" r:id="rId15"/>
    <p:sldLayoutId id="2147483987" r:id="rId16"/>
    <p:sldLayoutId id="2147483988" r:id="rId17"/>
    <p:sldLayoutId id="2147483989" r:id="rId18"/>
    <p:sldLayoutId id="2147483990" r:id="rId19"/>
    <p:sldLayoutId id="2147483993" r:id="rId20"/>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6" y="1905002"/>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90580342"/>
      </p:ext>
    </p:extLst>
  </p:cSld>
  <p:clrMap bg1="dk1" tx1="lt1" bg2="dk2" tx2="lt2" accent1="accent1" accent2="accent2" accent3="accent3" accent4="accent4" accent5="accent5" accent6="accent6" hlink="hlink" folHlink="folHlink"/>
  <p:sldLayoutIdLst>
    <p:sldLayoutId id="2147483992"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19733135"/>
      </p:ext>
    </p:extLst>
  </p:cSld>
  <p:clrMap bg1="dk1" tx1="lt1" bg2="dk2" tx2="lt2" accent1="accent1" accent2="accent2" accent3="accent3" accent4="accent4" accent5="accent5" accent6="accent6" hlink="hlink" folHlink="folHlink"/>
  <p:sldLayoutIdLst>
    <p:sldLayoutId id="2147483995"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 id="2147484006" r:id="rId12"/>
    <p:sldLayoutId id="2147484007" r:id="rId13"/>
    <p:sldLayoutId id="2147484008" r:id="rId14"/>
    <p:sldLayoutId id="2147484009" r:id="rId15"/>
    <p:sldLayoutId id="2147484010" r:id="rId16"/>
    <p:sldLayoutId id="2147484011" r:id="rId17"/>
    <p:sldLayoutId id="2147484012" r:id="rId18"/>
    <p:sldLayoutId id="2147484013" r:id="rId19"/>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8" Type="http://schemas.openxmlformats.org/officeDocument/2006/relationships/hyperlink" Target="http://www.facebook.com/visualstudio" TargetMode="External"/><Relationship Id="rId3" Type="http://schemas.openxmlformats.org/officeDocument/2006/relationships/hyperlink" Target="http://www.microsoft.com/visualstudio/en-us/lightswitch" TargetMode="External"/><Relationship Id="rId7" Type="http://schemas.openxmlformats.org/officeDocument/2006/relationships/hyperlink" Target="http://www.microsoft.com/sqlserver/en/us/default.aspx" TargetMode="External"/><Relationship Id="rId2" Type="http://schemas.openxmlformats.org/officeDocument/2006/relationships/hyperlink" Target="http://www.microsoft.com/visualstudio" TargetMode="External"/><Relationship Id="rId1" Type="http://schemas.openxmlformats.org/officeDocument/2006/relationships/slideLayout" Target="../slideLayouts/slideLayout29.xml"/><Relationship Id="rId6" Type="http://schemas.openxmlformats.org/officeDocument/2006/relationships/hyperlink" Target="http://blogs.msdn.com/b/bharry/" TargetMode="External"/><Relationship Id="rId5" Type="http://schemas.openxmlformats.org/officeDocument/2006/relationships/hyperlink" Target="http://blogs.msdn.com/b/somasegar/" TargetMode="External"/><Relationship Id="rId4" Type="http://schemas.openxmlformats.org/officeDocument/2006/relationships/hyperlink" Target="http://www.microsoft.com/expression/"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0.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3.xml"/><Relationship Id="rId1" Type="http://schemas.openxmlformats.org/officeDocument/2006/relationships/slideLayout" Target="../slideLayouts/slideLayout34.xml"/><Relationship Id="rId6" Type="http://schemas.openxmlformats.org/officeDocument/2006/relationships/hyperlink" Target="http://microsoft.com/technet" TargetMode="External"/><Relationship Id="rId11" Type="http://schemas.openxmlformats.org/officeDocument/2006/relationships/image" Target="../media/image29.png"/><Relationship Id="rId5" Type="http://schemas.openxmlformats.org/officeDocument/2006/relationships/hyperlink" Target="http://www.microsoft.com/learning" TargetMode="External"/><Relationship Id="rId10" Type="http://schemas.openxmlformats.org/officeDocument/2006/relationships/image" Target="../media/image28.emf"/><Relationship Id="rId4" Type="http://schemas.openxmlformats.org/officeDocument/2006/relationships/image" Target="../media/image25.png"/><Relationship Id="rId9" Type="http://schemas.openxmlformats.org/officeDocument/2006/relationships/image" Target="../media/image27.png"/><Relationship Id="rId14" Type="http://schemas.microsoft.com/office/2007/relationships/hdphoto" Target="../media/hdphoto2.wdp"/></Relationships>
</file>

<file path=ppt/slides/_rels/slide16.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hyperlink" Target="http://www.nycdotnetdev.com/"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hyperlink" Target="http://finance.groups.yahoo.com/group/kanbandev/message/9261" TargetMode="Externa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Yes We </a:t>
            </a:r>
            <a:r>
              <a:rPr lang="en-US" dirty="0" err="1" smtClean="0"/>
              <a:t>Kanban</a:t>
            </a:r>
            <a:r>
              <a:rPr lang="en-US" dirty="0" smtClean="0"/>
              <a:t>!</a:t>
            </a:r>
            <a:endParaRPr lang="en-US" dirty="0"/>
          </a:p>
        </p:txBody>
      </p:sp>
      <p:sp>
        <p:nvSpPr>
          <p:cNvPr id="3" name="Subtitle 2"/>
          <p:cNvSpPr>
            <a:spLocks noGrp="1"/>
          </p:cNvSpPr>
          <p:nvPr>
            <p:ph type="subTitle" idx="1"/>
          </p:nvPr>
        </p:nvSpPr>
        <p:spPr/>
        <p:txBody>
          <a:bodyPr/>
          <a:lstStyle/>
          <a:p>
            <a:r>
              <a:rPr lang="en-US" dirty="0" smtClean="0"/>
              <a:t>Stephen Forte @</a:t>
            </a:r>
            <a:r>
              <a:rPr lang="en-US" dirty="0" err="1" smtClean="0"/>
              <a:t>worksonmypc</a:t>
            </a:r>
            <a:endParaRPr lang="en-US" dirty="0" smtClean="0"/>
          </a:p>
          <a:p>
            <a:r>
              <a:rPr lang="en-US" dirty="0" smtClean="0"/>
              <a:t>Chief Strategy Officer</a:t>
            </a:r>
          </a:p>
          <a:p>
            <a:r>
              <a:rPr lang="en-US" dirty="0" err="1" smtClean="0"/>
              <a:t>Telerik</a:t>
            </a:r>
            <a:endParaRPr lang="en-US" dirty="0" smtClean="0"/>
          </a:p>
        </p:txBody>
      </p:sp>
      <p:sp>
        <p:nvSpPr>
          <p:cNvPr id="7" name="Text Placeholder 6"/>
          <p:cNvSpPr>
            <a:spLocks noGrp="1"/>
          </p:cNvSpPr>
          <p:nvPr>
            <p:ph type="body" sz="quarter" idx="10"/>
          </p:nvPr>
        </p:nvSpPr>
        <p:spPr/>
        <p:txBody>
          <a:bodyPr/>
          <a:lstStyle/>
          <a:p>
            <a:r>
              <a:rPr lang="en-US" dirty="0" smtClean="0"/>
              <a:t>DPR203</a:t>
            </a:r>
            <a:endParaRPr lang="en-US" dirty="0"/>
          </a:p>
        </p:txBody>
      </p:sp>
    </p:spTree>
    <p:extLst>
      <p:ext uri="{BB962C8B-B14F-4D97-AF65-F5344CB8AC3E}">
        <p14:creationId xmlns:p14="http://schemas.microsoft.com/office/powerpoint/2010/main" val="283462765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title"/>
          </p:nvPr>
        </p:nvSpPr>
        <p:spPr/>
        <p:txBody>
          <a:bodyPr>
            <a:normAutofit/>
          </a:bodyPr>
          <a:lstStyle/>
          <a:p>
            <a:pPr eaLnBrk="1" hangingPunct="1"/>
            <a:r>
              <a:rPr lang="en-CA" dirty="0" err="1" smtClean="0"/>
              <a:t>Kanban</a:t>
            </a:r>
            <a:endParaRPr lang="en-CA" dirty="0"/>
          </a:p>
        </p:txBody>
      </p:sp>
      <p:sp>
        <p:nvSpPr>
          <p:cNvPr id="2" name="Text Placeholder 1"/>
          <p:cNvSpPr>
            <a:spLocks noGrp="1"/>
          </p:cNvSpPr>
          <p:nvPr>
            <p:ph type="body" sz="quarter" idx="10"/>
          </p:nvPr>
        </p:nvSpPr>
        <p:spPr>
          <a:xfrm>
            <a:off x="519113" y="1447800"/>
            <a:ext cx="11149013" cy="443198"/>
          </a:xfrm>
        </p:spPr>
        <p:txBody>
          <a:bodyPr/>
          <a:lstStyle/>
          <a:p>
            <a:endParaRPr lang="en-CA"/>
          </a:p>
        </p:txBody>
      </p:sp>
      <p:pic>
        <p:nvPicPr>
          <p:cNvPr id="4101" name="Picture 5"/>
          <p:cNvPicPr>
            <a:picLocks noGrp="1" noChangeAspect="1" noChangeArrowheads="1"/>
          </p:cNvPicPr>
          <p:nvPr>
            <p:ph idx="4294967295"/>
          </p:nvPr>
        </p:nvPicPr>
        <p:blipFill>
          <a:blip r:embed="rId2" cstate="email">
            <a:extLst>
              <a:ext uri="{28A0092B-C50C-407E-A947-70E740481C1C}">
                <a14:useLocalDpi xmlns:a14="http://schemas.microsoft.com/office/drawing/2010/main"/>
              </a:ext>
            </a:extLst>
          </a:blip>
          <a:stretch>
            <a:fillRect/>
          </a:stretch>
        </p:blipFill>
        <p:spPr bwMode="auto">
          <a:xfrm>
            <a:off x="0" y="893763"/>
            <a:ext cx="12188825" cy="603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126675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pPr fontAlgn="base"/>
            <a:r>
              <a:rPr lang="en-US" dirty="0" err="1"/>
              <a:t>Kanban</a:t>
            </a:r>
            <a:r>
              <a:rPr lang="en-US" dirty="0"/>
              <a:t> Board</a:t>
            </a:r>
          </a:p>
        </p:txBody>
      </p:sp>
    </p:spTree>
    <p:extLst>
      <p:ext uri="{BB962C8B-B14F-4D97-AF65-F5344CB8AC3E}">
        <p14:creationId xmlns:p14="http://schemas.microsoft.com/office/powerpoint/2010/main" val="151959027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Establishing a Delivery Cadence</a:t>
            </a:r>
            <a:endParaRPr lang="en-US" dirty="0"/>
          </a:p>
        </p:txBody>
      </p:sp>
      <p:sp>
        <p:nvSpPr>
          <p:cNvPr id="3" name="Content Placeholder 2"/>
          <p:cNvSpPr>
            <a:spLocks noGrp="1"/>
          </p:cNvSpPr>
          <p:nvPr>
            <p:ph idx="1"/>
          </p:nvPr>
        </p:nvSpPr>
        <p:spPr>
          <a:xfrm>
            <a:off x="519113" y="1447801"/>
            <a:ext cx="11149013" cy="984885"/>
          </a:xfrm>
        </p:spPr>
        <p:txBody>
          <a:bodyPr/>
          <a:lstStyle/>
          <a:p>
            <a:r>
              <a:rPr lang="en-US" dirty="0" smtClean="0"/>
              <a:t>Define how long it takes to pull an item through the system</a:t>
            </a:r>
          </a:p>
          <a:p>
            <a:r>
              <a:rPr lang="en-US" dirty="0" smtClean="0"/>
              <a:t>Time box your process to force kaizen</a:t>
            </a:r>
            <a:endParaRPr lang="en-US" dirty="0"/>
          </a:p>
        </p:txBody>
      </p:sp>
    </p:spTree>
    <p:extLst>
      <p:ext uri="{BB962C8B-B14F-4D97-AF65-F5344CB8AC3E}">
        <p14:creationId xmlns:p14="http://schemas.microsoft.com/office/powerpoint/2010/main" val="133218449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Autofit/>
          </a:bodyPr>
          <a:lstStyle/>
          <a:p>
            <a:pPr eaLnBrk="1" hangingPunct="1"/>
            <a:r>
              <a:rPr lang="en-US" dirty="0" smtClean="0"/>
              <a:t>Questions? </a:t>
            </a:r>
            <a:br>
              <a:rPr lang="en-US" dirty="0" smtClean="0"/>
            </a:br>
            <a:endParaRPr lang="en-US" dirty="0" smtClean="0"/>
          </a:p>
        </p:txBody>
      </p:sp>
      <p:pic>
        <p:nvPicPr>
          <p:cNvPr id="29699" name="Picture 3" descr="Deer In The Headlights"/>
          <p:cNvPicPr>
            <a:picLocks noGrp="1" noChangeAspect="1" noChangeArrowheads="1"/>
          </p:cNvPicPr>
          <p:nvPr>
            <p:ph idx="1"/>
          </p:nvPr>
        </p:nvPicPr>
        <p:blipFill>
          <a:blip r:embed="rId2"/>
          <a:stretch>
            <a:fillRect/>
          </a:stretch>
        </p:blipFill>
        <p:spPr>
          <a:xfrm>
            <a:off x="3711795" y="1447800"/>
            <a:ext cx="4765236" cy="2520645"/>
          </a:xfrm>
          <a:prstGeom prst="rect">
            <a:avLst/>
          </a:prstGeom>
          <a:noFill/>
          <a:ln>
            <a:noFill/>
          </a:ln>
        </p:spPr>
      </p:pic>
    </p:spTree>
    <p:extLst>
      <p:ext uri="{BB962C8B-B14F-4D97-AF65-F5344CB8AC3E}">
        <p14:creationId xmlns:p14="http://schemas.microsoft.com/office/powerpoint/2010/main" val="264475113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DPR Track Resources</a:t>
            </a:r>
            <a:endParaRPr lang="en-US" dirty="0"/>
          </a:p>
        </p:txBody>
      </p:sp>
      <p:sp>
        <p:nvSpPr>
          <p:cNvPr id="5" name="Content Placeholder 4"/>
          <p:cNvSpPr>
            <a:spLocks noGrp="1"/>
          </p:cNvSpPr>
          <p:nvPr>
            <p:ph type="body" sz="quarter" idx="10"/>
          </p:nvPr>
        </p:nvSpPr>
        <p:spPr/>
        <p:txBody>
          <a:bodyPr/>
          <a:lstStyle/>
          <a:p>
            <a:r>
              <a:rPr lang="en-US" smtClean="0">
                <a:hlinkClick r:id="rId2"/>
              </a:rPr>
              <a:t>http://www.microsoft.com/visualstudio</a:t>
            </a:r>
            <a:r>
              <a:rPr lang="en-US" smtClean="0"/>
              <a:t> </a:t>
            </a:r>
          </a:p>
          <a:p>
            <a:r>
              <a:rPr lang="en-US" smtClean="0">
                <a:hlinkClick r:id="rId3"/>
              </a:rPr>
              <a:t>http://www.microsoft.com/visualstudio/en-us/lightswitch</a:t>
            </a:r>
            <a:r>
              <a:rPr lang="en-US" smtClean="0"/>
              <a:t> </a:t>
            </a:r>
          </a:p>
          <a:p>
            <a:r>
              <a:rPr lang="en-US" smtClean="0">
                <a:hlinkClick r:id="rId4"/>
              </a:rPr>
              <a:t>http://www.microsoft.com/expression/</a:t>
            </a:r>
            <a:endParaRPr lang="en-US" smtClean="0"/>
          </a:p>
          <a:p>
            <a:r>
              <a:rPr lang="en-US" smtClean="0">
                <a:hlinkClick r:id="rId5"/>
              </a:rPr>
              <a:t>http://blogs.msdn.com/b/somasegar/</a:t>
            </a:r>
            <a:endParaRPr lang="en-US" smtClean="0"/>
          </a:p>
          <a:p>
            <a:r>
              <a:rPr lang="en-US" smtClean="0">
                <a:hlinkClick r:id="rId6"/>
              </a:rPr>
              <a:t>http://blogs.msdn.com/b/bharry/</a:t>
            </a:r>
            <a:endParaRPr lang="en-US" smtClean="0"/>
          </a:p>
          <a:p>
            <a:r>
              <a:rPr lang="en-US" smtClean="0">
                <a:hlinkClick r:id="rId7"/>
              </a:rPr>
              <a:t>http://www.microsoft.com/sqlserver/en/us/default.aspx</a:t>
            </a:r>
            <a:endParaRPr lang="en-US" smtClean="0"/>
          </a:p>
          <a:p>
            <a:r>
              <a:rPr lang="en-US" smtClean="0">
                <a:hlinkClick r:id="rId8"/>
              </a:rPr>
              <a:t>http://www.facebook.com/visualstudio</a:t>
            </a:r>
            <a:r>
              <a:rPr lang="en-US" smtClean="0"/>
              <a:t> </a:t>
            </a:r>
          </a:p>
          <a:p>
            <a:endParaRPr lang="en-US" dirty="0"/>
          </a:p>
        </p:txBody>
      </p:sp>
    </p:spTree>
    <p:extLst>
      <p:ext uri="{BB962C8B-B14F-4D97-AF65-F5344CB8AC3E}">
        <p14:creationId xmlns:p14="http://schemas.microsoft.com/office/powerpoint/2010/main" val="85507656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defTabSz="914363" fontAlgn="auto">
              <a:spcBef>
                <a:spcPts val="0"/>
              </a:spcBef>
              <a:spcAft>
                <a:spcPts val="0"/>
              </a:spcAft>
            </a:pPr>
            <a:r>
              <a:rPr lang="en-US" sz="1800" dirty="0" smtClean="0">
                <a:solidFill>
                  <a:srgbClr val="FFFFFF"/>
                </a:solidFill>
                <a:latin typeface="Arial"/>
                <a:ea typeface="+mn-ea"/>
                <a:hlinkClick r:id="rId3"/>
              </a:rPr>
              <a:t>www.microsoft.com/teched</a:t>
            </a:r>
            <a:endParaRPr lang="en-US" sz="1600" dirty="0">
              <a:solidFill>
                <a:srgbClr val="FFFFFF"/>
              </a:solidFill>
              <a:latin typeface="Arial"/>
              <a:ea typeface="+mn-ea"/>
            </a:endParaRPr>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indent="0" defTabSz="914363" fontAlgn="auto">
              <a:spcBef>
                <a:spcPts val="0"/>
              </a:spcBef>
              <a:spcAft>
                <a:spcPts val="0"/>
              </a:spcAft>
              <a:tabLst>
                <a:tab pos="1828800" algn="l"/>
              </a:tabLst>
            </a:pPr>
            <a:r>
              <a:rPr lang="en-US" sz="1600" dirty="0" smtClean="0">
                <a:solidFill>
                  <a:srgbClr val="000000">
                    <a:lumMod val="65000"/>
                    <a:lumOff val="35000"/>
                    <a:alpha val="99000"/>
                  </a:srgbClr>
                </a:solidFill>
                <a:latin typeface="Arial"/>
                <a:ea typeface="+mn-ea"/>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indent="0" defTabSz="914363" fontAlgn="auto">
              <a:spcBef>
                <a:spcPts val="0"/>
              </a:spcBef>
              <a:spcAft>
                <a:spcPts val="0"/>
              </a:spcAft>
              <a:tabLst>
                <a:tab pos="1828800" algn="l"/>
              </a:tabLst>
            </a:pPr>
            <a:r>
              <a:rPr lang="en-US" sz="1600" dirty="0" smtClean="0">
                <a:solidFill>
                  <a:srgbClr val="000000">
                    <a:lumMod val="65000"/>
                    <a:lumOff val="35000"/>
                    <a:alpha val="99000"/>
                  </a:srgbClr>
                </a:solidFill>
                <a:latin typeface="Arial"/>
                <a:ea typeface="+mn-ea"/>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indent="0" defTabSz="914363" fontAlgn="auto">
              <a:spcBef>
                <a:spcPts val="0"/>
              </a:spcBef>
              <a:spcAft>
                <a:spcPts val="0"/>
              </a:spcAft>
              <a:tabLst>
                <a:tab pos="1828800" algn="l"/>
              </a:tabLst>
            </a:pPr>
            <a:r>
              <a:rPr lang="en-US" sz="1600" dirty="0" smtClean="0">
                <a:solidFill>
                  <a:srgbClr val="000000">
                    <a:lumMod val="65000"/>
                    <a:lumOff val="35000"/>
                    <a:alpha val="99000"/>
                  </a:srgbClr>
                </a:solidFill>
                <a:latin typeface="Arial"/>
                <a:ea typeface="+mn-ea"/>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indent="0" defTabSz="914363" fontAlgn="auto">
              <a:spcBef>
                <a:spcPts val="0"/>
              </a:spcBef>
              <a:spcAft>
                <a:spcPts val="0"/>
              </a:spcAft>
              <a:tabLst>
                <a:tab pos="1828800" algn="l"/>
              </a:tabLst>
            </a:pPr>
            <a:r>
              <a:rPr lang="en-US" sz="1600" dirty="0" smtClean="0">
                <a:solidFill>
                  <a:srgbClr val="000000">
                    <a:lumMod val="65000"/>
                    <a:lumOff val="35000"/>
                    <a:alpha val="99000"/>
                  </a:srgbClr>
                </a:solidFill>
                <a:latin typeface="Arial"/>
                <a:ea typeface="+mn-ea"/>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defTabSz="914363" fontAlgn="auto">
              <a:spcBef>
                <a:spcPts val="0"/>
              </a:spcBef>
              <a:spcAft>
                <a:spcPts val="0"/>
              </a:spcAft>
            </a:pPr>
            <a:r>
              <a:rPr lang="en-US" sz="1800" dirty="0" smtClean="0">
                <a:solidFill>
                  <a:srgbClr val="FFFFFF"/>
                </a:solidFill>
                <a:latin typeface="Arial"/>
                <a:ea typeface="+mn-ea"/>
                <a:hlinkClick r:id="rId5"/>
              </a:rPr>
              <a:t>www.microsoft.com/learning</a:t>
            </a:r>
            <a:r>
              <a:rPr lang="en-US" sz="1800" dirty="0" smtClean="0">
                <a:solidFill>
                  <a:srgbClr val="FFFFFF"/>
                </a:solidFill>
                <a:latin typeface="Arial"/>
                <a:ea typeface="+mn-ea"/>
              </a:rPr>
              <a:t> </a:t>
            </a:r>
            <a:endParaRPr lang="en-US" sz="1600" dirty="0">
              <a:solidFill>
                <a:srgbClr val="FFFFFF"/>
              </a:solidFill>
              <a:latin typeface="Arial"/>
              <a:ea typeface="+mn-ea"/>
            </a:endParaRPr>
          </a:p>
        </p:txBody>
      </p:sp>
      <p:sp>
        <p:nvSpPr>
          <p:cNvPr id="26" name="Rectangle 25"/>
          <p:cNvSpPr/>
          <p:nvPr/>
        </p:nvSpPr>
        <p:spPr bwMode="white">
          <a:xfrm>
            <a:off x="507867" y="6291910"/>
            <a:ext cx="5307218" cy="369332"/>
          </a:xfrm>
          <a:prstGeom prst="rect">
            <a:avLst/>
          </a:prstGeom>
        </p:spPr>
        <p:txBody>
          <a:bodyPr wrap="square">
            <a:spAutoFit/>
          </a:bodyPr>
          <a:lstStyle/>
          <a:p>
            <a:pPr defTabSz="914363" fontAlgn="auto">
              <a:spcBef>
                <a:spcPts val="600"/>
              </a:spcBef>
              <a:spcAft>
                <a:spcPts val="0"/>
              </a:spcAft>
              <a:buSzPct val="120000"/>
              <a:tabLst>
                <a:tab pos="1828800" algn="l"/>
              </a:tabLst>
              <a:defRPr/>
            </a:pPr>
            <a:r>
              <a:rPr lang="en-US" sz="1800" dirty="0" smtClean="0">
                <a:solidFill>
                  <a:srgbClr val="FFFFFF"/>
                </a:solidFill>
                <a:latin typeface="Calibri" pitchFamily="34" charset="0"/>
                <a:ea typeface="+mn-ea"/>
                <a:hlinkClick r:id="rId6"/>
              </a:rPr>
              <a:t>http://microsoft.com/technet</a:t>
            </a:r>
            <a:r>
              <a:rPr lang="en-US" sz="1800" b="1" dirty="0" smtClean="0">
                <a:solidFill>
                  <a:srgbClr val="FFFFFF"/>
                </a:solidFill>
                <a:latin typeface="Calibri" pitchFamily="34" charset="0"/>
                <a:ea typeface="+mn-ea"/>
              </a:rPr>
              <a:t>  </a:t>
            </a:r>
            <a:endParaRPr lang="en-US" sz="1800" dirty="0" smtClean="0">
              <a:solidFill>
                <a:srgbClr val="FFFFFF"/>
              </a:solidFill>
              <a:latin typeface="Calibri" pitchFamily="34" charset="0"/>
              <a:ea typeface="+mn-ea"/>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defTabSz="914363" fontAlgn="auto">
              <a:spcBef>
                <a:spcPts val="600"/>
              </a:spcBef>
              <a:spcAft>
                <a:spcPts val="0"/>
              </a:spcAft>
              <a:tabLst>
                <a:tab pos="1828800" algn="l"/>
              </a:tabLst>
            </a:pPr>
            <a:r>
              <a:rPr lang="en-US" sz="1800" dirty="0" smtClean="0">
                <a:solidFill>
                  <a:srgbClr val="FFFFFF"/>
                </a:solidFill>
                <a:latin typeface="Arial"/>
                <a:ea typeface="+mn-ea"/>
                <a:hlinkClick r:id="rId7"/>
              </a:rPr>
              <a:t>http://microsoft.com/msdn</a:t>
            </a:r>
            <a:r>
              <a:rPr lang="en-US" sz="1800" b="1" dirty="0" smtClean="0">
                <a:solidFill>
                  <a:srgbClr val="FFFFFF"/>
                </a:solidFill>
                <a:latin typeface="Arial"/>
                <a:ea typeface="+mn-ea"/>
              </a:rPr>
              <a:t> </a:t>
            </a:r>
            <a:endParaRPr lang="en-US" sz="1800" dirty="0" smtClean="0">
              <a:solidFill>
                <a:srgbClr val="FFFFFF"/>
              </a:solidFill>
              <a:latin typeface="Arial"/>
              <a:ea typeface="+mn-ea"/>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pPr algn="l" defTabSz="914363" fontAlgn="auto">
              <a:spcBef>
                <a:spcPts val="0"/>
              </a:spcBef>
              <a:spcAft>
                <a:spcPts val="0"/>
              </a:spcAft>
            </a:pPr>
            <a:r>
              <a:rPr lang="en-US" sz="2800" dirty="0" smtClean="0">
                <a:gradFill>
                  <a:gsLst>
                    <a:gs pos="0">
                      <a:srgbClr val="FFFFFF"/>
                    </a:gs>
                    <a:gs pos="86000">
                      <a:srgbClr val="FFFFFF"/>
                    </a:gs>
                  </a:gsLst>
                  <a:lin ang="5400000" scaled="0"/>
                </a:gradFill>
                <a:latin typeface="Segoe" pitchFamily="34" charset="0"/>
                <a:ea typeface="+mn-ea"/>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defTabSz="914363" fontAlgn="auto">
              <a:spcBef>
                <a:spcPts val="0"/>
              </a:spcBef>
              <a:spcAft>
                <a:spcPts val="0"/>
              </a:spcAft>
            </a:pPr>
            <a:r>
              <a:rPr lang="en-US" sz="1800" u="sng" dirty="0" smtClean="0">
                <a:solidFill>
                  <a:srgbClr val="FFFFFF"/>
                </a:solidFill>
                <a:latin typeface="Arial"/>
                <a:ea typeface="+mn-ea"/>
                <a:hlinkClick r:id="rId12"/>
              </a:rPr>
              <a:t>http://northamerica.msteched.com</a:t>
            </a:r>
            <a:endParaRPr lang="en-US" sz="1600" dirty="0">
              <a:solidFill>
                <a:srgbClr val="FFFFFF"/>
              </a:solidFill>
              <a:latin typeface="Arial"/>
              <a:ea typeface="+mn-ea"/>
            </a:endParaRPr>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indent="0" defTabSz="914363" fontAlgn="auto">
              <a:spcBef>
                <a:spcPts val="0"/>
              </a:spcBef>
              <a:spcAft>
                <a:spcPts val="0"/>
              </a:spcAft>
              <a:tabLst>
                <a:tab pos="1828800" algn="l"/>
              </a:tabLst>
            </a:pPr>
            <a:r>
              <a:rPr lang="en-US" sz="1600" dirty="0">
                <a:solidFill>
                  <a:srgbClr val="000000">
                    <a:lumMod val="65000"/>
                    <a:lumOff val="35000"/>
                    <a:alpha val="99000"/>
                  </a:srgbClr>
                </a:solidFill>
                <a:latin typeface="Arial"/>
                <a:ea typeface="+mn-ea"/>
              </a:rPr>
              <a:t>Connect. Share. Discuss.</a:t>
            </a:r>
            <a:endParaRPr lang="en-US" sz="1600" dirty="0" smtClean="0">
              <a:solidFill>
                <a:srgbClr val="000000">
                  <a:lumMod val="65000"/>
                  <a:lumOff val="35000"/>
                  <a:alpha val="99000"/>
                </a:srgbClr>
              </a:solidFill>
              <a:latin typeface="Arial"/>
              <a:ea typeface="+mn-ea"/>
            </a:endParaRPr>
          </a:p>
        </p:txBody>
      </p:sp>
      <p:pic>
        <p:nvPicPr>
          <p:cNvPr id="3" name="Picture 2"/>
          <p:cNvPicPr>
            <a:picLocks noChangeAspect="1"/>
          </p:cNvPicPr>
          <p:nvPr/>
        </p:nvPicPr>
        <p:blipFill>
          <a:blip r:embed="rId13" cstate="print">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59726071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indent="-460375" algn="l" defTabSz="914363" fontAlgn="auto">
              <a:lnSpc>
                <a:spcPct val="90000"/>
              </a:lnSpc>
              <a:spcBef>
                <a:spcPct val="20000"/>
              </a:spcBef>
              <a:spcAft>
                <a:spcPts val="0"/>
              </a:spcAft>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algn="l" defTabSz="914099">
              <a:defRPr/>
            </a:pPr>
            <a:r>
              <a:rPr lang="en-US" dirty="0" smtClean="0">
                <a:gradFill>
                  <a:gsLst>
                    <a:gs pos="0">
                      <a:srgbClr val="FFFFFF"/>
                    </a:gs>
                    <a:gs pos="86000">
                      <a:srgbClr val="FFFFFF"/>
                    </a:gs>
                  </a:gsLst>
                  <a:lin ang="5400000" scaled="0"/>
                </a:gradFill>
                <a:latin typeface="Segoe" pitchFamily="34" charset="0"/>
                <a:ea typeface="+mn-ea"/>
              </a:rPr>
              <a:t>Complete an evaluation on </a:t>
            </a:r>
            <a:r>
              <a:rPr lang="en-US" dirty="0" err="1" smtClean="0">
                <a:gradFill>
                  <a:gsLst>
                    <a:gs pos="0">
                      <a:srgbClr val="FFFFFF"/>
                    </a:gs>
                    <a:gs pos="86000">
                      <a:srgbClr val="FFFFFF"/>
                    </a:gs>
                  </a:gsLst>
                  <a:lin ang="5400000" scaled="0"/>
                </a:gradFill>
                <a:latin typeface="Segoe" pitchFamily="34" charset="0"/>
                <a:ea typeface="+mn-ea"/>
              </a:rPr>
              <a:t>CommNet</a:t>
            </a:r>
            <a:r>
              <a:rPr lang="en-US" dirty="0" smtClean="0">
                <a:gradFill>
                  <a:gsLst>
                    <a:gs pos="0">
                      <a:srgbClr val="FFFFFF"/>
                    </a:gs>
                    <a:gs pos="86000">
                      <a:srgbClr val="FFFFFF"/>
                    </a:gs>
                  </a:gsLst>
                  <a:lin ang="5400000" scaled="0"/>
                </a:gradFill>
                <a:latin typeface="Segoe" pitchFamily="34" charset="0"/>
                <a:ea typeface="+mn-ea"/>
              </a:rPr>
              <a:t> and </a:t>
            </a:r>
            <a:br>
              <a:rPr lang="en-US" dirty="0" smtClean="0">
                <a:gradFill>
                  <a:gsLst>
                    <a:gs pos="0">
                      <a:srgbClr val="FFFFFF"/>
                    </a:gs>
                    <a:gs pos="86000">
                      <a:srgbClr val="FFFFFF"/>
                    </a:gs>
                  </a:gsLst>
                  <a:lin ang="5400000" scaled="0"/>
                </a:gradFill>
                <a:latin typeface="Segoe" pitchFamily="34" charset="0"/>
                <a:ea typeface="+mn-ea"/>
              </a:rPr>
            </a:br>
            <a:r>
              <a:rPr lang="en-US" dirty="0" smtClean="0">
                <a:gradFill>
                  <a:gsLst>
                    <a:gs pos="0">
                      <a:srgbClr val="FFFFFF"/>
                    </a:gs>
                    <a:gs pos="86000">
                      <a:srgbClr val="FFFFFF"/>
                    </a:gs>
                  </a:gsLst>
                  <a:lin ang="5400000" scaled="0"/>
                </a:gradFill>
                <a:latin typeface="Segoe" pitchFamily="34" charset="0"/>
                <a:ea typeface="+mn-ea"/>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998094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68179167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82654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519113" y="228600"/>
            <a:ext cx="11151687" cy="586538"/>
          </a:xfrm>
        </p:spPr>
        <p:txBody>
          <a:bodyPr/>
          <a:lstStyle/>
          <a:p>
            <a:pPr>
              <a:defRPr/>
            </a:pPr>
            <a:r>
              <a:rPr lang="en-GB" dirty="0" smtClean="0">
                <a:solidFill>
                  <a:schemeClr val="tx1"/>
                </a:solidFill>
              </a:rPr>
              <a:t>Bio</a:t>
            </a:r>
            <a:endParaRPr lang="en-GB" dirty="0">
              <a:solidFill>
                <a:schemeClr val="tx1"/>
              </a:solidFill>
            </a:endParaRPr>
          </a:p>
        </p:txBody>
      </p:sp>
      <p:sp>
        <p:nvSpPr>
          <p:cNvPr id="9219" name="Rectangle 2"/>
          <p:cNvSpPr>
            <a:spLocks noGrp="1" noChangeArrowheads="1"/>
          </p:cNvSpPr>
          <p:nvPr>
            <p:ph idx="1"/>
          </p:nvPr>
        </p:nvSpPr>
        <p:spPr>
          <a:xfrm>
            <a:off x="519113" y="1447800"/>
            <a:ext cx="11466564" cy="5284788"/>
          </a:xfrm>
        </p:spPr>
        <p:txBody>
          <a:bodyPr>
            <a:normAutofit/>
          </a:bodyPr>
          <a:lstStyle/>
          <a:p>
            <a:r>
              <a:rPr lang="en-GB" sz="2400" dirty="0" smtClean="0"/>
              <a:t>Chief Strategy Officer of Telerik</a:t>
            </a:r>
          </a:p>
          <a:p>
            <a:r>
              <a:rPr lang="en-GB" sz="2400" dirty="0" smtClean="0"/>
              <a:t>Certified Scrum Master</a:t>
            </a:r>
          </a:p>
          <a:p>
            <a:r>
              <a:rPr lang="en-GB" sz="2400" dirty="0" smtClean="0"/>
              <a:t>21</a:t>
            </a:r>
            <a:r>
              <a:rPr lang="en-GB" sz="2400" baseline="30000" dirty="0" smtClean="0"/>
              <a:t>st</a:t>
            </a:r>
            <a:r>
              <a:rPr lang="en-GB" sz="2400" dirty="0" smtClean="0"/>
              <a:t> </a:t>
            </a:r>
            <a:r>
              <a:rPr lang="en-GB" sz="2400" dirty="0" err="1" smtClean="0"/>
              <a:t>TechEd</a:t>
            </a:r>
            <a:r>
              <a:rPr lang="en-GB" sz="2400" dirty="0" smtClean="0"/>
              <a:t> of my career!</a:t>
            </a:r>
          </a:p>
          <a:p>
            <a:r>
              <a:rPr lang="en-GB" sz="2400" dirty="0" smtClean="0"/>
              <a:t>Active in the Community:</a:t>
            </a:r>
          </a:p>
          <a:p>
            <a:pPr lvl="1"/>
            <a:r>
              <a:rPr lang="en-GB" sz="2400" dirty="0" smtClean="0"/>
              <a:t>International Conference Speaker for 12+ Years</a:t>
            </a:r>
          </a:p>
          <a:p>
            <a:pPr lvl="1"/>
            <a:r>
              <a:rPr lang="en-GB" sz="2400" dirty="0" smtClean="0"/>
              <a:t>RD, MVP and INETA Speaker </a:t>
            </a:r>
          </a:p>
          <a:p>
            <a:pPr lvl="1"/>
            <a:r>
              <a:rPr lang="en-GB" sz="2400" dirty="0" smtClean="0"/>
              <a:t>Co-moderator &amp; founder of NYC .NET </a:t>
            </a:r>
            <a:br>
              <a:rPr lang="en-GB" sz="2400" dirty="0" smtClean="0"/>
            </a:br>
            <a:r>
              <a:rPr lang="en-GB" sz="2400" dirty="0" smtClean="0"/>
              <a:t>Developers Group   </a:t>
            </a:r>
            <a:r>
              <a:rPr lang="en-GB" sz="2400" dirty="0" smtClean="0">
                <a:solidFill>
                  <a:schemeClr val="accent2"/>
                </a:solidFill>
                <a:hlinkClick r:id="rId3"/>
              </a:rPr>
              <a:t>http://www.nycdotnetdev.com</a:t>
            </a:r>
            <a:endParaRPr lang="en-GB" sz="2400" dirty="0" smtClean="0">
              <a:solidFill>
                <a:schemeClr val="accent2"/>
              </a:solidFill>
            </a:endParaRPr>
          </a:p>
          <a:p>
            <a:pPr lvl="1"/>
            <a:r>
              <a:rPr lang="en-GB" sz="2400" dirty="0" smtClean="0"/>
              <a:t>Wrote a few books: SQL Server 2008 Developers Guide (MS Press)</a:t>
            </a:r>
          </a:p>
          <a:p>
            <a:r>
              <a:rPr lang="en-GB" sz="2400" dirty="0" smtClean="0"/>
              <a:t>MBA from the City University of New York</a:t>
            </a:r>
          </a:p>
          <a:p>
            <a:r>
              <a:rPr lang="en-GB" sz="2400" dirty="0" smtClean="0"/>
              <a:t>Past:</a:t>
            </a:r>
          </a:p>
          <a:p>
            <a:pPr lvl="1"/>
            <a:r>
              <a:rPr lang="en-GB" sz="2400" dirty="0" smtClean="0"/>
              <a:t>CTO and co-Founder of </a:t>
            </a:r>
            <a:r>
              <a:rPr lang="en-GB" sz="2400" dirty="0" err="1" smtClean="0"/>
              <a:t>Corzen</a:t>
            </a:r>
            <a:r>
              <a:rPr lang="en-GB" sz="2400" dirty="0" smtClean="0"/>
              <a:t>, Inc. (TXV: WAN)</a:t>
            </a:r>
          </a:p>
          <a:p>
            <a:pPr lvl="1"/>
            <a:r>
              <a:rPr lang="en-GB" sz="2400" dirty="0" smtClean="0"/>
              <a:t>CTO of Zagat Survey</a:t>
            </a:r>
          </a:p>
        </p:txBody>
      </p:sp>
    </p:spTree>
    <p:extLst>
      <p:ext uri="{BB962C8B-B14F-4D97-AF65-F5344CB8AC3E}">
        <p14:creationId xmlns:p14="http://schemas.microsoft.com/office/powerpoint/2010/main" val="305320246"/>
      </p:ext>
    </p:extLst>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Kanban</a:t>
            </a:r>
            <a:r>
              <a:rPr lang="en-US" dirty="0" smtClean="0"/>
              <a:t>?</a:t>
            </a:r>
            <a:endParaRPr lang="en-US" dirty="0"/>
          </a:p>
        </p:txBody>
      </p:sp>
      <p:sp>
        <p:nvSpPr>
          <p:cNvPr id="3" name="Content Placeholder 2"/>
          <p:cNvSpPr>
            <a:spLocks noGrp="1"/>
          </p:cNvSpPr>
          <p:nvPr>
            <p:ph idx="1"/>
          </p:nvPr>
        </p:nvSpPr>
        <p:spPr>
          <a:xfrm>
            <a:off x="519113" y="1447801"/>
            <a:ext cx="11149013" cy="2850011"/>
          </a:xfrm>
        </p:spPr>
        <p:txBody>
          <a:bodyPr/>
          <a:lstStyle/>
          <a:p>
            <a:r>
              <a:rPr lang="en-US" dirty="0" smtClean="0"/>
              <a:t>An agile methodology that stresses pulling individual work items to completion </a:t>
            </a:r>
          </a:p>
          <a:p>
            <a:pPr lvl="1"/>
            <a:r>
              <a:rPr lang="en-US" dirty="0" smtClean="0"/>
              <a:t>Focuses on visualization </a:t>
            </a:r>
          </a:p>
          <a:p>
            <a:r>
              <a:rPr lang="en-US" dirty="0" smtClean="0"/>
              <a:t>Focuses on just in time delivery of raw materials</a:t>
            </a:r>
          </a:p>
          <a:p>
            <a:pPr lvl="1"/>
            <a:r>
              <a:rPr lang="en-US" dirty="0" smtClean="0"/>
              <a:t>Workers get what they need when they need it, no sooner (Lean)</a:t>
            </a:r>
          </a:p>
          <a:p>
            <a:pPr lvl="1"/>
            <a:r>
              <a:rPr lang="en-US" dirty="0" smtClean="0"/>
              <a:t>Limit Work in Progress</a:t>
            </a:r>
          </a:p>
        </p:txBody>
      </p:sp>
    </p:spTree>
    <p:extLst>
      <p:ext uri="{BB962C8B-B14F-4D97-AF65-F5344CB8AC3E}">
        <p14:creationId xmlns:p14="http://schemas.microsoft.com/office/powerpoint/2010/main" val="196964394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did </a:t>
            </a:r>
            <a:r>
              <a:rPr lang="en-US" dirty="0" err="1" smtClean="0"/>
              <a:t>Kanban</a:t>
            </a:r>
            <a:r>
              <a:rPr lang="en-US" dirty="0" smtClean="0"/>
              <a:t> Come From?</a:t>
            </a:r>
            <a:endParaRPr lang="en-US" dirty="0"/>
          </a:p>
        </p:txBody>
      </p:sp>
      <p:sp>
        <p:nvSpPr>
          <p:cNvPr id="3" name="Content Placeholder 2"/>
          <p:cNvSpPr>
            <a:spLocks noGrp="1"/>
          </p:cNvSpPr>
          <p:nvPr>
            <p:ph idx="1"/>
          </p:nvPr>
        </p:nvSpPr>
        <p:spPr>
          <a:xfrm>
            <a:off x="519113" y="1447801"/>
            <a:ext cx="11149013" cy="1932837"/>
          </a:xfrm>
        </p:spPr>
        <p:txBody>
          <a:bodyPr/>
          <a:lstStyle/>
          <a:p>
            <a:r>
              <a:rPr lang="en-US" dirty="0"/>
              <a:t>Comes from </a:t>
            </a:r>
            <a:r>
              <a:rPr lang="en-US" dirty="0" smtClean="0"/>
              <a:t>the famous Toyota Production System</a:t>
            </a:r>
          </a:p>
          <a:p>
            <a:pPr lvl="1"/>
            <a:r>
              <a:rPr lang="en-US" dirty="0" smtClean="0"/>
              <a:t>Part of the Lean Manufacturing Movement</a:t>
            </a:r>
          </a:p>
          <a:p>
            <a:r>
              <a:rPr lang="en-US" dirty="0" smtClean="0"/>
              <a:t>Japanese </a:t>
            </a:r>
            <a:r>
              <a:rPr lang="en-US" dirty="0"/>
              <a:t>for “signal card”</a:t>
            </a:r>
          </a:p>
          <a:p>
            <a:pPr lvl="1"/>
            <a:r>
              <a:rPr lang="en-US" dirty="0" smtClean="0"/>
              <a:t>Kaizen-promotes </a:t>
            </a:r>
            <a:r>
              <a:rPr lang="en-US" dirty="0"/>
              <a:t>continuous improvement </a:t>
            </a:r>
          </a:p>
        </p:txBody>
      </p:sp>
    </p:spTree>
    <p:extLst>
      <p:ext uri="{BB962C8B-B14F-4D97-AF65-F5344CB8AC3E}">
        <p14:creationId xmlns:p14="http://schemas.microsoft.com/office/powerpoint/2010/main" val="68164498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Kanban</a:t>
            </a:r>
            <a:r>
              <a:rPr lang="en-US" dirty="0" smtClean="0"/>
              <a:t> Cards</a:t>
            </a:r>
            <a:endParaRPr lang="en-US" dirty="0"/>
          </a:p>
        </p:txBody>
      </p:sp>
      <p:pic>
        <p:nvPicPr>
          <p:cNvPr id="4" name="Picture 2" descr="http://synerflexconsulting.com/wp-content/uploads/2009/11/kanban-car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012" y="960120"/>
            <a:ext cx="3253110" cy="322326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www.resourcesystemsconsulting.com/blog/wp-content/photos/kanbancar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6264" y="3291840"/>
            <a:ext cx="9170592" cy="3298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896258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a:t>
            </a:r>
            <a:endParaRPr lang="en-US" dirty="0"/>
          </a:p>
        </p:txBody>
      </p:sp>
      <p:sp>
        <p:nvSpPr>
          <p:cNvPr id="3" name="Content Placeholder 2"/>
          <p:cNvSpPr>
            <a:spLocks noGrp="1"/>
          </p:cNvSpPr>
          <p:nvPr>
            <p:ph idx="1"/>
          </p:nvPr>
        </p:nvSpPr>
        <p:spPr>
          <a:xfrm>
            <a:off x="519113" y="1447801"/>
            <a:ext cx="11149013" cy="2068259"/>
          </a:xfrm>
        </p:spPr>
        <p:txBody>
          <a:bodyPr/>
          <a:lstStyle/>
          <a:p>
            <a:r>
              <a:rPr lang="en-US" dirty="0"/>
              <a:t>Batch v flow (individual work items</a:t>
            </a:r>
            <a:r>
              <a:rPr lang="en-US" dirty="0" smtClean="0"/>
              <a:t>)</a:t>
            </a:r>
          </a:p>
          <a:p>
            <a:r>
              <a:rPr lang="en-US" dirty="0" smtClean="0"/>
              <a:t>Pull </a:t>
            </a:r>
            <a:r>
              <a:rPr lang="en-US" dirty="0"/>
              <a:t>system- work is pulled through the system by demand</a:t>
            </a:r>
          </a:p>
          <a:p>
            <a:r>
              <a:rPr lang="en-US" dirty="0"/>
              <a:t>Where there is inventory, there is no flow.</a:t>
            </a:r>
          </a:p>
          <a:p>
            <a:endParaRPr lang="en-US" dirty="0"/>
          </a:p>
        </p:txBody>
      </p:sp>
    </p:spTree>
    <p:extLst>
      <p:ext uri="{BB962C8B-B14F-4D97-AF65-F5344CB8AC3E}">
        <p14:creationId xmlns:p14="http://schemas.microsoft.com/office/powerpoint/2010/main" val="184392408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Pull </a:t>
            </a:r>
            <a:endParaRPr lang="en-US" dirty="0"/>
          </a:p>
        </p:txBody>
      </p:sp>
      <p:sp>
        <p:nvSpPr>
          <p:cNvPr id="3" name="Content Placeholder 2"/>
          <p:cNvSpPr>
            <a:spLocks noGrp="1"/>
          </p:cNvSpPr>
          <p:nvPr>
            <p:ph idx="1"/>
          </p:nvPr>
        </p:nvSpPr>
        <p:spPr>
          <a:xfrm>
            <a:off x="519113" y="1447800"/>
            <a:ext cx="11149013" cy="2388346"/>
          </a:xfrm>
        </p:spPr>
        <p:txBody>
          <a:bodyPr/>
          <a:lstStyle/>
          <a:p>
            <a:r>
              <a:rPr lang="en-US" dirty="0" smtClean="0"/>
              <a:t>Pull based on customer demand</a:t>
            </a:r>
          </a:p>
          <a:p>
            <a:r>
              <a:rPr lang="en-US" dirty="0"/>
              <a:t>Flow and pull are linked:</a:t>
            </a:r>
          </a:p>
          <a:p>
            <a:pPr lvl="1"/>
            <a:r>
              <a:rPr lang="en-US" dirty="0"/>
              <a:t>Keep the entire value stream moving towards the customer at the rate the customer consumes</a:t>
            </a:r>
          </a:p>
          <a:p>
            <a:endParaRPr lang="en-US" dirty="0"/>
          </a:p>
        </p:txBody>
      </p:sp>
    </p:spTree>
    <p:extLst>
      <p:ext uri="{BB962C8B-B14F-4D97-AF65-F5344CB8AC3E}">
        <p14:creationId xmlns:p14="http://schemas.microsoft.com/office/powerpoint/2010/main" val="147045021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Kanban</a:t>
            </a:r>
            <a:r>
              <a:rPr lang="en-US" dirty="0" smtClean="0"/>
              <a:t> for Technology Projects</a:t>
            </a:r>
            <a:endParaRPr lang="en-US" dirty="0"/>
          </a:p>
        </p:txBody>
      </p:sp>
      <p:sp>
        <p:nvSpPr>
          <p:cNvPr id="4" name="Content Placeholder 3"/>
          <p:cNvSpPr>
            <a:spLocks noGrp="1"/>
          </p:cNvSpPr>
          <p:nvPr>
            <p:ph idx="1"/>
          </p:nvPr>
        </p:nvSpPr>
        <p:spPr>
          <a:xfrm>
            <a:off x="519113" y="1447799"/>
            <a:ext cx="11171871" cy="4545963"/>
          </a:xfrm>
        </p:spPr>
        <p:txBody>
          <a:bodyPr/>
          <a:lstStyle/>
          <a:p>
            <a:r>
              <a:rPr lang="en-US" dirty="0" smtClean="0"/>
              <a:t>Define </a:t>
            </a:r>
            <a:r>
              <a:rPr lang="en-US" dirty="0"/>
              <a:t>a work flow and visualize </a:t>
            </a:r>
            <a:r>
              <a:rPr lang="en-US" dirty="0" smtClean="0"/>
              <a:t>it</a:t>
            </a:r>
          </a:p>
          <a:p>
            <a:pPr lvl="1"/>
            <a:r>
              <a:rPr lang="en-US" dirty="0" smtClean="0"/>
              <a:t>Organize a queue</a:t>
            </a:r>
          </a:p>
          <a:p>
            <a:pPr lvl="1"/>
            <a:r>
              <a:rPr lang="en-US" dirty="0"/>
              <a:t>Limit work in progress (WIP</a:t>
            </a:r>
            <a:r>
              <a:rPr lang="en-US" dirty="0" smtClean="0"/>
              <a:t>) for each queue</a:t>
            </a:r>
          </a:p>
          <a:p>
            <a:pPr lvl="2"/>
            <a:r>
              <a:rPr lang="en-US" dirty="0" smtClean="0"/>
              <a:t>Allows you to constantly evaluate process improvements</a:t>
            </a:r>
            <a:endParaRPr lang="en-US" dirty="0"/>
          </a:p>
          <a:p>
            <a:pPr lvl="1"/>
            <a:r>
              <a:rPr lang="en-US" dirty="0" smtClean="0"/>
              <a:t>Allow work to flow through the system in a controlled way </a:t>
            </a:r>
            <a:r>
              <a:rPr lang="en-US" dirty="0"/>
              <a:t>(not iterative) </a:t>
            </a:r>
            <a:endParaRPr lang="en-US" dirty="0" smtClean="0"/>
          </a:p>
          <a:p>
            <a:pPr lvl="2"/>
            <a:r>
              <a:rPr lang="en-US" dirty="0" smtClean="0"/>
              <a:t>No sprints!</a:t>
            </a:r>
            <a:endParaRPr lang="en-US" dirty="0"/>
          </a:p>
          <a:p>
            <a:r>
              <a:rPr lang="en-US" dirty="0" smtClean="0"/>
              <a:t>Evolutionary </a:t>
            </a:r>
            <a:r>
              <a:rPr lang="en-US" dirty="0"/>
              <a:t>by </a:t>
            </a:r>
            <a:r>
              <a:rPr lang="en-US" dirty="0" smtClean="0"/>
              <a:t>design</a:t>
            </a:r>
          </a:p>
          <a:p>
            <a:pPr lvl="1"/>
            <a:r>
              <a:rPr lang="en-US" dirty="0" smtClean="0"/>
              <a:t>Change is built into the model</a:t>
            </a:r>
            <a:endParaRPr lang="en-US" dirty="0"/>
          </a:p>
          <a:p>
            <a:r>
              <a:rPr lang="en-US" dirty="0"/>
              <a:t>Communication is about progress (not merely results)</a:t>
            </a:r>
          </a:p>
          <a:p>
            <a:pPr lvl="1"/>
            <a:r>
              <a:rPr lang="en-US" dirty="0" smtClean="0"/>
              <a:t>Eliminate Daily Scrum</a:t>
            </a:r>
          </a:p>
        </p:txBody>
      </p:sp>
    </p:spTree>
    <p:extLst>
      <p:ext uri="{BB962C8B-B14F-4D97-AF65-F5344CB8AC3E}">
        <p14:creationId xmlns:p14="http://schemas.microsoft.com/office/powerpoint/2010/main" val="393507210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Core Practices of </a:t>
            </a:r>
            <a:r>
              <a:rPr lang="en-US" dirty="0" err="1" smtClean="0"/>
              <a:t>Kanban</a:t>
            </a:r>
            <a:endParaRPr lang="en-US" dirty="0"/>
          </a:p>
        </p:txBody>
      </p:sp>
      <p:sp>
        <p:nvSpPr>
          <p:cNvPr id="3" name="Content Placeholder 2"/>
          <p:cNvSpPr>
            <a:spLocks noGrp="1"/>
          </p:cNvSpPr>
          <p:nvPr>
            <p:ph idx="1"/>
          </p:nvPr>
        </p:nvSpPr>
        <p:spPr>
          <a:xfrm>
            <a:off x="519113" y="1447800"/>
            <a:ext cx="11161714" cy="2151159"/>
          </a:xfrm>
        </p:spPr>
        <p:txBody>
          <a:bodyPr/>
          <a:lstStyle/>
          <a:p>
            <a:pPr fontAlgn="base"/>
            <a:r>
              <a:rPr lang="en-US" dirty="0" smtClean="0"/>
              <a:t>Define and visualize the workflow</a:t>
            </a:r>
          </a:p>
          <a:p>
            <a:pPr fontAlgn="base"/>
            <a:r>
              <a:rPr lang="en-US" dirty="0" smtClean="0"/>
              <a:t>Limit </a:t>
            </a:r>
            <a:r>
              <a:rPr lang="en-US" dirty="0"/>
              <a:t>Work-in-progress</a:t>
            </a:r>
          </a:p>
          <a:p>
            <a:pPr fontAlgn="base"/>
            <a:r>
              <a:rPr lang="en-US" dirty="0"/>
              <a:t>Measure and Manage Flow</a:t>
            </a:r>
          </a:p>
          <a:p>
            <a:pPr fontAlgn="base"/>
            <a:r>
              <a:rPr lang="en-US" dirty="0"/>
              <a:t>Make Process Policies Explicit</a:t>
            </a:r>
          </a:p>
          <a:p>
            <a:pPr fontAlgn="base"/>
            <a:r>
              <a:rPr lang="en-US" dirty="0"/>
              <a:t>Use Models to Suggest </a:t>
            </a:r>
            <a:r>
              <a:rPr lang="en-US" dirty="0" smtClean="0"/>
              <a:t>Improvement</a:t>
            </a:r>
          </a:p>
        </p:txBody>
      </p:sp>
      <p:sp>
        <p:nvSpPr>
          <p:cNvPr id="5" name="Rectangle 4"/>
          <p:cNvSpPr/>
          <p:nvPr/>
        </p:nvSpPr>
        <p:spPr>
          <a:xfrm>
            <a:off x="519112" y="6240782"/>
            <a:ext cx="10645091" cy="307777"/>
          </a:xfrm>
          <a:prstGeom prst="rect">
            <a:avLst/>
          </a:prstGeom>
        </p:spPr>
        <p:txBody>
          <a:bodyPr wrap="square">
            <a:spAutoFit/>
          </a:bodyPr>
          <a:lstStyle/>
          <a:p>
            <a:pPr lvl="0" algn="l"/>
            <a:r>
              <a:rPr lang="en-US" sz="1400" dirty="0">
                <a:gradFill>
                  <a:gsLst>
                    <a:gs pos="0">
                      <a:srgbClr val="FFFFFF"/>
                    </a:gs>
                    <a:gs pos="86000">
                      <a:srgbClr val="FFFFFF"/>
                    </a:gs>
                  </a:gsLst>
                  <a:lin ang="5400000" scaled="0"/>
                </a:gradFill>
                <a:latin typeface="Segoe Light" pitchFamily="34" charset="0"/>
              </a:rPr>
              <a:t>For more info: </a:t>
            </a:r>
            <a:r>
              <a:rPr lang="en-US" sz="1400" dirty="0">
                <a:hlinkClick r:id="rId2"/>
              </a:rPr>
              <a:t>http://finance.groups.yahoo.com/group/kanbandev/message/9261</a:t>
            </a:r>
            <a:endParaRPr lang="en-US" sz="1400" dirty="0">
              <a:gradFill>
                <a:gsLst>
                  <a:gs pos="0">
                    <a:srgbClr val="FFFFFF"/>
                  </a:gs>
                  <a:gs pos="86000">
                    <a:srgbClr val="FFFFFF"/>
                  </a:gs>
                </a:gsLst>
                <a:lin ang="5400000" scaled="0"/>
              </a:gradFill>
              <a:latin typeface="Segoe Light" pitchFamily="34" charset="0"/>
            </a:endParaRPr>
          </a:p>
        </p:txBody>
      </p:sp>
    </p:spTree>
    <p:extLst>
      <p:ext uri="{BB962C8B-B14F-4D97-AF65-F5344CB8AC3E}">
        <p14:creationId xmlns:p14="http://schemas.microsoft.com/office/powerpoint/2010/main" val="421791650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NA11_BreakoutSession_Template_16x9_Final (2)">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2_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1_TENA11_BreakoutSession_Template_16x9_Final (2)">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2009-04-23T15:25:12Z</outs:dateTime>
      <outs:isPinned>true</outs:isPinned>
    </outs:relatedDate>
    <outs:relatedDate>
      <outs:type>2</outs:type>
      <outs:displayName>Created</outs:displayName>
      <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Stephen Forte</outs:displayName>
          <outs:accountName/>
        </outs:relatedPerson>
      </outs:people>
      <outs:source>0</outs:source>
      <outs:isPinned>true</outs:isPinned>
    </outs:relatedPeopleItem>
    <outs:relatedPeopleItem>
      <outs:category>Last modified by</outs:category>
      <outs:people>
        <outs:relatedPerson>
          <outs:displayName>Stephen Forte</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EA52B5D6-7F34-4FE2-AE52-B628692FA52E}">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TechEd2007_template</Template>
  <TotalTime>1117</TotalTime>
  <Pages>0</Pages>
  <Words>810</Words>
  <Characters>0</Characters>
  <Application>Microsoft Office PowerPoint</Application>
  <PresentationFormat>Custom</PresentationFormat>
  <Lines>0</Lines>
  <Paragraphs>107</Paragraphs>
  <Slides>18</Slides>
  <Notes>6</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TENA11_BreakoutSession_Template_16x9_Final (2)</vt:lpstr>
      <vt:lpstr>2_White with Consolas font for code slides</vt:lpstr>
      <vt:lpstr>1_TENA11_BreakoutSession_Template_16x9_Final (2)</vt:lpstr>
      <vt:lpstr>Yes We Kanban!</vt:lpstr>
      <vt:lpstr>Bio</vt:lpstr>
      <vt:lpstr>What is Kanban?</vt:lpstr>
      <vt:lpstr>Where did Kanban Come From?</vt:lpstr>
      <vt:lpstr>Kanban Cards</vt:lpstr>
      <vt:lpstr>Flow</vt:lpstr>
      <vt:lpstr>Pull </vt:lpstr>
      <vt:lpstr>Kanban for Technology Projects</vt:lpstr>
      <vt:lpstr>Core Practices of Kanban</vt:lpstr>
      <vt:lpstr>Kanban</vt:lpstr>
      <vt:lpstr>Kanban Board</vt:lpstr>
      <vt:lpstr>Establishing a Delivery Cadence</vt:lpstr>
      <vt:lpstr>Questions?  </vt:lpstr>
      <vt:lpstr>DPR Track Resources</vt:lpstr>
      <vt:lpstr>Resources</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DPR203: Yes We Kanban!</dc:title>
  <dc:subject>Microsoft TechEd North America 2011</dc:subject>
  <dc:creator>Stephen Forte</dc:creator>
  <dc:description>Template Design: Jordan Cayabyab
Formatter: Dana Kim-Wincapaw, Silver Fox Productions, Inc. 
Event Date: May 16-19, 2011
Event Location: Atlanta
Audience Type: Developers, IT Pros</dc:description>
  <cp:lastModifiedBy>Shows</cp:lastModifiedBy>
  <cp:revision>238</cp:revision>
  <dcterms:modified xsi:type="dcterms:W3CDTF">2011-05-19T19:07:23Z</dcterms:modified>
</cp:coreProperties>
</file>