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40"/>
  </p:notesMasterIdLst>
  <p:handoutMasterIdLst>
    <p:handoutMasterId r:id="rId41"/>
  </p:handoutMasterIdLst>
  <p:sldIdLst>
    <p:sldId id="322" r:id="rId3"/>
    <p:sldId id="339" r:id="rId4"/>
    <p:sldId id="537" r:id="rId5"/>
    <p:sldId id="538" r:id="rId6"/>
    <p:sldId id="545" r:id="rId7"/>
    <p:sldId id="549" r:id="rId8"/>
    <p:sldId id="544" r:id="rId9"/>
    <p:sldId id="539" r:id="rId10"/>
    <p:sldId id="556" r:id="rId11"/>
    <p:sldId id="573" r:id="rId12"/>
    <p:sldId id="575" r:id="rId13"/>
    <p:sldId id="576" r:id="rId14"/>
    <p:sldId id="568" r:id="rId15"/>
    <p:sldId id="543" r:id="rId16"/>
    <p:sldId id="566" r:id="rId17"/>
    <p:sldId id="542" r:id="rId18"/>
    <p:sldId id="552" r:id="rId19"/>
    <p:sldId id="553" r:id="rId20"/>
    <p:sldId id="569" r:id="rId21"/>
    <p:sldId id="548" r:id="rId22"/>
    <p:sldId id="578" r:id="rId23"/>
    <p:sldId id="577" r:id="rId24"/>
    <p:sldId id="524" r:id="rId25"/>
    <p:sldId id="525" r:id="rId26"/>
    <p:sldId id="490" r:id="rId27"/>
    <p:sldId id="551" r:id="rId28"/>
    <p:sldId id="550" r:id="rId29"/>
    <p:sldId id="572" r:id="rId30"/>
    <p:sldId id="579" r:id="rId31"/>
    <p:sldId id="580" r:id="rId32"/>
    <p:sldId id="466" r:id="rId33"/>
    <p:sldId id="521" r:id="rId34"/>
    <p:sldId id="331" r:id="rId35"/>
    <p:sldId id="329" r:id="rId36"/>
    <p:sldId id="330" r:id="rId37"/>
    <p:sldId id="271" r:id="rId38"/>
    <p:sldId id="319" r:id="rId39"/>
  </p:sldIdLst>
  <p:sldSz cx="12188825" cy="6858000"/>
  <p:notesSz cx="9296400" cy="7010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000000"/>
    <a:srgbClr val="03C2F1"/>
    <a:srgbClr val="FFFFFF"/>
    <a:srgbClr val="429A16"/>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882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6658664"/>
            <a:ext cx="8470053" cy="3505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8470053" y="6658664"/>
            <a:ext cx="824195" cy="3505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2312988" y="525463"/>
            <a:ext cx="467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58664"/>
            <a:ext cx="8366760" cy="3505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8366759" y="6658664"/>
            <a:ext cx="927489" cy="350520"/>
          </a:xfrm>
          <a:prstGeom prst="rect">
            <a:avLst/>
          </a:prstGeom>
        </p:spPr>
        <p:txBody>
          <a:bodyPr vert="horz" lIns="93177" tIns="46589" rIns="93177" bIns="4658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0425" cy="26289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5:47 PM</a:t>
            </a:fld>
            <a:endParaRPr lang="en-US" dirty="0"/>
          </a:p>
        </p:txBody>
      </p:sp>
      <p:sp>
        <p:nvSpPr>
          <p:cNvPr id="6" name="Footer Placeholder 5"/>
          <p:cNvSpPr>
            <a:spLocks noGrp="1"/>
          </p:cNvSpPr>
          <p:nvPr>
            <p:ph type="ftr" sz="quarter" idx="12"/>
          </p:nvPr>
        </p:nvSpPr>
        <p:spPr>
          <a:xfrm>
            <a:off x="0" y="6658664"/>
            <a:ext cx="8366760" cy="350520"/>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8366759" y="6658664"/>
            <a:ext cx="927489" cy="3505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0425"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Header Placeholder 3"/>
          <p:cNvSpPr>
            <a:spLocks noGrp="1"/>
          </p:cNvSpPr>
          <p:nvPr>
            <p:ph type="hdr" sz="quarter"/>
          </p:nvPr>
        </p:nvSpPr>
        <p:spPr>
          <a:xfrm>
            <a:off x="0" y="0"/>
            <a:ext cx="4028440" cy="3505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5265809" y="0"/>
            <a:ext cx="4028440" cy="350520"/>
          </a:xfrm>
        </p:spPr>
        <p:txBody>
          <a:bodyPr/>
          <a:lstStyle/>
          <a:p>
            <a:fld id="{81331B57-0BE5-4F82-AA58-76F53EFF3ADA}" type="datetime8">
              <a:rPr lang="en-US" smtClean="0"/>
              <a:pPr/>
              <a:t>5/17/2011 5:47 PM</a:t>
            </a:fld>
            <a:endParaRPr lang="en-US" dirty="0"/>
          </a:p>
        </p:txBody>
      </p:sp>
      <p:sp>
        <p:nvSpPr>
          <p:cNvPr id="7" name="Footer Placeholder 5"/>
          <p:cNvSpPr>
            <a:spLocks noGrp="1"/>
          </p:cNvSpPr>
          <p:nvPr>
            <p:ph type="ftr" sz="quarter" idx="4"/>
          </p:nvPr>
        </p:nvSpPr>
        <p:spPr>
          <a:xfrm>
            <a:off x="0" y="6658664"/>
            <a:ext cx="8366760" cy="3505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0425"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4028440" cy="3505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5265809" y="0"/>
            <a:ext cx="4028440" cy="350520"/>
          </a:xfrm>
        </p:spPr>
        <p:txBody>
          <a:bodyPr/>
          <a:lstStyle/>
          <a:p>
            <a:fld id="{81331B57-0BE5-4F82-AA58-76F53EFF3ADA}" type="datetime8">
              <a:rPr lang="en-US" smtClean="0"/>
              <a:pPr/>
              <a:t>5/17/2011 5:47 PM</a:t>
            </a:fld>
            <a:endParaRPr lang="en-US" dirty="0"/>
          </a:p>
        </p:txBody>
      </p:sp>
      <p:sp>
        <p:nvSpPr>
          <p:cNvPr id="7" name="Footer Placeholder 5"/>
          <p:cNvSpPr>
            <a:spLocks noGrp="1"/>
          </p:cNvSpPr>
          <p:nvPr>
            <p:ph type="ftr" sz="quarter" idx="4"/>
          </p:nvPr>
        </p:nvSpPr>
        <p:spPr>
          <a:xfrm>
            <a:off x="0" y="6658664"/>
            <a:ext cx="8366760" cy="3505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0425"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
        <p:nvSpPr>
          <p:cNvPr id="5" name="Header Placeholder 3"/>
          <p:cNvSpPr>
            <a:spLocks noGrp="1"/>
          </p:cNvSpPr>
          <p:nvPr>
            <p:ph type="hdr" sz="quarter"/>
          </p:nvPr>
        </p:nvSpPr>
        <p:spPr>
          <a:xfrm>
            <a:off x="0" y="0"/>
            <a:ext cx="4028440" cy="3505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5265809" y="0"/>
            <a:ext cx="4028440" cy="350520"/>
          </a:xfrm>
        </p:spPr>
        <p:txBody>
          <a:bodyPr/>
          <a:lstStyle/>
          <a:p>
            <a:fld id="{81331B57-0BE5-4F82-AA58-76F53EFF3ADA}" type="datetime8">
              <a:rPr lang="en-US" smtClean="0"/>
              <a:pPr/>
              <a:t>5/17/2011 5:47 PM</a:t>
            </a:fld>
            <a:endParaRPr lang="en-US" dirty="0"/>
          </a:p>
        </p:txBody>
      </p:sp>
      <p:sp>
        <p:nvSpPr>
          <p:cNvPr id="7" name="Footer Placeholder 5"/>
          <p:cNvSpPr>
            <a:spLocks noGrp="1"/>
          </p:cNvSpPr>
          <p:nvPr>
            <p:ph type="ftr" sz="quarter" idx="4"/>
          </p:nvPr>
        </p:nvSpPr>
        <p:spPr>
          <a:xfrm>
            <a:off x="0" y="6658664"/>
            <a:ext cx="8366760" cy="3505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0425"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5:47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04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2312988" y="525463"/>
            <a:ext cx="4670425" cy="2628900"/>
          </a:xfrm>
          <a:ln/>
        </p:spPr>
      </p:sp>
      <p:sp>
        <p:nvSpPr>
          <p:cNvPr id="16387" name="Notes Placeholder 2"/>
          <p:cNvSpPr>
            <a:spLocks noGrp="1"/>
          </p:cNvSpPr>
          <p:nvPr>
            <p:ph type="body" idx="1"/>
          </p:nvPr>
        </p:nvSpPr>
        <p:spPr bwMode="auto">
          <a:xfrm>
            <a:off x="930045" y="3330174"/>
            <a:ext cx="7436314" cy="3153984"/>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6">
              <a:spcAft>
                <a:spcPts val="339"/>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97353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6">
              <a:spcAft>
                <a:spcPts val="339"/>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97353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6">
              <a:spcAft>
                <a:spcPts val="339"/>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6143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6">
              <a:spcAft>
                <a:spcPts val="339"/>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87271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6">
              <a:spcAft>
                <a:spcPts val="339"/>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87271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7965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29940"/>
            <a:ext cx="7437120" cy="3154680"/>
          </a:xfrm>
          <a:prstGeom prst="rect">
            <a:avLst/>
          </a:prstGeom>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7" y="2265476"/>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3" y="4703876"/>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2"/>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3"/>
            <a:ext cx="5486400" cy="1537344"/>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3"/>
          <p:cNvSpPr>
            <a:spLocks noGrp="1" noChangeArrowheads="1"/>
          </p:cNvSpPr>
          <p:nvPr>
            <p:ph idx="1"/>
          </p:nvPr>
        </p:nvSpPr>
        <p:spPr bwMode="auto">
          <a:xfrm>
            <a:off x="304721" y="1219200"/>
            <a:ext cx="11579384" cy="917174"/>
          </a:xfrm>
          <a:prstGeom prst="rect">
            <a:avLst/>
          </a:prstGeom>
          <a:noFill/>
          <a:ln w="9525">
            <a:noFill/>
            <a:miter lim="800000"/>
            <a:headEnd/>
            <a:tailEnd/>
          </a:ln>
        </p:spPr>
        <p:txBody>
          <a:bodyPr/>
          <a:lstStyle>
            <a:lvl1pPr>
              <a:buFont typeface="Arial" pitchFamily="34" charset="0"/>
              <a:buChar char="•"/>
              <a:defRPr>
                <a:solidFill>
                  <a:schemeClr val="tx1"/>
                </a:solidFill>
              </a:defRPr>
            </a:lvl1pPr>
            <a:lvl2pPr>
              <a:buFont typeface="Franklin Gothic Medium"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4"/>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4"/>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89147"/>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2"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4"/>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bit.ly/eWHT0Q"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bit.ly/4q8yD6"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mailto:richard@accentient.com" TargetMode="External"/><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bit.ly/17aE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bit.ly/egJdcx"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bit.ly/hmgkRU"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mailto:richard@accentient.com" TargetMode="External"/><Relationship Id="rId2" Type="http://schemas.openxmlformats.org/officeDocument/2006/relationships/hyperlink" Target="http://www.scrum.org/" TargetMode="Externa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bit.ly/9aBX4U"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600" b="1" dirty="0" smtClean="0"/>
              <a:t>DPR208</a:t>
            </a:r>
            <a:br>
              <a:rPr lang="en-US" sz="4600" b="1" dirty="0" smtClean="0"/>
            </a:br>
            <a:r>
              <a:rPr lang="en-US" sz="4600" b="1" dirty="0" smtClean="0"/>
              <a:t>Debugging a Dysfunctional Team</a:t>
            </a:r>
            <a:endParaRPr lang="en-US" sz="4600" dirty="0"/>
          </a:p>
        </p:txBody>
      </p:sp>
      <p:sp>
        <p:nvSpPr>
          <p:cNvPr id="3" name="Subtitle 2"/>
          <p:cNvSpPr>
            <a:spLocks noGrp="1"/>
          </p:cNvSpPr>
          <p:nvPr>
            <p:ph type="subTitle" idx="1"/>
          </p:nvPr>
        </p:nvSpPr>
        <p:spPr/>
        <p:txBody>
          <a:bodyPr/>
          <a:lstStyle/>
          <a:p>
            <a:r>
              <a:rPr lang="en-US" sz="4000" b="1" dirty="0" smtClean="0"/>
              <a:t>Richard Hundhausen</a:t>
            </a:r>
          </a:p>
          <a:p>
            <a:r>
              <a:rPr lang="en-US" sz="3600" dirty="0" smtClean="0"/>
              <a:t>President, Accentient</a:t>
            </a:r>
          </a:p>
          <a:p>
            <a:r>
              <a:rPr lang="en-US" sz="2800" dirty="0" smtClean="0"/>
              <a:t>VS ALM MVP, RD</a:t>
            </a:r>
            <a:endParaRPr lang="en-US" sz="2800"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53998"/>
          </a:xfrm>
        </p:spPr>
        <p:txBody>
          <a:bodyPr/>
          <a:lstStyle/>
          <a:p>
            <a:r>
              <a:rPr lang="en-US" sz="4000" dirty="0" smtClean="0"/>
              <a:t>Quiz: What do you do when Simon goes missing?</a:t>
            </a:r>
            <a:endParaRPr lang="en-US" sz="4000" dirty="0"/>
          </a:p>
        </p:txBody>
      </p:sp>
      <p:sp>
        <p:nvSpPr>
          <p:cNvPr id="3" name="Text Placeholder 2"/>
          <p:cNvSpPr>
            <a:spLocks noGrp="1"/>
          </p:cNvSpPr>
          <p:nvPr>
            <p:ph type="body" sz="quarter" idx="10"/>
          </p:nvPr>
        </p:nvSpPr>
        <p:spPr>
          <a:xfrm>
            <a:off x="519113" y="1447799"/>
            <a:ext cx="6425025" cy="4487382"/>
          </a:xfrm>
        </p:spPr>
        <p:txBody>
          <a:bodyPr/>
          <a:lstStyle/>
          <a:p>
            <a:pPr marL="0" indent="0">
              <a:buNone/>
            </a:pPr>
            <a:r>
              <a:rPr lang="en-US" sz="3600" dirty="0"/>
              <a:t>Simon is the application architect and the only one with the vision of what the software should do. Something has happened in his personal life and he’s left for Australia and gone walkabout. Nobody knows how to reach him or if/when he’ll return.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822" y="1661210"/>
            <a:ext cx="4810797" cy="4039164"/>
          </a:xfrm>
          <a:prstGeom prst="rect">
            <a:avLst/>
          </a:prstGeom>
        </p:spPr>
      </p:pic>
    </p:spTree>
    <p:extLst>
      <p:ext uri="{BB962C8B-B14F-4D97-AF65-F5344CB8AC3E}">
        <p14:creationId xmlns:p14="http://schemas.microsoft.com/office/powerpoint/2010/main" val="12290255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53998"/>
          </a:xfrm>
        </p:spPr>
        <p:txBody>
          <a:bodyPr/>
          <a:lstStyle/>
          <a:p>
            <a:r>
              <a:rPr lang="en-US" sz="4000" dirty="0" smtClean="0"/>
              <a:t>Quiz: What about Laura?</a:t>
            </a:r>
            <a:endParaRPr lang="en-US" sz="4000" dirty="0"/>
          </a:p>
        </p:txBody>
      </p:sp>
      <p:sp>
        <p:nvSpPr>
          <p:cNvPr id="3" name="Text Placeholder 2"/>
          <p:cNvSpPr>
            <a:spLocks noGrp="1"/>
          </p:cNvSpPr>
          <p:nvPr>
            <p:ph type="body" sz="quarter" idx="10"/>
          </p:nvPr>
        </p:nvSpPr>
        <p:spPr>
          <a:xfrm>
            <a:off x="519113" y="1447799"/>
            <a:ext cx="7180400" cy="2492990"/>
          </a:xfrm>
        </p:spPr>
        <p:txBody>
          <a:bodyPr/>
          <a:lstStyle/>
          <a:p>
            <a:pPr marL="0" indent="0">
              <a:buNone/>
            </a:pPr>
            <a:r>
              <a:rPr lang="en-US" sz="3600" dirty="0"/>
              <a:t>Laura is an excellent C# programmer. She says that it’s the job of QA to test, so she is not going to write unit tests.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39" y="1333500"/>
            <a:ext cx="3360945" cy="4979178"/>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7002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53998"/>
          </a:xfrm>
        </p:spPr>
        <p:txBody>
          <a:bodyPr/>
          <a:lstStyle/>
          <a:p>
            <a:r>
              <a:rPr lang="en-US" sz="4000" dirty="0" smtClean="0"/>
              <a:t>Quiz: What about Dieter?</a:t>
            </a:r>
            <a:endParaRPr lang="en-US" sz="4000" dirty="0"/>
          </a:p>
        </p:txBody>
      </p:sp>
      <p:sp>
        <p:nvSpPr>
          <p:cNvPr id="3" name="Text Placeholder 2"/>
          <p:cNvSpPr>
            <a:spLocks noGrp="1"/>
          </p:cNvSpPr>
          <p:nvPr>
            <p:ph type="body" sz="quarter" idx="10"/>
          </p:nvPr>
        </p:nvSpPr>
        <p:spPr>
          <a:xfrm>
            <a:off x="519113" y="1447799"/>
            <a:ext cx="7180400" cy="4985980"/>
          </a:xfrm>
        </p:spPr>
        <p:txBody>
          <a:bodyPr/>
          <a:lstStyle/>
          <a:p>
            <a:pPr marL="0" indent="0">
              <a:buNone/>
            </a:pPr>
            <a:r>
              <a:rPr lang="en-US" sz="3600" dirty="0"/>
              <a:t>Dieter is your organization’s only SQL Server administrator. He holds all the passwords and all database changes must go through him. He’s happy to help your team with its database tasks, but only for a few days. He’s very busy, and important. He makes it clear that he doesn’t work for you or your boss and his help is just a courtesy.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590" y="1483415"/>
            <a:ext cx="3568217" cy="4830558"/>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08418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Working Effectively as a Team</a:t>
            </a:r>
            <a:endParaRPr lang="en-US" dirty="0"/>
          </a:p>
        </p:txBody>
      </p:sp>
      <p:sp>
        <p:nvSpPr>
          <p:cNvPr id="3" name="Text Placeholder 2"/>
          <p:cNvSpPr>
            <a:spLocks noGrp="1"/>
          </p:cNvSpPr>
          <p:nvPr>
            <p:ph type="body" sz="quarter" idx="10"/>
          </p:nvPr>
        </p:nvSpPr>
        <p:spPr>
          <a:xfrm>
            <a:off x="519113" y="1447799"/>
            <a:ext cx="5550383" cy="5127558"/>
          </a:xfrm>
        </p:spPr>
        <p:txBody>
          <a:bodyPr/>
          <a:lstStyle/>
          <a:p>
            <a:r>
              <a:rPr lang="en-US" sz="2800" dirty="0" smtClean="0"/>
              <a:t>Communicate / Listen</a:t>
            </a:r>
            <a:endParaRPr lang="en-US" sz="2800" dirty="0"/>
          </a:p>
          <a:p>
            <a:r>
              <a:rPr lang="en-US" sz="2800" dirty="0" smtClean="0"/>
              <a:t>Be transparent</a:t>
            </a:r>
            <a:endParaRPr lang="en-US" sz="2800" dirty="0"/>
          </a:p>
          <a:p>
            <a:r>
              <a:rPr lang="en-US" sz="2800" dirty="0" smtClean="0"/>
              <a:t>Strive to be cross-functional</a:t>
            </a:r>
          </a:p>
          <a:p>
            <a:r>
              <a:rPr lang="en-US" sz="2800" dirty="0" smtClean="0"/>
              <a:t>Know the goal / share the vision</a:t>
            </a:r>
            <a:endParaRPr lang="en-US" sz="2800" dirty="0"/>
          </a:p>
          <a:p>
            <a:r>
              <a:rPr lang="en-US" sz="2800" dirty="0" smtClean="0"/>
              <a:t>Share objectives</a:t>
            </a:r>
          </a:p>
          <a:p>
            <a:r>
              <a:rPr lang="en-US" sz="2800" dirty="0" smtClean="0"/>
              <a:t>Share commitments</a:t>
            </a:r>
          </a:p>
          <a:p>
            <a:r>
              <a:rPr lang="en-US" sz="2800" dirty="0" smtClean="0"/>
              <a:t>Solve </a:t>
            </a:r>
            <a:r>
              <a:rPr lang="en-US" sz="2800" dirty="0"/>
              <a:t>problems together</a:t>
            </a:r>
          </a:p>
          <a:p>
            <a:r>
              <a:rPr lang="en-US" sz="2800" dirty="0" smtClean="0"/>
              <a:t>Have compassion </a:t>
            </a:r>
            <a:r>
              <a:rPr lang="en-US" sz="2800" dirty="0"/>
              <a:t>and respect</a:t>
            </a:r>
          </a:p>
          <a:p>
            <a:r>
              <a:rPr lang="en-US" sz="2800" dirty="0" smtClean="0"/>
              <a:t>Learn and improve continually</a:t>
            </a:r>
            <a:endParaRPr lang="en-US" sz="2800" dirty="0"/>
          </a:p>
          <a:p>
            <a:r>
              <a:rPr lang="en-US" sz="2800" dirty="0" smtClean="0"/>
              <a:t>Earn each others trust</a:t>
            </a:r>
            <a:endParaRPr lang="en-US" sz="2800" dirty="0"/>
          </a:p>
          <a:p>
            <a:r>
              <a:rPr lang="en-US" sz="2800" dirty="0" smtClean="0"/>
              <a:t>Be ethical</a:t>
            </a: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08760"/>
            <a:ext cx="5129695" cy="3853330"/>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64263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 Tuckman Model</a:t>
            </a:r>
            <a:endParaRPr lang="en-US" dirty="0"/>
          </a:p>
        </p:txBody>
      </p:sp>
      <p:sp>
        <p:nvSpPr>
          <p:cNvPr id="3" name="Text Placeholder 2"/>
          <p:cNvSpPr>
            <a:spLocks noGrp="1"/>
          </p:cNvSpPr>
          <p:nvPr>
            <p:ph type="body" sz="quarter" idx="10"/>
          </p:nvPr>
        </p:nvSpPr>
        <p:spPr>
          <a:xfrm>
            <a:off x="519113" y="1447799"/>
            <a:ext cx="11149013" cy="886397"/>
          </a:xfrm>
        </p:spPr>
        <p:txBody>
          <a:bodyPr/>
          <a:lstStyle/>
          <a:p>
            <a:r>
              <a:rPr lang="en-US" dirty="0"/>
              <a:t>In 1965, Bruce Tuckman identified four necessary phases of group (team) </a:t>
            </a:r>
            <a:r>
              <a:rPr lang="en-US" dirty="0" smtClean="0"/>
              <a:t>development</a:t>
            </a:r>
          </a:p>
        </p:txBody>
      </p:sp>
      <p:cxnSp>
        <p:nvCxnSpPr>
          <p:cNvPr id="5" name="Straight Arrow Connector 4"/>
          <p:cNvCxnSpPr/>
          <p:nvPr/>
        </p:nvCxnSpPr>
        <p:spPr>
          <a:xfrm>
            <a:off x="2587169" y="2643811"/>
            <a:ext cx="13253" cy="2961853"/>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580546" y="5605664"/>
            <a:ext cx="7494102" cy="0"/>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263515" y="3566396"/>
            <a:ext cx="2070656"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Productivity</a:t>
            </a:r>
          </a:p>
        </p:txBody>
      </p:sp>
      <p:sp>
        <p:nvSpPr>
          <p:cNvPr id="9" name="TextBox 8"/>
          <p:cNvSpPr txBox="1"/>
          <p:nvPr/>
        </p:nvSpPr>
        <p:spPr>
          <a:xfrm>
            <a:off x="5684736" y="5705922"/>
            <a:ext cx="811817"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Time</a:t>
            </a:r>
          </a:p>
        </p:txBody>
      </p:sp>
      <p:sp>
        <p:nvSpPr>
          <p:cNvPr id="10" name="Rounded Rectangle 9"/>
          <p:cNvSpPr/>
          <p:nvPr/>
        </p:nvSpPr>
        <p:spPr bwMode="auto">
          <a:xfrm>
            <a:off x="2944791" y="3836507"/>
            <a:ext cx="1371600" cy="48370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Forming</a:t>
            </a:r>
            <a:endParaRPr lang="en-US" sz="1600" dirty="0" smtClean="0">
              <a:solidFill>
                <a:schemeClr val="tx1">
                  <a:alpha val="99000"/>
                </a:schemeClr>
              </a:solidFill>
            </a:endParaRPr>
          </a:p>
        </p:txBody>
      </p:sp>
      <p:sp>
        <p:nvSpPr>
          <p:cNvPr id="12" name="Rounded Rectangle 11"/>
          <p:cNvSpPr/>
          <p:nvPr/>
        </p:nvSpPr>
        <p:spPr bwMode="auto">
          <a:xfrm>
            <a:off x="4356253" y="4472603"/>
            <a:ext cx="1371600" cy="48370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Storming</a:t>
            </a:r>
            <a:endParaRPr lang="en-US" sz="1600" dirty="0" smtClean="0">
              <a:solidFill>
                <a:schemeClr val="tx1">
                  <a:alpha val="99000"/>
                </a:schemeClr>
              </a:solidFill>
            </a:endParaRPr>
          </a:p>
        </p:txBody>
      </p:sp>
      <p:sp>
        <p:nvSpPr>
          <p:cNvPr id="13" name="Rounded Rectangle 12"/>
          <p:cNvSpPr/>
          <p:nvPr/>
        </p:nvSpPr>
        <p:spPr bwMode="auto">
          <a:xfrm>
            <a:off x="6400394" y="3419061"/>
            <a:ext cx="1371600" cy="48370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Norming</a:t>
            </a:r>
            <a:endParaRPr lang="en-US" sz="1600" dirty="0" smtClean="0">
              <a:solidFill>
                <a:schemeClr val="tx1">
                  <a:alpha val="99000"/>
                </a:schemeClr>
              </a:solidFill>
            </a:endParaRPr>
          </a:p>
        </p:txBody>
      </p:sp>
      <p:sp>
        <p:nvSpPr>
          <p:cNvPr id="14" name="Rounded Rectangle 13"/>
          <p:cNvSpPr/>
          <p:nvPr/>
        </p:nvSpPr>
        <p:spPr bwMode="auto">
          <a:xfrm>
            <a:off x="8603657" y="2504658"/>
            <a:ext cx="1371600" cy="48370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Performing</a:t>
            </a:r>
            <a:endParaRPr lang="en-US" sz="1600" dirty="0" smtClean="0">
              <a:solidFill>
                <a:schemeClr val="tx1">
                  <a:alpha val="99000"/>
                </a:schemeClr>
              </a:solidFill>
            </a:endParaRPr>
          </a:p>
        </p:txBody>
      </p:sp>
      <p:sp>
        <p:nvSpPr>
          <p:cNvPr id="7" name="Freeform 6"/>
          <p:cNvSpPr/>
          <p:nvPr/>
        </p:nvSpPr>
        <p:spPr>
          <a:xfrm>
            <a:off x="3511826" y="2570922"/>
            <a:ext cx="7487478" cy="2709423"/>
          </a:xfrm>
          <a:custGeom>
            <a:avLst/>
            <a:gdLst>
              <a:gd name="connsiteX0" fmla="*/ 0 w 7487478"/>
              <a:gd name="connsiteY0" fmla="*/ 1815548 h 2709423"/>
              <a:gd name="connsiteX1" fmla="*/ 1550504 w 7487478"/>
              <a:gd name="connsiteY1" fmla="*/ 2623930 h 2709423"/>
              <a:gd name="connsiteX2" fmla="*/ 7487478 w 7487478"/>
              <a:gd name="connsiteY2" fmla="*/ 0 h 2709423"/>
            </a:gdLst>
            <a:ahLst/>
            <a:cxnLst>
              <a:cxn ang="0">
                <a:pos x="connsiteX0" y="connsiteY0"/>
              </a:cxn>
              <a:cxn ang="0">
                <a:pos x="connsiteX1" y="connsiteY1"/>
              </a:cxn>
              <a:cxn ang="0">
                <a:pos x="connsiteX2" y="connsiteY2"/>
              </a:cxn>
            </a:cxnLst>
            <a:rect l="l" t="t" r="r" b="b"/>
            <a:pathLst>
              <a:path w="7487478" h="2709423">
                <a:moveTo>
                  <a:pt x="0" y="1815548"/>
                </a:moveTo>
                <a:cubicBezTo>
                  <a:pt x="151295" y="2371034"/>
                  <a:pt x="302591" y="2926521"/>
                  <a:pt x="1550504" y="2623930"/>
                </a:cubicBezTo>
                <a:cubicBezTo>
                  <a:pt x="2798417" y="2321339"/>
                  <a:pt x="6526695" y="419652"/>
                  <a:pt x="7487478" y="0"/>
                </a:cubicBezTo>
              </a:path>
            </a:pathLst>
          </a:custGeom>
          <a:ln w="381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ounded Rectangular Callout 3"/>
          <p:cNvSpPr/>
          <p:nvPr/>
        </p:nvSpPr>
        <p:spPr bwMode="auto">
          <a:xfrm>
            <a:off x="8466368" y="3614530"/>
            <a:ext cx="3275058" cy="1884287"/>
          </a:xfrm>
          <a:prstGeom prst="wedgeRoundRectCallout">
            <a:avLst>
              <a:gd name="adj1" fmla="val -181472"/>
              <a:gd name="adj2" fmla="val -26668"/>
              <a:gd name="adj3" fmla="val 16667"/>
            </a:avLst>
          </a:prstGeom>
          <a:solidFill>
            <a:srgbClr val="FFFF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alpha val="99000"/>
                  </a:schemeClr>
                </a:solidFill>
              </a:rPr>
              <a:t>Return to </a:t>
            </a:r>
            <a:r>
              <a:rPr lang="en-US" sz="2400" i="1" dirty="0" smtClean="0">
                <a:solidFill>
                  <a:schemeClr val="bg1">
                    <a:alpha val="99000"/>
                  </a:schemeClr>
                </a:solidFill>
              </a:rPr>
              <a:t>Forming</a:t>
            </a:r>
            <a:r>
              <a:rPr lang="en-US" sz="2400" dirty="0" smtClean="0">
                <a:solidFill>
                  <a:schemeClr val="bg1">
                    <a:alpha val="99000"/>
                  </a:schemeClr>
                </a:solidFill>
              </a:rPr>
              <a:t> whenever a team member leaves or joins!</a:t>
            </a:r>
          </a:p>
        </p:txBody>
      </p:sp>
    </p:spTree>
    <p:extLst>
      <p:ext uri="{BB962C8B-B14F-4D97-AF65-F5344CB8AC3E}">
        <p14:creationId xmlns:p14="http://schemas.microsoft.com/office/powerpoint/2010/main" val="1074549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Individual </a:t>
            </a:r>
            <a:r>
              <a:rPr lang="en-US" dirty="0"/>
              <a:t>Space vs. Collaborative Dynamic</a:t>
            </a:r>
          </a:p>
        </p:txBody>
      </p:sp>
      <p:sp>
        <p:nvSpPr>
          <p:cNvPr id="3" name="Text Placeholder 2"/>
          <p:cNvSpPr>
            <a:spLocks noGrp="1"/>
          </p:cNvSpPr>
          <p:nvPr>
            <p:ph type="body" sz="quarter" idx="10"/>
          </p:nvPr>
        </p:nvSpPr>
        <p:spPr>
          <a:xfrm>
            <a:off x="519113" y="1447799"/>
            <a:ext cx="11149013" cy="3877985"/>
          </a:xfrm>
        </p:spPr>
        <p:txBody>
          <a:bodyPr/>
          <a:lstStyle/>
          <a:p>
            <a:r>
              <a:rPr lang="en-US" dirty="0" smtClean="0"/>
              <a:t>Collocated teams are productive teams</a:t>
            </a:r>
          </a:p>
          <a:p>
            <a:pPr lvl="1"/>
            <a:r>
              <a:rPr lang="en-US" dirty="0" smtClean="0"/>
              <a:t>But nobody likes to work in a war room 24/7</a:t>
            </a:r>
          </a:p>
          <a:p>
            <a:r>
              <a:rPr lang="en-US" dirty="0" smtClean="0"/>
              <a:t>Balance is important</a:t>
            </a:r>
            <a:endParaRPr lang="en-US" dirty="0"/>
          </a:p>
          <a:p>
            <a:pPr lvl="1"/>
            <a:r>
              <a:rPr lang="en-US" dirty="0" smtClean="0"/>
              <a:t>Reserve individual time</a:t>
            </a:r>
            <a:br>
              <a:rPr lang="en-US" dirty="0" smtClean="0"/>
            </a:br>
            <a:r>
              <a:rPr lang="en-US" dirty="0" smtClean="0"/>
              <a:t>and </a:t>
            </a:r>
            <a:r>
              <a:rPr lang="en-US" dirty="0"/>
              <a:t>space </a:t>
            </a:r>
            <a:r>
              <a:rPr lang="en-US" dirty="0" smtClean="0"/>
              <a:t>for yourself</a:t>
            </a:r>
            <a:endParaRPr lang="en-US" dirty="0"/>
          </a:p>
          <a:p>
            <a:pPr lvl="1"/>
            <a:r>
              <a:rPr lang="en-US" dirty="0" smtClean="0"/>
              <a:t>Respect </a:t>
            </a:r>
            <a:r>
              <a:rPr lang="en-US" dirty="0"/>
              <a:t>other’s </a:t>
            </a:r>
            <a:r>
              <a:rPr lang="en-US" dirty="0" smtClean="0"/>
              <a:t>needs</a:t>
            </a:r>
          </a:p>
          <a:p>
            <a:r>
              <a:rPr lang="en-US" dirty="0" smtClean="0"/>
              <a:t>Let team members wire-in</a:t>
            </a:r>
          </a:p>
          <a:p>
            <a:pPr lvl="1"/>
            <a:r>
              <a:rPr lang="en-US" dirty="0" smtClean="0">
                <a:hlinkClick r:id="rId2"/>
              </a:rPr>
              <a:t>http</a:t>
            </a:r>
            <a:r>
              <a:rPr lang="en-US" dirty="0">
                <a:hlinkClick r:id="rId2"/>
              </a:rPr>
              <a:t>://</a:t>
            </a:r>
            <a:r>
              <a:rPr lang="en-US" dirty="0" smtClean="0">
                <a:hlinkClick r:id="rId2"/>
              </a:rPr>
              <a:t>bit.ly/eWHT0Q</a:t>
            </a:r>
            <a:r>
              <a:rPr lang="en-US" dirty="0" smtClean="0"/>
              <a:t> </a:t>
            </a:r>
            <a:endParaRPr lang="en-US" dirty="0"/>
          </a:p>
        </p:txBody>
      </p:sp>
      <p:pic>
        <p:nvPicPr>
          <p:cNvPr id="4" name="Picture 3" descr="Codeplex Team Room.png"/>
          <p:cNvPicPr>
            <a:picLocks noChangeAspect="1"/>
          </p:cNvPicPr>
          <p:nvPr/>
        </p:nvPicPr>
        <p:blipFill>
          <a:blip r:embed="rId3" cstate="print"/>
          <a:stretch>
            <a:fillRect/>
          </a:stretch>
        </p:blipFill>
        <p:spPr>
          <a:xfrm>
            <a:off x="5886772" y="2680253"/>
            <a:ext cx="5646513" cy="3508513"/>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11342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Use Active Listening</a:t>
            </a:r>
            <a:endParaRPr lang="en-US" dirty="0"/>
          </a:p>
        </p:txBody>
      </p:sp>
      <p:sp>
        <p:nvSpPr>
          <p:cNvPr id="3" name="Text Placeholder 2"/>
          <p:cNvSpPr>
            <a:spLocks noGrp="1"/>
          </p:cNvSpPr>
          <p:nvPr>
            <p:ph type="body" sz="quarter" idx="10"/>
          </p:nvPr>
        </p:nvSpPr>
        <p:spPr>
          <a:xfrm>
            <a:off x="519113" y="1447799"/>
            <a:ext cx="11149013" cy="4204228"/>
          </a:xfrm>
        </p:spPr>
        <p:txBody>
          <a:bodyPr/>
          <a:lstStyle/>
          <a:p>
            <a:r>
              <a:rPr lang="en-US" dirty="0" smtClean="0"/>
              <a:t>A </a:t>
            </a:r>
            <a:r>
              <a:rPr lang="en-US" dirty="0"/>
              <a:t>communication technique that requires the listener to understand, interpret, and evaluate what </a:t>
            </a:r>
            <a:r>
              <a:rPr lang="en-US" dirty="0" smtClean="0"/>
              <a:t>he or she hears</a:t>
            </a:r>
          </a:p>
          <a:p>
            <a:pPr lvl="1"/>
            <a:r>
              <a:rPr lang="en-US" dirty="0" smtClean="0"/>
              <a:t>Be </a:t>
            </a:r>
            <a:r>
              <a:rPr lang="en-US" dirty="0"/>
              <a:t>active instead of passive</a:t>
            </a:r>
          </a:p>
          <a:p>
            <a:pPr lvl="1"/>
            <a:r>
              <a:rPr lang="en-US" dirty="0" smtClean="0"/>
              <a:t>“Listen” </a:t>
            </a:r>
            <a:r>
              <a:rPr lang="en-US" dirty="0"/>
              <a:t>instead of “</a:t>
            </a:r>
            <a:r>
              <a:rPr lang="en-US" dirty="0" smtClean="0"/>
              <a:t>hear”</a:t>
            </a:r>
            <a:endParaRPr lang="en-US" dirty="0"/>
          </a:p>
          <a:p>
            <a:pPr lvl="1"/>
            <a:r>
              <a:rPr lang="en-US" dirty="0" smtClean="0"/>
              <a:t>Avoid </a:t>
            </a:r>
            <a:r>
              <a:rPr lang="en-US" dirty="0"/>
              <a:t>distractions</a:t>
            </a:r>
          </a:p>
          <a:p>
            <a:pPr lvl="1"/>
            <a:r>
              <a:rPr lang="en-US" dirty="0" smtClean="0"/>
              <a:t>Avoid </a:t>
            </a:r>
            <a:r>
              <a:rPr lang="en-US" dirty="0"/>
              <a:t>unrelated thoughts</a:t>
            </a:r>
          </a:p>
          <a:p>
            <a:pPr lvl="1"/>
            <a:r>
              <a:rPr lang="en-US" dirty="0" smtClean="0"/>
              <a:t>Foster </a:t>
            </a:r>
            <a:r>
              <a:rPr lang="en-US" dirty="0"/>
              <a:t>an atmosphere of cooperation</a:t>
            </a:r>
          </a:p>
          <a:p>
            <a:pPr lvl="1"/>
            <a:r>
              <a:rPr lang="en-US" dirty="0" smtClean="0"/>
              <a:t>Focus on the speaker</a:t>
            </a:r>
          </a:p>
          <a:p>
            <a:pPr lvl="1"/>
            <a:r>
              <a:rPr lang="en-US" dirty="0" smtClean="0"/>
              <a:t>Consider body </a:t>
            </a:r>
            <a:r>
              <a:rPr lang="en-US" dirty="0"/>
              <a:t>language &amp; emotional </a:t>
            </a:r>
            <a:r>
              <a:rPr lang="en-US" dirty="0" smtClean="0"/>
              <a:t>context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914" y="2496379"/>
            <a:ext cx="3053129" cy="3626125"/>
          </a:xfrm>
          <a:prstGeom prst="rect">
            <a:avLst/>
          </a:prstGeom>
          <a:ln w="9525">
            <a:solidFill>
              <a:schemeClr val="bg1"/>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74201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Use the Pomodoro Technique</a:t>
            </a:r>
            <a:endParaRPr lang="en-US" dirty="0"/>
          </a:p>
        </p:txBody>
      </p:sp>
      <p:sp>
        <p:nvSpPr>
          <p:cNvPr id="3" name="Text Placeholder 2"/>
          <p:cNvSpPr>
            <a:spLocks noGrp="1"/>
          </p:cNvSpPr>
          <p:nvPr>
            <p:ph type="body" sz="quarter" idx="10"/>
          </p:nvPr>
        </p:nvSpPr>
        <p:spPr>
          <a:xfrm>
            <a:off x="519113" y="1447799"/>
            <a:ext cx="11149013" cy="4241161"/>
          </a:xfrm>
        </p:spPr>
        <p:txBody>
          <a:bodyPr/>
          <a:lstStyle/>
          <a:p>
            <a:r>
              <a:rPr lang="en-US" dirty="0" smtClean="0"/>
              <a:t>A </a:t>
            </a:r>
            <a:r>
              <a:rPr lang="en-US" dirty="0"/>
              <a:t>time management method that </a:t>
            </a:r>
            <a:r>
              <a:rPr lang="en-US" dirty="0" smtClean="0"/>
              <a:t>uses</a:t>
            </a:r>
            <a:br>
              <a:rPr lang="en-US" dirty="0" smtClean="0"/>
            </a:br>
            <a:r>
              <a:rPr lang="en-US" dirty="0" smtClean="0"/>
              <a:t>a </a:t>
            </a:r>
            <a:r>
              <a:rPr lang="en-US" dirty="0"/>
              <a:t>timer to break down periods of </a:t>
            </a:r>
            <a:r>
              <a:rPr lang="en-US" dirty="0" smtClean="0"/>
              <a:t>work</a:t>
            </a:r>
            <a:br>
              <a:rPr lang="en-US" dirty="0" smtClean="0"/>
            </a:br>
            <a:r>
              <a:rPr lang="en-US" dirty="0" smtClean="0"/>
              <a:t>into 25-minute intervals </a:t>
            </a:r>
            <a:r>
              <a:rPr lang="en-US" dirty="0"/>
              <a:t>“pomodoros</a:t>
            </a:r>
            <a:r>
              <a:rPr lang="en-US" dirty="0" smtClean="0"/>
              <a:t>”</a:t>
            </a:r>
          </a:p>
          <a:p>
            <a:pPr marL="974725" lvl="1" indent="-514350">
              <a:buClr>
                <a:srgbClr val="FFFF00"/>
              </a:buClr>
              <a:buFont typeface="+mj-lt"/>
              <a:buAutoNum type="arabicPeriod"/>
            </a:pPr>
            <a:r>
              <a:rPr lang="en-US" dirty="0" smtClean="0"/>
              <a:t>Decide </a:t>
            </a:r>
            <a:r>
              <a:rPr lang="en-US" dirty="0"/>
              <a:t>on the task to be done</a:t>
            </a:r>
          </a:p>
          <a:p>
            <a:pPr marL="974725" lvl="1" indent="-514350">
              <a:buClr>
                <a:srgbClr val="FFFF00"/>
              </a:buClr>
              <a:buFont typeface="+mj-lt"/>
              <a:buAutoNum type="arabicPeriod"/>
            </a:pPr>
            <a:r>
              <a:rPr lang="en-US" dirty="0" smtClean="0"/>
              <a:t>Set </a:t>
            </a:r>
            <a:r>
              <a:rPr lang="en-US" dirty="0"/>
              <a:t>the </a:t>
            </a:r>
            <a:r>
              <a:rPr lang="en-US" dirty="0" smtClean="0"/>
              <a:t>timer (Pomodoro) to </a:t>
            </a:r>
            <a:r>
              <a:rPr lang="en-US" dirty="0"/>
              <a:t>25 minutes</a:t>
            </a:r>
          </a:p>
          <a:p>
            <a:pPr marL="974725" lvl="1" indent="-514350">
              <a:buClr>
                <a:srgbClr val="FFFF00"/>
              </a:buClr>
              <a:buFont typeface="+mj-lt"/>
              <a:buAutoNum type="arabicPeriod"/>
            </a:pPr>
            <a:r>
              <a:rPr lang="en-US" dirty="0" smtClean="0"/>
              <a:t>Work </a:t>
            </a:r>
            <a:r>
              <a:rPr lang="en-US" dirty="0"/>
              <a:t>on the task until the timer </a:t>
            </a:r>
            <a:r>
              <a:rPr lang="en-US" dirty="0" smtClean="0"/>
              <a:t>rings</a:t>
            </a:r>
          </a:p>
          <a:p>
            <a:pPr marL="974725" lvl="1" indent="-514350">
              <a:buClr>
                <a:srgbClr val="FFFF00"/>
              </a:buClr>
              <a:buFont typeface="+mj-lt"/>
              <a:buAutoNum type="arabicPeriod"/>
            </a:pPr>
            <a:r>
              <a:rPr lang="en-US" dirty="0" smtClean="0"/>
              <a:t>Take </a:t>
            </a:r>
            <a:r>
              <a:rPr lang="en-US" dirty="0"/>
              <a:t>a short break (5 minutes)</a:t>
            </a:r>
          </a:p>
          <a:p>
            <a:pPr marL="974725" lvl="1" indent="-514350">
              <a:buClr>
                <a:srgbClr val="FFFF00"/>
              </a:buClr>
              <a:buFont typeface="+mj-lt"/>
              <a:buAutoNum type="arabicPeriod"/>
            </a:pPr>
            <a:r>
              <a:rPr lang="en-US" dirty="0" smtClean="0"/>
              <a:t>Every 4 pomodoros take </a:t>
            </a:r>
            <a:r>
              <a:rPr lang="en-US" dirty="0"/>
              <a:t>a longer break (15–20 minutes)</a:t>
            </a:r>
          </a:p>
          <a:p>
            <a:r>
              <a:rPr lang="en-US" dirty="0"/>
              <a:t>For more information </a:t>
            </a:r>
            <a:r>
              <a:rPr lang="en-US" dirty="0" smtClean="0">
                <a:hlinkClick r:id="rId2"/>
              </a:rPr>
              <a:t>http</a:t>
            </a:r>
            <a:r>
              <a:rPr lang="en-US" dirty="0">
                <a:hlinkClick r:id="rId2"/>
              </a:rPr>
              <a:t>://</a:t>
            </a:r>
            <a:r>
              <a:rPr lang="en-US" dirty="0" smtClean="0">
                <a:hlinkClick r:id="rId2"/>
              </a:rPr>
              <a:t>bit.ly/4q8yD6</a:t>
            </a:r>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880" y="1508760"/>
            <a:ext cx="3021496" cy="2766938"/>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45544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Minimize Microsoft Outlook Distractions</a:t>
            </a:r>
            <a:endParaRPr lang="en-US" dirty="0"/>
          </a:p>
        </p:txBody>
      </p:sp>
      <p:sp>
        <p:nvSpPr>
          <p:cNvPr id="3" name="Text Placeholder 2"/>
          <p:cNvSpPr>
            <a:spLocks noGrp="1"/>
          </p:cNvSpPr>
          <p:nvPr>
            <p:ph type="body" sz="quarter" idx="10"/>
          </p:nvPr>
        </p:nvSpPr>
        <p:spPr>
          <a:xfrm>
            <a:off x="519113" y="1447799"/>
            <a:ext cx="11149013" cy="2345257"/>
          </a:xfrm>
        </p:spPr>
        <p:txBody>
          <a:bodyPr/>
          <a:lstStyle/>
          <a:p>
            <a:r>
              <a:rPr lang="en-US" dirty="0" smtClean="0"/>
              <a:t>Microsoft </a:t>
            </a:r>
            <a:r>
              <a:rPr lang="en-US" dirty="0"/>
              <a:t>Outlook </a:t>
            </a:r>
            <a:r>
              <a:rPr lang="en-US" dirty="0" smtClean="0"/>
              <a:t>likes </a:t>
            </a:r>
            <a:r>
              <a:rPr lang="en-US" dirty="0"/>
              <a:t>to </a:t>
            </a:r>
            <a:r>
              <a:rPr lang="en-US" dirty="0" smtClean="0"/>
              <a:t>offer as many distractions </a:t>
            </a:r>
            <a:r>
              <a:rPr lang="en-US" dirty="0"/>
              <a:t>as possible to ensure </a:t>
            </a:r>
            <a:r>
              <a:rPr lang="en-US" dirty="0" smtClean="0"/>
              <a:t>you can </a:t>
            </a:r>
            <a:r>
              <a:rPr lang="en-US" dirty="0"/>
              <a:t>never forget you've got it open </a:t>
            </a:r>
            <a:r>
              <a:rPr lang="en-US" dirty="0" smtClean="0"/>
              <a:t>and have </a:t>
            </a:r>
            <a:r>
              <a:rPr lang="en-US" dirty="0"/>
              <a:t>received </a:t>
            </a:r>
            <a:r>
              <a:rPr lang="en-US" dirty="0" smtClean="0"/>
              <a:t>mail</a:t>
            </a:r>
            <a:endParaRPr lang="en-US" dirty="0"/>
          </a:p>
          <a:p>
            <a:r>
              <a:rPr lang="en-US" dirty="0" smtClean="0"/>
              <a:t>Ideally, you should close Outlook</a:t>
            </a:r>
          </a:p>
          <a:p>
            <a:pPr lvl="1"/>
            <a:r>
              <a:rPr lang="en-US" dirty="0" smtClean="0"/>
              <a:t>If </a:t>
            </a:r>
            <a:r>
              <a:rPr lang="en-US" dirty="0"/>
              <a:t>you don’t want to do that, </a:t>
            </a:r>
            <a:r>
              <a:rPr lang="en-US" dirty="0" smtClean="0"/>
              <a:t>then change these options: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581" y="4015409"/>
            <a:ext cx="5403662" cy="2491408"/>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35706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Implement the </a:t>
            </a:r>
            <a:r>
              <a:rPr lang="en-US" i="1" dirty="0" smtClean="0"/>
              <a:t>Forgiveness</a:t>
            </a:r>
            <a:r>
              <a:rPr lang="en-US" dirty="0" smtClean="0"/>
              <a:t> Pattern</a:t>
            </a:r>
            <a:endParaRPr lang="en-US" dirty="0"/>
          </a:p>
        </p:txBody>
      </p:sp>
      <p:sp>
        <p:nvSpPr>
          <p:cNvPr id="3" name="Text Placeholder 2"/>
          <p:cNvSpPr>
            <a:spLocks noGrp="1"/>
          </p:cNvSpPr>
          <p:nvPr>
            <p:ph type="body" sz="quarter" idx="10"/>
          </p:nvPr>
        </p:nvSpPr>
        <p:spPr>
          <a:xfrm>
            <a:off x="519114" y="1447799"/>
            <a:ext cx="7949026" cy="4321183"/>
          </a:xfrm>
        </p:spPr>
        <p:txBody>
          <a:bodyPr/>
          <a:lstStyle/>
          <a:p>
            <a:r>
              <a:rPr lang="en-US" dirty="0" smtClean="0"/>
              <a:t>“It's </a:t>
            </a:r>
            <a:r>
              <a:rPr lang="en-US" dirty="0"/>
              <a:t>easier to ask for forgiveness </a:t>
            </a:r>
            <a:r>
              <a:rPr lang="en-US" dirty="0" smtClean="0"/>
              <a:t>than</a:t>
            </a:r>
            <a:br>
              <a:rPr lang="en-US" dirty="0" smtClean="0"/>
            </a:br>
            <a:r>
              <a:rPr lang="en-US" dirty="0" smtClean="0"/>
              <a:t>it </a:t>
            </a:r>
            <a:r>
              <a:rPr lang="en-US" dirty="0"/>
              <a:t>is to get </a:t>
            </a:r>
            <a:r>
              <a:rPr lang="en-US" dirty="0" smtClean="0"/>
              <a:t>permission”</a:t>
            </a:r>
          </a:p>
          <a:p>
            <a:pPr marL="460375" lvl="1" indent="0">
              <a:buNone/>
            </a:pPr>
            <a:r>
              <a:rPr lang="en-US" dirty="0" smtClean="0"/>
              <a:t>      - Rear </a:t>
            </a:r>
            <a:r>
              <a:rPr lang="en-US" dirty="0"/>
              <a:t>Admiral Grace Murray </a:t>
            </a:r>
            <a:r>
              <a:rPr lang="en-US" dirty="0" smtClean="0"/>
              <a:t>Hopper</a:t>
            </a:r>
          </a:p>
          <a:p>
            <a:r>
              <a:rPr lang="en-US" dirty="0" smtClean="0"/>
              <a:t>Take initiative as you tackle your tasks</a:t>
            </a:r>
          </a:p>
          <a:p>
            <a:pPr lvl="1"/>
            <a:r>
              <a:rPr lang="en-US" dirty="0" smtClean="0"/>
              <a:t>The team should be empowered to do what is necessary to deliver on its commitments</a:t>
            </a:r>
          </a:p>
          <a:p>
            <a:pPr lvl="1"/>
            <a:r>
              <a:rPr lang="en-US" dirty="0" smtClean="0"/>
              <a:t>Meetings must provide value, but most don’t</a:t>
            </a:r>
          </a:p>
          <a:p>
            <a:r>
              <a:rPr lang="en-US" dirty="0" smtClean="0"/>
              <a:t>Don’t make bad decisions</a:t>
            </a:r>
          </a:p>
          <a:p>
            <a:r>
              <a:rPr lang="en-US" dirty="0" smtClean="0"/>
              <a:t>Always be transparent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508760"/>
            <a:ext cx="2828925" cy="3314700"/>
          </a:xfrm>
          <a:prstGeom prst="rect">
            <a:avLst/>
          </a:prstGeom>
          <a:ln w="9525">
            <a:solidFill>
              <a:schemeClr val="bg1"/>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85812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Richard Hundhausen</a:t>
            </a:r>
            <a:endParaRPr lang="en-US" dirty="0"/>
          </a:p>
        </p:txBody>
      </p:sp>
      <p:sp>
        <p:nvSpPr>
          <p:cNvPr id="4099" name="Content Placeholder 2"/>
          <p:cNvSpPr>
            <a:spLocks noGrp="1"/>
          </p:cNvSpPr>
          <p:nvPr>
            <p:ph idx="1"/>
          </p:nvPr>
        </p:nvSpPr>
        <p:spPr>
          <a:xfrm>
            <a:off x="304721" y="1219204"/>
            <a:ext cx="11579384" cy="3693319"/>
          </a:xfrm>
        </p:spPr>
        <p:txBody>
          <a:bodyPr/>
          <a:lstStyle/>
          <a:p>
            <a:pPr>
              <a:buBlip>
                <a:blip r:embed="rId3"/>
              </a:buBlip>
            </a:pPr>
            <a:r>
              <a:rPr lang="en-US" dirty="0">
                <a:gradFill>
                  <a:gsLst>
                    <a:gs pos="0">
                      <a:schemeClr val="tx1"/>
                    </a:gs>
                    <a:gs pos="86000">
                      <a:schemeClr val="tx1"/>
                    </a:gs>
                  </a:gsLst>
                  <a:lin ang="5400000" scaled="0"/>
                </a:gradFill>
              </a:rPr>
              <a:t>President of Accentient</a:t>
            </a:r>
          </a:p>
          <a:p>
            <a:pPr>
              <a:buBlip>
                <a:blip r:embed="rId3"/>
              </a:buBlip>
            </a:pPr>
            <a:r>
              <a:rPr lang="en-US" dirty="0" smtClean="0">
                <a:gradFill>
                  <a:gsLst>
                    <a:gs pos="0">
                      <a:schemeClr val="tx1"/>
                    </a:gs>
                    <a:gs pos="86000">
                      <a:schemeClr val="tx1"/>
                    </a:gs>
                  </a:gsLst>
                  <a:lin ang="5400000" scaled="0"/>
                </a:gradFill>
              </a:rPr>
              <a:t>From Boise, Idaho</a:t>
            </a:r>
            <a:endParaRPr lang="en-US" dirty="0">
              <a:gradFill>
                <a:gsLst>
                  <a:gs pos="0">
                    <a:schemeClr val="tx1"/>
                  </a:gs>
                  <a:gs pos="86000">
                    <a:schemeClr val="tx1"/>
                  </a:gs>
                </a:gsLst>
                <a:lin ang="5400000" scaled="0"/>
              </a:gradFill>
            </a:endParaRPr>
          </a:p>
          <a:p>
            <a:pPr>
              <a:buBlip>
                <a:blip r:embed="rId3"/>
              </a:buBlip>
            </a:pPr>
            <a:r>
              <a:rPr lang="en-US" dirty="0">
                <a:gradFill>
                  <a:gsLst>
                    <a:gs pos="0">
                      <a:schemeClr val="tx1"/>
                    </a:gs>
                    <a:gs pos="86000">
                      <a:schemeClr val="tx1"/>
                    </a:gs>
                  </a:gsLst>
                  <a:lin ang="5400000" scaled="0"/>
                </a:gradFill>
              </a:rPr>
              <a:t>Microsoft Regional Director </a:t>
            </a:r>
          </a:p>
          <a:p>
            <a:pPr>
              <a:buBlip>
                <a:blip r:embed="rId3"/>
              </a:buBlip>
            </a:pPr>
            <a:r>
              <a:rPr lang="en-US" dirty="0">
                <a:gradFill>
                  <a:gsLst>
                    <a:gs pos="0">
                      <a:schemeClr val="tx1"/>
                    </a:gs>
                    <a:gs pos="86000">
                      <a:schemeClr val="tx1"/>
                    </a:gs>
                  </a:gsLst>
                  <a:lin ang="5400000" scaled="0"/>
                </a:gradFill>
              </a:rPr>
              <a:t>Microsoft MVP (Visual Studio ALM)</a:t>
            </a:r>
          </a:p>
          <a:p>
            <a:pPr>
              <a:buBlip>
                <a:blip r:embed="rId3"/>
              </a:buBlip>
            </a:pPr>
            <a:r>
              <a:rPr lang="en-US" dirty="0" smtClean="0">
                <a:gradFill>
                  <a:gsLst>
                    <a:gs pos="0">
                      <a:schemeClr val="tx1"/>
                    </a:gs>
                    <a:gs pos="86000">
                      <a:schemeClr val="tx1"/>
                    </a:gs>
                  </a:gsLst>
                  <a:lin ang="5400000" scaled="0"/>
                </a:gradFill>
              </a:rPr>
              <a:t>Author of </a:t>
            </a:r>
            <a:r>
              <a:rPr lang="en-US" i="1" dirty="0" smtClean="0">
                <a:gradFill>
                  <a:gsLst>
                    <a:gs pos="0">
                      <a:schemeClr val="tx1"/>
                    </a:gs>
                    <a:gs pos="86000">
                      <a:schemeClr val="tx1"/>
                    </a:gs>
                  </a:gsLst>
                  <a:lin ang="5400000" scaled="0"/>
                </a:gradFill>
              </a:rPr>
              <a:t>Professional Scrum Developer</a:t>
            </a:r>
            <a:r>
              <a:rPr lang="en-US" dirty="0" smtClean="0">
                <a:gradFill>
                  <a:gsLst>
                    <a:gs pos="0">
                      <a:schemeClr val="tx1"/>
                    </a:gs>
                    <a:gs pos="86000">
                      <a:schemeClr val="tx1"/>
                    </a:gs>
                  </a:gsLst>
                  <a:lin ang="5400000" scaled="0"/>
                </a:gradFill>
              </a:rPr>
              <a:t> course</a:t>
            </a:r>
            <a:endParaRPr lang="en-US" dirty="0">
              <a:gradFill>
                <a:gsLst>
                  <a:gs pos="0">
                    <a:schemeClr val="tx1"/>
                  </a:gs>
                  <a:gs pos="86000">
                    <a:schemeClr val="tx1"/>
                  </a:gs>
                </a:gsLst>
                <a:lin ang="5400000" scaled="0"/>
              </a:gradFill>
            </a:endParaRPr>
          </a:p>
          <a:p>
            <a:pPr>
              <a:buBlip>
                <a:blip r:embed="rId3"/>
              </a:buBlip>
            </a:pPr>
            <a:r>
              <a:rPr lang="en-US" dirty="0" smtClean="0">
                <a:gradFill>
                  <a:gsLst>
                    <a:gs pos="0">
                      <a:schemeClr val="tx1"/>
                    </a:gs>
                    <a:gs pos="86000">
                      <a:schemeClr val="tx1"/>
                    </a:gs>
                  </a:gsLst>
                  <a:lin ang="5400000" scaled="0"/>
                </a:gradFill>
                <a:hlinkClick r:id="rId4"/>
              </a:rPr>
              <a:t>richard@accentient.com</a:t>
            </a:r>
            <a:endParaRPr lang="en-US" dirty="0">
              <a:gradFill>
                <a:gsLst>
                  <a:gs pos="0">
                    <a:schemeClr val="tx1"/>
                  </a:gs>
                  <a:gs pos="86000">
                    <a:schemeClr val="tx1"/>
                  </a:gs>
                </a:gsLst>
                <a:lin ang="5400000" scaled="0"/>
              </a:gradFill>
            </a:endParaRPr>
          </a:p>
          <a:p>
            <a:pPr marL="0" indent="0">
              <a:buNone/>
            </a:pPr>
            <a:r>
              <a:rPr lang="en-US" dirty="0">
                <a:solidFill>
                  <a:srgbClr val="FFFF00"/>
                </a:solidFill>
              </a:rPr>
              <a:t> </a:t>
            </a:r>
            <a:r>
              <a:rPr lang="en-US" dirty="0" smtClean="0">
                <a:solidFill>
                  <a:srgbClr val="FFFF00"/>
                </a:solidFill>
              </a:rPr>
              <a:t>        @rhundhausen</a:t>
            </a:r>
            <a:endParaRPr lang="en-US" dirty="0">
              <a:solidFill>
                <a:srgbClr val="FFFF00"/>
              </a:solidFill>
            </a:endParaRPr>
          </a:p>
        </p:txBody>
      </p:sp>
      <p:pic>
        <p:nvPicPr>
          <p:cNvPr id="7" name="Picture 6" descr="temp.jpg"/>
          <p:cNvPicPr>
            <a:picLocks noChangeAspect="1"/>
          </p:cNvPicPr>
          <p:nvPr/>
        </p:nvPicPr>
        <p:blipFill>
          <a:blip r:embed="rId5" cstate="print"/>
          <a:stretch>
            <a:fillRect/>
          </a:stretch>
        </p:blipFill>
        <p:spPr>
          <a:xfrm>
            <a:off x="8321319" y="357810"/>
            <a:ext cx="2008991" cy="2451651"/>
          </a:xfrm>
          <a:prstGeom prst="rect">
            <a:avLst/>
          </a:prstGeom>
          <a:ln>
            <a:solidFill>
              <a:schemeClr val="bg1"/>
            </a:solidFill>
          </a:ln>
          <a:effectLst>
            <a:outerShdw blurRad="50800" dist="38100" dir="2700000" algn="tl" rotWithShape="0">
              <a:prstClr val="black">
                <a:alpha val="40000"/>
              </a:prstClr>
            </a:outerShdw>
          </a:effectLst>
        </p:spPr>
      </p:pic>
      <p:pic>
        <p:nvPicPr>
          <p:cNvPr id="8" name="Picture 7" descr="temp.gif"/>
          <p:cNvPicPr>
            <a:picLocks noChangeAspect="1"/>
          </p:cNvPicPr>
          <p:nvPr/>
        </p:nvPicPr>
        <p:blipFill>
          <a:blip r:embed="rId6" cstate="print"/>
          <a:stretch>
            <a:fillRect/>
          </a:stretch>
        </p:blipFill>
        <p:spPr>
          <a:xfrm>
            <a:off x="5149376" y="4712807"/>
            <a:ext cx="3012027" cy="914400"/>
          </a:xfrm>
          <a:prstGeom prst="rect">
            <a:avLst/>
          </a:prstGeom>
          <a:ln>
            <a:solidFill>
              <a:schemeClr val="bg1"/>
            </a:solidFill>
          </a:ln>
          <a:effectLst>
            <a:outerShdw blurRad="50800" dist="38100" dir="2700000" algn="tl" rotWithShape="0">
              <a:prstClr val="black">
                <a:alpha val="40000"/>
              </a:prstClr>
            </a:outerShdw>
          </a:effectLst>
        </p:spPr>
      </p:pic>
      <p:pic>
        <p:nvPicPr>
          <p:cNvPr id="10" name="Picture 9" descr="temp.jpg"/>
          <p:cNvPicPr>
            <a:picLocks noChangeAspect="1"/>
          </p:cNvPicPr>
          <p:nvPr/>
        </p:nvPicPr>
        <p:blipFill>
          <a:blip r:embed="rId7" cstate="print"/>
          <a:stretch>
            <a:fillRect/>
          </a:stretch>
        </p:blipFill>
        <p:spPr>
          <a:xfrm>
            <a:off x="861157" y="5237920"/>
            <a:ext cx="3675185" cy="914400"/>
          </a:xfrm>
          <a:prstGeom prst="rect">
            <a:avLst/>
          </a:prstGeom>
          <a:ln>
            <a:solidFill>
              <a:schemeClr val="bg1"/>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2681" y="3937552"/>
            <a:ext cx="2011680" cy="2600735"/>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031" y="4449415"/>
            <a:ext cx="473765" cy="4737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26298"/>
          </a:xfrm>
        </p:spPr>
        <p:txBody>
          <a:bodyPr/>
          <a:lstStyle/>
          <a:p>
            <a:r>
              <a:rPr lang="en-US" sz="3800" dirty="0" smtClean="0"/>
              <a:t>Methodologies, Processes, and Frameworks … oh my</a:t>
            </a:r>
            <a:endParaRPr lang="en-US" sz="3800" dirty="0"/>
          </a:p>
        </p:txBody>
      </p:sp>
      <p:sp>
        <p:nvSpPr>
          <p:cNvPr id="4" name="Oval 3"/>
          <p:cNvSpPr>
            <a:spLocks noChangeAspect="1"/>
          </p:cNvSpPr>
          <p:nvPr/>
        </p:nvSpPr>
        <p:spPr bwMode="auto">
          <a:xfrm>
            <a:off x="4638261" y="1338469"/>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rPr>
              <a:t>People</a:t>
            </a:r>
          </a:p>
        </p:txBody>
      </p:sp>
      <p:sp>
        <p:nvSpPr>
          <p:cNvPr id="6" name="Oval 5"/>
          <p:cNvSpPr>
            <a:spLocks noChangeAspect="1"/>
          </p:cNvSpPr>
          <p:nvPr/>
        </p:nvSpPr>
        <p:spPr bwMode="auto">
          <a:xfrm>
            <a:off x="5731569" y="3167263"/>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rPr>
              <a:t>Tools</a:t>
            </a:r>
          </a:p>
        </p:txBody>
      </p:sp>
      <p:sp>
        <p:nvSpPr>
          <p:cNvPr id="5" name="Oval 4"/>
          <p:cNvSpPr>
            <a:spLocks noChangeAspect="1"/>
          </p:cNvSpPr>
          <p:nvPr/>
        </p:nvSpPr>
        <p:spPr bwMode="auto">
          <a:xfrm>
            <a:off x="3518455" y="3167263"/>
            <a:ext cx="2743200" cy="2743200"/>
          </a:xfrm>
          <a:prstGeom prst="ellipse">
            <a:avLst/>
          </a:prstGeom>
          <a:solidFill>
            <a:srgbClr val="FFFF00"/>
          </a:solidFill>
          <a:ln w="381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Process</a:t>
            </a:r>
          </a:p>
        </p:txBody>
      </p:sp>
    </p:spTree>
    <p:extLst>
      <p:ext uri="{BB962C8B-B14F-4D97-AF65-F5344CB8AC3E}">
        <p14:creationId xmlns:p14="http://schemas.microsoft.com/office/powerpoint/2010/main" val="42780292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t>
            </a:r>
            <a:r>
              <a:rPr lang="en-US" i="1" dirty="0" smtClean="0"/>
              <a:t>Flaccid</a:t>
            </a:r>
            <a:endParaRPr lang="en-US" i="1" dirty="0"/>
          </a:p>
        </p:txBody>
      </p:sp>
      <p:sp>
        <p:nvSpPr>
          <p:cNvPr id="3" name="Text Placeholder 2"/>
          <p:cNvSpPr>
            <a:spLocks noGrp="1"/>
          </p:cNvSpPr>
          <p:nvPr>
            <p:ph type="body" sz="quarter" idx="10"/>
          </p:nvPr>
        </p:nvSpPr>
        <p:spPr>
          <a:xfrm>
            <a:off x="519113" y="1447799"/>
            <a:ext cx="11149013" cy="4912114"/>
          </a:xfrm>
        </p:spPr>
        <p:txBody>
          <a:bodyPr/>
          <a:lstStyle/>
          <a:p>
            <a:r>
              <a:rPr lang="en-US" dirty="0"/>
              <a:t>Martin Fowler describes </a:t>
            </a:r>
            <a:r>
              <a:rPr lang="en-US" dirty="0" smtClean="0"/>
              <a:t>it here: </a:t>
            </a:r>
            <a:r>
              <a:rPr lang="en-US" dirty="0" smtClean="0">
                <a:hlinkClick r:id="rId2"/>
              </a:rPr>
              <a:t>http</a:t>
            </a:r>
            <a:r>
              <a:rPr lang="en-US" dirty="0">
                <a:hlinkClick r:id="rId2"/>
              </a:rPr>
              <a:t>://</a:t>
            </a:r>
            <a:r>
              <a:rPr lang="en-US" dirty="0" smtClean="0">
                <a:hlinkClick r:id="rId2"/>
              </a:rPr>
              <a:t>bit.ly/17aEU</a:t>
            </a:r>
            <a:endParaRPr lang="en-US" dirty="0"/>
          </a:p>
          <a:p>
            <a:r>
              <a:rPr lang="en-US" dirty="0"/>
              <a:t>Flaccid teams believe in magic</a:t>
            </a:r>
          </a:p>
          <a:p>
            <a:pPr lvl="1"/>
            <a:r>
              <a:rPr lang="en-US" dirty="0"/>
              <a:t>They don’t have skills and supportive infrastructure</a:t>
            </a:r>
          </a:p>
          <a:p>
            <a:pPr lvl="1"/>
            <a:r>
              <a:rPr lang="en-US" dirty="0"/>
              <a:t>They are using inadequate practices and tooling</a:t>
            </a:r>
          </a:p>
          <a:p>
            <a:pPr lvl="1"/>
            <a:r>
              <a:rPr lang="en-US" dirty="0"/>
              <a:t>They hide behind the waterfall</a:t>
            </a:r>
          </a:p>
          <a:p>
            <a:r>
              <a:rPr lang="en-US" dirty="0"/>
              <a:t>Flaccid customers believe in magic</a:t>
            </a:r>
          </a:p>
          <a:p>
            <a:pPr lvl="1"/>
            <a:r>
              <a:rPr lang="en-US" dirty="0"/>
              <a:t>They throw a big book of requirements over the wall</a:t>
            </a:r>
          </a:p>
          <a:p>
            <a:pPr lvl="1"/>
            <a:r>
              <a:rPr lang="en-US" dirty="0"/>
              <a:t>They avoid inevitable and unavoidable changes</a:t>
            </a:r>
          </a:p>
          <a:p>
            <a:pPr lvl="1"/>
            <a:r>
              <a:rPr lang="en-US" dirty="0"/>
              <a:t>They think that pressuring the team will </a:t>
            </a:r>
            <a:r>
              <a:rPr lang="en-US" dirty="0" smtClean="0"/>
              <a:t>work</a:t>
            </a:r>
          </a:p>
          <a:p>
            <a:r>
              <a:rPr lang="en-US" dirty="0" smtClean="0"/>
              <a:t>Don’t just inspect … </a:t>
            </a:r>
            <a:r>
              <a:rPr lang="en-US" u="sng" dirty="0" smtClean="0"/>
              <a:t>adapt!</a:t>
            </a:r>
            <a:endParaRPr lang="en-US" u="sng" dirty="0"/>
          </a:p>
        </p:txBody>
      </p:sp>
    </p:spTree>
    <p:extLst>
      <p:ext uri="{BB962C8B-B14F-4D97-AF65-F5344CB8AC3E}">
        <p14:creationId xmlns:p14="http://schemas.microsoft.com/office/powerpoint/2010/main" val="19734166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when you are “Done”</a:t>
            </a:r>
            <a:endParaRPr lang="en-US" dirty="0"/>
          </a:p>
        </p:txBody>
      </p:sp>
      <p:sp>
        <p:nvSpPr>
          <p:cNvPr id="3" name="Text Placeholder 2"/>
          <p:cNvSpPr>
            <a:spLocks noGrp="1"/>
          </p:cNvSpPr>
          <p:nvPr>
            <p:ph type="body" sz="quarter" idx="10"/>
          </p:nvPr>
        </p:nvSpPr>
        <p:spPr>
          <a:xfrm>
            <a:off x="519113" y="1447799"/>
            <a:ext cx="11149013" cy="4321183"/>
          </a:xfrm>
        </p:spPr>
        <p:txBody>
          <a:bodyPr/>
          <a:lstStyle/>
          <a:p>
            <a:r>
              <a:rPr lang="en-US" dirty="0"/>
              <a:t>Done defines when an increment of product functionality is potentially shippable</a:t>
            </a:r>
          </a:p>
          <a:p>
            <a:r>
              <a:rPr lang="en-US" dirty="0"/>
              <a:t>Definition of Done (DoD)</a:t>
            </a:r>
          </a:p>
          <a:p>
            <a:pPr lvl="1"/>
            <a:r>
              <a:rPr lang="en-US" dirty="0"/>
              <a:t>A simple, auditable checklist owned by the team</a:t>
            </a:r>
          </a:p>
          <a:p>
            <a:pPr lvl="1"/>
            <a:r>
              <a:rPr lang="en-US" dirty="0"/>
              <a:t>It can be influenced by organizational standards and specific requirements of the product or </a:t>
            </a:r>
            <a:r>
              <a:rPr lang="en-US" dirty="0" smtClean="0"/>
              <a:t>release</a:t>
            </a:r>
          </a:p>
          <a:p>
            <a:r>
              <a:rPr lang="en-US" dirty="0" smtClean="0"/>
              <a:t>Can be maintained …</a:t>
            </a:r>
          </a:p>
          <a:p>
            <a:pPr lvl="1"/>
            <a:r>
              <a:rPr lang="en-US" dirty="0" smtClean="0"/>
              <a:t>In a document or wiki</a:t>
            </a:r>
          </a:p>
          <a:p>
            <a:pPr lvl="1"/>
            <a:r>
              <a:rPr lang="en-US" dirty="0" smtClean="0"/>
              <a:t>Using a custom TFS work item </a:t>
            </a:r>
            <a:r>
              <a:rPr lang="en-US" dirty="0"/>
              <a:t>control (</a:t>
            </a:r>
            <a:r>
              <a:rPr lang="en-US" dirty="0">
                <a:hlinkClick r:id="rId2"/>
              </a:rPr>
              <a:t>http://</a:t>
            </a:r>
            <a:r>
              <a:rPr lang="en-US" dirty="0" smtClean="0">
                <a:hlinkClick r:id="rId2"/>
              </a:rPr>
              <a:t>bit.ly/egJdcx</a:t>
            </a:r>
            <a:r>
              <a:rPr lang="en-US" dirty="0" smtClean="0"/>
              <a:t>)</a:t>
            </a:r>
            <a:endParaRPr lang="en-US" dirty="0"/>
          </a:p>
        </p:txBody>
      </p:sp>
    </p:spTree>
    <p:extLst>
      <p:ext uri="{BB962C8B-B14F-4D97-AF65-F5344CB8AC3E}">
        <p14:creationId xmlns:p14="http://schemas.microsoft.com/office/powerpoint/2010/main" val="40797397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 Simple Definition of Done</a:t>
            </a:r>
            <a:endParaRPr lang="en-US" dirty="0"/>
          </a:p>
        </p:txBody>
      </p:sp>
      <p:sp>
        <p:nvSpPr>
          <p:cNvPr id="3" name="Text Placeholder 2"/>
          <p:cNvSpPr>
            <a:spLocks noGrp="1"/>
          </p:cNvSpPr>
          <p:nvPr>
            <p:ph type="body" sz="quarter" idx="10"/>
          </p:nvPr>
        </p:nvSpPr>
        <p:spPr>
          <a:xfrm>
            <a:off x="519113" y="1447799"/>
            <a:ext cx="11149013" cy="2068259"/>
          </a:xfrm>
        </p:spPr>
        <p:txBody>
          <a:bodyPr/>
          <a:lstStyle/>
          <a:p>
            <a:pPr marL="514350" indent="-514350">
              <a:buClr>
                <a:srgbClr val="F8F57B"/>
              </a:buClr>
              <a:buFont typeface="+mj-lt"/>
              <a:buAutoNum type="arabicPeriod"/>
            </a:pPr>
            <a:r>
              <a:rPr lang="en-US" dirty="0" smtClean="0"/>
              <a:t>Coded</a:t>
            </a:r>
            <a:endParaRPr lang="en-US" dirty="0"/>
          </a:p>
          <a:p>
            <a:pPr marL="514350" indent="-514350">
              <a:buClr>
                <a:srgbClr val="F8F57B"/>
              </a:buClr>
              <a:buFont typeface="+mj-lt"/>
              <a:buAutoNum type="arabicPeriod"/>
            </a:pPr>
            <a:r>
              <a:rPr lang="en-US" dirty="0" smtClean="0"/>
              <a:t>Acceptance </a:t>
            </a:r>
            <a:r>
              <a:rPr lang="en-US" dirty="0"/>
              <a:t>criteria met</a:t>
            </a:r>
          </a:p>
          <a:p>
            <a:pPr marL="514350" indent="-514350">
              <a:buClr>
                <a:srgbClr val="F8F57B"/>
              </a:buClr>
              <a:buFont typeface="+mj-lt"/>
              <a:buAutoNum type="arabicPeriod"/>
            </a:pPr>
            <a:r>
              <a:rPr lang="en-US" dirty="0"/>
              <a:t>Tests pass</a:t>
            </a:r>
          </a:p>
          <a:p>
            <a:pPr marL="514350" indent="-514350">
              <a:buClr>
                <a:srgbClr val="F8F57B"/>
              </a:buClr>
              <a:buFont typeface="+mj-lt"/>
              <a:buAutoNum type="arabicPeriod"/>
            </a:pPr>
            <a:r>
              <a:rPr lang="en-US" dirty="0" smtClean="0"/>
              <a:t>Checked-in</a:t>
            </a:r>
            <a:endParaRPr lang="en-US" dirty="0"/>
          </a:p>
        </p:txBody>
      </p:sp>
    </p:spTree>
    <p:extLst>
      <p:ext uri="{BB962C8B-B14F-4D97-AF65-F5344CB8AC3E}">
        <p14:creationId xmlns:p14="http://schemas.microsoft.com/office/powerpoint/2010/main" val="5412721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What if you are not really done?</a:t>
            </a:r>
            <a:endParaRPr lang="en-US" dirty="0"/>
          </a:p>
        </p:txBody>
      </p:sp>
      <p:sp>
        <p:nvSpPr>
          <p:cNvPr id="3" name="Text Placeholder 2"/>
          <p:cNvSpPr>
            <a:spLocks noGrp="1"/>
          </p:cNvSpPr>
          <p:nvPr>
            <p:ph type="body" sz="quarter" idx="10"/>
          </p:nvPr>
        </p:nvSpPr>
        <p:spPr>
          <a:xfrm>
            <a:off x="519113" y="1447799"/>
            <a:ext cx="11149013" cy="3299365"/>
          </a:xfrm>
        </p:spPr>
        <p:txBody>
          <a:bodyPr/>
          <a:lstStyle/>
          <a:p>
            <a:pPr marL="0" indent="0">
              <a:buNone/>
            </a:pPr>
            <a:r>
              <a:rPr lang="en-US" dirty="0" smtClean="0"/>
              <a:t>Your </a:t>
            </a:r>
            <a:r>
              <a:rPr lang="en-US" dirty="0"/>
              <a:t>team believes that they have met their </a:t>
            </a:r>
            <a:r>
              <a:rPr lang="en-US" dirty="0" smtClean="0"/>
              <a:t>commitments  </a:t>
            </a:r>
            <a:r>
              <a:rPr lang="en-US" dirty="0"/>
              <a:t>and the </a:t>
            </a:r>
            <a:r>
              <a:rPr lang="en-US" dirty="0" smtClean="0"/>
              <a:t>customer </a:t>
            </a:r>
            <a:r>
              <a:rPr lang="en-US" dirty="0"/>
              <a:t>is quite happy with the increment’s functionality. One of the </a:t>
            </a:r>
            <a:r>
              <a:rPr lang="en-US" dirty="0" smtClean="0"/>
              <a:t>stories wasn’t </a:t>
            </a:r>
            <a:r>
              <a:rPr lang="en-US" dirty="0"/>
              <a:t>completed according to your definition of done. It seems that a Code Analysis warning remains:</a:t>
            </a:r>
          </a:p>
          <a:p>
            <a:pPr marL="0" indent="0">
              <a:buNone/>
            </a:pPr>
            <a:endParaRPr lang="en-US" dirty="0"/>
          </a:p>
          <a:p>
            <a:endParaRPr lang="en-US" dirty="0"/>
          </a:p>
        </p:txBody>
      </p:sp>
      <p:pic>
        <p:nvPicPr>
          <p:cNvPr id="4" name="Picture 3"/>
          <p:cNvPicPr>
            <a:picLocks noChangeAspect="1" noChangeArrowheads="1"/>
          </p:cNvPicPr>
          <p:nvPr/>
        </p:nvPicPr>
        <p:blipFill>
          <a:blip r:embed="rId2"/>
          <a:stretch>
            <a:fillRect/>
          </a:stretch>
        </p:blipFill>
        <p:spPr bwMode="auto">
          <a:xfrm>
            <a:off x="561545" y="4068415"/>
            <a:ext cx="11034080" cy="1842053"/>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48196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Be Transparent</a:t>
            </a:r>
            <a:endParaRPr lang="en-US" dirty="0">
              <a:solidFill>
                <a:schemeClr val="tx1"/>
              </a:solidFill>
            </a:endParaRPr>
          </a:p>
        </p:txBody>
      </p:sp>
      <p:sp>
        <p:nvSpPr>
          <p:cNvPr id="3" name="Text Placeholder 2"/>
          <p:cNvSpPr>
            <a:spLocks noGrp="1"/>
          </p:cNvSpPr>
          <p:nvPr>
            <p:ph type="body" sz="quarter" idx="10"/>
          </p:nvPr>
        </p:nvSpPr>
        <p:spPr>
          <a:xfrm>
            <a:off x="519113" y="1447799"/>
            <a:ext cx="11149013" cy="3761030"/>
          </a:xfrm>
        </p:spPr>
        <p:txBody>
          <a:bodyPr/>
          <a:lstStyle/>
          <a:p>
            <a:r>
              <a:rPr lang="en-US" dirty="0" smtClean="0"/>
              <a:t>Everyone should be able to inspect …</a:t>
            </a:r>
          </a:p>
          <a:p>
            <a:pPr lvl="1"/>
            <a:r>
              <a:rPr lang="en-US" dirty="0" smtClean="0"/>
              <a:t>The team’s Definition </a:t>
            </a:r>
            <a:r>
              <a:rPr lang="en-US" dirty="0"/>
              <a:t>of Done (DoD)</a:t>
            </a:r>
          </a:p>
          <a:p>
            <a:pPr lvl="1"/>
            <a:r>
              <a:rPr lang="en-US" dirty="0" smtClean="0"/>
              <a:t>The product backlog (user stories)</a:t>
            </a:r>
            <a:endParaRPr lang="en-US" dirty="0"/>
          </a:p>
          <a:p>
            <a:pPr lvl="1"/>
            <a:r>
              <a:rPr lang="en-US" dirty="0" smtClean="0"/>
              <a:t>The sprint backlog (tasks)</a:t>
            </a:r>
          </a:p>
          <a:p>
            <a:pPr lvl="1"/>
            <a:r>
              <a:rPr lang="en-US" dirty="0" smtClean="0"/>
              <a:t>The impediments </a:t>
            </a:r>
            <a:endParaRPr lang="en-US" dirty="0"/>
          </a:p>
          <a:p>
            <a:pPr lvl="1"/>
            <a:r>
              <a:rPr lang="en-US" dirty="0"/>
              <a:t>Deployments</a:t>
            </a:r>
          </a:p>
          <a:p>
            <a:pPr lvl="1"/>
            <a:r>
              <a:rPr lang="en-US" dirty="0" smtClean="0"/>
              <a:t>Test results</a:t>
            </a:r>
            <a:endParaRPr lang="en-US" dirty="0"/>
          </a:p>
          <a:p>
            <a:pPr lvl="1"/>
            <a:r>
              <a:rPr lang="en-US" dirty="0" smtClean="0"/>
              <a:t>Bugs</a:t>
            </a:r>
            <a:endParaRPr lang="en-US" dirty="0"/>
          </a:p>
        </p:txBody>
      </p:sp>
    </p:spTree>
    <p:extLst>
      <p:ext uri="{BB962C8B-B14F-4D97-AF65-F5344CB8AC3E}">
        <p14:creationId xmlns:p14="http://schemas.microsoft.com/office/powerpoint/2010/main" val="37474062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Retrospectives</a:t>
            </a:r>
            <a:endParaRPr lang="en-US" dirty="0"/>
          </a:p>
        </p:txBody>
      </p:sp>
      <p:sp>
        <p:nvSpPr>
          <p:cNvPr id="3" name="Text Placeholder 2"/>
          <p:cNvSpPr>
            <a:spLocks noGrp="1"/>
          </p:cNvSpPr>
          <p:nvPr>
            <p:ph type="body" sz="quarter" idx="10"/>
          </p:nvPr>
        </p:nvSpPr>
        <p:spPr>
          <a:xfrm>
            <a:off x="519113" y="1447799"/>
            <a:ext cx="11149013" cy="3896451"/>
          </a:xfrm>
        </p:spPr>
        <p:txBody>
          <a:bodyPr/>
          <a:lstStyle/>
          <a:p>
            <a:r>
              <a:rPr lang="en-US" dirty="0"/>
              <a:t>Look back</a:t>
            </a:r>
          </a:p>
          <a:p>
            <a:pPr lvl="1"/>
            <a:r>
              <a:rPr lang="en-US" dirty="0"/>
              <a:t>What did we do well?</a:t>
            </a:r>
          </a:p>
          <a:p>
            <a:pPr lvl="1"/>
            <a:r>
              <a:rPr lang="en-US" dirty="0"/>
              <a:t>What didn’t we do well?</a:t>
            </a:r>
          </a:p>
          <a:p>
            <a:r>
              <a:rPr lang="en-US" dirty="0"/>
              <a:t>Look forward</a:t>
            </a:r>
          </a:p>
          <a:p>
            <a:pPr lvl="1"/>
            <a:r>
              <a:rPr lang="en-US" dirty="0"/>
              <a:t>Generate </a:t>
            </a:r>
            <a:r>
              <a:rPr lang="en-US" dirty="0" smtClean="0"/>
              <a:t>tasks </a:t>
            </a:r>
            <a:r>
              <a:rPr lang="en-US" dirty="0"/>
              <a:t>for the next </a:t>
            </a:r>
            <a:r>
              <a:rPr lang="en-US" dirty="0" smtClean="0"/>
              <a:t>iteration</a:t>
            </a:r>
          </a:p>
          <a:p>
            <a:pPr lvl="1"/>
            <a:r>
              <a:rPr lang="en-US" u="sng" dirty="0" smtClean="0"/>
              <a:t>Execute these tasks</a:t>
            </a:r>
            <a:endParaRPr lang="en-US" u="sng" dirty="0"/>
          </a:p>
          <a:p>
            <a:r>
              <a:rPr lang="en-US" dirty="0" smtClean="0"/>
              <a:t>Whole </a:t>
            </a:r>
            <a:r>
              <a:rPr lang="en-US" dirty="0"/>
              <a:t>team participates</a:t>
            </a:r>
          </a:p>
          <a:p>
            <a:pPr lvl="1"/>
            <a:r>
              <a:rPr lang="en-US" dirty="0" smtClean="0"/>
              <a:t>This can </a:t>
            </a:r>
            <a:r>
              <a:rPr lang="en-US" dirty="0"/>
              <a:t>get </a:t>
            </a:r>
            <a:r>
              <a:rPr lang="en-US" dirty="0" smtClean="0"/>
              <a:t>emotional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1508760"/>
            <a:ext cx="4267200" cy="2762135"/>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94794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Get a coach</a:t>
            </a:r>
            <a:endParaRPr lang="en-US" dirty="0"/>
          </a:p>
        </p:txBody>
      </p:sp>
      <p:sp>
        <p:nvSpPr>
          <p:cNvPr id="3" name="Text Placeholder 2"/>
          <p:cNvSpPr>
            <a:spLocks noGrp="1"/>
          </p:cNvSpPr>
          <p:nvPr>
            <p:ph type="body" sz="quarter" idx="10"/>
          </p:nvPr>
        </p:nvSpPr>
        <p:spPr>
          <a:xfrm>
            <a:off x="519113" y="1447799"/>
            <a:ext cx="6650313" cy="4013406"/>
          </a:xfrm>
        </p:spPr>
        <p:txBody>
          <a:bodyPr/>
          <a:lstStyle/>
          <a:p>
            <a:r>
              <a:rPr lang="en-US" dirty="0" smtClean="0"/>
              <a:t>A </a:t>
            </a:r>
            <a:r>
              <a:rPr lang="en-US" dirty="0"/>
              <a:t>coach </a:t>
            </a:r>
            <a:r>
              <a:rPr lang="en-US" dirty="0" smtClean="0"/>
              <a:t>is part trainer</a:t>
            </a:r>
            <a:r>
              <a:rPr lang="en-US" dirty="0"/>
              <a:t>, </a:t>
            </a:r>
            <a:r>
              <a:rPr lang="en-US" dirty="0" smtClean="0"/>
              <a:t>consultant, and advisor to the team</a:t>
            </a:r>
          </a:p>
          <a:p>
            <a:r>
              <a:rPr lang="en-US" dirty="0" smtClean="0"/>
              <a:t>A coach can …</a:t>
            </a:r>
          </a:p>
          <a:p>
            <a:pPr lvl="1"/>
            <a:r>
              <a:rPr lang="en-US" dirty="0"/>
              <a:t>Help a team unlearn </a:t>
            </a:r>
            <a:r>
              <a:rPr lang="en-US" dirty="0" smtClean="0"/>
              <a:t>dysfunctional practices</a:t>
            </a:r>
            <a:endParaRPr lang="en-US" dirty="0"/>
          </a:p>
          <a:p>
            <a:pPr lvl="1"/>
            <a:r>
              <a:rPr lang="en-US" dirty="0" smtClean="0"/>
              <a:t>Help adopt </a:t>
            </a:r>
            <a:r>
              <a:rPr lang="en-US" dirty="0"/>
              <a:t>and improve </a:t>
            </a:r>
            <a:r>
              <a:rPr lang="en-US" dirty="0" smtClean="0"/>
              <a:t>methods </a:t>
            </a:r>
            <a:r>
              <a:rPr lang="en-US" dirty="0"/>
              <a:t>and </a:t>
            </a:r>
            <a:r>
              <a:rPr lang="en-US" dirty="0" smtClean="0"/>
              <a:t>practices</a:t>
            </a:r>
          </a:p>
          <a:p>
            <a:pPr lvl="1"/>
            <a:r>
              <a:rPr lang="en-US" dirty="0" smtClean="0"/>
              <a:t>Help a team reach its peak performance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08760"/>
            <a:ext cx="4324757" cy="2946123"/>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984906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26298"/>
          </a:xfrm>
        </p:spPr>
        <p:txBody>
          <a:bodyPr/>
          <a:lstStyle/>
          <a:p>
            <a:r>
              <a:rPr lang="en-US" sz="3800" dirty="0" smtClean="0"/>
              <a:t>Now for the easy part …</a:t>
            </a:r>
            <a:endParaRPr lang="en-US" sz="3800" dirty="0"/>
          </a:p>
        </p:txBody>
      </p:sp>
      <p:sp>
        <p:nvSpPr>
          <p:cNvPr id="4" name="Oval 3"/>
          <p:cNvSpPr>
            <a:spLocks noChangeAspect="1"/>
          </p:cNvSpPr>
          <p:nvPr/>
        </p:nvSpPr>
        <p:spPr bwMode="auto">
          <a:xfrm>
            <a:off x="4638261" y="1338469"/>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rPr>
              <a:t>People</a:t>
            </a:r>
          </a:p>
        </p:txBody>
      </p:sp>
      <p:sp>
        <p:nvSpPr>
          <p:cNvPr id="5" name="Oval 4"/>
          <p:cNvSpPr>
            <a:spLocks noChangeAspect="1"/>
          </p:cNvSpPr>
          <p:nvPr/>
        </p:nvSpPr>
        <p:spPr bwMode="auto">
          <a:xfrm>
            <a:off x="3518455" y="3167263"/>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rPr>
              <a:t>Process</a:t>
            </a:r>
          </a:p>
        </p:txBody>
      </p:sp>
      <p:sp>
        <p:nvSpPr>
          <p:cNvPr id="6" name="Oval 5"/>
          <p:cNvSpPr>
            <a:spLocks noChangeAspect="1"/>
          </p:cNvSpPr>
          <p:nvPr/>
        </p:nvSpPr>
        <p:spPr bwMode="auto">
          <a:xfrm>
            <a:off x="5731569" y="3167263"/>
            <a:ext cx="2743200" cy="2743200"/>
          </a:xfrm>
          <a:prstGeom prst="ellipse">
            <a:avLst/>
          </a:prstGeom>
          <a:solidFill>
            <a:srgbClr val="FFFF00"/>
          </a:solidFill>
          <a:ln w="381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Tools</a:t>
            </a:r>
          </a:p>
        </p:txBody>
      </p:sp>
    </p:spTree>
    <p:extLst>
      <p:ext uri="{BB962C8B-B14F-4D97-AF65-F5344CB8AC3E}">
        <p14:creationId xmlns:p14="http://schemas.microsoft.com/office/powerpoint/2010/main" val="1822278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540365" cy="581698"/>
          </a:xfrm>
        </p:spPr>
        <p:txBody>
          <a:bodyPr/>
          <a:lstStyle/>
          <a:p>
            <a:r>
              <a:rPr lang="en-US" sz="4200" dirty="0"/>
              <a:t>Visual Studio Application Lifecycle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54" y="927150"/>
            <a:ext cx="9571918" cy="6023615"/>
          </a:xfrm>
          <a:prstGeom prst="rect">
            <a:avLst/>
          </a:prstGeom>
        </p:spPr>
      </p:pic>
    </p:spTree>
    <p:extLst>
      <p:ext uri="{BB962C8B-B14F-4D97-AF65-F5344CB8AC3E}">
        <p14:creationId xmlns:p14="http://schemas.microsoft.com/office/powerpoint/2010/main" val="38930026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81698"/>
          </a:xfrm>
        </p:spPr>
        <p:txBody>
          <a:bodyPr/>
          <a:lstStyle/>
          <a:p>
            <a:r>
              <a:rPr lang="en-US" sz="4200" dirty="0"/>
              <a:t>All happy families resemble one </a:t>
            </a:r>
            <a:r>
              <a:rPr lang="en-US" sz="4200" dirty="0" smtClean="0"/>
              <a:t>another, </a:t>
            </a:r>
            <a:endParaRPr lang="en-US" sz="4200" dirty="0"/>
          </a:p>
        </p:txBody>
      </p:sp>
      <p:pic>
        <p:nvPicPr>
          <p:cNvPr id="1026" name="Picture 2" descr="http://linguadex.com/tolstoy/album/TO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359" y="1550510"/>
            <a:ext cx="3924107" cy="4204400"/>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25741" y="805064"/>
            <a:ext cx="11149013" cy="5816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200" dirty="0"/>
              <a:t>each unhappy family is unhappy in its own </a:t>
            </a:r>
            <a:r>
              <a:rPr lang="en-US" sz="4200" dirty="0" smtClean="0"/>
              <a:t>way.</a:t>
            </a:r>
            <a:endParaRPr lang="en-US" sz="4200" dirty="0"/>
          </a:p>
        </p:txBody>
      </p:sp>
      <p:sp>
        <p:nvSpPr>
          <p:cNvPr id="6" name="Title 1"/>
          <p:cNvSpPr txBox="1">
            <a:spLocks/>
          </p:cNvSpPr>
          <p:nvPr/>
        </p:nvSpPr>
        <p:spPr>
          <a:xfrm>
            <a:off x="4132359" y="5913777"/>
            <a:ext cx="3924107" cy="5816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200" dirty="0" smtClean="0"/>
              <a:t>- Leo Tolstoy</a:t>
            </a:r>
            <a:endParaRPr lang="en-US" sz="4200" dirty="0"/>
          </a:p>
        </p:txBody>
      </p:sp>
    </p:spTree>
    <p:extLst>
      <p:ext uri="{BB962C8B-B14F-4D97-AF65-F5344CB8AC3E}">
        <p14:creationId xmlns:p14="http://schemas.microsoft.com/office/powerpoint/2010/main" val="300161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Visual Studio Scrum 1.0</a:t>
            </a:r>
          </a:p>
        </p:txBody>
      </p:sp>
      <p:sp>
        <p:nvSpPr>
          <p:cNvPr id="3" name="Text Placeholder 2"/>
          <p:cNvSpPr>
            <a:spLocks noGrp="1"/>
          </p:cNvSpPr>
          <p:nvPr>
            <p:ph type="body" sz="quarter" idx="10"/>
          </p:nvPr>
        </p:nvSpPr>
        <p:spPr>
          <a:xfrm>
            <a:off x="519113" y="1447799"/>
            <a:ext cx="11149013" cy="4321183"/>
          </a:xfrm>
        </p:spPr>
        <p:txBody>
          <a:bodyPr/>
          <a:lstStyle/>
          <a:p>
            <a:r>
              <a:rPr lang="en-US" dirty="0"/>
              <a:t>A process template introduced shortly after Visual Studio 2010 launched</a:t>
            </a:r>
          </a:p>
          <a:p>
            <a:pPr lvl="1"/>
            <a:r>
              <a:rPr lang="en-US" dirty="0"/>
              <a:t>This demonstrates how popular Scrum is and also Microsoft’s commitment to supporting Scrum</a:t>
            </a:r>
          </a:p>
          <a:p>
            <a:r>
              <a:rPr lang="en-US" dirty="0"/>
              <a:t>Maps directly to the Scrum concepts</a:t>
            </a:r>
          </a:p>
          <a:p>
            <a:pPr lvl="1"/>
            <a:r>
              <a:rPr lang="en-US" dirty="0"/>
              <a:t>Sprint vs. Iteration, PBI vs. User Story, Impediment vs. Issue</a:t>
            </a:r>
          </a:p>
          <a:p>
            <a:r>
              <a:rPr lang="en-US" dirty="0"/>
              <a:t>Available as free download from Microsoft:</a:t>
            </a:r>
          </a:p>
          <a:p>
            <a:pPr lvl="1"/>
            <a:r>
              <a:rPr lang="en-US" dirty="0">
                <a:hlinkClick r:id="rId2"/>
              </a:rPr>
              <a:t>http://</a:t>
            </a:r>
            <a:r>
              <a:rPr lang="en-US" dirty="0" smtClean="0">
                <a:hlinkClick r:id="rId2"/>
              </a:rPr>
              <a:t>bit.ly/hmgkRU</a:t>
            </a:r>
            <a:r>
              <a:rPr lang="en-US" dirty="0" smtClean="0"/>
              <a:t> </a:t>
            </a:r>
            <a:endParaRPr lang="en-US" dirty="0"/>
          </a:p>
          <a:p>
            <a:endParaRPr lang="en-US" dirty="0"/>
          </a:p>
        </p:txBody>
      </p:sp>
    </p:spTree>
    <p:extLst>
      <p:ext uri="{BB962C8B-B14F-4D97-AF65-F5344CB8AC3E}">
        <p14:creationId xmlns:p14="http://schemas.microsoft.com/office/powerpoint/2010/main" val="13673349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Burndown</a:t>
            </a:r>
            <a:endParaRPr lang="en-US" dirty="0"/>
          </a:p>
        </p:txBody>
      </p:sp>
      <p:sp>
        <p:nvSpPr>
          <p:cNvPr id="3" name="Content Placeholder 1"/>
          <p:cNvSpPr txBox="1">
            <a:spLocks/>
          </p:cNvSpPr>
          <p:nvPr/>
        </p:nvSpPr>
        <p:spPr>
          <a:xfrm>
            <a:off x="609441" y="1524001"/>
            <a:ext cx="10868369" cy="46021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rPr>
              <a:t>What can we consider done?</a:t>
            </a:r>
            <a:br>
              <a:rPr kumimoji="0" lang="en-US" sz="3200" b="1" i="0" u="none" strike="noStrike" kern="1200" cap="none" spc="0" normalizeH="0" baseline="0" noProof="0" dirty="0" smtClean="0">
                <a:ln>
                  <a:noFill/>
                </a:ln>
                <a:solidFill>
                  <a:schemeClr val="tx1"/>
                </a:solidFill>
                <a:effectLst/>
                <a:uLnTx/>
                <a:uFillTx/>
              </a:rPr>
            </a:br>
            <a:endParaRPr kumimoji="0" lang="en-US" sz="3200" b="1" i="0" u="none" strike="noStrike" kern="1200" cap="none" spc="0" normalizeH="0" baseline="0" noProof="0" dirty="0" smtClean="0">
              <a:ln>
                <a:noFill/>
              </a:ln>
              <a:solidFill>
                <a:schemeClr val="tx1"/>
              </a:solidFill>
              <a:effectLst/>
              <a:uLnTx/>
              <a:uFillTx/>
            </a:endParaRPr>
          </a:p>
          <a:p>
            <a:pPr marL="457200" indent="-457200">
              <a:spcBef>
                <a:spcPct val="20000"/>
              </a:spcBef>
              <a:buSzPct val="125000"/>
              <a:buBlip>
                <a:blip r:embed="rId3"/>
              </a:buBlip>
              <a:defRPr/>
            </a:pPr>
            <a:r>
              <a:rPr lang="en-US" sz="3200" dirty="0" smtClean="0"/>
              <a:t>Dysfunction can exist within the team, process, and tools</a:t>
            </a:r>
          </a:p>
          <a:p>
            <a:pPr marL="457200" lvl="0" indent="-457200">
              <a:spcBef>
                <a:spcPct val="20000"/>
              </a:spcBef>
              <a:buSzPct val="125000"/>
              <a:buBlip>
                <a:blip r:embed="rId3"/>
              </a:buBlip>
              <a:defRPr/>
            </a:pPr>
            <a:r>
              <a:rPr lang="en-US" sz="3200" dirty="0" smtClean="0"/>
              <a:t>Team dysfunctions are the hardest to mitigate</a:t>
            </a:r>
          </a:p>
          <a:p>
            <a:pPr marL="457200" lvl="0" indent="-457200">
              <a:spcBef>
                <a:spcPct val="20000"/>
              </a:spcBef>
              <a:buSzPct val="125000"/>
              <a:buBlip>
                <a:blip r:embed="rId3"/>
              </a:buBlip>
              <a:defRPr/>
            </a:pPr>
            <a:r>
              <a:rPr lang="en-US" sz="3200" dirty="0" smtClean="0"/>
              <a:t>Effective teams are collocated and don’t re-form often</a:t>
            </a:r>
          </a:p>
          <a:p>
            <a:pPr marL="457200" lvl="0" indent="-457200">
              <a:spcBef>
                <a:spcPct val="20000"/>
              </a:spcBef>
              <a:buSzPct val="125000"/>
              <a:buBlip>
                <a:blip r:embed="rId3"/>
              </a:buBlip>
              <a:defRPr/>
            </a:pPr>
            <a:r>
              <a:rPr lang="en-US" sz="3200" dirty="0" smtClean="0"/>
              <a:t>Don’t be flaccid – inspect </a:t>
            </a:r>
            <a:r>
              <a:rPr lang="en-US" sz="3200" i="1" dirty="0" smtClean="0"/>
              <a:t>and adapt</a:t>
            </a:r>
            <a:endParaRPr lang="en-US" sz="3200" dirty="0" smtClean="0"/>
          </a:p>
          <a:p>
            <a:pPr marL="457200" lvl="0" indent="-457200">
              <a:spcBef>
                <a:spcPct val="20000"/>
              </a:spcBef>
              <a:buSzPct val="125000"/>
              <a:buBlip>
                <a:blip r:embed="rId3"/>
              </a:buBlip>
              <a:defRPr/>
            </a:pPr>
            <a:r>
              <a:rPr lang="en-US" sz="3200" dirty="0" smtClean="0"/>
              <a:t>Know your definition of done </a:t>
            </a:r>
            <a:r>
              <a:rPr lang="en-US" sz="3200" i="1" dirty="0" smtClean="0"/>
              <a:t>and own it</a:t>
            </a:r>
          </a:p>
          <a:p>
            <a:pPr marL="457200" lvl="0" indent="-457200">
              <a:spcBef>
                <a:spcPct val="20000"/>
              </a:spcBef>
              <a:buSzPct val="125000"/>
              <a:buBlip>
                <a:blip r:embed="rId3"/>
              </a:buBlip>
              <a:defRPr/>
            </a:pPr>
            <a:endParaRPr lang="en-US" sz="32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7481" y="257519"/>
            <a:ext cx="2130423" cy="2519310"/>
          </a:xfrm>
          <a:prstGeom prst="rect">
            <a:avLst/>
          </a:prstGeom>
        </p:spPr>
      </p:pic>
    </p:spTree>
    <p:extLst>
      <p:ext uri="{BB962C8B-B14F-4D97-AF65-F5344CB8AC3E}">
        <p14:creationId xmlns:p14="http://schemas.microsoft.com/office/powerpoint/2010/main" val="37503396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4721" y="1219202"/>
            <a:ext cx="11579384" cy="5318379"/>
          </a:xfrm>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Learn more here: </a:t>
            </a:r>
            <a:r>
              <a:rPr lang="en-GB" dirty="0" smtClean="0">
                <a:hlinkClick r:id="rId2"/>
              </a:rPr>
              <a:t>www.scrum.org</a:t>
            </a:r>
            <a:endParaRPr lang="en-GB" dirty="0" smtClean="0"/>
          </a:p>
          <a:p>
            <a:pPr marL="0" indent="0" algn="ctr">
              <a:buNone/>
            </a:pPr>
            <a:endParaRPr lang="en-GB" dirty="0" smtClean="0"/>
          </a:p>
          <a:p>
            <a:pPr marL="0" indent="0" algn="ctr">
              <a:buNone/>
            </a:pPr>
            <a:r>
              <a:rPr lang="en-GB" dirty="0"/>
              <a:t>Follow us on Twitter: </a:t>
            </a:r>
            <a:r>
              <a:rPr lang="en-GB" dirty="0">
                <a:solidFill>
                  <a:srgbClr val="F8F57B"/>
                </a:solidFill>
              </a:rPr>
              <a:t>#proscrumdev</a:t>
            </a:r>
          </a:p>
          <a:p>
            <a:pPr marL="0" indent="0" algn="ctr">
              <a:buNone/>
            </a:pPr>
            <a:endParaRPr lang="en-GB" dirty="0"/>
          </a:p>
          <a:p>
            <a:pPr marL="0" indent="0" algn="ctr">
              <a:buNone/>
            </a:pPr>
            <a:r>
              <a:rPr lang="en-GB" dirty="0" smtClean="0"/>
              <a:t>Contact me: </a:t>
            </a:r>
            <a:r>
              <a:rPr lang="en-GB" dirty="0" smtClean="0">
                <a:hlinkClick r:id="rId3"/>
              </a:rPr>
              <a:t>richard@accentient.com</a:t>
            </a:r>
            <a:r>
              <a:rPr lang="en-GB" dirty="0" smtClean="0"/>
              <a:t> or </a:t>
            </a:r>
            <a:r>
              <a:rPr lang="en-GB" dirty="0" smtClean="0">
                <a:solidFill>
                  <a:srgbClr val="F8F57B"/>
                </a:solidFill>
              </a:rPr>
              <a:t>@rhundhausen</a:t>
            </a:r>
            <a:endParaRPr lang="en-GB" dirty="0">
              <a:solidFill>
                <a:srgbClr val="F8F57B"/>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218386"/>
            <a:ext cx="8086726" cy="2247900"/>
          </a:xfrm>
          <a:prstGeom prst="rect">
            <a:avLst/>
          </a:prstGeom>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519113" y="228600"/>
            <a:ext cx="11149013" cy="553998"/>
          </a:xfrm>
        </p:spPr>
        <p:txBody>
          <a:bodyPr/>
          <a:lstStyle/>
          <a:p>
            <a:r>
              <a:rPr lang="en-US" sz="4000" dirty="0" smtClean="0"/>
              <a:t>Resource: Professional Scrum Developer Program</a:t>
            </a:r>
            <a:endParaRPr lang="en-US" sz="4000" dirty="0"/>
          </a:p>
        </p:txBody>
      </p:sp>
    </p:spTree>
    <p:extLst>
      <p:ext uri="{BB962C8B-B14F-4D97-AF65-F5344CB8AC3E}">
        <p14:creationId xmlns:p14="http://schemas.microsoft.com/office/powerpoint/2010/main" val="549739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8" name="Rectangle 7"/>
          <p:cNvSpPr/>
          <p:nvPr/>
        </p:nvSpPr>
        <p:spPr bwMode="auto">
          <a:xfrm>
            <a:off x="-3063243" y="3"/>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64072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DEV271INT – Would </a:t>
            </a:r>
            <a:r>
              <a:rPr lang="en-US" sz="2400" dirty="0">
                <a:gradFill>
                  <a:gsLst>
                    <a:gs pos="0">
                      <a:schemeClr val="tx1"/>
                    </a:gs>
                    <a:gs pos="100000">
                      <a:schemeClr val="tx1"/>
                    </a:gs>
                  </a:gsLst>
                  <a:lin ang="5400000" scaled="0"/>
                </a:gradFill>
              </a:rPr>
              <a:t>You, Could You with TFS? (</a:t>
            </a:r>
            <a:r>
              <a:rPr lang="en-US" sz="2400" dirty="0" smtClean="0">
                <a:gradFill>
                  <a:gsLst>
                    <a:gs pos="0">
                      <a:schemeClr val="tx1"/>
                    </a:gs>
                    <a:gs pos="100000">
                      <a:schemeClr val="tx1"/>
                    </a:gs>
                  </a:gsLst>
                  <a:lin ang="5400000" scaled="0"/>
                </a:gradFill>
              </a:rPr>
              <a:t>Thursday 8:30 </a:t>
            </a:r>
            <a:r>
              <a:rPr lang="en-US" sz="2400" dirty="0">
                <a:gradFill>
                  <a:gsLst>
                    <a:gs pos="0">
                      <a:schemeClr val="tx1"/>
                    </a:gs>
                    <a:gs pos="100000">
                      <a:schemeClr val="tx1"/>
                    </a:gs>
                  </a:gsLst>
                  <a:lin ang="5400000" scaled="0"/>
                </a:gradFill>
              </a:rPr>
              <a:t>AM </a:t>
            </a:r>
            <a:r>
              <a:rPr lang="en-US" sz="2400" dirty="0" smtClean="0">
                <a:gradFill>
                  <a:gsLst>
                    <a:gs pos="0">
                      <a:schemeClr val="tx1"/>
                    </a:gs>
                    <a:gs pos="100000">
                      <a:schemeClr val="tx1"/>
                    </a:gs>
                  </a:gsLst>
                  <a:lin ang="5400000" scaled="0"/>
                </a:gradFill>
              </a:rPr>
              <a:t>in B301)</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DPR308 – Emergent Architecture (Thursday 4:30 PM in C302)</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DPR306 – The Agile Buffet (Wednesday </a:t>
            </a:r>
            <a:r>
              <a:rPr lang="en-US" sz="2400" dirty="0">
                <a:gradFill>
                  <a:gsLst>
                    <a:gs pos="0">
                      <a:schemeClr val="tx1"/>
                    </a:gs>
                    <a:gs pos="100000">
                      <a:schemeClr val="tx1"/>
                    </a:gs>
                  </a:gsLst>
                  <a:lin ang="5400000" scaled="0"/>
                </a:gradFill>
              </a:rPr>
              <a:t>10:15 AM </a:t>
            </a:r>
            <a:r>
              <a:rPr lang="en-US" sz="2400" dirty="0" smtClean="0">
                <a:gradFill>
                  <a:gsLst>
                    <a:gs pos="0">
                      <a:schemeClr val="tx1"/>
                    </a:gs>
                    <a:gs pos="100000">
                      <a:schemeClr val="tx1"/>
                    </a:gs>
                  </a:gsLst>
                  <a:lin ang="5400000" scaled="0"/>
                </a:gradFill>
              </a:rPr>
              <a:t>in B309)</a:t>
            </a: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BOF09DEV – Is </a:t>
            </a:r>
            <a:r>
              <a:rPr lang="en-US" sz="2400" dirty="0">
                <a:gradFill>
                  <a:gsLst>
                    <a:gs pos="0">
                      <a:schemeClr val="tx1"/>
                    </a:gs>
                    <a:gs pos="100000">
                      <a:schemeClr val="tx1"/>
                    </a:gs>
                  </a:gsLst>
                  <a:lin ang="5400000" scaled="0"/>
                </a:gradFill>
              </a:rPr>
              <a:t>Scrum Better for My Projects? </a:t>
            </a:r>
            <a:r>
              <a:rPr lang="en-US" sz="2400" dirty="0" smtClean="0">
                <a:gradFill>
                  <a:gsLst>
                    <a:gs pos="0">
                      <a:schemeClr val="tx1"/>
                    </a:gs>
                    <a:gs pos="100000">
                      <a:schemeClr val="tx1"/>
                    </a:gs>
                  </a:gsLst>
                  <a:lin ang="5400000" scaled="0"/>
                </a:gradFill>
              </a:rPr>
              <a:t>(Wed 8:30am in B209)</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BOF17DEV – Agile Development: Can </a:t>
            </a:r>
            <a:r>
              <a:rPr lang="en-US" sz="2400" dirty="0">
                <a:gradFill>
                  <a:gsLst>
                    <a:gs pos="0">
                      <a:schemeClr val="tx1"/>
                    </a:gs>
                    <a:gs pos="100000">
                      <a:schemeClr val="tx1"/>
                    </a:gs>
                  </a:gsLst>
                  <a:lin ang="5400000" scaled="0"/>
                </a:gradFill>
              </a:rPr>
              <a:t>It Work for Everyone</a:t>
            </a:r>
            <a:r>
              <a:rPr lang="en-US" sz="2400" dirty="0" smtClean="0">
                <a:gradFill>
                  <a:gsLst>
                    <a:gs pos="0">
                      <a:schemeClr val="tx1"/>
                    </a:gs>
                    <a:gs pos="100000">
                      <a:schemeClr val="tx1"/>
                    </a:gs>
                  </a:gsLst>
                  <a:lin ang="5400000" scaled="0"/>
                </a:gradFill>
              </a:rPr>
              <a:t>? (Thu 1pm B209) </a:t>
            </a:r>
          </a:p>
        </p:txBody>
      </p:sp>
      <p:sp>
        <p:nvSpPr>
          <p:cNvPr id="15" name="Rectangle 14"/>
          <p:cNvSpPr/>
          <p:nvPr/>
        </p:nvSpPr>
        <p:spPr bwMode="auto">
          <a:xfrm>
            <a:off x="507868" y="4492362"/>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Visual Studio 2010 demo stations</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Microsoft MVP and RD area</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21"/>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9"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1" y="2830652"/>
            <a:ext cx="2409826" cy="1076325"/>
          </a:xfrm>
          <a:prstGeom prst="rect">
            <a:avLst/>
          </a:prstGeom>
          <a:noFill/>
          <a:ln>
            <a:noFill/>
          </a:ln>
        </p:spPr>
      </p:pic>
      <p:sp>
        <p:nvSpPr>
          <p:cNvPr id="10" name="Rounded Rectangle 9"/>
          <p:cNvSpPr/>
          <p:nvPr/>
        </p:nvSpPr>
        <p:spPr bwMode="ltGray">
          <a:xfrm>
            <a:off x="6335650" y="2767121"/>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5"/>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11"/>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11"/>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50"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2"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8" y="4876508"/>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4" y="3169919"/>
            <a:ext cx="2337342" cy="428793"/>
          </a:xfrm>
          <a:prstGeom prst="rect">
            <a:avLst/>
          </a:prstGeom>
          <a:noFill/>
          <a:ln>
            <a:noFill/>
          </a:ln>
        </p:spPr>
      </p:pic>
      <p:sp>
        <p:nvSpPr>
          <p:cNvPr id="34" name="TextBox 33"/>
          <p:cNvSpPr txBox="1"/>
          <p:nvPr/>
        </p:nvSpPr>
        <p:spPr bwMode="white">
          <a:xfrm>
            <a:off x="9270704" y="3168870"/>
            <a:ext cx="1408798"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9" y="724961"/>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9" y="180763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1"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1" y="862363"/>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3"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8" y="384581"/>
            <a:ext cx="1005627" cy="1933901"/>
          </a:xfrm>
          <a:prstGeom prst="rect">
            <a:avLst/>
          </a:prstGeom>
        </p:spPr>
      </p:pic>
      <p:sp>
        <p:nvSpPr>
          <p:cNvPr id="15" name="Rectangle 14"/>
          <p:cNvSpPr/>
          <p:nvPr/>
        </p:nvSpPr>
        <p:spPr bwMode="auto">
          <a:xfrm>
            <a:off x="0" y="4095754"/>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8" y="2949081"/>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2" y="5136291"/>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4" y="5078620"/>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6"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8"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7" y="5107120"/>
            <a:ext cx="313712"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2"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5" y="3651524"/>
            <a:ext cx="850319"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5"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3" y="3396823"/>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7" y="2835764"/>
            <a:ext cx="1707077"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4" y="384582"/>
            <a:ext cx="1005627"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6" y="5403000"/>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8"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Dysfunction can exist in any of three levels</a:t>
            </a:r>
            <a:endParaRPr lang="en-US" dirty="0"/>
          </a:p>
        </p:txBody>
      </p:sp>
      <p:sp>
        <p:nvSpPr>
          <p:cNvPr id="4" name="Oval 3"/>
          <p:cNvSpPr>
            <a:spLocks noChangeAspect="1"/>
          </p:cNvSpPr>
          <p:nvPr/>
        </p:nvSpPr>
        <p:spPr bwMode="auto">
          <a:xfrm>
            <a:off x="4638261" y="1338469"/>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rPr>
              <a:t>People</a:t>
            </a:r>
          </a:p>
        </p:txBody>
      </p:sp>
      <p:sp>
        <p:nvSpPr>
          <p:cNvPr id="5" name="Oval 4"/>
          <p:cNvSpPr>
            <a:spLocks noChangeAspect="1"/>
          </p:cNvSpPr>
          <p:nvPr/>
        </p:nvSpPr>
        <p:spPr bwMode="auto">
          <a:xfrm>
            <a:off x="3518455" y="3167263"/>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rPr>
              <a:t>Process</a:t>
            </a:r>
          </a:p>
        </p:txBody>
      </p:sp>
      <p:sp>
        <p:nvSpPr>
          <p:cNvPr id="6" name="Oval 5"/>
          <p:cNvSpPr>
            <a:spLocks noChangeAspect="1"/>
          </p:cNvSpPr>
          <p:nvPr/>
        </p:nvSpPr>
        <p:spPr bwMode="auto">
          <a:xfrm>
            <a:off x="5731569" y="3167263"/>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rPr>
              <a:t>Tools</a:t>
            </a:r>
          </a:p>
        </p:txBody>
      </p:sp>
    </p:spTree>
    <p:extLst>
      <p:ext uri="{BB962C8B-B14F-4D97-AF65-F5344CB8AC3E}">
        <p14:creationId xmlns:p14="http://schemas.microsoft.com/office/powerpoint/2010/main" val="4017583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the hardest one first …</a:t>
            </a:r>
            <a:endParaRPr lang="en-US" dirty="0"/>
          </a:p>
        </p:txBody>
      </p:sp>
      <p:sp>
        <p:nvSpPr>
          <p:cNvPr id="5" name="Oval 4"/>
          <p:cNvSpPr>
            <a:spLocks noChangeAspect="1"/>
          </p:cNvSpPr>
          <p:nvPr/>
        </p:nvSpPr>
        <p:spPr bwMode="auto">
          <a:xfrm>
            <a:off x="3518455" y="3167263"/>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rPr>
              <a:t>Process</a:t>
            </a:r>
          </a:p>
        </p:txBody>
      </p:sp>
      <p:sp>
        <p:nvSpPr>
          <p:cNvPr id="6" name="Oval 5"/>
          <p:cNvSpPr>
            <a:spLocks noChangeAspect="1"/>
          </p:cNvSpPr>
          <p:nvPr/>
        </p:nvSpPr>
        <p:spPr bwMode="auto">
          <a:xfrm>
            <a:off x="5731569" y="3167263"/>
            <a:ext cx="2743200" cy="2743200"/>
          </a:xfrm>
          <a:prstGeom prst="ellipse">
            <a:avLst/>
          </a:prstGeom>
          <a:noFill/>
          <a:ln w="38100">
            <a:solidFill>
              <a:srgbClr val="F8F57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rPr>
              <a:t>Tools</a:t>
            </a:r>
          </a:p>
        </p:txBody>
      </p:sp>
      <p:sp>
        <p:nvSpPr>
          <p:cNvPr id="4" name="Oval 3"/>
          <p:cNvSpPr>
            <a:spLocks noChangeAspect="1"/>
          </p:cNvSpPr>
          <p:nvPr/>
        </p:nvSpPr>
        <p:spPr bwMode="auto">
          <a:xfrm>
            <a:off x="4638261" y="1338469"/>
            <a:ext cx="2743200" cy="2743200"/>
          </a:xfrm>
          <a:prstGeom prst="ellipse">
            <a:avLst/>
          </a:prstGeom>
          <a:solidFill>
            <a:srgbClr val="FFFF00"/>
          </a:solidFill>
          <a:ln w="381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People</a:t>
            </a:r>
          </a:p>
        </p:txBody>
      </p:sp>
    </p:spTree>
    <p:extLst>
      <p:ext uri="{BB962C8B-B14F-4D97-AF65-F5344CB8AC3E}">
        <p14:creationId xmlns:p14="http://schemas.microsoft.com/office/powerpoint/2010/main" val="1462486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Review: What is the </a:t>
            </a:r>
            <a:r>
              <a:rPr lang="en-US" i="1" dirty="0" smtClean="0"/>
              <a:t>Role</a:t>
            </a:r>
            <a:r>
              <a:rPr lang="en-US" dirty="0" smtClean="0"/>
              <a:t> of the Team?</a:t>
            </a:r>
            <a:endParaRPr lang="en-US" dirty="0"/>
          </a:p>
        </p:txBody>
      </p:sp>
      <p:sp>
        <p:nvSpPr>
          <p:cNvPr id="3" name="Text Placeholder 2"/>
          <p:cNvSpPr>
            <a:spLocks noGrp="1"/>
          </p:cNvSpPr>
          <p:nvPr>
            <p:ph type="body" sz="quarter" idx="10"/>
          </p:nvPr>
        </p:nvSpPr>
        <p:spPr>
          <a:xfrm>
            <a:off x="519113" y="1447799"/>
            <a:ext cx="11149013" cy="443198"/>
          </a:xfrm>
        </p:spPr>
        <p:txBody>
          <a:bodyPr/>
          <a:lstStyle/>
          <a:p>
            <a:r>
              <a:rPr lang="en-US" dirty="0" smtClean="0"/>
              <a:t>To Deliver business value in the form of working software</a:t>
            </a:r>
          </a:p>
        </p:txBody>
      </p:sp>
    </p:spTree>
    <p:extLst>
      <p:ext uri="{BB962C8B-B14F-4D97-AF65-F5344CB8AC3E}">
        <p14:creationId xmlns:p14="http://schemas.microsoft.com/office/powerpoint/2010/main" val="3259214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are made up of people</a:t>
            </a:r>
            <a:endParaRPr lang="en-US" dirty="0"/>
          </a:p>
        </p:txBody>
      </p:sp>
      <p:sp>
        <p:nvSpPr>
          <p:cNvPr id="3" name="Text Placeholder 2"/>
          <p:cNvSpPr>
            <a:spLocks noGrp="1"/>
          </p:cNvSpPr>
          <p:nvPr>
            <p:ph type="body" sz="quarter" idx="10"/>
          </p:nvPr>
        </p:nvSpPr>
        <p:spPr>
          <a:xfrm>
            <a:off x="519113" y="1447799"/>
            <a:ext cx="11149013" cy="3151632"/>
          </a:xfrm>
        </p:spPr>
        <p:txBody>
          <a:bodyPr/>
          <a:lstStyle/>
          <a:p>
            <a:r>
              <a:rPr lang="en-US" dirty="0" smtClean="0"/>
              <a:t>People come from different cultures</a:t>
            </a:r>
          </a:p>
          <a:p>
            <a:r>
              <a:rPr lang="en-US" dirty="0" smtClean="0"/>
              <a:t>People have different personalities</a:t>
            </a:r>
          </a:p>
          <a:p>
            <a:r>
              <a:rPr lang="en-US" dirty="0" smtClean="0"/>
              <a:t>People </a:t>
            </a:r>
            <a:r>
              <a:rPr lang="en-US" dirty="0"/>
              <a:t>work at different speeds</a:t>
            </a:r>
          </a:p>
          <a:p>
            <a:r>
              <a:rPr lang="en-US" dirty="0" smtClean="0"/>
              <a:t>People are not machines</a:t>
            </a:r>
          </a:p>
          <a:p>
            <a:r>
              <a:rPr lang="en-US" dirty="0" smtClean="0"/>
              <a:t>People have emotions</a:t>
            </a:r>
          </a:p>
          <a:p>
            <a:r>
              <a:rPr lang="en-US" dirty="0"/>
              <a:t>People have bad </a:t>
            </a:r>
            <a:r>
              <a:rPr lang="en-US" dirty="0" smtClean="0"/>
              <a:t>days</a:t>
            </a:r>
          </a:p>
        </p:txBody>
      </p:sp>
      <p:sp>
        <p:nvSpPr>
          <p:cNvPr id="4" name="Text Placeholder 2"/>
          <p:cNvSpPr txBox="1">
            <a:spLocks/>
          </p:cNvSpPr>
          <p:nvPr/>
        </p:nvSpPr>
        <p:spPr>
          <a:xfrm>
            <a:off x="512489" y="4939703"/>
            <a:ext cx="11149013" cy="8863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These facts are </a:t>
            </a:r>
            <a:r>
              <a:rPr lang="en-US" dirty="0" smtClean="0"/>
              <a:t>immutable and are </a:t>
            </a:r>
            <a:r>
              <a:rPr lang="en-US" dirty="0"/>
              <a:t>not dysfunctions in and of themselves</a:t>
            </a:r>
          </a:p>
        </p:txBody>
      </p:sp>
    </p:spTree>
    <p:extLst>
      <p:ext uri="{BB962C8B-B14F-4D97-AF65-F5344CB8AC3E}">
        <p14:creationId xmlns:p14="http://schemas.microsoft.com/office/powerpoint/2010/main" val="13548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Five Dysfunctions of a Team</a:t>
            </a:r>
            <a:endParaRPr lang="en-US" dirty="0"/>
          </a:p>
        </p:txBody>
      </p:sp>
      <p:sp>
        <p:nvSpPr>
          <p:cNvPr id="3" name="Text Placeholder 2"/>
          <p:cNvSpPr>
            <a:spLocks noGrp="1"/>
          </p:cNvSpPr>
          <p:nvPr>
            <p:ph type="body" sz="quarter" idx="10"/>
          </p:nvPr>
        </p:nvSpPr>
        <p:spPr>
          <a:xfrm>
            <a:off x="519113" y="1447799"/>
            <a:ext cx="7008122" cy="4136517"/>
          </a:xfrm>
        </p:spPr>
        <p:txBody>
          <a:bodyPr/>
          <a:lstStyle/>
          <a:p>
            <a:r>
              <a:rPr lang="en-US" dirty="0" smtClean="0"/>
              <a:t>Absence </a:t>
            </a:r>
            <a:r>
              <a:rPr lang="en-US" dirty="0"/>
              <a:t>of </a:t>
            </a:r>
            <a:r>
              <a:rPr lang="en-US" dirty="0" smtClean="0"/>
              <a:t>trust</a:t>
            </a:r>
            <a:endParaRPr lang="en-US" dirty="0"/>
          </a:p>
          <a:p>
            <a:r>
              <a:rPr lang="en-US" dirty="0" smtClean="0"/>
              <a:t>Fear </a:t>
            </a:r>
            <a:r>
              <a:rPr lang="en-US" dirty="0"/>
              <a:t>of </a:t>
            </a:r>
            <a:r>
              <a:rPr lang="en-US" dirty="0" smtClean="0"/>
              <a:t>conflict</a:t>
            </a:r>
            <a:endParaRPr lang="en-US" dirty="0"/>
          </a:p>
          <a:p>
            <a:r>
              <a:rPr lang="en-US" dirty="0" smtClean="0"/>
              <a:t>Lack </a:t>
            </a:r>
            <a:r>
              <a:rPr lang="en-US" dirty="0"/>
              <a:t>of </a:t>
            </a:r>
            <a:r>
              <a:rPr lang="en-US" dirty="0" smtClean="0"/>
              <a:t>commitment</a:t>
            </a:r>
            <a:endParaRPr lang="en-US" dirty="0"/>
          </a:p>
          <a:p>
            <a:r>
              <a:rPr lang="en-US" dirty="0" smtClean="0"/>
              <a:t>Avoid accountability</a:t>
            </a:r>
            <a:endParaRPr lang="en-US" dirty="0"/>
          </a:p>
          <a:p>
            <a:r>
              <a:rPr lang="en-US" dirty="0" smtClean="0"/>
              <a:t>Inattention </a:t>
            </a:r>
            <a:r>
              <a:rPr lang="en-US" dirty="0"/>
              <a:t>to team </a:t>
            </a:r>
            <a:r>
              <a:rPr lang="en-US" dirty="0" smtClean="0"/>
              <a:t>results</a:t>
            </a:r>
          </a:p>
          <a:p>
            <a:endParaRPr lang="en-US" dirty="0"/>
          </a:p>
          <a:p>
            <a:r>
              <a:rPr lang="en-US" dirty="0"/>
              <a:t>From the book written by Patrick Lencioni (</a:t>
            </a:r>
            <a:r>
              <a:rPr lang="en-US" dirty="0">
                <a:hlinkClick r:id="rId2"/>
              </a:rPr>
              <a:t>http://bit.ly/9aBX4U</a:t>
            </a:r>
            <a:r>
              <a:rPr lang="en-US" dirty="0" smtClean="0"/>
              <a:t>)</a:t>
            </a:r>
            <a:endParaRPr lang="en-US" dirty="0"/>
          </a:p>
        </p:txBody>
      </p:sp>
      <p:pic>
        <p:nvPicPr>
          <p:cNvPr id="7170" name="Picture 2" descr="http://cdn.insurancenetworking.com/media/photos/Lencioni-SIMS4_140x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08760"/>
            <a:ext cx="3213652" cy="4839838"/>
          </a:xfrm>
          <a:prstGeom prst="rect">
            <a:avLst/>
          </a:prstGeom>
          <a:ln w="9525">
            <a:solidFill>
              <a:schemeClr val="bg1"/>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561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Dysfunctions</a:t>
            </a:r>
            <a:r>
              <a:rPr lang="en-US" dirty="0"/>
              <a:t> </a:t>
            </a:r>
            <a:r>
              <a:rPr lang="en-US" dirty="0" smtClean="0"/>
              <a:t>of a Software Development Team</a:t>
            </a:r>
            <a:endParaRPr lang="en-US" dirty="0"/>
          </a:p>
        </p:txBody>
      </p:sp>
      <p:sp>
        <p:nvSpPr>
          <p:cNvPr id="3" name="Text Placeholder 2"/>
          <p:cNvSpPr>
            <a:spLocks noGrp="1"/>
          </p:cNvSpPr>
          <p:nvPr>
            <p:ph type="body" sz="quarter" idx="10"/>
          </p:nvPr>
        </p:nvSpPr>
        <p:spPr>
          <a:xfrm>
            <a:off x="519113" y="1447799"/>
            <a:ext cx="5550383" cy="4776692"/>
          </a:xfrm>
        </p:spPr>
        <p:txBody>
          <a:bodyPr/>
          <a:lstStyle/>
          <a:p>
            <a:r>
              <a:rPr lang="en-US" dirty="0" smtClean="0"/>
              <a:t>No collaboration</a:t>
            </a:r>
          </a:p>
          <a:p>
            <a:r>
              <a:rPr lang="en-US" dirty="0" smtClean="0"/>
              <a:t>Don’t care / rude</a:t>
            </a:r>
          </a:p>
          <a:p>
            <a:r>
              <a:rPr lang="en-US" dirty="0" smtClean="0"/>
              <a:t>Alphas / cowboys</a:t>
            </a:r>
          </a:p>
          <a:p>
            <a:r>
              <a:rPr lang="en-US" dirty="0" smtClean="0"/>
              <a:t>Won’t listen</a:t>
            </a:r>
          </a:p>
          <a:p>
            <a:r>
              <a:rPr lang="en-US" dirty="0" smtClean="0"/>
              <a:t>Won’t learn</a:t>
            </a:r>
          </a:p>
          <a:p>
            <a:r>
              <a:rPr lang="en-US" dirty="0" smtClean="0"/>
              <a:t>Won’t teach</a:t>
            </a:r>
          </a:p>
          <a:p>
            <a:r>
              <a:rPr lang="en-US" dirty="0" smtClean="0"/>
              <a:t>Specialists</a:t>
            </a:r>
          </a:p>
          <a:p>
            <a:r>
              <a:rPr lang="en-US" dirty="0" smtClean="0"/>
              <a:t>Slackers</a:t>
            </a:r>
          </a:p>
          <a:p>
            <a:r>
              <a:rPr lang="en-US" dirty="0" smtClean="0"/>
              <a:t>Too many meetings</a:t>
            </a:r>
            <a:endParaRPr lang="en-US" dirty="0"/>
          </a:p>
        </p:txBody>
      </p:sp>
      <p:sp>
        <p:nvSpPr>
          <p:cNvPr id="4" name="Text Placeholder 2"/>
          <p:cNvSpPr txBox="1">
            <a:spLocks/>
          </p:cNvSpPr>
          <p:nvPr/>
        </p:nvSpPr>
        <p:spPr>
          <a:xfrm>
            <a:off x="5035826" y="1454427"/>
            <a:ext cx="6871179" cy="470898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Weasel words</a:t>
            </a:r>
          </a:p>
          <a:p>
            <a:pPr lvl="1"/>
            <a:r>
              <a:rPr lang="en-US" dirty="0" smtClean="0"/>
              <a:t>“That’s not my job”</a:t>
            </a:r>
          </a:p>
          <a:p>
            <a:pPr lvl="1"/>
            <a:r>
              <a:rPr lang="en-US" dirty="0" smtClean="0"/>
              <a:t>“I’m not a tester”</a:t>
            </a:r>
          </a:p>
          <a:p>
            <a:pPr lvl="1"/>
            <a:r>
              <a:rPr lang="en-US" dirty="0" smtClean="0"/>
              <a:t>“I’m 80% done”</a:t>
            </a:r>
          </a:p>
          <a:p>
            <a:pPr lvl="1"/>
            <a:r>
              <a:rPr lang="en-US" dirty="0" smtClean="0"/>
              <a:t>“It compiled on my machine”</a:t>
            </a:r>
          </a:p>
          <a:p>
            <a:pPr lvl="1"/>
            <a:r>
              <a:rPr lang="en-US" dirty="0" smtClean="0"/>
              <a:t>“I did my part”</a:t>
            </a:r>
          </a:p>
          <a:p>
            <a:pPr lvl="1"/>
            <a:r>
              <a:rPr lang="en-US" dirty="0" smtClean="0"/>
              <a:t>“Nothing is blocking me”</a:t>
            </a:r>
          </a:p>
          <a:p>
            <a:pPr lvl="1"/>
            <a:r>
              <a:rPr lang="en-US" dirty="0" smtClean="0"/>
              <a:t>“It was your code that failed”</a:t>
            </a:r>
          </a:p>
          <a:p>
            <a:pPr lvl="1"/>
            <a:r>
              <a:rPr lang="en-US" dirty="0" smtClean="0"/>
              <a:t>“I was on time, you were early”</a:t>
            </a:r>
          </a:p>
          <a:p>
            <a:pPr lvl="1"/>
            <a:r>
              <a:rPr lang="en-US" dirty="0" smtClean="0"/>
              <a:t>“You just can’t implement my design”</a:t>
            </a:r>
          </a:p>
        </p:txBody>
      </p:sp>
    </p:spTree>
    <p:extLst>
      <p:ext uri="{BB962C8B-B14F-4D97-AF65-F5344CB8AC3E}">
        <p14:creationId xmlns:p14="http://schemas.microsoft.com/office/powerpoint/2010/main" val="22510788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eCon">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PreCon</Template>
  <TotalTime>2117</TotalTime>
  <Words>1886</Words>
  <Application>Microsoft Office PowerPoint</Application>
  <PresentationFormat>Custom</PresentationFormat>
  <Paragraphs>268</Paragraphs>
  <Slides>37</Slides>
  <Notes>14</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PreCon</vt:lpstr>
      <vt:lpstr>White with Consolas font for code slides</vt:lpstr>
      <vt:lpstr>DPR208 Debugging a Dysfunctional Team</vt:lpstr>
      <vt:lpstr>Richard Hundhausen</vt:lpstr>
      <vt:lpstr>All happy families resemble one another, </vt:lpstr>
      <vt:lpstr>Dysfunction can exist in any of three levels</vt:lpstr>
      <vt:lpstr>Let’s start with the hardest one first …</vt:lpstr>
      <vt:lpstr>Review: What is the Role of the Team?</vt:lpstr>
      <vt:lpstr>Teams are made up of people</vt:lpstr>
      <vt:lpstr>Five Dysfunctions of a Team</vt:lpstr>
      <vt:lpstr>Dysfunctions of a Software Development Team</vt:lpstr>
      <vt:lpstr>Quiz: What do you do when Simon goes missing?</vt:lpstr>
      <vt:lpstr>Quiz: What about Laura?</vt:lpstr>
      <vt:lpstr>Quiz: What about Dieter?</vt:lpstr>
      <vt:lpstr>Working Effectively as a Team</vt:lpstr>
      <vt:lpstr>(Bruce) Tuckman Model</vt:lpstr>
      <vt:lpstr>Individual Space vs. Collaborative Dynamic</vt:lpstr>
      <vt:lpstr>Tactic: Use Active Listening</vt:lpstr>
      <vt:lpstr>Tactic: Use the Pomodoro Technique</vt:lpstr>
      <vt:lpstr>Tactic: Minimize Microsoft Outlook Distractions</vt:lpstr>
      <vt:lpstr>Tactic: Implement the Forgiveness Pattern</vt:lpstr>
      <vt:lpstr>Methodologies, Processes, and Frameworks … oh my</vt:lpstr>
      <vt:lpstr>Don’t be Flaccid</vt:lpstr>
      <vt:lpstr>Know when you are “Done”</vt:lpstr>
      <vt:lpstr>Example: A Simple Definition of Done</vt:lpstr>
      <vt:lpstr>Quiz: What if you are not really done?</vt:lpstr>
      <vt:lpstr>Be Transparent</vt:lpstr>
      <vt:lpstr>Hold Retrospectives</vt:lpstr>
      <vt:lpstr>Tactic: Get a coach</vt:lpstr>
      <vt:lpstr>Now for the easy part …</vt:lpstr>
      <vt:lpstr>Visual Studio Application Lifecycle Management</vt:lpstr>
      <vt:lpstr>Microsoft Visual Studio Scrum 1.0</vt:lpstr>
      <vt:lpstr>Burndown</vt:lpstr>
      <vt:lpstr>Resource: Professional Scrum Developer Program</vt:lpstr>
      <vt:lpstr>Related Content</vt:lpstr>
      <vt:lpstr>Resources</vt:lpstr>
      <vt:lpstr>PowerPoint Presentation</vt:lpstr>
      <vt:lpstr>PowerPoint Presentation</vt:lpstr>
      <vt:lpstr>PowerPoint Presentation</vt:lpstr>
    </vt:vector>
  </TitlesOfParts>
  <Manager>&lt;Content Manager Name Here&gt;</Manager>
  <Company>Accentient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DPR208: Debugging a Dysfunctional Team</dc:title>
  <dc:subject>Microsoft TechEd North America 2011</dc:subject>
  <dc:creator>Richard Hundhausen</dc:creator>
  <dc:description>Template: Jordan Cayabyab
Formatting:
Event Date: May 16-19, 2011
Event Location: Atlanta
Audience Type:</dc:description>
  <cp:lastModifiedBy>Shows</cp:lastModifiedBy>
  <cp:revision>99</cp:revision>
  <cp:lastPrinted>2010-05-11T05:02:34Z</cp:lastPrinted>
  <dcterms:created xsi:type="dcterms:W3CDTF">2011-04-26T13:35:17Z</dcterms:created>
  <dcterms:modified xsi:type="dcterms:W3CDTF">2011-05-17T21:48:34Z</dcterms:modified>
</cp:coreProperties>
</file>