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tags/tag1.xml" ContentType="application/vnd.openxmlformats-officedocument.presentationml.tags+xml"/>
  <Override PartName="/ppt/charts/chart11.xml" ContentType="application/vnd.openxmlformats-officedocument.drawingml.chart+xml"/>
  <Override PartName="/ppt/tags/tag2.xml" ContentType="application/vnd.openxmlformats-officedocument.presentationml.tags+xml"/>
  <Override PartName="/ppt/charts/chart12.xml" ContentType="application/vnd.openxmlformats-officedocument.drawingml.chart+xml"/>
  <Override PartName="/ppt/tags/tag3.xml" ContentType="application/vnd.openxmlformats-officedocument.presentationml.tags+xml"/>
  <Override PartName="/ppt/charts/chart13.xml" ContentType="application/vnd.openxmlformats-officedocument.drawingml.chart+xml"/>
  <Override PartName="/ppt/tags/tag4.xml" ContentType="application/vnd.openxmlformats-officedocument.presentationml.tags+xml"/>
  <Override PartName="/ppt/charts/chart14.xml" ContentType="application/vnd.openxmlformats-officedocument.drawingml.chart+xml"/>
  <Override PartName="/ppt/tags/tag5.xml" ContentType="application/vnd.openxmlformats-officedocument.presentationml.tags+xml"/>
  <Override PartName="/ppt/charts/chart15.xml" ContentType="application/vnd.openxmlformats-officedocument.drawingml.chart+xml"/>
  <Override PartName="/ppt/charts/chart16.xml" ContentType="application/vnd.openxmlformats-officedocument.drawingml.chart+xml"/>
  <Override PartName="/ppt/tags/tag6.xml" ContentType="application/vnd.openxmlformats-officedocument.presentationml.tags+xml"/>
  <Override PartName="/ppt/charts/chart17.xml" ContentType="application/vnd.openxmlformats-officedocument.drawingml.chart+xml"/>
  <Override PartName="/ppt/charts/chart18.xml" ContentType="application/vnd.openxmlformats-officedocument.drawingml.chart+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 id="2147483741" r:id="rId6"/>
    <p:sldMasterId id="2147483771" r:id="rId7"/>
    <p:sldMasterId id="2147483781" r:id="rId8"/>
    <p:sldMasterId id="2147483787" r:id="rId9"/>
    <p:sldMasterId id="2147483796" r:id="rId10"/>
    <p:sldMasterId id="2147483822" r:id="rId11"/>
  </p:sldMasterIdLst>
  <p:notesMasterIdLst>
    <p:notesMasterId r:id="rId144"/>
  </p:notesMasterIdLst>
  <p:handoutMasterIdLst>
    <p:handoutMasterId r:id="rId145"/>
  </p:handoutMasterIdLst>
  <p:sldIdLst>
    <p:sldId id="319"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49" r:id="rId40"/>
    <p:sldId id="350" r:id="rId41"/>
    <p:sldId id="351" r:id="rId42"/>
    <p:sldId id="352" r:id="rId43"/>
    <p:sldId id="353" r:id="rId44"/>
    <p:sldId id="354" r:id="rId45"/>
    <p:sldId id="466" r:id="rId46"/>
    <p:sldId id="468" r:id="rId47"/>
    <p:sldId id="356" r:id="rId48"/>
    <p:sldId id="357" r:id="rId49"/>
    <p:sldId id="358" r:id="rId50"/>
    <p:sldId id="469" r:id="rId51"/>
    <p:sldId id="471" r:id="rId52"/>
    <p:sldId id="491" r:id="rId53"/>
    <p:sldId id="492" r:id="rId54"/>
    <p:sldId id="495" r:id="rId55"/>
    <p:sldId id="496" r:id="rId56"/>
    <p:sldId id="360" r:id="rId57"/>
    <p:sldId id="361" r:id="rId58"/>
    <p:sldId id="362" r:id="rId59"/>
    <p:sldId id="363" r:id="rId60"/>
    <p:sldId id="364" r:id="rId61"/>
    <p:sldId id="365" r:id="rId62"/>
    <p:sldId id="472" r:id="rId63"/>
    <p:sldId id="474" r:id="rId64"/>
    <p:sldId id="367" r:id="rId65"/>
    <p:sldId id="475" r:id="rId66"/>
    <p:sldId id="477" r:id="rId67"/>
    <p:sldId id="370" r:id="rId68"/>
    <p:sldId id="478" r:id="rId69"/>
    <p:sldId id="479" r:id="rId70"/>
    <p:sldId id="372" r:id="rId71"/>
    <p:sldId id="373" r:id="rId72"/>
    <p:sldId id="374" r:id="rId73"/>
    <p:sldId id="375" r:id="rId74"/>
    <p:sldId id="391" r:id="rId75"/>
    <p:sldId id="392" r:id="rId76"/>
    <p:sldId id="393" r:id="rId77"/>
    <p:sldId id="394" r:id="rId78"/>
    <p:sldId id="395" r:id="rId79"/>
    <p:sldId id="396" r:id="rId80"/>
    <p:sldId id="397" r:id="rId81"/>
    <p:sldId id="398" r:id="rId82"/>
    <p:sldId id="399" r:id="rId83"/>
    <p:sldId id="401" r:id="rId84"/>
    <p:sldId id="402" r:id="rId85"/>
    <p:sldId id="403" r:id="rId86"/>
    <p:sldId id="404" r:id="rId87"/>
    <p:sldId id="405" r:id="rId88"/>
    <p:sldId id="406" r:id="rId89"/>
    <p:sldId id="488" r:id="rId90"/>
    <p:sldId id="489" r:id="rId91"/>
    <p:sldId id="490" r:id="rId92"/>
    <p:sldId id="407" r:id="rId93"/>
    <p:sldId id="408" r:id="rId94"/>
    <p:sldId id="409" r:id="rId95"/>
    <p:sldId id="410" r:id="rId96"/>
    <p:sldId id="411" r:id="rId97"/>
    <p:sldId id="415" r:id="rId98"/>
    <p:sldId id="480" r:id="rId99"/>
    <p:sldId id="416" r:id="rId100"/>
    <p:sldId id="417" r:id="rId101"/>
    <p:sldId id="418" r:id="rId102"/>
    <p:sldId id="419" r:id="rId103"/>
    <p:sldId id="420" r:id="rId104"/>
    <p:sldId id="421" r:id="rId105"/>
    <p:sldId id="422" r:id="rId106"/>
    <p:sldId id="423" r:id="rId107"/>
    <p:sldId id="485" r:id="rId108"/>
    <p:sldId id="484" r:id="rId109"/>
    <p:sldId id="424" r:id="rId110"/>
    <p:sldId id="425" r:id="rId111"/>
    <p:sldId id="426" r:id="rId112"/>
    <p:sldId id="464" r:id="rId113"/>
    <p:sldId id="428" r:id="rId114"/>
    <p:sldId id="429" r:id="rId115"/>
    <p:sldId id="430" r:id="rId116"/>
    <p:sldId id="431" r:id="rId117"/>
    <p:sldId id="432" r:id="rId118"/>
    <p:sldId id="462" r:id="rId119"/>
    <p:sldId id="433" r:id="rId120"/>
    <p:sldId id="434" r:id="rId121"/>
    <p:sldId id="435" r:id="rId122"/>
    <p:sldId id="436" r:id="rId123"/>
    <p:sldId id="437" r:id="rId124"/>
    <p:sldId id="438" r:id="rId125"/>
    <p:sldId id="439" r:id="rId126"/>
    <p:sldId id="440" r:id="rId127"/>
    <p:sldId id="441" r:id="rId128"/>
    <p:sldId id="442" r:id="rId129"/>
    <p:sldId id="443" r:id="rId130"/>
    <p:sldId id="444" r:id="rId131"/>
    <p:sldId id="445" r:id="rId132"/>
    <p:sldId id="446" r:id="rId133"/>
    <p:sldId id="447" r:id="rId134"/>
    <p:sldId id="448" r:id="rId135"/>
    <p:sldId id="449" r:id="rId136"/>
    <p:sldId id="450" r:id="rId137"/>
    <p:sldId id="451" r:id="rId138"/>
    <p:sldId id="452" r:id="rId139"/>
    <p:sldId id="453" r:id="rId140"/>
    <p:sldId id="454" r:id="rId141"/>
    <p:sldId id="486" r:id="rId142"/>
    <p:sldId id="487" r:id="rId143"/>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6" autoAdjust="0"/>
    <p:restoredTop sz="96163" autoAdjust="0"/>
  </p:normalViewPr>
  <p:slideViewPr>
    <p:cSldViewPr snapToGrid="0">
      <p:cViewPr>
        <p:scale>
          <a:sx n="68" d="100"/>
          <a:sy n="68" d="100"/>
        </p:scale>
        <p:origin x="-1224" y="-488"/>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p:scale>
          <a:sx n="148" d="100"/>
          <a:sy n="148" d="100"/>
        </p:scale>
        <p:origin x="-344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7.xml"/><Relationship Id="rId11" Type="http://schemas.openxmlformats.org/officeDocument/2006/relationships/slideMaster" Target="slideMasters/slideMaster8.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120" Type="http://schemas.openxmlformats.org/officeDocument/2006/relationships/slide" Target="slides/slide109.xml"/><Relationship Id="rId121" Type="http://schemas.openxmlformats.org/officeDocument/2006/relationships/slide" Target="slides/slide110.xml"/><Relationship Id="rId122" Type="http://schemas.openxmlformats.org/officeDocument/2006/relationships/slide" Target="slides/slide111.xml"/><Relationship Id="rId123" Type="http://schemas.openxmlformats.org/officeDocument/2006/relationships/slide" Target="slides/slide112.xml"/><Relationship Id="rId124" Type="http://schemas.openxmlformats.org/officeDocument/2006/relationships/slide" Target="slides/slide113.xml"/><Relationship Id="rId125" Type="http://schemas.openxmlformats.org/officeDocument/2006/relationships/slide" Target="slides/slide114.xml"/><Relationship Id="rId126" Type="http://schemas.openxmlformats.org/officeDocument/2006/relationships/slide" Target="slides/slide115.xml"/><Relationship Id="rId127" Type="http://schemas.openxmlformats.org/officeDocument/2006/relationships/slide" Target="slides/slide116.xml"/><Relationship Id="rId128" Type="http://schemas.openxmlformats.org/officeDocument/2006/relationships/slide" Target="slides/slide117.xml"/><Relationship Id="rId129" Type="http://schemas.openxmlformats.org/officeDocument/2006/relationships/slide" Target="slides/slide11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90" Type="http://schemas.openxmlformats.org/officeDocument/2006/relationships/slide" Target="slides/slide79.xml"/><Relationship Id="rId91" Type="http://schemas.openxmlformats.org/officeDocument/2006/relationships/slide" Target="slides/slide80.xml"/><Relationship Id="rId92" Type="http://schemas.openxmlformats.org/officeDocument/2006/relationships/slide" Target="slides/slide81.xml"/><Relationship Id="rId93" Type="http://schemas.openxmlformats.org/officeDocument/2006/relationships/slide" Target="slides/slide82.xml"/><Relationship Id="rId94" Type="http://schemas.openxmlformats.org/officeDocument/2006/relationships/slide" Target="slides/slide83.xml"/><Relationship Id="rId95" Type="http://schemas.openxmlformats.org/officeDocument/2006/relationships/slide" Target="slides/slide84.xml"/><Relationship Id="rId96" Type="http://schemas.openxmlformats.org/officeDocument/2006/relationships/slide" Target="slides/slide85.xml"/><Relationship Id="rId101" Type="http://schemas.openxmlformats.org/officeDocument/2006/relationships/slide" Target="slides/slide90.xml"/><Relationship Id="rId102" Type="http://schemas.openxmlformats.org/officeDocument/2006/relationships/slide" Target="slides/slide91.xml"/><Relationship Id="rId103" Type="http://schemas.openxmlformats.org/officeDocument/2006/relationships/slide" Target="slides/slide92.xml"/><Relationship Id="rId104" Type="http://schemas.openxmlformats.org/officeDocument/2006/relationships/slide" Target="slides/slide93.xml"/><Relationship Id="rId105" Type="http://schemas.openxmlformats.org/officeDocument/2006/relationships/slide" Target="slides/slide94.xml"/><Relationship Id="rId106" Type="http://schemas.openxmlformats.org/officeDocument/2006/relationships/slide" Target="slides/slide95.xml"/><Relationship Id="rId107" Type="http://schemas.openxmlformats.org/officeDocument/2006/relationships/slide" Target="slides/slide96.xml"/><Relationship Id="rId108" Type="http://schemas.openxmlformats.org/officeDocument/2006/relationships/slide" Target="slides/slide97.xml"/><Relationship Id="rId109" Type="http://schemas.openxmlformats.org/officeDocument/2006/relationships/slide" Target="slides/slide98.xml"/><Relationship Id="rId97" Type="http://schemas.openxmlformats.org/officeDocument/2006/relationships/slide" Target="slides/slide86.xml"/><Relationship Id="rId98" Type="http://schemas.openxmlformats.org/officeDocument/2006/relationships/slide" Target="slides/slide87.xml"/><Relationship Id="rId99" Type="http://schemas.openxmlformats.org/officeDocument/2006/relationships/slide" Target="slides/slide88.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00" Type="http://schemas.openxmlformats.org/officeDocument/2006/relationships/slide" Target="slides/slide89.xml"/><Relationship Id="rId150" Type="http://schemas.openxmlformats.org/officeDocument/2006/relationships/tableStyles" Target="tableStyles.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slide" Target="slides/slide64.xml"/><Relationship Id="rId76" Type="http://schemas.openxmlformats.org/officeDocument/2006/relationships/slide" Target="slides/slide65.xml"/><Relationship Id="rId77" Type="http://schemas.openxmlformats.org/officeDocument/2006/relationships/slide" Target="slides/slide66.xml"/><Relationship Id="rId78" Type="http://schemas.openxmlformats.org/officeDocument/2006/relationships/slide" Target="slides/slide67.xml"/><Relationship Id="rId79" Type="http://schemas.openxmlformats.org/officeDocument/2006/relationships/slide" Target="slides/slide68.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30" Type="http://schemas.openxmlformats.org/officeDocument/2006/relationships/slide" Target="slides/slide119.xml"/><Relationship Id="rId131" Type="http://schemas.openxmlformats.org/officeDocument/2006/relationships/slide" Target="slides/slide120.xml"/><Relationship Id="rId132" Type="http://schemas.openxmlformats.org/officeDocument/2006/relationships/slide" Target="slides/slide121.xml"/><Relationship Id="rId133" Type="http://schemas.openxmlformats.org/officeDocument/2006/relationships/slide" Target="slides/slide122.xml"/><Relationship Id="rId134" Type="http://schemas.openxmlformats.org/officeDocument/2006/relationships/slide" Target="slides/slide123.xml"/><Relationship Id="rId135" Type="http://schemas.openxmlformats.org/officeDocument/2006/relationships/slide" Target="slides/slide124.xml"/><Relationship Id="rId136" Type="http://schemas.openxmlformats.org/officeDocument/2006/relationships/slide" Target="slides/slide125.xml"/><Relationship Id="rId137" Type="http://schemas.openxmlformats.org/officeDocument/2006/relationships/slide" Target="slides/slide126.xml"/><Relationship Id="rId138" Type="http://schemas.openxmlformats.org/officeDocument/2006/relationships/slide" Target="slides/slide127.xml"/><Relationship Id="rId139" Type="http://schemas.openxmlformats.org/officeDocument/2006/relationships/slide" Target="slides/slide128.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9" Type="http://schemas.openxmlformats.org/officeDocument/2006/relationships/slideMaster" Target="slideMasters/slideMaster6.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110" Type="http://schemas.openxmlformats.org/officeDocument/2006/relationships/slide" Target="slides/slide99.xml"/><Relationship Id="rId111" Type="http://schemas.openxmlformats.org/officeDocument/2006/relationships/slide" Target="slides/slide100.xml"/><Relationship Id="rId112" Type="http://schemas.openxmlformats.org/officeDocument/2006/relationships/slide" Target="slides/slide101.xml"/><Relationship Id="rId113" Type="http://schemas.openxmlformats.org/officeDocument/2006/relationships/slide" Target="slides/slide102.xml"/><Relationship Id="rId114" Type="http://schemas.openxmlformats.org/officeDocument/2006/relationships/slide" Target="slides/slide103.xml"/><Relationship Id="rId115" Type="http://schemas.openxmlformats.org/officeDocument/2006/relationships/slide" Target="slides/slide104.xml"/><Relationship Id="rId116" Type="http://schemas.openxmlformats.org/officeDocument/2006/relationships/slide" Target="slides/slide105.xml"/><Relationship Id="rId117" Type="http://schemas.openxmlformats.org/officeDocument/2006/relationships/slide" Target="slides/slide106.xml"/><Relationship Id="rId118" Type="http://schemas.openxmlformats.org/officeDocument/2006/relationships/slide" Target="slides/slide107.xml"/><Relationship Id="rId119" Type="http://schemas.openxmlformats.org/officeDocument/2006/relationships/slide" Target="slides/slide108.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80" Type="http://schemas.openxmlformats.org/officeDocument/2006/relationships/slide" Target="slides/slide69.xml"/><Relationship Id="rId81" Type="http://schemas.openxmlformats.org/officeDocument/2006/relationships/slide" Target="slides/slide70.xml"/><Relationship Id="rId82" Type="http://schemas.openxmlformats.org/officeDocument/2006/relationships/slide" Target="slides/slide71.xml"/><Relationship Id="rId83" Type="http://schemas.openxmlformats.org/officeDocument/2006/relationships/slide" Target="slides/slide72.xml"/><Relationship Id="rId84" Type="http://schemas.openxmlformats.org/officeDocument/2006/relationships/slide" Target="slides/slide73.xml"/><Relationship Id="rId85" Type="http://schemas.openxmlformats.org/officeDocument/2006/relationships/slide" Target="slides/slide74.xml"/><Relationship Id="rId86" Type="http://schemas.openxmlformats.org/officeDocument/2006/relationships/slide" Target="slides/slide75.xml"/><Relationship Id="rId87" Type="http://schemas.openxmlformats.org/officeDocument/2006/relationships/slide" Target="slides/slide76.xml"/><Relationship Id="rId88" Type="http://schemas.openxmlformats.org/officeDocument/2006/relationships/slide" Target="slides/slide77.xml"/><Relationship Id="rId89" Type="http://schemas.openxmlformats.org/officeDocument/2006/relationships/slide" Target="slides/slide78.xml"/><Relationship Id="rId140" Type="http://schemas.openxmlformats.org/officeDocument/2006/relationships/slide" Target="slides/slide129.xml"/><Relationship Id="rId141" Type="http://schemas.openxmlformats.org/officeDocument/2006/relationships/slide" Target="slides/slide130.xml"/><Relationship Id="rId142" Type="http://schemas.openxmlformats.org/officeDocument/2006/relationships/slide" Target="slides/slide131.xml"/><Relationship Id="rId143" Type="http://schemas.openxmlformats.org/officeDocument/2006/relationships/slide" Target="slides/slide132.xml"/><Relationship Id="rId144" Type="http://schemas.openxmlformats.org/officeDocument/2006/relationships/notesMaster" Target="notesMasters/notesMaster1.xml"/><Relationship Id="rId145" Type="http://schemas.openxmlformats.org/officeDocument/2006/relationships/handoutMaster" Target="handoutMasters/handoutMaster1.xml"/><Relationship Id="rId146" Type="http://schemas.openxmlformats.org/officeDocument/2006/relationships/printerSettings" Target="printerSettings/printerSettings1.bin"/><Relationship Id="rId147" Type="http://schemas.openxmlformats.org/officeDocument/2006/relationships/presProps" Target="presProps.xml"/><Relationship Id="rId148" Type="http://schemas.openxmlformats.org/officeDocument/2006/relationships/viewProps" Target="viewProps.xml"/><Relationship Id="rId14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guest\Desktop\My%20Dropbox\Maps\MobileOSData.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Macintosh%20HD:Users:Simon:Desktop:MobileOSData%20(version%201).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Macintosh%20HD:Users:Simon:Desktop:MobileOSData%20(version%201).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Macintosh%20HD:Users:Simon:Desktop:MobileOSData%20(version%201).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Macintosh%20HD:Users:Simon:Desktop:MobileOSData%20(version%20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imon:Desktop:Dropbox:Projects:MobileMarketing:Mobility%20Roadshow:MobileOS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Simon:Desktop:Dropbox:Projects:MobileMarketing:Mobility%20Roadshow:MobileOSDat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Simon:Documents:Microsoft%20User%20Data:Office%202011%20AutoRecovery:MobileOSData%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'Gartner WW Data'!$A$2</c:f>
              <c:strCache>
                <c:ptCount val="1"/>
                <c:pt idx="0">
                  <c:v>Symbian</c:v>
                </c:pt>
              </c:strCache>
            </c:strRef>
          </c:tx>
          <c:marker>
            <c:symbol val="none"/>
          </c:marker>
          <c:cat>
            <c:numRef>
              <c:f>'Gartner WW Data'!$B$1:$G$1</c:f>
              <c:numCache>
                <c:formatCode>General</c:formatCode>
                <c:ptCount val="6"/>
                <c:pt idx="0">
                  <c:v>2009.0</c:v>
                </c:pt>
                <c:pt idx="1">
                  <c:v>2010.0</c:v>
                </c:pt>
                <c:pt idx="2">
                  <c:v>2011.0</c:v>
                </c:pt>
                <c:pt idx="3">
                  <c:v>2012.0</c:v>
                </c:pt>
                <c:pt idx="4">
                  <c:v>2013.0</c:v>
                </c:pt>
                <c:pt idx="5">
                  <c:v>2014.0</c:v>
                </c:pt>
              </c:numCache>
            </c:numRef>
          </c:cat>
          <c:val>
            <c:numRef>
              <c:f>'Gartner WW Data'!$B$2:$G$2</c:f>
              <c:numCache>
                <c:formatCode>#,##0</c:formatCode>
                <c:ptCount val="6"/>
                <c:pt idx="0">
                  <c:v>80876.0</c:v>
                </c:pt>
                <c:pt idx="1">
                  <c:v>107662.0</c:v>
                </c:pt>
                <c:pt idx="2">
                  <c:v>141278.0</c:v>
                </c:pt>
                <c:pt idx="3" formatCode="General">
                  <c:v>182302.3333333333</c:v>
                </c:pt>
                <c:pt idx="4">
                  <c:v>223326.6666666667</c:v>
                </c:pt>
                <c:pt idx="5">
                  <c:v>264351.0</c:v>
                </c:pt>
              </c:numCache>
            </c:numRef>
          </c:val>
          <c:smooth val="0"/>
        </c:ser>
        <c:ser>
          <c:idx val="1"/>
          <c:order val="1"/>
          <c:tx>
            <c:strRef>
              <c:f>'Gartner WW Data'!$A$3</c:f>
              <c:strCache>
                <c:ptCount val="1"/>
                <c:pt idx="0">
                  <c:v>Android</c:v>
                </c:pt>
              </c:strCache>
            </c:strRef>
          </c:tx>
          <c:marker>
            <c:symbol val="none"/>
          </c:marker>
          <c:cat>
            <c:numRef>
              <c:f>'Gartner WW Data'!$B$1:$G$1</c:f>
              <c:numCache>
                <c:formatCode>General</c:formatCode>
                <c:ptCount val="6"/>
                <c:pt idx="0">
                  <c:v>2009.0</c:v>
                </c:pt>
                <c:pt idx="1">
                  <c:v>2010.0</c:v>
                </c:pt>
                <c:pt idx="2">
                  <c:v>2011.0</c:v>
                </c:pt>
                <c:pt idx="3">
                  <c:v>2012.0</c:v>
                </c:pt>
                <c:pt idx="4">
                  <c:v>2013.0</c:v>
                </c:pt>
                <c:pt idx="5">
                  <c:v>2014.0</c:v>
                </c:pt>
              </c:numCache>
            </c:numRef>
          </c:cat>
          <c:val>
            <c:numRef>
              <c:f>'Gartner WW Data'!$B$3:$G$3</c:f>
              <c:numCache>
                <c:formatCode>#,##0</c:formatCode>
                <c:ptCount val="6"/>
                <c:pt idx="0">
                  <c:v>6798.0</c:v>
                </c:pt>
                <c:pt idx="1">
                  <c:v>47462.0</c:v>
                </c:pt>
                <c:pt idx="2">
                  <c:v>91937.0</c:v>
                </c:pt>
                <c:pt idx="3" formatCode="General">
                  <c:v>147726.6666666667</c:v>
                </c:pt>
                <c:pt idx="4">
                  <c:v>203516.3333333333</c:v>
                </c:pt>
                <c:pt idx="5">
                  <c:v>259306.0</c:v>
                </c:pt>
              </c:numCache>
            </c:numRef>
          </c:val>
          <c:smooth val="0"/>
        </c:ser>
        <c:ser>
          <c:idx val="2"/>
          <c:order val="2"/>
          <c:tx>
            <c:strRef>
              <c:f>'Gartner WW Data'!$A$4</c:f>
              <c:strCache>
                <c:ptCount val="1"/>
                <c:pt idx="0">
                  <c:v>RIM</c:v>
                </c:pt>
              </c:strCache>
            </c:strRef>
          </c:tx>
          <c:marker>
            <c:symbol val="none"/>
          </c:marker>
          <c:cat>
            <c:numRef>
              <c:f>'Gartner WW Data'!$B$1:$G$1</c:f>
              <c:numCache>
                <c:formatCode>General</c:formatCode>
                <c:ptCount val="6"/>
                <c:pt idx="0">
                  <c:v>2009.0</c:v>
                </c:pt>
                <c:pt idx="1">
                  <c:v>2010.0</c:v>
                </c:pt>
                <c:pt idx="2">
                  <c:v>2011.0</c:v>
                </c:pt>
                <c:pt idx="3">
                  <c:v>2012.0</c:v>
                </c:pt>
                <c:pt idx="4">
                  <c:v>2013.0</c:v>
                </c:pt>
                <c:pt idx="5">
                  <c:v>2014.0</c:v>
                </c:pt>
              </c:numCache>
            </c:numRef>
          </c:cat>
          <c:val>
            <c:numRef>
              <c:f>'Gartner WW Data'!$B$4:$G$4</c:f>
              <c:numCache>
                <c:formatCode>#,##0</c:formatCode>
                <c:ptCount val="6"/>
                <c:pt idx="0">
                  <c:v>34346.0</c:v>
                </c:pt>
                <c:pt idx="1">
                  <c:v>46992.0</c:v>
                </c:pt>
                <c:pt idx="2">
                  <c:v>62198.0</c:v>
                </c:pt>
                <c:pt idx="3" formatCode="General">
                  <c:v>75658.33333333333</c:v>
                </c:pt>
                <c:pt idx="4">
                  <c:v>89118.66666666667</c:v>
                </c:pt>
                <c:pt idx="5">
                  <c:v>102579.0</c:v>
                </c:pt>
              </c:numCache>
            </c:numRef>
          </c:val>
          <c:smooth val="0"/>
        </c:ser>
        <c:ser>
          <c:idx val="3"/>
          <c:order val="3"/>
          <c:tx>
            <c:strRef>
              <c:f>'Gartner WW Data'!$A$5</c:f>
              <c:strCache>
                <c:ptCount val="1"/>
                <c:pt idx="0">
                  <c:v>iOS</c:v>
                </c:pt>
              </c:strCache>
            </c:strRef>
          </c:tx>
          <c:marker>
            <c:symbol val="none"/>
          </c:marker>
          <c:cat>
            <c:numRef>
              <c:f>'Gartner WW Data'!$B$1:$G$1</c:f>
              <c:numCache>
                <c:formatCode>General</c:formatCode>
                <c:ptCount val="6"/>
                <c:pt idx="0">
                  <c:v>2009.0</c:v>
                </c:pt>
                <c:pt idx="1">
                  <c:v>2010.0</c:v>
                </c:pt>
                <c:pt idx="2">
                  <c:v>2011.0</c:v>
                </c:pt>
                <c:pt idx="3">
                  <c:v>2012.0</c:v>
                </c:pt>
                <c:pt idx="4">
                  <c:v>2013.0</c:v>
                </c:pt>
                <c:pt idx="5">
                  <c:v>2014.0</c:v>
                </c:pt>
              </c:numCache>
            </c:numRef>
          </c:cat>
          <c:val>
            <c:numRef>
              <c:f>'Gartner WW Data'!$B$5:$G$5</c:f>
              <c:numCache>
                <c:formatCode>#,##0</c:formatCode>
                <c:ptCount val="6"/>
                <c:pt idx="0">
                  <c:v>24889.0</c:v>
                </c:pt>
                <c:pt idx="1">
                  <c:v>41461.0</c:v>
                </c:pt>
                <c:pt idx="2">
                  <c:v>70740.0</c:v>
                </c:pt>
                <c:pt idx="3" formatCode="General">
                  <c:v>90624.33333333333</c:v>
                </c:pt>
                <c:pt idx="4">
                  <c:v>110508.6666666667</c:v>
                </c:pt>
                <c:pt idx="5">
                  <c:v>130393.0</c:v>
                </c:pt>
              </c:numCache>
            </c:numRef>
          </c:val>
          <c:smooth val="0"/>
        </c:ser>
        <c:ser>
          <c:idx val="4"/>
          <c:order val="4"/>
          <c:tx>
            <c:strRef>
              <c:f>'Gartner WW Data'!$A$6</c:f>
              <c:strCache>
                <c:ptCount val="1"/>
                <c:pt idx="0">
                  <c:v>WM6/WP7</c:v>
                </c:pt>
              </c:strCache>
            </c:strRef>
          </c:tx>
          <c:marker>
            <c:symbol val="none"/>
          </c:marker>
          <c:cat>
            <c:numRef>
              <c:f>'Gartner WW Data'!$B$1:$G$1</c:f>
              <c:numCache>
                <c:formatCode>General</c:formatCode>
                <c:ptCount val="6"/>
                <c:pt idx="0">
                  <c:v>2009.0</c:v>
                </c:pt>
                <c:pt idx="1">
                  <c:v>2010.0</c:v>
                </c:pt>
                <c:pt idx="2">
                  <c:v>2011.0</c:v>
                </c:pt>
                <c:pt idx="3">
                  <c:v>2012.0</c:v>
                </c:pt>
                <c:pt idx="4">
                  <c:v>2013.0</c:v>
                </c:pt>
                <c:pt idx="5">
                  <c:v>2014.0</c:v>
                </c:pt>
              </c:numCache>
            </c:numRef>
          </c:cat>
          <c:val>
            <c:numRef>
              <c:f>'Gartner WW Data'!$B$6:$G$6</c:f>
              <c:numCache>
                <c:formatCode>#,##0</c:formatCode>
                <c:ptCount val="6"/>
                <c:pt idx="0">
                  <c:v>15031.0</c:v>
                </c:pt>
                <c:pt idx="1">
                  <c:v>12686.0</c:v>
                </c:pt>
                <c:pt idx="2">
                  <c:v>21308.0</c:v>
                </c:pt>
                <c:pt idx="3" formatCode="General">
                  <c:v>25702.0</c:v>
                </c:pt>
                <c:pt idx="4">
                  <c:v>30096.0</c:v>
                </c:pt>
                <c:pt idx="5">
                  <c:v>34490.0</c:v>
                </c:pt>
              </c:numCache>
            </c:numRef>
          </c:val>
          <c:smooth val="0"/>
        </c:ser>
        <c:ser>
          <c:idx val="5"/>
          <c:order val="5"/>
          <c:tx>
            <c:strRef>
              <c:f>'Gartner WW Data'!$A$7</c:f>
              <c:strCache>
                <c:ptCount val="1"/>
                <c:pt idx="0">
                  <c:v>Other</c:v>
                </c:pt>
              </c:strCache>
            </c:strRef>
          </c:tx>
          <c:marker>
            <c:symbol val="none"/>
          </c:marker>
          <c:cat>
            <c:numRef>
              <c:f>'Gartner WW Data'!$B$1:$G$1</c:f>
              <c:numCache>
                <c:formatCode>General</c:formatCode>
                <c:ptCount val="6"/>
                <c:pt idx="0">
                  <c:v>2009.0</c:v>
                </c:pt>
                <c:pt idx="1">
                  <c:v>2010.0</c:v>
                </c:pt>
                <c:pt idx="2">
                  <c:v>2011.0</c:v>
                </c:pt>
                <c:pt idx="3">
                  <c:v>2012.0</c:v>
                </c:pt>
                <c:pt idx="4">
                  <c:v>2013.0</c:v>
                </c:pt>
                <c:pt idx="5">
                  <c:v>2014.0</c:v>
                </c:pt>
              </c:numCache>
            </c:numRef>
          </c:cat>
          <c:val>
            <c:numRef>
              <c:f>'Gartner WW Data'!$B$7:$G$7</c:f>
              <c:numCache>
                <c:formatCode>#,##0</c:formatCode>
                <c:ptCount val="6"/>
                <c:pt idx="0">
                  <c:v>10431.0</c:v>
                </c:pt>
                <c:pt idx="1">
                  <c:v>12588.0</c:v>
                </c:pt>
                <c:pt idx="2">
                  <c:v>26017.0</c:v>
                </c:pt>
                <c:pt idx="3" formatCode="General">
                  <c:v>45495.33333333333</c:v>
                </c:pt>
                <c:pt idx="4">
                  <c:v>64973.66666666658</c:v>
                </c:pt>
                <c:pt idx="5">
                  <c:v>84452.0</c:v>
                </c:pt>
              </c:numCache>
            </c:numRef>
          </c:val>
          <c:smooth val="0"/>
        </c:ser>
        <c:dLbls>
          <c:showLegendKey val="0"/>
          <c:showVal val="0"/>
          <c:showCatName val="0"/>
          <c:showSerName val="0"/>
          <c:showPercent val="0"/>
          <c:showBubbleSize val="0"/>
        </c:dLbls>
        <c:marker val="1"/>
        <c:smooth val="0"/>
        <c:axId val="617990488"/>
        <c:axId val="618070328"/>
      </c:lineChart>
      <c:catAx>
        <c:axId val="617990488"/>
        <c:scaling>
          <c:orientation val="minMax"/>
        </c:scaling>
        <c:delete val="0"/>
        <c:axPos val="b"/>
        <c:numFmt formatCode="General" sourceLinked="1"/>
        <c:majorTickMark val="out"/>
        <c:minorTickMark val="none"/>
        <c:tickLblPos val="nextTo"/>
        <c:crossAx val="618070328"/>
        <c:crosses val="autoZero"/>
        <c:auto val="1"/>
        <c:lblAlgn val="ctr"/>
        <c:lblOffset val="100"/>
        <c:noMultiLvlLbl val="0"/>
      </c:catAx>
      <c:valAx>
        <c:axId val="618070328"/>
        <c:scaling>
          <c:orientation val="minMax"/>
        </c:scaling>
        <c:delete val="0"/>
        <c:axPos val="l"/>
        <c:majorGridlines/>
        <c:numFmt formatCode="#,##0" sourceLinked="1"/>
        <c:majorTickMark val="out"/>
        <c:minorTickMark val="none"/>
        <c:tickLblPos val="nextTo"/>
        <c:crossAx val="617990488"/>
        <c:crosses val="autoZero"/>
        <c:crossBetween val="between"/>
      </c:valAx>
    </c:plotArea>
    <c:legend>
      <c:legendPos val="r"/>
      <c:layout/>
      <c:overlay val="0"/>
    </c:legend>
    <c:plotVisOnly val="1"/>
    <c:dispBlanksAs val="gap"/>
    <c:showDLblsOverMax val="0"/>
  </c:chart>
  <c:spPr>
    <a:solidFill>
      <a:schemeClr val="bg1"/>
    </a:solidFill>
    <a:effectLst>
      <a:outerShdw blurRad="50800" dist="38100" dir="2700000" algn="tl" rotWithShape="0">
        <a:prstClr val="black">
          <a:alpha val="40000"/>
        </a:prstClr>
      </a:outerShdw>
    </a:effectLst>
  </c:spPr>
  <c:txPr>
    <a:bodyPr/>
    <a:lstStyle/>
    <a:p>
      <a:pPr>
        <a:defRPr sz="1600" b="1">
          <a:latin typeface="Segoe UI" pitchFamily="34" charset="0"/>
          <a:ea typeface="Segoe UI" pitchFamily="34" charset="0"/>
          <a:cs typeface="Segoe UI"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Comscore!$L$1</c:f>
              <c:strCache>
                <c:ptCount val="1"/>
                <c:pt idx="0">
                  <c:v>Sep-10</c:v>
                </c:pt>
              </c:strCache>
            </c:strRef>
          </c:tx>
          <c:cat>
            <c:strRef>
              <c:f>Comscore!$A$2:$A$7</c:f>
              <c:strCache>
                <c:ptCount val="6"/>
                <c:pt idx="0">
                  <c:v>RIM</c:v>
                </c:pt>
                <c:pt idx="1">
                  <c:v>iOS</c:v>
                </c:pt>
                <c:pt idx="2">
                  <c:v>Android</c:v>
                </c:pt>
                <c:pt idx="3">
                  <c:v>WM6/WP7</c:v>
                </c:pt>
                <c:pt idx="4">
                  <c:v>Palm</c:v>
                </c:pt>
                <c:pt idx="5">
                  <c:v>Other</c:v>
                </c:pt>
              </c:strCache>
            </c:strRef>
          </c:cat>
          <c:val>
            <c:numRef>
              <c:f>Comscore!$L$2:$L$7</c:f>
              <c:numCache>
                <c:formatCode>General</c:formatCode>
                <c:ptCount val="6"/>
                <c:pt idx="0">
                  <c:v>37.3</c:v>
                </c:pt>
                <c:pt idx="1">
                  <c:v>24.3</c:v>
                </c:pt>
                <c:pt idx="2">
                  <c:v>21.4</c:v>
                </c:pt>
                <c:pt idx="3">
                  <c:v>10.0</c:v>
                </c:pt>
                <c:pt idx="4">
                  <c:v>4.2</c:v>
                </c:pt>
                <c:pt idx="5">
                  <c:v>2.799999999999997</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400">
                <a:latin typeface="Segoe UI"/>
                <a:cs typeface="Segoe UI"/>
              </a:defRPr>
            </a:pPr>
            <a:r>
              <a:rPr lang="en-US" dirty="0" smtClean="0"/>
              <a:t>Oct-10</a:t>
            </a:r>
            <a:endParaRPr lang="en-US" dirty="0"/>
          </a:p>
        </c:rich>
      </c:tx>
      <c:layout/>
      <c:overlay val="0"/>
    </c:title>
    <c:autoTitleDeleted val="0"/>
    <c:plotArea>
      <c:layout/>
      <c:pieChart>
        <c:varyColors val="1"/>
        <c:ser>
          <c:idx val="0"/>
          <c:order val="0"/>
          <c:tx>
            <c:strRef>
              <c:f>Comscore!$M$1</c:f>
              <c:strCache>
                <c:ptCount val="1"/>
                <c:pt idx="0">
                  <c:v>10-Oct</c:v>
                </c:pt>
              </c:strCache>
            </c:strRef>
          </c:tx>
          <c:cat>
            <c:strRef>
              <c:f>Comscore!$A$2:$A$7</c:f>
              <c:strCache>
                <c:ptCount val="6"/>
                <c:pt idx="0">
                  <c:v>RIM</c:v>
                </c:pt>
                <c:pt idx="1">
                  <c:v>iOS</c:v>
                </c:pt>
                <c:pt idx="2">
                  <c:v>Android</c:v>
                </c:pt>
                <c:pt idx="3">
                  <c:v>WM6/WP7</c:v>
                </c:pt>
                <c:pt idx="4">
                  <c:v>Palm</c:v>
                </c:pt>
                <c:pt idx="5">
                  <c:v>Other</c:v>
                </c:pt>
              </c:strCache>
            </c:strRef>
          </c:cat>
          <c:val>
            <c:numRef>
              <c:f>Comscore!$M$2:$M$7</c:f>
              <c:numCache>
                <c:formatCode>General</c:formatCode>
                <c:ptCount val="6"/>
                <c:pt idx="0">
                  <c:v>35.8</c:v>
                </c:pt>
                <c:pt idx="1">
                  <c:v>24.6</c:v>
                </c:pt>
                <c:pt idx="2">
                  <c:v>23.5</c:v>
                </c:pt>
                <c:pt idx="3">
                  <c:v>9.7</c:v>
                </c:pt>
                <c:pt idx="4">
                  <c:v>3.9</c:v>
                </c:pt>
                <c:pt idx="5">
                  <c:v>2.499999999999986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Comscore!$N$1</c:f>
              <c:strCache>
                <c:ptCount val="1"/>
                <c:pt idx="0">
                  <c:v>Nov-10</c:v>
                </c:pt>
              </c:strCache>
            </c:strRef>
          </c:tx>
          <c:cat>
            <c:strRef>
              <c:f>Comscore!$A$2:$A$7</c:f>
              <c:strCache>
                <c:ptCount val="6"/>
                <c:pt idx="0">
                  <c:v>RIM</c:v>
                </c:pt>
                <c:pt idx="1">
                  <c:v>iOS</c:v>
                </c:pt>
                <c:pt idx="2">
                  <c:v>Android</c:v>
                </c:pt>
                <c:pt idx="3">
                  <c:v>WM6/WP7</c:v>
                </c:pt>
                <c:pt idx="4">
                  <c:v>Palm</c:v>
                </c:pt>
                <c:pt idx="5">
                  <c:v>Other</c:v>
                </c:pt>
              </c:strCache>
            </c:strRef>
          </c:cat>
          <c:val>
            <c:numRef>
              <c:f>Comscore!$N$2:$N$7</c:f>
              <c:numCache>
                <c:formatCode>General</c:formatCode>
                <c:ptCount val="6"/>
                <c:pt idx="0">
                  <c:v>33.5</c:v>
                </c:pt>
                <c:pt idx="1">
                  <c:v>25.0</c:v>
                </c:pt>
                <c:pt idx="2">
                  <c:v>26.0</c:v>
                </c:pt>
                <c:pt idx="3">
                  <c:v>9.0</c:v>
                </c:pt>
                <c:pt idx="4">
                  <c:v>3.9</c:v>
                </c:pt>
                <c:pt idx="5">
                  <c:v>2.599999999999994</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Comscore!$O$1</c:f>
              <c:strCache>
                <c:ptCount val="1"/>
                <c:pt idx="0">
                  <c:v>Dec-10</c:v>
                </c:pt>
              </c:strCache>
            </c:strRef>
          </c:tx>
          <c:cat>
            <c:strRef>
              <c:f>Comscore!$A$2:$A$7</c:f>
              <c:strCache>
                <c:ptCount val="6"/>
                <c:pt idx="0">
                  <c:v>RIM</c:v>
                </c:pt>
                <c:pt idx="1">
                  <c:v>iOS</c:v>
                </c:pt>
                <c:pt idx="2">
                  <c:v>Android</c:v>
                </c:pt>
                <c:pt idx="3">
                  <c:v>WM6/WP7</c:v>
                </c:pt>
                <c:pt idx="4">
                  <c:v>Palm</c:v>
                </c:pt>
                <c:pt idx="5">
                  <c:v>Other</c:v>
                </c:pt>
              </c:strCache>
            </c:strRef>
          </c:cat>
          <c:val>
            <c:numRef>
              <c:f>Comscore!$O$2:$O$7</c:f>
              <c:numCache>
                <c:formatCode>General</c:formatCode>
                <c:ptCount val="6"/>
                <c:pt idx="0">
                  <c:v>31.6</c:v>
                </c:pt>
                <c:pt idx="1">
                  <c:v>25.0</c:v>
                </c:pt>
                <c:pt idx="2">
                  <c:v>28.7</c:v>
                </c:pt>
                <c:pt idx="3">
                  <c:v>8.4</c:v>
                </c:pt>
                <c:pt idx="4">
                  <c:v>3.7</c:v>
                </c:pt>
                <c:pt idx="5">
                  <c:v>2.599999999999994</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Comscore!$P$1</c:f>
              <c:strCache>
                <c:ptCount val="1"/>
                <c:pt idx="0">
                  <c:v>Jan-11</c:v>
                </c:pt>
              </c:strCache>
            </c:strRef>
          </c:tx>
          <c:cat>
            <c:strRef>
              <c:f>Comscore!$A$2:$A$7</c:f>
              <c:strCache>
                <c:ptCount val="6"/>
                <c:pt idx="0">
                  <c:v>RIM</c:v>
                </c:pt>
                <c:pt idx="1">
                  <c:v>iOS</c:v>
                </c:pt>
                <c:pt idx="2">
                  <c:v>Android</c:v>
                </c:pt>
                <c:pt idx="3">
                  <c:v>WM6/WP7</c:v>
                </c:pt>
                <c:pt idx="4">
                  <c:v>Palm</c:v>
                </c:pt>
                <c:pt idx="5">
                  <c:v>Other</c:v>
                </c:pt>
              </c:strCache>
            </c:strRef>
          </c:cat>
          <c:val>
            <c:numRef>
              <c:f>Comscore!$P$2:$P$7</c:f>
              <c:numCache>
                <c:formatCode>General</c:formatCode>
                <c:ptCount val="6"/>
                <c:pt idx="0">
                  <c:v>30.4</c:v>
                </c:pt>
                <c:pt idx="1">
                  <c:v>24.7</c:v>
                </c:pt>
                <c:pt idx="2">
                  <c:v>31.2</c:v>
                </c:pt>
                <c:pt idx="3">
                  <c:v>8.0</c:v>
                </c:pt>
                <c:pt idx="4">
                  <c:v>3.2</c:v>
                </c:pt>
                <c:pt idx="5">
                  <c:v>2.5</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Comscore!$Q$1</c:f>
              <c:strCache>
                <c:ptCount val="1"/>
                <c:pt idx="0">
                  <c:v>Feb-11</c:v>
                </c:pt>
              </c:strCache>
            </c:strRef>
          </c:tx>
          <c:cat>
            <c:strRef>
              <c:f>Comscore!$A$2:$A$7</c:f>
              <c:strCache>
                <c:ptCount val="6"/>
                <c:pt idx="0">
                  <c:v>RIM</c:v>
                </c:pt>
                <c:pt idx="1">
                  <c:v>iOS</c:v>
                </c:pt>
                <c:pt idx="2">
                  <c:v>Android</c:v>
                </c:pt>
                <c:pt idx="3">
                  <c:v>WM6/WP7</c:v>
                </c:pt>
                <c:pt idx="4">
                  <c:v>Palm</c:v>
                </c:pt>
                <c:pt idx="5">
                  <c:v>Other</c:v>
                </c:pt>
              </c:strCache>
            </c:strRef>
          </c:cat>
          <c:val>
            <c:numRef>
              <c:f>Comscore!$Q$2:$Q$7</c:f>
              <c:numCache>
                <c:formatCode>General</c:formatCode>
                <c:ptCount val="6"/>
                <c:pt idx="0">
                  <c:v>28.9</c:v>
                </c:pt>
                <c:pt idx="1">
                  <c:v>25.2</c:v>
                </c:pt>
                <c:pt idx="2">
                  <c:v>33.0</c:v>
                </c:pt>
                <c:pt idx="3">
                  <c:v>7.7</c:v>
                </c:pt>
                <c:pt idx="4">
                  <c:v>2.8</c:v>
                </c:pt>
                <c:pt idx="5">
                  <c:v>2.400000000000006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Comscore!$Q$1</c:f>
              <c:strCache>
                <c:ptCount val="1"/>
                <c:pt idx="0">
                  <c:v>Feb-11</c:v>
                </c:pt>
              </c:strCache>
            </c:strRef>
          </c:tx>
          <c:cat>
            <c:strRef>
              <c:f>Comscore!$A$2:$A$7</c:f>
              <c:strCache>
                <c:ptCount val="6"/>
                <c:pt idx="0">
                  <c:v>RIM</c:v>
                </c:pt>
                <c:pt idx="1">
                  <c:v>iOS</c:v>
                </c:pt>
                <c:pt idx="2">
                  <c:v>Android</c:v>
                </c:pt>
                <c:pt idx="3">
                  <c:v>WM6/WP7</c:v>
                </c:pt>
                <c:pt idx="4">
                  <c:v>Palm</c:v>
                </c:pt>
                <c:pt idx="5">
                  <c:v>Other</c:v>
                </c:pt>
              </c:strCache>
            </c:strRef>
          </c:cat>
          <c:val>
            <c:numRef>
              <c:f>Comscore!$Q$2:$Q$7</c:f>
              <c:numCache>
                <c:formatCode>General</c:formatCode>
                <c:ptCount val="6"/>
                <c:pt idx="0">
                  <c:v>28.9</c:v>
                </c:pt>
                <c:pt idx="1">
                  <c:v>25.2</c:v>
                </c:pt>
                <c:pt idx="2">
                  <c:v>33.0</c:v>
                </c:pt>
                <c:pt idx="3">
                  <c:v>7.7</c:v>
                </c:pt>
                <c:pt idx="4">
                  <c:v>2.8</c:v>
                </c:pt>
                <c:pt idx="5">
                  <c:v>2.400000000000006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Comscore!$Q$1</c:f>
              <c:strCache>
                <c:ptCount val="1"/>
                <c:pt idx="0">
                  <c:v>Feb-11</c:v>
                </c:pt>
              </c:strCache>
            </c:strRef>
          </c:tx>
          <c:cat>
            <c:strRef>
              <c:f>Comscore!$A$2:$A$7</c:f>
              <c:strCache>
                <c:ptCount val="6"/>
                <c:pt idx="0">
                  <c:v>RIM</c:v>
                </c:pt>
                <c:pt idx="1">
                  <c:v>iOS</c:v>
                </c:pt>
                <c:pt idx="2">
                  <c:v>Android</c:v>
                </c:pt>
                <c:pt idx="3">
                  <c:v>WM6/WP7</c:v>
                </c:pt>
                <c:pt idx="4">
                  <c:v>Palm</c:v>
                </c:pt>
                <c:pt idx="5">
                  <c:v>Other</c:v>
                </c:pt>
              </c:strCache>
            </c:strRef>
          </c:cat>
          <c:val>
            <c:numRef>
              <c:f>Comscore!$Q$2:$Q$7</c:f>
              <c:numCache>
                <c:formatCode>General</c:formatCode>
                <c:ptCount val="6"/>
                <c:pt idx="0">
                  <c:v>28.9</c:v>
                </c:pt>
                <c:pt idx="1">
                  <c:v>25.2</c:v>
                </c:pt>
                <c:pt idx="2">
                  <c:v>33.0</c:v>
                </c:pt>
                <c:pt idx="3">
                  <c:v>7.7</c:v>
                </c:pt>
                <c:pt idx="4">
                  <c:v>2.8</c:v>
                </c:pt>
                <c:pt idx="5">
                  <c:v>2.400000000000006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Comscore!$Q$1</c:f>
              <c:strCache>
                <c:ptCount val="1"/>
                <c:pt idx="0">
                  <c:v>Feb-11</c:v>
                </c:pt>
              </c:strCache>
            </c:strRef>
          </c:tx>
          <c:cat>
            <c:strRef>
              <c:f>Comscore!$A$2:$A$7</c:f>
              <c:strCache>
                <c:ptCount val="6"/>
                <c:pt idx="0">
                  <c:v>RIM</c:v>
                </c:pt>
                <c:pt idx="1">
                  <c:v>iOS</c:v>
                </c:pt>
                <c:pt idx="2">
                  <c:v>Android</c:v>
                </c:pt>
                <c:pt idx="3">
                  <c:v>WM6/WP7</c:v>
                </c:pt>
                <c:pt idx="4">
                  <c:v>Palm</c:v>
                </c:pt>
                <c:pt idx="5">
                  <c:v>Other</c:v>
                </c:pt>
              </c:strCache>
            </c:strRef>
          </c:cat>
          <c:val>
            <c:numRef>
              <c:f>Comscore!$Q$2:$Q$7</c:f>
              <c:numCache>
                <c:formatCode>General</c:formatCode>
                <c:ptCount val="6"/>
                <c:pt idx="0">
                  <c:v>28.9</c:v>
                </c:pt>
                <c:pt idx="1">
                  <c:v>25.2</c:v>
                </c:pt>
                <c:pt idx="2">
                  <c:v>33.0</c:v>
                </c:pt>
                <c:pt idx="3">
                  <c:v>7.7</c:v>
                </c:pt>
                <c:pt idx="4">
                  <c:v>2.8</c:v>
                </c:pt>
                <c:pt idx="5">
                  <c:v>2.400000000000006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Comscore!$E$1</c:f>
              <c:strCache>
                <c:ptCount val="1"/>
                <c:pt idx="0">
                  <c:v>Feb-10</c:v>
                </c:pt>
              </c:strCache>
            </c:strRef>
          </c:tx>
          <c:cat>
            <c:strRef>
              <c:f>Comscore!$A$2:$A$7</c:f>
              <c:strCache>
                <c:ptCount val="6"/>
                <c:pt idx="0">
                  <c:v>RIM</c:v>
                </c:pt>
                <c:pt idx="1">
                  <c:v>iOS</c:v>
                </c:pt>
                <c:pt idx="2">
                  <c:v>Android</c:v>
                </c:pt>
                <c:pt idx="3">
                  <c:v>WM6/WP7</c:v>
                </c:pt>
                <c:pt idx="4">
                  <c:v>Palm</c:v>
                </c:pt>
                <c:pt idx="5">
                  <c:v>Other</c:v>
                </c:pt>
              </c:strCache>
            </c:strRef>
          </c:cat>
          <c:val>
            <c:numRef>
              <c:f>Comscore!$E$2:$E$7</c:f>
              <c:numCache>
                <c:formatCode>General</c:formatCode>
                <c:ptCount val="6"/>
                <c:pt idx="0">
                  <c:v>42.1</c:v>
                </c:pt>
                <c:pt idx="1">
                  <c:v>25.4</c:v>
                </c:pt>
                <c:pt idx="2">
                  <c:v>9.0</c:v>
                </c:pt>
                <c:pt idx="3">
                  <c:v>15.1</c:v>
                </c:pt>
                <c:pt idx="4">
                  <c:v>5.4</c:v>
                </c:pt>
                <c:pt idx="5">
                  <c:v>3.0</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Comscore!$G$1</c:f>
              <c:strCache>
                <c:ptCount val="1"/>
                <c:pt idx="0">
                  <c:v>Apr-10</c:v>
                </c:pt>
              </c:strCache>
            </c:strRef>
          </c:tx>
          <c:cat>
            <c:strRef>
              <c:f>Comscore!$A$2:$A$7</c:f>
              <c:strCache>
                <c:ptCount val="6"/>
                <c:pt idx="0">
                  <c:v>RIM</c:v>
                </c:pt>
                <c:pt idx="1">
                  <c:v>iOS</c:v>
                </c:pt>
                <c:pt idx="2">
                  <c:v>Android</c:v>
                </c:pt>
                <c:pt idx="3">
                  <c:v>WM6/WP7</c:v>
                </c:pt>
                <c:pt idx="4">
                  <c:v>Palm</c:v>
                </c:pt>
                <c:pt idx="5">
                  <c:v>Other</c:v>
                </c:pt>
              </c:strCache>
            </c:strRef>
          </c:cat>
          <c:val>
            <c:numRef>
              <c:f>Comscore!$G$2:$G$7</c:f>
              <c:numCache>
                <c:formatCode>General</c:formatCode>
                <c:ptCount val="6"/>
                <c:pt idx="0">
                  <c:v>41.1</c:v>
                </c:pt>
                <c:pt idx="1">
                  <c:v>25.1</c:v>
                </c:pt>
                <c:pt idx="2">
                  <c:v>12.0</c:v>
                </c:pt>
                <c:pt idx="3">
                  <c:v>14.0</c:v>
                </c:pt>
                <c:pt idx="4">
                  <c:v>4.9</c:v>
                </c:pt>
                <c:pt idx="5">
                  <c:v>2.899999999999991</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Comscore!$F$1</c:f>
              <c:strCache>
                <c:ptCount val="1"/>
                <c:pt idx="0">
                  <c:v>Mar-10</c:v>
                </c:pt>
              </c:strCache>
            </c:strRef>
          </c:tx>
          <c:cat>
            <c:strRef>
              <c:f>Comscore!$A$2:$A$7</c:f>
              <c:strCache>
                <c:ptCount val="6"/>
                <c:pt idx="0">
                  <c:v>RIM</c:v>
                </c:pt>
                <c:pt idx="1">
                  <c:v>iOS</c:v>
                </c:pt>
                <c:pt idx="2">
                  <c:v>Android</c:v>
                </c:pt>
                <c:pt idx="3">
                  <c:v>WM6/WP7</c:v>
                </c:pt>
                <c:pt idx="4">
                  <c:v>Palm</c:v>
                </c:pt>
                <c:pt idx="5">
                  <c:v>Other</c:v>
                </c:pt>
              </c:strCache>
            </c:strRef>
          </c:cat>
          <c:val>
            <c:numRef>
              <c:f>Comscore!$F$2:$F$7</c:f>
              <c:numCache>
                <c:formatCode>General</c:formatCode>
                <c:ptCount val="6"/>
                <c:pt idx="0">
                  <c:v>41.6</c:v>
                </c:pt>
                <c:pt idx="1">
                  <c:v>25.2</c:v>
                </c:pt>
                <c:pt idx="2">
                  <c:v>10.5</c:v>
                </c:pt>
                <c:pt idx="3">
                  <c:v>14.5</c:v>
                </c:pt>
                <c:pt idx="4">
                  <c:v>5.2</c:v>
                </c:pt>
                <c:pt idx="5">
                  <c:v>3.0</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Comscore!$G$1</c:f>
              <c:strCache>
                <c:ptCount val="1"/>
                <c:pt idx="0">
                  <c:v>Apr-10</c:v>
                </c:pt>
              </c:strCache>
            </c:strRef>
          </c:tx>
          <c:cat>
            <c:strRef>
              <c:f>Comscore!$A$2:$A$7</c:f>
              <c:strCache>
                <c:ptCount val="6"/>
                <c:pt idx="0">
                  <c:v>RIM</c:v>
                </c:pt>
                <c:pt idx="1">
                  <c:v>iOS</c:v>
                </c:pt>
                <c:pt idx="2">
                  <c:v>Android</c:v>
                </c:pt>
                <c:pt idx="3">
                  <c:v>WM6/WP7</c:v>
                </c:pt>
                <c:pt idx="4">
                  <c:v>Palm</c:v>
                </c:pt>
                <c:pt idx="5">
                  <c:v>Other</c:v>
                </c:pt>
              </c:strCache>
            </c:strRef>
          </c:cat>
          <c:val>
            <c:numRef>
              <c:f>Comscore!$G$2:$G$7</c:f>
              <c:numCache>
                <c:formatCode>General</c:formatCode>
                <c:ptCount val="6"/>
                <c:pt idx="0">
                  <c:v>41.1</c:v>
                </c:pt>
                <c:pt idx="1">
                  <c:v>25.1</c:v>
                </c:pt>
                <c:pt idx="2">
                  <c:v>12.0</c:v>
                </c:pt>
                <c:pt idx="3">
                  <c:v>14.0</c:v>
                </c:pt>
                <c:pt idx="4">
                  <c:v>4.9</c:v>
                </c:pt>
                <c:pt idx="5">
                  <c:v>2.899999999999991</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Comscore!$H$1</c:f>
              <c:strCache>
                <c:ptCount val="1"/>
                <c:pt idx="0">
                  <c:v>May-10</c:v>
                </c:pt>
              </c:strCache>
            </c:strRef>
          </c:tx>
          <c:cat>
            <c:strRef>
              <c:f>Comscore!$A$2:$A$7</c:f>
              <c:strCache>
                <c:ptCount val="6"/>
                <c:pt idx="0">
                  <c:v>RIM</c:v>
                </c:pt>
                <c:pt idx="1">
                  <c:v>iOS</c:v>
                </c:pt>
                <c:pt idx="2">
                  <c:v>Android</c:v>
                </c:pt>
                <c:pt idx="3">
                  <c:v>WM6/WP7</c:v>
                </c:pt>
                <c:pt idx="4">
                  <c:v>Palm</c:v>
                </c:pt>
                <c:pt idx="5">
                  <c:v>Other</c:v>
                </c:pt>
              </c:strCache>
            </c:strRef>
          </c:cat>
          <c:val>
            <c:numRef>
              <c:f>Comscore!$H$2:$H$7</c:f>
              <c:numCache>
                <c:formatCode>General</c:formatCode>
                <c:ptCount val="6"/>
                <c:pt idx="0">
                  <c:v>41.7</c:v>
                </c:pt>
                <c:pt idx="1">
                  <c:v>24.4</c:v>
                </c:pt>
                <c:pt idx="2">
                  <c:v>13.0</c:v>
                </c:pt>
                <c:pt idx="3">
                  <c:v>13.2</c:v>
                </c:pt>
                <c:pt idx="4">
                  <c:v>4.8</c:v>
                </c:pt>
                <c:pt idx="5">
                  <c:v>2.900000000000006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Comscore!$I$1</c:f>
              <c:strCache>
                <c:ptCount val="1"/>
                <c:pt idx="0">
                  <c:v>Jun-10</c:v>
                </c:pt>
              </c:strCache>
            </c:strRef>
          </c:tx>
          <c:cat>
            <c:strRef>
              <c:f>Comscore!$A$2:$A$7</c:f>
              <c:strCache>
                <c:ptCount val="6"/>
                <c:pt idx="0">
                  <c:v>RIM</c:v>
                </c:pt>
                <c:pt idx="1">
                  <c:v>iOS</c:v>
                </c:pt>
                <c:pt idx="2">
                  <c:v>Android</c:v>
                </c:pt>
                <c:pt idx="3">
                  <c:v>WM6/WP7</c:v>
                </c:pt>
                <c:pt idx="4">
                  <c:v>Palm</c:v>
                </c:pt>
                <c:pt idx="5">
                  <c:v>Other</c:v>
                </c:pt>
              </c:strCache>
            </c:strRef>
          </c:cat>
          <c:val>
            <c:numRef>
              <c:f>Comscore!$I$2:$I$7</c:f>
              <c:numCache>
                <c:formatCode>General</c:formatCode>
                <c:ptCount val="6"/>
                <c:pt idx="0">
                  <c:v>40.1</c:v>
                </c:pt>
                <c:pt idx="1">
                  <c:v>24.3</c:v>
                </c:pt>
                <c:pt idx="2">
                  <c:v>14.9</c:v>
                </c:pt>
                <c:pt idx="3">
                  <c:v>12.8</c:v>
                </c:pt>
                <c:pt idx="4">
                  <c:v>4.7</c:v>
                </c:pt>
                <c:pt idx="5">
                  <c:v>3.199999999999989</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Comscore!$J$1</c:f>
              <c:strCache>
                <c:ptCount val="1"/>
                <c:pt idx="0">
                  <c:v>Jul-10</c:v>
                </c:pt>
              </c:strCache>
            </c:strRef>
          </c:tx>
          <c:cat>
            <c:strRef>
              <c:f>Comscore!$A$2:$A$7</c:f>
              <c:strCache>
                <c:ptCount val="6"/>
                <c:pt idx="0">
                  <c:v>RIM</c:v>
                </c:pt>
                <c:pt idx="1">
                  <c:v>iOS</c:v>
                </c:pt>
                <c:pt idx="2">
                  <c:v>Android</c:v>
                </c:pt>
                <c:pt idx="3">
                  <c:v>WM6/WP7</c:v>
                </c:pt>
                <c:pt idx="4">
                  <c:v>Palm</c:v>
                </c:pt>
                <c:pt idx="5">
                  <c:v>Other</c:v>
                </c:pt>
              </c:strCache>
            </c:strRef>
          </c:cat>
          <c:val>
            <c:numRef>
              <c:f>Comscore!$J$2:$J$7</c:f>
              <c:numCache>
                <c:formatCode>General</c:formatCode>
                <c:ptCount val="6"/>
                <c:pt idx="0">
                  <c:v>39.3</c:v>
                </c:pt>
                <c:pt idx="1">
                  <c:v>23.8</c:v>
                </c:pt>
                <c:pt idx="2">
                  <c:v>17.0</c:v>
                </c:pt>
                <c:pt idx="3">
                  <c:v>11.8</c:v>
                </c:pt>
                <c:pt idx="4">
                  <c:v>4.9</c:v>
                </c:pt>
                <c:pt idx="5">
                  <c:v>3.200000000000003</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2400">
              <a:latin typeface="Segoe UI"/>
              <a:cs typeface="Segoe UI"/>
            </a:defRPr>
          </a:pPr>
          <a:endParaRPr lang="en-US"/>
        </a:p>
      </c:txPr>
    </c:title>
    <c:autoTitleDeleted val="0"/>
    <c:plotArea>
      <c:layout/>
      <c:pieChart>
        <c:varyColors val="1"/>
        <c:ser>
          <c:idx val="0"/>
          <c:order val="0"/>
          <c:tx>
            <c:strRef>
              <c:f>Comscore!$K$1</c:f>
              <c:strCache>
                <c:ptCount val="1"/>
                <c:pt idx="0">
                  <c:v>Aug-10</c:v>
                </c:pt>
              </c:strCache>
            </c:strRef>
          </c:tx>
          <c:cat>
            <c:strRef>
              <c:f>Comscore!$A$2:$A$7</c:f>
              <c:strCache>
                <c:ptCount val="6"/>
                <c:pt idx="0">
                  <c:v>RIM</c:v>
                </c:pt>
                <c:pt idx="1">
                  <c:v>iOS</c:v>
                </c:pt>
                <c:pt idx="2">
                  <c:v>Android</c:v>
                </c:pt>
                <c:pt idx="3">
                  <c:v>WM6/WP7</c:v>
                </c:pt>
                <c:pt idx="4">
                  <c:v>Palm</c:v>
                </c:pt>
                <c:pt idx="5">
                  <c:v>Other</c:v>
                </c:pt>
              </c:strCache>
            </c:strRef>
          </c:cat>
          <c:val>
            <c:numRef>
              <c:f>Comscore!$K$2:$K$7</c:f>
              <c:numCache>
                <c:formatCode>General</c:formatCode>
                <c:ptCount val="6"/>
                <c:pt idx="0">
                  <c:v>37.6</c:v>
                </c:pt>
                <c:pt idx="1">
                  <c:v>24.2</c:v>
                </c:pt>
                <c:pt idx="2">
                  <c:v>19.6</c:v>
                </c:pt>
                <c:pt idx="3">
                  <c:v>10.8</c:v>
                </c:pt>
                <c:pt idx="4">
                  <c:v>4.6</c:v>
                </c:pt>
                <c:pt idx="5">
                  <c:v>3.200000000000003</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600">
              <a:latin typeface="Segoe UI"/>
              <a:cs typeface="Segoe UI"/>
            </a:defRPr>
          </a:pPr>
          <a:endParaRPr lang="en-US"/>
        </a:p>
      </c:txPr>
    </c:legend>
    <c:plotVisOnly val="1"/>
    <c:dispBlanksAs val="gap"/>
    <c:showDLblsOverMax val="0"/>
  </c:chart>
  <c:spPr>
    <a:solidFill>
      <a:schemeClr val="bg1"/>
    </a:solidFill>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5/19/11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5/19/11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5/19/11 08:05</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Image http://www.w3.org/2006/Talks/0419-MWI-Analysts/mobilechristmas2004.jpeg</a:t>
            </a:r>
          </a:p>
        </p:txBody>
      </p:sp>
      <p:sp>
        <p:nvSpPr>
          <p:cNvPr id="4" name="Slide Number Placeholder 3"/>
          <p:cNvSpPr>
            <a:spLocks noGrp="1"/>
          </p:cNvSpPr>
          <p:nvPr>
            <p:ph type="sldNum" sz="quarter" idx="10"/>
          </p:nvPr>
        </p:nvSpPr>
        <p:spPr/>
        <p:txBody>
          <a:bodyPr/>
          <a:lstStyle/>
          <a:p>
            <a:fld id="{8B263312-38AA-4E1E-B2B5-0F8F122B24FE}" type="slidenum">
              <a:rPr lang="en-US" smtClean="0"/>
              <a:pPr/>
              <a:t>58</a:t>
            </a:fld>
            <a:endParaRPr lang="en-US" dirty="0"/>
          </a:p>
        </p:txBody>
      </p:sp>
    </p:spTree>
    <p:extLst>
      <p:ext uri="{BB962C8B-B14F-4D97-AF65-F5344CB8AC3E}">
        <p14:creationId xmlns:p14="http://schemas.microsoft.com/office/powerpoint/2010/main" val="2561405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latin typeface="Calibri"/>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latin typeface="Calibri"/>
              </a:rPr>
              <a:pPr/>
              <a:t>5/19/11 08:05</a:t>
            </a:fld>
            <a:endParaRPr lang="en-US">
              <a:solidFill>
                <a:prstClr val="black"/>
              </a:solidFill>
              <a:latin typeface="Calibri"/>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latin typeface="Calibri"/>
              </a:rPr>
              <a:pPr/>
              <a:t>132</a:t>
            </a:fld>
            <a:endParaRPr lang="en-US" dirty="0">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jpe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jpe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jpeg"/><Relationship Id="rId3" Type="http://schemas.openxmlformats.org/officeDocument/2006/relationships/image" Target="../media/image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jpe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eg"/><Relationship Id="rId3" Type="http://schemas.microsoft.com/office/2007/relationships/hdphoto" Target="../media/hdphoto2.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eg"/><Relationship Id="rId3" Type="http://schemas.microsoft.com/office/2007/relationships/hdphoto" Target="../media/hdphoto2.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eg"/><Relationship Id="rId3"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 Id="rId3" Type="http://schemas.microsoft.com/office/2007/relationships/hdphoto" Target="../media/hdphoto4.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 Id="rId3" Type="http://schemas.microsoft.com/office/2007/relationships/hdphoto" Target="../media/hdphoto4.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eg"/><Relationship Id="rId3" Type="http://schemas.microsoft.com/office/2007/relationships/hdphoto" Target="../media/hdphoto5.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eg"/><Relationship Id="rId3" Type="http://schemas.microsoft.com/office/2007/relationships/hdphoto" Target="../media/hdphoto5.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eg"/><Relationship Id="rId3" Type="http://schemas.microsoft.com/office/2007/relationships/hdphoto" Target="../media/hdphoto6.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eg"/><Relationship Id="rId3" Type="http://schemas.microsoft.com/office/2007/relationships/hdphoto" Target="../media/hdphoto7.wdp"/></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eg"/><Relationship Id="rId3" Type="http://schemas.microsoft.com/office/2007/relationships/hdphoto" Target="../media/hdphoto8.wdp"/></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eg"/><Relationship Id="rId3" Type="http://schemas.microsoft.com/office/2007/relationships/hdphoto" Target="../media/hdphoto8.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eg"/><Relationship Id="rId3" Type="http://schemas.microsoft.com/office/2007/relationships/hdphoto" Target="../media/hdphoto9.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 Id="rId3" Type="http://schemas.microsoft.com/office/2007/relationships/hdphoto" Target="../media/hdphoto10.wdp"/></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microsoft.com/office/2007/relationships/hdphoto" Target="../media/hdphoto11.wdp"/></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microsoft.com/office/2007/relationships/hdphoto" Target="../media/hdphoto11.wdp"/></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jpeg"/><Relationship Id="rId3" Type="http://schemas.microsoft.com/office/2007/relationships/hdphoto" Target="../media/hdphoto12.wdp"/></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jpeg"/><Relationship Id="rId3" Type="http://schemas.microsoft.com/office/2007/relationships/hdphoto" Target="../media/hdphoto13.wdp"/></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jpeg"/><Relationship Id="rId3" Type="http://schemas.microsoft.com/office/2007/relationships/hdphoto" Target="../media/hdphoto13.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jpeg"/><Relationship Id="rId3" Type="http://schemas.microsoft.com/office/2007/relationships/hdphoto" Target="../media/hdphoto14.wdp"/></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jpeg"/><Relationship Id="rId3" Type="http://schemas.microsoft.com/office/2007/relationships/hdphoto" Target="../media/hdphoto14.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0.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1.png"/><Relationship Id="rId3" Type="http://schemas.microsoft.com/office/2007/relationships/hdphoto" Target="../media/hdphoto15.wdp"/></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3.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4.jpeg"/><Relationship Id="rId3" Type="http://schemas.microsoft.com/office/2007/relationships/hdphoto" Target="../media/hdphoto16.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4.jpeg"/><Relationship Id="rId3" Type="http://schemas.microsoft.com/office/2007/relationships/hdphoto" Target="../media/hdphoto17.wdp"/></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6.jpeg"/><Relationship Id="rId3" Type="http://schemas.microsoft.com/office/2007/relationships/hdphoto" Target="../media/hdphoto18.wdp"/></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7.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e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75" y="2265488"/>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3" y="4703888"/>
            <a:ext cx="10242551"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7" y="4191008"/>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06439127"/>
      </p:ext>
    </p:extLst>
  </p:cSld>
  <p:clrMapOvr>
    <a:masterClrMapping/>
  </p:clrMapOvr>
  <p:transition xmlns:p14="http://schemas.microsoft.com/office/powerpoint/2010/mai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7" y="4191008"/>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549184191"/>
      </p:ext>
    </p:extLst>
  </p:cSld>
  <p:clrMapOvr>
    <a:masterClrMapping/>
  </p:clrMapOvr>
  <p:transition xmlns:p14="http://schemas.microsoft.com/office/powerpoint/2010/mai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7" y="4191008"/>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865731127"/>
      </p:ext>
    </p:extLst>
  </p:cSld>
  <p:clrMapOvr>
    <a:masterClrMapping/>
  </p:clrMapOvr>
  <p:transition xmlns:p14="http://schemas.microsoft.com/office/powerpoint/2010/mai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7"/>
            <a:ext cx="11149013" cy="620683"/>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7"/>
            <a:ext cx="11149013" cy="20056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7659943"/>
      </p:ext>
    </p:extLst>
  </p:cSld>
  <p:clrMapOvr>
    <a:masterClrMapping/>
  </p:clrMapOvr>
  <p:transition xmlns:p14="http://schemas.microsoft.com/office/powerpoint/2010/mai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7"/>
            <a:ext cx="11149013" cy="620683"/>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16156"/>
      </p:ext>
    </p:extLst>
  </p:cSld>
  <p:clrMapOvr>
    <a:masterClrMapping/>
  </p:clrMapOvr>
  <p:transition xmlns:p14="http://schemas.microsoft.com/office/powerpoint/2010/mai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39703405"/>
      </p:ext>
    </p:extLst>
  </p:cSld>
  <p:clrMapOvr>
    <a:masterClrMapping/>
  </p:clrMapOvr>
  <p:transition xmlns:p14="http://schemas.microsoft.com/office/powerpoint/2010/mai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5"/>
            <a:ext cx="5486400" cy="1746632"/>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5"/>
            <a:ext cx="5486400" cy="1746632"/>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6448390"/>
      </p:ext>
    </p:extLst>
  </p:cSld>
  <p:clrMapOvr>
    <a:masterClrMapping/>
  </p:clrMapOvr>
  <p:transition xmlns:p14="http://schemas.microsoft.com/office/powerpoint/2010/mai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5148"/>
            <a:ext cx="5486400" cy="352661"/>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9" y="2133604"/>
            <a:ext cx="5484971" cy="154170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5148"/>
            <a:ext cx="5486400" cy="352661"/>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5"/>
            <a:ext cx="5486400" cy="1541704"/>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3672035"/>
      </p:ext>
    </p:extLst>
  </p:cSld>
  <p:clrMapOvr>
    <a:masterClrMapping/>
  </p:clrMapOvr>
  <p:transition xmlns:p14="http://schemas.microsoft.com/office/powerpoint/2010/mai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930933756"/>
      </p:ext>
    </p:extLst>
  </p:cSld>
  <p:clrMapOvr>
    <a:masterClrMapping/>
  </p:clrMapOvr>
  <p:transition xmlns:p14="http://schemas.microsoft.com/office/powerpoint/2010/mai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157551"/>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9"/>
            <a:ext cx="5486400" cy="1746632"/>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9"/>
            <a:ext cx="5486400" cy="1746632"/>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640032"/>
      </p:ext>
    </p:extLst>
  </p:cSld>
  <p:clrMapOvr>
    <a:masterClrMapping/>
  </p:clrMapOvr>
  <p:transition xmlns:p14="http://schemas.microsoft.com/office/powerpoint/2010/mai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72103"/>
      </p:ext>
    </p:extLst>
  </p:cSld>
  <p:clrMapOvr>
    <a:masterClrMapping/>
  </p:clrMapOvr>
  <p:transition xmlns:p14="http://schemas.microsoft.com/office/powerpoint/2010/mai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7"/>
            <a:ext cx="11149013" cy="2005677"/>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9539030"/>
      </p:ext>
    </p:extLst>
  </p:cSld>
  <p:clrMapOvr>
    <a:masterClrMapping/>
  </p:clrMapOvr>
  <p:transition xmlns:p14="http://schemas.microsoft.com/office/powerpoint/2010/mai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7"/>
            <a:ext cx="11149013" cy="2005677"/>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84"/>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396394272"/>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5156"/>
            <a:ext cx="5486400" cy="352661"/>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9" y="2133608"/>
            <a:ext cx="5484971" cy="154170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5156"/>
            <a:ext cx="5486400" cy="352661"/>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9"/>
            <a:ext cx="5486400" cy="1541704"/>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15"/>
            <a:ext cx="11149013" cy="2005677"/>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15"/>
            <a:ext cx="11149013" cy="2005677"/>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92"/>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6" y="1905016"/>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3" y="2431024"/>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23" y="4191016"/>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42"/>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5/19/11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4707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5/19/11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972286"/>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4" descr="C:\Users\Simon.Guest\AppData\Local\Microsoft\Windows\Temporary Internet Files\Content.IE5\0OOOJB8J\MP90043128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Mobility Momentum</a:t>
            </a:r>
            <a:endParaRPr lang="en-US" sz="3600" dirty="0">
              <a:solidFill>
                <a:prstClr val="white"/>
              </a:solidFill>
            </a:endParaRPr>
          </a:p>
        </p:txBody>
      </p:sp>
    </p:spTree>
    <p:extLst>
      <p:ext uri="{BB962C8B-B14F-4D97-AF65-F5344CB8AC3E}">
        <p14:creationId xmlns:p14="http://schemas.microsoft.com/office/powerpoint/2010/main" val="419945547"/>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descr="C:\Users\Simon.Guest\AppData\Local\Microsoft\Windows\Temporary Internet Files\Content.IE5\0OOOJB8J\MP900431283[1].jpg"/>
          <p:cNvPicPr>
            <a:picLocks noChangeAspect="1" noChangeArrowheads="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Mobility Momentum</a:t>
            </a:r>
          </a:p>
        </p:txBody>
      </p:sp>
      <p:sp>
        <p:nvSpPr>
          <p:cNvPr id="8" name="Text Placeholder 7"/>
          <p:cNvSpPr>
            <a:spLocks noGrp="1"/>
          </p:cNvSpPr>
          <p:nvPr>
            <p:ph type="body" sz="quarter" idx="10"/>
          </p:nvPr>
        </p:nvSpPr>
        <p:spPr>
          <a:xfrm>
            <a:off x="-10251" y="0"/>
            <a:ext cx="12188825" cy="6858000"/>
          </a:xfrm>
        </p:spPr>
        <p:txBody>
          <a:bodyPr anchor="ctr" anchorCtr="0">
            <a:normAutofit/>
          </a:bodyPr>
          <a:lstStyle>
            <a:lvl1pPr marL="0" indent="0" algn="ctr">
              <a:buNone/>
              <a:defRPr sz="3600">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664313752"/>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4" descr="C:\Users\sguest\AppData\Local\Microsoft\Windows\Temporary Internet Files\Content.IE5\I2XWUGD3\MP900201795[1].jpg"/>
          <p:cNvPicPr>
            <a:picLocks noChangeAspect="1" noChangeArrowheads="1"/>
          </p:cNvPicPr>
          <p:nvPr userDrawn="1"/>
        </p:nvPicPr>
        <p:blipFill>
          <a:blip r:embed="rId2">
            <a:lum bright="70000" contrast="-7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 y="0"/>
            <a:ext cx="12188826"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Looking Back</a:t>
            </a:r>
            <a:endParaRPr lang="en-US" sz="3600" dirty="0">
              <a:solidFill>
                <a:prstClr val="white"/>
              </a:solidFill>
            </a:endParaRPr>
          </a:p>
        </p:txBody>
      </p:sp>
      <p:sp>
        <p:nvSpPr>
          <p:cNvPr id="8" name="Text Placeholder 7"/>
          <p:cNvSpPr>
            <a:spLocks noGrp="1"/>
          </p:cNvSpPr>
          <p:nvPr>
            <p:ph type="body" sz="quarter" idx="10"/>
          </p:nvPr>
        </p:nvSpPr>
        <p:spPr>
          <a:xfrm>
            <a:off x="-10251" y="0"/>
            <a:ext cx="12188825" cy="6858000"/>
          </a:xfrm>
        </p:spPr>
        <p:txBody>
          <a:bodyPr anchor="b" anchorCtr="0">
            <a:normAutofit/>
          </a:bodyPr>
          <a:lstStyle>
            <a:lvl1pPr marL="0" indent="0" algn="ctr">
              <a:buNone/>
              <a:defRPr sz="1600">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916174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4" descr="C:\Users\sguest\AppData\Local\Microsoft\Windows\Temporary Internet Files\Content.IE5\I2XWUGD3\MP900201795[1].jpg"/>
          <p:cNvPicPr>
            <a:picLocks noChangeAspect="1" noChangeArrowheads="1"/>
          </p:cNvPicPr>
          <p:nvPr userDrawn="1"/>
        </p:nvPicPr>
        <p:blipFill>
          <a:blip r:embed="rId2">
            <a:lum bright="70000" contrast="-7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 y="0"/>
            <a:ext cx="1218882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a:spLocks noGrp="1"/>
          </p:cNvSpPr>
          <p:nvPr>
            <p:ph idx="1"/>
          </p:nvPr>
        </p:nvSpPr>
        <p:spPr>
          <a:xfrm>
            <a:off x="609441" y="1600206"/>
            <a:ext cx="1096994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Looking Back</a:t>
            </a:r>
            <a:endParaRPr lang="en-US" sz="3600" dirty="0">
              <a:solidFill>
                <a:prstClr val="white"/>
              </a:solidFill>
            </a:endParaRPr>
          </a:p>
        </p:txBody>
      </p:sp>
    </p:spTree>
    <p:extLst>
      <p:ext uri="{BB962C8B-B14F-4D97-AF65-F5344CB8AC3E}">
        <p14:creationId xmlns:p14="http://schemas.microsoft.com/office/powerpoint/2010/main" val="3376579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220" name="Picture 4" descr="C:\Users\sguest\AppData\Local\Microsoft\Windows\Temporary Internet Files\Content.IE5\FOSC0D3I\MP900403725[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Objectives</a:t>
            </a:r>
            <a:endParaRPr lang="en-US" sz="3600" dirty="0">
              <a:solidFill>
                <a:prstClr val="white"/>
              </a:solidFill>
            </a:endParaRPr>
          </a:p>
        </p:txBody>
      </p:sp>
    </p:spTree>
    <p:extLst>
      <p:ext uri="{BB962C8B-B14F-4D97-AF65-F5344CB8AC3E}">
        <p14:creationId xmlns:p14="http://schemas.microsoft.com/office/powerpoint/2010/main" val="1090473712"/>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9220" name="Picture 4" descr="C:\Users\sguest\AppData\Local\Microsoft\Windows\Temporary Internet Files\Content.IE5\FOSC0D3I\MP900403725[1].jpg"/>
          <p:cNvPicPr>
            <a:picLocks noChangeAspect="1" noChangeArrowheads="1"/>
          </p:cNvPicPr>
          <p:nvPr userDrawn="1"/>
        </p:nvPicPr>
        <p:blipFill>
          <a:blip r:embed="rId2">
            <a:extLst>
              <a:ext uri="{BEBA8EAE-BF5A-486C-A8C5-ECC9F3942E4B}">
                <a14:imgProps xmlns:a14="http://schemas.microsoft.com/office/drawing/2010/main">
                  <a14:imgLayer r:embed="rId3">
                    <a14:imgEffect>
                      <a14:artisticBlur/>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250" y="0"/>
            <a:ext cx="1219907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Objectives</a:t>
            </a:r>
            <a:endParaRPr lang="en-US" sz="3600" dirty="0">
              <a:solidFill>
                <a:prstClr val="white"/>
              </a:solidFill>
            </a:endParaRPr>
          </a:p>
        </p:txBody>
      </p:sp>
    </p:spTree>
    <p:extLst>
      <p:ext uri="{BB962C8B-B14F-4D97-AF65-F5344CB8AC3E}">
        <p14:creationId xmlns:p14="http://schemas.microsoft.com/office/powerpoint/2010/main" val="969866812"/>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269" name="Picture 5" descr="C:\Users\sguest\AppData\Local\Microsoft\Windows\Temporary Internet Files\Content.IE5\QO7NE56Q\MP900382706[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50" y="0"/>
            <a:ext cx="1222945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Market Overview (May 2011)</a:t>
            </a:r>
            <a:endParaRPr lang="en-US" sz="3600" dirty="0">
              <a:solidFill>
                <a:prstClr val="white"/>
              </a:solidFill>
            </a:endParaRPr>
          </a:p>
        </p:txBody>
      </p:sp>
    </p:spTree>
    <p:extLst>
      <p:ext uri="{BB962C8B-B14F-4D97-AF65-F5344CB8AC3E}">
        <p14:creationId xmlns:p14="http://schemas.microsoft.com/office/powerpoint/2010/main" val="1047010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1269" name="Picture 5" descr="C:\Users\sguest\AppData\Local\Microsoft\Windows\Temporary Internet Files\Content.IE5\QO7NE56Q\MP900382706[1].jpg"/>
          <p:cNvPicPr>
            <a:picLocks noChangeAspect="1" noChangeArrowheads="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0250" y="0"/>
            <a:ext cx="1222945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Market Overview (May 2011)</a:t>
            </a:r>
            <a:endParaRPr lang="en-US" sz="3600" dirty="0">
              <a:solidFill>
                <a:prstClr val="white"/>
              </a:solidFill>
            </a:endParaRPr>
          </a:p>
        </p:txBody>
      </p:sp>
      <p:sp>
        <p:nvSpPr>
          <p:cNvPr id="5" name="Text Placeholder 7"/>
          <p:cNvSpPr>
            <a:spLocks noGrp="1"/>
          </p:cNvSpPr>
          <p:nvPr>
            <p:ph type="body" sz="quarter" idx="10"/>
          </p:nvPr>
        </p:nvSpPr>
        <p:spPr>
          <a:xfrm>
            <a:off x="6678" y="12700"/>
            <a:ext cx="12188825" cy="6858000"/>
          </a:xfrm>
        </p:spPr>
        <p:txBody>
          <a:bodyPr anchor="ctr" anchorCtr="0">
            <a:normAutofit/>
          </a:bodyPr>
          <a:lstStyle>
            <a:lvl1pPr marL="0" indent="0" algn="ctr">
              <a:buNone/>
              <a:defRPr sz="3600">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205147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55047"/>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23" y="4189159"/>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1269" name="Picture 5" descr="C:\Users\sguest\AppData\Local\Microsoft\Windows\Temporary Internet Files\Content.IE5\QO7NE56Q\MP900382706[1].jpg"/>
          <p:cNvPicPr>
            <a:picLocks noChangeAspect="1" noChangeArrowheads="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0250" y="0"/>
            <a:ext cx="1222945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Market Overview (May 2011)</a:t>
            </a:r>
            <a:endParaRPr lang="en-US" sz="3600" dirty="0">
              <a:solidFill>
                <a:prstClr val="white"/>
              </a:solidFill>
            </a:endParaRPr>
          </a:p>
        </p:txBody>
      </p:sp>
      <p:sp>
        <p:nvSpPr>
          <p:cNvPr id="6" name="Text Placeholder 7"/>
          <p:cNvSpPr>
            <a:spLocks noGrp="1"/>
          </p:cNvSpPr>
          <p:nvPr>
            <p:ph type="body" sz="quarter" idx="10"/>
          </p:nvPr>
        </p:nvSpPr>
        <p:spPr>
          <a:xfrm>
            <a:off x="-10251" y="0"/>
            <a:ext cx="12188825" cy="6858000"/>
          </a:xfrm>
        </p:spPr>
        <p:txBody>
          <a:bodyPr anchor="b" anchorCtr="0">
            <a:normAutofit/>
          </a:bodyPr>
          <a:lstStyle>
            <a:lvl1pPr marL="0" indent="0" algn="ctr">
              <a:buNone/>
              <a:defRPr sz="1600">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599265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8444" name="Picture 12" descr="http://recyclemycellphone.org/images/cj_cellphones.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495"/>
          <a:stretch/>
        </p:blipFill>
        <p:spPr bwMode="auto">
          <a:xfrm>
            <a:off x="0" y="3"/>
            <a:ext cx="12195503"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Developing</a:t>
            </a:r>
            <a:r>
              <a:rPr lang="en-US" sz="3600" baseline="0" dirty="0" smtClean="0">
                <a:solidFill>
                  <a:prstClr val="white"/>
                </a:solidFill>
              </a:rPr>
              <a:t> for Devices</a:t>
            </a:r>
            <a:endParaRPr lang="en-US" sz="3600" dirty="0">
              <a:solidFill>
                <a:prstClr val="white"/>
              </a:solidFill>
            </a:endParaRPr>
          </a:p>
        </p:txBody>
      </p:sp>
    </p:spTree>
    <p:extLst>
      <p:ext uri="{BB962C8B-B14F-4D97-AF65-F5344CB8AC3E}">
        <p14:creationId xmlns:p14="http://schemas.microsoft.com/office/powerpoint/2010/main" val="502012644"/>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8444" name="Picture 12" descr="http://recyclemycellphone.org/images/cj_cellphones.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artisticBlur/>
                    </a14:imgEffect>
                    <a14:imgEffect>
                      <a14:brightnessContrast bright="-40000" contrast="-20000"/>
                    </a14:imgEffect>
                  </a14:imgLayer>
                </a14:imgProps>
              </a:ext>
              <a:ext uri="{28A0092B-C50C-407E-A947-70E740481C1C}">
                <a14:useLocalDpi xmlns:a14="http://schemas.microsoft.com/office/drawing/2010/main" val="0"/>
              </a:ext>
            </a:extLst>
          </a:blip>
          <a:srcRect l="28495"/>
          <a:stretch/>
        </p:blipFill>
        <p:spPr bwMode="auto">
          <a:xfrm>
            <a:off x="0" y="3"/>
            <a:ext cx="12195503"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Developing</a:t>
            </a:r>
            <a:r>
              <a:rPr lang="en-US" sz="3600" baseline="0" dirty="0" smtClean="0">
                <a:solidFill>
                  <a:prstClr val="white"/>
                </a:solidFill>
              </a:rPr>
              <a:t> for Devices</a:t>
            </a:r>
            <a:endParaRPr lang="en-US" sz="3600" dirty="0">
              <a:solidFill>
                <a:prstClr val="white"/>
              </a:solidFill>
            </a:endParaRPr>
          </a:p>
        </p:txBody>
      </p:sp>
      <p:sp>
        <p:nvSpPr>
          <p:cNvPr id="4" name="Text Placeholder 7"/>
          <p:cNvSpPr>
            <a:spLocks noGrp="1"/>
          </p:cNvSpPr>
          <p:nvPr>
            <p:ph type="body" sz="quarter" idx="10"/>
          </p:nvPr>
        </p:nvSpPr>
        <p:spPr>
          <a:xfrm>
            <a:off x="6678" y="12700"/>
            <a:ext cx="12188825" cy="6858000"/>
          </a:xfrm>
        </p:spPr>
        <p:txBody>
          <a:bodyPr anchor="ctr" anchorCtr="0">
            <a:normAutofit/>
          </a:bodyPr>
          <a:lstStyle>
            <a:lvl1pPr marL="0" indent="0" algn="ctr">
              <a:buNone/>
              <a:defRPr sz="3600">
                <a:solidFill>
                  <a:schemeClr val="bg1"/>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44895470"/>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8444" name="Picture 12" descr="http://recyclemycellphone.org/images/cj_cellphones.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artisticBlur/>
                    </a14:imgEffect>
                    <a14:imgEffect>
                      <a14:brightnessContrast bright="-40000" contrast="-20000"/>
                    </a14:imgEffect>
                  </a14:imgLayer>
                </a14:imgProps>
              </a:ext>
              <a:ext uri="{28A0092B-C50C-407E-A947-70E740481C1C}">
                <a14:useLocalDpi xmlns:a14="http://schemas.microsoft.com/office/drawing/2010/main" val="0"/>
              </a:ext>
            </a:extLst>
          </a:blip>
          <a:srcRect l="28495"/>
          <a:stretch/>
        </p:blipFill>
        <p:spPr bwMode="auto">
          <a:xfrm>
            <a:off x="0" y="3"/>
            <a:ext cx="12195503"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Developing</a:t>
            </a:r>
            <a:r>
              <a:rPr lang="en-US" sz="3600" baseline="0" dirty="0" smtClean="0">
                <a:solidFill>
                  <a:prstClr val="white"/>
                </a:solidFill>
              </a:rPr>
              <a:t> for Devices</a:t>
            </a:r>
            <a:endParaRPr lang="en-US" sz="3600" dirty="0">
              <a:solidFill>
                <a:prstClr val="white"/>
              </a:solidFill>
            </a:endParaRPr>
          </a:p>
        </p:txBody>
      </p:sp>
      <p:sp>
        <p:nvSpPr>
          <p:cNvPr id="5" name="Text Placeholder 7"/>
          <p:cNvSpPr>
            <a:spLocks noGrp="1"/>
          </p:cNvSpPr>
          <p:nvPr>
            <p:ph type="body" sz="quarter" idx="10"/>
          </p:nvPr>
        </p:nvSpPr>
        <p:spPr>
          <a:xfrm>
            <a:off x="-10251" y="0"/>
            <a:ext cx="12188825" cy="6858000"/>
          </a:xfrm>
        </p:spPr>
        <p:txBody>
          <a:bodyPr anchor="b" anchorCtr="0">
            <a:normAutofit/>
          </a:bodyPr>
          <a:lstStyle>
            <a:lvl1pPr marL="0" indent="0" algn="ctr">
              <a:buNone/>
              <a:defRPr sz="1600">
                <a:solidFill>
                  <a:schemeClr val="bg1"/>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601873788"/>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0"/>
                    </a14:imgEffect>
                  </a14:imgLayer>
                </a14:imgProps>
              </a:ext>
            </a:extLst>
          </a:blip>
          <a:stretch>
            <a:fillRect/>
          </a:stretch>
        </p:blipFill>
        <p:spPr>
          <a:xfrm>
            <a:off x="634992" y="-396990"/>
            <a:ext cx="14126498" cy="977680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Writing Once for Many Devices</a:t>
            </a:r>
            <a:endParaRPr lang="en-US" sz="3600" dirty="0">
              <a:solidFill>
                <a:prstClr val="white"/>
              </a:solidFill>
            </a:endParaRPr>
          </a:p>
        </p:txBody>
      </p:sp>
    </p:spTree>
    <p:extLst>
      <p:ext uri="{BB962C8B-B14F-4D97-AF65-F5344CB8AC3E}">
        <p14:creationId xmlns:p14="http://schemas.microsoft.com/office/powerpoint/2010/main" val="38887994"/>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PastelsSmooth/>
                    </a14:imgEffect>
                  </a14:imgLayer>
                </a14:imgProps>
              </a:ext>
            </a:extLst>
          </a:blip>
          <a:stretch>
            <a:fillRect/>
          </a:stretch>
        </p:blipFill>
        <p:spPr>
          <a:xfrm>
            <a:off x="634992" y="-396990"/>
            <a:ext cx="14126498" cy="977680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Writing Once for Many Devices</a:t>
            </a:r>
            <a:endParaRPr lang="en-US" sz="3600" dirty="0">
              <a:solidFill>
                <a:prstClr val="white"/>
              </a:solidFill>
            </a:endParaRPr>
          </a:p>
        </p:txBody>
      </p:sp>
      <p:sp>
        <p:nvSpPr>
          <p:cNvPr id="4" name="Text Placeholder 7"/>
          <p:cNvSpPr>
            <a:spLocks noGrp="1"/>
          </p:cNvSpPr>
          <p:nvPr>
            <p:ph type="body" sz="quarter" idx="10"/>
          </p:nvPr>
        </p:nvSpPr>
        <p:spPr>
          <a:xfrm>
            <a:off x="6678" y="12700"/>
            <a:ext cx="12188825" cy="6858000"/>
          </a:xfrm>
        </p:spPr>
        <p:txBody>
          <a:bodyPr anchor="ctr" anchorCtr="0">
            <a:normAutofit/>
          </a:bodyPr>
          <a:lstStyle>
            <a:lvl1pPr marL="0" indent="0" algn="ctr">
              <a:buNone/>
              <a:defRPr sz="3600">
                <a:solidFill>
                  <a:schemeClr val="tx1"/>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898088543"/>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8674" name="Picture 2" descr="http://www.laptopreviews.org.uk/wp-content/uploads/2010/01/t-mobile-tablet-pc.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51" y="-15293"/>
            <a:ext cx="12199076" cy="686376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Tablet Overview (Apr 2011)</a:t>
            </a:r>
            <a:endParaRPr lang="en-US" sz="3600" dirty="0">
              <a:solidFill>
                <a:prstClr val="white"/>
              </a:solidFill>
            </a:endParaRPr>
          </a:p>
        </p:txBody>
      </p:sp>
    </p:spTree>
    <p:extLst>
      <p:ext uri="{BB962C8B-B14F-4D97-AF65-F5344CB8AC3E}">
        <p14:creationId xmlns:p14="http://schemas.microsoft.com/office/powerpoint/2010/main" val="2922641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8674" name="Picture 2" descr="http://www.laptopreviews.org.uk/wp-content/uploads/2010/01/t-mobile-tablet-pc.jpg"/>
          <p:cNvPicPr>
            <a:picLocks noChangeAspect="1" noChangeArrowheads="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0251" y="-15293"/>
            <a:ext cx="12199076" cy="686376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Tablet Overview (Apr 2011)</a:t>
            </a:r>
            <a:endParaRPr lang="en-US" sz="3600" dirty="0">
              <a:solidFill>
                <a:prstClr val="white"/>
              </a:solidFill>
            </a:endParaRPr>
          </a:p>
        </p:txBody>
      </p:sp>
      <p:sp>
        <p:nvSpPr>
          <p:cNvPr id="4" name="Text Placeholder 7"/>
          <p:cNvSpPr>
            <a:spLocks noGrp="1"/>
          </p:cNvSpPr>
          <p:nvPr>
            <p:ph type="body" sz="quarter" idx="10"/>
          </p:nvPr>
        </p:nvSpPr>
        <p:spPr>
          <a:xfrm>
            <a:off x="6678" y="12700"/>
            <a:ext cx="12188825" cy="6858000"/>
          </a:xfrm>
        </p:spPr>
        <p:txBody>
          <a:bodyPr anchor="ctr" anchorCtr="0">
            <a:normAutofit/>
          </a:bodyPr>
          <a:lstStyle>
            <a:lvl1pPr marL="0" indent="0" algn="ctr">
              <a:buNone/>
              <a:defRPr sz="3600">
                <a:solidFill>
                  <a:schemeClr val="tx1"/>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856407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28674" name="Picture 2" descr="http://www.laptopreviews.org.uk/wp-content/uploads/2010/01/t-mobile-tablet-pc.jpg"/>
          <p:cNvPicPr>
            <a:picLocks noChangeAspect="1" noChangeArrowheads="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0251" y="-15293"/>
            <a:ext cx="12199076" cy="686376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Tablet Overview (Apr 2011)</a:t>
            </a:r>
            <a:endParaRPr lang="en-US" sz="3600" dirty="0">
              <a:solidFill>
                <a:prstClr val="white"/>
              </a:solidFill>
            </a:endParaRPr>
          </a:p>
        </p:txBody>
      </p:sp>
      <p:sp>
        <p:nvSpPr>
          <p:cNvPr id="5" name="Text Placeholder 7"/>
          <p:cNvSpPr>
            <a:spLocks noGrp="1"/>
          </p:cNvSpPr>
          <p:nvPr>
            <p:ph type="body" sz="quarter" idx="10"/>
          </p:nvPr>
        </p:nvSpPr>
        <p:spPr>
          <a:xfrm>
            <a:off x="-10251" y="0"/>
            <a:ext cx="12188825" cy="6858000"/>
          </a:xfrm>
        </p:spPr>
        <p:txBody>
          <a:bodyPr anchor="b" anchorCtr="0">
            <a:normAutofit/>
          </a:bodyPr>
          <a:lstStyle>
            <a:lvl1pPr marL="0" indent="0" algn="ctr">
              <a:buNone/>
              <a:defRPr sz="1600">
                <a:solidFill>
                  <a:schemeClr val="tx1"/>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261042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0"/>
            <a:ext cx="12188825" cy="6858000"/>
          </a:xfrm>
          <a:prstGeom prst="rect">
            <a:avLst/>
          </a:prstGeom>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Mobile Solutions in the Enterprise</a:t>
            </a:r>
            <a:endParaRPr lang="en-US" sz="3600" dirty="0">
              <a:solidFill>
                <a:prstClr val="white"/>
              </a:solidFill>
            </a:endParaRPr>
          </a:p>
        </p:txBody>
      </p:sp>
    </p:spTree>
    <p:extLst>
      <p:ext uri="{BB962C8B-B14F-4D97-AF65-F5344CB8AC3E}">
        <p14:creationId xmlns:p14="http://schemas.microsoft.com/office/powerpoint/2010/main" val="2974366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23" y="4191016"/>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xmlns:p14="http://schemas.microsoft.com/office/powerpoint/2010/mai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artisticBlur/>
                    </a14:imgEffect>
                    <a14:imgEffect>
                      <a14:brightnessContrast bright="-40000" contrast="40000"/>
                    </a14:imgEffect>
                  </a14:imgLayer>
                </a14:imgProps>
              </a:ext>
            </a:extLst>
          </a:blip>
          <a:stretch>
            <a:fillRect/>
          </a:stretch>
        </p:blipFill>
        <p:spPr>
          <a:xfrm>
            <a:off x="0" y="0"/>
            <a:ext cx="12188825" cy="6858000"/>
          </a:xfrm>
          <a:prstGeom prst="rect">
            <a:avLst/>
          </a:prstGeom>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Mobile Solutions in the Enterprise</a:t>
            </a:r>
            <a:endParaRPr lang="en-US" sz="3600" dirty="0">
              <a:solidFill>
                <a:prstClr val="white"/>
              </a:solidFill>
            </a:endParaRPr>
          </a:p>
        </p:txBody>
      </p:sp>
      <p:sp>
        <p:nvSpPr>
          <p:cNvPr id="4" name="Text Placeholder 7"/>
          <p:cNvSpPr>
            <a:spLocks noGrp="1"/>
          </p:cNvSpPr>
          <p:nvPr>
            <p:ph type="body" sz="quarter" idx="10"/>
          </p:nvPr>
        </p:nvSpPr>
        <p:spPr>
          <a:xfrm>
            <a:off x="6678" y="12700"/>
            <a:ext cx="12188825" cy="6858000"/>
          </a:xfrm>
        </p:spPr>
        <p:txBody>
          <a:bodyPr anchor="ctr" anchorCtr="0">
            <a:normAutofit/>
          </a:bodyPr>
          <a:lstStyle>
            <a:lvl1pPr marL="0" indent="0" algn="ctr">
              <a:buNone/>
              <a:defRPr sz="3600">
                <a:solidFill>
                  <a:srgbClr val="FFFFFF"/>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733426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pic>
        <p:nvPicPr>
          <p:cNvPr id="4098" name="Picture 2" descr="C:\Users\sguest\AppData\Local\Microsoft\Windows\Temporary Internet Files\Content.IE5\W1XTSTJA\MP90042218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Employee Productivity</a:t>
            </a:r>
            <a:endParaRPr lang="en-US" sz="3600" dirty="0">
              <a:solidFill>
                <a:prstClr val="white"/>
              </a:solidFill>
            </a:endParaRPr>
          </a:p>
        </p:txBody>
      </p:sp>
    </p:spTree>
    <p:extLst>
      <p:ext uri="{BB962C8B-B14F-4D97-AF65-F5344CB8AC3E}">
        <p14:creationId xmlns:p14="http://schemas.microsoft.com/office/powerpoint/2010/main" val="2032650380"/>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pic>
        <p:nvPicPr>
          <p:cNvPr id="4098" name="Picture 2" descr="C:\Users\sguest\AppData\Local\Microsoft\Windows\Temporary Internet Files\Content.IE5\W1XTSTJA\MP900422184[1].jpg"/>
          <p:cNvPicPr>
            <a:picLocks noChangeAspect="1" noChangeArrowheads="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Employee Productivity</a:t>
            </a:r>
            <a:endParaRPr lang="en-US" sz="3600" dirty="0">
              <a:solidFill>
                <a:prstClr val="white"/>
              </a:solidFill>
            </a:endParaRPr>
          </a:p>
        </p:txBody>
      </p:sp>
      <p:sp>
        <p:nvSpPr>
          <p:cNvPr id="4" name="Text Placeholder 7"/>
          <p:cNvSpPr>
            <a:spLocks noGrp="1"/>
          </p:cNvSpPr>
          <p:nvPr>
            <p:ph type="body" sz="quarter" idx="10"/>
          </p:nvPr>
        </p:nvSpPr>
        <p:spPr>
          <a:xfrm>
            <a:off x="6678" y="12700"/>
            <a:ext cx="12188825" cy="6858000"/>
          </a:xfrm>
        </p:spPr>
        <p:txBody>
          <a:bodyPr anchor="ctr" anchorCtr="0">
            <a:normAutofit/>
          </a:bodyPr>
          <a:lstStyle>
            <a:lvl1pPr marL="0" indent="0" algn="ctr">
              <a:buNone/>
              <a:defRPr sz="3600">
                <a:solidFill>
                  <a:schemeClr val="tx1"/>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281264725"/>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4098" name="Picture 2" descr="C:\Users\sguest\AppData\Local\Microsoft\Windows\Temporary Internet Files\Content.IE5\W1XTSTJA\MP900422184[1].jpg"/>
          <p:cNvPicPr>
            <a:picLocks noChangeAspect="1" noChangeArrowheads="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Employee Productivity</a:t>
            </a:r>
            <a:endParaRPr lang="en-US" sz="3600" dirty="0">
              <a:solidFill>
                <a:prstClr val="white"/>
              </a:solidFill>
            </a:endParaRPr>
          </a:p>
        </p:txBody>
      </p:sp>
      <p:sp>
        <p:nvSpPr>
          <p:cNvPr id="5" name="Text Placeholder 7"/>
          <p:cNvSpPr>
            <a:spLocks noGrp="1"/>
          </p:cNvSpPr>
          <p:nvPr>
            <p:ph type="body" sz="quarter" idx="10"/>
          </p:nvPr>
        </p:nvSpPr>
        <p:spPr>
          <a:xfrm>
            <a:off x="-10251" y="0"/>
            <a:ext cx="12188825" cy="6858000"/>
          </a:xfrm>
        </p:spPr>
        <p:txBody>
          <a:bodyPr anchor="b" anchorCtr="0">
            <a:normAutofit/>
          </a:bodyPr>
          <a:lstStyle>
            <a:lvl1pPr marL="0" indent="0" algn="ctr">
              <a:buNone/>
              <a:defRPr sz="1600">
                <a:solidFill>
                  <a:schemeClr val="tx1"/>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357237254"/>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2" name="Picture 1" descr="securityimage.jpg"/>
          <p:cNvPicPr>
            <a:picLocks noChangeAspect="1"/>
          </p:cNvPicPr>
          <p:nvPr userDrawn="1"/>
        </p:nvPicPr>
        <p:blipFill rotWithShape="1">
          <a:blip r:embed="rId2">
            <a:extLst>
              <a:ext uri="{28A0092B-C50C-407E-A947-70E740481C1C}">
                <a14:useLocalDpi xmlns:a14="http://schemas.microsoft.com/office/drawing/2010/main" val="0"/>
              </a:ext>
            </a:extLst>
          </a:blip>
          <a:srcRect t="6239" b="8158"/>
          <a:stretch/>
        </p:blipFill>
        <p:spPr>
          <a:xfrm>
            <a:off x="0" y="0"/>
            <a:ext cx="12188825" cy="6858000"/>
          </a:xfrm>
          <a:prstGeom prst="rect">
            <a:avLst/>
          </a:prstGeom>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Mobile Security and Device Management</a:t>
            </a:r>
            <a:endParaRPr lang="en-US" sz="3600" dirty="0">
              <a:solidFill>
                <a:prstClr val="white"/>
              </a:solidFill>
            </a:endParaRPr>
          </a:p>
        </p:txBody>
      </p:sp>
    </p:spTree>
    <p:extLst>
      <p:ext uri="{BB962C8B-B14F-4D97-AF65-F5344CB8AC3E}">
        <p14:creationId xmlns:p14="http://schemas.microsoft.com/office/powerpoint/2010/main" val="1029872372"/>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2" name="Picture 1" descr="securityimage.jpg"/>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6239" b="8158"/>
          <a:stretch/>
        </p:blipFill>
        <p:spPr>
          <a:xfrm>
            <a:off x="0" y="0"/>
            <a:ext cx="12188825" cy="6858000"/>
          </a:xfrm>
          <a:prstGeom prst="rect">
            <a:avLst/>
          </a:prstGeom>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Mobile Security and Device Management</a:t>
            </a:r>
            <a:endParaRPr lang="en-US" sz="3600" dirty="0">
              <a:solidFill>
                <a:prstClr val="white"/>
              </a:solidFill>
            </a:endParaRPr>
          </a:p>
        </p:txBody>
      </p:sp>
      <p:sp>
        <p:nvSpPr>
          <p:cNvPr id="5" name="Text Placeholder 7"/>
          <p:cNvSpPr>
            <a:spLocks noGrp="1"/>
          </p:cNvSpPr>
          <p:nvPr>
            <p:ph type="body" sz="quarter" idx="10"/>
          </p:nvPr>
        </p:nvSpPr>
        <p:spPr>
          <a:xfrm>
            <a:off x="6678" y="12700"/>
            <a:ext cx="12188825" cy="6858000"/>
          </a:xfrm>
        </p:spPr>
        <p:txBody>
          <a:bodyPr anchor="ctr" anchorCtr="0">
            <a:normAutofit/>
          </a:bodyPr>
          <a:lstStyle>
            <a:lvl1pPr marL="0" indent="0" algn="ctr">
              <a:buNone/>
              <a:defRPr sz="3600">
                <a:solidFill>
                  <a:schemeClr val="tx1"/>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4109167030"/>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24583" name="Picture 7" descr="C:\Users\sguest\AppData\Local\Microsoft\Windows\Temporary Internet Files\Content.IE5\QO7NE56Q\MP900442346[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Business to Consumer</a:t>
            </a:r>
            <a:endParaRPr lang="en-US" sz="3600" dirty="0">
              <a:solidFill>
                <a:prstClr val="white"/>
              </a:solidFill>
            </a:endParaRPr>
          </a:p>
        </p:txBody>
      </p:sp>
    </p:spTree>
    <p:extLst>
      <p:ext uri="{BB962C8B-B14F-4D97-AF65-F5344CB8AC3E}">
        <p14:creationId xmlns:p14="http://schemas.microsoft.com/office/powerpoint/2010/main" val="3795905038"/>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pic>
        <p:nvPicPr>
          <p:cNvPr id="24583" name="Picture 7" descr="C:\Users\sguest\AppData\Local\Microsoft\Windows\Temporary Internet Files\Content.IE5\QO7NE56Q\MP900442346[1].jpg"/>
          <p:cNvPicPr>
            <a:picLocks noChangeAspect="1" noChangeArrowheads="1"/>
          </p:cNvPicPr>
          <p:nvPr userDrawn="1"/>
        </p:nvPicPr>
        <p:blipFill>
          <a:blip r:embed="rId2">
            <a:lum bright="70000" contrast="-7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Business to Consumer</a:t>
            </a:r>
            <a:endParaRPr lang="en-US" sz="3600" dirty="0">
              <a:solidFill>
                <a:prstClr val="white"/>
              </a:solidFill>
            </a:endParaRPr>
          </a:p>
        </p:txBody>
      </p:sp>
      <p:sp>
        <p:nvSpPr>
          <p:cNvPr id="4" name="Text Placeholder 7"/>
          <p:cNvSpPr>
            <a:spLocks noGrp="1"/>
          </p:cNvSpPr>
          <p:nvPr>
            <p:ph type="body" sz="quarter" idx="10"/>
          </p:nvPr>
        </p:nvSpPr>
        <p:spPr>
          <a:xfrm>
            <a:off x="6678" y="12700"/>
            <a:ext cx="12188825" cy="6858000"/>
          </a:xfrm>
        </p:spPr>
        <p:txBody>
          <a:bodyPr anchor="ctr" anchorCtr="0">
            <a:normAutofit/>
          </a:bodyPr>
          <a:lstStyle>
            <a:lvl1pPr marL="0" indent="0" algn="ctr">
              <a:buNone/>
              <a:defRPr sz="3600">
                <a:solidFill>
                  <a:schemeClr val="tx1"/>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481664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24583" name="Picture 7" descr="C:\Users\sguest\AppData\Local\Microsoft\Windows\Temporary Internet Files\Content.IE5\QO7NE56Q\MP900442346[1].jpg"/>
          <p:cNvPicPr>
            <a:picLocks noChangeAspect="1" noChangeArrowheads="1"/>
          </p:cNvPicPr>
          <p:nvPr userDrawn="1"/>
        </p:nvPicPr>
        <p:blipFill>
          <a:blip r:embed="rId2">
            <a:lum bright="70000" contrast="-7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Business to Consumer</a:t>
            </a:r>
            <a:endParaRPr lang="en-US" sz="3600" dirty="0">
              <a:solidFill>
                <a:prstClr val="white"/>
              </a:solidFill>
            </a:endParaRPr>
          </a:p>
        </p:txBody>
      </p:sp>
      <p:sp>
        <p:nvSpPr>
          <p:cNvPr id="5" name="Text Placeholder 7"/>
          <p:cNvSpPr>
            <a:spLocks noGrp="1"/>
          </p:cNvSpPr>
          <p:nvPr>
            <p:ph type="body" sz="quarter" idx="10"/>
          </p:nvPr>
        </p:nvSpPr>
        <p:spPr>
          <a:xfrm>
            <a:off x="-10251" y="0"/>
            <a:ext cx="12188825" cy="6858000"/>
          </a:xfrm>
        </p:spPr>
        <p:txBody>
          <a:bodyPr anchor="b" anchorCtr="0">
            <a:normAutofit/>
          </a:bodyPr>
          <a:lstStyle>
            <a:lvl1pPr marL="0" indent="0" algn="ctr">
              <a:buNone/>
              <a:defRPr sz="1600">
                <a:solidFill>
                  <a:schemeClr val="tx1"/>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727066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pic>
        <p:nvPicPr>
          <p:cNvPr id="29698" name="Picture 2" descr="C:\Users\sguest\AppData\Local\Microsoft\Windows\Temporary Internet Files\Content.IE5\LIE6UDQR\MP900400416[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51" y="0"/>
            <a:ext cx="1219907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Industry Vertical</a:t>
            </a:r>
            <a:endParaRPr lang="en-US" sz="3600" dirty="0">
              <a:solidFill>
                <a:prstClr val="white"/>
              </a:solidFill>
            </a:endParaRPr>
          </a:p>
        </p:txBody>
      </p:sp>
    </p:spTree>
    <p:extLst>
      <p:ext uri="{BB962C8B-B14F-4D97-AF65-F5344CB8AC3E}">
        <p14:creationId xmlns:p14="http://schemas.microsoft.com/office/powerpoint/2010/main" val="147963664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23" y="4191016"/>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xmlns:p14="http://schemas.microsoft.com/office/powerpoint/2010/mai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29698" name="Picture 2" descr="C:\Users\sguest\AppData\Local\Microsoft\Windows\Temporary Internet Files\Content.IE5\LIE6UDQR\MP900400416[1].jpg"/>
          <p:cNvPicPr>
            <a:picLocks noChangeAspect="1" noChangeArrowheads="1"/>
          </p:cNvPicPr>
          <p:nvPr userDrawn="1"/>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Blur/>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251" y="0"/>
            <a:ext cx="1219907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Industry Vertical</a:t>
            </a:r>
            <a:endParaRPr lang="en-US" sz="3600" dirty="0">
              <a:solidFill>
                <a:prstClr val="white"/>
              </a:solidFill>
            </a:endParaRPr>
          </a:p>
        </p:txBody>
      </p:sp>
      <p:sp>
        <p:nvSpPr>
          <p:cNvPr id="4" name="Text Placeholder 7"/>
          <p:cNvSpPr>
            <a:spLocks noGrp="1"/>
          </p:cNvSpPr>
          <p:nvPr>
            <p:ph type="body" sz="quarter" idx="10"/>
          </p:nvPr>
        </p:nvSpPr>
        <p:spPr>
          <a:xfrm>
            <a:off x="6678" y="12700"/>
            <a:ext cx="12188825" cy="6858000"/>
          </a:xfrm>
        </p:spPr>
        <p:txBody>
          <a:bodyPr anchor="ctr" anchorCtr="0">
            <a:normAutofit/>
          </a:bodyPr>
          <a:lstStyle>
            <a:lvl1pPr marL="0" indent="0" algn="ctr">
              <a:buNone/>
              <a:defRPr sz="3600">
                <a:solidFill>
                  <a:schemeClr val="tx1"/>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829224775"/>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pic>
        <p:nvPicPr>
          <p:cNvPr id="29698" name="Picture 2" descr="C:\Users\sguest\AppData\Local\Microsoft\Windows\Temporary Internet Files\Content.IE5\LIE6UDQR\MP900400416[1].jpg"/>
          <p:cNvPicPr>
            <a:picLocks noChangeAspect="1" noChangeArrowheads="1"/>
          </p:cNvPicPr>
          <p:nvPr userDrawn="1"/>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Blur/>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251" y="0"/>
            <a:ext cx="1219907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Industry Vertical</a:t>
            </a:r>
            <a:endParaRPr lang="en-US" sz="3600" dirty="0">
              <a:solidFill>
                <a:prstClr val="white"/>
              </a:solidFill>
            </a:endParaRPr>
          </a:p>
        </p:txBody>
      </p:sp>
      <p:sp>
        <p:nvSpPr>
          <p:cNvPr id="5" name="Text Placeholder 7"/>
          <p:cNvSpPr>
            <a:spLocks noGrp="1"/>
          </p:cNvSpPr>
          <p:nvPr>
            <p:ph type="body" sz="quarter" idx="10"/>
          </p:nvPr>
        </p:nvSpPr>
        <p:spPr>
          <a:xfrm>
            <a:off x="-10251" y="0"/>
            <a:ext cx="12188825" cy="6858000"/>
          </a:xfrm>
        </p:spPr>
        <p:txBody>
          <a:bodyPr anchor="b" anchorCtr="0">
            <a:normAutofit/>
          </a:bodyPr>
          <a:lstStyle>
            <a:lvl1pPr marL="0" indent="0" algn="ctr">
              <a:buNone/>
              <a:defRPr sz="1600">
                <a:solidFill>
                  <a:schemeClr val="tx1"/>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765079942"/>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4"/>
          <p:cNvSpPr txBox="1">
            <a:spLocks/>
          </p:cNvSpPr>
          <p:nvPr userDrawn="1"/>
        </p:nvSpPr>
        <p:spPr>
          <a:xfrm>
            <a:off x="519113" y="228618"/>
            <a:ext cx="11149013" cy="620683"/>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5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smtClean="0">
                <a:gradFill flip="none" rotWithShape="1">
                  <a:gsLst>
                    <a:gs pos="0">
                      <a:prstClr val="black"/>
                    </a:gs>
                    <a:gs pos="86000">
                      <a:prstClr val="black"/>
                    </a:gs>
                  </a:gsLst>
                  <a:lin ang="5400000" scaled="0"/>
                  <a:tileRect/>
                </a:gradFill>
                <a:latin typeface="Calibri"/>
              </a:rPr>
              <a:t>Scenario 2</a:t>
            </a:r>
            <a:endParaRPr>
              <a:gradFill flip="none" rotWithShape="1">
                <a:gsLst>
                  <a:gs pos="0">
                    <a:prstClr val="black"/>
                  </a:gs>
                  <a:gs pos="86000">
                    <a:prstClr val="black"/>
                  </a:gs>
                </a:gsLst>
                <a:lin ang="5400000" scaled="0"/>
                <a:tileRect/>
              </a:gradFill>
              <a:latin typeface="Calibri"/>
            </a:endParaRPr>
          </a:p>
        </p:txBody>
      </p:sp>
    </p:spTree>
    <p:extLst>
      <p:ext uri="{BB962C8B-B14F-4D97-AF65-F5344CB8AC3E}">
        <p14:creationId xmlns:p14="http://schemas.microsoft.com/office/powerpoint/2010/main" val="183969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81009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454" y="4406919"/>
            <a:ext cx="10713893"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609454" y="2906713"/>
            <a:ext cx="10713893" cy="1500187"/>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441126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04720"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09441" y="6356369"/>
            <a:ext cx="2844059" cy="365125"/>
          </a:xfrm>
          <a:prstGeom prst="rect">
            <a:avLst/>
          </a:prstGeom>
        </p:spPr>
        <p:txBody>
          <a:bodyPr/>
          <a:lstStyle/>
          <a:p>
            <a:pPr defTabSz="914400"/>
            <a:fld id="{7B8CD283-26FA-41B6-AB4A-B6A6AE5DDE10}" type="datetimeFigureOut">
              <a:rPr lang="en-US" smtClean="0">
                <a:solidFill>
                  <a:prstClr val="black"/>
                </a:solidFill>
                <a:latin typeface="Calibri"/>
              </a:rPr>
              <a:pPr defTabSz="914400"/>
              <a:t>5/19/11</a:t>
            </a:fld>
            <a:endParaRPr lang="en-US">
              <a:solidFill>
                <a:prstClr val="black"/>
              </a:solidFill>
              <a:latin typeface="Calibri"/>
            </a:endParaRPr>
          </a:p>
        </p:txBody>
      </p:sp>
      <p:sp>
        <p:nvSpPr>
          <p:cNvPr id="6" name="Footer Placeholder 5"/>
          <p:cNvSpPr>
            <a:spLocks noGrp="1"/>
          </p:cNvSpPr>
          <p:nvPr>
            <p:ph type="ftr" sz="quarter" idx="11"/>
          </p:nvPr>
        </p:nvSpPr>
        <p:spPr>
          <a:xfrm>
            <a:off x="4164515" y="6356369"/>
            <a:ext cx="3859795"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8735326" y="6356369"/>
            <a:ext cx="2844059" cy="365125"/>
          </a:xfrm>
          <a:prstGeom prst="rect">
            <a:avLst/>
          </a:prstGeom>
        </p:spPr>
        <p:txBody>
          <a:bodyPr/>
          <a:lstStyle/>
          <a:p>
            <a:pPr defTabSz="914400"/>
            <a:fld id="{F124ED2E-7C47-4E26-A4A3-FF45523AF177}"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7345089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0472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0472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441" y="6356369"/>
            <a:ext cx="2844059" cy="365125"/>
          </a:xfrm>
          <a:prstGeom prst="rect">
            <a:avLst/>
          </a:prstGeom>
        </p:spPr>
        <p:txBody>
          <a:bodyPr/>
          <a:lstStyle/>
          <a:p>
            <a:pPr defTabSz="914400"/>
            <a:fld id="{7B8CD283-26FA-41B6-AB4A-B6A6AE5DDE10}" type="datetimeFigureOut">
              <a:rPr lang="en-US" smtClean="0">
                <a:solidFill>
                  <a:prstClr val="black"/>
                </a:solidFill>
                <a:latin typeface="Calibri"/>
              </a:rPr>
              <a:pPr defTabSz="914400"/>
              <a:t>5/19/11</a:t>
            </a:fld>
            <a:endParaRPr lang="en-US">
              <a:solidFill>
                <a:prstClr val="black"/>
              </a:solidFill>
              <a:latin typeface="Calibri"/>
            </a:endParaRPr>
          </a:p>
        </p:txBody>
      </p:sp>
      <p:sp>
        <p:nvSpPr>
          <p:cNvPr id="8" name="Footer Placeholder 7"/>
          <p:cNvSpPr>
            <a:spLocks noGrp="1"/>
          </p:cNvSpPr>
          <p:nvPr>
            <p:ph type="ftr" sz="quarter" idx="11"/>
          </p:nvPr>
        </p:nvSpPr>
        <p:spPr>
          <a:xfrm>
            <a:off x="4164515" y="6356369"/>
            <a:ext cx="3859795" cy="365125"/>
          </a:xfrm>
          <a:prstGeom prst="rect">
            <a:avLst/>
          </a:prstGeom>
        </p:spPr>
        <p:txBody>
          <a:bodyPr/>
          <a:lstStyle/>
          <a:p>
            <a:pPr defTabSz="914400"/>
            <a:endParaRPr lang="en-US">
              <a:solidFill>
                <a:prstClr val="black"/>
              </a:solidFill>
              <a:latin typeface="Calibri"/>
            </a:endParaRPr>
          </a:p>
        </p:txBody>
      </p:sp>
      <p:sp>
        <p:nvSpPr>
          <p:cNvPr id="9" name="Slide Number Placeholder 8"/>
          <p:cNvSpPr>
            <a:spLocks noGrp="1"/>
          </p:cNvSpPr>
          <p:nvPr>
            <p:ph type="sldNum" sz="quarter" idx="12"/>
          </p:nvPr>
        </p:nvSpPr>
        <p:spPr>
          <a:xfrm>
            <a:off x="8735326" y="6356369"/>
            <a:ext cx="2844059" cy="365125"/>
          </a:xfrm>
          <a:prstGeom prst="rect">
            <a:avLst/>
          </a:prstGeom>
        </p:spPr>
        <p:txBody>
          <a:bodyPr/>
          <a:lstStyle/>
          <a:p>
            <a:pPr defTabSz="914400"/>
            <a:fld id="{F124ED2E-7C47-4E26-A4A3-FF45523AF177}"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8515012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91189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6286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609441" y="6356369"/>
            <a:ext cx="2844059" cy="365125"/>
          </a:xfrm>
          <a:prstGeom prst="rect">
            <a:avLst/>
          </a:prstGeom>
        </p:spPr>
        <p:txBody>
          <a:bodyPr/>
          <a:lstStyle/>
          <a:p>
            <a:pPr defTabSz="914400"/>
            <a:fld id="{7B8CD283-26FA-41B6-AB4A-B6A6AE5DDE10}" type="datetimeFigureOut">
              <a:rPr lang="en-US" smtClean="0">
                <a:solidFill>
                  <a:prstClr val="black"/>
                </a:solidFill>
                <a:latin typeface="Calibri"/>
              </a:rPr>
              <a:pPr defTabSz="914400"/>
              <a:t>5/19/11</a:t>
            </a:fld>
            <a:endParaRPr lang="en-US">
              <a:solidFill>
                <a:prstClr val="black"/>
              </a:solidFill>
              <a:latin typeface="Calibri"/>
            </a:endParaRPr>
          </a:p>
        </p:txBody>
      </p:sp>
      <p:sp>
        <p:nvSpPr>
          <p:cNvPr id="6" name="Footer Placeholder 5"/>
          <p:cNvSpPr>
            <a:spLocks noGrp="1"/>
          </p:cNvSpPr>
          <p:nvPr>
            <p:ph type="ftr" sz="quarter" idx="11"/>
          </p:nvPr>
        </p:nvSpPr>
        <p:spPr>
          <a:xfrm>
            <a:off x="4164515" y="6356369"/>
            <a:ext cx="3859795"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8735326" y="6356369"/>
            <a:ext cx="2844059" cy="365125"/>
          </a:xfrm>
          <a:prstGeom prst="rect">
            <a:avLst/>
          </a:prstGeom>
        </p:spPr>
        <p:txBody>
          <a:bodyPr/>
          <a:lstStyle/>
          <a:p>
            <a:pPr defTabSz="914400"/>
            <a:fld id="{F124ED2E-7C47-4E26-A4A3-FF45523AF177}"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785494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23" y="4191016"/>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xmlns:p14="http://schemas.microsoft.com/office/powerpoint/2010/mai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441" y="6356369"/>
            <a:ext cx="2844059" cy="365125"/>
          </a:xfrm>
          <a:prstGeom prst="rect">
            <a:avLst/>
          </a:prstGeom>
        </p:spPr>
        <p:txBody>
          <a:bodyPr/>
          <a:lstStyle/>
          <a:p>
            <a:pPr defTabSz="914400"/>
            <a:fld id="{7B8CD283-26FA-41B6-AB4A-B6A6AE5DDE10}" type="datetimeFigureOut">
              <a:rPr lang="en-US" smtClean="0">
                <a:solidFill>
                  <a:prstClr val="black"/>
                </a:solidFill>
                <a:latin typeface="Calibri"/>
              </a:rPr>
              <a:pPr defTabSz="914400"/>
              <a:t>5/19/11</a:t>
            </a:fld>
            <a:endParaRPr lang="en-US">
              <a:solidFill>
                <a:prstClr val="black"/>
              </a:solidFill>
              <a:latin typeface="Calibri"/>
            </a:endParaRPr>
          </a:p>
        </p:txBody>
      </p:sp>
      <p:sp>
        <p:nvSpPr>
          <p:cNvPr id="5" name="Footer Placeholder 4"/>
          <p:cNvSpPr>
            <a:spLocks noGrp="1"/>
          </p:cNvSpPr>
          <p:nvPr>
            <p:ph type="ftr" sz="quarter" idx="11"/>
          </p:nvPr>
        </p:nvSpPr>
        <p:spPr>
          <a:xfrm>
            <a:off x="4164515" y="6356369"/>
            <a:ext cx="3859795"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8735326" y="6356369"/>
            <a:ext cx="2844059" cy="365125"/>
          </a:xfrm>
          <a:prstGeom prst="rect">
            <a:avLst/>
          </a:prstGeom>
        </p:spPr>
        <p:txBody>
          <a:bodyPr/>
          <a:lstStyle/>
          <a:p>
            <a:pPr defTabSz="914400"/>
            <a:fld id="{F124ED2E-7C47-4E26-A4A3-FF45523AF177}"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4279912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568594"/>
            <a:ext cx="1066522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609441" y="4267200"/>
            <a:ext cx="10665222" cy="1752600"/>
          </a:xfrm>
          <a:prstGeom prst="rect">
            <a:avLst/>
          </a:prstGeom>
        </p:spPr>
        <p:txBody>
          <a:bodyPr/>
          <a:lstStyle>
            <a:lvl1pPr marL="0" indent="0" algn="ctr">
              <a:buNone/>
              <a:defRPr>
                <a:solidFill>
                  <a:schemeClr val="bg1">
                    <a:lumMod val="8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80040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568596"/>
            <a:ext cx="1066522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609441" y="4267200"/>
            <a:ext cx="10665222" cy="1752600"/>
          </a:xfrm>
          <a:prstGeom prst="rect">
            <a:avLst/>
          </a:prstGeom>
        </p:spPr>
        <p:txBody>
          <a:bodyPr/>
          <a:lstStyle>
            <a:lvl1pPr marL="0" indent="0" algn="ctr">
              <a:buNone/>
              <a:defRPr>
                <a:solidFill>
                  <a:schemeClr val="bg1">
                    <a:lumMod val="8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9706614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828335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447" y="4406909"/>
            <a:ext cx="10713893"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609447" y="2906713"/>
            <a:ext cx="10713893" cy="1500187"/>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4561066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04720"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09441" y="6356359"/>
            <a:ext cx="2844059" cy="365125"/>
          </a:xfrm>
          <a:prstGeom prst="rect">
            <a:avLst/>
          </a:prstGeom>
        </p:spPr>
        <p:txBody>
          <a:bodyPr/>
          <a:lstStyle/>
          <a:p>
            <a:pPr defTabSz="914400"/>
            <a:fld id="{7B8CD283-26FA-41B6-AB4A-B6A6AE5DDE10}" type="datetimeFigureOut">
              <a:rPr lang="en-US" smtClean="0">
                <a:solidFill>
                  <a:prstClr val="black"/>
                </a:solidFill>
                <a:latin typeface="Calibri"/>
              </a:rPr>
              <a:pPr defTabSz="914400"/>
              <a:t>5/19/11</a:t>
            </a:fld>
            <a:endParaRPr lang="en-US">
              <a:solidFill>
                <a:prstClr val="black"/>
              </a:solidFill>
              <a:latin typeface="Calibri"/>
            </a:endParaRPr>
          </a:p>
        </p:txBody>
      </p:sp>
      <p:sp>
        <p:nvSpPr>
          <p:cNvPr id="6" name="Footer Placeholder 5"/>
          <p:cNvSpPr>
            <a:spLocks noGrp="1"/>
          </p:cNvSpPr>
          <p:nvPr>
            <p:ph type="ftr" sz="quarter" idx="11"/>
          </p:nvPr>
        </p:nvSpPr>
        <p:spPr>
          <a:xfrm>
            <a:off x="4164515" y="6356359"/>
            <a:ext cx="3859795"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8735326" y="6356359"/>
            <a:ext cx="2844059" cy="365125"/>
          </a:xfrm>
          <a:prstGeom prst="rect">
            <a:avLst/>
          </a:prstGeom>
        </p:spPr>
        <p:txBody>
          <a:bodyPr/>
          <a:lstStyle/>
          <a:p>
            <a:pPr defTabSz="914400"/>
            <a:fld id="{F124ED2E-7C47-4E26-A4A3-FF45523AF177}"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2511416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0472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0472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441" y="6356359"/>
            <a:ext cx="2844059" cy="365125"/>
          </a:xfrm>
          <a:prstGeom prst="rect">
            <a:avLst/>
          </a:prstGeom>
        </p:spPr>
        <p:txBody>
          <a:bodyPr/>
          <a:lstStyle/>
          <a:p>
            <a:pPr defTabSz="914400"/>
            <a:fld id="{7B8CD283-26FA-41B6-AB4A-B6A6AE5DDE10}" type="datetimeFigureOut">
              <a:rPr lang="en-US" smtClean="0">
                <a:solidFill>
                  <a:prstClr val="black"/>
                </a:solidFill>
                <a:latin typeface="Calibri"/>
              </a:rPr>
              <a:pPr defTabSz="914400"/>
              <a:t>5/19/11</a:t>
            </a:fld>
            <a:endParaRPr lang="en-US">
              <a:solidFill>
                <a:prstClr val="black"/>
              </a:solidFill>
              <a:latin typeface="Calibri"/>
            </a:endParaRPr>
          </a:p>
        </p:txBody>
      </p:sp>
      <p:sp>
        <p:nvSpPr>
          <p:cNvPr id="8" name="Footer Placeholder 7"/>
          <p:cNvSpPr>
            <a:spLocks noGrp="1"/>
          </p:cNvSpPr>
          <p:nvPr>
            <p:ph type="ftr" sz="quarter" idx="11"/>
          </p:nvPr>
        </p:nvSpPr>
        <p:spPr>
          <a:xfrm>
            <a:off x="4164515" y="6356359"/>
            <a:ext cx="3859795" cy="365125"/>
          </a:xfrm>
          <a:prstGeom prst="rect">
            <a:avLst/>
          </a:prstGeom>
        </p:spPr>
        <p:txBody>
          <a:bodyPr/>
          <a:lstStyle/>
          <a:p>
            <a:pPr defTabSz="914400"/>
            <a:endParaRPr lang="en-US">
              <a:solidFill>
                <a:prstClr val="black"/>
              </a:solidFill>
              <a:latin typeface="Calibri"/>
            </a:endParaRPr>
          </a:p>
        </p:txBody>
      </p:sp>
      <p:sp>
        <p:nvSpPr>
          <p:cNvPr id="9" name="Slide Number Placeholder 8"/>
          <p:cNvSpPr>
            <a:spLocks noGrp="1"/>
          </p:cNvSpPr>
          <p:nvPr>
            <p:ph type="sldNum" sz="quarter" idx="12"/>
          </p:nvPr>
        </p:nvSpPr>
        <p:spPr>
          <a:xfrm>
            <a:off x="8735326" y="6356359"/>
            <a:ext cx="2844059" cy="365125"/>
          </a:xfrm>
          <a:prstGeom prst="rect">
            <a:avLst/>
          </a:prstGeom>
        </p:spPr>
        <p:txBody>
          <a:bodyPr/>
          <a:lstStyle/>
          <a:p>
            <a:pPr defTabSz="914400"/>
            <a:fld id="{F124ED2E-7C47-4E26-A4A3-FF45523AF177}"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994093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10112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3810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609441" y="6356359"/>
            <a:ext cx="2844059" cy="365125"/>
          </a:xfrm>
          <a:prstGeom prst="rect">
            <a:avLst/>
          </a:prstGeom>
        </p:spPr>
        <p:txBody>
          <a:bodyPr/>
          <a:lstStyle/>
          <a:p>
            <a:pPr defTabSz="914400"/>
            <a:fld id="{7B8CD283-26FA-41B6-AB4A-B6A6AE5DDE10}" type="datetimeFigureOut">
              <a:rPr lang="en-US" smtClean="0">
                <a:solidFill>
                  <a:prstClr val="black"/>
                </a:solidFill>
                <a:latin typeface="Calibri"/>
              </a:rPr>
              <a:pPr defTabSz="914400"/>
              <a:t>5/19/11</a:t>
            </a:fld>
            <a:endParaRPr lang="en-US">
              <a:solidFill>
                <a:prstClr val="black"/>
              </a:solidFill>
              <a:latin typeface="Calibri"/>
            </a:endParaRPr>
          </a:p>
        </p:txBody>
      </p:sp>
      <p:sp>
        <p:nvSpPr>
          <p:cNvPr id="6" name="Footer Placeholder 5"/>
          <p:cNvSpPr>
            <a:spLocks noGrp="1"/>
          </p:cNvSpPr>
          <p:nvPr>
            <p:ph type="ftr" sz="quarter" idx="11"/>
          </p:nvPr>
        </p:nvSpPr>
        <p:spPr>
          <a:xfrm>
            <a:off x="4164515" y="6356359"/>
            <a:ext cx="3859795"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8735326" y="6356359"/>
            <a:ext cx="2844059" cy="365125"/>
          </a:xfrm>
          <a:prstGeom prst="rect">
            <a:avLst/>
          </a:prstGeom>
        </p:spPr>
        <p:txBody>
          <a:bodyPr/>
          <a:lstStyle/>
          <a:p>
            <a:pPr defTabSz="914400"/>
            <a:fld id="{F124ED2E-7C47-4E26-A4A3-FF45523AF177}"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794651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23" y="4191016"/>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xmlns:p14="http://schemas.microsoft.com/office/powerpoint/2010/mai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441" y="6356359"/>
            <a:ext cx="2844059" cy="365125"/>
          </a:xfrm>
          <a:prstGeom prst="rect">
            <a:avLst/>
          </a:prstGeom>
        </p:spPr>
        <p:txBody>
          <a:bodyPr/>
          <a:lstStyle/>
          <a:p>
            <a:pPr defTabSz="914400"/>
            <a:fld id="{7B8CD283-26FA-41B6-AB4A-B6A6AE5DDE10}" type="datetimeFigureOut">
              <a:rPr lang="en-US" smtClean="0">
                <a:solidFill>
                  <a:prstClr val="black"/>
                </a:solidFill>
                <a:latin typeface="Calibri"/>
              </a:rPr>
              <a:pPr defTabSz="914400"/>
              <a:t>5/19/11</a:t>
            </a:fld>
            <a:endParaRPr lang="en-US">
              <a:solidFill>
                <a:prstClr val="black"/>
              </a:solidFill>
              <a:latin typeface="Calibri"/>
            </a:endParaRPr>
          </a:p>
        </p:txBody>
      </p:sp>
      <p:sp>
        <p:nvSpPr>
          <p:cNvPr id="5" name="Footer Placeholder 4"/>
          <p:cNvSpPr>
            <a:spLocks noGrp="1"/>
          </p:cNvSpPr>
          <p:nvPr>
            <p:ph type="ftr" sz="quarter" idx="11"/>
          </p:nvPr>
        </p:nvSpPr>
        <p:spPr>
          <a:xfrm>
            <a:off x="4164515" y="6356359"/>
            <a:ext cx="3859795"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8735326" y="6356359"/>
            <a:ext cx="2844059" cy="365125"/>
          </a:xfrm>
          <a:prstGeom prst="rect">
            <a:avLst/>
          </a:prstGeom>
        </p:spPr>
        <p:txBody>
          <a:bodyPr/>
          <a:lstStyle/>
          <a:p>
            <a:pPr defTabSz="914400"/>
            <a:fld id="{F124ED2E-7C47-4E26-A4A3-FF45523AF177}"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737277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4"/>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5/19/11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46611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latin typeface="Calibri"/>
              </a:rPr>
              <a:pPr/>
              <a:t>5/19/11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5532589"/>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5" descr="C:\Users\Simon.Guest\AppData\Local\Microsoft\Windows\Temporary Internet Files\Content.IE5\0OP69S92\MP900444337[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14959"/>
            <a:ext cx="12197581" cy="687295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Losing the Server Side</a:t>
            </a:r>
            <a:endParaRPr lang="en-US" sz="3600" dirty="0">
              <a:solidFill>
                <a:prstClr val="white"/>
              </a:solidFill>
            </a:endParaRPr>
          </a:p>
        </p:txBody>
      </p:sp>
    </p:spTree>
    <p:extLst>
      <p:ext uri="{BB962C8B-B14F-4D97-AF65-F5344CB8AC3E}">
        <p14:creationId xmlns:p14="http://schemas.microsoft.com/office/powerpoint/2010/main" val="505529841"/>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C:\Users\Simon.Guest\AppData\Local\Microsoft\Windows\Temporary Internet Files\Content.IE5\0OP69S92\MP900444337[1].jpg"/>
          <p:cNvPicPr>
            <a:picLocks noChangeAspect="1" noChangeArrowheads="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5" y="-14959"/>
            <a:ext cx="12197581" cy="687295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Losing the Server Side</a:t>
            </a:r>
          </a:p>
        </p:txBody>
      </p:sp>
      <p:sp>
        <p:nvSpPr>
          <p:cNvPr id="8" name="Text Placeholder 7"/>
          <p:cNvSpPr>
            <a:spLocks noGrp="1"/>
          </p:cNvSpPr>
          <p:nvPr>
            <p:ph type="body" sz="quarter" idx="10"/>
          </p:nvPr>
        </p:nvSpPr>
        <p:spPr>
          <a:xfrm>
            <a:off x="-10251" y="0"/>
            <a:ext cx="12188825" cy="6858000"/>
          </a:xfrm>
        </p:spPr>
        <p:txBody>
          <a:bodyPr anchor="ctr" anchorCtr="0">
            <a:normAutofit/>
          </a:bodyPr>
          <a:lstStyle>
            <a:lvl1pPr marL="0" indent="0" algn="ctr">
              <a:buNone/>
              <a:defRPr sz="3600">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773862946"/>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Objective</a:t>
            </a:r>
            <a:endParaRPr lang="en-US" sz="3600" dirty="0">
              <a:solidFill>
                <a:prstClr val="white"/>
              </a:solidFill>
            </a:endParaRPr>
          </a:p>
        </p:txBody>
      </p:sp>
    </p:spTree>
    <p:extLst>
      <p:ext uri="{BB962C8B-B14F-4D97-AF65-F5344CB8AC3E}">
        <p14:creationId xmlns:p14="http://schemas.microsoft.com/office/powerpoint/2010/main" val="2251398022"/>
      </p:ext>
    </p:extLst>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1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Conclusion</a:t>
            </a:r>
            <a:endParaRPr lang="en-US" sz="3600" dirty="0">
              <a:solidFill>
                <a:prstClr val="white"/>
              </a:solidFill>
            </a:endParaRPr>
          </a:p>
        </p:txBody>
      </p:sp>
    </p:spTree>
    <p:extLst>
      <p:ext uri="{BB962C8B-B14F-4D97-AF65-F5344CB8AC3E}">
        <p14:creationId xmlns:p14="http://schemas.microsoft.com/office/powerpoint/2010/main" val="2039269933"/>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7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Scenarios</a:t>
            </a:r>
            <a:endParaRPr lang="en-US" sz="3600" dirty="0">
              <a:solidFill>
                <a:prstClr val="white"/>
              </a:solidFill>
            </a:endParaRPr>
          </a:p>
        </p:txBody>
      </p:sp>
      <p:grpSp>
        <p:nvGrpSpPr>
          <p:cNvPr id="15" name="Group 14"/>
          <p:cNvGrpSpPr/>
          <p:nvPr userDrawn="1"/>
        </p:nvGrpSpPr>
        <p:grpSpPr>
          <a:xfrm>
            <a:off x="1543412" y="2034665"/>
            <a:ext cx="1504825" cy="2781413"/>
            <a:chOff x="1543407" y="2034657"/>
            <a:chExt cx="1504826" cy="2781413"/>
          </a:xfrm>
        </p:grpSpPr>
        <p:pic>
          <p:nvPicPr>
            <p:cNvPr id="3" name="Picture 2"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43407" y="2034657"/>
              <a:ext cx="1504826" cy="2781413"/>
            </a:xfrm>
            <a:prstGeom prst="rect">
              <a:avLst/>
            </a:prstGeom>
            <a:noFill/>
            <a:effectLst/>
          </p:spPr>
        </p:pic>
        <p:sp>
          <p:nvSpPr>
            <p:cNvPr id="2" name="Rectangle 1"/>
            <p:cNvSpPr/>
            <p:nvPr userDrawn="1"/>
          </p:nvSpPr>
          <p:spPr>
            <a:xfrm>
              <a:off x="1697252" y="2520210"/>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Calibri"/>
              </a:endParaRPr>
            </a:p>
          </p:txBody>
        </p:sp>
      </p:grpSp>
      <p:grpSp>
        <p:nvGrpSpPr>
          <p:cNvPr id="16" name="Group 15"/>
          <p:cNvGrpSpPr/>
          <p:nvPr userDrawn="1"/>
        </p:nvGrpSpPr>
        <p:grpSpPr>
          <a:xfrm>
            <a:off x="3427417" y="2019195"/>
            <a:ext cx="1504825" cy="2781413"/>
            <a:chOff x="3427412" y="2019187"/>
            <a:chExt cx="1504826" cy="2781413"/>
          </a:xfrm>
        </p:grpSpPr>
        <p:pic>
          <p:nvPicPr>
            <p:cNvPr id="6" name="Picture 5"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27412" y="2019187"/>
              <a:ext cx="1504826" cy="2781413"/>
            </a:xfrm>
            <a:prstGeom prst="rect">
              <a:avLst/>
            </a:prstGeom>
            <a:noFill/>
            <a:effectLst/>
          </p:spPr>
        </p:pic>
        <p:sp>
          <p:nvSpPr>
            <p:cNvPr id="11" name="Rectangle 10"/>
            <p:cNvSpPr/>
            <p:nvPr userDrawn="1"/>
          </p:nvSpPr>
          <p:spPr>
            <a:xfrm>
              <a:off x="3570225"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7" name="Group 16"/>
          <p:cNvGrpSpPr/>
          <p:nvPr userDrawn="1"/>
        </p:nvGrpSpPr>
        <p:grpSpPr>
          <a:xfrm>
            <a:off x="5351591" y="2019195"/>
            <a:ext cx="1504825" cy="2781413"/>
            <a:chOff x="5351586" y="2019187"/>
            <a:chExt cx="1504826" cy="2781413"/>
          </a:xfrm>
        </p:grpSpPr>
        <p:pic>
          <p:nvPicPr>
            <p:cNvPr id="8" name="Picture 7"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51586" y="2019187"/>
              <a:ext cx="1504826" cy="2781413"/>
            </a:xfrm>
            <a:prstGeom prst="rect">
              <a:avLst/>
            </a:prstGeom>
            <a:noFill/>
            <a:effectLst/>
          </p:spPr>
        </p:pic>
        <p:sp>
          <p:nvSpPr>
            <p:cNvPr id="12" name="Rectangle 11"/>
            <p:cNvSpPr/>
            <p:nvPr userDrawn="1"/>
          </p:nvSpPr>
          <p:spPr>
            <a:xfrm>
              <a:off x="5506756"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8" name="Group 17"/>
          <p:cNvGrpSpPr/>
          <p:nvPr userDrawn="1"/>
        </p:nvGrpSpPr>
        <p:grpSpPr>
          <a:xfrm>
            <a:off x="7237417" y="2019195"/>
            <a:ext cx="1504825" cy="2781413"/>
            <a:chOff x="7237412" y="2019187"/>
            <a:chExt cx="1504826" cy="2781413"/>
          </a:xfrm>
        </p:grpSpPr>
        <p:pic>
          <p:nvPicPr>
            <p:cNvPr id="9" name="Picture 8"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7412" y="2019187"/>
              <a:ext cx="1504826" cy="2781413"/>
            </a:xfrm>
            <a:prstGeom prst="rect">
              <a:avLst/>
            </a:prstGeom>
            <a:noFill/>
            <a:effectLst/>
          </p:spPr>
        </p:pic>
        <p:sp>
          <p:nvSpPr>
            <p:cNvPr id="13" name="Rectangle 12"/>
            <p:cNvSpPr/>
            <p:nvPr userDrawn="1"/>
          </p:nvSpPr>
          <p:spPr>
            <a:xfrm>
              <a:off x="7392582"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9" name="Group 18"/>
          <p:cNvGrpSpPr/>
          <p:nvPr userDrawn="1"/>
        </p:nvGrpSpPr>
        <p:grpSpPr>
          <a:xfrm>
            <a:off x="9161592" y="2019195"/>
            <a:ext cx="1504825" cy="2781413"/>
            <a:chOff x="9161586" y="2019187"/>
            <a:chExt cx="1504826" cy="2781413"/>
          </a:xfrm>
        </p:grpSpPr>
        <p:pic>
          <p:nvPicPr>
            <p:cNvPr id="10" name="Picture 9"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1586" y="2019187"/>
              <a:ext cx="1504826" cy="2781413"/>
            </a:xfrm>
            <a:prstGeom prst="rect">
              <a:avLst/>
            </a:prstGeom>
            <a:noFill/>
            <a:effectLst/>
          </p:spPr>
        </p:pic>
        <p:sp>
          <p:nvSpPr>
            <p:cNvPr id="14" name="Rectangle 13"/>
            <p:cNvSpPr/>
            <p:nvPr userDrawn="1"/>
          </p:nvSpPr>
          <p:spPr>
            <a:xfrm>
              <a:off x="9304399"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sp>
        <p:nvSpPr>
          <p:cNvPr id="20" name="TextBox 19"/>
          <p:cNvSpPr txBox="1"/>
          <p:nvPr userDrawn="1"/>
        </p:nvSpPr>
        <p:spPr>
          <a:xfrm>
            <a:off x="1893304" y="251460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1</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1" name="TextBox 20"/>
          <p:cNvSpPr txBox="1"/>
          <p:nvPr userDrawn="1"/>
        </p:nvSpPr>
        <p:spPr>
          <a:xfrm>
            <a:off x="380841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2</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2" name="TextBox 21"/>
          <p:cNvSpPr txBox="1"/>
          <p:nvPr userDrawn="1"/>
        </p:nvSpPr>
        <p:spPr>
          <a:xfrm>
            <a:off x="5779505"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3</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3" name="TextBox 22"/>
          <p:cNvSpPr txBox="1"/>
          <p:nvPr userDrawn="1"/>
        </p:nvSpPr>
        <p:spPr>
          <a:xfrm>
            <a:off x="7608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4</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4" name="TextBox 23"/>
          <p:cNvSpPr txBox="1"/>
          <p:nvPr userDrawn="1"/>
        </p:nvSpPr>
        <p:spPr>
          <a:xfrm>
            <a:off x="9513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5</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5" name="TextBox 24"/>
          <p:cNvSpPr txBox="1"/>
          <p:nvPr userDrawn="1"/>
        </p:nvSpPr>
        <p:spPr>
          <a:xfrm>
            <a:off x="1543412" y="4964668"/>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Web</a:t>
            </a:r>
            <a:endParaRPr lang="en-US" dirty="0">
              <a:solidFill>
                <a:prstClr val="white"/>
              </a:solidFill>
              <a:latin typeface="Segoe UI" pitchFamily="34" charset="0"/>
              <a:ea typeface="Segoe UI" pitchFamily="34" charset="0"/>
              <a:cs typeface="Segoe UI" pitchFamily="34" charset="0"/>
            </a:endParaRPr>
          </a:p>
        </p:txBody>
      </p:sp>
      <p:sp>
        <p:nvSpPr>
          <p:cNvPr id="26" name="TextBox 25"/>
          <p:cNvSpPr txBox="1"/>
          <p:nvPr userDrawn="1"/>
        </p:nvSpPr>
        <p:spPr>
          <a:xfrm>
            <a:off x="3427417"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Service</a:t>
            </a:r>
            <a:endParaRPr lang="en-US" dirty="0">
              <a:solidFill>
                <a:prstClr val="white"/>
              </a:solidFill>
              <a:latin typeface="Segoe UI" pitchFamily="34" charset="0"/>
              <a:ea typeface="Segoe UI" pitchFamily="34" charset="0"/>
              <a:cs typeface="Segoe UI" pitchFamily="34" charset="0"/>
            </a:endParaRPr>
          </a:p>
        </p:txBody>
      </p:sp>
      <p:sp>
        <p:nvSpPr>
          <p:cNvPr id="27" name="TextBox 26"/>
          <p:cNvSpPr txBox="1"/>
          <p:nvPr userDrawn="1"/>
        </p:nvSpPr>
        <p:spPr>
          <a:xfrm>
            <a:off x="5351591"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Server</a:t>
            </a:r>
            <a:endParaRPr lang="en-US" dirty="0">
              <a:solidFill>
                <a:prstClr val="white"/>
              </a:solidFill>
              <a:latin typeface="Segoe UI" pitchFamily="34" charset="0"/>
              <a:ea typeface="Segoe UI" pitchFamily="34" charset="0"/>
              <a:cs typeface="Segoe UI" pitchFamily="34" charset="0"/>
            </a:endParaRPr>
          </a:p>
        </p:txBody>
      </p:sp>
      <p:sp>
        <p:nvSpPr>
          <p:cNvPr id="28" name="TextBox 27"/>
          <p:cNvSpPr txBox="1"/>
          <p:nvPr userDrawn="1"/>
        </p:nvSpPr>
        <p:spPr>
          <a:xfrm>
            <a:off x="7256591"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Data</a:t>
            </a:r>
            <a:endParaRPr lang="en-US" dirty="0">
              <a:solidFill>
                <a:prstClr val="white"/>
              </a:solidFill>
              <a:latin typeface="Segoe UI" pitchFamily="34" charset="0"/>
              <a:ea typeface="Segoe UI" pitchFamily="34" charset="0"/>
              <a:cs typeface="Segoe UI" pitchFamily="34" charset="0"/>
            </a:endParaRPr>
          </a:p>
        </p:txBody>
      </p:sp>
      <p:sp>
        <p:nvSpPr>
          <p:cNvPr id="29" name="TextBox 28"/>
          <p:cNvSpPr txBox="1"/>
          <p:nvPr userDrawn="1"/>
        </p:nvSpPr>
        <p:spPr>
          <a:xfrm>
            <a:off x="9161592" y="4953004"/>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Language</a:t>
            </a:r>
            <a:endParaRPr lang="en-US" dirty="0">
              <a:solidFill>
                <a:prstClr val="white"/>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63789014"/>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8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Scenarios</a:t>
            </a:r>
            <a:endParaRPr lang="en-US" sz="3600" dirty="0">
              <a:solidFill>
                <a:prstClr val="white"/>
              </a:solidFill>
            </a:endParaRPr>
          </a:p>
        </p:txBody>
      </p:sp>
      <p:grpSp>
        <p:nvGrpSpPr>
          <p:cNvPr id="15" name="Group 14"/>
          <p:cNvGrpSpPr/>
          <p:nvPr userDrawn="1"/>
        </p:nvGrpSpPr>
        <p:grpSpPr>
          <a:xfrm>
            <a:off x="1543412" y="2034665"/>
            <a:ext cx="1504825" cy="2781413"/>
            <a:chOff x="1543407" y="2034657"/>
            <a:chExt cx="1504826" cy="2781413"/>
          </a:xfrm>
        </p:grpSpPr>
        <p:pic>
          <p:nvPicPr>
            <p:cNvPr id="3" name="Picture 2"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43407" y="2034657"/>
              <a:ext cx="1504826" cy="2781413"/>
            </a:xfrm>
            <a:prstGeom prst="rect">
              <a:avLst/>
            </a:prstGeom>
            <a:noFill/>
            <a:effectLst/>
          </p:spPr>
        </p:pic>
        <p:sp>
          <p:nvSpPr>
            <p:cNvPr id="2" name="Rectangle 1"/>
            <p:cNvSpPr/>
            <p:nvPr userDrawn="1"/>
          </p:nvSpPr>
          <p:spPr>
            <a:xfrm>
              <a:off x="1697252" y="2520210"/>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Calibri"/>
              </a:endParaRPr>
            </a:p>
          </p:txBody>
        </p:sp>
      </p:grpSp>
      <p:grpSp>
        <p:nvGrpSpPr>
          <p:cNvPr id="16" name="Group 15"/>
          <p:cNvGrpSpPr/>
          <p:nvPr userDrawn="1"/>
        </p:nvGrpSpPr>
        <p:grpSpPr>
          <a:xfrm>
            <a:off x="3427417" y="2019195"/>
            <a:ext cx="1504825" cy="2781413"/>
            <a:chOff x="3427412" y="2019187"/>
            <a:chExt cx="1504826" cy="2781413"/>
          </a:xfrm>
        </p:grpSpPr>
        <p:pic>
          <p:nvPicPr>
            <p:cNvPr id="6" name="Picture 5"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27412" y="2019187"/>
              <a:ext cx="1504826" cy="2781413"/>
            </a:xfrm>
            <a:prstGeom prst="rect">
              <a:avLst/>
            </a:prstGeom>
            <a:noFill/>
            <a:effectLst/>
          </p:spPr>
        </p:pic>
        <p:sp>
          <p:nvSpPr>
            <p:cNvPr id="11" name="Rectangle 10"/>
            <p:cNvSpPr/>
            <p:nvPr userDrawn="1"/>
          </p:nvSpPr>
          <p:spPr>
            <a:xfrm>
              <a:off x="3570225"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7" name="Group 16"/>
          <p:cNvGrpSpPr/>
          <p:nvPr userDrawn="1"/>
        </p:nvGrpSpPr>
        <p:grpSpPr>
          <a:xfrm>
            <a:off x="5351591" y="2019195"/>
            <a:ext cx="1504825" cy="2781413"/>
            <a:chOff x="5351586" y="2019187"/>
            <a:chExt cx="1504826" cy="2781413"/>
          </a:xfrm>
        </p:grpSpPr>
        <p:pic>
          <p:nvPicPr>
            <p:cNvPr id="8" name="Picture 7"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51586" y="2019187"/>
              <a:ext cx="1504826" cy="2781413"/>
            </a:xfrm>
            <a:prstGeom prst="rect">
              <a:avLst/>
            </a:prstGeom>
            <a:noFill/>
            <a:effectLst/>
          </p:spPr>
        </p:pic>
        <p:sp>
          <p:nvSpPr>
            <p:cNvPr id="12" name="Rectangle 11"/>
            <p:cNvSpPr/>
            <p:nvPr userDrawn="1"/>
          </p:nvSpPr>
          <p:spPr>
            <a:xfrm>
              <a:off x="5506756"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8" name="Group 17"/>
          <p:cNvGrpSpPr/>
          <p:nvPr userDrawn="1"/>
        </p:nvGrpSpPr>
        <p:grpSpPr>
          <a:xfrm>
            <a:off x="7237417" y="2019195"/>
            <a:ext cx="1504825" cy="2781413"/>
            <a:chOff x="7237412" y="2019187"/>
            <a:chExt cx="1504826" cy="2781413"/>
          </a:xfrm>
        </p:grpSpPr>
        <p:pic>
          <p:nvPicPr>
            <p:cNvPr id="9" name="Picture 8"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7412" y="2019187"/>
              <a:ext cx="1504826" cy="2781413"/>
            </a:xfrm>
            <a:prstGeom prst="rect">
              <a:avLst/>
            </a:prstGeom>
            <a:noFill/>
            <a:effectLst/>
          </p:spPr>
        </p:pic>
        <p:sp>
          <p:nvSpPr>
            <p:cNvPr id="13" name="Rectangle 12"/>
            <p:cNvSpPr/>
            <p:nvPr userDrawn="1"/>
          </p:nvSpPr>
          <p:spPr>
            <a:xfrm>
              <a:off x="7392582"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9" name="Group 18"/>
          <p:cNvGrpSpPr/>
          <p:nvPr userDrawn="1"/>
        </p:nvGrpSpPr>
        <p:grpSpPr>
          <a:xfrm>
            <a:off x="9161592" y="2019195"/>
            <a:ext cx="1504825" cy="2781413"/>
            <a:chOff x="9161586" y="2019187"/>
            <a:chExt cx="1504826" cy="2781413"/>
          </a:xfrm>
        </p:grpSpPr>
        <p:pic>
          <p:nvPicPr>
            <p:cNvPr id="10" name="Picture 9"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1586" y="2019187"/>
              <a:ext cx="1504826" cy="2781413"/>
            </a:xfrm>
            <a:prstGeom prst="rect">
              <a:avLst/>
            </a:prstGeom>
            <a:noFill/>
            <a:effectLst/>
          </p:spPr>
        </p:pic>
        <p:sp>
          <p:nvSpPr>
            <p:cNvPr id="14" name="Rectangle 13"/>
            <p:cNvSpPr/>
            <p:nvPr userDrawn="1"/>
          </p:nvSpPr>
          <p:spPr>
            <a:xfrm>
              <a:off x="9304399"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sp>
        <p:nvSpPr>
          <p:cNvPr id="20" name="TextBox 19"/>
          <p:cNvSpPr txBox="1"/>
          <p:nvPr userDrawn="1"/>
        </p:nvSpPr>
        <p:spPr>
          <a:xfrm>
            <a:off x="1893304" y="2514600"/>
            <a:ext cx="848309" cy="1569660"/>
          </a:xfrm>
          <a:prstGeom prst="rect">
            <a:avLst/>
          </a:prstGeom>
          <a:noFill/>
        </p:spPr>
        <p:txBody>
          <a:bodyPr wrap="none" rtlCol="0">
            <a:spAutoFit/>
          </a:bodyPr>
          <a:lstStyle/>
          <a:p>
            <a:pPr algn="ctr"/>
            <a:r>
              <a:rPr lang="en-US" sz="9600" dirty="0" smtClean="0">
                <a:solidFill>
                  <a:srgbClr val="FFFF00"/>
                </a:solidFill>
                <a:latin typeface="Segoe UI" pitchFamily="34" charset="0"/>
                <a:ea typeface="Segoe UI" pitchFamily="34" charset="0"/>
                <a:cs typeface="Segoe UI" pitchFamily="34" charset="0"/>
              </a:rPr>
              <a:t>1</a:t>
            </a:r>
            <a:endParaRPr lang="en-US" sz="9600" dirty="0">
              <a:solidFill>
                <a:srgbClr val="FFFF00"/>
              </a:solidFill>
              <a:latin typeface="Segoe UI" pitchFamily="34" charset="0"/>
              <a:ea typeface="Segoe UI" pitchFamily="34" charset="0"/>
              <a:cs typeface="Segoe UI" pitchFamily="34" charset="0"/>
            </a:endParaRPr>
          </a:p>
        </p:txBody>
      </p:sp>
      <p:sp>
        <p:nvSpPr>
          <p:cNvPr id="21" name="TextBox 20"/>
          <p:cNvSpPr txBox="1"/>
          <p:nvPr userDrawn="1"/>
        </p:nvSpPr>
        <p:spPr>
          <a:xfrm>
            <a:off x="380841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2</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2" name="TextBox 21"/>
          <p:cNvSpPr txBox="1"/>
          <p:nvPr userDrawn="1"/>
        </p:nvSpPr>
        <p:spPr>
          <a:xfrm>
            <a:off x="5779505"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3</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3" name="TextBox 22"/>
          <p:cNvSpPr txBox="1"/>
          <p:nvPr userDrawn="1"/>
        </p:nvSpPr>
        <p:spPr>
          <a:xfrm>
            <a:off x="7608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4</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4" name="TextBox 23"/>
          <p:cNvSpPr txBox="1"/>
          <p:nvPr userDrawn="1"/>
        </p:nvSpPr>
        <p:spPr>
          <a:xfrm>
            <a:off x="9513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5</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5" name="TextBox 24"/>
          <p:cNvSpPr txBox="1"/>
          <p:nvPr userDrawn="1"/>
        </p:nvSpPr>
        <p:spPr>
          <a:xfrm>
            <a:off x="1543412" y="4964668"/>
            <a:ext cx="1504825" cy="369332"/>
          </a:xfrm>
          <a:prstGeom prst="rect">
            <a:avLst/>
          </a:prstGeom>
          <a:noFill/>
        </p:spPr>
        <p:txBody>
          <a:bodyPr wrap="square" rtlCol="0">
            <a:spAutoFit/>
          </a:bodyPr>
          <a:lstStyle/>
          <a:p>
            <a:pPr algn="ctr"/>
            <a:r>
              <a:rPr lang="en-US" dirty="0" smtClean="0">
                <a:solidFill>
                  <a:srgbClr val="FFFF00"/>
                </a:solidFill>
                <a:latin typeface="Segoe UI" pitchFamily="34" charset="0"/>
                <a:ea typeface="Segoe UI" pitchFamily="34" charset="0"/>
                <a:cs typeface="Segoe UI" pitchFamily="34" charset="0"/>
              </a:rPr>
              <a:t>Web</a:t>
            </a:r>
            <a:endParaRPr lang="en-US" dirty="0">
              <a:solidFill>
                <a:srgbClr val="FFFF00"/>
              </a:solidFill>
              <a:latin typeface="Segoe UI" pitchFamily="34" charset="0"/>
              <a:ea typeface="Segoe UI" pitchFamily="34" charset="0"/>
              <a:cs typeface="Segoe UI" pitchFamily="34" charset="0"/>
            </a:endParaRPr>
          </a:p>
        </p:txBody>
      </p:sp>
      <p:sp>
        <p:nvSpPr>
          <p:cNvPr id="26" name="TextBox 25"/>
          <p:cNvSpPr txBox="1"/>
          <p:nvPr userDrawn="1"/>
        </p:nvSpPr>
        <p:spPr>
          <a:xfrm>
            <a:off x="3427417"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Service</a:t>
            </a:r>
            <a:endParaRPr lang="en-US" dirty="0">
              <a:solidFill>
                <a:prstClr val="white"/>
              </a:solidFill>
              <a:latin typeface="Segoe UI" pitchFamily="34" charset="0"/>
              <a:ea typeface="Segoe UI" pitchFamily="34" charset="0"/>
              <a:cs typeface="Segoe UI" pitchFamily="34" charset="0"/>
            </a:endParaRPr>
          </a:p>
        </p:txBody>
      </p:sp>
      <p:sp>
        <p:nvSpPr>
          <p:cNvPr id="27" name="TextBox 26"/>
          <p:cNvSpPr txBox="1"/>
          <p:nvPr userDrawn="1"/>
        </p:nvSpPr>
        <p:spPr>
          <a:xfrm>
            <a:off x="5351591"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Server</a:t>
            </a:r>
            <a:endParaRPr lang="en-US" dirty="0">
              <a:solidFill>
                <a:prstClr val="white"/>
              </a:solidFill>
              <a:latin typeface="Segoe UI" pitchFamily="34" charset="0"/>
              <a:ea typeface="Segoe UI" pitchFamily="34" charset="0"/>
              <a:cs typeface="Segoe UI" pitchFamily="34" charset="0"/>
            </a:endParaRPr>
          </a:p>
        </p:txBody>
      </p:sp>
      <p:sp>
        <p:nvSpPr>
          <p:cNvPr id="28" name="TextBox 27"/>
          <p:cNvSpPr txBox="1"/>
          <p:nvPr userDrawn="1"/>
        </p:nvSpPr>
        <p:spPr>
          <a:xfrm>
            <a:off x="7256591"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Data</a:t>
            </a:r>
            <a:endParaRPr lang="en-US" dirty="0">
              <a:solidFill>
                <a:prstClr val="white"/>
              </a:solidFill>
              <a:latin typeface="Segoe UI" pitchFamily="34" charset="0"/>
              <a:ea typeface="Segoe UI" pitchFamily="34" charset="0"/>
              <a:cs typeface="Segoe UI" pitchFamily="34" charset="0"/>
            </a:endParaRPr>
          </a:p>
        </p:txBody>
      </p:sp>
      <p:sp>
        <p:nvSpPr>
          <p:cNvPr id="29" name="TextBox 28"/>
          <p:cNvSpPr txBox="1"/>
          <p:nvPr userDrawn="1"/>
        </p:nvSpPr>
        <p:spPr>
          <a:xfrm>
            <a:off x="9161592" y="4953004"/>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Language</a:t>
            </a:r>
            <a:endParaRPr lang="en-US" dirty="0">
              <a:solidFill>
                <a:prstClr val="white"/>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23901316"/>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9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Scenarios</a:t>
            </a:r>
            <a:endParaRPr lang="en-US" sz="3600" dirty="0">
              <a:solidFill>
                <a:prstClr val="white"/>
              </a:solidFill>
            </a:endParaRPr>
          </a:p>
        </p:txBody>
      </p:sp>
      <p:grpSp>
        <p:nvGrpSpPr>
          <p:cNvPr id="15" name="Group 14"/>
          <p:cNvGrpSpPr/>
          <p:nvPr userDrawn="1"/>
        </p:nvGrpSpPr>
        <p:grpSpPr>
          <a:xfrm>
            <a:off x="1543412" y="2034665"/>
            <a:ext cx="1504825" cy="2781413"/>
            <a:chOff x="1543407" y="2034657"/>
            <a:chExt cx="1504826" cy="2781413"/>
          </a:xfrm>
        </p:grpSpPr>
        <p:pic>
          <p:nvPicPr>
            <p:cNvPr id="3" name="Picture 2"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43407" y="2034657"/>
              <a:ext cx="1504826" cy="2781413"/>
            </a:xfrm>
            <a:prstGeom prst="rect">
              <a:avLst/>
            </a:prstGeom>
            <a:noFill/>
            <a:effectLst/>
          </p:spPr>
        </p:pic>
        <p:sp>
          <p:nvSpPr>
            <p:cNvPr id="2" name="Rectangle 1"/>
            <p:cNvSpPr/>
            <p:nvPr userDrawn="1"/>
          </p:nvSpPr>
          <p:spPr>
            <a:xfrm>
              <a:off x="1697252" y="2520210"/>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Calibri"/>
              </a:endParaRPr>
            </a:p>
          </p:txBody>
        </p:sp>
      </p:grpSp>
      <p:grpSp>
        <p:nvGrpSpPr>
          <p:cNvPr id="16" name="Group 15"/>
          <p:cNvGrpSpPr/>
          <p:nvPr userDrawn="1"/>
        </p:nvGrpSpPr>
        <p:grpSpPr>
          <a:xfrm>
            <a:off x="3427417" y="2019195"/>
            <a:ext cx="1504825" cy="2781413"/>
            <a:chOff x="3427412" y="2019187"/>
            <a:chExt cx="1504826" cy="2781413"/>
          </a:xfrm>
        </p:grpSpPr>
        <p:pic>
          <p:nvPicPr>
            <p:cNvPr id="6" name="Picture 5"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27412" y="2019187"/>
              <a:ext cx="1504826" cy="2781413"/>
            </a:xfrm>
            <a:prstGeom prst="rect">
              <a:avLst/>
            </a:prstGeom>
            <a:noFill/>
            <a:effectLst/>
          </p:spPr>
        </p:pic>
        <p:sp>
          <p:nvSpPr>
            <p:cNvPr id="11" name="Rectangle 10"/>
            <p:cNvSpPr/>
            <p:nvPr userDrawn="1"/>
          </p:nvSpPr>
          <p:spPr>
            <a:xfrm>
              <a:off x="3570225"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7" name="Group 16"/>
          <p:cNvGrpSpPr/>
          <p:nvPr userDrawn="1"/>
        </p:nvGrpSpPr>
        <p:grpSpPr>
          <a:xfrm>
            <a:off x="5351591" y="2019195"/>
            <a:ext cx="1504825" cy="2781413"/>
            <a:chOff x="5351586" y="2019187"/>
            <a:chExt cx="1504826" cy="2781413"/>
          </a:xfrm>
        </p:grpSpPr>
        <p:pic>
          <p:nvPicPr>
            <p:cNvPr id="8" name="Picture 7"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51586" y="2019187"/>
              <a:ext cx="1504826" cy="2781413"/>
            </a:xfrm>
            <a:prstGeom prst="rect">
              <a:avLst/>
            </a:prstGeom>
            <a:noFill/>
            <a:effectLst/>
          </p:spPr>
        </p:pic>
        <p:sp>
          <p:nvSpPr>
            <p:cNvPr id="12" name="Rectangle 11"/>
            <p:cNvSpPr/>
            <p:nvPr userDrawn="1"/>
          </p:nvSpPr>
          <p:spPr>
            <a:xfrm>
              <a:off x="5506756"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8" name="Group 17"/>
          <p:cNvGrpSpPr/>
          <p:nvPr userDrawn="1"/>
        </p:nvGrpSpPr>
        <p:grpSpPr>
          <a:xfrm>
            <a:off x="7237417" y="2019195"/>
            <a:ext cx="1504825" cy="2781413"/>
            <a:chOff x="7237412" y="2019187"/>
            <a:chExt cx="1504826" cy="2781413"/>
          </a:xfrm>
        </p:grpSpPr>
        <p:pic>
          <p:nvPicPr>
            <p:cNvPr id="9" name="Picture 8"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7412" y="2019187"/>
              <a:ext cx="1504826" cy="2781413"/>
            </a:xfrm>
            <a:prstGeom prst="rect">
              <a:avLst/>
            </a:prstGeom>
            <a:noFill/>
            <a:effectLst/>
          </p:spPr>
        </p:pic>
        <p:sp>
          <p:nvSpPr>
            <p:cNvPr id="13" name="Rectangle 12"/>
            <p:cNvSpPr/>
            <p:nvPr userDrawn="1"/>
          </p:nvSpPr>
          <p:spPr>
            <a:xfrm>
              <a:off x="7392582"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9" name="Group 18"/>
          <p:cNvGrpSpPr/>
          <p:nvPr userDrawn="1"/>
        </p:nvGrpSpPr>
        <p:grpSpPr>
          <a:xfrm>
            <a:off x="9161592" y="2019195"/>
            <a:ext cx="1504825" cy="2781413"/>
            <a:chOff x="9161586" y="2019187"/>
            <a:chExt cx="1504826" cy="2781413"/>
          </a:xfrm>
        </p:grpSpPr>
        <p:pic>
          <p:nvPicPr>
            <p:cNvPr id="10" name="Picture 9"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1586" y="2019187"/>
              <a:ext cx="1504826" cy="2781413"/>
            </a:xfrm>
            <a:prstGeom prst="rect">
              <a:avLst/>
            </a:prstGeom>
            <a:noFill/>
            <a:effectLst/>
          </p:spPr>
        </p:pic>
        <p:sp>
          <p:nvSpPr>
            <p:cNvPr id="14" name="Rectangle 13"/>
            <p:cNvSpPr/>
            <p:nvPr userDrawn="1"/>
          </p:nvSpPr>
          <p:spPr>
            <a:xfrm>
              <a:off x="9304399"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sp>
        <p:nvSpPr>
          <p:cNvPr id="20" name="TextBox 19"/>
          <p:cNvSpPr txBox="1"/>
          <p:nvPr userDrawn="1"/>
        </p:nvSpPr>
        <p:spPr>
          <a:xfrm>
            <a:off x="1893304" y="251460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1</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1" name="TextBox 20"/>
          <p:cNvSpPr txBox="1"/>
          <p:nvPr userDrawn="1"/>
        </p:nvSpPr>
        <p:spPr>
          <a:xfrm>
            <a:off x="3808413" y="2468940"/>
            <a:ext cx="848309" cy="1569660"/>
          </a:xfrm>
          <a:prstGeom prst="rect">
            <a:avLst/>
          </a:prstGeom>
          <a:noFill/>
        </p:spPr>
        <p:txBody>
          <a:bodyPr wrap="none" rtlCol="0">
            <a:spAutoFit/>
          </a:bodyPr>
          <a:lstStyle/>
          <a:p>
            <a:pPr algn="ctr"/>
            <a:r>
              <a:rPr lang="en-US" sz="9600" dirty="0" smtClean="0">
                <a:solidFill>
                  <a:srgbClr val="FFFF00"/>
                </a:solidFill>
                <a:latin typeface="Segoe UI" pitchFamily="34" charset="0"/>
                <a:ea typeface="Segoe UI" pitchFamily="34" charset="0"/>
                <a:cs typeface="Segoe UI" pitchFamily="34" charset="0"/>
              </a:rPr>
              <a:t>2</a:t>
            </a:r>
            <a:endParaRPr lang="en-US" sz="9600" dirty="0">
              <a:solidFill>
                <a:srgbClr val="FFFF00"/>
              </a:solidFill>
              <a:latin typeface="Segoe UI" pitchFamily="34" charset="0"/>
              <a:ea typeface="Segoe UI" pitchFamily="34" charset="0"/>
              <a:cs typeface="Segoe UI" pitchFamily="34" charset="0"/>
            </a:endParaRPr>
          </a:p>
        </p:txBody>
      </p:sp>
      <p:sp>
        <p:nvSpPr>
          <p:cNvPr id="22" name="TextBox 21"/>
          <p:cNvSpPr txBox="1"/>
          <p:nvPr userDrawn="1"/>
        </p:nvSpPr>
        <p:spPr>
          <a:xfrm>
            <a:off x="5779505"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3</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3" name="TextBox 22"/>
          <p:cNvSpPr txBox="1"/>
          <p:nvPr userDrawn="1"/>
        </p:nvSpPr>
        <p:spPr>
          <a:xfrm>
            <a:off x="7608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4</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4" name="TextBox 23"/>
          <p:cNvSpPr txBox="1"/>
          <p:nvPr userDrawn="1"/>
        </p:nvSpPr>
        <p:spPr>
          <a:xfrm>
            <a:off x="9513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5</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5" name="TextBox 24"/>
          <p:cNvSpPr txBox="1"/>
          <p:nvPr userDrawn="1"/>
        </p:nvSpPr>
        <p:spPr>
          <a:xfrm>
            <a:off x="1543412" y="4964668"/>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Web</a:t>
            </a:r>
            <a:endParaRPr lang="en-US" dirty="0">
              <a:solidFill>
                <a:prstClr val="white"/>
              </a:solidFill>
              <a:latin typeface="Segoe UI" pitchFamily="34" charset="0"/>
              <a:ea typeface="Segoe UI" pitchFamily="34" charset="0"/>
              <a:cs typeface="Segoe UI" pitchFamily="34" charset="0"/>
            </a:endParaRPr>
          </a:p>
        </p:txBody>
      </p:sp>
      <p:sp>
        <p:nvSpPr>
          <p:cNvPr id="26" name="TextBox 25"/>
          <p:cNvSpPr txBox="1"/>
          <p:nvPr userDrawn="1"/>
        </p:nvSpPr>
        <p:spPr>
          <a:xfrm>
            <a:off x="3427417" y="4953000"/>
            <a:ext cx="1504825" cy="369332"/>
          </a:xfrm>
          <a:prstGeom prst="rect">
            <a:avLst/>
          </a:prstGeom>
          <a:noFill/>
        </p:spPr>
        <p:txBody>
          <a:bodyPr wrap="square" rtlCol="0">
            <a:spAutoFit/>
          </a:bodyPr>
          <a:lstStyle/>
          <a:p>
            <a:pPr algn="ctr"/>
            <a:r>
              <a:rPr lang="en-US" dirty="0" smtClean="0">
                <a:solidFill>
                  <a:srgbClr val="FFFF00"/>
                </a:solidFill>
                <a:latin typeface="Segoe UI" pitchFamily="34" charset="0"/>
                <a:ea typeface="Segoe UI" pitchFamily="34" charset="0"/>
                <a:cs typeface="Segoe UI" pitchFamily="34" charset="0"/>
              </a:rPr>
              <a:t>Service</a:t>
            </a:r>
            <a:endParaRPr lang="en-US" dirty="0">
              <a:solidFill>
                <a:srgbClr val="FFFF00"/>
              </a:solidFill>
              <a:latin typeface="Segoe UI" pitchFamily="34" charset="0"/>
              <a:ea typeface="Segoe UI" pitchFamily="34" charset="0"/>
              <a:cs typeface="Segoe UI" pitchFamily="34" charset="0"/>
            </a:endParaRPr>
          </a:p>
        </p:txBody>
      </p:sp>
      <p:sp>
        <p:nvSpPr>
          <p:cNvPr id="27" name="TextBox 26"/>
          <p:cNvSpPr txBox="1"/>
          <p:nvPr userDrawn="1"/>
        </p:nvSpPr>
        <p:spPr>
          <a:xfrm>
            <a:off x="5351591"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Server</a:t>
            </a:r>
            <a:endParaRPr lang="en-US" dirty="0">
              <a:solidFill>
                <a:prstClr val="white"/>
              </a:solidFill>
              <a:latin typeface="Segoe UI" pitchFamily="34" charset="0"/>
              <a:ea typeface="Segoe UI" pitchFamily="34" charset="0"/>
              <a:cs typeface="Segoe UI" pitchFamily="34" charset="0"/>
            </a:endParaRPr>
          </a:p>
        </p:txBody>
      </p:sp>
      <p:sp>
        <p:nvSpPr>
          <p:cNvPr id="28" name="TextBox 27"/>
          <p:cNvSpPr txBox="1"/>
          <p:nvPr userDrawn="1"/>
        </p:nvSpPr>
        <p:spPr>
          <a:xfrm>
            <a:off x="7256591"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Data</a:t>
            </a:r>
            <a:endParaRPr lang="en-US" dirty="0">
              <a:solidFill>
                <a:prstClr val="white"/>
              </a:solidFill>
              <a:latin typeface="Segoe UI" pitchFamily="34" charset="0"/>
              <a:ea typeface="Segoe UI" pitchFamily="34" charset="0"/>
              <a:cs typeface="Segoe UI" pitchFamily="34" charset="0"/>
            </a:endParaRPr>
          </a:p>
        </p:txBody>
      </p:sp>
      <p:sp>
        <p:nvSpPr>
          <p:cNvPr id="29" name="TextBox 28"/>
          <p:cNvSpPr txBox="1"/>
          <p:nvPr userDrawn="1"/>
        </p:nvSpPr>
        <p:spPr>
          <a:xfrm>
            <a:off x="9161592" y="4953004"/>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Language</a:t>
            </a:r>
            <a:endParaRPr lang="en-US" dirty="0">
              <a:solidFill>
                <a:prstClr val="white"/>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203186278"/>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15"/>
            <a:ext cx="11149013" cy="620683"/>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15"/>
            <a:ext cx="11149013" cy="20056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0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Scenarios</a:t>
            </a:r>
            <a:endParaRPr lang="en-US" sz="3600" dirty="0">
              <a:solidFill>
                <a:prstClr val="white"/>
              </a:solidFill>
            </a:endParaRPr>
          </a:p>
        </p:txBody>
      </p:sp>
      <p:grpSp>
        <p:nvGrpSpPr>
          <p:cNvPr id="15" name="Group 14"/>
          <p:cNvGrpSpPr/>
          <p:nvPr userDrawn="1"/>
        </p:nvGrpSpPr>
        <p:grpSpPr>
          <a:xfrm>
            <a:off x="1543412" y="2034665"/>
            <a:ext cx="1504825" cy="2781413"/>
            <a:chOff x="1543407" y="2034657"/>
            <a:chExt cx="1504826" cy="2781413"/>
          </a:xfrm>
        </p:grpSpPr>
        <p:pic>
          <p:nvPicPr>
            <p:cNvPr id="3" name="Picture 2"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43407" y="2034657"/>
              <a:ext cx="1504826" cy="2781413"/>
            </a:xfrm>
            <a:prstGeom prst="rect">
              <a:avLst/>
            </a:prstGeom>
            <a:noFill/>
            <a:effectLst/>
          </p:spPr>
        </p:pic>
        <p:sp>
          <p:nvSpPr>
            <p:cNvPr id="2" name="Rectangle 1"/>
            <p:cNvSpPr/>
            <p:nvPr userDrawn="1"/>
          </p:nvSpPr>
          <p:spPr>
            <a:xfrm>
              <a:off x="1697252" y="2520210"/>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Calibri"/>
              </a:endParaRPr>
            </a:p>
          </p:txBody>
        </p:sp>
      </p:grpSp>
      <p:grpSp>
        <p:nvGrpSpPr>
          <p:cNvPr id="16" name="Group 15"/>
          <p:cNvGrpSpPr/>
          <p:nvPr userDrawn="1"/>
        </p:nvGrpSpPr>
        <p:grpSpPr>
          <a:xfrm>
            <a:off x="3427417" y="2019195"/>
            <a:ext cx="1504825" cy="2781413"/>
            <a:chOff x="3427412" y="2019187"/>
            <a:chExt cx="1504826" cy="2781413"/>
          </a:xfrm>
        </p:grpSpPr>
        <p:pic>
          <p:nvPicPr>
            <p:cNvPr id="6" name="Picture 5"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27412" y="2019187"/>
              <a:ext cx="1504826" cy="2781413"/>
            </a:xfrm>
            <a:prstGeom prst="rect">
              <a:avLst/>
            </a:prstGeom>
            <a:noFill/>
            <a:effectLst/>
          </p:spPr>
        </p:pic>
        <p:sp>
          <p:nvSpPr>
            <p:cNvPr id="11" name="Rectangle 10"/>
            <p:cNvSpPr/>
            <p:nvPr userDrawn="1"/>
          </p:nvSpPr>
          <p:spPr>
            <a:xfrm>
              <a:off x="3570225"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7" name="Group 16"/>
          <p:cNvGrpSpPr/>
          <p:nvPr userDrawn="1"/>
        </p:nvGrpSpPr>
        <p:grpSpPr>
          <a:xfrm>
            <a:off x="5351591" y="2019195"/>
            <a:ext cx="1504825" cy="2781413"/>
            <a:chOff x="5351586" y="2019187"/>
            <a:chExt cx="1504826" cy="2781413"/>
          </a:xfrm>
        </p:grpSpPr>
        <p:pic>
          <p:nvPicPr>
            <p:cNvPr id="8" name="Picture 7"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51586" y="2019187"/>
              <a:ext cx="1504826" cy="2781413"/>
            </a:xfrm>
            <a:prstGeom prst="rect">
              <a:avLst/>
            </a:prstGeom>
            <a:noFill/>
            <a:effectLst/>
          </p:spPr>
        </p:pic>
        <p:sp>
          <p:nvSpPr>
            <p:cNvPr id="12" name="Rectangle 11"/>
            <p:cNvSpPr/>
            <p:nvPr userDrawn="1"/>
          </p:nvSpPr>
          <p:spPr>
            <a:xfrm>
              <a:off x="5506756"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8" name="Group 17"/>
          <p:cNvGrpSpPr/>
          <p:nvPr userDrawn="1"/>
        </p:nvGrpSpPr>
        <p:grpSpPr>
          <a:xfrm>
            <a:off x="7237417" y="2019195"/>
            <a:ext cx="1504825" cy="2781413"/>
            <a:chOff x="7237412" y="2019187"/>
            <a:chExt cx="1504826" cy="2781413"/>
          </a:xfrm>
        </p:grpSpPr>
        <p:pic>
          <p:nvPicPr>
            <p:cNvPr id="9" name="Picture 8"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7412" y="2019187"/>
              <a:ext cx="1504826" cy="2781413"/>
            </a:xfrm>
            <a:prstGeom prst="rect">
              <a:avLst/>
            </a:prstGeom>
            <a:noFill/>
            <a:effectLst/>
          </p:spPr>
        </p:pic>
        <p:sp>
          <p:nvSpPr>
            <p:cNvPr id="13" name="Rectangle 12"/>
            <p:cNvSpPr/>
            <p:nvPr userDrawn="1"/>
          </p:nvSpPr>
          <p:spPr>
            <a:xfrm>
              <a:off x="7392582"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9" name="Group 18"/>
          <p:cNvGrpSpPr/>
          <p:nvPr userDrawn="1"/>
        </p:nvGrpSpPr>
        <p:grpSpPr>
          <a:xfrm>
            <a:off x="9161592" y="2019195"/>
            <a:ext cx="1504825" cy="2781413"/>
            <a:chOff x="9161586" y="2019187"/>
            <a:chExt cx="1504826" cy="2781413"/>
          </a:xfrm>
        </p:grpSpPr>
        <p:pic>
          <p:nvPicPr>
            <p:cNvPr id="10" name="Picture 9"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1586" y="2019187"/>
              <a:ext cx="1504826" cy="2781413"/>
            </a:xfrm>
            <a:prstGeom prst="rect">
              <a:avLst/>
            </a:prstGeom>
            <a:noFill/>
            <a:effectLst/>
          </p:spPr>
        </p:pic>
        <p:sp>
          <p:nvSpPr>
            <p:cNvPr id="14" name="Rectangle 13"/>
            <p:cNvSpPr/>
            <p:nvPr userDrawn="1"/>
          </p:nvSpPr>
          <p:spPr>
            <a:xfrm>
              <a:off x="9304399"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sp>
        <p:nvSpPr>
          <p:cNvPr id="20" name="TextBox 19"/>
          <p:cNvSpPr txBox="1"/>
          <p:nvPr userDrawn="1"/>
        </p:nvSpPr>
        <p:spPr>
          <a:xfrm>
            <a:off x="1893304" y="251460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1</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1" name="TextBox 20"/>
          <p:cNvSpPr txBox="1"/>
          <p:nvPr userDrawn="1"/>
        </p:nvSpPr>
        <p:spPr>
          <a:xfrm>
            <a:off x="380841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2</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2" name="TextBox 21"/>
          <p:cNvSpPr txBox="1"/>
          <p:nvPr userDrawn="1"/>
        </p:nvSpPr>
        <p:spPr>
          <a:xfrm>
            <a:off x="5779505" y="2468940"/>
            <a:ext cx="848309" cy="1569660"/>
          </a:xfrm>
          <a:prstGeom prst="rect">
            <a:avLst/>
          </a:prstGeom>
          <a:noFill/>
        </p:spPr>
        <p:txBody>
          <a:bodyPr wrap="none" rtlCol="0">
            <a:spAutoFit/>
          </a:bodyPr>
          <a:lstStyle/>
          <a:p>
            <a:pPr algn="ctr"/>
            <a:r>
              <a:rPr lang="en-US" sz="9600" dirty="0" smtClean="0">
                <a:solidFill>
                  <a:srgbClr val="FFFF00"/>
                </a:solidFill>
                <a:latin typeface="Segoe UI" pitchFamily="34" charset="0"/>
                <a:ea typeface="Segoe UI" pitchFamily="34" charset="0"/>
                <a:cs typeface="Segoe UI" pitchFamily="34" charset="0"/>
              </a:rPr>
              <a:t>3</a:t>
            </a:r>
            <a:endParaRPr lang="en-US" sz="9600" dirty="0">
              <a:solidFill>
                <a:srgbClr val="FFFF00"/>
              </a:solidFill>
              <a:latin typeface="Segoe UI" pitchFamily="34" charset="0"/>
              <a:ea typeface="Segoe UI" pitchFamily="34" charset="0"/>
              <a:cs typeface="Segoe UI" pitchFamily="34" charset="0"/>
            </a:endParaRPr>
          </a:p>
        </p:txBody>
      </p:sp>
      <p:sp>
        <p:nvSpPr>
          <p:cNvPr id="23" name="TextBox 22"/>
          <p:cNvSpPr txBox="1"/>
          <p:nvPr userDrawn="1"/>
        </p:nvSpPr>
        <p:spPr>
          <a:xfrm>
            <a:off x="7608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4</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4" name="TextBox 23"/>
          <p:cNvSpPr txBox="1"/>
          <p:nvPr userDrawn="1"/>
        </p:nvSpPr>
        <p:spPr>
          <a:xfrm>
            <a:off x="9513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5</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5" name="TextBox 24"/>
          <p:cNvSpPr txBox="1"/>
          <p:nvPr userDrawn="1"/>
        </p:nvSpPr>
        <p:spPr>
          <a:xfrm>
            <a:off x="1543412" y="4964668"/>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Web</a:t>
            </a:r>
            <a:endParaRPr lang="en-US" dirty="0">
              <a:solidFill>
                <a:prstClr val="white"/>
              </a:solidFill>
              <a:latin typeface="Segoe UI" pitchFamily="34" charset="0"/>
              <a:ea typeface="Segoe UI" pitchFamily="34" charset="0"/>
              <a:cs typeface="Segoe UI" pitchFamily="34" charset="0"/>
            </a:endParaRPr>
          </a:p>
        </p:txBody>
      </p:sp>
      <p:sp>
        <p:nvSpPr>
          <p:cNvPr id="26" name="TextBox 25"/>
          <p:cNvSpPr txBox="1"/>
          <p:nvPr userDrawn="1"/>
        </p:nvSpPr>
        <p:spPr>
          <a:xfrm>
            <a:off x="3427417"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Service</a:t>
            </a:r>
            <a:endParaRPr lang="en-US" dirty="0">
              <a:solidFill>
                <a:prstClr val="white"/>
              </a:solidFill>
              <a:latin typeface="Segoe UI" pitchFamily="34" charset="0"/>
              <a:ea typeface="Segoe UI" pitchFamily="34" charset="0"/>
              <a:cs typeface="Segoe UI" pitchFamily="34" charset="0"/>
            </a:endParaRPr>
          </a:p>
        </p:txBody>
      </p:sp>
      <p:sp>
        <p:nvSpPr>
          <p:cNvPr id="27" name="TextBox 26"/>
          <p:cNvSpPr txBox="1"/>
          <p:nvPr userDrawn="1"/>
        </p:nvSpPr>
        <p:spPr>
          <a:xfrm>
            <a:off x="5351591" y="4953000"/>
            <a:ext cx="1504825" cy="369332"/>
          </a:xfrm>
          <a:prstGeom prst="rect">
            <a:avLst/>
          </a:prstGeom>
          <a:noFill/>
        </p:spPr>
        <p:txBody>
          <a:bodyPr wrap="square" rtlCol="0">
            <a:spAutoFit/>
          </a:bodyPr>
          <a:lstStyle/>
          <a:p>
            <a:pPr algn="ctr"/>
            <a:r>
              <a:rPr lang="en-US" dirty="0" smtClean="0">
                <a:solidFill>
                  <a:srgbClr val="FFFF00"/>
                </a:solidFill>
                <a:latin typeface="Segoe UI" pitchFamily="34" charset="0"/>
                <a:ea typeface="Segoe UI" pitchFamily="34" charset="0"/>
                <a:cs typeface="Segoe UI" pitchFamily="34" charset="0"/>
              </a:rPr>
              <a:t>Server</a:t>
            </a:r>
            <a:endParaRPr lang="en-US" dirty="0">
              <a:solidFill>
                <a:srgbClr val="FFFF00"/>
              </a:solidFill>
              <a:latin typeface="Segoe UI" pitchFamily="34" charset="0"/>
              <a:ea typeface="Segoe UI" pitchFamily="34" charset="0"/>
              <a:cs typeface="Segoe UI" pitchFamily="34" charset="0"/>
            </a:endParaRPr>
          </a:p>
        </p:txBody>
      </p:sp>
      <p:sp>
        <p:nvSpPr>
          <p:cNvPr id="28" name="TextBox 27"/>
          <p:cNvSpPr txBox="1"/>
          <p:nvPr userDrawn="1"/>
        </p:nvSpPr>
        <p:spPr>
          <a:xfrm>
            <a:off x="7256591"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Data</a:t>
            </a:r>
            <a:endParaRPr lang="en-US" dirty="0">
              <a:solidFill>
                <a:prstClr val="white"/>
              </a:solidFill>
              <a:latin typeface="Segoe UI" pitchFamily="34" charset="0"/>
              <a:ea typeface="Segoe UI" pitchFamily="34" charset="0"/>
              <a:cs typeface="Segoe UI" pitchFamily="34" charset="0"/>
            </a:endParaRPr>
          </a:p>
        </p:txBody>
      </p:sp>
      <p:sp>
        <p:nvSpPr>
          <p:cNvPr id="29" name="TextBox 28"/>
          <p:cNvSpPr txBox="1"/>
          <p:nvPr userDrawn="1"/>
        </p:nvSpPr>
        <p:spPr>
          <a:xfrm>
            <a:off x="9161592" y="4953004"/>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Language</a:t>
            </a:r>
            <a:endParaRPr lang="en-US" dirty="0">
              <a:solidFill>
                <a:prstClr val="white"/>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97211459"/>
      </p:ext>
    </p:extLst>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1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Scenarios</a:t>
            </a:r>
            <a:endParaRPr lang="en-US" sz="3600" dirty="0">
              <a:solidFill>
                <a:prstClr val="white"/>
              </a:solidFill>
            </a:endParaRPr>
          </a:p>
        </p:txBody>
      </p:sp>
      <p:grpSp>
        <p:nvGrpSpPr>
          <p:cNvPr id="15" name="Group 14"/>
          <p:cNvGrpSpPr/>
          <p:nvPr userDrawn="1"/>
        </p:nvGrpSpPr>
        <p:grpSpPr>
          <a:xfrm>
            <a:off x="1543412" y="2034665"/>
            <a:ext cx="1504825" cy="2781413"/>
            <a:chOff x="1543407" y="2034657"/>
            <a:chExt cx="1504826" cy="2781413"/>
          </a:xfrm>
        </p:grpSpPr>
        <p:pic>
          <p:nvPicPr>
            <p:cNvPr id="3" name="Picture 2"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43407" y="2034657"/>
              <a:ext cx="1504826" cy="2781413"/>
            </a:xfrm>
            <a:prstGeom prst="rect">
              <a:avLst/>
            </a:prstGeom>
            <a:noFill/>
            <a:effectLst/>
          </p:spPr>
        </p:pic>
        <p:sp>
          <p:nvSpPr>
            <p:cNvPr id="2" name="Rectangle 1"/>
            <p:cNvSpPr/>
            <p:nvPr userDrawn="1"/>
          </p:nvSpPr>
          <p:spPr>
            <a:xfrm>
              <a:off x="1697252" y="2520210"/>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Calibri"/>
              </a:endParaRPr>
            </a:p>
          </p:txBody>
        </p:sp>
      </p:grpSp>
      <p:grpSp>
        <p:nvGrpSpPr>
          <p:cNvPr id="16" name="Group 15"/>
          <p:cNvGrpSpPr/>
          <p:nvPr userDrawn="1"/>
        </p:nvGrpSpPr>
        <p:grpSpPr>
          <a:xfrm>
            <a:off x="3427417" y="2019195"/>
            <a:ext cx="1504825" cy="2781413"/>
            <a:chOff x="3427412" y="2019187"/>
            <a:chExt cx="1504826" cy="2781413"/>
          </a:xfrm>
        </p:grpSpPr>
        <p:pic>
          <p:nvPicPr>
            <p:cNvPr id="6" name="Picture 5"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27412" y="2019187"/>
              <a:ext cx="1504826" cy="2781413"/>
            </a:xfrm>
            <a:prstGeom prst="rect">
              <a:avLst/>
            </a:prstGeom>
            <a:noFill/>
            <a:effectLst/>
          </p:spPr>
        </p:pic>
        <p:sp>
          <p:nvSpPr>
            <p:cNvPr id="11" name="Rectangle 10"/>
            <p:cNvSpPr/>
            <p:nvPr userDrawn="1"/>
          </p:nvSpPr>
          <p:spPr>
            <a:xfrm>
              <a:off x="3570225"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7" name="Group 16"/>
          <p:cNvGrpSpPr/>
          <p:nvPr userDrawn="1"/>
        </p:nvGrpSpPr>
        <p:grpSpPr>
          <a:xfrm>
            <a:off x="5351591" y="2019195"/>
            <a:ext cx="1504825" cy="2781413"/>
            <a:chOff x="5351586" y="2019187"/>
            <a:chExt cx="1504826" cy="2781413"/>
          </a:xfrm>
        </p:grpSpPr>
        <p:pic>
          <p:nvPicPr>
            <p:cNvPr id="8" name="Picture 7"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51586" y="2019187"/>
              <a:ext cx="1504826" cy="2781413"/>
            </a:xfrm>
            <a:prstGeom prst="rect">
              <a:avLst/>
            </a:prstGeom>
            <a:noFill/>
            <a:effectLst/>
          </p:spPr>
        </p:pic>
        <p:sp>
          <p:nvSpPr>
            <p:cNvPr id="12" name="Rectangle 11"/>
            <p:cNvSpPr/>
            <p:nvPr userDrawn="1"/>
          </p:nvSpPr>
          <p:spPr>
            <a:xfrm>
              <a:off x="5506756"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8" name="Group 17"/>
          <p:cNvGrpSpPr/>
          <p:nvPr userDrawn="1"/>
        </p:nvGrpSpPr>
        <p:grpSpPr>
          <a:xfrm>
            <a:off x="7237417" y="2019195"/>
            <a:ext cx="1504825" cy="2781413"/>
            <a:chOff x="7237412" y="2019187"/>
            <a:chExt cx="1504826" cy="2781413"/>
          </a:xfrm>
        </p:grpSpPr>
        <p:pic>
          <p:nvPicPr>
            <p:cNvPr id="9" name="Picture 8"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7412" y="2019187"/>
              <a:ext cx="1504826" cy="2781413"/>
            </a:xfrm>
            <a:prstGeom prst="rect">
              <a:avLst/>
            </a:prstGeom>
            <a:noFill/>
            <a:effectLst/>
          </p:spPr>
        </p:pic>
        <p:sp>
          <p:nvSpPr>
            <p:cNvPr id="13" name="Rectangle 12"/>
            <p:cNvSpPr/>
            <p:nvPr userDrawn="1"/>
          </p:nvSpPr>
          <p:spPr>
            <a:xfrm>
              <a:off x="7392582"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9" name="Group 18"/>
          <p:cNvGrpSpPr/>
          <p:nvPr userDrawn="1"/>
        </p:nvGrpSpPr>
        <p:grpSpPr>
          <a:xfrm>
            <a:off x="9161592" y="2019195"/>
            <a:ext cx="1504825" cy="2781413"/>
            <a:chOff x="9161586" y="2019187"/>
            <a:chExt cx="1504826" cy="2781413"/>
          </a:xfrm>
        </p:grpSpPr>
        <p:pic>
          <p:nvPicPr>
            <p:cNvPr id="10" name="Picture 9"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1586" y="2019187"/>
              <a:ext cx="1504826" cy="2781413"/>
            </a:xfrm>
            <a:prstGeom prst="rect">
              <a:avLst/>
            </a:prstGeom>
            <a:noFill/>
            <a:effectLst/>
          </p:spPr>
        </p:pic>
        <p:sp>
          <p:nvSpPr>
            <p:cNvPr id="14" name="Rectangle 13"/>
            <p:cNvSpPr/>
            <p:nvPr userDrawn="1"/>
          </p:nvSpPr>
          <p:spPr>
            <a:xfrm>
              <a:off x="9304399"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sp>
        <p:nvSpPr>
          <p:cNvPr id="20" name="TextBox 19"/>
          <p:cNvSpPr txBox="1"/>
          <p:nvPr userDrawn="1"/>
        </p:nvSpPr>
        <p:spPr>
          <a:xfrm>
            <a:off x="1893304" y="251460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1</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1" name="TextBox 20"/>
          <p:cNvSpPr txBox="1"/>
          <p:nvPr userDrawn="1"/>
        </p:nvSpPr>
        <p:spPr>
          <a:xfrm>
            <a:off x="380841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2</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2" name="TextBox 21"/>
          <p:cNvSpPr txBox="1"/>
          <p:nvPr userDrawn="1"/>
        </p:nvSpPr>
        <p:spPr>
          <a:xfrm>
            <a:off x="5779505"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3</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3" name="TextBox 22"/>
          <p:cNvSpPr txBox="1"/>
          <p:nvPr userDrawn="1"/>
        </p:nvSpPr>
        <p:spPr>
          <a:xfrm>
            <a:off x="7608303" y="2468940"/>
            <a:ext cx="848309" cy="1569660"/>
          </a:xfrm>
          <a:prstGeom prst="rect">
            <a:avLst/>
          </a:prstGeom>
          <a:noFill/>
        </p:spPr>
        <p:txBody>
          <a:bodyPr wrap="none" rtlCol="0">
            <a:spAutoFit/>
          </a:bodyPr>
          <a:lstStyle/>
          <a:p>
            <a:pPr algn="ctr"/>
            <a:r>
              <a:rPr lang="en-US" sz="9600" dirty="0" smtClean="0">
                <a:solidFill>
                  <a:srgbClr val="FFFF00"/>
                </a:solidFill>
                <a:latin typeface="Segoe UI" pitchFamily="34" charset="0"/>
                <a:ea typeface="Segoe UI" pitchFamily="34" charset="0"/>
                <a:cs typeface="Segoe UI" pitchFamily="34" charset="0"/>
              </a:rPr>
              <a:t>4</a:t>
            </a:r>
            <a:endParaRPr lang="en-US" sz="9600" dirty="0">
              <a:solidFill>
                <a:srgbClr val="FFFF00"/>
              </a:solidFill>
              <a:latin typeface="Segoe UI" pitchFamily="34" charset="0"/>
              <a:ea typeface="Segoe UI" pitchFamily="34" charset="0"/>
              <a:cs typeface="Segoe UI" pitchFamily="34" charset="0"/>
            </a:endParaRPr>
          </a:p>
        </p:txBody>
      </p:sp>
      <p:sp>
        <p:nvSpPr>
          <p:cNvPr id="24" name="TextBox 23"/>
          <p:cNvSpPr txBox="1"/>
          <p:nvPr userDrawn="1"/>
        </p:nvSpPr>
        <p:spPr>
          <a:xfrm>
            <a:off x="9513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5</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5" name="TextBox 24"/>
          <p:cNvSpPr txBox="1"/>
          <p:nvPr userDrawn="1"/>
        </p:nvSpPr>
        <p:spPr>
          <a:xfrm>
            <a:off x="1543412" y="4964668"/>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Web</a:t>
            </a:r>
            <a:endParaRPr lang="en-US" dirty="0">
              <a:solidFill>
                <a:prstClr val="white"/>
              </a:solidFill>
              <a:latin typeface="Segoe UI" pitchFamily="34" charset="0"/>
              <a:ea typeface="Segoe UI" pitchFamily="34" charset="0"/>
              <a:cs typeface="Segoe UI" pitchFamily="34" charset="0"/>
            </a:endParaRPr>
          </a:p>
        </p:txBody>
      </p:sp>
      <p:sp>
        <p:nvSpPr>
          <p:cNvPr id="26" name="TextBox 25"/>
          <p:cNvSpPr txBox="1"/>
          <p:nvPr userDrawn="1"/>
        </p:nvSpPr>
        <p:spPr>
          <a:xfrm>
            <a:off x="3427417"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Service</a:t>
            </a:r>
            <a:endParaRPr lang="en-US" dirty="0">
              <a:solidFill>
                <a:prstClr val="white"/>
              </a:solidFill>
              <a:latin typeface="Segoe UI" pitchFamily="34" charset="0"/>
              <a:ea typeface="Segoe UI" pitchFamily="34" charset="0"/>
              <a:cs typeface="Segoe UI" pitchFamily="34" charset="0"/>
            </a:endParaRPr>
          </a:p>
        </p:txBody>
      </p:sp>
      <p:sp>
        <p:nvSpPr>
          <p:cNvPr id="27" name="TextBox 26"/>
          <p:cNvSpPr txBox="1"/>
          <p:nvPr userDrawn="1"/>
        </p:nvSpPr>
        <p:spPr>
          <a:xfrm>
            <a:off x="5351591"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Server</a:t>
            </a:r>
            <a:endParaRPr lang="en-US" dirty="0">
              <a:solidFill>
                <a:prstClr val="white"/>
              </a:solidFill>
              <a:latin typeface="Segoe UI" pitchFamily="34" charset="0"/>
              <a:ea typeface="Segoe UI" pitchFamily="34" charset="0"/>
              <a:cs typeface="Segoe UI" pitchFamily="34" charset="0"/>
            </a:endParaRPr>
          </a:p>
        </p:txBody>
      </p:sp>
      <p:sp>
        <p:nvSpPr>
          <p:cNvPr id="28" name="TextBox 27"/>
          <p:cNvSpPr txBox="1"/>
          <p:nvPr userDrawn="1"/>
        </p:nvSpPr>
        <p:spPr>
          <a:xfrm>
            <a:off x="7256591" y="4953000"/>
            <a:ext cx="1504825" cy="369332"/>
          </a:xfrm>
          <a:prstGeom prst="rect">
            <a:avLst/>
          </a:prstGeom>
          <a:noFill/>
        </p:spPr>
        <p:txBody>
          <a:bodyPr wrap="square" rtlCol="0">
            <a:spAutoFit/>
          </a:bodyPr>
          <a:lstStyle/>
          <a:p>
            <a:pPr algn="ctr"/>
            <a:r>
              <a:rPr lang="en-US" dirty="0" smtClean="0">
                <a:solidFill>
                  <a:srgbClr val="FFFF00"/>
                </a:solidFill>
                <a:latin typeface="Segoe UI" pitchFamily="34" charset="0"/>
                <a:ea typeface="Segoe UI" pitchFamily="34" charset="0"/>
                <a:cs typeface="Segoe UI" pitchFamily="34" charset="0"/>
              </a:rPr>
              <a:t>Data</a:t>
            </a:r>
            <a:endParaRPr lang="en-US" dirty="0">
              <a:solidFill>
                <a:srgbClr val="FFFF00"/>
              </a:solidFill>
              <a:latin typeface="Segoe UI" pitchFamily="34" charset="0"/>
              <a:ea typeface="Segoe UI" pitchFamily="34" charset="0"/>
              <a:cs typeface="Segoe UI" pitchFamily="34" charset="0"/>
            </a:endParaRPr>
          </a:p>
        </p:txBody>
      </p:sp>
      <p:sp>
        <p:nvSpPr>
          <p:cNvPr id="29" name="TextBox 28"/>
          <p:cNvSpPr txBox="1"/>
          <p:nvPr userDrawn="1"/>
        </p:nvSpPr>
        <p:spPr>
          <a:xfrm>
            <a:off x="9161592" y="4953004"/>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Language</a:t>
            </a:r>
            <a:endParaRPr lang="en-US" dirty="0">
              <a:solidFill>
                <a:prstClr val="white"/>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7528637"/>
      </p:ext>
    </p:extLst>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2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Scenarios</a:t>
            </a:r>
            <a:endParaRPr lang="en-US" sz="3600" dirty="0">
              <a:solidFill>
                <a:prstClr val="white"/>
              </a:solidFill>
            </a:endParaRPr>
          </a:p>
        </p:txBody>
      </p:sp>
      <p:grpSp>
        <p:nvGrpSpPr>
          <p:cNvPr id="15" name="Group 14"/>
          <p:cNvGrpSpPr/>
          <p:nvPr userDrawn="1"/>
        </p:nvGrpSpPr>
        <p:grpSpPr>
          <a:xfrm>
            <a:off x="1543412" y="2034665"/>
            <a:ext cx="1504825" cy="2781413"/>
            <a:chOff x="1543407" y="2034657"/>
            <a:chExt cx="1504826" cy="2781413"/>
          </a:xfrm>
        </p:grpSpPr>
        <p:pic>
          <p:nvPicPr>
            <p:cNvPr id="3" name="Picture 2"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43407" y="2034657"/>
              <a:ext cx="1504826" cy="2781413"/>
            </a:xfrm>
            <a:prstGeom prst="rect">
              <a:avLst/>
            </a:prstGeom>
            <a:noFill/>
            <a:effectLst/>
          </p:spPr>
        </p:pic>
        <p:sp>
          <p:nvSpPr>
            <p:cNvPr id="2" name="Rectangle 1"/>
            <p:cNvSpPr/>
            <p:nvPr userDrawn="1"/>
          </p:nvSpPr>
          <p:spPr>
            <a:xfrm>
              <a:off x="1697252" y="2520210"/>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Calibri"/>
              </a:endParaRPr>
            </a:p>
          </p:txBody>
        </p:sp>
      </p:grpSp>
      <p:grpSp>
        <p:nvGrpSpPr>
          <p:cNvPr id="16" name="Group 15"/>
          <p:cNvGrpSpPr/>
          <p:nvPr userDrawn="1"/>
        </p:nvGrpSpPr>
        <p:grpSpPr>
          <a:xfrm>
            <a:off x="3427417" y="2019195"/>
            <a:ext cx="1504825" cy="2781413"/>
            <a:chOff x="3427412" y="2019187"/>
            <a:chExt cx="1504826" cy="2781413"/>
          </a:xfrm>
        </p:grpSpPr>
        <p:pic>
          <p:nvPicPr>
            <p:cNvPr id="6" name="Picture 5"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427412" y="2019187"/>
              <a:ext cx="1504826" cy="2781413"/>
            </a:xfrm>
            <a:prstGeom prst="rect">
              <a:avLst/>
            </a:prstGeom>
            <a:noFill/>
            <a:effectLst/>
          </p:spPr>
        </p:pic>
        <p:sp>
          <p:nvSpPr>
            <p:cNvPr id="11" name="Rectangle 10"/>
            <p:cNvSpPr/>
            <p:nvPr userDrawn="1"/>
          </p:nvSpPr>
          <p:spPr>
            <a:xfrm>
              <a:off x="3570225"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7" name="Group 16"/>
          <p:cNvGrpSpPr/>
          <p:nvPr userDrawn="1"/>
        </p:nvGrpSpPr>
        <p:grpSpPr>
          <a:xfrm>
            <a:off x="5351591" y="2019195"/>
            <a:ext cx="1504825" cy="2781413"/>
            <a:chOff x="5351586" y="2019187"/>
            <a:chExt cx="1504826" cy="2781413"/>
          </a:xfrm>
        </p:grpSpPr>
        <p:pic>
          <p:nvPicPr>
            <p:cNvPr id="8" name="Picture 7"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51586" y="2019187"/>
              <a:ext cx="1504826" cy="2781413"/>
            </a:xfrm>
            <a:prstGeom prst="rect">
              <a:avLst/>
            </a:prstGeom>
            <a:noFill/>
            <a:effectLst/>
          </p:spPr>
        </p:pic>
        <p:sp>
          <p:nvSpPr>
            <p:cNvPr id="12" name="Rectangle 11"/>
            <p:cNvSpPr/>
            <p:nvPr userDrawn="1"/>
          </p:nvSpPr>
          <p:spPr>
            <a:xfrm>
              <a:off x="5506756"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8" name="Group 17"/>
          <p:cNvGrpSpPr/>
          <p:nvPr userDrawn="1"/>
        </p:nvGrpSpPr>
        <p:grpSpPr>
          <a:xfrm>
            <a:off x="7237417" y="2019195"/>
            <a:ext cx="1504825" cy="2781413"/>
            <a:chOff x="7237412" y="2019187"/>
            <a:chExt cx="1504826" cy="2781413"/>
          </a:xfrm>
        </p:grpSpPr>
        <p:pic>
          <p:nvPicPr>
            <p:cNvPr id="9" name="Picture 8"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7412" y="2019187"/>
              <a:ext cx="1504826" cy="2781413"/>
            </a:xfrm>
            <a:prstGeom prst="rect">
              <a:avLst/>
            </a:prstGeom>
            <a:noFill/>
            <a:effectLst/>
          </p:spPr>
        </p:pic>
        <p:sp>
          <p:nvSpPr>
            <p:cNvPr id="13" name="Rectangle 12"/>
            <p:cNvSpPr/>
            <p:nvPr userDrawn="1"/>
          </p:nvSpPr>
          <p:spPr>
            <a:xfrm>
              <a:off x="7392582"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grpSp>
        <p:nvGrpSpPr>
          <p:cNvPr id="19" name="Group 18"/>
          <p:cNvGrpSpPr/>
          <p:nvPr userDrawn="1"/>
        </p:nvGrpSpPr>
        <p:grpSpPr>
          <a:xfrm>
            <a:off x="9161592" y="2019195"/>
            <a:ext cx="1504825" cy="2781413"/>
            <a:chOff x="9161586" y="2019187"/>
            <a:chExt cx="1504826" cy="2781413"/>
          </a:xfrm>
        </p:grpSpPr>
        <p:pic>
          <p:nvPicPr>
            <p:cNvPr id="10" name="Picture 9" descr="D:\User\Documents\My Dropbox\Mobility\Graphics\iPhon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1586" y="2019187"/>
              <a:ext cx="1504826" cy="2781413"/>
            </a:xfrm>
            <a:prstGeom prst="rect">
              <a:avLst/>
            </a:prstGeom>
            <a:noFill/>
            <a:effectLst/>
          </p:spPr>
        </p:pic>
        <p:sp>
          <p:nvSpPr>
            <p:cNvPr id="14" name="Rectangle 13"/>
            <p:cNvSpPr/>
            <p:nvPr userDrawn="1"/>
          </p:nvSpPr>
          <p:spPr>
            <a:xfrm>
              <a:off x="9304399" y="2495493"/>
              <a:ext cx="1219200" cy="182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grpSp>
      <p:sp>
        <p:nvSpPr>
          <p:cNvPr id="20" name="TextBox 19"/>
          <p:cNvSpPr txBox="1"/>
          <p:nvPr userDrawn="1"/>
        </p:nvSpPr>
        <p:spPr>
          <a:xfrm>
            <a:off x="1893304" y="251460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1</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1" name="TextBox 20"/>
          <p:cNvSpPr txBox="1"/>
          <p:nvPr userDrawn="1"/>
        </p:nvSpPr>
        <p:spPr>
          <a:xfrm>
            <a:off x="380841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2</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2" name="TextBox 21"/>
          <p:cNvSpPr txBox="1"/>
          <p:nvPr userDrawn="1"/>
        </p:nvSpPr>
        <p:spPr>
          <a:xfrm>
            <a:off x="5779505"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3</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3" name="TextBox 22"/>
          <p:cNvSpPr txBox="1"/>
          <p:nvPr userDrawn="1"/>
        </p:nvSpPr>
        <p:spPr>
          <a:xfrm>
            <a:off x="7608303" y="2468940"/>
            <a:ext cx="848309" cy="1569660"/>
          </a:xfrm>
          <a:prstGeom prst="rect">
            <a:avLst/>
          </a:prstGeom>
          <a:noFill/>
        </p:spPr>
        <p:txBody>
          <a:bodyPr wrap="none" rtlCol="0">
            <a:spAutoFit/>
          </a:bodyPr>
          <a:lstStyle/>
          <a:p>
            <a:pPr algn="ctr"/>
            <a:r>
              <a:rPr lang="en-US" sz="9600" dirty="0" smtClean="0">
                <a:solidFill>
                  <a:prstClr val="black">
                    <a:lumMod val="50000"/>
                    <a:lumOff val="50000"/>
                  </a:prstClr>
                </a:solidFill>
                <a:latin typeface="Segoe UI" pitchFamily="34" charset="0"/>
                <a:ea typeface="Segoe UI" pitchFamily="34" charset="0"/>
                <a:cs typeface="Segoe UI" pitchFamily="34" charset="0"/>
              </a:rPr>
              <a:t>4</a:t>
            </a:r>
            <a:endParaRPr lang="en-US" sz="9600" dirty="0">
              <a:solidFill>
                <a:prstClr val="black">
                  <a:lumMod val="50000"/>
                  <a:lumOff val="50000"/>
                </a:prstClr>
              </a:solidFill>
              <a:latin typeface="Segoe UI" pitchFamily="34" charset="0"/>
              <a:ea typeface="Segoe UI" pitchFamily="34" charset="0"/>
              <a:cs typeface="Segoe UI" pitchFamily="34" charset="0"/>
            </a:endParaRPr>
          </a:p>
        </p:txBody>
      </p:sp>
      <p:sp>
        <p:nvSpPr>
          <p:cNvPr id="24" name="TextBox 23"/>
          <p:cNvSpPr txBox="1"/>
          <p:nvPr userDrawn="1"/>
        </p:nvSpPr>
        <p:spPr>
          <a:xfrm>
            <a:off x="9513303" y="2468940"/>
            <a:ext cx="848309" cy="1569660"/>
          </a:xfrm>
          <a:prstGeom prst="rect">
            <a:avLst/>
          </a:prstGeom>
          <a:noFill/>
        </p:spPr>
        <p:txBody>
          <a:bodyPr wrap="none" rtlCol="0">
            <a:spAutoFit/>
          </a:bodyPr>
          <a:lstStyle/>
          <a:p>
            <a:pPr algn="ctr"/>
            <a:r>
              <a:rPr lang="en-US" sz="9600" dirty="0" smtClean="0">
                <a:solidFill>
                  <a:srgbClr val="FFFF00"/>
                </a:solidFill>
                <a:latin typeface="Segoe UI" pitchFamily="34" charset="0"/>
                <a:ea typeface="Segoe UI" pitchFamily="34" charset="0"/>
                <a:cs typeface="Segoe UI" pitchFamily="34" charset="0"/>
              </a:rPr>
              <a:t>5</a:t>
            </a:r>
            <a:endParaRPr lang="en-US" sz="9600" dirty="0">
              <a:solidFill>
                <a:srgbClr val="FFFF00"/>
              </a:solidFill>
              <a:latin typeface="Segoe UI" pitchFamily="34" charset="0"/>
              <a:ea typeface="Segoe UI" pitchFamily="34" charset="0"/>
              <a:cs typeface="Segoe UI" pitchFamily="34" charset="0"/>
            </a:endParaRPr>
          </a:p>
        </p:txBody>
      </p:sp>
      <p:sp>
        <p:nvSpPr>
          <p:cNvPr id="25" name="TextBox 24"/>
          <p:cNvSpPr txBox="1"/>
          <p:nvPr userDrawn="1"/>
        </p:nvSpPr>
        <p:spPr>
          <a:xfrm>
            <a:off x="1543412" y="4964668"/>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Web</a:t>
            </a:r>
            <a:endParaRPr lang="en-US" dirty="0">
              <a:solidFill>
                <a:prstClr val="white"/>
              </a:solidFill>
              <a:latin typeface="Segoe UI" pitchFamily="34" charset="0"/>
              <a:ea typeface="Segoe UI" pitchFamily="34" charset="0"/>
              <a:cs typeface="Segoe UI" pitchFamily="34" charset="0"/>
            </a:endParaRPr>
          </a:p>
        </p:txBody>
      </p:sp>
      <p:sp>
        <p:nvSpPr>
          <p:cNvPr id="26" name="TextBox 25"/>
          <p:cNvSpPr txBox="1"/>
          <p:nvPr userDrawn="1"/>
        </p:nvSpPr>
        <p:spPr>
          <a:xfrm>
            <a:off x="3427417"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Service</a:t>
            </a:r>
            <a:endParaRPr lang="en-US" dirty="0">
              <a:solidFill>
                <a:prstClr val="white"/>
              </a:solidFill>
              <a:latin typeface="Segoe UI" pitchFamily="34" charset="0"/>
              <a:ea typeface="Segoe UI" pitchFamily="34" charset="0"/>
              <a:cs typeface="Segoe UI" pitchFamily="34" charset="0"/>
            </a:endParaRPr>
          </a:p>
        </p:txBody>
      </p:sp>
      <p:sp>
        <p:nvSpPr>
          <p:cNvPr id="27" name="TextBox 26"/>
          <p:cNvSpPr txBox="1"/>
          <p:nvPr userDrawn="1"/>
        </p:nvSpPr>
        <p:spPr>
          <a:xfrm>
            <a:off x="5351591"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Server</a:t>
            </a:r>
            <a:endParaRPr lang="en-US" dirty="0">
              <a:solidFill>
                <a:prstClr val="white"/>
              </a:solidFill>
              <a:latin typeface="Segoe UI" pitchFamily="34" charset="0"/>
              <a:ea typeface="Segoe UI" pitchFamily="34" charset="0"/>
              <a:cs typeface="Segoe UI" pitchFamily="34" charset="0"/>
            </a:endParaRPr>
          </a:p>
        </p:txBody>
      </p:sp>
      <p:sp>
        <p:nvSpPr>
          <p:cNvPr id="28" name="TextBox 27"/>
          <p:cNvSpPr txBox="1"/>
          <p:nvPr userDrawn="1"/>
        </p:nvSpPr>
        <p:spPr>
          <a:xfrm>
            <a:off x="7256591" y="4953000"/>
            <a:ext cx="1504825" cy="369332"/>
          </a:xfrm>
          <a:prstGeom prst="rect">
            <a:avLst/>
          </a:prstGeom>
          <a:noFill/>
        </p:spPr>
        <p:txBody>
          <a:bodyPr wrap="square" rtlCol="0">
            <a:spAutoFit/>
          </a:bodyPr>
          <a:lstStyle/>
          <a:p>
            <a:pPr algn="ctr"/>
            <a:r>
              <a:rPr lang="en-US" dirty="0" smtClean="0">
                <a:solidFill>
                  <a:prstClr val="white"/>
                </a:solidFill>
                <a:latin typeface="Segoe UI" pitchFamily="34" charset="0"/>
                <a:ea typeface="Segoe UI" pitchFamily="34" charset="0"/>
                <a:cs typeface="Segoe UI" pitchFamily="34" charset="0"/>
              </a:rPr>
              <a:t>Data</a:t>
            </a:r>
            <a:endParaRPr lang="en-US" dirty="0">
              <a:solidFill>
                <a:prstClr val="white"/>
              </a:solidFill>
              <a:latin typeface="Segoe UI" pitchFamily="34" charset="0"/>
              <a:ea typeface="Segoe UI" pitchFamily="34" charset="0"/>
              <a:cs typeface="Segoe UI" pitchFamily="34" charset="0"/>
            </a:endParaRPr>
          </a:p>
        </p:txBody>
      </p:sp>
      <p:sp>
        <p:nvSpPr>
          <p:cNvPr id="29" name="TextBox 28"/>
          <p:cNvSpPr txBox="1"/>
          <p:nvPr userDrawn="1"/>
        </p:nvSpPr>
        <p:spPr>
          <a:xfrm>
            <a:off x="9161592" y="4953004"/>
            <a:ext cx="1504825" cy="369332"/>
          </a:xfrm>
          <a:prstGeom prst="rect">
            <a:avLst/>
          </a:prstGeom>
          <a:noFill/>
        </p:spPr>
        <p:txBody>
          <a:bodyPr wrap="square" rtlCol="0">
            <a:spAutoFit/>
          </a:bodyPr>
          <a:lstStyle/>
          <a:p>
            <a:pPr algn="ctr"/>
            <a:r>
              <a:rPr lang="en-US" dirty="0" smtClean="0">
                <a:solidFill>
                  <a:srgbClr val="FFFF00"/>
                </a:solidFill>
                <a:latin typeface="Segoe UI" pitchFamily="34" charset="0"/>
                <a:ea typeface="Segoe UI" pitchFamily="34" charset="0"/>
                <a:cs typeface="Segoe UI" pitchFamily="34" charset="0"/>
              </a:rPr>
              <a:t>Language</a:t>
            </a:r>
            <a:endParaRPr lang="en-US" dirty="0">
              <a:solidFill>
                <a:srgbClr val="FFFF00"/>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16809568"/>
      </p:ext>
    </p:extLst>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 1:  Web</a:t>
            </a:r>
            <a:endParaRPr lang="en-US" sz="3600" dirty="0">
              <a:solidFill>
                <a:prstClr val="white"/>
              </a:solidFill>
            </a:endParaRPr>
          </a:p>
        </p:txBody>
      </p:sp>
    </p:spTree>
    <p:extLst>
      <p:ext uri="{BB962C8B-B14F-4D97-AF65-F5344CB8AC3E}">
        <p14:creationId xmlns:p14="http://schemas.microsoft.com/office/powerpoint/2010/main" val="2106528813"/>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7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 2:  Service</a:t>
            </a:r>
            <a:endParaRPr lang="en-US" sz="3600" dirty="0">
              <a:solidFill>
                <a:prstClr val="white"/>
              </a:solidFill>
            </a:endParaRPr>
          </a:p>
        </p:txBody>
      </p:sp>
    </p:spTree>
    <p:extLst>
      <p:ext uri="{BB962C8B-B14F-4D97-AF65-F5344CB8AC3E}">
        <p14:creationId xmlns:p14="http://schemas.microsoft.com/office/powerpoint/2010/main" val="45609355"/>
      </p:ext>
    </p:extLst>
  </p:cSld>
  <p:clrMapOvr>
    <a:masterClrMapping/>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8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 3:  Server</a:t>
            </a:r>
            <a:endParaRPr lang="en-US" sz="3600" dirty="0">
              <a:solidFill>
                <a:prstClr val="white"/>
              </a:solidFill>
            </a:endParaRPr>
          </a:p>
        </p:txBody>
      </p:sp>
    </p:spTree>
    <p:extLst>
      <p:ext uri="{BB962C8B-B14F-4D97-AF65-F5344CB8AC3E}">
        <p14:creationId xmlns:p14="http://schemas.microsoft.com/office/powerpoint/2010/main" val="3931434557"/>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9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 4:  Data</a:t>
            </a:r>
            <a:endParaRPr lang="en-US" sz="3600" dirty="0">
              <a:solidFill>
                <a:prstClr val="white"/>
              </a:solidFill>
            </a:endParaRPr>
          </a:p>
        </p:txBody>
      </p:sp>
    </p:spTree>
    <p:extLst>
      <p:ext uri="{BB962C8B-B14F-4D97-AF65-F5344CB8AC3E}">
        <p14:creationId xmlns:p14="http://schemas.microsoft.com/office/powerpoint/2010/main" val="2907052980"/>
      </p:ext>
    </p:extLst>
  </p:cSld>
  <p:clrMapOvr>
    <a:masterClrMapping/>
  </p:clrMapOvr>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0_Custom Layout">
    <p:bg>
      <p:bgPr>
        <a:gradFill>
          <a:gsLst>
            <a:gs pos="0">
              <a:schemeClr val="tx1">
                <a:lumMod val="65000"/>
                <a:lumOff val="35000"/>
              </a:schemeClr>
            </a:gs>
            <a:gs pos="100000">
              <a:schemeClr val="tx1"/>
            </a:gs>
          </a:gsLst>
          <a:lin ang="5400000" scaled="0"/>
        </a:gradFill>
        <a:effectLst/>
      </p:bgPr>
    </p:bg>
    <p:spTree>
      <p:nvGrpSpPr>
        <p:cNvPr id="1" name=""/>
        <p:cNvGrpSpPr/>
        <p:nvPr/>
      </p:nvGrpSpPr>
      <p:grpSpPr>
        <a:xfrm>
          <a:off x="0" y="0"/>
          <a:ext cx="0" cy="0"/>
          <a:chOff x="0" y="0"/>
          <a:chExt cx="0" cy="0"/>
        </a:xfrm>
      </p:grpSpPr>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rPr>
              <a:t>Scenario 5:  Language</a:t>
            </a:r>
            <a:endParaRPr lang="en-US" sz="3600" dirty="0">
              <a:solidFill>
                <a:prstClr val="white"/>
              </a:solidFill>
            </a:endParaRPr>
          </a:p>
        </p:txBody>
      </p:sp>
    </p:spTree>
    <p:extLst>
      <p:ext uri="{BB962C8B-B14F-4D97-AF65-F5344CB8AC3E}">
        <p14:creationId xmlns:p14="http://schemas.microsoft.com/office/powerpoint/2010/main" val="3496703762"/>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050" name="Picture 2" descr="C:\Users\Simon.Guest\AppData\Local\Microsoft\Windows\Temporary Internet Files\Content.IE5\0OOOJB8J\MP900382655[1].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1230"/>
          <a:stretch/>
        </p:blipFill>
        <p:spPr bwMode="auto">
          <a:xfrm>
            <a:off x="-10251"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latin typeface="Segoe UI Light"/>
                <a:cs typeface="Segoe UI Light"/>
              </a:rPr>
              <a:t>Lie, Damned Lies, and Statistics</a:t>
            </a:r>
            <a:endParaRPr lang="en-US" sz="3600" dirty="0">
              <a:solidFill>
                <a:prstClr val="white"/>
              </a:solidFill>
              <a:latin typeface="Segoe UI Light"/>
              <a:cs typeface="Segoe UI Light"/>
            </a:endParaRPr>
          </a:p>
        </p:txBody>
      </p:sp>
    </p:spTree>
    <p:extLst>
      <p:ext uri="{BB962C8B-B14F-4D97-AF65-F5344CB8AC3E}">
        <p14:creationId xmlns:p14="http://schemas.microsoft.com/office/powerpoint/2010/main" val="39411944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2" descr="C:\Users\Simon.Guest\AppData\Local\Microsoft\Windows\Temporary Internet Files\Content.IE5\0OOOJB8J\MP900382655[1].jpg"/>
          <p:cNvPicPr>
            <a:picLocks noChangeAspect="1" noChangeArrowheads="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21230"/>
          <a:stretch/>
        </p:blipFill>
        <p:spPr bwMode="auto">
          <a:xfrm>
            <a:off x="-10251"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latin typeface="Segoe UI Light"/>
                <a:cs typeface="Segoe UI Light"/>
              </a:rPr>
              <a:t>Lie, Damned Lies, and Statistics</a:t>
            </a:r>
            <a:endParaRPr lang="en-US" sz="3600" dirty="0">
              <a:solidFill>
                <a:prstClr val="white"/>
              </a:solidFill>
              <a:latin typeface="Segoe UI Light"/>
              <a:cs typeface="Segoe UI Light"/>
            </a:endParaRPr>
          </a:p>
        </p:txBody>
      </p:sp>
      <p:sp>
        <p:nvSpPr>
          <p:cNvPr id="5" name="Text Placeholder 7"/>
          <p:cNvSpPr>
            <a:spLocks noGrp="1"/>
          </p:cNvSpPr>
          <p:nvPr>
            <p:ph type="body" sz="quarter" idx="10"/>
          </p:nvPr>
        </p:nvSpPr>
        <p:spPr>
          <a:xfrm>
            <a:off x="6678" y="12700"/>
            <a:ext cx="12188825" cy="6858000"/>
          </a:xfrm>
        </p:spPr>
        <p:txBody>
          <a:bodyPr anchor="ctr" anchorCtr="0">
            <a:normAutofit/>
          </a:bodyPr>
          <a:lstStyle>
            <a:lvl1pPr marL="0" indent="0" algn="ctr">
              <a:buNone/>
              <a:defRPr sz="3600">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912199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15"/>
            <a:ext cx="11149013" cy="620683"/>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xmlns:p14="http://schemas.microsoft.com/office/powerpoint/2010/mai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2" descr="C:\Users\Simon.Guest\AppData\Local\Microsoft\Windows\Temporary Internet Files\Content.IE5\0OOOJB8J\MP900382655[1].jpg"/>
          <p:cNvPicPr>
            <a:picLocks noChangeAspect="1" noChangeArrowheads="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21230"/>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latin typeface="Segoe UI Light"/>
                <a:cs typeface="Segoe UI Light"/>
              </a:rPr>
              <a:t>Lie, Damned Lies, and Statistics</a:t>
            </a:r>
            <a:endParaRPr lang="en-US" sz="3600" dirty="0">
              <a:solidFill>
                <a:prstClr val="white"/>
              </a:solidFill>
              <a:latin typeface="Segoe UI Light"/>
              <a:cs typeface="Segoe UI Light"/>
            </a:endParaRPr>
          </a:p>
        </p:txBody>
      </p:sp>
      <p:sp>
        <p:nvSpPr>
          <p:cNvPr id="6" name="Text Placeholder 7"/>
          <p:cNvSpPr>
            <a:spLocks noGrp="1"/>
          </p:cNvSpPr>
          <p:nvPr>
            <p:ph type="body" sz="quarter" idx="10"/>
          </p:nvPr>
        </p:nvSpPr>
        <p:spPr>
          <a:xfrm>
            <a:off x="-10251" y="0"/>
            <a:ext cx="12188825" cy="6858000"/>
          </a:xfrm>
        </p:spPr>
        <p:txBody>
          <a:bodyPr anchor="b" anchorCtr="0">
            <a:normAutofit/>
          </a:bodyPr>
          <a:lstStyle>
            <a:lvl1pPr marL="0" indent="0" algn="ctr">
              <a:buNone/>
              <a:defRPr sz="1600">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4558450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tx2">
                <a:tint val="45000"/>
                <a:satMod val="400000"/>
              </a:schemeClr>
            </a:duotone>
          </a:blip>
          <a:stretch>
            <a:fillRect/>
          </a:stretch>
        </p:blipFill>
        <p:spPr>
          <a:xfrm>
            <a:off x="0" y="0"/>
            <a:ext cx="12188825" cy="6858000"/>
          </a:xfrm>
          <a:prstGeom prst="rect">
            <a:avLst/>
          </a:prstGeom>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latin typeface="Segoe UI Light"/>
                <a:cs typeface="Segoe UI Light"/>
              </a:rPr>
              <a:t>But I’m a Microsoft Guy/Gal</a:t>
            </a:r>
            <a:endParaRPr lang="en-US" sz="3600" dirty="0">
              <a:solidFill>
                <a:prstClr val="white"/>
              </a:solidFill>
              <a:latin typeface="Segoe UI Light"/>
              <a:cs typeface="Segoe UI Light"/>
            </a:endParaRPr>
          </a:p>
        </p:txBody>
      </p:sp>
    </p:spTree>
    <p:extLst>
      <p:ext uri="{BB962C8B-B14F-4D97-AF65-F5344CB8AC3E}">
        <p14:creationId xmlns:p14="http://schemas.microsoft.com/office/powerpoint/2010/main" val="4777096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0"/>
            <a:ext cx="12188825" cy="6858000"/>
          </a:xfrm>
          <a:prstGeom prst="rect">
            <a:avLst/>
          </a:prstGeom>
        </p:spPr>
      </p:pic>
      <p:sp>
        <p:nvSpPr>
          <p:cNvPr id="7" name="Title Placeholder 1"/>
          <p:cNvSpPr txBox="1">
            <a:spLocks/>
          </p:cNvSpPr>
          <p:nvPr userDrawn="1"/>
        </p:nvSpPr>
        <p:spPr>
          <a:xfrm>
            <a:off x="-10251" y="304801"/>
            <a:ext cx="12188825" cy="757906"/>
          </a:xfrm>
          <a:prstGeom prst="rect">
            <a:avLst/>
          </a:prstGeom>
          <a:solidFill>
            <a:schemeClr val="tx1">
              <a:alpha val="40000"/>
            </a:schemeClr>
          </a:solidFill>
          <a:effectLst/>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Segoe UI Light" pitchFamily="34" charset="0"/>
                <a:ea typeface="Segoe UI" pitchFamily="34" charset="0"/>
                <a:cs typeface="Segoe UI" pitchFamily="34" charset="0"/>
              </a:defRPr>
            </a:lvl1pPr>
          </a:lstStyle>
          <a:p>
            <a:r>
              <a:rPr lang="en-US" sz="3600" dirty="0" smtClean="0">
                <a:solidFill>
                  <a:prstClr val="white"/>
                </a:solidFill>
                <a:latin typeface="Segoe UI Light"/>
                <a:cs typeface="Segoe UI Light"/>
              </a:rPr>
              <a:t>But I’m a Microsoft Guy/Gal</a:t>
            </a:r>
            <a:endParaRPr lang="en-US" sz="3600" dirty="0">
              <a:solidFill>
                <a:prstClr val="white"/>
              </a:solidFill>
              <a:latin typeface="Segoe UI Light"/>
              <a:cs typeface="Segoe UI Light"/>
            </a:endParaRPr>
          </a:p>
        </p:txBody>
      </p:sp>
      <p:sp>
        <p:nvSpPr>
          <p:cNvPr id="5" name="Text Placeholder 7"/>
          <p:cNvSpPr>
            <a:spLocks noGrp="1"/>
          </p:cNvSpPr>
          <p:nvPr>
            <p:ph type="body" sz="quarter" idx="10"/>
          </p:nvPr>
        </p:nvSpPr>
        <p:spPr>
          <a:xfrm>
            <a:off x="6678" y="12700"/>
            <a:ext cx="12188825" cy="6858000"/>
          </a:xfrm>
        </p:spPr>
        <p:txBody>
          <a:bodyPr anchor="ctr" anchorCtr="0">
            <a:normAutofit/>
          </a:bodyPr>
          <a:lstStyle>
            <a:lvl1pPr marL="0" indent="0" algn="ctr">
              <a:buNone/>
              <a:defRPr sz="3600">
                <a:solidFill>
                  <a:schemeClr val="bg1"/>
                </a:solidFill>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5179146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4"/>
          <p:cNvSpPr txBox="1">
            <a:spLocks/>
          </p:cNvSpPr>
          <p:nvPr userDrawn="1"/>
        </p:nvSpPr>
        <p:spPr>
          <a:xfrm>
            <a:off x="519113" y="228604"/>
            <a:ext cx="11149013" cy="620683"/>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5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smtClean="0">
                <a:gradFill flip="none" rotWithShape="1">
                  <a:gsLst>
                    <a:gs pos="0">
                      <a:prstClr val="black"/>
                    </a:gs>
                    <a:gs pos="86000">
                      <a:prstClr val="black"/>
                    </a:gs>
                  </a:gsLst>
                  <a:lin ang="5400000" scaled="0"/>
                  <a:tileRect/>
                </a:gradFill>
                <a:latin typeface="Calibri"/>
              </a:rPr>
              <a:t>Scenario 1</a:t>
            </a:r>
            <a:endParaRPr>
              <a:gradFill flip="none" rotWithShape="1">
                <a:gsLst>
                  <a:gs pos="0">
                    <a:prstClr val="black"/>
                  </a:gs>
                  <a:gs pos="86000">
                    <a:prstClr val="black"/>
                  </a:gs>
                </a:gsLst>
                <a:lin ang="5400000" scaled="0"/>
                <a:tileRect/>
              </a:gradFill>
              <a:latin typeface="Calibri"/>
            </a:endParaRPr>
          </a:p>
        </p:txBody>
      </p:sp>
    </p:spTree>
    <p:extLst>
      <p:ext uri="{BB962C8B-B14F-4D97-AF65-F5344CB8AC3E}">
        <p14:creationId xmlns:p14="http://schemas.microsoft.com/office/powerpoint/2010/main" val="305611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0701" y="1439012"/>
            <a:ext cx="11147424" cy="769441"/>
          </a:xfrm>
        </p:spPr>
        <p:txBody>
          <a:bodyPr wrap="square" anchor="t" anchorCtr="0">
            <a:spAutoFit/>
          </a:bodyPr>
          <a:lstStyle>
            <a:lvl1pPr>
              <a:lnSpc>
                <a:spcPct val="90000"/>
              </a:lnSpc>
              <a:defRPr sz="48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519113" y="4180664"/>
            <a:ext cx="11149012" cy="543739"/>
          </a:xfrm>
        </p:spPr>
        <p:txBody>
          <a:bodyPr wrap="square" anchor="b" anchorCtr="0">
            <a:spAutoFit/>
          </a:bodyPr>
          <a:lstStyle>
            <a:lvl1pPr marL="0" indent="0" algn="l">
              <a:lnSpc>
                <a:spcPct val="90000"/>
              </a:lnSpc>
              <a:spcBef>
                <a:spcPts val="0"/>
              </a:spcBef>
              <a:buNone/>
              <a:defRPr>
                <a:gradFill>
                  <a:gsLst>
                    <a:gs pos="0">
                      <a:schemeClr val="accent2"/>
                    </a:gs>
                    <a:gs pos="86000">
                      <a:schemeClr val="accent2"/>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519113" y="5172808"/>
            <a:ext cx="11149012" cy="1378644"/>
          </a:xfrm>
        </p:spPr>
        <p:txBody>
          <a:bodyPr anchor="t" anchorCtr="0">
            <a:normAutofit/>
            <a:scene3d>
              <a:camera prst="orthographicFront"/>
              <a:lightRig rig="flat" dir="t"/>
            </a:scene3d>
            <a:sp3d>
              <a:contourClr>
                <a:schemeClr val="bg2"/>
              </a:contourClr>
            </a:sp3d>
          </a:bodyPr>
          <a:lstStyle>
            <a:lvl1pPr marL="0" indent="0" algn="l">
              <a:buFont typeface="Arial" pitchFamily="34" charset="0"/>
              <a:buNone/>
              <a:defRPr kumimoji="0" lang="en-US" sz="10000" b="0" i="0" u="none" strike="noStrike" kern="1200" cap="none" spc="-642" normalizeH="0" baseline="0" noProof="0" dirty="0" smtClean="0">
                <a:ln w="11430"/>
                <a:gradFill>
                  <a:gsLst>
                    <a:gs pos="0">
                      <a:schemeClr val="accent1"/>
                    </a:gs>
                    <a:gs pos="100000">
                      <a:schemeClr val="accent1"/>
                    </a:gs>
                  </a:gsLst>
                  <a:lin ang="5400000"/>
                </a:gra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88055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Title 4"/>
          <p:cNvSpPr txBox="1">
            <a:spLocks/>
          </p:cNvSpPr>
          <p:nvPr userDrawn="1"/>
        </p:nvSpPr>
        <p:spPr>
          <a:xfrm>
            <a:off x="519113" y="228604"/>
            <a:ext cx="11149013" cy="620683"/>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5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smtClean="0">
                <a:gradFill flip="none" rotWithShape="1">
                  <a:gsLst>
                    <a:gs pos="0">
                      <a:prstClr val="black"/>
                    </a:gs>
                    <a:gs pos="86000">
                      <a:prstClr val="black"/>
                    </a:gs>
                  </a:gsLst>
                  <a:lin ang="5400000" scaled="0"/>
                  <a:tileRect/>
                </a:gradFill>
                <a:latin typeface="Calibri"/>
              </a:rPr>
              <a:t>Scenario 3</a:t>
            </a:r>
            <a:endParaRPr>
              <a:gradFill flip="none" rotWithShape="1">
                <a:gsLst>
                  <a:gs pos="0">
                    <a:prstClr val="black"/>
                  </a:gs>
                  <a:gs pos="86000">
                    <a:prstClr val="black"/>
                  </a:gs>
                </a:gsLst>
                <a:lin ang="5400000" scaled="0"/>
                <a:tileRect/>
              </a:gradFill>
              <a:latin typeface="Calibri"/>
            </a:endParaRPr>
          </a:p>
        </p:txBody>
      </p:sp>
    </p:spTree>
    <p:extLst>
      <p:ext uri="{BB962C8B-B14F-4D97-AF65-F5344CB8AC3E}">
        <p14:creationId xmlns:p14="http://schemas.microsoft.com/office/powerpoint/2010/main" val="399015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9" y="2265480"/>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3" y="4703880"/>
            <a:ext cx="10242551"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9339944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3" y="2431024"/>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7" y="4191008"/>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28264084"/>
      </p:ext>
    </p:extLst>
  </p:cSld>
  <p:clrMapOvr>
    <a:masterClrMapping/>
  </p:clrMapOvr>
  <p:transition xmlns:p14="http://schemas.microsoft.com/office/powerpoint/2010/mai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55047"/>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7" y="418915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19831184"/>
      </p:ext>
    </p:extLst>
  </p:cSld>
  <p:clrMapOvr>
    <a:masterClrMapping/>
  </p:clrMapOvr>
  <p:transition xmlns:p14="http://schemas.microsoft.com/office/powerpoint/2010/mai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7" y="4191008"/>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3" y="4876800"/>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756484731"/>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jpeg"/><Relationship Id="rId21"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2.xml"/><Relationship Id="rId3" Type="http://schemas.openxmlformats.org/officeDocument/2006/relationships/image" Target="../media/image13.jpeg"/></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39.xml"/><Relationship Id="rId21" Type="http://schemas.openxmlformats.org/officeDocument/2006/relationships/slideLayout" Target="../slideLayouts/slideLayout40.xml"/><Relationship Id="rId22" Type="http://schemas.openxmlformats.org/officeDocument/2006/relationships/slideLayout" Target="../slideLayouts/slideLayout41.xml"/><Relationship Id="rId23" Type="http://schemas.openxmlformats.org/officeDocument/2006/relationships/slideLayout" Target="../slideLayouts/slideLayout42.xml"/><Relationship Id="rId24" Type="http://schemas.openxmlformats.org/officeDocument/2006/relationships/slideLayout" Target="../slideLayouts/slideLayout43.xml"/><Relationship Id="rId25" Type="http://schemas.openxmlformats.org/officeDocument/2006/relationships/slideLayout" Target="../slideLayouts/slideLayout44.xml"/><Relationship Id="rId26" Type="http://schemas.openxmlformats.org/officeDocument/2006/relationships/slideLayout" Target="../slideLayouts/slideLayout45.xml"/><Relationship Id="rId27" Type="http://schemas.openxmlformats.org/officeDocument/2006/relationships/slideLayout" Target="../slideLayouts/slideLayout46.xml"/><Relationship Id="rId28" Type="http://schemas.openxmlformats.org/officeDocument/2006/relationships/slideLayout" Target="../slideLayouts/slideLayout47.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30" Type="http://schemas.openxmlformats.org/officeDocument/2006/relationships/slideLayout" Target="../slideLayouts/slideLayout49.xml"/><Relationship Id="rId31" Type="http://schemas.openxmlformats.org/officeDocument/2006/relationships/slideLayout" Target="../slideLayouts/slideLayout50.xml"/><Relationship Id="rId32" Type="http://schemas.openxmlformats.org/officeDocument/2006/relationships/slideLayout" Target="../slideLayouts/slideLayout51.xml"/><Relationship Id="rId9" Type="http://schemas.openxmlformats.org/officeDocument/2006/relationships/slideLayout" Target="../slideLayouts/slideLayout28.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33" Type="http://schemas.openxmlformats.org/officeDocument/2006/relationships/slideLayout" Target="../slideLayouts/slideLayout52.xml"/><Relationship Id="rId34" Type="http://schemas.openxmlformats.org/officeDocument/2006/relationships/theme" Target="../theme/theme3.xml"/><Relationship Id="rId10" Type="http://schemas.openxmlformats.org/officeDocument/2006/relationships/slideLayout" Target="../slideLayouts/slideLayout29.xml"/><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slideLayout" Target="../slideLayouts/slideLayout32.xml"/><Relationship Id="rId14" Type="http://schemas.openxmlformats.org/officeDocument/2006/relationships/slideLayout" Target="../slideLayouts/slideLayout33.xml"/><Relationship Id="rId15" Type="http://schemas.openxmlformats.org/officeDocument/2006/relationships/slideLayout" Target="../slideLayouts/slideLayout34.xml"/><Relationship Id="rId16" Type="http://schemas.openxmlformats.org/officeDocument/2006/relationships/slideLayout" Target="../slideLayouts/slideLayout35.xml"/><Relationship Id="rId17" Type="http://schemas.openxmlformats.org/officeDocument/2006/relationships/slideLayout" Target="../slideLayouts/slideLayout36.xml"/><Relationship Id="rId18" Type="http://schemas.openxmlformats.org/officeDocument/2006/relationships/slideLayout" Target="../slideLayouts/slideLayout37.xml"/><Relationship Id="rId1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theme" Target="../theme/theme4.xml"/><Relationship Id="rId11" Type="http://schemas.openxmlformats.org/officeDocument/2006/relationships/image" Target="../media/image38.jpeg"/><Relationship Id="rId1" Type="http://schemas.openxmlformats.org/officeDocument/2006/relationships/slideLayout" Target="../slideLayouts/slideLayout53.xml"/><Relationship Id="rId2"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theme" Target="../theme/theme5.xml"/><Relationship Id="rId3" Type="http://schemas.openxmlformats.org/officeDocument/2006/relationships/image" Target="../media/image39.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theme" Target="../theme/theme6.xml"/><Relationship Id="rId10" Type="http://schemas.openxmlformats.org/officeDocument/2006/relationships/image" Target="../media/image38.jpeg"/><Relationship Id="rId1" Type="http://schemas.openxmlformats.org/officeDocument/2006/relationships/slideLayout" Target="../slideLayouts/slideLayout63.xml"/><Relationship Id="rId2"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9.xml"/><Relationship Id="rId20" Type="http://schemas.openxmlformats.org/officeDocument/2006/relationships/slideLayout" Target="../slideLayouts/slideLayout90.xml"/><Relationship Id="rId21" Type="http://schemas.openxmlformats.org/officeDocument/2006/relationships/slideLayout" Target="../slideLayouts/slideLayout91.xml"/><Relationship Id="rId22" Type="http://schemas.openxmlformats.org/officeDocument/2006/relationships/slideLayout" Target="../slideLayouts/slideLayout92.xml"/><Relationship Id="rId23" Type="http://schemas.openxmlformats.org/officeDocument/2006/relationships/slideLayout" Target="../slideLayouts/slideLayout93.xml"/><Relationship Id="rId24" Type="http://schemas.openxmlformats.org/officeDocument/2006/relationships/slideLayout" Target="../slideLayouts/slideLayout94.xml"/><Relationship Id="rId25" Type="http://schemas.openxmlformats.org/officeDocument/2006/relationships/slideLayout" Target="../slideLayouts/slideLayout95.xml"/><Relationship Id="rId26" Type="http://schemas.openxmlformats.org/officeDocument/2006/relationships/theme" Target="../theme/theme7.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Relationship Id="rId15" Type="http://schemas.openxmlformats.org/officeDocument/2006/relationships/slideLayout" Target="../slideLayouts/slideLayout85.xml"/><Relationship Id="rId16" Type="http://schemas.openxmlformats.org/officeDocument/2006/relationships/slideLayout" Target="../slideLayouts/slideLayout86.xml"/><Relationship Id="rId17" Type="http://schemas.openxmlformats.org/officeDocument/2006/relationships/slideLayout" Target="../slideLayouts/slideLayout87.xml"/><Relationship Id="rId18" Type="http://schemas.openxmlformats.org/officeDocument/2006/relationships/slideLayout" Target="../slideLayouts/slideLayout88.xml"/><Relationship Id="rId19" Type="http://schemas.openxmlformats.org/officeDocument/2006/relationships/slideLayout" Target="../slideLayouts/slideLayout89.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04.xml"/><Relationship Id="rId20" Type="http://schemas.openxmlformats.org/officeDocument/2006/relationships/image" Target="../media/image1.jpeg"/><Relationship Id="rId21" Type="http://schemas.openxmlformats.org/officeDocument/2006/relationships/image" Target="../media/image2.png"/><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Relationship Id="rId14" Type="http://schemas.openxmlformats.org/officeDocument/2006/relationships/slideLayout" Target="../slideLayouts/slideLayout109.xml"/><Relationship Id="rId15" Type="http://schemas.openxmlformats.org/officeDocument/2006/relationships/slideLayout" Target="../slideLayouts/slideLayout110.xml"/><Relationship Id="rId16" Type="http://schemas.openxmlformats.org/officeDocument/2006/relationships/slideLayout" Target="../slideLayouts/slideLayout111.xml"/><Relationship Id="rId17" Type="http://schemas.openxmlformats.org/officeDocument/2006/relationships/slideLayout" Target="../slideLayouts/slideLayout112.xml"/><Relationship Id="rId18" Type="http://schemas.openxmlformats.org/officeDocument/2006/relationships/slideLayout" Target="../slideLayouts/slideLayout113.xml"/><Relationship Id="rId19" Type="http://schemas.openxmlformats.org/officeDocument/2006/relationships/theme" Target="../theme/theme8.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15"/>
            <a:ext cx="11149013" cy="620683"/>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0" r:id="rId1"/>
    <p:sldLayoutId id="2147483695" r:id="rId2"/>
    <p:sldLayoutId id="2147483726" r:id="rId3"/>
    <p:sldLayoutId id="2147483722" r:id="rId4"/>
    <p:sldLayoutId id="2147483727" r:id="rId5"/>
    <p:sldLayoutId id="2147483733" r:id="rId6"/>
    <p:sldLayoutId id="2147483734" r:id="rId7"/>
    <p:sldLayoutId id="2147483696" r:id="rId8"/>
    <p:sldLayoutId id="2147483731" r:id="rId9"/>
    <p:sldLayoutId id="2147483697" r:id="rId10"/>
    <p:sldLayoutId id="2147483698" r:id="rId11"/>
    <p:sldLayoutId id="2147483699" r:id="rId12"/>
    <p:sldLayoutId id="2147483700" r:id="rId13"/>
    <p:sldLayoutId id="2147483701" r:id="rId14"/>
    <p:sldLayoutId id="2147483728" r:id="rId15"/>
    <p:sldLayoutId id="2147483735" r:id="rId16"/>
    <p:sldLayoutId id="2147483703" r:id="rId17"/>
    <p:sldLayoutId id="2147483704" r:id="rId18"/>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1"/>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1"/>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1"/>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16"/>
            <a:ext cx="11149013" cy="620683"/>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16"/>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67"/>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latin typeface="Calibri"/>
              </a:rPr>
              <a:pPr defTabSz="914400"/>
              <a:t>5/19/11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4515" y="6356367"/>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5326" y="6356367"/>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07426006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83" r:id="rId15"/>
    <p:sldLayoutId id="2147483784"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85" r:id="rId25"/>
    <p:sldLayoutId id="2147483786" r:id="rId26"/>
    <p:sldLayoutId id="2147483764" r:id="rId27"/>
    <p:sldLayoutId id="2147483765" r:id="rId28"/>
    <p:sldLayoutId id="2147483766" r:id="rId29"/>
    <p:sldLayoutId id="2147483767" r:id="rId30"/>
    <p:sldLayoutId id="2147483768" r:id="rId31"/>
    <p:sldLayoutId id="2147483769" r:id="rId32"/>
    <p:sldLayoutId id="2147483770" r:id="rId3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2" y="152400"/>
            <a:ext cx="11274663"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722" y="1600206"/>
            <a:ext cx="1127466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6205489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Lst>
  <p:txStyles>
    <p:titleStyle>
      <a:lvl1pPr algn="ctr" defTabSz="914400" rtl="0" eaLnBrk="1" latinLnBrk="0" hangingPunct="1">
        <a:spcBef>
          <a:spcPct val="0"/>
        </a:spcBef>
        <a:buNone/>
        <a:defRPr sz="44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2" y="2743200"/>
            <a:ext cx="11274663"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691411513"/>
      </p:ext>
    </p:extLst>
  </p:cSld>
  <p:clrMap bg1="lt1" tx1="dk1" bg2="lt2" tx2="dk2" accent1="accent1" accent2="accent2" accent3="accent3" accent4="accent4" accent5="accent5" accent6="accent6" hlink="hlink" folHlink="folHlink"/>
  <p:sldLayoutIdLst>
    <p:sldLayoutId id="2147483782" r:id="rId1"/>
  </p:sldLayoutIdLst>
  <p:txStyles>
    <p:titleStyle>
      <a:lvl1pPr algn="ctr" defTabSz="914400" rtl="0" eaLnBrk="1" latinLnBrk="0" hangingPunct="1">
        <a:spcBef>
          <a:spcPct val="0"/>
        </a:spcBef>
        <a:buNone/>
        <a:defRPr sz="44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2" y="152400"/>
            <a:ext cx="11274663"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722" y="1600206"/>
            <a:ext cx="1127466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4648345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Lst>
  <p:txStyles>
    <p:titleStyle>
      <a:lvl1pPr algn="ctr" defTabSz="914400" rtl="0" eaLnBrk="1" latinLnBrk="0" hangingPunct="1">
        <a:spcBef>
          <a:spcPct val="0"/>
        </a:spcBef>
        <a:buNone/>
        <a:defRPr sz="44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9"/>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latin typeface="Calibri"/>
              </a:rPr>
              <a:pPr defTabSz="914400"/>
              <a:t>5/19/11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4515" y="6356359"/>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5326" y="6356359"/>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97413905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7"/>
            <a:ext cx="11149013" cy="620683"/>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656177"/>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Lst>
  <p:transition xmlns:p14="http://schemas.microsoft.com/office/powerpoint/2010/mai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1"/>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1"/>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1"/>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11.png"/><Relationship Id="rId3" Type="http://schemas.microsoft.com/office/2007/relationships/hdphoto" Target="../media/hdphoto25.wdp"/></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12.png"/><Relationship Id="rId3" Type="http://schemas.microsoft.com/office/2007/relationships/hdphoto" Target="../media/hdphoto26.wdp"/></Relationships>
</file>

<file path=ppt/slides/_rels/slide105.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1" Type="http://schemas.openxmlformats.org/officeDocument/2006/relationships/slideLayout" Target="../slideLayouts/slideLayout47.xml"/><Relationship Id="rId2" Type="http://schemas.openxmlformats.org/officeDocument/2006/relationships/image" Target="../media/image113.png"/></Relationships>
</file>

<file path=ppt/slides/_rels/slide106.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1" Type="http://schemas.openxmlformats.org/officeDocument/2006/relationships/slideLayout" Target="../slideLayouts/slideLayout47.xml"/><Relationship Id="rId2" Type="http://schemas.openxmlformats.org/officeDocument/2006/relationships/image" Target="../media/image9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22.png"/><Relationship Id="rId3" Type="http://schemas.openxmlformats.org/officeDocument/2006/relationships/image" Target="../media/image12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2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chart" Target="../charts/char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2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2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27.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28.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1.xml.rels><?xml version="1.0" encoding="UTF-8" standalone="yes"?>
<Relationships xmlns="http://schemas.openxmlformats.org/package/2006/relationships"><Relationship Id="rId3" Type="http://schemas.microsoft.com/office/2007/relationships/hdphoto" Target="../media/hdphoto27.wdp"/><Relationship Id="rId4" Type="http://schemas.openxmlformats.org/officeDocument/2006/relationships/image" Target="../media/image130.png"/><Relationship Id="rId1" Type="http://schemas.openxmlformats.org/officeDocument/2006/relationships/slideLayout" Target="../slideLayouts/slideLayout50.xml"/><Relationship Id="rId2" Type="http://schemas.openxmlformats.org/officeDocument/2006/relationships/image" Target="../media/image12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31.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hyperlink" Target="http://upload.wikimedia.org/wikipedia/commons/e/ee/Suica_laptop_reader.jpg" TargetMode="External"/><Relationship Id="rId3" Type="http://schemas.openxmlformats.org/officeDocument/2006/relationships/image" Target="../media/image132.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33.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34.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5.jpeg"/></Relationships>
</file>

<file path=ppt/slides/_rels/slide131.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15.png"/><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39.png"/><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132.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39.png"/><Relationship Id="rId1" Type="http://schemas.openxmlformats.org/officeDocument/2006/relationships/slideLayout" Target="../slideLayouts/slideLayout110.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chart" Target="../charts/char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chart" Target="../charts/chart3.xml"/><Relationship Id="rId3" Type="http://schemas.openxmlformats.org/officeDocument/2006/relationships/chart" Target="../charts/char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chart" Target="../charts/char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chart" Target="../charts/char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chart" Target="../charts/char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chart" Target="../charts/char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chart" Target="../charts/char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chart" Target="../charts/chart10.xml"/></Relationships>
</file>

<file path=ppt/slides/_rels/slide24.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30.xml"/><Relationship Id="rId3" Type="http://schemas.openxmlformats.org/officeDocument/2006/relationships/chart" Target="../charts/chart11.xml"/></Relationships>
</file>

<file path=ppt/slides/_rels/slide25.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30.xml"/><Relationship Id="rId3" Type="http://schemas.openxmlformats.org/officeDocument/2006/relationships/chart" Target="../charts/chart12.xml"/></Relationships>
</file>

<file path=ppt/slides/_rels/slide26.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30.xml"/><Relationship Id="rId3" Type="http://schemas.openxmlformats.org/officeDocument/2006/relationships/chart" Target="../charts/chart13.xml"/></Relationships>
</file>

<file path=ppt/slides/_rels/slide27.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30.xml"/><Relationship Id="rId3" Type="http://schemas.openxmlformats.org/officeDocument/2006/relationships/chart" Target="../charts/chart14.xml"/></Relationships>
</file>

<file path=ppt/slides/_rels/slide28.xml.rels><?xml version="1.0" encoding="UTF-8" standalone="yes"?>
<Relationships xmlns="http://schemas.openxmlformats.org/package/2006/relationships"><Relationship Id="rId3" Type="http://schemas.openxmlformats.org/officeDocument/2006/relationships/chart" Target="../charts/chart15.xml"/><Relationship Id="rId4" Type="http://schemas.openxmlformats.org/officeDocument/2006/relationships/chart" Target="../charts/chart16.xml"/><Relationship Id="rId1" Type="http://schemas.openxmlformats.org/officeDocument/2006/relationships/tags" Target="../tags/tag5.xml"/><Relationship Id="rId2"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chart" Target="../charts/chart17.xml"/><Relationship Id="rId4" Type="http://schemas.openxmlformats.org/officeDocument/2006/relationships/chart" Target="../charts/chart18.xml"/><Relationship Id="rId1" Type="http://schemas.openxmlformats.org/officeDocument/2006/relationships/tags" Target="../tags/tag6.xml"/><Relationship Id="rId2"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tags" Target="../tags/tag7.xml"/><Relationship Id="rId2"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32.xml"/><Relationship Id="rId3" Type="http://schemas.openxmlformats.org/officeDocument/2006/relationships/image" Target="../media/image5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4.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hyperlink" Target="http://www.engadget.com/2010/11/08/samsung-confirms-continuum-dual-display-android-handset-for-veri/" TargetMode="External"/><Relationship Id="rId4" Type="http://schemas.openxmlformats.org/officeDocument/2006/relationships/image" Target="../media/image55.jpeg"/><Relationship Id="rId1" Type="http://schemas.openxmlformats.org/officeDocument/2006/relationships/tags" Target="../tags/tag9.xml"/><Relationship Id="rId2"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32.xml"/><Relationship Id="rId3" Type="http://schemas.openxmlformats.org/officeDocument/2006/relationships/image" Target="../media/image5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hyperlink" Target="http://www.engadget.com/2010/10/27/walgreens-now-selling-100-maylong-m-150-android-tablet/" TargetMode="External"/><Relationship Id="rId3" Type="http://schemas.openxmlformats.org/officeDocument/2006/relationships/image" Target="../media/image5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hyperlink" Target="http://www.engadget.com/2010/10/27/walgreens-now-selling-100-maylong-m-150-android-tablet/" TargetMode="External"/><Relationship Id="rId3" Type="http://schemas.openxmlformats.org/officeDocument/2006/relationships/image" Target="../media/image5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6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6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4.jpeg"/></Relationships>
</file>

<file path=ppt/slides/_rels/slide53.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32.xml"/><Relationship Id="rId3" Type="http://schemas.openxmlformats.org/officeDocument/2006/relationships/image" Target="../media/image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6.jpeg"/></Relationships>
</file>

<file path=ppt/slides/_rels/slide56.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32.xml"/><Relationship Id="rId3"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35.xml"/><Relationship Id="rId2" Type="http://schemas.openxmlformats.org/officeDocument/2006/relationships/image" Target="../media/image5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35.xml"/><Relationship Id="rId2"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emf"/><Relationship Id="rId6" Type="http://schemas.openxmlformats.org/officeDocument/2006/relationships/image" Target="../media/image78.emf"/><Relationship Id="rId7" Type="http://schemas.openxmlformats.org/officeDocument/2006/relationships/image" Target="../media/image79.emf"/><Relationship Id="rId1" Type="http://schemas.openxmlformats.org/officeDocument/2006/relationships/slideLayout" Target="../slideLayouts/slideLayout35.xml"/><Relationship Id="rId2" Type="http://schemas.openxmlformats.org/officeDocument/2006/relationships/image" Target="../media/image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1" Type="http://schemas.openxmlformats.org/officeDocument/2006/relationships/tags" Target="../tags/tag13.xml"/><Relationship Id="rId2"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3.png"/><Relationship Id="rId3" Type="http://schemas.openxmlformats.org/officeDocument/2006/relationships/image" Target="../media/image8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43.xml"/><Relationship Id="rId2" Type="http://schemas.openxmlformats.org/officeDocument/2006/relationships/image" Target="../media/image85.pn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5.png"/><Relationship Id="rId5" Type="http://schemas.openxmlformats.org/officeDocument/2006/relationships/image" Target="../media/image89.png"/><Relationship Id="rId6" Type="http://schemas.openxmlformats.org/officeDocument/2006/relationships/image" Target="../media/image87.png"/><Relationship Id="rId7" Type="http://schemas.openxmlformats.org/officeDocument/2006/relationships/image" Target="../media/image90.png"/><Relationship Id="rId1" Type="http://schemas.openxmlformats.org/officeDocument/2006/relationships/slideLayout" Target="../slideLayouts/slideLayout43.xml"/><Relationship Id="rId2"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microsoft.com/office/2007/relationships/hdphoto" Target="../media/hdphoto20.wdp"/><Relationship Id="rId4" Type="http://schemas.openxmlformats.org/officeDocument/2006/relationships/image" Target="../media/image92.PNG"/><Relationship Id="rId1" Type="http://schemas.openxmlformats.org/officeDocument/2006/relationships/slideLayout" Target="../slideLayouts/slideLayout43.xml"/><Relationship Id="rId2" Type="http://schemas.openxmlformats.org/officeDocument/2006/relationships/image" Target="../media/image9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4" Type="http://schemas.microsoft.com/office/2007/relationships/hdphoto" Target="../media/hdphoto19.wdp"/><Relationship Id="rId5" Type="http://schemas.openxmlformats.org/officeDocument/2006/relationships/image" Target="../media/image50.jpeg"/><Relationship Id="rId1" Type="http://schemas.openxmlformats.org/officeDocument/2006/relationships/slideLayout" Target="../slideLayouts/slideLayout27.xml"/><Relationship Id="rId2" Type="http://schemas.openxmlformats.org/officeDocument/2006/relationships/image" Target="../media/image4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93.png"/></Relationships>
</file>

<file path=ppt/slides/_rels/slide81.xml.rels><?xml version="1.0" encoding="UTF-8" standalone="yes"?>
<Relationships xmlns="http://schemas.openxmlformats.org/package/2006/relationships"><Relationship Id="rId3" Type="http://schemas.microsoft.com/office/2007/relationships/hdphoto" Target="../media/hdphoto21.wdp"/><Relationship Id="rId4" Type="http://schemas.openxmlformats.org/officeDocument/2006/relationships/image" Target="../media/image95.png"/><Relationship Id="rId5" Type="http://schemas.microsoft.com/office/2007/relationships/hdphoto" Target="../media/hdphoto22.wdp"/><Relationship Id="rId6" Type="http://schemas.openxmlformats.org/officeDocument/2006/relationships/image" Target="../media/image96.png"/><Relationship Id="rId7" Type="http://schemas.microsoft.com/office/2007/relationships/hdphoto" Target="../media/hdphoto23.wdp"/><Relationship Id="rId1" Type="http://schemas.openxmlformats.org/officeDocument/2006/relationships/slideLayout" Target="../slideLayouts/slideLayout43.xml"/><Relationship Id="rId2" Type="http://schemas.openxmlformats.org/officeDocument/2006/relationships/image" Target="../media/image9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42.xml"/><Relationship Id="rId2" Type="http://schemas.openxmlformats.org/officeDocument/2006/relationships/image" Target="../media/image9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0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02.png"/><Relationship Id="rId3" Type="http://schemas.openxmlformats.org/officeDocument/2006/relationships/image" Target="../media/image10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0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0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06.jpeg"/><Relationship Id="rId3" Type="http://schemas.openxmlformats.org/officeDocument/2006/relationships/image" Target="../media/image107.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08.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0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10.png"/><Relationship Id="rId3" Type="http://schemas.microsoft.com/office/2007/relationships/hdphoto" Target="../media/hdphoto24.wdp"/></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http://www.gartner.com/it/page.jsp?id=1434613</a:t>
            </a:r>
          </a:p>
        </p:txBody>
      </p:sp>
      <p:graphicFrame>
        <p:nvGraphicFramePr>
          <p:cNvPr id="4" name="Table 3"/>
          <p:cNvGraphicFramePr>
            <a:graphicFrameLocks noGrp="1"/>
          </p:cNvGraphicFramePr>
          <p:nvPr>
            <p:extLst>
              <p:ext uri="{D42A27DB-BD31-4B8C-83A1-F6EECF244321}">
                <p14:modId xmlns:p14="http://schemas.microsoft.com/office/powerpoint/2010/main" val="1580233134"/>
              </p:ext>
            </p:extLst>
          </p:nvPr>
        </p:nvGraphicFramePr>
        <p:xfrm>
          <a:off x="2031478" y="1905000"/>
          <a:ext cx="8125884" cy="28651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062942"/>
                <a:gridCol w="4062942"/>
              </a:tblGrid>
              <a:tr h="370840">
                <a:tc>
                  <a:txBody>
                    <a:bodyPr/>
                    <a:lstStyle/>
                    <a:p>
                      <a:pPr algn="ctr"/>
                      <a:r>
                        <a:rPr lang="en-US" dirty="0" smtClean="0">
                          <a:latin typeface="Segoe UI" pitchFamily="34" charset="0"/>
                          <a:ea typeface="Segoe UI" pitchFamily="34" charset="0"/>
                          <a:cs typeface="Segoe UI" pitchFamily="34" charset="0"/>
                        </a:rPr>
                        <a:t>Operating System</a:t>
                      </a:r>
                      <a:endParaRPr lang="en-US"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WW Market</a:t>
                      </a:r>
                      <a:r>
                        <a:rPr lang="en-US" baseline="0" dirty="0" smtClean="0">
                          <a:latin typeface="Segoe UI" pitchFamily="34" charset="0"/>
                          <a:ea typeface="Segoe UI" pitchFamily="34" charset="0"/>
                          <a:cs typeface="Segoe UI" pitchFamily="34" charset="0"/>
                        </a:rPr>
                        <a:t> Share (%age) Forecast end of 2010</a:t>
                      </a:r>
                      <a:endParaRPr lang="en-US"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smtClean="0">
                          <a:latin typeface="Segoe UI" pitchFamily="34" charset="0"/>
                          <a:ea typeface="Segoe UI" pitchFamily="34" charset="0"/>
                          <a:cs typeface="Segoe UI" pitchFamily="34" charset="0"/>
                        </a:rPr>
                        <a:t>Symbian</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40.1</a:t>
                      </a:r>
                      <a:endParaRPr lang="en-US"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smtClean="0">
                          <a:latin typeface="Segoe UI" pitchFamily="34" charset="0"/>
                          <a:ea typeface="Segoe UI" pitchFamily="34" charset="0"/>
                          <a:cs typeface="Segoe UI" pitchFamily="34" charset="0"/>
                        </a:rPr>
                        <a:t>Android</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17.7</a:t>
                      </a:r>
                      <a:endParaRPr lang="en-US"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smtClean="0">
                          <a:latin typeface="Segoe UI" pitchFamily="34" charset="0"/>
                          <a:ea typeface="Segoe UI" pitchFamily="34" charset="0"/>
                          <a:cs typeface="Segoe UI" pitchFamily="34" charset="0"/>
                        </a:rPr>
                        <a:t>RIM</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17.5</a:t>
                      </a:r>
                      <a:endParaRPr lang="en-US"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err="1" smtClean="0">
                          <a:latin typeface="Segoe UI" pitchFamily="34" charset="0"/>
                          <a:ea typeface="Segoe UI" pitchFamily="34" charset="0"/>
                          <a:cs typeface="Segoe UI" pitchFamily="34" charset="0"/>
                        </a:rPr>
                        <a:t>iOS</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15.4</a:t>
                      </a:r>
                      <a:endParaRPr lang="en-US"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smtClean="0">
                          <a:latin typeface="Segoe UI" pitchFamily="34" charset="0"/>
                          <a:ea typeface="Segoe UI" pitchFamily="34" charset="0"/>
                          <a:cs typeface="Segoe UI" pitchFamily="34" charset="0"/>
                        </a:rPr>
                        <a:t>WM6.x/WP7</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4.7</a:t>
                      </a:r>
                      <a:endParaRPr lang="en-US"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smtClean="0">
                          <a:latin typeface="Segoe UI" pitchFamily="34" charset="0"/>
                          <a:ea typeface="Segoe UI" pitchFamily="34" charset="0"/>
                          <a:cs typeface="Segoe UI" pitchFamily="34" charset="0"/>
                        </a:rPr>
                        <a:t>Other</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4.7</a:t>
                      </a:r>
                      <a:endParaRPr lang="en-US" dirty="0">
                        <a:latin typeface="Segoe UI" pitchFamily="34" charset="0"/>
                        <a:ea typeface="Segoe UI" pitchFamily="34" charset="0"/>
                        <a:cs typeface="Segoe UI" pitchFamily="34" charset="0"/>
                      </a:endParaRPr>
                    </a:p>
                  </a:txBody>
                  <a:tcPr marL="121888" marR="121888"/>
                </a:tc>
              </a:tr>
            </a:tbl>
          </a:graphicData>
        </a:graphic>
      </p:graphicFrame>
    </p:spTree>
    <p:extLst>
      <p:ext uri="{BB962C8B-B14F-4D97-AF65-F5344CB8AC3E}">
        <p14:creationId xmlns:p14="http://schemas.microsoft.com/office/powerpoint/2010/main" val="3682308142"/>
      </p:ext>
    </p:extLst>
  </p:cSld>
  <p:clrMapOvr>
    <a:masterClrMapping/>
  </p:clrMapOvr>
  <mc:AlternateContent xmlns:mc="http://schemas.openxmlformats.org/markup-compatibility/2006" xmlns:p14="http://schemas.microsoft.com/office/powerpoint/2010/main">
    <mc:Choice Requires="p14">
      <p:transition spd="med" p14:dur="700" advTm="49018">
        <p:fade/>
      </p:transition>
    </mc:Choice>
    <mc:Fallback xmlns="">
      <p:transition xmlns:p14="http://schemas.microsoft.com/office/powerpoint/2010/main" spd="med" advTm="49018">
        <p:fade/>
      </p:transitio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b="1" dirty="0" smtClean="0"/>
              <a:t>Definition:  </a:t>
            </a:r>
            <a:r>
              <a:rPr lang="en-US" dirty="0" smtClean="0"/>
              <a:t>Extending the public/consumer face of business using mobile devices</a:t>
            </a:r>
          </a:p>
        </p:txBody>
      </p:sp>
    </p:spTree>
    <p:extLst>
      <p:ext uri="{BB962C8B-B14F-4D97-AF65-F5344CB8AC3E}">
        <p14:creationId xmlns:p14="http://schemas.microsoft.com/office/powerpoint/2010/main" val="243016649"/>
      </p:ext>
    </p:extLst>
  </p:cSld>
  <p:clrMapOvr>
    <a:masterClrMapping/>
  </p:clrMapOvr>
  <mc:AlternateContent xmlns:mc="http://schemas.openxmlformats.org/markup-compatibility/2006" xmlns:p14="http://schemas.microsoft.com/office/powerpoint/2010/main">
    <mc:Choice Requires="p14">
      <p:transition spd="med" p14:dur="700" advTm="26398">
        <p:fade/>
      </p:transition>
    </mc:Choice>
    <mc:Fallback xmlns="">
      <p:transition xmlns:p14="http://schemas.microsoft.com/office/powerpoint/2010/main" spd="med" advTm="26398">
        <p:fade/>
      </p:transitio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dirty="0" smtClean="0"/>
              <a:t>Mobile </a:t>
            </a:r>
            <a:r>
              <a:rPr lang="en-US" i="1" dirty="0" smtClean="0"/>
              <a:t>as-an-extension-of</a:t>
            </a:r>
            <a:r>
              <a:rPr lang="en-US" dirty="0" smtClean="0"/>
              <a:t> Web Presence</a:t>
            </a:r>
          </a:p>
        </p:txBody>
      </p:sp>
    </p:spTree>
    <p:extLst>
      <p:ext uri="{BB962C8B-B14F-4D97-AF65-F5344CB8AC3E}">
        <p14:creationId xmlns:p14="http://schemas.microsoft.com/office/powerpoint/2010/main" val="1158684621"/>
      </p:ext>
    </p:extLst>
  </p:cSld>
  <p:clrMapOvr>
    <a:masterClrMapping/>
  </p:clrMapOvr>
  <mc:AlternateContent xmlns:mc="http://schemas.openxmlformats.org/markup-compatibility/2006" xmlns:p14="http://schemas.microsoft.com/office/powerpoint/2010/main">
    <mc:Choice Requires="p14">
      <p:transition spd="med" p14:dur="700" advTm="9783">
        <p:fade/>
      </p:transition>
    </mc:Choice>
    <mc:Fallback xmlns="">
      <p:transition xmlns:p14="http://schemas.microsoft.com/office/powerpoint/2010/main" spd="med" advTm="9783">
        <p:fade/>
      </p:transitio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dirty="0" smtClean="0"/>
              <a:t> </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99351" l="0" r="100000">
                        <a14:foregroundMark x1="18568" y1="21429" x2="18568" y2="21429"/>
                        <a14:foregroundMark x1="30537" y1="60390" x2="30537" y2="60390"/>
                        <a14:foregroundMark x1="32886" y1="64610" x2="32886" y2="64610"/>
                        <a14:foregroundMark x1="37248" y1="70779" x2="37248" y2="70779"/>
                        <a14:foregroundMark x1="46421" y1="67532" x2="46421" y2="67532"/>
                        <a14:foregroundMark x1="59843" y1="60390" x2="59843" y2="60390"/>
                        <a14:foregroundMark x1="67002" y1="60065" x2="67002" y2="60065"/>
                        <a14:foregroundMark x1="74609" y1="63961" x2="74609" y2="63961"/>
                        <a14:foregroundMark x1="81096" y1="60390" x2="81096" y2="60390"/>
                        <a14:foregroundMark x1="86913" y1="62987" x2="86913" y2="62987"/>
                        <a14:foregroundMark x1="28076" y1="25649" x2="28076" y2="25649"/>
                        <a14:foregroundMark x1="32327" y1="31818" x2="32327" y2="31818"/>
                        <a14:foregroundMark x1="37584" y1="31169" x2="37584" y2="31169"/>
                        <a14:foregroundMark x1="41723" y1="31169" x2="41723" y2="31169"/>
                        <a14:foregroundMark x1="44519" y1="31169" x2="44519" y2="31169"/>
                        <a14:foregroundMark x1="47875" y1="32792" x2="47875" y2="32792"/>
                        <a14:foregroundMark x1="53579" y1="29870" x2="53579" y2="29870"/>
                        <a14:foregroundMark x1="57383" y1="29870" x2="57383" y2="29870"/>
                        <a14:foregroundMark x1="61186" y1="27273" x2="61186" y2="27273"/>
                        <a14:foregroundMark x1="68904" y1="30195" x2="68904" y2="30195"/>
                        <a14:foregroundMark x1="75615" y1="29870" x2="75615" y2="29870"/>
                        <a14:foregroundMark x1="81096" y1="33442" x2="81096" y2="33442"/>
                        <a14:foregroundMark x1="83893" y1="25649" x2="83893" y2="25649"/>
                        <a14:foregroundMark x1="88926" y1="29221" x2="88926" y2="29221"/>
                      </a14:backgroundRemoval>
                    </a14:imgEffect>
                  </a14:imgLayer>
                </a14:imgProps>
              </a:ext>
            </a:extLst>
          </a:blip>
          <a:stretch>
            <a:fillRect/>
          </a:stretch>
        </p:blipFill>
        <p:spPr>
          <a:xfrm>
            <a:off x="2162857" y="2216248"/>
            <a:ext cx="7644954" cy="2633832"/>
          </a:xfrm>
          <a:prstGeom prst="rect">
            <a:avLst/>
          </a:prstGeom>
        </p:spPr>
      </p:pic>
    </p:spTree>
    <p:extLst>
      <p:ext uri="{BB962C8B-B14F-4D97-AF65-F5344CB8AC3E}">
        <p14:creationId xmlns:p14="http://schemas.microsoft.com/office/powerpoint/2010/main" val="1785489578"/>
      </p:ext>
    </p:extLst>
  </p:cSld>
  <p:clrMapOvr>
    <a:masterClrMapping/>
  </p:clrMapOvr>
  <mc:AlternateContent xmlns:mc="http://schemas.openxmlformats.org/markup-compatibility/2006" xmlns:p14="http://schemas.microsoft.com/office/powerpoint/2010/main">
    <mc:Choice Requires="p14">
      <p:transition spd="med" p14:dur="700" advTm="9783">
        <p:fade/>
      </p:transition>
    </mc:Choice>
    <mc:Fallback xmlns="">
      <p:transition xmlns:p14="http://schemas.microsoft.com/office/powerpoint/2010/main" spd="med" advTm="9783">
        <p:fade/>
      </p:transition>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i="1" dirty="0" smtClean="0"/>
              <a:t>Within-the-experience</a:t>
            </a:r>
            <a:r>
              <a:rPr lang="en-US" dirty="0" smtClean="0"/>
              <a:t> mobile applications</a:t>
            </a:r>
          </a:p>
        </p:txBody>
      </p:sp>
    </p:spTree>
    <p:extLst>
      <p:ext uri="{BB962C8B-B14F-4D97-AF65-F5344CB8AC3E}">
        <p14:creationId xmlns:p14="http://schemas.microsoft.com/office/powerpoint/2010/main" val="2964905505"/>
      </p:ext>
    </p:extLst>
  </p:cSld>
  <p:clrMapOvr>
    <a:masterClrMapping/>
  </p:clrMapOvr>
  <mc:AlternateContent xmlns:mc="http://schemas.openxmlformats.org/markup-compatibility/2006" xmlns:p14="http://schemas.microsoft.com/office/powerpoint/2010/main">
    <mc:Choice Requires="p14">
      <p:transition spd="med" p14:dur="700" advTm="15172">
        <p:fade/>
      </p:transition>
    </mc:Choice>
    <mc:Fallback xmlns="">
      <p:transition xmlns:p14="http://schemas.microsoft.com/office/powerpoint/2010/main" spd="med" advTm="15172">
        <p:fade/>
      </p:transitio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Realtor.com (Move, Inc.)</a:t>
            </a:r>
          </a:p>
          <a:p>
            <a:endParaRPr lang="en-US" dirty="0"/>
          </a:p>
          <a:p>
            <a:endParaRPr lang="en-US" dirty="0" smtClean="0"/>
          </a:p>
          <a:p>
            <a:endParaRPr lang="en-US" dirty="0"/>
          </a:p>
          <a:p>
            <a:endParaRPr lang="en-US" dirty="0" smtClean="0"/>
          </a:p>
          <a:p>
            <a:endParaRPr lang="en-US" dirty="0"/>
          </a:p>
          <a:p>
            <a:endParaRPr lang="en-US" dirty="0"/>
          </a:p>
        </p:txBody>
      </p:sp>
      <p:pic>
        <p:nvPicPr>
          <p:cNvPr id="3" name="Picture 2" descr="PanoramaView.png"/>
          <p:cNvPicPr>
            <a:picLocks noChangeAspect="1"/>
          </p:cNvPicPr>
          <p:nvPr/>
        </p:nvPicPr>
        <p:blipFill>
          <a:blip r:embed="rId2">
            <a:extLst>
              <a:ext uri="{BEBA8EAE-BF5A-486C-A8C5-ECC9F3942E4B}">
                <a14:imgProps xmlns:a14="http://schemas.microsoft.com/office/drawing/2010/main">
                  <a14:imgLayer r:embed="rId3">
                    <a14:imgEffect>
                      <a14:backgroundRemoval t="0" b="99866" l="0" r="99719">
                        <a14:backgroundMark x1="23579" y1="92752" x2="23579" y2="92752"/>
                        <a14:backgroundMark x1="19368" y1="93691" x2="19368" y2="93691"/>
                      </a14:backgroundRemoval>
                    </a14:imgEffect>
                  </a14:imgLayer>
                </a14:imgProps>
              </a:ext>
              <a:ext uri="{28A0092B-C50C-407E-A947-70E740481C1C}">
                <a14:useLocalDpi xmlns:a14="http://schemas.microsoft.com/office/drawing/2010/main"/>
              </a:ext>
            </a:extLst>
          </a:blip>
          <a:stretch>
            <a:fillRect/>
          </a:stretch>
        </p:blipFill>
        <p:spPr>
          <a:xfrm>
            <a:off x="1094410" y="1853811"/>
            <a:ext cx="10322584" cy="4780547"/>
          </a:xfrm>
          <a:prstGeom prst="rect">
            <a:avLst/>
          </a:prstGeom>
        </p:spPr>
      </p:pic>
      <p:sp>
        <p:nvSpPr>
          <p:cNvPr id="4" name="TextBox 3"/>
          <p:cNvSpPr txBox="1"/>
          <p:nvPr/>
        </p:nvSpPr>
        <p:spPr>
          <a:xfrm>
            <a:off x="2606" y="6519446"/>
            <a:ext cx="12188825" cy="338554"/>
          </a:xfrm>
          <a:prstGeom prst="rect">
            <a:avLst/>
          </a:prstGeom>
          <a:noFill/>
        </p:spPr>
        <p:txBody>
          <a:bodyPr wrap="square" rtlCol="0">
            <a:spAutoFit/>
          </a:bodyPr>
          <a:lstStyle/>
          <a:p>
            <a:pPr algn="ctr" defTabSz="914400"/>
            <a:r>
              <a:rPr lang="en-US" sz="1600" dirty="0" smtClean="0">
                <a:solidFill>
                  <a:srgbClr val="000000"/>
                </a:solidFill>
                <a:latin typeface="Calibri"/>
              </a:rPr>
              <a:t>Enabling Move, Inc. to reach mobile users through the new Windows 7 Phone Platform</a:t>
            </a:r>
            <a:endParaRPr lang="en-US" sz="1600" dirty="0">
              <a:solidFill>
                <a:srgbClr val="000000"/>
              </a:solidFill>
              <a:latin typeface="Calibri"/>
            </a:endParaRPr>
          </a:p>
        </p:txBody>
      </p:sp>
    </p:spTree>
    <p:extLst>
      <p:ext uri="{BB962C8B-B14F-4D97-AF65-F5344CB8AC3E}">
        <p14:creationId xmlns:p14="http://schemas.microsoft.com/office/powerpoint/2010/main" val="105873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Kelley Blue Book’s </a:t>
            </a:r>
            <a:r>
              <a:rPr lang="en-US" dirty="0" err="1" smtClean="0"/>
              <a:t>kbb.com</a:t>
            </a:r>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7" name="Rectangle 6"/>
          <p:cNvSpPr/>
          <p:nvPr/>
        </p:nvSpPr>
        <p:spPr>
          <a:xfrm>
            <a:off x="0" y="6488668"/>
            <a:ext cx="12188825" cy="369332"/>
          </a:xfrm>
          <a:prstGeom prst="rect">
            <a:avLst/>
          </a:prstGeom>
        </p:spPr>
        <p:txBody>
          <a:bodyPr wrap="square">
            <a:spAutoFit/>
          </a:bodyPr>
          <a:lstStyle/>
          <a:p>
            <a:pPr algn="ctr" defTabSz="914400"/>
            <a:r>
              <a:rPr lang="en-US" dirty="0">
                <a:solidFill>
                  <a:prstClr val="black"/>
                </a:solidFill>
                <a:latin typeface="Calibri"/>
              </a:rPr>
              <a:t>Giving consumers more power at the dealership through KBB mobile application</a:t>
            </a:r>
          </a:p>
        </p:txBody>
      </p:sp>
      <p:pic>
        <p:nvPicPr>
          <p:cNvPr id="16" name="Picture 15" descr="Image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987" y="2103395"/>
            <a:ext cx="2417064" cy="3980423"/>
          </a:xfrm>
          <a:prstGeom prst="rect">
            <a:avLst/>
          </a:prstGeom>
          <a:noFill/>
          <a:ln>
            <a:noFill/>
          </a:ln>
          <a:effectLst>
            <a:reflection blurRad="6350" stA="52000" endA="300" endPos="35000" dir="5400000" sy="-100000" algn="bl" rotWithShape="0"/>
          </a:effectLst>
        </p:spPr>
      </p:pic>
      <p:pic>
        <p:nvPicPr>
          <p:cNvPr id="17" name="Picture 16" descr="Image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71637" y="2109482"/>
            <a:ext cx="2410218" cy="3986518"/>
          </a:xfrm>
          <a:prstGeom prst="rect">
            <a:avLst/>
          </a:prstGeom>
          <a:effectLst>
            <a:reflection blurRad="6350" stA="52000" endA="300" endPos="35000" dir="5400000" sy="-100000" algn="bl" rotWithShape="0"/>
          </a:effectLst>
        </p:spPr>
      </p:pic>
      <p:pic>
        <p:nvPicPr>
          <p:cNvPr id="18" name="Picture 4" descr="D:\User\Documents\My Dropbox\Mobility\Graphics\Droid-Incredibl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72905" y="2127512"/>
            <a:ext cx="2344005" cy="3962400"/>
          </a:xfrm>
          <a:prstGeom prst="rect">
            <a:avLst/>
          </a:prstGeom>
          <a:noFill/>
          <a:effectLst>
            <a:reflection blurRad="6350" stA="52000" endA="300" endPos="35000" dir="5400000" sy="-100000" algn="bl" rotWithShape="0"/>
          </a:effectLst>
        </p:spPr>
      </p:pic>
      <p:pic>
        <p:nvPicPr>
          <p:cNvPr id="19" name="Picture 18"/>
          <p:cNvPicPr>
            <a:picLocks noChangeAspect="1"/>
          </p:cNvPicPr>
          <p:nvPr/>
        </p:nvPicPr>
        <p:blipFill>
          <a:blip r:embed="rId5"/>
          <a:stretch>
            <a:fillRect/>
          </a:stretch>
        </p:blipFill>
        <p:spPr>
          <a:xfrm>
            <a:off x="6272897" y="2508512"/>
            <a:ext cx="2396681" cy="3124201"/>
          </a:xfrm>
          <a:prstGeom prst="rect">
            <a:avLst/>
          </a:prstGeom>
        </p:spPr>
      </p:pic>
      <p:pic>
        <p:nvPicPr>
          <p:cNvPr id="20" name="Picture 4" descr="D:\User\Documents\My Dropbox\Mobility\Graphics\Droid-Incredibl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49785" y="2127512"/>
            <a:ext cx="2344005" cy="3962400"/>
          </a:xfrm>
          <a:prstGeom prst="rect">
            <a:avLst/>
          </a:prstGeom>
          <a:noFill/>
          <a:effectLst>
            <a:reflection blurRad="6350" stA="52000" endA="300" endPos="35000" dir="5400000" sy="-100000" algn="bl" rotWithShape="0"/>
          </a:effectLst>
        </p:spPr>
      </p:pic>
      <p:pic>
        <p:nvPicPr>
          <p:cNvPr id="21" name="Picture 20"/>
          <p:cNvPicPr>
            <a:picLocks noChangeAspect="1"/>
          </p:cNvPicPr>
          <p:nvPr/>
        </p:nvPicPr>
        <p:blipFill>
          <a:blip r:embed="rId6"/>
          <a:stretch>
            <a:fillRect/>
          </a:stretch>
        </p:blipFill>
        <p:spPr>
          <a:xfrm>
            <a:off x="8887279" y="2508512"/>
            <a:ext cx="2475676" cy="3124200"/>
          </a:xfrm>
          <a:prstGeom prst="rect">
            <a:avLst/>
          </a:prstGeom>
        </p:spPr>
      </p:pic>
    </p:spTree>
    <p:extLst>
      <p:ext uri="{BB962C8B-B14F-4D97-AF65-F5344CB8AC3E}">
        <p14:creationId xmlns:p14="http://schemas.microsoft.com/office/powerpoint/2010/main" val="95338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755301" y="1981200"/>
            <a:ext cx="2459814" cy="4114800"/>
            <a:chOff x="140907" y="1600200"/>
            <a:chExt cx="2145093" cy="4114800"/>
          </a:xfrm>
          <a:effectLst>
            <a:reflection blurRad="6350" stA="52000" endA="300" endPos="35000" dir="5400000" sy="-100000" algn="bl" rotWithShape="0"/>
          </a:effectLst>
        </p:grpSpPr>
        <p:pic>
          <p:nvPicPr>
            <p:cNvPr id="23" name="Picture 22" descr="iPhone_Image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0907" y="1600200"/>
              <a:ext cx="2145093" cy="4114800"/>
            </a:xfrm>
            <a:prstGeom prst="rect">
              <a:avLst/>
            </a:prstGeom>
            <a:effectLst/>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7283" t="16347" r="5522" b="15795"/>
            <a:stretch/>
          </p:blipFill>
          <p:spPr>
            <a:xfrm>
              <a:off x="331734" y="2302981"/>
              <a:ext cx="1791362" cy="2701026"/>
            </a:xfrm>
            <a:prstGeom prst="rect">
              <a:avLst/>
            </a:prstGeom>
            <a:noFill/>
            <a:ln>
              <a:noFill/>
            </a:ln>
            <a:effectLst/>
          </p:spPr>
        </p:pic>
      </p:grpSp>
      <p:grpSp>
        <p:nvGrpSpPr>
          <p:cNvPr id="25" name="Group 24"/>
          <p:cNvGrpSpPr/>
          <p:nvPr/>
        </p:nvGrpSpPr>
        <p:grpSpPr>
          <a:xfrm>
            <a:off x="3525293" y="1981200"/>
            <a:ext cx="2459814" cy="4114800"/>
            <a:chOff x="2350707" y="1600200"/>
            <a:chExt cx="2145093" cy="4114800"/>
          </a:xfrm>
          <a:effectLst>
            <a:reflection blurRad="6350" stA="52000" endA="300" endPos="35000" dir="5400000" sy="-100000" algn="bl" rotWithShape="0"/>
          </a:effectLst>
        </p:grpSpPr>
        <p:pic>
          <p:nvPicPr>
            <p:cNvPr id="26" name="Picture 25" descr="iPhone_Image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50707" y="1600200"/>
              <a:ext cx="2145093" cy="4114800"/>
            </a:xfrm>
            <a:prstGeom prst="rect">
              <a:avLst/>
            </a:prstGeom>
            <a:effectLst/>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7158" t="16347" r="6786" b="16032"/>
            <a:stretch/>
          </p:blipFill>
          <p:spPr>
            <a:xfrm>
              <a:off x="2540132" y="2302980"/>
              <a:ext cx="1772405" cy="2691549"/>
            </a:xfrm>
            <a:prstGeom prst="rect">
              <a:avLst/>
            </a:prstGeom>
            <a:effectLst/>
          </p:spPr>
        </p:pic>
      </p:grpSp>
      <p:grpSp>
        <p:nvGrpSpPr>
          <p:cNvPr id="28" name="Group 27"/>
          <p:cNvGrpSpPr/>
          <p:nvPr/>
        </p:nvGrpSpPr>
        <p:grpSpPr>
          <a:xfrm>
            <a:off x="6281772" y="1981200"/>
            <a:ext cx="2459814" cy="4114800"/>
            <a:chOff x="4560507" y="1600200"/>
            <a:chExt cx="2145093" cy="4114800"/>
          </a:xfrm>
          <a:effectLst>
            <a:reflection blurRad="6350" stA="52000" endA="300" endPos="35000" dir="5400000" sy="-100000" algn="bl" rotWithShape="0"/>
          </a:effectLst>
        </p:grpSpPr>
        <p:pic>
          <p:nvPicPr>
            <p:cNvPr id="29" name="Picture 28" descr="iPhone_Image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60507" y="1600200"/>
              <a:ext cx="2145093" cy="4114800"/>
            </a:xfrm>
            <a:prstGeom prst="rect">
              <a:avLst/>
            </a:prstGeom>
            <a:effectLst/>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6371" t="16560" r="5970" b="15686"/>
            <a:stretch/>
          </p:blipFill>
          <p:spPr>
            <a:xfrm>
              <a:off x="4739052" y="2312457"/>
              <a:ext cx="1800839" cy="2701028"/>
            </a:xfrm>
            <a:prstGeom prst="rect">
              <a:avLst/>
            </a:prstGeom>
            <a:effectLst/>
          </p:spPr>
        </p:pic>
      </p:grpSp>
      <p:grpSp>
        <p:nvGrpSpPr>
          <p:cNvPr id="31" name="Group 30"/>
          <p:cNvGrpSpPr/>
          <p:nvPr/>
        </p:nvGrpSpPr>
        <p:grpSpPr>
          <a:xfrm>
            <a:off x="9078782" y="1981200"/>
            <a:ext cx="2459814" cy="4114800"/>
            <a:chOff x="6770307" y="1600200"/>
            <a:chExt cx="2145093" cy="4114800"/>
          </a:xfrm>
          <a:effectLst>
            <a:reflection blurRad="6350" stA="52000" endA="300" endPos="35000" dir="5400000" sy="-100000" algn="bl" rotWithShape="0"/>
          </a:effectLst>
        </p:grpSpPr>
        <p:pic>
          <p:nvPicPr>
            <p:cNvPr id="32" name="Picture 31" descr="iPhone_Image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70307" y="1600200"/>
              <a:ext cx="2145093" cy="4114800"/>
            </a:xfrm>
            <a:prstGeom prst="rect">
              <a:avLst/>
            </a:prstGeom>
            <a:effectLst/>
          </p:spPr>
        </p:pic>
        <p:pic>
          <p:nvPicPr>
            <p:cNvPr id="33" name="Picture 32"/>
            <p:cNvPicPr>
              <a:picLocks noChangeAspect="1"/>
            </p:cNvPicPr>
            <p:nvPr/>
          </p:nvPicPr>
          <p:blipFill rotWithShape="1">
            <a:blip r:embed="rId6">
              <a:extLst>
                <a:ext uri="{28A0092B-C50C-407E-A947-70E740481C1C}">
                  <a14:useLocalDpi xmlns:a14="http://schemas.microsoft.com/office/drawing/2010/main" val="0"/>
                </a:ext>
              </a:extLst>
            </a:blip>
            <a:srcRect l="6131" t="16109" r="6196" b="16033"/>
            <a:stretch/>
          </p:blipFill>
          <p:spPr>
            <a:xfrm>
              <a:off x="6947450" y="2293503"/>
              <a:ext cx="1800839" cy="2701026"/>
            </a:xfrm>
            <a:prstGeom prst="rect">
              <a:avLst/>
            </a:prstGeom>
            <a:effectLst/>
          </p:spPr>
        </p:pic>
      </p:grpSp>
      <p:sp>
        <p:nvSpPr>
          <p:cNvPr id="2" name="Text Placeholder 1"/>
          <p:cNvSpPr>
            <a:spLocks noGrp="1"/>
          </p:cNvSpPr>
          <p:nvPr>
            <p:ph type="body" sz="quarter" idx="10"/>
          </p:nvPr>
        </p:nvSpPr>
        <p:spPr/>
        <p:txBody>
          <a:bodyPr/>
          <a:lstStyle/>
          <a:p>
            <a:r>
              <a:rPr lang="en-US" dirty="0" smtClean="0"/>
              <a:t>Jeep </a:t>
            </a:r>
            <a:r>
              <a:rPr lang="en-US" dirty="0" err="1" smtClean="0"/>
              <a:t>TripCast</a:t>
            </a:r>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7" name="Rectangle 6"/>
          <p:cNvSpPr/>
          <p:nvPr/>
        </p:nvSpPr>
        <p:spPr>
          <a:xfrm>
            <a:off x="0" y="6488668"/>
            <a:ext cx="12188825" cy="369332"/>
          </a:xfrm>
          <a:prstGeom prst="rect">
            <a:avLst/>
          </a:prstGeom>
        </p:spPr>
        <p:txBody>
          <a:bodyPr wrap="square">
            <a:spAutoFit/>
          </a:bodyPr>
          <a:lstStyle/>
          <a:p>
            <a:pPr algn="ctr" defTabSz="914400"/>
            <a:r>
              <a:rPr lang="en-US" dirty="0">
                <a:solidFill>
                  <a:prstClr val="black"/>
                </a:solidFill>
                <a:latin typeface="Calibri"/>
              </a:rPr>
              <a:t>Track and share details of your </a:t>
            </a:r>
            <a:r>
              <a:rPr lang="en-US" dirty="0" smtClean="0">
                <a:solidFill>
                  <a:prstClr val="black"/>
                </a:solidFill>
                <a:latin typeface="Calibri"/>
              </a:rPr>
              <a:t>off-road travel </a:t>
            </a:r>
            <a:r>
              <a:rPr lang="en-US" dirty="0">
                <a:solidFill>
                  <a:prstClr val="black"/>
                </a:solidFill>
                <a:latin typeface="Calibri"/>
              </a:rPr>
              <a:t>across social networks</a:t>
            </a:r>
          </a:p>
        </p:txBody>
      </p:sp>
    </p:spTree>
    <p:extLst>
      <p:ext uri="{BB962C8B-B14F-4D97-AF65-F5344CB8AC3E}">
        <p14:creationId xmlns:p14="http://schemas.microsoft.com/office/powerpoint/2010/main" val="72220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endParaRPr lang="en-US" dirty="0" smtClean="0"/>
          </a:p>
        </p:txBody>
      </p:sp>
      <p:sp>
        <p:nvSpPr>
          <p:cNvPr id="7" name="Rectangle 6"/>
          <p:cNvSpPr/>
          <p:nvPr/>
        </p:nvSpPr>
        <p:spPr>
          <a:xfrm>
            <a:off x="0" y="6190570"/>
            <a:ext cx="12188825" cy="369332"/>
          </a:xfrm>
          <a:prstGeom prst="rect">
            <a:avLst/>
          </a:prstGeom>
        </p:spPr>
        <p:txBody>
          <a:bodyPr wrap="square">
            <a:spAutoFit/>
          </a:bodyPr>
          <a:lstStyle/>
          <a:p>
            <a:pPr algn="ctr" defTabSz="914400"/>
            <a:r>
              <a:rPr lang="en-US" b="1" dirty="0" err="1" smtClean="0">
                <a:solidFill>
                  <a:prstClr val="black"/>
                </a:solidFill>
                <a:latin typeface="Calibri"/>
              </a:rPr>
              <a:t>Heathcare</a:t>
            </a:r>
            <a:r>
              <a:rPr lang="en-US" b="1" dirty="0" smtClean="0">
                <a:solidFill>
                  <a:prstClr val="black"/>
                </a:solidFill>
                <a:latin typeface="Calibri"/>
              </a:rPr>
              <a:t>/Restaurant/Generic Survey Applications</a:t>
            </a:r>
            <a:endParaRPr lang="en-US" dirty="0">
              <a:solidFill>
                <a:prstClr val="black"/>
              </a:solidFill>
              <a:latin typeface="Calibri"/>
            </a:endParaRPr>
          </a:p>
        </p:txBody>
      </p:sp>
      <p:pic>
        <p:nvPicPr>
          <p:cNvPr id="8" name="Picture 7"/>
          <p:cNvPicPr>
            <a:picLocks noChangeAspect="1"/>
          </p:cNvPicPr>
          <p:nvPr/>
        </p:nvPicPr>
        <p:blipFill>
          <a:blip r:embed="rId2"/>
          <a:stretch>
            <a:fillRect/>
          </a:stretch>
        </p:blipFill>
        <p:spPr>
          <a:xfrm>
            <a:off x="6372704" y="1344581"/>
            <a:ext cx="3855305" cy="4572000"/>
          </a:xfrm>
          <a:prstGeom prst="rect">
            <a:avLst/>
          </a:prstGeom>
        </p:spPr>
      </p:pic>
      <p:pic>
        <p:nvPicPr>
          <p:cNvPr id="9" name="Picture 8"/>
          <p:cNvPicPr>
            <a:picLocks noChangeAspect="1"/>
          </p:cNvPicPr>
          <p:nvPr/>
        </p:nvPicPr>
        <p:blipFill>
          <a:blip r:embed="rId3"/>
          <a:stretch>
            <a:fillRect/>
          </a:stretch>
        </p:blipFill>
        <p:spPr>
          <a:xfrm>
            <a:off x="1906889" y="1385114"/>
            <a:ext cx="3848900" cy="4534853"/>
          </a:xfrm>
          <a:prstGeom prst="rect">
            <a:avLst/>
          </a:prstGeom>
        </p:spPr>
      </p:pic>
    </p:spTree>
    <p:extLst>
      <p:ext uri="{BB962C8B-B14F-4D97-AF65-F5344CB8AC3E}">
        <p14:creationId xmlns:p14="http://schemas.microsoft.com/office/powerpoint/2010/main" val="3298216618"/>
      </p:ext>
    </p:extLst>
  </p:cSld>
  <p:clrMapOvr>
    <a:masterClrMapping/>
  </p:clrMapOvr>
  <mc:AlternateContent xmlns:mc="http://schemas.openxmlformats.org/markup-compatibility/2006" xmlns:p14="http://schemas.microsoft.com/office/powerpoint/2010/main">
    <mc:Choice Requires="p14">
      <p:transition spd="med" p14:dur="700" advTm="112235">
        <p:fade/>
      </p:transition>
    </mc:Choice>
    <mc:Fallback xmlns="">
      <p:transition xmlns:p14="http://schemas.microsoft.com/office/powerpoint/2010/main" spd="med" advTm="112235">
        <p:fade/>
      </p:transitio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dirty="0" smtClean="0"/>
              <a:t> </a:t>
            </a:r>
          </a:p>
        </p:txBody>
      </p:sp>
      <p:pic>
        <p:nvPicPr>
          <p:cNvPr id="4" name="Picture 3"/>
          <p:cNvPicPr>
            <a:picLocks noChangeAspect="1"/>
          </p:cNvPicPr>
          <p:nvPr/>
        </p:nvPicPr>
        <p:blipFill>
          <a:blip r:embed="rId2"/>
          <a:stretch>
            <a:fillRect/>
          </a:stretch>
        </p:blipFill>
        <p:spPr>
          <a:xfrm>
            <a:off x="1736520" y="1188359"/>
            <a:ext cx="8677693" cy="518960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228220" y="6524121"/>
            <a:ext cx="10213052" cy="276999"/>
          </a:xfrm>
          <a:prstGeom prst="rect">
            <a:avLst/>
          </a:prstGeom>
          <a:noFill/>
        </p:spPr>
        <p:txBody>
          <a:bodyPr wrap="none" rtlCol="0">
            <a:spAutoFit/>
          </a:bodyPr>
          <a:lstStyle/>
          <a:p>
            <a:r>
              <a:rPr lang="en-US" sz="1200" dirty="0">
                <a:solidFill>
                  <a:srgbClr val="000000"/>
                </a:solidFill>
              </a:rPr>
              <a:t>http://</a:t>
            </a:r>
            <a:r>
              <a:rPr lang="en-US" sz="1200" dirty="0" err="1">
                <a:solidFill>
                  <a:srgbClr val="000000"/>
                </a:solidFill>
              </a:rPr>
              <a:t>www.zdnet.com</a:t>
            </a:r>
            <a:r>
              <a:rPr lang="en-US" sz="1200" dirty="0">
                <a:solidFill>
                  <a:srgbClr val="000000"/>
                </a:solidFill>
              </a:rPr>
              <a:t>/blog/</a:t>
            </a:r>
            <a:r>
              <a:rPr lang="en-US" sz="1200" dirty="0" err="1">
                <a:solidFill>
                  <a:srgbClr val="000000"/>
                </a:solidFill>
              </a:rPr>
              <a:t>microsoft</a:t>
            </a:r>
            <a:r>
              <a:rPr lang="en-US" sz="1200" dirty="0">
                <a:solidFill>
                  <a:srgbClr val="000000"/>
                </a:solidFill>
              </a:rPr>
              <a:t>/microsoft-releases-windows-azure-toolkit-for-apples-ios-android-version-slated-for-june/9386?tag=</a:t>
            </a:r>
            <a:r>
              <a:rPr lang="en-US" sz="1200" dirty="0" err="1">
                <a:solidFill>
                  <a:srgbClr val="000000"/>
                </a:solidFill>
              </a:rPr>
              <a:t>mantle_skin;content</a:t>
            </a:r>
            <a:endParaRPr lang="en-US" sz="1200" dirty="0">
              <a:solidFill>
                <a:srgbClr val="000000"/>
              </a:solidFill>
            </a:endParaRPr>
          </a:p>
        </p:txBody>
      </p:sp>
    </p:spTree>
    <p:extLst>
      <p:ext uri="{BB962C8B-B14F-4D97-AF65-F5344CB8AC3E}">
        <p14:creationId xmlns:p14="http://schemas.microsoft.com/office/powerpoint/2010/main" val="2673182637"/>
      </p:ext>
    </p:extLst>
  </p:cSld>
  <p:clrMapOvr>
    <a:masterClrMapping/>
  </p:clrMapOvr>
  <mc:AlternateContent xmlns:mc="http://schemas.openxmlformats.org/markup-compatibility/2006" xmlns:p14="http://schemas.microsoft.com/office/powerpoint/2010/main">
    <mc:Choice Requires="p14">
      <p:transition spd="med" p14:dur="700" advTm="9783">
        <p:fade/>
      </p:transition>
    </mc:Choice>
    <mc:Fallback xmlns="">
      <p:transition xmlns:p14="http://schemas.microsoft.com/office/powerpoint/2010/main" spd="med" advTm="9783">
        <p:fade/>
      </p:transitio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95659"/>
      </p:ext>
    </p:extLst>
  </p:cSld>
  <p:clrMapOvr>
    <a:masterClrMapping/>
  </p:clrMapOvr>
  <mc:AlternateContent xmlns:mc="http://schemas.openxmlformats.org/markup-compatibility/2006" xmlns:p14="http://schemas.microsoft.com/office/powerpoint/2010/main">
    <mc:Choice Requires="p14">
      <p:transition spd="med" p14:dur="700" advTm="15215">
        <p:fade/>
      </p:transition>
    </mc:Choice>
    <mc:Fallback xmlns="">
      <p:transition xmlns:p14="http://schemas.microsoft.com/office/powerpoint/2010/main" spd="med" advTm="15215">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http://www.gartner.com/it/page.jsp?id=1434613</a:t>
            </a:r>
          </a:p>
        </p:txBody>
      </p:sp>
      <p:graphicFrame>
        <p:nvGraphicFramePr>
          <p:cNvPr id="5" name="Chart 4"/>
          <p:cNvGraphicFramePr>
            <a:graphicFrameLocks/>
          </p:cNvGraphicFramePr>
          <p:nvPr>
            <p:extLst>
              <p:ext uri="{D42A27DB-BD31-4B8C-83A1-F6EECF244321}">
                <p14:modId xmlns:p14="http://schemas.microsoft.com/office/powerpoint/2010/main" val="728443957"/>
              </p:ext>
            </p:extLst>
          </p:nvPr>
        </p:nvGraphicFramePr>
        <p:xfrm>
          <a:off x="1523603" y="1524000"/>
          <a:ext cx="9344766"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3957063"/>
      </p:ext>
    </p:extLst>
  </p:cSld>
  <p:clrMapOvr>
    <a:masterClrMapping/>
  </p:clrMapOvr>
  <mc:AlternateContent xmlns:mc="http://schemas.openxmlformats.org/markup-compatibility/2006" xmlns:p14="http://schemas.microsoft.com/office/powerpoint/2010/main">
    <mc:Choice Requires="p14">
      <p:transition spd="med" p14:dur="700" advTm="44822">
        <p:fade/>
      </p:transition>
    </mc:Choice>
    <mc:Fallback xmlns="">
      <p:transition xmlns:p14="http://schemas.microsoft.com/office/powerpoint/2010/main" spd="med" advTm="44822">
        <p:fade/>
      </p:transition>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smtClean="0"/>
              <a:t>Definition:  </a:t>
            </a:r>
            <a:r>
              <a:rPr lang="en-US" dirty="0" smtClean="0"/>
              <a:t>Changing the way industries run by using mobile devices</a:t>
            </a:r>
            <a:endParaRPr lang="en-US" dirty="0"/>
          </a:p>
        </p:txBody>
      </p:sp>
    </p:spTree>
    <p:extLst>
      <p:ext uri="{BB962C8B-B14F-4D97-AF65-F5344CB8AC3E}">
        <p14:creationId xmlns:p14="http://schemas.microsoft.com/office/powerpoint/2010/main" val="578287769"/>
      </p:ext>
    </p:extLst>
  </p:cSld>
  <p:clrMapOvr>
    <a:masterClrMapping/>
  </p:clrMapOvr>
  <mc:AlternateContent xmlns:mc="http://schemas.openxmlformats.org/markup-compatibility/2006" xmlns:p14="http://schemas.microsoft.com/office/powerpoint/2010/main">
    <mc:Choice Requires="p14">
      <p:transition spd="med" p14:dur="700" advTm="23264">
        <p:fade/>
      </p:transition>
    </mc:Choice>
    <mc:Fallback xmlns="">
      <p:transition xmlns:p14="http://schemas.microsoft.com/office/powerpoint/2010/main" spd="med" advTm="23264">
        <p:fade/>
      </p:transition>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Healthcare</a:t>
            </a:r>
            <a:endParaRPr lang="en-US" dirty="0"/>
          </a:p>
        </p:txBody>
      </p:sp>
    </p:spTree>
    <p:extLst>
      <p:ext uri="{BB962C8B-B14F-4D97-AF65-F5344CB8AC3E}">
        <p14:creationId xmlns:p14="http://schemas.microsoft.com/office/powerpoint/2010/main" val="445590650"/>
      </p:ext>
    </p:extLst>
  </p:cSld>
  <p:clrMapOvr>
    <a:masterClrMapping/>
  </p:clrMapOvr>
  <mc:AlternateContent xmlns:mc="http://schemas.openxmlformats.org/markup-compatibility/2006" xmlns:p14="http://schemas.microsoft.com/office/powerpoint/2010/main">
    <mc:Choice Requires="p14">
      <p:transition spd="med" p14:dur="700" advTm="3464">
        <p:fade/>
      </p:transition>
    </mc:Choice>
    <mc:Fallback xmlns="">
      <p:transition xmlns:p14="http://schemas.microsoft.com/office/powerpoint/2010/main" spd="med" advTm="3464">
        <p:fade/>
      </p:transition>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Doctors wandering around hospital with tablets…</a:t>
            </a:r>
            <a:endParaRPr lang="en-US" dirty="0"/>
          </a:p>
        </p:txBody>
      </p:sp>
    </p:spTree>
    <p:extLst>
      <p:ext uri="{BB962C8B-B14F-4D97-AF65-F5344CB8AC3E}">
        <p14:creationId xmlns:p14="http://schemas.microsoft.com/office/powerpoint/2010/main" val="1151867077"/>
      </p:ext>
    </p:extLst>
  </p:cSld>
  <p:clrMapOvr>
    <a:masterClrMapping/>
  </p:clrMapOvr>
  <mc:AlternateContent xmlns:mc="http://schemas.openxmlformats.org/markup-compatibility/2006" xmlns:p14="http://schemas.microsoft.com/office/powerpoint/2010/main">
    <mc:Choice Requires="p14">
      <p:transition spd="med" p14:dur="700" advTm="17434">
        <p:fade/>
      </p:transition>
    </mc:Choice>
    <mc:Fallback xmlns="">
      <p:transition xmlns:p14="http://schemas.microsoft.com/office/powerpoint/2010/main" spd="med" advTm="17434">
        <p:fade/>
      </p:transitio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http://pwchealth.com/cgi-local/hregister.cgi?link=reg/healthcare-unwired.pdf</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5815" y="1143000"/>
            <a:ext cx="4053371" cy="5327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922510"/>
      </p:ext>
    </p:extLst>
  </p:cSld>
  <p:clrMapOvr>
    <a:masterClrMapping/>
  </p:clrMapOvr>
  <mc:AlternateContent xmlns:mc="http://schemas.openxmlformats.org/markup-compatibility/2006" xmlns:p14="http://schemas.microsoft.com/office/powerpoint/2010/main">
    <mc:Choice Requires="p14">
      <p:transition spd="med" p14:dur="700" advTm="29732">
        <p:fade/>
      </p:transition>
    </mc:Choice>
    <mc:Fallback xmlns="">
      <p:transition xmlns:p14="http://schemas.microsoft.com/office/powerpoint/2010/main" spd="med" advTm="29732">
        <p:fade/>
      </p:transition>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200" dirty="0" smtClean="0"/>
              <a:t>“3 in 10 Americans said that they would be willing to monitor health via a mobile device”</a:t>
            </a:r>
            <a:endParaRPr lang="en-US" sz="3200" dirty="0"/>
          </a:p>
        </p:txBody>
      </p:sp>
    </p:spTree>
    <p:extLst>
      <p:ext uri="{BB962C8B-B14F-4D97-AF65-F5344CB8AC3E}">
        <p14:creationId xmlns:p14="http://schemas.microsoft.com/office/powerpoint/2010/main" val="3683023092"/>
      </p:ext>
    </p:extLst>
  </p:cSld>
  <p:clrMapOvr>
    <a:masterClrMapping/>
  </p:clrMapOvr>
  <mc:AlternateContent xmlns:mc="http://schemas.openxmlformats.org/markup-compatibility/2006" xmlns:p14="http://schemas.microsoft.com/office/powerpoint/2010/main">
    <mc:Choice Requires="p14">
      <p:transition spd="med" p14:dur="700" advTm="45380">
        <p:fade/>
      </p:transition>
    </mc:Choice>
    <mc:Fallback xmlns="">
      <p:transition xmlns:p14="http://schemas.microsoft.com/office/powerpoint/2010/main" spd="med" advTm="45380">
        <p:fade/>
      </p:transitio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200" dirty="0" smtClean="0"/>
              <a:t>“40% would be willing to pay for a remote monitoring device that sends information to their doctor”</a:t>
            </a:r>
          </a:p>
          <a:p>
            <a:endParaRPr lang="en-US" sz="3200" dirty="0"/>
          </a:p>
          <a:p>
            <a:endParaRPr lang="en-US" sz="3200" dirty="0" smtClean="0"/>
          </a:p>
          <a:p>
            <a:endParaRPr lang="en-US" sz="3200" dirty="0"/>
          </a:p>
          <a:p>
            <a:endParaRPr lang="en-US" sz="32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353" y="3505221"/>
            <a:ext cx="6195986" cy="2943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7396275"/>
      </p:ext>
    </p:extLst>
  </p:cSld>
  <p:clrMapOvr>
    <a:masterClrMapping/>
  </p:clrMapOvr>
  <mc:AlternateContent xmlns:mc="http://schemas.openxmlformats.org/markup-compatibility/2006" xmlns:p14="http://schemas.microsoft.com/office/powerpoint/2010/main">
    <mc:Choice Requires="p14">
      <p:transition spd="med" p14:dur="700" advTm="38410">
        <p:fade/>
      </p:transition>
    </mc:Choice>
    <mc:Fallback xmlns="">
      <p:transition xmlns:p14="http://schemas.microsoft.com/office/powerpoint/2010/main" spd="med" advTm="38410">
        <p:fade/>
      </p:transitio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Financial Services</a:t>
            </a:r>
            <a:endParaRPr lang="en-US" dirty="0"/>
          </a:p>
        </p:txBody>
      </p:sp>
    </p:spTree>
    <p:extLst>
      <p:ext uri="{BB962C8B-B14F-4D97-AF65-F5344CB8AC3E}">
        <p14:creationId xmlns:p14="http://schemas.microsoft.com/office/powerpoint/2010/main" val="874491672"/>
      </p:ext>
    </p:extLst>
  </p:cSld>
  <p:clrMapOvr>
    <a:masterClrMapping/>
  </p:clrMapOvr>
  <mc:AlternateContent xmlns:mc="http://schemas.openxmlformats.org/markup-compatibility/2006" xmlns:p14="http://schemas.microsoft.com/office/powerpoint/2010/main">
    <mc:Choice Requires="p14">
      <p:transition spd="med" p14:dur="700" advTm="9535">
        <p:fade/>
      </p:transition>
    </mc:Choice>
    <mc:Fallback xmlns="">
      <p:transition xmlns:p14="http://schemas.microsoft.com/office/powerpoint/2010/main" spd="med" advTm="9535">
        <p:fade/>
      </p:transitio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http://www.keynote.com/benchmark/images/mobile-banking2-large.jpg</a:t>
            </a:r>
          </a:p>
        </p:txBody>
      </p:sp>
      <p:pic>
        <p:nvPicPr>
          <p:cNvPr id="5122" name="Picture 2" descr="http://www.keynote.com/benchmark/images/mobile-banking2-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r="48817"/>
          <a:stretch/>
        </p:blipFill>
        <p:spPr bwMode="auto">
          <a:xfrm>
            <a:off x="6091316" y="1219207"/>
            <a:ext cx="3717844" cy="4657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http://www.keynote.com/benchmark/images/mobile-banking2-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l="51381"/>
          <a:stretch/>
        </p:blipFill>
        <p:spPr bwMode="auto">
          <a:xfrm>
            <a:off x="2186126" y="1219207"/>
            <a:ext cx="3531593" cy="4657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096000"/>
            <a:ext cx="12188825" cy="369332"/>
          </a:xfrm>
          <a:prstGeom prst="rect">
            <a:avLst/>
          </a:prstGeom>
        </p:spPr>
        <p:txBody>
          <a:bodyPr wrap="square">
            <a:spAutoFit/>
          </a:bodyPr>
          <a:lstStyle/>
          <a:p>
            <a:pPr algn="ctr" defTabSz="914400"/>
            <a:r>
              <a:rPr lang="en-US" b="1" dirty="0" smtClean="0">
                <a:solidFill>
                  <a:prstClr val="black"/>
                </a:solidFill>
                <a:latin typeface="Calibri"/>
              </a:rPr>
              <a:t>Bank of America – iPhone Online Banking</a:t>
            </a:r>
            <a:endParaRPr lang="en-US" dirty="0">
              <a:solidFill>
                <a:prstClr val="black"/>
              </a:solidFill>
              <a:latin typeface="Calibri"/>
            </a:endParaRPr>
          </a:p>
        </p:txBody>
      </p:sp>
    </p:spTree>
    <p:extLst>
      <p:ext uri="{BB962C8B-B14F-4D97-AF65-F5344CB8AC3E}">
        <p14:creationId xmlns:p14="http://schemas.microsoft.com/office/powerpoint/2010/main" val="2854762075"/>
      </p:ext>
    </p:extLst>
  </p:cSld>
  <p:clrMapOvr>
    <a:masterClrMapping/>
  </p:clrMapOvr>
  <mc:AlternateContent xmlns:mc="http://schemas.openxmlformats.org/markup-compatibility/2006" xmlns:p14="http://schemas.microsoft.com/office/powerpoint/2010/main">
    <mc:Choice Requires="p14">
      <p:transition spd="med" p14:dur="700" advTm="15686">
        <p:fade/>
      </p:transition>
    </mc:Choice>
    <mc:Fallback xmlns="">
      <p:transition xmlns:p14="http://schemas.microsoft.com/office/powerpoint/2010/main" spd="med" advTm="15686">
        <p:fade/>
      </p:transition>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http://electronicshrug.net/wp-content/uploads/2010/08/quick-deposit-iphone-app-chase.jpg</a:t>
            </a:r>
          </a:p>
        </p:txBody>
      </p:sp>
      <p:pic>
        <p:nvPicPr>
          <p:cNvPr id="6148" name="Picture 4" descr="http://electronicshrug.net/wp-content/uploads/2010/08/quick-deposit-iphone-app-cha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2460" y="1567161"/>
            <a:ext cx="6805427" cy="39719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096000"/>
            <a:ext cx="12188825" cy="369332"/>
          </a:xfrm>
          <a:prstGeom prst="rect">
            <a:avLst/>
          </a:prstGeom>
        </p:spPr>
        <p:txBody>
          <a:bodyPr wrap="square">
            <a:spAutoFit/>
          </a:bodyPr>
          <a:lstStyle/>
          <a:p>
            <a:pPr algn="ctr" defTabSz="914400"/>
            <a:r>
              <a:rPr lang="en-US" b="1" dirty="0" smtClean="0">
                <a:solidFill>
                  <a:prstClr val="black"/>
                </a:solidFill>
                <a:latin typeface="Calibri"/>
              </a:rPr>
              <a:t>Chase Mobile Banking – Check Scanning</a:t>
            </a:r>
            <a:endParaRPr lang="en-US" dirty="0">
              <a:solidFill>
                <a:prstClr val="black"/>
              </a:solidFill>
              <a:latin typeface="Calibri"/>
            </a:endParaRPr>
          </a:p>
        </p:txBody>
      </p:sp>
    </p:spTree>
    <p:extLst>
      <p:ext uri="{BB962C8B-B14F-4D97-AF65-F5344CB8AC3E}">
        <p14:creationId xmlns:p14="http://schemas.microsoft.com/office/powerpoint/2010/main" val="1244241502"/>
      </p:ext>
    </p:extLst>
  </p:cSld>
  <p:clrMapOvr>
    <a:masterClrMapping/>
  </p:clrMapOvr>
  <mc:AlternateContent xmlns:mc="http://schemas.openxmlformats.org/markup-compatibility/2006" xmlns:p14="http://schemas.microsoft.com/office/powerpoint/2010/main">
    <mc:Choice Requires="p14">
      <p:transition spd="med" p14:dur="700" advTm="46831">
        <p:fade/>
      </p:transition>
    </mc:Choice>
    <mc:Fallback xmlns="">
      <p:transition xmlns:p14="http://schemas.microsoft.com/office/powerpoint/2010/main" spd="med" advTm="46831">
        <p:fade/>
      </p:transition>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Retail</a:t>
            </a:r>
            <a:endParaRPr lang="en-US" dirty="0"/>
          </a:p>
        </p:txBody>
      </p:sp>
    </p:spTree>
    <p:extLst>
      <p:ext uri="{BB962C8B-B14F-4D97-AF65-F5344CB8AC3E}">
        <p14:creationId xmlns:p14="http://schemas.microsoft.com/office/powerpoint/2010/main" val="195183559"/>
      </p:ext>
    </p:extLst>
  </p:cSld>
  <p:clrMapOvr>
    <a:masterClrMapping/>
  </p:clrMapOvr>
  <mc:AlternateContent xmlns:mc="http://schemas.openxmlformats.org/markup-compatibility/2006" xmlns:p14="http://schemas.microsoft.com/office/powerpoint/2010/main">
    <mc:Choice Requires="p14">
      <p:transition spd="med" p14:dur="700" advTm="10398">
        <p:fade/>
      </p:transition>
    </mc:Choice>
    <mc:Fallback xmlns="">
      <p:transition xmlns:p14="http://schemas.microsoft.com/office/powerpoint/2010/main" spd="med" advTm="10398">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Worldwide data doesn’t accurately represent what’s happening in individual countries</a:t>
            </a:r>
            <a:endParaRPr lang="en-US" dirty="0"/>
          </a:p>
        </p:txBody>
      </p:sp>
    </p:spTree>
    <p:extLst>
      <p:ext uri="{BB962C8B-B14F-4D97-AF65-F5344CB8AC3E}">
        <p14:creationId xmlns:p14="http://schemas.microsoft.com/office/powerpoint/2010/main" val="1241074804"/>
      </p:ext>
    </p:extLst>
  </p:cSld>
  <p:clrMapOvr>
    <a:masterClrMapping/>
  </p:clrMapOvr>
  <mc:AlternateContent xmlns:mc="http://schemas.openxmlformats.org/markup-compatibility/2006" xmlns:p14="http://schemas.microsoft.com/office/powerpoint/2010/main">
    <mc:Choice Requires="p14">
      <p:transition spd="med" p14:dur="700" advTm="34852">
        <p:fade/>
      </p:transition>
    </mc:Choice>
    <mc:Fallback xmlns="">
      <p:transition xmlns:p14="http://schemas.microsoft.com/office/powerpoint/2010/main" spd="med" advTm="34852">
        <p:fade/>
      </p:transition>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In-Store Consumer Experience</a:t>
            </a:r>
            <a:endParaRPr lang="en-US" dirty="0"/>
          </a:p>
        </p:txBody>
      </p:sp>
    </p:spTree>
    <p:extLst>
      <p:ext uri="{BB962C8B-B14F-4D97-AF65-F5344CB8AC3E}">
        <p14:creationId xmlns:p14="http://schemas.microsoft.com/office/powerpoint/2010/main" val="291532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 </a:t>
            </a:r>
            <a:endParaRPr lang="en-US"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5051" b="94661" l="8000" r="94800">
                        <a14:foregroundMark x1="41000" y1="7359" x2="41000" y2="7359"/>
                        <a14:foregroundMark x1="46400" y1="5051" x2="46400" y2="5051"/>
                        <a14:foregroundMark x1="14600" y1="34632" x2="14600" y2="34632"/>
                        <a14:foregroundMark x1="8000" y1="83550" x2="8000" y2="83550"/>
                        <a14:foregroundMark x1="40600" y1="94661" x2="40600" y2="94661"/>
                        <a14:foregroundMark x1="47200" y1="92785" x2="47200" y2="92785"/>
                        <a14:foregroundMark x1="94800" y1="87013" x2="94800" y2="87013"/>
                      </a14:backgroundRemoval>
                    </a14:imgEffect>
                  </a14:imgLayer>
                </a14:imgProps>
              </a:ext>
            </a:extLst>
          </a:blip>
          <a:stretch>
            <a:fillRect/>
          </a:stretch>
        </p:blipFill>
        <p:spPr>
          <a:xfrm>
            <a:off x="711015" y="1524017"/>
            <a:ext cx="3484002" cy="3622564"/>
          </a:xfrm>
          <a:prstGeom prst="rect">
            <a:avLst/>
          </a:prstGeom>
        </p:spPr>
      </p:pic>
      <p:pic>
        <p:nvPicPr>
          <p:cNvPr id="7" name="Picture 6"/>
          <p:cNvPicPr>
            <a:picLocks noChangeAspect="1"/>
          </p:cNvPicPr>
          <p:nvPr/>
        </p:nvPicPr>
        <p:blipFill>
          <a:blip r:embed="rId4"/>
          <a:stretch>
            <a:fillRect/>
          </a:stretch>
        </p:blipFill>
        <p:spPr>
          <a:xfrm>
            <a:off x="2844061" y="2743202"/>
            <a:ext cx="2060521" cy="2576321"/>
          </a:xfrm>
          <a:prstGeom prst="rect">
            <a:avLst/>
          </a:prstGeom>
        </p:spPr>
      </p:pic>
      <p:pic>
        <p:nvPicPr>
          <p:cNvPr id="8" name="Picture 7"/>
          <p:cNvPicPr>
            <a:picLocks noChangeAspect="1"/>
          </p:cNvPicPr>
          <p:nvPr/>
        </p:nvPicPr>
        <p:blipFill rotWithShape="1">
          <a:blip r:embed="rId4"/>
          <a:srcRect l="11659" t="29342" r="12895" b="24157"/>
          <a:stretch/>
        </p:blipFill>
        <p:spPr>
          <a:xfrm>
            <a:off x="2214269" y="1714032"/>
            <a:ext cx="195354" cy="150550"/>
          </a:xfrm>
          <a:prstGeom prst="rect">
            <a:avLst/>
          </a:prstGeom>
        </p:spPr>
      </p:pic>
      <p:sp>
        <p:nvSpPr>
          <p:cNvPr id="9" name="Rectangle 8"/>
          <p:cNvSpPr/>
          <p:nvPr/>
        </p:nvSpPr>
        <p:spPr>
          <a:xfrm>
            <a:off x="5840479" y="1551337"/>
            <a:ext cx="5942052" cy="3724097"/>
          </a:xfrm>
          <a:prstGeom prst="rect">
            <a:avLst/>
          </a:prstGeom>
        </p:spPr>
        <p:txBody>
          <a:bodyPr wrap="square">
            <a:spAutoFit/>
          </a:bodyPr>
          <a:lstStyle/>
          <a:p>
            <a:pPr defTabSz="914400"/>
            <a:r>
              <a:rPr lang="en-US" sz="2800" b="1" dirty="0" smtClean="0">
                <a:solidFill>
                  <a:prstClr val="black"/>
                </a:solidFill>
                <a:latin typeface="Calibri"/>
              </a:rPr>
              <a:t>QR Code / Code 39 Scanner to interact with display items</a:t>
            </a:r>
          </a:p>
          <a:p>
            <a:pPr defTabSz="914400"/>
            <a:endParaRPr lang="en-US" sz="2000" b="1" dirty="0" smtClean="0">
              <a:solidFill>
                <a:prstClr val="black"/>
              </a:solidFill>
              <a:latin typeface="Calibri"/>
            </a:endParaRPr>
          </a:p>
          <a:p>
            <a:pPr marL="342900" indent="-342900" defTabSz="914400">
              <a:buFont typeface="Arial" pitchFamily="34" charset="0"/>
              <a:buChar char="•"/>
            </a:pPr>
            <a:r>
              <a:rPr lang="en-US" sz="2000" dirty="0" smtClean="0">
                <a:solidFill>
                  <a:prstClr val="black"/>
                </a:solidFill>
                <a:latin typeface="Calibri"/>
              </a:rPr>
              <a:t>Integrates with organization’s product systems to get more data on items and availability</a:t>
            </a:r>
          </a:p>
          <a:p>
            <a:pPr marL="342900" indent="-342900" defTabSz="914400">
              <a:buFont typeface="Arial" pitchFamily="34" charset="0"/>
              <a:buChar char="•"/>
            </a:pPr>
            <a:r>
              <a:rPr lang="en-US" sz="2000" dirty="0" smtClean="0">
                <a:solidFill>
                  <a:prstClr val="black"/>
                </a:solidFill>
                <a:latin typeface="Calibri"/>
              </a:rPr>
              <a:t>Also enables customers to back-order/order items online that are not available in store (e.g. different color, size, etc.) </a:t>
            </a:r>
          </a:p>
          <a:p>
            <a:pPr marL="342900" indent="-342900" defTabSz="914400">
              <a:buFont typeface="Arial" pitchFamily="34" charset="0"/>
              <a:buChar char="•"/>
            </a:pPr>
            <a:endParaRPr lang="en-US" sz="2000" dirty="0">
              <a:solidFill>
                <a:prstClr val="black"/>
              </a:solidFill>
              <a:latin typeface="Calibri"/>
            </a:endParaRPr>
          </a:p>
          <a:p>
            <a:pPr marL="342900" indent="-342900" defTabSz="914400">
              <a:buFont typeface="Arial" pitchFamily="34" charset="0"/>
              <a:buChar char="•"/>
            </a:pPr>
            <a:r>
              <a:rPr lang="en-US" sz="2000" dirty="0" smtClean="0">
                <a:solidFill>
                  <a:prstClr val="black"/>
                </a:solidFill>
                <a:latin typeface="Calibri"/>
              </a:rPr>
              <a:t>Additional angle with back-order online, display mobile coupon, and retail check out</a:t>
            </a:r>
          </a:p>
        </p:txBody>
      </p:sp>
    </p:spTree>
    <p:extLst>
      <p:ext uri="{BB962C8B-B14F-4D97-AF65-F5344CB8AC3E}">
        <p14:creationId xmlns:p14="http://schemas.microsoft.com/office/powerpoint/2010/main" val="279564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Mobile POS (Point of Sale)</a:t>
            </a:r>
            <a:endParaRPr lang="en-US" dirty="0"/>
          </a:p>
        </p:txBody>
      </p:sp>
    </p:spTree>
    <p:extLst>
      <p:ext uri="{BB962C8B-B14F-4D97-AF65-F5344CB8AC3E}">
        <p14:creationId xmlns:p14="http://schemas.microsoft.com/office/powerpoint/2010/main" val="94465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 </a:t>
            </a:r>
            <a:endParaRPr lang="en-US" dirty="0"/>
          </a:p>
        </p:txBody>
      </p:sp>
      <p:pic>
        <p:nvPicPr>
          <p:cNvPr id="8194" name="Picture 2" descr="http://thecoolgadgets.com/wp-content/uploads/2010/01/Mophie-iPhone-credit-card.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441" y="1296871"/>
            <a:ext cx="4943678" cy="50387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46773" y="1447809"/>
            <a:ext cx="5942052" cy="3416320"/>
          </a:xfrm>
          <a:prstGeom prst="rect">
            <a:avLst/>
          </a:prstGeom>
        </p:spPr>
        <p:txBody>
          <a:bodyPr wrap="square">
            <a:spAutoFit/>
          </a:bodyPr>
          <a:lstStyle/>
          <a:p>
            <a:pPr defTabSz="914400"/>
            <a:r>
              <a:rPr lang="en-US" sz="2800" b="1" dirty="0" smtClean="0">
                <a:solidFill>
                  <a:prstClr val="black"/>
                </a:solidFill>
                <a:latin typeface="Calibri"/>
              </a:rPr>
              <a:t>Credit card reader attached to mobile device to enable POS</a:t>
            </a:r>
          </a:p>
          <a:p>
            <a:pPr marL="342900" indent="-342900" defTabSz="914400">
              <a:buFont typeface="Arial" pitchFamily="34" charset="0"/>
              <a:buChar char="•"/>
            </a:pPr>
            <a:endParaRPr lang="en-US" sz="2000" dirty="0" smtClean="0">
              <a:solidFill>
                <a:prstClr val="black"/>
              </a:solidFill>
              <a:latin typeface="Calibri"/>
            </a:endParaRPr>
          </a:p>
          <a:p>
            <a:pPr marL="342900" indent="-342900" defTabSz="914400">
              <a:buFont typeface="Arial" pitchFamily="34" charset="0"/>
              <a:buChar char="•"/>
            </a:pPr>
            <a:r>
              <a:rPr lang="en-US" sz="2000" dirty="0" smtClean="0">
                <a:solidFill>
                  <a:prstClr val="black"/>
                </a:solidFill>
                <a:latin typeface="Calibri"/>
              </a:rPr>
              <a:t>Integrates with organization’s back end payment systems or third party merchant</a:t>
            </a:r>
          </a:p>
          <a:p>
            <a:pPr marL="342900" indent="-342900" defTabSz="914400">
              <a:buFont typeface="Arial" pitchFamily="34" charset="0"/>
              <a:buChar char="•"/>
            </a:pPr>
            <a:r>
              <a:rPr lang="en-US" sz="2000" dirty="0" smtClean="0">
                <a:solidFill>
                  <a:prstClr val="black"/>
                </a:solidFill>
                <a:latin typeface="Calibri"/>
              </a:rPr>
              <a:t>Enables checkout of customers without line at back of store</a:t>
            </a:r>
          </a:p>
          <a:p>
            <a:pPr marL="342900" indent="-342900" defTabSz="914400">
              <a:buFont typeface="Arial" pitchFamily="34" charset="0"/>
              <a:buChar char="•"/>
            </a:pPr>
            <a:endParaRPr lang="en-US" sz="2000" dirty="0">
              <a:solidFill>
                <a:prstClr val="black"/>
              </a:solidFill>
              <a:latin typeface="Calibri"/>
            </a:endParaRPr>
          </a:p>
          <a:p>
            <a:pPr marL="342900" indent="-342900" defTabSz="914400">
              <a:buFont typeface="Arial" pitchFamily="34" charset="0"/>
              <a:buChar char="•"/>
            </a:pPr>
            <a:r>
              <a:rPr lang="en-US" sz="2000" dirty="0" smtClean="0">
                <a:solidFill>
                  <a:prstClr val="black"/>
                </a:solidFill>
                <a:latin typeface="Calibri"/>
              </a:rPr>
              <a:t>Responsible in part for increasing traffic, sales, and profit margins at Disney’s new stores by 20%</a:t>
            </a:r>
          </a:p>
        </p:txBody>
      </p:sp>
      <p:sp>
        <p:nvSpPr>
          <p:cNvPr id="3" name="Rectangle 2"/>
          <p:cNvSpPr/>
          <p:nvPr/>
        </p:nvSpPr>
        <p:spPr>
          <a:xfrm>
            <a:off x="0" y="6581022"/>
            <a:ext cx="12188825" cy="276999"/>
          </a:xfrm>
          <a:prstGeom prst="rect">
            <a:avLst/>
          </a:prstGeom>
        </p:spPr>
        <p:txBody>
          <a:bodyPr wrap="square">
            <a:spAutoFit/>
          </a:bodyPr>
          <a:lstStyle/>
          <a:p>
            <a:pPr algn="ctr" defTabSz="914400"/>
            <a:r>
              <a:rPr lang="en-US" sz="1200" dirty="0">
                <a:solidFill>
                  <a:prstClr val="black"/>
                </a:solidFill>
                <a:latin typeface="Calibri"/>
              </a:rPr>
              <a:t>http://www.retailsolutionsonline.com/article.mvc/Mobility-Buzz-At-NRF-0001?user=2423468&amp;source=nl:29706</a:t>
            </a:r>
          </a:p>
        </p:txBody>
      </p:sp>
    </p:spTree>
    <p:extLst>
      <p:ext uri="{BB962C8B-B14F-4D97-AF65-F5344CB8AC3E}">
        <p14:creationId xmlns:p14="http://schemas.microsoft.com/office/powerpoint/2010/main" val="164040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http://www.itechnews.net/2008/12/23/nec-lavie-ll750-notebook/</a:t>
            </a:r>
          </a:p>
        </p:txBody>
      </p:sp>
      <p:pic>
        <p:nvPicPr>
          <p:cNvPr id="11266" name="Picture 2" descr="File:Suica laptop read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764" y="1391531"/>
            <a:ext cx="8814233" cy="41710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096000"/>
            <a:ext cx="12188825" cy="369332"/>
          </a:xfrm>
          <a:prstGeom prst="rect">
            <a:avLst/>
          </a:prstGeom>
        </p:spPr>
        <p:txBody>
          <a:bodyPr wrap="square">
            <a:spAutoFit/>
          </a:bodyPr>
          <a:lstStyle/>
          <a:p>
            <a:pPr algn="ctr" defTabSz="914400"/>
            <a:r>
              <a:rPr lang="en-US" b="1" dirty="0" err="1" smtClean="0">
                <a:solidFill>
                  <a:prstClr val="black"/>
                </a:solidFill>
                <a:latin typeface="Calibri"/>
              </a:rPr>
              <a:t>FeliCa</a:t>
            </a:r>
            <a:r>
              <a:rPr lang="en-US" b="1" dirty="0" smtClean="0">
                <a:solidFill>
                  <a:prstClr val="black"/>
                </a:solidFill>
                <a:latin typeface="Calibri"/>
              </a:rPr>
              <a:t> Contactless card scanner on NEC </a:t>
            </a:r>
            <a:r>
              <a:rPr lang="en-US" b="1" dirty="0" err="1" smtClean="0">
                <a:solidFill>
                  <a:prstClr val="black"/>
                </a:solidFill>
                <a:latin typeface="Calibri"/>
              </a:rPr>
              <a:t>LaVie</a:t>
            </a:r>
            <a:r>
              <a:rPr lang="en-US" b="1" dirty="0" smtClean="0">
                <a:solidFill>
                  <a:prstClr val="black"/>
                </a:solidFill>
                <a:latin typeface="Calibri"/>
              </a:rPr>
              <a:t> Laptop </a:t>
            </a:r>
            <a:endParaRPr lang="en-US" dirty="0">
              <a:solidFill>
                <a:prstClr val="black"/>
              </a:solidFill>
              <a:latin typeface="Calibri"/>
            </a:endParaRPr>
          </a:p>
        </p:txBody>
      </p:sp>
    </p:spTree>
    <p:extLst>
      <p:ext uri="{BB962C8B-B14F-4D97-AF65-F5344CB8AC3E}">
        <p14:creationId xmlns:p14="http://schemas.microsoft.com/office/powerpoint/2010/main" val="2003334627"/>
      </p:ext>
    </p:extLst>
  </p:cSld>
  <p:clrMapOvr>
    <a:masterClrMapping/>
  </p:clrMapOvr>
  <mc:AlternateContent xmlns:mc="http://schemas.openxmlformats.org/markup-compatibility/2006" xmlns:p14="http://schemas.microsoft.com/office/powerpoint/2010/main">
    <mc:Choice Requires="p14">
      <p:transition spd="med" p14:dur="700" advTm="67980">
        <p:fade/>
      </p:transition>
    </mc:Choice>
    <mc:Fallback xmlns="">
      <p:transition xmlns:p14="http://schemas.microsoft.com/office/powerpoint/2010/main" spd="med" advTm="67980">
        <p:fade/>
      </p:transition>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ISO/IEC </a:t>
            </a:r>
            <a:r>
              <a:rPr lang="en-US" dirty="0" smtClean="0"/>
              <a:t>14443</a:t>
            </a:r>
            <a:endParaRPr lang="en-US" dirty="0"/>
          </a:p>
        </p:txBody>
      </p:sp>
    </p:spTree>
    <p:extLst>
      <p:ext uri="{BB962C8B-B14F-4D97-AF65-F5344CB8AC3E}">
        <p14:creationId xmlns:p14="http://schemas.microsoft.com/office/powerpoint/2010/main" val="1985686121"/>
      </p:ext>
    </p:extLst>
  </p:cSld>
  <p:clrMapOvr>
    <a:masterClrMapping/>
  </p:clrMapOvr>
  <mc:AlternateContent xmlns:mc="http://schemas.openxmlformats.org/markup-compatibility/2006" xmlns:p14="http://schemas.microsoft.com/office/powerpoint/2010/main">
    <mc:Choice Requires="p14">
      <p:transition spd="med" p14:dur="700" advTm="17544">
        <p:fade/>
      </p:transition>
    </mc:Choice>
    <mc:Fallback xmlns="">
      <p:transition xmlns:p14="http://schemas.microsoft.com/office/powerpoint/2010/main" spd="med" advTm="17544">
        <p:fade/>
      </p:transition>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Near Field Communication (NFC)</a:t>
            </a:r>
          </a:p>
          <a:p>
            <a:endParaRPr lang="en-US" dirty="0"/>
          </a:p>
          <a:p>
            <a:endParaRPr lang="en-US" dirty="0"/>
          </a:p>
        </p:txBody>
      </p:sp>
      <p:pic>
        <p:nvPicPr>
          <p:cNvPr id="14338" name="Picture 2" descr="NFC comes to the 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089" y="3660626"/>
            <a:ext cx="3555074" cy="19781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519446"/>
            <a:ext cx="12188825" cy="338554"/>
          </a:xfrm>
          <a:prstGeom prst="rect">
            <a:avLst/>
          </a:prstGeom>
        </p:spPr>
        <p:txBody>
          <a:bodyPr wrap="square">
            <a:spAutoFit/>
          </a:bodyPr>
          <a:lstStyle/>
          <a:p>
            <a:pPr algn="ctr" defTabSz="914400"/>
            <a:r>
              <a:rPr lang="en-US" sz="1600" dirty="0">
                <a:solidFill>
                  <a:prstClr val="black"/>
                </a:solidFill>
                <a:latin typeface="Calibri"/>
              </a:rPr>
              <a:t>http://eetimes.eu/en/nfc-comes-to-the-pc.html?cmp_id=7&amp;news_id=222902715</a:t>
            </a:r>
          </a:p>
        </p:txBody>
      </p:sp>
    </p:spTree>
    <p:extLst>
      <p:ext uri="{BB962C8B-B14F-4D97-AF65-F5344CB8AC3E}">
        <p14:creationId xmlns:p14="http://schemas.microsoft.com/office/powerpoint/2010/main" val="3055055385"/>
      </p:ext>
    </p:extLst>
  </p:cSld>
  <p:clrMapOvr>
    <a:masterClrMapping/>
  </p:clrMapOvr>
  <mc:AlternateContent xmlns:mc="http://schemas.openxmlformats.org/markup-compatibility/2006" xmlns:p14="http://schemas.microsoft.com/office/powerpoint/2010/main">
    <mc:Choice Requires="p14">
      <p:transition spd="med" p14:dur="700" advTm="16845">
        <p:fade/>
      </p:transition>
    </mc:Choice>
    <mc:Fallback xmlns="">
      <p:transition xmlns:p14="http://schemas.microsoft.com/office/powerpoint/2010/main" spd="med" advTm="16845">
        <p:fade/>
      </p:transition>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farm5.static.flickr.com/4037/4403177680_2afa9431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059" y="1752600"/>
            <a:ext cx="6348346" cy="3676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r>
              <a:rPr lang="en-US" dirty="0"/>
              <a:t>http://farm5.static.flickr.com/4037/4403177680_2afa943170.jpg</a:t>
            </a:r>
          </a:p>
        </p:txBody>
      </p:sp>
    </p:spTree>
    <p:extLst>
      <p:ext uri="{BB962C8B-B14F-4D97-AF65-F5344CB8AC3E}">
        <p14:creationId xmlns:p14="http://schemas.microsoft.com/office/powerpoint/2010/main" val="3702209503"/>
      </p:ext>
    </p:extLst>
  </p:cSld>
  <p:clrMapOvr>
    <a:masterClrMapping/>
  </p:clrMapOvr>
  <mc:AlternateContent xmlns:mc="http://schemas.openxmlformats.org/markup-compatibility/2006" xmlns:p14="http://schemas.microsoft.com/office/powerpoint/2010/main">
    <mc:Choice Requires="p14">
      <p:transition spd="med" p14:dur="700" advTm="19365">
        <p:fade/>
      </p:transition>
    </mc:Choice>
    <mc:Fallback xmlns="">
      <p:transition xmlns:p14="http://schemas.microsoft.com/office/powerpoint/2010/main" spd="med" advTm="19365">
        <p:fade/>
      </p:transition>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800" b="1" dirty="0" smtClean="0"/>
              <a:t>Card Emulation</a:t>
            </a:r>
            <a:r>
              <a:rPr lang="en-US" sz="2800" dirty="0" smtClean="0"/>
              <a:t>: </a:t>
            </a:r>
          </a:p>
          <a:p>
            <a:r>
              <a:rPr lang="en-US" sz="2800" dirty="0" smtClean="0"/>
              <a:t>Device </a:t>
            </a:r>
            <a:r>
              <a:rPr lang="en-US" sz="2800" dirty="0"/>
              <a:t>behaves like an existing contactless card</a:t>
            </a:r>
          </a:p>
          <a:p>
            <a:r>
              <a:rPr lang="en-US" sz="2800" b="1" dirty="0" smtClean="0"/>
              <a:t>Reader:</a:t>
            </a:r>
          </a:p>
          <a:p>
            <a:r>
              <a:rPr lang="en-US" sz="2800" dirty="0"/>
              <a:t>D</a:t>
            </a:r>
            <a:r>
              <a:rPr lang="en-US" sz="2800" dirty="0" smtClean="0"/>
              <a:t>evice </a:t>
            </a:r>
            <a:r>
              <a:rPr lang="en-US" sz="2800" dirty="0"/>
              <a:t>is active and </a:t>
            </a:r>
            <a:r>
              <a:rPr lang="en-US" sz="2800" dirty="0" smtClean="0"/>
              <a:t>reads </a:t>
            </a:r>
            <a:r>
              <a:rPr lang="en-US" sz="2800" dirty="0"/>
              <a:t>a passive RFID </a:t>
            </a:r>
            <a:r>
              <a:rPr lang="en-US" sz="2800" dirty="0" smtClean="0"/>
              <a:t>tag</a:t>
            </a:r>
          </a:p>
          <a:p>
            <a:r>
              <a:rPr lang="en-US" sz="2800" b="1" dirty="0" smtClean="0"/>
              <a:t>P2P:</a:t>
            </a:r>
            <a:r>
              <a:rPr lang="en-US" sz="2800" dirty="0" smtClean="0"/>
              <a:t> </a:t>
            </a:r>
          </a:p>
          <a:p>
            <a:r>
              <a:rPr lang="en-US" sz="2800" dirty="0"/>
              <a:t>T</a:t>
            </a:r>
            <a:r>
              <a:rPr lang="en-US" sz="2800" dirty="0" smtClean="0"/>
              <a:t>wo devices communicate together/exchange</a:t>
            </a:r>
            <a:endParaRPr lang="en-US" sz="2800" dirty="0"/>
          </a:p>
        </p:txBody>
      </p:sp>
    </p:spTree>
    <p:extLst>
      <p:ext uri="{BB962C8B-B14F-4D97-AF65-F5344CB8AC3E}">
        <p14:creationId xmlns:p14="http://schemas.microsoft.com/office/powerpoint/2010/main" val="2628034208"/>
      </p:ext>
    </p:extLst>
  </p:cSld>
  <p:clrMapOvr>
    <a:masterClrMapping/>
  </p:clrMapOvr>
  <mc:AlternateContent xmlns:mc="http://schemas.openxmlformats.org/markup-compatibility/2006" xmlns:p14="http://schemas.microsoft.com/office/powerpoint/2010/main">
    <mc:Choice Requires="p14">
      <p:transition spd="med" p14:dur="700" advTm="89801">
        <p:fade/>
      </p:transition>
    </mc:Choice>
    <mc:Fallback xmlns="">
      <p:transition xmlns:p14="http://schemas.microsoft.com/office/powerpoint/2010/main" spd="med" advTm="89801">
        <p:fade/>
      </p:transition>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Conclusion</a:t>
            </a:r>
            <a:endParaRPr lang="en-US" dirty="0"/>
          </a:p>
        </p:txBody>
      </p:sp>
      <p:sp>
        <p:nvSpPr>
          <p:cNvPr id="5" name="Content Placeholder 4"/>
          <p:cNvSpPr>
            <a:spLocks noGrp="1"/>
          </p:cNvSpPr>
          <p:nvPr>
            <p:ph type="body" sz="quarter" idx="10"/>
          </p:nvPr>
        </p:nvSpPr>
        <p:spPr>
          <a:xfrm>
            <a:off x="519113" y="1447815"/>
            <a:ext cx="11149013" cy="5410189"/>
          </a:xfrm>
        </p:spPr>
        <p:txBody>
          <a:bodyPr>
            <a:normAutofit/>
          </a:bodyPr>
          <a:lstStyle/>
          <a:p>
            <a:r>
              <a:rPr lang="en-US" dirty="0"/>
              <a:t>Dynamic M</a:t>
            </a:r>
            <a:r>
              <a:rPr lang="en-US" dirty="0" smtClean="0"/>
              <a:t>arket</a:t>
            </a:r>
          </a:p>
          <a:p>
            <a:pPr lvl="1"/>
            <a:r>
              <a:rPr lang="en-US" dirty="0" smtClean="0"/>
              <a:t>18 </a:t>
            </a:r>
            <a:r>
              <a:rPr lang="en-US" dirty="0"/>
              <a:t>month lifecycle, highly competitive, </a:t>
            </a:r>
            <a:r>
              <a:rPr lang="en-US" dirty="0" smtClean="0"/>
              <a:t>balance </a:t>
            </a:r>
            <a:r>
              <a:rPr lang="en-US" dirty="0"/>
              <a:t>between </a:t>
            </a:r>
            <a:r>
              <a:rPr lang="en-US" dirty="0" smtClean="0"/>
              <a:t>OS, software, hardware, and Telco</a:t>
            </a:r>
            <a:endParaRPr lang="en-US" dirty="0"/>
          </a:p>
          <a:p>
            <a:r>
              <a:rPr lang="en-US" dirty="0" smtClean="0"/>
              <a:t>Changing </a:t>
            </a:r>
            <a:r>
              <a:rPr lang="en-US" dirty="0"/>
              <a:t>the </a:t>
            </a:r>
            <a:r>
              <a:rPr lang="en-US" dirty="0" smtClean="0"/>
              <a:t>Way Organizations </a:t>
            </a:r>
            <a:r>
              <a:rPr lang="en-US" dirty="0"/>
              <a:t>do B</a:t>
            </a:r>
            <a:r>
              <a:rPr lang="en-US" dirty="0" smtClean="0"/>
              <a:t>usiness</a:t>
            </a:r>
          </a:p>
          <a:p>
            <a:pPr lvl="1"/>
            <a:r>
              <a:rPr lang="en-US" dirty="0" smtClean="0"/>
              <a:t>2010 </a:t>
            </a:r>
            <a:r>
              <a:rPr lang="en-US" dirty="0"/>
              <a:t>about device </a:t>
            </a:r>
            <a:r>
              <a:rPr lang="en-US" dirty="0" smtClean="0"/>
              <a:t>proliferation, </a:t>
            </a:r>
            <a:r>
              <a:rPr lang="en-US" dirty="0"/>
              <a:t>2011 about enterprise applications</a:t>
            </a:r>
          </a:p>
          <a:p>
            <a:r>
              <a:rPr lang="en-US" dirty="0"/>
              <a:t>First </a:t>
            </a:r>
            <a:r>
              <a:rPr lang="en-US" dirty="0" smtClean="0"/>
              <a:t>Mover Advantage</a:t>
            </a:r>
          </a:p>
          <a:p>
            <a:pPr lvl="1"/>
            <a:r>
              <a:rPr lang="en-US" dirty="0"/>
              <a:t>W</a:t>
            </a:r>
            <a:r>
              <a:rPr lang="en-US" dirty="0" smtClean="0"/>
              <a:t>hat is your organization’s roadmap for mobile</a:t>
            </a:r>
            <a:r>
              <a:rPr lang="en-US" dirty="0"/>
              <a:t>?</a:t>
            </a:r>
          </a:p>
          <a:p>
            <a:pPr marL="0" indent="0">
              <a:buNone/>
            </a:pPr>
            <a:endParaRPr lang="en-US" dirty="0"/>
          </a:p>
        </p:txBody>
      </p:sp>
    </p:spTree>
    <p:extLst>
      <p:ext uri="{BB962C8B-B14F-4D97-AF65-F5344CB8AC3E}">
        <p14:creationId xmlns:p14="http://schemas.microsoft.com/office/powerpoint/2010/main" val="37114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Anyone here use Symbian?</a:t>
            </a:r>
            <a:endParaRPr lang="en-US" dirty="0"/>
          </a:p>
        </p:txBody>
      </p:sp>
    </p:spTree>
    <p:extLst>
      <p:ext uri="{BB962C8B-B14F-4D97-AF65-F5344CB8AC3E}">
        <p14:creationId xmlns:p14="http://schemas.microsoft.com/office/powerpoint/2010/main" val="280103426"/>
      </p:ext>
    </p:extLst>
  </p:cSld>
  <p:clrMapOvr>
    <a:masterClrMapping/>
  </p:clrMapOvr>
  <mc:AlternateContent xmlns:mc="http://schemas.openxmlformats.org/markup-compatibility/2006" xmlns:p14="http://schemas.microsoft.com/office/powerpoint/2010/main">
    <mc:Choice Requires="p14">
      <p:transition spd="med" p14:dur="700" advTm="18421">
        <p:fade/>
      </p:transition>
    </mc:Choice>
    <mc:Fallback xmlns="">
      <p:transition xmlns:p14="http://schemas.microsoft.com/office/powerpoint/2010/main" spd="med" advTm="18421">
        <p:fade/>
      </p:transition>
    </mc:Fallback>
  </mc:AlternateContent>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Neudesic?</a:t>
            </a:r>
            <a:endParaRPr lang="en-US" dirty="0"/>
          </a:p>
        </p:txBody>
      </p:sp>
      <p:pic>
        <p:nvPicPr>
          <p:cNvPr id="5" name="Picture 2" descr="http://www.whale.to/m/Iceberg_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34525" y="1395843"/>
            <a:ext cx="4669434" cy="5251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3622" y="1375696"/>
            <a:ext cx="2132765" cy="923330"/>
          </a:xfrm>
          <a:prstGeom prst="rect">
            <a:avLst/>
          </a:prstGeom>
          <a:noFill/>
        </p:spPr>
        <p:txBody>
          <a:bodyPr wrap="none" rtlCol="0">
            <a:spAutoFit/>
          </a:bodyPr>
          <a:lstStyle/>
          <a:p>
            <a:pPr defTabSz="914400"/>
            <a:r>
              <a:rPr lang="en-US" b="1" dirty="0" smtClean="0">
                <a:solidFill>
                  <a:prstClr val="white"/>
                </a:solidFill>
                <a:latin typeface="Calibri"/>
              </a:rPr>
              <a:t>How hard can it be?</a:t>
            </a:r>
          </a:p>
          <a:p>
            <a:pPr defTabSz="914400"/>
            <a:endParaRPr lang="en-US" dirty="0">
              <a:solidFill>
                <a:prstClr val="white"/>
              </a:solidFill>
              <a:latin typeface="Calibri"/>
            </a:endParaRPr>
          </a:p>
          <a:p>
            <a:pPr defTabSz="914400"/>
            <a:r>
              <a:rPr lang="en-US" dirty="0" smtClean="0">
                <a:solidFill>
                  <a:prstClr val="white"/>
                </a:solidFill>
                <a:latin typeface="Calibri"/>
              </a:rPr>
              <a:t>It’s just a mobile app</a:t>
            </a:r>
            <a:endParaRPr lang="en-US" dirty="0">
              <a:solidFill>
                <a:prstClr val="white"/>
              </a:solidFill>
              <a:latin typeface="Calibri"/>
            </a:endParaRPr>
          </a:p>
        </p:txBody>
      </p:sp>
      <p:sp>
        <p:nvSpPr>
          <p:cNvPr id="7" name="TextBox 6"/>
          <p:cNvSpPr txBox="1"/>
          <p:nvPr/>
        </p:nvSpPr>
        <p:spPr>
          <a:xfrm>
            <a:off x="8877434" y="2403326"/>
            <a:ext cx="2363147" cy="4247317"/>
          </a:xfrm>
          <a:prstGeom prst="rect">
            <a:avLst/>
          </a:prstGeom>
          <a:noFill/>
        </p:spPr>
        <p:txBody>
          <a:bodyPr wrap="none" rtlCol="0">
            <a:spAutoFit/>
          </a:bodyPr>
          <a:lstStyle/>
          <a:p>
            <a:pPr defTabSz="914400"/>
            <a:r>
              <a:rPr lang="en-US" b="1" dirty="0" smtClean="0">
                <a:solidFill>
                  <a:srgbClr val="FFFFFF"/>
                </a:solidFill>
                <a:latin typeface="Calibri"/>
              </a:rPr>
              <a:t>Under the water:</a:t>
            </a:r>
          </a:p>
          <a:p>
            <a:pPr defTabSz="914400"/>
            <a:endParaRPr lang="en-US" dirty="0" smtClean="0">
              <a:solidFill>
                <a:srgbClr val="FFFFFF"/>
              </a:solidFill>
              <a:latin typeface="Calibri"/>
            </a:endParaRPr>
          </a:p>
          <a:p>
            <a:pPr defTabSz="914400"/>
            <a:r>
              <a:rPr lang="en-US" dirty="0" smtClean="0">
                <a:solidFill>
                  <a:srgbClr val="FFFFFF"/>
                </a:solidFill>
                <a:latin typeface="Calibri"/>
              </a:rPr>
              <a:t>Cloud Integration</a:t>
            </a:r>
          </a:p>
          <a:p>
            <a:pPr defTabSz="914400"/>
            <a:r>
              <a:rPr lang="en-US" dirty="0">
                <a:solidFill>
                  <a:srgbClr val="FFFFFF"/>
                </a:solidFill>
                <a:latin typeface="Calibri"/>
              </a:rPr>
              <a:t>On Premise Integration</a:t>
            </a:r>
          </a:p>
          <a:p>
            <a:pPr defTabSz="914400"/>
            <a:r>
              <a:rPr lang="en-US" dirty="0">
                <a:solidFill>
                  <a:srgbClr val="FFFFFF"/>
                </a:solidFill>
                <a:latin typeface="Calibri"/>
              </a:rPr>
              <a:t>SAP, Siebel, Dynamics</a:t>
            </a:r>
          </a:p>
          <a:p>
            <a:pPr defTabSz="914400"/>
            <a:r>
              <a:rPr lang="en-US" dirty="0">
                <a:solidFill>
                  <a:srgbClr val="FFFFFF"/>
                </a:solidFill>
                <a:latin typeface="Calibri"/>
              </a:rPr>
              <a:t>Offline Access</a:t>
            </a:r>
          </a:p>
          <a:p>
            <a:pPr defTabSz="914400"/>
            <a:r>
              <a:rPr lang="en-US" dirty="0">
                <a:solidFill>
                  <a:srgbClr val="FFFFFF"/>
                </a:solidFill>
                <a:latin typeface="Calibri"/>
              </a:rPr>
              <a:t>Sync</a:t>
            </a:r>
          </a:p>
          <a:p>
            <a:pPr defTabSz="914400"/>
            <a:r>
              <a:rPr lang="en-US" dirty="0">
                <a:solidFill>
                  <a:srgbClr val="FFFFFF"/>
                </a:solidFill>
                <a:latin typeface="Calibri"/>
              </a:rPr>
              <a:t>Office Integration</a:t>
            </a:r>
          </a:p>
          <a:p>
            <a:pPr defTabSz="914400"/>
            <a:r>
              <a:rPr lang="en-US" dirty="0">
                <a:solidFill>
                  <a:srgbClr val="FFFFFF"/>
                </a:solidFill>
                <a:latin typeface="Calibri"/>
              </a:rPr>
              <a:t>Data Security</a:t>
            </a:r>
          </a:p>
          <a:p>
            <a:pPr defTabSz="914400"/>
            <a:r>
              <a:rPr lang="en-US" dirty="0">
                <a:solidFill>
                  <a:srgbClr val="FFFFFF"/>
                </a:solidFill>
                <a:latin typeface="Calibri"/>
              </a:rPr>
              <a:t>Authentication</a:t>
            </a:r>
          </a:p>
          <a:p>
            <a:pPr defTabSz="914400"/>
            <a:r>
              <a:rPr lang="en-US" dirty="0" smtClean="0">
                <a:solidFill>
                  <a:srgbClr val="FFFFFF"/>
                </a:solidFill>
                <a:latin typeface="Calibri"/>
              </a:rPr>
              <a:t>Deployment</a:t>
            </a:r>
          </a:p>
          <a:p>
            <a:pPr defTabSz="914400"/>
            <a:r>
              <a:rPr lang="en-US" dirty="0" smtClean="0">
                <a:solidFill>
                  <a:srgbClr val="FFFFFF"/>
                </a:solidFill>
                <a:latin typeface="Calibri"/>
              </a:rPr>
              <a:t>Updates</a:t>
            </a:r>
            <a:endParaRPr lang="en-US" dirty="0">
              <a:solidFill>
                <a:srgbClr val="FFFFFF"/>
              </a:solidFill>
              <a:latin typeface="Calibri"/>
            </a:endParaRPr>
          </a:p>
          <a:p>
            <a:pPr defTabSz="914400"/>
            <a:r>
              <a:rPr lang="en-US" dirty="0" smtClean="0">
                <a:solidFill>
                  <a:srgbClr val="FFFFFF"/>
                </a:solidFill>
                <a:latin typeface="Calibri"/>
              </a:rPr>
              <a:t>Management</a:t>
            </a:r>
          </a:p>
          <a:p>
            <a:pPr defTabSz="914400"/>
            <a:r>
              <a:rPr lang="en-US" dirty="0" smtClean="0">
                <a:solidFill>
                  <a:srgbClr val="FFFFFF"/>
                </a:solidFill>
                <a:latin typeface="Calibri"/>
              </a:rPr>
              <a:t>Developer Lifecycle</a:t>
            </a:r>
          </a:p>
          <a:p>
            <a:pPr defTabSz="914400"/>
            <a:r>
              <a:rPr lang="en-US" dirty="0" smtClean="0">
                <a:solidFill>
                  <a:srgbClr val="FFFFFF"/>
                </a:solidFill>
                <a:latin typeface="Calibri"/>
              </a:rPr>
              <a:t>(TDD, UX Design)</a:t>
            </a:r>
          </a:p>
        </p:txBody>
      </p:sp>
    </p:spTree>
    <p:extLst>
      <p:ext uri="{BB962C8B-B14F-4D97-AF65-F5344CB8AC3E}">
        <p14:creationId xmlns:p14="http://schemas.microsoft.com/office/powerpoint/2010/main" val="3258070821"/>
      </p:ext>
    </p:extLst>
  </p:cSld>
  <p:clrMapOvr>
    <a:masterClrMapping/>
  </p:clrMapOvr>
  <mc:AlternateContent xmlns:mc="http://schemas.openxmlformats.org/markup-compatibility/2006" xmlns:p14="http://schemas.microsoft.com/office/powerpoint/2010/main">
    <mc:Choice Requires="p14">
      <p:transition spd="med" p14:dur="700" advTm="123747">
        <p:fade/>
      </p:transition>
    </mc:Choice>
    <mc:Fallback xmlns="">
      <p:transition xmlns:p14="http://schemas.microsoft.com/office/powerpoint/2010/main" spd="med" advTm="123747">
        <p:fade/>
      </p:transition>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Documents\My Dropbox\Mobility\Graphics\iPhon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02199" y="2194351"/>
            <a:ext cx="914400" cy="1690112"/>
          </a:xfrm>
          <a:prstGeom prst="rect">
            <a:avLst/>
          </a:prstGeom>
          <a:noFill/>
          <a:effectLst>
            <a:reflection blurRad="6350" stA="52000" endA="300" endPos="35000" dir="5400000" sy="-100000" algn="bl" rotWithShape="0"/>
          </a:effectLst>
        </p:spPr>
      </p:pic>
      <p:pic>
        <p:nvPicPr>
          <p:cNvPr id="3" name="Picture 3" descr="D:\User\Documents\My Dropbox\Mobility\Graphics\ipa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5287" y="1891705"/>
            <a:ext cx="1560812" cy="1997589"/>
          </a:xfrm>
          <a:prstGeom prst="rect">
            <a:avLst/>
          </a:prstGeom>
          <a:noFill/>
          <a:effectLst>
            <a:reflection blurRad="6350" stA="52000" endA="300" endPos="35000" dir="5400000" sy="-100000" algn="bl" rotWithShape="0"/>
          </a:effectLst>
        </p:spPr>
      </p:pic>
      <p:pic>
        <p:nvPicPr>
          <p:cNvPr id="4" name="Picture 4" descr="D:\User\Documents\My Dropbox\Mobility\Graphics\Droid-Incredibl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84310" y="2041959"/>
            <a:ext cx="928575" cy="1840101"/>
          </a:xfrm>
          <a:prstGeom prst="rect">
            <a:avLst/>
          </a:prstGeom>
          <a:noFill/>
          <a:effectLst>
            <a:reflection blurRad="6350" stA="52000" endA="300" endPos="35000" dir="5400000" sy="-100000" algn="bl" rotWithShape="0"/>
          </a:effectLst>
        </p:spPr>
      </p:pic>
      <p:pic>
        <p:nvPicPr>
          <p:cNvPr id="5" name="Picture 5" descr="D:\User\Documents\My Dropbox\Mobility\Graphics\WinPhone7.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08214" y="2118159"/>
            <a:ext cx="914863" cy="1808163"/>
          </a:xfrm>
          <a:prstGeom prst="rect">
            <a:avLst/>
          </a:prstGeom>
          <a:noFill/>
          <a:effectLst>
            <a:reflection blurRad="6350" stA="52000" endA="300" endPos="35000" dir="5400000" sy="-100000" algn="bl" rotWithShape="0"/>
          </a:effectLst>
        </p:spPr>
      </p:pic>
      <p:pic>
        <p:nvPicPr>
          <p:cNvPr id="7" name="Picture 6" descr="BlackBerry_Torch.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90012" y="1967898"/>
            <a:ext cx="885960" cy="1935512"/>
          </a:xfrm>
          <a:prstGeom prst="rect">
            <a:avLst/>
          </a:prstGeom>
          <a:effectLst>
            <a:reflection blurRad="6350" stA="52000" endA="300" endPos="35000" dir="5400000" sy="-100000" algn="bl" rotWithShape="0"/>
          </a:effectLst>
        </p:spPr>
      </p:pic>
      <p:graphicFrame>
        <p:nvGraphicFramePr>
          <p:cNvPr id="8" name="Content Placeholder 16"/>
          <p:cNvGraphicFramePr>
            <a:graphicFrameLocks/>
          </p:cNvGraphicFramePr>
          <p:nvPr>
            <p:extLst>
              <p:ext uri="{D42A27DB-BD31-4B8C-83A1-F6EECF244321}">
                <p14:modId xmlns:p14="http://schemas.microsoft.com/office/powerpoint/2010/main" val="1042747998"/>
              </p:ext>
            </p:extLst>
          </p:nvPr>
        </p:nvGraphicFramePr>
        <p:xfrm>
          <a:off x="1827216" y="4234368"/>
          <a:ext cx="8458195" cy="2169159"/>
        </p:xfrm>
        <a:graphic>
          <a:graphicData uri="http://schemas.openxmlformats.org/drawingml/2006/table">
            <a:tbl>
              <a:tblPr firstRow="1" bandRow="1">
                <a:tableStyleId>{5A111915-BE36-4E01-A7E5-04B1672EAD32}</a:tableStyleId>
              </a:tblPr>
              <a:tblGrid>
                <a:gridCol w="1691639"/>
                <a:gridCol w="1691639"/>
                <a:gridCol w="1691639"/>
                <a:gridCol w="1691639"/>
                <a:gridCol w="1691639"/>
              </a:tblGrid>
              <a:tr h="370840">
                <a:tc>
                  <a:txBody>
                    <a:bodyPr/>
                    <a:lstStyle/>
                    <a:p>
                      <a:pPr algn="ctr"/>
                      <a:r>
                        <a:rPr lang="en-US" sz="1600" dirty="0" smtClean="0">
                          <a:solidFill>
                            <a:schemeClr val="tx1"/>
                          </a:solidFill>
                          <a:effectLst>
                            <a:outerShdw blurRad="50800" dist="38100" dir="5400000" algn="t" rotWithShape="0">
                              <a:prstClr val="black">
                                <a:alpha val="40000"/>
                              </a:prstClr>
                            </a:outerShdw>
                          </a:effectLst>
                        </a:rPr>
                        <a:t>WP7</a:t>
                      </a:r>
                      <a:endParaRPr lang="en-US" sz="1600" dirty="0">
                        <a:solidFill>
                          <a:schemeClr val="tx1"/>
                        </a:solidFill>
                        <a:effectLst>
                          <a:outerShdw blurRad="50800" dist="38100" dir="5400000" algn="t" rotWithShape="0">
                            <a:prstClr val="black">
                              <a:alpha val="40000"/>
                            </a:prstClr>
                          </a:outerShdw>
                        </a:effectLst>
                      </a:endParaRPr>
                    </a:p>
                  </a:txBody>
                  <a:tcPr marL="93980" marR="93980"/>
                </a:tc>
                <a:tc>
                  <a:txBody>
                    <a:bodyPr/>
                    <a:lstStyle/>
                    <a:p>
                      <a:pPr algn="ctr"/>
                      <a:r>
                        <a:rPr lang="en-US" sz="1600" dirty="0" smtClean="0">
                          <a:solidFill>
                            <a:schemeClr val="tx1"/>
                          </a:solidFill>
                          <a:effectLst>
                            <a:outerShdw blurRad="50800" dist="38100" dir="5400000" algn="t" rotWithShape="0">
                              <a:prstClr val="black">
                                <a:alpha val="40000"/>
                              </a:prstClr>
                            </a:outerShdw>
                          </a:effectLst>
                        </a:rPr>
                        <a:t>iPhone</a:t>
                      </a:r>
                      <a:endParaRPr lang="en-US" sz="1600" dirty="0">
                        <a:solidFill>
                          <a:schemeClr val="tx1"/>
                        </a:solidFill>
                        <a:effectLst>
                          <a:outerShdw blurRad="50800" dist="38100" dir="5400000" algn="t" rotWithShape="0">
                            <a:prstClr val="black">
                              <a:alpha val="40000"/>
                            </a:prstClr>
                          </a:outerShdw>
                        </a:effectLst>
                      </a:endParaRPr>
                    </a:p>
                  </a:txBody>
                  <a:tcPr marL="93980" marR="93980"/>
                </a:tc>
                <a:tc>
                  <a:txBody>
                    <a:bodyPr/>
                    <a:lstStyle/>
                    <a:p>
                      <a:pPr algn="ctr"/>
                      <a:r>
                        <a:rPr lang="en-US" sz="1600" dirty="0" smtClean="0">
                          <a:solidFill>
                            <a:schemeClr val="tx1"/>
                          </a:solidFill>
                          <a:effectLst>
                            <a:outerShdw blurRad="50800" dist="38100" dir="5400000" algn="t" rotWithShape="0">
                              <a:prstClr val="black">
                                <a:alpha val="40000"/>
                              </a:prstClr>
                            </a:outerShdw>
                          </a:effectLst>
                        </a:rPr>
                        <a:t>iPad</a:t>
                      </a:r>
                      <a:endParaRPr lang="en-US" sz="1600" dirty="0">
                        <a:solidFill>
                          <a:schemeClr val="tx1"/>
                        </a:solidFill>
                        <a:effectLst>
                          <a:outerShdw blurRad="50800" dist="38100" dir="5400000" algn="t" rotWithShape="0">
                            <a:prstClr val="black">
                              <a:alpha val="40000"/>
                            </a:prstClr>
                          </a:outerShdw>
                        </a:effectLst>
                      </a:endParaRPr>
                    </a:p>
                  </a:txBody>
                  <a:tcPr marL="93980" marR="93980"/>
                </a:tc>
                <a:tc>
                  <a:txBody>
                    <a:bodyPr/>
                    <a:lstStyle/>
                    <a:p>
                      <a:pPr algn="ctr"/>
                      <a:r>
                        <a:rPr lang="en-US" sz="1600" dirty="0" smtClean="0">
                          <a:solidFill>
                            <a:schemeClr val="tx1"/>
                          </a:solidFill>
                          <a:effectLst>
                            <a:outerShdw blurRad="50800" dist="38100" dir="5400000" algn="t" rotWithShape="0">
                              <a:prstClr val="black">
                                <a:alpha val="40000"/>
                              </a:prstClr>
                            </a:outerShdw>
                          </a:effectLst>
                        </a:rPr>
                        <a:t>Android</a:t>
                      </a:r>
                      <a:endParaRPr lang="en-US" sz="1600" dirty="0">
                        <a:solidFill>
                          <a:schemeClr val="tx1"/>
                        </a:solidFill>
                        <a:effectLst>
                          <a:outerShdw blurRad="50800" dist="38100" dir="5400000" algn="t" rotWithShape="0">
                            <a:prstClr val="black">
                              <a:alpha val="40000"/>
                            </a:prstClr>
                          </a:outerShdw>
                        </a:effectLst>
                      </a:endParaRPr>
                    </a:p>
                  </a:txBody>
                  <a:tcPr marL="93980" marR="93980"/>
                </a:tc>
                <a:tc>
                  <a:txBody>
                    <a:bodyPr/>
                    <a:lstStyle/>
                    <a:p>
                      <a:pPr algn="ctr"/>
                      <a:r>
                        <a:rPr lang="en-US" sz="1600" dirty="0" smtClean="0">
                          <a:solidFill>
                            <a:schemeClr val="tx1"/>
                          </a:solidFill>
                          <a:effectLst>
                            <a:outerShdw blurRad="50800" dist="38100" dir="5400000" algn="t" rotWithShape="0">
                              <a:prstClr val="black">
                                <a:alpha val="40000"/>
                              </a:prstClr>
                            </a:outerShdw>
                          </a:effectLst>
                        </a:rPr>
                        <a:t>Blackberry</a:t>
                      </a:r>
                      <a:endParaRPr lang="en-US" sz="1600" dirty="0">
                        <a:solidFill>
                          <a:schemeClr val="tx1"/>
                        </a:solidFill>
                        <a:effectLst>
                          <a:outerShdw blurRad="50800" dist="38100" dir="5400000" algn="t" rotWithShape="0">
                            <a:prstClr val="black">
                              <a:alpha val="40000"/>
                            </a:prstClr>
                          </a:outerShdw>
                        </a:effectLst>
                      </a:endParaRPr>
                    </a:p>
                  </a:txBody>
                  <a:tcPr marL="93980" marR="93980"/>
                </a:tc>
              </a:tr>
              <a:tr h="370840">
                <a:tc>
                  <a:txBody>
                    <a:bodyPr/>
                    <a:lstStyle/>
                    <a:p>
                      <a:pPr algn="ctr">
                        <a:lnSpc>
                          <a:spcPct val="100000"/>
                        </a:lnSpc>
                        <a:spcBef>
                          <a:spcPts val="1200"/>
                        </a:spcBef>
                        <a:spcAft>
                          <a:spcPts val="1200"/>
                        </a:spcAft>
                      </a:pPr>
                      <a:r>
                        <a:rPr lang="en-US" sz="1300" dirty="0" smtClean="0">
                          <a:effectLst/>
                        </a:rPr>
                        <a:t>Kelley</a:t>
                      </a:r>
                      <a:r>
                        <a:rPr lang="en-US" sz="1300" baseline="0" dirty="0" smtClean="0">
                          <a:effectLst/>
                        </a:rPr>
                        <a:t> Blue Book</a:t>
                      </a:r>
                    </a:p>
                    <a:p>
                      <a:pPr algn="ctr">
                        <a:lnSpc>
                          <a:spcPct val="100000"/>
                        </a:lnSpc>
                        <a:spcBef>
                          <a:spcPts val="1200"/>
                        </a:spcBef>
                        <a:spcAft>
                          <a:spcPts val="1200"/>
                        </a:spcAft>
                      </a:pPr>
                      <a:r>
                        <a:rPr lang="en-US" sz="1300" baseline="0" dirty="0" err="1" smtClean="0">
                          <a:effectLst/>
                        </a:rPr>
                        <a:t>Realtor.com</a:t>
                      </a:r>
                      <a:endParaRPr lang="en-US" sz="1300" baseline="0" dirty="0" smtClean="0">
                        <a:effectLst/>
                      </a:endParaRPr>
                    </a:p>
                    <a:p>
                      <a:pPr algn="ctr">
                        <a:lnSpc>
                          <a:spcPct val="100000"/>
                        </a:lnSpc>
                        <a:spcBef>
                          <a:spcPts val="1200"/>
                        </a:spcBef>
                        <a:spcAft>
                          <a:spcPts val="1200"/>
                        </a:spcAft>
                      </a:pPr>
                      <a:r>
                        <a:rPr lang="en-US" sz="1300" baseline="0" dirty="0" smtClean="0">
                          <a:effectLst/>
                        </a:rPr>
                        <a:t>Neudesic Pulse</a:t>
                      </a:r>
                      <a:endParaRPr lang="en-US" sz="1300" dirty="0">
                        <a:solidFill>
                          <a:schemeClr val="bg1"/>
                        </a:solidFill>
                        <a:effectLst/>
                      </a:endParaRPr>
                    </a:p>
                  </a:txBody>
                  <a:tcPr marL="93980" marR="93980"/>
                </a:tc>
                <a:tc>
                  <a:txBody>
                    <a:bodyPr/>
                    <a:lstStyle/>
                    <a:p>
                      <a:pPr algn="ctr">
                        <a:lnSpc>
                          <a:spcPct val="100000"/>
                        </a:lnSpc>
                        <a:spcBef>
                          <a:spcPts val="1200"/>
                        </a:spcBef>
                        <a:spcAft>
                          <a:spcPts val="1200"/>
                        </a:spcAft>
                      </a:pPr>
                      <a:r>
                        <a:rPr lang="en-US" sz="1300" dirty="0" smtClean="0">
                          <a:effectLst/>
                        </a:rPr>
                        <a:t>Whole Foods</a:t>
                      </a:r>
                    </a:p>
                    <a:p>
                      <a:pPr algn="ctr">
                        <a:lnSpc>
                          <a:spcPct val="100000"/>
                        </a:lnSpc>
                        <a:spcBef>
                          <a:spcPts val="1200"/>
                        </a:spcBef>
                        <a:spcAft>
                          <a:spcPts val="1200"/>
                        </a:spcAft>
                      </a:pPr>
                      <a:r>
                        <a:rPr lang="en-US" sz="1300" dirty="0" smtClean="0">
                          <a:effectLst/>
                        </a:rPr>
                        <a:t>Symetra Financial</a:t>
                      </a:r>
                    </a:p>
                    <a:p>
                      <a:pPr algn="ctr">
                        <a:lnSpc>
                          <a:spcPct val="100000"/>
                        </a:lnSpc>
                        <a:spcBef>
                          <a:spcPts val="1200"/>
                        </a:spcBef>
                        <a:spcAft>
                          <a:spcPts val="1200"/>
                        </a:spcAft>
                      </a:pPr>
                      <a:r>
                        <a:rPr lang="en-US" sz="1300" baseline="0" dirty="0" smtClean="0">
                          <a:effectLst/>
                        </a:rPr>
                        <a:t>Neudesic Pulse</a:t>
                      </a:r>
                    </a:p>
                    <a:p>
                      <a:pPr algn="ctr">
                        <a:lnSpc>
                          <a:spcPct val="100000"/>
                        </a:lnSpc>
                        <a:spcBef>
                          <a:spcPts val="1200"/>
                        </a:spcBef>
                        <a:spcAft>
                          <a:spcPts val="1200"/>
                        </a:spcAft>
                      </a:pPr>
                      <a:r>
                        <a:rPr lang="en-US" sz="1300" baseline="0" dirty="0" smtClean="0">
                          <a:effectLst/>
                        </a:rPr>
                        <a:t>Azure Toolkit for </a:t>
                      </a:r>
                      <a:r>
                        <a:rPr lang="en-US" sz="1300" baseline="0" dirty="0" err="1" smtClean="0">
                          <a:effectLst/>
                        </a:rPr>
                        <a:t>iOS</a:t>
                      </a:r>
                      <a:endParaRPr lang="en-US" sz="1300" baseline="0" dirty="0" smtClean="0">
                        <a:solidFill>
                          <a:schemeClr val="bg1"/>
                        </a:solidFill>
                        <a:effectLst/>
                      </a:endParaRPr>
                    </a:p>
                  </a:txBody>
                  <a:tcPr marL="93980" marR="93980"/>
                </a:tc>
                <a:tc>
                  <a:txBody>
                    <a:bodyPr/>
                    <a:lstStyle/>
                    <a:p>
                      <a:pPr algn="ctr">
                        <a:lnSpc>
                          <a:spcPct val="100000"/>
                        </a:lnSpc>
                        <a:spcBef>
                          <a:spcPts val="1200"/>
                        </a:spcBef>
                        <a:spcAft>
                          <a:spcPts val="1200"/>
                        </a:spcAft>
                      </a:pPr>
                      <a:r>
                        <a:rPr lang="en-US" sz="1300" dirty="0" smtClean="0">
                          <a:effectLst/>
                        </a:rPr>
                        <a:t>SimonMed</a:t>
                      </a:r>
                    </a:p>
                    <a:p>
                      <a:pPr algn="ctr">
                        <a:lnSpc>
                          <a:spcPct val="100000"/>
                        </a:lnSpc>
                        <a:spcBef>
                          <a:spcPts val="1200"/>
                        </a:spcBef>
                        <a:spcAft>
                          <a:spcPts val="1200"/>
                        </a:spcAft>
                      </a:pPr>
                      <a:r>
                        <a:rPr lang="en-US" sz="1300" dirty="0" smtClean="0">
                          <a:effectLst/>
                        </a:rPr>
                        <a:t>VHA </a:t>
                      </a:r>
                      <a:r>
                        <a:rPr lang="en-US" sz="1300" dirty="0" err="1" smtClean="0">
                          <a:effectLst/>
                        </a:rPr>
                        <a:t>Inc</a:t>
                      </a:r>
                      <a:endParaRPr lang="en-US" sz="1300" dirty="0" smtClean="0">
                        <a:effectLst/>
                      </a:endParaRPr>
                    </a:p>
                    <a:p>
                      <a:pPr algn="ctr">
                        <a:lnSpc>
                          <a:spcPct val="100000"/>
                        </a:lnSpc>
                        <a:spcBef>
                          <a:spcPts val="1200"/>
                        </a:spcBef>
                        <a:spcAft>
                          <a:spcPts val="1200"/>
                        </a:spcAft>
                      </a:pPr>
                      <a:r>
                        <a:rPr lang="en-US" sz="1300" dirty="0" smtClean="0">
                          <a:effectLst/>
                        </a:rPr>
                        <a:t>Kelley Blue Book</a:t>
                      </a:r>
                    </a:p>
                    <a:p>
                      <a:pPr algn="ctr">
                        <a:lnSpc>
                          <a:spcPct val="100000"/>
                        </a:lnSpc>
                        <a:spcBef>
                          <a:spcPts val="1200"/>
                        </a:spcBef>
                        <a:spcAft>
                          <a:spcPts val="1200"/>
                        </a:spcAft>
                      </a:pPr>
                      <a:r>
                        <a:rPr lang="en-US" sz="1300" dirty="0" smtClean="0">
                          <a:effectLst/>
                        </a:rPr>
                        <a:t>Symetra</a:t>
                      </a:r>
                      <a:r>
                        <a:rPr lang="en-US" sz="1300" baseline="0" dirty="0" smtClean="0">
                          <a:effectLst/>
                        </a:rPr>
                        <a:t> Financial</a:t>
                      </a:r>
                      <a:endParaRPr lang="en-US" sz="1300" dirty="0">
                        <a:solidFill>
                          <a:schemeClr val="bg1"/>
                        </a:solidFill>
                        <a:effectLst/>
                      </a:endParaRPr>
                    </a:p>
                  </a:txBody>
                  <a:tcPr marL="93980" marR="93980"/>
                </a:tc>
                <a:tc>
                  <a:txBody>
                    <a:bodyPr/>
                    <a:lstStyle/>
                    <a:p>
                      <a:pPr algn="ctr">
                        <a:lnSpc>
                          <a:spcPct val="100000"/>
                        </a:lnSpc>
                        <a:spcBef>
                          <a:spcPts val="1200"/>
                        </a:spcBef>
                        <a:spcAft>
                          <a:spcPts val="1200"/>
                        </a:spcAft>
                      </a:pPr>
                      <a:r>
                        <a:rPr lang="en-US" sz="1300" dirty="0" smtClean="0">
                          <a:effectLst/>
                        </a:rPr>
                        <a:t>Kelley Blue</a:t>
                      </a:r>
                      <a:r>
                        <a:rPr lang="en-US" sz="1300" baseline="0" dirty="0" smtClean="0">
                          <a:effectLst/>
                        </a:rPr>
                        <a:t> Book</a:t>
                      </a:r>
                    </a:p>
                    <a:p>
                      <a:pPr algn="ctr">
                        <a:lnSpc>
                          <a:spcPct val="100000"/>
                        </a:lnSpc>
                        <a:spcBef>
                          <a:spcPts val="1200"/>
                        </a:spcBef>
                        <a:spcAft>
                          <a:spcPts val="1200"/>
                        </a:spcAft>
                      </a:pPr>
                      <a:r>
                        <a:rPr lang="en-US" sz="1300" baseline="0" dirty="0" smtClean="0">
                          <a:effectLst/>
                        </a:rPr>
                        <a:t>Neudesic Pulse</a:t>
                      </a:r>
                    </a:p>
                    <a:p>
                      <a:pPr algn="ctr">
                        <a:lnSpc>
                          <a:spcPct val="100000"/>
                        </a:lnSpc>
                        <a:spcBef>
                          <a:spcPts val="1200"/>
                        </a:spcBef>
                        <a:spcAft>
                          <a:spcPts val="1200"/>
                        </a:spcAft>
                      </a:pPr>
                      <a:r>
                        <a:rPr lang="en-US" sz="1300" baseline="0" dirty="0" smtClean="0">
                          <a:effectLst/>
                        </a:rPr>
                        <a:t>Azure Toolkit for Android</a:t>
                      </a:r>
                      <a:endParaRPr lang="en-US" sz="1300" dirty="0">
                        <a:solidFill>
                          <a:schemeClr val="bg1"/>
                        </a:solidFill>
                        <a:effectLst/>
                      </a:endParaRPr>
                    </a:p>
                  </a:txBody>
                  <a:tcPr marL="93980" marR="93980"/>
                </a:tc>
                <a:tc>
                  <a:txBody>
                    <a:bodyPr/>
                    <a:lstStyle/>
                    <a:p>
                      <a:pPr algn="ctr">
                        <a:lnSpc>
                          <a:spcPct val="100000"/>
                        </a:lnSpc>
                        <a:spcBef>
                          <a:spcPts val="1200"/>
                        </a:spcBef>
                        <a:spcAft>
                          <a:spcPts val="1200"/>
                        </a:spcAft>
                      </a:pPr>
                      <a:r>
                        <a:rPr lang="en-US" sz="1300" dirty="0" smtClean="0">
                          <a:effectLst/>
                        </a:rPr>
                        <a:t>Neudesic</a:t>
                      </a:r>
                      <a:r>
                        <a:rPr lang="en-US" sz="1300" baseline="0" dirty="0" smtClean="0">
                          <a:effectLst/>
                        </a:rPr>
                        <a:t> Pulse</a:t>
                      </a:r>
                      <a:endParaRPr lang="en-US" sz="1300" dirty="0">
                        <a:solidFill>
                          <a:schemeClr val="bg1"/>
                        </a:solidFill>
                        <a:effectLst/>
                      </a:endParaRPr>
                    </a:p>
                  </a:txBody>
                  <a:tcPr marL="93980" marR="93980"/>
                </a:tc>
              </a:tr>
            </a:tbl>
          </a:graphicData>
        </a:graphic>
      </p:graphicFrame>
      <p:sp>
        <p:nvSpPr>
          <p:cNvPr id="9" name="Rectangle 8"/>
          <p:cNvSpPr/>
          <p:nvPr/>
        </p:nvSpPr>
        <p:spPr>
          <a:xfrm>
            <a:off x="3008310" y="1233588"/>
            <a:ext cx="6096000" cy="369332"/>
          </a:xfrm>
          <a:prstGeom prst="rect">
            <a:avLst/>
          </a:prstGeom>
        </p:spPr>
        <p:txBody>
          <a:bodyPr wrap="square">
            <a:spAutoFit/>
          </a:bodyPr>
          <a:lstStyle/>
          <a:p>
            <a:pPr algn="ctr">
              <a:spcBef>
                <a:spcPts val="1200"/>
              </a:spcBef>
              <a:spcAft>
                <a:spcPts val="1200"/>
              </a:spcAft>
            </a:pPr>
            <a:r>
              <a:rPr lang="en-US" dirty="0" smtClean="0">
                <a:solidFill>
                  <a:prstClr val="white"/>
                </a:solidFill>
                <a:latin typeface="Calibri"/>
              </a:rPr>
              <a:t>Gold Certified Microsoft Partner</a:t>
            </a:r>
            <a:endParaRPr lang="en-US" dirty="0">
              <a:solidFill>
                <a:prstClr val="white"/>
              </a:solidFill>
              <a:latin typeface="Calibri"/>
            </a:endParaRPr>
          </a:p>
        </p:txBody>
      </p:sp>
      <p:grpSp>
        <p:nvGrpSpPr>
          <p:cNvPr id="10" name="Group 9"/>
          <p:cNvGrpSpPr/>
          <p:nvPr/>
        </p:nvGrpSpPr>
        <p:grpSpPr>
          <a:xfrm>
            <a:off x="4019737" y="429076"/>
            <a:ext cx="4073147" cy="797162"/>
            <a:chOff x="2728912" y="2384098"/>
            <a:chExt cx="6794500" cy="1372206"/>
          </a:xfrm>
        </p:grpSpPr>
        <p:sp>
          <p:nvSpPr>
            <p:cNvPr id="11" name="Oval 10"/>
            <p:cNvSpPr/>
            <p:nvPr/>
          </p:nvSpPr>
          <p:spPr bwMode="auto">
            <a:xfrm>
              <a:off x="2970212" y="2667000"/>
              <a:ext cx="914400" cy="838200"/>
            </a:xfrm>
            <a:prstGeom prst="ellipse">
              <a:avLst/>
            </a:prstGeom>
            <a:solidFill>
              <a:schemeClr val="bg1"/>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Calibri"/>
              </a:endParaRPr>
            </a:p>
          </p:txBody>
        </p:sp>
        <p:pic>
          <p:nvPicPr>
            <p:cNvPr id="12" name="Picture 11"/>
            <p:cNvPicPr>
              <a:picLocks noChangeAspect="1"/>
            </p:cNvPicPr>
            <p:nvPr/>
          </p:nvPicPr>
          <p:blipFill>
            <a:blip r:embed="rId7"/>
            <a:stretch>
              <a:fillRect/>
            </a:stretch>
          </p:blipFill>
          <p:spPr>
            <a:xfrm>
              <a:off x="2728912" y="2384098"/>
              <a:ext cx="6794500" cy="137220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68377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rgbClr val="FFFFFF"/>
                    </a:gs>
                    <a:gs pos="100000">
                      <a:srgbClr val="FFFFFF"/>
                    </a:gs>
                  </a:gsLst>
                  <a:lin ang="5400000" scaled="0"/>
                </a:gradFill>
                <a:latin typeface="Segoe UI" pitchFamily="34" charset="0"/>
                <a:cs typeface="Arial" charset="0"/>
              </a:rPr>
              <a:t>© </a:t>
            </a:r>
            <a:r>
              <a:rPr lang="en-US" sz="700" dirty="0" smtClean="0">
                <a:gradFill>
                  <a:gsLst>
                    <a:gs pos="0">
                      <a:srgbClr val="FFFFFF"/>
                    </a:gs>
                    <a:gs pos="100000">
                      <a:srgbClr val="FFFFFF"/>
                    </a:gs>
                  </a:gsLst>
                  <a:lin ang="5400000" scaled="0"/>
                </a:gradFill>
                <a:latin typeface="Segoe UI" pitchFamily="34" charset="0"/>
                <a:cs typeface="Arial" charset="0"/>
              </a:rPr>
              <a:t>2011 Microsoft </a:t>
            </a:r>
            <a:r>
              <a:rPr lang="en-US" sz="700" dirty="0">
                <a:gradFill>
                  <a:gsLst>
                    <a:gs pos="0">
                      <a:srgbClr val="FFFFFF"/>
                    </a:gs>
                    <a:gs pos="100000">
                      <a:srgbClr val="FFFFFF"/>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rgbClr val="FFFFFF"/>
                    </a:gs>
                    <a:gs pos="100000">
                      <a:srgbClr val="FFFFFF"/>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rgbClr val="FFFFFF"/>
                    </a:gs>
                    <a:gs pos="100000">
                      <a:srgbClr val="FFFFFF"/>
                    </a:gs>
                  </a:gsLst>
                  <a:lin ang="5400000" scaled="0"/>
                </a:gradFill>
                <a:latin typeface="Segoe UI" pitchFamily="34" charset="0"/>
                <a:cs typeface="Arial" charset="0"/>
              </a:rPr>
              <a:t/>
            </a:r>
            <a:br>
              <a:rPr lang="en-US" sz="700" dirty="0" smtClean="0">
                <a:gradFill>
                  <a:gsLst>
                    <a:gs pos="0">
                      <a:srgbClr val="FFFFFF"/>
                    </a:gs>
                    <a:gs pos="100000">
                      <a:srgbClr val="FFFFFF"/>
                    </a:gs>
                  </a:gsLst>
                  <a:lin ang="5400000" scaled="0"/>
                </a:gradFill>
                <a:latin typeface="Segoe UI" pitchFamily="34" charset="0"/>
                <a:cs typeface="Arial" charset="0"/>
              </a:rPr>
            </a:br>
            <a:r>
              <a:rPr lang="en-US" sz="700" dirty="0" smtClean="0">
                <a:gradFill>
                  <a:gsLst>
                    <a:gs pos="0">
                      <a:srgbClr val="FFFFFF"/>
                    </a:gs>
                    <a:gs pos="100000">
                      <a:srgbClr val="FFFFFF"/>
                    </a:gs>
                  </a:gsLst>
                  <a:lin ang="5400000" scaled="0"/>
                </a:gradFill>
                <a:latin typeface="Segoe UI" pitchFamily="34" charset="0"/>
                <a:cs typeface="Arial" charset="0"/>
              </a:rPr>
              <a:t>on </a:t>
            </a:r>
            <a:r>
              <a:rPr lang="en-US" sz="700" dirty="0">
                <a:gradFill>
                  <a:gsLst>
                    <a:gs pos="0">
                      <a:srgbClr val="FFFFFF"/>
                    </a:gs>
                    <a:gs pos="100000">
                      <a:srgbClr val="FFFFFF"/>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rgbClr val="FFFFFF"/>
                    </a:gs>
                    <a:gs pos="100000">
                      <a:srgbClr val="FFFFFF"/>
                    </a:gs>
                  </a:gsLst>
                  <a:lin ang="5400000" scaled="0"/>
                </a:gradFill>
                <a:latin typeface="Segoe UI" pitchFamily="34" charset="0"/>
                <a:cs typeface="Arial" charset="0"/>
              </a:rPr>
              <a:t>. MICROSOFT </a:t>
            </a:r>
            <a:r>
              <a:rPr lang="en-US" sz="700" dirty="0">
                <a:gradFill>
                  <a:gsLst>
                    <a:gs pos="0">
                      <a:srgbClr val="FFFFFF"/>
                    </a:gs>
                    <a:gs pos="100000">
                      <a:srgbClr val="FFFFFF"/>
                    </a:gs>
                  </a:gsLst>
                  <a:lin ang="5400000" scaled="0"/>
                </a:gradFill>
                <a:latin typeface="Segoe UI" pitchFamily="34" charset="0"/>
                <a:cs typeface="Arial" charset="0"/>
              </a:rPr>
              <a:t>MAKES NO WARRANTIES, EXPRESS, IMPLIED OR STATUTORY, AS TO THE INFORMATION IN THIS PRESENTATION.</a:t>
            </a:r>
          </a:p>
        </p:txBody>
      </p:sp>
      <p:sp>
        <p:nvSpPr>
          <p:cNvPr id="9" name="Subtitle 2"/>
          <p:cNvSpPr txBox="1">
            <a:spLocks/>
          </p:cNvSpPr>
          <p:nvPr/>
        </p:nvSpPr>
        <p:spPr>
          <a:xfrm>
            <a:off x="989013" y="4482346"/>
            <a:ext cx="10242551" cy="463255"/>
          </a:xfrm>
          <a:prstGeom prst="rect">
            <a:avLst/>
          </a:prstGeom>
        </p:spPr>
        <p:txBody>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en-US" sz="2000" dirty="0" smtClean="0">
                <a:gradFill>
                  <a:gsLst>
                    <a:gs pos="0">
                      <a:srgbClr val="FFFFFF"/>
                    </a:gs>
                    <a:gs pos="86000">
                      <a:srgbClr val="FFFFFF"/>
                    </a:gs>
                  </a:gsLst>
                  <a:lin ang="5400000" scaled="0"/>
                </a:gradFill>
                <a:latin typeface="Arial"/>
              </a:rPr>
              <a:t>Simon Guest</a:t>
            </a:r>
          </a:p>
          <a:p>
            <a:pPr marL="0" indent="0" algn="ctr">
              <a:buFontTx/>
              <a:buNone/>
            </a:pPr>
            <a:r>
              <a:rPr lang="en-US" sz="2000" dirty="0" smtClean="0">
                <a:gradFill>
                  <a:gsLst>
                    <a:gs pos="0">
                      <a:srgbClr val="FFFFFF"/>
                    </a:gs>
                    <a:gs pos="86000">
                      <a:srgbClr val="FFFFFF"/>
                    </a:gs>
                  </a:gsLst>
                  <a:lin ang="5400000" scaled="0"/>
                </a:gradFill>
                <a:latin typeface="Arial"/>
              </a:rPr>
              <a:t>Director, Mobility Solutions</a:t>
            </a:r>
          </a:p>
          <a:p>
            <a:pPr marL="0" indent="0" algn="ctr">
              <a:buFontTx/>
              <a:buNone/>
            </a:pPr>
            <a:r>
              <a:rPr lang="en-US" sz="2000" dirty="0" smtClean="0">
                <a:gradFill>
                  <a:gsLst>
                    <a:gs pos="0">
                      <a:srgbClr val="FFFFFF"/>
                    </a:gs>
                    <a:gs pos="86000">
                      <a:srgbClr val="FFFFFF"/>
                    </a:gs>
                  </a:gsLst>
                  <a:lin ang="5400000" scaled="0"/>
                </a:gradFill>
                <a:latin typeface="Arial"/>
              </a:rPr>
              <a:t>simon.guest@neudesic.com</a:t>
            </a:r>
          </a:p>
          <a:p>
            <a:pPr marL="0" indent="0" algn="ctr">
              <a:buFontTx/>
              <a:buNone/>
            </a:pPr>
            <a:r>
              <a:rPr lang="en-US" sz="2000" dirty="0" smtClean="0">
                <a:gradFill>
                  <a:gsLst>
                    <a:gs pos="0">
                      <a:srgbClr val="FFFFFF"/>
                    </a:gs>
                    <a:gs pos="86000">
                      <a:srgbClr val="FFFFFF"/>
                    </a:gs>
                  </a:gsLst>
                  <a:lin ang="5400000" scaled="0"/>
                </a:gradFill>
                <a:latin typeface="Arial"/>
              </a:rPr>
              <a:t>http://</a:t>
            </a:r>
            <a:r>
              <a:rPr lang="en-US" sz="2000" dirty="0" err="1" smtClean="0">
                <a:gradFill>
                  <a:gsLst>
                    <a:gs pos="0">
                      <a:srgbClr val="FFFFFF"/>
                    </a:gs>
                    <a:gs pos="86000">
                      <a:srgbClr val="FFFFFF"/>
                    </a:gs>
                  </a:gsLst>
                  <a:lin ang="5400000" scaled="0"/>
                </a:gradFill>
                <a:latin typeface="Arial"/>
              </a:rPr>
              <a:t>simonguest.com</a:t>
            </a:r>
            <a:endParaRPr lang="en-US" sz="2000" dirty="0" smtClean="0">
              <a:gradFill>
                <a:gsLst>
                  <a:gs pos="0">
                    <a:srgbClr val="FFFFFF"/>
                  </a:gs>
                  <a:gs pos="86000">
                    <a:srgbClr val="FFFFFF"/>
                  </a:gs>
                </a:gsLst>
                <a:lin ang="5400000" scaled="0"/>
              </a:gradFill>
              <a:latin typeface="Arial"/>
            </a:endParaRPr>
          </a:p>
        </p:txBody>
      </p:sp>
      <p:grpSp>
        <p:nvGrpSpPr>
          <p:cNvPr id="10" name="Group 9"/>
          <p:cNvGrpSpPr/>
          <p:nvPr/>
        </p:nvGrpSpPr>
        <p:grpSpPr>
          <a:xfrm>
            <a:off x="2641323" y="2690670"/>
            <a:ext cx="6794499" cy="1372206"/>
            <a:chOff x="2728912" y="2384098"/>
            <a:chExt cx="6794500" cy="1372206"/>
          </a:xfrm>
        </p:grpSpPr>
        <p:sp>
          <p:nvSpPr>
            <p:cNvPr id="11" name="Oval 10"/>
            <p:cNvSpPr/>
            <p:nvPr/>
          </p:nvSpPr>
          <p:spPr bwMode="auto">
            <a:xfrm>
              <a:off x="2970212" y="2667000"/>
              <a:ext cx="914400" cy="838200"/>
            </a:xfrm>
            <a:prstGeom prst="ellipse">
              <a:avLst/>
            </a:prstGeom>
            <a:solidFill>
              <a:schemeClr val="bg1"/>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Arial"/>
              </a:endParaRPr>
            </a:p>
          </p:txBody>
        </p:sp>
        <p:pic>
          <p:nvPicPr>
            <p:cNvPr id="12" name="Picture 11"/>
            <p:cNvPicPr>
              <a:picLocks noChangeAspect="1"/>
            </p:cNvPicPr>
            <p:nvPr/>
          </p:nvPicPr>
          <p:blipFill>
            <a:blip r:embed="rId4"/>
            <a:stretch>
              <a:fillRect/>
            </a:stretch>
          </p:blipFill>
          <p:spPr>
            <a:xfrm>
              <a:off x="2728912" y="2384098"/>
              <a:ext cx="6794500" cy="137220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05829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a:t>c</a:t>
            </a:r>
            <a:r>
              <a:rPr lang="en-US" dirty="0" err="1" smtClean="0"/>
              <a:t>omScore</a:t>
            </a:r>
            <a:r>
              <a:rPr lang="en-US" dirty="0" smtClean="0"/>
              <a:t> </a:t>
            </a:r>
            <a:r>
              <a:rPr lang="en-US" dirty="0" err="1" smtClean="0"/>
              <a:t>MobiLens</a:t>
            </a:r>
            <a:endParaRPr lang="en-US" dirty="0"/>
          </a:p>
        </p:txBody>
      </p:sp>
    </p:spTree>
    <p:extLst>
      <p:ext uri="{BB962C8B-B14F-4D97-AF65-F5344CB8AC3E}">
        <p14:creationId xmlns:p14="http://schemas.microsoft.com/office/powerpoint/2010/main" val="3845790961"/>
      </p:ext>
    </p:extLst>
  </p:cSld>
  <p:clrMapOvr>
    <a:masterClrMapping/>
  </p:clrMapOvr>
  <mc:AlternateContent xmlns:mc="http://schemas.openxmlformats.org/markup-compatibility/2006" xmlns:p14="http://schemas.microsoft.com/office/powerpoint/2010/main">
    <mc:Choice Requires="p14">
      <p:transition spd="med" p14:dur="700" advTm="34979">
        <p:fade/>
      </p:transition>
    </mc:Choice>
    <mc:Fallback xmlns="">
      <p:transition xmlns:p14="http://schemas.microsoft.com/office/powerpoint/2010/main" spd="med" advTm="34979">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http</a:t>
            </a:r>
            <a:r>
              <a:rPr lang="en-US" dirty="0"/>
              <a:t>://www.comscore.com/Products_Services/Product_Index/MobiLens</a:t>
            </a:r>
          </a:p>
        </p:txBody>
      </p:sp>
      <p:sp>
        <p:nvSpPr>
          <p:cNvPr id="6" name="Rectangle 5"/>
          <p:cNvSpPr/>
          <p:nvPr/>
        </p:nvSpPr>
        <p:spPr>
          <a:xfrm>
            <a:off x="-33858" y="1519539"/>
            <a:ext cx="12188825" cy="461665"/>
          </a:xfrm>
          <a:prstGeom prst="rect">
            <a:avLst/>
          </a:prstGeom>
        </p:spPr>
        <p:txBody>
          <a:bodyPr wrap="square">
            <a:spAutoFit/>
          </a:bodyPr>
          <a:lstStyle/>
          <a:p>
            <a:pPr algn="ctr" defTabSz="914400"/>
            <a:r>
              <a:rPr lang="en-US" sz="2400" smtClean="0">
                <a:solidFill>
                  <a:prstClr val="black"/>
                </a:solidFill>
                <a:latin typeface="Segoe UI" pitchFamily="34" charset="0"/>
                <a:ea typeface="Segoe UI" pitchFamily="34" charset="0"/>
                <a:cs typeface="Segoe UI" pitchFamily="34" charset="0"/>
              </a:rPr>
              <a:t>72.5m </a:t>
            </a:r>
            <a:r>
              <a:rPr lang="en-US" sz="2400" dirty="0" smtClean="0">
                <a:solidFill>
                  <a:prstClr val="black"/>
                </a:solidFill>
                <a:latin typeface="Segoe UI" pitchFamily="34" charset="0"/>
                <a:ea typeface="Segoe UI" pitchFamily="34" charset="0"/>
                <a:cs typeface="Segoe UI" pitchFamily="34" charset="0"/>
              </a:rPr>
              <a:t>Active Smartphones in US</a:t>
            </a:r>
            <a:endParaRPr lang="en-US" sz="2400" dirty="0">
              <a:solidFill>
                <a:prstClr val="black"/>
              </a:solidFill>
              <a:latin typeface="Segoe UI" pitchFamily="34" charset="0"/>
              <a:ea typeface="Segoe UI" pitchFamily="34" charset="0"/>
              <a:cs typeface="Segoe U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734628181"/>
              </p:ext>
            </p:extLst>
          </p:nvPr>
        </p:nvGraphicFramePr>
        <p:xfrm>
          <a:off x="1997620" y="2286000"/>
          <a:ext cx="8125884" cy="25958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062942"/>
                <a:gridCol w="4062942"/>
              </a:tblGrid>
              <a:tr h="370840">
                <a:tc>
                  <a:txBody>
                    <a:bodyPr/>
                    <a:lstStyle/>
                    <a:p>
                      <a:pPr algn="ctr"/>
                      <a:r>
                        <a:rPr lang="en-US" dirty="0" smtClean="0">
                          <a:latin typeface="Segoe UI" pitchFamily="34" charset="0"/>
                          <a:ea typeface="Segoe UI" pitchFamily="34" charset="0"/>
                          <a:cs typeface="Segoe UI" pitchFamily="34" charset="0"/>
                        </a:rPr>
                        <a:t>Operating System</a:t>
                      </a:r>
                      <a:endParaRPr lang="en-US"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Share</a:t>
                      </a:r>
                      <a:r>
                        <a:rPr lang="en-US" baseline="0" dirty="0" smtClean="0">
                          <a:latin typeface="Segoe UI" pitchFamily="34" charset="0"/>
                          <a:ea typeface="Segoe UI" pitchFamily="34" charset="0"/>
                          <a:cs typeface="Segoe UI" pitchFamily="34" charset="0"/>
                        </a:rPr>
                        <a:t> (%age) Feb 2011</a:t>
                      </a:r>
                      <a:endParaRPr lang="en-US"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smtClean="0">
                          <a:latin typeface="Segoe UI" pitchFamily="34" charset="0"/>
                          <a:ea typeface="Segoe UI" pitchFamily="34" charset="0"/>
                          <a:cs typeface="Segoe UI" pitchFamily="34" charset="0"/>
                        </a:rPr>
                        <a:t>Android</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34.7</a:t>
                      </a:r>
                      <a:endParaRPr lang="en-US"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smtClean="0">
                          <a:latin typeface="Segoe UI" pitchFamily="34" charset="0"/>
                          <a:ea typeface="Segoe UI" pitchFamily="34" charset="0"/>
                          <a:cs typeface="Segoe UI" pitchFamily="34" charset="0"/>
                        </a:rPr>
                        <a:t>RIM</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27.1</a:t>
                      </a:r>
                      <a:endParaRPr lang="en-US"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err="1" smtClean="0">
                          <a:latin typeface="Segoe UI" pitchFamily="34" charset="0"/>
                          <a:ea typeface="Segoe UI" pitchFamily="34" charset="0"/>
                          <a:cs typeface="Segoe UI" pitchFamily="34" charset="0"/>
                        </a:rPr>
                        <a:t>iOS</a:t>
                      </a:r>
                      <a:r>
                        <a:rPr lang="en-US" b="1" baseline="0" dirty="0" smtClean="0">
                          <a:latin typeface="Segoe UI" pitchFamily="34" charset="0"/>
                          <a:ea typeface="Segoe UI" pitchFamily="34" charset="0"/>
                          <a:cs typeface="Segoe UI" pitchFamily="34" charset="0"/>
                        </a:rPr>
                        <a:t> (Apple)</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25.5</a:t>
                      </a:r>
                      <a:endParaRPr lang="en-US" dirty="0">
                        <a:latin typeface="Segoe UI" pitchFamily="34" charset="0"/>
                        <a:ea typeface="Segoe UI" pitchFamily="34" charset="0"/>
                        <a:cs typeface="Segoe UI" pitchFamily="34" charset="0"/>
                      </a:endParaRPr>
                    </a:p>
                  </a:txBody>
                  <a:tcPr marL="121888" marR="121888"/>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latin typeface="Segoe UI" pitchFamily="34" charset="0"/>
                          <a:ea typeface="Segoe UI" pitchFamily="34" charset="0"/>
                          <a:cs typeface="Segoe UI" pitchFamily="34" charset="0"/>
                        </a:rPr>
                        <a:t>WM6.x/WP7</a:t>
                      </a:r>
                    </a:p>
                  </a:txBody>
                  <a:tcPr marL="121888" marR="121888"/>
                </a:tc>
                <a:tc>
                  <a:txBody>
                    <a:bodyPr/>
                    <a:lstStyle/>
                    <a:p>
                      <a:pPr algn="ctr"/>
                      <a:r>
                        <a:rPr lang="en-US" dirty="0" smtClean="0">
                          <a:latin typeface="Segoe UI" pitchFamily="34" charset="0"/>
                          <a:ea typeface="Segoe UI" pitchFamily="34" charset="0"/>
                          <a:cs typeface="Segoe UI" pitchFamily="34" charset="0"/>
                        </a:rPr>
                        <a:t>7.5</a:t>
                      </a:r>
                      <a:endParaRPr lang="en-US"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smtClean="0">
                          <a:latin typeface="Segoe UI" pitchFamily="34" charset="0"/>
                          <a:ea typeface="Segoe UI" pitchFamily="34" charset="0"/>
                          <a:cs typeface="Segoe UI" pitchFamily="34" charset="0"/>
                        </a:rPr>
                        <a:t>Palm</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b="0" dirty="0" smtClean="0">
                          <a:latin typeface="Segoe UI" pitchFamily="34" charset="0"/>
                          <a:ea typeface="Segoe UI" pitchFamily="34" charset="0"/>
                          <a:cs typeface="Segoe UI" pitchFamily="34" charset="0"/>
                        </a:rPr>
                        <a:t>2.8</a:t>
                      </a:r>
                      <a:endParaRPr lang="en-US" b="0" dirty="0">
                        <a:latin typeface="Segoe UI" pitchFamily="34" charset="0"/>
                        <a:ea typeface="Segoe UI" pitchFamily="34" charset="0"/>
                        <a:cs typeface="Segoe UI" pitchFamily="34" charset="0"/>
                      </a:endParaRPr>
                    </a:p>
                  </a:txBody>
                  <a:tcPr marL="121888" marR="121888"/>
                </a:tc>
              </a:tr>
              <a:tr h="370840">
                <a:tc>
                  <a:txBody>
                    <a:bodyPr/>
                    <a:lstStyle/>
                    <a:p>
                      <a:pPr algn="ctr"/>
                      <a:r>
                        <a:rPr lang="en-US" b="1" dirty="0" smtClean="0">
                          <a:latin typeface="Segoe UI" pitchFamily="34" charset="0"/>
                          <a:ea typeface="Segoe UI" pitchFamily="34" charset="0"/>
                          <a:cs typeface="Segoe UI" pitchFamily="34" charset="0"/>
                        </a:rPr>
                        <a:t>Other (</a:t>
                      </a:r>
                      <a:r>
                        <a:rPr lang="en-US" b="1" dirty="0" err="1" smtClean="0">
                          <a:latin typeface="Segoe UI" pitchFamily="34" charset="0"/>
                          <a:ea typeface="Segoe UI" pitchFamily="34" charset="0"/>
                          <a:cs typeface="Segoe UI" pitchFamily="34" charset="0"/>
                        </a:rPr>
                        <a:t>inc.</a:t>
                      </a:r>
                      <a:r>
                        <a:rPr lang="en-US" b="1" baseline="0" dirty="0" smtClean="0">
                          <a:latin typeface="Segoe UI" pitchFamily="34" charset="0"/>
                          <a:ea typeface="Segoe UI" pitchFamily="34" charset="0"/>
                          <a:cs typeface="Segoe UI" pitchFamily="34" charset="0"/>
                        </a:rPr>
                        <a:t> Symbian)</a:t>
                      </a:r>
                      <a:endParaRPr lang="en-US" b="1" dirty="0">
                        <a:latin typeface="Segoe UI" pitchFamily="34" charset="0"/>
                        <a:ea typeface="Segoe UI" pitchFamily="34" charset="0"/>
                        <a:cs typeface="Segoe UI" pitchFamily="34" charset="0"/>
                      </a:endParaRPr>
                    </a:p>
                  </a:txBody>
                  <a:tcPr marL="121888" marR="121888"/>
                </a:tc>
                <a:tc>
                  <a:txBody>
                    <a:bodyPr/>
                    <a:lstStyle/>
                    <a:p>
                      <a:pPr algn="ctr"/>
                      <a:r>
                        <a:rPr lang="en-US" dirty="0" smtClean="0">
                          <a:latin typeface="Segoe UI" pitchFamily="34" charset="0"/>
                          <a:ea typeface="Segoe UI" pitchFamily="34" charset="0"/>
                          <a:cs typeface="Segoe UI" pitchFamily="34" charset="0"/>
                        </a:rPr>
                        <a:t>2.4</a:t>
                      </a:r>
                      <a:endParaRPr lang="en-US" dirty="0">
                        <a:latin typeface="Segoe UI" pitchFamily="34" charset="0"/>
                        <a:ea typeface="Segoe UI" pitchFamily="34" charset="0"/>
                        <a:cs typeface="Segoe UI" pitchFamily="34" charset="0"/>
                      </a:endParaRPr>
                    </a:p>
                  </a:txBody>
                  <a:tcPr marL="121888" marR="121888"/>
                </a:tc>
              </a:tr>
            </a:tbl>
          </a:graphicData>
        </a:graphic>
      </p:graphicFrame>
    </p:spTree>
    <p:extLst>
      <p:ext uri="{BB962C8B-B14F-4D97-AF65-F5344CB8AC3E}">
        <p14:creationId xmlns:p14="http://schemas.microsoft.com/office/powerpoint/2010/main" val="1550219889"/>
      </p:ext>
    </p:extLst>
  </p:cSld>
  <p:clrMapOvr>
    <a:masterClrMapping/>
  </p:clrMapOvr>
  <mc:AlternateContent xmlns:mc="http://schemas.openxmlformats.org/markup-compatibility/2006" xmlns:p14="http://schemas.microsoft.com/office/powerpoint/2010/main">
    <mc:Choice Requires="p14">
      <p:transition spd="med" p14:dur="700" advTm="77233">
        <p:fade/>
      </p:transition>
    </mc:Choice>
    <mc:Fallback xmlns="">
      <p:transition xmlns:p14="http://schemas.microsoft.com/office/powerpoint/2010/main" spd="med" advTm="77233">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4087390232"/>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2957869775"/>
      </p:ext>
    </p:extLst>
  </p:cSld>
  <p:clrMapOvr>
    <a:masterClrMapping/>
  </p:clrMapOvr>
  <mc:AlternateContent xmlns:mc="http://schemas.openxmlformats.org/markup-compatibility/2006" xmlns:p14="http://schemas.microsoft.com/office/powerpoint/2010/main">
    <mc:Choice Requires="p14">
      <p:transition p14:dur="0" advTm="2140"/>
    </mc:Choice>
    <mc:Fallback xmlns="">
      <p:transition xmlns:p14="http://schemas.microsoft.com/office/powerpoint/2010/main" advTm="214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990293660"/>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3486808449"/>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1349263733"/>
      </p:ext>
    </p:extLst>
  </p:cSld>
  <p:clrMapOvr>
    <a:masterClrMapping/>
  </p:clrMapOvr>
  <mc:AlternateContent xmlns:mc="http://schemas.openxmlformats.org/markup-compatibility/2006" xmlns:p14="http://schemas.microsoft.com/office/powerpoint/2010/main">
    <mc:Choice Requires="p14">
      <p:transition p14:dur="0" advTm="1872"/>
    </mc:Choice>
    <mc:Fallback xmlns="">
      <p:transition xmlns:p14="http://schemas.microsoft.com/office/powerpoint/2010/main" advTm="1872"/>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893072329"/>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4185007161"/>
      </p:ext>
    </p:extLst>
  </p:cSld>
  <p:clrMapOvr>
    <a:masterClrMapping/>
  </p:clrMapOvr>
  <mc:AlternateContent xmlns:mc="http://schemas.openxmlformats.org/markup-compatibility/2006" xmlns:p14="http://schemas.microsoft.com/office/powerpoint/2010/main">
    <mc:Choice Requires="p14">
      <p:transition p14:dur="0" advTm="1872"/>
    </mc:Choice>
    <mc:Fallback xmlns="">
      <p:transition xmlns:p14="http://schemas.microsoft.com/office/powerpoint/2010/main" advTm="1872"/>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72343433"/>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1682012948"/>
      </p:ext>
    </p:extLst>
  </p:cSld>
  <p:clrMapOvr>
    <a:masterClrMapping/>
  </p:clrMapOvr>
  <mc:AlternateContent xmlns:mc="http://schemas.openxmlformats.org/markup-compatibility/2006" xmlns:p14="http://schemas.microsoft.com/office/powerpoint/2010/main">
    <mc:Choice Requires="p14">
      <p:transition p14:dur="0" advTm="1662"/>
    </mc:Choice>
    <mc:Fallback xmlns="">
      <p:transition xmlns:p14="http://schemas.microsoft.com/office/powerpoint/2010/main" advTm="1662"/>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75" y="2265472"/>
            <a:ext cx="10242549" cy="2046884"/>
          </a:xfrm>
        </p:spPr>
        <p:txBody>
          <a:bodyPr/>
          <a:lstStyle/>
          <a:p>
            <a:r>
              <a:rPr lang="en-US" dirty="0" smtClean="0"/>
              <a:t>Developing Enterprise-Grade</a:t>
            </a:r>
            <a:br>
              <a:rPr lang="en-US" dirty="0" smtClean="0"/>
            </a:br>
            <a:r>
              <a:rPr lang="en-US" dirty="0" smtClean="0"/>
              <a:t>Mobile Solutions</a:t>
            </a:r>
            <a:br>
              <a:rPr lang="en-US" dirty="0" smtClean="0"/>
            </a:br>
            <a:r>
              <a:rPr lang="en-US" sz="3600" dirty="0" smtClean="0"/>
              <a:t>DPR303</a:t>
            </a:r>
            <a:endParaRPr lang="en-US" sz="3600" dirty="0"/>
          </a:p>
        </p:txBody>
      </p:sp>
      <p:sp>
        <p:nvSpPr>
          <p:cNvPr id="3" name="Subtitle 2"/>
          <p:cNvSpPr>
            <a:spLocks noGrp="1"/>
          </p:cNvSpPr>
          <p:nvPr>
            <p:ph type="subTitle" idx="1"/>
          </p:nvPr>
        </p:nvSpPr>
        <p:spPr/>
        <p:txBody>
          <a:bodyPr/>
          <a:lstStyle/>
          <a:p>
            <a:r>
              <a:rPr lang="en-US" dirty="0" smtClean="0"/>
              <a:t>Simon Guest</a:t>
            </a:r>
          </a:p>
          <a:p>
            <a:r>
              <a:rPr lang="en-US" dirty="0" smtClean="0"/>
              <a:t>Director, Mobility Solutions</a:t>
            </a:r>
          </a:p>
          <a:p>
            <a:r>
              <a:rPr lang="en-US" dirty="0" smtClean="0"/>
              <a:t>Neudesic, LLC</a:t>
            </a:r>
            <a:endParaRPr lang="en-US" dirty="0"/>
          </a:p>
        </p:txBody>
      </p:sp>
    </p:spTree>
    <p:extLst>
      <p:ext uri="{BB962C8B-B14F-4D97-AF65-F5344CB8AC3E}">
        <p14:creationId xmlns:p14="http://schemas.microsoft.com/office/powerpoint/2010/main" val="276722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027633567"/>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153999749"/>
      </p:ext>
    </p:extLst>
  </p:cSld>
  <p:clrMapOvr>
    <a:masterClrMapping/>
  </p:clrMapOvr>
  <mc:AlternateContent xmlns:mc="http://schemas.openxmlformats.org/markup-compatibility/2006" xmlns:p14="http://schemas.microsoft.com/office/powerpoint/2010/main">
    <mc:Choice Requires="p14">
      <p:transition p14:dur="0" advTm="1809"/>
    </mc:Choice>
    <mc:Fallback xmlns="">
      <p:transition xmlns:p14="http://schemas.microsoft.com/office/powerpoint/2010/main" advTm="1809"/>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037911541"/>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1603025295"/>
      </p:ext>
    </p:extLst>
  </p:cSld>
  <p:clrMapOvr>
    <a:masterClrMapping/>
  </p:clrMapOvr>
  <mc:AlternateContent xmlns:mc="http://schemas.openxmlformats.org/markup-compatibility/2006" xmlns:p14="http://schemas.microsoft.com/office/powerpoint/2010/main">
    <mc:Choice Requires="p14">
      <p:transition p14:dur="0" advTm="1843"/>
    </mc:Choice>
    <mc:Fallback xmlns="">
      <p:transition xmlns:p14="http://schemas.microsoft.com/office/powerpoint/2010/main" advTm="1843"/>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110040302"/>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2392492504"/>
      </p:ext>
    </p:extLst>
  </p:cSld>
  <p:clrMapOvr>
    <a:masterClrMapping/>
  </p:clrMapOvr>
  <mc:AlternateContent xmlns:mc="http://schemas.openxmlformats.org/markup-compatibility/2006" xmlns:p14="http://schemas.microsoft.com/office/powerpoint/2010/main">
    <mc:Choice Requires="p14">
      <p:transition p14:dur="0" advTm="1776"/>
    </mc:Choice>
    <mc:Fallback xmlns="">
      <p:transition xmlns:p14="http://schemas.microsoft.com/office/powerpoint/2010/main" advTm="1776"/>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886427996"/>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extLst>
      <p:ext uri="{BB962C8B-B14F-4D97-AF65-F5344CB8AC3E}">
        <p14:creationId xmlns:p14="http://schemas.microsoft.com/office/powerpoint/2010/main" val="4230111188"/>
      </p:ext>
    </p:extLst>
  </p:cSld>
  <p:clrMapOvr>
    <a:masterClrMapping/>
  </p:clrMapOvr>
  <mc:AlternateContent xmlns:mc="http://schemas.openxmlformats.org/markup-compatibility/2006" xmlns:p14="http://schemas.microsoft.com/office/powerpoint/2010/main">
    <mc:Choice Requires="p14">
      <p:transition p14:dur="0" advTm="1829"/>
    </mc:Choice>
    <mc:Fallback xmlns="">
      <p:transition xmlns:p14="http://schemas.microsoft.com/office/powerpoint/2010/main" advTm="1829"/>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3599850870"/>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custDataLst>
      <p:tags r:id="rId1"/>
    </p:custDataLst>
    <p:extLst>
      <p:ext uri="{BB962C8B-B14F-4D97-AF65-F5344CB8AC3E}">
        <p14:creationId xmlns:p14="http://schemas.microsoft.com/office/powerpoint/2010/main" val="961715281"/>
      </p:ext>
    </p:extLst>
  </p:cSld>
  <p:clrMapOvr>
    <a:masterClrMapping/>
  </p:clrMapOvr>
  <mc:AlternateContent xmlns:mc="http://schemas.openxmlformats.org/markup-compatibility/2006" xmlns:p14="http://schemas.microsoft.com/office/powerpoint/2010/main">
    <mc:Choice Requires="p14">
      <p:transition p14:dur="0" advTm="151375"/>
    </mc:Choice>
    <mc:Fallback xmlns="">
      <p:transition xmlns:p14="http://schemas.microsoft.com/office/powerpoint/2010/main" advTm="151375"/>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693296106"/>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custDataLst>
      <p:tags r:id="rId1"/>
    </p:custDataLst>
    <p:extLst>
      <p:ext uri="{BB962C8B-B14F-4D97-AF65-F5344CB8AC3E}">
        <p14:creationId xmlns:p14="http://schemas.microsoft.com/office/powerpoint/2010/main" val="3373939527"/>
      </p:ext>
    </p:extLst>
  </p:cSld>
  <p:clrMapOvr>
    <a:masterClrMapping/>
  </p:clrMapOvr>
  <mc:AlternateContent xmlns:mc="http://schemas.openxmlformats.org/markup-compatibility/2006" xmlns:p14="http://schemas.microsoft.com/office/powerpoint/2010/main">
    <mc:Choice Requires="p14">
      <p:transition p14:dur="0" advTm="151375"/>
    </mc:Choice>
    <mc:Fallback xmlns="">
      <p:transition xmlns:p14="http://schemas.microsoft.com/office/powerpoint/2010/main" advTm="151375"/>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647329362"/>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custDataLst>
      <p:tags r:id="rId1"/>
    </p:custDataLst>
    <p:extLst>
      <p:ext uri="{BB962C8B-B14F-4D97-AF65-F5344CB8AC3E}">
        <p14:creationId xmlns:p14="http://schemas.microsoft.com/office/powerpoint/2010/main" val="4150161024"/>
      </p:ext>
    </p:extLst>
  </p:cSld>
  <p:clrMapOvr>
    <a:masterClrMapping/>
  </p:clrMapOvr>
  <mc:AlternateContent xmlns:mc="http://schemas.openxmlformats.org/markup-compatibility/2006" xmlns:p14="http://schemas.microsoft.com/office/powerpoint/2010/main">
    <mc:Choice Requires="p14">
      <p:transition p14:dur="0" advTm="151375"/>
    </mc:Choice>
    <mc:Fallback xmlns="">
      <p:transition xmlns:p14="http://schemas.microsoft.com/office/powerpoint/2010/main" advTm="151375"/>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88039548"/>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custDataLst>
      <p:tags r:id="rId1"/>
    </p:custDataLst>
    <p:extLst>
      <p:ext uri="{BB962C8B-B14F-4D97-AF65-F5344CB8AC3E}">
        <p14:creationId xmlns:p14="http://schemas.microsoft.com/office/powerpoint/2010/main" val="432402904"/>
      </p:ext>
    </p:extLst>
  </p:cSld>
  <p:clrMapOvr>
    <a:masterClrMapping/>
  </p:clrMapOvr>
  <mc:AlternateContent xmlns:mc="http://schemas.openxmlformats.org/markup-compatibility/2006" xmlns:p14="http://schemas.microsoft.com/office/powerpoint/2010/main">
    <mc:Choice Requires="p14">
      <p:transition p14:dur="0" advTm="151375"/>
    </mc:Choice>
    <mc:Fallback xmlns="">
      <p:transition xmlns:p14="http://schemas.microsoft.com/office/powerpoint/2010/main" advTm="151375"/>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867379494"/>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2480722678"/>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Tree>
    <p:custDataLst>
      <p:tags r:id="rId1"/>
    </p:custDataLst>
    <p:extLst>
      <p:ext uri="{BB962C8B-B14F-4D97-AF65-F5344CB8AC3E}">
        <p14:creationId xmlns:p14="http://schemas.microsoft.com/office/powerpoint/2010/main" val="4129795214"/>
      </p:ext>
    </p:extLst>
  </p:cSld>
  <p:clrMapOvr>
    <a:masterClrMapping/>
  </p:clrMapOvr>
  <mc:AlternateContent xmlns:mc="http://schemas.openxmlformats.org/markup-compatibility/2006" xmlns:p14="http://schemas.microsoft.com/office/powerpoint/2010/main">
    <mc:Choice Requires="p14">
      <p:transition p14:dur="0" advTm="151375"/>
    </mc:Choice>
    <mc:Fallback xmlns="">
      <p:transition xmlns:p14="http://schemas.microsoft.com/office/powerpoint/2010/main" advTm="151375"/>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249681003"/>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3170526496"/>
              </p:ext>
            </p:extLst>
          </p:nvPr>
        </p:nvGraphicFramePr>
        <p:xfrm>
          <a:off x="1422031" y="1447800"/>
          <a:ext cx="9446339" cy="48006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p:cNvSpPr>
            <a:spLocks noGrp="1"/>
          </p:cNvSpPr>
          <p:nvPr>
            <p:ph type="body" sz="quarter" idx="10"/>
          </p:nvPr>
        </p:nvSpPr>
        <p:spPr/>
        <p:txBody>
          <a:bodyPr>
            <a:normAutofit/>
          </a:bodyPr>
          <a:lstStyle/>
          <a:p>
            <a:r>
              <a:rPr lang="en-US" dirty="0" smtClean="0"/>
              <a:t>www.comscore.com/Products_Services/Product_Index/MobiLens (trend used for Dec and Mar)</a:t>
            </a:r>
            <a:endParaRPr lang="en-US" dirty="0"/>
          </a:p>
        </p:txBody>
      </p:sp>
      <p:sp>
        <p:nvSpPr>
          <p:cNvPr id="5" name="Rectangle 4"/>
          <p:cNvSpPr/>
          <p:nvPr/>
        </p:nvSpPr>
        <p:spPr>
          <a:xfrm>
            <a:off x="6055528" y="2286019"/>
            <a:ext cx="5117563" cy="646331"/>
          </a:xfrm>
          <a:prstGeom prst="rect">
            <a:avLst/>
          </a:prstGeom>
        </p:spPr>
        <p:txBody>
          <a:bodyPr wrap="square">
            <a:spAutoFit/>
          </a:bodyPr>
          <a:lstStyle/>
          <a:p>
            <a:pPr defTabSz="914400"/>
            <a:r>
              <a:rPr lang="en-US" b="1" dirty="0">
                <a:solidFill>
                  <a:prstClr val="black"/>
                </a:solidFill>
                <a:latin typeface="Segoe UI" pitchFamily="34" charset="0"/>
                <a:ea typeface="Segoe UI" pitchFamily="34" charset="0"/>
                <a:cs typeface="Segoe UI" pitchFamily="34" charset="0"/>
              </a:rPr>
              <a:t>RIM </a:t>
            </a:r>
            <a:r>
              <a:rPr lang="en-US" b="1" dirty="0" smtClean="0">
                <a:solidFill>
                  <a:prstClr val="black"/>
                </a:solidFill>
                <a:latin typeface="Segoe UI" pitchFamily="34" charset="0"/>
                <a:ea typeface="Segoe UI" pitchFamily="34" charset="0"/>
                <a:cs typeface="Segoe UI" pitchFamily="34" charset="0"/>
              </a:rPr>
              <a:t>remains strong</a:t>
            </a:r>
            <a:r>
              <a:rPr lang="en-US" b="1" dirty="0">
                <a:solidFill>
                  <a:prstClr val="black"/>
                </a:solidFill>
                <a:latin typeface="Segoe UI" pitchFamily="34" charset="0"/>
                <a:ea typeface="Segoe UI" pitchFamily="34" charset="0"/>
                <a:cs typeface="Segoe UI" pitchFamily="34" charset="0"/>
              </a:rPr>
              <a:t>, but </a:t>
            </a:r>
            <a:r>
              <a:rPr lang="en-US" b="1" dirty="0" smtClean="0">
                <a:solidFill>
                  <a:prstClr val="black"/>
                </a:solidFill>
                <a:latin typeface="Segoe UI" pitchFamily="34" charset="0"/>
                <a:ea typeface="Segoe UI" pitchFamily="34" charset="0"/>
                <a:cs typeface="Segoe UI" pitchFamily="34" charset="0"/>
              </a:rPr>
              <a:t>eroding share (-14% in 12 months)</a:t>
            </a:r>
            <a:endParaRPr lang="en-US" b="1" dirty="0">
              <a:solidFill>
                <a:prstClr val="black"/>
              </a:solidFill>
              <a:latin typeface="Segoe UI" pitchFamily="34" charset="0"/>
              <a:ea typeface="Segoe UI" pitchFamily="34" charset="0"/>
              <a:cs typeface="Segoe UI" pitchFamily="34" charset="0"/>
            </a:endParaRPr>
          </a:p>
        </p:txBody>
      </p:sp>
      <p:sp>
        <p:nvSpPr>
          <p:cNvPr id="7" name="Rectangle 6"/>
          <p:cNvSpPr/>
          <p:nvPr/>
        </p:nvSpPr>
        <p:spPr>
          <a:xfrm>
            <a:off x="5231039" y="5495925"/>
            <a:ext cx="5073061" cy="369332"/>
          </a:xfrm>
          <a:prstGeom prst="rect">
            <a:avLst/>
          </a:prstGeom>
        </p:spPr>
        <p:txBody>
          <a:bodyPr wrap="none">
            <a:spAutoFit/>
          </a:bodyPr>
          <a:lstStyle/>
          <a:p>
            <a:pPr defTabSz="914400"/>
            <a:r>
              <a:rPr lang="en-US" b="1" dirty="0" err="1" smtClean="0">
                <a:solidFill>
                  <a:prstClr val="black"/>
                </a:solidFill>
                <a:latin typeface="Segoe UI" pitchFamily="34" charset="0"/>
                <a:ea typeface="Segoe UI" pitchFamily="34" charset="0"/>
                <a:cs typeface="Segoe UI" pitchFamily="34" charset="0"/>
              </a:rPr>
              <a:t>iOS</a:t>
            </a:r>
            <a:r>
              <a:rPr lang="en-US" b="1" dirty="0" smtClean="0">
                <a:solidFill>
                  <a:prstClr val="black"/>
                </a:solidFill>
                <a:latin typeface="Segoe UI" pitchFamily="34" charset="0"/>
                <a:ea typeface="Segoe UI" pitchFamily="34" charset="0"/>
                <a:cs typeface="Segoe UI" pitchFamily="34" charset="0"/>
              </a:rPr>
              <a:t> holding steady around 25% market share</a:t>
            </a:r>
            <a:endParaRPr lang="en-US" b="1" dirty="0">
              <a:solidFill>
                <a:prstClr val="black"/>
              </a:solidFill>
              <a:latin typeface="Segoe UI" pitchFamily="34" charset="0"/>
              <a:ea typeface="Segoe UI" pitchFamily="34" charset="0"/>
              <a:cs typeface="Segoe UI" pitchFamily="34" charset="0"/>
            </a:endParaRPr>
          </a:p>
        </p:txBody>
      </p:sp>
      <p:sp>
        <p:nvSpPr>
          <p:cNvPr id="8" name="Rectangle 7"/>
          <p:cNvSpPr/>
          <p:nvPr/>
        </p:nvSpPr>
        <p:spPr>
          <a:xfrm>
            <a:off x="863375" y="3894712"/>
            <a:ext cx="3859795" cy="646331"/>
          </a:xfrm>
          <a:prstGeom prst="rect">
            <a:avLst/>
          </a:prstGeom>
        </p:spPr>
        <p:txBody>
          <a:bodyPr wrap="square">
            <a:spAutoFit/>
          </a:bodyPr>
          <a:lstStyle/>
          <a:p>
            <a:pPr defTabSz="914400"/>
            <a:r>
              <a:rPr lang="en-US" b="1" dirty="0" smtClean="0">
                <a:solidFill>
                  <a:prstClr val="black"/>
                </a:solidFill>
                <a:latin typeface="Segoe UI" pitchFamily="34" charset="0"/>
                <a:ea typeface="Segoe UI" pitchFamily="34" charset="0"/>
                <a:cs typeface="Segoe UI" pitchFamily="34" charset="0"/>
              </a:rPr>
              <a:t>Android on fire.  From 9% to 33% in 12 months</a:t>
            </a:r>
            <a:endParaRPr lang="en-US" b="1" dirty="0">
              <a:solidFill>
                <a:prstClr val="black"/>
              </a:solidFill>
              <a:latin typeface="Segoe UI" pitchFamily="34" charset="0"/>
              <a:ea typeface="Segoe UI" pitchFamily="34" charset="0"/>
              <a:cs typeface="Segoe UI" pitchFamily="34" charset="0"/>
            </a:endParaRPr>
          </a:p>
        </p:txBody>
      </p:sp>
      <p:sp>
        <p:nvSpPr>
          <p:cNvPr id="9" name="Rectangle 8"/>
          <p:cNvSpPr/>
          <p:nvPr/>
        </p:nvSpPr>
        <p:spPr>
          <a:xfrm>
            <a:off x="355508" y="2219334"/>
            <a:ext cx="4367662" cy="646331"/>
          </a:xfrm>
          <a:prstGeom prst="rect">
            <a:avLst/>
          </a:prstGeom>
        </p:spPr>
        <p:txBody>
          <a:bodyPr wrap="square">
            <a:spAutoFit/>
          </a:bodyPr>
          <a:lstStyle/>
          <a:p>
            <a:pPr defTabSz="914400"/>
            <a:r>
              <a:rPr lang="en-US" b="1" dirty="0" smtClean="0">
                <a:solidFill>
                  <a:prstClr val="black"/>
                </a:solidFill>
                <a:latin typeface="Segoe UI" pitchFamily="34" charset="0"/>
                <a:ea typeface="Segoe UI" pitchFamily="34" charset="0"/>
                <a:cs typeface="Segoe UI" pitchFamily="34" charset="0"/>
              </a:rPr>
              <a:t>WM6 loses 7.5% share in 12 months.  What will WP7 bring?</a:t>
            </a:r>
            <a:endParaRPr lang="en-US" b="1" dirty="0">
              <a:solidFill>
                <a:prstClr val="black"/>
              </a:solidFill>
              <a:latin typeface="Segoe UI" pitchFamily="34" charset="0"/>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4023567420"/>
      </p:ext>
    </p:extLst>
  </p:cSld>
  <p:clrMapOvr>
    <a:masterClrMapping/>
  </p:clrMapOvr>
  <mc:AlternateContent xmlns:mc="http://schemas.openxmlformats.org/markup-compatibility/2006" xmlns:p14="http://schemas.microsoft.com/office/powerpoint/2010/main">
    <mc:Choice Requires="p14">
      <p:transition p14:dur="0" advTm="151375"/>
    </mc:Choice>
    <mc:Fallback xmlns="">
      <p:transition xmlns:p14="http://schemas.microsoft.com/office/powerpoint/2010/main" advTm="151375"/>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95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What else do we learn from this data?</a:t>
            </a:r>
            <a:endParaRPr lang="en-US" dirty="0"/>
          </a:p>
        </p:txBody>
      </p:sp>
    </p:spTree>
    <p:extLst>
      <p:ext uri="{BB962C8B-B14F-4D97-AF65-F5344CB8AC3E}">
        <p14:creationId xmlns:p14="http://schemas.microsoft.com/office/powerpoint/2010/main" val="802339801"/>
      </p:ext>
    </p:extLst>
  </p:cSld>
  <p:clrMapOvr>
    <a:masterClrMapping/>
  </p:clrMapOvr>
  <mc:AlternateContent xmlns:mc="http://schemas.openxmlformats.org/markup-compatibility/2006" xmlns:p14="http://schemas.microsoft.com/office/powerpoint/2010/main">
    <mc:Choice Requires="p14">
      <p:transition spd="med" p14:dur="700" advTm="15734">
        <p:fade/>
      </p:transition>
    </mc:Choice>
    <mc:Fallback xmlns="">
      <p:transition xmlns:p14="http://schemas.microsoft.com/office/powerpoint/2010/main" spd="med" advTm="15734">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Take reports, statistics, and analyst</a:t>
            </a:r>
          </a:p>
          <a:p>
            <a:r>
              <a:rPr lang="en-US" dirty="0" smtClean="0"/>
              <a:t>forecasts with a grain of salt</a:t>
            </a:r>
            <a:endParaRPr lang="en-US" dirty="0"/>
          </a:p>
        </p:txBody>
      </p:sp>
    </p:spTree>
    <p:extLst>
      <p:ext uri="{BB962C8B-B14F-4D97-AF65-F5344CB8AC3E}">
        <p14:creationId xmlns:p14="http://schemas.microsoft.com/office/powerpoint/2010/main" val="1422076267"/>
      </p:ext>
    </p:extLst>
  </p:cSld>
  <p:clrMapOvr>
    <a:masterClrMapping/>
  </p:clrMapOvr>
  <mc:AlternateContent xmlns:mc="http://schemas.openxmlformats.org/markup-compatibility/2006" xmlns:p14="http://schemas.microsoft.com/office/powerpoint/2010/main">
    <mc:Choice Requires="p14">
      <p:transition spd="med" p14:dur="700" advTm="38868">
        <p:fade/>
      </p:transition>
    </mc:Choice>
    <mc:Fallback xmlns="">
      <p:transition xmlns:p14="http://schemas.microsoft.com/office/powerpoint/2010/main" spd="med" advTm="38868">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Individual country market share very different </a:t>
            </a:r>
          </a:p>
          <a:p>
            <a:r>
              <a:rPr lang="en-US" dirty="0" smtClean="0"/>
              <a:t>from WW market share</a:t>
            </a:r>
            <a:endParaRPr lang="en-US" dirty="0"/>
          </a:p>
        </p:txBody>
      </p:sp>
    </p:spTree>
    <p:extLst>
      <p:ext uri="{BB962C8B-B14F-4D97-AF65-F5344CB8AC3E}">
        <p14:creationId xmlns:p14="http://schemas.microsoft.com/office/powerpoint/2010/main" val="1490489060"/>
      </p:ext>
    </p:extLst>
  </p:cSld>
  <p:clrMapOvr>
    <a:masterClrMapping/>
  </p:clrMapOvr>
  <mc:AlternateContent xmlns:mc="http://schemas.openxmlformats.org/markup-compatibility/2006" xmlns:p14="http://schemas.microsoft.com/office/powerpoint/2010/main">
    <mc:Choice Requires="p14">
      <p:transition spd="med" p14:dur="700" advTm="39282">
        <p:fade/>
      </p:transition>
    </mc:Choice>
    <mc:Fallback xmlns="">
      <p:transition xmlns:p14="http://schemas.microsoft.com/office/powerpoint/2010/main" spd="med" advTm="39282">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Device lifecycle is very short</a:t>
            </a:r>
          </a:p>
          <a:p>
            <a:r>
              <a:rPr lang="en-US" dirty="0" smtClean="0"/>
              <a:t>(EPA average is around 18 months)</a:t>
            </a:r>
            <a:endParaRPr lang="en-US" dirty="0"/>
          </a:p>
        </p:txBody>
      </p:sp>
    </p:spTree>
    <p:extLst>
      <p:ext uri="{BB962C8B-B14F-4D97-AF65-F5344CB8AC3E}">
        <p14:creationId xmlns:p14="http://schemas.microsoft.com/office/powerpoint/2010/main" val="2265271594"/>
      </p:ext>
    </p:extLst>
  </p:cSld>
  <p:clrMapOvr>
    <a:masterClrMapping/>
  </p:clrMapOvr>
  <mc:AlternateContent xmlns:mc="http://schemas.openxmlformats.org/markup-compatibility/2006" xmlns:p14="http://schemas.microsoft.com/office/powerpoint/2010/main">
    <mc:Choice Requires="p14">
      <p:transition spd="med" p14:dur="700" advTm="67300">
        <p:fade/>
      </p:transition>
    </mc:Choice>
    <mc:Fallback xmlns="">
      <p:transition xmlns:p14="http://schemas.microsoft.com/office/powerpoint/2010/main" spd="med" advTm="67300">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730204"/>
      </p:ext>
    </p:extLst>
  </p:cSld>
  <p:clrMapOvr>
    <a:masterClrMapping/>
  </p:clrMapOvr>
  <mc:AlternateContent xmlns:mc="http://schemas.openxmlformats.org/markup-compatibility/2006" xmlns:p14="http://schemas.microsoft.com/office/powerpoint/2010/main">
    <mc:Choice Requires="p14">
      <p:transition spd="med" p14:dur="700" advTm="20119">
        <p:fade/>
      </p:transition>
    </mc:Choice>
    <mc:Fallback xmlns="">
      <p:transition xmlns:p14="http://schemas.microsoft.com/office/powerpoint/2010/main" spd="med" advTm="20119">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229" y="1263151"/>
            <a:ext cx="6481728" cy="584775"/>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Apple iPhone 4 / iPad 2</a:t>
            </a:r>
            <a:endParaRPr lang="en-US" sz="3200" b="1" dirty="0">
              <a:solidFill>
                <a:schemeClr val="bg1"/>
              </a:solidFill>
              <a:latin typeface="Segoe UI" pitchFamily="34" charset="0"/>
              <a:ea typeface="Segoe UI" pitchFamily="34" charset="0"/>
              <a:cs typeface="Segoe UI" pitchFamily="34" charset="0"/>
            </a:endParaRPr>
          </a:p>
        </p:txBody>
      </p:sp>
      <p:sp>
        <p:nvSpPr>
          <p:cNvPr id="8" name="Rectangle 7"/>
          <p:cNvSpPr/>
          <p:nvPr/>
        </p:nvSpPr>
        <p:spPr>
          <a:xfrm>
            <a:off x="5180250" y="1981215"/>
            <a:ext cx="6481728" cy="1323439"/>
          </a:xfrm>
          <a:prstGeom prst="rect">
            <a:avLst/>
          </a:prstGeom>
        </p:spPr>
        <p:txBody>
          <a:bodyPr wrap="square">
            <a:spAutoFit/>
          </a:bodyPr>
          <a:lstStyle/>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87.44m iPhones sold (as of Q4)</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2011 forecasts vary – 100m from Wedge Partner Analyst</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iPad commanding 95% of tablet shipments WW</a:t>
            </a:r>
          </a:p>
        </p:txBody>
      </p:sp>
      <p:sp>
        <p:nvSpPr>
          <p:cNvPr id="11" name="Rectangle 10"/>
          <p:cNvSpPr/>
          <p:nvPr/>
        </p:nvSpPr>
        <p:spPr>
          <a:xfrm>
            <a:off x="772512" y="2032000"/>
            <a:ext cx="1475589" cy="222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508668" y="1485147"/>
            <a:ext cx="165708" cy="2889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5" descr="iPhon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665" y="1272969"/>
            <a:ext cx="2960545" cy="333949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197077" y="3357194"/>
            <a:ext cx="6481728" cy="3354765"/>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Developing for iPhone / iPad</a:t>
            </a:r>
          </a:p>
          <a:p>
            <a:pPr marL="342900" indent="-342900">
              <a:buFont typeface="Arial" pitchFamily="34" charset="0"/>
              <a:buChar char="•"/>
            </a:pPr>
            <a:endParaRPr lang="en-US" sz="2000" dirty="0" smtClean="0">
              <a:solidFill>
                <a:schemeClr val="bg1"/>
              </a:solidFill>
              <a:latin typeface="Segoe UI" pitchFamily="34" charset="0"/>
              <a:ea typeface="Segoe UI" pitchFamily="34" charset="0"/>
              <a:cs typeface="Segoe UI" pitchFamily="34" charset="0"/>
            </a:endParaRP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Objective C</a:t>
            </a:r>
          </a:p>
          <a:p>
            <a:pPr marL="342900" indent="-342900">
              <a:buFont typeface="Arial" pitchFamily="34" charset="0"/>
              <a:buChar char="•"/>
            </a:pPr>
            <a:r>
              <a:rPr lang="en-US" sz="2000" dirty="0" err="1" smtClean="0">
                <a:solidFill>
                  <a:schemeClr val="bg1"/>
                </a:solidFill>
                <a:latin typeface="Segoe UI" pitchFamily="34" charset="0"/>
                <a:ea typeface="Segoe UI" pitchFamily="34" charset="0"/>
                <a:cs typeface="Segoe UI" pitchFamily="34" charset="0"/>
              </a:rPr>
              <a:t>XCode</a:t>
            </a:r>
            <a:r>
              <a:rPr lang="en-US" sz="2000" dirty="0" smtClean="0">
                <a:solidFill>
                  <a:schemeClr val="bg1"/>
                </a:solidFill>
                <a:latin typeface="Segoe UI" pitchFamily="34" charset="0"/>
                <a:ea typeface="Segoe UI" pitchFamily="34" charset="0"/>
                <a:cs typeface="Segoe UI" pitchFamily="34" charset="0"/>
              </a:rPr>
              <a:t> </a:t>
            </a:r>
            <a:r>
              <a:rPr lang="en-US" sz="2000" dirty="0">
                <a:solidFill>
                  <a:schemeClr val="bg1"/>
                </a:solidFill>
                <a:latin typeface="Segoe UI" pitchFamily="34" charset="0"/>
                <a:ea typeface="Segoe UI" pitchFamily="34" charset="0"/>
                <a:cs typeface="Segoe UI" pitchFamily="34" charset="0"/>
              </a:rPr>
              <a:t>IDE (</a:t>
            </a:r>
            <a:r>
              <a:rPr lang="en-US" sz="2000" dirty="0" err="1">
                <a:solidFill>
                  <a:schemeClr val="bg1"/>
                </a:solidFill>
                <a:latin typeface="Segoe UI" pitchFamily="34" charset="0"/>
                <a:ea typeface="Segoe UI" pitchFamily="34" charset="0"/>
                <a:cs typeface="Segoe UI" pitchFamily="34" charset="0"/>
              </a:rPr>
              <a:t>MacOSX</a:t>
            </a:r>
            <a:r>
              <a:rPr lang="en-US" sz="2000" dirty="0">
                <a:solidFill>
                  <a:schemeClr val="bg1"/>
                </a:solidFill>
                <a:latin typeface="Segoe UI" pitchFamily="34" charset="0"/>
                <a:ea typeface="Segoe UI" pitchFamily="34" charset="0"/>
                <a:cs typeface="Segoe UI" pitchFamily="34" charset="0"/>
              </a:rPr>
              <a:t> only</a:t>
            </a:r>
            <a:r>
              <a:rPr lang="en-US" sz="2000" dirty="0" smtClean="0">
                <a:solidFill>
                  <a:schemeClr val="bg1"/>
                </a:solidFill>
                <a:latin typeface="Segoe UI" pitchFamily="34" charset="0"/>
                <a:ea typeface="Segoe UI" pitchFamily="34" charset="0"/>
                <a:cs typeface="Segoe UI" pitchFamily="34" charset="0"/>
              </a:rPr>
              <a:t>)</a:t>
            </a:r>
            <a:endParaRPr lang="en-US" sz="2000" dirty="0">
              <a:solidFill>
                <a:schemeClr val="bg1"/>
              </a:solidFill>
              <a:latin typeface="Segoe UI" pitchFamily="34" charset="0"/>
              <a:ea typeface="Segoe UI" pitchFamily="34" charset="0"/>
              <a:cs typeface="Segoe UI" pitchFamily="34" charset="0"/>
            </a:endParaRP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Interface Builder </a:t>
            </a:r>
            <a:r>
              <a:rPr lang="en-US" sz="2000" dirty="0">
                <a:solidFill>
                  <a:schemeClr val="bg1"/>
                </a:solidFill>
                <a:latin typeface="Segoe UI" pitchFamily="34" charset="0"/>
                <a:ea typeface="Segoe UI" pitchFamily="34" charset="0"/>
                <a:cs typeface="Segoe UI" pitchFamily="34" charset="0"/>
              </a:rPr>
              <a:t>(</a:t>
            </a:r>
            <a:r>
              <a:rPr lang="en-US" sz="2000" dirty="0" err="1" smtClean="0">
                <a:solidFill>
                  <a:schemeClr val="bg1"/>
                </a:solidFill>
                <a:latin typeface="Segoe UI" pitchFamily="34" charset="0"/>
                <a:ea typeface="Segoe UI" pitchFamily="34" charset="0"/>
                <a:cs typeface="Segoe UI" pitchFamily="34" charset="0"/>
              </a:rPr>
              <a:t>CocoaTouch</a:t>
            </a:r>
            <a:r>
              <a:rPr lang="en-US" sz="2000" dirty="0" smtClean="0">
                <a:solidFill>
                  <a:schemeClr val="bg1"/>
                </a:solidFill>
                <a:latin typeface="Segoe UI" pitchFamily="34" charset="0"/>
                <a:ea typeface="Segoe UI" pitchFamily="34" charset="0"/>
                <a:cs typeface="Segoe UI" pitchFamily="34" charset="0"/>
              </a:rPr>
              <a:t>)</a:t>
            </a:r>
          </a:p>
          <a:p>
            <a:pPr marL="342900" indent="-342900">
              <a:buFont typeface="Arial" pitchFamily="34" charset="0"/>
              <a:buChar char="•"/>
            </a:pPr>
            <a:endParaRPr lang="en-US" sz="2000" dirty="0">
              <a:solidFill>
                <a:schemeClr val="bg1"/>
              </a:solidFill>
              <a:latin typeface="Segoe UI" pitchFamily="34" charset="0"/>
              <a:ea typeface="Segoe UI" pitchFamily="34" charset="0"/>
              <a:cs typeface="Segoe UI" pitchFamily="34" charset="0"/>
            </a:endParaRP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Release of </a:t>
            </a:r>
            <a:r>
              <a:rPr lang="en-US" sz="2000" dirty="0" err="1" smtClean="0">
                <a:solidFill>
                  <a:schemeClr val="bg1"/>
                </a:solidFill>
                <a:latin typeface="Segoe UI" pitchFamily="34" charset="0"/>
                <a:ea typeface="Segoe UI" pitchFamily="34" charset="0"/>
                <a:cs typeface="Segoe UI" pitchFamily="34" charset="0"/>
              </a:rPr>
              <a:t>Xcode</a:t>
            </a:r>
            <a:r>
              <a:rPr lang="en-US" sz="2000" dirty="0" smtClean="0">
                <a:solidFill>
                  <a:schemeClr val="bg1"/>
                </a:solidFill>
                <a:latin typeface="Segoe UI" pitchFamily="34" charset="0"/>
                <a:ea typeface="Segoe UI" pitchFamily="34" charset="0"/>
                <a:cs typeface="Segoe UI" pitchFamily="34" charset="0"/>
              </a:rPr>
              <a:t> 4</a:t>
            </a:r>
            <a:endParaRPr lang="en-US" sz="2000" dirty="0">
              <a:solidFill>
                <a:schemeClr val="bg1"/>
              </a:solidFill>
              <a:latin typeface="Segoe UI" pitchFamily="34" charset="0"/>
              <a:ea typeface="Segoe UI" pitchFamily="34" charset="0"/>
              <a:cs typeface="Segoe UI" pitchFamily="34" charset="0"/>
            </a:endParaRPr>
          </a:p>
          <a:p>
            <a:pPr marL="800100" lvl="1" indent="-342900">
              <a:buFont typeface="Arial" pitchFamily="34" charset="0"/>
              <a:buChar char="•"/>
            </a:pPr>
            <a:r>
              <a:rPr lang="en-US" sz="2000" dirty="0">
                <a:solidFill>
                  <a:schemeClr val="bg1"/>
                </a:solidFill>
                <a:latin typeface="Segoe UI" pitchFamily="34" charset="0"/>
                <a:ea typeface="Segoe UI" pitchFamily="34" charset="0"/>
                <a:cs typeface="Segoe UI" pitchFamily="34" charset="0"/>
              </a:rPr>
              <a:t>LLVM </a:t>
            </a:r>
            <a:r>
              <a:rPr lang="en-US" sz="2000" dirty="0" smtClean="0">
                <a:solidFill>
                  <a:schemeClr val="bg1"/>
                </a:solidFill>
                <a:latin typeface="Segoe UI" pitchFamily="34" charset="0"/>
                <a:ea typeface="Segoe UI" pitchFamily="34" charset="0"/>
                <a:cs typeface="Segoe UI" pitchFamily="34" charset="0"/>
              </a:rPr>
              <a:t>and LLDB </a:t>
            </a:r>
            <a:r>
              <a:rPr lang="en-US" sz="2000" dirty="0">
                <a:solidFill>
                  <a:schemeClr val="bg1"/>
                </a:solidFill>
                <a:latin typeface="Segoe UI" pitchFamily="34" charset="0"/>
                <a:ea typeface="Segoe UI" pitchFamily="34" charset="0"/>
                <a:cs typeface="Segoe UI" pitchFamily="34" charset="0"/>
              </a:rPr>
              <a:t>(</a:t>
            </a:r>
            <a:r>
              <a:rPr lang="en-US" sz="2000" dirty="0" smtClean="0">
                <a:solidFill>
                  <a:schemeClr val="bg1"/>
                </a:solidFill>
                <a:latin typeface="Segoe UI" pitchFamily="34" charset="0"/>
                <a:ea typeface="Segoe UI" pitchFamily="34" charset="0"/>
                <a:cs typeface="Segoe UI" pitchFamily="34" charset="0"/>
              </a:rPr>
              <a:t>Faster Compiler and Debugger)</a:t>
            </a:r>
            <a:endParaRPr lang="en-US" sz="2000" dirty="0">
              <a:solidFill>
                <a:schemeClr val="bg1"/>
              </a:solidFill>
              <a:latin typeface="Segoe UI" pitchFamily="34" charset="0"/>
              <a:ea typeface="Segoe UI" pitchFamily="34" charset="0"/>
              <a:cs typeface="Segoe UI" pitchFamily="34" charset="0"/>
            </a:endParaRPr>
          </a:p>
          <a:p>
            <a:pPr marL="800100" lvl="1" indent="-342900">
              <a:buFont typeface="Arial" pitchFamily="34" charset="0"/>
              <a:buChar char="•"/>
            </a:pPr>
            <a:r>
              <a:rPr lang="en-US" sz="2000" dirty="0">
                <a:solidFill>
                  <a:schemeClr val="bg1"/>
                </a:solidFill>
                <a:latin typeface="Segoe UI" pitchFamily="34" charset="0"/>
                <a:ea typeface="Segoe UI" pitchFamily="34" charset="0"/>
                <a:cs typeface="Segoe UI" pitchFamily="34" charset="0"/>
              </a:rPr>
              <a:t>Combined and Enhanced IDE</a:t>
            </a:r>
          </a:p>
          <a:p>
            <a:pPr marL="342900" indent="-342900">
              <a:buFont typeface="Arial" pitchFamily="34" charset="0"/>
              <a:buChar char="•"/>
            </a:pPr>
            <a:endParaRPr lang="en-US" sz="2000" dirty="0" smtClean="0">
              <a:solidFill>
                <a:schemeClr val="bg1"/>
              </a:solidFill>
              <a:latin typeface="Segoe UI" pitchFamily="34" charset="0"/>
              <a:ea typeface="Segoe UI" pitchFamily="34" charset="0"/>
              <a:cs typeface="Segoe UI" pitchFamily="34" charset="0"/>
            </a:endParaRPr>
          </a:p>
        </p:txBody>
      </p:sp>
      <p:pic>
        <p:nvPicPr>
          <p:cNvPr id="9" name="Picture 2" descr="http://appleipadtouch.com/wp-content/uploads/2010/04/ipad_hero1.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4567" y="2516925"/>
            <a:ext cx="3834456" cy="38344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0979330"/>
      </p:ext>
    </p:extLst>
  </p:cSld>
  <p:clrMapOvr>
    <a:masterClrMapping/>
  </p:clrMapOvr>
  <mc:AlternateContent xmlns:mc="http://schemas.openxmlformats.org/markup-compatibility/2006" xmlns:p14="http://schemas.microsoft.com/office/powerpoint/2010/main">
    <mc:Choice Requires="p14">
      <p:transition spd="med" p14:dur="700" advTm="166248">
        <p:fade/>
      </p:transition>
    </mc:Choice>
    <mc:Fallback xmlns="">
      <p:transition xmlns:p14="http://schemas.microsoft.com/office/powerpoint/2010/main" spd="med" advTm="166248">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7097" y="1302380"/>
            <a:ext cx="6481728" cy="584775"/>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Apple App Store</a:t>
            </a:r>
            <a:endParaRPr lang="en-US" sz="3200" b="1" dirty="0">
              <a:solidFill>
                <a:schemeClr val="bg1"/>
              </a:solidFill>
              <a:latin typeface="Segoe UI" pitchFamily="34" charset="0"/>
              <a:ea typeface="Segoe UI" pitchFamily="34" charset="0"/>
              <a:cs typeface="Segoe UI" pitchFamily="34" charset="0"/>
            </a:endParaRPr>
          </a:p>
        </p:txBody>
      </p:sp>
      <p:sp>
        <p:nvSpPr>
          <p:cNvPr id="8" name="Rectangle 7"/>
          <p:cNvSpPr/>
          <p:nvPr/>
        </p:nvSpPr>
        <p:spPr>
          <a:xfrm>
            <a:off x="5688118" y="2020439"/>
            <a:ext cx="6481728" cy="1323439"/>
          </a:xfrm>
          <a:prstGeom prst="rect">
            <a:avLst/>
          </a:prstGeom>
        </p:spPr>
        <p:txBody>
          <a:bodyPr wrap="square">
            <a:spAutoFit/>
          </a:bodyPr>
          <a:lstStyle/>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350k Apps (Jan 2011)</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10bn App Downloads</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87% iPhone, 7% </a:t>
            </a:r>
            <a:r>
              <a:rPr lang="en-US" sz="2000" dirty="0" err="1" smtClean="0">
                <a:solidFill>
                  <a:schemeClr val="bg1"/>
                </a:solidFill>
                <a:latin typeface="Segoe UI" pitchFamily="34" charset="0"/>
                <a:ea typeface="Segoe UI" pitchFamily="34" charset="0"/>
                <a:cs typeface="Segoe UI" pitchFamily="34" charset="0"/>
              </a:rPr>
              <a:t>iPad</a:t>
            </a:r>
            <a:r>
              <a:rPr lang="en-US" sz="2000" dirty="0" smtClean="0">
                <a:solidFill>
                  <a:schemeClr val="bg1"/>
                </a:solidFill>
                <a:latin typeface="Segoe UI" pitchFamily="34" charset="0"/>
                <a:ea typeface="Segoe UI" pitchFamily="34" charset="0"/>
                <a:cs typeface="Segoe UI" pitchFamily="34" charset="0"/>
              </a:rPr>
              <a:t>, 7% multi-</a:t>
            </a:r>
            <a:r>
              <a:rPr lang="en-US" sz="2000" dirty="0" err="1" smtClean="0">
                <a:solidFill>
                  <a:schemeClr val="bg1"/>
                </a:solidFill>
                <a:latin typeface="Segoe UI" pitchFamily="34" charset="0"/>
                <a:ea typeface="Segoe UI" pitchFamily="34" charset="0"/>
                <a:cs typeface="Segoe UI" pitchFamily="34" charset="0"/>
              </a:rPr>
              <a:t>tgt</a:t>
            </a:r>
            <a:endParaRPr lang="en-US" sz="2000" dirty="0" smtClean="0">
              <a:solidFill>
                <a:schemeClr val="bg1"/>
              </a:solidFill>
              <a:latin typeface="Segoe UI" pitchFamily="34" charset="0"/>
              <a:ea typeface="Segoe UI" pitchFamily="34" charset="0"/>
              <a:cs typeface="Segoe UI" pitchFamily="34" charset="0"/>
            </a:endParaRP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$4.97 avg., </a:t>
            </a:r>
            <a:r>
              <a:rPr lang="en-US" sz="2000" dirty="0" err="1" smtClean="0">
                <a:solidFill>
                  <a:schemeClr val="bg1"/>
                </a:solidFill>
                <a:latin typeface="Segoe UI" pitchFamily="34" charset="0"/>
                <a:ea typeface="Segoe UI" pitchFamily="34" charset="0"/>
                <a:cs typeface="Segoe UI" pitchFamily="34" charset="0"/>
              </a:rPr>
              <a:t>iPad</a:t>
            </a:r>
            <a:r>
              <a:rPr lang="en-US" sz="2000" dirty="0" smtClean="0">
                <a:solidFill>
                  <a:schemeClr val="bg1"/>
                </a:solidFill>
                <a:latin typeface="Segoe UI" pitchFamily="34" charset="0"/>
                <a:ea typeface="Segoe UI" pitchFamily="34" charset="0"/>
                <a:cs typeface="Segoe UI" pitchFamily="34" charset="0"/>
              </a:rPr>
              <a:t> apps 23% higher</a:t>
            </a:r>
          </a:p>
        </p:txBody>
      </p:sp>
      <p:sp>
        <p:nvSpPr>
          <p:cNvPr id="9" name="Rectangle 8"/>
          <p:cNvSpPr/>
          <p:nvPr/>
        </p:nvSpPr>
        <p:spPr>
          <a:xfrm>
            <a:off x="5707097" y="3978145"/>
            <a:ext cx="6462749" cy="1815882"/>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Apps in the Enterprise</a:t>
            </a:r>
          </a:p>
          <a:p>
            <a:endParaRPr lang="en-US" sz="2000" b="1" dirty="0">
              <a:solidFill>
                <a:schemeClr val="bg1"/>
              </a:solidFill>
              <a:latin typeface="Segoe UI" pitchFamily="34" charset="0"/>
              <a:ea typeface="Segoe UI" pitchFamily="34" charset="0"/>
              <a:cs typeface="Segoe UI" pitchFamily="34" charset="0"/>
            </a:endParaRPr>
          </a:p>
          <a:p>
            <a:pPr marL="342900" indent="-342900">
              <a:buFontTx/>
              <a:buChar char="•"/>
            </a:pPr>
            <a:r>
              <a:rPr lang="en-US" sz="2000" dirty="0" smtClean="0">
                <a:solidFill>
                  <a:schemeClr val="bg1"/>
                </a:solidFill>
                <a:latin typeface="Segoe UI" pitchFamily="34" charset="0"/>
                <a:ea typeface="Segoe UI" pitchFamily="34" charset="0"/>
                <a:cs typeface="Segoe UI" pitchFamily="34" charset="0"/>
              </a:rPr>
              <a:t>Enabled through </a:t>
            </a:r>
            <a:r>
              <a:rPr lang="en-US" sz="2000" dirty="0" err="1" smtClean="0">
                <a:solidFill>
                  <a:schemeClr val="bg1"/>
                </a:solidFill>
                <a:latin typeface="Segoe UI" pitchFamily="34" charset="0"/>
                <a:ea typeface="Segoe UI" pitchFamily="34" charset="0"/>
                <a:cs typeface="Segoe UI" pitchFamily="34" charset="0"/>
              </a:rPr>
              <a:t>iOS</a:t>
            </a:r>
            <a:r>
              <a:rPr lang="en-US" sz="2000" dirty="0" smtClean="0">
                <a:solidFill>
                  <a:schemeClr val="bg1"/>
                </a:solidFill>
                <a:latin typeface="Segoe UI" pitchFamily="34" charset="0"/>
                <a:ea typeface="Segoe UI" pitchFamily="34" charset="0"/>
                <a:cs typeface="Segoe UI" pitchFamily="34" charset="0"/>
              </a:rPr>
              <a:t> Enterprise Development Program ($399 per year)</a:t>
            </a:r>
          </a:p>
          <a:p>
            <a:pPr marL="342900" indent="-342900">
              <a:buFontTx/>
              <a:buChar char="•"/>
            </a:pPr>
            <a:r>
              <a:rPr lang="en-US" sz="2000" dirty="0" smtClean="0">
                <a:solidFill>
                  <a:schemeClr val="bg1"/>
                </a:solidFill>
                <a:latin typeface="Segoe UI" pitchFamily="34" charset="0"/>
                <a:ea typeface="Segoe UI" pitchFamily="34" charset="0"/>
                <a:cs typeface="Segoe UI" pitchFamily="34" charset="0"/>
              </a:rPr>
              <a:t>Wireless App Distribution supported in 4.2+</a:t>
            </a:r>
          </a:p>
        </p:txBody>
      </p:sp>
      <p:pic>
        <p:nvPicPr>
          <p:cNvPr id="2050" name="Picture 2" descr="http://www.wired.com/images_blogs/photos/uncategorized/2009/03/11/appstore_04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48" y="1638024"/>
            <a:ext cx="4116294"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2064307"/>
      </p:ext>
    </p:extLst>
  </p:cSld>
  <p:clrMapOvr>
    <a:masterClrMapping/>
  </p:clrMapOvr>
  <mc:AlternateContent xmlns:mc="http://schemas.openxmlformats.org/markup-compatibility/2006" xmlns:p14="http://schemas.microsoft.com/office/powerpoint/2010/main">
    <mc:Choice Requires="p14">
      <p:transition spd="med" p14:dur="700" advTm="167572">
        <p:fade/>
      </p:transition>
    </mc:Choice>
    <mc:Fallback xmlns="">
      <p:transition xmlns:p14="http://schemas.microsoft.com/office/powerpoint/2010/main" spd="med" advTm="167572">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What Android handset would I show?</a:t>
            </a:r>
            <a:endParaRPr lang="en-US" dirty="0"/>
          </a:p>
        </p:txBody>
      </p:sp>
    </p:spTree>
    <p:extLst>
      <p:ext uri="{BB962C8B-B14F-4D97-AF65-F5344CB8AC3E}">
        <p14:creationId xmlns:p14="http://schemas.microsoft.com/office/powerpoint/2010/main" val="4212883883"/>
      </p:ext>
    </p:extLst>
  </p:cSld>
  <p:clrMapOvr>
    <a:masterClrMapping/>
  </p:clrMapOvr>
  <mc:AlternateContent xmlns:mc="http://schemas.openxmlformats.org/markup-compatibility/2006" xmlns:p14="http://schemas.microsoft.com/office/powerpoint/2010/main">
    <mc:Choice Requires="p14">
      <p:transition spd="med" p14:dur="700" advTm="18187">
        <p:fade/>
      </p:transition>
    </mc:Choice>
    <mc:Fallback xmlns="">
      <p:transition xmlns:p14="http://schemas.microsoft.com/office/powerpoint/2010/main" spd="med" advTm="18187">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posterous.com/getfile/files.posterous.com/temp-2010-10-12/JBccflqmrxyAyCsGxaimBBDcHlazGcftevgyqpDvGuvzHawkusqzrwkFwvfi/android_model_bet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872" y="1066800"/>
            <a:ext cx="7218765" cy="548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http://blog.tweetdeck.com/android-ecosystem</a:t>
            </a:r>
          </a:p>
        </p:txBody>
      </p:sp>
    </p:spTree>
    <p:extLst>
      <p:ext uri="{BB962C8B-B14F-4D97-AF65-F5344CB8AC3E}">
        <p14:creationId xmlns:p14="http://schemas.microsoft.com/office/powerpoint/2010/main" val="3837151982"/>
      </p:ext>
    </p:extLst>
  </p:cSld>
  <p:clrMapOvr>
    <a:masterClrMapping/>
  </p:clrMapOvr>
  <mc:AlternateContent xmlns:mc="http://schemas.openxmlformats.org/markup-compatibility/2006" xmlns:p14="http://schemas.microsoft.com/office/powerpoint/2010/main">
    <mc:Choice Requires="p14">
      <p:transition spd="med" p14:dur="700" advTm="58557">
        <p:fade/>
      </p:transition>
    </mc:Choice>
    <mc:Fallback xmlns="">
      <p:transition xmlns:p14="http://schemas.microsoft.com/office/powerpoint/2010/main" spd="med" advTm="58557">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sz="2400" i="1" dirty="0"/>
              <a:t>"Twitter client, Twitter Deck [sic], recently launched their app for Android. They reported that they had to contend with more than 100 different versions of Android software on 244 different handsets. </a:t>
            </a:r>
            <a:r>
              <a:rPr lang="en-US" sz="2400" b="1" i="1" dirty="0"/>
              <a:t>The multiple hardware and software iterations present developers with a daunting challenge</a:t>
            </a:r>
            <a:r>
              <a:rPr lang="en-US" sz="2400" b="1" i="1" dirty="0" smtClean="0"/>
              <a:t>.</a:t>
            </a:r>
            <a:r>
              <a:rPr lang="en-US" sz="2400" i="1" dirty="0" smtClean="0"/>
              <a:t>“</a:t>
            </a:r>
          </a:p>
          <a:p>
            <a:r>
              <a:rPr lang="en-US" sz="2400" dirty="0" smtClean="0"/>
              <a:t>[Steve Jobs, Apple]</a:t>
            </a:r>
            <a:endParaRPr lang="en-US" sz="2400" dirty="0"/>
          </a:p>
        </p:txBody>
      </p:sp>
    </p:spTree>
    <p:extLst>
      <p:ext uri="{BB962C8B-B14F-4D97-AF65-F5344CB8AC3E}">
        <p14:creationId xmlns:p14="http://schemas.microsoft.com/office/powerpoint/2010/main" val="4169617590"/>
      </p:ext>
    </p:extLst>
  </p:cSld>
  <p:clrMapOvr>
    <a:masterClrMapping/>
  </p:clrMapOvr>
  <mc:AlternateContent xmlns:mc="http://schemas.openxmlformats.org/markup-compatibility/2006" xmlns:p14="http://schemas.microsoft.com/office/powerpoint/2010/main">
    <mc:Choice Requires="p14">
      <p:transition spd="med" p14:dur="700" advTm="23607">
        <p:fade/>
      </p:transition>
    </mc:Choice>
    <mc:Fallback xmlns="">
      <p:transition xmlns:p14="http://schemas.microsoft.com/office/powerpoint/2010/main" spd="med" advTm="23607">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dirty="0" smtClean="0"/>
              <a:t>Apple will have sold 54 iPhones and 11 </a:t>
            </a:r>
            <a:r>
              <a:rPr lang="en-US" dirty="0" err="1" smtClean="0"/>
              <a:t>iPads</a:t>
            </a:r>
            <a:endParaRPr lang="en-US" dirty="0" smtClean="0"/>
          </a:p>
        </p:txBody>
      </p:sp>
    </p:spTree>
    <p:extLst>
      <p:ext uri="{BB962C8B-B14F-4D97-AF65-F5344CB8AC3E}">
        <p14:creationId xmlns:p14="http://schemas.microsoft.com/office/powerpoint/2010/main" val="148417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1400" dirty="0" smtClean="0"/>
              <a:t>http://www.engadget.com/2010/11/08/samsung-confirms-continuum-dual-display-android-handset-for-veri/</a:t>
            </a:r>
            <a:endParaRPr lang="en-US" sz="1400" dirty="0"/>
          </a:p>
        </p:txBody>
      </p:sp>
      <p:sp>
        <p:nvSpPr>
          <p:cNvPr id="5" name="Rectangle 4"/>
          <p:cNvSpPr/>
          <p:nvPr/>
        </p:nvSpPr>
        <p:spPr>
          <a:xfrm>
            <a:off x="5199229" y="1263149"/>
            <a:ext cx="6481728" cy="584775"/>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Samsung Continuum</a:t>
            </a:r>
            <a:endParaRPr lang="en-US" sz="3200" b="1" dirty="0">
              <a:solidFill>
                <a:schemeClr val="bg1"/>
              </a:solidFill>
              <a:latin typeface="Segoe UI" pitchFamily="34" charset="0"/>
              <a:ea typeface="Segoe UI" pitchFamily="34" charset="0"/>
              <a:cs typeface="Segoe UI" pitchFamily="34" charset="0"/>
            </a:endParaRPr>
          </a:p>
        </p:txBody>
      </p:sp>
      <p:sp>
        <p:nvSpPr>
          <p:cNvPr id="6" name="Rectangle 5"/>
          <p:cNvSpPr/>
          <p:nvPr/>
        </p:nvSpPr>
        <p:spPr>
          <a:xfrm>
            <a:off x="5180250" y="1981208"/>
            <a:ext cx="6481728" cy="707886"/>
          </a:xfrm>
          <a:prstGeom prst="rect">
            <a:avLst/>
          </a:prstGeom>
        </p:spPr>
        <p:txBody>
          <a:bodyPr wrap="square">
            <a:spAutoFit/>
          </a:bodyPr>
          <a:lstStyle/>
          <a:p>
            <a:pPr marL="342900" indent="-342900">
              <a:buFont typeface="Arial" pitchFamily="34" charset="0"/>
              <a:buChar char="•"/>
            </a:pPr>
            <a:r>
              <a:rPr lang="en-US" sz="2000" b="1" dirty="0" smtClean="0">
                <a:solidFill>
                  <a:schemeClr val="bg1"/>
                </a:solidFill>
              </a:rPr>
              <a:t>3.4-inch </a:t>
            </a:r>
            <a:r>
              <a:rPr lang="en-US" sz="2000" b="1" dirty="0">
                <a:solidFill>
                  <a:schemeClr val="bg1"/>
                </a:solidFill>
              </a:rPr>
              <a:t>Super AMOLED primary display, 1.8-inch Super AMOLED secondary "ticker" </a:t>
            </a:r>
            <a:r>
              <a:rPr lang="en-US" sz="2000" b="1" dirty="0" smtClean="0">
                <a:solidFill>
                  <a:schemeClr val="bg1"/>
                </a:solidFill>
              </a:rPr>
              <a:t>display</a:t>
            </a:r>
          </a:p>
        </p:txBody>
      </p:sp>
      <p:sp>
        <p:nvSpPr>
          <p:cNvPr id="8" name="Rectangle 7"/>
          <p:cNvSpPr/>
          <p:nvPr/>
        </p:nvSpPr>
        <p:spPr>
          <a:xfrm>
            <a:off x="5170585" y="2634253"/>
            <a:ext cx="6094413" cy="707886"/>
          </a:xfrm>
          <a:prstGeom prst="rect">
            <a:avLst/>
          </a:prstGeom>
        </p:spPr>
        <p:txBody>
          <a:bodyPr>
            <a:spAutoFit/>
          </a:bodyPr>
          <a:lstStyle/>
          <a:p>
            <a:pPr marL="342900" lvl="0" indent="-342900">
              <a:buFont typeface="Arial" pitchFamily="34" charset="0"/>
              <a:buChar char="•"/>
            </a:pPr>
            <a:r>
              <a:rPr lang="en-US" sz="2000" dirty="0" smtClean="0">
                <a:solidFill>
                  <a:prstClr val="white"/>
                </a:solidFill>
              </a:rPr>
              <a:t>Grip sensor to </a:t>
            </a:r>
            <a:r>
              <a:rPr lang="en-US" sz="2000" dirty="0">
                <a:solidFill>
                  <a:prstClr val="white"/>
                </a:solidFill>
              </a:rPr>
              <a:t>light up the </a:t>
            </a:r>
            <a:r>
              <a:rPr lang="en-US" sz="2000" dirty="0" smtClean="0">
                <a:solidFill>
                  <a:prstClr val="white"/>
                </a:solidFill>
              </a:rPr>
              <a:t>ticker</a:t>
            </a:r>
          </a:p>
          <a:p>
            <a:pPr marL="342900" lvl="0" indent="-342900">
              <a:buFont typeface="Arial" pitchFamily="34" charset="0"/>
              <a:buChar char="•"/>
            </a:pPr>
            <a:r>
              <a:rPr lang="en-US" sz="2000" dirty="0" smtClean="0">
                <a:solidFill>
                  <a:prstClr val="white"/>
                </a:solidFill>
              </a:rPr>
              <a:t>Left/right swipe on bottom display</a:t>
            </a:r>
            <a:endParaRPr lang="en-US" sz="2000" dirty="0">
              <a:solidFill>
                <a:prstClr val="white"/>
              </a:solidFill>
            </a:endParaRPr>
          </a:p>
        </p:txBody>
      </p:sp>
      <p:sp>
        <p:nvSpPr>
          <p:cNvPr id="9" name="Rectangle 8"/>
          <p:cNvSpPr/>
          <p:nvPr/>
        </p:nvSpPr>
        <p:spPr>
          <a:xfrm>
            <a:off x="1029372" y="1905000"/>
            <a:ext cx="2163303" cy="3200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www.blogcdn.com/www.engadget.com/media/2010/11/samsung-continuum-pr-1.jpg">
            <a:hlinkClick r:id="rId3"/>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8047" y="1066808"/>
            <a:ext cx="3183661" cy="535218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206626" y="3977817"/>
            <a:ext cx="6481728" cy="1815882"/>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Developing for Android </a:t>
            </a:r>
          </a:p>
          <a:p>
            <a:endParaRPr lang="en-US" sz="2000" dirty="0">
              <a:solidFill>
                <a:schemeClr val="bg1"/>
              </a:solidFill>
              <a:latin typeface="Segoe UI" pitchFamily="34" charset="0"/>
              <a:ea typeface="Segoe UI" pitchFamily="34" charset="0"/>
              <a:cs typeface="Segoe UI" pitchFamily="34" charset="0"/>
            </a:endParaRPr>
          </a:p>
          <a:p>
            <a:pPr marL="342900" indent="-342900">
              <a:buFontTx/>
              <a:buChar char="•"/>
            </a:pPr>
            <a:r>
              <a:rPr lang="en-US" sz="2000" dirty="0" smtClean="0">
                <a:solidFill>
                  <a:schemeClr val="bg1"/>
                </a:solidFill>
                <a:latin typeface="Segoe UI" pitchFamily="34" charset="0"/>
                <a:ea typeface="Segoe UI" pitchFamily="34" charset="0"/>
                <a:cs typeface="Segoe UI" pitchFamily="34" charset="0"/>
              </a:rPr>
              <a:t>Java Language</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Eclipse IDE (Multi-platform)</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ADT Plug-in from Google</a:t>
            </a:r>
          </a:p>
        </p:txBody>
      </p:sp>
    </p:spTree>
    <p:custDataLst>
      <p:tags r:id="rId1"/>
    </p:custDataLst>
    <p:extLst>
      <p:ext uri="{BB962C8B-B14F-4D97-AF65-F5344CB8AC3E}">
        <p14:creationId xmlns:p14="http://schemas.microsoft.com/office/powerpoint/2010/main" val="3743297461"/>
      </p:ext>
    </p:extLst>
  </p:cSld>
  <p:clrMapOvr>
    <a:masterClrMapping/>
  </p:clrMapOvr>
  <mc:AlternateContent xmlns:mc="http://schemas.openxmlformats.org/markup-compatibility/2006" xmlns:p14="http://schemas.microsoft.com/office/powerpoint/2010/main">
    <mc:Choice Requires="p14">
      <p:transition spd="med" p14:dur="700" advTm="90102">
        <p:fade/>
      </p:transition>
    </mc:Choice>
    <mc:Fallback xmlns="">
      <p:transition xmlns:p14="http://schemas.microsoft.com/office/powerpoint/2010/main" spd="med" advTm="90102">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7097" y="1302378"/>
            <a:ext cx="6481728" cy="584775"/>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Android Market</a:t>
            </a:r>
            <a:endParaRPr lang="en-US" sz="3200" b="1" dirty="0">
              <a:solidFill>
                <a:schemeClr val="bg1"/>
              </a:solidFill>
              <a:latin typeface="Segoe UI" pitchFamily="34" charset="0"/>
              <a:ea typeface="Segoe UI" pitchFamily="34" charset="0"/>
              <a:cs typeface="Segoe UI" pitchFamily="34" charset="0"/>
            </a:endParaRPr>
          </a:p>
        </p:txBody>
      </p:sp>
      <p:sp>
        <p:nvSpPr>
          <p:cNvPr id="8" name="Rectangle 7"/>
          <p:cNvSpPr/>
          <p:nvPr/>
        </p:nvSpPr>
        <p:spPr>
          <a:xfrm>
            <a:off x="5688118" y="2020444"/>
            <a:ext cx="6481728" cy="1323439"/>
          </a:xfrm>
          <a:prstGeom prst="rect">
            <a:avLst/>
          </a:prstGeom>
        </p:spPr>
        <p:txBody>
          <a:bodyPr wrap="square">
            <a:spAutoFit/>
          </a:bodyPr>
          <a:lstStyle/>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Newer than App Store</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200k Apps available (Dec 2010)</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Fewer restrictions/approval process</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More user notifications</a:t>
            </a:r>
          </a:p>
        </p:txBody>
      </p:sp>
      <p:sp>
        <p:nvSpPr>
          <p:cNvPr id="9" name="Rectangle 8"/>
          <p:cNvSpPr/>
          <p:nvPr/>
        </p:nvSpPr>
        <p:spPr>
          <a:xfrm>
            <a:off x="5707097" y="3733800"/>
            <a:ext cx="6462749" cy="2123658"/>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Apps in the Enterprise</a:t>
            </a:r>
            <a:endParaRPr lang="en-US" sz="3200" b="1" dirty="0">
              <a:solidFill>
                <a:schemeClr val="bg1"/>
              </a:solidFill>
              <a:latin typeface="Segoe UI" pitchFamily="34" charset="0"/>
              <a:ea typeface="Segoe UI" pitchFamily="34" charset="0"/>
              <a:cs typeface="Segoe UI" pitchFamily="34" charset="0"/>
            </a:endParaRPr>
          </a:p>
          <a:p>
            <a:pPr marL="342900" indent="-342900">
              <a:buFont typeface="Arial" pitchFamily="34" charset="0"/>
              <a:buChar char="•"/>
            </a:pPr>
            <a:endParaRPr lang="en-US" sz="2000" b="1" dirty="0" smtClean="0">
              <a:solidFill>
                <a:schemeClr val="bg1"/>
              </a:solidFill>
              <a:latin typeface="Segoe UI" pitchFamily="34" charset="0"/>
              <a:ea typeface="Segoe UI" pitchFamily="34" charset="0"/>
              <a:cs typeface="Segoe UI" pitchFamily="34" charset="0"/>
            </a:endParaRP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No requirement that </a:t>
            </a:r>
            <a:r>
              <a:rPr lang="en-US" sz="2000" dirty="0">
                <a:solidFill>
                  <a:schemeClr val="bg1"/>
                </a:solidFill>
                <a:latin typeface="Segoe UI" pitchFamily="34" charset="0"/>
                <a:ea typeface="Segoe UI" pitchFamily="34" charset="0"/>
                <a:cs typeface="Segoe UI" pitchFamily="34" charset="0"/>
              </a:rPr>
              <a:t>a</a:t>
            </a:r>
            <a:r>
              <a:rPr lang="en-US" sz="2000" dirty="0" smtClean="0">
                <a:solidFill>
                  <a:schemeClr val="bg1"/>
                </a:solidFill>
                <a:latin typeface="Segoe UI" pitchFamily="34" charset="0"/>
                <a:ea typeface="Segoe UI" pitchFamily="34" charset="0"/>
                <a:cs typeface="Segoe UI" pitchFamily="34" charset="0"/>
              </a:rPr>
              <a:t>pps have to be sourced from Market</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APK File Format</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IBM, Google have internal</a:t>
            </a:r>
          </a:p>
        </p:txBody>
      </p:sp>
      <p:pic>
        <p:nvPicPr>
          <p:cNvPr id="4098" name="Picture 2" descr="http://www.androidtapp.com/wp-content/uploads/2010/04/DoubleTwist-Android-Mark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38" y="1302363"/>
            <a:ext cx="4221328" cy="33438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79866786"/>
      </p:ext>
    </p:extLst>
  </p:cSld>
  <p:clrMapOvr>
    <a:masterClrMapping/>
  </p:clrMapOvr>
  <mc:AlternateContent xmlns:mc="http://schemas.openxmlformats.org/markup-compatibility/2006">
    <mc:Choice xmlns:p14="http://schemas.microsoft.com/office/powerpoint/2010/main" Requires="p14">
      <p:transition spd="med" p14:dur="700" advTm="152053">
        <p:fade/>
      </p:transition>
    </mc:Choice>
    <mc:Fallback>
      <p:transition xmlns:p14="http://schemas.microsoft.com/office/powerpoint/2010/main" spd="med" advTm="152053">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016" y="2438400"/>
            <a:ext cx="5078677"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602280" y="1636617"/>
            <a:ext cx="6481728" cy="584775"/>
          </a:xfrm>
          <a:prstGeom prst="rect">
            <a:avLst/>
          </a:prstGeom>
        </p:spPr>
        <p:txBody>
          <a:bodyPr wrap="square">
            <a:spAutoFit/>
          </a:bodyPr>
          <a:lstStyle/>
          <a:p>
            <a:r>
              <a:rPr lang="en-US" sz="3200" b="1" dirty="0" err="1" smtClean="0">
                <a:solidFill>
                  <a:schemeClr val="bg1"/>
                </a:solidFill>
                <a:latin typeface="Segoe UI" pitchFamily="34" charset="0"/>
                <a:ea typeface="Segoe UI" pitchFamily="34" charset="0"/>
                <a:cs typeface="Segoe UI" pitchFamily="34" charset="0"/>
              </a:rPr>
              <a:t>Maylong</a:t>
            </a:r>
            <a:r>
              <a:rPr lang="en-US" sz="3200" b="1" dirty="0" smtClean="0">
                <a:solidFill>
                  <a:schemeClr val="bg1"/>
                </a:solidFill>
                <a:latin typeface="Segoe UI" pitchFamily="34" charset="0"/>
                <a:ea typeface="Segoe UI" pitchFamily="34" charset="0"/>
                <a:cs typeface="Segoe UI" pitchFamily="34" charset="0"/>
              </a:rPr>
              <a:t> M-150</a:t>
            </a:r>
            <a:endParaRPr lang="en-US" sz="3200" b="1" dirty="0">
              <a:solidFill>
                <a:schemeClr val="bg1"/>
              </a:solidFill>
              <a:latin typeface="Segoe UI" pitchFamily="34" charset="0"/>
              <a:ea typeface="Segoe UI" pitchFamily="34" charset="0"/>
              <a:cs typeface="Segoe UI" pitchFamily="34" charset="0"/>
            </a:endParaRPr>
          </a:p>
        </p:txBody>
      </p:sp>
      <p:sp>
        <p:nvSpPr>
          <p:cNvPr id="6" name="Rectangle 5"/>
          <p:cNvSpPr/>
          <p:nvPr/>
        </p:nvSpPr>
        <p:spPr>
          <a:xfrm>
            <a:off x="6602280" y="2430882"/>
            <a:ext cx="5484971" cy="1938992"/>
          </a:xfrm>
          <a:prstGeom prst="rect">
            <a:avLst/>
          </a:prstGeom>
        </p:spPr>
        <p:txBody>
          <a:bodyPr wrap="square">
            <a:spAutoFit/>
          </a:bodyPr>
          <a:lstStyle/>
          <a:p>
            <a:pPr marL="342900" indent="-342900">
              <a:buFont typeface="Arial" pitchFamily="34" charset="0"/>
              <a:buChar char="•"/>
            </a:pPr>
            <a:r>
              <a:rPr lang="en-US" sz="2000" dirty="0" smtClean="0">
                <a:solidFill>
                  <a:schemeClr val="bg1"/>
                </a:solidFill>
              </a:rPr>
              <a:t>Android 1.6</a:t>
            </a:r>
          </a:p>
          <a:p>
            <a:pPr marL="342900" indent="-342900">
              <a:buFont typeface="Arial" pitchFamily="34" charset="0"/>
              <a:buChar char="•"/>
            </a:pPr>
            <a:r>
              <a:rPr lang="en-US" sz="2000" dirty="0" smtClean="0">
                <a:solidFill>
                  <a:schemeClr val="bg1"/>
                </a:solidFill>
              </a:rPr>
              <a:t>7” resistive touch screen</a:t>
            </a:r>
          </a:p>
          <a:p>
            <a:pPr marL="342900" indent="-342900">
              <a:buFont typeface="Arial" pitchFamily="34" charset="0"/>
              <a:buChar char="•"/>
            </a:pPr>
            <a:r>
              <a:rPr lang="en-US" sz="2000" dirty="0" smtClean="0">
                <a:solidFill>
                  <a:schemeClr val="bg1"/>
                </a:solidFill>
              </a:rPr>
              <a:t>800x480 resolution</a:t>
            </a:r>
          </a:p>
          <a:p>
            <a:pPr marL="342900" indent="-342900">
              <a:buFont typeface="Arial" pitchFamily="34" charset="0"/>
              <a:buChar char="•"/>
            </a:pPr>
            <a:r>
              <a:rPr lang="en-US" sz="2000" dirty="0" smtClean="0">
                <a:solidFill>
                  <a:schemeClr val="bg1"/>
                </a:solidFill>
              </a:rPr>
              <a:t>ARM9 VM8505 (400Mhz) processor</a:t>
            </a:r>
          </a:p>
          <a:p>
            <a:pPr marL="342900" indent="-342900">
              <a:buFont typeface="Arial" pitchFamily="34" charset="0"/>
              <a:buChar char="•"/>
            </a:pPr>
            <a:r>
              <a:rPr lang="en-US" sz="2000" dirty="0" err="1" smtClean="0">
                <a:solidFill>
                  <a:schemeClr val="bg1"/>
                </a:solidFill>
              </a:rPr>
              <a:t>WiFi</a:t>
            </a:r>
            <a:r>
              <a:rPr lang="en-US" sz="2000" dirty="0" smtClean="0">
                <a:solidFill>
                  <a:schemeClr val="bg1"/>
                </a:solidFill>
              </a:rPr>
              <a:t> and </a:t>
            </a:r>
            <a:r>
              <a:rPr lang="en-US" sz="2000" dirty="0" err="1" smtClean="0">
                <a:solidFill>
                  <a:schemeClr val="bg1"/>
                </a:solidFill>
              </a:rPr>
              <a:t>MicroSD</a:t>
            </a:r>
            <a:endParaRPr lang="en-US" sz="2000" dirty="0">
              <a:solidFill>
                <a:schemeClr val="bg1"/>
              </a:solidFill>
            </a:endParaRPr>
          </a:p>
          <a:p>
            <a:pPr marL="342900" indent="-342900">
              <a:buFont typeface="Arial" pitchFamily="34" charset="0"/>
              <a:buChar char="•"/>
            </a:pPr>
            <a:endParaRPr lang="en-US" sz="2000" dirty="0">
              <a:solidFill>
                <a:schemeClr val="bg1"/>
              </a:solidFill>
            </a:endParaRPr>
          </a:p>
        </p:txBody>
      </p:sp>
      <p:pic>
        <p:nvPicPr>
          <p:cNvPr id="32770" name="Picture 2" descr="http://www.blogcdn.com/www.engadget.com/media/2010/10/maylong-m-150-10-27-2010.jpg">
            <a:hlinkClick r:id="rId2"/>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646" y="1493915"/>
            <a:ext cx="6246773" cy="4425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919668"/>
      </p:ext>
    </p:extLst>
  </p:cSld>
  <p:clrMapOvr>
    <a:masterClrMapping/>
  </p:clrMapOvr>
  <mc:AlternateContent xmlns:mc="http://schemas.openxmlformats.org/markup-compatibility/2006">
    <mc:Choice xmlns:p14="http://schemas.microsoft.com/office/powerpoint/2010/main" Requires="p14">
      <p:transition spd="med" p14:dur="700" advTm="29016">
        <p:fade/>
      </p:transition>
    </mc:Choice>
    <mc:Fallback>
      <p:transition xmlns:p14="http://schemas.microsoft.com/office/powerpoint/2010/main" spd="med" advTm="29016">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337" y="-7951"/>
            <a:ext cx="15085192" cy="6927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617174"/>
      </p:ext>
    </p:extLst>
  </p:cSld>
  <p:clrMapOvr>
    <a:masterClrMapping/>
  </p:clrMapOvr>
  <mc:AlternateContent xmlns:mc="http://schemas.openxmlformats.org/markup-compatibility/2006">
    <mc:Choice xmlns:p14="http://schemas.microsoft.com/office/powerpoint/2010/main" Requires="p14">
      <p:transition spd="med" p14:dur="700" advTm="40345">
        <p:fade/>
      </p:transition>
    </mc:Choice>
    <mc:Fallback>
      <p:transition xmlns:p14="http://schemas.microsoft.com/office/powerpoint/2010/main" spd="med" advTm="40345">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016" y="2438400"/>
            <a:ext cx="5078677"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602280" y="1636617"/>
            <a:ext cx="6481728" cy="584775"/>
          </a:xfrm>
          <a:prstGeom prst="rect">
            <a:avLst/>
          </a:prstGeom>
        </p:spPr>
        <p:txBody>
          <a:bodyPr wrap="square">
            <a:spAutoFit/>
          </a:bodyPr>
          <a:lstStyle/>
          <a:p>
            <a:r>
              <a:rPr lang="en-US" sz="3200" b="1" dirty="0" err="1" smtClean="0">
                <a:solidFill>
                  <a:schemeClr val="bg1"/>
                </a:solidFill>
                <a:latin typeface="Segoe UI" pitchFamily="34" charset="0"/>
                <a:ea typeface="Segoe UI" pitchFamily="34" charset="0"/>
                <a:cs typeface="Segoe UI" pitchFamily="34" charset="0"/>
              </a:rPr>
              <a:t>Maylong</a:t>
            </a:r>
            <a:r>
              <a:rPr lang="en-US" sz="3200" b="1" dirty="0" smtClean="0">
                <a:solidFill>
                  <a:schemeClr val="bg1"/>
                </a:solidFill>
                <a:latin typeface="Segoe UI" pitchFamily="34" charset="0"/>
                <a:ea typeface="Segoe UI" pitchFamily="34" charset="0"/>
                <a:cs typeface="Segoe UI" pitchFamily="34" charset="0"/>
              </a:rPr>
              <a:t> M-150</a:t>
            </a:r>
            <a:endParaRPr lang="en-US" sz="3200" b="1" dirty="0">
              <a:solidFill>
                <a:schemeClr val="bg1"/>
              </a:solidFill>
              <a:latin typeface="Segoe UI" pitchFamily="34" charset="0"/>
              <a:ea typeface="Segoe UI" pitchFamily="34" charset="0"/>
              <a:cs typeface="Segoe UI" pitchFamily="34" charset="0"/>
            </a:endParaRPr>
          </a:p>
        </p:txBody>
      </p:sp>
      <p:sp>
        <p:nvSpPr>
          <p:cNvPr id="6" name="Rectangle 5"/>
          <p:cNvSpPr/>
          <p:nvPr/>
        </p:nvSpPr>
        <p:spPr>
          <a:xfrm>
            <a:off x="6602280" y="2430882"/>
            <a:ext cx="5484971" cy="1938992"/>
          </a:xfrm>
          <a:prstGeom prst="rect">
            <a:avLst/>
          </a:prstGeom>
        </p:spPr>
        <p:txBody>
          <a:bodyPr wrap="square">
            <a:spAutoFit/>
          </a:bodyPr>
          <a:lstStyle/>
          <a:p>
            <a:pPr marL="342900" indent="-342900">
              <a:buFont typeface="Arial" pitchFamily="34" charset="0"/>
              <a:buChar char="•"/>
            </a:pPr>
            <a:r>
              <a:rPr lang="en-US" sz="2000" dirty="0" smtClean="0">
                <a:solidFill>
                  <a:schemeClr val="bg1"/>
                </a:solidFill>
              </a:rPr>
              <a:t>Android 1.6</a:t>
            </a:r>
          </a:p>
          <a:p>
            <a:pPr marL="342900" indent="-342900">
              <a:buFont typeface="Arial" pitchFamily="34" charset="0"/>
              <a:buChar char="•"/>
            </a:pPr>
            <a:r>
              <a:rPr lang="en-US" sz="2000" dirty="0" smtClean="0">
                <a:solidFill>
                  <a:schemeClr val="bg1"/>
                </a:solidFill>
              </a:rPr>
              <a:t>7” resistive touch screen</a:t>
            </a:r>
          </a:p>
          <a:p>
            <a:pPr marL="342900" indent="-342900">
              <a:buFont typeface="Arial" pitchFamily="34" charset="0"/>
              <a:buChar char="•"/>
            </a:pPr>
            <a:r>
              <a:rPr lang="en-US" sz="2000" dirty="0" smtClean="0">
                <a:solidFill>
                  <a:schemeClr val="bg1"/>
                </a:solidFill>
              </a:rPr>
              <a:t>800x480 resolution</a:t>
            </a:r>
          </a:p>
          <a:p>
            <a:pPr marL="342900" indent="-342900">
              <a:buFont typeface="Arial" pitchFamily="34" charset="0"/>
              <a:buChar char="•"/>
            </a:pPr>
            <a:r>
              <a:rPr lang="en-US" sz="2000" dirty="0" smtClean="0">
                <a:solidFill>
                  <a:schemeClr val="bg1"/>
                </a:solidFill>
              </a:rPr>
              <a:t>ARM9 VM8505 (400Mhz) processor</a:t>
            </a:r>
          </a:p>
          <a:p>
            <a:pPr marL="342900" indent="-342900">
              <a:buFont typeface="Arial" pitchFamily="34" charset="0"/>
              <a:buChar char="•"/>
            </a:pPr>
            <a:r>
              <a:rPr lang="en-US" sz="2000" dirty="0" err="1" smtClean="0">
                <a:solidFill>
                  <a:schemeClr val="bg1"/>
                </a:solidFill>
              </a:rPr>
              <a:t>WiFi</a:t>
            </a:r>
            <a:r>
              <a:rPr lang="en-US" sz="2000" dirty="0" smtClean="0">
                <a:solidFill>
                  <a:schemeClr val="bg1"/>
                </a:solidFill>
              </a:rPr>
              <a:t> and </a:t>
            </a:r>
            <a:r>
              <a:rPr lang="en-US" sz="2000" dirty="0" err="1" smtClean="0">
                <a:solidFill>
                  <a:schemeClr val="bg1"/>
                </a:solidFill>
              </a:rPr>
              <a:t>MicroSD</a:t>
            </a:r>
            <a:endParaRPr lang="en-US" sz="2000" dirty="0">
              <a:solidFill>
                <a:schemeClr val="bg1"/>
              </a:solidFill>
            </a:endParaRPr>
          </a:p>
          <a:p>
            <a:pPr marL="342900" indent="-342900">
              <a:buFont typeface="Arial" pitchFamily="34" charset="0"/>
              <a:buChar char="•"/>
            </a:pPr>
            <a:endParaRPr lang="en-US" sz="2000" dirty="0">
              <a:solidFill>
                <a:schemeClr val="bg1"/>
              </a:solidFill>
            </a:endParaRPr>
          </a:p>
        </p:txBody>
      </p:sp>
      <p:pic>
        <p:nvPicPr>
          <p:cNvPr id="32770" name="Picture 2" descr="http://www.blogcdn.com/www.engadget.com/media/2010/10/maylong-m-150-10-27-2010.jpg">
            <a:hlinkClick r:id="rId2"/>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646" y="1493915"/>
            <a:ext cx="6246773" cy="44257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532847" y="5172087"/>
            <a:ext cx="3760026" cy="584776"/>
          </a:xfrm>
          <a:prstGeom prst="rect">
            <a:avLst/>
          </a:prstGeom>
        </p:spPr>
        <p:txBody>
          <a:bodyPr wrap="none">
            <a:spAutoFit/>
          </a:bodyPr>
          <a:lstStyle/>
          <a:p>
            <a:r>
              <a:rPr lang="en-US" sz="3200" i="1" dirty="0" smtClean="0">
                <a:solidFill>
                  <a:srgbClr val="FF0000"/>
                </a:solidFill>
              </a:rPr>
              <a:t>“May-not-last-long</a:t>
            </a:r>
            <a:r>
              <a:rPr lang="en-US" sz="3200" i="1" dirty="0">
                <a:solidFill>
                  <a:srgbClr val="FF0000"/>
                </a:solidFill>
              </a:rPr>
              <a:t>”?</a:t>
            </a:r>
            <a:endParaRPr lang="en-US" sz="3200" dirty="0">
              <a:solidFill>
                <a:srgbClr val="FF0000"/>
              </a:solidFill>
            </a:endParaRPr>
          </a:p>
        </p:txBody>
      </p:sp>
    </p:spTree>
    <p:extLst>
      <p:ext uri="{BB962C8B-B14F-4D97-AF65-F5344CB8AC3E}">
        <p14:creationId xmlns:p14="http://schemas.microsoft.com/office/powerpoint/2010/main" val="1336689149"/>
      </p:ext>
    </p:extLst>
  </p:cSld>
  <p:clrMapOvr>
    <a:masterClrMapping/>
  </p:clrMapOvr>
  <mc:AlternateContent xmlns:mc="http://schemas.openxmlformats.org/markup-compatibility/2006">
    <mc:Choice xmlns:p14="http://schemas.microsoft.com/office/powerpoint/2010/main" Requires="p14">
      <p:transition spd="med" p14:dur="700" advTm="29016">
        <p:fade/>
      </p:transition>
    </mc:Choice>
    <mc:Fallback>
      <p:transition xmlns:p14="http://schemas.microsoft.com/office/powerpoint/2010/main" spd="med" advTm="29016">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98607" y="1385763"/>
            <a:ext cx="6481728" cy="584775"/>
          </a:xfrm>
          <a:prstGeom prst="rect">
            <a:avLst/>
          </a:prstGeom>
        </p:spPr>
        <p:txBody>
          <a:bodyPr wrap="square">
            <a:spAutoFit/>
          </a:bodyPr>
          <a:lstStyle/>
          <a:p>
            <a:r>
              <a:rPr lang="en-US" sz="3200" b="1" dirty="0" smtClean="0">
                <a:solidFill>
                  <a:srgbClr val="FFFFFF"/>
                </a:solidFill>
                <a:latin typeface="Segoe UI" pitchFamily="34" charset="0"/>
                <a:ea typeface="Segoe UI" pitchFamily="34" charset="0"/>
                <a:cs typeface="Segoe UI" pitchFamily="34" charset="0"/>
              </a:rPr>
              <a:t>Motorola </a:t>
            </a:r>
            <a:r>
              <a:rPr lang="en-US" sz="3200" b="1" dirty="0" err="1" smtClean="0">
                <a:solidFill>
                  <a:srgbClr val="FFFFFF"/>
                </a:solidFill>
                <a:latin typeface="Segoe UI" pitchFamily="34" charset="0"/>
                <a:ea typeface="Segoe UI" pitchFamily="34" charset="0"/>
                <a:cs typeface="Segoe UI" pitchFamily="34" charset="0"/>
              </a:rPr>
              <a:t>Xoom</a:t>
            </a:r>
            <a:endParaRPr lang="en-US" sz="3200" b="1" dirty="0">
              <a:solidFill>
                <a:srgbClr val="FFFFFF"/>
              </a:solidFill>
              <a:latin typeface="Segoe UI" pitchFamily="34" charset="0"/>
              <a:ea typeface="Segoe UI" pitchFamily="34" charset="0"/>
              <a:cs typeface="Segoe UI" pitchFamily="34" charset="0"/>
            </a:endParaRPr>
          </a:p>
        </p:txBody>
      </p:sp>
      <p:sp>
        <p:nvSpPr>
          <p:cNvPr id="6" name="Rectangle 5"/>
          <p:cNvSpPr/>
          <p:nvPr/>
        </p:nvSpPr>
        <p:spPr>
          <a:xfrm>
            <a:off x="5857381" y="2103830"/>
            <a:ext cx="6195986" cy="3170099"/>
          </a:xfrm>
          <a:prstGeom prst="rect">
            <a:avLst/>
          </a:prstGeom>
        </p:spPr>
        <p:txBody>
          <a:bodyPr wrap="square">
            <a:spAutoFit/>
          </a:bodyPr>
          <a:lstStyle/>
          <a:p>
            <a:pPr marL="342900" indent="-342900">
              <a:buFont typeface="Arial" pitchFamily="34" charset="0"/>
              <a:buChar char="•"/>
            </a:pPr>
            <a:r>
              <a:rPr lang="en-US" sz="2000" dirty="0" smtClean="0">
                <a:solidFill>
                  <a:srgbClr val="FFFFFF"/>
                </a:solidFill>
              </a:rPr>
              <a:t>Android 3.1 (Honeycomb)</a:t>
            </a:r>
          </a:p>
          <a:p>
            <a:pPr marL="342900" indent="-342900">
              <a:buFont typeface="Arial" pitchFamily="34" charset="0"/>
              <a:buChar char="•"/>
            </a:pPr>
            <a:r>
              <a:rPr lang="en-US" sz="2000" dirty="0" smtClean="0">
                <a:solidFill>
                  <a:srgbClr val="FFFFFF"/>
                </a:solidFill>
              </a:rPr>
              <a:t>10.1” 1280x800 resolution screen with capacitive touch input</a:t>
            </a:r>
          </a:p>
          <a:p>
            <a:pPr marL="342900" indent="-342900">
              <a:buFont typeface="Arial" pitchFamily="34" charset="0"/>
              <a:buChar char="•"/>
            </a:pPr>
            <a:r>
              <a:rPr lang="en-US" sz="2000" dirty="0" smtClean="0">
                <a:solidFill>
                  <a:srgbClr val="FFFFFF"/>
                </a:solidFill>
              </a:rPr>
              <a:t>1Ghz Dual Core processor</a:t>
            </a:r>
          </a:p>
          <a:p>
            <a:pPr marL="342900" indent="-342900">
              <a:buFont typeface="Arial" pitchFamily="34" charset="0"/>
              <a:buChar char="•"/>
            </a:pPr>
            <a:r>
              <a:rPr lang="en-US" sz="2000" dirty="0" smtClean="0">
                <a:solidFill>
                  <a:srgbClr val="FFFFFF"/>
                </a:solidFill>
              </a:rPr>
              <a:t>32Gb storage</a:t>
            </a:r>
          </a:p>
          <a:p>
            <a:pPr marL="342900" indent="-342900">
              <a:buFont typeface="Arial" pitchFamily="34" charset="0"/>
              <a:buChar char="•"/>
            </a:pPr>
            <a:r>
              <a:rPr lang="en-US" sz="2000" dirty="0" smtClean="0">
                <a:solidFill>
                  <a:srgbClr val="FFFFFF"/>
                </a:solidFill>
              </a:rPr>
              <a:t>Dual Cameras</a:t>
            </a:r>
            <a:endParaRPr lang="en-US" sz="2000" dirty="0">
              <a:solidFill>
                <a:srgbClr val="FFFFFF"/>
              </a:solidFill>
            </a:endParaRPr>
          </a:p>
          <a:p>
            <a:pPr marL="342900" indent="-342900">
              <a:buFont typeface="Arial" pitchFamily="34" charset="0"/>
              <a:buChar char="•"/>
            </a:pPr>
            <a:endParaRPr lang="en-US" sz="2000" dirty="0">
              <a:solidFill>
                <a:srgbClr val="FFFFFF"/>
              </a:solidFill>
            </a:endParaRPr>
          </a:p>
          <a:p>
            <a:pPr marL="342900" indent="-342900">
              <a:buFont typeface="Arial" pitchFamily="34" charset="0"/>
              <a:buChar char="•"/>
            </a:pPr>
            <a:r>
              <a:rPr lang="en-US" sz="2000" dirty="0" smtClean="0">
                <a:solidFill>
                  <a:srgbClr val="FFFFFF"/>
                </a:solidFill>
              </a:rPr>
              <a:t>Both 3G (Verizon) and </a:t>
            </a:r>
            <a:r>
              <a:rPr lang="en-US" sz="2000" dirty="0" err="1" smtClean="0">
                <a:solidFill>
                  <a:srgbClr val="FFFFFF"/>
                </a:solidFill>
              </a:rPr>
              <a:t>WiFi</a:t>
            </a:r>
            <a:r>
              <a:rPr lang="en-US" sz="2000" dirty="0" smtClean="0">
                <a:solidFill>
                  <a:srgbClr val="FFFFFF"/>
                </a:solidFill>
              </a:rPr>
              <a:t> Models</a:t>
            </a:r>
          </a:p>
          <a:p>
            <a:pPr marL="342900" indent="-342900">
              <a:buFont typeface="Arial" pitchFamily="34" charset="0"/>
              <a:buChar char="•"/>
            </a:pPr>
            <a:r>
              <a:rPr lang="en-US" sz="2000" dirty="0" smtClean="0">
                <a:solidFill>
                  <a:srgbClr val="FFFFFF"/>
                </a:solidFill>
              </a:rPr>
              <a:t>IDC forecast around 5.5m Android tablets in 2011</a:t>
            </a:r>
            <a:endParaRPr lang="en-US" sz="2000" dirty="0">
              <a:solidFill>
                <a:srgbClr val="FFFFFF"/>
              </a:solidFill>
            </a:endParaRPr>
          </a:p>
          <a:p>
            <a:pPr marL="342900" indent="-342900">
              <a:buFont typeface="Arial" pitchFamily="34" charset="0"/>
              <a:buChar char="•"/>
            </a:pPr>
            <a:endParaRPr lang="en-US" sz="2000" dirty="0">
              <a:solidFill>
                <a:srgbClr val="FFFFFF"/>
              </a:solidFill>
            </a:endParaRPr>
          </a:p>
        </p:txBody>
      </p:sp>
      <p:sp>
        <p:nvSpPr>
          <p:cNvPr id="2" name="Text Placeholder 1"/>
          <p:cNvSpPr>
            <a:spLocks noGrp="1"/>
          </p:cNvSpPr>
          <p:nvPr>
            <p:ph type="body" sz="quarter" idx="10"/>
          </p:nvPr>
        </p:nvSpPr>
        <p:spPr/>
        <p:txBody>
          <a:bodyPr>
            <a:normAutofit/>
          </a:bodyPr>
          <a:lstStyle/>
          <a:p>
            <a:r>
              <a:rPr lang="en-US" sz="1200" dirty="0"/>
              <a:t>http://</a:t>
            </a:r>
            <a:r>
              <a:rPr lang="en-US" sz="1200" dirty="0" err="1"/>
              <a:t>www.motorola.com</a:t>
            </a:r>
            <a:r>
              <a:rPr lang="en-US" sz="1200" dirty="0"/>
              <a:t>/Consumers/US-EN/Consumer-Product-and-Services/Tablets/</a:t>
            </a:r>
            <a:r>
              <a:rPr lang="en-US" sz="1200" dirty="0" err="1"/>
              <a:t>ci.MOTOROLA</a:t>
            </a:r>
            <a:r>
              <a:rPr lang="en-US" sz="1200" dirty="0"/>
              <a:t>-XOOM-US-</a:t>
            </a:r>
            <a:r>
              <a:rPr lang="en-US" sz="1200" dirty="0" err="1"/>
              <a:t>EN.alt</a:t>
            </a:r>
            <a:endParaRPr lang="en-US" sz="1200"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49521" y="1568610"/>
            <a:ext cx="5344772" cy="3641416"/>
          </a:xfrm>
          <a:prstGeom prst="rect">
            <a:avLst/>
          </a:prstGeom>
        </p:spPr>
      </p:pic>
    </p:spTree>
    <p:extLst>
      <p:ext uri="{BB962C8B-B14F-4D97-AF65-F5344CB8AC3E}">
        <p14:creationId xmlns:p14="http://schemas.microsoft.com/office/powerpoint/2010/main" val="470133582"/>
      </p:ext>
    </p:extLst>
  </p:cSld>
  <p:clrMapOvr>
    <a:masterClrMapping/>
  </p:clrMapOvr>
  <mc:AlternateContent xmlns:mc="http://schemas.openxmlformats.org/markup-compatibility/2006">
    <mc:Choice xmlns:p14="http://schemas.microsoft.com/office/powerpoint/2010/main" Requires="p14">
      <p:transition spd="med" p14:dur="700" advTm="67628">
        <p:fade/>
      </p:transition>
    </mc:Choice>
    <mc:Fallback>
      <p:transition xmlns:p14="http://schemas.microsoft.com/office/powerpoint/2010/main" spd="med" advTm="67628">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Speaking of Android, isn’t Google getting sued by Oracle? </a:t>
            </a:r>
            <a:endParaRPr lang="en-US" dirty="0"/>
          </a:p>
        </p:txBody>
      </p:sp>
    </p:spTree>
    <p:extLst>
      <p:ext uri="{BB962C8B-B14F-4D97-AF65-F5344CB8AC3E}">
        <p14:creationId xmlns:p14="http://schemas.microsoft.com/office/powerpoint/2010/main" val="1488401068"/>
      </p:ext>
    </p:extLst>
  </p:cSld>
  <p:clrMapOvr>
    <a:masterClrMapping/>
  </p:clrMapOvr>
  <mc:AlternateContent xmlns:mc="http://schemas.openxmlformats.org/markup-compatibility/2006">
    <mc:Choice xmlns:p14="http://schemas.microsoft.com/office/powerpoint/2010/main" Requires="p14">
      <p:transition spd="med" p14:dur="700" advTm="7820">
        <p:fade/>
      </p:transition>
    </mc:Choice>
    <mc:Fallback>
      <p:transition xmlns:p14="http://schemas.microsoft.com/office/powerpoint/2010/main" spd="med" advTm="7820">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http://news.cnet.com/8301-30684_3-20013546-265.html</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588" y="1250814"/>
            <a:ext cx="10733676" cy="49077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168196"/>
      </p:ext>
    </p:extLst>
  </p:cSld>
  <p:clrMapOvr>
    <a:masterClrMapping/>
  </p:clrMapOvr>
  <mc:AlternateContent xmlns:mc="http://schemas.openxmlformats.org/markup-compatibility/2006" xmlns:p14="http://schemas.microsoft.com/office/powerpoint/2010/main">
    <mc:Choice Requires="p14">
      <p:transition spd="med" p14:dur="700" advTm="58984">
        <p:fade/>
      </p:transition>
    </mc:Choice>
    <mc:Fallback xmlns="">
      <p:transition xmlns:p14="http://schemas.microsoft.com/office/powerpoint/2010/main" spd="med" advTm="58984">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5803" y="1095375"/>
            <a:ext cx="745748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 name="Text Placeholder 2"/>
          <p:cNvSpPr>
            <a:spLocks noGrp="1"/>
          </p:cNvSpPr>
          <p:nvPr>
            <p:ph type="body" sz="quarter" idx="10"/>
          </p:nvPr>
        </p:nvSpPr>
        <p:spPr/>
        <p:txBody>
          <a:bodyPr/>
          <a:lstStyle/>
          <a:p>
            <a:r>
              <a:rPr lang="en-US" dirty="0"/>
              <a:t>http://flowingdata.com/2010/10/11/mobile-patent-lawsuits</a:t>
            </a:r>
            <a:r>
              <a:rPr lang="en-US" dirty="0" smtClean="0"/>
              <a:t>/</a:t>
            </a:r>
            <a:endParaRPr lang="en-US" dirty="0"/>
          </a:p>
        </p:txBody>
      </p:sp>
      <p:pic>
        <p:nvPicPr>
          <p:cNvPr id="25602" name="Picture 2" descr="http://flowingdata.com/wp-content/uploads/2010/10/whos-suing-whom-by-David-McCandle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7265" y="1171575"/>
            <a:ext cx="4306432" cy="5286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63028"/>
      </p:ext>
    </p:extLst>
  </p:cSld>
  <p:clrMapOvr>
    <a:masterClrMapping/>
  </p:clrMapOvr>
  <mc:AlternateContent xmlns:mc="http://schemas.openxmlformats.org/markup-compatibility/2006" xmlns:p14="http://schemas.microsoft.com/office/powerpoint/2010/main">
    <mc:Choice Requires="p14">
      <p:transition spd="med" p14:dur="700" advTm="52231">
        <p:fade/>
      </p:transition>
    </mc:Choice>
    <mc:Fallback xmlns="">
      <p:transition xmlns:p14="http://schemas.microsoft.com/office/powerpoint/2010/main" spd="med" advTm="52231">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RIM used to be #1 in the stats…  </a:t>
            </a:r>
          </a:p>
          <a:p>
            <a:r>
              <a:rPr lang="en-US" dirty="0" smtClean="0"/>
              <a:t>What are they doing?</a:t>
            </a:r>
            <a:endParaRPr lang="en-US" dirty="0"/>
          </a:p>
        </p:txBody>
      </p:sp>
    </p:spTree>
    <p:extLst>
      <p:ext uri="{BB962C8B-B14F-4D97-AF65-F5344CB8AC3E}">
        <p14:creationId xmlns:p14="http://schemas.microsoft.com/office/powerpoint/2010/main" val="2864986638"/>
      </p:ext>
    </p:extLst>
  </p:cSld>
  <p:clrMapOvr>
    <a:masterClrMapping/>
  </p:clrMapOvr>
  <mc:AlternateContent xmlns:mc="http://schemas.openxmlformats.org/markup-compatibility/2006" xmlns:p14="http://schemas.microsoft.com/office/powerpoint/2010/main">
    <mc:Choice Requires="p14">
      <p:transition spd="med" p14:dur="700" advTm="8710">
        <p:fade/>
      </p:transition>
    </mc:Choice>
    <mc:Fallback xmlns="">
      <p:transition xmlns:p14="http://schemas.microsoft.com/office/powerpoint/2010/main" spd="med" advTm="8710">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107 </a:t>
            </a:r>
            <a:r>
              <a:rPr lang="en-US" dirty="0"/>
              <a:t>unique Android </a:t>
            </a:r>
            <a:r>
              <a:rPr lang="en-US" dirty="0" smtClean="0"/>
              <a:t>smartphones and </a:t>
            </a:r>
          </a:p>
          <a:p>
            <a:r>
              <a:rPr lang="en-US" dirty="0" smtClean="0"/>
              <a:t>43 Android tablets </a:t>
            </a:r>
            <a:r>
              <a:rPr lang="en-US" dirty="0"/>
              <a:t>in </a:t>
            </a:r>
            <a:r>
              <a:rPr lang="en-US" dirty="0" smtClean="0"/>
              <a:t>market (US)</a:t>
            </a:r>
            <a:endParaRPr lang="en-US" dirty="0"/>
          </a:p>
        </p:txBody>
      </p:sp>
    </p:spTree>
    <p:extLst>
      <p:ext uri="{BB962C8B-B14F-4D97-AF65-F5344CB8AC3E}">
        <p14:creationId xmlns:p14="http://schemas.microsoft.com/office/powerpoint/2010/main" val="378122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theportablegamer.com/wp-content/uploads/2010/04/Angry-Birds-HD-Comparis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5635" y="1755008"/>
            <a:ext cx="6094413" cy="3427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445768"/>
      </p:ext>
    </p:extLst>
  </p:cSld>
  <p:clrMapOvr>
    <a:masterClrMapping/>
  </p:clrMapOvr>
  <mc:AlternateContent xmlns:mc="http://schemas.openxmlformats.org/markup-compatibility/2006" xmlns:p14="http://schemas.microsoft.com/office/powerpoint/2010/main">
    <mc:Choice Requires="p14">
      <p:transition spd="med" p14:dur="700" advTm="34552">
        <p:fade/>
      </p:transition>
    </mc:Choice>
    <mc:Fallback xmlns="">
      <p:transition xmlns:p14="http://schemas.microsoft.com/office/powerpoint/2010/main" spd="med" advTm="34552">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gearfuse.com/wp-content/uploads/2010/09/angry-birds-blackber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160" y="1771650"/>
            <a:ext cx="4783863" cy="3429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633659"/>
      </p:ext>
    </p:extLst>
  </p:cSld>
  <p:clrMapOvr>
    <a:masterClrMapping/>
  </p:clrMapOvr>
  <mc:AlternateContent xmlns:mc="http://schemas.openxmlformats.org/markup-compatibility/2006" xmlns:p14="http://schemas.microsoft.com/office/powerpoint/2010/main">
    <mc:Choice Requires="p14">
      <p:transition spd="med" p14:dur="700" advTm="36370">
        <p:fade/>
      </p:transition>
    </mc:Choice>
    <mc:Fallback xmlns="">
      <p:transition xmlns:p14="http://schemas.microsoft.com/office/powerpoint/2010/main" spd="med" advTm="36370">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1400" dirty="0"/>
              <a:t>http://www.engadget.com/2010/08/04/blackberry-torch-review/</a:t>
            </a:r>
          </a:p>
        </p:txBody>
      </p:sp>
      <p:sp>
        <p:nvSpPr>
          <p:cNvPr id="5" name="Rectangle 4"/>
          <p:cNvSpPr/>
          <p:nvPr/>
        </p:nvSpPr>
        <p:spPr>
          <a:xfrm>
            <a:off x="5199229" y="1263147"/>
            <a:ext cx="6481728" cy="584775"/>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BlackBerry Torch 9800</a:t>
            </a:r>
            <a:endParaRPr lang="en-US" sz="3200" b="1" dirty="0">
              <a:solidFill>
                <a:schemeClr val="bg1"/>
              </a:solidFill>
              <a:latin typeface="Segoe UI" pitchFamily="34" charset="0"/>
              <a:ea typeface="Segoe UI" pitchFamily="34" charset="0"/>
              <a:cs typeface="Segoe UI" pitchFamily="34" charset="0"/>
            </a:endParaRPr>
          </a:p>
        </p:txBody>
      </p:sp>
      <p:sp>
        <p:nvSpPr>
          <p:cNvPr id="6" name="Rectangle 5"/>
          <p:cNvSpPr/>
          <p:nvPr/>
        </p:nvSpPr>
        <p:spPr>
          <a:xfrm>
            <a:off x="5180250" y="1981208"/>
            <a:ext cx="6481728" cy="1938992"/>
          </a:xfrm>
          <a:prstGeom prst="rect">
            <a:avLst/>
          </a:prstGeom>
        </p:spPr>
        <p:txBody>
          <a:bodyPr wrap="square">
            <a:spAutoFit/>
          </a:bodyPr>
          <a:lstStyle/>
          <a:p>
            <a:pPr marL="342900" indent="-342900">
              <a:buFont typeface="Arial" pitchFamily="34" charset="0"/>
              <a:buChar char="•"/>
            </a:pPr>
            <a:r>
              <a:rPr lang="en-US" sz="2000" dirty="0" smtClean="0">
                <a:solidFill>
                  <a:schemeClr val="bg1"/>
                </a:solidFill>
              </a:rPr>
              <a:t>Slide out keyboard/touchscreen</a:t>
            </a:r>
          </a:p>
          <a:p>
            <a:pPr marL="342900" indent="-342900">
              <a:buFont typeface="Arial" pitchFamily="34" charset="0"/>
              <a:buChar char="•"/>
            </a:pPr>
            <a:r>
              <a:rPr lang="en-US" sz="2000" dirty="0" smtClean="0">
                <a:solidFill>
                  <a:schemeClr val="bg1"/>
                </a:solidFill>
              </a:rPr>
              <a:t>3.2” Capacitive Touch Screen, 480x360 resolution </a:t>
            </a:r>
          </a:p>
          <a:p>
            <a:pPr marL="342900" indent="-342900">
              <a:buFont typeface="Arial" pitchFamily="34" charset="0"/>
              <a:buChar char="•"/>
            </a:pPr>
            <a:r>
              <a:rPr lang="en-US" sz="2000" dirty="0" smtClean="0">
                <a:solidFill>
                  <a:schemeClr val="bg1"/>
                </a:solidFill>
              </a:rPr>
              <a:t>Marvel CPU 624Mhz</a:t>
            </a:r>
          </a:p>
          <a:p>
            <a:pPr marL="342900" indent="-342900">
              <a:buFont typeface="Arial" pitchFamily="34" charset="0"/>
              <a:buChar char="•"/>
            </a:pPr>
            <a:r>
              <a:rPr lang="en-US" sz="2000" dirty="0" smtClean="0">
                <a:solidFill>
                  <a:schemeClr val="bg1"/>
                </a:solidFill>
              </a:rPr>
              <a:t>BlackBerry 6 OS</a:t>
            </a:r>
          </a:p>
          <a:p>
            <a:pPr marL="800100" lvl="1" indent="-342900">
              <a:buFont typeface="Arial" pitchFamily="34" charset="0"/>
              <a:buChar char="•"/>
            </a:pPr>
            <a:r>
              <a:rPr lang="en-US" sz="2000" dirty="0" err="1" smtClean="0">
                <a:solidFill>
                  <a:schemeClr val="bg1"/>
                </a:solidFill>
              </a:rPr>
              <a:t>WebKit</a:t>
            </a:r>
            <a:r>
              <a:rPr lang="en-US" sz="2000" dirty="0" smtClean="0">
                <a:solidFill>
                  <a:schemeClr val="bg1"/>
                </a:solidFill>
              </a:rPr>
              <a:t> based</a:t>
            </a:r>
          </a:p>
          <a:p>
            <a:pPr marL="800100" lvl="1" indent="-342900">
              <a:buFont typeface="Arial" pitchFamily="34" charset="0"/>
              <a:buChar char="•"/>
            </a:pPr>
            <a:r>
              <a:rPr lang="en-US" sz="2000" dirty="0" smtClean="0">
                <a:solidFill>
                  <a:schemeClr val="bg1"/>
                </a:solidFill>
              </a:rPr>
              <a:t>More polished than 5, but familiar</a:t>
            </a:r>
          </a:p>
        </p:txBody>
      </p:sp>
      <p:sp>
        <p:nvSpPr>
          <p:cNvPr id="8" name="Rectangle 7"/>
          <p:cNvSpPr/>
          <p:nvPr/>
        </p:nvSpPr>
        <p:spPr>
          <a:xfrm>
            <a:off x="762003" y="1555521"/>
            <a:ext cx="1828800" cy="44642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ttp://www.gayakuman.com/uploads/2010/08/blackberry-torch-9800-slider-phone.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599" y="1197501"/>
            <a:ext cx="5353050" cy="53530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168430" y="4259408"/>
            <a:ext cx="6481728" cy="1815882"/>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Developing for BlackBerry</a:t>
            </a:r>
          </a:p>
          <a:p>
            <a:pPr marL="342900" indent="-342900">
              <a:buFont typeface="Arial" pitchFamily="34" charset="0"/>
              <a:buChar char="•"/>
            </a:pPr>
            <a:endParaRPr lang="en-US" sz="2000" dirty="0">
              <a:solidFill>
                <a:schemeClr val="bg1"/>
              </a:solidFill>
              <a:latin typeface="Segoe UI" pitchFamily="34" charset="0"/>
              <a:ea typeface="Segoe UI" pitchFamily="34" charset="0"/>
              <a:cs typeface="Segoe UI" pitchFamily="34" charset="0"/>
            </a:endParaRP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Java </a:t>
            </a:r>
            <a:r>
              <a:rPr lang="en-US" sz="2000" dirty="0">
                <a:solidFill>
                  <a:schemeClr val="bg1"/>
                </a:solidFill>
                <a:latin typeface="Segoe UI" pitchFamily="34" charset="0"/>
                <a:ea typeface="Segoe UI" pitchFamily="34" charset="0"/>
                <a:cs typeface="Segoe UI" pitchFamily="34" charset="0"/>
              </a:rPr>
              <a:t>Mobile </a:t>
            </a:r>
            <a:r>
              <a:rPr lang="en-US" sz="2000" dirty="0" smtClean="0">
                <a:solidFill>
                  <a:schemeClr val="bg1"/>
                </a:solidFill>
                <a:latin typeface="Segoe UI" pitchFamily="34" charset="0"/>
                <a:ea typeface="Segoe UI" pitchFamily="34" charset="0"/>
                <a:cs typeface="Segoe UI" pitchFamily="34" charset="0"/>
              </a:rPr>
              <a:t>Edition (JME)</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BlackBerry Java SDK</a:t>
            </a:r>
            <a:endParaRPr lang="en-US" sz="2000" dirty="0">
              <a:solidFill>
                <a:schemeClr val="bg1"/>
              </a:solidFill>
              <a:latin typeface="Segoe UI" pitchFamily="34" charset="0"/>
              <a:ea typeface="Segoe UI" pitchFamily="34" charset="0"/>
              <a:cs typeface="Segoe UI" pitchFamily="34" charset="0"/>
            </a:endParaRP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Eclipse and </a:t>
            </a:r>
            <a:r>
              <a:rPr lang="en-US" sz="2000" dirty="0" err="1" smtClean="0">
                <a:solidFill>
                  <a:schemeClr val="bg1"/>
                </a:solidFill>
                <a:latin typeface="Segoe UI" pitchFamily="34" charset="0"/>
                <a:ea typeface="Segoe UI" pitchFamily="34" charset="0"/>
                <a:cs typeface="Segoe UI" pitchFamily="34" charset="0"/>
              </a:rPr>
              <a:t>NetBeans</a:t>
            </a:r>
            <a:r>
              <a:rPr lang="en-US" sz="2000" dirty="0" smtClean="0">
                <a:solidFill>
                  <a:schemeClr val="bg1"/>
                </a:solidFill>
                <a:latin typeface="Segoe UI" pitchFamily="34" charset="0"/>
                <a:ea typeface="Segoe UI" pitchFamily="34" charset="0"/>
                <a:cs typeface="Segoe UI" pitchFamily="34" charset="0"/>
              </a:rPr>
              <a:t> IDE Support</a:t>
            </a:r>
          </a:p>
        </p:txBody>
      </p:sp>
    </p:spTree>
    <p:extLst>
      <p:ext uri="{BB962C8B-B14F-4D97-AF65-F5344CB8AC3E}">
        <p14:creationId xmlns:p14="http://schemas.microsoft.com/office/powerpoint/2010/main" val="882955589"/>
      </p:ext>
    </p:extLst>
  </p:cSld>
  <p:clrMapOvr>
    <a:masterClrMapping/>
  </p:clrMapOvr>
  <mc:AlternateContent xmlns:mc="http://schemas.openxmlformats.org/markup-compatibility/2006" xmlns:p14="http://schemas.microsoft.com/office/powerpoint/2010/main">
    <mc:Choice Requires="p14">
      <p:transition spd="med" p14:dur="700" advTm="54664">
        <p:fade/>
      </p:transition>
    </mc:Choice>
    <mc:Fallback xmlns="">
      <p:transition xmlns:p14="http://schemas.microsoft.com/office/powerpoint/2010/main" spd="med" advTm="54664">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7097" y="1302376"/>
            <a:ext cx="6481728" cy="584775"/>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BlackBerry App World</a:t>
            </a:r>
            <a:endParaRPr lang="en-US" sz="3200" b="1" dirty="0">
              <a:solidFill>
                <a:schemeClr val="bg1"/>
              </a:solidFill>
              <a:latin typeface="Segoe UI" pitchFamily="34" charset="0"/>
              <a:ea typeface="Segoe UI" pitchFamily="34" charset="0"/>
              <a:cs typeface="Segoe UI" pitchFamily="34" charset="0"/>
            </a:endParaRPr>
          </a:p>
        </p:txBody>
      </p:sp>
      <p:sp>
        <p:nvSpPr>
          <p:cNvPr id="8" name="Rectangle 7"/>
          <p:cNvSpPr/>
          <p:nvPr/>
        </p:nvSpPr>
        <p:spPr>
          <a:xfrm>
            <a:off x="5688118" y="2020442"/>
            <a:ext cx="6481728" cy="1015663"/>
          </a:xfrm>
          <a:prstGeom prst="rect">
            <a:avLst/>
          </a:prstGeom>
        </p:spPr>
        <p:txBody>
          <a:bodyPr wrap="square">
            <a:spAutoFit/>
          </a:bodyPr>
          <a:lstStyle/>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v2.0 Launched on Aug 2010</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25k Apps available (Nov 2010)</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Similar mix of applications to other app stores</a:t>
            </a:r>
          </a:p>
        </p:txBody>
      </p:sp>
      <p:sp>
        <p:nvSpPr>
          <p:cNvPr id="9" name="Rectangle 8"/>
          <p:cNvSpPr/>
          <p:nvPr/>
        </p:nvSpPr>
        <p:spPr>
          <a:xfrm>
            <a:off x="5707097" y="3390073"/>
            <a:ext cx="6462749" cy="1815882"/>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Apps in the Enterprise</a:t>
            </a:r>
          </a:p>
          <a:p>
            <a:pPr marL="342900" indent="-342900">
              <a:buFont typeface="Arial" pitchFamily="34" charset="0"/>
              <a:buChar char="•"/>
            </a:pPr>
            <a:endParaRPr lang="en-US" sz="2000" b="1" dirty="0">
              <a:solidFill>
                <a:schemeClr val="bg1"/>
              </a:solidFill>
              <a:latin typeface="Segoe UI" pitchFamily="34" charset="0"/>
              <a:ea typeface="Segoe UI" pitchFamily="34" charset="0"/>
              <a:cs typeface="Segoe UI" pitchFamily="34" charset="0"/>
            </a:endParaRP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BlackBerry Enterprise Server for Applications</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Central administration</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Wireless deployment</a:t>
            </a:r>
          </a:p>
        </p:txBody>
      </p:sp>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516" y="1371600"/>
            <a:ext cx="4851738" cy="3618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610730256"/>
      </p:ext>
    </p:extLst>
  </p:cSld>
  <p:clrMapOvr>
    <a:masterClrMapping/>
  </p:clrMapOvr>
  <mc:AlternateContent xmlns:mc="http://schemas.openxmlformats.org/markup-compatibility/2006" xmlns:p14="http://schemas.microsoft.com/office/powerpoint/2010/main">
    <mc:Choice Requires="p14">
      <p:transition spd="med" p14:dur="700" advTm="61668">
        <p:fade/>
      </p:transition>
    </mc:Choice>
    <mc:Fallback xmlns="">
      <p:transition xmlns:p14="http://schemas.microsoft.com/office/powerpoint/2010/main" spd="med" advTm="61668">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…and what about Microsoft?</a:t>
            </a:r>
            <a:endParaRPr lang="en-US" dirty="0"/>
          </a:p>
        </p:txBody>
      </p:sp>
    </p:spTree>
    <p:extLst>
      <p:ext uri="{BB962C8B-B14F-4D97-AF65-F5344CB8AC3E}">
        <p14:creationId xmlns:p14="http://schemas.microsoft.com/office/powerpoint/2010/main" val="1334997246"/>
      </p:ext>
    </p:extLst>
  </p:cSld>
  <p:clrMapOvr>
    <a:masterClrMapping/>
  </p:clrMapOvr>
  <mc:AlternateContent xmlns:mc="http://schemas.openxmlformats.org/markup-compatibility/2006" xmlns:p14="http://schemas.microsoft.com/office/powerpoint/2010/main">
    <mc:Choice Requires="p14">
      <p:transition spd="med" p14:dur="700" advTm="5587">
        <p:fade/>
      </p:transition>
    </mc:Choice>
    <mc:Fallback xmlns="">
      <p:transition xmlns:p14="http://schemas.microsoft.com/office/powerpoint/2010/main" spd="med" advTm="5587">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169" y="1981200"/>
            <a:ext cx="2314055" cy="37856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http://www.shuttervoice.com/wp-content/uploads/2010/10/Samsung-Focus.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7707" y="1207026"/>
            <a:ext cx="5585648"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normAutofit/>
          </a:bodyPr>
          <a:lstStyle/>
          <a:p>
            <a:r>
              <a:rPr lang="en-US" sz="1400" dirty="0"/>
              <a:t>http://www.engadget.com/2010/10/22/samsung-focus-review/</a:t>
            </a:r>
          </a:p>
        </p:txBody>
      </p:sp>
      <p:sp>
        <p:nvSpPr>
          <p:cNvPr id="5" name="Rectangle 4"/>
          <p:cNvSpPr/>
          <p:nvPr/>
        </p:nvSpPr>
        <p:spPr>
          <a:xfrm>
            <a:off x="5199229" y="1263145"/>
            <a:ext cx="6481728" cy="584775"/>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Samsung Focus</a:t>
            </a:r>
            <a:endParaRPr lang="en-US" sz="3200" b="1" dirty="0">
              <a:solidFill>
                <a:schemeClr val="bg1"/>
              </a:solidFill>
              <a:latin typeface="Segoe UI" pitchFamily="34" charset="0"/>
              <a:ea typeface="Segoe UI" pitchFamily="34" charset="0"/>
              <a:cs typeface="Segoe UI" pitchFamily="34" charset="0"/>
            </a:endParaRPr>
          </a:p>
        </p:txBody>
      </p:sp>
      <p:sp>
        <p:nvSpPr>
          <p:cNvPr id="6" name="Rectangle 5"/>
          <p:cNvSpPr/>
          <p:nvPr/>
        </p:nvSpPr>
        <p:spPr>
          <a:xfrm>
            <a:off x="5180250" y="1981210"/>
            <a:ext cx="6481728" cy="1323439"/>
          </a:xfrm>
          <a:prstGeom prst="rect">
            <a:avLst/>
          </a:prstGeom>
        </p:spPr>
        <p:txBody>
          <a:bodyPr wrap="square">
            <a:spAutoFit/>
          </a:bodyPr>
          <a:lstStyle/>
          <a:p>
            <a:pPr marL="342900" indent="-342900">
              <a:buFont typeface="Arial" pitchFamily="34" charset="0"/>
              <a:buChar char="•"/>
            </a:pPr>
            <a:r>
              <a:rPr lang="en-US" sz="2000" dirty="0" smtClean="0">
                <a:solidFill>
                  <a:schemeClr val="bg1"/>
                </a:solidFill>
              </a:rPr>
              <a:t>4-inch </a:t>
            </a:r>
            <a:r>
              <a:rPr lang="en-US" sz="2000" dirty="0">
                <a:solidFill>
                  <a:schemeClr val="bg1"/>
                </a:solidFill>
              </a:rPr>
              <a:t>Super AMOLED </a:t>
            </a:r>
            <a:r>
              <a:rPr lang="en-US" sz="2000" dirty="0" smtClean="0">
                <a:solidFill>
                  <a:schemeClr val="bg1"/>
                </a:solidFill>
              </a:rPr>
              <a:t>display</a:t>
            </a:r>
          </a:p>
          <a:p>
            <a:pPr marL="342900" indent="-342900">
              <a:buFont typeface="Arial" pitchFamily="34" charset="0"/>
              <a:buChar char="•"/>
            </a:pPr>
            <a:r>
              <a:rPr lang="en-US" sz="2000" dirty="0" smtClean="0">
                <a:solidFill>
                  <a:schemeClr val="bg1"/>
                </a:solidFill>
              </a:rPr>
              <a:t>1Ghz Snapdragon processor</a:t>
            </a:r>
          </a:p>
          <a:p>
            <a:pPr marL="342900" indent="-342900">
              <a:buFont typeface="Arial" pitchFamily="34" charset="0"/>
              <a:buChar char="•"/>
            </a:pPr>
            <a:r>
              <a:rPr lang="en-US" sz="2000" dirty="0" smtClean="0">
                <a:solidFill>
                  <a:schemeClr val="bg1"/>
                </a:solidFill>
              </a:rPr>
              <a:t>512Mb ROM, 1Gb RAM</a:t>
            </a:r>
          </a:p>
          <a:p>
            <a:pPr marL="342900" indent="-342900">
              <a:buFont typeface="Arial" pitchFamily="34" charset="0"/>
              <a:buChar char="•"/>
            </a:pPr>
            <a:r>
              <a:rPr lang="en-US" sz="2000" dirty="0">
                <a:solidFill>
                  <a:schemeClr val="bg1"/>
                </a:solidFill>
              </a:rPr>
              <a:t>8Gb internal </a:t>
            </a:r>
            <a:r>
              <a:rPr lang="en-US" sz="2000" dirty="0" smtClean="0">
                <a:solidFill>
                  <a:schemeClr val="bg1"/>
                </a:solidFill>
              </a:rPr>
              <a:t>storage</a:t>
            </a:r>
            <a:endParaRPr lang="en-US" sz="2000" dirty="0">
              <a:solidFill>
                <a:schemeClr val="bg1"/>
              </a:solidFill>
            </a:endParaRPr>
          </a:p>
        </p:txBody>
      </p:sp>
      <p:sp>
        <p:nvSpPr>
          <p:cNvPr id="7" name="Rectangle 6"/>
          <p:cNvSpPr/>
          <p:nvPr/>
        </p:nvSpPr>
        <p:spPr>
          <a:xfrm>
            <a:off x="5206629" y="3720026"/>
            <a:ext cx="6824644" cy="2123658"/>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Developing for Windows Phone 7</a:t>
            </a:r>
          </a:p>
          <a:p>
            <a:pPr marL="342900" indent="-342900">
              <a:buFont typeface="Arial" pitchFamily="34" charset="0"/>
              <a:buChar char="•"/>
            </a:pPr>
            <a:endParaRPr lang="en-US" sz="2000" dirty="0">
              <a:solidFill>
                <a:schemeClr val="bg1"/>
              </a:solidFill>
              <a:latin typeface="Segoe UI" pitchFamily="34" charset="0"/>
              <a:ea typeface="Segoe UI" pitchFamily="34" charset="0"/>
              <a:cs typeface="Segoe UI" pitchFamily="34" charset="0"/>
            </a:endParaRP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C</a:t>
            </a:r>
            <a:r>
              <a:rPr lang="en-US" sz="2000" dirty="0">
                <a:solidFill>
                  <a:schemeClr val="bg1"/>
                </a:solidFill>
                <a:latin typeface="Segoe UI" pitchFamily="34" charset="0"/>
                <a:ea typeface="Segoe UI" pitchFamily="34" charset="0"/>
                <a:cs typeface="Segoe UI" pitchFamily="34" charset="0"/>
              </a:rPr>
              <a:t>#/XAML </a:t>
            </a:r>
            <a:r>
              <a:rPr lang="en-US" sz="2000" dirty="0" smtClean="0">
                <a:solidFill>
                  <a:schemeClr val="bg1"/>
                </a:solidFill>
                <a:latin typeface="Segoe UI" pitchFamily="34" charset="0"/>
                <a:ea typeface="Segoe UI" pitchFamily="34" charset="0"/>
                <a:cs typeface="Segoe UI" pitchFamily="34" charset="0"/>
              </a:rPr>
              <a:t>based</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Silverlight 3.0 on hybrid WinCE 6/7</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Visual Studio and/or Expression Blend (Express versions available)</a:t>
            </a:r>
          </a:p>
        </p:txBody>
      </p:sp>
    </p:spTree>
    <p:extLst>
      <p:ext uri="{BB962C8B-B14F-4D97-AF65-F5344CB8AC3E}">
        <p14:creationId xmlns:p14="http://schemas.microsoft.com/office/powerpoint/2010/main" val="844279210"/>
      </p:ext>
    </p:extLst>
  </p:cSld>
  <p:clrMapOvr>
    <a:masterClrMapping/>
  </p:clrMapOvr>
  <mc:AlternateContent xmlns:mc="http://schemas.openxmlformats.org/markup-compatibility/2006" xmlns:p14="http://schemas.microsoft.com/office/powerpoint/2010/main">
    <mc:Choice Requires="p14">
      <p:transition spd="med" p14:dur="700" advTm="74460">
        <p:fade/>
      </p:transition>
    </mc:Choice>
    <mc:Fallback xmlns="">
      <p:transition xmlns:p14="http://schemas.microsoft.com/office/powerpoint/2010/main" spd="med" advTm="74460">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7097" y="1302374"/>
            <a:ext cx="6481728" cy="584775"/>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Windows Marketplace</a:t>
            </a:r>
            <a:endParaRPr lang="en-US" sz="3200" b="1" dirty="0">
              <a:solidFill>
                <a:schemeClr val="bg1"/>
              </a:solidFill>
              <a:latin typeface="Segoe UI" pitchFamily="34" charset="0"/>
              <a:ea typeface="Segoe UI" pitchFamily="34" charset="0"/>
              <a:cs typeface="Segoe UI" pitchFamily="34" charset="0"/>
            </a:endParaRPr>
          </a:p>
        </p:txBody>
      </p:sp>
      <p:sp>
        <p:nvSpPr>
          <p:cNvPr id="8" name="Rectangle 7"/>
          <p:cNvSpPr/>
          <p:nvPr/>
        </p:nvSpPr>
        <p:spPr>
          <a:xfrm>
            <a:off x="5688118" y="2020439"/>
            <a:ext cx="6481728" cy="1323439"/>
          </a:xfrm>
          <a:prstGeom prst="rect">
            <a:avLst/>
          </a:prstGeom>
        </p:spPr>
        <p:txBody>
          <a:bodyPr wrap="square">
            <a:spAutoFit/>
          </a:bodyPr>
          <a:lstStyle/>
          <a:p>
            <a:pPr marL="342900" indent="-342900">
              <a:buFont typeface="Arial" charset="0"/>
              <a:buChar char="•"/>
            </a:pPr>
            <a:r>
              <a:rPr lang="en-US" sz="2000" dirty="0" smtClean="0">
                <a:solidFill>
                  <a:schemeClr val="bg1"/>
                </a:solidFill>
                <a:latin typeface="Segoe UI" pitchFamily="34" charset="0"/>
                <a:ea typeface="Segoe UI" pitchFamily="34" charset="0"/>
                <a:cs typeface="Segoe UI" pitchFamily="34" charset="0"/>
              </a:rPr>
              <a:t>Marketplace on Windows Phone 7</a:t>
            </a:r>
          </a:p>
          <a:p>
            <a:pPr marL="342900" indent="-342900">
              <a:buFont typeface="Arial" charset="0"/>
              <a:buChar char="•"/>
            </a:pPr>
            <a:r>
              <a:rPr lang="en-US" sz="2000" dirty="0" smtClean="0">
                <a:solidFill>
                  <a:schemeClr val="bg1"/>
                </a:solidFill>
                <a:latin typeface="Segoe UI" pitchFamily="34" charset="0"/>
                <a:ea typeface="Segoe UI" pitchFamily="34" charset="0"/>
                <a:cs typeface="Segoe UI" pitchFamily="34" charset="0"/>
              </a:rPr>
              <a:t>App Hub (http://</a:t>
            </a:r>
            <a:r>
              <a:rPr lang="en-US" sz="2000" dirty="0" err="1" smtClean="0">
                <a:solidFill>
                  <a:schemeClr val="bg1"/>
                </a:solidFill>
                <a:latin typeface="Segoe UI" pitchFamily="34" charset="0"/>
                <a:ea typeface="Segoe UI" pitchFamily="34" charset="0"/>
                <a:cs typeface="Segoe UI" pitchFamily="34" charset="0"/>
              </a:rPr>
              <a:t>create.msdn.com</a:t>
            </a:r>
            <a:r>
              <a:rPr lang="en-US" sz="2000" dirty="0" smtClean="0">
                <a:solidFill>
                  <a:schemeClr val="bg1"/>
                </a:solidFill>
                <a:latin typeface="Segoe UI" pitchFamily="34" charset="0"/>
                <a:ea typeface="Segoe UI" pitchFamily="34" charset="0"/>
                <a:cs typeface="Segoe UI" pitchFamily="34" charset="0"/>
              </a:rPr>
              <a:t>)</a:t>
            </a:r>
          </a:p>
          <a:p>
            <a:pPr marL="342900" indent="-342900">
              <a:buFont typeface="Arial" charset="0"/>
              <a:buChar char="•"/>
            </a:pPr>
            <a:r>
              <a:rPr lang="en-US" sz="2000" dirty="0" smtClean="0">
                <a:solidFill>
                  <a:schemeClr val="bg1"/>
                </a:solidFill>
                <a:latin typeface="Segoe UI" pitchFamily="34" charset="0"/>
                <a:ea typeface="Segoe UI" pitchFamily="34" charset="0"/>
                <a:cs typeface="Segoe UI" pitchFamily="34" charset="0"/>
              </a:rPr>
              <a:t>Launched November 2010</a:t>
            </a:r>
          </a:p>
          <a:p>
            <a:pPr marL="342900" indent="-342900">
              <a:buFont typeface="Arial" charset="0"/>
              <a:buChar char="•"/>
            </a:pPr>
            <a:r>
              <a:rPr lang="en-US" sz="2000" dirty="0" smtClean="0">
                <a:solidFill>
                  <a:schemeClr val="bg1"/>
                </a:solidFill>
                <a:latin typeface="Segoe UI" pitchFamily="34" charset="0"/>
                <a:ea typeface="Segoe UI" pitchFamily="34" charset="0"/>
                <a:cs typeface="Segoe UI" pitchFamily="34" charset="0"/>
              </a:rPr>
              <a:t>Just passed 10k applications (Mar 11)</a:t>
            </a:r>
          </a:p>
        </p:txBody>
      </p:sp>
      <p:sp>
        <p:nvSpPr>
          <p:cNvPr id="9" name="Rectangle 8"/>
          <p:cNvSpPr/>
          <p:nvPr/>
        </p:nvSpPr>
        <p:spPr>
          <a:xfrm>
            <a:off x="5707097" y="3768148"/>
            <a:ext cx="6278581" cy="1815882"/>
          </a:xfrm>
          <a:prstGeom prst="rect">
            <a:avLst/>
          </a:prstGeom>
        </p:spPr>
        <p:txBody>
          <a:bodyPr wrap="square">
            <a:spAutoFit/>
          </a:bodyPr>
          <a:lstStyle/>
          <a:p>
            <a:r>
              <a:rPr lang="en-US" sz="3200" b="1" dirty="0" smtClean="0">
                <a:solidFill>
                  <a:schemeClr val="bg1"/>
                </a:solidFill>
                <a:latin typeface="Segoe UI" pitchFamily="34" charset="0"/>
                <a:ea typeface="Segoe UI" pitchFamily="34" charset="0"/>
                <a:cs typeface="Segoe UI" pitchFamily="34" charset="0"/>
              </a:rPr>
              <a:t>Apps in the Enterprise</a:t>
            </a:r>
          </a:p>
          <a:p>
            <a:pPr marL="342900" indent="-342900">
              <a:buFont typeface="Arial" pitchFamily="34" charset="0"/>
              <a:buChar char="•"/>
            </a:pPr>
            <a:endParaRPr lang="en-US" sz="2000" dirty="0">
              <a:solidFill>
                <a:schemeClr val="bg1"/>
              </a:solidFill>
              <a:latin typeface="Segoe UI" pitchFamily="34" charset="0"/>
              <a:ea typeface="Segoe UI" pitchFamily="34" charset="0"/>
              <a:cs typeface="Segoe UI" pitchFamily="34" charset="0"/>
            </a:endParaRP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No enterprise deployment or side loading</a:t>
            </a:r>
          </a:p>
          <a:p>
            <a:pPr marL="342900" indent="-342900">
              <a:buFont typeface="Arial" pitchFamily="34" charset="0"/>
              <a:buChar char="•"/>
            </a:pPr>
            <a:r>
              <a:rPr lang="en-US" sz="2000" dirty="0" smtClean="0">
                <a:solidFill>
                  <a:schemeClr val="bg1"/>
                </a:solidFill>
                <a:latin typeface="Segoe UI" pitchFamily="34" charset="0"/>
                <a:ea typeface="Segoe UI" pitchFamily="34" charset="0"/>
                <a:cs typeface="Segoe UI" pitchFamily="34" charset="0"/>
              </a:rPr>
              <a:t>Beta and Private marketplaces announced at MIX11 (Mango)</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20" y="1371600"/>
            <a:ext cx="5180251" cy="38608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537273791"/>
      </p:ext>
    </p:extLst>
  </p:cSld>
  <p:clrMapOvr>
    <a:masterClrMapping/>
  </p:clrMapOvr>
  <mc:AlternateContent xmlns:mc="http://schemas.openxmlformats.org/markup-compatibility/2006" xmlns:p14="http://schemas.microsoft.com/office/powerpoint/2010/main">
    <mc:Choice Requires="p14">
      <p:transition spd="med" p14:dur="700" advTm="61668">
        <p:fade/>
      </p:transition>
    </mc:Choice>
    <mc:Fallback xmlns="">
      <p:transition xmlns:p14="http://schemas.microsoft.com/office/powerpoint/2010/main" spd="med" advTm="61668">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Is there a way to write once for all these devices?</a:t>
            </a:r>
            <a:endParaRPr lang="en-US" dirty="0"/>
          </a:p>
        </p:txBody>
      </p:sp>
    </p:spTree>
    <p:extLst>
      <p:ext uri="{BB962C8B-B14F-4D97-AF65-F5344CB8AC3E}">
        <p14:creationId xmlns:p14="http://schemas.microsoft.com/office/powerpoint/2010/main" val="3688495998"/>
      </p:ext>
    </p:extLst>
  </p:cSld>
  <p:clrMapOvr>
    <a:masterClrMapping/>
  </p:clrMapOvr>
  <mc:AlternateContent xmlns:mc="http://schemas.openxmlformats.org/markup-compatibility/2006" xmlns:p14="http://schemas.microsoft.com/office/powerpoint/2010/main">
    <mc:Choice Requires="p14">
      <p:transition spd="med" p14:dur="700" advTm="9122">
        <p:fade/>
      </p:transition>
    </mc:Choice>
    <mc:Fallback xmlns="">
      <p:transition xmlns:p14="http://schemas.microsoft.com/office/powerpoint/2010/main" spd="med" advTm="9122">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69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 </a:t>
            </a:r>
            <a:endParaRPr lang="en-US" dirty="0"/>
          </a:p>
        </p:txBody>
      </p:sp>
      <p:grpSp>
        <p:nvGrpSpPr>
          <p:cNvPr id="3" name="Group 2"/>
          <p:cNvGrpSpPr/>
          <p:nvPr/>
        </p:nvGrpSpPr>
        <p:grpSpPr>
          <a:xfrm>
            <a:off x="6403367" y="1095394"/>
            <a:ext cx="2157622" cy="2943225"/>
            <a:chOff x="4267200" y="1095375"/>
            <a:chExt cx="2790014" cy="4457700"/>
          </a:xfrm>
        </p:grpSpPr>
        <p:pic>
          <p:nvPicPr>
            <p:cNvPr id="4" name="Picture 3" descr="iPhone 4"/>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29400"/>
            <a:stretch/>
          </p:blipFill>
          <p:spPr bwMode="auto">
            <a:xfrm>
              <a:off x="4267200" y="1095375"/>
              <a:ext cx="2790014" cy="4457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bbc.co.uk/blogs/bbcinternet/img/BBC_News_app_portrait_BBC_copyrigh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48" y="1971674"/>
              <a:ext cx="1819275" cy="2752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917977" y="1085868"/>
            <a:ext cx="2180995" cy="2943225"/>
            <a:chOff x="1447800" y="1095375"/>
            <a:chExt cx="2790014" cy="4457700"/>
          </a:xfrm>
        </p:grpSpPr>
        <p:pic>
          <p:nvPicPr>
            <p:cNvPr id="7" name="Picture 5" descr="iPhone 4"/>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29400"/>
            <a:stretch/>
          </p:blipFill>
          <p:spPr bwMode="auto">
            <a:xfrm>
              <a:off x="1447800" y="1095375"/>
              <a:ext cx="2790014" cy="4457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3124" y="1971675"/>
              <a:ext cx="181927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3199554" y="3971925"/>
            <a:ext cx="1981081" cy="523220"/>
          </a:xfrm>
          <a:prstGeom prst="rect">
            <a:avLst/>
          </a:prstGeom>
          <a:noFill/>
        </p:spPr>
        <p:txBody>
          <a:bodyPr wrap="none" rtlCol="0">
            <a:spAutoFit/>
          </a:bodyPr>
          <a:lstStyle/>
          <a:p>
            <a:pPr defTabSz="914400"/>
            <a:r>
              <a:rPr lang="en-US" sz="2800" dirty="0" smtClean="0">
                <a:latin typeface="Calibri"/>
              </a:rPr>
              <a:t>Mobile Web</a:t>
            </a:r>
            <a:endParaRPr lang="en-US" sz="2800" dirty="0">
              <a:latin typeface="Calibri"/>
            </a:endParaRPr>
          </a:p>
        </p:txBody>
      </p:sp>
      <p:sp>
        <p:nvSpPr>
          <p:cNvPr id="10" name="TextBox 9"/>
          <p:cNvSpPr txBox="1"/>
          <p:nvPr/>
        </p:nvSpPr>
        <p:spPr>
          <a:xfrm>
            <a:off x="6622704" y="3962400"/>
            <a:ext cx="2054368" cy="523220"/>
          </a:xfrm>
          <a:prstGeom prst="rect">
            <a:avLst/>
          </a:prstGeom>
          <a:noFill/>
        </p:spPr>
        <p:txBody>
          <a:bodyPr wrap="none" rtlCol="0">
            <a:spAutoFit/>
          </a:bodyPr>
          <a:lstStyle/>
          <a:p>
            <a:pPr defTabSz="914400"/>
            <a:r>
              <a:rPr lang="en-US" sz="2800" dirty="0" smtClean="0">
                <a:latin typeface="Calibri"/>
              </a:rPr>
              <a:t>Native Client</a:t>
            </a:r>
            <a:endParaRPr lang="en-US" sz="2800" dirty="0">
              <a:latin typeface="Calibri"/>
            </a:endParaRPr>
          </a:p>
        </p:txBody>
      </p:sp>
      <p:sp>
        <p:nvSpPr>
          <p:cNvPr id="11" name="TextBox 10"/>
          <p:cNvSpPr txBox="1"/>
          <p:nvPr/>
        </p:nvSpPr>
        <p:spPr>
          <a:xfrm>
            <a:off x="2933553" y="4800600"/>
            <a:ext cx="2535069" cy="1569660"/>
          </a:xfrm>
          <a:prstGeom prst="rect">
            <a:avLst/>
          </a:prstGeom>
          <a:noFill/>
        </p:spPr>
        <p:txBody>
          <a:bodyPr wrap="none" rtlCol="0">
            <a:spAutoFit/>
          </a:bodyPr>
          <a:lstStyle/>
          <a:p>
            <a:pPr algn="ctr" defTabSz="914400"/>
            <a:r>
              <a:rPr lang="en-US" sz="2400" dirty="0" smtClean="0">
                <a:latin typeface="Calibri"/>
              </a:rPr>
              <a:t>Skills Transfer</a:t>
            </a:r>
          </a:p>
          <a:p>
            <a:pPr algn="ctr" defTabSz="914400"/>
            <a:r>
              <a:rPr lang="en-US" sz="2400" dirty="0" smtClean="0">
                <a:latin typeface="Calibri"/>
              </a:rPr>
              <a:t>Multiple Platforms</a:t>
            </a:r>
          </a:p>
          <a:p>
            <a:pPr algn="ctr" defTabSz="914400"/>
            <a:r>
              <a:rPr lang="en-US" sz="2400" dirty="0" smtClean="0">
                <a:latin typeface="Calibri"/>
              </a:rPr>
              <a:t>No Deploy/Update</a:t>
            </a:r>
          </a:p>
          <a:p>
            <a:pPr algn="ctr" defTabSz="914400"/>
            <a:r>
              <a:rPr lang="en-US" sz="2400" dirty="0" smtClean="0">
                <a:latin typeface="Calibri"/>
              </a:rPr>
              <a:t>Run on Desktop</a:t>
            </a:r>
            <a:endParaRPr lang="en-US" sz="2400" dirty="0">
              <a:latin typeface="Calibri"/>
            </a:endParaRPr>
          </a:p>
        </p:txBody>
      </p:sp>
      <p:sp>
        <p:nvSpPr>
          <p:cNvPr id="12" name="TextBox 11"/>
          <p:cNvSpPr txBox="1"/>
          <p:nvPr/>
        </p:nvSpPr>
        <p:spPr>
          <a:xfrm>
            <a:off x="6575478" y="4800600"/>
            <a:ext cx="2177249" cy="1569660"/>
          </a:xfrm>
          <a:prstGeom prst="rect">
            <a:avLst/>
          </a:prstGeom>
          <a:noFill/>
        </p:spPr>
        <p:txBody>
          <a:bodyPr wrap="none" rtlCol="0">
            <a:spAutoFit/>
          </a:bodyPr>
          <a:lstStyle/>
          <a:p>
            <a:pPr algn="ctr" defTabSz="914400"/>
            <a:r>
              <a:rPr lang="en-US" sz="2400" dirty="0" smtClean="0">
                <a:latin typeface="Calibri"/>
              </a:rPr>
              <a:t>Monetization</a:t>
            </a:r>
          </a:p>
          <a:p>
            <a:pPr algn="ctr" defTabSz="914400"/>
            <a:r>
              <a:rPr lang="en-US" sz="2400" dirty="0" smtClean="0">
                <a:latin typeface="Calibri"/>
              </a:rPr>
              <a:t>Offline</a:t>
            </a:r>
          </a:p>
          <a:p>
            <a:pPr algn="ctr" defTabSz="914400"/>
            <a:r>
              <a:rPr lang="en-US" sz="2400" dirty="0" smtClean="0">
                <a:latin typeface="Calibri"/>
              </a:rPr>
              <a:t>Performance</a:t>
            </a:r>
          </a:p>
          <a:p>
            <a:pPr algn="ctr" defTabSz="914400"/>
            <a:r>
              <a:rPr lang="en-US" sz="2400" dirty="0" smtClean="0">
                <a:latin typeface="Calibri"/>
              </a:rPr>
              <a:t>Device Features</a:t>
            </a:r>
          </a:p>
        </p:txBody>
      </p:sp>
    </p:spTree>
    <p:extLst>
      <p:ext uri="{BB962C8B-B14F-4D97-AF65-F5344CB8AC3E}">
        <p14:creationId xmlns:p14="http://schemas.microsoft.com/office/powerpoint/2010/main" val="321788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Microsoft spending $1bn on </a:t>
            </a:r>
            <a:r>
              <a:rPr lang="en-US" dirty="0" smtClean="0"/>
              <a:t>marketing </a:t>
            </a:r>
          </a:p>
          <a:p>
            <a:r>
              <a:rPr lang="en-US" dirty="0" smtClean="0"/>
              <a:t>&amp; R&amp;D for </a:t>
            </a:r>
            <a:r>
              <a:rPr lang="en-US" dirty="0"/>
              <a:t>Windows Phone </a:t>
            </a:r>
            <a:r>
              <a:rPr lang="en-US" dirty="0" smtClean="0"/>
              <a:t>7</a:t>
            </a:r>
            <a:endParaRPr lang="en-US" dirty="0"/>
          </a:p>
        </p:txBody>
      </p:sp>
    </p:spTree>
    <p:extLst>
      <p:ext uri="{BB962C8B-B14F-4D97-AF65-F5344CB8AC3E}">
        <p14:creationId xmlns:p14="http://schemas.microsoft.com/office/powerpoint/2010/main" val="389356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Hybrid applications</a:t>
            </a:r>
            <a:endParaRPr lang="en-US" dirty="0"/>
          </a:p>
        </p:txBody>
      </p:sp>
    </p:spTree>
    <p:extLst>
      <p:ext uri="{BB962C8B-B14F-4D97-AF65-F5344CB8AC3E}">
        <p14:creationId xmlns:p14="http://schemas.microsoft.com/office/powerpoint/2010/main" val="272784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7142" y="2362210"/>
            <a:ext cx="3432229" cy="3581399"/>
            <a:chOff x="647141" y="2209801"/>
            <a:chExt cx="3432229" cy="3581399"/>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141" y="2209801"/>
              <a:ext cx="3432229" cy="2362201"/>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3"/>
            <p:cNvSpPr txBox="1">
              <a:spLocks/>
            </p:cNvSpPr>
            <p:nvPr/>
          </p:nvSpPr>
          <p:spPr>
            <a:xfrm>
              <a:off x="647141" y="4648200"/>
              <a:ext cx="3432229"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dirty="0" err="1" smtClean="0">
                  <a:solidFill>
                    <a:srgbClr val="000000"/>
                  </a:solidFill>
                  <a:latin typeface="Segoe UI" pitchFamily="34" charset="0"/>
                  <a:ea typeface="Segoe UI" pitchFamily="34" charset="0"/>
                  <a:cs typeface="Segoe UI" pitchFamily="34" charset="0"/>
                </a:rPr>
                <a:t>iUI</a:t>
              </a:r>
              <a:endParaRPr lang="en-US" sz="2000" dirty="0" smtClean="0">
                <a:solidFill>
                  <a:srgbClr val="000000"/>
                </a:solidFill>
                <a:latin typeface="Segoe UI" pitchFamily="34" charset="0"/>
                <a:ea typeface="Segoe UI" pitchFamily="34" charset="0"/>
                <a:cs typeface="Segoe UI" pitchFamily="34" charset="0"/>
              </a:endParaRPr>
            </a:p>
            <a:p>
              <a:pPr marL="0" indent="0" algn="ctr">
                <a:buFont typeface="Arial" pitchFamily="34" charset="0"/>
                <a:buNone/>
              </a:pPr>
              <a:r>
                <a:rPr lang="en-US" sz="1600" dirty="0" smtClean="0">
                  <a:solidFill>
                    <a:srgbClr val="000000"/>
                  </a:solidFill>
                  <a:latin typeface="Segoe UI" pitchFamily="34" charset="0"/>
                  <a:ea typeface="Segoe UI" pitchFamily="34" charset="0"/>
                  <a:cs typeface="Segoe UI" pitchFamily="34" charset="0"/>
                </a:rPr>
                <a:t>http://iui-js.org</a:t>
              </a:r>
              <a:endParaRPr lang="en-US" sz="1600" dirty="0">
                <a:solidFill>
                  <a:srgbClr val="000000"/>
                </a:solidFill>
                <a:latin typeface="Segoe UI" pitchFamily="34" charset="0"/>
                <a:ea typeface="Segoe UI" pitchFamily="34" charset="0"/>
                <a:cs typeface="Segoe UI" pitchFamily="34" charset="0"/>
              </a:endParaRPr>
            </a:p>
          </p:txBody>
        </p:sp>
      </p:grpSp>
      <p:grpSp>
        <p:nvGrpSpPr>
          <p:cNvPr id="3" name="Group 2"/>
          <p:cNvGrpSpPr/>
          <p:nvPr/>
        </p:nvGrpSpPr>
        <p:grpSpPr>
          <a:xfrm>
            <a:off x="4304742" y="2362200"/>
            <a:ext cx="3466070" cy="3581400"/>
            <a:chOff x="4304741" y="2209800"/>
            <a:chExt cx="3466071" cy="358140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4741" y="2209800"/>
              <a:ext cx="3448235" cy="2362201"/>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3"/>
            <p:cNvSpPr txBox="1">
              <a:spLocks/>
            </p:cNvSpPr>
            <p:nvPr/>
          </p:nvSpPr>
          <p:spPr>
            <a:xfrm>
              <a:off x="4338583" y="4648200"/>
              <a:ext cx="3432229"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dirty="0" err="1" smtClean="0">
                  <a:solidFill>
                    <a:srgbClr val="000000"/>
                  </a:solidFill>
                  <a:latin typeface="Segoe UI" pitchFamily="34" charset="0"/>
                  <a:ea typeface="Segoe UI" pitchFamily="34" charset="0"/>
                  <a:cs typeface="Segoe UI" pitchFamily="34" charset="0"/>
                </a:rPr>
                <a:t>jQTouch</a:t>
              </a:r>
              <a:endParaRPr lang="en-US" sz="2000" dirty="0" smtClean="0">
                <a:solidFill>
                  <a:srgbClr val="000000"/>
                </a:solidFill>
                <a:latin typeface="Segoe UI" pitchFamily="34" charset="0"/>
                <a:ea typeface="Segoe UI" pitchFamily="34" charset="0"/>
                <a:cs typeface="Segoe UI" pitchFamily="34" charset="0"/>
              </a:endParaRPr>
            </a:p>
            <a:p>
              <a:pPr marL="0" indent="0" algn="ctr">
                <a:buFont typeface="Arial" pitchFamily="34" charset="0"/>
                <a:buNone/>
              </a:pPr>
              <a:r>
                <a:rPr lang="en-US" sz="1600" dirty="0" smtClean="0">
                  <a:solidFill>
                    <a:srgbClr val="000000"/>
                  </a:solidFill>
                  <a:latin typeface="Segoe UI" pitchFamily="34" charset="0"/>
                  <a:ea typeface="Segoe UI" pitchFamily="34" charset="0"/>
                  <a:cs typeface="Segoe UI" pitchFamily="34" charset="0"/>
                </a:rPr>
                <a:t>http://jqtouch.com</a:t>
              </a:r>
              <a:endParaRPr lang="en-US" sz="1600" dirty="0">
                <a:solidFill>
                  <a:srgbClr val="000000"/>
                </a:solidFill>
                <a:latin typeface="Segoe UI" pitchFamily="34" charset="0"/>
                <a:ea typeface="Segoe UI" pitchFamily="34" charset="0"/>
                <a:cs typeface="Segoe UI" pitchFamily="34" charset="0"/>
              </a:endParaRPr>
            </a:p>
          </p:txBody>
        </p:sp>
      </p:grpSp>
      <p:grpSp>
        <p:nvGrpSpPr>
          <p:cNvPr id="12" name="Group 11"/>
          <p:cNvGrpSpPr/>
          <p:nvPr/>
        </p:nvGrpSpPr>
        <p:grpSpPr>
          <a:xfrm>
            <a:off x="7982735" y="2362200"/>
            <a:ext cx="3484807" cy="3581400"/>
            <a:chOff x="7982735" y="2209800"/>
            <a:chExt cx="3484807" cy="3581400"/>
          </a:xfrm>
        </p:grpSpPr>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735" y="2209800"/>
              <a:ext cx="3484807" cy="2362201"/>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3"/>
            <p:cNvSpPr txBox="1">
              <a:spLocks/>
            </p:cNvSpPr>
            <p:nvPr/>
          </p:nvSpPr>
          <p:spPr>
            <a:xfrm>
              <a:off x="7999412" y="4648200"/>
              <a:ext cx="3432229"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dirty="0" err="1" smtClean="0">
                  <a:solidFill>
                    <a:srgbClr val="000000"/>
                  </a:solidFill>
                  <a:latin typeface="Segoe UI" pitchFamily="34" charset="0"/>
                  <a:ea typeface="Segoe UI" pitchFamily="34" charset="0"/>
                  <a:cs typeface="Segoe UI" pitchFamily="34" charset="0"/>
                </a:rPr>
                <a:t>jQueryMobile</a:t>
              </a:r>
              <a:endParaRPr lang="en-US" sz="2000" dirty="0" smtClean="0">
                <a:solidFill>
                  <a:srgbClr val="000000"/>
                </a:solidFill>
                <a:latin typeface="Segoe UI" pitchFamily="34" charset="0"/>
                <a:ea typeface="Segoe UI" pitchFamily="34" charset="0"/>
                <a:cs typeface="Segoe UI" pitchFamily="34" charset="0"/>
              </a:endParaRPr>
            </a:p>
            <a:p>
              <a:pPr marL="0" indent="0" algn="ctr">
                <a:buFont typeface="Arial" pitchFamily="34" charset="0"/>
                <a:buNone/>
              </a:pPr>
              <a:r>
                <a:rPr lang="en-US" sz="1600" dirty="0" smtClean="0">
                  <a:solidFill>
                    <a:srgbClr val="000000"/>
                  </a:solidFill>
                  <a:latin typeface="Segoe UI" pitchFamily="34" charset="0"/>
                  <a:ea typeface="Segoe UI" pitchFamily="34" charset="0"/>
                  <a:cs typeface="Segoe UI" pitchFamily="34" charset="0"/>
                </a:rPr>
                <a:t>http://jquerymobile.com</a:t>
              </a:r>
              <a:endParaRPr lang="en-US" sz="1600" dirty="0">
                <a:solidFill>
                  <a:srgbClr val="000000"/>
                </a:solidFill>
                <a:latin typeface="Segoe UI" pitchFamily="34" charset="0"/>
                <a:ea typeface="Segoe UI" pitchFamily="34" charset="0"/>
                <a:cs typeface="Segoe UI" pitchFamily="34" charset="0"/>
              </a:endParaRPr>
            </a:p>
          </p:txBody>
        </p:sp>
      </p:grpSp>
      <p:sp>
        <p:nvSpPr>
          <p:cNvPr id="11" name="Content Placeholder 3"/>
          <p:cNvSpPr txBox="1">
            <a:spLocks/>
          </p:cNvSpPr>
          <p:nvPr/>
        </p:nvSpPr>
        <p:spPr>
          <a:xfrm>
            <a:off x="647154" y="1524000"/>
            <a:ext cx="10820401"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dirty="0" smtClean="0">
                <a:solidFill>
                  <a:srgbClr val="000000"/>
                </a:solidFill>
                <a:latin typeface="Segoe UI" pitchFamily="34" charset="0"/>
                <a:ea typeface="Segoe UI" pitchFamily="34" charset="0"/>
                <a:cs typeface="Segoe UI" pitchFamily="34" charset="0"/>
              </a:rPr>
              <a:t>Mobile Web Frameworks</a:t>
            </a:r>
          </a:p>
        </p:txBody>
      </p:sp>
    </p:spTree>
    <p:extLst>
      <p:ext uri="{BB962C8B-B14F-4D97-AF65-F5344CB8AC3E}">
        <p14:creationId xmlns:p14="http://schemas.microsoft.com/office/powerpoint/2010/main" val="118672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4" y="1304929"/>
            <a:ext cx="5000737" cy="4280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910244" y="1263153"/>
            <a:ext cx="6094413" cy="584775"/>
          </a:xfrm>
          <a:prstGeom prst="rect">
            <a:avLst/>
          </a:prstGeom>
        </p:spPr>
        <p:txBody>
          <a:bodyPr wrap="square">
            <a:spAutoFit/>
          </a:bodyPr>
          <a:lstStyle/>
          <a:p>
            <a:pPr defTabSz="914400"/>
            <a:r>
              <a:rPr lang="en-US" sz="3200" b="1" dirty="0" err="1" smtClean="0">
                <a:solidFill>
                  <a:srgbClr val="000000"/>
                </a:solidFill>
                <a:latin typeface="Segoe UI" pitchFamily="34" charset="0"/>
                <a:ea typeface="Segoe UI" pitchFamily="34" charset="0"/>
                <a:cs typeface="Segoe UI" pitchFamily="34" charset="0"/>
              </a:rPr>
              <a:t>PhoneGap</a:t>
            </a:r>
            <a:endParaRPr lang="en-US" sz="3200" b="1" dirty="0">
              <a:solidFill>
                <a:srgbClr val="000000"/>
              </a:solidFill>
              <a:latin typeface="Segoe UI" pitchFamily="34" charset="0"/>
              <a:ea typeface="Segoe UI" pitchFamily="34" charset="0"/>
              <a:cs typeface="Segoe UI" pitchFamily="34" charset="0"/>
            </a:endParaRPr>
          </a:p>
        </p:txBody>
      </p:sp>
      <p:sp>
        <p:nvSpPr>
          <p:cNvPr id="5" name="Rectangle 4"/>
          <p:cNvSpPr/>
          <p:nvPr/>
        </p:nvSpPr>
        <p:spPr>
          <a:xfrm>
            <a:off x="5891265" y="1981219"/>
            <a:ext cx="6094413" cy="2246769"/>
          </a:xfrm>
          <a:prstGeom prst="rect">
            <a:avLst/>
          </a:prstGeom>
        </p:spPr>
        <p:txBody>
          <a:bodyPr wrap="square">
            <a:spAutoFit/>
          </a:bodyPr>
          <a:lstStyle/>
          <a:p>
            <a:pPr marL="342900" indent="-342900" defTabSz="914400">
              <a:buFont typeface="Arial" pitchFamily="34" charset="0"/>
              <a:buChar char="•"/>
            </a:pPr>
            <a:r>
              <a:rPr lang="en-US" sz="2000" dirty="0" smtClean="0">
                <a:solidFill>
                  <a:srgbClr val="000000"/>
                </a:solidFill>
                <a:latin typeface="Calibri"/>
              </a:rPr>
              <a:t>Open Source (MIT) Framework for building cross platform mobile applications</a:t>
            </a:r>
          </a:p>
          <a:p>
            <a:pPr marL="342900" indent="-342900" defTabSz="914400">
              <a:buFont typeface="Arial" pitchFamily="34" charset="0"/>
              <a:buChar char="•"/>
            </a:pPr>
            <a:r>
              <a:rPr lang="en-US" sz="2000" dirty="0" smtClean="0">
                <a:solidFill>
                  <a:srgbClr val="000000"/>
                </a:solidFill>
                <a:latin typeface="Calibri"/>
              </a:rPr>
              <a:t>Started by </a:t>
            </a:r>
            <a:r>
              <a:rPr lang="en-US" sz="2000" dirty="0" err="1" smtClean="0">
                <a:solidFill>
                  <a:srgbClr val="000000"/>
                </a:solidFill>
                <a:latin typeface="Calibri"/>
              </a:rPr>
              <a:t>Nitobi</a:t>
            </a:r>
            <a:endParaRPr lang="en-US" sz="2000" dirty="0" smtClean="0">
              <a:solidFill>
                <a:srgbClr val="000000"/>
              </a:solidFill>
              <a:latin typeface="Calibri"/>
            </a:endParaRPr>
          </a:p>
          <a:p>
            <a:pPr marL="342900" indent="-342900" defTabSz="914400">
              <a:buFont typeface="Arial" pitchFamily="34" charset="0"/>
              <a:buChar char="•"/>
            </a:pPr>
            <a:r>
              <a:rPr lang="en-US" sz="2000" dirty="0" smtClean="0">
                <a:solidFill>
                  <a:srgbClr val="000000"/>
                </a:solidFill>
                <a:latin typeface="Calibri"/>
              </a:rPr>
              <a:t>Build in HTML5/CSS/JS</a:t>
            </a:r>
          </a:p>
          <a:p>
            <a:pPr marL="342900" indent="-342900" defTabSz="914400">
              <a:buFont typeface="Arial" pitchFamily="34" charset="0"/>
              <a:buChar char="•"/>
            </a:pPr>
            <a:r>
              <a:rPr lang="en-US" sz="2000" dirty="0" smtClean="0">
                <a:solidFill>
                  <a:srgbClr val="000000"/>
                </a:solidFill>
                <a:latin typeface="Calibri"/>
              </a:rPr>
              <a:t>Use libraries to access phone features </a:t>
            </a:r>
          </a:p>
          <a:p>
            <a:pPr marL="342900" indent="-342900" defTabSz="914400">
              <a:buFont typeface="Arial" pitchFamily="34" charset="0"/>
              <a:buChar char="•"/>
            </a:pPr>
            <a:r>
              <a:rPr lang="en-US" sz="2000" dirty="0" smtClean="0">
                <a:solidFill>
                  <a:srgbClr val="000000"/>
                </a:solidFill>
                <a:latin typeface="Calibri"/>
              </a:rPr>
              <a:t>Run offline</a:t>
            </a:r>
          </a:p>
          <a:p>
            <a:pPr marL="342900" indent="-342900" defTabSz="914400">
              <a:buFont typeface="Arial" pitchFamily="34" charset="0"/>
              <a:buChar char="•"/>
            </a:pPr>
            <a:r>
              <a:rPr lang="en-US" sz="2000" dirty="0" smtClean="0">
                <a:solidFill>
                  <a:srgbClr val="000000"/>
                </a:solidFill>
                <a:latin typeface="Calibri"/>
              </a:rPr>
              <a:t>Deploy to app store if required</a:t>
            </a:r>
          </a:p>
        </p:txBody>
      </p:sp>
    </p:spTree>
    <p:extLst>
      <p:ext uri="{BB962C8B-B14F-4D97-AF65-F5344CB8AC3E}">
        <p14:creationId xmlns:p14="http://schemas.microsoft.com/office/powerpoint/2010/main" val="194759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497064" y="2890917"/>
            <a:ext cx="1598446" cy="1524000"/>
          </a:xfrm>
          <a:prstGeom prst="rect">
            <a:avLst/>
          </a:prstGeom>
        </p:spPr>
      </p:pic>
      <p:sp>
        <p:nvSpPr>
          <p:cNvPr id="7" name="Rectangle 6"/>
          <p:cNvSpPr/>
          <p:nvPr/>
        </p:nvSpPr>
        <p:spPr>
          <a:xfrm>
            <a:off x="9243192" y="4430549"/>
            <a:ext cx="2640912" cy="369332"/>
          </a:xfrm>
          <a:prstGeom prst="rect">
            <a:avLst/>
          </a:prstGeom>
        </p:spPr>
        <p:txBody>
          <a:bodyPr wrap="square">
            <a:spAutoFit/>
          </a:bodyPr>
          <a:lstStyle/>
          <a:p>
            <a:pPr algn="ctr" defTabSz="914400"/>
            <a:r>
              <a:rPr lang="pl-PL" dirty="0" smtClean="0">
                <a:solidFill>
                  <a:srgbClr val="FFFFFF"/>
                </a:solidFill>
                <a:latin typeface="Segoe UI" pitchFamily="34" charset="0"/>
                <a:ea typeface="Segoe UI" pitchFamily="34" charset="0"/>
                <a:cs typeface="Segoe UI" pitchFamily="34" charset="0"/>
              </a:rPr>
              <a:t>Web Server</a:t>
            </a:r>
            <a:endParaRPr lang="en-US" dirty="0">
              <a:solidFill>
                <a:srgbClr val="FFFFFF"/>
              </a:solidFill>
              <a:latin typeface="Segoe UI" pitchFamily="34" charset="0"/>
              <a:ea typeface="Segoe UI" pitchFamily="34" charset="0"/>
              <a:cs typeface="Segoe UI" pitchFamily="34" charset="0"/>
            </a:endParaRPr>
          </a:p>
        </p:txBody>
      </p:sp>
      <p:sp>
        <p:nvSpPr>
          <p:cNvPr id="8" name="Rectangle 7"/>
          <p:cNvSpPr/>
          <p:nvPr/>
        </p:nvSpPr>
        <p:spPr>
          <a:xfrm>
            <a:off x="1809605" y="4396540"/>
            <a:ext cx="2592329" cy="369332"/>
          </a:xfrm>
          <a:prstGeom prst="rect">
            <a:avLst/>
          </a:prstGeom>
        </p:spPr>
        <p:txBody>
          <a:bodyPr wrap="square">
            <a:spAutoFit/>
          </a:bodyPr>
          <a:lstStyle/>
          <a:p>
            <a:pPr algn="ctr" defTabSz="914400"/>
            <a:r>
              <a:rPr lang="pl-PL" dirty="0" err="1" smtClean="0">
                <a:solidFill>
                  <a:srgbClr val="000000"/>
                </a:solidFill>
                <a:latin typeface="Segoe UI" pitchFamily="34" charset="0"/>
                <a:ea typeface="Segoe UI" pitchFamily="34" charset="0"/>
                <a:cs typeface="Segoe UI" pitchFamily="34" charset="0"/>
              </a:rPr>
              <a:t>iPhone</a:t>
            </a:r>
            <a:r>
              <a:rPr lang="pl-PL" dirty="0" smtClean="0">
                <a:solidFill>
                  <a:srgbClr val="000000"/>
                </a:solidFill>
                <a:latin typeface="Segoe UI" pitchFamily="34" charset="0"/>
                <a:ea typeface="Segoe UI" pitchFamily="34" charset="0"/>
                <a:cs typeface="Segoe UI" pitchFamily="34" charset="0"/>
              </a:rPr>
              <a:t> OS 4.3.1</a:t>
            </a:r>
            <a:endParaRPr lang="en-US" dirty="0">
              <a:solidFill>
                <a:srgbClr val="000000"/>
              </a:solidFill>
              <a:latin typeface="Segoe UI" pitchFamily="34" charset="0"/>
              <a:ea typeface="Segoe UI" pitchFamily="34" charset="0"/>
              <a:cs typeface="Segoe UI" pitchFamily="34" charset="0"/>
            </a:endParaRPr>
          </a:p>
        </p:txBody>
      </p:sp>
      <p:grpSp>
        <p:nvGrpSpPr>
          <p:cNvPr id="9" name="Group 8"/>
          <p:cNvGrpSpPr/>
          <p:nvPr/>
        </p:nvGrpSpPr>
        <p:grpSpPr>
          <a:xfrm>
            <a:off x="2663849" y="2751825"/>
            <a:ext cx="1069681" cy="1676400"/>
            <a:chOff x="989012" y="3733800"/>
            <a:chExt cx="1435100" cy="2667000"/>
          </a:xfrm>
        </p:grpSpPr>
        <p:pic>
          <p:nvPicPr>
            <p:cNvPr id="10" name="Picture 9"/>
            <p:cNvPicPr>
              <a:picLocks noChangeAspect="1"/>
            </p:cNvPicPr>
            <p:nvPr/>
          </p:nvPicPr>
          <p:blipFill>
            <a:blip r:embed="rId3"/>
            <a:stretch>
              <a:fillRect/>
            </a:stretch>
          </p:blipFill>
          <p:spPr>
            <a:xfrm>
              <a:off x="989012" y="3733800"/>
              <a:ext cx="1435100" cy="2667000"/>
            </a:xfrm>
            <a:prstGeom prst="rect">
              <a:avLst/>
            </a:prstGeom>
          </p:spPr>
        </p:pic>
        <p:pic>
          <p:nvPicPr>
            <p:cNvPr id="11" name="Picture 10"/>
            <p:cNvPicPr>
              <a:picLocks noChangeAspect="1"/>
            </p:cNvPicPr>
            <p:nvPr/>
          </p:nvPicPr>
          <p:blipFill>
            <a:blip r:embed="rId4"/>
            <a:stretch>
              <a:fillRect/>
            </a:stretch>
          </p:blipFill>
          <p:spPr>
            <a:xfrm>
              <a:off x="1150773" y="4212898"/>
              <a:ext cx="1104900" cy="1663700"/>
            </a:xfrm>
            <a:prstGeom prst="rect">
              <a:avLst/>
            </a:prstGeom>
          </p:spPr>
        </p:pic>
      </p:grpSp>
      <p:cxnSp>
        <p:nvCxnSpPr>
          <p:cNvPr id="13" name="Straight Arrow Connector 12"/>
          <p:cNvCxnSpPr/>
          <p:nvPr/>
        </p:nvCxnSpPr>
        <p:spPr>
          <a:xfrm>
            <a:off x="4230114" y="3429000"/>
            <a:ext cx="5114652" cy="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230114" y="3886200"/>
            <a:ext cx="5114652" cy="0"/>
          </a:xfrm>
          <a:prstGeom prst="straightConnector1">
            <a:avLst/>
          </a:prstGeom>
          <a:ln w="76200" cmpd="sng">
            <a:solidFill>
              <a:srgbClr val="3441FF"/>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626370" y="1524000"/>
            <a:ext cx="3351927" cy="3886200"/>
            <a:chOff x="3960812" y="685800"/>
            <a:chExt cx="2514600" cy="3886200"/>
          </a:xfrm>
        </p:grpSpPr>
        <p:sp>
          <p:nvSpPr>
            <p:cNvPr id="16" name="Rounded Rectangle 15"/>
            <p:cNvSpPr/>
            <p:nvPr/>
          </p:nvSpPr>
          <p:spPr bwMode="auto">
            <a:xfrm>
              <a:off x="3960812" y="685800"/>
              <a:ext cx="2514600" cy="3886200"/>
            </a:xfrm>
            <a:prstGeom prst="roundRect">
              <a:avLst/>
            </a:prstGeom>
            <a:solidFill>
              <a:srgbClr val="D9D9D9"/>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Calibri"/>
              </a:endParaRPr>
            </a:p>
          </p:txBody>
        </p:sp>
        <p:sp>
          <p:nvSpPr>
            <p:cNvPr id="17" name="Rounded Rectangle 16"/>
            <p:cNvSpPr/>
            <p:nvPr/>
          </p:nvSpPr>
          <p:spPr bwMode="auto">
            <a:xfrm>
              <a:off x="4113212" y="838200"/>
              <a:ext cx="2211388" cy="2514600"/>
            </a:xfrm>
            <a:prstGeom prst="roundRect">
              <a:avLst/>
            </a:prstGeom>
            <a:solidFill>
              <a:schemeClr val="bg1">
                <a:lumMod val="7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err="1" smtClean="0">
                  <a:solidFill>
                    <a:srgbClr val="000000"/>
                  </a:solidFill>
                  <a:latin typeface="Calibri"/>
                </a:rPr>
                <a:t>WebViewController</a:t>
              </a:r>
              <a:endParaRPr lang="en-US" sz="1600" dirty="0" smtClean="0">
                <a:solidFill>
                  <a:srgbClr val="000000"/>
                </a:solidFill>
                <a:latin typeface="Calibri"/>
              </a:endParaRPr>
            </a:p>
          </p:txBody>
        </p:sp>
      </p:grpSp>
      <p:sp>
        <p:nvSpPr>
          <p:cNvPr id="18" name="Rounded Rectangle 17"/>
          <p:cNvSpPr/>
          <p:nvPr/>
        </p:nvSpPr>
        <p:spPr bwMode="auto">
          <a:xfrm>
            <a:off x="829519" y="4343400"/>
            <a:ext cx="2947749" cy="914400"/>
          </a:xfrm>
          <a:prstGeom prst="roundRect">
            <a:avLst/>
          </a:prstGeom>
          <a:solidFill>
            <a:schemeClr val="bg1">
              <a:lumMod val="7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000000"/>
                </a:solidFill>
                <a:latin typeface="Calibri"/>
              </a:rPr>
              <a:t>Native Libraries (</a:t>
            </a:r>
            <a:r>
              <a:rPr lang="en-US" sz="1600" dirty="0" err="1" smtClean="0">
                <a:solidFill>
                  <a:srgbClr val="000000"/>
                </a:solidFill>
                <a:latin typeface="Calibri"/>
              </a:rPr>
              <a:t>ObjC</a:t>
            </a:r>
            <a:r>
              <a:rPr lang="en-US" sz="1600" dirty="0" smtClean="0">
                <a:solidFill>
                  <a:srgbClr val="000000"/>
                </a:solidFill>
                <a:latin typeface="Calibri"/>
              </a:rPr>
              <a:t>)</a:t>
            </a:r>
          </a:p>
        </p:txBody>
      </p:sp>
      <p:grpSp>
        <p:nvGrpSpPr>
          <p:cNvPr id="19" name="Group 18"/>
          <p:cNvGrpSpPr/>
          <p:nvPr/>
        </p:nvGrpSpPr>
        <p:grpSpPr>
          <a:xfrm>
            <a:off x="1646707" y="3581400"/>
            <a:ext cx="1418540" cy="914400"/>
            <a:chOff x="4726241" y="2743200"/>
            <a:chExt cx="1064182" cy="914400"/>
          </a:xfrm>
        </p:grpSpPr>
        <p:cxnSp>
          <p:nvCxnSpPr>
            <p:cNvPr id="20" name="Straight Arrow Connector 19"/>
            <p:cNvCxnSpPr/>
            <p:nvPr/>
          </p:nvCxnSpPr>
          <p:spPr>
            <a:xfrm>
              <a:off x="5256212" y="3048000"/>
              <a:ext cx="0" cy="60960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726241" y="2743200"/>
              <a:ext cx="1064182" cy="307777"/>
            </a:xfrm>
            <a:prstGeom prst="rect">
              <a:avLst/>
            </a:prstGeom>
          </p:spPr>
          <p:txBody>
            <a:bodyPr wrap="none">
              <a:spAutoFit/>
            </a:bodyPr>
            <a:lstStyle/>
            <a:p>
              <a:pPr defTabSz="914400"/>
              <a:r>
                <a:rPr lang="en-US" sz="1400" dirty="0" smtClean="0">
                  <a:solidFill>
                    <a:srgbClr val="000000"/>
                  </a:solidFill>
                  <a:latin typeface="Calibri"/>
                </a:rPr>
                <a:t>JavaScript bridge</a:t>
              </a:r>
              <a:endParaRPr lang="en-US" sz="1400" dirty="0">
                <a:solidFill>
                  <a:prstClr val="black"/>
                </a:solidFill>
                <a:latin typeface="Calibri"/>
              </a:endParaRPr>
            </a:p>
          </p:txBody>
        </p:sp>
      </p:grpSp>
      <p:grpSp>
        <p:nvGrpSpPr>
          <p:cNvPr id="22" name="Group 21"/>
          <p:cNvGrpSpPr/>
          <p:nvPr/>
        </p:nvGrpSpPr>
        <p:grpSpPr>
          <a:xfrm>
            <a:off x="3064135" y="5515690"/>
            <a:ext cx="1285449" cy="1266110"/>
            <a:chOff x="2436812" y="5515690"/>
            <a:chExt cx="964338" cy="1266110"/>
          </a:xfrm>
        </p:grpSpPr>
        <p:pic>
          <p:nvPicPr>
            <p:cNvPr id="23" name="Picture 22"/>
            <p:cNvPicPr>
              <a:picLocks noChangeAspect="1"/>
            </p:cNvPicPr>
            <p:nvPr/>
          </p:nvPicPr>
          <p:blipFill rotWithShape="1">
            <a:blip r:embed="rId5"/>
            <a:srcRect b="12551"/>
            <a:stretch/>
          </p:blipFill>
          <p:spPr>
            <a:xfrm>
              <a:off x="2556808" y="5515690"/>
              <a:ext cx="844342" cy="966266"/>
            </a:xfrm>
            <a:prstGeom prst="rect">
              <a:avLst/>
            </a:prstGeom>
          </p:spPr>
        </p:pic>
        <p:sp>
          <p:nvSpPr>
            <p:cNvPr id="24" name="TextBox 23"/>
            <p:cNvSpPr txBox="1"/>
            <p:nvPr/>
          </p:nvSpPr>
          <p:spPr>
            <a:xfrm>
              <a:off x="2436812" y="6535579"/>
              <a:ext cx="809101" cy="246221"/>
            </a:xfrm>
            <a:prstGeom prst="rect">
              <a:avLst/>
            </a:prstGeom>
            <a:noFill/>
          </p:spPr>
          <p:txBody>
            <a:bodyPr wrap="none" lIns="0" tIns="0" rIns="0" bIns="0" rtlCol="0">
              <a:spAutoFit/>
            </a:bodyPr>
            <a:lstStyle/>
            <a:p>
              <a:pPr defTabSz="914400"/>
              <a:r>
                <a:rPr lang="en-US" sz="1600" dirty="0" smtClean="0">
                  <a:solidFill>
                    <a:srgbClr val="000000"/>
                  </a:solidFill>
                  <a:latin typeface="Calibri"/>
                </a:rPr>
                <a:t>Web Storage</a:t>
              </a:r>
            </a:p>
          </p:txBody>
        </p:sp>
      </p:grpSp>
      <p:grpSp>
        <p:nvGrpSpPr>
          <p:cNvPr id="25" name="Group 24"/>
          <p:cNvGrpSpPr/>
          <p:nvPr/>
        </p:nvGrpSpPr>
        <p:grpSpPr>
          <a:xfrm>
            <a:off x="507563" y="1219200"/>
            <a:ext cx="3451649" cy="4198210"/>
            <a:chOff x="533201" y="1219200"/>
            <a:chExt cx="2589411" cy="4198210"/>
          </a:xfrm>
        </p:grpSpPr>
        <p:sp>
          <p:nvSpPr>
            <p:cNvPr id="26" name="Rounded Rectangle 25"/>
            <p:cNvSpPr/>
            <p:nvPr/>
          </p:nvSpPr>
          <p:spPr bwMode="auto">
            <a:xfrm>
              <a:off x="608012" y="1531210"/>
              <a:ext cx="2514600" cy="3886200"/>
            </a:xfrm>
            <a:prstGeom prst="roundRect">
              <a:avLst/>
            </a:prstGeom>
            <a:noFill/>
            <a:ln w="28575" cmpd="sng">
              <a:solidFill>
                <a:schemeClr val="bg1"/>
              </a:solidFill>
              <a:prstDash val="dash"/>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Calibri"/>
              </a:endParaRPr>
            </a:p>
          </p:txBody>
        </p:sp>
        <p:sp>
          <p:nvSpPr>
            <p:cNvPr id="27" name="TextBox 26"/>
            <p:cNvSpPr txBox="1"/>
            <p:nvPr/>
          </p:nvSpPr>
          <p:spPr>
            <a:xfrm>
              <a:off x="533201" y="1219200"/>
              <a:ext cx="1982580" cy="246221"/>
            </a:xfrm>
            <a:prstGeom prst="rect">
              <a:avLst/>
            </a:prstGeom>
            <a:noFill/>
          </p:spPr>
          <p:txBody>
            <a:bodyPr wrap="none" lIns="0" tIns="0" rIns="0" bIns="0" rtlCol="0">
              <a:spAutoFit/>
            </a:bodyPr>
            <a:lstStyle/>
            <a:p>
              <a:pPr defTabSz="914400"/>
              <a:r>
                <a:rPr lang="en-US" sz="1600" dirty="0" smtClean="0">
                  <a:solidFill>
                    <a:srgbClr val="000000"/>
                  </a:solidFill>
                  <a:latin typeface="Calibri"/>
                </a:rPr>
                <a:t>Native shell upload to </a:t>
              </a:r>
              <a:r>
                <a:rPr lang="en-US" sz="1600" dirty="0" err="1" smtClean="0">
                  <a:solidFill>
                    <a:srgbClr val="000000"/>
                  </a:solidFill>
                  <a:latin typeface="Calibri"/>
                </a:rPr>
                <a:t>AppStore</a:t>
              </a:r>
              <a:endParaRPr lang="en-US" sz="1600" dirty="0" smtClean="0">
                <a:solidFill>
                  <a:srgbClr val="000000"/>
                </a:solidFill>
                <a:latin typeface="Calibri"/>
              </a:endParaRPr>
            </a:p>
          </p:txBody>
        </p:sp>
      </p:grpSp>
      <p:grpSp>
        <p:nvGrpSpPr>
          <p:cNvPr id="28" name="Group 27"/>
          <p:cNvGrpSpPr/>
          <p:nvPr/>
        </p:nvGrpSpPr>
        <p:grpSpPr>
          <a:xfrm>
            <a:off x="304720" y="5427821"/>
            <a:ext cx="1438959" cy="1371600"/>
            <a:chOff x="366712" y="5427821"/>
            <a:chExt cx="1079500" cy="1371600"/>
          </a:xfrm>
        </p:grpSpPr>
        <p:pic>
          <p:nvPicPr>
            <p:cNvPr id="29" name="Picture 28"/>
            <p:cNvPicPr>
              <a:picLocks noChangeAspect="1"/>
            </p:cNvPicPr>
            <p:nvPr/>
          </p:nvPicPr>
          <p:blipFill rotWithShape="1">
            <a:blip r:embed="rId6"/>
            <a:srcRect t="1" b="18808"/>
            <a:stretch/>
          </p:blipFill>
          <p:spPr>
            <a:xfrm>
              <a:off x="366712" y="5427821"/>
              <a:ext cx="927100" cy="992503"/>
            </a:xfrm>
            <a:prstGeom prst="rect">
              <a:avLst/>
            </a:prstGeom>
          </p:spPr>
        </p:pic>
        <p:grpSp>
          <p:nvGrpSpPr>
            <p:cNvPr id="30" name="Group 29"/>
            <p:cNvGrpSpPr/>
            <p:nvPr/>
          </p:nvGrpSpPr>
          <p:grpSpPr>
            <a:xfrm>
              <a:off x="450532" y="5580221"/>
              <a:ext cx="995680" cy="1219200"/>
              <a:chOff x="450532" y="5580221"/>
              <a:chExt cx="995680" cy="1219200"/>
            </a:xfrm>
          </p:grpSpPr>
          <p:sp>
            <p:nvSpPr>
              <p:cNvPr id="31" name="TextBox 30"/>
              <p:cNvSpPr txBox="1"/>
              <p:nvPr/>
            </p:nvSpPr>
            <p:spPr>
              <a:xfrm>
                <a:off x="450532" y="6553200"/>
                <a:ext cx="722065" cy="246221"/>
              </a:xfrm>
              <a:prstGeom prst="rect">
                <a:avLst/>
              </a:prstGeom>
              <a:noFill/>
            </p:spPr>
            <p:txBody>
              <a:bodyPr wrap="none" lIns="0" tIns="0" rIns="0" bIns="0" rtlCol="0">
                <a:spAutoFit/>
              </a:bodyPr>
              <a:lstStyle/>
              <a:p>
                <a:pPr defTabSz="914400"/>
                <a:r>
                  <a:rPr lang="en-US" sz="1600" dirty="0" smtClean="0">
                    <a:solidFill>
                      <a:srgbClr val="000000"/>
                    </a:solidFill>
                    <a:latin typeface="Calibri"/>
                  </a:rPr>
                  <a:t>Local HTML</a:t>
                </a:r>
              </a:p>
            </p:txBody>
          </p:sp>
          <p:pic>
            <p:nvPicPr>
              <p:cNvPr id="32" name="Picture 31"/>
              <p:cNvPicPr>
                <a:picLocks noChangeAspect="1"/>
              </p:cNvPicPr>
              <p:nvPr/>
            </p:nvPicPr>
            <p:blipFill rotWithShape="1">
              <a:blip r:embed="rId7"/>
              <a:srcRect t="1" b="18808"/>
              <a:stretch/>
            </p:blipFill>
            <p:spPr>
              <a:xfrm>
                <a:off x="519112" y="5580221"/>
                <a:ext cx="927100" cy="992503"/>
              </a:xfrm>
              <a:prstGeom prst="rect">
                <a:avLst/>
              </a:prstGeom>
            </p:spPr>
          </p:pic>
        </p:grpSp>
      </p:grpSp>
      <p:sp>
        <p:nvSpPr>
          <p:cNvPr id="33" name="TextBox 32"/>
          <p:cNvSpPr txBox="1"/>
          <p:nvPr/>
        </p:nvSpPr>
        <p:spPr>
          <a:xfrm>
            <a:off x="-474010" y="6207760"/>
            <a:ext cx="184666" cy="369332"/>
          </a:xfrm>
          <a:prstGeom prst="rect">
            <a:avLst/>
          </a:prstGeom>
          <a:noFill/>
        </p:spPr>
        <p:txBody>
          <a:bodyPr wrap="none" rtlCol="0">
            <a:spAutoFit/>
          </a:bodyPr>
          <a:lstStyle/>
          <a:p>
            <a:pPr defTabSz="914400"/>
            <a:endParaRPr lang="en-US" dirty="0">
              <a:solidFill>
                <a:prstClr val="black"/>
              </a:solidFill>
              <a:latin typeface="Calibri"/>
            </a:endParaRPr>
          </a:p>
        </p:txBody>
      </p:sp>
    </p:spTree>
    <p:extLst>
      <p:ext uri="{BB962C8B-B14F-4D97-AF65-F5344CB8AC3E}">
        <p14:creationId xmlns:p14="http://schemas.microsoft.com/office/powerpoint/2010/main" val="101117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316027"/>
      </p:ext>
    </p:extLst>
  </p:cSld>
  <p:clrMapOvr>
    <a:masterClrMapping/>
  </p:clrMapOvr>
  <mc:AlternateContent xmlns:mc="http://schemas.openxmlformats.org/markup-compatibility/2006" xmlns:p14="http://schemas.microsoft.com/office/powerpoint/2010/main">
    <mc:Choice Requires="p14">
      <p:transition spd="med" p14:dur="700" advTm="4054">
        <p:fade/>
      </p:transition>
    </mc:Choice>
    <mc:Fallback xmlns="">
      <p:transition xmlns:p14="http://schemas.microsoft.com/office/powerpoint/2010/main" spd="med" advTm="4054">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Mobile enterprise app sales accounted for $2.8bn in 2009.  Projected $11bn by 2015.</a:t>
            </a:r>
            <a:endParaRPr lang="en-US" dirty="0"/>
          </a:p>
        </p:txBody>
      </p:sp>
      <p:sp>
        <p:nvSpPr>
          <p:cNvPr id="3" name="Rectangle 2"/>
          <p:cNvSpPr/>
          <p:nvPr/>
        </p:nvSpPr>
        <p:spPr>
          <a:xfrm>
            <a:off x="0" y="6334789"/>
            <a:ext cx="12188825" cy="307777"/>
          </a:xfrm>
          <a:prstGeom prst="rect">
            <a:avLst/>
          </a:prstGeom>
        </p:spPr>
        <p:txBody>
          <a:bodyPr wrap="square">
            <a:spAutoFit/>
          </a:bodyPr>
          <a:lstStyle/>
          <a:p>
            <a:pPr algn="ctr" defTabSz="914400"/>
            <a:r>
              <a:rPr lang="en-US" sz="1400" dirty="0">
                <a:solidFill>
                  <a:srgbClr val="FFFFFF"/>
                </a:solidFill>
                <a:latin typeface="Calibri"/>
              </a:rPr>
              <a:t>http://www.fiercemobilecontent.com/special-reports/top-mobile-applications-2010-ten-enterprise-apps-work-hard-so-you-dont-have#ixzz14ozEILJ4</a:t>
            </a:r>
          </a:p>
        </p:txBody>
      </p:sp>
    </p:spTree>
    <p:extLst>
      <p:ext uri="{BB962C8B-B14F-4D97-AF65-F5344CB8AC3E}">
        <p14:creationId xmlns:p14="http://schemas.microsoft.com/office/powerpoint/2010/main" val="2771909400"/>
      </p:ext>
    </p:extLst>
  </p:cSld>
  <p:clrMapOvr>
    <a:masterClrMapping/>
  </p:clrMapOvr>
  <mc:AlternateContent xmlns:mc="http://schemas.openxmlformats.org/markup-compatibility/2006" xmlns:p14="http://schemas.microsoft.com/office/powerpoint/2010/main">
    <mc:Choice Requires="p14">
      <p:transition spd="med" p14:dur="700" advTm="27075">
        <p:fade/>
      </p:transition>
    </mc:Choice>
    <mc:Fallback xmlns="">
      <p:transition xmlns:p14="http://schemas.microsoft.com/office/powerpoint/2010/main" spd="med" advTm="27075">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Apple reported that iPad is being deployed or tested by 80% of Fortune 500</a:t>
            </a:r>
            <a:endParaRPr lang="en-US" dirty="0"/>
          </a:p>
        </p:txBody>
      </p:sp>
    </p:spTree>
    <p:extLst>
      <p:ext uri="{BB962C8B-B14F-4D97-AF65-F5344CB8AC3E}">
        <p14:creationId xmlns:p14="http://schemas.microsoft.com/office/powerpoint/2010/main" val="560868006"/>
      </p:ext>
    </p:extLst>
  </p:cSld>
  <p:clrMapOvr>
    <a:masterClrMapping/>
  </p:clrMapOvr>
  <mc:AlternateContent xmlns:mc="http://schemas.openxmlformats.org/markup-compatibility/2006" xmlns:p14="http://schemas.microsoft.com/office/powerpoint/2010/main">
    <mc:Choice Requires="p14">
      <p:transition spd="med" p14:dur="700" advTm="25573">
        <p:fade/>
      </p:transition>
    </mc:Choice>
    <mc:Fallback xmlns="">
      <p:transition xmlns:p14="http://schemas.microsoft.com/office/powerpoint/2010/main" spd="med" advTm="25573">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55250" y="3124199"/>
            <a:ext cx="10824135" cy="1371600"/>
            <a:chOff x="566584" y="3124199"/>
            <a:chExt cx="8120216" cy="1371600"/>
          </a:xfrm>
        </p:grpSpPr>
        <p:pic>
          <p:nvPicPr>
            <p:cNvPr id="11" name="Picture 7" descr="C:\Users\sguest\AppData\Local\Microsoft\Windows\Temporary Internet Files\Content.IE5\QO7NE56Q\MP900442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584" y="3124199"/>
              <a:ext cx="1567016" cy="137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38400" y="3505200"/>
              <a:ext cx="6248400" cy="584775"/>
            </a:xfrm>
            <a:prstGeom prst="rect">
              <a:avLst/>
            </a:prstGeom>
            <a:noFill/>
          </p:spPr>
          <p:txBody>
            <a:bodyPr wrap="square" rtlCol="0">
              <a:spAutoFit/>
            </a:bodyPr>
            <a:lstStyle/>
            <a:p>
              <a:pPr defTabSz="914400"/>
              <a:r>
                <a:rPr lang="en-US" sz="3200" dirty="0" smtClean="0">
                  <a:solidFill>
                    <a:srgbClr val="FFFFFF"/>
                  </a:solidFill>
                  <a:latin typeface="Segoe UI" pitchFamily="34" charset="0"/>
                  <a:ea typeface="Segoe UI" pitchFamily="34" charset="0"/>
                  <a:cs typeface="Segoe UI" pitchFamily="34" charset="0"/>
                </a:rPr>
                <a:t>Business to Consumer</a:t>
              </a:r>
              <a:endParaRPr lang="en-US" sz="3200" dirty="0">
                <a:solidFill>
                  <a:srgbClr val="FFFFFF"/>
                </a:solidFill>
                <a:latin typeface="Segoe UI" pitchFamily="34" charset="0"/>
                <a:ea typeface="Segoe UI" pitchFamily="34" charset="0"/>
                <a:cs typeface="Segoe UI" pitchFamily="34" charset="0"/>
              </a:endParaRPr>
            </a:p>
          </p:txBody>
        </p:sp>
      </p:grpSp>
      <p:grpSp>
        <p:nvGrpSpPr>
          <p:cNvPr id="2" name="Group 1"/>
          <p:cNvGrpSpPr/>
          <p:nvPr/>
        </p:nvGrpSpPr>
        <p:grpSpPr>
          <a:xfrm>
            <a:off x="755250" y="1447800"/>
            <a:ext cx="10824135" cy="1371600"/>
            <a:chOff x="566584" y="1447800"/>
            <a:chExt cx="8120216" cy="1371600"/>
          </a:xfrm>
        </p:grpSpPr>
        <p:pic>
          <p:nvPicPr>
            <p:cNvPr id="10" name="Picture 9" descr="C:\Users\sguest\AppData\Local\Microsoft\Windows\Temporary Internet Files\Content.IE5\W1XTSTJA\MP90042218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584" y="1447800"/>
              <a:ext cx="1567016" cy="137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38400" y="1752600"/>
              <a:ext cx="6248400" cy="584775"/>
            </a:xfrm>
            <a:prstGeom prst="rect">
              <a:avLst/>
            </a:prstGeom>
            <a:noFill/>
          </p:spPr>
          <p:txBody>
            <a:bodyPr wrap="square" rtlCol="0">
              <a:spAutoFit/>
            </a:bodyPr>
            <a:lstStyle/>
            <a:p>
              <a:pPr defTabSz="914400"/>
              <a:r>
                <a:rPr lang="en-US" sz="3200" dirty="0" smtClean="0">
                  <a:solidFill>
                    <a:srgbClr val="FFFFFF"/>
                  </a:solidFill>
                  <a:latin typeface="Segoe UI" pitchFamily="34" charset="0"/>
                  <a:ea typeface="Segoe UI" pitchFamily="34" charset="0"/>
                  <a:cs typeface="Segoe UI" pitchFamily="34" charset="0"/>
                </a:rPr>
                <a:t>Employee Productivity</a:t>
              </a:r>
              <a:endParaRPr lang="en-US" sz="3200" dirty="0">
                <a:solidFill>
                  <a:srgbClr val="FFFFFF"/>
                </a:solidFill>
                <a:latin typeface="Segoe UI" pitchFamily="34" charset="0"/>
                <a:ea typeface="Segoe UI" pitchFamily="34" charset="0"/>
                <a:cs typeface="Segoe UI" pitchFamily="34" charset="0"/>
              </a:endParaRPr>
            </a:p>
          </p:txBody>
        </p:sp>
      </p:grpSp>
      <p:grpSp>
        <p:nvGrpSpPr>
          <p:cNvPr id="4" name="Group 3"/>
          <p:cNvGrpSpPr/>
          <p:nvPr/>
        </p:nvGrpSpPr>
        <p:grpSpPr>
          <a:xfrm>
            <a:off x="755253" y="4800599"/>
            <a:ext cx="10824134" cy="1371600"/>
            <a:chOff x="566585" y="4800599"/>
            <a:chExt cx="8120215" cy="1371600"/>
          </a:xfrm>
        </p:grpSpPr>
        <p:pic>
          <p:nvPicPr>
            <p:cNvPr id="12" name="Picture 2" descr="C:\Users\sguest\AppData\Local\Microsoft\Windows\Temporary Internet Files\Content.IE5\LIE6UDQR\MP90040041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585" y="4800599"/>
              <a:ext cx="1567016" cy="137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38400" y="5206425"/>
              <a:ext cx="6248400" cy="584775"/>
            </a:xfrm>
            <a:prstGeom prst="rect">
              <a:avLst/>
            </a:prstGeom>
            <a:noFill/>
          </p:spPr>
          <p:txBody>
            <a:bodyPr wrap="square" rtlCol="0">
              <a:spAutoFit/>
            </a:bodyPr>
            <a:lstStyle/>
            <a:p>
              <a:pPr defTabSz="914400"/>
              <a:r>
                <a:rPr lang="en-US" sz="3200" dirty="0" smtClean="0">
                  <a:solidFill>
                    <a:srgbClr val="FFFFFF"/>
                  </a:solidFill>
                  <a:latin typeface="Segoe UI" pitchFamily="34" charset="0"/>
                  <a:ea typeface="Segoe UI" pitchFamily="34" charset="0"/>
                  <a:cs typeface="Segoe UI" pitchFamily="34" charset="0"/>
                </a:rPr>
                <a:t>Industry Vertical</a:t>
              </a:r>
              <a:endParaRPr lang="en-US" sz="3200" dirty="0">
                <a:solidFill>
                  <a:srgbClr val="FFFFFF"/>
                </a:solidFill>
                <a:latin typeface="Segoe UI" pitchFamily="34" charset="0"/>
                <a:ea typeface="Segoe UI" pitchFamily="34" charset="0"/>
                <a:cs typeface="Segoe UI" pitchFamily="34" charset="0"/>
              </a:endParaRPr>
            </a:p>
          </p:txBody>
        </p:sp>
      </p:grpSp>
    </p:spTree>
    <p:custDataLst>
      <p:tags r:id="rId1"/>
    </p:custDataLst>
    <p:extLst>
      <p:ext uri="{BB962C8B-B14F-4D97-AF65-F5344CB8AC3E}">
        <p14:creationId xmlns:p14="http://schemas.microsoft.com/office/powerpoint/2010/main" val="923456125"/>
      </p:ext>
    </p:extLst>
  </p:cSld>
  <p:clrMapOvr>
    <a:masterClrMapping/>
  </p:clrMapOvr>
  <mc:AlternateContent xmlns:mc="http://schemas.openxmlformats.org/markup-compatibility/2006" xmlns:p14="http://schemas.microsoft.com/office/powerpoint/2010/main">
    <mc:Choice Requires="p14">
      <p:transition spd="med" p14:dur="700" advTm="39345">
        <p:fade/>
      </p:transition>
    </mc:Choice>
    <mc:Fallback xmlns="">
      <p:transition xmlns:p14="http://schemas.microsoft.com/office/powerpoint/2010/main" spd="med" advTm="39345">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722760"/>
      </p:ext>
    </p:extLst>
  </p:cSld>
  <p:clrMapOvr>
    <a:masterClrMapping/>
  </p:clrMapOvr>
  <mc:AlternateContent xmlns:mc="http://schemas.openxmlformats.org/markup-compatibility/2006" xmlns:p14="http://schemas.microsoft.com/office/powerpoint/2010/main">
    <mc:Choice Requires="p14">
      <p:transition spd="med" p14:dur="700" advTm="4136">
        <p:fade/>
      </p:transition>
    </mc:Choice>
    <mc:Fallback xmlns="">
      <p:transition xmlns:p14="http://schemas.microsoft.com/office/powerpoint/2010/main" spd="med" advTm="4136">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smtClean="0"/>
              <a:t>Definition:  </a:t>
            </a:r>
            <a:r>
              <a:rPr lang="en-US" dirty="0" smtClean="0"/>
              <a:t>Use of </a:t>
            </a:r>
            <a:r>
              <a:rPr lang="en-US" dirty="0"/>
              <a:t>m</a:t>
            </a:r>
            <a:r>
              <a:rPr lang="en-US" dirty="0" smtClean="0"/>
              <a:t>obile </a:t>
            </a:r>
            <a:r>
              <a:rPr lang="en-US" dirty="0"/>
              <a:t>d</a:t>
            </a:r>
            <a:r>
              <a:rPr lang="en-US" dirty="0" smtClean="0"/>
              <a:t>evices to </a:t>
            </a:r>
            <a:r>
              <a:rPr lang="en-US" dirty="0"/>
              <a:t>i</a:t>
            </a:r>
            <a:r>
              <a:rPr lang="en-US" dirty="0" smtClean="0"/>
              <a:t>ncrease productivity of existing business applications and processes</a:t>
            </a:r>
            <a:endParaRPr lang="en-US" dirty="0"/>
          </a:p>
        </p:txBody>
      </p:sp>
    </p:spTree>
    <p:extLst>
      <p:ext uri="{BB962C8B-B14F-4D97-AF65-F5344CB8AC3E}">
        <p14:creationId xmlns:p14="http://schemas.microsoft.com/office/powerpoint/2010/main" val="3008389522"/>
      </p:ext>
    </p:extLst>
  </p:cSld>
  <p:clrMapOvr>
    <a:masterClrMapping/>
  </p:clrMapOvr>
  <mc:AlternateContent xmlns:mc="http://schemas.openxmlformats.org/markup-compatibility/2006" xmlns:p14="http://schemas.microsoft.com/office/powerpoint/2010/main">
    <mc:Choice Requires="p14">
      <p:transition spd="med" p14:dur="700" advTm="16720">
        <p:fade/>
      </p:transition>
    </mc:Choice>
    <mc:Fallback xmlns="">
      <p:transition xmlns:p14="http://schemas.microsoft.com/office/powerpoint/2010/main" spd="med" advTm="16720">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10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t>
            </a:r>
            <a:r>
              <a:rPr lang="en-US" dirty="0" err="1" smtClean="0"/>
              <a:t>CxO</a:t>
            </a:r>
            <a:r>
              <a:rPr lang="en-US" dirty="0" smtClean="0"/>
              <a:t> goes to Apple Store one weekend, buys iPad, on Monday it’s a company standard”</a:t>
            </a:r>
            <a:endParaRPr lang="en-US" dirty="0"/>
          </a:p>
        </p:txBody>
      </p:sp>
    </p:spTree>
    <p:extLst>
      <p:ext uri="{BB962C8B-B14F-4D97-AF65-F5344CB8AC3E}">
        <p14:creationId xmlns:p14="http://schemas.microsoft.com/office/powerpoint/2010/main" val="368923764"/>
      </p:ext>
    </p:extLst>
  </p:cSld>
  <p:clrMapOvr>
    <a:masterClrMapping/>
  </p:clrMapOvr>
  <mc:AlternateContent xmlns:mc="http://schemas.openxmlformats.org/markup-compatibility/2006" xmlns:p14="http://schemas.microsoft.com/office/powerpoint/2010/main">
    <mc:Choice Requires="p14">
      <p:transition spd="med" p14:dur="700" advTm="22684">
        <p:fade/>
      </p:transition>
    </mc:Choice>
    <mc:Fallback xmlns="">
      <p:transition xmlns:p14="http://schemas.microsoft.com/office/powerpoint/2010/main" spd="med" advTm="22684">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Michael Hedges purchased </a:t>
            </a:r>
          </a:p>
          <a:p>
            <a:r>
              <a:rPr lang="en-US" dirty="0" smtClean="0"/>
              <a:t>4,500 </a:t>
            </a:r>
            <a:r>
              <a:rPr lang="en-US" dirty="0" err="1" smtClean="0"/>
              <a:t>iPads</a:t>
            </a:r>
            <a:r>
              <a:rPr lang="en-US" dirty="0" smtClean="0"/>
              <a:t> for his organization</a:t>
            </a:r>
            <a:endParaRPr lang="en-US" dirty="0"/>
          </a:p>
        </p:txBody>
      </p:sp>
      <p:sp>
        <p:nvSpPr>
          <p:cNvPr id="3" name="Rectangle 2"/>
          <p:cNvSpPr/>
          <p:nvPr/>
        </p:nvSpPr>
        <p:spPr>
          <a:xfrm>
            <a:off x="0" y="6550242"/>
            <a:ext cx="12188825" cy="307777"/>
          </a:xfrm>
          <a:prstGeom prst="rect">
            <a:avLst/>
          </a:prstGeom>
        </p:spPr>
        <p:txBody>
          <a:bodyPr wrap="square">
            <a:spAutoFit/>
          </a:bodyPr>
          <a:lstStyle/>
          <a:p>
            <a:pPr algn="ctr" defTabSz="914400"/>
            <a:r>
              <a:rPr lang="en-US" sz="1400" dirty="0">
                <a:solidFill>
                  <a:prstClr val="black"/>
                </a:solidFill>
                <a:latin typeface="Calibri"/>
              </a:rPr>
              <a:t>http://www.slashgear.com/michael-hedges-purchases-4500-ipads-22109951/</a:t>
            </a:r>
          </a:p>
        </p:txBody>
      </p:sp>
    </p:spTree>
    <p:extLst>
      <p:ext uri="{BB962C8B-B14F-4D97-AF65-F5344CB8AC3E}">
        <p14:creationId xmlns:p14="http://schemas.microsoft.com/office/powerpoint/2010/main" val="3672679412"/>
      </p:ext>
    </p:extLst>
  </p:cSld>
  <p:clrMapOvr>
    <a:masterClrMapping/>
  </p:clrMapOvr>
  <mc:AlternateContent xmlns:mc="http://schemas.openxmlformats.org/markup-compatibility/2006" xmlns:p14="http://schemas.microsoft.com/office/powerpoint/2010/main">
    <mc:Choice Requires="p14">
      <p:transition spd="med" p14:dur="700" advTm="32680">
        <p:fade/>
      </p:transition>
    </mc:Choice>
    <mc:Fallback xmlns="">
      <p:transition xmlns:p14="http://schemas.microsoft.com/office/powerpoint/2010/main" spd="med" advTm="32680">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General </a:t>
            </a:r>
            <a:r>
              <a:rPr lang="en-US" dirty="0"/>
              <a:t>P</a:t>
            </a:r>
            <a:r>
              <a:rPr lang="en-US" dirty="0" smtClean="0"/>
              <a:t>roductivity </a:t>
            </a:r>
          </a:p>
          <a:p>
            <a:r>
              <a:rPr lang="en-US" dirty="0" smtClean="0"/>
              <a:t>(Email and Office)</a:t>
            </a:r>
            <a:endParaRPr lang="en-US" dirty="0"/>
          </a:p>
        </p:txBody>
      </p:sp>
    </p:spTree>
    <p:extLst>
      <p:ext uri="{BB962C8B-B14F-4D97-AF65-F5344CB8AC3E}">
        <p14:creationId xmlns:p14="http://schemas.microsoft.com/office/powerpoint/2010/main" val="4857837"/>
      </p:ext>
    </p:extLst>
  </p:cSld>
  <p:clrMapOvr>
    <a:masterClrMapping/>
  </p:clrMapOvr>
  <mc:AlternateContent xmlns:mc="http://schemas.openxmlformats.org/markup-compatibility/2006" xmlns:p14="http://schemas.microsoft.com/office/powerpoint/2010/main">
    <mc:Choice Requires="p14">
      <p:transition spd="med" p14:dur="700" advTm="9666">
        <p:fade/>
      </p:transition>
    </mc:Choice>
    <mc:Fallback xmlns="">
      <p:transition xmlns:p14="http://schemas.microsoft.com/office/powerpoint/2010/main" spd="med" advTm="9666">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581020"/>
            <a:ext cx="12188825" cy="276999"/>
          </a:xfrm>
          <a:prstGeom prst="rect">
            <a:avLst/>
          </a:prstGeom>
        </p:spPr>
        <p:txBody>
          <a:bodyPr wrap="square">
            <a:spAutoFit/>
          </a:bodyPr>
          <a:lstStyle/>
          <a:p>
            <a:pPr algn="ctr" defTabSz="914400"/>
            <a:r>
              <a:rPr lang="en-US" sz="1200" dirty="0">
                <a:solidFill>
                  <a:prstClr val="black"/>
                </a:solidFill>
                <a:latin typeface="Calibri"/>
              </a:rPr>
              <a:t>http://itunes.apple.com/us/app/quickoffice-connect-mobile/id376212724?mt=8</a:t>
            </a:r>
          </a:p>
        </p:txBody>
      </p:sp>
      <p:sp>
        <p:nvSpPr>
          <p:cNvPr id="11" name="Rectangle 10"/>
          <p:cNvSpPr/>
          <p:nvPr/>
        </p:nvSpPr>
        <p:spPr>
          <a:xfrm>
            <a:off x="2539339" y="5943600"/>
            <a:ext cx="1207520" cy="369332"/>
          </a:xfrm>
          <a:prstGeom prst="rect">
            <a:avLst/>
          </a:prstGeom>
        </p:spPr>
        <p:txBody>
          <a:bodyPr wrap="none">
            <a:spAutoFit/>
          </a:bodyPr>
          <a:lstStyle/>
          <a:p>
            <a:pPr defTabSz="914400"/>
            <a:r>
              <a:rPr lang="en-US" b="1" dirty="0" smtClean="0">
                <a:solidFill>
                  <a:prstClr val="black"/>
                </a:solidFill>
                <a:latin typeface="Calibri"/>
              </a:rPr>
              <a:t>Office2 HD</a:t>
            </a:r>
            <a:endParaRPr lang="en-US" dirty="0">
              <a:solidFill>
                <a:prstClr val="black"/>
              </a:solidFill>
              <a:latin typeface="Calibri"/>
            </a:endParaRPr>
          </a:p>
        </p:txBody>
      </p:sp>
      <p:sp>
        <p:nvSpPr>
          <p:cNvPr id="16" name="Rectangle 15"/>
          <p:cNvSpPr/>
          <p:nvPr/>
        </p:nvSpPr>
        <p:spPr>
          <a:xfrm>
            <a:off x="7516442" y="5911334"/>
            <a:ext cx="2475858" cy="369332"/>
          </a:xfrm>
          <a:prstGeom prst="rect">
            <a:avLst/>
          </a:prstGeom>
        </p:spPr>
        <p:txBody>
          <a:bodyPr wrap="none">
            <a:spAutoFit/>
          </a:bodyPr>
          <a:lstStyle/>
          <a:p>
            <a:pPr defTabSz="914400"/>
            <a:r>
              <a:rPr lang="en-US" b="1" dirty="0" err="1" smtClean="0">
                <a:solidFill>
                  <a:prstClr val="black"/>
                </a:solidFill>
                <a:latin typeface="Calibri"/>
              </a:rPr>
              <a:t>QuickOffice</a:t>
            </a:r>
            <a:r>
              <a:rPr lang="en-US" b="1" dirty="0" smtClean="0">
                <a:solidFill>
                  <a:prstClr val="black"/>
                </a:solidFill>
                <a:latin typeface="Calibri"/>
              </a:rPr>
              <a:t> Connect HD</a:t>
            </a:r>
            <a:endParaRPr lang="en-US" dirty="0">
              <a:solidFill>
                <a:prstClr val="black"/>
              </a:solidFill>
              <a:latin typeface="Calibri"/>
            </a:endParaRPr>
          </a:p>
        </p:txBody>
      </p:sp>
      <p:sp>
        <p:nvSpPr>
          <p:cNvPr id="17" name="Rectangle 16"/>
          <p:cNvSpPr/>
          <p:nvPr/>
        </p:nvSpPr>
        <p:spPr>
          <a:xfrm>
            <a:off x="0" y="6352420"/>
            <a:ext cx="12188825" cy="276999"/>
          </a:xfrm>
          <a:prstGeom prst="rect">
            <a:avLst/>
          </a:prstGeom>
        </p:spPr>
        <p:txBody>
          <a:bodyPr wrap="square">
            <a:spAutoFit/>
          </a:bodyPr>
          <a:lstStyle/>
          <a:p>
            <a:pPr algn="ctr" defTabSz="914400"/>
            <a:r>
              <a:rPr lang="en-US" sz="1200" dirty="0">
                <a:solidFill>
                  <a:prstClr val="black"/>
                </a:solidFill>
                <a:latin typeface="Calibri"/>
              </a:rPr>
              <a:t>http://itunes.apple.com/us/app/id364361728?mt=8</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601" y="1295400"/>
            <a:ext cx="4044232"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099" y="1309694"/>
            <a:ext cx="4062572" cy="4524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9715410"/>
      </p:ext>
    </p:extLst>
  </p:cSld>
  <p:clrMapOvr>
    <a:masterClrMapping/>
  </p:clrMapOvr>
  <mc:AlternateContent xmlns:mc="http://schemas.openxmlformats.org/markup-compatibility/2006" xmlns:p14="http://schemas.microsoft.com/office/powerpoint/2010/main">
    <mc:Choice Requires="p14">
      <p:transition spd="med" p14:dur="700" advTm="27536">
        <p:fade/>
      </p:transition>
    </mc:Choice>
    <mc:Fallback xmlns="">
      <p:transition xmlns:p14="http://schemas.microsoft.com/office/powerpoint/2010/main" spd="med" advTm="27536">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Access to Enterprise Data</a:t>
            </a:r>
          </a:p>
        </p:txBody>
      </p:sp>
    </p:spTree>
    <p:extLst>
      <p:ext uri="{BB962C8B-B14F-4D97-AF65-F5344CB8AC3E}">
        <p14:creationId xmlns:p14="http://schemas.microsoft.com/office/powerpoint/2010/main" val="2921896965"/>
      </p:ext>
    </p:extLst>
  </p:cSld>
  <p:clrMapOvr>
    <a:masterClrMapping/>
  </p:clrMapOvr>
  <mc:AlternateContent xmlns:mc="http://schemas.openxmlformats.org/markup-compatibility/2006" xmlns:p14="http://schemas.microsoft.com/office/powerpoint/2010/main">
    <mc:Choice Requires="p14">
      <p:transition spd="med" p14:dur="700" advTm="4897">
        <p:fade/>
      </p:transition>
    </mc:Choice>
    <mc:Fallback xmlns="">
      <p:transition xmlns:p14="http://schemas.microsoft.com/office/powerpoint/2010/main" spd="med" advTm="4897">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1. Out of the Box</a:t>
            </a:r>
          </a:p>
          <a:p>
            <a:r>
              <a:rPr lang="en-US" dirty="0" smtClean="0"/>
              <a:t>2. Native Client from </a:t>
            </a:r>
            <a:r>
              <a:rPr lang="en-US" dirty="0" err="1" smtClean="0"/>
              <a:t>AppStore</a:t>
            </a:r>
            <a:endParaRPr lang="en-US" dirty="0" smtClean="0"/>
          </a:p>
          <a:p>
            <a:r>
              <a:rPr lang="en-US" dirty="0" smtClean="0"/>
              <a:t>3. Custom Solution</a:t>
            </a:r>
          </a:p>
        </p:txBody>
      </p:sp>
    </p:spTree>
    <p:extLst>
      <p:ext uri="{BB962C8B-B14F-4D97-AF65-F5344CB8AC3E}">
        <p14:creationId xmlns:p14="http://schemas.microsoft.com/office/powerpoint/2010/main" val="3499012195"/>
      </p:ext>
    </p:extLst>
  </p:cSld>
  <p:clrMapOvr>
    <a:masterClrMapping/>
  </p:clrMapOvr>
  <mc:AlternateContent xmlns:mc="http://schemas.openxmlformats.org/markup-compatibility/2006" xmlns:p14="http://schemas.microsoft.com/office/powerpoint/2010/main">
    <mc:Choice Requires="p14">
      <p:transition spd="med" p14:dur="700" advTm="4897">
        <p:fade/>
      </p:transition>
    </mc:Choice>
    <mc:Fallback xmlns="">
      <p:transition xmlns:p14="http://schemas.microsoft.com/office/powerpoint/2010/main" spd="med" advTm="4897">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372444" y="1143000"/>
            <a:ext cx="2839798" cy="5105400"/>
          </a:xfrm>
          <a:prstGeom prst="rect">
            <a:avLst/>
          </a:prstGeom>
        </p:spPr>
      </p:pic>
      <p:pic>
        <p:nvPicPr>
          <p:cNvPr id="8" name="Picture 7"/>
          <p:cNvPicPr>
            <a:picLocks noChangeAspect="1"/>
          </p:cNvPicPr>
          <p:nvPr/>
        </p:nvPicPr>
        <p:blipFill>
          <a:blip r:embed="rId3"/>
          <a:stretch>
            <a:fillRect/>
          </a:stretch>
        </p:blipFill>
        <p:spPr>
          <a:xfrm>
            <a:off x="1204240" y="1143000"/>
            <a:ext cx="2882824" cy="5105400"/>
          </a:xfrm>
          <a:prstGeom prst="rect">
            <a:avLst/>
          </a:prstGeom>
        </p:spPr>
      </p:pic>
      <p:pic>
        <p:nvPicPr>
          <p:cNvPr id="9" name="Picture 8"/>
          <p:cNvPicPr>
            <a:picLocks noChangeAspect="1"/>
          </p:cNvPicPr>
          <p:nvPr/>
        </p:nvPicPr>
        <p:blipFill>
          <a:blip r:embed="rId4"/>
          <a:stretch>
            <a:fillRect/>
          </a:stretch>
        </p:blipFill>
        <p:spPr>
          <a:xfrm>
            <a:off x="7514889" y="1143000"/>
            <a:ext cx="2889995" cy="5105400"/>
          </a:xfrm>
          <a:prstGeom prst="rect">
            <a:avLst/>
          </a:prstGeom>
        </p:spPr>
      </p:pic>
      <p:sp>
        <p:nvSpPr>
          <p:cNvPr id="10" name="Rectangle 9"/>
          <p:cNvSpPr/>
          <p:nvPr/>
        </p:nvSpPr>
        <p:spPr>
          <a:xfrm>
            <a:off x="2745379" y="6295808"/>
            <a:ext cx="6154637" cy="369332"/>
          </a:xfrm>
          <a:prstGeom prst="rect">
            <a:avLst/>
          </a:prstGeom>
        </p:spPr>
        <p:txBody>
          <a:bodyPr wrap="none">
            <a:spAutoFit/>
          </a:bodyPr>
          <a:lstStyle/>
          <a:p>
            <a:pPr defTabSz="914400"/>
            <a:r>
              <a:rPr lang="en-US" b="1" dirty="0" smtClean="0">
                <a:solidFill>
                  <a:prstClr val="black"/>
                </a:solidFill>
                <a:latin typeface="Calibri"/>
              </a:rPr>
              <a:t>Out of the Box Mobile Access using Microsoft SharePoint 2010</a:t>
            </a:r>
            <a:endParaRPr lang="en-US" dirty="0">
              <a:solidFill>
                <a:prstClr val="black"/>
              </a:solidFill>
              <a:latin typeface="Calibri"/>
            </a:endParaRPr>
          </a:p>
        </p:txBody>
      </p:sp>
    </p:spTree>
    <p:extLst>
      <p:ext uri="{BB962C8B-B14F-4D97-AF65-F5344CB8AC3E}">
        <p14:creationId xmlns:p14="http://schemas.microsoft.com/office/powerpoint/2010/main" val="1577783522"/>
      </p:ext>
    </p:extLst>
  </p:cSld>
  <p:clrMapOvr>
    <a:masterClrMapping/>
  </p:clrMapOvr>
  <mc:AlternateContent xmlns:mc="http://schemas.openxmlformats.org/markup-compatibility/2006" xmlns:p14="http://schemas.microsoft.com/office/powerpoint/2010/main">
    <mc:Choice Requires="p14">
      <p:transition spd="med" p14:dur="700" advTm="179642">
        <p:fade/>
      </p:transition>
    </mc:Choice>
    <mc:Fallback xmlns="">
      <p:transition xmlns:p14="http://schemas.microsoft.com/office/powerpoint/2010/main" spd="med" advTm="179642">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http://itunes.apple.com/us/app/shareplus-office-mobile-client</a:t>
            </a:r>
            <a:r>
              <a:rPr lang="en-US" dirty="0" smtClean="0"/>
              <a:t>/id364895421?mt=8</a:t>
            </a:r>
            <a:endParaRPr lang="en-US" dirty="0"/>
          </a:p>
        </p:txBody>
      </p:sp>
      <p:sp>
        <p:nvSpPr>
          <p:cNvPr id="6" name="Rectangle 5"/>
          <p:cNvSpPr/>
          <p:nvPr/>
        </p:nvSpPr>
        <p:spPr>
          <a:xfrm>
            <a:off x="3263758" y="6135889"/>
            <a:ext cx="5336016" cy="369332"/>
          </a:xfrm>
          <a:prstGeom prst="rect">
            <a:avLst/>
          </a:prstGeom>
        </p:spPr>
        <p:txBody>
          <a:bodyPr wrap="none">
            <a:spAutoFit/>
          </a:bodyPr>
          <a:lstStyle/>
          <a:p>
            <a:pPr defTabSz="914400"/>
            <a:r>
              <a:rPr lang="en-US" b="1" dirty="0" err="1">
                <a:solidFill>
                  <a:prstClr val="black"/>
                </a:solidFill>
                <a:latin typeface="Calibri"/>
              </a:rPr>
              <a:t>SharePlus</a:t>
            </a:r>
            <a:r>
              <a:rPr lang="en-US" b="1" dirty="0">
                <a:solidFill>
                  <a:prstClr val="black"/>
                </a:solidFill>
                <a:latin typeface="Calibri"/>
              </a:rPr>
              <a:t> Office Mobile </a:t>
            </a:r>
            <a:r>
              <a:rPr lang="en-US" b="1" dirty="0" smtClean="0">
                <a:solidFill>
                  <a:prstClr val="black"/>
                </a:solidFill>
                <a:latin typeface="Calibri"/>
              </a:rPr>
              <a:t>Client (Both iPhone and </a:t>
            </a:r>
            <a:r>
              <a:rPr lang="en-US" b="1" dirty="0" err="1" smtClean="0">
                <a:solidFill>
                  <a:prstClr val="black"/>
                </a:solidFill>
                <a:latin typeface="Calibri"/>
              </a:rPr>
              <a:t>iPad</a:t>
            </a:r>
            <a:r>
              <a:rPr lang="en-US" b="1" dirty="0" smtClean="0">
                <a:solidFill>
                  <a:prstClr val="black"/>
                </a:solidFill>
                <a:latin typeface="Calibri"/>
              </a:rPr>
              <a:t>)</a:t>
            </a:r>
            <a:endParaRPr lang="en-US" dirty="0">
              <a:solidFill>
                <a:prstClr val="black"/>
              </a:solidFill>
              <a:latin typeface="Calibri"/>
            </a:endParaRPr>
          </a:p>
        </p:txBody>
      </p:sp>
      <p:grpSp>
        <p:nvGrpSpPr>
          <p:cNvPr id="7" name="Group 6"/>
          <p:cNvGrpSpPr/>
          <p:nvPr/>
        </p:nvGrpSpPr>
        <p:grpSpPr>
          <a:xfrm>
            <a:off x="1244454" y="1143000"/>
            <a:ext cx="2972360" cy="5105400"/>
            <a:chOff x="1674812" y="1066800"/>
            <a:chExt cx="2964426" cy="5569528"/>
          </a:xfrm>
        </p:grpSpPr>
        <p:pic>
          <p:nvPicPr>
            <p:cNvPr id="8" name="Picture 7"/>
            <p:cNvPicPr>
              <a:picLocks noChangeAspect="1"/>
            </p:cNvPicPr>
            <p:nvPr/>
          </p:nvPicPr>
          <p:blipFill>
            <a:blip r:embed="rId2"/>
            <a:stretch>
              <a:fillRect/>
            </a:stretch>
          </p:blipFill>
          <p:spPr>
            <a:xfrm>
              <a:off x="1674812" y="1066800"/>
              <a:ext cx="2964426" cy="5569528"/>
            </a:xfrm>
            <a:prstGeom prst="rect">
              <a:avLst/>
            </a:prstGeom>
          </p:spPr>
        </p:pic>
        <p:pic>
          <p:nvPicPr>
            <p:cNvPr id="9" name="Picture 8"/>
            <p:cNvPicPr>
              <a:picLocks noChangeAspect="1"/>
            </p:cNvPicPr>
            <p:nvPr/>
          </p:nvPicPr>
          <p:blipFill>
            <a:blip r:embed="rId3"/>
            <a:stretch>
              <a:fillRect/>
            </a:stretch>
          </p:blipFill>
          <p:spPr>
            <a:xfrm>
              <a:off x="1969842" y="2010507"/>
              <a:ext cx="2387600" cy="3581400"/>
            </a:xfrm>
            <a:prstGeom prst="rect">
              <a:avLst/>
            </a:prstGeom>
          </p:spPr>
        </p:pic>
      </p:grpSp>
      <p:grpSp>
        <p:nvGrpSpPr>
          <p:cNvPr id="10" name="Group 9"/>
          <p:cNvGrpSpPr/>
          <p:nvPr/>
        </p:nvGrpSpPr>
        <p:grpSpPr>
          <a:xfrm>
            <a:off x="4470246" y="1143000"/>
            <a:ext cx="2927997" cy="5105400"/>
            <a:chOff x="4799012" y="1066800"/>
            <a:chExt cx="2920181" cy="5486400"/>
          </a:xfrm>
        </p:grpSpPr>
        <p:pic>
          <p:nvPicPr>
            <p:cNvPr id="11" name="Picture 10"/>
            <p:cNvPicPr>
              <a:picLocks noChangeAspect="1"/>
            </p:cNvPicPr>
            <p:nvPr/>
          </p:nvPicPr>
          <p:blipFill>
            <a:blip r:embed="rId4"/>
            <a:stretch>
              <a:fillRect/>
            </a:stretch>
          </p:blipFill>
          <p:spPr>
            <a:xfrm>
              <a:off x="4799012" y="1066800"/>
              <a:ext cx="2920181" cy="5486400"/>
            </a:xfrm>
            <a:prstGeom prst="rect">
              <a:avLst/>
            </a:prstGeom>
          </p:spPr>
        </p:pic>
        <p:pic>
          <p:nvPicPr>
            <p:cNvPr id="12" name="Picture 11"/>
            <p:cNvPicPr>
              <a:picLocks noChangeAspect="1"/>
            </p:cNvPicPr>
            <p:nvPr/>
          </p:nvPicPr>
          <p:blipFill>
            <a:blip r:embed="rId5"/>
            <a:stretch>
              <a:fillRect/>
            </a:stretch>
          </p:blipFill>
          <p:spPr>
            <a:xfrm>
              <a:off x="5074502" y="1990969"/>
              <a:ext cx="2387600" cy="3581400"/>
            </a:xfrm>
            <a:prstGeom prst="rect">
              <a:avLst/>
            </a:prstGeom>
          </p:spPr>
        </p:pic>
      </p:grpSp>
      <p:grpSp>
        <p:nvGrpSpPr>
          <p:cNvPr id="13" name="Group 12"/>
          <p:cNvGrpSpPr/>
          <p:nvPr/>
        </p:nvGrpSpPr>
        <p:grpSpPr>
          <a:xfrm>
            <a:off x="7613282" y="1143000"/>
            <a:ext cx="2979754" cy="5105400"/>
            <a:chOff x="7847012" y="990600"/>
            <a:chExt cx="2971800" cy="5486400"/>
          </a:xfrm>
        </p:grpSpPr>
        <p:pic>
          <p:nvPicPr>
            <p:cNvPr id="14" name="Picture 13"/>
            <p:cNvPicPr>
              <a:picLocks noChangeAspect="1"/>
            </p:cNvPicPr>
            <p:nvPr/>
          </p:nvPicPr>
          <p:blipFill>
            <a:blip r:embed="rId6"/>
            <a:stretch>
              <a:fillRect/>
            </a:stretch>
          </p:blipFill>
          <p:spPr>
            <a:xfrm>
              <a:off x="7847012" y="990600"/>
              <a:ext cx="2971800" cy="5486400"/>
            </a:xfrm>
            <a:prstGeom prst="rect">
              <a:avLst/>
            </a:prstGeom>
          </p:spPr>
        </p:pic>
        <p:pic>
          <p:nvPicPr>
            <p:cNvPr id="15" name="Picture 14"/>
            <p:cNvPicPr>
              <a:picLocks noChangeAspect="1"/>
            </p:cNvPicPr>
            <p:nvPr/>
          </p:nvPicPr>
          <p:blipFill>
            <a:blip r:embed="rId7"/>
            <a:stretch>
              <a:fillRect/>
            </a:stretch>
          </p:blipFill>
          <p:spPr>
            <a:xfrm>
              <a:off x="8132272" y="1914769"/>
              <a:ext cx="2413000" cy="3619500"/>
            </a:xfrm>
            <a:prstGeom prst="rect">
              <a:avLst/>
            </a:prstGeom>
          </p:spPr>
        </p:pic>
      </p:grpSp>
    </p:spTree>
    <p:extLst>
      <p:ext uri="{BB962C8B-B14F-4D97-AF65-F5344CB8AC3E}">
        <p14:creationId xmlns:p14="http://schemas.microsoft.com/office/powerpoint/2010/main" val="4282255032"/>
      </p:ext>
    </p:extLst>
  </p:cSld>
  <p:clrMapOvr>
    <a:masterClrMapping/>
  </p:clrMapOvr>
  <mc:AlternateContent xmlns:mc="http://schemas.openxmlformats.org/markup-compatibility/2006" xmlns:p14="http://schemas.microsoft.com/office/powerpoint/2010/main">
    <mc:Choice Requires="p14">
      <p:transition spd="med" p14:dur="700" advTm="179642">
        <p:fade/>
      </p:transition>
    </mc:Choice>
    <mc:Fallback xmlns="">
      <p:transition xmlns:p14="http://schemas.microsoft.com/office/powerpoint/2010/main" spd="med" advTm="179642">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391646"/>
            <a:ext cx="12188825" cy="369332"/>
          </a:xfrm>
          <a:prstGeom prst="rect">
            <a:avLst/>
          </a:prstGeom>
        </p:spPr>
        <p:txBody>
          <a:bodyPr wrap="square">
            <a:spAutoFit/>
          </a:bodyPr>
          <a:lstStyle/>
          <a:p>
            <a:pPr algn="ctr" defTabSz="914400"/>
            <a:r>
              <a:rPr lang="en-US" b="1" dirty="0" smtClean="0">
                <a:solidFill>
                  <a:prstClr val="black"/>
                </a:solidFill>
                <a:latin typeface="Calibri"/>
              </a:rPr>
              <a:t>Custom Document Management Client for the iPad</a:t>
            </a:r>
            <a:endParaRPr lang="en-US" dirty="0">
              <a:solidFill>
                <a:prstClr val="black"/>
              </a:solidFill>
              <a:latin typeface="Calibri"/>
            </a:endParaRPr>
          </a:p>
        </p:txBody>
      </p:sp>
      <p:grpSp>
        <p:nvGrpSpPr>
          <p:cNvPr id="16" name="Group 15"/>
          <p:cNvGrpSpPr/>
          <p:nvPr/>
        </p:nvGrpSpPr>
        <p:grpSpPr>
          <a:xfrm>
            <a:off x="1986494" y="323615"/>
            <a:ext cx="8220843" cy="6934200"/>
            <a:chOff x="227012" y="533400"/>
            <a:chExt cx="6934200" cy="6934200"/>
          </a:xfrm>
        </p:grpSpPr>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backgroundRemoval t="2344" b="96875" l="9961" r="89844">
                          <a14:foregroundMark x1="82227" y1="79883" x2="82227" y2="79883"/>
                        </a14:backgroundRemoval>
                      </a14:imgEffect>
                    </a14:imgLayer>
                  </a14:imgProps>
                </a:ext>
              </a:extLst>
            </a:blip>
            <a:stretch>
              <a:fillRect/>
            </a:stretch>
          </p:blipFill>
          <p:spPr>
            <a:xfrm rot="5400000">
              <a:off x="227012" y="533400"/>
              <a:ext cx="6934200" cy="693420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692747" y="1400555"/>
              <a:ext cx="4054384" cy="5215673"/>
            </a:xfrm>
            <a:prstGeom prst="rect">
              <a:avLst/>
            </a:prstGeom>
          </p:spPr>
        </p:pic>
      </p:grpSp>
    </p:spTree>
    <p:extLst>
      <p:ext uri="{BB962C8B-B14F-4D97-AF65-F5344CB8AC3E}">
        <p14:creationId xmlns:p14="http://schemas.microsoft.com/office/powerpoint/2010/main" val="301574639"/>
      </p:ext>
    </p:extLst>
  </p:cSld>
  <p:clrMapOvr>
    <a:masterClrMapping/>
  </p:clrMapOvr>
  <mc:AlternateContent xmlns:mc="http://schemas.openxmlformats.org/markup-compatibility/2006" xmlns:p14="http://schemas.microsoft.com/office/powerpoint/2010/main">
    <mc:Choice Requires="p14">
      <p:transition spd="med" p14:dur="700" advTm="179642">
        <p:fade/>
      </p:transition>
    </mc:Choice>
    <mc:Fallback xmlns="">
      <p:transition xmlns:p14="http://schemas.microsoft.com/office/powerpoint/2010/main" spd="med" advTm="179642">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Equipping the Sales Force</a:t>
            </a:r>
            <a:endParaRPr lang="en-US" dirty="0"/>
          </a:p>
        </p:txBody>
      </p:sp>
    </p:spTree>
    <p:extLst>
      <p:ext uri="{BB962C8B-B14F-4D97-AF65-F5344CB8AC3E}">
        <p14:creationId xmlns:p14="http://schemas.microsoft.com/office/powerpoint/2010/main" val="2089942242"/>
      </p:ext>
    </p:extLst>
  </p:cSld>
  <p:clrMapOvr>
    <a:masterClrMapping/>
  </p:clrMapOvr>
  <mc:AlternateContent xmlns:mc="http://schemas.openxmlformats.org/markup-compatibility/2006" xmlns:p14="http://schemas.microsoft.com/office/powerpoint/2010/main">
    <mc:Choice Requires="p14">
      <p:transition spd="med" p14:dur="700" advTm="4204">
        <p:fade/>
      </p:transition>
    </mc:Choice>
    <mc:Fallback xmlns="">
      <p:transition xmlns:p14="http://schemas.microsoft.com/office/powerpoint/2010/main" spd="med" advTm="4204">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12944" y="1447800"/>
            <a:ext cx="10866440" cy="1371600"/>
            <a:chOff x="534847" y="1447800"/>
            <a:chExt cx="8151953" cy="1371600"/>
          </a:xfrm>
        </p:grpSpPr>
        <p:pic>
          <p:nvPicPr>
            <p:cNvPr id="8" name="Picture 5" descr="C:\Users\sguest\AppData\Local\Microsoft\Windows\Temporary Internet Files\Content.IE5\QO7NE56Q\MP90038270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847" y="1447800"/>
              <a:ext cx="1598753" cy="137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8400" y="1821051"/>
              <a:ext cx="6248400" cy="584775"/>
            </a:xfrm>
            <a:prstGeom prst="rect">
              <a:avLst/>
            </a:prstGeom>
            <a:noFill/>
          </p:spPr>
          <p:txBody>
            <a:bodyPr wrap="square" rtlCol="0">
              <a:spAutoFit/>
            </a:bodyPr>
            <a:lstStyle/>
            <a:p>
              <a:pPr defTabSz="914400"/>
              <a:r>
                <a:rPr lang="en-US" sz="3200" dirty="0" smtClean="0">
                  <a:solidFill>
                    <a:prstClr val="white"/>
                  </a:solidFill>
                  <a:latin typeface="Segoe UI" pitchFamily="34" charset="0"/>
                  <a:ea typeface="Segoe UI" pitchFamily="34" charset="0"/>
                  <a:cs typeface="Segoe UI" pitchFamily="34" charset="0"/>
                </a:rPr>
                <a:t>Current and Emerging </a:t>
              </a:r>
              <a:r>
                <a:rPr lang="en-US" sz="3200" dirty="0">
                  <a:solidFill>
                    <a:prstClr val="white"/>
                  </a:solidFill>
                  <a:latin typeface="Segoe UI" pitchFamily="34" charset="0"/>
                  <a:ea typeface="Segoe UI" pitchFamily="34" charset="0"/>
                  <a:cs typeface="Segoe UI" pitchFamily="34" charset="0"/>
                </a:rPr>
                <a:t>T</a:t>
              </a:r>
              <a:r>
                <a:rPr lang="en-US" sz="3200" dirty="0" smtClean="0">
                  <a:solidFill>
                    <a:prstClr val="white"/>
                  </a:solidFill>
                  <a:latin typeface="Segoe UI" pitchFamily="34" charset="0"/>
                  <a:ea typeface="Segoe UI" pitchFamily="34" charset="0"/>
                  <a:cs typeface="Segoe UI" pitchFamily="34" charset="0"/>
                </a:rPr>
                <a:t>rends</a:t>
              </a:r>
            </a:p>
          </p:txBody>
        </p:sp>
      </p:grpSp>
      <p:grpSp>
        <p:nvGrpSpPr>
          <p:cNvPr id="5" name="Group 4"/>
          <p:cNvGrpSpPr/>
          <p:nvPr/>
        </p:nvGrpSpPr>
        <p:grpSpPr>
          <a:xfrm>
            <a:off x="701563" y="3114959"/>
            <a:ext cx="11487273" cy="1381335"/>
            <a:chOff x="701553" y="3114953"/>
            <a:chExt cx="11487273" cy="1381335"/>
          </a:xfrm>
        </p:grpSpPr>
        <p:pic>
          <p:nvPicPr>
            <p:cNvPr id="11" name="Picture 10"/>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701553" y="3114953"/>
              <a:ext cx="2142005" cy="138133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250355" y="3461574"/>
              <a:ext cx="8938471" cy="584776"/>
            </a:xfrm>
            <a:prstGeom prst="rect">
              <a:avLst/>
            </a:prstGeom>
            <a:noFill/>
          </p:spPr>
          <p:txBody>
            <a:bodyPr wrap="square" rtlCol="0">
              <a:spAutoFit/>
            </a:bodyPr>
            <a:lstStyle/>
            <a:p>
              <a:pPr defTabSz="914400"/>
              <a:r>
                <a:rPr lang="en-US" sz="3200" dirty="0" smtClean="0">
                  <a:solidFill>
                    <a:prstClr val="white"/>
                  </a:solidFill>
                  <a:latin typeface="Segoe UI" pitchFamily="34" charset="0"/>
                  <a:ea typeface="Segoe UI" pitchFamily="34" charset="0"/>
                  <a:cs typeface="Segoe UI" pitchFamily="34" charset="0"/>
                </a:rPr>
                <a:t>Mobile Solutions for the Enterprise</a:t>
              </a:r>
              <a:endParaRPr lang="en-US" sz="3200" dirty="0">
                <a:solidFill>
                  <a:prstClr val="white"/>
                </a:solidFill>
                <a:latin typeface="Segoe UI" pitchFamily="34" charset="0"/>
                <a:ea typeface="Segoe UI" pitchFamily="34" charset="0"/>
                <a:cs typeface="Segoe UI" pitchFamily="34" charset="0"/>
              </a:endParaRPr>
            </a:p>
          </p:txBody>
        </p:sp>
      </p:grpSp>
      <p:grpSp>
        <p:nvGrpSpPr>
          <p:cNvPr id="9" name="Group 8"/>
          <p:cNvGrpSpPr/>
          <p:nvPr/>
        </p:nvGrpSpPr>
        <p:grpSpPr>
          <a:xfrm>
            <a:off x="712944" y="4800617"/>
            <a:ext cx="10866441" cy="1371601"/>
            <a:chOff x="534846" y="4800598"/>
            <a:chExt cx="8151954" cy="1371601"/>
          </a:xfrm>
        </p:grpSpPr>
        <p:pic>
          <p:nvPicPr>
            <p:cNvPr id="1026" name="Picture 2" descr="C:\Users\Simon.Guest\AppData\Local\Microsoft\Windows\Temporary Internet Files\Content.IE5\ORYJADLL\MP90044865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846" y="4800598"/>
              <a:ext cx="1598754" cy="1371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38400" y="5153472"/>
              <a:ext cx="6248400" cy="584776"/>
            </a:xfrm>
            <a:prstGeom prst="rect">
              <a:avLst/>
            </a:prstGeom>
            <a:noFill/>
          </p:spPr>
          <p:txBody>
            <a:bodyPr wrap="square" rtlCol="0">
              <a:spAutoFit/>
            </a:bodyPr>
            <a:lstStyle/>
            <a:p>
              <a:pPr defTabSz="914400"/>
              <a:r>
                <a:rPr lang="en-US" sz="3200" dirty="0" smtClean="0">
                  <a:solidFill>
                    <a:prstClr val="white"/>
                  </a:solidFill>
                  <a:latin typeface="Segoe UI" pitchFamily="34" charset="0"/>
                  <a:ea typeface="Segoe UI" pitchFamily="34" charset="0"/>
                  <a:cs typeface="Segoe UI" pitchFamily="34" charset="0"/>
                </a:rPr>
                <a:t>Spark Ideas for your Organization</a:t>
              </a:r>
              <a:endParaRPr lang="en-US" sz="3200" dirty="0">
                <a:solidFill>
                  <a:prstClr val="white"/>
                </a:solidFill>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354189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http://accessdynamicscrm.com/</a:t>
            </a:r>
          </a:p>
        </p:txBody>
      </p:sp>
      <p:sp>
        <p:nvSpPr>
          <p:cNvPr id="6" name="Rectangle 5"/>
          <p:cNvSpPr/>
          <p:nvPr/>
        </p:nvSpPr>
        <p:spPr>
          <a:xfrm>
            <a:off x="0" y="6096000"/>
            <a:ext cx="12188825" cy="369332"/>
          </a:xfrm>
          <a:prstGeom prst="rect">
            <a:avLst/>
          </a:prstGeom>
        </p:spPr>
        <p:txBody>
          <a:bodyPr wrap="square">
            <a:spAutoFit/>
          </a:bodyPr>
          <a:lstStyle/>
          <a:p>
            <a:pPr algn="ctr" defTabSz="914400"/>
            <a:r>
              <a:rPr lang="en-US" b="1" dirty="0" err="1" smtClean="0">
                <a:solidFill>
                  <a:prstClr val="black"/>
                </a:solidFill>
                <a:latin typeface="Calibri"/>
              </a:rPr>
              <a:t>TenDigits</a:t>
            </a:r>
            <a:r>
              <a:rPr lang="en-US" b="1" dirty="0" smtClean="0">
                <a:solidFill>
                  <a:prstClr val="black"/>
                </a:solidFill>
                <a:latin typeface="Calibri"/>
              </a:rPr>
              <a:t> </a:t>
            </a:r>
            <a:r>
              <a:rPr lang="en-US" b="1" dirty="0" err="1" smtClean="0">
                <a:solidFill>
                  <a:prstClr val="black"/>
                </a:solidFill>
                <a:latin typeface="Calibri"/>
              </a:rPr>
              <a:t>MobileAccess</a:t>
            </a:r>
            <a:r>
              <a:rPr lang="en-US" b="1" dirty="0" smtClean="0">
                <a:solidFill>
                  <a:prstClr val="black"/>
                </a:solidFill>
                <a:latin typeface="Calibri"/>
              </a:rPr>
              <a:t> Online (Dynamics CRM for BlackBerry and Windows Mobile 6)</a:t>
            </a:r>
            <a:endParaRPr lang="en-US" dirty="0">
              <a:solidFill>
                <a:prstClr val="black"/>
              </a:solidFill>
              <a:latin typeface="Calibri"/>
            </a:endParaRPr>
          </a:p>
        </p:txBody>
      </p:sp>
      <p:pic>
        <p:nvPicPr>
          <p:cNvPr id="7" name="Picture 6"/>
          <p:cNvPicPr>
            <a:picLocks noChangeAspect="1"/>
          </p:cNvPicPr>
          <p:nvPr/>
        </p:nvPicPr>
        <p:blipFill>
          <a:blip r:embed="rId2"/>
          <a:stretch>
            <a:fillRect/>
          </a:stretch>
        </p:blipFill>
        <p:spPr>
          <a:xfrm>
            <a:off x="2529960" y="1131706"/>
            <a:ext cx="6793056" cy="5153907"/>
          </a:xfrm>
          <a:prstGeom prst="rect">
            <a:avLst/>
          </a:prstGeom>
        </p:spPr>
      </p:pic>
    </p:spTree>
    <p:extLst>
      <p:ext uri="{BB962C8B-B14F-4D97-AF65-F5344CB8AC3E}">
        <p14:creationId xmlns:p14="http://schemas.microsoft.com/office/powerpoint/2010/main" val="1525143804"/>
      </p:ext>
    </p:extLst>
  </p:cSld>
  <p:clrMapOvr>
    <a:masterClrMapping/>
  </p:clrMapOvr>
  <mc:AlternateContent xmlns:mc="http://schemas.openxmlformats.org/markup-compatibility/2006" xmlns:p14="http://schemas.microsoft.com/office/powerpoint/2010/main">
    <mc:Choice Requires="p14">
      <p:transition spd="med" p14:dur="700" advTm="76956">
        <p:fade/>
      </p:transition>
    </mc:Choice>
    <mc:Fallback xmlns="">
      <p:transition xmlns:p14="http://schemas.microsoft.com/office/powerpoint/2010/main" spd="med" advTm="76956">
        <p:fad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32416" y="6419867"/>
            <a:ext cx="4531146" cy="369332"/>
          </a:xfrm>
          <a:prstGeom prst="rect">
            <a:avLst/>
          </a:prstGeom>
        </p:spPr>
        <p:txBody>
          <a:bodyPr wrap="none">
            <a:spAutoFit/>
          </a:bodyPr>
          <a:lstStyle/>
          <a:p>
            <a:pPr defTabSz="914400"/>
            <a:r>
              <a:rPr lang="en-US" b="1" dirty="0" smtClean="0">
                <a:solidFill>
                  <a:prstClr val="black"/>
                </a:solidFill>
                <a:latin typeface="Calibri"/>
              </a:rPr>
              <a:t>Neudesic - Dynamics CRM Accelerator for </a:t>
            </a:r>
            <a:r>
              <a:rPr lang="en-US" b="1" dirty="0" err="1" smtClean="0">
                <a:solidFill>
                  <a:prstClr val="black"/>
                </a:solidFill>
                <a:latin typeface="Calibri"/>
              </a:rPr>
              <a:t>iOS</a:t>
            </a:r>
            <a:endParaRPr lang="en-US" dirty="0">
              <a:solidFill>
                <a:prstClr val="black"/>
              </a:solidFill>
              <a:latin typeface="Calibri"/>
            </a:endParaRPr>
          </a:p>
        </p:txBody>
      </p:sp>
      <p:pic>
        <p:nvPicPr>
          <p:cNvPr id="7" name="Picture 6"/>
          <p:cNvPicPr>
            <a:picLocks noChangeAspect="1"/>
          </p:cNvPicPr>
          <p:nvPr/>
        </p:nvPicPr>
        <p:blipFill>
          <a:blip r:embed="rId2">
            <a:clrChange>
              <a:clrFrom>
                <a:srgbClr val="37669E"/>
              </a:clrFrom>
              <a:clrTo>
                <a:srgbClr val="37669E">
                  <a:alpha val="0"/>
                </a:srgbClr>
              </a:clrTo>
            </a:clrChange>
            <a:extLst>
              <a:ext uri="{BEBA8EAE-BF5A-486C-A8C5-ECC9F3942E4B}">
                <a14:imgProps xmlns:a14="http://schemas.microsoft.com/office/drawing/2010/main">
                  <a14:imgLayer r:embed="rId3">
                    <a14:imgEffect>
                      <a14:backgroundRemoval t="1313" b="97812" l="2905" r="96680"/>
                    </a14:imgEffect>
                  </a14:imgLayer>
                </a14:imgProps>
              </a:ext>
            </a:extLst>
          </a:blip>
          <a:stretch>
            <a:fillRect/>
          </a:stretch>
        </p:blipFill>
        <p:spPr>
          <a:xfrm>
            <a:off x="1863651" y="1171103"/>
            <a:ext cx="2667000" cy="505734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40" b="98462" l="2119" r="96186"/>
                    </a14:imgEffect>
                  </a14:imgLayer>
                </a14:imgProps>
              </a:ext>
            </a:extLst>
          </a:blip>
          <a:stretch>
            <a:fillRect/>
          </a:stretch>
        </p:blipFill>
        <p:spPr>
          <a:xfrm>
            <a:off x="4530651" y="1186543"/>
            <a:ext cx="2667000" cy="4994974"/>
          </a:xfrm>
          <a:prstGeom prst="rect">
            <a:avLst/>
          </a:prstGeom>
          <a:noFill/>
          <a:ln>
            <a:noFill/>
          </a:ln>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2397" b="97821" l="3306" r="95868">
                        <a14:foregroundMark x1="36364" y1="3486" x2="36364" y2="3486"/>
                      </a14:backgroundRemoval>
                    </a14:imgEffect>
                  </a14:imgLayer>
                </a14:imgProps>
              </a:ext>
            </a:extLst>
          </a:blip>
          <a:stretch>
            <a:fillRect/>
          </a:stretch>
        </p:blipFill>
        <p:spPr>
          <a:xfrm>
            <a:off x="7218137" y="1155817"/>
            <a:ext cx="2658257" cy="5041900"/>
          </a:xfrm>
          <a:prstGeom prst="rect">
            <a:avLst/>
          </a:prstGeom>
        </p:spPr>
      </p:pic>
    </p:spTree>
    <p:extLst>
      <p:ext uri="{BB962C8B-B14F-4D97-AF65-F5344CB8AC3E}">
        <p14:creationId xmlns:p14="http://schemas.microsoft.com/office/powerpoint/2010/main" val="3936114445"/>
      </p:ext>
    </p:extLst>
  </p:cSld>
  <p:clrMapOvr>
    <a:masterClrMapping/>
  </p:clrMapOvr>
  <mc:AlternateContent xmlns:mc="http://schemas.openxmlformats.org/markup-compatibility/2006" xmlns:p14="http://schemas.microsoft.com/office/powerpoint/2010/main">
    <mc:Choice Requires="p14">
      <p:transition spd="med" p14:dur="700" advTm="179642">
        <p:fade/>
      </p:transition>
    </mc:Choice>
    <mc:Fallback xmlns="">
      <p:transition xmlns:p14="http://schemas.microsoft.com/office/powerpoint/2010/main" spd="med" advTm="179642">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Enterprise Collaboration</a:t>
            </a:r>
          </a:p>
        </p:txBody>
      </p:sp>
    </p:spTree>
    <p:extLst>
      <p:ext uri="{BB962C8B-B14F-4D97-AF65-F5344CB8AC3E}">
        <p14:creationId xmlns:p14="http://schemas.microsoft.com/office/powerpoint/2010/main" val="1791608712"/>
      </p:ext>
    </p:extLst>
  </p:cSld>
  <p:clrMapOvr>
    <a:masterClrMapping/>
  </p:clrMapOvr>
  <mc:AlternateContent xmlns:mc="http://schemas.openxmlformats.org/markup-compatibility/2006" xmlns:p14="http://schemas.microsoft.com/office/powerpoint/2010/main">
    <mc:Choice Requires="p14">
      <p:transition spd="med" p14:dur="700" advTm="4897">
        <p:fade/>
      </p:transition>
    </mc:Choice>
    <mc:Fallback xmlns="">
      <p:transition xmlns:p14="http://schemas.microsoft.com/office/powerpoint/2010/main" spd="med" advTm="4897">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Neudesic Pulse</a:t>
            </a:r>
          </a:p>
          <a:p>
            <a:endParaRPr lang="en-US" dirty="0"/>
          </a:p>
          <a:p>
            <a:endParaRPr lang="en-US" dirty="0" smtClean="0"/>
          </a:p>
          <a:p>
            <a:endParaRPr lang="en-US" dirty="0"/>
          </a:p>
          <a:p>
            <a:endParaRPr lang="en-US" dirty="0" smtClean="0"/>
          </a:p>
          <a:p>
            <a:endParaRPr lang="en-US" dirty="0"/>
          </a:p>
          <a:p>
            <a:endParaRPr lang="en-US" dirty="0"/>
          </a:p>
        </p:txBody>
      </p:sp>
      <p:pic>
        <p:nvPicPr>
          <p:cNvPr id="3" name="Picture 2" descr="WP7_Image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3419" y="2133601"/>
            <a:ext cx="2176310" cy="3626993"/>
          </a:xfrm>
          <a:prstGeom prst="rect">
            <a:avLst/>
          </a:prstGeom>
          <a:effectLst>
            <a:reflection blurRad="6350" stA="52000" endA="300" endPos="35000" dir="5400000" sy="-100000" algn="bl" rotWithShape="0"/>
          </a:effectLst>
        </p:spPr>
      </p:pic>
      <p:pic>
        <p:nvPicPr>
          <p:cNvPr id="4" name="Picture 3" descr="iPhone_Image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19350" y="2133605"/>
            <a:ext cx="2176456" cy="3706645"/>
          </a:xfrm>
          <a:prstGeom prst="rect">
            <a:avLst/>
          </a:prstGeom>
          <a:effectLst>
            <a:reflection blurRad="6350" stA="52000" endA="300" endPos="35000" dir="5400000" sy="-100000" algn="bl" rotWithShape="0"/>
          </a:effectLst>
        </p:spPr>
      </p:pic>
      <p:pic>
        <p:nvPicPr>
          <p:cNvPr id="5" name="Picture 4" descr="Android_Image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9424" y="2133600"/>
            <a:ext cx="2098725" cy="3666504"/>
          </a:xfrm>
          <a:prstGeom prst="rect">
            <a:avLst/>
          </a:prstGeom>
          <a:effectLst>
            <a:reflection blurRad="6350" stA="52000" endA="300" endPos="35000" dir="5400000" sy="-100000" algn="bl" rotWithShape="0"/>
          </a:effectLst>
        </p:spPr>
      </p:pic>
      <p:pic>
        <p:nvPicPr>
          <p:cNvPr id="6" name="Picture 5" descr="Blackberry_Image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0240" y="2133600"/>
            <a:ext cx="2207401" cy="3657600"/>
          </a:xfrm>
          <a:prstGeom prst="rect">
            <a:avLst/>
          </a:prstGeom>
          <a:effectLst>
            <a:reflection blurRad="6350" stA="52000" endA="300" endPos="35000" dir="5400000" sy="-100000" algn="bl" rotWithShape="0"/>
          </a:effectLst>
        </p:spPr>
      </p:pic>
      <p:sp>
        <p:nvSpPr>
          <p:cNvPr id="7" name="TextBox 6"/>
          <p:cNvSpPr txBox="1"/>
          <p:nvPr/>
        </p:nvSpPr>
        <p:spPr>
          <a:xfrm>
            <a:off x="0" y="6550242"/>
            <a:ext cx="12188825" cy="307777"/>
          </a:xfrm>
          <a:prstGeom prst="rect">
            <a:avLst/>
          </a:prstGeom>
          <a:noFill/>
        </p:spPr>
        <p:txBody>
          <a:bodyPr wrap="square" rtlCol="0">
            <a:spAutoFit/>
          </a:bodyPr>
          <a:lstStyle/>
          <a:p>
            <a:pPr algn="ctr" defTabSz="914400"/>
            <a:r>
              <a:rPr lang="en-US" sz="1400" dirty="0" smtClean="0">
                <a:solidFill>
                  <a:prstClr val="black"/>
                </a:solidFill>
                <a:latin typeface="Calibri"/>
              </a:rPr>
              <a:t>http://</a:t>
            </a:r>
            <a:r>
              <a:rPr lang="en-US" sz="1400" dirty="0" err="1" smtClean="0">
                <a:solidFill>
                  <a:prstClr val="black"/>
                </a:solidFill>
                <a:latin typeface="Calibri"/>
              </a:rPr>
              <a:t>www.whatispulse.com</a:t>
            </a:r>
            <a:r>
              <a:rPr lang="en-US" sz="1400" dirty="0" smtClean="0">
                <a:solidFill>
                  <a:prstClr val="black"/>
                </a:solidFill>
                <a:latin typeface="Calibri"/>
              </a:rPr>
              <a:t> </a:t>
            </a:r>
            <a:endParaRPr lang="en-US" sz="1400" dirty="0">
              <a:solidFill>
                <a:prstClr val="black"/>
              </a:solidFill>
              <a:latin typeface="Calibri"/>
            </a:endParaRPr>
          </a:p>
        </p:txBody>
      </p:sp>
    </p:spTree>
    <p:extLst>
      <p:ext uri="{BB962C8B-B14F-4D97-AF65-F5344CB8AC3E}">
        <p14:creationId xmlns:p14="http://schemas.microsoft.com/office/powerpoint/2010/main" val="67165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Business Intelligence</a:t>
            </a:r>
            <a:endParaRPr lang="en-US" dirty="0"/>
          </a:p>
        </p:txBody>
      </p:sp>
    </p:spTree>
    <p:extLst>
      <p:ext uri="{BB962C8B-B14F-4D97-AF65-F5344CB8AC3E}">
        <p14:creationId xmlns:p14="http://schemas.microsoft.com/office/powerpoint/2010/main" val="3348842658"/>
      </p:ext>
    </p:extLst>
  </p:cSld>
  <p:clrMapOvr>
    <a:masterClrMapping/>
  </p:clrMapOvr>
  <mc:AlternateContent xmlns:mc="http://schemas.openxmlformats.org/markup-compatibility/2006" xmlns:p14="http://schemas.microsoft.com/office/powerpoint/2010/main">
    <mc:Choice Requires="p14">
      <p:transition spd="med" p14:dur="700" advTm="10852">
        <p:fade/>
      </p:transition>
    </mc:Choice>
    <mc:Fallback xmlns="">
      <p:transition xmlns:p14="http://schemas.microsoft.com/office/powerpoint/2010/main" spd="med" advTm="10852">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763" y="1295406"/>
            <a:ext cx="8589212" cy="4562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1"/>
          <p:cNvSpPr>
            <a:spLocks noGrp="1"/>
          </p:cNvSpPr>
          <p:nvPr>
            <p:ph type="body" sz="quarter" idx="10"/>
          </p:nvPr>
        </p:nvSpPr>
        <p:spPr/>
        <p:txBody>
          <a:bodyPr>
            <a:normAutofit/>
          </a:bodyPr>
          <a:lstStyle/>
          <a:p>
            <a:r>
              <a:rPr lang="en-US" sz="1200" dirty="0"/>
              <a:t>http://www.apple.com/iphone/business/apps/in-house/</a:t>
            </a:r>
          </a:p>
        </p:txBody>
      </p:sp>
      <p:sp>
        <p:nvSpPr>
          <p:cNvPr id="7" name="Rectangle 6"/>
          <p:cNvSpPr/>
          <p:nvPr/>
        </p:nvSpPr>
        <p:spPr>
          <a:xfrm>
            <a:off x="0" y="6096000"/>
            <a:ext cx="12188825" cy="369332"/>
          </a:xfrm>
          <a:prstGeom prst="rect">
            <a:avLst/>
          </a:prstGeom>
        </p:spPr>
        <p:txBody>
          <a:bodyPr wrap="square">
            <a:spAutoFit/>
          </a:bodyPr>
          <a:lstStyle/>
          <a:p>
            <a:pPr algn="ctr" defTabSz="914400"/>
            <a:r>
              <a:rPr lang="en-US" b="1" dirty="0" smtClean="0">
                <a:solidFill>
                  <a:prstClr val="black"/>
                </a:solidFill>
                <a:latin typeface="Calibri"/>
              </a:rPr>
              <a:t>Axel Springer (Large Publication House in Germany)</a:t>
            </a:r>
            <a:endParaRPr lang="en-US" dirty="0">
              <a:solidFill>
                <a:prstClr val="black"/>
              </a:solidFill>
              <a:latin typeface="Calibri"/>
            </a:endParaRPr>
          </a:p>
        </p:txBody>
      </p:sp>
    </p:spTree>
    <p:extLst>
      <p:ext uri="{BB962C8B-B14F-4D97-AF65-F5344CB8AC3E}">
        <p14:creationId xmlns:p14="http://schemas.microsoft.com/office/powerpoint/2010/main" val="798665281"/>
      </p:ext>
    </p:extLst>
  </p:cSld>
  <p:clrMapOvr>
    <a:masterClrMapping/>
  </p:clrMapOvr>
  <mc:AlternateContent xmlns:mc="http://schemas.openxmlformats.org/markup-compatibility/2006" xmlns:p14="http://schemas.microsoft.com/office/powerpoint/2010/main">
    <mc:Choice Requires="p14">
      <p:transition spd="med" p14:dur="700" advTm="54384">
        <p:fade/>
      </p:transition>
    </mc:Choice>
    <mc:Fallback xmlns="">
      <p:transition xmlns:p14="http://schemas.microsoft.com/office/powerpoint/2010/main" spd="med" advTm="54384">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0"/>
          </p:nvPr>
        </p:nvSpPr>
        <p:spPr/>
        <p:txBody>
          <a:bodyPr>
            <a:normAutofit/>
          </a:bodyPr>
          <a:lstStyle/>
          <a:p>
            <a:r>
              <a:rPr lang="en-US" sz="1200" dirty="0" smtClean="0"/>
              <a:t>http://www.predixionsoftware.com</a:t>
            </a:r>
            <a:endParaRPr lang="en-US" sz="1200" dirty="0"/>
          </a:p>
        </p:txBody>
      </p:sp>
      <p:sp>
        <p:nvSpPr>
          <p:cNvPr id="7" name="Rectangle 6"/>
          <p:cNvSpPr/>
          <p:nvPr/>
        </p:nvSpPr>
        <p:spPr>
          <a:xfrm>
            <a:off x="0" y="6096000"/>
            <a:ext cx="12188825" cy="369332"/>
          </a:xfrm>
          <a:prstGeom prst="rect">
            <a:avLst/>
          </a:prstGeom>
        </p:spPr>
        <p:txBody>
          <a:bodyPr wrap="square">
            <a:spAutoFit/>
          </a:bodyPr>
          <a:lstStyle/>
          <a:p>
            <a:pPr algn="ctr" defTabSz="914400"/>
            <a:r>
              <a:rPr lang="en-US" b="1" dirty="0" smtClean="0">
                <a:solidFill>
                  <a:prstClr val="black"/>
                </a:solidFill>
                <a:latin typeface="Calibri"/>
              </a:rPr>
              <a:t>Mobile Predictive Analytics</a:t>
            </a:r>
            <a:endParaRPr lang="en-US" dirty="0">
              <a:solidFill>
                <a:prstClr val="black"/>
              </a:solidFill>
              <a:latin typeface="Calibri"/>
            </a:endParaRPr>
          </a:p>
        </p:txBody>
      </p:sp>
      <p:grpSp>
        <p:nvGrpSpPr>
          <p:cNvPr id="2" name="Group 1"/>
          <p:cNvGrpSpPr/>
          <p:nvPr/>
        </p:nvGrpSpPr>
        <p:grpSpPr>
          <a:xfrm>
            <a:off x="4722657" y="1365191"/>
            <a:ext cx="2803490" cy="4267200"/>
            <a:chOff x="6705600" y="1371600"/>
            <a:chExt cx="2291428" cy="4267200"/>
          </a:xfrm>
        </p:grpSpPr>
        <p:grpSp>
          <p:nvGrpSpPr>
            <p:cNvPr id="5" name="Group 4"/>
            <p:cNvGrpSpPr/>
            <p:nvPr/>
          </p:nvGrpSpPr>
          <p:grpSpPr>
            <a:xfrm>
              <a:off x="6705600" y="1371600"/>
              <a:ext cx="2291428" cy="4267200"/>
              <a:chOff x="1478201" y="1143000"/>
              <a:chExt cx="2291428" cy="4267200"/>
            </a:xfrm>
          </p:grpSpPr>
          <p:sp>
            <p:nvSpPr>
              <p:cNvPr id="8" name="Rectangle 7"/>
              <p:cNvSpPr/>
              <p:nvPr/>
            </p:nvSpPr>
            <p:spPr>
              <a:xfrm>
                <a:off x="1676400" y="1828800"/>
                <a:ext cx="1905000" cy="289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9"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8201" y="1143000"/>
                <a:ext cx="229142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170"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123" y="2266950"/>
              <a:ext cx="1883676" cy="268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90380598"/>
      </p:ext>
    </p:extLst>
  </p:cSld>
  <p:clrMapOvr>
    <a:masterClrMapping/>
  </p:clrMapOvr>
  <mc:AlternateContent xmlns:mc="http://schemas.openxmlformats.org/markup-compatibility/2006" xmlns:p14="http://schemas.microsoft.com/office/powerpoint/2010/main">
    <mc:Choice Requires="p14">
      <p:transition spd="med" p14:dur="700" advTm="54384">
        <p:fade/>
      </p:transition>
    </mc:Choice>
    <mc:Fallback xmlns="">
      <p:transition xmlns:p14="http://schemas.microsoft.com/office/powerpoint/2010/main" spd="med" advTm="54384">
        <p:fade/>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t>
            </a:r>
            <a:r>
              <a:rPr lang="en-US" dirty="0"/>
              <a:t>W</a:t>
            </a:r>
            <a:r>
              <a:rPr lang="en-US" dirty="0" smtClean="0"/>
              <a:t>ith great power comes great responsibility”</a:t>
            </a:r>
            <a:endParaRPr lang="en-US" dirty="0"/>
          </a:p>
        </p:txBody>
      </p:sp>
    </p:spTree>
    <p:extLst>
      <p:ext uri="{BB962C8B-B14F-4D97-AF65-F5344CB8AC3E}">
        <p14:creationId xmlns:p14="http://schemas.microsoft.com/office/powerpoint/2010/main" val="145044325"/>
      </p:ext>
    </p:extLst>
  </p:cSld>
  <p:clrMapOvr>
    <a:masterClrMapping/>
  </p:clrMapOvr>
  <mc:AlternateContent xmlns:mc="http://schemas.openxmlformats.org/markup-compatibility/2006" xmlns:p14="http://schemas.microsoft.com/office/powerpoint/2010/main">
    <mc:Choice Requires="p14">
      <p:transition spd="med" p14:dur="700" advTm="4204">
        <p:fade/>
      </p:transition>
    </mc:Choice>
    <mc:Fallback xmlns="">
      <p:transition xmlns:p14="http://schemas.microsoft.com/office/powerpoint/2010/main" spd="med" advTm="4204">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58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ular Callout 2"/>
          <p:cNvSpPr/>
          <p:nvPr/>
        </p:nvSpPr>
        <p:spPr>
          <a:xfrm>
            <a:off x="664450" y="1425640"/>
            <a:ext cx="8698838" cy="609600"/>
          </a:xfrm>
          <a:prstGeom prst="wedgeRectCallout">
            <a:avLst>
              <a:gd name="adj1" fmla="val -58149"/>
              <a:gd name="adj2" fmla="val 42289"/>
            </a:avLst>
          </a:prstGeom>
          <a:gradFill flip="none" rotWithShape="1">
            <a:gsLst>
              <a:gs pos="0">
                <a:srgbClr val="FFFF00"/>
              </a:gs>
              <a:gs pos="100000">
                <a:srgbClr val="FFFFFF"/>
              </a:gs>
            </a:gsLst>
            <a:lin ang="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defTabSz="914400"/>
            <a:r>
              <a:rPr lang="en-US" sz="2200" i="1" dirty="0" smtClean="0">
                <a:solidFill>
                  <a:prstClr val="black"/>
                </a:solidFill>
                <a:latin typeface="Segoe UI"/>
                <a:cs typeface="Segoe UI"/>
              </a:rPr>
              <a:t>I don’t want my employees doing [x].  How do I configure policy?</a:t>
            </a:r>
            <a:endParaRPr lang="en-US" sz="2200" i="1" dirty="0">
              <a:solidFill>
                <a:prstClr val="black"/>
              </a:solidFill>
              <a:latin typeface="Segoe UI"/>
              <a:cs typeface="Segoe UI"/>
            </a:endParaRPr>
          </a:p>
        </p:txBody>
      </p:sp>
      <p:sp>
        <p:nvSpPr>
          <p:cNvPr id="5" name="Rectangular Callout 4"/>
          <p:cNvSpPr/>
          <p:nvPr/>
        </p:nvSpPr>
        <p:spPr>
          <a:xfrm>
            <a:off x="2653466" y="2497300"/>
            <a:ext cx="8938472" cy="609600"/>
          </a:xfrm>
          <a:prstGeom prst="wedgeRectCallout">
            <a:avLst>
              <a:gd name="adj1" fmla="val 57048"/>
              <a:gd name="adj2" fmla="val -36999"/>
            </a:avLst>
          </a:prstGeom>
          <a:gradFill flip="none" rotWithShape="1">
            <a:gsLst>
              <a:gs pos="0">
                <a:srgbClr val="FFFF00"/>
              </a:gs>
              <a:gs pos="100000">
                <a:srgbClr val="FFFFFF"/>
              </a:gs>
            </a:gsLst>
            <a:lin ang="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defTabSz="914400"/>
            <a:r>
              <a:rPr lang="en-US" sz="2200" i="1" dirty="0" smtClean="0">
                <a:solidFill>
                  <a:prstClr val="black"/>
                </a:solidFill>
                <a:latin typeface="Segoe UI"/>
                <a:cs typeface="Segoe UI"/>
              </a:rPr>
              <a:t>What happens if I leave my device on the [</a:t>
            </a:r>
            <a:r>
              <a:rPr lang="en-US" sz="2200" i="1" dirty="0" err="1" smtClean="0">
                <a:solidFill>
                  <a:prstClr val="black"/>
                </a:solidFill>
                <a:latin typeface="Segoe UI"/>
                <a:cs typeface="Segoe UI"/>
              </a:rPr>
              <a:t>bus|train|plane</a:t>
            </a:r>
            <a:r>
              <a:rPr lang="en-US" sz="2200" i="1" dirty="0" smtClean="0">
                <a:solidFill>
                  <a:prstClr val="black"/>
                </a:solidFill>
                <a:latin typeface="Segoe UI"/>
                <a:cs typeface="Segoe UI"/>
              </a:rPr>
              <a:t>]?</a:t>
            </a:r>
            <a:endParaRPr lang="en-US" sz="2200" i="1" dirty="0">
              <a:solidFill>
                <a:prstClr val="black"/>
              </a:solidFill>
              <a:latin typeface="Segoe UI"/>
              <a:cs typeface="Segoe UI"/>
            </a:endParaRPr>
          </a:p>
        </p:txBody>
      </p:sp>
      <p:sp>
        <p:nvSpPr>
          <p:cNvPr id="6" name="Rectangular Callout 5"/>
          <p:cNvSpPr/>
          <p:nvPr/>
        </p:nvSpPr>
        <p:spPr>
          <a:xfrm>
            <a:off x="725483" y="3604630"/>
            <a:ext cx="8938472" cy="609600"/>
          </a:xfrm>
          <a:prstGeom prst="wedgeRectCallout">
            <a:avLst>
              <a:gd name="adj1" fmla="val -58149"/>
              <a:gd name="adj2" fmla="val -38554"/>
            </a:avLst>
          </a:prstGeom>
          <a:gradFill flip="none" rotWithShape="1">
            <a:gsLst>
              <a:gs pos="0">
                <a:srgbClr val="FFFF00"/>
              </a:gs>
              <a:gs pos="100000">
                <a:srgbClr val="FFFFFF"/>
              </a:gs>
            </a:gsLst>
            <a:lin ang="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defTabSz="914400"/>
            <a:r>
              <a:rPr lang="en-US" sz="2200" i="1" dirty="0" smtClean="0">
                <a:solidFill>
                  <a:prstClr val="black"/>
                </a:solidFill>
                <a:latin typeface="Segoe UI"/>
                <a:cs typeface="Segoe UI"/>
              </a:rPr>
              <a:t>How do I secure communication from the device?</a:t>
            </a:r>
            <a:endParaRPr lang="en-US" sz="2200" i="1" dirty="0">
              <a:solidFill>
                <a:prstClr val="black"/>
              </a:solidFill>
              <a:latin typeface="Segoe UI"/>
              <a:cs typeface="Segoe UI"/>
            </a:endParaRPr>
          </a:p>
        </p:txBody>
      </p:sp>
      <p:sp>
        <p:nvSpPr>
          <p:cNvPr id="7" name="Rectangular Callout 6"/>
          <p:cNvSpPr/>
          <p:nvPr/>
        </p:nvSpPr>
        <p:spPr>
          <a:xfrm>
            <a:off x="2599421" y="4730330"/>
            <a:ext cx="8938472" cy="609600"/>
          </a:xfrm>
          <a:prstGeom prst="wedgeRectCallout">
            <a:avLst>
              <a:gd name="adj1" fmla="val 57048"/>
              <a:gd name="adj2" fmla="val -27671"/>
            </a:avLst>
          </a:prstGeom>
          <a:gradFill flip="none" rotWithShape="1">
            <a:gsLst>
              <a:gs pos="0">
                <a:srgbClr val="FFFF00"/>
              </a:gs>
              <a:gs pos="100000">
                <a:srgbClr val="FFFFFF"/>
              </a:gs>
            </a:gsLst>
            <a:lin ang="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defTabSz="914400"/>
            <a:r>
              <a:rPr lang="en-US" sz="2200" i="1" dirty="0" smtClean="0">
                <a:solidFill>
                  <a:prstClr val="black"/>
                </a:solidFill>
                <a:latin typeface="Segoe UI"/>
                <a:cs typeface="Segoe UI"/>
              </a:rPr>
              <a:t>I’m writing an application.  How do I make my application secure?</a:t>
            </a:r>
            <a:endParaRPr lang="en-US" sz="2200" i="1" dirty="0">
              <a:solidFill>
                <a:prstClr val="black"/>
              </a:solidFill>
              <a:latin typeface="Segoe UI"/>
              <a:cs typeface="Segoe UI"/>
            </a:endParaRPr>
          </a:p>
        </p:txBody>
      </p:sp>
      <p:sp>
        <p:nvSpPr>
          <p:cNvPr id="8" name="Rectangular Callout 7"/>
          <p:cNvSpPr/>
          <p:nvPr/>
        </p:nvSpPr>
        <p:spPr>
          <a:xfrm>
            <a:off x="692422" y="5815500"/>
            <a:ext cx="8938472" cy="609600"/>
          </a:xfrm>
          <a:prstGeom prst="wedgeRectCallout">
            <a:avLst>
              <a:gd name="adj1" fmla="val -57866"/>
              <a:gd name="adj2" fmla="val -54100"/>
            </a:avLst>
          </a:prstGeom>
          <a:gradFill flip="none" rotWithShape="1">
            <a:gsLst>
              <a:gs pos="0">
                <a:srgbClr val="FFFF00"/>
              </a:gs>
              <a:gs pos="100000">
                <a:srgbClr val="FFFFFF"/>
              </a:gs>
            </a:gsLst>
            <a:lin ang="0" scaled="1"/>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defTabSz="914400"/>
            <a:r>
              <a:rPr lang="en-US" sz="2200" i="1" dirty="0" smtClean="0">
                <a:solidFill>
                  <a:prstClr val="black"/>
                </a:solidFill>
                <a:latin typeface="Segoe UI"/>
                <a:cs typeface="Segoe UI"/>
              </a:rPr>
              <a:t>What other bad stuff should I be aware of?</a:t>
            </a:r>
            <a:endParaRPr lang="en-US" sz="2200" i="1" dirty="0">
              <a:solidFill>
                <a:prstClr val="black"/>
              </a:solidFill>
              <a:latin typeface="Segoe UI"/>
              <a:cs typeface="Segoe UI"/>
            </a:endParaRPr>
          </a:p>
        </p:txBody>
      </p:sp>
    </p:spTree>
    <p:extLst>
      <p:ext uri="{BB962C8B-B14F-4D97-AF65-F5344CB8AC3E}">
        <p14:creationId xmlns:p14="http://schemas.microsoft.com/office/powerpoint/2010/main" val="30358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087903"/>
      </p:ext>
    </p:extLst>
  </p:cSld>
  <p:clrMapOvr>
    <a:masterClrMapping/>
  </p:clrMapOvr>
  <mc:AlternateContent xmlns:mc="http://schemas.openxmlformats.org/markup-compatibility/2006" xmlns:p14="http://schemas.microsoft.com/office/powerpoint/2010/main">
    <mc:Choice Requires="p14">
      <p:transition spd="med" p14:dur="700" advTm="44270">
        <p:fade/>
      </p:transition>
    </mc:Choice>
    <mc:Fallback xmlns="">
      <p:transition xmlns:p14="http://schemas.microsoft.com/office/powerpoint/2010/main" spd="med" advTm="44270">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a:stretch>
            <a:fillRect/>
          </a:stretch>
        </p:blipFill>
        <p:spPr>
          <a:xfrm>
            <a:off x="1142534" y="1132584"/>
            <a:ext cx="9828581" cy="5860516"/>
          </a:xfrm>
          <a:prstGeom prst="rect">
            <a:avLst/>
          </a:prstGeom>
        </p:spPr>
      </p:pic>
    </p:spTree>
    <p:extLst>
      <p:ext uri="{BB962C8B-B14F-4D97-AF65-F5344CB8AC3E}">
        <p14:creationId xmlns:p14="http://schemas.microsoft.com/office/powerpoint/2010/main" val="172538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10506" y="1479690"/>
            <a:ext cx="6195986" cy="5909311"/>
          </a:xfrm>
          <a:prstGeom prst="rect">
            <a:avLst/>
          </a:prstGeom>
          <a:noFill/>
        </p:spPr>
        <p:txBody>
          <a:bodyPr wrap="square" rtlCol="0">
            <a:spAutoFit/>
          </a:bodyPr>
          <a:lstStyle/>
          <a:p>
            <a:pPr defTabSz="914400"/>
            <a:r>
              <a:rPr lang="en-US" sz="2400" b="1" dirty="0" smtClean="0">
                <a:solidFill>
                  <a:srgbClr val="000000"/>
                </a:solidFill>
                <a:latin typeface="Segoe UI"/>
                <a:cs typeface="Segoe UI"/>
              </a:rPr>
              <a:t>Restrictions on Device Features</a:t>
            </a:r>
          </a:p>
          <a:p>
            <a:pPr defTabSz="914400"/>
            <a:endParaRPr lang="en-US" b="1" dirty="0" smtClean="0">
              <a:solidFill>
                <a:srgbClr val="000000"/>
              </a:solidFill>
              <a:latin typeface="Segoe UI"/>
              <a:cs typeface="Segoe UI"/>
            </a:endParaRPr>
          </a:p>
          <a:p>
            <a:pPr marL="285750" indent="-285750" defTabSz="914400">
              <a:buFont typeface="Arial"/>
              <a:buChar char="•"/>
            </a:pPr>
            <a:r>
              <a:rPr lang="en-US" dirty="0" smtClean="0">
                <a:solidFill>
                  <a:srgbClr val="000000"/>
                </a:solidFill>
                <a:latin typeface="Segoe UI"/>
                <a:cs typeface="Segoe UI"/>
              </a:rPr>
              <a:t>Installing Apps, Camera, </a:t>
            </a:r>
            <a:r>
              <a:rPr lang="en-US" dirty="0" err="1" smtClean="0">
                <a:solidFill>
                  <a:srgbClr val="000000"/>
                </a:solidFill>
                <a:latin typeface="Segoe UI"/>
                <a:cs typeface="Segoe UI"/>
              </a:rPr>
              <a:t>Facetime</a:t>
            </a:r>
            <a:r>
              <a:rPr lang="en-US" dirty="0" smtClean="0">
                <a:solidFill>
                  <a:srgbClr val="000000"/>
                </a:solidFill>
                <a:latin typeface="Segoe UI"/>
                <a:cs typeface="Segoe UI"/>
              </a:rPr>
              <a:t>, Screen Capture, Sync while Roaming, Voice Dialing, In App Purchases, Multi-player Gaming, Game Center Friends</a:t>
            </a:r>
          </a:p>
          <a:p>
            <a:pPr marL="285750" indent="-285750" defTabSz="914400">
              <a:buFont typeface="Arial"/>
              <a:buChar char="•"/>
            </a:pPr>
            <a:endParaRPr lang="en-US" dirty="0">
              <a:solidFill>
                <a:srgbClr val="000000"/>
              </a:solidFill>
              <a:latin typeface="Segoe UI"/>
              <a:cs typeface="Segoe UI"/>
            </a:endParaRPr>
          </a:p>
          <a:p>
            <a:pPr defTabSz="914400"/>
            <a:r>
              <a:rPr lang="en-US" sz="2400" b="1" dirty="0" smtClean="0">
                <a:solidFill>
                  <a:srgbClr val="000000"/>
                </a:solidFill>
                <a:latin typeface="Segoe UI"/>
                <a:cs typeface="Segoe UI"/>
              </a:rPr>
              <a:t>Restrictions on Applications</a:t>
            </a:r>
          </a:p>
          <a:p>
            <a:pPr defTabSz="914400"/>
            <a:endParaRPr lang="en-US" dirty="0" smtClean="0">
              <a:solidFill>
                <a:srgbClr val="000000"/>
              </a:solidFill>
              <a:latin typeface="Segoe UI"/>
              <a:cs typeface="Segoe UI"/>
            </a:endParaRPr>
          </a:p>
          <a:p>
            <a:pPr marL="285750" indent="-285750" defTabSz="914400">
              <a:buFontTx/>
              <a:buChar char="•"/>
            </a:pPr>
            <a:r>
              <a:rPr lang="en-US" dirty="0" smtClean="0">
                <a:solidFill>
                  <a:srgbClr val="000000"/>
                </a:solidFill>
                <a:latin typeface="Segoe UI"/>
                <a:cs typeface="Segoe UI"/>
              </a:rPr>
              <a:t>Access to YouTube, iTunes, and Safari (various settings)</a:t>
            </a:r>
          </a:p>
          <a:p>
            <a:pPr defTabSz="914400"/>
            <a:endParaRPr lang="en-US" dirty="0" smtClean="0">
              <a:solidFill>
                <a:srgbClr val="000000"/>
              </a:solidFill>
              <a:latin typeface="Segoe UI"/>
              <a:cs typeface="Segoe UI"/>
            </a:endParaRPr>
          </a:p>
          <a:p>
            <a:pPr defTabSz="914400"/>
            <a:r>
              <a:rPr lang="en-US" sz="2400" b="1" dirty="0" smtClean="0">
                <a:solidFill>
                  <a:srgbClr val="000000"/>
                </a:solidFill>
                <a:latin typeface="Segoe UI"/>
                <a:cs typeface="Segoe UI"/>
              </a:rPr>
              <a:t>Content Rating Restrictions</a:t>
            </a:r>
          </a:p>
          <a:p>
            <a:pPr defTabSz="914400"/>
            <a:endParaRPr lang="en-US" dirty="0">
              <a:solidFill>
                <a:srgbClr val="000000"/>
              </a:solidFill>
              <a:latin typeface="Segoe UI"/>
              <a:cs typeface="Segoe UI"/>
            </a:endParaRPr>
          </a:p>
          <a:p>
            <a:pPr marL="285750" indent="-285750" defTabSz="914400">
              <a:buFontTx/>
              <a:buChar char="•"/>
            </a:pPr>
            <a:r>
              <a:rPr lang="en-US" dirty="0" smtClean="0">
                <a:solidFill>
                  <a:srgbClr val="000000"/>
                </a:solidFill>
                <a:latin typeface="Segoe UI"/>
                <a:cs typeface="Segoe UI"/>
              </a:rPr>
              <a:t>Regional setting, with maximum content ratings across Movies, TV Shows, and Apps</a:t>
            </a:r>
          </a:p>
          <a:p>
            <a:pPr defTabSz="914400"/>
            <a:endParaRPr lang="en-US" dirty="0">
              <a:solidFill>
                <a:srgbClr val="000000"/>
              </a:solidFill>
              <a:latin typeface="Segoe UI"/>
              <a:cs typeface="Segoe UI"/>
            </a:endParaRPr>
          </a:p>
          <a:p>
            <a:pPr defTabSz="914400"/>
            <a:endParaRPr lang="en-US" dirty="0" smtClean="0">
              <a:solidFill>
                <a:srgbClr val="000000"/>
              </a:solidFill>
              <a:latin typeface="Segoe UI"/>
              <a:cs typeface="Segoe UI"/>
            </a:endParaRPr>
          </a:p>
          <a:p>
            <a:pPr marL="285750" indent="-285750" defTabSz="914400">
              <a:buFont typeface="Arial"/>
              <a:buChar char="•"/>
            </a:pPr>
            <a:endParaRPr lang="en-US" dirty="0" smtClean="0">
              <a:solidFill>
                <a:srgbClr val="000000"/>
              </a:solidFill>
              <a:latin typeface="Segoe UI"/>
              <a:cs typeface="Segoe UI"/>
            </a:endParaRPr>
          </a:p>
          <a:p>
            <a:pPr marL="285750" indent="-285750" defTabSz="914400">
              <a:buFont typeface="Arial"/>
              <a:buChar char="•"/>
            </a:pPr>
            <a:endParaRPr lang="en-US" dirty="0" smtClean="0">
              <a:solidFill>
                <a:srgbClr val="000000"/>
              </a:solidFill>
              <a:latin typeface="Segoe UI"/>
              <a:cs typeface="Segoe UI"/>
            </a:endParaRPr>
          </a:p>
          <a:p>
            <a:pPr marL="285750" indent="-285750" defTabSz="914400">
              <a:buFont typeface="Arial"/>
              <a:buChar char="•"/>
            </a:pPr>
            <a:endParaRPr lang="en-US" dirty="0">
              <a:solidFill>
                <a:srgbClr val="000000"/>
              </a:solidFill>
              <a:latin typeface="Segoe UI"/>
              <a:cs typeface="Segoe UI"/>
            </a:endParaRPr>
          </a:p>
          <a:p>
            <a:pPr defTabSz="914400"/>
            <a:endParaRPr lang="en-US" dirty="0">
              <a:solidFill>
                <a:srgbClr val="000000"/>
              </a:solidFill>
              <a:latin typeface="Segoe UI"/>
              <a:cs typeface="Segoe UI"/>
            </a:endParaRPr>
          </a:p>
        </p:txBody>
      </p:sp>
      <p:pic>
        <p:nvPicPr>
          <p:cNvPr id="5" name="Picture 4"/>
          <p:cNvPicPr>
            <a:picLocks noChangeAspect="1"/>
          </p:cNvPicPr>
          <p:nvPr/>
        </p:nvPicPr>
        <p:blipFill>
          <a:blip r:embed="rId2"/>
          <a:stretch>
            <a:fillRect/>
          </a:stretch>
        </p:blipFill>
        <p:spPr>
          <a:xfrm>
            <a:off x="2108712" y="1394837"/>
            <a:ext cx="2031471" cy="49015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067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6678" y="837618"/>
            <a:ext cx="12188825" cy="5803412"/>
          </a:xfrm>
        </p:spPr>
        <p:txBody>
          <a:bodyPr>
            <a:normAutofit/>
          </a:bodyPr>
          <a:lstStyle/>
          <a:p>
            <a:r>
              <a:rPr lang="en-US" dirty="0" smtClean="0"/>
              <a:t>Mobile Device Management (MDM)</a:t>
            </a:r>
          </a:p>
          <a:p>
            <a:pPr lvl="1"/>
            <a:r>
              <a:rPr lang="en-US" dirty="0" smtClean="0"/>
              <a:t>Remote Configuration</a:t>
            </a:r>
          </a:p>
          <a:p>
            <a:pPr lvl="2"/>
            <a:r>
              <a:rPr lang="en-US" dirty="0" smtClean="0"/>
              <a:t>Pushing of configuration profiles to the device</a:t>
            </a:r>
          </a:p>
          <a:p>
            <a:pPr lvl="1"/>
            <a:r>
              <a:rPr lang="en-US" dirty="0" smtClean="0"/>
              <a:t>Remote Query</a:t>
            </a:r>
          </a:p>
          <a:p>
            <a:pPr lvl="2"/>
            <a:r>
              <a:rPr lang="en-US" dirty="0" smtClean="0"/>
              <a:t>Device, network, security, and application information</a:t>
            </a:r>
          </a:p>
          <a:p>
            <a:pPr lvl="1"/>
            <a:r>
              <a:rPr lang="en-US" dirty="0" smtClean="0"/>
              <a:t>Remote Management</a:t>
            </a:r>
          </a:p>
          <a:p>
            <a:pPr lvl="2"/>
            <a:r>
              <a:rPr lang="en-US" dirty="0" smtClean="0"/>
              <a:t>Remote wipe, remote lock, clear passcode, OTA application delivery</a:t>
            </a:r>
          </a:p>
          <a:p>
            <a:pPr lvl="1"/>
            <a:endParaRPr lang="en-US" dirty="0" smtClean="0"/>
          </a:p>
          <a:p>
            <a:pPr lvl="2"/>
            <a:endParaRPr lang="en-US" dirty="0" smtClean="0"/>
          </a:p>
          <a:p>
            <a:pPr lvl="2"/>
            <a:endParaRPr lang="en-US" dirty="0"/>
          </a:p>
        </p:txBody>
      </p:sp>
    </p:spTree>
    <p:extLst>
      <p:ext uri="{BB962C8B-B14F-4D97-AF65-F5344CB8AC3E}">
        <p14:creationId xmlns:p14="http://schemas.microsoft.com/office/powerpoint/2010/main" val="37783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6678" y="1634705"/>
            <a:ext cx="12188825" cy="4979303"/>
          </a:xfrm>
        </p:spPr>
        <p:txBody>
          <a:bodyPr>
            <a:normAutofit/>
          </a:bodyPr>
          <a:lstStyle/>
          <a:p>
            <a:r>
              <a:rPr lang="en-US" dirty="0" smtClean="0"/>
              <a:t>Mobile Device Management (MDM)</a:t>
            </a:r>
          </a:p>
          <a:p>
            <a:pPr lvl="1"/>
            <a:r>
              <a:rPr lang="en-US" dirty="0" smtClean="0"/>
              <a:t>API Level</a:t>
            </a:r>
          </a:p>
          <a:p>
            <a:pPr lvl="2"/>
            <a:r>
              <a:rPr lang="en-US" dirty="0" smtClean="0"/>
              <a:t>MDMS APIs announced with </a:t>
            </a:r>
            <a:r>
              <a:rPr lang="en-US" dirty="0" err="1" smtClean="0"/>
              <a:t>iOS</a:t>
            </a:r>
            <a:r>
              <a:rPr lang="en-US" dirty="0" smtClean="0"/>
              <a:t> 4.2 (although only available via agreement)</a:t>
            </a:r>
          </a:p>
          <a:p>
            <a:pPr lvl="2"/>
            <a:r>
              <a:rPr lang="en-US" dirty="0" smtClean="0"/>
              <a:t>Open APIs on Android</a:t>
            </a:r>
          </a:p>
          <a:p>
            <a:pPr lvl="1"/>
            <a:r>
              <a:rPr lang="en-US" dirty="0" smtClean="0"/>
              <a:t>Products/Vendors</a:t>
            </a:r>
          </a:p>
          <a:p>
            <a:pPr lvl="2"/>
            <a:r>
              <a:rPr lang="en-US" dirty="0" err="1" smtClean="0"/>
              <a:t>Zenprise</a:t>
            </a:r>
            <a:r>
              <a:rPr lang="en-US" dirty="0" smtClean="0"/>
              <a:t>, </a:t>
            </a:r>
            <a:r>
              <a:rPr lang="en-US" dirty="0" err="1" smtClean="0"/>
              <a:t>AirWatch</a:t>
            </a:r>
            <a:r>
              <a:rPr lang="en-US" dirty="0" smtClean="0"/>
              <a:t>, Sybase </a:t>
            </a:r>
            <a:r>
              <a:rPr lang="en-US" dirty="0" err="1" smtClean="0"/>
              <a:t>Afaria</a:t>
            </a:r>
            <a:r>
              <a:rPr lang="en-US" dirty="0" smtClean="0"/>
              <a:t>, </a:t>
            </a:r>
            <a:r>
              <a:rPr lang="en-US" dirty="0" err="1" smtClean="0"/>
              <a:t>MobileIron</a:t>
            </a:r>
            <a:endParaRPr lang="en-US" dirty="0" smtClean="0"/>
          </a:p>
          <a:p>
            <a:pPr lvl="2"/>
            <a:r>
              <a:rPr lang="en-US" dirty="0" smtClean="0"/>
              <a:t>Microsoft announced MDM support in SCCM 2012</a:t>
            </a:r>
          </a:p>
          <a:p>
            <a:pPr lvl="4"/>
            <a:r>
              <a:rPr lang="en-US" dirty="0"/>
              <a:t>http://</a:t>
            </a:r>
            <a:r>
              <a:rPr lang="en-US" dirty="0" err="1"/>
              <a:t>www.zdnet.com</a:t>
            </a:r>
            <a:r>
              <a:rPr lang="en-US" dirty="0"/>
              <a:t>/blog/</a:t>
            </a:r>
            <a:r>
              <a:rPr lang="en-US" dirty="0" err="1"/>
              <a:t>microsoft</a:t>
            </a:r>
            <a:r>
              <a:rPr lang="en-US" dirty="0"/>
              <a:t>/microsoft-readies-tool-for-managing-ipads-iphones-and-android-devices/</a:t>
            </a:r>
            <a:r>
              <a:rPr lang="en-US" dirty="0" smtClean="0"/>
              <a:t>8987</a:t>
            </a:r>
          </a:p>
          <a:p>
            <a:pPr lvl="4"/>
            <a:r>
              <a:rPr lang="en-US" dirty="0"/>
              <a:t>Beta 2 - http://</a:t>
            </a:r>
            <a:r>
              <a:rPr lang="en-US" dirty="0" err="1"/>
              <a:t>www.microsoft.com</a:t>
            </a:r>
            <a:r>
              <a:rPr lang="en-US" dirty="0"/>
              <a:t>/</a:t>
            </a:r>
            <a:r>
              <a:rPr lang="en-US" dirty="0" err="1"/>
              <a:t>systemcenter</a:t>
            </a:r>
            <a:r>
              <a:rPr lang="en-US" dirty="0"/>
              <a:t>/en/us/configuration-manager/cm-</a:t>
            </a:r>
            <a:r>
              <a:rPr lang="en-US" dirty="0" err="1"/>
              <a:t>vnext</a:t>
            </a:r>
            <a:r>
              <a:rPr lang="en-US" dirty="0"/>
              <a:t>-</a:t>
            </a:r>
            <a:r>
              <a:rPr lang="en-US" dirty="0" err="1"/>
              <a:t>beta.aspx</a:t>
            </a:r>
            <a:endParaRPr lang="en-US" dirty="0" smtClean="0"/>
          </a:p>
          <a:p>
            <a:pPr lvl="2"/>
            <a:endParaRPr lang="en-US" dirty="0" smtClean="0"/>
          </a:p>
          <a:p>
            <a:pPr lvl="2"/>
            <a:endParaRPr lang="en-US" dirty="0"/>
          </a:p>
        </p:txBody>
      </p:sp>
    </p:spTree>
    <p:extLst>
      <p:ext uri="{BB962C8B-B14F-4D97-AF65-F5344CB8AC3E}">
        <p14:creationId xmlns:p14="http://schemas.microsoft.com/office/powerpoint/2010/main" val="209710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4" name="Picture 2" descr="C:\Users\kkatz.ZENPRISE\Pictures\demo screenshots\ZSM ActiveSync Enablement Console.jpg"/>
          <p:cNvPicPr>
            <a:picLocks noChangeAspect="1" noChangeArrowheads="1"/>
          </p:cNvPicPr>
          <p:nvPr/>
        </p:nvPicPr>
        <p:blipFill>
          <a:blip r:embed="rId2" cstate="print"/>
          <a:srcRect/>
          <a:stretch>
            <a:fillRect/>
          </a:stretch>
        </p:blipFill>
        <p:spPr bwMode="auto">
          <a:xfrm>
            <a:off x="430240" y="1378166"/>
            <a:ext cx="7973747" cy="3584575"/>
          </a:xfrm>
          <a:prstGeom prst="rect">
            <a:avLst/>
          </a:prstGeom>
          <a:ln>
            <a:noFill/>
          </a:ln>
          <a:effectLst>
            <a:outerShdw blurRad="292100" dist="139700" dir="2700000" algn="tl" rotWithShape="0">
              <a:srgbClr val="333333">
                <a:alpha val="65000"/>
              </a:srgbClr>
            </a:outerShdw>
          </a:effectLst>
        </p:spPr>
      </p:pic>
      <p:pic>
        <p:nvPicPr>
          <p:cNvPr id="6" name="Picture 3" descr="C:\Users\kkatz.ZENPRISE\Pictures\demo screenshots\ZSM ActiveSync Policy Console.jpg"/>
          <p:cNvPicPr>
            <a:picLocks noChangeAspect="1" noChangeArrowheads="1"/>
          </p:cNvPicPr>
          <p:nvPr/>
        </p:nvPicPr>
        <p:blipFill>
          <a:blip r:embed="rId3" cstate="print"/>
          <a:srcRect/>
          <a:stretch>
            <a:fillRect/>
          </a:stretch>
        </p:blipFill>
        <p:spPr bwMode="auto">
          <a:xfrm>
            <a:off x="5210543" y="2600541"/>
            <a:ext cx="6436139" cy="3730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436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5" name="Picture 2" descr="C:\Users\kkatz.ZENPRISE\Pictures\demo screenshots\ZSM BlackBerry Device Console.jpg"/>
          <p:cNvPicPr>
            <a:picLocks noChangeAspect="1" noChangeArrowheads="1"/>
          </p:cNvPicPr>
          <p:nvPr/>
        </p:nvPicPr>
        <p:blipFill>
          <a:blip r:embed="rId2" cstate="print"/>
          <a:srcRect/>
          <a:stretch>
            <a:fillRect/>
          </a:stretch>
        </p:blipFill>
        <p:spPr bwMode="auto">
          <a:xfrm>
            <a:off x="1756460" y="1381329"/>
            <a:ext cx="8755282" cy="49509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160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958793" y="94570"/>
            <a:ext cx="8236710" cy="6776130"/>
          </a:xfrm>
        </p:spPr>
        <p:txBody>
          <a:bodyPr>
            <a:normAutofit/>
          </a:bodyPr>
          <a:lstStyle/>
          <a:p>
            <a:r>
              <a:rPr lang="en-US" dirty="0" smtClean="0"/>
              <a:t>Data Protection (post </a:t>
            </a:r>
            <a:r>
              <a:rPr lang="en-US" dirty="0" err="1" smtClean="0"/>
              <a:t>iOS</a:t>
            </a:r>
            <a:r>
              <a:rPr lang="en-US" dirty="0" smtClean="0"/>
              <a:t> 4.2)</a:t>
            </a:r>
          </a:p>
          <a:p>
            <a:pPr lvl="2"/>
            <a:r>
              <a:rPr lang="en-US" dirty="0" smtClean="0"/>
              <a:t>Anything written to (flash) storage encrypted with a 256-bit AES key, derived from the user’s passcode</a:t>
            </a:r>
          </a:p>
          <a:p>
            <a:pPr lvl="2"/>
            <a:r>
              <a:rPr lang="en-US" dirty="0" smtClean="0"/>
              <a:t>Strength </a:t>
            </a:r>
            <a:r>
              <a:rPr lang="en-US" dirty="0"/>
              <a:t>of data protection dependent on passcode </a:t>
            </a:r>
            <a:r>
              <a:rPr lang="en-US" dirty="0" smtClean="0"/>
              <a:t>strength</a:t>
            </a:r>
          </a:p>
          <a:p>
            <a:pPr lvl="3"/>
            <a:r>
              <a:rPr lang="en-US" dirty="0" smtClean="0"/>
              <a:t>Brute force with 4 digit simple PIN.  A little more challenging when alphanumeric, including non-alpha characters</a:t>
            </a:r>
          </a:p>
          <a:p>
            <a:pPr lvl="3"/>
            <a:r>
              <a:rPr lang="en-US" dirty="0" smtClean="0"/>
              <a:t>Mitigated by PBKDF2 iterations (50ms derivation = ~20 passwords per second)</a:t>
            </a:r>
          </a:p>
          <a:p>
            <a:pPr lvl="2"/>
            <a:r>
              <a:rPr lang="en-US" dirty="0" smtClean="0"/>
              <a:t>However, only applies to applications that use Data Protection API, and apps need to now handle failure</a:t>
            </a:r>
          </a:p>
        </p:txBody>
      </p:sp>
      <p:pic>
        <p:nvPicPr>
          <p:cNvPr id="4" name="Picture 3"/>
          <p:cNvPicPr>
            <a:picLocks noChangeAspect="1"/>
          </p:cNvPicPr>
          <p:nvPr/>
        </p:nvPicPr>
        <p:blipFill>
          <a:blip r:embed="rId2"/>
          <a:stretch>
            <a:fillRect/>
          </a:stretch>
        </p:blipFill>
        <p:spPr>
          <a:xfrm>
            <a:off x="622959" y="1471580"/>
            <a:ext cx="3437888" cy="42026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982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6679" y="1472587"/>
            <a:ext cx="7748772" cy="5398113"/>
          </a:xfrm>
        </p:spPr>
        <p:txBody>
          <a:bodyPr>
            <a:normAutofit/>
          </a:bodyPr>
          <a:lstStyle/>
          <a:p>
            <a:r>
              <a:rPr lang="en-US" dirty="0" smtClean="0">
                <a:latin typeface="Segoe UI"/>
                <a:cs typeface="Segoe UI"/>
              </a:rPr>
              <a:t>Password Storage</a:t>
            </a:r>
          </a:p>
          <a:p>
            <a:pPr lvl="1"/>
            <a:r>
              <a:rPr lang="en-US" dirty="0" smtClean="0">
                <a:latin typeface="Segoe UI"/>
                <a:cs typeface="Segoe UI"/>
              </a:rPr>
              <a:t>Don’t store them in user defaults</a:t>
            </a:r>
          </a:p>
          <a:p>
            <a:pPr lvl="1"/>
            <a:r>
              <a:rPr lang="en-US" dirty="0" smtClean="0">
                <a:latin typeface="Segoe UI"/>
                <a:cs typeface="Segoe UI"/>
              </a:rPr>
              <a:t>UI Abstracts the password, but can be easily accessed from the </a:t>
            </a:r>
            <a:r>
              <a:rPr lang="en-US" dirty="0" err="1" smtClean="0">
                <a:latin typeface="Segoe UI"/>
                <a:cs typeface="Segoe UI"/>
              </a:rPr>
              <a:t>FileSystem</a:t>
            </a:r>
            <a:r>
              <a:rPr lang="en-US" dirty="0" smtClean="0">
                <a:latin typeface="Segoe UI"/>
                <a:cs typeface="Segoe UI"/>
              </a:rPr>
              <a:t>/a simple backup/iPhone Explorer</a:t>
            </a:r>
            <a:endParaRPr lang="en-US" dirty="0">
              <a:latin typeface="Segoe UI"/>
              <a:cs typeface="Segoe UI"/>
            </a:endParaRPr>
          </a:p>
          <a:p>
            <a:pPr lvl="1"/>
            <a:r>
              <a:rPr lang="en-US" dirty="0">
                <a:latin typeface="Segoe UI"/>
                <a:cs typeface="Segoe UI"/>
              </a:rPr>
              <a:t>U</a:t>
            </a:r>
            <a:r>
              <a:rPr lang="en-US" dirty="0" smtClean="0">
                <a:latin typeface="Segoe UI"/>
                <a:cs typeface="Segoe UI"/>
              </a:rPr>
              <a:t>se the Keychain instead</a:t>
            </a:r>
          </a:p>
          <a:p>
            <a:pPr lvl="1"/>
            <a:r>
              <a:rPr lang="en-US" dirty="0" smtClean="0">
                <a:latin typeface="Segoe UI"/>
                <a:cs typeface="Segoe UI"/>
              </a:rPr>
              <a:t>Resources</a:t>
            </a:r>
          </a:p>
          <a:p>
            <a:pPr lvl="2"/>
            <a:r>
              <a:rPr lang="en-US" dirty="0" smtClean="0">
                <a:latin typeface="Segoe UI"/>
                <a:cs typeface="Segoe UI"/>
              </a:rPr>
              <a:t>http</a:t>
            </a:r>
            <a:r>
              <a:rPr lang="en-US" dirty="0">
                <a:latin typeface="Segoe UI"/>
                <a:cs typeface="Segoe UI"/>
              </a:rPr>
              <a:t>://software-</a:t>
            </a:r>
            <a:r>
              <a:rPr lang="en-US" dirty="0" err="1">
                <a:latin typeface="Segoe UI"/>
                <a:cs typeface="Segoe UI"/>
              </a:rPr>
              <a:t>security.sans.org</a:t>
            </a:r>
            <a:r>
              <a:rPr lang="en-US" dirty="0">
                <a:latin typeface="Segoe UI"/>
                <a:cs typeface="Segoe UI"/>
              </a:rPr>
              <a:t>/blog/2011/01/05/using-keychain-to-store-passwords-</a:t>
            </a:r>
            <a:r>
              <a:rPr lang="en-US" dirty="0" err="1">
                <a:latin typeface="Segoe UI"/>
                <a:cs typeface="Segoe UI"/>
              </a:rPr>
              <a:t>ios</a:t>
            </a:r>
            <a:r>
              <a:rPr lang="en-US" dirty="0">
                <a:latin typeface="Segoe UI"/>
                <a:cs typeface="Segoe UI"/>
              </a:rPr>
              <a:t>-</a:t>
            </a:r>
            <a:r>
              <a:rPr lang="en-US" dirty="0" err="1">
                <a:latin typeface="Segoe UI"/>
                <a:cs typeface="Segoe UI"/>
              </a:rPr>
              <a:t>iphone-ipad</a:t>
            </a:r>
            <a:r>
              <a:rPr lang="en-US" dirty="0">
                <a:latin typeface="Segoe UI"/>
                <a:cs typeface="Segoe UI"/>
              </a:rPr>
              <a:t>/</a:t>
            </a:r>
          </a:p>
          <a:p>
            <a:pPr marL="457200" lvl="1" indent="0">
              <a:buNone/>
            </a:pPr>
            <a:endParaRPr lang="en-US" dirty="0" smtClean="0">
              <a:latin typeface="Segoe UI"/>
              <a:cs typeface="Segoe UI"/>
            </a:endParaRPr>
          </a:p>
          <a:p>
            <a:pPr lvl="2"/>
            <a:endParaRPr lang="en-US" dirty="0">
              <a:latin typeface="Segoe UI"/>
              <a:cs typeface="Segoe UI"/>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98118" l="1768" r="98485"/>
                    </a14:imgEffect>
                  </a14:imgLayer>
                </a14:imgProps>
              </a:ext>
            </a:extLst>
          </a:blip>
          <a:stretch>
            <a:fillRect/>
          </a:stretch>
        </p:blipFill>
        <p:spPr>
          <a:xfrm>
            <a:off x="8566119" y="1371600"/>
            <a:ext cx="2863678" cy="4867563"/>
          </a:xfrm>
          <a:prstGeom prst="rect">
            <a:avLst/>
          </a:prstGeom>
        </p:spPr>
      </p:pic>
    </p:spTree>
    <p:extLst>
      <p:ext uri="{BB962C8B-B14F-4D97-AF65-F5344CB8AC3E}">
        <p14:creationId xmlns:p14="http://schemas.microsoft.com/office/powerpoint/2010/main" val="121548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6678" y="1175368"/>
            <a:ext cx="12188825" cy="5695332"/>
          </a:xfrm>
        </p:spPr>
        <p:txBody>
          <a:bodyPr>
            <a:normAutofit fontScale="92500"/>
          </a:bodyPr>
          <a:lstStyle/>
          <a:p>
            <a:r>
              <a:rPr lang="en-US" dirty="0" smtClean="0">
                <a:latin typeface="Segoe UI"/>
                <a:cs typeface="Segoe UI"/>
              </a:rPr>
              <a:t>Authentication and Authorization</a:t>
            </a:r>
          </a:p>
          <a:p>
            <a:pPr lvl="1"/>
            <a:r>
              <a:rPr lang="en-US" dirty="0" smtClean="0">
                <a:latin typeface="Segoe UI"/>
                <a:cs typeface="Segoe UI"/>
              </a:rPr>
              <a:t>Authentication</a:t>
            </a:r>
          </a:p>
          <a:p>
            <a:pPr lvl="2"/>
            <a:r>
              <a:rPr lang="en-US" dirty="0">
                <a:latin typeface="Segoe UI"/>
                <a:cs typeface="Segoe UI"/>
              </a:rPr>
              <a:t>No concept of users, accounts, passwords on </a:t>
            </a:r>
            <a:r>
              <a:rPr lang="en-US" dirty="0" smtClean="0">
                <a:latin typeface="Segoe UI"/>
                <a:cs typeface="Segoe UI"/>
              </a:rPr>
              <a:t>devices</a:t>
            </a:r>
            <a:endParaRPr lang="en-US" dirty="0">
              <a:latin typeface="Segoe UI"/>
              <a:cs typeface="Segoe UI"/>
            </a:endParaRPr>
          </a:p>
          <a:p>
            <a:pPr lvl="2"/>
            <a:r>
              <a:rPr lang="en-US" dirty="0">
                <a:latin typeface="Segoe UI"/>
                <a:cs typeface="Segoe UI"/>
              </a:rPr>
              <a:t>U</a:t>
            </a:r>
            <a:r>
              <a:rPr lang="en-US" dirty="0" smtClean="0">
                <a:latin typeface="Segoe UI"/>
                <a:cs typeface="Segoe UI"/>
              </a:rPr>
              <a:t>ser is assumed to be authenticated (via </a:t>
            </a:r>
            <a:r>
              <a:rPr lang="en-US" dirty="0" err="1" smtClean="0">
                <a:latin typeface="Segoe UI"/>
                <a:cs typeface="Segoe UI"/>
              </a:rPr>
              <a:t>pincode</a:t>
            </a:r>
            <a:r>
              <a:rPr lang="en-US" dirty="0" smtClean="0">
                <a:latin typeface="Segoe UI"/>
                <a:cs typeface="Segoe UI"/>
              </a:rPr>
              <a:t>)</a:t>
            </a:r>
          </a:p>
          <a:p>
            <a:pPr lvl="2"/>
            <a:r>
              <a:rPr lang="en-US" dirty="0" smtClean="0">
                <a:latin typeface="Segoe UI"/>
                <a:cs typeface="Segoe UI"/>
              </a:rPr>
              <a:t>No way of re-prompting user for </a:t>
            </a:r>
            <a:r>
              <a:rPr lang="en-US" dirty="0" err="1" smtClean="0">
                <a:latin typeface="Segoe UI"/>
                <a:cs typeface="Segoe UI"/>
              </a:rPr>
              <a:t>pincode</a:t>
            </a:r>
            <a:r>
              <a:rPr lang="en-US" dirty="0" smtClean="0">
                <a:latin typeface="Segoe UI"/>
                <a:cs typeface="Segoe UI"/>
              </a:rPr>
              <a:t> programmatically, nor locking the device</a:t>
            </a:r>
          </a:p>
          <a:p>
            <a:pPr lvl="2"/>
            <a:r>
              <a:rPr lang="en-US" dirty="0" smtClean="0">
                <a:latin typeface="Segoe UI"/>
                <a:cs typeface="Segoe UI"/>
              </a:rPr>
              <a:t>Authentication for your own application will have to be custom (against back end services)</a:t>
            </a:r>
          </a:p>
          <a:p>
            <a:pPr lvl="1"/>
            <a:r>
              <a:rPr lang="en-US" dirty="0" smtClean="0">
                <a:latin typeface="Segoe UI"/>
                <a:cs typeface="Segoe UI"/>
              </a:rPr>
              <a:t>Authorization</a:t>
            </a:r>
          </a:p>
          <a:p>
            <a:pPr lvl="2"/>
            <a:r>
              <a:rPr lang="en-US" dirty="0">
                <a:latin typeface="Segoe UI"/>
                <a:cs typeface="Segoe UI"/>
              </a:rPr>
              <a:t>No concept of roles, permissions on the device</a:t>
            </a:r>
          </a:p>
          <a:p>
            <a:pPr lvl="2"/>
            <a:r>
              <a:rPr lang="en-US" dirty="0" smtClean="0">
                <a:latin typeface="Segoe UI"/>
                <a:cs typeface="Segoe UI"/>
              </a:rPr>
              <a:t>User is assumed to be authorized (within the sandbox of the signed application)</a:t>
            </a:r>
          </a:p>
          <a:p>
            <a:pPr lvl="1"/>
            <a:r>
              <a:rPr lang="en-US" dirty="0" smtClean="0">
                <a:latin typeface="Segoe UI"/>
                <a:cs typeface="Segoe UI"/>
              </a:rPr>
              <a:t>Resources</a:t>
            </a:r>
          </a:p>
          <a:p>
            <a:pPr lvl="2"/>
            <a:r>
              <a:rPr lang="en-US" dirty="0">
                <a:latin typeface="Segoe UI"/>
                <a:cs typeface="Segoe UI"/>
              </a:rPr>
              <a:t>http://</a:t>
            </a:r>
            <a:r>
              <a:rPr lang="en-US" dirty="0" err="1">
                <a:latin typeface="Segoe UI"/>
                <a:cs typeface="Segoe UI"/>
              </a:rPr>
              <a:t>developer.apple.com</a:t>
            </a:r>
            <a:r>
              <a:rPr lang="en-US" dirty="0">
                <a:latin typeface="Segoe UI"/>
                <a:cs typeface="Segoe UI"/>
              </a:rPr>
              <a:t>/library/mac/#documentation/Security/Conceptual/</a:t>
            </a:r>
            <a:r>
              <a:rPr lang="en-US" dirty="0" err="1">
                <a:latin typeface="Segoe UI"/>
                <a:cs typeface="Segoe UI"/>
              </a:rPr>
              <a:t>SecureCodingGuide</a:t>
            </a:r>
            <a:r>
              <a:rPr lang="en-US" dirty="0">
                <a:latin typeface="Segoe UI"/>
                <a:cs typeface="Segoe UI"/>
              </a:rPr>
              <a:t>/Articles/</a:t>
            </a:r>
            <a:r>
              <a:rPr lang="en-US" dirty="0" err="1">
                <a:latin typeface="Segoe UI"/>
                <a:cs typeface="Segoe UI"/>
              </a:rPr>
              <a:t>SecuritySvcs.html</a:t>
            </a:r>
            <a:endParaRPr lang="en-US" dirty="0" smtClean="0">
              <a:latin typeface="Segoe UI"/>
              <a:cs typeface="Segoe UI"/>
            </a:endParaRPr>
          </a:p>
        </p:txBody>
      </p:sp>
    </p:spTree>
    <p:extLst>
      <p:ext uri="{BB962C8B-B14F-4D97-AF65-F5344CB8AC3E}">
        <p14:creationId xmlns:p14="http://schemas.microsoft.com/office/powerpoint/2010/main" val="345330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641730"/>
      </p:ext>
    </p:extLst>
  </p:cSld>
  <p:clrMapOvr>
    <a:masterClrMapping/>
  </p:clrMapOvr>
  <mc:AlternateContent xmlns:mc="http://schemas.openxmlformats.org/markup-compatibility/2006" xmlns:p14="http://schemas.microsoft.com/office/powerpoint/2010/main">
    <mc:Choice Requires="p14">
      <p:transition spd="med" p14:dur="700" advTm="5929">
        <p:fade/>
      </p:transition>
    </mc:Choice>
    <mc:Fallback xmlns="">
      <p:transition xmlns:p14="http://schemas.microsoft.com/office/powerpoint/2010/main" spd="med" advTm="5929">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8|36.4|34.5|26.4"/>
</p:tagLst>
</file>

<file path=ppt/tags/tag10.xml><?xml version="1.0" encoding="utf-8"?>
<p:tagLst xmlns:a="http://schemas.openxmlformats.org/drawingml/2006/main" xmlns:r="http://schemas.openxmlformats.org/officeDocument/2006/relationships" xmlns:p="http://schemas.openxmlformats.org/presentationml/2006/main">
  <p:tag name="TIMING" val="|81.2"/>
</p:tagLst>
</file>

<file path=ppt/tags/tag11.xml><?xml version="1.0" encoding="utf-8"?>
<p:tagLst xmlns:a="http://schemas.openxmlformats.org/drawingml/2006/main" xmlns:r="http://schemas.openxmlformats.org/officeDocument/2006/relationships" xmlns:p="http://schemas.openxmlformats.org/presentationml/2006/main">
  <p:tag name="TIMING" val="|28.2"/>
</p:tagLst>
</file>

<file path=ppt/tags/tag12.xml><?xml version="1.0" encoding="utf-8"?>
<p:tagLst xmlns:a="http://schemas.openxmlformats.org/drawingml/2006/main" xmlns:r="http://schemas.openxmlformats.org/officeDocument/2006/relationships" xmlns:p="http://schemas.openxmlformats.org/presentationml/2006/main">
  <p:tag name="TIMING" val="|28.2"/>
</p:tagLst>
</file>

<file path=ppt/tags/tag13.xml><?xml version="1.0" encoding="utf-8"?>
<p:tagLst xmlns:a="http://schemas.openxmlformats.org/drawingml/2006/main" xmlns:r="http://schemas.openxmlformats.org/officeDocument/2006/relationships" xmlns:p="http://schemas.openxmlformats.org/presentationml/2006/main">
  <p:tag name="TIMING" val="|15.3|0.5"/>
</p:tagLst>
</file>

<file path=ppt/tags/tag2.xml><?xml version="1.0" encoding="utf-8"?>
<p:tagLst xmlns:a="http://schemas.openxmlformats.org/drawingml/2006/main" xmlns:r="http://schemas.openxmlformats.org/officeDocument/2006/relationships" xmlns:p="http://schemas.openxmlformats.org/presentationml/2006/main">
  <p:tag name="TIMING" val="|20.8|36.4|34.5|26.4"/>
</p:tagLst>
</file>

<file path=ppt/tags/tag3.xml><?xml version="1.0" encoding="utf-8"?>
<p:tagLst xmlns:a="http://schemas.openxmlformats.org/drawingml/2006/main" xmlns:r="http://schemas.openxmlformats.org/officeDocument/2006/relationships" xmlns:p="http://schemas.openxmlformats.org/presentationml/2006/main">
  <p:tag name="TIMING" val="|20.8|36.4|34.5|26.4"/>
</p:tagLst>
</file>

<file path=ppt/tags/tag4.xml><?xml version="1.0" encoding="utf-8"?>
<p:tagLst xmlns:a="http://schemas.openxmlformats.org/drawingml/2006/main" xmlns:r="http://schemas.openxmlformats.org/officeDocument/2006/relationships" xmlns:p="http://schemas.openxmlformats.org/presentationml/2006/main">
  <p:tag name="TIMING" val="|20.8|36.4|34.5|26.4"/>
</p:tagLst>
</file>

<file path=ppt/tags/tag5.xml><?xml version="1.0" encoding="utf-8"?>
<p:tagLst xmlns:a="http://schemas.openxmlformats.org/drawingml/2006/main" xmlns:r="http://schemas.openxmlformats.org/officeDocument/2006/relationships" xmlns:p="http://schemas.openxmlformats.org/presentationml/2006/main">
  <p:tag name="TIMING" val="|20.8|36.4|34.5|26.4"/>
</p:tagLst>
</file>

<file path=ppt/tags/tag6.xml><?xml version="1.0" encoding="utf-8"?>
<p:tagLst xmlns:a="http://schemas.openxmlformats.org/drawingml/2006/main" xmlns:r="http://schemas.openxmlformats.org/officeDocument/2006/relationships" xmlns:p="http://schemas.openxmlformats.org/presentationml/2006/main">
  <p:tag name="TIMING" val="|20.8|36.4|34.5|26.4"/>
</p:tagLst>
</file>

<file path=ppt/tags/tag7.xml><?xml version="1.0" encoding="utf-8"?>
<p:tagLst xmlns:a="http://schemas.openxmlformats.org/drawingml/2006/main" xmlns:r="http://schemas.openxmlformats.org/officeDocument/2006/relationships" xmlns:p="http://schemas.openxmlformats.org/presentationml/2006/main">
  <p:tag name="TIMING" val="|35.6"/>
</p:tagLst>
</file>

<file path=ppt/tags/tag8.xml><?xml version="1.0" encoding="utf-8"?>
<p:tagLst xmlns:a="http://schemas.openxmlformats.org/drawingml/2006/main" xmlns:r="http://schemas.openxmlformats.org/officeDocument/2006/relationships" xmlns:p="http://schemas.openxmlformats.org/presentationml/2006/main">
  <p:tag name="TIMING" val="|116.6"/>
</p:tagLst>
</file>

<file path=ppt/tags/tag9.xml><?xml version="1.0" encoding="utf-8"?>
<p:tagLst xmlns:a="http://schemas.openxmlformats.org/drawingml/2006/main" xmlns:r="http://schemas.openxmlformats.org/officeDocument/2006/relationships" xmlns:p="http://schemas.openxmlformats.org/presentationml/2006/main">
  <p:tag name="TIMING" val="|39.6"/>
</p:tagLst>
</file>

<file path=ppt/theme/theme1.xml><?xml version="1.0" encoding="utf-8"?>
<a:theme xmlns:a="http://schemas.openxmlformats.org/drawingml/2006/main" name="DPR303_Guest">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Slid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ontent Slid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NA11_BreakoutSession_Template_16x9_Final">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c48896dab5c4ca26eb0df5e4080f942f">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09be9dcc7d54799376e9c0867430e3fc"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External 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2011-05-18T07:00:00+00:00</Event_x0020_End_x0020_Date>
    <Event_x0020_Start_x0020_Date xmlns="2295e2e7-0eeb-498e-8716-217bb2ee6ee3">2011-05-16T07:00:00+00:00</Event_x0020_Start_x0020_Dat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 xsi:nil="tru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2799ace8-866f-4a6d-b555-e5fff2d7eb83</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389e14a2-def5-4335-8627-c0368c2934a2</TermId>
        </TermInfo>
        <TermInfo xmlns="http://schemas.microsoft.com/office/infopath/2007/PartnerControls">
          <TermName xmlns="http://schemas.microsoft.com/office/infopath/2007/PartnerControls">IT Professionals</TermName>
          <TermId xmlns="http://schemas.microsoft.com/office/infopath/2007/PartnerControls">990979ff-1741-4b6e-880c-9fb513214ef8</TermId>
        </TermInfo>
      </Terms>
    </AudienceTaxHTField0>
    <MS_x0020_Content_x0020_Owner xmlns="2295e2e7-0eeb-498e-8716-217bb2ee6ee3">
      <UserInfo>
        <DisplayName/>
        <AccountId xsi:nil="true"/>
        <AccountType/>
      </UserInfo>
    </MS_x0020_Content_x0020_Owner>
    <TaxCatchAll xmlns="2295e2e7-0eeb-498e-8716-217bb2ee6ee3">
      <Value>29</Value>
      <Value>126</Value>
      <Value>48</Value>
      <Value>47</Value>
      <Value>34</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Georgia World Congress Center Atlanta, GA</TermName>
          <TermId xmlns="http://schemas.microsoft.com/office/infopath/2007/PartnerControls">ea0ece34-59a6-4d43-8d9e-d0f9e2a2f1ce</TermId>
        </TermInfo>
      </Terms>
    </Event_x0020_VenueTaxHTField0>
  </documentManagement>
</p:properties>
</file>

<file path=customXml/itemProps1.xml><?xml version="1.0" encoding="utf-8"?>
<ds:datastoreItem xmlns:ds="http://schemas.openxmlformats.org/officeDocument/2006/customXml" ds:itemID="{7A43FFF3-CECC-482F-B8F8-FBA0900F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1448CA-3B92-42F2-A15A-E485670603B6}">
  <ds:schemaRefs>
    <ds:schemaRef ds:uri="http://schemas.microsoft.com/sharepoint/v3/contenttype/forms"/>
  </ds:schemaRefs>
</ds:datastoreItem>
</file>

<file path=customXml/itemProps3.xml><?xml version="1.0" encoding="utf-8"?>
<ds:datastoreItem xmlns:ds="http://schemas.openxmlformats.org/officeDocument/2006/customXml" ds:itemID="{893833E7-CDA5-4E4A-AF0B-36A91B78C9EF}">
  <ds:schemaRefs>
    <ds:schemaRef ds:uri="http://schemas.microsoft.com/office/2006/metadata/properties"/>
    <ds:schemaRef ds:uri="http://schemas.microsoft.com/office/infopath/2007/PartnerControls"/>
    <ds:schemaRef ds:uri="2295e2e7-0eeb-498e-8716-217bb2ee6ee3"/>
    <ds:schemaRef ds:uri="8b529f77-48ab-4581-b468-93f09345b8aa"/>
  </ds:schemaRefs>
</ds:datastoreItem>
</file>

<file path=docProps/app.xml><?xml version="1.0" encoding="utf-8"?>
<Properties xmlns="http://schemas.openxmlformats.org/officeDocument/2006/extended-properties" xmlns:vt="http://schemas.openxmlformats.org/officeDocument/2006/docPropsVTypes">
  <Template>DPR303_Guest.potx</Template>
  <TotalTime>217</TotalTime>
  <Words>3246</Words>
  <Application>Microsoft Macintosh PowerPoint</Application>
  <PresentationFormat>Custom</PresentationFormat>
  <Paragraphs>475</Paragraphs>
  <Slides>132</Slides>
  <Notes>4</Notes>
  <HiddenSlides>0</HiddenSlides>
  <MMClips>0</MMClips>
  <ScaleCrop>false</ScaleCrop>
  <HeadingPairs>
    <vt:vector size="4" baseType="variant">
      <vt:variant>
        <vt:lpstr>Theme</vt:lpstr>
      </vt:variant>
      <vt:variant>
        <vt:i4>8</vt:i4>
      </vt:variant>
      <vt:variant>
        <vt:lpstr>Slide Titles</vt:lpstr>
      </vt:variant>
      <vt:variant>
        <vt:i4>132</vt:i4>
      </vt:variant>
    </vt:vector>
  </HeadingPairs>
  <TitlesOfParts>
    <vt:vector size="140" baseType="lpstr">
      <vt:lpstr>DPR303_Guest</vt:lpstr>
      <vt:lpstr>White with Consolas font for code slides</vt:lpstr>
      <vt:lpstr>Office Theme</vt:lpstr>
      <vt:lpstr>Content Slide 1</vt:lpstr>
      <vt:lpstr>1_Title Slide</vt:lpstr>
      <vt:lpstr>1_Content Slide 1</vt:lpstr>
      <vt:lpstr>1_Office Theme</vt:lpstr>
      <vt:lpstr>TENA11_BreakoutSession_Template_16x9_Final</vt:lpstr>
      <vt:lpstr>PowerPoint Presentation</vt:lpstr>
      <vt:lpstr>Developing Enterprise-Grade Mobile Solutions DPR303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Why Neudesic?</vt:lpstr>
      <vt:lpstr>PowerPoint Presentation</vt:lpstr>
      <vt:lpstr>PowerPoint Presentation</vt:lpstr>
    </vt:vector>
  </TitlesOfParts>
  <Manager>&lt;Content Manager Name Here&gt;</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Microsoft TechEd North America 2011</dc:subject>
  <dc:creator>Patricia Mines</dc:creator>
  <dc:description>Template Design: Jordan Cayabyab
Formatter: 
Event Date: May 16-19, 2011
Event Location: Atlanta
Audience Type: Developers, IT Pros</dc:description>
  <cp:lastModifiedBy>Simon Guest</cp:lastModifiedBy>
  <cp:revision>26</cp:revision>
  <cp:lastPrinted>2010-05-11T05:02:34Z</cp:lastPrinted>
  <dcterms:created xsi:type="dcterms:W3CDTF">2011-03-31T03:03:27Z</dcterms:created>
  <dcterms:modified xsi:type="dcterms:W3CDTF">2011-05-19T12:07:22Z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