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1.xml" ContentType="application/vnd.openxmlformats-officedocument.presentationml.tags+xml"/>
  <Override PartName="/ppt/charts/chart10.xml" ContentType="application/vnd.openxmlformats-officedocument.drawingml.chart+xml"/>
  <Override PartName="/ppt/tags/tag2.xml" ContentType="application/vnd.openxmlformats-officedocument.presentationml.tags+xml"/>
  <Override PartName="/ppt/charts/chart11.xml" ContentType="application/vnd.openxmlformats-officedocument.drawingml.chart+xml"/>
  <Override PartName="/ppt/tags/tag3.xml" ContentType="application/vnd.openxmlformats-officedocument.presentationml.tags+xml"/>
  <Override PartName="/ppt/charts/chart12.xml" ContentType="application/vnd.openxmlformats-officedocument.drawingml.chart+xml"/>
  <Override PartName="/ppt/tags/tag4.xml" ContentType="application/vnd.openxmlformats-officedocument.presentationml.tags+xml"/>
  <Override PartName="/ppt/charts/chart13.xml" ContentType="application/vnd.openxmlformats-officedocument.drawingml.chart+xml"/>
  <Override PartName="/ppt/tags/tag5.xml" ContentType="application/vnd.openxmlformats-officedocument.presentationml.tags+xml"/>
  <Override PartName="/ppt/charts/chart14.xml" ContentType="application/vnd.openxmlformats-officedocument.drawingml.chart+xml"/>
  <Override PartName="/ppt/charts/chart15.xml" ContentType="application/vnd.openxmlformats-officedocument.drawingml.chart+xml"/>
  <Override PartName="/ppt/tags/tag6.xml" ContentType="application/vnd.openxmlformats-officedocument.presentationml.tags+xml"/>
  <Override PartName="/ppt/charts/chart16.xml" ContentType="application/vnd.openxmlformats-officedocument.drawingml.chart+xml"/>
  <Override PartName="/ppt/charts/chart17.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41" r:id="rId6"/>
  </p:sldMasterIdLst>
  <p:notesMasterIdLst>
    <p:notesMasterId r:id="rId164"/>
  </p:notesMasterIdLst>
  <p:handoutMasterIdLst>
    <p:handoutMasterId r:id="rId165"/>
  </p:handoutMasterIdLst>
  <p:sldIdLst>
    <p:sldId id="319" r:id="rId7"/>
    <p:sldId id="322" r:id="rId8"/>
    <p:sldId id="335" r:id="rId9"/>
    <p:sldId id="511" r:id="rId10"/>
    <p:sldId id="469" r:id="rId11"/>
    <p:sldId id="470" r:id="rId12"/>
    <p:sldId id="471" r:id="rId13"/>
    <p:sldId id="472" r:id="rId14"/>
    <p:sldId id="473" r:id="rId15"/>
    <p:sldId id="474" r:id="rId16"/>
    <p:sldId id="475" r:id="rId17"/>
    <p:sldId id="476" r:id="rId18"/>
    <p:sldId id="477" r:id="rId19"/>
    <p:sldId id="478" r:id="rId20"/>
    <p:sldId id="479" r:id="rId21"/>
    <p:sldId id="480" r:id="rId22"/>
    <p:sldId id="481" r:id="rId23"/>
    <p:sldId id="482" r:id="rId24"/>
    <p:sldId id="483" r:id="rId25"/>
    <p:sldId id="484" r:id="rId26"/>
    <p:sldId id="489" r:id="rId27"/>
    <p:sldId id="490" r:id="rId28"/>
    <p:sldId id="486" r:id="rId29"/>
    <p:sldId id="487"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9"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9" r:id="rId62"/>
    <p:sldId id="380" r:id="rId63"/>
    <p:sldId id="381" r:id="rId64"/>
    <p:sldId id="382" r:id="rId65"/>
    <p:sldId id="383" r:id="rId66"/>
    <p:sldId id="384" r:id="rId67"/>
    <p:sldId id="385" r:id="rId68"/>
    <p:sldId id="386" r:id="rId69"/>
    <p:sldId id="387" r:id="rId70"/>
    <p:sldId id="513" r:id="rId71"/>
    <p:sldId id="514" r:id="rId72"/>
    <p:sldId id="515" r:id="rId73"/>
    <p:sldId id="516" r:id="rId74"/>
    <p:sldId id="390" r:id="rId75"/>
    <p:sldId id="391" r:id="rId76"/>
    <p:sldId id="392" r:id="rId77"/>
    <p:sldId id="393" r:id="rId78"/>
    <p:sldId id="394" r:id="rId79"/>
    <p:sldId id="395" r:id="rId80"/>
    <p:sldId id="396" r:id="rId81"/>
    <p:sldId id="397" r:id="rId82"/>
    <p:sldId id="492" r:id="rId83"/>
    <p:sldId id="493" r:id="rId84"/>
    <p:sldId id="494" r:id="rId85"/>
    <p:sldId id="496" r:id="rId86"/>
    <p:sldId id="497" r:id="rId87"/>
    <p:sldId id="498" r:id="rId88"/>
    <p:sldId id="499" r:id="rId89"/>
    <p:sldId id="500" r:id="rId90"/>
    <p:sldId id="501" r:id="rId91"/>
    <p:sldId id="502" r:id="rId92"/>
    <p:sldId id="503" r:id="rId93"/>
    <p:sldId id="504" r:id="rId94"/>
    <p:sldId id="505" r:id="rId95"/>
    <p:sldId id="506" r:id="rId96"/>
    <p:sldId id="507" r:id="rId97"/>
    <p:sldId id="508" r:id="rId98"/>
    <p:sldId id="509"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424" r:id="rId122"/>
    <p:sldId id="425" r:id="rId123"/>
    <p:sldId id="426" r:id="rId124"/>
    <p:sldId id="427" r:id="rId125"/>
    <p:sldId id="428" r:id="rId126"/>
    <p:sldId id="429" r:id="rId127"/>
    <p:sldId id="430" r:id="rId128"/>
    <p:sldId id="431" r:id="rId129"/>
    <p:sldId id="432" r:id="rId130"/>
    <p:sldId id="433" r:id="rId131"/>
    <p:sldId id="510" r:id="rId132"/>
    <p:sldId id="434" r:id="rId133"/>
    <p:sldId id="435" r:id="rId134"/>
    <p:sldId id="436" r:id="rId135"/>
    <p:sldId id="437" r:id="rId136"/>
    <p:sldId id="438" r:id="rId137"/>
    <p:sldId id="439" r:id="rId138"/>
    <p:sldId id="440" r:id="rId139"/>
    <p:sldId id="441" r:id="rId140"/>
    <p:sldId id="442" r:id="rId141"/>
    <p:sldId id="443" r:id="rId142"/>
    <p:sldId id="444" r:id="rId143"/>
    <p:sldId id="446" r:id="rId144"/>
    <p:sldId id="447" r:id="rId145"/>
    <p:sldId id="448" r:id="rId146"/>
    <p:sldId id="449" r:id="rId147"/>
    <p:sldId id="450" r:id="rId148"/>
    <p:sldId id="451" r:id="rId149"/>
    <p:sldId id="453" r:id="rId150"/>
    <p:sldId id="454" r:id="rId151"/>
    <p:sldId id="455" r:id="rId152"/>
    <p:sldId id="456" r:id="rId153"/>
    <p:sldId id="457" r:id="rId154"/>
    <p:sldId id="458" r:id="rId155"/>
    <p:sldId id="460" r:id="rId156"/>
    <p:sldId id="461" r:id="rId157"/>
    <p:sldId id="512" r:id="rId158"/>
    <p:sldId id="462" r:id="rId159"/>
    <p:sldId id="463" r:id="rId160"/>
    <p:sldId id="464" r:id="rId161"/>
    <p:sldId id="465" r:id="rId162"/>
    <p:sldId id="271" r:id="rId16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96163" autoAdjust="0"/>
  </p:normalViewPr>
  <p:slideViewPr>
    <p:cSldViewPr snapToGrid="0">
      <p:cViewPr varScale="1">
        <p:scale>
          <a:sx n="91" d="100"/>
          <a:sy n="91" d="100"/>
        </p:scale>
        <p:origin x="-480" y="-112"/>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6.xml"/><Relationship Id="rId143" Type="http://schemas.openxmlformats.org/officeDocument/2006/relationships/slide" Target="slides/slide137.xml"/><Relationship Id="rId144" Type="http://schemas.openxmlformats.org/officeDocument/2006/relationships/slide" Target="slides/slide138.xml"/><Relationship Id="rId145" Type="http://schemas.openxmlformats.org/officeDocument/2006/relationships/slide" Target="slides/slide139.xml"/><Relationship Id="rId146" Type="http://schemas.openxmlformats.org/officeDocument/2006/relationships/slide" Target="slides/slide140.xml"/><Relationship Id="rId147" Type="http://schemas.openxmlformats.org/officeDocument/2006/relationships/slide" Target="slides/slide141.xml"/><Relationship Id="rId148" Type="http://schemas.openxmlformats.org/officeDocument/2006/relationships/slide" Target="slides/slide142.xml"/><Relationship Id="rId149" Type="http://schemas.openxmlformats.org/officeDocument/2006/relationships/slide" Target="slides/slide14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150" Type="http://schemas.openxmlformats.org/officeDocument/2006/relationships/slide" Target="slides/slide144.xml"/><Relationship Id="rId151" Type="http://schemas.openxmlformats.org/officeDocument/2006/relationships/slide" Target="slides/slide145.xml"/><Relationship Id="rId152" Type="http://schemas.openxmlformats.org/officeDocument/2006/relationships/slide" Target="slides/slide14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53" Type="http://schemas.openxmlformats.org/officeDocument/2006/relationships/slide" Target="slides/slide147.xml"/><Relationship Id="rId154" Type="http://schemas.openxmlformats.org/officeDocument/2006/relationships/slide" Target="slides/slide148.xml"/><Relationship Id="rId155" Type="http://schemas.openxmlformats.org/officeDocument/2006/relationships/slide" Target="slides/slide149.xml"/><Relationship Id="rId156" Type="http://schemas.openxmlformats.org/officeDocument/2006/relationships/slide" Target="slides/slide150.xml"/><Relationship Id="rId157" Type="http://schemas.openxmlformats.org/officeDocument/2006/relationships/slide" Target="slides/slide151.xml"/><Relationship Id="rId158" Type="http://schemas.openxmlformats.org/officeDocument/2006/relationships/slide" Target="slides/slide152.xml"/><Relationship Id="rId159" Type="http://schemas.openxmlformats.org/officeDocument/2006/relationships/slide" Target="slides/slide15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160" Type="http://schemas.openxmlformats.org/officeDocument/2006/relationships/slide" Target="slides/slide154.xml"/><Relationship Id="rId161" Type="http://schemas.openxmlformats.org/officeDocument/2006/relationships/slide" Target="slides/slide155.xml"/><Relationship Id="rId162" Type="http://schemas.openxmlformats.org/officeDocument/2006/relationships/slide" Target="slides/slide15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63" Type="http://schemas.openxmlformats.org/officeDocument/2006/relationships/slide" Target="slides/slide157.xml"/><Relationship Id="rId164" Type="http://schemas.openxmlformats.org/officeDocument/2006/relationships/notesMaster" Target="notesMasters/notesMaster1.xml"/><Relationship Id="rId165" Type="http://schemas.openxmlformats.org/officeDocument/2006/relationships/handoutMaster" Target="handoutMasters/handoutMaster1.xml"/><Relationship Id="rId166" Type="http://schemas.openxmlformats.org/officeDocument/2006/relationships/printerSettings" Target="printerSettings/printerSettings1.bin"/><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170" Type="http://schemas.openxmlformats.org/officeDocument/2006/relationships/tableStyles" Target="tableStyles.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100" Type="http://schemas.openxmlformats.org/officeDocument/2006/relationships/slide" Target="slides/slide94.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40" Type="http://schemas.openxmlformats.org/officeDocument/2006/relationships/slide" Target="slides/slide134.xml"/><Relationship Id="rId141" Type="http://schemas.openxmlformats.org/officeDocument/2006/relationships/slide" Target="slides/slide13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imon:Desktop:Dropbox:Projects:MobileMarketing:Mobility%20Roadshow:MobileOSDat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imon:Desktop:Dropbox:Projects:MobileMarketing:Mobility%20Roadshow:MobileOS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Comscore!$E$1</c:f>
              <c:strCache>
                <c:ptCount val="1"/>
                <c:pt idx="0">
                  <c:v>Feb-10</c:v>
                </c:pt>
              </c:strCache>
            </c:strRef>
          </c:tx>
          <c:cat>
            <c:strRef>
              <c:f>Comscore!$A$2:$A$7</c:f>
              <c:strCache>
                <c:ptCount val="6"/>
                <c:pt idx="0">
                  <c:v>RIM</c:v>
                </c:pt>
                <c:pt idx="1">
                  <c:v>iOS</c:v>
                </c:pt>
                <c:pt idx="2">
                  <c:v>Android</c:v>
                </c:pt>
                <c:pt idx="3">
                  <c:v>WM6/WP7</c:v>
                </c:pt>
                <c:pt idx="4">
                  <c:v>Palm</c:v>
                </c:pt>
                <c:pt idx="5">
                  <c:v>Other</c:v>
                </c:pt>
              </c:strCache>
            </c:strRef>
          </c:cat>
          <c:val>
            <c:numRef>
              <c:f>Comscore!$E$2:$E$7</c:f>
              <c:numCache>
                <c:formatCode>General</c:formatCode>
                <c:ptCount val="6"/>
                <c:pt idx="0">
                  <c:v>42.1</c:v>
                </c:pt>
                <c:pt idx="1">
                  <c:v>25.4</c:v>
                </c:pt>
                <c:pt idx="2">
                  <c:v>9.0</c:v>
                </c:pt>
                <c:pt idx="3">
                  <c:v>15.1</c:v>
                </c:pt>
                <c:pt idx="4">
                  <c:v>5.4</c:v>
                </c:pt>
                <c:pt idx="5">
                  <c:v>3.0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Segoe UI"/>
                <a:cs typeface="Segoe UI"/>
              </a:defRPr>
            </a:pPr>
            <a:r>
              <a:rPr lang="en-US" dirty="0" smtClean="0"/>
              <a:t>Oct-10</a:t>
            </a:r>
            <a:endParaRPr lang="en-US" dirty="0"/>
          </a:p>
        </c:rich>
      </c:tx>
      <c:layout/>
      <c:overlay val="0"/>
    </c:title>
    <c:autoTitleDeleted val="0"/>
    <c:plotArea>
      <c:layout/>
      <c:pieChart>
        <c:varyColors val="1"/>
        <c:ser>
          <c:idx val="0"/>
          <c:order val="0"/>
          <c:tx>
            <c:strRef>
              <c:f>Comscore!$M$1</c:f>
              <c:strCache>
                <c:ptCount val="1"/>
                <c:pt idx="0">
                  <c:v>10-Oct</c:v>
                </c:pt>
              </c:strCache>
            </c:strRef>
          </c:tx>
          <c:cat>
            <c:strRef>
              <c:f>Comscore!$A$2:$A$7</c:f>
              <c:strCache>
                <c:ptCount val="6"/>
                <c:pt idx="0">
                  <c:v>RIM</c:v>
                </c:pt>
                <c:pt idx="1">
                  <c:v>iOS</c:v>
                </c:pt>
                <c:pt idx="2">
                  <c:v>Android</c:v>
                </c:pt>
                <c:pt idx="3">
                  <c:v>WM6/WP7</c:v>
                </c:pt>
                <c:pt idx="4">
                  <c:v>Palm</c:v>
                </c:pt>
                <c:pt idx="5">
                  <c:v>Other</c:v>
                </c:pt>
              </c:strCache>
            </c:strRef>
          </c:cat>
          <c:val>
            <c:numRef>
              <c:f>Comscore!$M$2:$M$7</c:f>
              <c:numCache>
                <c:formatCode>General</c:formatCode>
                <c:ptCount val="6"/>
                <c:pt idx="0">
                  <c:v>35.8</c:v>
                </c:pt>
                <c:pt idx="1">
                  <c:v>24.6</c:v>
                </c:pt>
                <c:pt idx="2">
                  <c:v>23.5</c:v>
                </c:pt>
                <c:pt idx="3">
                  <c:v>9.7</c:v>
                </c:pt>
                <c:pt idx="4">
                  <c:v>3.9</c:v>
                </c:pt>
                <c:pt idx="5">
                  <c:v>2.499999999999986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Comscore!$N$1</c:f>
              <c:strCache>
                <c:ptCount val="1"/>
                <c:pt idx="0">
                  <c:v>Nov-10</c:v>
                </c:pt>
              </c:strCache>
            </c:strRef>
          </c:tx>
          <c:cat>
            <c:strRef>
              <c:f>Comscore!$A$2:$A$7</c:f>
              <c:strCache>
                <c:ptCount val="6"/>
                <c:pt idx="0">
                  <c:v>RIM</c:v>
                </c:pt>
                <c:pt idx="1">
                  <c:v>iOS</c:v>
                </c:pt>
                <c:pt idx="2">
                  <c:v>Android</c:v>
                </c:pt>
                <c:pt idx="3">
                  <c:v>WM6/WP7</c:v>
                </c:pt>
                <c:pt idx="4">
                  <c:v>Palm</c:v>
                </c:pt>
                <c:pt idx="5">
                  <c:v>Other</c:v>
                </c:pt>
              </c:strCache>
            </c:strRef>
          </c:cat>
          <c:val>
            <c:numRef>
              <c:f>Comscore!$N$2:$N$7</c:f>
              <c:numCache>
                <c:formatCode>General</c:formatCode>
                <c:ptCount val="6"/>
                <c:pt idx="0">
                  <c:v>33.5</c:v>
                </c:pt>
                <c:pt idx="1">
                  <c:v>25.0</c:v>
                </c:pt>
                <c:pt idx="2">
                  <c:v>26.0</c:v>
                </c:pt>
                <c:pt idx="3">
                  <c:v>9.0</c:v>
                </c:pt>
                <c:pt idx="4">
                  <c:v>3.9</c:v>
                </c:pt>
                <c:pt idx="5">
                  <c:v>2.599999999999994</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Comscore!$O$1</c:f>
              <c:strCache>
                <c:ptCount val="1"/>
                <c:pt idx="0">
                  <c:v>Dec-10</c:v>
                </c:pt>
              </c:strCache>
            </c:strRef>
          </c:tx>
          <c:cat>
            <c:strRef>
              <c:f>Comscore!$A$2:$A$7</c:f>
              <c:strCache>
                <c:ptCount val="6"/>
                <c:pt idx="0">
                  <c:v>RIM</c:v>
                </c:pt>
                <c:pt idx="1">
                  <c:v>iOS</c:v>
                </c:pt>
                <c:pt idx="2">
                  <c:v>Android</c:v>
                </c:pt>
                <c:pt idx="3">
                  <c:v>WM6/WP7</c:v>
                </c:pt>
                <c:pt idx="4">
                  <c:v>Palm</c:v>
                </c:pt>
                <c:pt idx="5">
                  <c:v>Other</c:v>
                </c:pt>
              </c:strCache>
            </c:strRef>
          </c:cat>
          <c:val>
            <c:numRef>
              <c:f>Comscore!$O$2:$O$7</c:f>
              <c:numCache>
                <c:formatCode>General</c:formatCode>
                <c:ptCount val="6"/>
                <c:pt idx="0">
                  <c:v>31.6</c:v>
                </c:pt>
                <c:pt idx="1">
                  <c:v>25.0</c:v>
                </c:pt>
                <c:pt idx="2">
                  <c:v>28.7</c:v>
                </c:pt>
                <c:pt idx="3">
                  <c:v>8.4</c:v>
                </c:pt>
                <c:pt idx="4">
                  <c:v>3.7</c:v>
                </c:pt>
                <c:pt idx="5">
                  <c:v>2.599999999999994</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Comscore!$P$1</c:f>
              <c:strCache>
                <c:ptCount val="1"/>
                <c:pt idx="0">
                  <c:v>Jan-11</c:v>
                </c:pt>
              </c:strCache>
            </c:strRef>
          </c:tx>
          <c:cat>
            <c:strRef>
              <c:f>Comscore!$A$2:$A$7</c:f>
              <c:strCache>
                <c:ptCount val="6"/>
                <c:pt idx="0">
                  <c:v>RIM</c:v>
                </c:pt>
                <c:pt idx="1">
                  <c:v>iOS</c:v>
                </c:pt>
                <c:pt idx="2">
                  <c:v>Android</c:v>
                </c:pt>
                <c:pt idx="3">
                  <c:v>WM6/WP7</c:v>
                </c:pt>
                <c:pt idx="4">
                  <c:v>Palm</c:v>
                </c:pt>
                <c:pt idx="5">
                  <c:v>Other</c:v>
                </c:pt>
              </c:strCache>
            </c:strRef>
          </c:cat>
          <c:val>
            <c:numRef>
              <c:f>Comscore!$P$2:$P$7</c:f>
              <c:numCache>
                <c:formatCode>General</c:formatCode>
                <c:ptCount val="6"/>
                <c:pt idx="0">
                  <c:v>30.4</c:v>
                </c:pt>
                <c:pt idx="1">
                  <c:v>24.7</c:v>
                </c:pt>
                <c:pt idx="2">
                  <c:v>31.2</c:v>
                </c:pt>
                <c:pt idx="3">
                  <c:v>8.0</c:v>
                </c:pt>
                <c:pt idx="4">
                  <c:v>3.2</c:v>
                </c:pt>
                <c:pt idx="5">
                  <c:v>2.5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Comscore!$G$1</c:f>
              <c:strCache>
                <c:ptCount val="1"/>
                <c:pt idx="0">
                  <c:v>Apr-10</c:v>
                </c:pt>
              </c:strCache>
            </c:strRef>
          </c:tx>
          <c:cat>
            <c:strRef>
              <c:f>Comscore!$A$2:$A$7</c:f>
              <c:strCache>
                <c:ptCount val="6"/>
                <c:pt idx="0">
                  <c:v>RIM</c:v>
                </c:pt>
                <c:pt idx="1">
                  <c:v>iOS</c:v>
                </c:pt>
                <c:pt idx="2">
                  <c:v>Android</c:v>
                </c:pt>
                <c:pt idx="3">
                  <c:v>WM6/WP7</c:v>
                </c:pt>
                <c:pt idx="4">
                  <c:v>Palm</c:v>
                </c:pt>
                <c:pt idx="5">
                  <c:v>Other</c:v>
                </c:pt>
              </c:strCache>
            </c:strRef>
          </c:cat>
          <c:val>
            <c:numRef>
              <c:f>Comscore!$G$2:$G$7</c:f>
              <c:numCache>
                <c:formatCode>General</c:formatCode>
                <c:ptCount val="6"/>
                <c:pt idx="0">
                  <c:v>41.1</c:v>
                </c:pt>
                <c:pt idx="1">
                  <c:v>25.1</c:v>
                </c:pt>
                <c:pt idx="2">
                  <c:v>12.0</c:v>
                </c:pt>
                <c:pt idx="3">
                  <c:v>14.0</c:v>
                </c:pt>
                <c:pt idx="4">
                  <c:v>4.9</c:v>
                </c:pt>
                <c:pt idx="5">
                  <c:v>2.899999999999991</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Comscore!$F$1</c:f>
              <c:strCache>
                <c:ptCount val="1"/>
                <c:pt idx="0">
                  <c:v>Mar-10</c:v>
                </c:pt>
              </c:strCache>
            </c:strRef>
          </c:tx>
          <c:cat>
            <c:strRef>
              <c:f>Comscore!$A$2:$A$7</c:f>
              <c:strCache>
                <c:ptCount val="6"/>
                <c:pt idx="0">
                  <c:v>RIM</c:v>
                </c:pt>
                <c:pt idx="1">
                  <c:v>iOS</c:v>
                </c:pt>
                <c:pt idx="2">
                  <c:v>Android</c:v>
                </c:pt>
                <c:pt idx="3">
                  <c:v>WM6/WP7</c:v>
                </c:pt>
                <c:pt idx="4">
                  <c:v>Palm</c:v>
                </c:pt>
                <c:pt idx="5">
                  <c:v>Other</c:v>
                </c:pt>
              </c:strCache>
            </c:strRef>
          </c:cat>
          <c:val>
            <c:numRef>
              <c:f>Comscore!$F$2:$F$7</c:f>
              <c:numCache>
                <c:formatCode>General</c:formatCode>
                <c:ptCount val="6"/>
                <c:pt idx="0">
                  <c:v>41.6</c:v>
                </c:pt>
                <c:pt idx="1">
                  <c:v>25.2</c:v>
                </c:pt>
                <c:pt idx="2">
                  <c:v>10.5</c:v>
                </c:pt>
                <c:pt idx="3">
                  <c:v>14.5</c:v>
                </c:pt>
                <c:pt idx="4">
                  <c:v>5.2</c:v>
                </c:pt>
                <c:pt idx="5">
                  <c:v>3.0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Comscore!$G$1</c:f>
              <c:strCache>
                <c:ptCount val="1"/>
                <c:pt idx="0">
                  <c:v>Apr-10</c:v>
                </c:pt>
              </c:strCache>
            </c:strRef>
          </c:tx>
          <c:cat>
            <c:strRef>
              <c:f>Comscore!$A$2:$A$7</c:f>
              <c:strCache>
                <c:ptCount val="6"/>
                <c:pt idx="0">
                  <c:v>RIM</c:v>
                </c:pt>
                <c:pt idx="1">
                  <c:v>iOS</c:v>
                </c:pt>
                <c:pt idx="2">
                  <c:v>Android</c:v>
                </c:pt>
                <c:pt idx="3">
                  <c:v>WM6/WP7</c:v>
                </c:pt>
                <c:pt idx="4">
                  <c:v>Palm</c:v>
                </c:pt>
                <c:pt idx="5">
                  <c:v>Other</c:v>
                </c:pt>
              </c:strCache>
            </c:strRef>
          </c:cat>
          <c:val>
            <c:numRef>
              <c:f>Comscore!$G$2:$G$7</c:f>
              <c:numCache>
                <c:formatCode>General</c:formatCode>
                <c:ptCount val="6"/>
                <c:pt idx="0">
                  <c:v>41.1</c:v>
                </c:pt>
                <c:pt idx="1">
                  <c:v>25.1</c:v>
                </c:pt>
                <c:pt idx="2">
                  <c:v>12.0</c:v>
                </c:pt>
                <c:pt idx="3">
                  <c:v>14.0</c:v>
                </c:pt>
                <c:pt idx="4">
                  <c:v>4.9</c:v>
                </c:pt>
                <c:pt idx="5">
                  <c:v>2.899999999999991</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Comscore!$H$1</c:f>
              <c:strCache>
                <c:ptCount val="1"/>
                <c:pt idx="0">
                  <c:v>May-10</c:v>
                </c:pt>
              </c:strCache>
            </c:strRef>
          </c:tx>
          <c:cat>
            <c:strRef>
              <c:f>Comscore!$A$2:$A$7</c:f>
              <c:strCache>
                <c:ptCount val="6"/>
                <c:pt idx="0">
                  <c:v>RIM</c:v>
                </c:pt>
                <c:pt idx="1">
                  <c:v>iOS</c:v>
                </c:pt>
                <c:pt idx="2">
                  <c:v>Android</c:v>
                </c:pt>
                <c:pt idx="3">
                  <c:v>WM6/WP7</c:v>
                </c:pt>
                <c:pt idx="4">
                  <c:v>Palm</c:v>
                </c:pt>
                <c:pt idx="5">
                  <c:v>Other</c:v>
                </c:pt>
              </c:strCache>
            </c:strRef>
          </c:cat>
          <c:val>
            <c:numRef>
              <c:f>Comscore!$H$2:$H$7</c:f>
              <c:numCache>
                <c:formatCode>General</c:formatCode>
                <c:ptCount val="6"/>
                <c:pt idx="0">
                  <c:v>41.7</c:v>
                </c:pt>
                <c:pt idx="1">
                  <c:v>24.4</c:v>
                </c:pt>
                <c:pt idx="2">
                  <c:v>13.0</c:v>
                </c:pt>
                <c:pt idx="3">
                  <c:v>13.2</c:v>
                </c:pt>
                <c:pt idx="4">
                  <c:v>4.8</c:v>
                </c:pt>
                <c:pt idx="5">
                  <c:v>2.900000000000006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Comscore!$I$1</c:f>
              <c:strCache>
                <c:ptCount val="1"/>
                <c:pt idx="0">
                  <c:v>Jun-10</c:v>
                </c:pt>
              </c:strCache>
            </c:strRef>
          </c:tx>
          <c:cat>
            <c:strRef>
              <c:f>Comscore!$A$2:$A$7</c:f>
              <c:strCache>
                <c:ptCount val="6"/>
                <c:pt idx="0">
                  <c:v>RIM</c:v>
                </c:pt>
                <c:pt idx="1">
                  <c:v>iOS</c:v>
                </c:pt>
                <c:pt idx="2">
                  <c:v>Android</c:v>
                </c:pt>
                <c:pt idx="3">
                  <c:v>WM6/WP7</c:v>
                </c:pt>
                <c:pt idx="4">
                  <c:v>Palm</c:v>
                </c:pt>
                <c:pt idx="5">
                  <c:v>Other</c:v>
                </c:pt>
              </c:strCache>
            </c:strRef>
          </c:cat>
          <c:val>
            <c:numRef>
              <c:f>Comscore!$I$2:$I$7</c:f>
              <c:numCache>
                <c:formatCode>General</c:formatCode>
                <c:ptCount val="6"/>
                <c:pt idx="0">
                  <c:v>40.1</c:v>
                </c:pt>
                <c:pt idx="1">
                  <c:v>24.3</c:v>
                </c:pt>
                <c:pt idx="2">
                  <c:v>14.9</c:v>
                </c:pt>
                <c:pt idx="3">
                  <c:v>12.8</c:v>
                </c:pt>
                <c:pt idx="4">
                  <c:v>4.7</c:v>
                </c:pt>
                <c:pt idx="5">
                  <c:v>3.199999999999989</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Comscore!$J$1</c:f>
              <c:strCache>
                <c:ptCount val="1"/>
                <c:pt idx="0">
                  <c:v>Jul-10</c:v>
                </c:pt>
              </c:strCache>
            </c:strRef>
          </c:tx>
          <c:cat>
            <c:strRef>
              <c:f>Comscore!$A$2:$A$7</c:f>
              <c:strCache>
                <c:ptCount val="6"/>
                <c:pt idx="0">
                  <c:v>RIM</c:v>
                </c:pt>
                <c:pt idx="1">
                  <c:v>iOS</c:v>
                </c:pt>
                <c:pt idx="2">
                  <c:v>Android</c:v>
                </c:pt>
                <c:pt idx="3">
                  <c:v>WM6/WP7</c:v>
                </c:pt>
                <c:pt idx="4">
                  <c:v>Palm</c:v>
                </c:pt>
                <c:pt idx="5">
                  <c:v>Other</c:v>
                </c:pt>
              </c:strCache>
            </c:strRef>
          </c:cat>
          <c:val>
            <c:numRef>
              <c:f>Comscore!$J$2:$J$7</c:f>
              <c:numCache>
                <c:formatCode>General</c:formatCode>
                <c:ptCount val="6"/>
                <c:pt idx="0">
                  <c:v>39.3</c:v>
                </c:pt>
                <c:pt idx="1">
                  <c:v>23.8</c:v>
                </c:pt>
                <c:pt idx="2">
                  <c:v>17.0</c:v>
                </c:pt>
                <c:pt idx="3">
                  <c:v>11.8</c:v>
                </c:pt>
                <c:pt idx="4">
                  <c:v>4.9</c:v>
                </c:pt>
                <c:pt idx="5">
                  <c:v>3.200000000000003</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Comscore!$K$1</c:f>
              <c:strCache>
                <c:ptCount val="1"/>
                <c:pt idx="0">
                  <c:v>Aug-10</c:v>
                </c:pt>
              </c:strCache>
            </c:strRef>
          </c:tx>
          <c:cat>
            <c:strRef>
              <c:f>Comscore!$A$2:$A$7</c:f>
              <c:strCache>
                <c:ptCount val="6"/>
                <c:pt idx="0">
                  <c:v>RIM</c:v>
                </c:pt>
                <c:pt idx="1">
                  <c:v>iOS</c:v>
                </c:pt>
                <c:pt idx="2">
                  <c:v>Android</c:v>
                </c:pt>
                <c:pt idx="3">
                  <c:v>WM6/WP7</c:v>
                </c:pt>
                <c:pt idx="4">
                  <c:v>Palm</c:v>
                </c:pt>
                <c:pt idx="5">
                  <c:v>Other</c:v>
                </c:pt>
              </c:strCache>
            </c:strRef>
          </c:cat>
          <c:val>
            <c:numRef>
              <c:f>Comscore!$K$2:$K$7</c:f>
              <c:numCache>
                <c:formatCode>General</c:formatCode>
                <c:ptCount val="6"/>
                <c:pt idx="0">
                  <c:v>37.6</c:v>
                </c:pt>
                <c:pt idx="1">
                  <c:v>24.2</c:v>
                </c:pt>
                <c:pt idx="2">
                  <c:v>19.6</c:v>
                </c:pt>
                <c:pt idx="3">
                  <c:v>10.8</c:v>
                </c:pt>
                <c:pt idx="4">
                  <c:v>4.6</c:v>
                </c:pt>
                <c:pt idx="5">
                  <c:v>3.200000000000003</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Comscore!$L$1</c:f>
              <c:strCache>
                <c:ptCount val="1"/>
                <c:pt idx="0">
                  <c:v>Sep-10</c:v>
                </c:pt>
              </c:strCache>
            </c:strRef>
          </c:tx>
          <c:cat>
            <c:strRef>
              <c:f>Comscore!$A$2:$A$7</c:f>
              <c:strCache>
                <c:ptCount val="6"/>
                <c:pt idx="0">
                  <c:v>RIM</c:v>
                </c:pt>
                <c:pt idx="1">
                  <c:v>iOS</c:v>
                </c:pt>
                <c:pt idx="2">
                  <c:v>Android</c:v>
                </c:pt>
                <c:pt idx="3">
                  <c:v>WM6/WP7</c:v>
                </c:pt>
                <c:pt idx="4">
                  <c:v>Palm</c:v>
                </c:pt>
                <c:pt idx="5">
                  <c:v>Other</c:v>
                </c:pt>
              </c:strCache>
            </c:strRef>
          </c:cat>
          <c:val>
            <c:numRef>
              <c:f>Comscore!$L$2:$L$7</c:f>
              <c:numCache>
                <c:formatCode>General</c:formatCode>
                <c:ptCount val="6"/>
                <c:pt idx="0">
                  <c:v>37.3</c:v>
                </c:pt>
                <c:pt idx="1">
                  <c:v>24.3</c:v>
                </c:pt>
                <c:pt idx="2">
                  <c:v>21.4</c:v>
                </c:pt>
                <c:pt idx="3">
                  <c:v>10.0</c:v>
                </c:pt>
                <c:pt idx="4">
                  <c:v>4.2</c:v>
                </c:pt>
                <c:pt idx="5">
                  <c:v>2.799999999999997</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5/17/11 00:15</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MIX 11</a:t>
            </a:r>
            <a:endParaRPr lang="en-US" dirty="0"/>
          </a:p>
        </p:txBody>
      </p:sp>
      <p:sp>
        <p:nvSpPr>
          <p:cNvPr id="5" name="Date Placeholder 4"/>
          <p:cNvSpPr>
            <a:spLocks noGrp="1"/>
          </p:cNvSpPr>
          <p:nvPr>
            <p:ph type="dt" idx="11"/>
          </p:nvPr>
        </p:nvSpPr>
        <p:spPr/>
        <p:txBody>
          <a:bodyPr/>
          <a:lstStyle/>
          <a:p>
            <a:fld id="{7C3FBCD4-166E-446F-AF18-7D4A0CF9AEF6}" type="datetimeFigureOut">
              <a:rPr lang="en-US" smtClean="0"/>
              <a:pPr/>
              <a:t>5/17/11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89</a:t>
            </a:fld>
            <a:endParaRPr lang="en-US" dirty="0"/>
          </a:p>
        </p:txBody>
      </p:sp>
    </p:spTree>
    <p:extLst>
      <p:ext uri="{BB962C8B-B14F-4D97-AF65-F5344CB8AC3E}">
        <p14:creationId xmlns:p14="http://schemas.microsoft.com/office/powerpoint/2010/main" val="346480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MIX 11</a:t>
            </a:r>
            <a:endParaRPr lang="en-US" dirty="0"/>
          </a:p>
        </p:txBody>
      </p:sp>
      <p:sp>
        <p:nvSpPr>
          <p:cNvPr id="5" name="Date Placeholder 4"/>
          <p:cNvSpPr>
            <a:spLocks noGrp="1"/>
          </p:cNvSpPr>
          <p:nvPr>
            <p:ph type="dt" idx="11"/>
          </p:nvPr>
        </p:nvSpPr>
        <p:spPr/>
        <p:txBody>
          <a:bodyPr/>
          <a:lstStyle/>
          <a:p>
            <a:fld id="{7C3FBCD4-166E-446F-AF18-7D4A0CF9AEF6}" type="datetimeFigureOut">
              <a:rPr lang="en-US" smtClean="0"/>
              <a:pPr/>
              <a:t>5/17/11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90</a:t>
            </a:fld>
            <a:endParaRPr lang="en-US" dirty="0"/>
          </a:p>
        </p:txBody>
      </p:sp>
    </p:spTree>
    <p:extLst>
      <p:ext uri="{BB962C8B-B14F-4D97-AF65-F5344CB8AC3E}">
        <p14:creationId xmlns:p14="http://schemas.microsoft.com/office/powerpoint/2010/main" val="346480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MIX 11</a:t>
            </a:r>
            <a:endParaRPr lang="en-US" dirty="0"/>
          </a:p>
        </p:txBody>
      </p:sp>
      <p:sp>
        <p:nvSpPr>
          <p:cNvPr id="5" name="Date Placeholder 4"/>
          <p:cNvSpPr>
            <a:spLocks noGrp="1"/>
          </p:cNvSpPr>
          <p:nvPr>
            <p:ph type="dt" idx="11"/>
          </p:nvPr>
        </p:nvSpPr>
        <p:spPr/>
        <p:txBody>
          <a:bodyPr/>
          <a:lstStyle/>
          <a:p>
            <a:fld id="{7C3FBCD4-166E-446F-AF18-7D4A0CF9AEF6}" type="datetimeFigureOut">
              <a:rPr lang="en-US" smtClean="0"/>
              <a:pPr/>
              <a:t>5/17/11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91</a:t>
            </a:fld>
            <a:endParaRPr lang="en-US" dirty="0"/>
          </a:p>
        </p:txBody>
      </p:sp>
    </p:spTree>
    <p:extLst>
      <p:ext uri="{BB962C8B-B14F-4D97-AF65-F5344CB8AC3E}">
        <p14:creationId xmlns:p14="http://schemas.microsoft.com/office/powerpoint/2010/main" val="346480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MIX 11</a:t>
            </a:r>
            <a:endParaRPr lang="en-US" dirty="0"/>
          </a:p>
        </p:txBody>
      </p:sp>
      <p:sp>
        <p:nvSpPr>
          <p:cNvPr id="5" name="Date Placeholder 4"/>
          <p:cNvSpPr>
            <a:spLocks noGrp="1"/>
          </p:cNvSpPr>
          <p:nvPr>
            <p:ph type="dt" idx="11"/>
          </p:nvPr>
        </p:nvSpPr>
        <p:spPr/>
        <p:txBody>
          <a:bodyPr/>
          <a:lstStyle/>
          <a:p>
            <a:fld id="{7C3FBCD4-166E-446F-AF18-7D4A0CF9AEF6}" type="datetimeFigureOut">
              <a:rPr lang="en-US" smtClean="0"/>
              <a:pPr/>
              <a:t>5/17/11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92</a:t>
            </a:fld>
            <a:endParaRPr lang="en-US" dirty="0"/>
          </a:p>
        </p:txBody>
      </p:sp>
    </p:spTree>
    <p:extLst>
      <p:ext uri="{BB962C8B-B14F-4D97-AF65-F5344CB8AC3E}">
        <p14:creationId xmlns:p14="http://schemas.microsoft.com/office/powerpoint/2010/main" val="346480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5/17/11 00:15</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microsoft.com/office/2007/relationships/hdphoto" Target="../media/hdphoto2.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microsoft.com/office/2007/relationships/hdphoto" Target="../media/hdphoto3.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 Id="rId3" Type="http://schemas.microsoft.com/office/2007/relationships/hdphoto" Target="../media/hdphoto4.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7" y="2265476"/>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76"/>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3"/>
            <a:ext cx="5486400" cy="1746632"/>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3"/>
            <a:ext cx="5486400" cy="1746632"/>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5144"/>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2"/>
            <a:ext cx="5484971" cy="154170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5144"/>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3"/>
            <a:ext cx="5486400" cy="1541704"/>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3"/>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3"/>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0"/>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6" y="1905004"/>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4"/>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5" y="4191004"/>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5/17/11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15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5/17/11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8204984"/>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5" descr="C:\Users\Simon.Guest\AppData\Local\Microsoft\Windows\Temporary Internet Files\Content.IE5\0OP69S92\MP900444337[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14959"/>
            <a:ext cx="12197581" cy="68729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Losing the Server Side</a:t>
            </a:r>
            <a:endParaRPr lang="en-US" sz="3600" dirty="0">
              <a:solidFill>
                <a:prstClr val="white"/>
              </a:solidFill>
            </a:endParaRPr>
          </a:p>
        </p:txBody>
      </p:sp>
    </p:spTree>
    <p:extLst>
      <p:ext uri="{BB962C8B-B14F-4D97-AF65-F5344CB8AC3E}">
        <p14:creationId xmlns:p14="http://schemas.microsoft.com/office/powerpoint/2010/main" val="803547664"/>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C:\Users\Simon.Guest\AppData\Local\Microsoft\Windows\Temporary Internet Files\Content.IE5\0OP69S92\MP900444337[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 y="-14959"/>
            <a:ext cx="12197581" cy="687295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Losing the Server Side</a:t>
            </a:r>
          </a:p>
        </p:txBody>
      </p:sp>
      <p:sp>
        <p:nvSpPr>
          <p:cNvPr id="8" name="Text Placeholder 7"/>
          <p:cNvSpPr>
            <a:spLocks noGrp="1"/>
          </p:cNvSpPr>
          <p:nvPr>
            <p:ph type="body" sz="quarter" idx="10"/>
          </p:nvPr>
        </p:nvSpPr>
        <p:spPr>
          <a:xfrm>
            <a:off x="-10251" y="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530547051"/>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Objective</a:t>
            </a:r>
            <a:endParaRPr lang="en-US" sz="3600" dirty="0">
              <a:solidFill>
                <a:prstClr val="white"/>
              </a:solidFill>
            </a:endParaRPr>
          </a:p>
        </p:txBody>
      </p:sp>
    </p:spTree>
    <p:extLst>
      <p:ext uri="{BB962C8B-B14F-4D97-AF65-F5344CB8AC3E}">
        <p14:creationId xmlns:p14="http://schemas.microsoft.com/office/powerpoint/2010/main" val="2108482114"/>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Conclusion</a:t>
            </a:r>
            <a:endParaRPr lang="en-US" sz="3600" dirty="0">
              <a:solidFill>
                <a:prstClr val="white"/>
              </a:solidFill>
            </a:endParaRPr>
          </a:p>
        </p:txBody>
      </p:sp>
    </p:spTree>
    <p:extLst>
      <p:ext uri="{BB962C8B-B14F-4D97-AF65-F5344CB8AC3E}">
        <p14:creationId xmlns:p14="http://schemas.microsoft.com/office/powerpoint/2010/main" val="769247391"/>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8656060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1</a:t>
            </a:r>
            <a:endParaRPr lang="en-US" sz="9600" dirty="0">
              <a:solidFill>
                <a:srgbClr val="FFFF00"/>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Web</a:t>
            </a:r>
            <a:endParaRPr lang="en-US" dirty="0">
              <a:solidFill>
                <a:srgbClr val="FFFF00"/>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35042933"/>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2</a:t>
            </a:r>
            <a:endParaRPr lang="en-US" sz="9600" dirty="0">
              <a:solidFill>
                <a:srgbClr val="FFFF00"/>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Service</a:t>
            </a:r>
            <a:endParaRPr lang="en-US" dirty="0">
              <a:solidFill>
                <a:srgbClr val="FFFF00"/>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79650905"/>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3</a:t>
            </a:r>
            <a:endParaRPr lang="en-US" sz="9600" dirty="0">
              <a:solidFill>
                <a:srgbClr val="FFFF00"/>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Server</a:t>
            </a:r>
            <a:endParaRPr lang="en-US" dirty="0">
              <a:solidFill>
                <a:srgbClr val="FFFF00"/>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1062567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89147"/>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4</a:t>
            </a:r>
            <a:endParaRPr lang="en-US" sz="9600" dirty="0">
              <a:solidFill>
                <a:srgbClr val="FFFF00"/>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Data</a:t>
            </a:r>
            <a:endParaRPr lang="en-US" dirty="0">
              <a:solidFill>
                <a:srgbClr val="FFFF00"/>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14768256"/>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09" y="2034661"/>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5" y="2019191"/>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88" y="2019191"/>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4" y="2019191"/>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89" y="2019191"/>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5</a:t>
            </a:r>
            <a:endParaRPr lang="en-US" sz="9600" dirty="0">
              <a:solidFill>
                <a:srgbClr val="FFFF00"/>
              </a:solidFill>
              <a:latin typeface="Segoe UI" pitchFamily="34" charset="0"/>
              <a:ea typeface="Segoe UI" pitchFamily="34" charset="0"/>
              <a:cs typeface="Segoe UI" pitchFamily="34" charset="0"/>
            </a:endParaRPr>
          </a:p>
        </p:txBody>
      </p:sp>
      <p:sp>
        <p:nvSpPr>
          <p:cNvPr id="25" name="TextBox 24"/>
          <p:cNvSpPr txBox="1"/>
          <p:nvPr userDrawn="1"/>
        </p:nvSpPr>
        <p:spPr>
          <a:xfrm>
            <a:off x="1543409"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5"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88"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89" y="4953002"/>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Language</a:t>
            </a:r>
            <a:endParaRPr lang="en-US" dirty="0">
              <a:solidFill>
                <a:srgbClr val="FFFF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21140810"/>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1:  Web</a:t>
            </a:r>
            <a:endParaRPr lang="en-US" sz="3600" dirty="0">
              <a:solidFill>
                <a:prstClr val="white"/>
              </a:solidFill>
            </a:endParaRPr>
          </a:p>
        </p:txBody>
      </p:sp>
    </p:spTree>
    <p:extLst>
      <p:ext uri="{BB962C8B-B14F-4D97-AF65-F5344CB8AC3E}">
        <p14:creationId xmlns:p14="http://schemas.microsoft.com/office/powerpoint/2010/main" val="1046664785"/>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2:  Service</a:t>
            </a:r>
            <a:endParaRPr lang="en-US" sz="3600" dirty="0">
              <a:solidFill>
                <a:prstClr val="white"/>
              </a:solidFill>
            </a:endParaRPr>
          </a:p>
        </p:txBody>
      </p:sp>
    </p:spTree>
    <p:extLst>
      <p:ext uri="{BB962C8B-B14F-4D97-AF65-F5344CB8AC3E}">
        <p14:creationId xmlns:p14="http://schemas.microsoft.com/office/powerpoint/2010/main" val="3173587556"/>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3:  Server</a:t>
            </a:r>
            <a:endParaRPr lang="en-US" sz="3600" dirty="0">
              <a:solidFill>
                <a:prstClr val="white"/>
              </a:solidFill>
            </a:endParaRPr>
          </a:p>
        </p:txBody>
      </p:sp>
    </p:spTree>
    <p:extLst>
      <p:ext uri="{BB962C8B-B14F-4D97-AF65-F5344CB8AC3E}">
        <p14:creationId xmlns:p14="http://schemas.microsoft.com/office/powerpoint/2010/main" val="2444842129"/>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4:  Data</a:t>
            </a:r>
            <a:endParaRPr lang="en-US" sz="3600" dirty="0">
              <a:solidFill>
                <a:prstClr val="white"/>
              </a:solidFill>
            </a:endParaRPr>
          </a:p>
        </p:txBody>
      </p:sp>
    </p:spTree>
    <p:extLst>
      <p:ext uri="{BB962C8B-B14F-4D97-AF65-F5344CB8AC3E}">
        <p14:creationId xmlns:p14="http://schemas.microsoft.com/office/powerpoint/2010/main" val="605585955"/>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0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5:  Language</a:t>
            </a:r>
            <a:endParaRPr lang="en-US" sz="3600" dirty="0">
              <a:solidFill>
                <a:prstClr val="white"/>
              </a:solidFill>
            </a:endParaRPr>
          </a:p>
        </p:txBody>
      </p:sp>
    </p:spTree>
    <p:extLst>
      <p:ext uri="{BB962C8B-B14F-4D97-AF65-F5344CB8AC3E}">
        <p14:creationId xmlns:p14="http://schemas.microsoft.com/office/powerpoint/2010/main" val="15025950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050" name="Picture 2" descr="C:\Users\Simon.Guest\AppData\Local\Microsoft\Windows\Temporary Internet Files\Content.IE5\0OOOJB8J\MP900382655[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1230"/>
          <a:stretch/>
        </p:blipFill>
        <p:spPr bwMode="auto">
          <a:xfrm>
            <a:off x="-1025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Tree>
    <p:extLst>
      <p:ext uri="{BB962C8B-B14F-4D97-AF65-F5344CB8AC3E}">
        <p14:creationId xmlns:p14="http://schemas.microsoft.com/office/powerpoint/2010/main" val="2815772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2" descr="C:\Users\Simon.Guest\AppData\Local\Microsoft\Windows\Temporary Internet Files\Content.IE5\0OOOJB8J\MP900382655[1].jpg"/>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21230"/>
          <a:stretch/>
        </p:blipFill>
        <p:spPr bwMode="auto">
          <a:xfrm>
            <a:off x="-1025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490159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C:\Users\Simon.Guest\AppData\Local\Microsoft\Windows\Temporary Internet Files\Content.IE5\0OOOJB8J\MP900382655[1].jpg"/>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21230"/>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
        <p:nvSpPr>
          <p:cNvPr id="6"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26950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4"/>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tx2">
                <a:tint val="45000"/>
                <a:satMod val="400000"/>
              </a:schemeClr>
            </a:duotone>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But I’m a Microsoft Guy/Gal</a:t>
            </a:r>
            <a:endParaRPr lang="en-US" sz="3600" dirty="0">
              <a:solidFill>
                <a:prstClr val="white"/>
              </a:solidFill>
              <a:latin typeface="Segoe UI Light"/>
              <a:cs typeface="Segoe UI Light"/>
            </a:endParaRPr>
          </a:p>
        </p:txBody>
      </p:sp>
    </p:spTree>
    <p:extLst>
      <p:ext uri="{BB962C8B-B14F-4D97-AF65-F5344CB8AC3E}">
        <p14:creationId xmlns:p14="http://schemas.microsoft.com/office/powerpoint/2010/main" val="2788514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But I’m a Microsoft Guy/Gal</a:t>
            </a:r>
            <a:endParaRPr lang="en-US" sz="3600" dirty="0">
              <a:solidFill>
                <a:prstClr val="white"/>
              </a:solidFill>
              <a:latin typeface="Segoe UI Light"/>
              <a:cs typeface="Segoe UI Light"/>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bg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716080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4"/>
          <p:cNvSpPr txBox="1">
            <a:spLocks/>
          </p:cNvSpPr>
          <p:nvPr userDrawn="1"/>
        </p:nvSpPr>
        <p:spPr>
          <a:xfrm>
            <a:off x="519112" y="228600"/>
            <a:ext cx="11149013" cy="62068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Scenario</a:t>
            </a:r>
            <a:r>
              <a:rPr lang="en-US" baseline="0" dirty="0" smtClean="0"/>
              <a:t> 1</a:t>
            </a:r>
            <a:endParaRPr lang="en-US" dirty="0"/>
          </a:p>
        </p:txBody>
      </p:sp>
    </p:spTree>
    <p:extLst>
      <p:ext uri="{BB962C8B-B14F-4D97-AF65-F5344CB8AC3E}">
        <p14:creationId xmlns:p14="http://schemas.microsoft.com/office/powerpoint/2010/main" val="31787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0701" y="1439008"/>
            <a:ext cx="11147424" cy="664797"/>
          </a:xfrm>
        </p:spPr>
        <p:txBody>
          <a:bodyPr wrap="square" anchor="t" anchorCtr="0">
            <a:spAutoFit/>
          </a:bodyPr>
          <a:lstStyle>
            <a:lvl1pPr>
              <a:lnSpc>
                <a:spcPct val="90000"/>
              </a:lnSpc>
              <a:defRPr sz="48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519113" y="4281202"/>
            <a:ext cx="11149012" cy="443198"/>
          </a:xfrm>
        </p:spPr>
        <p:txBody>
          <a:bodyPr wrap="square" anchor="b" anchorCtr="0">
            <a:spAutoFit/>
          </a:bodyPr>
          <a:lstStyle>
            <a:lvl1pPr marL="0" indent="0" algn="l">
              <a:lnSpc>
                <a:spcPct val="90000"/>
              </a:lnSpc>
              <a:spcBef>
                <a:spcPts val="0"/>
              </a:spcBef>
              <a:buNone/>
              <a:defRPr>
                <a:gradFill>
                  <a:gsLst>
                    <a:gs pos="0">
                      <a:schemeClr val="accent2"/>
                    </a:gs>
                    <a:gs pos="86000">
                      <a:schemeClr val="accent2"/>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519113" y="5172808"/>
            <a:ext cx="11149012" cy="1378644"/>
          </a:xfrm>
        </p:spPr>
        <p:txBody>
          <a:bodyPr anchor="t" anchorCtr="0">
            <a:normAutofit/>
            <a:scene3d>
              <a:camera prst="orthographicFront"/>
              <a:lightRig rig="flat" dir="t"/>
            </a:scene3d>
            <a:sp3d>
              <a:contourClr>
                <a:schemeClr val="bg2"/>
              </a:contourClr>
            </a:sp3d>
          </a:bodyPr>
          <a:lstStyle>
            <a:lvl1pPr marL="0" indent="0" algn="l">
              <a:buFont typeface="Arial" pitchFamily="34" charset="0"/>
              <a:buNone/>
              <a:defRPr kumimoji="0" lang="en-US" sz="10000" b="0" i="0" u="none" strike="noStrike" kern="1200" cap="none" spc="-642" normalizeH="0" baseline="0" noProof="0" dirty="0" smtClean="0">
                <a:ln w="11430"/>
                <a:gradFill>
                  <a:gsLst>
                    <a:gs pos="0">
                      <a:schemeClr val="accent1"/>
                    </a:gs>
                    <a:gs pos="100000">
                      <a:schemeClr val="accent1"/>
                    </a:gs>
                  </a:gsLst>
                  <a:lin ang="5400000"/>
                </a:gra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5416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itle 4"/>
          <p:cNvSpPr txBox="1">
            <a:spLocks/>
          </p:cNvSpPr>
          <p:nvPr userDrawn="1"/>
        </p:nvSpPr>
        <p:spPr>
          <a:xfrm>
            <a:off x="519112" y="228600"/>
            <a:ext cx="11149013" cy="62068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Scenario</a:t>
            </a:r>
            <a:r>
              <a:rPr lang="en-US" baseline="0" dirty="0" smtClean="0"/>
              <a:t> 3</a:t>
            </a:r>
            <a:endParaRPr lang="en-US" dirty="0"/>
          </a:p>
        </p:txBody>
      </p:sp>
    </p:spTree>
    <p:extLst>
      <p:ext uri="{BB962C8B-B14F-4D97-AF65-F5344CB8AC3E}">
        <p14:creationId xmlns:p14="http://schemas.microsoft.com/office/powerpoint/2010/main" val="88441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4"/>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4"/>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4"/>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3"/>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3"/>
            <a:ext cx="11149013" cy="20056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3"/>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21"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2.xml"/><Relationship Id="rId3" Type="http://schemas.openxmlformats.org/officeDocument/2006/relationships/image" Target="../media/image13.jpeg"/></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20" Type="http://schemas.openxmlformats.org/officeDocument/2006/relationships/slideLayout" Target="../slideLayouts/slideLayout39.xml"/><Relationship Id="rId21" Type="http://schemas.openxmlformats.org/officeDocument/2006/relationships/slideLayout" Target="../slideLayouts/slideLayout40.xml"/><Relationship Id="rId22" Type="http://schemas.openxmlformats.org/officeDocument/2006/relationships/slideLayout" Target="../slideLayouts/slideLayout41.xml"/><Relationship Id="rId23" Type="http://schemas.openxmlformats.org/officeDocument/2006/relationships/slideLayout" Target="../slideLayouts/slideLayout42.xml"/><Relationship Id="rId24" Type="http://schemas.openxmlformats.org/officeDocument/2006/relationships/slideLayout" Target="../slideLayouts/slideLayout43.xml"/><Relationship Id="rId25" Type="http://schemas.openxmlformats.org/officeDocument/2006/relationships/slideLayout" Target="../slideLayouts/slideLayout44.xml"/><Relationship Id="rId26" Type="http://schemas.openxmlformats.org/officeDocument/2006/relationships/theme" Target="../theme/theme3.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Relationship Id="rId18" Type="http://schemas.openxmlformats.org/officeDocument/2006/relationships/slideLayout" Target="../slideLayouts/slideLayout37.xml"/><Relationship Id="rId19" Type="http://schemas.openxmlformats.org/officeDocument/2006/relationships/slideLayout" Target="../slideLayouts/slideLayout38.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3"/>
            <a:ext cx="11149013" cy="62068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4"/>
            <a:ext cx="11149013" cy="620683"/>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4"/>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5"/>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5/17/11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5326"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2861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5.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6.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6.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7.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8.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5.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80.png"/><Relationship Id="rId13" Type="http://schemas.openxmlformats.org/officeDocument/2006/relationships/image" Target="../media/image75.png"/><Relationship Id="rId14" Type="http://schemas.openxmlformats.org/officeDocument/2006/relationships/image" Target="../media/image81.png"/><Relationship Id="rId1" Type="http://schemas.openxmlformats.org/officeDocument/2006/relationships/slideLayout" Target="../slideLayouts/slideLayout34.xml"/><Relationship Id="rId2" Type="http://schemas.openxmlformats.org/officeDocument/2006/relationships/image" Target="../media/image26.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4.png"/><Relationship Id="rId10" Type="http://schemas.openxmlformats.org/officeDocument/2006/relationships/image" Target="../media/image79.png"/></Relationships>
</file>

<file path=ppt/slides/_rels/slide106.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80.png"/><Relationship Id="rId13" Type="http://schemas.openxmlformats.org/officeDocument/2006/relationships/image" Target="../media/image75.png"/><Relationship Id="rId14" Type="http://schemas.openxmlformats.org/officeDocument/2006/relationships/image" Target="../media/image81.png"/><Relationship Id="rId1" Type="http://schemas.openxmlformats.org/officeDocument/2006/relationships/slideLayout" Target="../slideLayouts/slideLayout34.xml"/><Relationship Id="rId2" Type="http://schemas.openxmlformats.org/officeDocument/2006/relationships/image" Target="../media/image26.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4.png"/><Relationship Id="rId10" Type="http://schemas.openxmlformats.org/officeDocument/2006/relationships/image" Target="../media/image79.png"/></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0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2.png"/><Relationship Id="rId10" Type="http://schemas.openxmlformats.org/officeDocument/2006/relationships/image" Target="../media/image83.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2.png"/><Relationship Id="rId10" Type="http://schemas.openxmlformats.org/officeDocument/2006/relationships/image" Target="../media/image83.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4.png"/><Relationship Id="rId10" Type="http://schemas.openxmlformats.org/officeDocument/2006/relationships/image" Target="../media/image85.png"/><Relationship Id="rId11" Type="http://schemas.openxmlformats.org/officeDocument/2006/relationships/image" Target="../media/image86.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7.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8.png"/><Relationship Id="rId10" Type="http://schemas.openxmlformats.org/officeDocument/2006/relationships/image" Target="../media/image89.png"/><Relationship Id="rId11" Type="http://schemas.openxmlformats.org/officeDocument/2006/relationships/image" Target="../media/image90.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1.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1.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3.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2.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89.png"/><Relationship Id="rId13" Type="http://schemas.openxmlformats.org/officeDocument/2006/relationships/image" Target="../media/image95.png"/><Relationship Id="rId1" Type="http://schemas.openxmlformats.org/officeDocument/2006/relationships/slideLayout" Target="../slideLayouts/slideLayout34.xml"/><Relationship Id="rId2" Type="http://schemas.openxmlformats.org/officeDocument/2006/relationships/image" Target="../media/image26.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2.png"/><Relationship Id="rId10" Type="http://schemas.openxmlformats.org/officeDocument/2006/relationships/image" Target="../media/image88.png"/></Relationships>
</file>

<file path=ppt/slides/_rels/slide123.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89.png"/><Relationship Id="rId13" Type="http://schemas.openxmlformats.org/officeDocument/2006/relationships/image" Target="../media/image95.png"/><Relationship Id="rId1" Type="http://schemas.openxmlformats.org/officeDocument/2006/relationships/slideLayout" Target="../slideLayouts/slideLayout34.xml"/><Relationship Id="rId2" Type="http://schemas.openxmlformats.org/officeDocument/2006/relationships/image" Target="../media/image26.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82.png"/><Relationship Id="rId10" Type="http://schemas.openxmlformats.org/officeDocument/2006/relationships/image" Target="../media/image88.png"/></Relationships>
</file>

<file path=ppt/slides/_rels/slide1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6.xml.rels><?xml version="1.0" encoding="UTF-8" standalone="yes"?>
<Relationships xmlns="http://schemas.openxmlformats.org/package/2006/relationships"><Relationship Id="rId11" Type="http://schemas.openxmlformats.org/officeDocument/2006/relationships/image" Target="../media/image97.png"/><Relationship Id="rId12" Type="http://schemas.microsoft.com/office/2007/relationships/hdphoto" Target="../media/hdphoto13.wdp"/><Relationship Id="rId13" Type="http://schemas.openxmlformats.org/officeDocument/2006/relationships/image" Target="../media/image98.png"/><Relationship Id="rId14" Type="http://schemas.microsoft.com/office/2007/relationships/hdphoto" Target="../media/hdphoto14.wdp"/><Relationship Id="rId1" Type="http://schemas.openxmlformats.org/officeDocument/2006/relationships/slideLayout" Target="../slideLayouts/slideLayout34.xml"/><Relationship Id="rId2" Type="http://schemas.openxmlformats.org/officeDocument/2006/relationships/image" Target="../media/image26.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6.png"/><Relationship Id="rId10" Type="http://schemas.microsoft.com/office/2007/relationships/hdphoto" Target="../media/hdphoto12.wdp"/></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9.png"/><Relationship Id="rId10" Type="http://schemas.openxmlformats.org/officeDocument/2006/relationships/image" Target="../media/image100.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99.png"/><Relationship Id="rId10" Type="http://schemas.openxmlformats.org/officeDocument/2006/relationships/image" Target="../media/image100.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29.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7.wdp"/><Relationship Id="rId1" Type="http://schemas.openxmlformats.org/officeDocument/2006/relationships/slideLayout" Target="../slideLayouts/slideLayout34.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34.xml"/><Relationship Id="rId2" Type="http://schemas.openxmlformats.org/officeDocument/2006/relationships/image" Target="../media/image34.png"/></Relationships>
</file>

<file path=ppt/slides/_rels/slide1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103.emf"/><Relationship Id="rId7"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33.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135.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8.emf"/><Relationship Id="rId8" Type="http://schemas.openxmlformats.org/officeDocument/2006/relationships/image" Target="../media/image104.png"/><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136.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137.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1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103.emf"/><Relationship Id="rId6"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34.png"/></Relationships>
</file>

<file path=ppt/slides/_rels/slide1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103.emf"/><Relationship Id="rId6" Type="http://schemas.openxmlformats.org/officeDocument/2006/relationships/image" Target="../media/image28.emf"/><Relationship Id="rId7" Type="http://schemas.openxmlformats.org/officeDocument/2006/relationships/image" Target="../media/image105.png"/><Relationship Id="rId1" Type="http://schemas.openxmlformats.org/officeDocument/2006/relationships/slideLayout" Target="../slideLayouts/slideLayout35.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9.xml"/></Relationships>
</file>

<file path=ppt/slides/_rels/slide1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103.emf"/><Relationship Id="rId6" Type="http://schemas.openxmlformats.org/officeDocument/2006/relationships/image" Target="../media/image28.emf"/><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35.xml"/><Relationship Id="rId2" Type="http://schemas.openxmlformats.org/officeDocument/2006/relationships/image" Target="../media/image34.png"/></Relationships>
</file>

<file path=ppt/slides/_rels/slide1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103.emf"/><Relationship Id="rId6" Type="http://schemas.openxmlformats.org/officeDocument/2006/relationships/image" Target="../media/image28.emf"/><Relationship Id="rId7" Type="http://schemas.openxmlformats.org/officeDocument/2006/relationships/image" Target="../media/image108.png"/><Relationship Id="rId1" Type="http://schemas.openxmlformats.org/officeDocument/2006/relationships/slideLayout" Target="../slideLayouts/slideLayout35.xml"/><Relationship Id="rId2" Type="http://schemas.openxmlformats.org/officeDocument/2006/relationships/image" Target="../media/image34.png"/></Relationships>
</file>

<file path=ppt/slides/_rels/slide1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103.emf"/><Relationship Id="rId6" Type="http://schemas.openxmlformats.org/officeDocument/2006/relationships/image" Target="../media/image28.emf"/><Relationship Id="rId1" Type="http://schemas.openxmlformats.org/officeDocument/2006/relationships/slideLayout" Target="../slideLayouts/slideLayout35.xml"/><Relationship Id="rId2" Type="http://schemas.openxmlformats.org/officeDocument/2006/relationships/image" Target="../media/image3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3" Type="http://schemas.microsoft.com/office/2007/relationships/hdphoto" Target="../media/hdphoto15.wdp"/><Relationship Id="rId4" Type="http://schemas.microsoft.com/office/2007/relationships/hdphoto" Target="../media/hdphoto11.wdp"/><Relationship Id="rId5" Type="http://schemas.openxmlformats.org/officeDocument/2006/relationships/image" Target="../media/image45.jpeg"/><Relationship Id="rId6" Type="http://schemas.microsoft.com/office/2007/relationships/hdphoto" Target="../media/hdphoto7.wdp"/><Relationship Id="rId1" Type="http://schemas.openxmlformats.org/officeDocument/2006/relationships/slideLayout" Target="../slideLayouts/slideLayout35.xml"/><Relationship Id="rId2" Type="http://schemas.openxmlformats.org/officeDocument/2006/relationships/image" Target="../media/image4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09.png"/><Relationship Id="rId1" Type="http://schemas.openxmlformats.org/officeDocument/2006/relationships/slideLayout" Target="../slideLayouts/slideLayout36.xml"/><Relationship Id="rId2" Type="http://schemas.openxmlformats.org/officeDocument/2006/relationships/image" Target="../media/image3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9.xml"/><Relationship Id="rId3" Type="http://schemas.openxmlformats.org/officeDocument/2006/relationships/chart" Target="../charts/char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10.png"/><Relationship Id="rId1" Type="http://schemas.openxmlformats.org/officeDocument/2006/relationships/slideLayout" Target="../slideLayouts/slideLayout36.xml"/><Relationship Id="rId2" Type="http://schemas.openxmlformats.org/officeDocument/2006/relationships/image" Target="../media/image34.png"/></Relationships>
</file>

<file path=ppt/slides/_rels/slide151.xml.rels><?xml version="1.0" encoding="UTF-8" standalone="yes"?>
<Relationships xmlns="http://schemas.openxmlformats.org/package/2006/relationships"><Relationship Id="rId3" Type="http://schemas.microsoft.com/office/2007/relationships/hdphoto" Target="../media/hdphoto16.wdp"/><Relationship Id="rId4" Type="http://schemas.microsoft.com/office/2007/relationships/hdphoto" Target="../media/hdphoto17.wdp"/><Relationship Id="rId5" Type="http://schemas.openxmlformats.org/officeDocument/2006/relationships/image" Target="../media/image45.jpeg"/><Relationship Id="rId6" Type="http://schemas.microsoft.com/office/2007/relationships/hdphoto" Target="../media/hdphoto7.wdp"/><Relationship Id="rId1" Type="http://schemas.openxmlformats.org/officeDocument/2006/relationships/slideLayout" Target="../slideLayouts/slideLayout36.xml"/><Relationship Id="rId2" Type="http://schemas.openxmlformats.org/officeDocument/2006/relationships/image" Target="../media/image4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1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3.png"/></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25.xml"/><Relationship Id="rId2" Type="http://schemas.openxmlformats.org/officeDocument/2006/relationships/image" Target="../media/image17.png"/></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8.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39.xml"/><Relationship Id="rId3" Type="http://schemas.openxmlformats.org/officeDocument/2006/relationships/chart" Target="../charts/chart11.xml"/></Relationships>
</file>

<file path=ppt/slides/_rels/slide17.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39.xml"/><Relationship Id="rId3" Type="http://schemas.openxmlformats.org/officeDocument/2006/relationships/chart" Target="../charts/chart12.xml"/></Relationships>
</file>

<file path=ppt/slides/_rels/slide18.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39.xml"/><Relationship Id="rId3"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1" Type="http://schemas.openxmlformats.org/officeDocument/2006/relationships/tags" Target="../tags/tag5.xml"/><Relationship Id="rId2"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4" Type="http://schemas.openxmlformats.org/officeDocument/2006/relationships/chart" Target="../charts/chart17.xml"/><Relationship Id="rId1" Type="http://schemas.openxmlformats.org/officeDocument/2006/relationships/tags" Target="../tags/tag6.xml"/><Relationship Id="rId2"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8.emf"/><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8.emf"/><Relationship Id="rId5" Type="http://schemas.openxmlformats.org/officeDocument/2006/relationships/image" Target="../media/image33.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8.emf"/><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28.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29.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6" Type="http://schemas.openxmlformats.org/officeDocument/2006/relationships/image" Target="../media/image28.emf"/><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29.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36.emf"/><Relationship Id="rId8" Type="http://schemas.openxmlformats.org/officeDocument/2006/relationships/image" Target="../media/image28.emf"/><Relationship Id="rId9" Type="http://schemas.openxmlformats.org/officeDocument/2006/relationships/image" Target="../media/image37.emf"/><Relationship Id="rId10" Type="http://schemas.openxmlformats.org/officeDocument/2006/relationships/image" Target="../media/image38.emf"/><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6" Type="http://schemas.openxmlformats.org/officeDocument/2006/relationships/image" Target="../media/image28.emf"/><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29.png"/><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6.emf"/><Relationship Id="rId7" Type="http://schemas.openxmlformats.org/officeDocument/2006/relationships/image" Target="../media/image28.emf"/><Relationship Id="rId8" Type="http://schemas.openxmlformats.org/officeDocument/2006/relationships/image" Target="../media/image37.emf"/><Relationship Id="rId9" Type="http://schemas.openxmlformats.org/officeDocument/2006/relationships/image" Target="../media/image38.emf"/><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6.emf"/><Relationship Id="rId7" Type="http://schemas.openxmlformats.org/officeDocument/2006/relationships/image" Target="../media/image28.emf"/><Relationship Id="rId8" Type="http://schemas.openxmlformats.org/officeDocument/2006/relationships/image" Target="../media/image37.emf"/><Relationship Id="rId9" Type="http://schemas.openxmlformats.org/officeDocument/2006/relationships/image" Target="../media/image38.emf"/><Relationship Id="rId1" Type="http://schemas.openxmlformats.org/officeDocument/2006/relationships/slideLayout" Target="../slideLayouts/slideLayout32.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4.png"/><Relationship Id="rId5" Type="http://schemas.microsoft.com/office/2007/relationships/hdphoto" Target="../media/hdphoto6.wdp"/><Relationship Id="rId6" Type="http://schemas.openxmlformats.org/officeDocument/2006/relationships/image" Target="../media/image45.jpeg"/><Relationship Id="rId7" Type="http://schemas.microsoft.com/office/2007/relationships/hdphoto" Target="../media/hdphoto7.wdp"/><Relationship Id="rId1" Type="http://schemas.openxmlformats.org/officeDocument/2006/relationships/slideLayout" Target="../slideLayouts/slideLayout3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6.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7.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7.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7.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48.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9.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50.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3.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4.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5.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6.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3.xml"/><Relationship Id="rId2" Type="http://schemas.openxmlformats.org/officeDocument/2006/relationships/image" Target="../media/image2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0.emf"/><Relationship Id="rId6" Type="http://schemas.openxmlformats.org/officeDocument/2006/relationships/image" Target="../media/image61.emf"/><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0.emf"/><Relationship Id="rId6" Type="http://schemas.openxmlformats.org/officeDocument/2006/relationships/image" Target="../media/image61.emf"/><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2.xml"/><Relationship Id="rId3" Type="http://schemas.openxmlformats.org/officeDocument/2006/relationships/chart" Target="../charts/chart3.xml"/></Relationships>
</file>

<file path=ppt/slides/_rels/slide80.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62.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63.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0.emf"/><Relationship Id="rId6" Type="http://schemas.openxmlformats.org/officeDocument/2006/relationships/image" Target="../media/image64.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0.emf"/><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4.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4.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4.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3.xml"/><Relationship Id="rId2" Type="http://schemas.openxmlformats.org/officeDocument/2006/relationships/image" Target="../media/image5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66.png"/><Relationship Id="rId7" Type="http://schemas.openxmlformats.org/officeDocument/2006/relationships/image" Target="../media/image67.png"/><Relationship Id="rId8" Type="http://schemas.microsoft.com/office/2007/relationships/hdphoto" Target="../media/hdphoto8.wdp"/><Relationship Id="rId9" Type="http://schemas.openxmlformats.org/officeDocument/2006/relationships/image" Target="../media/image68.png"/><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4.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67.png"/><Relationship Id="rId8" Type="http://schemas.microsoft.com/office/2007/relationships/hdphoto" Target="../media/hdphoto9.wdp"/><Relationship Id="rId9" Type="http://schemas.openxmlformats.org/officeDocument/2006/relationships/image" Target="../media/image57.jpeg"/><Relationship Id="rId10" Type="http://schemas.openxmlformats.org/officeDocument/2006/relationships/image" Target="../media/image26.png"/><Relationship Id="rId11" Type="http://schemas.openxmlformats.org/officeDocument/2006/relationships/image" Target="../media/image69.png"/><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66.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67.png"/><Relationship Id="rId9" Type="http://schemas.microsoft.com/office/2007/relationships/hdphoto" Target="../media/hdphoto10.wdp"/><Relationship Id="rId10" Type="http://schemas.openxmlformats.org/officeDocument/2006/relationships/image" Target="../media/image26.png"/><Relationship Id="rId11" Type="http://schemas.openxmlformats.org/officeDocument/2006/relationships/image" Target="../media/image70.emf"/><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92.xml.rels><?xml version="1.0" encoding="UTF-8" standalone="yes"?>
<Relationships xmlns="http://schemas.openxmlformats.org/package/2006/relationships"><Relationship Id="rId11" Type="http://schemas.openxmlformats.org/officeDocument/2006/relationships/image" Target="../media/image71.emf"/><Relationship Id="rId12" Type="http://schemas.openxmlformats.org/officeDocument/2006/relationships/image" Target="../media/image69.png"/><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57.jpeg"/><Relationship Id="rId4" Type="http://schemas.openxmlformats.org/officeDocument/2006/relationships/image" Target="../media/image66.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67.png"/><Relationship Id="rId9" Type="http://schemas.microsoft.com/office/2007/relationships/hdphoto" Target="../media/hdphoto9.wdp"/><Relationship Id="rId10" Type="http://schemas.openxmlformats.org/officeDocument/2006/relationships/image" Target="../media/image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microsoft.com/office/2007/relationships/hdphoto" Target="../media/hdphoto11.wdp"/><Relationship Id="rId4" Type="http://schemas.microsoft.com/office/2007/relationships/hdphoto" Target="../media/hdphoto6.wdp"/><Relationship Id="rId5" Type="http://schemas.openxmlformats.org/officeDocument/2006/relationships/image" Target="../media/image45.jpeg"/><Relationship Id="rId6" Type="http://schemas.microsoft.com/office/2007/relationships/hdphoto" Target="../media/hdphoto7.wdp"/><Relationship Id="rId1" Type="http://schemas.openxmlformats.org/officeDocument/2006/relationships/slideLayout" Target="../slideLayouts/slideLayout33.xml"/><Relationship Id="rId2" Type="http://schemas.openxmlformats.org/officeDocument/2006/relationships/image" Target="../media/image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72.emf"/><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75.png"/><Relationship Id="rId1" Type="http://schemas.openxmlformats.org/officeDocument/2006/relationships/slideLayout" Target="../slideLayouts/slideLayout34.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24205447"/>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4071145654"/>
      </p:ext>
    </p:extLst>
  </p:cSld>
  <p:clrMapOvr>
    <a:masterClrMapping/>
  </p:clrMapOvr>
  <mc:AlternateContent xmlns:mc="http://schemas.openxmlformats.org/markup-compatibility/2006" xmlns:p14="http://schemas.microsoft.com/office/powerpoint/2010/main">
    <mc:Choice Requires="p14">
      <p:transition p14:dur="0" advTm="1662"/>
    </mc:Choice>
    <mc:Fallback xmlns="">
      <p:transition xmlns:p14="http://schemas.microsoft.com/office/powerpoint/2010/main" advTm="1662"/>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2" name="Picture 1"/>
          <p:cNvPicPr>
            <a:picLocks noChangeAspect="1"/>
          </p:cNvPicPr>
          <p:nvPr/>
        </p:nvPicPr>
        <p:blipFill>
          <a:blip r:embed="rId9"/>
          <a:stretch>
            <a:fillRect/>
          </a:stretch>
        </p:blipFill>
        <p:spPr>
          <a:xfrm>
            <a:off x="2284413" y="914400"/>
            <a:ext cx="7826675" cy="5715000"/>
          </a:xfrm>
          <a:prstGeom prst="rect">
            <a:avLst/>
          </a:prstGeom>
        </p:spPr>
      </p:pic>
    </p:spTree>
    <p:extLst>
      <p:ext uri="{BB962C8B-B14F-4D97-AF65-F5344CB8AC3E}">
        <p14:creationId xmlns:p14="http://schemas.microsoft.com/office/powerpoint/2010/main" val="191591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2" name="Picture 1"/>
          <p:cNvPicPr>
            <a:picLocks noChangeAspect="1"/>
          </p:cNvPicPr>
          <p:nvPr/>
        </p:nvPicPr>
        <p:blipFill>
          <a:blip r:embed="rId9"/>
          <a:stretch>
            <a:fillRect/>
          </a:stretch>
        </p:blipFill>
        <p:spPr>
          <a:xfrm>
            <a:off x="2284413" y="914400"/>
            <a:ext cx="7826675" cy="5715000"/>
          </a:xfrm>
          <a:prstGeom prst="rect">
            <a:avLst/>
          </a:prstGeom>
        </p:spPr>
      </p:pic>
      <p:sp>
        <p:nvSpPr>
          <p:cNvPr id="17" name="TextBox 16"/>
          <p:cNvSpPr txBox="1"/>
          <p:nvPr/>
        </p:nvSpPr>
        <p:spPr>
          <a:xfrm>
            <a:off x="2817811" y="2553790"/>
            <a:ext cx="6324601" cy="2514600"/>
          </a:xfrm>
          <a:prstGeom prst="rect">
            <a:avLst/>
          </a:prstGeom>
          <a:solidFill>
            <a:srgbClr val="008000"/>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Easy to setup, works out of the box (with SPS2010)</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Basic, non-native CSS. </a:t>
            </a:r>
          </a:p>
          <a:p>
            <a:pPr algn="ctr"/>
            <a:r>
              <a:rPr lang="en-US" dirty="0" smtClean="0">
                <a:solidFill>
                  <a:schemeClr val="bg1"/>
                </a:solidFill>
              </a:rPr>
              <a:t>No support for browser-based NTLM from Android.  </a:t>
            </a:r>
          </a:p>
          <a:p>
            <a:pPr algn="ctr"/>
            <a:r>
              <a:rPr lang="en-US" dirty="0" smtClean="0">
                <a:solidFill>
                  <a:schemeClr val="bg1"/>
                </a:solidFill>
              </a:rPr>
              <a:t>No caching of username/password credentials.</a:t>
            </a:r>
          </a:p>
        </p:txBody>
      </p:sp>
    </p:spTree>
    <p:extLst>
      <p:ext uri="{BB962C8B-B14F-4D97-AF65-F5344CB8AC3E}">
        <p14:creationId xmlns:p14="http://schemas.microsoft.com/office/powerpoint/2010/main" val="205971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 name="TextBox 1"/>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75" name="TextBox 7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77" name="TextBox 76"/>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331837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5"/>
                                        </p:tgtEl>
                                        <p:attrNameLst>
                                          <p:attrName>style.color</p:attrName>
                                        </p:attrNameLst>
                                      </p:cBhvr>
                                      <p:by>
                                        <p:hsl h="7200000" s="0" l="0"/>
                                      </p:by>
                                    </p:animClr>
                                    <p:animClr clrSpc="hsl" dir="cw">
                                      <p:cBhvr>
                                        <p:cTn id="7" dur="500" fill="hold"/>
                                        <p:tgtEl>
                                          <p:spTgt spid="75"/>
                                        </p:tgtEl>
                                        <p:attrNameLst>
                                          <p:attrName>fillcolor</p:attrName>
                                        </p:attrNameLst>
                                      </p:cBhvr>
                                      <p:by>
                                        <p:hsl h="7200000" s="0" l="0"/>
                                      </p:by>
                                    </p:animClr>
                                    <p:animClr clrSpc="hsl" dir="cw">
                                      <p:cBhvr>
                                        <p:cTn id="8" dur="500" fill="hold"/>
                                        <p:tgtEl>
                                          <p:spTgt spid="75"/>
                                        </p:tgtEl>
                                        <p:attrNameLst>
                                          <p:attrName>stroke.color</p:attrName>
                                        </p:attrNameLst>
                                      </p:cBhvr>
                                      <p:by>
                                        <p:hsl h="7200000" s="0" l="0"/>
                                      </p:by>
                                    </p:animClr>
                                    <p:set>
                                      <p:cBhvr>
                                        <p:cTn id="9" dur="500" fill="hold"/>
                                        <p:tgtEl>
                                          <p:spTgt spid="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2" name="Picture 1"/>
          <p:cNvPicPr>
            <a:picLocks noChangeAspect="1"/>
          </p:cNvPicPr>
          <p:nvPr/>
        </p:nvPicPr>
        <p:blipFill>
          <a:blip r:embed="rId9"/>
          <a:stretch>
            <a:fillRect/>
          </a:stretch>
        </p:blipFill>
        <p:spPr>
          <a:xfrm>
            <a:off x="2055812" y="609600"/>
            <a:ext cx="8235639" cy="6248400"/>
          </a:xfrm>
          <a:prstGeom prst="rect">
            <a:avLst/>
          </a:prstGeom>
        </p:spPr>
      </p:pic>
      <p:sp>
        <p:nvSpPr>
          <p:cNvPr id="17" name="TextBox 16"/>
          <p:cNvSpPr txBox="1"/>
          <p:nvPr/>
        </p:nvSpPr>
        <p:spPr>
          <a:xfrm>
            <a:off x="3122614" y="6505575"/>
            <a:ext cx="5833861" cy="369332"/>
          </a:xfrm>
          <a:prstGeom prst="rect">
            <a:avLst/>
          </a:prstGeom>
          <a:noFill/>
        </p:spPr>
        <p:txBody>
          <a:bodyPr wrap="none" rtlCol="0">
            <a:spAutoFit/>
          </a:bodyPr>
          <a:lstStyle/>
          <a:p>
            <a:r>
              <a:rPr lang="en-US" dirty="0" smtClean="0">
                <a:solidFill>
                  <a:schemeClr val="bg1"/>
                </a:solidFill>
              </a:rPr>
              <a:t>http://itunes.apple.com/us/app/filamente-sharepoint-client</a:t>
            </a:r>
            <a:endParaRPr lang="en-US" dirty="0">
              <a:solidFill>
                <a:schemeClr val="bg1"/>
              </a:solidFill>
            </a:endParaRPr>
          </a:p>
        </p:txBody>
      </p:sp>
    </p:spTree>
    <p:extLst>
      <p:ext uri="{BB962C8B-B14F-4D97-AF65-F5344CB8AC3E}">
        <p14:creationId xmlns:p14="http://schemas.microsoft.com/office/powerpoint/2010/main" val="41847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10" name="Picture 9"/>
          <p:cNvPicPr>
            <a:picLocks noChangeAspect="1"/>
          </p:cNvPicPr>
          <p:nvPr/>
        </p:nvPicPr>
        <p:blipFill>
          <a:blip r:embed="rId9"/>
          <a:stretch>
            <a:fillRect/>
          </a:stretch>
        </p:blipFill>
        <p:spPr>
          <a:xfrm>
            <a:off x="1979612" y="533400"/>
            <a:ext cx="8336074" cy="6324600"/>
          </a:xfrm>
          <a:prstGeom prst="rect">
            <a:avLst/>
          </a:prstGeom>
        </p:spPr>
      </p:pic>
      <p:sp>
        <p:nvSpPr>
          <p:cNvPr id="17" name="TextBox 16"/>
          <p:cNvSpPr txBox="1"/>
          <p:nvPr/>
        </p:nvSpPr>
        <p:spPr>
          <a:xfrm>
            <a:off x="3122614" y="6505575"/>
            <a:ext cx="6070893" cy="369332"/>
          </a:xfrm>
          <a:prstGeom prst="rect">
            <a:avLst/>
          </a:prstGeom>
          <a:noFill/>
        </p:spPr>
        <p:txBody>
          <a:bodyPr wrap="none" rtlCol="0">
            <a:spAutoFit/>
          </a:bodyPr>
          <a:lstStyle/>
          <a:p>
            <a:r>
              <a:rPr lang="en-US" dirty="0" smtClean="0">
                <a:solidFill>
                  <a:schemeClr val="bg1"/>
                </a:solidFill>
              </a:rPr>
              <a:t>http://itunes.apple.com/us/app/shareplus-office-mobile-client</a:t>
            </a:r>
            <a:endParaRPr lang="en-US" dirty="0">
              <a:solidFill>
                <a:schemeClr val="bg1"/>
              </a:solidFill>
            </a:endParaRPr>
          </a:p>
        </p:txBody>
      </p:sp>
    </p:spTree>
    <p:extLst>
      <p:ext uri="{BB962C8B-B14F-4D97-AF65-F5344CB8AC3E}">
        <p14:creationId xmlns:p14="http://schemas.microsoft.com/office/powerpoint/2010/main" val="396786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grpSp>
        <p:nvGrpSpPr>
          <p:cNvPr id="3" name="Group 2"/>
          <p:cNvGrpSpPr/>
          <p:nvPr/>
        </p:nvGrpSpPr>
        <p:grpSpPr>
          <a:xfrm>
            <a:off x="1674814" y="1066800"/>
            <a:ext cx="2964426" cy="5486400"/>
            <a:chOff x="1674812" y="1066800"/>
            <a:chExt cx="2964426" cy="5569528"/>
          </a:xfrm>
        </p:grpSpPr>
        <p:pic>
          <p:nvPicPr>
            <p:cNvPr id="20" name="Picture 19"/>
            <p:cNvPicPr>
              <a:picLocks noChangeAspect="1"/>
            </p:cNvPicPr>
            <p:nvPr/>
          </p:nvPicPr>
          <p:blipFill>
            <a:blip r:embed="rId9"/>
            <a:stretch>
              <a:fillRect/>
            </a:stretch>
          </p:blipFill>
          <p:spPr>
            <a:xfrm>
              <a:off x="1674812" y="1066800"/>
              <a:ext cx="2964426" cy="5569528"/>
            </a:xfrm>
            <a:prstGeom prst="rect">
              <a:avLst/>
            </a:prstGeom>
          </p:spPr>
        </p:pic>
        <p:pic>
          <p:nvPicPr>
            <p:cNvPr id="2" name="Picture 1"/>
            <p:cNvPicPr>
              <a:picLocks noChangeAspect="1"/>
            </p:cNvPicPr>
            <p:nvPr/>
          </p:nvPicPr>
          <p:blipFill>
            <a:blip r:embed="rId10"/>
            <a:stretch>
              <a:fillRect/>
            </a:stretch>
          </p:blipFill>
          <p:spPr>
            <a:xfrm>
              <a:off x="1969842" y="2010507"/>
              <a:ext cx="2387600" cy="3581400"/>
            </a:xfrm>
            <a:prstGeom prst="rect">
              <a:avLst/>
            </a:prstGeom>
          </p:spPr>
        </p:pic>
      </p:grpSp>
      <p:grpSp>
        <p:nvGrpSpPr>
          <p:cNvPr id="7" name="Group 6"/>
          <p:cNvGrpSpPr/>
          <p:nvPr/>
        </p:nvGrpSpPr>
        <p:grpSpPr>
          <a:xfrm>
            <a:off x="4799012" y="1066800"/>
            <a:ext cx="2920181" cy="5486400"/>
            <a:chOff x="4799012" y="1066800"/>
            <a:chExt cx="2920181" cy="5486400"/>
          </a:xfrm>
        </p:grpSpPr>
        <p:pic>
          <p:nvPicPr>
            <p:cNvPr id="19" name="Picture 18"/>
            <p:cNvPicPr>
              <a:picLocks noChangeAspect="1"/>
            </p:cNvPicPr>
            <p:nvPr/>
          </p:nvPicPr>
          <p:blipFill>
            <a:blip r:embed="rId11"/>
            <a:stretch>
              <a:fillRect/>
            </a:stretch>
          </p:blipFill>
          <p:spPr>
            <a:xfrm>
              <a:off x="4799012" y="1066800"/>
              <a:ext cx="2920181" cy="5486400"/>
            </a:xfrm>
            <a:prstGeom prst="rect">
              <a:avLst/>
            </a:prstGeom>
          </p:spPr>
        </p:pic>
        <p:pic>
          <p:nvPicPr>
            <p:cNvPr id="6" name="Picture 5"/>
            <p:cNvPicPr>
              <a:picLocks noChangeAspect="1"/>
            </p:cNvPicPr>
            <p:nvPr/>
          </p:nvPicPr>
          <p:blipFill>
            <a:blip r:embed="rId12"/>
            <a:stretch>
              <a:fillRect/>
            </a:stretch>
          </p:blipFill>
          <p:spPr>
            <a:xfrm>
              <a:off x="5074502" y="1990969"/>
              <a:ext cx="2387600" cy="3581400"/>
            </a:xfrm>
            <a:prstGeom prst="rect">
              <a:avLst/>
            </a:prstGeom>
          </p:spPr>
        </p:pic>
      </p:grpSp>
      <p:grpSp>
        <p:nvGrpSpPr>
          <p:cNvPr id="9" name="Group 8"/>
          <p:cNvGrpSpPr/>
          <p:nvPr/>
        </p:nvGrpSpPr>
        <p:grpSpPr>
          <a:xfrm>
            <a:off x="7847014" y="1066800"/>
            <a:ext cx="2971801" cy="5486400"/>
            <a:chOff x="7847012" y="990600"/>
            <a:chExt cx="2971800" cy="5486400"/>
          </a:xfrm>
        </p:grpSpPr>
        <p:pic>
          <p:nvPicPr>
            <p:cNvPr id="21" name="Picture 20"/>
            <p:cNvPicPr>
              <a:picLocks noChangeAspect="1"/>
            </p:cNvPicPr>
            <p:nvPr/>
          </p:nvPicPr>
          <p:blipFill>
            <a:blip r:embed="rId13"/>
            <a:stretch>
              <a:fillRect/>
            </a:stretch>
          </p:blipFill>
          <p:spPr>
            <a:xfrm>
              <a:off x="7847012" y="990600"/>
              <a:ext cx="2971800" cy="5486400"/>
            </a:xfrm>
            <a:prstGeom prst="rect">
              <a:avLst/>
            </a:prstGeom>
          </p:spPr>
        </p:pic>
        <p:pic>
          <p:nvPicPr>
            <p:cNvPr id="8" name="Picture 7"/>
            <p:cNvPicPr>
              <a:picLocks noChangeAspect="1"/>
            </p:cNvPicPr>
            <p:nvPr/>
          </p:nvPicPr>
          <p:blipFill>
            <a:blip r:embed="rId14"/>
            <a:stretch>
              <a:fillRect/>
            </a:stretch>
          </p:blipFill>
          <p:spPr>
            <a:xfrm>
              <a:off x="8132272" y="1914769"/>
              <a:ext cx="2413000" cy="3619500"/>
            </a:xfrm>
            <a:prstGeom prst="rect">
              <a:avLst/>
            </a:prstGeom>
          </p:spPr>
        </p:pic>
      </p:grpSp>
    </p:spTree>
    <p:extLst>
      <p:ext uri="{BB962C8B-B14F-4D97-AF65-F5344CB8AC3E}">
        <p14:creationId xmlns:p14="http://schemas.microsoft.com/office/powerpoint/2010/main" val="167989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grpSp>
        <p:nvGrpSpPr>
          <p:cNvPr id="3" name="Group 2"/>
          <p:cNvGrpSpPr/>
          <p:nvPr/>
        </p:nvGrpSpPr>
        <p:grpSpPr>
          <a:xfrm>
            <a:off x="1674814" y="1066800"/>
            <a:ext cx="2964426" cy="5486400"/>
            <a:chOff x="1674812" y="1066800"/>
            <a:chExt cx="2964426" cy="5569528"/>
          </a:xfrm>
        </p:grpSpPr>
        <p:pic>
          <p:nvPicPr>
            <p:cNvPr id="20" name="Picture 19"/>
            <p:cNvPicPr>
              <a:picLocks noChangeAspect="1"/>
            </p:cNvPicPr>
            <p:nvPr/>
          </p:nvPicPr>
          <p:blipFill>
            <a:blip r:embed="rId9"/>
            <a:stretch>
              <a:fillRect/>
            </a:stretch>
          </p:blipFill>
          <p:spPr>
            <a:xfrm>
              <a:off x="1674812" y="1066800"/>
              <a:ext cx="2964426" cy="5569528"/>
            </a:xfrm>
            <a:prstGeom prst="rect">
              <a:avLst/>
            </a:prstGeom>
          </p:spPr>
        </p:pic>
        <p:pic>
          <p:nvPicPr>
            <p:cNvPr id="2" name="Picture 1"/>
            <p:cNvPicPr>
              <a:picLocks noChangeAspect="1"/>
            </p:cNvPicPr>
            <p:nvPr/>
          </p:nvPicPr>
          <p:blipFill>
            <a:blip r:embed="rId10"/>
            <a:stretch>
              <a:fillRect/>
            </a:stretch>
          </p:blipFill>
          <p:spPr>
            <a:xfrm>
              <a:off x="1969842" y="2010507"/>
              <a:ext cx="2387600" cy="3581400"/>
            </a:xfrm>
            <a:prstGeom prst="rect">
              <a:avLst/>
            </a:prstGeom>
          </p:spPr>
        </p:pic>
      </p:grpSp>
      <p:grpSp>
        <p:nvGrpSpPr>
          <p:cNvPr id="7" name="Group 6"/>
          <p:cNvGrpSpPr/>
          <p:nvPr/>
        </p:nvGrpSpPr>
        <p:grpSpPr>
          <a:xfrm>
            <a:off x="4799012" y="1066800"/>
            <a:ext cx="2920181" cy="5486400"/>
            <a:chOff x="4799012" y="1066800"/>
            <a:chExt cx="2920181" cy="5486400"/>
          </a:xfrm>
        </p:grpSpPr>
        <p:pic>
          <p:nvPicPr>
            <p:cNvPr id="19" name="Picture 18"/>
            <p:cNvPicPr>
              <a:picLocks noChangeAspect="1"/>
            </p:cNvPicPr>
            <p:nvPr/>
          </p:nvPicPr>
          <p:blipFill>
            <a:blip r:embed="rId11"/>
            <a:stretch>
              <a:fillRect/>
            </a:stretch>
          </p:blipFill>
          <p:spPr>
            <a:xfrm>
              <a:off x="4799012" y="1066800"/>
              <a:ext cx="2920181" cy="5486400"/>
            </a:xfrm>
            <a:prstGeom prst="rect">
              <a:avLst/>
            </a:prstGeom>
          </p:spPr>
        </p:pic>
        <p:pic>
          <p:nvPicPr>
            <p:cNvPr id="6" name="Picture 5"/>
            <p:cNvPicPr>
              <a:picLocks noChangeAspect="1"/>
            </p:cNvPicPr>
            <p:nvPr/>
          </p:nvPicPr>
          <p:blipFill>
            <a:blip r:embed="rId12"/>
            <a:stretch>
              <a:fillRect/>
            </a:stretch>
          </p:blipFill>
          <p:spPr>
            <a:xfrm>
              <a:off x="5074502" y="1990969"/>
              <a:ext cx="2387600" cy="3581400"/>
            </a:xfrm>
            <a:prstGeom prst="rect">
              <a:avLst/>
            </a:prstGeom>
          </p:spPr>
        </p:pic>
      </p:grpSp>
      <p:grpSp>
        <p:nvGrpSpPr>
          <p:cNvPr id="9" name="Group 8"/>
          <p:cNvGrpSpPr/>
          <p:nvPr/>
        </p:nvGrpSpPr>
        <p:grpSpPr>
          <a:xfrm>
            <a:off x="7847014" y="1066800"/>
            <a:ext cx="2971801" cy="5486400"/>
            <a:chOff x="7847012" y="990600"/>
            <a:chExt cx="2971800" cy="5486400"/>
          </a:xfrm>
        </p:grpSpPr>
        <p:pic>
          <p:nvPicPr>
            <p:cNvPr id="21" name="Picture 20"/>
            <p:cNvPicPr>
              <a:picLocks noChangeAspect="1"/>
            </p:cNvPicPr>
            <p:nvPr/>
          </p:nvPicPr>
          <p:blipFill>
            <a:blip r:embed="rId13"/>
            <a:stretch>
              <a:fillRect/>
            </a:stretch>
          </p:blipFill>
          <p:spPr>
            <a:xfrm>
              <a:off x="7847012" y="990600"/>
              <a:ext cx="2971800" cy="5486400"/>
            </a:xfrm>
            <a:prstGeom prst="rect">
              <a:avLst/>
            </a:prstGeom>
          </p:spPr>
        </p:pic>
        <p:pic>
          <p:nvPicPr>
            <p:cNvPr id="8" name="Picture 7"/>
            <p:cNvPicPr>
              <a:picLocks noChangeAspect="1"/>
            </p:cNvPicPr>
            <p:nvPr/>
          </p:nvPicPr>
          <p:blipFill>
            <a:blip r:embed="rId14"/>
            <a:stretch>
              <a:fillRect/>
            </a:stretch>
          </p:blipFill>
          <p:spPr>
            <a:xfrm>
              <a:off x="8132272" y="1914769"/>
              <a:ext cx="2413000" cy="3619500"/>
            </a:xfrm>
            <a:prstGeom prst="rect">
              <a:avLst/>
            </a:prstGeom>
          </p:spPr>
        </p:pic>
      </p:grpSp>
      <p:sp>
        <p:nvSpPr>
          <p:cNvPr id="25" name="TextBox 24"/>
          <p:cNvSpPr txBox="1"/>
          <p:nvPr/>
        </p:nvSpPr>
        <p:spPr>
          <a:xfrm>
            <a:off x="2758548" y="2175690"/>
            <a:ext cx="6324601" cy="3133969"/>
          </a:xfrm>
          <a:prstGeom prst="rect">
            <a:avLst/>
          </a:prstGeom>
          <a:solidFill>
            <a:srgbClr val="008000"/>
          </a:solidFill>
        </p:spPr>
        <p:txBody>
          <a:bodyPr wrap="square" rtlCol="0" anchor="ctr" anchorCtr="0">
            <a:noAutofit/>
          </a:bodyPr>
          <a:lstStyle/>
          <a:p>
            <a:pPr algn="ctr"/>
            <a:r>
              <a:rPr lang="en-US" b="1" dirty="0">
                <a:solidFill>
                  <a:schemeClr val="bg1"/>
                </a:solidFill>
              </a:rPr>
              <a:t>Packaged:  </a:t>
            </a:r>
            <a:r>
              <a:rPr lang="en-US" dirty="0">
                <a:solidFill>
                  <a:schemeClr val="bg1"/>
                </a:solidFill>
              </a:rPr>
              <a:t>Use </a:t>
            </a:r>
            <a:r>
              <a:rPr lang="en-US" dirty="0" err="1">
                <a:solidFill>
                  <a:schemeClr val="bg1"/>
                </a:solidFill>
              </a:rPr>
              <a:t>AppStore</a:t>
            </a:r>
            <a:r>
              <a:rPr lang="en-US" dirty="0">
                <a:solidFill>
                  <a:schemeClr val="bg1"/>
                </a:solidFill>
              </a:rPr>
              <a:t>/Market Client</a:t>
            </a: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Cheap ($10 – $20 per client).  </a:t>
            </a:r>
          </a:p>
          <a:p>
            <a:pPr algn="ctr"/>
            <a:r>
              <a:rPr lang="en-US" dirty="0" smtClean="0">
                <a:solidFill>
                  <a:schemeClr val="bg1"/>
                </a:solidFill>
              </a:rPr>
              <a:t>Multiple authentication schemes.  </a:t>
            </a:r>
          </a:p>
          <a:p>
            <a:pPr algn="ctr"/>
            <a:r>
              <a:rPr lang="en-US" dirty="0" smtClean="0">
                <a:solidFill>
                  <a:schemeClr val="bg1"/>
                </a:solidFill>
              </a:rPr>
              <a:t>Cached credentials.  </a:t>
            </a:r>
          </a:p>
          <a:p>
            <a:pPr algn="ctr"/>
            <a:r>
              <a:rPr lang="en-US" dirty="0" smtClean="0">
                <a:solidFill>
                  <a:schemeClr val="bg1"/>
                </a:solidFill>
              </a:rPr>
              <a:t>Some offline/sync support.</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All site content for mobile users.  </a:t>
            </a:r>
          </a:p>
          <a:p>
            <a:pPr algn="ctr"/>
            <a:r>
              <a:rPr lang="en-US" dirty="0" smtClean="0">
                <a:solidFill>
                  <a:schemeClr val="bg1"/>
                </a:solidFill>
              </a:rPr>
              <a:t>Leaf nodes are mostly read only HTML (e.g. Announcements).  Most solutions are iPhone only (limited Android)</a:t>
            </a:r>
          </a:p>
        </p:txBody>
      </p:sp>
    </p:spTree>
    <p:extLst>
      <p:ext uri="{BB962C8B-B14F-4D97-AF65-F5344CB8AC3E}">
        <p14:creationId xmlns:p14="http://schemas.microsoft.com/office/powerpoint/2010/main" val="13415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 name="TextBox 1"/>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75" name="TextBox 7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77" name="TextBox 76"/>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355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7"/>
                                        </p:tgtEl>
                                        <p:attrNameLst>
                                          <p:attrName>style.color</p:attrName>
                                        </p:attrNameLst>
                                      </p:cBhvr>
                                      <p:by>
                                        <p:hsl h="7200000" s="0" l="0"/>
                                      </p:by>
                                    </p:animClr>
                                    <p:animClr clrSpc="hsl" dir="cw">
                                      <p:cBhvr>
                                        <p:cTn id="7" dur="500" fill="hold"/>
                                        <p:tgtEl>
                                          <p:spTgt spid="77"/>
                                        </p:tgtEl>
                                        <p:attrNameLst>
                                          <p:attrName>fillcolor</p:attrName>
                                        </p:attrNameLst>
                                      </p:cBhvr>
                                      <p:by>
                                        <p:hsl h="7200000" s="0" l="0"/>
                                      </p:by>
                                    </p:animClr>
                                    <p:animClr clrSpc="hsl" dir="cw">
                                      <p:cBhvr>
                                        <p:cTn id="8" dur="500" fill="hold"/>
                                        <p:tgtEl>
                                          <p:spTgt spid="77"/>
                                        </p:tgtEl>
                                        <p:attrNameLst>
                                          <p:attrName>stroke.color</p:attrName>
                                        </p:attrNameLst>
                                      </p:cBhvr>
                                      <p:by>
                                        <p:hsl h="7200000" s="0" l="0"/>
                                      </p:by>
                                    </p:animClr>
                                    <p:set>
                                      <p:cBhvr>
                                        <p:cTn id="9" dur="500" fill="hold"/>
                                        <p:tgtEl>
                                          <p:spTgt spid="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0" name="Rectangle 19"/>
          <p:cNvSpPr/>
          <p:nvPr/>
        </p:nvSpPr>
        <p:spPr>
          <a:xfrm>
            <a:off x="4875213" y="2706473"/>
            <a:ext cx="1905000" cy="646331"/>
          </a:xfrm>
          <a:prstGeom prst="rect">
            <a:avLst/>
          </a:prstGeom>
        </p:spPr>
        <p:txBody>
          <a:bodyPr wrap="square">
            <a:spAutoFit/>
          </a:bodyPr>
          <a:lstStyle/>
          <a:p>
            <a:pPr algn="ctr"/>
            <a:r>
              <a:rPr lang="en-US" dirty="0" err="1" smtClean="0">
                <a:solidFill>
                  <a:srgbClr val="FFFF00"/>
                </a:solidFill>
                <a:latin typeface="Segoe UI" pitchFamily="34" charset="0"/>
                <a:ea typeface="Segoe UI" pitchFamily="34" charset="0"/>
                <a:cs typeface="Segoe UI" pitchFamily="34" charset="0"/>
              </a:rPr>
              <a:t>SPWeb</a:t>
            </a:r>
            <a:r>
              <a:rPr lang="en-US" dirty="0" smtClean="0">
                <a:solidFill>
                  <a:srgbClr val="FFFF00"/>
                </a:solidFill>
                <a:latin typeface="Segoe UI" pitchFamily="34" charset="0"/>
                <a:ea typeface="Segoe UI" pitchFamily="34" charset="0"/>
                <a:cs typeface="Segoe UI" pitchFamily="34" charset="0"/>
              </a:rPr>
              <a:t> (2007)</a:t>
            </a:r>
          </a:p>
          <a:p>
            <a:pPr algn="ctr"/>
            <a:r>
              <a:rPr lang="en-US" dirty="0" smtClean="0">
                <a:solidFill>
                  <a:srgbClr val="FFFF00"/>
                </a:solidFill>
                <a:latin typeface="Segoe UI" pitchFamily="34" charset="0"/>
                <a:ea typeface="Segoe UI" pitchFamily="34" charset="0"/>
                <a:cs typeface="Segoe UI" pitchFamily="34" charset="0"/>
              </a:rPr>
              <a:t>ODATA (2010)</a:t>
            </a:r>
          </a:p>
        </p:txBody>
      </p:sp>
    </p:spTree>
    <p:extLst>
      <p:ext uri="{BB962C8B-B14F-4D97-AF65-F5344CB8AC3E}">
        <p14:creationId xmlns:p14="http://schemas.microsoft.com/office/powerpoint/2010/main" val="42252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4" y="3657600"/>
            <a:ext cx="25146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en-US" dirty="0"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5865814" y="2819400"/>
            <a:ext cx="1594557" cy="1524000"/>
          </a:xfrm>
          <a:prstGeom prst="rect">
            <a:avLst/>
          </a:prstGeom>
        </p:spPr>
      </p:pic>
      <p:cxnSp>
        <p:nvCxnSpPr>
          <p:cNvPr id="23" name="Straight Arrow Connector 22"/>
          <p:cNvCxnSpPr/>
          <p:nvPr/>
        </p:nvCxnSpPr>
        <p:spPr>
          <a:xfrm>
            <a:off x="7542212" y="3429000"/>
            <a:ext cx="838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42212" y="3657600"/>
            <a:ext cx="7620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484815" y="43434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ASP.NET MVC</a:t>
            </a:r>
          </a:p>
          <a:p>
            <a:pPr algn="ctr"/>
            <a:r>
              <a:rPr lang="pl-PL" dirty="0" smtClean="0">
                <a:solidFill>
                  <a:srgbClr val="ACE58F"/>
                </a:solidFill>
                <a:latin typeface="Segoe UI" pitchFamily="34" charset="0"/>
                <a:ea typeface="Segoe UI" pitchFamily="34" charset="0"/>
                <a:cs typeface="Segoe UI" pitchFamily="34" charset="0"/>
              </a:rPr>
              <a:t>Middle </a:t>
            </a:r>
            <a:r>
              <a:rPr lang="pl-PL" dirty="0" err="1" smtClean="0">
                <a:solidFill>
                  <a:srgbClr val="ACE58F"/>
                </a:solidFill>
                <a:latin typeface="Segoe UI" pitchFamily="34" charset="0"/>
                <a:ea typeface="Segoe UI" pitchFamily="34" charset="0"/>
                <a:cs typeface="Segoe UI" pitchFamily="34" charset="0"/>
              </a:rPr>
              <a:t>Tier</a:t>
            </a:r>
            <a:endParaRPr lang="pl-PL" dirty="0" smtClean="0">
              <a:solidFill>
                <a:srgbClr val="ACE58F"/>
              </a:solidFill>
              <a:latin typeface="Segoe UI" pitchFamily="34" charset="0"/>
              <a:ea typeface="Segoe UI" pitchFamily="34" charset="0"/>
              <a:cs typeface="Segoe UI" pitchFamily="34" charset="0"/>
            </a:endParaRPr>
          </a:p>
          <a:p>
            <a:pPr algn="ctr"/>
            <a:r>
              <a:rPr lang="pl-PL" dirty="0" smtClean="0">
                <a:solidFill>
                  <a:srgbClr val="ACE58F"/>
                </a:solidFill>
                <a:latin typeface="Segoe UI" pitchFamily="34" charset="0"/>
                <a:ea typeface="Segoe UI" pitchFamily="34" charset="0"/>
                <a:cs typeface="Segoe UI" pitchFamily="34" charset="0"/>
              </a:rPr>
              <a:t>(</a:t>
            </a:r>
            <a:r>
              <a:rPr lang="pl-PL" dirty="0" err="1" smtClean="0">
                <a:solidFill>
                  <a:srgbClr val="ACE58F"/>
                </a:solidFill>
                <a:latin typeface="Segoe UI" pitchFamily="34" charset="0"/>
                <a:ea typeface="Segoe UI" pitchFamily="34" charset="0"/>
                <a:cs typeface="Segoe UI" pitchFamily="34" charset="0"/>
              </a:rPr>
              <a:t>jQueryMobile</a:t>
            </a:r>
            <a:r>
              <a:rPr lang="pl-PL" dirty="0" smtClean="0">
                <a:solidFill>
                  <a:srgbClr val="ACE58F"/>
                </a:solidFill>
                <a:latin typeface="Segoe UI" pitchFamily="34" charset="0"/>
                <a:ea typeface="Segoe UI" pitchFamily="34" charset="0"/>
                <a:cs typeface="Segoe UI" pitchFamily="34" charset="0"/>
              </a:rPr>
              <a:t>)</a:t>
            </a:r>
          </a:p>
        </p:txBody>
      </p:sp>
      <p:sp>
        <p:nvSpPr>
          <p:cNvPr id="32" name="Rectangle 31"/>
          <p:cNvSpPr/>
          <p:nvPr/>
        </p:nvSpPr>
        <p:spPr>
          <a:xfrm>
            <a:off x="3198814" y="3810000"/>
            <a:ext cx="2362199" cy="1477328"/>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Mobile Web Rendering of information</a:t>
            </a:r>
          </a:p>
          <a:p>
            <a:pPr algn="ctr"/>
            <a:r>
              <a:rPr lang="en-US" dirty="0" smtClean="0">
                <a:solidFill>
                  <a:srgbClr val="FFFF00"/>
                </a:solidFill>
                <a:latin typeface="Segoe UI" pitchFamily="34" charset="0"/>
                <a:ea typeface="Segoe UI" pitchFamily="34" charset="0"/>
                <a:cs typeface="Segoe UI" pitchFamily="34" charset="0"/>
              </a:rPr>
              <a:t>useful to Mobile clients</a:t>
            </a:r>
          </a:p>
        </p:txBody>
      </p:sp>
      <p:sp>
        <p:nvSpPr>
          <p:cNvPr id="33" name="Rectangle 32"/>
          <p:cNvSpPr/>
          <p:nvPr/>
        </p:nvSpPr>
        <p:spPr>
          <a:xfrm>
            <a:off x="7085012" y="2249273"/>
            <a:ext cx="1905000" cy="646331"/>
          </a:xfrm>
          <a:prstGeom prst="rect">
            <a:avLst/>
          </a:prstGeom>
        </p:spPr>
        <p:txBody>
          <a:bodyPr wrap="square">
            <a:spAutoFit/>
          </a:bodyPr>
          <a:lstStyle/>
          <a:p>
            <a:pPr algn="ctr"/>
            <a:r>
              <a:rPr lang="en-US" dirty="0" err="1" smtClean="0">
                <a:solidFill>
                  <a:srgbClr val="FFFF00"/>
                </a:solidFill>
                <a:latin typeface="Segoe UI" pitchFamily="34" charset="0"/>
                <a:ea typeface="Segoe UI" pitchFamily="34" charset="0"/>
                <a:cs typeface="Segoe UI" pitchFamily="34" charset="0"/>
              </a:rPr>
              <a:t>SPWeb</a:t>
            </a:r>
            <a:r>
              <a:rPr lang="en-US" dirty="0" smtClean="0">
                <a:solidFill>
                  <a:srgbClr val="FFFF00"/>
                </a:solidFill>
                <a:latin typeface="Segoe UI" pitchFamily="34" charset="0"/>
                <a:ea typeface="Segoe UI" pitchFamily="34" charset="0"/>
                <a:cs typeface="Segoe UI" pitchFamily="34" charset="0"/>
              </a:rPr>
              <a:t> (2007)</a:t>
            </a:r>
          </a:p>
          <a:p>
            <a:pPr algn="ctr"/>
            <a:r>
              <a:rPr lang="en-US" dirty="0" smtClean="0">
                <a:solidFill>
                  <a:srgbClr val="FFFF00"/>
                </a:solidFill>
                <a:latin typeface="Segoe UI" pitchFamily="34" charset="0"/>
                <a:ea typeface="Segoe UI" pitchFamily="34" charset="0"/>
                <a:cs typeface="Segoe UI" pitchFamily="34" charset="0"/>
              </a:rPr>
              <a:t>ODATA (2010)</a:t>
            </a:r>
          </a:p>
        </p:txBody>
      </p:sp>
    </p:spTree>
    <p:extLst>
      <p:ext uri="{BB962C8B-B14F-4D97-AF65-F5344CB8AC3E}">
        <p14:creationId xmlns:p14="http://schemas.microsoft.com/office/powerpoint/2010/main" val="20490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963517995"/>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20155144"/>
      </p:ext>
    </p:extLst>
  </p:cSld>
  <p:clrMapOvr>
    <a:masterClrMapping/>
  </p:clrMapOvr>
  <mc:AlternateContent xmlns:mc="http://schemas.openxmlformats.org/markup-compatibility/2006" xmlns:p14="http://schemas.microsoft.com/office/powerpoint/2010/main">
    <mc:Choice Requires="p14">
      <p:transition p14:dur="0" advTm="1809"/>
    </mc:Choice>
    <mc:Fallback xmlns="">
      <p:transition xmlns:p14="http://schemas.microsoft.com/office/powerpoint/2010/main" advTm="1809"/>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4" y="3657600"/>
            <a:ext cx="25146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en-US" dirty="0"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5865814" y="2819400"/>
            <a:ext cx="1594557" cy="1524000"/>
          </a:xfrm>
          <a:prstGeom prst="rect">
            <a:avLst/>
          </a:prstGeom>
        </p:spPr>
      </p:pic>
      <p:cxnSp>
        <p:nvCxnSpPr>
          <p:cNvPr id="23" name="Straight Arrow Connector 22"/>
          <p:cNvCxnSpPr/>
          <p:nvPr/>
        </p:nvCxnSpPr>
        <p:spPr>
          <a:xfrm>
            <a:off x="7542212" y="3429000"/>
            <a:ext cx="838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42212" y="3657600"/>
            <a:ext cx="7620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484815" y="43434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ASP.NET MVC</a:t>
            </a:r>
          </a:p>
          <a:p>
            <a:pPr algn="ctr"/>
            <a:r>
              <a:rPr lang="pl-PL" dirty="0" smtClean="0">
                <a:solidFill>
                  <a:srgbClr val="ACE58F"/>
                </a:solidFill>
                <a:latin typeface="Segoe UI" pitchFamily="34" charset="0"/>
                <a:ea typeface="Segoe UI" pitchFamily="34" charset="0"/>
                <a:cs typeface="Segoe UI" pitchFamily="34" charset="0"/>
              </a:rPr>
              <a:t>Middle </a:t>
            </a:r>
            <a:r>
              <a:rPr lang="pl-PL" dirty="0" err="1" smtClean="0">
                <a:solidFill>
                  <a:srgbClr val="ACE58F"/>
                </a:solidFill>
                <a:latin typeface="Segoe UI" pitchFamily="34" charset="0"/>
                <a:ea typeface="Segoe UI" pitchFamily="34" charset="0"/>
                <a:cs typeface="Segoe UI" pitchFamily="34" charset="0"/>
              </a:rPr>
              <a:t>Tier</a:t>
            </a:r>
            <a:endParaRPr lang="pl-PL" dirty="0" smtClean="0">
              <a:solidFill>
                <a:srgbClr val="ACE58F"/>
              </a:solidFill>
              <a:latin typeface="Segoe UI" pitchFamily="34" charset="0"/>
              <a:ea typeface="Segoe UI" pitchFamily="34" charset="0"/>
              <a:cs typeface="Segoe UI" pitchFamily="34" charset="0"/>
            </a:endParaRPr>
          </a:p>
          <a:p>
            <a:pPr algn="ctr"/>
            <a:r>
              <a:rPr lang="pl-PL" dirty="0" smtClean="0">
                <a:solidFill>
                  <a:srgbClr val="ACE58F"/>
                </a:solidFill>
                <a:latin typeface="Segoe UI" pitchFamily="34" charset="0"/>
                <a:ea typeface="Segoe UI" pitchFamily="34" charset="0"/>
                <a:cs typeface="Segoe UI" pitchFamily="34" charset="0"/>
              </a:rPr>
              <a:t>(</a:t>
            </a:r>
            <a:r>
              <a:rPr lang="pl-PL" dirty="0" err="1" smtClean="0">
                <a:solidFill>
                  <a:srgbClr val="ACE58F"/>
                </a:solidFill>
                <a:latin typeface="Segoe UI" pitchFamily="34" charset="0"/>
                <a:ea typeface="Segoe UI" pitchFamily="34" charset="0"/>
                <a:cs typeface="Segoe UI" pitchFamily="34" charset="0"/>
              </a:rPr>
              <a:t>jQueryMobile</a:t>
            </a:r>
            <a:r>
              <a:rPr lang="pl-PL" dirty="0" smtClean="0">
                <a:solidFill>
                  <a:srgbClr val="ACE58F"/>
                </a:solidFill>
                <a:latin typeface="Segoe UI" pitchFamily="34" charset="0"/>
                <a:ea typeface="Segoe UI" pitchFamily="34" charset="0"/>
                <a:cs typeface="Segoe UI" pitchFamily="34" charset="0"/>
              </a:rPr>
              <a:t>)</a:t>
            </a:r>
          </a:p>
        </p:txBody>
      </p:sp>
      <p:sp>
        <p:nvSpPr>
          <p:cNvPr id="32" name="Rectangle 31"/>
          <p:cNvSpPr/>
          <p:nvPr/>
        </p:nvSpPr>
        <p:spPr>
          <a:xfrm>
            <a:off x="3198814" y="3810000"/>
            <a:ext cx="2362199" cy="1477328"/>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Mobile Web Rendering of information</a:t>
            </a:r>
          </a:p>
          <a:p>
            <a:pPr algn="ctr"/>
            <a:r>
              <a:rPr lang="en-US" dirty="0" smtClean="0">
                <a:solidFill>
                  <a:srgbClr val="FFFF00"/>
                </a:solidFill>
                <a:latin typeface="Segoe UI" pitchFamily="34" charset="0"/>
                <a:ea typeface="Segoe UI" pitchFamily="34" charset="0"/>
                <a:cs typeface="Segoe UI" pitchFamily="34" charset="0"/>
              </a:rPr>
              <a:t>useful to Mobile clients</a:t>
            </a:r>
          </a:p>
        </p:txBody>
      </p:sp>
      <p:sp>
        <p:nvSpPr>
          <p:cNvPr id="33" name="Rectangle 32"/>
          <p:cNvSpPr/>
          <p:nvPr/>
        </p:nvSpPr>
        <p:spPr>
          <a:xfrm>
            <a:off x="7085012" y="2249273"/>
            <a:ext cx="1905000" cy="646331"/>
          </a:xfrm>
          <a:prstGeom prst="rect">
            <a:avLst/>
          </a:prstGeom>
        </p:spPr>
        <p:txBody>
          <a:bodyPr wrap="square">
            <a:spAutoFit/>
          </a:bodyPr>
          <a:lstStyle/>
          <a:p>
            <a:pPr algn="ctr"/>
            <a:r>
              <a:rPr lang="en-US" dirty="0" err="1" smtClean="0">
                <a:solidFill>
                  <a:srgbClr val="FFFF00"/>
                </a:solidFill>
                <a:latin typeface="Segoe UI" pitchFamily="34" charset="0"/>
                <a:ea typeface="Segoe UI" pitchFamily="34" charset="0"/>
                <a:cs typeface="Segoe UI" pitchFamily="34" charset="0"/>
              </a:rPr>
              <a:t>SPWeb</a:t>
            </a:r>
            <a:r>
              <a:rPr lang="en-US" dirty="0" smtClean="0">
                <a:solidFill>
                  <a:srgbClr val="FFFF00"/>
                </a:solidFill>
                <a:latin typeface="Segoe UI" pitchFamily="34" charset="0"/>
                <a:ea typeface="Segoe UI" pitchFamily="34" charset="0"/>
                <a:cs typeface="Segoe UI" pitchFamily="34" charset="0"/>
              </a:rPr>
              <a:t> (2007)</a:t>
            </a:r>
          </a:p>
          <a:p>
            <a:pPr algn="ctr"/>
            <a:r>
              <a:rPr lang="en-US" dirty="0" smtClean="0">
                <a:solidFill>
                  <a:srgbClr val="FFFF00"/>
                </a:solidFill>
                <a:latin typeface="Segoe UI" pitchFamily="34" charset="0"/>
                <a:ea typeface="Segoe UI" pitchFamily="34" charset="0"/>
                <a:cs typeface="Segoe UI" pitchFamily="34" charset="0"/>
              </a:rPr>
              <a:t>ODATA (2010)</a:t>
            </a:r>
          </a:p>
        </p:txBody>
      </p:sp>
      <p:grpSp>
        <p:nvGrpSpPr>
          <p:cNvPr id="2" name="Group 1"/>
          <p:cNvGrpSpPr/>
          <p:nvPr/>
        </p:nvGrpSpPr>
        <p:grpSpPr>
          <a:xfrm>
            <a:off x="2513014" y="304800"/>
            <a:ext cx="6934200" cy="6934200"/>
            <a:chOff x="227012" y="533400"/>
            <a:chExt cx="6934200" cy="6934200"/>
          </a:xfrm>
        </p:grpSpPr>
        <p:pic>
          <p:nvPicPr>
            <p:cNvPr id="22" name="Picture 21"/>
            <p:cNvPicPr>
              <a:picLocks noChangeAspect="1"/>
            </p:cNvPicPr>
            <p:nvPr/>
          </p:nvPicPr>
          <p:blipFill>
            <a:blip r:embed="rId6"/>
            <a:stretch>
              <a:fillRect/>
            </a:stretch>
          </p:blipFill>
          <p:spPr>
            <a:xfrm rot="5400000">
              <a:off x="227012" y="533400"/>
              <a:ext cx="6934200" cy="69342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692747" y="1400555"/>
              <a:ext cx="4054384" cy="5215673"/>
            </a:xfrm>
            <a:prstGeom prst="rect">
              <a:avLst/>
            </a:prstGeom>
          </p:spPr>
        </p:pic>
      </p:grpSp>
    </p:spTree>
    <p:extLst>
      <p:ext uri="{BB962C8B-B14F-4D97-AF65-F5344CB8AC3E}">
        <p14:creationId xmlns:p14="http://schemas.microsoft.com/office/powerpoint/2010/main" val="35527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4" y="3657600"/>
            <a:ext cx="25146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en-US" dirty="0"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5865814" y="2819400"/>
            <a:ext cx="1594557" cy="1524000"/>
          </a:xfrm>
          <a:prstGeom prst="rect">
            <a:avLst/>
          </a:prstGeom>
        </p:spPr>
      </p:pic>
      <p:cxnSp>
        <p:nvCxnSpPr>
          <p:cNvPr id="23" name="Straight Arrow Connector 22"/>
          <p:cNvCxnSpPr/>
          <p:nvPr/>
        </p:nvCxnSpPr>
        <p:spPr>
          <a:xfrm>
            <a:off x="7542212" y="3429000"/>
            <a:ext cx="838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42212" y="3657600"/>
            <a:ext cx="7620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484815" y="43434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ASP.NET MVC</a:t>
            </a:r>
          </a:p>
          <a:p>
            <a:pPr algn="ctr"/>
            <a:r>
              <a:rPr lang="pl-PL" dirty="0" smtClean="0">
                <a:solidFill>
                  <a:srgbClr val="ACE58F"/>
                </a:solidFill>
                <a:latin typeface="Segoe UI" pitchFamily="34" charset="0"/>
                <a:ea typeface="Segoe UI" pitchFamily="34" charset="0"/>
                <a:cs typeface="Segoe UI" pitchFamily="34" charset="0"/>
              </a:rPr>
              <a:t>Middle </a:t>
            </a:r>
            <a:r>
              <a:rPr lang="pl-PL" dirty="0" err="1" smtClean="0">
                <a:solidFill>
                  <a:srgbClr val="ACE58F"/>
                </a:solidFill>
                <a:latin typeface="Segoe UI" pitchFamily="34" charset="0"/>
                <a:ea typeface="Segoe UI" pitchFamily="34" charset="0"/>
                <a:cs typeface="Segoe UI" pitchFamily="34" charset="0"/>
              </a:rPr>
              <a:t>Tier</a:t>
            </a:r>
            <a:endParaRPr lang="pl-PL" dirty="0" smtClean="0">
              <a:solidFill>
                <a:srgbClr val="ACE58F"/>
              </a:solidFill>
              <a:latin typeface="Segoe UI" pitchFamily="34" charset="0"/>
              <a:ea typeface="Segoe UI" pitchFamily="34" charset="0"/>
              <a:cs typeface="Segoe UI" pitchFamily="34" charset="0"/>
            </a:endParaRPr>
          </a:p>
          <a:p>
            <a:pPr algn="ctr"/>
            <a:r>
              <a:rPr lang="pl-PL" dirty="0" smtClean="0">
                <a:solidFill>
                  <a:srgbClr val="ACE58F"/>
                </a:solidFill>
                <a:latin typeface="Segoe UI" pitchFamily="34" charset="0"/>
                <a:ea typeface="Segoe UI" pitchFamily="34" charset="0"/>
                <a:cs typeface="Segoe UI" pitchFamily="34" charset="0"/>
              </a:rPr>
              <a:t>(</a:t>
            </a:r>
            <a:r>
              <a:rPr lang="pl-PL" dirty="0" err="1" smtClean="0">
                <a:solidFill>
                  <a:srgbClr val="ACE58F"/>
                </a:solidFill>
                <a:latin typeface="Segoe UI" pitchFamily="34" charset="0"/>
                <a:ea typeface="Segoe UI" pitchFamily="34" charset="0"/>
                <a:cs typeface="Segoe UI" pitchFamily="34" charset="0"/>
              </a:rPr>
              <a:t>jQueryMobile</a:t>
            </a:r>
            <a:r>
              <a:rPr lang="pl-PL" dirty="0" smtClean="0">
                <a:solidFill>
                  <a:srgbClr val="ACE58F"/>
                </a:solidFill>
                <a:latin typeface="Segoe UI" pitchFamily="34" charset="0"/>
                <a:ea typeface="Segoe UI" pitchFamily="34" charset="0"/>
                <a:cs typeface="Segoe UI" pitchFamily="34" charset="0"/>
              </a:rPr>
              <a:t>)</a:t>
            </a:r>
          </a:p>
        </p:txBody>
      </p:sp>
      <p:sp>
        <p:nvSpPr>
          <p:cNvPr id="32" name="Rectangle 31"/>
          <p:cNvSpPr/>
          <p:nvPr/>
        </p:nvSpPr>
        <p:spPr>
          <a:xfrm>
            <a:off x="3198814" y="3810000"/>
            <a:ext cx="2362199" cy="1477328"/>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Mobile Web Rendering of information</a:t>
            </a:r>
          </a:p>
          <a:p>
            <a:pPr algn="ctr"/>
            <a:r>
              <a:rPr lang="en-US" dirty="0" smtClean="0">
                <a:solidFill>
                  <a:srgbClr val="FFFF00"/>
                </a:solidFill>
                <a:latin typeface="Segoe UI" pitchFamily="34" charset="0"/>
                <a:ea typeface="Segoe UI" pitchFamily="34" charset="0"/>
                <a:cs typeface="Segoe UI" pitchFamily="34" charset="0"/>
              </a:rPr>
              <a:t>useful to Mobile clients</a:t>
            </a:r>
          </a:p>
        </p:txBody>
      </p:sp>
      <p:sp>
        <p:nvSpPr>
          <p:cNvPr id="33" name="Rectangle 32"/>
          <p:cNvSpPr/>
          <p:nvPr/>
        </p:nvSpPr>
        <p:spPr>
          <a:xfrm>
            <a:off x="7085012" y="2249273"/>
            <a:ext cx="1905000" cy="646331"/>
          </a:xfrm>
          <a:prstGeom prst="rect">
            <a:avLst/>
          </a:prstGeom>
        </p:spPr>
        <p:txBody>
          <a:bodyPr wrap="square">
            <a:spAutoFit/>
          </a:bodyPr>
          <a:lstStyle/>
          <a:p>
            <a:pPr algn="ctr"/>
            <a:r>
              <a:rPr lang="en-US" dirty="0" err="1" smtClean="0">
                <a:solidFill>
                  <a:srgbClr val="FFFF00"/>
                </a:solidFill>
                <a:latin typeface="Segoe UI" pitchFamily="34" charset="0"/>
                <a:ea typeface="Segoe UI" pitchFamily="34" charset="0"/>
                <a:cs typeface="Segoe UI" pitchFamily="34" charset="0"/>
              </a:rPr>
              <a:t>SPWeb</a:t>
            </a:r>
            <a:r>
              <a:rPr lang="en-US" dirty="0" smtClean="0">
                <a:solidFill>
                  <a:srgbClr val="FFFF00"/>
                </a:solidFill>
                <a:latin typeface="Segoe UI" pitchFamily="34" charset="0"/>
                <a:ea typeface="Segoe UI" pitchFamily="34" charset="0"/>
                <a:cs typeface="Segoe UI" pitchFamily="34" charset="0"/>
              </a:rPr>
              <a:t> (2007)</a:t>
            </a:r>
          </a:p>
          <a:p>
            <a:pPr algn="ctr"/>
            <a:r>
              <a:rPr lang="en-US" dirty="0" smtClean="0">
                <a:solidFill>
                  <a:srgbClr val="FFFF00"/>
                </a:solidFill>
                <a:latin typeface="Segoe UI" pitchFamily="34" charset="0"/>
                <a:ea typeface="Segoe UI" pitchFamily="34" charset="0"/>
                <a:cs typeface="Segoe UI" pitchFamily="34" charset="0"/>
              </a:rPr>
              <a:t>ODATA (2010)</a:t>
            </a:r>
          </a:p>
        </p:txBody>
      </p:sp>
      <p:grpSp>
        <p:nvGrpSpPr>
          <p:cNvPr id="2" name="Group 1"/>
          <p:cNvGrpSpPr/>
          <p:nvPr/>
        </p:nvGrpSpPr>
        <p:grpSpPr>
          <a:xfrm>
            <a:off x="2513014" y="304800"/>
            <a:ext cx="6934200" cy="6934200"/>
            <a:chOff x="227012" y="533400"/>
            <a:chExt cx="6934200" cy="6934200"/>
          </a:xfrm>
        </p:grpSpPr>
        <p:pic>
          <p:nvPicPr>
            <p:cNvPr id="22" name="Picture 21"/>
            <p:cNvPicPr>
              <a:picLocks noChangeAspect="1"/>
            </p:cNvPicPr>
            <p:nvPr/>
          </p:nvPicPr>
          <p:blipFill>
            <a:blip r:embed="rId6"/>
            <a:stretch>
              <a:fillRect/>
            </a:stretch>
          </p:blipFill>
          <p:spPr>
            <a:xfrm rot="5400000">
              <a:off x="227012" y="533400"/>
              <a:ext cx="6934200" cy="69342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692747" y="1400555"/>
              <a:ext cx="4054384" cy="5215673"/>
            </a:xfrm>
            <a:prstGeom prst="rect">
              <a:avLst/>
            </a:prstGeom>
          </p:spPr>
        </p:pic>
      </p:grpSp>
      <p:sp>
        <p:nvSpPr>
          <p:cNvPr id="26" name="TextBox 25"/>
          <p:cNvSpPr txBox="1"/>
          <p:nvPr/>
        </p:nvSpPr>
        <p:spPr>
          <a:xfrm>
            <a:off x="2802571" y="2438400"/>
            <a:ext cx="6324601" cy="2514600"/>
          </a:xfrm>
          <a:prstGeom prst="rect">
            <a:avLst/>
          </a:prstGeom>
          <a:solidFill>
            <a:srgbClr val="008000"/>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or Middle Web Tier</a:t>
            </a:r>
            <a:endParaRPr lang="en-US" dirty="0">
              <a:solidFill>
                <a:schemeClr val="bg1"/>
              </a:solidFill>
            </a:endParaRP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Complete custom solution.  </a:t>
            </a:r>
          </a:p>
          <a:p>
            <a:pPr algn="ctr"/>
            <a:r>
              <a:rPr lang="en-US" dirty="0" smtClean="0">
                <a:solidFill>
                  <a:schemeClr val="bg1"/>
                </a:solidFill>
              </a:rPr>
              <a:t>Can even hide fact that back end is SharePoint-based.</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More expensive option.  </a:t>
            </a:r>
          </a:p>
          <a:p>
            <a:pPr algn="ctr"/>
            <a:r>
              <a:rPr lang="en-US" dirty="0" smtClean="0">
                <a:solidFill>
                  <a:schemeClr val="bg1"/>
                </a:solidFill>
              </a:rPr>
              <a:t>Limitations with SOAP client libraries for iPhone/Android.</a:t>
            </a:r>
          </a:p>
        </p:txBody>
      </p:sp>
    </p:spTree>
    <p:extLst>
      <p:ext uri="{BB962C8B-B14F-4D97-AF65-F5344CB8AC3E}">
        <p14:creationId xmlns:p14="http://schemas.microsoft.com/office/powerpoint/2010/main" val="38395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1242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“Do the same options apply to Dynamics CRM?”</a:t>
            </a:r>
          </a:p>
        </p:txBody>
      </p:sp>
    </p:spTree>
    <p:extLst>
      <p:ext uri="{BB962C8B-B14F-4D97-AF65-F5344CB8AC3E}">
        <p14:creationId xmlns:p14="http://schemas.microsoft.com/office/powerpoint/2010/main" val="22091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TextBox 23"/>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25" name="TextBox 2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26" name="TextBox 25"/>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223186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24"/>
                                        </p:tgtEl>
                                        <p:attrNameLst>
                                          <p:attrName>style.color</p:attrName>
                                        </p:attrNameLst>
                                      </p:cBhvr>
                                      <p:by>
                                        <p:hsl h="7200000" s="0" l="0"/>
                                      </p:by>
                                    </p:animClr>
                                    <p:animClr clrSpc="hsl" dir="cw">
                                      <p:cBhvr>
                                        <p:cTn id="22" dur="500" fill="hold"/>
                                        <p:tgtEl>
                                          <p:spTgt spid="24"/>
                                        </p:tgtEl>
                                        <p:attrNameLst>
                                          <p:attrName>fillcolor</p:attrName>
                                        </p:attrNameLst>
                                      </p:cBhvr>
                                      <p:by>
                                        <p:hsl h="7200000" s="0" l="0"/>
                                      </p:by>
                                    </p:animClr>
                                    <p:animClr clrSpc="hsl" dir="cw">
                                      <p:cBhvr>
                                        <p:cTn id="23" dur="500" fill="hold"/>
                                        <p:tgtEl>
                                          <p:spTgt spid="24"/>
                                        </p:tgtEl>
                                        <p:attrNameLst>
                                          <p:attrName>stroke.color</p:attrName>
                                        </p:attrNameLst>
                                      </p:cBhvr>
                                      <p:by>
                                        <p:hsl h="7200000" s="0" l="0"/>
                                      </p:by>
                                    </p:animClr>
                                    <p:set>
                                      <p:cBhvr>
                                        <p:cTn id="24"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2576512" y="1219200"/>
            <a:ext cx="2888226" cy="5426364"/>
          </a:xfrm>
          <a:prstGeom prst="rect">
            <a:avLst/>
          </a:prstGeom>
        </p:spPr>
      </p:pic>
      <p:pic>
        <p:nvPicPr>
          <p:cNvPr id="5" name="Picture 4"/>
          <p:cNvPicPr>
            <a:picLocks noChangeAspect="1"/>
          </p:cNvPicPr>
          <p:nvPr/>
        </p:nvPicPr>
        <p:blipFill>
          <a:blip r:embed="rId10"/>
          <a:stretch>
            <a:fillRect/>
          </a:stretch>
        </p:blipFill>
        <p:spPr>
          <a:xfrm>
            <a:off x="5776911" y="1219204"/>
            <a:ext cx="2895600" cy="5440217"/>
          </a:xfrm>
          <a:prstGeom prst="rect">
            <a:avLst/>
          </a:prstGeom>
        </p:spPr>
      </p:pic>
      <p:pic>
        <p:nvPicPr>
          <p:cNvPr id="6" name="Picture 5"/>
          <p:cNvPicPr>
            <a:picLocks noChangeAspect="1"/>
          </p:cNvPicPr>
          <p:nvPr/>
        </p:nvPicPr>
        <p:blipFill>
          <a:blip r:embed="rId11"/>
          <a:stretch>
            <a:fillRect/>
          </a:stretch>
        </p:blipFill>
        <p:spPr>
          <a:xfrm>
            <a:off x="5243513" y="2286000"/>
            <a:ext cx="4051299" cy="2374900"/>
          </a:xfrm>
          <a:prstGeom prst="rect">
            <a:avLst/>
          </a:prstGeom>
        </p:spPr>
      </p:pic>
    </p:spTree>
    <p:extLst>
      <p:ext uri="{BB962C8B-B14F-4D97-AF65-F5344CB8AC3E}">
        <p14:creationId xmlns:p14="http://schemas.microsoft.com/office/powerpoint/2010/main" val="200615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4" name="Picture 3"/>
          <p:cNvPicPr>
            <a:picLocks noChangeAspect="1"/>
          </p:cNvPicPr>
          <p:nvPr/>
        </p:nvPicPr>
        <p:blipFill>
          <a:blip r:embed="rId9"/>
          <a:stretch>
            <a:fillRect/>
          </a:stretch>
        </p:blipFill>
        <p:spPr>
          <a:xfrm>
            <a:off x="2132013" y="1058706"/>
            <a:ext cx="7643704" cy="5799297"/>
          </a:xfrm>
          <a:prstGeom prst="rect">
            <a:avLst/>
          </a:prstGeom>
        </p:spPr>
      </p:pic>
      <p:sp>
        <p:nvSpPr>
          <p:cNvPr id="17" name="TextBox 16"/>
          <p:cNvSpPr txBox="1"/>
          <p:nvPr/>
        </p:nvSpPr>
        <p:spPr>
          <a:xfrm>
            <a:off x="1141412" y="6505575"/>
            <a:ext cx="10214944" cy="369332"/>
          </a:xfrm>
          <a:prstGeom prst="rect">
            <a:avLst/>
          </a:prstGeom>
          <a:noFill/>
        </p:spPr>
        <p:txBody>
          <a:bodyPr wrap="none" rtlCol="0">
            <a:spAutoFit/>
          </a:bodyPr>
          <a:lstStyle/>
          <a:p>
            <a:r>
              <a:rPr lang="en-US" dirty="0">
                <a:solidFill>
                  <a:schemeClr val="bg1"/>
                </a:solidFill>
              </a:rPr>
              <a:t>http://www.microsoft.com/downloads/en/details.aspx?FamilyID=f592ec6c-f412-4fd5-9a80-cd3bcbd26d8b</a:t>
            </a:r>
          </a:p>
        </p:txBody>
      </p:sp>
    </p:spTree>
    <p:extLst>
      <p:ext uri="{BB962C8B-B14F-4D97-AF65-F5344CB8AC3E}">
        <p14:creationId xmlns:p14="http://schemas.microsoft.com/office/powerpoint/2010/main" val="36502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1217612" y="990604"/>
            <a:ext cx="3082413" cy="5869709"/>
          </a:xfrm>
          <a:prstGeom prst="rect">
            <a:avLst/>
          </a:prstGeom>
        </p:spPr>
      </p:pic>
      <p:pic>
        <p:nvPicPr>
          <p:cNvPr id="5" name="Picture 4"/>
          <p:cNvPicPr>
            <a:picLocks noChangeAspect="1"/>
          </p:cNvPicPr>
          <p:nvPr/>
        </p:nvPicPr>
        <p:blipFill>
          <a:blip r:embed="rId10"/>
          <a:stretch>
            <a:fillRect/>
          </a:stretch>
        </p:blipFill>
        <p:spPr>
          <a:xfrm>
            <a:off x="4265613" y="992909"/>
            <a:ext cx="3124200" cy="5869709"/>
          </a:xfrm>
          <a:prstGeom prst="rect">
            <a:avLst/>
          </a:prstGeom>
        </p:spPr>
      </p:pic>
      <p:pic>
        <p:nvPicPr>
          <p:cNvPr id="6" name="Picture 5"/>
          <p:cNvPicPr>
            <a:picLocks noChangeAspect="1"/>
          </p:cNvPicPr>
          <p:nvPr/>
        </p:nvPicPr>
        <p:blipFill>
          <a:blip r:embed="rId11"/>
          <a:stretch>
            <a:fillRect/>
          </a:stretch>
        </p:blipFill>
        <p:spPr>
          <a:xfrm>
            <a:off x="7389812" y="990604"/>
            <a:ext cx="3124200" cy="5869709"/>
          </a:xfrm>
          <a:prstGeom prst="rect">
            <a:avLst/>
          </a:prstGeom>
        </p:spPr>
      </p:pic>
    </p:spTree>
    <p:extLst>
      <p:ext uri="{BB962C8B-B14F-4D97-AF65-F5344CB8AC3E}">
        <p14:creationId xmlns:p14="http://schemas.microsoft.com/office/powerpoint/2010/main" val="335163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4" name="Picture 3"/>
          <p:cNvPicPr>
            <a:picLocks noChangeAspect="1"/>
          </p:cNvPicPr>
          <p:nvPr/>
        </p:nvPicPr>
        <p:blipFill>
          <a:blip r:embed="rId9"/>
          <a:stretch>
            <a:fillRect/>
          </a:stretch>
        </p:blipFill>
        <p:spPr>
          <a:xfrm>
            <a:off x="2238015" y="990601"/>
            <a:ext cx="7742597" cy="5653607"/>
          </a:xfrm>
          <a:prstGeom prst="rect">
            <a:avLst/>
          </a:prstGeom>
        </p:spPr>
      </p:pic>
    </p:spTree>
    <p:extLst>
      <p:ext uri="{BB962C8B-B14F-4D97-AF65-F5344CB8AC3E}">
        <p14:creationId xmlns:p14="http://schemas.microsoft.com/office/powerpoint/2010/main" val="33200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4" name="Picture 3"/>
          <p:cNvPicPr>
            <a:picLocks noChangeAspect="1"/>
          </p:cNvPicPr>
          <p:nvPr/>
        </p:nvPicPr>
        <p:blipFill>
          <a:blip r:embed="rId9"/>
          <a:stretch>
            <a:fillRect/>
          </a:stretch>
        </p:blipFill>
        <p:spPr>
          <a:xfrm>
            <a:off x="2238015" y="990601"/>
            <a:ext cx="7742597" cy="5653607"/>
          </a:xfrm>
          <a:prstGeom prst="rect">
            <a:avLst/>
          </a:prstGeom>
        </p:spPr>
      </p:pic>
      <p:sp>
        <p:nvSpPr>
          <p:cNvPr id="18" name="TextBox 17"/>
          <p:cNvSpPr txBox="1"/>
          <p:nvPr/>
        </p:nvSpPr>
        <p:spPr>
          <a:xfrm>
            <a:off x="3046413" y="2133600"/>
            <a:ext cx="6324601" cy="2895600"/>
          </a:xfrm>
          <a:prstGeom prst="rect">
            <a:avLst/>
          </a:prstGeom>
          <a:solidFill>
            <a:srgbClr val="008000"/>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Easy to setup, works out of the box.  </a:t>
            </a:r>
          </a:p>
          <a:p>
            <a:pPr algn="ctr"/>
            <a:r>
              <a:rPr lang="en-US" dirty="0" smtClean="0">
                <a:solidFill>
                  <a:schemeClr val="bg1"/>
                </a:solidFill>
              </a:rPr>
              <a:t>Forms based authentication works with non-NTLM browsers.</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Basic, non-native CSS.  </a:t>
            </a:r>
          </a:p>
          <a:p>
            <a:pPr algn="ctr"/>
            <a:r>
              <a:rPr lang="en-US" dirty="0" smtClean="0">
                <a:solidFill>
                  <a:schemeClr val="bg1"/>
                </a:solidFill>
              </a:rPr>
              <a:t>Controls a little awkward.  </a:t>
            </a:r>
          </a:p>
          <a:p>
            <a:pPr algn="ctr"/>
            <a:r>
              <a:rPr lang="en-US" dirty="0" smtClean="0">
                <a:solidFill>
                  <a:schemeClr val="bg1"/>
                </a:solidFill>
              </a:rPr>
              <a:t>No user-agent detection. </a:t>
            </a:r>
          </a:p>
          <a:p>
            <a:pPr algn="ctr"/>
            <a:r>
              <a:rPr lang="en-US" dirty="0" smtClean="0">
                <a:solidFill>
                  <a:schemeClr val="bg1"/>
                </a:solidFill>
              </a:rPr>
              <a:t>No caching of username/password credentials.</a:t>
            </a:r>
          </a:p>
        </p:txBody>
      </p:sp>
    </p:spTree>
    <p:extLst>
      <p:ext uri="{BB962C8B-B14F-4D97-AF65-F5344CB8AC3E}">
        <p14:creationId xmlns:p14="http://schemas.microsoft.com/office/powerpoint/2010/main" val="354413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TextBox 23"/>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25" name="TextBox 2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26" name="TextBox 25"/>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235226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5"/>
                                        </p:tgtEl>
                                        <p:attrNameLst>
                                          <p:attrName>style.color</p:attrName>
                                        </p:attrNameLst>
                                      </p:cBhvr>
                                      <p:by>
                                        <p:hsl h="7200000" s="0" l="0"/>
                                      </p:by>
                                    </p:animClr>
                                    <p:animClr clrSpc="hsl" dir="cw">
                                      <p:cBhvr>
                                        <p:cTn id="7" dur="500" fill="hold"/>
                                        <p:tgtEl>
                                          <p:spTgt spid="25"/>
                                        </p:tgtEl>
                                        <p:attrNameLst>
                                          <p:attrName>fillcolor</p:attrName>
                                        </p:attrNameLst>
                                      </p:cBhvr>
                                      <p:by>
                                        <p:hsl h="7200000" s="0" l="0"/>
                                      </p:by>
                                    </p:animClr>
                                    <p:animClr clrSpc="hsl" dir="cw">
                                      <p:cBhvr>
                                        <p:cTn id="8" dur="500" fill="hold"/>
                                        <p:tgtEl>
                                          <p:spTgt spid="25"/>
                                        </p:tgtEl>
                                        <p:attrNameLst>
                                          <p:attrName>stroke.color</p:attrName>
                                        </p:attrNameLst>
                                      </p:cBhvr>
                                      <p:by>
                                        <p:hsl h="7200000" s="0" l="0"/>
                                      </p:by>
                                    </p:animClr>
                                    <p:set>
                                      <p:cBhvr>
                                        <p:cTn id="9"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9664537"/>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3029333456"/>
      </p:ext>
    </p:extLst>
  </p:cSld>
  <p:clrMapOvr>
    <a:masterClrMapping/>
  </p:clrMapOvr>
  <mc:AlternateContent xmlns:mc="http://schemas.openxmlformats.org/markup-compatibility/2006" xmlns:p14="http://schemas.microsoft.com/office/powerpoint/2010/main">
    <mc:Choice Requires="p14">
      <p:transition p14:dur="0" advTm="1843"/>
    </mc:Choice>
    <mc:Fallback xmlns="">
      <p:transition xmlns:p14="http://schemas.microsoft.com/office/powerpoint/2010/main" advTm="1843"/>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9"/>
          <a:stretch>
            <a:fillRect/>
          </a:stretch>
        </p:blipFill>
        <p:spPr>
          <a:xfrm>
            <a:off x="2360613" y="1141117"/>
            <a:ext cx="7491305" cy="5683671"/>
          </a:xfrm>
          <a:prstGeom prst="rect">
            <a:avLst/>
          </a:prstGeom>
        </p:spPr>
      </p:pic>
      <p:sp>
        <p:nvSpPr>
          <p:cNvPr id="18" name="TextBox 17"/>
          <p:cNvSpPr txBox="1"/>
          <p:nvPr/>
        </p:nvSpPr>
        <p:spPr>
          <a:xfrm>
            <a:off x="3997841" y="6486525"/>
            <a:ext cx="3925436" cy="369332"/>
          </a:xfrm>
          <a:prstGeom prst="rect">
            <a:avLst/>
          </a:prstGeom>
          <a:noFill/>
        </p:spPr>
        <p:txBody>
          <a:bodyPr wrap="none" rtlCol="0">
            <a:spAutoFit/>
          </a:bodyPr>
          <a:lstStyle/>
          <a:p>
            <a:r>
              <a:rPr lang="en-US" dirty="0" smtClean="0">
                <a:solidFill>
                  <a:schemeClr val="bg1"/>
                </a:solidFill>
              </a:rPr>
              <a:t>http://tendigits.com/mobileaccess.html</a:t>
            </a:r>
            <a:endParaRPr lang="en-US" dirty="0">
              <a:solidFill>
                <a:schemeClr val="bg1"/>
              </a:solidFill>
            </a:endParaRPr>
          </a:p>
        </p:txBody>
      </p:sp>
    </p:spTree>
    <p:extLst>
      <p:ext uri="{BB962C8B-B14F-4D97-AF65-F5344CB8AC3E}">
        <p14:creationId xmlns:p14="http://schemas.microsoft.com/office/powerpoint/2010/main" val="108432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2" name="Picture 1"/>
          <p:cNvPicPr>
            <a:picLocks noChangeAspect="1"/>
          </p:cNvPicPr>
          <p:nvPr/>
        </p:nvPicPr>
        <p:blipFill>
          <a:blip r:embed="rId9"/>
          <a:stretch>
            <a:fillRect/>
          </a:stretch>
        </p:blipFill>
        <p:spPr>
          <a:xfrm>
            <a:off x="2360612" y="1143004"/>
            <a:ext cx="7391400" cy="5607873"/>
          </a:xfrm>
          <a:prstGeom prst="rect">
            <a:avLst/>
          </a:prstGeom>
        </p:spPr>
      </p:pic>
      <p:sp>
        <p:nvSpPr>
          <p:cNvPr id="17" name="TextBox 16"/>
          <p:cNvSpPr txBox="1"/>
          <p:nvPr/>
        </p:nvSpPr>
        <p:spPr>
          <a:xfrm>
            <a:off x="2817811" y="6486525"/>
            <a:ext cx="6545382" cy="369332"/>
          </a:xfrm>
          <a:prstGeom prst="rect">
            <a:avLst/>
          </a:prstGeom>
          <a:noFill/>
        </p:spPr>
        <p:txBody>
          <a:bodyPr wrap="none" rtlCol="0">
            <a:spAutoFit/>
          </a:bodyPr>
          <a:lstStyle/>
          <a:p>
            <a:r>
              <a:rPr lang="en-US" dirty="0" smtClean="0">
                <a:solidFill>
                  <a:schemeClr val="bg1"/>
                </a:solidFill>
              </a:rPr>
              <a:t>http://itunes.apple.com/us/app/cwr-mobile-crm-v4-2-for-microsoft</a:t>
            </a:r>
            <a:endParaRPr lang="en-US" dirty="0">
              <a:solidFill>
                <a:schemeClr val="bg1"/>
              </a:solidFill>
            </a:endParaRPr>
          </a:p>
        </p:txBody>
      </p:sp>
    </p:spTree>
    <p:extLst>
      <p:ext uri="{BB962C8B-B14F-4D97-AF65-F5344CB8AC3E}">
        <p14:creationId xmlns:p14="http://schemas.microsoft.com/office/powerpoint/2010/main" val="37199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cxnSp>
        <p:nvCxnSpPr>
          <p:cNvPr id="24" name="Straight Arrow Connector 23"/>
          <p:cNvCxnSpPr/>
          <p:nvPr/>
        </p:nvCxnSpPr>
        <p:spPr>
          <a:xfrm>
            <a:off x="3275012" y="34290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75014" y="3657600"/>
            <a:ext cx="25146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9"/>
          <a:stretch>
            <a:fillRect/>
          </a:stretch>
        </p:blipFill>
        <p:spPr>
          <a:xfrm>
            <a:off x="5865814" y="2819400"/>
            <a:ext cx="1594557" cy="1524000"/>
          </a:xfrm>
          <a:prstGeom prst="rect">
            <a:avLst/>
          </a:prstGeom>
        </p:spPr>
      </p:pic>
      <p:cxnSp>
        <p:nvCxnSpPr>
          <p:cNvPr id="27" name="Straight Arrow Connector 26"/>
          <p:cNvCxnSpPr/>
          <p:nvPr/>
        </p:nvCxnSpPr>
        <p:spPr>
          <a:xfrm>
            <a:off x="7542212" y="3429000"/>
            <a:ext cx="838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542212" y="3657600"/>
            <a:ext cx="7620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484815"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CWR/</a:t>
            </a:r>
            <a:r>
              <a:rPr lang="pl-PL" dirty="0" err="1" smtClean="0">
                <a:solidFill>
                  <a:srgbClr val="ACE58F"/>
                </a:solidFill>
                <a:latin typeface="Segoe UI" pitchFamily="34" charset="0"/>
                <a:ea typeface="Segoe UI" pitchFamily="34" charset="0"/>
                <a:cs typeface="Segoe UI" pitchFamily="34" charset="0"/>
              </a:rPr>
              <a:t>TenDigits</a:t>
            </a:r>
            <a:endParaRPr lang="pl-PL" dirty="0">
              <a:solidFill>
                <a:srgbClr val="ACE58F"/>
              </a:solidFill>
              <a:latin typeface="Segoe UI" pitchFamily="34" charset="0"/>
              <a:ea typeface="Segoe UI" pitchFamily="34" charset="0"/>
              <a:cs typeface="Segoe UI" pitchFamily="34" charset="0"/>
            </a:endParaRPr>
          </a:p>
          <a:p>
            <a:pPr algn="ctr"/>
            <a:r>
              <a:rPr lang="pl-PL" dirty="0" smtClean="0">
                <a:solidFill>
                  <a:srgbClr val="ACE58F"/>
                </a:solidFill>
                <a:latin typeface="Segoe UI" pitchFamily="34" charset="0"/>
                <a:ea typeface="Segoe UI" pitchFamily="34" charset="0"/>
                <a:cs typeface="Segoe UI" pitchFamily="34" charset="0"/>
              </a:rPr>
              <a:t>Middle </a:t>
            </a:r>
            <a:r>
              <a:rPr lang="pl-PL" dirty="0" err="1" smtClean="0">
                <a:solidFill>
                  <a:srgbClr val="ACE58F"/>
                </a:solidFill>
                <a:latin typeface="Segoe UI" pitchFamily="34" charset="0"/>
                <a:ea typeface="Segoe UI" pitchFamily="34" charset="0"/>
                <a:cs typeface="Segoe UI" pitchFamily="34" charset="0"/>
              </a:rPr>
              <a:t>Tier</a:t>
            </a:r>
            <a:endParaRPr lang="pl-PL" dirty="0" smtClean="0">
              <a:solidFill>
                <a:srgbClr val="ACE58F"/>
              </a:solidFill>
              <a:latin typeface="Segoe UI" pitchFamily="34" charset="0"/>
              <a:ea typeface="Segoe UI" pitchFamily="34" charset="0"/>
              <a:cs typeface="Segoe UI" pitchFamily="34" charset="0"/>
            </a:endParaRPr>
          </a:p>
        </p:txBody>
      </p:sp>
      <p:sp>
        <p:nvSpPr>
          <p:cNvPr id="30" name="Rectangle 29"/>
          <p:cNvSpPr/>
          <p:nvPr/>
        </p:nvSpPr>
        <p:spPr>
          <a:xfrm>
            <a:off x="3198814" y="3810002"/>
            <a:ext cx="2362199" cy="369332"/>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Optimized rendering</a:t>
            </a:r>
          </a:p>
        </p:txBody>
      </p:sp>
      <p:grpSp>
        <p:nvGrpSpPr>
          <p:cNvPr id="5" name="Group 4"/>
          <p:cNvGrpSpPr/>
          <p:nvPr/>
        </p:nvGrpSpPr>
        <p:grpSpPr>
          <a:xfrm>
            <a:off x="2665412" y="990600"/>
            <a:ext cx="3082413" cy="5867400"/>
            <a:chOff x="2436812" y="1066800"/>
            <a:chExt cx="3082413" cy="5791200"/>
          </a:xfrm>
        </p:grpSpPr>
        <p:pic>
          <p:nvPicPr>
            <p:cNvPr id="31" name="Picture 30"/>
            <p:cNvPicPr>
              <a:picLocks noChangeAspect="1"/>
            </p:cNvPicPr>
            <p:nvPr/>
          </p:nvPicPr>
          <p:blipFill>
            <a:blip r:embed="rId10"/>
            <a:stretch>
              <a:fillRect/>
            </a:stretch>
          </p:blipFill>
          <p:spPr>
            <a:xfrm>
              <a:off x="2436812" y="1066800"/>
              <a:ext cx="3082413" cy="5791200"/>
            </a:xfrm>
            <a:prstGeom prst="rect">
              <a:avLst/>
            </a:prstGeom>
          </p:spPr>
        </p:pic>
        <p:pic>
          <p:nvPicPr>
            <p:cNvPr id="3" name="Picture 2"/>
            <p:cNvPicPr>
              <a:picLocks noChangeAspect="1"/>
            </p:cNvPicPr>
            <p:nvPr/>
          </p:nvPicPr>
          <p:blipFill>
            <a:blip r:embed="rId11"/>
            <a:stretch>
              <a:fillRect/>
            </a:stretch>
          </p:blipFill>
          <p:spPr>
            <a:xfrm>
              <a:off x="2741612" y="2057400"/>
              <a:ext cx="2489200" cy="3733800"/>
            </a:xfrm>
            <a:prstGeom prst="rect">
              <a:avLst/>
            </a:prstGeom>
          </p:spPr>
        </p:pic>
      </p:grpSp>
      <p:grpSp>
        <p:nvGrpSpPr>
          <p:cNvPr id="6" name="Group 5"/>
          <p:cNvGrpSpPr/>
          <p:nvPr/>
        </p:nvGrpSpPr>
        <p:grpSpPr>
          <a:xfrm>
            <a:off x="5713412" y="990604"/>
            <a:ext cx="3124200" cy="5869709"/>
            <a:chOff x="5484812" y="1066800"/>
            <a:chExt cx="3124200" cy="5869709"/>
          </a:xfrm>
        </p:grpSpPr>
        <p:pic>
          <p:nvPicPr>
            <p:cNvPr id="32" name="Picture 31"/>
            <p:cNvPicPr>
              <a:picLocks noChangeAspect="1"/>
            </p:cNvPicPr>
            <p:nvPr/>
          </p:nvPicPr>
          <p:blipFill>
            <a:blip r:embed="rId12"/>
            <a:stretch>
              <a:fillRect/>
            </a:stretch>
          </p:blipFill>
          <p:spPr>
            <a:xfrm>
              <a:off x="5484812" y="1066800"/>
              <a:ext cx="3124200" cy="5869709"/>
            </a:xfrm>
            <a:prstGeom prst="rect">
              <a:avLst/>
            </a:prstGeom>
          </p:spPr>
        </p:pic>
        <p:pic>
          <p:nvPicPr>
            <p:cNvPr id="4" name="Picture 3"/>
            <p:cNvPicPr>
              <a:picLocks noChangeAspect="1"/>
            </p:cNvPicPr>
            <p:nvPr/>
          </p:nvPicPr>
          <p:blipFill>
            <a:blip r:embed="rId13"/>
            <a:stretch>
              <a:fillRect/>
            </a:stretch>
          </p:blipFill>
          <p:spPr>
            <a:xfrm>
              <a:off x="5789613" y="2057400"/>
              <a:ext cx="2514600" cy="3771900"/>
            </a:xfrm>
            <a:prstGeom prst="rect">
              <a:avLst/>
            </a:prstGeom>
          </p:spPr>
        </p:pic>
      </p:grpSp>
    </p:spTree>
    <p:extLst>
      <p:ext uri="{BB962C8B-B14F-4D97-AF65-F5344CB8AC3E}">
        <p14:creationId xmlns:p14="http://schemas.microsoft.com/office/powerpoint/2010/main" val="119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cxnSp>
        <p:nvCxnSpPr>
          <p:cNvPr id="24" name="Straight Arrow Connector 23"/>
          <p:cNvCxnSpPr/>
          <p:nvPr/>
        </p:nvCxnSpPr>
        <p:spPr>
          <a:xfrm>
            <a:off x="3275012" y="34290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75014" y="3657600"/>
            <a:ext cx="25146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9"/>
          <a:stretch>
            <a:fillRect/>
          </a:stretch>
        </p:blipFill>
        <p:spPr>
          <a:xfrm>
            <a:off x="5865814" y="2819400"/>
            <a:ext cx="1594557" cy="1524000"/>
          </a:xfrm>
          <a:prstGeom prst="rect">
            <a:avLst/>
          </a:prstGeom>
        </p:spPr>
      </p:pic>
      <p:cxnSp>
        <p:nvCxnSpPr>
          <p:cNvPr id="27" name="Straight Arrow Connector 26"/>
          <p:cNvCxnSpPr/>
          <p:nvPr/>
        </p:nvCxnSpPr>
        <p:spPr>
          <a:xfrm>
            <a:off x="7542212" y="3429000"/>
            <a:ext cx="838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542212" y="3657600"/>
            <a:ext cx="7620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484815"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CWR/</a:t>
            </a:r>
            <a:r>
              <a:rPr lang="pl-PL" dirty="0" err="1" smtClean="0">
                <a:solidFill>
                  <a:srgbClr val="ACE58F"/>
                </a:solidFill>
                <a:latin typeface="Segoe UI" pitchFamily="34" charset="0"/>
                <a:ea typeface="Segoe UI" pitchFamily="34" charset="0"/>
                <a:cs typeface="Segoe UI" pitchFamily="34" charset="0"/>
              </a:rPr>
              <a:t>TenDigits</a:t>
            </a:r>
            <a:endParaRPr lang="pl-PL" dirty="0">
              <a:solidFill>
                <a:srgbClr val="ACE58F"/>
              </a:solidFill>
              <a:latin typeface="Segoe UI" pitchFamily="34" charset="0"/>
              <a:ea typeface="Segoe UI" pitchFamily="34" charset="0"/>
              <a:cs typeface="Segoe UI" pitchFamily="34" charset="0"/>
            </a:endParaRPr>
          </a:p>
          <a:p>
            <a:pPr algn="ctr"/>
            <a:r>
              <a:rPr lang="pl-PL" dirty="0" smtClean="0">
                <a:solidFill>
                  <a:srgbClr val="ACE58F"/>
                </a:solidFill>
                <a:latin typeface="Segoe UI" pitchFamily="34" charset="0"/>
                <a:ea typeface="Segoe UI" pitchFamily="34" charset="0"/>
                <a:cs typeface="Segoe UI" pitchFamily="34" charset="0"/>
              </a:rPr>
              <a:t>Middle </a:t>
            </a:r>
            <a:r>
              <a:rPr lang="pl-PL" dirty="0" err="1" smtClean="0">
                <a:solidFill>
                  <a:srgbClr val="ACE58F"/>
                </a:solidFill>
                <a:latin typeface="Segoe UI" pitchFamily="34" charset="0"/>
                <a:ea typeface="Segoe UI" pitchFamily="34" charset="0"/>
                <a:cs typeface="Segoe UI" pitchFamily="34" charset="0"/>
              </a:rPr>
              <a:t>Tier</a:t>
            </a:r>
            <a:endParaRPr lang="pl-PL" dirty="0" smtClean="0">
              <a:solidFill>
                <a:srgbClr val="ACE58F"/>
              </a:solidFill>
              <a:latin typeface="Segoe UI" pitchFamily="34" charset="0"/>
              <a:ea typeface="Segoe UI" pitchFamily="34" charset="0"/>
              <a:cs typeface="Segoe UI" pitchFamily="34" charset="0"/>
            </a:endParaRPr>
          </a:p>
        </p:txBody>
      </p:sp>
      <p:sp>
        <p:nvSpPr>
          <p:cNvPr id="30" name="Rectangle 29"/>
          <p:cNvSpPr/>
          <p:nvPr/>
        </p:nvSpPr>
        <p:spPr>
          <a:xfrm>
            <a:off x="3198814" y="3810002"/>
            <a:ext cx="2362199" cy="369332"/>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Optimized rendering</a:t>
            </a:r>
          </a:p>
        </p:txBody>
      </p:sp>
      <p:grpSp>
        <p:nvGrpSpPr>
          <p:cNvPr id="23" name="Group 22"/>
          <p:cNvGrpSpPr/>
          <p:nvPr/>
        </p:nvGrpSpPr>
        <p:grpSpPr>
          <a:xfrm>
            <a:off x="2665412" y="990600"/>
            <a:ext cx="3082413" cy="5867400"/>
            <a:chOff x="2436812" y="1066800"/>
            <a:chExt cx="3082413" cy="5791200"/>
          </a:xfrm>
        </p:grpSpPr>
        <p:pic>
          <p:nvPicPr>
            <p:cNvPr id="31" name="Picture 30"/>
            <p:cNvPicPr>
              <a:picLocks noChangeAspect="1"/>
            </p:cNvPicPr>
            <p:nvPr/>
          </p:nvPicPr>
          <p:blipFill>
            <a:blip r:embed="rId10"/>
            <a:stretch>
              <a:fillRect/>
            </a:stretch>
          </p:blipFill>
          <p:spPr>
            <a:xfrm>
              <a:off x="2436812" y="1066800"/>
              <a:ext cx="3082413" cy="5791200"/>
            </a:xfrm>
            <a:prstGeom prst="rect">
              <a:avLst/>
            </a:prstGeom>
          </p:spPr>
        </p:pic>
        <p:pic>
          <p:nvPicPr>
            <p:cNvPr id="32" name="Picture 31"/>
            <p:cNvPicPr>
              <a:picLocks noChangeAspect="1"/>
            </p:cNvPicPr>
            <p:nvPr/>
          </p:nvPicPr>
          <p:blipFill>
            <a:blip r:embed="rId11"/>
            <a:stretch>
              <a:fillRect/>
            </a:stretch>
          </p:blipFill>
          <p:spPr>
            <a:xfrm>
              <a:off x="2741612" y="2057400"/>
              <a:ext cx="2489200" cy="3733800"/>
            </a:xfrm>
            <a:prstGeom prst="rect">
              <a:avLst/>
            </a:prstGeom>
          </p:spPr>
        </p:pic>
      </p:grpSp>
      <p:grpSp>
        <p:nvGrpSpPr>
          <p:cNvPr id="33" name="Group 32"/>
          <p:cNvGrpSpPr/>
          <p:nvPr/>
        </p:nvGrpSpPr>
        <p:grpSpPr>
          <a:xfrm>
            <a:off x="5713412" y="990604"/>
            <a:ext cx="3124200" cy="5869709"/>
            <a:chOff x="5484812" y="1066800"/>
            <a:chExt cx="3124200" cy="5869709"/>
          </a:xfrm>
        </p:grpSpPr>
        <p:pic>
          <p:nvPicPr>
            <p:cNvPr id="34" name="Picture 33"/>
            <p:cNvPicPr>
              <a:picLocks noChangeAspect="1"/>
            </p:cNvPicPr>
            <p:nvPr/>
          </p:nvPicPr>
          <p:blipFill>
            <a:blip r:embed="rId12"/>
            <a:stretch>
              <a:fillRect/>
            </a:stretch>
          </p:blipFill>
          <p:spPr>
            <a:xfrm>
              <a:off x="5484812" y="1066800"/>
              <a:ext cx="3124200" cy="5869709"/>
            </a:xfrm>
            <a:prstGeom prst="rect">
              <a:avLst/>
            </a:prstGeom>
          </p:spPr>
        </p:pic>
        <p:pic>
          <p:nvPicPr>
            <p:cNvPr id="35" name="Picture 34"/>
            <p:cNvPicPr>
              <a:picLocks noChangeAspect="1"/>
            </p:cNvPicPr>
            <p:nvPr/>
          </p:nvPicPr>
          <p:blipFill>
            <a:blip r:embed="rId13"/>
            <a:stretch>
              <a:fillRect/>
            </a:stretch>
          </p:blipFill>
          <p:spPr>
            <a:xfrm>
              <a:off x="5789613" y="2057400"/>
              <a:ext cx="2514600" cy="3771900"/>
            </a:xfrm>
            <a:prstGeom prst="rect">
              <a:avLst/>
            </a:prstGeom>
          </p:spPr>
        </p:pic>
      </p:grpSp>
      <p:sp>
        <p:nvSpPr>
          <p:cNvPr id="22" name="TextBox 21"/>
          <p:cNvSpPr txBox="1"/>
          <p:nvPr/>
        </p:nvSpPr>
        <p:spPr>
          <a:xfrm>
            <a:off x="2665412" y="2514600"/>
            <a:ext cx="6324601" cy="2514600"/>
          </a:xfrm>
          <a:prstGeom prst="rect">
            <a:avLst/>
          </a:prstGeom>
          <a:solidFill>
            <a:srgbClr val="008000"/>
          </a:solidFill>
        </p:spPr>
        <p:txBody>
          <a:bodyPr wrap="square" rtlCol="0" anchor="ctr" anchorCtr="0">
            <a:noAutofit/>
          </a:bodyPr>
          <a:lstStyle/>
          <a:p>
            <a:pPr algn="ctr"/>
            <a:r>
              <a:rPr lang="en-US" b="1" dirty="0">
                <a:solidFill>
                  <a:schemeClr val="bg1"/>
                </a:solidFill>
              </a:rPr>
              <a:t>Packaged:  </a:t>
            </a:r>
            <a:r>
              <a:rPr lang="en-US" dirty="0">
                <a:solidFill>
                  <a:schemeClr val="bg1"/>
                </a:solidFill>
              </a:rPr>
              <a:t>Use </a:t>
            </a:r>
            <a:r>
              <a:rPr lang="en-US" dirty="0" err="1">
                <a:solidFill>
                  <a:schemeClr val="bg1"/>
                </a:solidFill>
              </a:rPr>
              <a:t>AppStore</a:t>
            </a:r>
            <a:r>
              <a:rPr lang="en-US" dirty="0">
                <a:solidFill>
                  <a:schemeClr val="bg1"/>
                </a:solidFill>
              </a:rPr>
              <a:t>/Market Client</a:t>
            </a: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Offline access.  </a:t>
            </a:r>
          </a:p>
          <a:p>
            <a:pPr algn="ctr"/>
            <a:r>
              <a:rPr lang="en-US" dirty="0" smtClean="0">
                <a:solidFill>
                  <a:schemeClr val="bg1"/>
                </a:solidFill>
              </a:rPr>
              <a:t>Cached credentials.</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All site content for mobile users. </a:t>
            </a:r>
          </a:p>
          <a:p>
            <a:pPr algn="ctr"/>
            <a:r>
              <a:rPr lang="en-US" dirty="0" smtClean="0">
                <a:solidFill>
                  <a:schemeClr val="bg1"/>
                </a:solidFill>
              </a:rPr>
              <a:t>Most solutions are iPhone only (limited Android)</a:t>
            </a:r>
          </a:p>
        </p:txBody>
      </p:sp>
    </p:spTree>
    <p:extLst>
      <p:ext uri="{BB962C8B-B14F-4D97-AF65-F5344CB8AC3E}">
        <p14:creationId xmlns:p14="http://schemas.microsoft.com/office/powerpoint/2010/main" val="12784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TextBox 23"/>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25" name="TextBox 2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26" name="TextBox 25"/>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17336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6"/>
                                        </p:tgtEl>
                                        <p:attrNameLst>
                                          <p:attrName>style.color</p:attrName>
                                        </p:attrNameLst>
                                      </p:cBhvr>
                                      <p:by>
                                        <p:hsl h="7200000" s="0" l="0"/>
                                      </p:by>
                                    </p:animClr>
                                    <p:animClr clrSpc="hsl" dir="cw">
                                      <p:cBhvr>
                                        <p:cTn id="7" dur="500" fill="hold"/>
                                        <p:tgtEl>
                                          <p:spTgt spid="26"/>
                                        </p:tgtEl>
                                        <p:attrNameLst>
                                          <p:attrName>fillcolor</p:attrName>
                                        </p:attrNameLst>
                                      </p:cBhvr>
                                      <p:by>
                                        <p:hsl h="7200000" s="0" l="0"/>
                                      </p:by>
                                    </p:animClr>
                                    <p:animClr clrSpc="hsl" dir="cw">
                                      <p:cBhvr>
                                        <p:cTn id="8" dur="500" fill="hold"/>
                                        <p:tgtEl>
                                          <p:spTgt spid="26"/>
                                        </p:tgtEl>
                                        <p:attrNameLst>
                                          <p:attrName>stroke.color</p:attrName>
                                        </p:attrNameLst>
                                      </p:cBhvr>
                                      <p:by>
                                        <p:hsl h="7200000" s="0" l="0"/>
                                      </p:by>
                                    </p:animClr>
                                    <p:set>
                                      <p:cBhvr>
                                        <p:cTn id="9"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Rectangle 23"/>
          <p:cNvSpPr/>
          <p:nvPr/>
        </p:nvSpPr>
        <p:spPr>
          <a:xfrm>
            <a:off x="3579812" y="2133602"/>
            <a:ext cx="4191000" cy="1200329"/>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SOAP Web Services (4.0)</a:t>
            </a:r>
          </a:p>
          <a:p>
            <a:pPr algn="ctr"/>
            <a:r>
              <a:rPr lang="en-US" dirty="0">
                <a:solidFill>
                  <a:srgbClr val="FFFF00"/>
                </a:solidFill>
                <a:latin typeface="Segoe UI" pitchFamily="34" charset="0"/>
                <a:ea typeface="Segoe UI" pitchFamily="34" charset="0"/>
                <a:cs typeface="Segoe UI" pitchFamily="34" charset="0"/>
              </a:rPr>
              <a:t>REST Endpoint (2011)</a:t>
            </a:r>
            <a:endParaRPr lang="en-US" dirty="0" smtClean="0">
              <a:solidFill>
                <a:srgbClr val="FFFF00"/>
              </a:solidFill>
              <a:latin typeface="Segoe UI" pitchFamily="34" charset="0"/>
              <a:ea typeface="Segoe UI" pitchFamily="34" charset="0"/>
              <a:cs typeface="Segoe UI" pitchFamily="34" charset="0"/>
            </a:endParaRPr>
          </a:p>
          <a:p>
            <a:pPr algn="ctr"/>
            <a:r>
              <a:rPr lang="en-US" dirty="0" smtClean="0">
                <a:solidFill>
                  <a:srgbClr val="FFFF00"/>
                </a:solidFill>
                <a:latin typeface="Segoe UI" pitchFamily="34" charset="0"/>
                <a:ea typeface="Segoe UI" pitchFamily="34" charset="0"/>
                <a:cs typeface="Segoe UI" pitchFamily="34" charset="0"/>
              </a:rPr>
              <a:t>Updated Web Services (2011)</a:t>
            </a:r>
          </a:p>
          <a:p>
            <a:pPr algn="ctr"/>
            <a:r>
              <a:rPr lang="en-US" dirty="0" smtClean="0">
                <a:solidFill>
                  <a:srgbClr val="FFFF00"/>
                </a:solidFill>
                <a:latin typeface="Segoe UI" pitchFamily="34" charset="0"/>
                <a:ea typeface="Segoe UI" pitchFamily="34" charset="0"/>
                <a:cs typeface="Segoe UI" pitchFamily="34" charset="0"/>
              </a:rPr>
              <a:t>ODATA (2011)</a:t>
            </a:r>
          </a:p>
        </p:txBody>
      </p:sp>
    </p:spTree>
    <p:extLst>
      <p:ext uri="{BB962C8B-B14F-4D97-AF65-F5344CB8AC3E}">
        <p14:creationId xmlns:p14="http://schemas.microsoft.com/office/powerpoint/2010/main" val="388833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Rectangle 23"/>
          <p:cNvSpPr/>
          <p:nvPr/>
        </p:nvSpPr>
        <p:spPr>
          <a:xfrm>
            <a:off x="3579812" y="2133602"/>
            <a:ext cx="4191000" cy="1200329"/>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SOAP Web Services (4.0)</a:t>
            </a:r>
          </a:p>
          <a:p>
            <a:pPr algn="ctr"/>
            <a:r>
              <a:rPr lang="en-US" dirty="0">
                <a:solidFill>
                  <a:srgbClr val="FFFF00"/>
                </a:solidFill>
                <a:latin typeface="Segoe UI" pitchFamily="34" charset="0"/>
                <a:ea typeface="Segoe UI" pitchFamily="34" charset="0"/>
                <a:cs typeface="Segoe UI" pitchFamily="34" charset="0"/>
              </a:rPr>
              <a:t>REST Endpoint (2011)</a:t>
            </a:r>
            <a:endParaRPr lang="en-US" dirty="0" smtClean="0">
              <a:solidFill>
                <a:srgbClr val="FFFF00"/>
              </a:solidFill>
              <a:latin typeface="Segoe UI" pitchFamily="34" charset="0"/>
              <a:ea typeface="Segoe UI" pitchFamily="34" charset="0"/>
              <a:cs typeface="Segoe UI" pitchFamily="34" charset="0"/>
            </a:endParaRPr>
          </a:p>
          <a:p>
            <a:pPr algn="ctr"/>
            <a:r>
              <a:rPr lang="en-US" dirty="0" smtClean="0">
                <a:solidFill>
                  <a:srgbClr val="FFFF00"/>
                </a:solidFill>
                <a:latin typeface="Segoe UI" pitchFamily="34" charset="0"/>
                <a:ea typeface="Segoe UI" pitchFamily="34" charset="0"/>
                <a:cs typeface="Segoe UI" pitchFamily="34" charset="0"/>
              </a:rPr>
              <a:t>Updated Web Services (2011)</a:t>
            </a:r>
          </a:p>
          <a:p>
            <a:pPr algn="ctr"/>
            <a:r>
              <a:rPr lang="en-US" dirty="0" smtClean="0">
                <a:solidFill>
                  <a:srgbClr val="FFFF00"/>
                </a:solidFill>
                <a:latin typeface="Segoe UI" pitchFamily="34" charset="0"/>
                <a:ea typeface="Segoe UI" pitchFamily="34" charset="0"/>
                <a:cs typeface="Segoe UI" pitchFamily="34" charset="0"/>
              </a:rPr>
              <a:t>ODATA (2011)</a:t>
            </a:r>
          </a:p>
        </p:txBody>
      </p:sp>
      <p:pic>
        <p:nvPicPr>
          <p:cNvPr id="17" name="Picture 16"/>
          <p:cNvPicPr>
            <a:picLocks noChangeAspect="1"/>
          </p:cNvPicPr>
          <p:nvPr/>
        </p:nvPicPr>
        <p:blipFill>
          <a:blip r:embed="rId9">
            <a:clrChange>
              <a:clrFrom>
                <a:srgbClr val="37669E"/>
              </a:clrFrom>
              <a:clrTo>
                <a:srgbClr val="37669E">
                  <a:alpha val="0"/>
                </a:srgbClr>
              </a:clrTo>
            </a:clrChange>
            <a:extLst>
              <a:ext uri="{BEBA8EAE-BF5A-486C-A8C5-ECC9F3942E4B}">
                <a14:imgProps xmlns:a14="http://schemas.microsoft.com/office/drawing/2010/main">
                  <a14:imgLayer r:embed="rId10">
                    <a14:imgEffect>
                      <a14:backgroundRemoval t="1313" b="97812" l="2905" r="96680"/>
                    </a14:imgEffect>
                  </a14:imgLayer>
                </a14:imgProps>
              </a:ext>
            </a:extLst>
          </a:blip>
          <a:stretch>
            <a:fillRect/>
          </a:stretch>
        </p:blipFill>
        <p:spPr>
          <a:xfrm>
            <a:off x="1600225" y="1171103"/>
            <a:ext cx="2667000" cy="5057340"/>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440" b="98462" l="2119" r="96186"/>
                    </a14:imgEffect>
                  </a14:imgLayer>
                </a14:imgProps>
              </a:ext>
            </a:extLst>
          </a:blip>
          <a:stretch>
            <a:fillRect/>
          </a:stretch>
        </p:blipFill>
        <p:spPr>
          <a:xfrm>
            <a:off x="4267225" y="1186543"/>
            <a:ext cx="2667000" cy="4994974"/>
          </a:xfrm>
          <a:prstGeom prst="rect">
            <a:avLst/>
          </a:prstGeom>
          <a:noFill/>
          <a:ln>
            <a:noFill/>
          </a:ln>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ackgroundRemoval t="2397" b="97821" l="3306" r="95868">
                        <a14:foregroundMark x1="36364" y1="3486" x2="36364" y2="3486"/>
                      </a14:backgroundRemoval>
                    </a14:imgEffect>
                  </a14:imgLayer>
                </a14:imgProps>
              </a:ext>
            </a:extLst>
          </a:blip>
          <a:stretch>
            <a:fillRect/>
          </a:stretch>
        </p:blipFill>
        <p:spPr>
          <a:xfrm>
            <a:off x="6954711" y="1155817"/>
            <a:ext cx="2658257" cy="5041900"/>
          </a:xfrm>
          <a:prstGeom prst="rect">
            <a:avLst/>
          </a:prstGeom>
        </p:spPr>
      </p:pic>
      <p:sp>
        <p:nvSpPr>
          <p:cNvPr id="20" name="TextBox 19"/>
          <p:cNvSpPr txBox="1"/>
          <p:nvPr/>
        </p:nvSpPr>
        <p:spPr>
          <a:xfrm>
            <a:off x="2890387" y="6486525"/>
            <a:ext cx="5512634" cy="369332"/>
          </a:xfrm>
          <a:prstGeom prst="rect">
            <a:avLst/>
          </a:prstGeom>
          <a:noFill/>
        </p:spPr>
        <p:txBody>
          <a:bodyPr wrap="none" rtlCol="0">
            <a:spAutoFit/>
          </a:bodyPr>
          <a:lstStyle/>
          <a:p>
            <a:r>
              <a:rPr lang="en-US" dirty="0" smtClean="0">
                <a:solidFill>
                  <a:schemeClr val="bg1"/>
                </a:solidFill>
              </a:rPr>
              <a:t>Neudesic CRM Accelerator for </a:t>
            </a:r>
            <a:r>
              <a:rPr lang="en-US" dirty="0" err="1" smtClean="0">
                <a:solidFill>
                  <a:schemeClr val="bg1"/>
                </a:solidFill>
              </a:rPr>
              <a:t>iOS</a:t>
            </a:r>
            <a:r>
              <a:rPr lang="en-US" dirty="0" smtClean="0">
                <a:solidFill>
                  <a:schemeClr val="bg1"/>
                </a:solidFill>
              </a:rPr>
              <a:t> – http://</a:t>
            </a:r>
            <a:r>
              <a:rPr lang="en-US" dirty="0" err="1" smtClean="0">
                <a:solidFill>
                  <a:schemeClr val="bg1"/>
                </a:solidFill>
              </a:rPr>
              <a:t>neudesic.com</a:t>
            </a:r>
            <a:endParaRPr lang="en-US" dirty="0">
              <a:solidFill>
                <a:schemeClr val="bg1"/>
              </a:solidFill>
            </a:endParaRPr>
          </a:p>
        </p:txBody>
      </p:sp>
    </p:spTree>
    <p:extLst>
      <p:ext uri="{BB962C8B-B14F-4D97-AF65-F5344CB8AC3E}">
        <p14:creationId xmlns:p14="http://schemas.microsoft.com/office/powerpoint/2010/main" val="282487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Rectangle 23"/>
          <p:cNvSpPr/>
          <p:nvPr/>
        </p:nvSpPr>
        <p:spPr>
          <a:xfrm>
            <a:off x="3579812" y="2133602"/>
            <a:ext cx="4191000" cy="1200329"/>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SOAP Web Services (4.0)</a:t>
            </a:r>
          </a:p>
          <a:p>
            <a:pPr algn="ctr"/>
            <a:r>
              <a:rPr lang="en-US" dirty="0">
                <a:solidFill>
                  <a:srgbClr val="FFFF00"/>
                </a:solidFill>
                <a:latin typeface="Segoe UI" pitchFamily="34" charset="0"/>
                <a:ea typeface="Segoe UI" pitchFamily="34" charset="0"/>
                <a:cs typeface="Segoe UI" pitchFamily="34" charset="0"/>
              </a:rPr>
              <a:t>REST Endpoint (2011)</a:t>
            </a:r>
            <a:endParaRPr lang="en-US" dirty="0" smtClean="0">
              <a:solidFill>
                <a:srgbClr val="FFFF00"/>
              </a:solidFill>
              <a:latin typeface="Segoe UI" pitchFamily="34" charset="0"/>
              <a:ea typeface="Segoe UI" pitchFamily="34" charset="0"/>
              <a:cs typeface="Segoe UI" pitchFamily="34" charset="0"/>
            </a:endParaRPr>
          </a:p>
          <a:p>
            <a:pPr algn="ctr"/>
            <a:r>
              <a:rPr lang="en-US" dirty="0" smtClean="0">
                <a:solidFill>
                  <a:srgbClr val="FFFF00"/>
                </a:solidFill>
                <a:latin typeface="Segoe UI" pitchFamily="34" charset="0"/>
                <a:ea typeface="Segoe UI" pitchFamily="34" charset="0"/>
                <a:cs typeface="Segoe UI" pitchFamily="34" charset="0"/>
              </a:rPr>
              <a:t>Updated Web Services (2011)</a:t>
            </a:r>
          </a:p>
          <a:p>
            <a:pPr algn="ctr"/>
            <a:r>
              <a:rPr lang="en-US" dirty="0" smtClean="0">
                <a:solidFill>
                  <a:srgbClr val="FFFF00"/>
                </a:solidFill>
                <a:latin typeface="Segoe UI" pitchFamily="34" charset="0"/>
                <a:ea typeface="Segoe UI" pitchFamily="34" charset="0"/>
                <a:cs typeface="Segoe UI" pitchFamily="34" charset="0"/>
              </a:rPr>
              <a:t>ODATA (2011)</a:t>
            </a:r>
          </a:p>
        </p:txBody>
      </p:sp>
      <p:pic>
        <p:nvPicPr>
          <p:cNvPr id="17" name="Picture 16"/>
          <p:cNvPicPr>
            <a:picLocks noChangeAspect="1"/>
          </p:cNvPicPr>
          <p:nvPr/>
        </p:nvPicPr>
        <p:blipFill>
          <a:blip r:embed="rId9"/>
          <a:stretch>
            <a:fillRect/>
          </a:stretch>
        </p:blipFill>
        <p:spPr>
          <a:xfrm>
            <a:off x="1598612" y="1143004"/>
            <a:ext cx="4267200" cy="5520691"/>
          </a:xfrm>
          <a:prstGeom prst="rect">
            <a:avLst/>
          </a:prstGeom>
        </p:spPr>
      </p:pic>
      <p:pic>
        <p:nvPicPr>
          <p:cNvPr id="18" name="Picture 17"/>
          <p:cNvPicPr>
            <a:picLocks noChangeAspect="1"/>
          </p:cNvPicPr>
          <p:nvPr/>
        </p:nvPicPr>
        <p:blipFill>
          <a:blip r:embed="rId10"/>
          <a:stretch>
            <a:fillRect/>
          </a:stretch>
        </p:blipFill>
        <p:spPr>
          <a:xfrm>
            <a:off x="6094411" y="1143000"/>
            <a:ext cx="4267200" cy="5546690"/>
          </a:xfrm>
          <a:prstGeom prst="rect">
            <a:avLst/>
          </a:prstGeom>
        </p:spPr>
      </p:pic>
    </p:spTree>
    <p:extLst>
      <p:ext uri="{BB962C8B-B14F-4D97-AF65-F5344CB8AC3E}">
        <p14:creationId xmlns:p14="http://schemas.microsoft.com/office/powerpoint/2010/main" val="27129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4"/>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Dynamics CRM</a:t>
            </a:r>
          </a:p>
          <a:p>
            <a:pPr algn="ctr"/>
            <a:r>
              <a:rPr lang="pl-PL" dirty="0" smtClean="0">
                <a:solidFill>
                  <a:srgbClr val="ACE58F"/>
                </a:solidFill>
                <a:latin typeface="Segoe UI" pitchFamily="34" charset="0"/>
                <a:ea typeface="Segoe UI" pitchFamily="34" charset="0"/>
                <a:cs typeface="Segoe UI" pitchFamily="34" charset="0"/>
              </a:rPr>
              <a:t>4.0/2011</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4" name="Rectangle 23"/>
          <p:cNvSpPr/>
          <p:nvPr/>
        </p:nvSpPr>
        <p:spPr>
          <a:xfrm>
            <a:off x="3579812" y="2133602"/>
            <a:ext cx="4191000" cy="1200329"/>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SOAP Web Services (4.0)</a:t>
            </a:r>
          </a:p>
          <a:p>
            <a:pPr algn="ctr"/>
            <a:r>
              <a:rPr lang="en-US" dirty="0">
                <a:solidFill>
                  <a:srgbClr val="FFFF00"/>
                </a:solidFill>
                <a:latin typeface="Segoe UI" pitchFamily="34" charset="0"/>
                <a:ea typeface="Segoe UI" pitchFamily="34" charset="0"/>
                <a:cs typeface="Segoe UI" pitchFamily="34" charset="0"/>
              </a:rPr>
              <a:t>REST Endpoint (2011)</a:t>
            </a:r>
            <a:endParaRPr lang="en-US" dirty="0" smtClean="0">
              <a:solidFill>
                <a:srgbClr val="FFFF00"/>
              </a:solidFill>
              <a:latin typeface="Segoe UI" pitchFamily="34" charset="0"/>
              <a:ea typeface="Segoe UI" pitchFamily="34" charset="0"/>
              <a:cs typeface="Segoe UI" pitchFamily="34" charset="0"/>
            </a:endParaRPr>
          </a:p>
          <a:p>
            <a:pPr algn="ctr"/>
            <a:r>
              <a:rPr lang="en-US" dirty="0" smtClean="0">
                <a:solidFill>
                  <a:srgbClr val="FFFF00"/>
                </a:solidFill>
                <a:latin typeface="Segoe UI" pitchFamily="34" charset="0"/>
                <a:ea typeface="Segoe UI" pitchFamily="34" charset="0"/>
                <a:cs typeface="Segoe UI" pitchFamily="34" charset="0"/>
              </a:rPr>
              <a:t>Updated Web Services (2011)</a:t>
            </a:r>
          </a:p>
          <a:p>
            <a:pPr algn="ctr"/>
            <a:r>
              <a:rPr lang="en-US" dirty="0" smtClean="0">
                <a:solidFill>
                  <a:srgbClr val="FFFF00"/>
                </a:solidFill>
                <a:latin typeface="Segoe UI" pitchFamily="34" charset="0"/>
                <a:ea typeface="Segoe UI" pitchFamily="34" charset="0"/>
                <a:cs typeface="Segoe UI" pitchFamily="34" charset="0"/>
              </a:rPr>
              <a:t>ODATA (2011)</a:t>
            </a:r>
          </a:p>
        </p:txBody>
      </p:sp>
      <p:pic>
        <p:nvPicPr>
          <p:cNvPr id="17" name="Picture 16"/>
          <p:cNvPicPr>
            <a:picLocks noChangeAspect="1"/>
          </p:cNvPicPr>
          <p:nvPr/>
        </p:nvPicPr>
        <p:blipFill>
          <a:blip r:embed="rId9"/>
          <a:stretch>
            <a:fillRect/>
          </a:stretch>
        </p:blipFill>
        <p:spPr>
          <a:xfrm>
            <a:off x="1598612" y="1143004"/>
            <a:ext cx="4267200" cy="5520691"/>
          </a:xfrm>
          <a:prstGeom prst="rect">
            <a:avLst/>
          </a:prstGeom>
        </p:spPr>
      </p:pic>
      <p:pic>
        <p:nvPicPr>
          <p:cNvPr id="18" name="Picture 17"/>
          <p:cNvPicPr>
            <a:picLocks noChangeAspect="1"/>
          </p:cNvPicPr>
          <p:nvPr/>
        </p:nvPicPr>
        <p:blipFill>
          <a:blip r:embed="rId10"/>
          <a:stretch>
            <a:fillRect/>
          </a:stretch>
        </p:blipFill>
        <p:spPr>
          <a:xfrm>
            <a:off x="6094411" y="1143000"/>
            <a:ext cx="4267200" cy="5546690"/>
          </a:xfrm>
          <a:prstGeom prst="rect">
            <a:avLst/>
          </a:prstGeom>
        </p:spPr>
      </p:pic>
      <p:sp>
        <p:nvSpPr>
          <p:cNvPr id="19" name="TextBox 18"/>
          <p:cNvSpPr txBox="1"/>
          <p:nvPr/>
        </p:nvSpPr>
        <p:spPr>
          <a:xfrm>
            <a:off x="2970211" y="1981200"/>
            <a:ext cx="6324601" cy="3657600"/>
          </a:xfrm>
          <a:prstGeom prst="rect">
            <a:avLst/>
          </a:prstGeom>
          <a:solidFill>
            <a:srgbClr val="008000"/>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or Middle Web Tier</a:t>
            </a:r>
            <a:endParaRPr lang="en-US" dirty="0">
              <a:solidFill>
                <a:schemeClr val="bg1"/>
              </a:solidFill>
            </a:endParaRPr>
          </a:p>
          <a:p>
            <a:pPr algn="ctr"/>
            <a:endParaRPr lang="en-US" dirty="0">
              <a:solidFill>
                <a:schemeClr val="bg1"/>
              </a:solidFill>
            </a:endParaRPr>
          </a:p>
          <a:p>
            <a:pPr algn="ctr"/>
            <a:r>
              <a:rPr lang="en-US" b="1" dirty="0" smtClean="0">
                <a:solidFill>
                  <a:schemeClr val="bg1"/>
                </a:solidFill>
              </a:rPr>
              <a:t>Pros</a:t>
            </a:r>
            <a:r>
              <a:rPr lang="en-US" dirty="0" smtClean="0">
                <a:solidFill>
                  <a:schemeClr val="bg1"/>
                </a:solidFill>
              </a:rPr>
              <a:t>:  Complete custom solution.  </a:t>
            </a:r>
          </a:p>
          <a:p>
            <a:pPr algn="ctr"/>
            <a:r>
              <a:rPr lang="en-US" dirty="0" smtClean="0">
                <a:solidFill>
                  <a:schemeClr val="bg1"/>
                </a:solidFill>
              </a:rPr>
              <a:t>Can even hide fact that back end is Dynamics-based.</a:t>
            </a:r>
          </a:p>
          <a:p>
            <a:pPr algn="ctr"/>
            <a:endParaRPr lang="en-US" dirty="0" smtClean="0">
              <a:solidFill>
                <a:schemeClr val="bg1"/>
              </a:solidFill>
            </a:endParaRPr>
          </a:p>
          <a:p>
            <a:pPr algn="ctr"/>
            <a:r>
              <a:rPr lang="en-US" b="1" dirty="0" smtClean="0">
                <a:solidFill>
                  <a:schemeClr val="bg1"/>
                </a:solidFill>
              </a:rPr>
              <a:t>Cons</a:t>
            </a:r>
            <a:r>
              <a:rPr lang="en-US" dirty="0" smtClean="0">
                <a:solidFill>
                  <a:schemeClr val="bg1"/>
                </a:solidFill>
              </a:rPr>
              <a:t>: Limitations with SOAP client libraries for iPhone/Android.  On CRM 2011, REST endpoint only provides limited CRUD.  </a:t>
            </a:r>
          </a:p>
          <a:p>
            <a:pPr algn="ctr"/>
            <a:r>
              <a:rPr lang="en-US" dirty="0" smtClean="0">
                <a:solidFill>
                  <a:schemeClr val="bg1"/>
                </a:solidFill>
              </a:rPr>
              <a:t>Web Service (SOAP) endpoint uses WS-Security with Kerberos.</a:t>
            </a:r>
          </a:p>
        </p:txBody>
      </p:sp>
    </p:spTree>
    <p:extLst>
      <p:ext uri="{BB962C8B-B14F-4D97-AF65-F5344CB8AC3E}">
        <p14:creationId xmlns:p14="http://schemas.microsoft.com/office/powerpoint/2010/main" val="5235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1191845"/>
            <a:ext cx="12188824" cy="707886"/>
          </a:xfrm>
          <a:prstGeom prst="rect">
            <a:avLst/>
          </a:prstGeom>
          <a:noFill/>
        </p:spPr>
        <p:txBody>
          <a:bodyPr wrap="square" rtlCol="0">
            <a:spAutoFit/>
          </a:bodyPr>
          <a:lstStyle/>
          <a:p>
            <a:pPr algn="ctr"/>
            <a:r>
              <a:rPr lang="en-US" sz="4000" dirty="0" smtClean="0">
                <a:solidFill>
                  <a:schemeClr val="bg1"/>
                </a:solidFill>
                <a:latin typeface="Segoe UI"/>
                <a:cs typeface="Segoe UI"/>
              </a:rPr>
              <a:t>Takeaways</a:t>
            </a:r>
            <a:endParaRPr lang="en-US" sz="4000" dirty="0">
              <a:solidFill>
                <a:schemeClr val="bg1"/>
              </a:solidFill>
              <a:latin typeface="Segoe UI"/>
              <a:cs typeface="Segoe UI"/>
            </a:endParaRPr>
          </a:p>
        </p:txBody>
      </p:sp>
      <p:grpSp>
        <p:nvGrpSpPr>
          <p:cNvPr id="3" name="Group 2"/>
          <p:cNvGrpSpPr/>
          <p:nvPr/>
        </p:nvGrpSpPr>
        <p:grpSpPr>
          <a:xfrm>
            <a:off x="684213" y="1418494"/>
            <a:ext cx="5410200" cy="5410200"/>
            <a:chOff x="684212" y="1418494"/>
            <a:chExt cx="5410200" cy="5410200"/>
          </a:xfrm>
        </p:grpSpPr>
        <p:pic>
          <p:nvPicPr>
            <p:cNvPr id="9" name="Picture 8"/>
            <p:cNvPicPr>
              <a:picLocks noChangeAspect="1"/>
            </p:cNvPicPr>
            <p:nvPr/>
          </p:nvPicPr>
          <p:blipFill>
            <a:blip r:embed="rId2"/>
            <a:stretch>
              <a:fillRect/>
            </a:stretch>
          </p:blipFill>
          <p:spPr>
            <a:xfrm rot="5400000">
              <a:off x="684212" y="1418494"/>
              <a:ext cx="5410200" cy="5410200"/>
            </a:xfrm>
            <a:prstGeom prst="rect">
              <a:avLst/>
            </a:prstGeom>
          </p:spPr>
        </p:pic>
        <p:sp>
          <p:nvSpPr>
            <p:cNvPr id="4" name="TextBox 3"/>
            <p:cNvSpPr txBox="1"/>
            <p:nvPr/>
          </p:nvSpPr>
          <p:spPr>
            <a:xfrm>
              <a:off x="1360242" y="2504832"/>
              <a:ext cx="4124570" cy="3190631"/>
            </a:xfrm>
            <a:prstGeom prst="rect">
              <a:avLst/>
            </a:prstGeom>
            <a:solidFill>
              <a:schemeClr val="tx1">
                <a:alpha val="38000"/>
              </a:schemeClr>
            </a:solidFill>
          </p:spPr>
          <p:txBody>
            <a:bodyPr wrap="square" rtlCol="0">
              <a:noAutofit/>
            </a:bodyPr>
            <a:lstStyle/>
            <a:p>
              <a:r>
                <a:rPr lang="en-US" dirty="0" smtClean="0">
                  <a:solidFill>
                    <a:srgbClr val="ACE58F"/>
                  </a:solidFill>
                </a:rPr>
                <a:t>Recommendations:</a:t>
              </a:r>
            </a:p>
            <a:p>
              <a:endParaRPr lang="en-US" dirty="0">
                <a:solidFill>
                  <a:srgbClr val="ACE58F"/>
                </a:solidFill>
              </a:endParaRPr>
            </a:p>
            <a:p>
              <a:pPr marL="285750" indent="-285750">
                <a:buFontTx/>
                <a:buChar char="•"/>
              </a:pPr>
              <a:r>
                <a:rPr lang="en-US" dirty="0" smtClean="0">
                  <a:solidFill>
                    <a:srgbClr val="ACE58F"/>
                  </a:solidFill>
                </a:rPr>
                <a:t>Think about accessing SPS/CRM three ways</a:t>
              </a:r>
            </a:p>
            <a:p>
              <a:pPr marL="742932" lvl="1" indent="-285750">
                <a:buFontTx/>
                <a:buChar char="•"/>
              </a:pPr>
              <a:r>
                <a:rPr lang="en-US" dirty="0" smtClean="0">
                  <a:solidFill>
                    <a:srgbClr val="ACE58F"/>
                  </a:solidFill>
                </a:rPr>
                <a:t>Basic Web</a:t>
              </a:r>
            </a:p>
            <a:p>
              <a:pPr marL="742932" lvl="1" indent="-285750">
                <a:buFontTx/>
                <a:buChar char="•"/>
              </a:pPr>
              <a:r>
                <a:rPr lang="en-US" dirty="0" smtClean="0">
                  <a:solidFill>
                    <a:srgbClr val="ACE58F"/>
                  </a:solidFill>
                </a:rPr>
                <a:t>Packaged</a:t>
              </a:r>
            </a:p>
            <a:p>
              <a:pPr marL="742932" lvl="1" indent="-285750">
                <a:buFontTx/>
                <a:buChar char="•"/>
              </a:pPr>
              <a:r>
                <a:rPr lang="en-US" dirty="0" smtClean="0">
                  <a:solidFill>
                    <a:srgbClr val="ACE58F"/>
                  </a:solidFill>
                </a:rPr>
                <a:t>Custom</a:t>
              </a:r>
            </a:p>
            <a:p>
              <a:pPr marL="285750" indent="-285750">
                <a:buFontTx/>
                <a:buChar char="•"/>
              </a:pPr>
              <a:r>
                <a:rPr lang="en-US" dirty="0" smtClean="0">
                  <a:solidFill>
                    <a:srgbClr val="ACE58F"/>
                  </a:solidFill>
                </a:rPr>
                <a:t>Custom is (IMO) the most interesting to customers</a:t>
              </a:r>
            </a:p>
            <a:p>
              <a:endParaRPr lang="en-US" dirty="0">
                <a:solidFill>
                  <a:srgbClr val="ACE58F"/>
                </a:solidFill>
              </a:endParaRPr>
            </a:p>
            <a:p>
              <a:endParaRPr lang="en-US" dirty="0">
                <a:solidFill>
                  <a:srgbClr val="ACE58F"/>
                </a:solidFill>
              </a:endParaRPr>
            </a:p>
          </p:txBody>
        </p:sp>
      </p:grpSp>
      <p:grpSp>
        <p:nvGrpSpPr>
          <p:cNvPr id="5" name="Group 4"/>
          <p:cNvGrpSpPr/>
          <p:nvPr/>
        </p:nvGrpSpPr>
        <p:grpSpPr>
          <a:xfrm>
            <a:off x="6094413" y="1418495"/>
            <a:ext cx="5410200" cy="5410200"/>
            <a:chOff x="6094412" y="1418495"/>
            <a:chExt cx="5410200" cy="5410200"/>
          </a:xfrm>
        </p:grpSpPr>
        <p:pic>
          <p:nvPicPr>
            <p:cNvPr id="10" name="Picture 9"/>
            <p:cNvPicPr>
              <a:picLocks noChangeAspect="1"/>
            </p:cNvPicPr>
            <p:nvPr/>
          </p:nvPicPr>
          <p:blipFill>
            <a:blip r:embed="rId2"/>
            <a:stretch>
              <a:fillRect/>
            </a:stretch>
          </p:blipFill>
          <p:spPr>
            <a:xfrm rot="16200000" flipH="1">
              <a:off x="6094412" y="1418495"/>
              <a:ext cx="5410200" cy="5410200"/>
            </a:xfrm>
            <a:prstGeom prst="rect">
              <a:avLst/>
            </a:prstGeom>
          </p:spPr>
        </p:pic>
        <p:pic>
          <p:nvPicPr>
            <p:cNvPr id="8" name="Picture 7"/>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33000"/>
                      </a14:imgEffect>
                      <a14:imgEffect>
                        <a14:brightnessContrast bright="-40000" contrast="40000"/>
                      </a14:imgEffect>
                    </a14:imgLayer>
                  </a14:imgProps>
                </a:ext>
              </a:extLst>
            </a:blip>
            <a:stretch>
              <a:fillRect/>
            </a:stretch>
          </p:blipFill>
          <p:spPr>
            <a:xfrm>
              <a:off x="6741132" y="2532186"/>
              <a:ext cx="4077680" cy="3157013"/>
            </a:xfrm>
            <a:prstGeom prst="rect">
              <a:avLst/>
            </a:prstGeom>
          </p:spPr>
        </p:pic>
        <p:sp>
          <p:nvSpPr>
            <p:cNvPr id="6" name="TextBox 5"/>
            <p:cNvSpPr txBox="1"/>
            <p:nvPr/>
          </p:nvSpPr>
          <p:spPr>
            <a:xfrm>
              <a:off x="6704012" y="2559542"/>
              <a:ext cx="4116760" cy="3145690"/>
            </a:xfrm>
            <a:prstGeom prst="rect">
              <a:avLst/>
            </a:prstGeom>
            <a:solidFill>
              <a:schemeClr val="tx1">
                <a:alpha val="38000"/>
              </a:schemeClr>
            </a:solidFill>
          </p:spPr>
          <p:txBody>
            <a:bodyPr wrap="square" rtlCol="0">
              <a:noAutofit/>
            </a:bodyPr>
            <a:lstStyle/>
            <a:p>
              <a:r>
                <a:rPr lang="en-US" dirty="0" smtClean="0">
                  <a:solidFill>
                    <a:srgbClr val="FF6600"/>
                  </a:solidFill>
                </a:rPr>
                <a:t>Watch out for:</a:t>
              </a:r>
            </a:p>
            <a:p>
              <a:endParaRPr lang="en-US" dirty="0">
                <a:solidFill>
                  <a:srgbClr val="FF6600"/>
                </a:solidFill>
              </a:endParaRPr>
            </a:p>
            <a:p>
              <a:pPr marL="285750" indent="-285750">
                <a:buFontTx/>
                <a:buChar char="•"/>
              </a:pPr>
              <a:r>
                <a:rPr lang="en-US" dirty="0" smtClean="0">
                  <a:solidFill>
                    <a:srgbClr val="FF6600"/>
                  </a:solidFill>
                </a:rPr>
                <a:t>Mobile Web is very basic</a:t>
              </a:r>
            </a:p>
            <a:p>
              <a:pPr marL="285750" indent="-285750">
                <a:buFontTx/>
                <a:buChar char="•"/>
              </a:pPr>
              <a:r>
                <a:rPr lang="en-US" dirty="0" smtClean="0">
                  <a:solidFill>
                    <a:srgbClr val="FF6600"/>
                  </a:solidFill>
                </a:rPr>
                <a:t>Packaged solutions are good, but expose whole site</a:t>
              </a:r>
            </a:p>
            <a:p>
              <a:pPr marL="285750" indent="-285750">
                <a:buFontTx/>
                <a:buChar char="•"/>
              </a:pPr>
              <a:r>
                <a:rPr lang="en-US" dirty="0" smtClean="0">
                  <a:solidFill>
                    <a:srgbClr val="FF6600"/>
                  </a:solidFill>
                </a:rPr>
                <a:t>CRM </a:t>
              </a:r>
              <a:r>
                <a:rPr lang="en-US" dirty="0" smtClean="0">
                  <a:solidFill>
                    <a:srgbClr val="FF6600"/>
                  </a:solidFill>
                </a:rPr>
                <a:t>2011 REST interface only allows certain CRUD operations</a:t>
              </a:r>
            </a:p>
            <a:p>
              <a:pPr marL="285750" indent="-285750">
                <a:buFontTx/>
                <a:buChar char="•"/>
              </a:pPr>
              <a:r>
                <a:rPr lang="en-US" dirty="0" smtClean="0">
                  <a:solidFill>
                    <a:srgbClr val="FF6600"/>
                  </a:solidFill>
                </a:rPr>
                <a:t>CRM 2011 Web Service uses WS-Security w/ Kerberos tokens</a:t>
              </a:r>
            </a:p>
            <a:p>
              <a:pPr marL="285750" indent="-285750">
                <a:buFontTx/>
                <a:buChar char="•"/>
              </a:pPr>
              <a:endParaRPr lang="en-US" dirty="0" smtClean="0">
                <a:solidFill>
                  <a:srgbClr val="FF6600"/>
                </a:solidFill>
              </a:endParaRPr>
            </a:p>
          </p:txBody>
        </p:sp>
      </p:grpSp>
    </p:spTree>
    <p:extLst>
      <p:ext uri="{BB962C8B-B14F-4D97-AF65-F5344CB8AC3E}">
        <p14:creationId xmlns:p14="http://schemas.microsoft.com/office/powerpoint/2010/main" val="35989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767429621"/>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124420993"/>
      </p:ext>
    </p:extLst>
  </p:cSld>
  <p:clrMapOvr>
    <a:masterClrMapping/>
  </p:clrMapOvr>
  <mc:AlternateContent xmlns:mc="http://schemas.openxmlformats.org/markup-compatibility/2006" xmlns:p14="http://schemas.microsoft.com/office/powerpoint/2010/main">
    <mc:Choice Requires="p14">
      <p:transition p14:dur="0" advTm="1776"/>
    </mc:Choice>
    <mc:Fallback xmlns="">
      <p:transition xmlns:p14="http://schemas.microsoft.com/office/powerpoint/2010/main" advTm="1776"/>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1242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“You’ve mentioned ODATA many times.  What’s the story?”</a:t>
            </a:r>
          </a:p>
        </p:txBody>
      </p:sp>
    </p:spTree>
    <p:extLst>
      <p:ext uri="{BB962C8B-B14F-4D97-AF65-F5344CB8AC3E}">
        <p14:creationId xmlns:p14="http://schemas.microsoft.com/office/powerpoint/2010/main" val="23503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p:cNvCxnSpPr/>
          <p:nvPr/>
        </p:nvCxnSpPr>
        <p:spPr>
          <a:xfrm>
            <a:off x="38846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8846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903412" y="3897868"/>
            <a:ext cx="814388" cy="1585914"/>
            <a:chOff x="865922" y="1494693"/>
            <a:chExt cx="1500188" cy="3033714"/>
          </a:xfrm>
        </p:grpSpPr>
        <p:pic>
          <p:nvPicPr>
            <p:cNvPr id="65" name="Picture 64"/>
            <p:cNvPicPr>
              <a:picLocks noChangeAspect="1"/>
            </p:cNvPicPr>
            <p:nvPr/>
          </p:nvPicPr>
          <p:blipFill>
            <a:blip r:embed="rId2"/>
            <a:stretch>
              <a:fillRect/>
            </a:stretch>
          </p:blipFill>
          <p:spPr>
            <a:xfrm>
              <a:off x="865922" y="1494693"/>
              <a:ext cx="1500188" cy="3033714"/>
            </a:xfrm>
            <a:prstGeom prst="rect">
              <a:avLst/>
            </a:prstGeom>
          </p:spPr>
        </p:pic>
        <p:pic>
          <p:nvPicPr>
            <p:cNvPr id="66" name="Picture 65"/>
            <p:cNvPicPr>
              <a:picLocks noChangeAspect="1"/>
            </p:cNvPicPr>
            <p:nvPr/>
          </p:nvPicPr>
          <p:blipFill>
            <a:blip r:embed="rId3"/>
            <a:stretch>
              <a:fillRect/>
            </a:stretch>
          </p:blipFill>
          <p:spPr>
            <a:xfrm>
              <a:off x="989012" y="1905000"/>
              <a:ext cx="1219200" cy="1828800"/>
            </a:xfrm>
            <a:prstGeom prst="rect">
              <a:avLst/>
            </a:prstGeom>
          </p:spPr>
        </p:pic>
      </p:grpSp>
      <p:sp>
        <p:nvSpPr>
          <p:cNvPr id="67" name="Rectangle 66"/>
          <p:cNvSpPr/>
          <p:nvPr/>
        </p:nvSpPr>
        <p:spPr>
          <a:xfrm>
            <a:off x="1293814"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8532814" y="4343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sp>
        <p:nvSpPr>
          <p:cNvPr id="70" name="Rectangle 69"/>
          <p:cNvSpPr/>
          <p:nvPr/>
        </p:nvSpPr>
        <p:spPr>
          <a:xfrm>
            <a:off x="8366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4"/>
          <a:stretch>
            <a:fillRect/>
          </a:stretch>
        </p:blipFill>
        <p:spPr>
          <a:xfrm>
            <a:off x="912811" y="1524000"/>
            <a:ext cx="1854200" cy="1854200"/>
          </a:xfrm>
          <a:prstGeom prst="rect">
            <a:avLst/>
          </a:prstGeom>
        </p:spPr>
      </p:pic>
      <p:grpSp>
        <p:nvGrpSpPr>
          <p:cNvPr id="72" name="Group 71"/>
          <p:cNvGrpSpPr/>
          <p:nvPr/>
        </p:nvGrpSpPr>
        <p:grpSpPr>
          <a:xfrm>
            <a:off x="2614612" y="1905000"/>
            <a:ext cx="831669" cy="1447800"/>
            <a:chOff x="2203630" y="2667000"/>
            <a:chExt cx="984069" cy="1828800"/>
          </a:xfrm>
        </p:grpSpPr>
        <p:pic>
          <p:nvPicPr>
            <p:cNvPr id="73" name="Picture 72"/>
            <p:cNvPicPr>
              <a:picLocks noChangeAspect="1"/>
            </p:cNvPicPr>
            <p:nvPr/>
          </p:nvPicPr>
          <p:blipFill>
            <a:blip r:embed="rId5"/>
            <a:stretch>
              <a:fillRect/>
            </a:stretch>
          </p:blipFill>
          <p:spPr>
            <a:xfrm>
              <a:off x="2203630" y="2667000"/>
              <a:ext cx="984069" cy="1828800"/>
            </a:xfrm>
            <a:prstGeom prst="rect">
              <a:avLst/>
            </a:prstGeom>
          </p:spPr>
        </p:pic>
        <p:pic>
          <p:nvPicPr>
            <p:cNvPr id="74" name="Picture 73"/>
            <p:cNvPicPr>
              <a:picLocks noChangeAspect="1"/>
            </p:cNvPicPr>
            <p:nvPr/>
          </p:nvPicPr>
          <p:blipFill>
            <a:blip r:embed="rId6"/>
            <a:stretch>
              <a:fillRect/>
            </a:stretch>
          </p:blipFill>
          <p:spPr>
            <a:xfrm>
              <a:off x="2321532" y="3008924"/>
              <a:ext cx="757646" cy="1140823"/>
            </a:xfrm>
            <a:prstGeom prst="rect">
              <a:avLst/>
            </a:prstGeom>
          </p:spPr>
        </p:pic>
      </p:grpSp>
      <p:sp>
        <p:nvSpPr>
          <p:cNvPr id="24" name="Rectangle 23"/>
          <p:cNvSpPr/>
          <p:nvPr/>
        </p:nvSpPr>
        <p:spPr>
          <a:xfrm>
            <a:off x="4113212" y="3048000"/>
            <a:ext cx="4191000" cy="369332"/>
          </a:xfrm>
          <a:prstGeom prst="rect">
            <a:avLst/>
          </a:prstGeom>
        </p:spPr>
        <p:txBody>
          <a:bodyPr wrap="square">
            <a:spAutoFit/>
          </a:bodyPr>
          <a:lstStyle/>
          <a:p>
            <a:pPr algn="ctr"/>
            <a:r>
              <a:rPr lang="en-US" dirty="0" smtClean="0">
                <a:solidFill>
                  <a:srgbClr val="FFFF00"/>
                </a:solidFill>
                <a:latin typeface="Segoe UI" pitchFamily="34" charset="0"/>
                <a:ea typeface="Segoe UI" pitchFamily="34" charset="0"/>
                <a:cs typeface="Segoe UI" pitchFamily="34" charset="0"/>
              </a:rPr>
              <a:t>TDS Protocol</a:t>
            </a:r>
          </a:p>
        </p:txBody>
      </p:sp>
      <p:sp>
        <p:nvSpPr>
          <p:cNvPr id="18" name="TextBox 17"/>
          <p:cNvSpPr txBox="1"/>
          <p:nvPr/>
        </p:nvSpPr>
        <p:spPr>
          <a:xfrm>
            <a:off x="5485420" y="1926610"/>
            <a:ext cx="1370995" cy="2492990"/>
          </a:xfrm>
          <a:prstGeom prst="rect">
            <a:avLst/>
          </a:prstGeom>
          <a:noFill/>
        </p:spPr>
        <p:txBody>
          <a:bodyPr wrap="none" rtlCol="0">
            <a:spAutoFit/>
          </a:bodyPr>
          <a:lstStyle/>
          <a:p>
            <a:r>
              <a:rPr lang="en-US" sz="15600" dirty="0" smtClean="0">
                <a:solidFill>
                  <a:srgbClr val="FF0000"/>
                </a:solidFill>
                <a:latin typeface="Apple Casual"/>
                <a:cs typeface="Apple Casual"/>
              </a:rPr>
              <a:t>X</a:t>
            </a:r>
            <a:endParaRPr lang="en-US" sz="15600" dirty="0">
              <a:solidFill>
                <a:srgbClr val="FF0000"/>
              </a:solidFill>
              <a:latin typeface="Apple Casual"/>
              <a:cs typeface="Apple Casual"/>
            </a:endParaRPr>
          </a:p>
        </p:txBody>
      </p:sp>
      <p:pic>
        <p:nvPicPr>
          <p:cNvPr id="3" name="Picture 2"/>
          <p:cNvPicPr>
            <a:picLocks noChangeAspect="1"/>
          </p:cNvPicPr>
          <p:nvPr/>
        </p:nvPicPr>
        <p:blipFill>
          <a:blip r:embed="rId7"/>
          <a:stretch>
            <a:fillRect/>
          </a:stretch>
        </p:blipFill>
        <p:spPr>
          <a:xfrm>
            <a:off x="8913812" y="2895600"/>
            <a:ext cx="1473200" cy="1409700"/>
          </a:xfrm>
          <a:prstGeom prst="rect">
            <a:avLst/>
          </a:prstGeom>
        </p:spPr>
      </p:pic>
      <p:pic>
        <p:nvPicPr>
          <p:cNvPr id="17" name="Picture 16"/>
          <p:cNvPicPr>
            <a:picLocks noChangeAspect="1"/>
          </p:cNvPicPr>
          <p:nvPr/>
        </p:nvPicPr>
        <p:blipFill>
          <a:blip r:embed="rId8"/>
          <a:stretch>
            <a:fillRect/>
          </a:stretch>
        </p:blipFill>
        <p:spPr>
          <a:xfrm>
            <a:off x="2161837" y="990600"/>
            <a:ext cx="7894977" cy="6051279"/>
          </a:xfrm>
          <a:prstGeom prst="rect">
            <a:avLst/>
          </a:prstGeom>
        </p:spPr>
      </p:pic>
    </p:spTree>
    <p:extLst>
      <p:ext uri="{BB962C8B-B14F-4D97-AF65-F5344CB8AC3E}">
        <p14:creationId xmlns:p14="http://schemas.microsoft.com/office/powerpoint/2010/main" val="203908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75013" y="3429000"/>
            <a:ext cx="5562600" cy="597932"/>
            <a:chOff x="3275012" y="3429000"/>
            <a:chExt cx="5562600" cy="597932"/>
          </a:xfrm>
        </p:grpSpPr>
        <p:sp>
          <p:nvSpPr>
            <p:cNvPr id="22" name="Rectangle 21"/>
            <p:cNvSpPr/>
            <p:nvPr/>
          </p:nvSpPr>
          <p:spPr>
            <a:xfrm>
              <a:off x="6475412" y="3657600"/>
              <a:ext cx="2362200" cy="369332"/>
            </a:xfrm>
            <a:prstGeom prst="rect">
              <a:avLst/>
            </a:prstGeom>
          </p:spPr>
          <p:txBody>
            <a:bodyPr wrap="square">
              <a:spAutoFit/>
            </a:bodyPr>
            <a:lstStyle/>
            <a:p>
              <a:pPr algn="ctr"/>
              <a:r>
                <a:rPr lang="en-US" dirty="0" err="1" smtClean="0">
                  <a:solidFill>
                    <a:srgbClr val="ACE58F"/>
                  </a:solidFill>
                  <a:latin typeface="Segoe UI" pitchFamily="34" charset="0"/>
                  <a:ea typeface="Segoe UI" pitchFamily="34" charset="0"/>
                  <a:cs typeface="Segoe UI" pitchFamily="34" charset="0"/>
                </a:rPr>
                <a:t>OData</a:t>
              </a:r>
              <a:endParaRPr lang="pl-PL" dirty="0" smtClean="0">
                <a:solidFill>
                  <a:srgbClr val="ACE58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227012" y="435507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2"/>
          <a:stretch>
            <a:fillRect/>
          </a:stretch>
        </p:blipFill>
        <p:spPr>
          <a:xfrm>
            <a:off x="303212" y="2526268"/>
            <a:ext cx="1854200" cy="1854200"/>
          </a:xfrm>
          <a:prstGeom prst="rect">
            <a:avLst/>
          </a:prstGeom>
        </p:spPr>
      </p:pic>
      <p:sp>
        <p:nvSpPr>
          <p:cNvPr id="48" name="Rectangle 47"/>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907268"/>
            <a:ext cx="831669" cy="1447800"/>
            <a:chOff x="2203630" y="2667000"/>
            <a:chExt cx="984069" cy="1828800"/>
          </a:xfrm>
        </p:grpSpPr>
        <p:pic>
          <p:nvPicPr>
            <p:cNvPr id="49" name="Picture 48"/>
            <p:cNvPicPr>
              <a:picLocks noChangeAspect="1"/>
            </p:cNvPicPr>
            <p:nvPr/>
          </p:nvPicPr>
          <p:blipFill>
            <a:blip r:embed="rId3"/>
            <a:stretch>
              <a:fillRect/>
            </a:stretch>
          </p:blipFill>
          <p:spPr>
            <a:xfrm>
              <a:off x="2203630" y="2667000"/>
              <a:ext cx="984069" cy="1828800"/>
            </a:xfrm>
            <a:prstGeom prst="rect">
              <a:avLst/>
            </a:prstGeom>
          </p:spPr>
        </p:pic>
        <p:pic>
          <p:nvPicPr>
            <p:cNvPr id="50" name="Picture 49"/>
            <p:cNvPicPr>
              <a:picLocks noChangeAspect="1"/>
            </p:cNvPicPr>
            <p:nvPr/>
          </p:nvPicPr>
          <p:blipFill>
            <a:blip r:embed="rId4"/>
            <a:stretch>
              <a:fillRect/>
            </a:stretch>
          </p:blipFill>
          <p:spPr>
            <a:xfrm>
              <a:off x="2321532" y="3008924"/>
              <a:ext cx="757646" cy="1140823"/>
            </a:xfrm>
            <a:prstGeom prst="rect">
              <a:avLst/>
            </a:prstGeom>
          </p:spPr>
        </p:pic>
      </p:grpSp>
      <p:grpSp>
        <p:nvGrpSpPr>
          <p:cNvPr id="6" name="Group 5"/>
          <p:cNvGrpSpPr/>
          <p:nvPr/>
        </p:nvGrpSpPr>
        <p:grpSpPr>
          <a:xfrm>
            <a:off x="7999414" y="2814721"/>
            <a:ext cx="2362199" cy="2528213"/>
            <a:chOff x="7999412" y="2814717"/>
            <a:chExt cx="2362200" cy="2528213"/>
          </a:xfrm>
        </p:grpSpPr>
        <p:pic>
          <p:nvPicPr>
            <p:cNvPr id="3" name="Picture 2"/>
            <p:cNvPicPr>
              <a:picLocks noChangeAspect="1"/>
            </p:cNvPicPr>
            <p:nvPr/>
          </p:nvPicPr>
          <p:blipFill>
            <a:blip r:embed="rId5"/>
            <a:stretch>
              <a:fillRect/>
            </a:stretch>
          </p:blipFill>
          <p:spPr>
            <a:xfrm>
              <a:off x="8309857" y="2814717"/>
              <a:ext cx="1594555" cy="1524000"/>
            </a:xfrm>
            <a:prstGeom prst="rect">
              <a:avLst/>
            </a:prstGeom>
          </p:spPr>
        </p:pic>
        <p:sp>
          <p:nvSpPr>
            <p:cNvPr id="16" name="Rectangle 15"/>
            <p:cNvSpPr/>
            <p:nvPr/>
          </p:nvSpPr>
          <p:spPr>
            <a:xfrm>
              <a:off x="7999412" y="4419600"/>
              <a:ext cx="2362200"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grpSp>
      <p:grpSp>
        <p:nvGrpSpPr>
          <p:cNvPr id="4" name="Group 3"/>
          <p:cNvGrpSpPr/>
          <p:nvPr/>
        </p:nvGrpSpPr>
        <p:grpSpPr>
          <a:xfrm>
            <a:off x="10285415" y="3048000"/>
            <a:ext cx="2362199" cy="1740932"/>
            <a:chOff x="10285412" y="3048000"/>
            <a:chExt cx="2362200" cy="1740932"/>
          </a:xfrm>
        </p:grpSpPr>
        <p:pic>
          <p:nvPicPr>
            <p:cNvPr id="2" name="Picture 1"/>
            <p:cNvPicPr>
              <a:picLocks noChangeAspect="1"/>
            </p:cNvPicPr>
            <p:nvPr/>
          </p:nvPicPr>
          <p:blipFill rotWithShape="1">
            <a:blip r:embed="rId6"/>
            <a:srcRect l="-2837" t="1438" r="2837" b="16463"/>
            <a:stretch/>
          </p:blipFill>
          <p:spPr>
            <a:xfrm>
              <a:off x="10895012" y="3048000"/>
              <a:ext cx="1028700" cy="1115646"/>
            </a:xfrm>
            <a:prstGeom prst="rect">
              <a:avLst/>
            </a:prstGeom>
          </p:spPr>
        </p:pic>
        <p:sp>
          <p:nvSpPr>
            <p:cNvPr id="21" name="Rectangle 20"/>
            <p:cNvSpPr/>
            <p:nvPr/>
          </p:nvSpPr>
          <p:spPr>
            <a:xfrm>
              <a:off x="10285412" y="4419600"/>
              <a:ext cx="2362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grpSp>
      <p:grpSp>
        <p:nvGrpSpPr>
          <p:cNvPr id="5" name="Group 4"/>
          <p:cNvGrpSpPr/>
          <p:nvPr/>
        </p:nvGrpSpPr>
        <p:grpSpPr>
          <a:xfrm>
            <a:off x="9142414" y="3173046"/>
            <a:ext cx="2362199" cy="1615886"/>
            <a:chOff x="9142412" y="3173046"/>
            <a:chExt cx="2362200" cy="1615886"/>
          </a:xfrm>
        </p:grpSpPr>
        <p:sp>
          <p:nvSpPr>
            <p:cNvPr id="17" name="Rectangle 16"/>
            <p:cNvSpPr/>
            <p:nvPr/>
          </p:nvSpPr>
          <p:spPr>
            <a:xfrm>
              <a:off x="9142412" y="4419600"/>
              <a:ext cx="2362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pic>
          <p:nvPicPr>
            <p:cNvPr id="25" name="Picture 24"/>
            <p:cNvPicPr>
              <a:picLocks noChangeAspect="1"/>
            </p:cNvPicPr>
            <p:nvPr/>
          </p:nvPicPr>
          <p:blipFill rotWithShape="1">
            <a:blip r:embed="rId7"/>
            <a:srcRect b="17367"/>
            <a:stretch/>
          </p:blipFill>
          <p:spPr>
            <a:xfrm>
              <a:off x="9904412" y="3173046"/>
              <a:ext cx="927100" cy="1017954"/>
            </a:xfrm>
            <a:prstGeom prst="rect">
              <a:avLst/>
            </a:prstGeom>
          </p:spPr>
        </p:pic>
      </p:grpSp>
    </p:spTree>
    <p:extLst>
      <p:ext uri="{BB962C8B-B14F-4D97-AF65-F5344CB8AC3E}">
        <p14:creationId xmlns:p14="http://schemas.microsoft.com/office/powerpoint/2010/main" val="301002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6475414" y="3657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ODATA</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10895011" y="3048000"/>
            <a:ext cx="1028700" cy="1115646"/>
          </a:xfrm>
          <a:prstGeom prst="rect">
            <a:avLst/>
          </a:prstGeom>
        </p:spPr>
      </p:pic>
      <p:sp>
        <p:nvSpPr>
          <p:cNvPr id="46" name="Rectangle 45"/>
          <p:cNvSpPr/>
          <p:nvPr/>
        </p:nvSpPr>
        <p:spPr>
          <a:xfrm>
            <a:off x="227012" y="435507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26268"/>
            <a:ext cx="1854200" cy="1854200"/>
          </a:xfrm>
          <a:prstGeom prst="rect">
            <a:avLst/>
          </a:prstGeom>
        </p:spPr>
      </p:pic>
      <p:sp>
        <p:nvSpPr>
          <p:cNvPr id="48" name="Rectangle 47"/>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907268"/>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6" name="Rectangle 15"/>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17" name="Rectangle 16"/>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1" name="Rectangle 20"/>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5" name="Picture 24"/>
          <p:cNvPicPr>
            <a:picLocks noChangeAspect="1"/>
          </p:cNvPicPr>
          <p:nvPr/>
        </p:nvPicPr>
        <p:blipFill rotWithShape="1">
          <a:blip r:embed="rId7"/>
          <a:srcRect b="17367"/>
          <a:stretch/>
        </p:blipFill>
        <p:spPr>
          <a:xfrm>
            <a:off x="9904412" y="3173046"/>
            <a:ext cx="927100" cy="1017954"/>
          </a:xfrm>
          <a:prstGeom prst="rect">
            <a:avLst/>
          </a:prstGeom>
        </p:spPr>
      </p:pic>
      <p:sp>
        <p:nvSpPr>
          <p:cNvPr id="19" name="TextBox 18"/>
          <p:cNvSpPr txBox="1"/>
          <p:nvPr/>
        </p:nvSpPr>
        <p:spPr>
          <a:xfrm>
            <a:off x="3198812" y="2514600"/>
            <a:ext cx="8915400" cy="24384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 public class ODATA : </a:t>
            </a:r>
            <a:r>
              <a:rPr lang="en-US" sz="1600" dirty="0" err="1">
                <a:solidFill>
                  <a:srgbClr val="FFFF00"/>
                </a:solidFill>
                <a:latin typeface="Consolas"/>
                <a:cs typeface="Consolas"/>
              </a:rPr>
              <a:t>DataService</a:t>
            </a:r>
            <a:r>
              <a:rPr lang="en-US" sz="1600" dirty="0">
                <a:solidFill>
                  <a:srgbClr val="FFFF00"/>
                </a:solidFill>
                <a:latin typeface="Consolas"/>
                <a:cs typeface="Consolas"/>
              </a:rPr>
              <a:t>&lt;</a:t>
            </a:r>
            <a:r>
              <a:rPr lang="en-US" sz="1600" dirty="0" err="1">
                <a:solidFill>
                  <a:schemeClr val="bg1"/>
                </a:solidFill>
                <a:latin typeface="Consolas"/>
                <a:cs typeface="Consolas"/>
              </a:rPr>
              <a:t>SessionModelContainer</a:t>
            </a:r>
            <a:r>
              <a:rPr lang="en-US" sz="1600" dirty="0">
                <a:solidFill>
                  <a:srgbClr val="FFFF00"/>
                </a:solidFill>
                <a:latin typeface="Consolas"/>
                <a:cs typeface="Consolas"/>
              </a:rPr>
              <a:t>&gt;</a:t>
            </a:r>
          </a:p>
          <a:p>
            <a:r>
              <a:rPr lang="en-US" sz="1600" dirty="0">
                <a:solidFill>
                  <a:srgbClr val="FFFF00"/>
                </a:solidFill>
                <a:latin typeface="Consolas"/>
                <a:cs typeface="Consolas"/>
              </a:rPr>
              <a:t> </a:t>
            </a:r>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smtClean="0">
                <a:solidFill>
                  <a:srgbClr val="FFFF00"/>
                </a:solidFill>
                <a:latin typeface="Consolas"/>
                <a:cs typeface="Consolas"/>
              </a:rPr>
              <a:t>     public </a:t>
            </a:r>
            <a:r>
              <a:rPr lang="en-US" sz="1600" dirty="0">
                <a:solidFill>
                  <a:srgbClr val="FFFF00"/>
                </a:solidFill>
                <a:latin typeface="Consolas"/>
                <a:cs typeface="Consolas"/>
              </a:rPr>
              <a:t>static void </a:t>
            </a:r>
            <a:r>
              <a:rPr lang="en-US" sz="1600" dirty="0" err="1">
                <a:solidFill>
                  <a:srgbClr val="FFFF00"/>
                </a:solidFill>
                <a:latin typeface="Consolas"/>
                <a:cs typeface="Consolas"/>
              </a:rPr>
              <a:t>InitializeService</a:t>
            </a:r>
            <a:r>
              <a:rPr lang="en-US" sz="1600" dirty="0">
                <a:solidFill>
                  <a:srgbClr val="FFFF00"/>
                </a:solidFill>
                <a:latin typeface="Consolas"/>
                <a:cs typeface="Consolas"/>
              </a:rPr>
              <a:t>(</a:t>
            </a:r>
            <a:r>
              <a:rPr lang="en-US" sz="1600" dirty="0" err="1">
                <a:solidFill>
                  <a:srgbClr val="FFFF00"/>
                </a:solidFill>
                <a:latin typeface="Consolas"/>
                <a:cs typeface="Consolas"/>
              </a:rPr>
              <a:t>DataServiceConfiguration</a:t>
            </a:r>
            <a:r>
              <a:rPr lang="en-US" sz="1600" dirty="0">
                <a:solidFill>
                  <a:srgbClr val="FFFF00"/>
                </a:solidFill>
                <a:latin typeface="Consolas"/>
                <a:cs typeface="Consolas"/>
              </a:rPr>
              <a:t> </a:t>
            </a:r>
            <a:r>
              <a:rPr lang="en-US" sz="1600" dirty="0" err="1">
                <a:solidFill>
                  <a:srgbClr val="FFFF00"/>
                </a:solidFill>
                <a:latin typeface="Consolas"/>
                <a:cs typeface="Consolas"/>
              </a:rPr>
              <a:t>config</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a:solidFill>
                  <a:srgbClr val="FFFF00"/>
                </a:solidFill>
                <a:latin typeface="Consolas"/>
                <a:cs typeface="Consolas"/>
              </a:rPr>
              <a:t>     </a:t>
            </a:r>
            <a:r>
              <a:rPr lang="en-US" sz="1600" dirty="0" smtClean="0">
                <a:solidFill>
                  <a:srgbClr val="FFFF00"/>
                </a:solidFill>
                <a:latin typeface="Consolas"/>
                <a:cs typeface="Consolas"/>
              </a:rPr>
              <a:t>    </a:t>
            </a:r>
            <a:r>
              <a:rPr lang="en-US" sz="1600" dirty="0" err="1">
                <a:solidFill>
                  <a:schemeClr val="bg1"/>
                </a:solidFill>
                <a:latin typeface="Consolas"/>
                <a:cs typeface="Consolas"/>
              </a:rPr>
              <a:t>config.SetEntitySetAccessRule</a:t>
            </a:r>
            <a:r>
              <a:rPr lang="en-US" sz="1600" dirty="0">
                <a:solidFill>
                  <a:schemeClr val="bg1"/>
                </a:solidFill>
                <a:latin typeface="Consolas"/>
                <a:cs typeface="Consolas"/>
              </a:rPr>
              <a:t>("*", </a:t>
            </a:r>
            <a:r>
              <a:rPr lang="en-US" sz="1600" dirty="0" err="1">
                <a:solidFill>
                  <a:schemeClr val="bg1"/>
                </a:solidFill>
                <a:latin typeface="Consolas"/>
                <a:cs typeface="Consolas"/>
              </a:rPr>
              <a:t>EntitySetRights.AllRead</a:t>
            </a:r>
            <a:r>
              <a:rPr lang="en-US" sz="1600" dirty="0">
                <a:solidFill>
                  <a:schemeClr val="bg1"/>
                </a:solidFill>
                <a:latin typeface="Consolas"/>
                <a:cs typeface="Consolas"/>
              </a:rPr>
              <a:t>);</a:t>
            </a:r>
          </a:p>
          <a:p>
            <a:r>
              <a:rPr lang="en-US" sz="1600" dirty="0">
                <a:solidFill>
                  <a:schemeClr val="bg1"/>
                </a:solidFill>
                <a:latin typeface="Consolas"/>
                <a:cs typeface="Consolas"/>
              </a:rPr>
              <a:t>     </a:t>
            </a:r>
            <a:r>
              <a:rPr lang="en-US" sz="1600" dirty="0" smtClean="0">
                <a:solidFill>
                  <a:schemeClr val="bg1"/>
                </a:solidFill>
                <a:latin typeface="Consolas"/>
                <a:cs typeface="Consolas"/>
              </a:rPr>
              <a:t>    </a:t>
            </a:r>
            <a:r>
              <a:rPr lang="en-US" sz="1600" dirty="0" err="1">
                <a:solidFill>
                  <a:schemeClr val="bg1"/>
                </a:solidFill>
                <a:latin typeface="Consolas"/>
                <a:cs typeface="Consolas"/>
              </a:rPr>
              <a:t>config.DataServiceBehavior.MaxProtocolVersion</a:t>
            </a:r>
            <a:r>
              <a:rPr lang="en-US" sz="1600" dirty="0">
                <a:solidFill>
                  <a:schemeClr val="bg1"/>
                </a:solidFill>
                <a:latin typeface="Consolas"/>
                <a:cs typeface="Consolas"/>
              </a:rPr>
              <a:t> = DataServiceProtocolVersion.V2;</a:t>
            </a:r>
          </a:p>
          <a:p>
            <a:r>
              <a:rPr lang="en-US" sz="1600" dirty="0">
                <a:solidFill>
                  <a:srgbClr val="FFFF00"/>
                </a:solidFill>
                <a:latin typeface="Consolas"/>
                <a:cs typeface="Consolas"/>
              </a:rPr>
              <a:t>   </a:t>
            </a:r>
            <a:r>
              <a:rPr lang="en-US" sz="1600" dirty="0" smtClean="0">
                <a:solidFill>
                  <a:srgbClr val="FFFF00"/>
                </a:solidFill>
                <a:latin typeface="Consolas"/>
                <a:cs typeface="Consolas"/>
              </a:rPr>
              <a:t>  </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a:t>
            </a:r>
            <a:endParaRPr lang="en-US" sz="1600" dirty="0">
              <a:solidFill>
                <a:srgbClr val="FFFF00"/>
              </a:solidFill>
              <a:latin typeface="Consolas"/>
              <a:cs typeface="Consolas"/>
            </a:endParaRPr>
          </a:p>
        </p:txBody>
      </p:sp>
      <p:sp>
        <p:nvSpPr>
          <p:cNvPr id="20" name="Rectangle 19"/>
          <p:cNvSpPr/>
          <p:nvPr/>
        </p:nvSpPr>
        <p:spPr>
          <a:xfrm>
            <a:off x="3198814" y="213360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ODATA.svc</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7023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6475414" y="3657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ODATA</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10895011" y="3048000"/>
            <a:ext cx="1028700" cy="1115646"/>
          </a:xfrm>
          <a:prstGeom prst="rect">
            <a:avLst/>
          </a:prstGeom>
        </p:spPr>
      </p:pic>
      <p:sp>
        <p:nvSpPr>
          <p:cNvPr id="46" name="Rectangle 45"/>
          <p:cNvSpPr/>
          <p:nvPr/>
        </p:nvSpPr>
        <p:spPr>
          <a:xfrm>
            <a:off x="227012" y="435507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26268"/>
            <a:ext cx="1854200" cy="1854200"/>
          </a:xfrm>
          <a:prstGeom prst="rect">
            <a:avLst/>
          </a:prstGeom>
        </p:spPr>
      </p:pic>
      <p:sp>
        <p:nvSpPr>
          <p:cNvPr id="48" name="Rectangle 47"/>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907268"/>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6" name="Rectangle 15"/>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17" name="Rectangle 16"/>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1" name="Rectangle 20"/>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5" name="Picture 24"/>
          <p:cNvPicPr>
            <a:picLocks noChangeAspect="1"/>
          </p:cNvPicPr>
          <p:nvPr/>
        </p:nvPicPr>
        <p:blipFill rotWithShape="1">
          <a:blip r:embed="rId7"/>
          <a:srcRect b="17367"/>
          <a:stretch/>
        </p:blipFill>
        <p:spPr>
          <a:xfrm>
            <a:off x="9904412" y="3173046"/>
            <a:ext cx="927100" cy="1017954"/>
          </a:xfrm>
          <a:prstGeom prst="rect">
            <a:avLst/>
          </a:prstGeom>
        </p:spPr>
      </p:pic>
      <p:pic>
        <p:nvPicPr>
          <p:cNvPr id="26" name="Picture 25"/>
          <p:cNvPicPr>
            <a:picLocks noChangeAspect="1"/>
          </p:cNvPicPr>
          <p:nvPr/>
        </p:nvPicPr>
        <p:blipFill>
          <a:blip r:embed="rId8"/>
          <a:stretch>
            <a:fillRect/>
          </a:stretch>
        </p:blipFill>
        <p:spPr>
          <a:xfrm>
            <a:off x="1979613" y="533404"/>
            <a:ext cx="8243617" cy="6359555"/>
          </a:xfrm>
          <a:prstGeom prst="rect">
            <a:avLst/>
          </a:prstGeom>
        </p:spPr>
      </p:pic>
      <p:sp>
        <p:nvSpPr>
          <p:cNvPr id="19" name="TextBox 18"/>
          <p:cNvSpPr txBox="1"/>
          <p:nvPr/>
        </p:nvSpPr>
        <p:spPr>
          <a:xfrm>
            <a:off x="4205170" y="6496050"/>
            <a:ext cx="3423308" cy="369332"/>
          </a:xfrm>
          <a:prstGeom prst="rect">
            <a:avLst/>
          </a:prstGeom>
          <a:noFill/>
        </p:spPr>
        <p:txBody>
          <a:bodyPr wrap="none" rtlCol="0">
            <a:spAutoFit/>
          </a:bodyPr>
          <a:lstStyle/>
          <a:p>
            <a:r>
              <a:rPr lang="en-US" dirty="0" smtClean="0">
                <a:solidFill>
                  <a:schemeClr val="bg1"/>
                </a:solidFill>
              </a:rPr>
              <a:t>http://interoperabilitybridges.com</a:t>
            </a:r>
            <a:endParaRPr lang="en-US" dirty="0">
              <a:solidFill>
                <a:schemeClr val="bg1"/>
              </a:solidFill>
            </a:endParaRPr>
          </a:p>
        </p:txBody>
      </p:sp>
    </p:spTree>
    <p:extLst>
      <p:ext uri="{BB962C8B-B14F-4D97-AF65-F5344CB8AC3E}">
        <p14:creationId xmlns:p14="http://schemas.microsoft.com/office/powerpoint/2010/main" val="294432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6475414" y="3657600"/>
            <a:ext cx="2362199" cy="369332"/>
          </a:xfrm>
          <a:prstGeom prst="rect">
            <a:avLst/>
          </a:prstGeom>
        </p:spPr>
        <p:txBody>
          <a:bodyPr wrap="square">
            <a:spAutoFit/>
          </a:bodyPr>
          <a:lstStyle/>
          <a:p>
            <a:pPr algn="ctr"/>
            <a:r>
              <a:rPr lang="en-US" dirty="0" err="1" smtClean="0">
                <a:solidFill>
                  <a:srgbClr val="ACE58F"/>
                </a:solidFill>
                <a:latin typeface="Segoe UI" pitchFamily="34" charset="0"/>
                <a:ea typeface="Segoe UI" pitchFamily="34" charset="0"/>
                <a:cs typeface="Segoe UI" pitchFamily="34" charset="0"/>
              </a:rPr>
              <a:t>OData</a:t>
            </a:r>
            <a:endParaRPr lang="pl-PL" dirty="0" smtClean="0">
              <a:solidFill>
                <a:srgbClr val="ACE58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10895011" y="3048000"/>
            <a:ext cx="1028700" cy="1115646"/>
          </a:xfrm>
          <a:prstGeom prst="rect">
            <a:avLst/>
          </a:prstGeom>
        </p:spPr>
      </p:pic>
      <p:sp>
        <p:nvSpPr>
          <p:cNvPr id="46" name="Rectangle 45"/>
          <p:cNvSpPr/>
          <p:nvPr/>
        </p:nvSpPr>
        <p:spPr>
          <a:xfrm>
            <a:off x="227012" y="435507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26268"/>
            <a:ext cx="1854200" cy="1854200"/>
          </a:xfrm>
          <a:prstGeom prst="rect">
            <a:avLst/>
          </a:prstGeom>
        </p:spPr>
      </p:pic>
      <p:sp>
        <p:nvSpPr>
          <p:cNvPr id="48" name="Rectangle 47"/>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907268"/>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6" name="Rectangle 15"/>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17" name="Rectangle 16"/>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1" name="Rectangle 20"/>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5" name="Picture 24"/>
          <p:cNvPicPr>
            <a:picLocks noChangeAspect="1"/>
          </p:cNvPicPr>
          <p:nvPr/>
        </p:nvPicPr>
        <p:blipFill rotWithShape="1">
          <a:blip r:embed="rId7"/>
          <a:srcRect b="17367"/>
          <a:stretch/>
        </p:blipFill>
        <p:spPr>
          <a:xfrm>
            <a:off x="9904412" y="3173046"/>
            <a:ext cx="927100" cy="1017954"/>
          </a:xfrm>
          <a:prstGeom prst="rect">
            <a:avLst/>
          </a:prstGeom>
        </p:spPr>
      </p:pic>
      <p:sp>
        <p:nvSpPr>
          <p:cNvPr id="26" name="TextBox 25"/>
          <p:cNvSpPr txBox="1"/>
          <p:nvPr/>
        </p:nvSpPr>
        <p:spPr>
          <a:xfrm>
            <a:off x="3198812" y="2514600"/>
            <a:ext cx="8915400" cy="1752600"/>
          </a:xfrm>
          <a:prstGeom prst="rect">
            <a:avLst/>
          </a:prstGeom>
          <a:solidFill>
            <a:schemeClr val="tx1">
              <a:alpha val="70000"/>
            </a:schemeClr>
          </a:solidFill>
        </p:spPr>
        <p:txBody>
          <a:bodyPr wrap="square" rtlCol="0">
            <a:noAutofit/>
          </a:bodyPr>
          <a:lstStyle/>
          <a:p>
            <a:r>
              <a:rPr lang="en-US" sz="1600" dirty="0" smtClean="0">
                <a:solidFill>
                  <a:schemeClr val="bg1"/>
                </a:solidFill>
                <a:latin typeface="Consolas"/>
                <a:cs typeface="Consolas"/>
              </a:rPr>
              <a:t>./</a:t>
            </a:r>
            <a:r>
              <a:rPr lang="en-US" sz="1600" dirty="0" err="1" smtClean="0">
                <a:solidFill>
                  <a:schemeClr val="bg1"/>
                </a:solidFill>
                <a:latin typeface="Consolas"/>
                <a:cs typeface="Consolas"/>
              </a:rPr>
              <a:t>odatagen</a:t>
            </a:r>
            <a:r>
              <a:rPr lang="en-US" sz="1600" dirty="0" smtClean="0">
                <a:solidFill>
                  <a:schemeClr val="bg1"/>
                </a:solidFill>
                <a:latin typeface="Consolas"/>
                <a:cs typeface="Consolas"/>
              </a:rPr>
              <a:t> /</a:t>
            </a:r>
            <a:r>
              <a:rPr lang="en-US" sz="1600" dirty="0" err="1" smtClean="0">
                <a:solidFill>
                  <a:schemeClr val="bg1"/>
                </a:solidFill>
                <a:latin typeface="Consolas"/>
                <a:cs typeface="Consolas"/>
              </a:rPr>
              <a:t>uri</a:t>
            </a:r>
            <a:r>
              <a:rPr lang="en-US" sz="1600" dirty="0" smtClean="0">
                <a:solidFill>
                  <a:schemeClr val="bg1"/>
                </a:solidFill>
                <a:latin typeface="Consolas"/>
                <a:cs typeface="Consolas"/>
              </a:rPr>
              <a:t>=http://sguest01/</a:t>
            </a:r>
            <a:r>
              <a:rPr lang="en-US" sz="1600" dirty="0" err="1" smtClean="0">
                <a:solidFill>
                  <a:schemeClr val="bg1"/>
                </a:solidFill>
                <a:latin typeface="Consolas"/>
                <a:cs typeface="Consolas"/>
              </a:rPr>
              <a:t>TRMobile</a:t>
            </a:r>
            <a:r>
              <a:rPr lang="en-US" sz="1600" dirty="0" smtClean="0">
                <a:solidFill>
                  <a:schemeClr val="bg1"/>
                </a:solidFill>
                <a:latin typeface="Consolas"/>
                <a:cs typeface="Consolas"/>
              </a:rPr>
              <a:t>/Services/</a:t>
            </a:r>
            <a:r>
              <a:rPr lang="en-US" sz="1600" dirty="0" err="1" smtClean="0">
                <a:solidFill>
                  <a:schemeClr val="bg1"/>
                </a:solidFill>
                <a:latin typeface="Consolas"/>
                <a:cs typeface="Consolas"/>
              </a:rPr>
              <a:t>ODATA.svc</a:t>
            </a:r>
            <a:r>
              <a:rPr lang="en-US" sz="1600" dirty="0" smtClean="0">
                <a:solidFill>
                  <a:schemeClr val="bg1"/>
                </a:solidFill>
                <a:latin typeface="Consolas"/>
                <a:cs typeface="Consolas"/>
              </a:rPr>
              <a:t> /out=.</a:t>
            </a:r>
          </a:p>
          <a:p>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a:t>
            </a:r>
            <a:r>
              <a:rPr lang="en-US" sz="1600" dirty="0" err="1">
                <a:solidFill>
                  <a:srgbClr val="FFFF00"/>
                </a:solidFill>
                <a:latin typeface="Consolas"/>
                <a:cs typeface="Consolas"/>
              </a:rPr>
              <a:t>rw</a:t>
            </a:r>
            <a:r>
              <a:rPr lang="en-US" sz="1600" dirty="0">
                <a:solidFill>
                  <a:srgbClr val="FFFF00"/>
                </a:solidFill>
                <a:latin typeface="Consolas"/>
                <a:cs typeface="Consolas"/>
              </a:rPr>
              <a:t>-r--r--  1 Simon  staff   5738 Feb 10 13:09 </a:t>
            </a:r>
            <a:r>
              <a:rPr lang="en-US" sz="1600" dirty="0" err="1">
                <a:solidFill>
                  <a:srgbClr val="FFFF00"/>
                </a:solidFill>
                <a:latin typeface="Consolas"/>
                <a:cs typeface="Consolas"/>
              </a:rPr>
              <a:t>SessionModelContainer.h</a:t>
            </a:r>
            <a:endParaRPr lang="en-US" sz="1600" dirty="0">
              <a:solidFill>
                <a:srgbClr val="FFFF00"/>
              </a:solidFill>
              <a:latin typeface="Consolas"/>
              <a:cs typeface="Consolas"/>
            </a:endParaRPr>
          </a:p>
          <a:p>
            <a:r>
              <a:rPr lang="en-US" sz="1600" dirty="0">
                <a:solidFill>
                  <a:srgbClr val="FFFF00"/>
                </a:solidFill>
                <a:latin typeface="Consolas"/>
                <a:cs typeface="Consolas"/>
              </a:rPr>
              <a:t>-</a:t>
            </a:r>
            <a:r>
              <a:rPr lang="en-US" sz="1600" dirty="0" err="1">
                <a:solidFill>
                  <a:srgbClr val="FFFF00"/>
                </a:solidFill>
                <a:latin typeface="Consolas"/>
                <a:cs typeface="Consolas"/>
              </a:rPr>
              <a:t>rw</a:t>
            </a:r>
            <a:r>
              <a:rPr lang="en-US" sz="1600" dirty="0">
                <a:solidFill>
                  <a:srgbClr val="FFFF00"/>
                </a:solidFill>
                <a:latin typeface="Consolas"/>
                <a:cs typeface="Consolas"/>
              </a:rPr>
              <a:t>-r--r--  1 Simon  staff  14735 Feb 10 13:09 </a:t>
            </a:r>
            <a:r>
              <a:rPr lang="en-US" sz="1600" dirty="0" err="1">
                <a:solidFill>
                  <a:srgbClr val="FFFF00"/>
                </a:solidFill>
                <a:latin typeface="Consolas"/>
                <a:cs typeface="Consolas"/>
              </a:rPr>
              <a:t>SessionModelContainer.m</a:t>
            </a:r>
            <a:endParaRPr lang="en-US" sz="1600" dirty="0">
              <a:solidFill>
                <a:srgbClr val="FFFF00"/>
              </a:solidFill>
              <a:latin typeface="Consolas"/>
              <a:cs typeface="Consolas"/>
            </a:endParaRPr>
          </a:p>
          <a:p>
            <a:endParaRPr lang="en-US" sz="1600" dirty="0" smtClean="0">
              <a:solidFill>
                <a:srgbClr val="FFFF00"/>
              </a:solidFill>
              <a:latin typeface="Consolas"/>
              <a:cs typeface="Consolas"/>
            </a:endParaRPr>
          </a:p>
          <a:p>
            <a:endParaRPr lang="en-US" sz="1600" dirty="0">
              <a:solidFill>
                <a:srgbClr val="FFFF00"/>
              </a:solidFill>
              <a:latin typeface="Consolas"/>
              <a:cs typeface="Consolas"/>
            </a:endParaRPr>
          </a:p>
        </p:txBody>
      </p:sp>
      <p:sp>
        <p:nvSpPr>
          <p:cNvPr id="27" name="Rectangle 26"/>
          <p:cNvSpPr/>
          <p:nvPr/>
        </p:nvSpPr>
        <p:spPr>
          <a:xfrm>
            <a:off x="3198814" y="213360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odatagen</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8581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6475414" y="3657600"/>
            <a:ext cx="2362199" cy="369332"/>
          </a:xfrm>
          <a:prstGeom prst="rect">
            <a:avLst/>
          </a:prstGeom>
        </p:spPr>
        <p:txBody>
          <a:bodyPr wrap="square">
            <a:spAutoFit/>
          </a:bodyPr>
          <a:lstStyle/>
          <a:p>
            <a:pPr algn="ctr"/>
            <a:r>
              <a:rPr lang="en-US" dirty="0" err="1" smtClean="0">
                <a:solidFill>
                  <a:srgbClr val="ACE58F"/>
                </a:solidFill>
                <a:latin typeface="Segoe UI" pitchFamily="34" charset="0"/>
                <a:ea typeface="Segoe UI" pitchFamily="34" charset="0"/>
                <a:cs typeface="Segoe UI" pitchFamily="34" charset="0"/>
              </a:rPr>
              <a:t>OData</a:t>
            </a:r>
            <a:endParaRPr lang="en-US" dirty="0" smtClean="0">
              <a:solidFill>
                <a:srgbClr val="ACE58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10895011" y="3048000"/>
            <a:ext cx="1028700" cy="1115646"/>
          </a:xfrm>
          <a:prstGeom prst="rect">
            <a:avLst/>
          </a:prstGeom>
        </p:spPr>
      </p:pic>
      <p:sp>
        <p:nvSpPr>
          <p:cNvPr id="46" name="Rectangle 45"/>
          <p:cNvSpPr/>
          <p:nvPr/>
        </p:nvSpPr>
        <p:spPr>
          <a:xfrm>
            <a:off x="227012" y="435507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26268"/>
            <a:ext cx="1854200" cy="1854200"/>
          </a:xfrm>
          <a:prstGeom prst="rect">
            <a:avLst/>
          </a:prstGeom>
        </p:spPr>
      </p:pic>
      <p:sp>
        <p:nvSpPr>
          <p:cNvPr id="48" name="Rectangle 47"/>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907268"/>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6" name="Rectangle 15"/>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17" name="Rectangle 16"/>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1" name="Rectangle 20"/>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5" name="Picture 24"/>
          <p:cNvPicPr>
            <a:picLocks noChangeAspect="1"/>
          </p:cNvPicPr>
          <p:nvPr/>
        </p:nvPicPr>
        <p:blipFill rotWithShape="1">
          <a:blip r:embed="rId7"/>
          <a:srcRect b="17367"/>
          <a:stretch/>
        </p:blipFill>
        <p:spPr>
          <a:xfrm>
            <a:off x="9904412" y="3173046"/>
            <a:ext cx="927100" cy="1017954"/>
          </a:xfrm>
          <a:prstGeom prst="rect">
            <a:avLst/>
          </a:prstGeom>
        </p:spPr>
      </p:pic>
      <p:sp>
        <p:nvSpPr>
          <p:cNvPr id="19" name="TextBox 18"/>
          <p:cNvSpPr txBox="1"/>
          <p:nvPr/>
        </p:nvSpPr>
        <p:spPr>
          <a:xfrm>
            <a:off x="3198812" y="2057400"/>
            <a:ext cx="8915400" cy="35814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a:t>
            </a:r>
            <a:r>
              <a:rPr lang="en-US" sz="1600" dirty="0" err="1">
                <a:solidFill>
                  <a:srgbClr val="FFFF00"/>
                </a:solidFill>
                <a:latin typeface="Consolas"/>
                <a:cs typeface="Consolas"/>
              </a:rPr>
              <a:t>IBAction</a:t>
            </a:r>
            <a:r>
              <a:rPr lang="en-US" sz="1600" dirty="0">
                <a:solidFill>
                  <a:srgbClr val="FFFF00"/>
                </a:solidFill>
                <a:latin typeface="Consolas"/>
                <a:cs typeface="Consolas"/>
              </a:rPr>
              <a:t>)</a:t>
            </a:r>
            <a:r>
              <a:rPr lang="en-US" sz="1600" dirty="0" err="1">
                <a:solidFill>
                  <a:srgbClr val="FFFF00"/>
                </a:solidFill>
                <a:latin typeface="Consolas"/>
                <a:cs typeface="Consolas"/>
              </a:rPr>
              <a:t>callODATAService</a:t>
            </a:r>
            <a:r>
              <a:rPr lang="en-US" sz="1600" dirty="0">
                <a:solidFill>
                  <a:srgbClr val="FFFF00"/>
                </a:solidFill>
                <a:latin typeface="Consolas"/>
                <a:cs typeface="Consolas"/>
              </a:rPr>
              <a:t>:(id)sender</a:t>
            </a:r>
          </a:p>
          <a:p>
            <a:r>
              <a:rPr lang="en-US" sz="1600" dirty="0" smtClean="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chemeClr val="bg1"/>
                </a:solidFill>
                <a:latin typeface="Consolas"/>
                <a:cs typeface="Consolas"/>
              </a:rPr>
              <a:t>SessionModelContainer</a:t>
            </a:r>
            <a:r>
              <a:rPr lang="en-US" sz="1600" dirty="0">
                <a:solidFill>
                  <a:schemeClr val="bg1"/>
                </a:solidFill>
                <a:latin typeface="Consolas"/>
                <a:cs typeface="Consolas"/>
              </a:rPr>
              <a:t> *proxy = [[</a:t>
            </a:r>
            <a:r>
              <a:rPr lang="en-US" sz="1600" dirty="0" err="1">
                <a:solidFill>
                  <a:schemeClr val="bg1"/>
                </a:solidFill>
                <a:latin typeface="Consolas"/>
                <a:cs typeface="Consolas"/>
              </a:rPr>
              <a:t>SessionModelContainer</a:t>
            </a:r>
            <a:r>
              <a:rPr lang="en-US" sz="1600" dirty="0">
                <a:solidFill>
                  <a:schemeClr val="bg1"/>
                </a:solidFill>
                <a:latin typeface="Consolas"/>
                <a:cs typeface="Consolas"/>
              </a:rPr>
              <a:t> </a:t>
            </a:r>
            <a:r>
              <a:rPr lang="en-US" sz="1600" dirty="0" err="1">
                <a:solidFill>
                  <a:schemeClr val="bg1"/>
                </a:solidFill>
                <a:latin typeface="Consolas"/>
                <a:cs typeface="Consolas"/>
              </a:rPr>
              <a:t>alloc</a:t>
            </a:r>
            <a:r>
              <a:rPr lang="en-US" sz="1600" dirty="0">
                <a:solidFill>
                  <a:schemeClr val="bg1"/>
                </a:solidFill>
                <a:latin typeface="Consolas"/>
                <a:cs typeface="Consolas"/>
              </a:rPr>
              <a:t>] </a:t>
            </a:r>
            <a:r>
              <a:rPr lang="en-US" sz="1600" dirty="0" err="1">
                <a:solidFill>
                  <a:schemeClr val="bg1"/>
                </a:solidFill>
                <a:latin typeface="Consolas"/>
                <a:cs typeface="Consolas"/>
              </a:rPr>
              <a:t>initWithUri</a:t>
            </a:r>
            <a:r>
              <a:rPr lang="en-US" sz="1600" dirty="0">
                <a:solidFill>
                  <a:schemeClr val="bg1"/>
                </a:solidFill>
                <a:latin typeface="Consolas"/>
                <a:cs typeface="Consolas"/>
              </a:rPr>
              <a:t>:@"http://sguest01/</a:t>
            </a:r>
            <a:r>
              <a:rPr lang="en-US" sz="1600" dirty="0" err="1">
                <a:solidFill>
                  <a:schemeClr val="bg1"/>
                </a:solidFill>
                <a:latin typeface="Consolas"/>
                <a:cs typeface="Consolas"/>
              </a:rPr>
              <a:t>TRMobile</a:t>
            </a:r>
            <a:r>
              <a:rPr lang="en-US" sz="1600" dirty="0">
                <a:solidFill>
                  <a:schemeClr val="bg1"/>
                </a:solidFill>
                <a:latin typeface="Consolas"/>
                <a:cs typeface="Consolas"/>
              </a:rPr>
              <a:t>/Services/</a:t>
            </a:r>
            <a:r>
              <a:rPr lang="en-US" sz="1600" dirty="0" err="1">
                <a:solidFill>
                  <a:schemeClr val="bg1"/>
                </a:solidFill>
                <a:latin typeface="Consolas"/>
                <a:cs typeface="Consolas"/>
              </a:rPr>
              <a:t>ODATA.svc</a:t>
            </a:r>
            <a:r>
              <a:rPr lang="en-US" sz="1600" dirty="0">
                <a:solidFill>
                  <a:schemeClr val="bg1"/>
                </a:solidFill>
                <a:latin typeface="Consolas"/>
                <a:cs typeface="Consolas"/>
              </a:rPr>
              <a:t>" </a:t>
            </a:r>
            <a:r>
              <a:rPr lang="en-US" sz="1600" dirty="0" err="1">
                <a:solidFill>
                  <a:schemeClr val="bg1"/>
                </a:solidFill>
                <a:latin typeface="Consolas"/>
                <a:cs typeface="Consolas"/>
              </a:rPr>
              <a:t>credential:nil</a:t>
            </a:r>
            <a:r>
              <a:rPr lang="en-US" sz="1600" dirty="0">
                <a:solidFill>
                  <a:schemeClr val="bg1"/>
                </a:solidFill>
                <a:latin typeface="Consolas"/>
                <a:cs typeface="Consolas"/>
              </a:rPr>
              <a:t>];</a:t>
            </a:r>
          </a:p>
          <a:p>
            <a:r>
              <a:rPr lang="en-US" sz="1600" dirty="0">
                <a:solidFill>
                  <a:schemeClr val="bg1"/>
                </a:solidFill>
                <a:latin typeface="Consolas"/>
                <a:cs typeface="Consolas"/>
              </a:rPr>
              <a:t>	</a:t>
            </a:r>
            <a:r>
              <a:rPr lang="en-US" sz="1600" dirty="0" err="1">
                <a:solidFill>
                  <a:schemeClr val="bg1"/>
                </a:solidFill>
                <a:latin typeface="Consolas"/>
                <a:cs typeface="Consolas"/>
              </a:rPr>
              <a:t>QueryOperationResponse</a:t>
            </a:r>
            <a:r>
              <a:rPr lang="en-US" sz="1600" dirty="0">
                <a:solidFill>
                  <a:schemeClr val="bg1"/>
                </a:solidFill>
                <a:latin typeface="Consolas"/>
                <a:cs typeface="Consolas"/>
              </a:rPr>
              <a:t> *response = [proxy execute:@"Sessions"];</a:t>
            </a:r>
          </a:p>
          <a:p>
            <a:r>
              <a:rPr lang="en-US" sz="1600" dirty="0">
                <a:solidFill>
                  <a:schemeClr val="bg1"/>
                </a:solidFill>
                <a:latin typeface="Consolas"/>
                <a:cs typeface="Consolas"/>
              </a:rPr>
              <a:t>	</a:t>
            </a:r>
            <a:r>
              <a:rPr lang="en-US" sz="1600" dirty="0" err="1">
                <a:solidFill>
                  <a:schemeClr val="bg1"/>
                </a:solidFill>
                <a:latin typeface="Consolas"/>
                <a:cs typeface="Consolas"/>
              </a:rPr>
              <a:t>NSMutableArray</a:t>
            </a:r>
            <a:r>
              <a:rPr lang="en-US" sz="1600" dirty="0">
                <a:solidFill>
                  <a:schemeClr val="bg1"/>
                </a:solidFill>
                <a:latin typeface="Consolas"/>
                <a:cs typeface="Consolas"/>
              </a:rPr>
              <a:t> *sessions =[response </a:t>
            </a:r>
            <a:r>
              <a:rPr lang="en-US" sz="1600" dirty="0" err="1">
                <a:solidFill>
                  <a:schemeClr val="bg1"/>
                </a:solidFill>
                <a:latin typeface="Consolas"/>
                <a:cs typeface="Consolas"/>
              </a:rPr>
              <a:t>getResult</a:t>
            </a:r>
            <a:r>
              <a:rPr lang="en-US" sz="1600" dirty="0">
                <a:solidFill>
                  <a:schemeClr val="bg1"/>
                </a:solidFill>
                <a:latin typeface="Consolas"/>
                <a:cs typeface="Consolas"/>
              </a:rPr>
              <a:t>];</a:t>
            </a:r>
          </a:p>
          <a:p>
            <a:r>
              <a:rPr lang="en-US" sz="1600" dirty="0">
                <a:solidFill>
                  <a:srgbClr val="FFFF00"/>
                </a:solidFill>
                <a:latin typeface="Consolas"/>
                <a:cs typeface="Consolas"/>
              </a:rPr>
              <a:t>	for (id session in sessions)</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(@"Session Code: %@",[session </a:t>
            </a:r>
            <a:r>
              <a:rPr lang="en-US" sz="1600" dirty="0" err="1">
                <a:solidFill>
                  <a:srgbClr val="FFFF00"/>
                </a:solidFill>
                <a:latin typeface="Consolas"/>
                <a:cs typeface="Consolas"/>
              </a:rPr>
              <a:t>getCode</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(@"Session Title: %@", [session </a:t>
            </a:r>
            <a:r>
              <a:rPr lang="en-US" sz="1600" dirty="0" err="1">
                <a:solidFill>
                  <a:srgbClr val="FFFF00"/>
                </a:solidFill>
                <a:latin typeface="Consolas"/>
                <a:cs typeface="Consolas"/>
              </a:rPr>
              <a:t>getTitle</a:t>
            </a:r>
            <a:r>
              <a:rPr lang="en-US" sz="1600" dirty="0">
                <a:solidFill>
                  <a:srgbClr val="FFFF00"/>
                </a:solidFill>
                <a:latin typeface="Consolas"/>
                <a:cs typeface="Consolas"/>
              </a:rPr>
              <a:t>]);</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(@"Complete");</a:t>
            </a:r>
          </a:p>
          <a:p>
            <a:r>
              <a:rPr lang="en-US" sz="1600" dirty="0">
                <a:solidFill>
                  <a:srgbClr val="FFFF00"/>
                </a:solidFill>
                <a:latin typeface="Consolas"/>
                <a:cs typeface="Consolas"/>
              </a:rPr>
              <a:t>}</a:t>
            </a:r>
          </a:p>
        </p:txBody>
      </p:sp>
      <p:sp>
        <p:nvSpPr>
          <p:cNvPr id="20" name="Rectangle 19"/>
          <p:cNvSpPr/>
          <p:nvPr/>
        </p:nvSpPr>
        <p:spPr>
          <a:xfrm>
            <a:off x="3198812" y="1676400"/>
            <a:ext cx="42672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iPhoneClientViewController.m</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0399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217612" y="2514600"/>
            <a:ext cx="814388" cy="1585914"/>
            <a:chOff x="865922" y="1494693"/>
            <a:chExt cx="1500188" cy="3033714"/>
          </a:xfrm>
        </p:grpSpPr>
        <p:pic>
          <p:nvPicPr>
            <p:cNvPr id="15" name="Picture 14"/>
            <p:cNvPicPr>
              <a:picLocks noChangeAspect="1"/>
            </p:cNvPicPr>
            <p:nvPr/>
          </p:nvPicPr>
          <p:blipFill>
            <a:blip r:embed="rId2"/>
            <a:stretch>
              <a:fillRect/>
            </a:stretch>
          </p:blipFill>
          <p:spPr>
            <a:xfrm>
              <a:off x="865922" y="1494693"/>
              <a:ext cx="1500188" cy="3033714"/>
            </a:xfrm>
            <a:prstGeom prst="rect">
              <a:avLst/>
            </a:prstGeom>
          </p:spPr>
        </p:pic>
        <p:pic>
          <p:nvPicPr>
            <p:cNvPr id="16" name="Picture 15"/>
            <p:cNvPicPr>
              <a:picLocks noChangeAspect="1"/>
            </p:cNvPicPr>
            <p:nvPr/>
          </p:nvPicPr>
          <p:blipFill>
            <a:blip r:embed="rId3"/>
            <a:stretch>
              <a:fillRect/>
            </a:stretch>
          </p:blipFill>
          <p:spPr>
            <a:xfrm>
              <a:off x="989012" y="1905000"/>
              <a:ext cx="1219200" cy="1828800"/>
            </a:xfrm>
            <a:prstGeom prst="rect">
              <a:avLst/>
            </a:prstGeom>
          </p:spPr>
        </p:pic>
      </p:grpSp>
      <p:sp>
        <p:nvSpPr>
          <p:cNvPr id="17" name="Rectangle 16"/>
          <p:cNvSpPr/>
          <p:nvPr/>
        </p:nvSpPr>
        <p:spPr>
          <a:xfrm>
            <a:off x="608014" y="4191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8309857" y="2814717"/>
            <a:ext cx="1594555" cy="1524000"/>
          </a:xfrm>
          <a:prstGeom prst="rect">
            <a:avLst/>
          </a:prstGeom>
        </p:spPr>
      </p:pic>
      <p:sp>
        <p:nvSpPr>
          <p:cNvPr id="18" name="Rectangle 17"/>
          <p:cNvSpPr/>
          <p:nvPr/>
        </p:nvSpPr>
        <p:spPr>
          <a:xfrm>
            <a:off x="6475414" y="3657600"/>
            <a:ext cx="2362199" cy="369332"/>
          </a:xfrm>
          <a:prstGeom prst="rect">
            <a:avLst/>
          </a:prstGeom>
        </p:spPr>
        <p:txBody>
          <a:bodyPr wrap="square">
            <a:spAutoFit/>
          </a:bodyPr>
          <a:lstStyle/>
          <a:p>
            <a:pPr algn="ctr"/>
            <a:r>
              <a:rPr lang="en-US" dirty="0" err="1" smtClean="0">
                <a:solidFill>
                  <a:srgbClr val="ACE58F"/>
                </a:solidFill>
                <a:latin typeface="Segoe UI" pitchFamily="34" charset="0"/>
                <a:ea typeface="Segoe UI" pitchFamily="34" charset="0"/>
                <a:cs typeface="Segoe UI" pitchFamily="34" charset="0"/>
              </a:rPr>
              <a:t>OData</a:t>
            </a:r>
            <a:endParaRPr lang="pl-PL" dirty="0" smtClean="0">
              <a:solidFill>
                <a:srgbClr val="ACE58F"/>
              </a:solidFill>
              <a:latin typeface="Segoe UI" pitchFamily="34" charset="0"/>
              <a:ea typeface="Segoe UI" pitchFamily="34" charset="0"/>
              <a:cs typeface="Segoe UI" pitchFamily="34" charset="0"/>
            </a:endParaRPr>
          </a:p>
        </p:txBody>
      </p:sp>
      <p:pic>
        <p:nvPicPr>
          <p:cNvPr id="19" name="Picture 18"/>
          <p:cNvPicPr>
            <a:picLocks noChangeAspect="1"/>
          </p:cNvPicPr>
          <p:nvPr/>
        </p:nvPicPr>
        <p:blipFill rotWithShape="1">
          <a:blip r:embed="rId5"/>
          <a:srcRect l="-2837" t="1438" r="2837" b="16463"/>
          <a:stretch/>
        </p:blipFill>
        <p:spPr>
          <a:xfrm>
            <a:off x="10895011" y="3048000"/>
            <a:ext cx="1028700" cy="1115646"/>
          </a:xfrm>
          <a:prstGeom prst="rect">
            <a:avLst/>
          </a:prstGeom>
        </p:spPr>
      </p:pic>
      <p:sp>
        <p:nvSpPr>
          <p:cNvPr id="20" name="Rectangle 19"/>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21" name="Rectangle 20"/>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5" name="Rectangle 24"/>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7" name="Picture 26"/>
          <p:cNvPicPr>
            <a:picLocks noChangeAspect="1"/>
          </p:cNvPicPr>
          <p:nvPr/>
        </p:nvPicPr>
        <p:blipFill rotWithShape="1">
          <a:blip r:embed="rId6"/>
          <a:srcRect b="17367"/>
          <a:stretch/>
        </p:blipFill>
        <p:spPr>
          <a:xfrm>
            <a:off x="9904412" y="3173046"/>
            <a:ext cx="927100" cy="1017954"/>
          </a:xfrm>
          <a:prstGeom prst="rect">
            <a:avLst/>
          </a:prstGeom>
        </p:spPr>
      </p:pic>
    </p:spTree>
    <p:extLst>
      <p:ext uri="{BB962C8B-B14F-4D97-AF65-F5344CB8AC3E}">
        <p14:creationId xmlns:p14="http://schemas.microsoft.com/office/powerpoint/2010/main" val="45784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217612" y="2514600"/>
            <a:ext cx="814388" cy="1585914"/>
            <a:chOff x="865922" y="1494693"/>
            <a:chExt cx="1500188" cy="3033714"/>
          </a:xfrm>
        </p:grpSpPr>
        <p:pic>
          <p:nvPicPr>
            <p:cNvPr id="15" name="Picture 14"/>
            <p:cNvPicPr>
              <a:picLocks noChangeAspect="1"/>
            </p:cNvPicPr>
            <p:nvPr/>
          </p:nvPicPr>
          <p:blipFill>
            <a:blip r:embed="rId2"/>
            <a:stretch>
              <a:fillRect/>
            </a:stretch>
          </p:blipFill>
          <p:spPr>
            <a:xfrm>
              <a:off x="865922" y="1494693"/>
              <a:ext cx="1500188" cy="3033714"/>
            </a:xfrm>
            <a:prstGeom prst="rect">
              <a:avLst/>
            </a:prstGeom>
          </p:spPr>
        </p:pic>
        <p:pic>
          <p:nvPicPr>
            <p:cNvPr id="16" name="Picture 15"/>
            <p:cNvPicPr>
              <a:picLocks noChangeAspect="1"/>
            </p:cNvPicPr>
            <p:nvPr/>
          </p:nvPicPr>
          <p:blipFill>
            <a:blip r:embed="rId3"/>
            <a:stretch>
              <a:fillRect/>
            </a:stretch>
          </p:blipFill>
          <p:spPr>
            <a:xfrm>
              <a:off x="989012" y="1905000"/>
              <a:ext cx="1219200" cy="1828800"/>
            </a:xfrm>
            <a:prstGeom prst="rect">
              <a:avLst/>
            </a:prstGeom>
          </p:spPr>
        </p:pic>
      </p:grpSp>
      <p:sp>
        <p:nvSpPr>
          <p:cNvPr id="17" name="Rectangle 16"/>
          <p:cNvSpPr/>
          <p:nvPr/>
        </p:nvSpPr>
        <p:spPr>
          <a:xfrm>
            <a:off x="608014" y="4191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8309857" y="2814717"/>
            <a:ext cx="1594555" cy="1524000"/>
          </a:xfrm>
          <a:prstGeom prst="rect">
            <a:avLst/>
          </a:prstGeom>
        </p:spPr>
      </p:pic>
      <p:sp>
        <p:nvSpPr>
          <p:cNvPr id="18" name="Rectangle 17"/>
          <p:cNvSpPr/>
          <p:nvPr/>
        </p:nvSpPr>
        <p:spPr>
          <a:xfrm>
            <a:off x="6475414" y="3657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ODATA</a:t>
            </a:r>
          </a:p>
        </p:txBody>
      </p:sp>
      <p:pic>
        <p:nvPicPr>
          <p:cNvPr id="19" name="Picture 18"/>
          <p:cNvPicPr>
            <a:picLocks noChangeAspect="1"/>
          </p:cNvPicPr>
          <p:nvPr/>
        </p:nvPicPr>
        <p:blipFill rotWithShape="1">
          <a:blip r:embed="rId5"/>
          <a:srcRect l="-2837" t="1438" r="2837" b="16463"/>
          <a:stretch/>
        </p:blipFill>
        <p:spPr>
          <a:xfrm>
            <a:off x="10895011" y="3048000"/>
            <a:ext cx="1028700" cy="1115646"/>
          </a:xfrm>
          <a:prstGeom prst="rect">
            <a:avLst/>
          </a:prstGeom>
        </p:spPr>
      </p:pic>
      <p:sp>
        <p:nvSpPr>
          <p:cNvPr id="20" name="Rectangle 19"/>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21" name="Rectangle 20"/>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5" name="Rectangle 24"/>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7" name="Picture 26"/>
          <p:cNvPicPr>
            <a:picLocks noChangeAspect="1"/>
          </p:cNvPicPr>
          <p:nvPr/>
        </p:nvPicPr>
        <p:blipFill rotWithShape="1">
          <a:blip r:embed="rId6"/>
          <a:srcRect b="17367"/>
          <a:stretch/>
        </p:blipFill>
        <p:spPr>
          <a:xfrm>
            <a:off x="9904412" y="3173046"/>
            <a:ext cx="927100" cy="1017954"/>
          </a:xfrm>
          <a:prstGeom prst="rect">
            <a:avLst/>
          </a:prstGeom>
        </p:spPr>
      </p:pic>
      <p:pic>
        <p:nvPicPr>
          <p:cNvPr id="22" name="Picture 21"/>
          <p:cNvPicPr>
            <a:picLocks noChangeAspect="1"/>
          </p:cNvPicPr>
          <p:nvPr/>
        </p:nvPicPr>
        <p:blipFill>
          <a:blip r:embed="rId7"/>
          <a:stretch>
            <a:fillRect/>
          </a:stretch>
        </p:blipFill>
        <p:spPr>
          <a:xfrm>
            <a:off x="1751012" y="457200"/>
            <a:ext cx="8882744" cy="6477000"/>
          </a:xfrm>
          <a:prstGeom prst="rect">
            <a:avLst/>
          </a:prstGeom>
        </p:spPr>
      </p:pic>
      <p:sp>
        <p:nvSpPr>
          <p:cNvPr id="28" name="TextBox 27"/>
          <p:cNvSpPr txBox="1"/>
          <p:nvPr/>
        </p:nvSpPr>
        <p:spPr>
          <a:xfrm>
            <a:off x="3997841" y="6486525"/>
            <a:ext cx="3431310" cy="369332"/>
          </a:xfrm>
          <a:prstGeom prst="rect">
            <a:avLst/>
          </a:prstGeom>
          <a:noFill/>
        </p:spPr>
        <p:txBody>
          <a:bodyPr wrap="none" rtlCol="0">
            <a:spAutoFit/>
          </a:bodyPr>
          <a:lstStyle/>
          <a:p>
            <a:r>
              <a:rPr lang="en-US" dirty="0" smtClean="0">
                <a:solidFill>
                  <a:schemeClr val="bg1"/>
                </a:solidFill>
              </a:rPr>
              <a:t>http://code.google.com/p/odata4j</a:t>
            </a:r>
            <a:endParaRPr lang="en-US" dirty="0">
              <a:solidFill>
                <a:schemeClr val="bg1"/>
              </a:solidFill>
            </a:endParaRPr>
          </a:p>
        </p:txBody>
      </p:sp>
    </p:spTree>
    <p:extLst>
      <p:ext uri="{BB962C8B-B14F-4D97-AF65-F5344CB8AC3E}">
        <p14:creationId xmlns:p14="http://schemas.microsoft.com/office/powerpoint/2010/main" val="164334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5445771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68086893"/>
      </p:ext>
    </p:extLst>
  </p:cSld>
  <p:clrMapOvr>
    <a:masterClrMapping/>
  </p:clrMapOvr>
  <mc:AlternateContent xmlns:mc="http://schemas.openxmlformats.org/markup-compatibility/2006" xmlns:p14="http://schemas.microsoft.com/office/powerpoint/2010/main">
    <mc:Choice Requires="p14">
      <p:transition p14:dur="0" advTm="1829"/>
    </mc:Choice>
    <mc:Fallback xmlns="">
      <p:transition xmlns:p14="http://schemas.microsoft.com/office/powerpoint/2010/main" advTm="1829"/>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217612" y="2514600"/>
            <a:ext cx="814388" cy="1585914"/>
            <a:chOff x="865922" y="1494693"/>
            <a:chExt cx="1500188" cy="3033714"/>
          </a:xfrm>
        </p:grpSpPr>
        <p:pic>
          <p:nvPicPr>
            <p:cNvPr id="15" name="Picture 14"/>
            <p:cNvPicPr>
              <a:picLocks noChangeAspect="1"/>
            </p:cNvPicPr>
            <p:nvPr/>
          </p:nvPicPr>
          <p:blipFill>
            <a:blip r:embed="rId2"/>
            <a:stretch>
              <a:fillRect/>
            </a:stretch>
          </p:blipFill>
          <p:spPr>
            <a:xfrm>
              <a:off x="865922" y="1494693"/>
              <a:ext cx="1500188" cy="3033714"/>
            </a:xfrm>
            <a:prstGeom prst="rect">
              <a:avLst/>
            </a:prstGeom>
          </p:spPr>
        </p:pic>
        <p:pic>
          <p:nvPicPr>
            <p:cNvPr id="16" name="Picture 15"/>
            <p:cNvPicPr>
              <a:picLocks noChangeAspect="1"/>
            </p:cNvPicPr>
            <p:nvPr/>
          </p:nvPicPr>
          <p:blipFill>
            <a:blip r:embed="rId3"/>
            <a:stretch>
              <a:fillRect/>
            </a:stretch>
          </p:blipFill>
          <p:spPr>
            <a:xfrm>
              <a:off x="989012" y="1905000"/>
              <a:ext cx="1219200" cy="1828800"/>
            </a:xfrm>
            <a:prstGeom prst="rect">
              <a:avLst/>
            </a:prstGeom>
          </p:spPr>
        </p:pic>
      </p:grpSp>
      <p:sp>
        <p:nvSpPr>
          <p:cNvPr id="17" name="Rectangle 16"/>
          <p:cNvSpPr/>
          <p:nvPr/>
        </p:nvSpPr>
        <p:spPr>
          <a:xfrm>
            <a:off x="608014" y="4191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8309857" y="2814717"/>
            <a:ext cx="1594555" cy="1524000"/>
          </a:xfrm>
          <a:prstGeom prst="rect">
            <a:avLst/>
          </a:prstGeom>
        </p:spPr>
      </p:pic>
      <p:sp>
        <p:nvSpPr>
          <p:cNvPr id="18" name="Rectangle 17"/>
          <p:cNvSpPr/>
          <p:nvPr/>
        </p:nvSpPr>
        <p:spPr>
          <a:xfrm>
            <a:off x="6475414" y="3657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ODATA</a:t>
            </a:r>
          </a:p>
        </p:txBody>
      </p:sp>
      <p:pic>
        <p:nvPicPr>
          <p:cNvPr id="19" name="Picture 18"/>
          <p:cNvPicPr>
            <a:picLocks noChangeAspect="1"/>
          </p:cNvPicPr>
          <p:nvPr/>
        </p:nvPicPr>
        <p:blipFill rotWithShape="1">
          <a:blip r:embed="rId5"/>
          <a:srcRect l="-2837" t="1438" r="2837" b="16463"/>
          <a:stretch/>
        </p:blipFill>
        <p:spPr>
          <a:xfrm>
            <a:off x="10895011" y="3048000"/>
            <a:ext cx="1028700" cy="1115646"/>
          </a:xfrm>
          <a:prstGeom prst="rect">
            <a:avLst/>
          </a:prstGeom>
        </p:spPr>
      </p:pic>
      <p:sp>
        <p:nvSpPr>
          <p:cNvPr id="20" name="Rectangle 19"/>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21" name="Rectangle 20"/>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5" name="Rectangle 24"/>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7" name="Picture 26"/>
          <p:cNvPicPr>
            <a:picLocks noChangeAspect="1"/>
          </p:cNvPicPr>
          <p:nvPr/>
        </p:nvPicPr>
        <p:blipFill rotWithShape="1">
          <a:blip r:embed="rId6"/>
          <a:srcRect b="17367"/>
          <a:stretch/>
        </p:blipFill>
        <p:spPr>
          <a:xfrm>
            <a:off x="9904412" y="3173046"/>
            <a:ext cx="927100" cy="1017954"/>
          </a:xfrm>
          <a:prstGeom prst="rect">
            <a:avLst/>
          </a:prstGeom>
        </p:spPr>
      </p:pic>
      <p:pic>
        <p:nvPicPr>
          <p:cNvPr id="28" name="Picture 27"/>
          <p:cNvPicPr>
            <a:picLocks noChangeAspect="1"/>
          </p:cNvPicPr>
          <p:nvPr/>
        </p:nvPicPr>
        <p:blipFill>
          <a:blip r:embed="rId7"/>
          <a:stretch>
            <a:fillRect/>
          </a:stretch>
        </p:blipFill>
        <p:spPr>
          <a:xfrm>
            <a:off x="1624806" y="685800"/>
            <a:ext cx="8875629" cy="6172200"/>
          </a:xfrm>
          <a:prstGeom prst="rect">
            <a:avLst/>
          </a:prstGeom>
        </p:spPr>
      </p:pic>
      <p:pic>
        <p:nvPicPr>
          <p:cNvPr id="29" name="Picture 28"/>
          <p:cNvPicPr>
            <a:picLocks noChangeAspect="1"/>
          </p:cNvPicPr>
          <p:nvPr/>
        </p:nvPicPr>
        <p:blipFill>
          <a:blip r:embed="rId8"/>
          <a:stretch>
            <a:fillRect/>
          </a:stretch>
        </p:blipFill>
        <p:spPr>
          <a:xfrm>
            <a:off x="4984533" y="228604"/>
            <a:ext cx="5514317" cy="6109549"/>
          </a:xfrm>
          <a:prstGeom prst="rect">
            <a:avLst/>
          </a:prstGeom>
        </p:spPr>
      </p:pic>
      <p:sp>
        <p:nvSpPr>
          <p:cNvPr id="22" name="TextBox 21"/>
          <p:cNvSpPr txBox="1"/>
          <p:nvPr/>
        </p:nvSpPr>
        <p:spPr>
          <a:xfrm>
            <a:off x="4835960" y="6486529"/>
            <a:ext cx="2344212" cy="646331"/>
          </a:xfrm>
          <a:prstGeom prst="rect">
            <a:avLst/>
          </a:prstGeom>
          <a:noFill/>
        </p:spPr>
        <p:txBody>
          <a:bodyPr wrap="none" rtlCol="0">
            <a:spAutoFit/>
          </a:bodyPr>
          <a:lstStyle/>
          <a:p>
            <a:r>
              <a:rPr lang="en-US" dirty="0" smtClean="0">
                <a:solidFill>
                  <a:schemeClr val="bg1"/>
                </a:solidFill>
              </a:rPr>
              <a:t>http://www.restlet.org</a:t>
            </a:r>
          </a:p>
          <a:p>
            <a:endParaRPr lang="en-US" dirty="0">
              <a:solidFill>
                <a:schemeClr val="bg1"/>
              </a:solidFill>
            </a:endParaRPr>
          </a:p>
        </p:txBody>
      </p:sp>
    </p:spTree>
    <p:extLst>
      <p:ext uri="{BB962C8B-B14F-4D97-AF65-F5344CB8AC3E}">
        <p14:creationId xmlns:p14="http://schemas.microsoft.com/office/powerpoint/2010/main" val="413004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217612" y="2514600"/>
            <a:ext cx="814388" cy="1585914"/>
            <a:chOff x="865922" y="1494693"/>
            <a:chExt cx="1500188" cy="3033714"/>
          </a:xfrm>
        </p:grpSpPr>
        <p:pic>
          <p:nvPicPr>
            <p:cNvPr id="15" name="Picture 14"/>
            <p:cNvPicPr>
              <a:picLocks noChangeAspect="1"/>
            </p:cNvPicPr>
            <p:nvPr/>
          </p:nvPicPr>
          <p:blipFill>
            <a:blip r:embed="rId2"/>
            <a:stretch>
              <a:fillRect/>
            </a:stretch>
          </p:blipFill>
          <p:spPr>
            <a:xfrm>
              <a:off x="865922" y="1494693"/>
              <a:ext cx="1500188" cy="3033714"/>
            </a:xfrm>
            <a:prstGeom prst="rect">
              <a:avLst/>
            </a:prstGeom>
          </p:spPr>
        </p:pic>
        <p:pic>
          <p:nvPicPr>
            <p:cNvPr id="16" name="Picture 15"/>
            <p:cNvPicPr>
              <a:picLocks noChangeAspect="1"/>
            </p:cNvPicPr>
            <p:nvPr/>
          </p:nvPicPr>
          <p:blipFill>
            <a:blip r:embed="rId3"/>
            <a:stretch>
              <a:fillRect/>
            </a:stretch>
          </p:blipFill>
          <p:spPr>
            <a:xfrm>
              <a:off x="989012" y="1905000"/>
              <a:ext cx="1219200" cy="1828800"/>
            </a:xfrm>
            <a:prstGeom prst="rect">
              <a:avLst/>
            </a:prstGeom>
          </p:spPr>
        </p:pic>
      </p:grpSp>
      <p:sp>
        <p:nvSpPr>
          <p:cNvPr id="17" name="Rectangle 16"/>
          <p:cNvSpPr/>
          <p:nvPr/>
        </p:nvSpPr>
        <p:spPr>
          <a:xfrm>
            <a:off x="608014" y="4191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8309857" y="2814717"/>
            <a:ext cx="1594555" cy="1524000"/>
          </a:xfrm>
          <a:prstGeom prst="rect">
            <a:avLst/>
          </a:prstGeom>
        </p:spPr>
      </p:pic>
      <p:sp>
        <p:nvSpPr>
          <p:cNvPr id="18" name="Rectangle 17"/>
          <p:cNvSpPr/>
          <p:nvPr/>
        </p:nvSpPr>
        <p:spPr>
          <a:xfrm>
            <a:off x="6475414" y="3657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ODATA</a:t>
            </a:r>
          </a:p>
        </p:txBody>
      </p:sp>
      <p:pic>
        <p:nvPicPr>
          <p:cNvPr id="19" name="Picture 18"/>
          <p:cNvPicPr>
            <a:picLocks noChangeAspect="1"/>
          </p:cNvPicPr>
          <p:nvPr/>
        </p:nvPicPr>
        <p:blipFill rotWithShape="1">
          <a:blip r:embed="rId5"/>
          <a:srcRect l="-2837" t="1438" r="2837" b="16463"/>
          <a:stretch/>
        </p:blipFill>
        <p:spPr>
          <a:xfrm>
            <a:off x="10895011" y="3048000"/>
            <a:ext cx="1028700" cy="1115646"/>
          </a:xfrm>
          <a:prstGeom prst="rect">
            <a:avLst/>
          </a:prstGeom>
        </p:spPr>
      </p:pic>
      <p:sp>
        <p:nvSpPr>
          <p:cNvPr id="20" name="Rectangle 19"/>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21" name="Rectangle 20"/>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5" name="Rectangle 24"/>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7" name="Picture 26"/>
          <p:cNvPicPr>
            <a:picLocks noChangeAspect="1"/>
          </p:cNvPicPr>
          <p:nvPr/>
        </p:nvPicPr>
        <p:blipFill rotWithShape="1">
          <a:blip r:embed="rId6"/>
          <a:srcRect b="17367"/>
          <a:stretch/>
        </p:blipFill>
        <p:spPr>
          <a:xfrm>
            <a:off x="9904412" y="3173046"/>
            <a:ext cx="927100" cy="1017954"/>
          </a:xfrm>
          <a:prstGeom prst="rect">
            <a:avLst/>
          </a:prstGeom>
        </p:spPr>
      </p:pic>
      <p:grpSp>
        <p:nvGrpSpPr>
          <p:cNvPr id="2" name="Group 1"/>
          <p:cNvGrpSpPr/>
          <p:nvPr/>
        </p:nvGrpSpPr>
        <p:grpSpPr>
          <a:xfrm>
            <a:off x="3198812" y="2133600"/>
            <a:ext cx="8915400" cy="3962400"/>
            <a:chOff x="3198812" y="2133600"/>
            <a:chExt cx="8915400" cy="3962400"/>
          </a:xfrm>
        </p:grpSpPr>
        <p:sp>
          <p:nvSpPr>
            <p:cNvPr id="22" name="TextBox 21"/>
            <p:cNvSpPr txBox="1"/>
            <p:nvPr/>
          </p:nvSpPr>
          <p:spPr>
            <a:xfrm>
              <a:off x="3198812" y="2514600"/>
              <a:ext cx="8915400" cy="35814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lib Simon</a:t>
              </a:r>
              <a:r>
                <a:rPr lang="en-US" sz="1600" dirty="0">
                  <a:solidFill>
                    <a:srgbClr val="FFFF00"/>
                  </a:solidFill>
                  <a:latin typeface="Consolas"/>
                  <a:cs typeface="Consolas"/>
                </a:rPr>
                <a:t>$ java -</a:t>
              </a:r>
              <a:r>
                <a:rPr lang="en-US" sz="1600" dirty="0" err="1">
                  <a:solidFill>
                    <a:srgbClr val="FFFF00"/>
                  </a:solidFill>
                  <a:latin typeface="Consolas"/>
                  <a:cs typeface="Consolas"/>
                </a:rPr>
                <a:t>cp</a:t>
              </a:r>
              <a:r>
                <a:rPr lang="en-US" sz="1600" dirty="0">
                  <a:solidFill>
                    <a:srgbClr val="FFFF00"/>
                  </a:solidFill>
                  <a:latin typeface="Consolas"/>
                  <a:cs typeface="Consolas"/>
                </a:rPr>
                <a:t> org.restlet.jar:org.restlet.ext.xml.jar:org.restlet.ext.atom.jar:org.restlet.ext.freemarker.jar:org.restlet.ext.odata.jar:org.freemarker.jar </a:t>
              </a:r>
              <a:r>
                <a:rPr lang="en-US" sz="1600" dirty="0" err="1">
                  <a:solidFill>
                    <a:srgbClr val="FFFF00"/>
                  </a:solidFill>
                  <a:latin typeface="Consolas"/>
                  <a:cs typeface="Consolas"/>
                </a:rPr>
                <a:t>org.restlet.ext.odata.Generator</a:t>
              </a:r>
              <a:r>
                <a:rPr lang="en-US" sz="1600" dirty="0">
                  <a:solidFill>
                    <a:srgbClr val="FFFF00"/>
                  </a:solidFill>
                  <a:latin typeface="Consolas"/>
                  <a:cs typeface="Consolas"/>
                </a:rPr>
                <a:t> http://sguest01/</a:t>
              </a:r>
              <a:r>
                <a:rPr lang="en-US" sz="1600" dirty="0" err="1">
                  <a:solidFill>
                    <a:srgbClr val="FFFF00"/>
                  </a:solidFill>
                  <a:latin typeface="Consolas"/>
                  <a:cs typeface="Consolas"/>
                </a:rPr>
                <a:t>TRMobile</a:t>
              </a:r>
              <a:r>
                <a:rPr lang="en-US" sz="1600" dirty="0">
                  <a:solidFill>
                    <a:srgbClr val="FFFF00"/>
                  </a:solidFill>
                  <a:latin typeface="Consolas"/>
                  <a:cs typeface="Consolas"/>
                </a:rPr>
                <a:t>/Services/</a:t>
              </a:r>
              <a:r>
                <a:rPr lang="en-US" sz="1600" dirty="0" err="1">
                  <a:solidFill>
                    <a:srgbClr val="FFFF00"/>
                  </a:solidFill>
                  <a:latin typeface="Consolas"/>
                  <a:cs typeface="Consolas"/>
                </a:rPr>
                <a:t>ODATA.svc</a:t>
              </a:r>
              <a:r>
                <a:rPr lang="en-US" sz="1600" dirty="0">
                  <a:solidFill>
                    <a:srgbClr val="FFFF00"/>
                  </a:solidFill>
                  <a:latin typeface="Consolas"/>
                  <a:cs typeface="Consolas"/>
                </a:rPr>
                <a:t> ~/Desktop/ARC310/</a:t>
              </a:r>
              <a:r>
                <a:rPr lang="en-US" sz="1600" dirty="0" err="1">
                  <a:solidFill>
                    <a:srgbClr val="FFFF00"/>
                  </a:solidFill>
                  <a:latin typeface="Consolas"/>
                  <a:cs typeface="Consolas"/>
                </a:rPr>
                <a:t>restlet</a:t>
              </a:r>
              <a:r>
                <a:rPr lang="en-US" sz="1600" dirty="0">
                  <a:solidFill>
                    <a:srgbClr val="FFFF00"/>
                  </a:solidFill>
                  <a:latin typeface="Consolas"/>
                  <a:cs typeface="Consolas"/>
                </a:rPr>
                <a:t>-proxy/</a:t>
              </a:r>
            </a:p>
            <a:p>
              <a:r>
                <a:rPr lang="en-US" sz="1600" dirty="0">
                  <a:solidFill>
                    <a:srgbClr val="FFFF00"/>
                  </a:solidFill>
                  <a:latin typeface="Consolas"/>
                  <a:cs typeface="Consolas"/>
                </a:rPr>
                <a:t>---------------------------</a:t>
              </a:r>
            </a:p>
            <a:p>
              <a:r>
                <a:rPr lang="en-US" sz="1600" dirty="0" err="1">
                  <a:solidFill>
                    <a:srgbClr val="FFFF00"/>
                  </a:solidFill>
                  <a:latin typeface="Consolas"/>
                  <a:cs typeface="Consolas"/>
                </a:rPr>
                <a:t>OData</a:t>
              </a:r>
              <a:r>
                <a:rPr lang="en-US" sz="1600" dirty="0">
                  <a:solidFill>
                    <a:srgbClr val="FFFF00"/>
                  </a:solidFill>
                  <a:latin typeface="Consolas"/>
                  <a:cs typeface="Consolas"/>
                </a:rPr>
                <a:t> client code generator</a:t>
              </a:r>
            </a:p>
            <a:p>
              <a:r>
                <a:rPr lang="en-US" sz="1600" dirty="0">
                  <a:solidFill>
                    <a:srgbClr val="FFFF00"/>
                  </a:solidFill>
                  <a:latin typeface="Consolas"/>
                  <a:cs typeface="Consolas"/>
                </a:rPr>
                <a:t>---------------------------</a:t>
              </a:r>
            </a:p>
            <a:p>
              <a:r>
                <a:rPr lang="en-US" sz="1600" dirty="0" smtClean="0">
                  <a:solidFill>
                    <a:srgbClr val="FFFF00"/>
                  </a:solidFill>
                  <a:latin typeface="Consolas"/>
                  <a:cs typeface="Consolas"/>
                </a:rPr>
                <a:t>...</a:t>
              </a:r>
            </a:p>
            <a:p>
              <a:r>
                <a:rPr lang="en-US" sz="1600" dirty="0" smtClean="0">
                  <a:solidFill>
                    <a:srgbClr val="FFFF00"/>
                  </a:solidFill>
                  <a:latin typeface="Consolas"/>
                  <a:cs typeface="Consolas"/>
                </a:rPr>
                <a:t>The </a:t>
              </a:r>
              <a:r>
                <a:rPr lang="en-US" sz="1600" dirty="0">
                  <a:solidFill>
                    <a:srgbClr val="FFFF00"/>
                  </a:solidFill>
                  <a:latin typeface="Consolas"/>
                  <a:cs typeface="Consolas"/>
                </a:rPr>
                <a:t>source code has been generated in directory: /Users/Simon/Desktop/ARC310/</a:t>
              </a:r>
              <a:r>
                <a:rPr lang="en-US" sz="1600" dirty="0" err="1">
                  <a:solidFill>
                    <a:srgbClr val="FFFF00"/>
                  </a:solidFill>
                  <a:latin typeface="Consolas"/>
                  <a:cs typeface="Consolas"/>
                </a:rPr>
                <a:t>restlet</a:t>
              </a:r>
              <a:r>
                <a:rPr lang="en-US" sz="1600" dirty="0">
                  <a:solidFill>
                    <a:srgbClr val="FFFF00"/>
                  </a:solidFill>
                  <a:latin typeface="Consolas"/>
                  <a:cs typeface="Consolas"/>
                </a:rPr>
                <a:t>-proxy</a:t>
              </a:r>
            </a:p>
            <a:p>
              <a:endParaRPr lang="en-US" sz="1600" dirty="0">
                <a:solidFill>
                  <a:srgbClr val="FFFF00"/>
                </a:solidFill>
                <a:latin typeface="Consolas"/>
                <a:cs typeface="Consolas"/>
              </a:endParaRPr>
            </a:p>
          </p:txBody>
        </p:sp>
        <p:sp>
          <p:nvSpPr>
            <p:cNvPr id="30" name="Rectangle 29"/>
            <p:cNvSpPr/>
            <p:nvPr/>
          </p:nvSpPr>
          <p:spPr>
            <a:xfrm>
              <a:off x="3198812" y="2133600"/>
              <a:ext cx="4267200" cy="369332"/>
            </a:xfrm>
            <a:prstGeom prst="rect">
              <a:avLst/>
            </a:prstGeom>
          </p:spPr>
          <p:txBody>
            <a:bodyPr wrap="square">
              <a:spAutoFit/>
            </a:bodyPr>
            <a:lstStyle/>
            <a:p>
              <a:r>
                <a:rPr lang="pl-PL" dirty="0" smtClean="0">
                  <a:solidFill>
                    <a:srgbClr val="FFFFFF"/>
                  </a:solidFill>
                  <a:latin typeface="Segoe UI" pitchFamily="34" charset="0"/>
                  <a:ea typeface="Segoe UI" pitchFamily="34" charset="0"/>
                  <a:cs typeface="Segoe UI" pitchFamily="34" charset="0"/>
                </a:rPr>
                <a:t>Proxy </a:t>
              </a:r>
              <a:r>
                <a:rPr lang="pl-PL" dirty="0" err="1" smtClean="0">
                  <a:solidFill>
                    <a:srgbClr val="FFFFFF"/>
                  </a:solidFill>
                  <a:latin typeface="Segoe UI" pitchFamily="34" charset="0"/>
                  <a:ea typeface="Segoe UI" pitchFamily="34" charset="0"/>
                  <a:cs typeface="Segoe UI" pitchFamily="34" charset="0"/>
                </a:rPr>
                <a:t>Generation</a:t>
              </a:r>
              <a:endParaRPr lang="en-US" dirty="0">
                <a:solidFill>
                  <a:srgbClr val="FFFFFF"/>
                </a:solidFill>
                <a:latin typeface="Segoe UI" pitchFamily="34" charset="0"/>
                <a:ea typeface="Segoe UI" pitchFamily="34" charset="0"/>
                <a:cs typeface="Segoe UI" pitchFamily="34" charset="0"/>
              </a:endParaRPr>
            </a:p>
          </p:txBody>
        </p:sp>
      </p:grpSp>
      <p:sp>
        <p:nvSpPr>
          <p:cNvPr id="31" name="Rectangle 30"/>
          <p:cNvSpPr/>
          <p:nvPr/>
        </p:nvSpPr>
        <p:spPr>
          <a:xfrm>
            <a:off x="3198812" y="1371602"/>
            <a:ext cx="7772399" cy="646331"/>
          </a:xfrm>
          <a:prstGeom prst="rect">
            <a:avLst/>
          </a:prstGeom>
        </p:spPr>
        <p:txBody>
          <a:bodyPr wrap="square">
            <a:spAutoFit/>
          </a:bodyPr>
          <a:lstStyle/>
          <a:p>
            <a:r>
              <a:rPr lang="pl-PL" dirty="0" err="1" smtClean="0">
                <a:solidFill>
                  <a:srgbClr val="FFFF00"/>
                </a:solidFill>
                <a:latin typeface="Segoe UI" pitchFamily="34" charset="0"/>
                <a:ea typeface="Segoe UI" pitchFamily="34" charset="0"/>
                <a:cs typeface="Segoe UI" pitchFamily="34" charset="0"/>
              </a:rPr>
              <a:t>Note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Must</a:t>
            </a:r>
            <a:r>
              <a:rPr lang="pl-PL" dirty="0" smtClean="0">
                <a:solidFill>
                  <a:srgbClr val="FFFF00"/>
                </a:solidFill>
                <a:latin typeface="Segoe UI" pitchFamily="34" charset="0"/>
                <a:ea typeface="Segoe UI" pitchFamily="34" charset="0"/>
                <a:cs typeface="Segoe UI" pitchFamily="34" charset="0"/>
              </a:rPr>
              <a:t> be </a:t>
            </a:r>
            <a:r>
              <a:rPr lang="pl-PL" dirty="0" err="1" smtClean="0">
                <a:solidFill>
                  <a:srgbClr val="FFFF00"/>
                </a:solidFill>
                <a:latin typeface="Segoe UI" pitchFamily="34" charset="0"/>
                <a:ea typeface="Segoe UI" pitchFamily="34" charset="0"/>
                <a:cs typeface="Segoe UI" pitchFamily="34" charset="0"/>
              </a:rPr>
              <a:t>done</a:t>
            </a:r>
            <a:r>
              <a:rPr lang="pl-PL" dirty="0" smtClean="0">
                <a:solidFill>
                  <a:srgbClr val="FFFF00"/>
                </a:solidFill>
                <a:latin typeface="Segoe UI" pitchFamily="34" charset="0"/>
                <a:ea typeface="Segoe UI" pitchFamily="34" charset="0"/>
                <a:cs typeface="Segoe UI" pitchFamily="34" charset="0"/>
              </a:rPr>
              <a:t> with the </a:t>
            </a:r>
            <a:r>
              <a:rPr lang="pl-PL" dirty="0" err="1" smtClean="0">
                <a:solidFill>
                  <a:srgbClr val="FFFF00"/>
                </a:solidFill>
                <a:latin typeface="Segoe UI" pitchFamily="34" charset="0"/>
                <a:ea typeface="Segoe UI" pitchFamily="34" charset="0"/>
                <a:cs typeface="Segoe UI" pitchFamily="34" charset="0"/>
              </a:rPr>
              <a:t>full</a:t>
            </a:r>
            <a:r>
              <a:rPr lang="pl-PL" dirty="0" smtClean="0">
                <a:solidFill>
                  <a:srgbClr val="FFFF00"/>
                </a:solidFill>
                <a:latin typeface="Segoe UI" pitchFamily="34" charset="0"/>
                <a:ea typeface="Segoe UI" pitchFamily="34" charset="0"/>
                <a:cs typeface="Segoe UI" pitchFamily="34" charset="0"/>
              </a:rPr>
              <a:t> JSE version of </a:t>
            </a:r>
            <a:r>
              <a:rPr lang="pl-PL" dirty="0" err="1" smtClean="0">
                <a:solidFill>
                  <a:srgbClr val="FFFF00"/>
                </a:solidFill>
                <a:latin typeface="Segoe UI" pitchFamily="34" charset="0"/>
                <a:ea typeface="Segoe UI" pitchFamily="34" charset="0"/>
                <a:cs typeface="Segoe UI" pitchFamily="34" charset="0"/>
              </a:rPr>
              <a:t>Restlet.jar</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libraries</a:t>
            </a:r>
            <a:r>
              <a:rPr lang="pl-PL" dirty="0" smtClean="0">
                <a:solidFill>
                  <a:srgbClr val="FFFF00"/>
                </a:solidFill>
                <a:latin typeface="Segoe UI" pitchFamily="34" charset="0"/>
                <a:ea typeface="Segoe UI" pitchFamily="34" charset="0"/>
                <a:cs typeface="Segoe UI" pitchFamily="34" charset="0"/>
              </a:rPr>
              <a:t> (no generator in the Android version)!</a:t>
            </a:r>
            <a:endParaRPr lang="en-US" dirty="0">
              <a:solidFill>
                <a:srgbClr val="FFFF00"/>
              </a:solidFill>
              <a:latin typeface="Segoe UI" pitchFamily="34" charset="0"/>
              <a:ea typeface="Segoe UI" pitchFamily="34" charset="0"/>
              <a:cs typeface="Segoe UI" pitchFamily="34" charset="0"/>
            </a:endParaRPr>
          </a:p>
        </p:txBody>
      </p:sp>
      <p:pic>
        <p:nvPicPr>
          <p:cNvPr id="32" name="Picture 31"/>
          <p:cNvPicPr>
            <a:picLocks noChangeAspect="1"/>
          </p:cNvPicPr>
          <p:nvPr/>
        </p:nvPicPr>
        <p:blipFill>
          <a:blip r:embed="rId7"/>
          <a:stretch>
            <a:fillRect/>
          </a:stretch>
        </p:blipFill>
        <p:spPr>
          <a:xfrm>
            <a:off x="5256212" y="1295400"/>
            <a:ext cx="5079999" cy="4584700"/>
          </a:xfrm>
          <a:prstGeom prst="rect">
            <a:avLst/>
          </a:prstGeom>
        </p:spPr>
      </p:pic>
    </p:spTree>
    <p:extLst>
      <p:ext uri="{BB962C8B-B14F-4D97-AF65-F5344CB8AC3E}">
        <p14:creationId xmlns:p14="http://schemas.microsoft.com/office/powerpoint/2010/main" val="37653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31814" y="2069070"/>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217612" y="2514600"/>
            <a:ext cx="814388" cy="1585914"/>
            <a:chOff x="865922" y="1494693"/>
            <a:chExt cx="1500188" cy="3033714"/>
          </a:xfrm>
        </p:grpSpPr>
        <p:pic>
          <p:nvPicPr>
            <p:cNvPr id="15" name="Picture 14"/>
            <p:cNvPicPr>
              <a:picLocks noChangeAspect="1"/>
            </p:cNvPicPr>
            <p:nvPr/>
          </p:nvPicPr>
          <p:blipFill>
            <a:blip r:embed="rId2"/>
            <a:stretch>
              <a:fillRect/>
            </a:stretch>
          </p:blipFill>
          <p:spPr>
            <a:xfrm>
              <a:off x="865922" y="1494693"/>
              <a:ext cx="1500188" cy="3033714"/>
            </a:xfrm>
            <a:prstGeom prst="rect">
              <a:avLst/>
            </a:prstGeom>
          </p:spPr>
        </p:pic>
        <p:pic>
          <p:nvPicPr>
            <p:cNvPr id="16" name="Picture 15"/>
            <p:cNvPicPr>
              <a:picLocks noChangeAspect="1"/>
            </p:cNvPicPr>
            <p:nvPr/>
          </p:nvPicPr>
          <p:blipFill>
            <a:blip r:embed="rId3"/>
            <a:stretch>
              <a:fillRect/>
            </a:stretch>
          </p:blipFill>
          <p:spPr>
            <a:xfrm>
              <a:off x="989012" y="1905000"/>
              <a:ext cx="1219200" cy="1828800"/>
            </a:xfrm>
            <a:prstGeom prst="rect">
              <a:avLst/>
            </a:prstGeom>
          </p:spPr>
        </p:pic>
      </p:grpSp>
      <p:sp>
        <p:nvSpPr>
          <p:cNvPr id="17" name="Rectangle 16"/>
          <p:cNvSpPr/>
          <p:nvPr/>
        </p:nvSpPr>
        <p:spPr>
          <a:xfrm>
            <a:off x="608014" y="4191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13" name="Picture 12"/>
          <p:cNvPicPr>
            <a:picLocks noChangeAspect="1"/>
          </p:cNvPicPr>
          <p:nvPr/>
        </p:nvPicPr>
        <p:blipFill>
          <a:blip r:embed="rId4"/>
          <a:stretch>
            <a:fillRect/>
          </a:stretch>
        </p:blipFill>
        <p:spPr>
          <a:xfrm>
            <a:off x="8309857" y="2814717"/>
            <a:ext cx="1594555" cy="1524000"/>
          </a:xfrm>
          <a:prstGeom prst="rect">
            <a:avLst/>
          </a:prstGeom>
        </p:spPr>
      </p:pic>
      <p:sp>
        <p:nvSpPr>
          <p:cNvPr id="18" name="Rectangle 17"/>
          <p:cNvSpPr/>
          <p:nvPr/>
        </p:nvSpPr>
        <p:spPr>
          <a:xfrm>
            <a:off x="6475414" y="3657600"/>
            <a:ext cx="2362199" cy="369332"/>
          </a:xfrm>
          <a:prstGeom prst="rect">
            <a:avLst/>
          </a:prstGeom>
        </p:spPr>
        <p:txBody>
          <a:bodyPr wrap="square">
            <a:spAutoFit/>
          </a:bodyPr>
          <a:lstStyle/>
          <a:p>
            <a:pPr algn="ctr"/>
            <a:r>
              <a:rPr lang="en-US" dirty="0" err="1" smtClean="0">
                <a:solidFill>
                  <a:srgbClr val="ACE58F"/>
                </a:solidFill>
                <a:latin typeface="Segoe UI" pitchFamily="34" charset="0"/>
                <a:ea typeface="Segoe UI" pitchFamily="34" charset="0"/>
                <a:cs typeface="Segoe UI" pitchFamily="34" charset="0"/>
              </a:rPr>
              <a:t>OData</a:t>
            </a:r>
            <a:endParaRPr lang="pl-PL" dirty="0" smtClean="0">
              <a:solidFill>
                <a:srgbClr val="ACE58F"/>
              </a:solidFill>
              <a:latin typeface="Segoe UI" pitchFamily="34" charset="0"/>
              <a:ea typeface="Segoe UI" pitchFamily="34" charset="0"/>
              <a:cs typeface="Segoe UI" pitchFamily="34" charset="0"/>
            </a:endParaRPr>
          </a:p>
        </p:txBody>
      </p:sp>
      <p:pic>
        <p:nvPicPr>
          <p:cNvPr id="19" name="Picture 18"/>
          <p:cNvPicPr>
            <a:picLocks noChangeAspect="1"/>
          </p:cNvPicPr>
          <p:nvPr/>
        </p:nvPicPr>
        <p:blipFill rotWithShape="1">
          <a:blip r:embed="rId5"/>
          <a:srcRect l="-2837" t="1438" r="2837" b="16463"/>
          <a:stretch/>
        </p:blipFill>
        <p:spPr>
          <a:xfrm>
            <a:off x="10895011" y="3048000"/>
            <a:ext cx="1028700" cy="1115646"/>
          </a:xfrm>
          <a:prstGeom prst="rect">
            <a:avLst/>
          </a:prstGeom>
        </p:spPr>
      </p:pic>
      <p:sp>
        <p:nvSpPr>
          <p:cNvPr id="20" name="Rectangle 19"/>
          <p:cNvSpPr/>
          <p:nvPr/>
        </p:nvSpPr>
        <p:spPr>
          <a:xfrm>
            <a:off x="7999414" y="4419600"/>
            <a:ext cx="2362199" cy="923330"/>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WCF</a:t>
            </a:r>
          </a:p>
          <a:p>
            <a:pPr algn="ctr"/>
            <a:r>
              <a:rPr lang="pl-PL" dirty="0" smtClean="0">
                <a:solidFill>
                  <a:srgbClr val="ACE58F"/>
                </a:solidFill>
                <a:latin typeface="Segoe UI" pitchFamily="34" charset="0"/>
                <a:ea typeface="Segoe UI" pitchFamily="34" charset="0"/>
                <a:cs typeface="Segoe UI" pitchFamily="34" charset="0"/>
              </a:rPr>
              <a:t>Data</a:t>
            </a:r>
          </a:p>
          <a:p>
            <a:pPr algn="ctr"/>
            <a:r>
              <a:rPr lang="pl-PL" dirty="0" smtClean="0">
                <a:solidFill>
                  <a:srgbClr val="ACE58F"/>
                </a:solidFill>
                <a:latin typeface="Segoe UI" pitchFamily="34" charset="0"/>
                <a:ea typeface="Segoe UI" pitchFamily="34" charset="0"/>
                <a:cs typeface="Segoe UI" pitchFamily="34" charset="0"/>
              </a:rPr>
              <a:t>Service</a:t>
            </a:r>
          </a:p>
        </p:txBody>
      </p:sp>
      <p:sp>
        <p:nvSpPr>
          <p:cNvPr id="21" name="Rectangle 20"/>
          <p:cNvSpPr/>
          <p:nvPr/>
        </p:nvSpPr>
        <p:spPr>
          <a:xfrm>
            <a:off x="9142414"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EDMX</a:t>
            </a:r>
          </a:p>
        </p:txBody>
      </p:sp>
      <p:sp>
        <p:nvSpPr>
          <p:cNvPr id="25" name="Rectangle 24"/>
          <p:cNvSpPr/>
          <p:nvPr/>
        </p:nvSpPr>
        <p:spPr>
          <a:xfrm>
            <a:off x="10285415" y="44196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SQL Server</a:t>
            </a:r>
          </a:p>
        </p:txBody>
      </p:sp>
      <p:pic>
        <p:nvPicPr>
          <p:cNvPr id="27" name="Picture 26"/>
          <p:cNvPicPr>
            <a:picLocks noChangeAspect="1"/>
          </p:cNvPicPr>
          <p:nvPr/>
        </p:nvPicPr>
        <p:blipFill rotWithShape="1">
          <a:blip r:embed="rId6"/>
          <a:srcRect b="17367"/>
          <a:stretch/>
        </p:blipFill>
        <p:spPr>
          <a:xfrm>
            <a:off x="9904412" y="3173046"/>
            <a:ext cx="927100" cy="1017954"/>
          </a:xfrm>
          <a:prstGeom prst="rect">
            <a:avLst/>
          </a:prstGeom>
        </p:spPr>
      </p:pic>
      <p:sp>
        <p:nvSpPr>
          <p:cNvPr id="22" name="TextBox 21"/>
          <p:cNvSpPr txBox="1"/>
          <p:nvPr/>
        </p:nvSpPr>
        <p:spPr>
          <a:xfrm>
            <a:off x="3198812" y="2057400"/>
            <a:ext cx="8915400" cy="3581400"/>
          </a:xfrm>
          <a:prstGeom prst="rect">
            <a:avLst/>
          </a:prstGeom>
          <a:solidFill>
            <a:schemeClr val="tx1">
              <a:alpha val="70000"/>
            </a:schemeClr>
          </a:solidFill>
        </p:spPr>
        <p:txBody>
          <a:bodyPr wrap="square" rtlCol="0">
            <a:noAutofit/>
          </a:bodyPr>
          <a:lstStyle/>
          <a:p>
            <a:r>
              <a:rPr lang="en-US" sz="1600" dirty="0" err="1" smtClean="0">
                <a:solidFill>
                  <a:srgbClr val="FFFF00"/>
                </a:solidFill>
                <a:latin typeface="Consolas"/>
                <a:cs typeface="Consolas"/>
              </a:rPr>
              <a:t>TrmobileWebModelsService</a:t>
            </a:r>
            <a:r>
              <a:rPr lang="en-US" sz="1600" dirty="0" smtClean="0">
                <a:solidFill>
                  <a:srgbClr val="FFFF00"/>
                </a:solidFill>
                <a:latin typeface="Consolas"/>
                <a:cs typeface="Consolas"/>
              </a:rPr>
              <a:t> </a:t>
            </a:r>
            <a:r>
              <a:rPr lang="en-US" sz="1600" dirty="0">
                <a:solidFill>
                  <a:srgbClr val="FFFF00"/>
                </a:solidFill>
                <a:latin typeface="Consolas"/>
                <a:cs typeface="Consolas"/>
              </a:rPr>
              <a:t>service = new </a:t>
            </a:r>
            <a:r>
              <a:rPr lang="en-US" sz="1600" dirty="0" err="1">
                <a:solidFill>
                  <a:srgbClr val="FFFF00"/>
                </a:solidFill>
                <a:latin typeface="Consolas"/>
                <a:cs typeface="Consolas"/>
              </a:rPr>
              <a:t>TrmobileWebModelsService</a:t>
            </a:r>
            <a:r>
              <a:rPr lang="en-US" sz="1600" dirty="0">
                <a:solidFill>
                  <a:srgbClr val="FFFF00"/>
                </a:solidFill>
                <a:latin typeface="Consolas"/>
                <a:cs typeface="Consolas"/>
              </a:rPr>
              <a:t>();</a:t>
            </a:r>
          </a:p>
          <a:p>
            <a:r>
              <a:rPr lang="en-US" sz="1600" dirty="0" smtClean="0">
                <a:solidFill>
                  <a:schemeClr val="bg1"/>
                </a:solidFill>
                <a:latin typeface="Consolas"/>
                <a:cs typeface="Consolas"/>
              </a:rPr>
              <a:t>Query</a:t>
            </a:r>
            <a:r>
              <a:rPr lang="en-US" sz="1600" dirty="0">
                <a:solidFill>
                  <a:schemeClr val="bg1"/>
                </a:solidFill>
                <a:latin typeface="Consolas"/>
                <a:cs typeface="Consolas"/>
              </a:rPr>
              <a:t>&lt;</a:t>
            </a:r>
            <a:r>
              <a:rPr lang="en-US" sz="1600" dirty="0" err="1">
                <a:solidFill>
                  <a:schemeClr val="bg1"/>
                </a:solidFill>
                <a:latin typeface="Consolas"/>
                <a:cs typeface="Consolas"/>
              </a:rPr>
              <a:t>sessionmodel.Session</a:t>
            </a:r>
            <a:r>
              <a:rPr lang="en-US" sz="1600" dirty="0">
                <a:solidFill>
                  <a:schemeClr val="bg1"/>
                </a:solidFill>
                <a:latin typeface="Consolas"/>
                <a:cs typeface="Consolas"/>
              </a:rPr>
              <a:t>&gt; query = </a:t>
            </a:r>
            <a:r>
              <a:rPr lang="en-US" sz="1600" dirty="0" err="1">
                <a:solidFill>
                  <a:schemeClr val="bg1"/>
                </a:solidFill>
                <a:latin typeface="Consolas"/>
                <a:cs typeface="Consolas"/>
              </a:rPr>
              <a:t>service.createSessionQuery</a:t>
            </a:r>
            <a:r>
              <a:rPr lang="en-US" sz="1600" dirty="0">
                <a:solidFill>
                  <a:schemeClr val="bg1"/>
                </a:solidFill>
                <a:latin typeface="Consolas"/>
                <a:cs typeface="Consolas"/>
              </a:rPr>
              <a:t>("/Sessions?$filter=</a:t>
            </a:r>
            <a:r>
              <a:rPr lang="en-US" sz="1600" dirty="0" err="1">
                <a:solidFill>
                  <a:schemeClr val="bg1"/>
                </a:solidFill>
                <a:latin typeface="Consolas"/>
                <a:cs typeface="Consolas"/>
              </a:rPr>
              <a:t>startswith</a:t>
            </a:r>
            <a:r>
              <a:rPr lang="en-US" sz="1600" dirty="0">
                <a:solidFill>
                  <a:schemeClr val="bg1"/>
                </a:solidFill>
                <a:latin typeface="Consolas"/>
                <a:cs typeface="Consolas"/>
              </a:rPr>
              <a:t>(</a:t>
            </a:r>
            <a:r>
              <a:rPr lang="en-US" sz="1600" dirty="0" err="1">
                <a:solidFill>
                  <a:schemeClr val="bg1"/>
                </a:solidFill>
                <a:latin typeface="Consolas"/>
                <a:cs typeface="Consolas"/>
              </a:rPr>
              <a:t>Code,'VIR</a:t>
            </a:r>
            <a:r>
              <a:rPr lang="en-US" sz="1600" dirty="0">
                <a:solidFill>
                  <a:schemeClr val="bg1"/>
                </a:solidFill>
                <a:latin typeface="Consolas"/>
                <a:cs typeface="Consolas"/>
              </a:rPr>
              <a:t>')%20eq%20true");</a:t>
            </a:r>
          </a:p>
          <a:p>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for </a:t>
            </a:r>
            <a:r>
              <a:rPr lang="en-US" sz="1600" dirty="0">
                <a:solidFill>
                  <a:srgbClr val="FFFF00"/>
                </a:solidFill>
                <a:latin typeface="Consolas"/>
                <a:cs typeface="Consolas"/>
              </a:rPr>
              <a:t>(Session session : query)</a:t>
            </a:r>
          </a:p>
          <a:p>
            <a:r>
              <a:rPr lang="en-US" sz="1600" dirty="0" smtClean="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 do work</a:t>
            </a:r>
          </a:p>
          <a:p>
            <a:r>
              <a:rPr lang="en-US" sz="1600" dirty="0">
                <a:solidFill>
                  <a:srgbClr val="FFFF00"/>
                </a:solidFill>
                <a:latin typeface="Consolas"/>
                <a:cs typeface="Consolas"/>
              </a:rPr>
              <a:t>}</a:t>
            </a:r>
          </a:p>
        </p:txBody>
      </p:sp>
      <p:sp>
        <p:nvSpPr>
          <p:cNvPr id="30" name="Rectangle 29"/>
          <p:cNvSpPr/>
          <p:nvPr/>
        </p:nvSpPr>
        <p:spPr>
          <a:xfrm>
            <a:off x="3198812" y="1676400"/>
            <a:ext cx="42672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Main.java</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080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Consuming an </a:t>
            </a:r>
            <a:r>
              <a:rPr lang="en-US" sz="2800" dirty="0" err="1" smtClean="0">
                <a:solidFill>
                  <a:schemeClr val="bg1"/>
                </a:solidFill>
                <a:latin typeface="Segoe UI" pitchFamily="34" charset="0"/>
                <a:ea typeface="Segoe UI" pitchFamily="34" charset="0"/>
                <a:cs typeface="Segoe UI" pitchFamily="34" charset="0"/>
              </a:rPr>
              <a:t>OData</a:t>
            </a:r>
            <a:r>
              <a:rPr lang="en-US" sz="2800" dirty="0" smtClean="0">
                <a:solidFill>
                  <a:schemeClr val="bg1"/>
                </a:solidFill>
                <a:latin typeface="Segoe UI" pitchFamily="34" charset="0"/>
                <a:ea typeface="Segoe UI" pitchFamily="34" charset="0"/>
                <a:cs typeface="Segoe UI" pitchFamily="34" charset="0"/>
              </a:rPr>
              <a:t> service on iPhone and Android</a:t>
            </a: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532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1191845"/>
            <a:ext cx="12188824" cy="707886"/>
          </a:xfrm>
          <a:prstGeom prst="rect">
            <a:avLst/>
          </a:prstGeom>
          <a:noFill/>
        </p:spPr>
        <p:txBody>
          <a:bodyPr wrap="square" rtlCol="0">
            <a:spAutoFit/>
          </a:bodyPr>
          <a:lstStyle/>
          <a:p>
            <a:pPr algn="ctr"/>
            <a:r>
              <a:rPr lang="en-US" sz="4000" dirty="0" smtClean="0">
                <a:solidFill>
                  <a:schemeClr val="bg1"/>
                </a:solidFill>
                <a:latin typeface="Segoe UI"/>
                <a:cs typeface="Segoe UI"/>
              </a:rPr>
              <a:t>Takeaways</a:t>
            </a:r>
            <a:endParaRPr lang="en-US" sz="4000" dirty="0">
              <a:solidFill>
                <a:schemeClr val="bg1"/>
              </a:solidFill>
              <a:latin typeface="Segoe UI"/>
              <a:cs typeface="Segoe UI"/>
            </a:endParaRPr>
          </a:p>
        </p:txBody>
      </p:sp>
      <p:grpSp>
        <p:nvGrpSpPr>
          <p:cNvPr id="3" name="Group 2"/>
          <p:cNvGrpSpPr/>
          <p:nvPr/>
        </p:nvGrpSpPr>
        <p:grpSpPr>
          <a:xfrm>
            <a:off x="684213" y="1418494"/>
            <a:ext cx="5410200" cy="5410200"/>
            <a:chOff x="684212" y="1418494"/>
            <a:chExt cx="5410200" cy="541020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2539" b="96875" l="9961" r="89844">
                          <a14:foregroundMark x1="83398" y1="75586" x2="83398" y2="75586"/>
                        </a14:backgroundRemoval>
                      </a14:imgEffect>
                    </a14:imgLayer>
                  </a14:imgProps>
                </a:ext>
              </a:extLst>
            </a:blip>
            <a:stretch>
              <a:fillRect/>
            </a:stretch>
          </p:blipFill>
          <p:spPr>
            <a:xfrm rot="5400000">
              <a:off x="684212" y="1418494"/>
              <a:ext cx="5410200" cy="5410200"/>
            </a:xfrm>
            <a:prstGeom prst="rect">
              <a:avLst/>
            </a:prstGeom>
          </p:spPr>
        </p:pic>
        <p:sp>
          <p:nvSpPr>
            <p:cNvPr id="4" name="TextBox 3"/>
            <p:cNvSpPr txBox="1"/>
            <p:nvPr/>
          </p:nvSpPr>
          <p:spPr>
            <a:xfrm>
              <a:off x="1360242" y="2504832"/>
              <a:ext cx="4124570" cy="3190631"/>
            </a:xfrm>
            <a:prstGeom prst="rect">
              <a:avLst/>
            </a:prstGeom>
            <a:solidFill>
              <a:schemeClr val="tx1">
                <a:alpha val="38000"/>
              </a:schemeClr>
            </a:solidFill>
          </p:spPr>
          <p:txBody>
            <a:bodyPr wrap="square" rtlCol="0">
              <a:noAutofit/>
            </a:bodyPr>
            <a:lstStyle/>
            <a:p>
              <a:r>
                <a:rPr lang="en-US" dirty="0" smtClean="0">
                  <a:solidFill>
                    <a:srgbClr val="ACE58F"/>
                  </a:solidFill>
                </a:rPr>
                <a:t>Recommendations:</a:t>
              </a:r>
            </a:p>
            <a:p>
              <a:endParaRPr lang="en-US" dirty="0">
                <a:solidFill>
                  <a:srgbClr val="ACE58F"/>
                </a:solidFill>
              </a:endParaRPr>
            </a:p>
            <a:p>
              <a:pPr marL="285750" indent="-285750">
                <a:buFontTx/>
                <a:buChar char="•"/>
              </a:pPr>
              <a:r>
                <a:rPr lang="en-US" dirty="0" smtClean="0">
                  <a:solidFill>
                    <a:srgbClr val="ACE58F"/>
                  </a:solidFill>
                </a:rPr>
                <a:t>Easy to create feeds using </a:t>
              </a:r>
              <a:r>
                <a:rPr lang="en-US" dirty="0" err="1" smtClean="0">
                  <a:solidFill>
                    <a:srgbClr val="ACE58F"/>
                  </a:solidFill>
                </a:rPr>
                <a:t>OData</a:t>
              </a:r>
              <a:endParaRPr lang="en-US" dirty="0" smtClean="0">
                <a:solidFill>
                  <a:srgbClr val="ACE58F"/>
                </a:solidFill>
              </a:endParaRPr>
            </a:p>
            <a:p>
              <a:pPr marL="285750" indent="-285750">
                <a:buFontTx/>
                <a:buChar char="•"/>
              </a:pPr>
              <a:r>
                <a:rPr lang="en-US" dirty="0" smtClean="0">
                  <a:solidFill>
                    <a:srgbClr val="ACE58F"/>
                  </a:solidFill>
                </a:rPr>
                <a:t>Easy to consume through native libraries</a:t>
              </a:r>
            </a:p>
            <a:p>
              <a:pPr marL="285750" indent="-285750">
                <a:buFontTx/>
                <a:buChar char="•"/>
              </a:pPr>
              <a:r>
                <a:rPr lang="en-US" dirty="0" smtClean="0">
                  <a:solidFill>
                    <a:srgbClr val="ACE58F"/>
                  </a:solidFill>
                </a:rPr>
                <a:t>Easy to consume lists exposed by SharePoint 2010</a:t>
              </a:r>
            </a:p>
            <a:p>
              <a:endParaRPr lang="en-US" dirty="0">
                <a:solidFill>
                  <a:srgbClr val="ACE58F"/>
                </a:solidFill>
              </a:endParaRPr>
            </a:p>
            <a:p>
              <a:endParaRPr lang="en-US" dirty="0">
                <a:solidFill>
                  <a:srgbClr val="ACE58F"/>
                </a:solidFill>
              </a:endParaRPr>
            </a:p>
          </p:txBody>
        </p:sp>
      </p:grpSp>
      <p:grpSp>
        <p:nvGrpSpPr>
          <p:cNvPr id="7" name="Group 6"/>
          <p:cNvGrpSpPr/>
          <p:nvPr/>
        </p:nvGrpSpPr>
        <p:grpSpPr>
          <a:xfrm>
            <a:off x="6094413" y="1418495"/>
            <a:ext cx="5410200" cy="5410200"/>
            <a:chOff x="6094412" y="1418495"/>
            <a:chExt cx="5410200" cy="541020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4">
                      <a14:imgEffect>
                        <a14:backgroundRemoval t="2148" b="96875" l="9961" r="89844">
                          <a14:foregroundMark x1="35156" y1="91602" x2="35156" y2="91602"/>
                        </a14:backgroundRemoval>
                      </a14:imgEffect>
                    </a14:imgLayer>
                  </a14:imgProps>
                </a:ext>
              </a:extLst>
            </a:blip>
            <a:stretch>
              <a:fillRect/>
            </a:stretch>
          </p:blipFill>
          <p:spPr>
            <a:xfrm rot="16200000" flipH="1">
              <a:off x="6094412" y="1418495"/>
              <a:ext cx="5410200" cy="5410200"/>
            </a:xfrm>
            <a:prstGeom prst="rect">
              <a:avLst/>
            </a:prstGeom>
          </p:spPr>
        </p:pic>
        <p:pic>
          <p:nvPicPr>
            <p:cNvPr id="8" name="Picture 7"/>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33000"/>
                      </a14:imgEffect>
                      <a14:imgEffect>
                        <a14:brightnessContrast bright="-40000" contrast="40000"/>
                      </a14:imgEffect>
                    </a14:imgLayer>
                  </a14:imgProps>
                </a:ext>
              </a:extLst>
            </a:blip>
            <a:stretch>
              <a:fillRect/>
            </a:stretch>
          </p:blipFill>
          <p:spPr>
            <a:xfrm>
              <a:off x="6741132" y="2532186"/>
              <a:ext cx="4077680" cy="3157013"/>
            </a:xfrm>
            <a:prstGeom prst="rect">
              <a:avLst/>
            </a:prstGeom>
          </p:spPr>
        </p:pic>
        <p:sp>
          <p:nvSpPr>
            <p:cNvPr id="6" name="TextBox 5"/>
            <p:cNvSpPr txBox="1"/>
            <p:nvPr/>
          </p:nvSpPr>
          <p:spPr>
            <a:xfrm>
              <a:off x="6704012" y="2559542"/>
              <a:ext cx="4116760" cy="3145690"/>
            </a:xfrm>
            <a:prstGeom prst="rect">
              <a:avLst/>
            </a:prstGeom>
            <a:solidFill>
              <a:schemeClr val="tx1">
                <a:alpha val="38000"/>
              </a:schemeClr>
            </a:solidFill>
          </p:spPr>
          <p:txBody>
            <a:bodyPr wrap="square" rtlCol="0">
              <a:noAutofit/>
            </a:bodyPr>
            <a:lstStyle/>
            <a:p>
              <a:r>
                <a:rPr lang="en-US" dirty="0">
                  <a:solidFill>
                    <a:srgbClr val="FF6600"/>
                  </a:solidFill>
                </a:rPr>
                <a:t>W</a:t>
              </a:r>
              <a:r>
                <a:rPr lang="en-US" dirty="0" smtClean="0">
                  <a:solidFill>
                    <a:srgbClr val="FF6600"/>
                  </a:solidFill>
                </a:rPr>
                <a:t>atch out for:</a:t>
              </a:r>
            </a:p>
            <a:p>
              <a:endParaRPr lang="en-US" dirty="0">
                <a:solidFill>
                  <a:srgbClr val="FF6600"/>
                </a:solidFill>
              </a:endParaRPr>
            </a:p>
            <a:p>
              <a:pPr marL="285750" indent="-285750">
                <a:buFontTx/>
                <a:buChar char="•"/>
              </a:pPr>
              <a:r>
                <a:rPr lang="en-US" dirty="0" smtClean="0">
                  <a:solidFill>
                    <a:srgbClr val="FF6600"/>
                  </a:solidFill>
                </a:rPr>
                <a:t>Anything that looks like SQL library on device</a:t>
              </a:r>
            </a:p>
            <a:p>
              <a:pPr marL="285750" indent="-285750">
                <a:buFontTx/>
                <a:buChar char="•"/>
              </a:pPr>
              <a:r>
                <a:rPr lang="en-US" dirty="0" err="1" smtClean="0">
                  <a:solidFill>
                    <a:srgbClr val="FF6600"/>
                  </a:solidFill>
                </a:rPr>
                <a:t>OData+Sync</a:t>
              </a:r>
              <a:r>
                <a:rPr lang="en-US" dirty="0" smtClean="0">
                  <a:solidFill>
                    <a:srgbClr val="FF6600"/>
                  </a:solidFill>
                </a:rPr>
                <a:t> not supported today</a:t>
              </a:r>
            </a:p>
            <a:p>
              <a:pPr marL="285750" indent="-285750">
                <a:buFontTx/>
                <a:buChar char="•"/>
              </a:pPr>
              <a:r>
                <a:rPr lang="en-US" dirty="0" smtClean="0">
                  <a:solidFill>
                    <a:srgbClr val="FF6600"/>
                  </a:solidFill>
                </a:rPr>
                <a:t>Consuming </a:t>
              </a:r>
              <a:r>
                <a:rPr lang="en-US" dirty="0" err="1" smtClean="0">
                  <a:solidFill>
                    <a:srgbClr val="FF6600"/>
                  </a:solidFill>
                </a:rPr>
                <a:t>OData</a:t>
              </a:r>
              <a:r>
                <a:rPr lang="en-US" dirty="0" smtClean="0">
                  <a:solidFill>
                    <a:srgbClr val="FF6600"/>
                  </a:solidFill>
                </a:rPr>
                <a:t> feeds from Office 365</a:t>
              </a:r>
            </a:p>
            <a:p>
              <a:pPr marL="285750" indent="-285750">
                <a:buFontTx/>
                <a:buChar char="•"/>
              </a:pPr>
              <a:endParaRPr lang="en-US" dirty="0" smtClean="0">
                <a:solidFill>
                  <a:srgbClr val="FF6600"/>
                </a:solidFill>
              </a:endParaRPr>
            </a:p>
          </p:txBody>
        </p:sp>
      </p:grpSp>
    </p:spTree>
    <p:extLst>
      <p:ext uri="{BB962C8B-B14F-4D97-AF65-F5344CB8AC3E}">
        <p14:creationId xmlns:p14="http://schemas.microsoft.com/office/powerpoint/2010/main" val="88876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0" y="2743200"/>
            <a:ext cx="12188825"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“…but I don’t want to learn Objective C or Java!”</a:t>
            </a:r>
          </a:p>
          <a:p>
            <a:pPr marL="0" indent="0" algn="ctr">
              <a:buFont typeface="Arial" pitchFamily="34" charset="0"/>
              <a:buNone/>
            </a:pPr>
            <a:endParaRPr lang="en-US" sz="2800" i="1" dirty="0">
              <a:solidFill>
                <a:schemeClr val="bg1"/>
              </a:solidFill>
              <a:latin typeface="Segoe UI" pitchFamily="34" charset="0"/>
              <a:ea typeface="Segoe UI" pitchFamily="34" charset="0"/>
              <a:cs typeface="Segoe UI" pitchFamily="34" charset="0"/>
            </a:endParaRPr>
          </a:p>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“I just want to do C#...”</a:t>
            </a:r>
          </a:p>
        </p:txBody>
      </p:sp>
    </p:spTree>
    <p:extLst>
      <p:ext uri="{BB962C8B-B14F-4D97-AF65-F5344CB8AC3E}">
        <p14:creationId xmlns:p14="http://schemas.microsoft.com/office/powerpoint/2010/main" val="220420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937" y="4393167"/>
            <a:ext cx="10923950" cy="1788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rot="5400000">
            <a:off x="1057526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Rectangle 4"/>
          <p:cNvSpPr/>
          <p:nvPr/>
        </p:nvSpPr>
        <p:spPr>
          <a:xfrm rot="5400000">
            <a:off x="333196"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Rectangle 6"/>
          <p:cNvSpPr/>
          <p:nvPr/>
        </p:nvSpPr>
        <p:spPr>
          <a:xfrm rot="5400000">
            <a:off x="621232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p:cNvSpPr/>
          <p:nvPr/>
        </p:nvSpPr>
        <p:spPr>
          <a:xfrm rot="5400000">
            <a:off x="474498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Rectangle 8"/>
          <p:cNvSpPr/>
          <p:nvPr/>
        </p:nvSpPr>
        <p:spPr>
          <a:xfrm rot="5400000">
            <a:off x="3271005"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Rectangle 9"/>
          <p:cNvSpPr/>
          <p:nvPr/>
        </p:nvSpPr>
        <p:spPr>
          <a:xfrm rot="5400000">
            <a:off x="181030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p:cNvSpPr/>
          <p:nvPr/>
        </p:nvSpPr>
        <p:spPr>
          <a:xfrm rot="5400000">
            <a:off x="766989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Rectangle 11"/>
          <p:cNvSpPr/>
          <p:nvPr/>
        </p:nvSpPr>
        <p:spPr>
          <a:xfrm rot="5400000">
            <a:off x="9117694" y="4579860"/>
            <a:ext cx="723900" cy="457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 name="TextBox 12"/>
          <p:cNvSpPr txBox="1"/>
          <p:nvPr/>
        </p:nvSpPr>
        <p:spPr>
          <a:xfrm>
            <a:off x="367486" y="5117070"/>
            <a:ext cx="685800" cy="369332"/>
          </a:xfrm>
          <a:prstGeom prst="rect">
            <a:avLst/>
          </a:prstGeom>
          <a:noFill/>
        </p:spPr>
        <p:txBody>
          <a:bodyPr wrap="square" rtlCol="0">
            <a:spAutoFit/>
          </a:bodyPr>
          <a:lstStyle/>
          <a:p>
            <a:r>
              <a:rPr lang="en-US" dirty="0" smtClean="0">
                <a:solidFill>
                  <a:srgbClr val="59D01E"/>
                </a:solidFill>
              </a:rPr>
              <a:t>2004</a:t>
            </a:r>
            <a:endParaRPr lang="en-US" dirty="0">
              <a:solidFill>
                <a:srgbClr val="59D01E"/>
              </a:solidFill>
            </a:endParaRPr>
          </a:p>
        </p:txBody>
      </p:sp>
      <p:sp>
        <p:nvSpPr>
          <p:cNvPr id="14" name="TextBox 13"/>
          <p:cNvSpPr txBox="1"/>
          <p:nvPr/>
        </p:nvSpPr>
        <p:spPr>
          <a:xfrm>
            <a:off x="1815284" y="5117070"/>
            <a:ext cx="685800" cy="369332"/>
          </a:xfrm>
          <a:prstGeom prst="rect">
            <a:avLst/>
          </a:prstGeom>
          <a:noFill/>
        </p:spPr>
        <p:txBody>
          <a:bodyPr wrap="square" rtlCol="0">
            <a:spAutoFit/>
          </a:bodyPr>
          <a:lstStyle/>
          <a:p>
            <a:r>
              <a:rPr lang="en-US" dirty="0" smtClean="0">
                <a:solidFill>
                  <a:srgbClr val="59D01E"/>
                </a:solidFill>
              </a:rPr>
              <a:t>2005</a:t>
            </a:r>
            <a:endParaRPr lang="en-US" dirty="0">
              <a:solidFill>
                <a:srgbClr val="59D01E"/>
              </a:solidFill>
            </a:endParaRPr>
          </a:p>
        </p:txBody>
      </p:sp>
      <p:sp>
        <p:nvSpPr>
          <p:cNvPr id="15" name="TextBox 14"/>
          <p:cNvSpPr txBox="1"/>
          <p:nvPr/>
        </p:nvSpPr>
        <p:spPr>
          <a:xfrm>
            <a:off x="3292394" y="5117070"/>
            <a:ext cx="685800" cy="369332"/>
          </a:xfrm>
          <a:prstGeom prst="rect">
            <a:avLst/>
          </a:prstGeom>
          <a:noFill/>
        </p:spPr>
        <p:txBody>
          <a:bodyPr wrap="square" rtlCol="0">
            <a:spAutoFit/>
          </a:bodyPr>
          <a:lstStyle/>
          <a:p>
            <a:r>
              <a:rPr lang="en-US" dirty="0" smtClean="0">
                <a:solidFill>
                  <a:srgbClr val="59D01E"/>
                </a:solidFill>
              </a:rPr>
              <a:t>2006</a:t>
            </a:r>
            <a:endParaRPr lang="en-US" dirty="0">
              <a:solidFill>
                <a:srgbClr val="59D01E"/>
              </a:solidFill>
            </a:endParaRPr>
          </a:p>
        </p:txBody>
      </p:sp>
      <p:sp>
        <p:nvSpPr>
          <p:cNvPr id="16" name="TextBox 15"/>
          <p:cNvSpPr txBox="1"/>
          <p:nvPr/>
        </p:nvSpPr>
        <p:spPr>
          <a:xfrm>
            <a:off x="4759735" y="5117070"/>
            <a:ext cx="685800" cy="369332"/>
          </a:xfrm>
          <a:prstGeom prst="rect">
            <a:avLst/>
          </a:prstGeom>
          <a:noFill/>
        </p:spPr>
        <p:txBody>
          <a:bodyPr wrap="square" rtlCol="0">
            <a:spAutoFit/>
          </a:bodyPr>
          <a:lstStyle/>
          <a:p>
            <a:r>
              <a:rPr lang="en-US" dirty="0" smtClean="0">
                <a:solidFill>
                  <a:srgbClr val="59D01E"/>
                </a:solidFill>
              </a:rPr>
              <a:t>2007</a:t>
            </a:r>
            <a:endParaRPr lang="en-US" dirty="0">
              <a:solidFill>
                <a:srgbClr val="59D01E"/>
              </a:solidFill>
            </a:endParaRPr>
          </a:p>
        </p:txBody>
      </p:sp>
      <p:sp>
        <p:nvSpPr>
          <p:cNvPr id="17" name="TextBox 16"/>
          <p:cNvSpPr txBox="1"/>
          <p:nvPr/>
        </p:nvSpPr>
        <p:spPr>
          <a:xfrm>
            <a:off x="6246616" y="5117070"/>
            <a:ext cx="685800" cy="369332"/>
          </a:xfrm>
          <a:prstGeom prst="rect">
            <a:avLst/>
          </a:prstGeom>
          <a:noFill/>
        </p:spPr>
        <p:txBody>
          <a:bodyPr wrap="square" rtlCol="0">
            <a:spAutoFit/>
          </a:bodyPr>
          <a:lstStyle/>
          <a:p>
            <a:r>
              <a:rPr lang="en-US" dirty="0" smtClean="0">
                <a:solidFill>
                  <a:srgbClr val="59D01E"/>
                </a:solidFill>
              </a:rPr>
              <a:t>2008</a:t>
            </a:r>
            <a:endParaRPr lang="en-US" dirty="0">
              <a:solidFill>
                <a:srgbClr val="59D01E"/>
              </a:solidFill>
            </a:endParaRPr>
          </a:p>
        </p:txBody>
      </p:sp>
      <p:sp>
        <p:nvSpPr>
          <p:cNvPr id="18" name="TextBox 17"/>
          <p:cNvSpPr txBox="1"/>
          <p:nvPr/>
        </p:nvSpPr>
        <p:spPr>
          <a:xfrm>
            <a:off x="7704185" y="5117070"/>
            <a:ext cx="685800" cy="369332"/>
          </a:xfrm>
          <a:prstGeom prst="rect">
            <a:avLst/>
          </a:prstGeom>
          <a:noFill/>
        </p:spPr>
        <p:txBody>
          <a:bodyPr wrap="square" rtlCol="0">
            <a:spAutoFit/>
          </a:bodyPr>
          <a:lstStyle/>
          <a:p>
            <a:r>
              <a:rPr lang="en-US" dirty="0" smtClean="0">
                <a:solidFill>
                  <a:srgbClr val="59D01E"/>
                </a:solidFill>
              </a:rPr>
              <a:t>2009</a:t>
            </a:r>
            <a:endParaRPr lang="en-US" dirty="0">
              <a:solidFill>
                <a:srgbClr val="59D01E"/>
              </a:solidFill>
            </a:endParaRPr>
          </a:p>
        </p:txBody>
      </p:sp>
      <p:sp>
        <p:nvSpPr>
          <p:cNvPr id="19" name="TextBox 18"/>
          <p:cNvSpPr txBox="1"/>
          <p:nvPr/>
        </p:nvSpPr>
        <p:spPr>
          <a:xfrm>
            <a:off x="9151985" y="5117070"/>
            <a:ext cx="685800" cy="369332"/>
          </a:xfrm>
          <a:prstGeom prst="rect">
            <a:avLst/>
          </a:prstGeom>
          <a:noFill/>
        </p:spPr>
        <p:txBody>
          <a:bodyPr wrap="square" rtlCol="0">
            <a:spAutoFit/>
          </a:bodyPr>
          <a:lstStyle/>
          <a:p>
            <a:r>
              <a:rPr lang="en-US" dirty="0" smtClean="0">
                <a:solidFill>
                  <a:srgbClr val="59D01E"/>
                </a:solidFill>
              </a:rPr>
              <a:t>2010</a:t>
            </a:r>
            <a:endParaRPr lang="en-US" dirty="0">
              <a:solidFill>
                <a:srgbClr val="59D01E"/>
              </a:solidFill>
            </a:endParaRPr>
          </a:p>
        </p:txBody>
      </p:sp>
      <p:sp>
        <p:nvSpPr>
          <p:cNvPr id="20" name="TextBox 19"/>
          <p:cNvSpPr txBox="1"/>
          <p:nvPr/>
        </p:nvSpPr>
        <p:spPr>
          <a:xfrm>
            <a:off x="10609555" y="5117070"/>
            <a:ext cx="685800" cy="369332"/>
          </a:xfrm>
          <a:prstGeom prst="rect">
            <a:avLst/>
          </a:prstGeom>
          <a:noFill/>
        </p:spPr>
        <p:txBody>
          <a:bodyPr wrap="square" rtlCol="0">
            <a:spAutoFit/>
          </a:bodyPr>
          <a:lstStyle/>
          <a:p>
            <a:r>
              <a:rPr lang="en-US" dirty="0" smtClean="0">
                <a:solidFill>
                  <a:srgbClr val="59D01E"/>
                </a:solidFill>
              </a:rPr>
              <a:t>2011</a:t>
            </a:r>
            <a:endParaRPr lang="en-US" dirty="0">
              <a:solidFill>
                <a:srgbClr val="59D01E"/>
              </a:solidFill>
            </a:endParaRPr>
          </a:p>
        </p:txBody>
      </p:sp>
      <p:grpSp>
        <p:nvGrpSpPr>
          <p:cNvPr id="3" name="Group 2"/>
          <p:cNvGrpSpPr/>
          <p:nvPr/>
        </p:nvGrpSpPr>
        <p:grpSpPr>
          <a:xfrm>
            <a:off x="885061" y="1676400"/>
            <a:ext cx="10295573" cy="2667000"/>
            <a:chOff x="885057" y="1676400"/>
            <a:chExt cx="10295574" cy="2667000"/>
          </a:xfrm>
        </p:grpSpPr>
        <p:sp>
          <p:nvSpPr>
            <p:cNvPr id="22" name="Down Arrow 21"/>
            <p:cNvSpPr/>
            <p:nvPr/>
          </p:nvSpPr>
          <p:spPr>
            <a:xfrm>
              <a:off x="1320965" y="2438400"/>
              <a:ext cx="189520" cy="19050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3" name="TextBox 22"/>
            <p:cNvSpPr txBox="1"/>
            <p:nvPr/>
          </p:nvSpPr>
          <p:spPr>
            <a:xfrm>
              <a:off x="885057" y="1676400"/>
              <a:ext cx="1091202" cy="646331"/>
            </a:xfrm>
            <a:prstGeom prst="rect">
              <a:avLst/>
            </a:prstGeom>
            <a:noFill/>
          </p:spPr>
          <p:txBody>
            <a:bodyPr wrap="none" rtlCol="0">
              <a:spAutoFit/>
            </a:bodyPr>
            <a:lstStyle/>
            <a:p>
              <a:pPr algn="ctr"/>
              <a:r>
                <a:rPr lang="en-US" dirty="0" smtClean="0">
                  <a:solidFill>
                    <a:schemeClr val="bg1"/>
                  </a:solidFill>
                </a:rPr>
                <a:t>Mono 1.0</a:t>
              </a:r>
            </a:p>
            <a:p>
              <a:pPr algn="ctr"/>
              <a:r>
                <a:rPr lang="en-US" dirty="0" smtClean="0">
                  <a:solidFill>
                    <a:schemeClr val="bg1"/>
                  </a:solidFill>
                </a:rPr>
                <a:t>(C# 1.0)</a:t>
              </a:r>
              <a:endParaRPr lang="en-US" dirty="0">
                <a:solidFill>
                  <a:schemeClr val="bg1"/>
                </a:solidFill>
              </a:endParaRPr>
            </a:p>
          </p:txBody>
        </p:sp>
        <p:sp>
          <p:nvSpPr>
            <p:cNvPr id="24" name="Down Arrow 23"/>
            <p:cNvSpPr/>
            <p:nvPr/>
          </p:nvSpPr>
          <p:spPr>
            <a:xfrm>
              <a:off x="1739085" y="3124200"/>
              <a:ext cx="189520" cy="12192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5" name="TextBox 24"/>
            <p:cNvSpPr txBox="1"/>
            <p:nvPr/>
          </p:nvSpPr>
          <p:spPr>
            <a:xfrm>
              <a:off x="1594311" y="2754868"/>
              <a:ext cx="476926" cy="369332"/>
            </a:xfrm>
            <a:prstGeom prst="rect">
              <a:avLst/>
            </a:prstGeom>
            <a:noFill/>
          </p:spPr>
          <p:txBody>
            <a:bodyPr wrap="none" rtlCol="0">
              <a:spAutoFit/>
            </a:bodyPr>
            <a:lstStyle/>
            <a:p>
              <a:pPr algn="ctr"/>
              <a:r>
                <a:rPr lang="en-US" dirty="0" smtClean="0">
                  <a:solidFill>
                    <a:schemeClr val="bg1"/>
                  </a:solidFill>
                </a:rPr>
                <a:t>1.1</a:t>
              </a:r>
            </a:p>
          </p:txBody>
        </p:sp>
        <p:sp>
          <p:nvSpPr>
            <p:cNvPr id="26" name="Down Arrow 25"/>
            <p:cNvSpPr/>
            <p:nvPr/>
          </p:nvSpPr>
          <p:spPr>
            <a:xfrm>
              <a:off x="4681021" y="2438400"/>
              <a:ext cx="189520" cy="19050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7" name="TextBox 26"/>
            <p:cNvSpPr txBox="1"/>
            <p:nvPr/>
          </p:nvSpPr>
          <p:spPr>
            <a:xfrm>
              <a:off x="4337142" y="1676400"/>
              <a:ext cx="907144" cy="646331"/>
            </a:xfrm>
            <a:prstGeom prst="rect">
              <a:avLst/>
            </a:prstGeom>
            <a:noFill/>
          </p:spPr>
          <p:txBody>
            <a:bodyPr wrap="none" rtlCol="0">
              <a:spAutoFit/>
            </a:bodyPr>
            <a:lstStyle/>
            <a:p>
              <a:pPr algn="ctr"/>
              <a:r>
                <a:rPr lang="en-US" dirty="0" smtClean="0">
                  <a:solidFill>
                    <a:schemeClr val="bg1"/>
                  </a:solidFill>
                </a:rPr>
                <a:t>1.2</a:t>
              </a:r>
            </a:p>
            <a:p>
              <a:pPr algn="ctr"/>
              <a:r>
                <a:rPr lang="en-US" dirty="0" smtClean="0">
                  <a:solidFill>
                    <a:schemeClr val="bg1"/>
                  </a:solidFill>
                </a:rPr>
                <a:t>(C# 2.0)</a:t>
              </a:r>
              <a:endParaRPr lang="en-US" dirty="0">
                <a:solidFill>
                  <a:schemeClr val="bg1"/>
                </a:solidFill>
              </a:endParaRPr>
            </a:p>
          </p:txBody>
        </p:sp>
        <p:sp>
          <p:nvSpPr>
            <p:cNvPr id="28" name="Down Arrow 27"/>
            <p:cNvSpPr/>
            <p:nvPr/>
          </p:nvSpPr>
          <p:spPr>
            <a:xfrm>
              <a:off x="7576621" y="2438400"/>
              <a:ext cx="189520" cy="19050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9" name="TextBox 28"/>
            <p:cNvSpPr txBox="1"/>
            <p:nvPr/>
          </p:nvSpPr>
          <p:spPr>
            <a:xfrm>
              <a:off x="7232743" y="1676400"/>
              <a:ext cx="907144" cy="646331"/>
            </a:xfrm>
            <a:prstGeom prst="rect">
              <a:avLst/>
            </a:prstGeom>
            <a:noFill/>
          </p:spPr>
          <p:txBody>
            <a:bodyPr wrap="none" rtlCol="0">
              <a:spAutoFit/>
            </a:bodyPr>
            <a:lstStyle/>
            <a:p>
              <a:pPr algn="ctr"/>
              <a:r>
                <a:rPr lang="en-US" dirty="0" smtClean="0">
                  <a:solidFill>
                    <a:schemeClr val="bg1"/>
                  </a:solidFill>
                </a:rPr>
                <a:t>2.0</a:t>
              </a:r>
            </a:p>
            <a:p>
              <a:pPr algn="ctr"/>
              <a:r>
                <a:rPr lang="en-US" dirty="0" smtClean="0">
                  <a:solidFill>
                    <a:schemeClr val="bg1"/>
                  </a:solidFill>
                </a:rPr>
                <a:t>(C# 3.0)</a:t>
              </a:r>
              <a:endParaRPr lang="en-US" dirty="0">
                <a:solidFill>
                  <a:schemeClr val="bg1"/>
                </a:solidFill>
              </a:endParaRPr>
            </a:p>
          </p:txBody>
        </p:sp>
        <p:sp>
          <p:nvSpPr>
            <p:cNvPr id="32" name="Down Arrow 31"/>
            <p:cNvSpPr/>
            <p:nvPr/>
          </p:nvSpPr>
          <p:spPr>
            <a:xfrm>
              <a:off x="10617365" y="2438400"/>
              <a:ext cx="189520" cy="19050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3" name="TextBox 32"/>
            <p:cNvSpPr txBox="1"/>
            <p:nvPr/>
          </p:nvSpPr>
          <p:spPr>
            <a:xfrm>
              <a:off x="10273487" y="1676400"/>
              <a:ext cx="907144" cy="646331"/>
            </a:xfrm>
            <a:prstGeom prst="rect">
              <a:avLst/>
            </a:prstGeom>
            <a:noFill/>
          </p:spPr>
          <p:txBody>
            <a:bodyPr wrap="none" rtlCol="0">
              <a:spAutoFit/>
            </a:bodyPr>
            <a:lstStyle/>
            <a:p>
              <a:pPr algn="ctr"/>
              <a:r>
                <a:rPr lang="en-US" dirty="0" smtClean="0">
                  <a:solidFill>
                    <a:schemeClr val="bg1"/>
                  </a:solidFill>
                </a:rPr>
                <a:t>2.8</a:t>
              </a:r>
            </a:p>
            <a:p>
              <a:pPr algn="ctr"/>
              <a:r>
                <a:rPr lang="en-US" dirty="0" smtClean="0">
                  <a:solidFill>
                    <a:schemeClr val="bg1"/>
                  </a:solidFill>
                </a:rPr>
                <a:t>(C# 4.0)</a:t>
              </a:r>
              <a:endParaRPr lang="en-US" dirty="0">
                <a:solidFill>
                  <a:schemeClr val="bg1"/>
                </a:solidFill>
              </a:endParaRPr>
            </a:p>
          </p:txBody>
        </p:sp>
      </p:grpSp>
      <p:grpSp>
        <p:nvGrpSpPr>
          <p:cNvPr id="6" name="Group 5"/>
          <p:cNvGrpSpPr/>
          <p:nvPr/>
        </p:nvGrpSpPr>
        <p:grpSpPr>
          <a:xfrm>
            <a:off x="443688" y="2438400"/>
            <a:ext cx="8206713" cy="1905000"/>
            <a:chOff x="443685" y="2438400"/>
            <a:chExt cx="8206713" cy="1905000"/>
          </a:xfrm>
        </p:grpSpPr>
        <p:sp>
          <p:nvSpPr>
            <p:cNvPr id="30" name="Down Arrow 29"/>
            <p:cNvSpPr/>
            <p:nvPr/>
          </p:nvSpPr>
          <p:spPr>
            <a:xfrm>
              <a:off x="8264935" y="3124200"/>
              <a:ext cx="189520" cy="12192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1" name="TextBox 30"/>
            <p:cNvSpPr txBox="1"/>
            <p:nvPr/>
          </p:nvSpPr>
          <p:spPr>
            <a:xfrm>
              <a:off x="8066847" y="2477869"/>
              <a:ext cx="583551" cy="646331"/>
            </a:xfrm>
            <a:prstGeom prst="rect">
              <a:avLst/>
            </a:prstGeom>
            <a:noFill/>
          </p:spPr>
          <p:txBody>
            <a:bodyPr wrap="none" rtlCol="0">
              <a:spAutoFit/>
            </a:bodyPr>
            <a:lstStyle/>
            <a:p>
              <a:pPr algn="ctr"/>
              <a:r>
                <a:rPr lang="en-US" dirty="0" smtClean="0">
                  <a:solidFill>
                    <a:schemeClr val="bg1"/>
                  </a:solidFill>
                </a:rPr>
                <a:t>Full </a:t>
              </a:r>
            </a:p>
            <a:p>
              <a:pPr algn="ctr"/>
              <a:r>
                <a:rPr lang="en-US" dirty="0" smtClean="0">
                  <a:solidFill>
                    <a:schemeClr val="bg1"/>
                  </a:solidFill>
                </a:rPr>
                <a:t>AOT</a:t>
              </a:r>
            </a:p>
          </p:txBody>
        </p:sp>
        <p:sp>
          <p:nvSpPr>
            <p:cNvPr id="34" name="Down Arrow 33"/>
            <p:cNvSpPr/>
            <p:nvPr/>
          </p:nvSpPr>
          <p:spPr>
            <a:xfrm>
              <a:off x="893261" y="3124200"/>
              <a:ext cx="189520" cy="12192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5" name="TextBox 34"/>
            <p:cNvSpPr txBox="1"/>
            <p:nvPr/>
          </p:nvSpPr>
          <p:spPr>
            <a:xfrm>
              <a:off x="443685" y="2438400"/>
              <a:ext cx="956625" cy="646331"/>
            </a:xfrm>
            <a:prstGeom prst="rect">
              <a:avLst/>
            </a:prstGeom>
            <a:noFill/>
          </p:spPr>
          <p:txBody>
            <a:bodyPr wrap="none" rtlCol="0">
              <a:spAutoFit/>
            </a:bodyPr>
            <a:lstStyle/>
            <a:p>
              <a:pPr algn="ctr"/>
              <a:r>
                <a:rPr lang="en-US" dirty="0" smtClean="0">
                  <a:solidFill>
                    <a:schemeClr val="bg1"/>
                  </a:solidFill>
                </a:rPr>
                <a:t>Sharp</a:t>
              </a:r>
            </a:p>
            <a:p>
              <a:pPr algn="ctr"/>
              <a:r>
                <a:rPr lang="en-US" dirty="0" smtClean="0">
                  <a:solidFill>
                    <a:schemeClr val="bg1"/>
                  </a:solidFill>
                </a:rPr>
                <a:t>Develop</a:t>
              </a:r>
            </a:p>
          </p:txBody>
        </p:sp>
      </p:grpSp>
      <p:grpSp>
        <p:nvGrpSpPr>
          <p:cNvPr id="21" name="Group 20"/>
          <p:cNvGrpSpPr/>
          <p:nvPr/>
        </p:nvGrpSpPr>
        <p:grpSpPr>
          <a:xfrm>
            <a:off x="8658574" y="1676400"/>
            <a:ext cx="3074643" cy="2667000"/>
            <a:chOff x="8658570" y="1676400"/>
            <a:chExt cx="3074643" cy="2667000"/>
          </a:xfrm>
        </p:grpSpPr>
        <p:sp>
          <p:nvSpPr>
            <p:cNvPr id="38" name="Down Arrow 37"/>
            <p:cNvSpPr/>
            <p:nvPr/>
          </p:nvSpPr>
          <p:spPr>
            <a:xfrm>
              <a:off x="9855447" y="3124200"/>
              <a:ext cx="189520" cy="12192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TextBox 38"/>
            <p:cNvSpPr txBox="1"/>
            <p:nvPr/>
          </p:nvSpPr>
          <p:spPr>
            <a:xfrm>
              <a:off x="9206687" y="2477869"/>
              <a:ext cx="1484902" cy="646331"/>
            </a:xfrm>
            <a:prstGeom prst="rect">
              <a:avLst/>
            </a:prstGeom>
            <a:noFill/>
          </p:spPr>
          <p:txBody>
            <a:bodyPr wrap="none" rtlCol="0">
              <a:spAutoFit/>
            </a:bodyPr>
            <a:lstStyle/>
            <a:p>
              <a:pPr algn="ctr"/>
              <a:r>
                <a:rPr lang="en-US" dirty="0" smtClean="0">
                  <a:solidFill>
                    <a:schemeClr val="bg1"/>
                  </a:solidFill>
                </a:rPr>
                <a:t>Mono</a:t>
              </a:r>
            </a:p>
            <a:p>
              <a:pPr algn="ctr"/>
              <a:r>
                <a:rPr lang="en-US" dirty="0" smtClean="0">
                  <a:solidFill>
                    <a:schemeClr val="bg1"/>
                  </a:solidFill>
                </a:rPr>
                <a:t>Touch 2.0/3.0</a:t>
              </a:r>
            </a:p>
          </p:txBody>
        </p:sp>
        <p:sp>
          <p:nvSpPr>
            <p:cNvPr id="40" name="Down Arrow 39"/>
            <p:cNvSpPr/>
            <p:nvPr/>
          </p:nvSpPr>
          <p:spPr>
            <a:xfrm>
              <a:off x="9100621" y="2438400"/>
              <a:ext cx="189520" cy="1905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1" name="TextBox 40"/>
            <p:cNvSpPr txBox="1"/>
            <p:nvPr/>
          </p:nvSpPr>
          <p:spPr>
            <a:xfrm>
              <a:off x="8658570" y="1676400"/>
              <a:ext cx="1103487" cy="646331"/>
            </a:xfrm>
            <a:prstGeom prst="rect">
              <a:avLst/>
            </a:prstGeom>
            <a:noFill/>
          </p:spPr>
          <p:txBody>
            <a:bodyPr wrap="none" rtlCol="0">
              <a:spAutoFit/>
            </a:bodyPr>
            <a:lstStyle/>
            <a:p>
              <a:pPr algn="ctr"/>
              <a:r>
                <a:rPr lang="en-US" dirty="0" smtClean="0">
                  <a:solidFill>
                    <a:schemeClr val="bg1"/>
                  </a:solidFill>
                </a:rPr>
                <a:t>Mono</a:t>
              </a:r>
            </a:p>
            <a:p>
              <a:pPr algn="ctr"/>
              <a:r>
                <a:rPr lang="en-US" dirty="0" smtClean="0">
                  <a:solidFill>
                    <a:schemeClr val="bg1"/>
                  </a:solidFill>
                </a:rPr>
                <a:t>Touch 1.0</a:t>
              </a:r>
              <a:endParaRPr lang="en-US" dirty="0">
                <a:solidFill>
                  <a:schemeClr val="bg1"/>
                </a:solidFill>
              </a:endParaRPr>
            </a:p>
          </p:txBody>
        </p:sp>
        <p:sp>
          <p:nvSpPr>
            <p:cNvPr id="42" name="Down Arrow 41"/>
            <p:cNvSpPr/>
            <p:nvPr/>
          </p:nvSpPr>
          <p:spPr>
            <a:xfrm>
              <a:off x="11266145" y="3124200"/>
              <a:ext cx="189520" cy="12192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TextBox 42"/>
            <p:cNvSpPr txBox="1"/>
            <p:nvPr/>
          </p:nvSpPr>
          <p:spPr>
            <a:xfrm>
              <a:off x="10986457" y="2133600"/>
              <a:ext cx="746756" cy="923330"/>
            </a:xfrm>
            <a:prstGeom prst="rect">
              <a:avLst/>
            </a:prstGeom>
            <a:noFill/>
          </p:spPr>
          <p:txBody>
            <a:bodyPr wrap="none" rtlCol="0">
              <a:spAutoFit/>
            </a:bodyPr>
            <a:lstStyle/>
            <a:p>
              <a:pPr algn="ctr"/>
              <a:r>
                <a:rPr lang="en-US" dirty="0" smtClean="0">
                  <a:solidFill>
                    <a:schemeClr val="bg1"/>
                  </a:solidFill>
                </a:rPr>
                <a:t>Mono</a:t>
              </a:r>
            </a:p>
            <a:p>
              <a:pPr algn="ctr"/>
              <a:r>
                <a:rPr lang="en-US" dirty="0" smtClean="0">
                  <a:solidFill>
                    <a:schemeClr val="bg1"/>
                  </a:solidFill>
                </a:rPr>
                <a:t>Droid </a:t>
              </a:r>
            </a:p>
            <a:p>
              <a:pPr algn="ctr"/>
              <a:r>
                <a:rPr lang="en-US" dirty="0" smtClean="0">
                  <a:solidFill>
                    <a:schemeClr val="bg1"/>
                  </a:solidFill>
                </a:rPr>
                <a:t>1.0</a:t>
              </a:r>
              <a:endParaRPr lang="en-US" dirty="0" smtClean="0">
                <a:solidFill>
                  <a:schemeClr val="bg1"/>
                </a:solidFill>
              </a:endParaRPr>
            </a:p>
          </p:txBody>
        </p:sp>
      </p:grpSp>
    </p:spTree>
    <p:extLst>
      <p:ext uri="{BB962C8B-B14F-4D97-AF65-F5344CB8AC3E}">
        <p14:creationId xmlns:p14="http://schemas.microsoft.com/office/powerpoint/2010/main" val="166045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065212" y="54102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2"/>
          <a:stretch>
            <a:fillRect/>
          </a:stretch>
        </p:blipFill>
        <p:spPr>
          <a:xfrm>
            <a:off x="-1589" y="1752600"/>
            <a:ext cx="3683001" cy="3683000"/>
          </a:xfrm>
          <a:prstGeom prst="rect">
            <a:avLst/>
          </a:prstGeom>
        </p:spPr>
      </p:pic>
      <p:grpSp>
        <p:nvGrpSpPr>
          <p:cNvPr id="72" name="Group 71"/>
          <p:cNvGrpSpPr/>
          <p:nvPr/>
        </p:nvGrpSpPr>
        <p:grpSpPr>
          <a:xfrm>
            <a:off x="3359025" y="3630245"/>
            <a:ext cx="1041399" cy="1752600"/>
            <a:chOff x="2203630" y="2667000"/>
            <a:chExt cx="984069" cy="1828800"/>
          </a:xfrm>
        </p:grpSpPr>
        <p:pic>
          <p:nvPicPr>
            <p:cNvPr id="73" name="Picture 72"/>
            <p:cNvPicPr>
              <a:picLocks noChangeAspect="1"/>
            </p:cNvPicPr>
            <p:nvPr/>
          </p:nvPicPr>
          <p:blipFill>
            <a:blip r:embed="rId3"/>
            <a:stretch>
              <a:fillRect/>
            </a:stretch>
          </p:blipFill>
          <p:spPr>
            <a:xfrm>
              <a:off x="2203630" y="2667000"/>
              <a:ext cx="984069" cy="1828800"/>
            </a:xfrm>
            <a:prstGeom prst="rect">
              <a:avLst/>
            </a:prstGeom>
          </p:spPr>
        </p:pic>
        <p:pic>
          <p:nvPicPr>
            <p:cNvPr id="74" name="Picture 73"/>
            <p:cNvPicPr>
              <a:picLocks noChangeAspect="1"/>
            </p:cNvPicPr>
            <p:nvPr/>
          </p:nvPicPr>
          <p:blipFill>
            <a:blip r:embed="rId4"/>
            <a:stretch>
              <a:fillRect/>
            </a:stretch>
          </p:blipFill>
          <p:spPr>
            <a:xfrm>
              <a:off x="2321532" y="3008924"/>
              <a:ext cx="757646" cy="1140823"/>
            </a:xfrm>
            <a:prstGeom prst="rect">
              <a:avLst/>
            </a:prstGeom>
          </p:spPr>
        </p:pic>
      </p:grpSp>
      <p:pic>
        <p:nvPicPr>
          <p:cNvPr id="3" name="Picture 2"/>
          <p:cNvPicPr>
            <a:picLocks noChangeAspect="1"/>
          </p:cNvPicPr>
          <p:nvPr/>
        </p:nvPicPr>
        <p:blipFill>
          <a:blip r:embed="rId5"/>
          <a:stretch>
            <a:fillRect/>
          </a:stretch>
        </p:blipFill>
        <p:spPr>
          <a:xfrm>
            <a:off x="760412" y="2133600"/>
            <a:ext cx="2186500" cy="2819400"/>
          </a:xfrm>
          <a:prstGeom prst="rect">
            <a:avLst/>
          </a:prstGeom>
        </p:spPr>
      </p:pic>
      <p:pic>
        <p:nvPicPr>
          <p:cNvPr id="9" name="Picture 8"/>
          <p:cNvPicPr>
            <a:picLocks noChangeAspect="1"/>
          </p:cNvPicPr>
          <p:nvPr/>
        </p:nvPicPr>
        <p:blipFill>
          <a:blip r:embed="rId5"/>
          <a:stretch>
            <a:fillRect/>
          </a:stretch>
        </p:blipFill>
        <p:spPr>
          <a:xfrm>
            <a:off x="3493624" y="3952631"/>
            <a:ext cx="768231" cy="1066800"/>
          </a:xfrm>
          <a:prstGeom prst="rect">
            <a:avLst/>
          </a:prstGeom>
        </p:spPr>
      </p:pic>
      <p:grpSp>
        <p:nvGrpSpPr>
          <p:cNvPr id="2" name="Group 1"/>
          <p:cNvGrpSpPr/>
          <p:nvPr/>
        </p:nvGrpSpPr>
        <p:grpSpPr>
          <a:xfrm>
            <a:off x="5713414" y="1981200"/>
            <a:ext cx="3505200" cy="2344614"/>
            <a:chOff x="5713412" y="1981200"/>
            <a:chExt cx="3505200" cy="2344614"/>
          </a:xfrm>
        </p:grpSpPr>
        <p:sp>
          <p:nvSpPr>
            <p:cNvPr id="4" name="Rectangle 3"/>
            <p:cNvSpPr/>
            <p:nvPr/>
          </p:nvSpPr>
          <p:spPr>
            <a:xfrm>
              <a:off x="5942012" y="1981200"/>
              <a:ext cx="3200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MonoDevelop</a:t>
              </a:r>
              <a:endParaRPr lang="en-US" dirty="0"/>
            </a:p>
          </p:txBody>
        </p:sp>
        <p:sp>
          <p:nvSpPr>
            <p:cNvPr id="13" name="Rectangle 12"/>
            <p:cNvSpPr/>
            <p:nvPr/>
          </p:nvSpPr>
          <p:spPr>
            <a:xfrm>
              <a:off x="5942012" y="2878014"/>
              <a:ext cx="3200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16" name="Rectangle 15"/>
            <p:cNvSpPr/>
            <p:nvPr/>
          </p:nvSpPr>
          <p:spPr>
            <a:xfrm>
              <a:off x="5942012" y="3792414"/>
              <a:ext cx="3200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MSIL</a:t>
              </a:r>
              <a:endParaRPr lang="en-US" dirty="0"/>
            </a:p>
          </p:txBody>
        </p:sp>
        <p:sp>
          <p:nvSpPr>
            <p:cNvPr id="20" name="TextBox 19"/>
            <p:cNvSpPr txBox="1"/>
            <p:nvPr/>
          </p:nvSpPr>
          <p:spPr>
            <a:xfrm>
              <a:off x="5713412" y="3411414"/>
              <a:ext cx="3429000" cy="369332"/>
            </a:xfrm>
            <a:prstGeom prst="rect">
              <a:avLst/>
            </a:prstGeom>
            <a:noFill/>
          </p:spPr>
          <p:txBody>
            <a:bodyPr wrap="square" rtlCol="0">
              <a:spAutoFit/>
            </a:bodyPr>
            <a:lstStyle/>
            <a:p>
              <a:pPr algn="ctr"/>
              <a:r>
                <a:rPr lang="en-US" dirty="0" smtClean="0">
                  <a:solidFill>
                    <a:srgbClr val="FFFF00"/>
                  </a:solidFill>
                </a:rPr>
                <a:t>Mono compiler</a:t>
              </a:r>
              <a:endParaRPr lang="en-US" dirty="0">
                <a:solidFill>
                  <a:srgbClr val="FFFF00"/>
                </a:solidFill>
              </a:endParaRPr>
            </a:p>
          </p:txBody>
        </p:sp>
        <p:sp>
          <p:nvSpPr>
            <p:cNvPr id="23" name="TextBox 22"/>
            <p:cNvSpPr txBox="1"/>
            <p:nvPr/>
          </p:nvSpPr>
          <p:spPr>
            <a:xfrm>
              <a:off x="5789612" y="2497014"/>
              <a:ext cx="3429000" cy="369332"/>
            </a:xfrm>
            <a:prstGeom prst="rect">
              <a:avLst/>
            </a:prstGeom>
            <a:noFill/>
          </p:spPr>
          <p:txBody>
            <a:bodyPr wrap="square" rtlCol="0">
              <a:spAutoFit/>
            </a:bodyPr>
            <a:lstStyle/>
            <a:p>
              <a:pPr algn="ctr"/>
              <a:r>
                <a:rPr lang="en-US" dirty="0" smtClean="0">
                  <a:solidFill>
                    <a:srgbClr val="FFFF00"/>
                  </a:solidFill>
                </a:rPr>
                <a:t>Uses</a:t>
              </a:r>
              <a:endParaRPr lang="en-US" dirty="0">
                <a:solidFill>
                  <a:srgbClr val="FFFF00"/>
                </a:solidFill>
              </a:endParaRPr>
            </a:p>
          </p:txBody>
        </p:sp>
      </p:grpSp>
      <p:grpSp>
        <p:nvGrpSpPr>
          <p:cNvPr id="10" name="Group 9"/>
          <p:cNvGrpSpPr/>
          <p:nvPr/>
        </p:nvGrpSpPr>
        <p:grpSpPr>
          <a:xfrm>
            <a:off x="8837613" y="1295400"/>
            <a:ext cx="2667000" cy="3163276"/>
            <a:chOff x="8837612" y="1295400"/>
            <a:chExt cx="2667000" cy="3163276"/>
          </a:xfrm>
        </p:grpSpPr>
        <p:sp>
          <p:nvSpPr>
            <p:cNvPr id="11" name="Rectangle 10"/>
            <p:cNvSpPr/>
            <p:nvPr/>
          </p:nvSpPr>
          <p:spPr>
            <a:xfrm>
              <a:off x="9371012" y="1981200"/>
              <a:ext cx="1981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Interface Builder</a:t>
              </a:r>
              <a:endParaRPr lang="en-US" dirty="0"/>
            </a:p>
          </p:txBody>
        </p:sp>
        <p:sp>
          <p:nvSpPr>
            <p:cNvPr id="12" name="Rectangle 11"/>
            <p:cNvSpPr/>
            <p:nvPr/>
          </p:nvSpPr>
          <p:spPr>
            <a:xfrm>
              <a:off x="9371012" y="2878014"/>
              <a:ext cx="1981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UI Kit</a:t>
              </a:r>
              <a:endParaRPr lang="en-US" dirty="0"/>
            </a:p>
          </p:txBody>
        </p:sp>
        <p:cxnSp>
          <p:nvCxnSpPr>
            <p:cNvPr id="6" name="Straight Arrow Connector 5"/>
            <p:cNvCxnSpPr/>
            <p:nvPr/>
          </p:nvCxnSpPr>
          <p:spPr>
            <a:xfrm>
              <a:off x="8837612" y="3153507"/>
              <a:ext cx="838200" cy="0"/>
            </a:xfrm>
            <a:prstGeom prst="straightConnector1">
              <a:avLst/>
            </a:prstGeom>
            <a:ln>
              <a:solidFill>
                <a:srgbClr val="F8F57B"/>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9371012" y="3792414"/>
              <a:ext cx="1981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XIB</a:t>
              </a:r>
              <a:endParaRPr lang="en-US" dirty="0"/>
            </a:p>
          </p:txBody>
        </p:sp>
        <p:sp>
          <p:nvSpPr>
            <p:cNvPr id="21" name="TextBox 20"/>
            <p:cNvSpPr txBox="1"/>
            <p:nvPr/>
          </p:nvSpPr>
          <p:spPr>
            <a:xfrm>
              <a:off x="9371012" y="3411414"/>
              <a:ext cx="1981200" cy="369332"/>
            </a:xfrm>
            <a:prstGeom prst="rect">
              <a:avLst/>
            </a:prstGeom>
            <a:noFill/>
          </p:spPr>
          <p:txBody>
            <a:bodyPr wrap="square" rtlCol="0">
              <a:spAutoFit/>
            </a:bodyPr>
            <a:lstStyle/>
            <a:p>
              <a:pPr algn="ctr"/>
              <a:r>
                <a:rPr lang="en-US" dirty="0" smtClean="0">
                  <a:solidFill>
                    <a:srgbClr val="FFFF00"/>
                  </a:solidFill>
                </a:rPr>
                <a:t>Saved as</a:t>
              </a:r>
              <a:endParaRPr lang="en-US" dirty="0">
                <a:solidFill>
                  <a:srgbClr val="FFFF00"/>
                </a:solidFill>
              </a:endParaRPr>
            </a:p>
          </p:txBody>
        </p:sp>
        <p:sp>
          <p:nvSpPr>
            <p:cNvPr id="22" name="TextBox 21"/>
            <p:cNvSpPr txBox="1"/>
            <p:nvPr/>
          </p:nvSpPr>
          <p:spPr>
            <a:xfrm>
              <a:off x="9371012" y="2497014"/>
              <a:ext cx="1981200" cy="369332"/>
            </a:xfrm>
            <a:prstGeom prst="rect">
              <a:avLst/>
            </a:prstGeom>
            <a:noFill/>
          </p:spPr>
          <p:txBody>
            <a:bodyPr wrap="square" rtlCol="0">
              <a:spAutoFit/>
            </a:bodyPr>
            <a:lstStyle/>
            <a:p>
              <a:pPr algn="ctr"/>
              <a:r>
                <a:rPr lang="en-US" dirty="0" smtClean="0">
                  <a:solidFill>
                    <a:srgbClr val="FFFF00"/>
                  </a:solidFill>
                </a:rPr>
                <a:t>Uses</a:t>
              </a:r>
              <a:endParaRPr lang="en-US" dirty="0">
                <a:solidFill>
                  <a:srgbClr val="FFFF00"/>
                </a:solidFill>
              </a:endParaRPr>
            </a:p>
          </p:txBody>
        </p:sp>
        <p:sp>
          <p:nvSpPr>
            <p:cNvPr id="8" name="Rectangle 7"/>
            <p:cNvSpPr/>
            <p:nvPr/>
          </p:nvSpPr>
          <p:spPr>
            <a:xfrm>
              <a:off x="9257692" y="1295400"/>
              <a:ext cx="2246920" cy="3163276"/>
            </a:xfrm>
            <a:prstGeom prst="rect">
              <a:avLst/>
            </a:prstGeom>
            <a:noFill/>
            <a:ln w="28575" cmpd="sng">
              <a:solidFill>
                <a:srgbClr val="F8F57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9371012" y="1371600"/>
              <a:ext cx="1981200" cy="307777"/>
            </a:xfrm>
            <a:prstGeom prst="rect">
              <a:avLst/>
            </a:prstGeom>
            <a:noFill/>
          </p:spPr>
          <p:txBody>
            <a:bodyPr wrap="square" rtlCol="0">
              <a:spAutoFit/>
            </a:bodyPr>
            <a:lstStyle/>
            <a:p>
              <a:pPr algn="ctr"/>
              <a:r>
                <a:rPr lang="en-US" sz="1400" dirty="0" err="1" smtClean="0">
                  <a:solidFill>
                    <a:srgbClr val="FFFF00"/>
                  </a:solidFill>
                </a:rPr>
                <a:t>MacOSX</a:t>
              </a:r>
              <a:r>
                <a:rPr lang="en-US" sz="1400" dirty="0" smtClean="0">
                  <a:solidFill>
                    <a:srgbClr val="FFFF00"/>
                  </a:solidFill>
                </a:rPr>
                <a:t>/</a:t>
              </a:r>
              <a:r>
                <a:rPr lang="en-US" sz="1400" dirty="0" err="1" smtClean="0">
                  <a:solidFill>
                    <a:srgbClr val="FFFF00"/>
                  </a:solidFill>
                </a:rPr>
                <a:t>XCode</a:t>
              </a:r>
              <a:r>
                <a:rPr lang="en-US" sz="1400" dirty="0" smtClean="0">
                  <a:solidFill>
                    <a:srgbClr val="FFFF00"/>
                  </a:solidFill>
                </a:rPr>
                <a:t> specific</a:t>
              </a:r>
              <a:endParaRPr lang="en-US" sz="1400" dirty="0">
                <a:solidFill>
                  <a:srgbClr val="FFFF00"/>
                </a:solidFill>
              </a:endParaRPr>
            </a:p>
          </p:txBody>
        </p:sp>
      </p:grpSp>
      <p:grpSp>
        <p:nvGrpSpPr>
          <p:cNvPr id="5" name="Group 4"/>
          <p:cNvGrpSpPr/>
          <p:nvPr/>
        </p:nvGrpSpPr>
        <p:grpSpPr>
          <a:xfrm>
            <a:off x="5027611" y="4038600"/>
            <a:ext cx="6324601" cy="1277814"/>
            <a:chOff x="5027612" y="4038600"/>
            <a:chExt cx="6324600" cy="1277814"/>
          </a:xfrm>
        </p:grpSpPr>
        <p:sp>
          <p:nvSpPr>
            <p:cNvPr id="18" name="Rectangle 17"/>
            <p:cNvSpPr/>
            <p:nvPr/>
          </p:nvSpPr>
          <p:spPr>
            <a:xfrm>
              <a:off x="5942012" y="4783014"/>
              <a:ext cx="5410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Native</a:t>
              </a:r>
              <a:endParaRPr lang="en-US" dirty="0"/>
            </a:p>
          </p:txBody>
        </p:sp>
        <p:sp>
          <p:nvSpPr>
            <p:cNvPr id="7" name="TextBox 6"/>
            <p:cNvSpPr txBox="1"/>
            <p:nvPr/>
          </p:nvSpPr>
          <p:spPr>
            <a:xfrm>
              <a:off x="6856411" y="4374606"/>
              <a:ext cx="3018775" cy="369332"/>
            </a:xfrm>
            <a:prstGeom prst="rect">
              <a:avLst/>
            </a:prstGeom>
            <a:noFill/>
          </p:spPr>
          <p:txBody>
            <a:bodyPr wrap="none" rtlCol="0">
              <a:spAutoFit/>
            </a:bodyPr>
            <a:lstStyle/>
            <a:p>
              <a:r>
                <a:rPr lang="en-US" dirty="0" smtClean="0">
                  <a:solidFill>
                    <a:srgbClr val="FFFF00"/>
                  </a:solidFill>
                </a:rPr>
                <a:t>AOT (Ahead of Time) compiler</a:t>
              </a:r>
              <a:endParaRPr lang="en-US" dirty="0">
                <a:solidFill>
                  <a:srgbClr val="FFFF00"/>
                </a:solidFill>
              </a:endParaRPr>
            </a:p>
          </p:txBody>
        </p:sp>
        <p:sp>
          <p:nvSpPr>
            <p:cNvPr id="26" name="Rectangle 25"/>
            <p:cNvSpPr/>
            <p:nvPr/>
          </p:nvSpPr>
          <p:spPr>
            <a:xfrm>
              <a:off x="5027612" y="4038600"/>
              <a:ext cx="1600200" cy="99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r>
                <a:rPr lang="en-US" dirty="0" err="1" smtClean="0"/>
                <a:t>mscorlib.dll</a:t>
              </a:r>
              <a:r>
                <a:rPr lang="en-US" dirty="0" smtClean="0"/>
                <a:t>”</a:t>
              </a:r>
              <a:endParaRPr lang="en-US" dirty="0"/>
            </a:p>
          </p:txBody>
        </p:sp>
      </p:grpSp>
    </p:spTree>
    <p:extLst>
      <p:ext uri="{BB962C8B-B14F-4D97-AF65-F5344CB8AC3E}">
        <p14:creationId xmlns:p14="http://schemas.microsoft.com/office/powerpoint/2010/main" val="39356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a:solidFill>
                  <a:schemeClr val="bg1"/>
                </a:solidFill>
                <a:latin typeface="Segoe UI" pitchFamily="34" charset="0"/>
                <a:ea typeface="Segoe UI" pitchFamily="34" charset="0"/>
                <a:cs typeface="Segoe UI" pitchFamily="34" charset="0"/>
              </a:rPr>
              <a:t>A</a:t>
            </a:r>
            <a:r>
              <a:rPr lang="en-US" sz="2800" dirty="0" smtClean="0">
                <a:solidFill>
                  <a:schemeClr val="bg1"/>
                </a:solidFill>
                <a:latin typeface="Segoe UI" pitchFamily="34" charset="0"/>
                <a:ea typeface="Segoe UI" pitchFamily="34" charset="0"/>
                <a:cs typeface="Segoe UI" pitchFamily="34" charset="0"/>
              </a:rPr>
              <a:t> simple application using </a:t>
            </a:r>
            <a:r>
              <a:rPr lang="en-US" sz="2800" dirty="0" err="1" smtClean="0">
                <a:solidFill>
                  <a:schemeClr val="bg1"/>
                </a:solidFill>
                <a:latin typeface="Segoe UI" pitchFamily="34" charset="0"/>
                <a:ea typeface="Segoe UI" pitchFamily="34" charset="0"/>
                <a:cs typeface="Segoe UI" pitchFamily="34" charset="0"/>
              </a:rPr>
              <a:t>MonoTouch</a:t>
            </a:r>
            <a:endParaRPr lang="en-US" sz="2800" dirty="0" smtClean="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2854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219594780"/>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4027009691"/>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13414" y="1981200"/>
            <a:ext cx="5791199" cy="2743200"/>
            <a:chOff x="5713412" y="1981200"/>
            <a:chExt cx="5791200" cy="2743200"/>
          </a:xfrm>
        </p:grpSpPr>
        <p:sp>
          <p:nvSpPr>
            <p:cNvPr id="8" name="Rectangle 7"/>
            <p:cNvSpPr/>
            <p:nvPr/>
          </p:nvSpPr>
          <p:spPr>
            <a:xfrm>
              <a:off x="5942012" y="1981200"/>
              <a:ext cx="3200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MonoDevelop</a:t>
              </a:r>
              <a:endParaRPr lang="en-US" dirty="0"/>
            </a:p>
          </p:txBody>
        </p:sp>
        <p:sp>
          <p:nvSpPr>
            <p:cNvPr id="11" name="Rectangle 10"/>
            <p:cNvSpPr/>
            <p:nvPr/>
          </p:nvSpPr>
          <p:spPr>
            <a:xfrm>
              <a:off x="5942012" y="2878014"/>
              <a:ext cx="32004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14" name="Rectangle 13"/>
            <p:cNvSpPr/>
            <p:nvPr/>
          </p:nvSpPr>
          <p:spPr>
            <a:xfrm>
              <a:off x="5942012" y="4038600"/>
              <a:ext cx="5410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MSIL</a:t>
              </a:r>
              <a:endParaRPr lang="en-US" dirty="0"/>
            </a:p>
          </p:txBody>
        </p:sp>
        <p:sp>
          <p:nvSpPr>
            <p:cNvPr id="18" name="TextBox 17"/>
            <p:cNvSpPr txBox="1"/>
            <p:nvPr/>
          </p:nvSpPr>
          <p:spPr>
            <a:xfrm>
              <a:off x="5713412" y="3411414"/>
              <a:ext cx="3429000" cy="369332"/>
            </a:xfrm>
            <a:prstGeom prst="rect">
              <a:avLst/>
            </a:prstGeom>
            <a:noFill/>
          </p:spPr>
          <p:txBody>
            <a:bodyPr wrap="square" rtlCol="0">
              <a:spAutoFit/>
            </a:bodyPr>
            <a:lstStyle/>
            <a:p>
              <a:pPr algn="ctr"/>
              <a:r>
                <a:rPr lang="en-US" dirty="0" smtClean="0">
                  <a:solidFill>
                    <a:srgbClr val="FFFF00"/>
                  </a:solidFill>
                </a:rPr>
                <a:t>Mono compiler</a:t>
              </a:r>
              <a:endParaRPr lang="en-US" dirty="0">
                <a:solidFill>
                  <a:srgbClr val="FFFF00"/>
                </a:solidFill>
              </a:endParaRPr>
            </a:p>
          </p:txBody>
        </p:sp>
        <p:sp>
          <p:nvSpPr>
            <p:cNvPr id="21" name="TextBox 20"/>
            <p:cNvSpPr txBox="1"/>
            <p:nvPr/>
          </p:nvSpPr>
          <p:spPr>
            <a:xfrm>
              <a:off x="5713412" y="2497014"/>
              <a:ext cx="3429000" cy="369332"/>
            </a:xfrm>
            <a:prstGeom prst="rect">
              <a:avLst/>
            </a:prstGeom>
            <a:noFill/>
          </p:spPr>
          <p:txBody>
            <a:bodyPr wrap="square" rtlCol="0">
              <a:spAutoFit/>
            </a:bodyPr>
            <a:lstStyle/>
            <a:p>
              <a:pPr algn="ctr"/>
              <a:r>
                <a:rPr lang="en-US" dirty="0" smtClean="0">
                  <a:solidFill>
                    <a:srgbClr val="FFFF00"/>
                  </a:solidFill>
                </a:rPr>
                <a:t>Uses</a:t>
              </a:r>
              <a:endParaRPr lang="en-US" dirty="0">
                <a:solidFill>
                  <a:srgbClr val="FFFF00"/>
                </a:solidFill>
              </a:endParaRPr>
            </a:p>
          </p:txBody>
        </p:sp>
        <p:sp>
          <p:nvSpPr>
            <p:cNvPr id="25" name="Rectangle 24"/>
            <p:cNvSpPr/>
            <p:nvPr/>
          </p:nvSpPr>
          <p:spPr>
            <a:xfrm>
              <a:off x="5789612" y="3886200"/>
              <a:ext cx="5715000" cy="838200"/>
            </a:xfrm>
            <a:prstGeom prst="rect">
              <a:avLst/>
            </a:prstGeom>
            <a:noFill/>
            <a:ln w="28575" cmpd="sng">
              <a:solidFill>
                <a:srgbClr val="F8F57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989012" y="1828800"/>
            <a:ext cx="1804988" cy="3414714"/>
            <a:chOff x="865922" y="1494693"/>
            <a:chExt cx="1500188" cy="3033714"/>
          </a:xfrm>
        </p:grpSpPr>
        <p:pic>
          <p:nvPicPr>
            <p:cNvPr id="65" name="Picture 64"/>
            <p:cNvPicPr>
              <a:picLocks noChangeAspect="1"/>
            </p:cNvPicPr>
            <p:nvPr/>
          </p:nvPicPr>
          <p:blipFill>
            <a:blip r:embed="rId2"/>
            <a:stretch>
              <a:fillRect/>
            </a:stretch>
          </p:blipFill>
          <p:spPr>
            <a:xfrm>
              <a:off x="865922" y="1494693"/>
              <a:ext cx="1500188" cy="3033714"/>
            </a:xfrm>
            <a:prstGeom prst="rect">
              <a:avLst/>
            </a:prstGeom>
          </p:spPr>
        </p:pic>
        <p:pic>
          <p:nvPicPr>
            <p:cNvPr id="66" name="Picture 65"/>
            <p:cNvPicPr>
              <a:picLocks noChangeAspect="1"/>
            </p:cNvPicPr>
            <p:nvPr/>
          </p:nvPicPr>
          <p:blipFill>
            <a:blip r:embed="rId3"/>
            <a:stretch>
              <a:fillRect/>
            </a:stretch>
          </p:blipFill>
          <p:spPr>
            <a:xfrm>
              <a:off x="989012" y="1905000"/>
              <a:ext cx="1219200" cy="1828800"/>
            </a:xfrm>
            <a:prstGeom prst="rect">
              <a:avLst/>
            </a:prstGeom>
          </p:spPr>
        </p:pic>
      </p:grpSp>
      <p:sp>
        <p:nvSpPr>
          <p:cNvPr id="67" name="Rectangle 66"/>
          <p:cNvSpPr/>
          <p:nvPr/>
        </p:nvSpPr>
        <p:spPr>
          <a:xfrm>
            <a:off x="836612" y="53340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4"/>
          <a:stretch>
            <a:fillRect/>
          </a:stretch>
        </p:blipFill>
        <p:spPr>
          <a:xfrm>
            <a:off x="1141412" y="2287955"/>
            <a:ext cx="1457570" cy="2069427"/>
          </a:xfrm>
          <a:prstGeom prst="rect">
            <a:avLst/>
          </a:prstGeom>
        </p:spPr>
      </p:pic>
      <p:grpSp>
        <p:nvGrpSpPr>
          <p:cNvPr id="3" name="Group 2"/>
          <p:cNvGrpSpPr/>
          <p:nvPr/>
        </p:nvGrpSpPr>
        <p:grpSpPr>
          <a:xfrm>
            <a:off x="8837613" y="1295400"/>
            <a:ext cx="2667000" cy="2209800"/>
            <a:chOff x="8837612" y="1295400"/>
            <a:chExt cx="2667000" cy="2209800"/>
          </a:xfrm>
        </p:grpSpPr>
        <p:sp>
          <p:nvSpPr>
            <p:cNvPr id="9" name="Rectangle 8"/>
            <p:cNvSpPr/>
            <p:nvPr/>
          </p:nvSpPr>
          <p:spPr>
            <a:xfrm>
              <a:off x="9371012" y="1981200"/>
              <a:ext cx="1981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Eclipse ADT</a:t>
              </a:r>
              <a:endParaRPr lang="en-US" dirty="0"/>
            </a:p>
          </p:txBody>
        </p:sp>
        <p:sp>
          <p:nvSpPr>
            <p:cNvPr id="15" name="Rectangle 14"/>
            <p:cNvSpPr/>
            <p:nvPr/>
          </p:nvSpPr>
          <p:spPr>
            <a:xfrm>
              <a:off x="9371012" y="2895600"/>
              <a:ext cx="1981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main.axml</a:t>
              </a:r>
              <a:endParaRPr lang="en-US" dirty="0"/>
            </a:p>
          </p:txBody>
        </p:sp>
        <p:sp>
          <p:nvSpPr>
            <p:cNvPr id="19" name="TextBox 18"/>
            <p:cNvSpPr txBox="1"/>
            <p:nvPr/>
          </p:nvSpPr>
          <p:spPr>
            <a:xfrm>
              <a:off x="9371012" y="2514600"/>
              <a:ext cx="1981200" cy="369332"/>
            </a:xfrm>
            <a:prstGeom prst="rect">
              <a:avLst/>
            </a:prstGeom>
            <a:noFill/>
          </p:spPr>
          <p:txBody>
            <a:bodyPr wrap="square" rtlCol="0">
              <a:spAutoFit/>
            </a:bodyPr>
            <a:lstStyle/>
            <a:p>
              <a:pPr algn="ctr"/>
              <a:r>
                <a:rPr lang="en-US" dirty="0" smtClean="0">
                  <a:solidFill>
                    <a:srgbClr val="FFFF00"/>
                  </a:solidFill>
                </a:rPr>
                <a:t>Saved as</a:t>
              </a:r>
              <a:endParaRPr lang="en-US" dirty="0">
                <a:solidFill>
                  <a:srgbClr val="FFFF00"/>
                </a:solidFill>
              </a:endParaRPr>
            </a:p>
          </p:txBody>
        </p:sp>
        <p:sp>
          <p:nvSpPr>
            <p:cNvPr id="22" name="Rectangle 21"/>
            <p:cNvSpPr/>
            <p:nvPr/>
          </p:nvSpPr>
          <p:spPr>
            <a:xfrm>
              <a:off x="9257692" y="1295400"/>
              <a:ext cx="2246920" cy="2209800"/>
            </a:xfrm>
            <a:prstGeom prst="rect">
              <a:avLst/>
            </a:prstGeom>
            <a:noFill/>
            <a:ln w="28575" cmpd="sng">
              <a:solidFill>
                <a:srgbClr val="F8F57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371012" y="1371600"/>
              <a:ext cx="1981200" cy="307777"/>
            </a:xfrm>
            <a:prstGeom prst="rect">
              <a:avLst/>
            </a:prstGeom>
            <a:noFill/>
          </p:spPr>
          <p:txBody>
            <a:bodyPr wrap="square" rtlCol="0">
              <a:spAutoFit/>
            </a:bodyPr>
            <a:lstStyle/>
            <a:p>
              <a:pPr algn="ctr"/>
              <a:r>
                <a:rPr lang="en-US" sz="1400" dirty="0" smtClean="0">
                  <a:solidFill>
                    <a:srgbClr val="FFFF00"/>
                  </a:solidFill>
                </a:rPr>
                <a:t>Eclipse optional</a:t>
              </a:r>
              <a:endParaRPr lang="en-US" sz="1400" dirty="0">
                <a:solidFill>
                  <a:srgbClr val="FFFF00"/>
                </a:solidFill>
              </a:endParaRPr>
            </a:p>
          </p:txBody>
        </p:sp>
        <p:cxnSp>
          <p:nvCxnSpPr>
            <p:cNvPr id="12" name="Straight Arrow Connector 11"/>
            <p:cNvCxnSpPr/>
            <p:nvPr/>
          </p:nvCxnSpPr>
          <p:spPr>
            <a:xfrm>
              <a:off x="8837612" y="3153507"/>
              <a:ext cx="838200" cy="0"/>
            </a:xfrm>
            <a:prstGeom prst="straightConnector1">
              <a:avLst/>
            </a:prstGeom>
            <a:ln>
              <a:solidFill>
                <a:srgbClr val="F8F57B"/>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942014" y="4800600"/>
            <a:ext cx="5410200" cy="990600"/>
            <a:chOff x="5942012" y="4800600"/>
            <a:chExt cx="5410200" cy="990600"/>
          </a:xfrm>
        </p:grpSpPr>
        <p:sp>
          <p:nvSpPr>
            <p:cNvPr id="17" name="TextBox 16"/>
            <p:cNvSpPr txBox="1"/>
            <p:nvPr/>
          </p:nvSpPr>
          <p:spPr>
            <a:xfrm>
              <a:off x="5942012" y="4800600"/>
              <a:ext cx="5410200" cy="369332"/>
            </a:xfrm>
            <a:prstGeom prst="rect">
              <a:avLst/>
            </a:prstGeom>
            <a:noFill/>
          </p:spPr>
          <p:txBody>
            <a:bodyPr wrap="square" rtlCol="0">
              <a:spAutoFit/>
            </a:bodyPr>
            <a:lstStyle/>
            <a:p>
              <a:pPr algn="ctr"/>
              <a:r>
                <a:rPr lang="en-US" dirty="0" smtClean="0">
                  <a:solidFill>
                    <a:srgbClr val="FFFF00"/>
                  </a:solidFill>
                </a:rPr>
                <a:t>&lt;application&gt;.</a:t>
              </a:r>
              <a:r>
                <a:rPr lang="en-US" dirty="0" err="1" smtClean="0">
                  <a:solidFill>
                    <a:srgbClr val="FFFF00"/>
                  </a:solidFill>
                </a:rPr>
                <a:t>apk</a:t>
              </a:r>
              <a:r>
                <a:rPr lang="en-US" dirty="0" smtClean="0">
                  <a:solidFill>
                    <a:srgbClr val="FFFF00"/>
                  </a:solidFill>
                </a:rPr>
                <a:t> – includes assemblies and “runtime”</a:t>
              </a:r>
              <a:endParaRPr lang="en-US" dirty="0">
                <a:solidFill>
                  <a:srgbClr val="FFFF00"/>
                </a:solidFill>
              </a:endParaRPr>
            </a:p>
          </p:txBody>
        </p:sp>
        <p:sp>
          <p:nvSpPr>
            <p:cNvPr id="27" name="Rectangle 26"/>
            <p:cNvSpPr/>
            <p:nvPr/>
          </p:nvSpPr>
          <p:spPr>
            <a:xfrm>
              <a:off x="5942012" y="5257800"/>
              <a:ext cx="5410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Dalvik</a:t>
              </a:r>
              <a:r>
                <a:rPr lang="en-US" dirty="0" smtClean="0"/>
                <a:t> VM</a:t>
              </a:r>
              <a:endParaRPr lang="en-US" dirty="0"/>
            </a:p>
          </p:txBody>
        </p:sp>
      </p:grpSp>
      <p:sp>
        <p:nvSpPr>
          <p:cNvPr id="26" name="Rectangle 25"/>
          <p:cNvSpPr/>
          <p:nvPr/>
        </p:nvSpPr>
        <p:spPr>
          <a:xfrm>
            <a:off x="4076091" y="2772511"/>
            <a:ext cx="1676401" cy="7717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Android bindings</a:t>
            </a:r>
            <a:endParaRPr lang="en-US" dirty="0"/>
          </a:p>
        </p:txBody>
      </p:sp>
    </p:spTree>
    <p:extLst>
      <p:ext uri="{BB962C8B-B14F-4D97-AF65-F5344CB8AC3E}">
        <p14:creationId xmlns:p14="http://schemas.microsoft.com/office/powerpoint/2010/main" val="178615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1191845"/>
            <a:ext cx="12188824" cy="707886"/>
          </a:xfrm>
          <a:prstGeom prst="rect">
            <a:avLst/>
          </a:prstGeom>
          <a:noFill/>
        </p:spPr>
        <p:txBody>
          <a:bodyPr wrap="square" rtlCol="0">
            <a:spAutoFit/>
          </a:bodyPr>
          <a:lstStyle/>
          <a:p>
            <a:pPr algn="ctr"/>
            <a:r>
              <a:rPr lang="en-US" sz="4000" dirty="0" smtClean="0">
                <a:solidFill>
                  <a:schemeClr val="bg1"/>
                </a:solidFill>
                <a:latin typeface="Segoe UI"/>
                <a:cs typeface="Segoe UI"/>
              </a:rPr>
              <a:t>Takeaways</a:t>
            </a:r>
            <a:endParaRPr lang="en-US" sz="4000" dirty="0">
              <a:solidFill>
                <a:schemeClr val="bg1"/>
              </a:solidFill>
              <a:latin typeface="Segoe UI"/>
              <a:cs typeface="Segoe UI"/>
            </a:endParaRPr>
          </a:p>
        </p:txBody>
      </p:sp>
      <p:grpSp>
        <p:nvGrpSpPr>
          <p:cNvPr id="3" name="Group 2"/>
          <p:cNvGrpSpPr/>
          <p:nvPr/>
        </p:nvGrpSpPr>
        <p:grpSpPr>
          <a:xfrm>
            <a:off x="684213" y="1447801"/>
            <a:ext cx="5410200" cy="5410200"/>
            <a:chOff x="684212" y="1447801"/>
            <a:chExt cx="5410200" cy="541020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758" b="96875" l="12305" r="88086">
                          <a14:foregroundMark x1="81836" y1="72070" x2="81836" y2="72070"/>
                        </a14:backgroundRemoval>
                      </a14:imgEffect>
                    </a14:imgLayer>
                  </a14:imgProps>
                </a:ext>
              </a:extLst>
            </a:blip>
            <a:stretch>
              <a:fillRect/>
            </a:stretch>
          </p:blipFill>
          <p:spPr>
            <a:xfrm rot="5400000">
              <a:off x="684212" y="1447801"/>
              <a:ext cx="5410200" cy="5410200"/>
            </a:xfrm>
            <a:prstGeom prst="rect">
              <a:avLst/>
            </a:prstGeom>
          </p:spPr>
        </p:pic>
        <p:sp>
          <p:nvSpPr>
            <p:cNvPr id="4" name="TextBox 3"/>
            <p:cNvSpPr txBox="1"/>
            <p:nvPr/>
          </p:nvSpPr>
          <p:spPr>
            <a:xfrm>
              <a:off x="1360242" y="2514601"/>
              <a:ext cx="4124570" cy="3190631"/>
            </a:xfrm>
            <a:prstGeom prst="rect">
              <a:avLst/>
            </a:prstGeom>
            <a:solidFill>
              <a:schemeClr val="tx1">
                <a:alpha val="38000"/>
              </a:schemeClr>
            </a:solidFill>
          </p:spPr>
          <p:txBody>
            <a:bodyPr wrap="square" rtlCol="0">
              <a:noAutofit/>
            </a:bodyPr>
            <a:lstStyle/>
            <a:p>
              <a:r>
                <a:rPr lang="en-US" dirty="0" smtClean="0">
                  <a:solidFill>
                    <a:srgbClr val="ACE58F"/>
                  </a:solidFill>
                </a:rPr>
                <a:t>Recommendations:</a:t>
              </a:r>
            </a:p>
            <a:p>
              <a:endParaRPr lang="en-US" dirty="0">
                <a:solidFill>
                  <a:srgbClr val="ACE58F"/>
                </a:solidFill>
              </a:endParaRPr>
            </a:p>
            <a:p>
              <a:pPr marL="285750" indent="-285750">
                <a:buFontTx/>
                <a:buChar char="•"/>
              </a:pPr>
              <a:r>
                <a:rPr lang="en-US" dirty="0" smtClean="0">
                  <a:solidFill>
                    <a:srgbClr val="ACE58F"/>
                  </a:solidFill>
                </a:rPr>
                <a:t>Ability to re-use existing C# skills and business logic</a:t>
              </a:r>
            </a:p>
            <a:p>
              <a:pPr marL="285750" indent="-285750">
                <a:buFontTx/>
                <a:buChar char="•"/>
              </a:pPr>
              <a:r>
                <a:rPr lang="en-US" dirty="0" smtClean="0">
                  <a:solidFill>
                    <a:srgbClr val="ACE58F"/>
                  </a:solidFill>
                </a:rPr>
                <a:t>Features of .NET that are easier than </a:t>
              </a:r>
              <a:r>
                <a:rPr lang="en-US" dirty="0" err="1" smtClean="0">
                  <a:solidFill>
                    <a:srgbClr val="ACE58F"/>
                  </a:solidFill>
                </a:rPr>
                <a:t>ObjC</a:t>
              </a:r>
              <a:r>
                <a:rPr lang="en-US" dirty="0" smtClean="0">
                  <a:solidFill>
                    <a:srgbClr val="ACE58F"/>
                  </a:solidFill>
                </a:rPr>
                <a:t> and Java (LINQ, XML Parsing, Generics)</a:t>
              </a:r>
            </a:p>
            <a:p>
              <a:endParaRPr lang="en-US" dirty="0">
                <a:solidFill>
                  <a:srgbClr val="ACE58F"/>
                </a:solidFill>
              </a:endParaRPr>
            </a:p>
            <a:p>
              <a:endParaRPr lang="en-US" dirty="0">
                <a:solidFill>
                  <a:srgbClr val="ACE58F"/>
                </a:solidFill>
              </a:endParaRPr>
            </a:p>
          </p:txBody>
        </p:sp>
      </p:grpSp>
      <p:grpSp>
        <p:nvGrpSpPr>
          <p:cNvPr id="5" name="Group 4"/>
          <p:cNvGrpSpPr/>
          <p:nvPr/>
        </p:nvGrpSpPr>
        <p:grpSpPr>
          <a:xfrm>
            <a:off x="6094413" y="1447802"/>
            <a:ext cx="5410200" cy="5410200"/>
            <a:chOff x="6094412" y="1447802"/>
            <a:chExt cx="5410200" cy="541020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4">
                      <a14:imgEffect>
                        <a14:backgroundRemoval t="2344" b="96875" l="12500" r="87891">
                          <a14:foregroundMark x1="28320" y1="89063" x2="28320" y2="89063"/>
                        </a14:backgroundRemoval>
                      </a14:imgEffect>
                    </a14:imgLayer>
                  </a14:imgProps>
                </a:ext>
              </a:extLst>
            </a:blip>
            <a:stretch>
              <a:fillRect/>
            </a:stretch>
          </p:blipFill>
          <p:spPr>
            <a:xfrm rot="16200000" flipH="1">
              <a:off x="6094412" y="1447802"/>
              <a:ext cx="5410200" cy="5410200"/>
            </a:xfrm>
            <a:prstGeom prst="rect">
              <a:avLst/>
            </a:prstGeom>
          </p:spPr>
        </p:pic>
        <p:pic>
          <p:nvPicPr>
            <p:cNvPr id="8" name="Picture 7"/>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33000"/>
                      </a14:imgEffect>
                      <a14:imgEffect>
                        <a14:brightnessContrast bright="-40000" contrast="40000"/>
                      </a14:imgEffect>
                    </a14:imgLayer>
                  </a14:imgProps>
                </a:ext>
              </a:extLst>
            </a:blip>
            <a:stretch>
              <a:fillRect/>
            </a:stretch>
          </p:blipFill>
          <p:spPr>
            <a:xfrm>
              <a:off x="6741132" y="2532186"/>
              <a:ext cx="4077680" cy="3157013"/>
            </a:xfrm>
            <a:prstGeom prst="rect">
              <a:avLst/>
            </a:prstGeom>
          </p:spPr>
        </p:pic>
        <p:sp>
          <p:nvSpPr>
            <p:cNvPr id="6" name="TextBox 5"/>
            <p:cNvSpPr txBox="1"/>
            <p:nvPr/>
          </p:nvSpPr>
          <p:spPr>
            <a:xfrm>
              <a:off x="6704012" y="2530235"/>
              <a:ext cx="4116760" cy="3145690"/>
            </a:xfrm>
            <a:prstGeom prst="rect">
              <a:avLst/>
            </a:prstGeom>
            <a:solidFill>
              <a:schemeClr val="tx1">
                <a:alpha val="38000"/>
              </a:schemeClr>
            </a:solidFill>
          </p:spPr>
          <p:txBody>
            <a:bodyPr wrap="square" rtlCol="0">
              <a:noAutofit/>
            </a:bodyPr>
            <a:lstStyle/>
            <a:p>
              <a:r>
                <a:rPr lang="en-US" dirty="0">
                  <a:solidFill>
                    <a:srgbClr val="FF6600"/>
                  </a:solidFill>
                </a:rPr>
                <a:t>W</a:t>
              </a:r>
              <a:r>
                <a:rPr lang="en-US" dirty="0" smtClean="0">
                  <a:solidFill>
                    <a:srgbClr val="FF6600"/>
                  </a:solidFill>
                </a:rPr>
                <a:t>atch out for:</a:t>
              </a:r>
            </a:p>
            <a:p>
              <a:endParaRPr lang="en-US" dirty="0">
                <a:solidFill>
                  <a:srgbClr val="FF6600"/>
                </a:solidFill>
              </a:endParaRPr>
            </a:p>
            <a:p>
              <a:pPr marL="285750" indent="-285750">
                <a:buFontTx/>
                <a:buChar char="•"/>
              </a:pPr>
              <a:r>
                <a:rPr lang="en-US" dirty="0" smtClean="0">
                  <a:solidFill>
                    <a:srgbClr val="FF6600"/>
                  </a:solidFill>
                </a:rPr>
                <a:t>No benefits for UI (UI Kit or </a:t>
              </a:r>
              <a:r>
                <a:rPr lang="en-US" dirty="0" err="1" smtClean="0">
                  <a:solidFill>
                    <a:srgbClr val="FF6600"/>
                  </a:solidFill>
                </a:rPr>
                <a:t>main.axml</a:t>
              </a:r>
              <a:r>
                <a:rPr lang="en-US" dirty="0" smtClean="0">
                  <a:solidFill>
                    <a:srgbClr val="FF6600"/>
                  </a:solidFill>
                </a:rPr>
                <a:t>)</a:t>
              </a:r>
            </a:p>
            <a:p>
              <a:pPr marL="285750" indent="-285750">
                <a:buFontTx/>
                <a:buChar char="•"/>
              </a:pPr>
              <a:r>
                <a:rPr lang="en-US" dirty="0" smtClean="0">
                  <a:solidFill>
                    <a:srgbClr val="FF6600"/>
                  </a:solidFill>
                </a:rPr>
                <a:t>Price </a:t>
              </a:r>
              <a:r>
                <a:rPr lang="en-US" dirty="0" smtClean="0">
                  <a:solidFill>
                    <a:srgbClr val="FF6600"/>
                  </a:solidFill>
                </a:rPr>
                <a:t>Tag ($1000 per </a:t>
              </a:r>
              <a:r>
                <a:rPr lang="en-US" dirty="0" err="1" smtClean="0">
                  <a:solidFill>
                    <a:srgbClr val="FF6600"/>
                  </a:solidFill>
                </a:rPr>
                <a:t>MonoDevelop</a:t>
              </a:r>
              <a:r>
                <a:rPr lang="en-US" dirty="0" smtClean="0">
                  <a:solidFill>
                    <a:srgbClr val="FF6600"/>
                  </a:solidFill>
                </a:rPr>
                <a:t> enterprise license</a:t>
              </a:r>
              <a:r>
                <a:rPr lang="en-US" dirty="0" smtClean="0">
                  <a:solidFill>
                    <a:srgbClr val="FF6600"/>
                  </a:solidFill>
                </a:rPr>
                <a:t>)</a:t>
              </a:r>
            </a:p>
            <a:p>
              <a:pPr marL="285750" indent="-285750">
                <a:buFontTx/>
                <a:buChar char="•"/>
              </a:pPr>
              <a:r>
                <a:rPr lang="en-US" dirty="0" smtClean="0">
                  <a:solidFill>
                    <a:srgbClr val="FF6600"/>
                  </a:solidFill>
                </a:rPr>
                <a:t>Future?</a:t>
              </a:r>
              <a:endParaRPr lang="en-US" dirty="0" smtClean="0">
                <a:solidFill>
                  <a:srgbClr val="FF6600"/>
                </a:solidFill>
              </a:endParaRPr>
            </a:p>
            <a:p>
              <a:pPr marL="285750" indent="-285750">
                <a:buFontTx/>
                <a:buChar char="•"/>
              </a:pPr>
              <a:endParaRPr lang="en-US" dirty="0" smtClean="0">
                <a:solidFill>
                  <a:srgbClr val="FF6600"/>
                </a:solidFill>
              </a:endParaRPr>
            </a:p>
          </p:txBody>
        </p:sp>
      </p:grpSp>
    </p:spTree>
    <p:extLst>
      <p:ext uri="{BB962C8B-B14F-4D97-AF65-F5344CB8AC3E}">
        <p14:creationId xmlns:p14="http://schemas.microsoft.com/office/powerpoint/2010/main" val="311549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544" y="1079500"/>
            <a:ext cx="7865941" cy="5638800"/>
          </a:xfrm>
          <a:prstGeom prst="rect">
            <a:avLst/>
          </a:prstGeom>
        </p:spPr>
      </p:pic>
      <p:sp>
        <p:nvSpPr>
          <p:cNvPr id="3" name="Rectangle 2"/>
          <p:cNvSpPr/>
          <p:nvPr/>
        </p:nvSpPr>
        <p:spPr>
          <a:xfrm>
            <a:off x="3728385" y="6488668"/>
            <a:ext cx="4909855" cy="369332"/>
          </a:xfrm>
          <a:prstGeom prst="rect">
            <a:avLst/>
          </a:prstGeom>
        </p:spPr>
        <p:txBody>
          <a:bodyPr wrap="none">
            <a:spAutoFit/>
          </a:bodyPr>
          <a:lstStyle/>
          <a:p>
            <a:r>
              <a:rPr lang="en-US" dirty="0">
                <a:solidFill>
                  <a:srgbClr val="FFFFFF"/>
                </a:solidFill>
              </a:rPr>
              <a:t>http://</a:t>
            </a:r>
            <a:r>
              <a:rPr lang="en-US" dirty="0" err="1">
                <a:solidFill>
                  <a:srgbClr val="FFFFFF"/>
                </a:solidFill>
              </a:rPr>
              <a:t>tirania.org</a:t>
            </a:r>
            <a:r>
              <a:rPr lang="en-US" dirty="0">
                <a:solidFill>
                  <a:srgbClr val="FFFFFF"/>
                </a:solidFill>
              </a:rPr>
              <a:t>/blog/archive/2011/May-16.html</a:t>
            </a:r>
          </a:p>
        </p:txBody>
      </p:sp>
    </p:spTree>
    <p:extLst>
      <p:ext uri="{BB962C8B-B14F-4D97-AF65-F5344CB8AC3E}">
        <p14:creationId xmlns:p14="http://schemas.microsoft.com/office/powerpoint/2010/main" val="41506369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80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7237414" y="2819400"/>
            <a:ext cx="4951413"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smtClean="0">
                <a:solidFill>
                  <a:schemeClr val="bg1"/>
                </a:solidFill>
                <a:latin typeface="Segoe UI" pitchFamily="34" charset="0"/>
                <a:ea typeface="Segoe UI" pitchFamily="34" charset="0"/>
                <a:cs typeface="Segoe UI" pitchFamily="34" charset="0"/>
              </a:rPr>
              <a:t>Popularity of </a:t>
            </a:r>
            <a:r>
              <a:rPr lang="en-US" sz="2800" dirty="0" err="1" smtClean="0">
                <a:solidFill>
                  <a:schemeClr val="bg1"/>
                </a:solidFill>
                <a:latin typeface="Segoe UI" pitchFamily="34" charset="0"/>
                <a:ea typeface="Segoe UI" pitchFamily="34" charset="0"/>
                <a:cs typeface="Segoe UI" pitchFamily="34" charset="0"/>
              </a:rPr>
              <a:t>iOS</a:t>
            </a:r>
            <a:r>
              <a:rPr lang="en-US" sz="2800" dirty="0" smtClean="0">
                <a:solidFill>
                  <a:schemeClr val="bg1"/>
                </a:solidFill>
                <a:latin typeface="Segoe UI" pitchFamily="34" charset="0"/>
                <a:ea typeface="Segoe UI" pitchFamily="34" charset="0"/>
                <a:cs typeface="Segoe UI" pitchFamily="34" charset="0"/>
              </a:rPr>
              <a:t> and Android </a:t>
            </a:r>
            <a:r>
              <a:rPr lang="en-US" sz="2800" dirty="0" smtClean="0">
                <a:solidFill>
                  <a:schemeClr val="bg1"/>
                </a:solidFill>
                <a:latin typeface="Segoe UI" pitchFamily="34" charset="0"/>
                <a:ea typeface="Segoe UI" pitchFamily="34" charset="0"/>
                <a:cs typeface="Segoe UI" pitchFamily="34" charset="0"/>
              </a:rPr>
              <a:t>will likely remain high with your customers…</a:t>
            </a:r>
            <a:endParaRPr lang="en-US" sz="2800" dirty="0" smtClean="0">
              <a:solidFill>
                <a:schemeClr val="bg1"/>
              </a:solidFill>
              <a:latin typeface="Segoe UI" pitchFamily="34" charset="0"/>
              <a:ea typeface="Segoe UI" pitchFamily="34" charset="0"/>
              <a:cs typeface="Segoe UI" pitchFamily="34" charset="0"/>
            </a:endParaRPr>
          </a:p>
          <a:p>
            <a:pPr marL="0" indent="0" algn="ctr">
              <a:buFont typeface="Arial" pitchFamily="34" charset="0"/>
              <a:buNone/>
            </a:pPr>
            <a:endParaRPr lang="en-US" sz="2800" dirty="0" smtClean="0">
              <a:solidFill>
                <a:schemeClr val="bg1"/>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a:blip r:embed="rId2"/>
          <a:stretch>
            <a:fillRect/>
          </a:stretch>
        </p:blipFill>
        <p:spPr>
          <a:xfrm>
            <a:off x="303212" y="1295400"/>
            <a:ext cx="6886154" cy="5142638"/>
          </a:xfrm>
          <a:prstGeom prst="rect">
            <a:avLst/>
          </a:prstGeom>
        </p:spPr>
      </p:pic>
    </p:spTree>
    <p:extLst>
      <p:ext uri="{BB962C8B-B14F-4D97-AF65-F5344CB8AC3E}">
        <p14:creationId xmlns:p14="http://schemas.microsoft.com/office/powerpoint/2010/main" val="296100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2" y="3810000"/>
            <a:ext cx="4951413" cy="1676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smtClean="0">
                <a:solidFill>
                  <a:schemeClr val="bg1"/>
                </a:solidFill>
                <a:latin typeface="Segoe UI" pitchFamily="34" charset="0"/>
                <a:ea typeface="Segoe UI" pitchFamily="34" charset="0"/>
                <a:cs typeface="Segoe UI" pitchFamily="34" charset="0"/>
              </a:rPr>
              <a:t>Knowledge</a:t>
            </a:r>
            <a:r>
              <a:rPr lang="en-US" sz="2800" dirty="0" smtClean="0">
                <a:solidFill>
                  <a:schemeClr val="bg1"/>
                </a:solidFill>
                <a:latin typeface="Segoe UI" pitchFamily="34" charset="0"/>
                <a:ea typeface="Segoe UI" pitchFamily="34" charset="0"/>
                <a:cs typeface="Segoe UI" pitchFamily="34" charset="0"/>
              </a:rPr>
              <a:t> and </a:t>
            </a:r>
            <a:r>
              <a:rPr lang="en-US" sz="2800" b="1" dirty="0" smtClean="0">
                <a:solidFill>
                  <a:schemeClr val="bg1"/>
                </a:solidFill>
                <a:latin typeface="Segoe UI" pitchFamily="34" charset="0"/>
                <a:ea typeface="Segoe UI" pitchFamily="34" charset="0"/>
                <a:cs typeface="Segoe UI" pitchFamily="34" charset="0"/>
              </a:rPr>
              <a:t>tools</a:t>
            </a:r>
            <a:r>
              <a:rPr lang="en-US" sz="2800" dirty="0" smtClean="0">
                <a:solidFill>
                  <a:schemeClr val="bg1"/>
                </a:solidFill>
                <a:latin typeface="Segoe UI" pitchFamily="34" charset="0"/>
                <a:ea typeface="Segoe UI" pitchFamily="34" charset="0"/>
                <a:cs typeface="Segoe UI" pitchFamily="34" charset="0"/>
              </a:rPr>
              <a:t> to ensure that your </a:t>
            </a:r>
            <a:r>
              <a:rPr lang="en-US" sz="2800" dirty="0" smtClean="0">
                <a:solidFill>
                  <a:schemeClr val="bg1"/>
                </a:solidFill>
                <a:latin typeface="Segoe UI" pitchFamily="34" charset="0"/>
                <a:ea typeface="Segoe UI" pitchFamily="34" charset="0"/>
                <a:cs typeface="Segoe UI" pitchFamily="34" charset="0"/>
              </a:rPr>
              <a:t>apps </a:t>
            </a:r>
            <a:r>
              <a:rPr lang="en-US" sz="2800" dirty="0" smtClean="0">
                <a:solidFill>
                  <a:schemeClr val="bg1"/>
                </a:solidFill>
                <a:latin typeface="Segoe UI" pitchFamily="34" charset="0"/>
                <a:ea typeface="Segoe UI" pitchFamily="34" charset="0"/>
                <a:cs typeface="Segoe UI" pitchFamily="34" charset="0"/>
              </a:rPr>
              <a:t>are able to take full advantage of the Microsoft platform</a:t>
            </a:r>
          </a:p>
        </p:txBody>
      </p:sp>
      <p:pic>
        <p:nvPicPr>
          <p:cNvPr id="4" name="Picture 3"/>
          <p:cNvPicPr>
            <a:picLocks noChangeAspect="1"/>
          </p:cNvPicPr>
          <p:nvPr/>
        </p:nvPicPr>
        <p:blipFill>
          <a:blip r:embed="rId2"/>
          <a:stretch>
            <a:fillRect/>
          </a:stretch>
        </p:blipFill>
        <p:spPr>
          <a:xfrm>
            <a:off x="558536" y="1086338"/>
            <a:ext cx="11479476" cy="6337300"/>
          </a:xfrm>
          <a:prstGeom prst="rect">
            <a:avLst/>
          </a:prstGeom>
        </p:spPr>
      </p:pic>
    </p:spTree>
    <p:extLst>
      <p:ext uri="{BB962C8B-B14F-4D97-AF65-F5344CB8AC3E}">
        <p14:creationId xmlns:p14="http://schemas.microsoft.com/office/powerpoint/2010/main" val="26729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ocuments\My Dropbox\Mobility\Graphics\iPh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02199" y="2572631"/>
            <a:ext cx="914400" cy="1690112"/>
          </a:xfrm>
          <a:prstGeom prst="rect">
            <a:avLst/>
          </a:prstGeom>
          <a:noFill/>
          <a:effectLst>
            <a:reflection blurRad="6350" stA="52000" endA="300" endPos="35000" dir="5400000" sy="-100000" algn="bl" rotWithShape="0"/>
          </a:effectLst>
        </p:spPr>
      </p:pic>
      <p:pic>
        <p:nvPicPr>
          <p:cNvPr id="3" name="Picture 3" descr="D:\User\Documents\My Dropbox\Mobility\Graphics\ip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5287" y="2269981"/>
            <a:ext cx="1560812" cy="1997589"/>
          </a:xfrm>
          <a:prstGeom prst="rect">
            <a:avLst/>
          </a:prstGeom>
          <a:noFill/>
          <a:effectLst>
            <a:reflection blurRad="6350" stA="52000" endA="300" endPos="35000" dir="5400000" sy="-100000" algn="bl" rotWithShape="0"/>
          </a:effectLst>
        </p:spPr>
      </p:pic>
      <p:pic>
        <p:nvPicPr>
          <p:cNvPr id="4" name="Picture 4" descr="D:\User\Documents\My Dropbox\Mobility\Graphics\Droid-Incredibl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4307" y="2420235"/>
            <a:ext cx="928575" cy="1840101"/>
          </a:xfrm>
          <a:prstGeom prst="rect">
            <a:avLst/>
          </a:prstGeom>
          <a:noFill/>
          <a:effectLst>
            <a:reflection blurRad="6350" stA="52000" endA="300" endPos="35000" dir="5400000" sy="-100000" algn="bl" rotWithShape="0"/>
          </a:effectLst>
        </p:spPr>
      </p:pic>
      <p:pic>
        <p:nvPicPr>
          <p:cNvPr id="5" name="Picture 5" descr="D:\User\Documents\My Dropbox\Mobility\Graphics\WinPhone7.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8214" y="2496435"/>
            <a:ext cx="914863" cy="1808163"/>
          </a:xfrm>
          <a:prstGeom prst="rect">
            <a:avLst/>
          </a:prstGeom>
          <a:noFill/>
          <a:effectLst>
            <a:reflection blurRad="6350" stA="52000" endA="300" endPos="35000" dir="5400000" sy="-100000" algn="bl" rotWithShape="0"/>
          </a:effectLst>
        </p:spPr>
      </p:pic>
      <p:pic>
        <p:nvPicPr>
          <p:cNvPr id="7" name="Picture 6" descr="BlackBerry_Torch.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0012" y="2346178"/>
            <a:ext cx="885960" cy="1935512"/>
          </a:xfrm>
          <a:prstGeom prst="rect">
            <a:avLst/>
          </a:prstGeom>
          <a:effectLst>
            <a:reflection blurRad="6350" stA="52000" endA="300" endPos="35000" dir="5400000" sy="-100000" algn="bl" rotWithShape="0"/>
          </a:effectLst>
        </p:spPr>
      </p:pic>
      <p:graphicFrame>
        <p:nvGraphicFramePr>
          <p:cNvPr id="8" name="Content Placeholder 16"/>
          <p:cNvGraphicFramePr>
            <a:graphicFrameLocks/>
          </p:cNvGraphicFramePr>
          <p:nvPr>
            <p:extLst>
              <p:ext uri="{D42A27DB-BD31-4B8C-83A1-F6EECF244321}">
                <p14:modId xmlns:p14="http://schemas.microsoft.com/office/powerpoint/2010/main" val="3910479921"/>
              </p:ext>
            </p:extLst>
          </p:nvPr>
        </p:nvGraphicFramePr>
        <p:xfrm>
          <a:off x="1827213" y="4612644"/>
          <a:ext cx="8458195" cy="2169159"/>
        </p:xfrm>
        <a:graphic>
          <a:graphicData uri="http://schemas.openxmlformats.org/drawingml/2006/table">
            <a:tbl>
              <a:tblPr firstRow="1" bandRow="1">
                <a:tableStyleId>{2D5ABB26-0587-4C30-8999-92F81FD0307C}</a:tableStyleId>
              </a:tblPr>
              <a:tblGrid>
                <a:gridCol w="1691639"/>
                <a:gridCol w="1691639"/>
                <a:gridCol w="1691639"/>
                <a:gridCol w="1691639"/>
                <a:gridCol w="1691639"/>
              </a:tblGrid>
              <a:tr h="370840">
                <a:tc>
                  <a:txBody>
                    <a:bodyPr/>
                    <a:lstStyle/>
                    <a:p>
                      <a:pPr algn="ctr"/>
                      <a:r>
                        <a:rPr lang="en-US" sz="1600" dirty="0" smtClean="0">
                          <a:solidFill>
                            <a:schemeClr val="bg1"/>
                          </a:solidFill>
                          <a:effectLst>
                            <a:outerShdw blurRad="50800" dist="38100" dir="5400000" algn="t" rotWithShape="0">
                              <a:prstClr val="black">
                                <a:alpha val="40000"/>
                              </a:prstClr>
                            </a:outerShdw>
                          </a:effectLst>
                        </a:rPr>
                        <a:t>Windows Phone 7</a:t>
                      </a:r>
                      <a:endParaRPr lang="en-US" sz="1600" dirty="0">
                        <a:solidFill>
                          <a:schemeClr val="bg1"/>
                        </a:solidFill>
                        <a:effectLst>
                          <a:outerShdw blurRad="50800" dist="38100" dir="5400000" algn="t" rotWithShape="0">
                            <a:prstClr val="black">
                              <a:alpha val="40000"/>
                            </a:prstClr>
                          </a:outerShdw>
                        </a:effectLst>
                      </a:endParaRPr>
                    </a:p>
                  </a:txBody>
                  <a:tcPr marL="93980" marR="93980">
                    <a:lnL w="12700" cap="flat" cmpd="sng" algn="ctr">
                      <a:no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600" dirty="0" smtClean="0">
                          <a:solidFill>
                            <a:schemeClr val="bg1"/>
                          </a:solidFill>
                          <a:effectLst>
                            <a:outerShdw blurRad="50800" dist="38100" dir="5400000" algn="t" rotWithShape="0">
                              <a:prstClr val="black">
                                <a:alpha val="40000"/>
                              </a:prstClr>
                            </a:outerShdw>
                          </a:effectLst>
                        </a:rPr>
                        <a:t>iPhone</a:t>
                      </a:r>
                      <a:endParaRPr lang="en-US" sz="1600" dirty="0">
                        <a:solidFill>
                          <a:schemeClr val="bg1"/>
                        </a:solidFill>
                        <a:effectLst>
                          <a:outerShdw blurRad="50800" dist="38100" dir="5400000" algn="t" rotWithShape="0">
                            <a:prstClr val="black">
                              <a:alpha val="40000"/>
                            </a:prstClr>
                          </a:outerShdw>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600" dirty="0" smtClean="0">
                          <a:solidFill>
                            <a:schemeClr val="bg1"/>
                          </a:solidFill>
                          <a:effectLst>
                            <a:outerShdw blurRad="50800" dist="38100" dir="5400000" algn="t" rotWithShape="0">
                              <a:prstClr val="black">
                                <a:alpha val="40000"/>
                              </a:prstClr>
                            </a:outerShdw>
                          </a:effectLst>
                        </a:rPr>
                        <a:t>iPad</a:t>
                      </a:r>
                      <a:endParaRPr lang="en-US" sz="1600" dirty="0">
                        <a:solidFill>
                          <a:schemeClr val="bg1"/>
                        </a:solidFill>
                        <a:effectLst>
                          <a:outerShdw blurRad="50800" dist="38100" dir="5400000" algn="t" rotWithShape="0">
                            <a:prstClr val="black">
                              <a:alpha val="40000"/>
                            </a:prstClr>
                          </a:outerShdw>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600" dirty="0" smtClean="0">
                          <a:solidFill>
                            <a:schemeClr val="bg1"/>
                          </a:solidFill>
                          <a:effectLst>
                            <a:outerShdw blurRad="50800" dist="38100" dir="5400000" algn="t" rotWithShape="0">
                              <a:prstClr val="black">
                                <a:alpha val="40000"/>
                              </a:prstClr>
                            </a:outerShdw>
                          </a:effectLst>
                        </a:rPr>
                        <a:t>Android</a:t>
                      </a:r>
                      <a:endParaRPr lang="en-US" sz="1600" dirty="0">
                        <a:solidFill>
                          <a:schemeClr val="bg1"/>
                        </a:solidFill>
                        <a:effectLst>
                          <a:outerShdw blurRad="50800" dist="38100" dir="5400000" algn="t" rotWithShape="0">
                            <a:prstClr val="black">
                              <a:alpha val="40000"/>
                            </a:prstClr>
                          </a:outerShdw>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600" dirty="0" smtClean="0">
                          <a:solidFill>
                            <a:schemeClr val="bg1"/>
                          </a:solidFill>
                          <a:effectLst>
                            <a:outerShdw blurRad="50800" dist="38100" dir="5400000" algn="t" rotWithShape="0">
                              <a:prstClr val="black">
                                <a:alpha val="40000"/>
                              </a:prstClr>
                            </a:outerShdw>
                          </a:effectLst>
                        </a:rPr>
                        <a:t>Blackberry</a:t>
                      </a:r>
                      <a:endParaRPr lang="en-US" sz="1600" dirty="0">
                        <a:solidFill>
                          <a:schemeClr val="bg1"/>
                        </a:solidFill>
                        <a:effectLst>
                          <a:outerShdw blurRad="50800" dist="38100" dir="5400000" algn="t" rotWithShape="0">
                            <a:prstClr val="black">
                              <a:alpha val="40000"/>
                            </a:prstClr>
                          </a:outerShdw>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r>
              <a:tr h="370840">
                <a:tc>
                  <a:txBody>
                    <a:bodyPr/>
                    <a:lstStyle/>
                    <a:p>
                      <a:pPr algn="ctr">
                        <a:lnSpc>
                          <a:spcPct val="100000"/>
                        </a:lnSpc>
                        <a:spcBef>
                          <a:spcPts val="1200"/>
                        </a:spcBef>
                        <a:spcAft>
                          <a:spcPts val="1200"/>
                        </a:spcAft>
                      </a:pPr>
                      <a:r>
                        <a:rPr lang="en-US" sz="1300" dirty="0" smtClean="0">
                          <a:solidFill>
                            <a:schemeClr val="bg1"/>
                          </a:solidFill>
                          <a:effectLst/>
                        </a:rPr>
                        <a:t>Kelley</a:t>
                      </a:r>
                      <a:r>
                        <a:rPr lang="en-US" sz="1300" baseline="0" dirty="0" smtClean="0">
                          <a:solidFill>
                            <a:schemeClr val="bg1"/>
                          </a:solidFill>
                          <a:effectLst/>
                        </a:rPr>
                        <a:t> Blue Book</a:t>
                      </a:r>
                    </a:p>
                    <a:p>
                      <a:pPr algn="ctr">
                        <a:lnSpc>
                          <a:spcPct val="100000"/>
                        </a:lnSpc>
                        <a:spcBef>
                          <a:spcPts val="1200"/>
                        </a:spcBef>
                        <a:spcAft>
                          <a:spcPts val="1200"/>
                        </a:spcAft>
                      </a:pPr>
                      <a:r>
                        <a:rPr lang="en-US" sz="1300" baseline="0" dirty="0" err="1" smtClean="0">
                          <a:solidFill>
                            <a:schemeClr val="bg1"/>
                          </a:solidFill>
                          <a:effectLst/>
                        </a:rPr>
                        <a:t>Realtor.com</a:t>
                      </a:r>
                      <a:endParaRPr lang="en-US" sz="1300" baseline="0" dirty="0" smtClean="0">
                        <a:solidFill>
                          <a:schemeClr val="bg1"/>
                        </a:solidFill>
                        <a:effectLst/>
                      </a:endParaRPr>
                    </a:p>
                    <a:p>
                      <a:pPr algn="ctr">
                        <a:lnSpc>
                          <a:spcPct val="100000"/>
                        </a:lnSpc>
                        <a:spcBef>
                          <a:spcPts val="1200"/>
                        </a:spcBef>
                        <a:spcAft>
                          <a:spcPts val="1200"/>
                        </a:spcAft>
                      </a:pPr>
                      <a:r>
                        <a:rPr lang="en-US" sz="1300" baseline="0" dirty="0" smtClean="0">
                          <a:solidFill>
                            <a:schemeClr val="bg1"/>
                          </a:solidFill>
                          <a:effectLst/>
                        </a:rPr>
                        <a:t>Neudesic Pulse</a:t>
                      </a:r>
                      <a:endParaRPr lang="en-US" sz="1300" dirty="0">
                        <a:solidFill>
                          <a:schemeClr val="bg1"/>
                        </a:solidFill>
                        <a:effectLst/>
                      </a:endParaRPr>
                    </a:p>
                  </a:txBody>
                  <a:tcPr marL="93980" marR="93980">
                    <a:lnL w="12700" cap="flat" cmpd="sng" algn="ctr">
                      <a:no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200"/>
                        </a:spcBef>
                        <a:spcAft>
                          <a:spcPts val="1200"/>
                        </a:spcAft>
                      </a:pPr>
                      <a:r>
                        <a:rPr lang="en-US" sz="1300" dirty="0" smtClean="0">
                          <a:solidFill>
                            <a:schemeClr val="bg1"/>
                          </a:solidFill>
                          <a:effectLst/>
                        </a:rPr>
                        <a:t>Whole Foods</a:t>
                      </a:r>
                    </a:p>
                    <a:p>
                      <a:pPr algn="ctr">
                        <a:lnSpc>
                          <a:spcPct val="100000"/>
                        </a:lnSpc>
                        <a:spcBef>
                          <a:spcPts val="1200"/>
                        </a:spcBef>
                        <a:spcAft>
                          <a:spcPts val="1200"/>
                        </a:spcAft>
                      </a:pPr>
                      <a:r>
                        <a:rPr lang="en-US" sz="1300" dirty="0" smtClean="0">
                          <a:solidFill>
                            <a:schemeClr val="bg1"/>
                          </a:solidFill>
                          <a:effectLst/>
                        </a:rPr>
                        <a:t>Symetra Financial</a:t>
                      </a:r>
                    </a:p>
                    <a:p>
                      <a:pPr algn="ctr">
                        <a:lnSpc>
                          <a:spcPct val="100000"/>
                        </a:lnSpc>
                        <a:spcBef>
                          <a:spcPts val="1200"/>
                        </a:spcBef>
                        <a:spcAft>
                          <a:spcPts val="1200"/>
                        </a:spcAft>
                      </a:pPr>
                      <a:r>
                        <a:rPr lang="en-US" sz="1300" baseline="0" dirty="0" smtClean="0">
                          <a:solidFill>
                            <a:schemeClr val="bg1"/>
                          </a:solidFill>
                          <a:effectLst/>
                        </a:rPr>
                        <a:t>Neudesic Pulse</a:t>
                      </a:r>
                    </a:p>
                    <a:p>
                      <a:pPr algn="ctr">
                        <a:lnSpc>
                          <a:spcPct val="100000"/>
                        </a:lnSpc>
                        <a:spcBef>
                          <a:spcPts val="1200"/>
                        </a:spcBef>
                        <a:spcAft>
                          <a:spcPts val="1200"/>
                        </a:spcAft>
                      </a:pPr>
                      <a:r>
                        <a:rPr lang="en-US" sz="1300" baseline="0" dirty="0" smtClean="0">
                          <a:solidFill>
                            <a:schemeClr val="bg1"/>
                          </a:solidFill>
                          <a:effectLst/>
                        </a:rPr>
                        <a:t>Azure Toolkit for </a:t>
                      </a:r>
                      <a:r>
                        <a:rPr lang="en-US" sz="1300" baseline="0" dirty="0" err="1" smtClean="0">
                          <a:solidFill>
                            <a:schemeClr val="bg1"/>
                          </a:solidFill>
                          <a:effectLst/>
                        </a:rPr>
                        <a:t>iOS</a:t>
                      </a:r>
                      <a:endParaRPr lang="en-US" sz="1300" baseline="0" dirty="0" smtClean="0">
                        <a:solidFill>
                          <a:schemeClr val="bg1"/>
                        </a:solidFill>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200"/>
                        </a:spcBef>
                        <a:spcAft>
                          <a:spcPts val="1200"/>
                        </a:spcAft>
                      </a:pPr>
                      <a:r>
                        <a:rPr lang="en-US" sz="1300" dirty="0" smtClean="0">
                          <a:solidFill>
                            <a:schemeClr val="bg1"/>
                          </a:solidFill>
                          <a:effectLst/>
                        </a:rPr>
                        <a:t>SimonMed</a:t>
                      </a:r>
                    </a:p>
                    <a:p>
                      <a:pPr algn="ctr">
                        <a:lnSpc>
                          <a:spcPct val="100000"/>
                        </a:lnSpc>
                        <a:spcBef>
                          <a:spcPts val="1200"/>
                        </a:spcBef>
                        <a:spcAft>
                          <a:spcPts val="1200"/>
                        </a:spcAft>
                      </a:pPr>
                      <a:r>
                        <a:rPr lang="en-US" sz="1300" dirty="0" smtClean="0">
                          <a:solidFill>
                            <a:schemeClr val="bg1"/>
                          </a:solidFill>
                          <a:effectLst/>
                        </a:rPr>
                        <a:t>VHA </a:t>
                      </a:r>
                      <a:r>
                        <a:rPr lang="en-US" sz="1300" dirty="0" err="1" smtClean="0">
                          <a:solidFill>
                            <a:schemeClr val="bg1"/>
                          </a:solidFill>
                          <a:effectLst/>
                        </a:rPr>
                        <a:t>Inc</a:t>
                      </a:r>
                      <a:endParaRPr lang="en-US" sz="1300" dirty="0" smtClean="0">
                        <a:solidFill>
                          <a:schemeClr val="bg1"/>
                        </a:solidFill>
                        <a:effectLst/>
                      </a:endParaRPr>
                    </a:p>
                    <a:p>
                      <a:pPr algn="ctr">
                        <a:lnSpc>
                          <a:spcPct val="100000"/>
                        </a:lnSpc>
                        <a:spcBef>
                          <a:spcPts val="1200"/>
                        </a:spcBef>
                        <a:spcAft>
                          <a:spcPts val="1200"/>
                        </a:spcAft>
                      </a:pPr>
                      <a:r>
                        <a:rPr lang="en-US" sz="1300" dirty="0" smtClean="0">
                          <a:solidFill>
                            <a:schemeClr val="bg1"/>
                          </a:solidFill>
                          <a:effectLst/>
                        </a:rPr>
                        <a:t>Kelley Blue Book</a:t>
                      </a:r>
                    </a:p>
                    <a:p>
                      <a:pPr algn="ctr">
                        <a:lnSpc>
                          <a:spcPct val="100000"/>
                        </a:lnSpc>
                        <a:spcBef>
                          <a:spcPts val="1200"/>
                        </a:spcBef>
                        <a:spcAft>
                          <a:spcPts val="1200"/>
                        </a:spcAft>
                      </a:pPr>
                      <a:r>
                        <a:rPr lang="en-US" sz="1300" dirty="0" smtClean="0">
                          <a:solidFill>
                            <a:schemeClr val="bg1"/>
                          </a:solidFill>
                          <a:effectLst/>
                        </a:rPr>
                        <a:t>Symetra</a:t>
                      </a:r>
                      <a:r>
                        <a:rPr lang="en-US" sz="1300" baseline="0" dirty="0" smtClean="0">
                          <a:solidFill>
                            <a:schemeClr val="bg1"/>
                          </a:solidFill>
                          <a:effectLst/>
                        </a:rPr>
                        <a:t> Financial</a:t>
                      </a:r>
                      <a:endParaRPr lang="en-US" sz="1300" dirty="0">
                        <a:solidFill>
                          <a:schemeClr val="bg1"/>
                        </a:solidFill>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200"/>
                        </a:spcBef>
                        <a:spcAft>
                          <a:spcPts val="1200"/>
                        </a:spcAft>
                      </a:pPr>
                      <a:r>
                        <a:rPr lang="en-US" sz="1300" dirty="0" smtClean="0">
                          <a:solidFill>
                            <a:schemeClr val="bg1"/>
                          </a:solidFill>
                          <a:effectLst/>
                        </a:rPr>
                        <a:t>Kelley Blue</a:t>
                      </a:r>
                      <a:r>
                        <a:rPr lang="en-US" sz="1300" baseline="0" dirty="0" smtClean="0">
                          <a:solidFill>
                            <a:schemeClr val="bg1"/>
                          </a:solidFill>
                          <a:effectLst/>
                        </a:rPr>
                        <a:t> Book</a:t>
                      </a:r>
                    </a:p>
                    <a:p>
                      <a:pPr algn="ctr">
                        <a:lnSpc>
                          <a:spcPct val="100000"/>
                        </a:lnSpc>
                        <a:spcBef>
                          <a:spcPts val="1200"/>
                        </a:spcBef>
                        <a:spcAft>
                          <a:spcPts val="1200"/>
                        </a:spcAft>
                      </a:pPr>
                      <a:r>
                        <a:rPr lang="en-US" sz="1300" baseline="0" dirty="0" smtClean="0">
                          <a:solidFill>
                            <a:schemeClr val="bg1"/>
                          </a:solidFill>
                          <a:effectLst/>
                        </a:rPr>
                        <a:t>Neudesic Pulse</a:t>
                      </a:r>
                    </a:p>
                    <a:p>
                      <a:pPr algn="ctr">
                        <a:lnSpc>
                          <a:spcPct val="100000"/>
                        </a:lnSpc>
                        <a:spcBef>
                          <a:spcPts val="1200"/>
                        </a:spcBef>
                        <a:spcAft>
                          <a:spcPts val="1200"/>
                        </a:spcAft>
                      </a:pPr>
                      <a:r>
                        <a:rPr lang="en-US" sz="1300" baseline="0" dirty="0" smtClean="0">
                          <a:solidFill>
                            <a:schemeClr val="bg1"/>
                          </a:solidFill>
                          <a:effectLst/>
                        </a:rPr>
                        <a:t>Azure Toolkit for Android</a:t>
                      </a:r>
                      <a:endParaRPr lang="en-US" sz="1300" dirty="0">
                        <a:solidFill>
                          <a:schemeClr val="bg1"/>
                        </a:solidFill>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200"/>
                        </a:spcBef>
                        <a:spcAft>
                          <a:spcPts val="1200"/>
                        </a:spcAft>
                      </a:pPr>
                      <a:r>
                        <a:rPr lang="en-US" sz="1300" dirty="0" smtClean="0">
                          <a:solidFill>
                            <a:schemeClr val="bg1"/>
                          </a:solidFill>
                          <a:effectLst/>
                        </a:rPr>
                        <a:t>Neudesic</a:t>
                      </a:r>
                      <a:r>
                        <a:rPr lang="en-US" sz="1300" baseline="0" dirty="0" smtClean="0">
                          <a:solidFill>
                            <a:schemeClr val="bg1"/>
                          </a:solidFill>
                          <a:effectLst/>
                        </a:rPr>
                        <a:t> Pulse</a:t>
                      </a:r>
                      <a:endParaRPr lang="en-US" sz="1300" dirty="0">
                        <a:solidFill>
                          <a:schemeClr val="bg1"/>
                        </a:solidFill>
                        <a:effectLst/>
                      </a:endParaRPr>
                    </a:p>
                  </a:txBody>
                  <a:tcPr marL="93980" marR="93980">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Rectangle 8"/>
          <p:cNvSpPr/>
          <p:nvPr/>
        </p:nvSpPr>
        <p:spPr>
          <a:xfrm>
            <a:off x="3008310" y="1611868"/>
            <a:ext cx="6096000" cy="369332"/>
          </a:xfrm>
          <a:prstGeom prst="rect">
            <a:avLst/>
          </a:prstGeom>
        </p:spPr>
        <p:txBody>
          <a:bodyPr wrap="square">
            <a:spAutoFit/>
          </a:bodyPr>
          <a:lstStyle/>
          <a:p>
            <a:pPr algn="ctr">
              <a:lnSpc>
                <a:spcPct val="100000"/>
              </a:lnSpc>
              <a:spcBef>
                <a:spcPts val="1200"/>
              </a:spcBef>
              <a:spcAft>
                <a:spcPts val="1200"/>
              </a:spcAft>
            </a:pPr>
            <a:r>
              <a:rPr lang="en-US" dirty="0" smtClean="0">
                <a:solidFill>
                  <a:schemeClr val="bg1"/>
                </a:solidFill>
              </a:rPr>
              <a:t>Gold Certified Microsoft Partner</a:t>
            </a:r>
            <a:endParaRPr lang="en-US" dirty="0">
              <a:solidFill>
                <a:schemeClr val="bg1"/>
              </a:solidFill>
            </a:endParaRPr>
          </a:p>
        </p:txBody>
      </p:sp>
      <p:grpSp>
        <p:nvGrpSpPr>
          <p:cNvPr id="10" name="Group 9"/>
          <p:cNvGrpSpPr/>
          <p:nvPr/>
        </p:nvGrpSpPr>
        <p:grpSpPr>
          <a:xfrm>
            <a:off x="4019737" y="807356"/>
            <a:ext cx="4073147" cy="797162"/>
            <a:chOff x="2728912" y="2384098"/>
            <a:chExt cx="6794500" cy="1372206"/>
          </a:xfrm>
        </p:grpSpPr>
        <p:sp>
          <p:nvSpPr>
            <p:cNvPr id="11" name="Oval 10"/>
            <p:cNvSpPr/>
            <p:nvPr/>
          </p:nvSpPr>
          <p:spPr bwMode="auto">
            <a:xfrm>
              <a:off x="2970212" y="2667000"/>
              <a:ext cx="914400" cy="838200"/>
            </a:xfrm>
            <a:prstGeom prst="ellipse">
              <a:avLst/>
            </a:prstGeom>
            <a:solidFill>
              <a:schemeClr val="bg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2" name="Picture 11"/>
            <p:cNvPicPr>
              <a:picLocks noChangeAspect="1"/>
            </p:cNvPicPr>
            <p:nvPr/>
          </p:nvPicPr>
          <p:blipFill>
            <a:blip r:embed="rId7"/>
            <a:stretch>
              <a:fillRect/>
            </a:stretch>
          </p:blipFill>
          <p:spPr>
            <a:xfrm>
              <a:off x="2728912" y="2384098"/>
              <a:ext cx="6794500" cy="13722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6310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
        <p:nvSpPr>
          <p:cNvPr id="9" name="Subtitle 2"/>
          <p:cNvSpPr txBox="1">
            <a:spLocks/>
          </p:cNvSpPr>
          <p:nvPr/>
        </p:nvSpPr>
        <p:spPr>
          <a:xfrm>
            <a:off x="989012" y="4482342"/>
            <a:ext cx="10242551" cy="463255"/>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Simon Guest</a:t>
            </a:r>
          </a:p>
          <a:p>
            <a:pPr marL="0" indent="0" algn="ctr">
              <a:buNone/>
            </a:pPr>
            <a:r>
              <a:rPr lang="en-US" sz="2000" dirty="0" smtClean="0"/>
              <a:t>Director, Mobility Solutions</a:t>
            </a:r>
          </a:p>
          <a:p>
            <a:pPr marL="0" indent="0" algn="ctr">
              <a:buNone/>
            </a:pPr>
            <a:r>
              <a:rPr lang="en-US" sz="2000" dirty="0" smtClean="0"/>
              <a:t>simon.guest@neudesic.com</a:t>
            </a:r>
          </a:p>
          <a:p>
            <a:pPr marL="0" indent="0" algn="ctr">
              <a:buNone/>
            </a:pPr>
            <a:r>
              <a:rPr lang="en-US" sz="2000" dirty="0" smtClean="0"/>
              <a:t>http://</a:t>
            </a:r>
            <a:r>
              <a:rPr lang="en-US" sz="2000" dirty="0" err="1" smtClean="0"/>
              <a:t>simonguest.com</a:t>
            </a:r>
            <a:endParaRPr lang="en-US" sz="2000" dirty="0" smtClean="0"/>
          </a:p>
        </p:txBody>
      </p:sp>
      <p:grpSp>
        <p:nvGrpSpPr>
          <p:cNvPr id="10" name="Group 9"/>
          <p:cNvGrpSpPr/>
          <p:nvPr/>
        </p:nvGrpSpPr>
        <p:grpSpPr>
          <a:xfrm>
            <a:off x="2641322" y="2690670"/>
            <a:ext cx="6794499" cy="1372206"/>
            <a:chOff x="2728912" y="2384098"/>
            <a:chExt cx="6794500" cy="1372206"/>
          </a:xfrm>
        </p:grpSpPr>
        <p:sp>
          <p:nvSpPr>
            <p:cNvPr id="11" name="Oval 10"/>
            <p:cNvSpPr/>
            <p:nvPr/>
          </p:nvSpPr>
          <p:spPr bwMode="auto">
            <a:xfrm>
              <a:off x="2970212" y="2667000"/>
              <a:ext cx="914400" cy="838200"/>
            </a:xfrm>
            <a:prstGeom prst="ellipse">
              <a:avLst/>
            </a:prstGeom>
            <a:solidFill>
              <a:schemeClr val="bg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2" name="Picture 11"/>
            <p:cNvPicPr>
              <a:picLocks noChangeAspect="1"/>
            </p:cNvPicPr>
            <p:nvPr/>
          </p:nvPicPr>
          <p:blipFill>
            <a:blip r:embed="rId4"/>
            <a:stretch>
              <a:fillRect/>
            </a:stretch>
          </p:blipFill>
          <p:spPr>
            <a:xfrm>
              <a:off x="2728912" y="2384098"/>
              <a:ext cx="6794500" cy="1372206"/>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959765803"/>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873879593"/>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6876533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564483730"/>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950171360"/>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1715300542"/>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697868772"/>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2794239081"/>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2197187341"/>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7" y="2429344"/>
            <a:ext cx="10242549" cy="2046884"/>
          </a:xfrm>
        </p:spPr>
        <p:txBody>
          <a:bodyPr/>
          <a:lstStyle/>
          <a:p>
            <a:r>
              <a:rPr lang="en-US" sz="3600" dirty="0"/>
              <a:t>My Customers Are Using iPhone/</a:t>
            </a:r>
            <a:r>
              <a:rPr lang="en-US" sz="3600" dirty="0" smtClean="0"/>
              <a:t>Android </a:t>
            </a:r>
            <a:br>
              <a:rPr lang="en-US" sz="3600" dirty="0" smtClean="0"/>
            </a:br>
            <a:r>
              <a:rPr lang="en-US" sz="3600" dirty="0" smtClean="0"/>
              <a:t>but </a:t>
            </a:r>
            <a:r>
              <a:rPr lang="en-US" sz="3600" dirty="0"/>
              <a:t>I'm a Microsoft </a:t>
            </a:r>
            <a:r>
              <a:rPr lang="en-US" sz="3600" dirty="0" smtClean="0"/>
              <a:t>Guy/Gal </a:t>
            </a:r>
            <a:br>
              <a:rPr lang="en-US" sz="3600" dirty="0" smtClean="0"/>
            </a:br>
            <a:r>
              <a:rPr lang="en-US" sz="3600" b="1" dirty="0" smtClean="0"/>
              <a:t>Now </a:t>
            </a:r>
            <a:r>
              <a:rPr lang="en-US" sz="3600" b="1" dirty="0"/>
              <a:t>What?</a:t>
            </a:r>
            <a:r>
              <a:rPr lang="en-US" sz="3600" dirty="0" smtClean="0"/>
              <a:t/>
            </a:r>
            <a:br>
              <a:rPr lang="en-US" sz="3600" dirty="0" smtClean="0"/>
            </a:br>
            <a:r>
              <a:rPr lang="en-US" sz="3200" dirty="0" smtClean="0"/>
              <a:t>DPR304</a:t>
            </a:r>
            <a:endParaRPr lang="en-US" sz="3200" dirty="0"/>
          </a:p>
        </p:txBody>
      </p:sp>
      <p:sp>
        <p:nvSpPr>
          <p:cNvPr id="3" name="Subtitle 2"/>
          <p:cNvSpPr>
            <a:spLocks noGrp="1"/>
          </p:cNvSpPr>
          <p:nvPr>
            <p:ph type="subTitle" idx="1"/>
          </p:nvPr>
        </p:nvSpPr>
        <p:spPr>
          <a:xfrm>
            <a:off x="959723" y="4918958"/>
            <a:ext cx="10242551" cy="463255"/>
          </a:xfrm>
        </p:spPr>
        <p:txBody>
          <a:bodyPr/>
          <a:lstStyle/>
          <a:p>
            <a:r>
              <a:rPr lang="en-US" sz="2800" dirty="0" smtClean="0"/>
              <a:t>Simon Guest</a:t>
            </a:r>
          </a:p>
          <a:p>
            <a:r>
              <a:rPr lang="en-US" sz="2800" dirty="0" smtClean="0"/>
              <a:t>Director, Mobility Solutions</a:t>
            </a:r>
          </a:p>
          <a:p>
            <a:r>
              <a:rPr lang="en-US" sz="2800" dirty="0" smtClean="0"/>
              <a:t>Neudesic, LLC</a:t>
            </a:r>
            <a:endParaRPr lang="en-US" sz="2800" dirty="0"/>
          </a:p>
        </p:txBody>
      </p:sp>
    </p:spTree>
    <p:extLst>
      <p:ext uri="{BB962C8B-B14F-4D97-AF65-F5344CB8AC3E}">
        <p14:creationId xmlns:p14="http://schemas.microsoft.com/office/powerpoint/2010/main" val="27672214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038471150"/>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3074365233"/>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
        <p:nvSpPr>
          <p:cNvPr id="7" name="Rectangle 6"/>
          <p:cNvSpPr/>
          <p:nvPr/>
        </p:nvSpPr>
        <p:spPr>
          <a:xfrm>
            <a:off x="5231039" y="5495925"/>
            <a:ext cx="5073061" cy="369332"/>
          </a:xfrm>
          <a:prstGeom prst="rect">
            <a:avLst/>
          </a:prstGeom>
        </p:spPr>
        <p:txBody>
          <a:bodyPr wrap="none">
            <a:spAutoFit/>
          </a:bodyPr>
          <a:lstStyle/>
          <a:p>
            <a:r>
              <a:rPr lang="en-US" b="1" dirty="0" err="1" smtClean="0">
                <a:latin typeface="Segoe UI" pitchFamily="34" charset="0"/>
                <a:ea typeface="Segoe UI" pitchFamily="34" charset="0"/>
                <a:cs typeface="Segoe UI" pitchFamily="34" charset="0"/>
              </a:rPr>
              <a:t>iOS</a:t>
            </a:r>
            <a:r>
              <a:rPr lang="en-US" b="1" dirty="0" smtClean="0">
                <a:latin typeface="Segoe UI" pitchFamily="34" charset="0"/>
                <a:ea typeface="Segoe UI" pitchFamily="34" charset="0"/>
                <a:cs typeface="Segoe UI" pitchFamily="34" charset="0"/>
              </a:rPr>
              <a:t> holding steady around 25% market share</a:t>
            </a:r>
            <a:endParaRPr lang="en-US" b="1" dirty="0">
              <a:latin typeface="Segoe UI" pitchFamily="34" charset="0"/>
              <a:ea typeface="Segoe UI" pitchFamily="34" charset="0"/>
              <a:cs typeface="Segoe UI" pitchFamily="34" charset="0"/>
            </a:endParaRPr>
          </a:p>
        </p:txBody>
      </p:sp>
      <p:sp>
        <p:nvSpPr>
          <p:cNvPr id="8" name="Rectangle 7"/>
          <p:cNvSpPr/>
          <p:nvPr/>
        </p:nvSpPr>
        <p:spPr>
          <a:xfrm>
            <a:off x="863375" y="3894696"/>
            <a:ext cx="3859795" cy="646331"/>
          </a:xfrm>
          <a:prstGeom prst="rect">
            <a:avLst/>
          </a:prstGeom>
        </p:spPr>
        <p:txBody>
          <a:bodyPr wrap="square">
            <a:spAutoFit/>
          </a:bodyPr>
          <a:lstStyle/>
          <a:p>
            <a:r>
              <a:rPr lang="en-US" b="1" dirty="0" smtClean="0">
                <a:latin typeface="Segoe UI" pitchFamily="34" charset="0"/>
                <a:ea typeface="Segoe UI" pitchFamily="34" charset="0"/>
                <a:cs typeface="Segoe UI" pitchFamily="34" charset="0"/>
              </a:rPr>
              <a:t>Android on fire.  From 9% to 33% in 12 months</a:t>
            </a:r>
            <a:endParaRPr lang="en-US" b="1" dirty="0">
              <a:latin typeface="Segoe UI" pitchFamily="34" charset="0"/>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177005071"/>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a:t>
            </a:r>
            <a:r>
              <a:rPr lang="en-US" dirty="0" smtClean="0"/>
              <a:t>any organizations </a:t>
            </a:r>
            <a:r>
              <a:rPr lang="en-US" dirty="0" smtClean="0"/>
              <a:t>adopting</a:t>
            </a:r>
            <a:r>
              <a:rPr lang="en-US" dirty="0" smtClean="0"/>
              <a:t> </a:t>
            </a:r>
            <a:r>
              <a:rPr lang="en-US" dirty="0" err="1" smtClean="0"/>
              <a:t>iOS</a:t>
            </a:r>
            <a:r>
              <a:rPr lang="en-US" dirty="0" smtClean="0"/>
              <a:t>/</a:t>
            </a:r>
            <a:r>
              <a:rPr lang="en-US" dirty="0" smtClean="0"/>
              <a:t>Android</a:t>
            </a:r>
            <a:endParaRPr lang="en-US" dirty="0" smtClean="0"/>
          </a:p>
        </p:txBody>
      </p:sp>
    </p:spTree>
    <p:extLst>
      <p:ext uri="{BB962C8B-B14F-4D97-AF65-F5344CB8AC3E}">
        <p14:creationId xmlns:p14="http://schemas.microsoft.com/office/powerpoint/2010/main" val="2563262013"/>
      </p:ext>
    </p:extLst>
  </p:cSld>
  <p:clrMapOvr>
    <a:masterClrMapping/>
  </p:clrMapOvr>
  <mc:AlternateContent xmlns:mc="http://schemas.openxmlformats.org/markup-compatibility/2006" xmlns:p14="http://schemas.microsoft.com/office/powerpoint/2010/main">
    <mc:Choice Requires="p14">
      <p:transition p14:dur="0" advTm="15734"/>
    </mc:Choice>
    <mc:Fallback xmlns="">
      <p:transition xmlns:p14="http://schemas.microsoft.com/office/powerpoint/2010/main" advTm="15734"/>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95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Not much help available…</a:t>
            </a:r>
          </a:p>
        </p:txBody>
      </p:sp>
    </p:spTree>
    <p:extLst>
      <p:ext uri="{BB962C8B-B14F-4D97-AF65-F5344CB8AC3E}">
        <p14:creationId xmlns:p14="http://schemas.microsoft.com/office/powerpoint/2010/main" val="1080510640"/>
      </p:ext>
    </p:extLst>
  </p:cSld>
  <p:clrMapOvr>
    <a:masterClrMapping/>
  </p:clrMapOvr>
  <mc:AlternateContent xmlns:mc="http://schemas.openxmlformats.org/markup-compatibility/2006">
    <mc:Choice xmlns:p14="http://schemas.microsoft.com/office/powerpoint/2010/main" Requires="p14">
      <p:transition spd="med" p14:dur="700" advTm="15734">
        <p:fade/>
      </p:transition>
    </mc:Choice>
    <mc:Fallback>
      <p:transition xmlns:p14="http://schemas.microsoft.com/office/powerpoint/2010/main" spd="med" advTm="15734">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 </a:t>
            </a:r>
          </a:p>
        </p:txBody>
      </p:sp>
      <p:pic>
        <p:nvPicPr>
          <p:cNvPr id="4" name="Picture 3"/>
          <p:cNvPicPr>
            <a:picLocks noChangeAspect="1"/>
          </p:cNvPicPr>
          <p:nvPr/>
        </p:nvPicPr>
        <p:blipFill>
          <a:blip r:embed="rId2"/>
          <a:stretch>
            <a:fillRect/>
          </a:stretch>
        </p:blipFill>
        <p:spPr>
          <a:xfrm>
            <a:off x="2360612" y="1032212"/>
            <a:ext cx="7842013" cy="5978188"/>
          </a:xfrm>
          <a:prstGeom prst="rect">
            <a:avLst/>
          </a:prstGeom>
        </p:spPr>
      </p:pic>
      <p:pic>
        <p:nvPicPr>
          <p:cNvPr id="5" name="Picture 4"/>
          <p:cNvPicPr>
            <a:picLocks noChangeAspect="1"/>
          </p:cNvPicPr>
          <p:nvPr/>
        </p:nvPicPr>
        <p:blipFill rotWithShape="1">
          <a:blip r:embed="rId2"/>
          <a:srcRect l="3576" t="11523" r="41290" b="79707"/>
          <a:stretch/>
        </p:blipFill>
        <p:spPr>
          <a:xfrm>
            <a:off x="2157985" y="2209800"/>
            <a:ext cx="9426501" cy="114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149947"/>
      </p:ext>
    </p:extLst>
  </p:cSld>
  <p:clrMapOvr>
    <a:masterClrMapping/>
  </p:clrMapOvr>
  <mc:AlternateContent xmlns:mc="http://schemas.openxmlformats.org/markup-compatibility/2006">
    <mc:Choice xmlns:p14="http://schemas.microsoft.com/office/powerpoint/2010/main" Requires="p14">
      <p:transition spd="med" p14:dur="700" advTm="15734">
        <p:fade/>
      </p:transition>
    </mc:Choice>
    <mc:Fallback>
      <p:transition xmlns:p14="http://schemas.microsoft.com/office/powerpoint/2010/main" spd="med" advTm="1573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6296"/>
            <a:ext cx="12188825" cy="815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65091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613127" y="3876020"/>
            <a:ext cx="8403320" cy="533400"/>
          </a:xfrm>
        </p:spPr>
        <p:txBody>
          <a:bodyPr>
            <a:normAutofit fontScale="92500"/>
          </a:bodyPr>
          <a:lstStyle/>
          <a:p>
            <a:pPr marL="0" indent="0" algn="r">
              <a:buNone/>
            </a:pPr>
            <a:r>
              <a:rPr lang="en-US" sz="2800" dirty="0" smtClean="0">
                <a:solidFill>
                  <a:schemeClr val="bg1"/>
                </a:solidFill>
                <a:latin typeface="Segoe UI" pitchFamily="34" charset="0"/>
                <a:ea typeface="Segoe UI" pitchFamily="34" charset="0"/>
                <a:cs typeface="Segoe UI" pitchFamily="34" charset="0"/>
              </a:rPr>
              <a:t>into an existing Microsoft development environment</a:t>
            </a:r>
            <a:endParaRPr lang="en-US" sz="2800" b="1"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139562" y="2372613"/>
            <a:ext cx="7239000" cy="523220"/>
          </a:xfrm>
          <a:prstGeom prst="rect">
            <a:avLst/>
          </a:prstGeom>
        </p:spPr>
        <p:txBody>
          <a:bodyPr wrap="square">
            <a:spAutoFit/>
          </a:bodyPr>
          <a:lstStyle/>
          <a:p>
            <a:r>
              <a:rPr lang="en-US" sz="2800" dirty="0">
                <a:solidFill>
                  <a:prstClr val="white"/>
                </a:solidFill>
                <a:latin typeface="Segoe UI" pitchFamily="34" charset="0"/>
                <a:ea typeface="Segoe UI" pitchFamily="34" charset="0"/>
                <a:cs typeface="Segoe UI" pitchFamily="34" charset="0"/>
              </a:rPr>
              <a:t>To give you the </a:t>
            </a:r>
            <a:r>
              <a:rPr lang="en-US" sz="2800" b="1" dirty="0">
                <a:solidFill>
                  <a:prstClr val="white"/>
                </a:solidFill>
                <a:latin typeface="Segoe UI" pitchFamily="34" charset="0"/>
                <a:ea typeface="Segoe UI" pitchFamily="34" charset="0"/>
                <a:cs typeface="Segoe UI" pitchFamily="34" charset="0"/>
              </a:rPr>
              <a:t>tools </a:t>
            </a:r>
            <a:r>
              <a:rPr lang="en-US" sz="2800" dirty="0">
                <a:solidFill>
                  <a:prstClr val="white"/>
                </a:solidFill>
                <a:latin typeface="Segoe UI" pitchFamily="34" charset="0"/>
                <a:ea typeface="Segoe UI" pitchFamily="34" charset="0"/>
                <a:cs typeface="Segoe UI" pitchFamily="34" charset="0"/>
              </a:rPr>
              <a:t>and</a:t>
            </a:r>
            <a:r>
              <a:rPr lang="en-US" sz="2800" b="1" dirty="0">
                <a:solidFill>
                  <a:prstClr val="white"/>
                </a:solidFill>
                <a:latin typeface="Segoe UI" pitchFamily="34" charset="0"/>
                <a:ea typeface="Segoe UI" pitchFamily="34" charset="0"/>
                <a:cs typeface="Segoe UI" pitchFamily="34" charset="0"/>
              </a:rPr>
              <a:t> knowledge </a:t>
            </a:r>
            <a:endParaRPr lang="en-US" dirty="0"/>
          </a:p>
        </p:txBody>
      </p:sp>
      <p:sp>
        <p:nvSpPr>
          <p:cNvPr id="6" name="Rectangle 5"/>
          <p:cNvSpPr/>
          <p:nvPr/>
        </p:nvSpPr>
        <p:spPr>
          <a:xfrm>
            <a:off x="31229" y="2961622"/>
            <a:ext cx="12114212" cy="769441"/>
          </a:xfrm>
          <a:prstGeom prst="rect">
            <a:avLst/>
          </a:prstGeom>
        </p:spPr>
        <p:txBody>
          <a:bodyPr wrap="square">
            <a:spAutoFit/>
          </a:bodyPr>
          <a:lstStyle/>
          <a:p>
            <a:pPr algn="ctr"/>
            <a:r>
              <a:rPr lang="en-US" sz="4400" dirty="0" smtClean="0">
                <a:solidFill>
                  <a:prstClr val="white"/>
                </a:solidFill>
                <a:latin typeface="Segoe UI" pitchFamily="34" charset="0"/>
                <a:ea typeface="Segoe UI" pitchFamily="34" charset="0"/>
                <a:cs typeface="Segoe UI" pitchFamily="34" charset="0"/>
              </a:rPr>
              <a:t>to integrate </a:t>
            </a:r>
            <a:r>
              <a:rPr lang="en-US" sz="4400" b="1" dirty="0" smtClean="0">
                <a:solidFill>
                  <a:prstClr val="white"/>
                </a:solidFill>
                <a:latin typeface="Segoe UI" pitchFamily="34" charset="0"/>
                <a:ea typeface="Segoe UI" pitchFamily="34" charset="0"/>
                <a:cs typeface="Segoe UI" pitchFamily="34" charset="0"/>
              </a:rPr>
              <a:t>iPhone</a:t>
            </a:r>
            <a:r>
              <a:rPr lang="en-US" sz="4400" dirty="0" smtClean="0">
                <a:solidFill>
                  <a:prstClr val="white"/>
                </a:solidFill>
                <a:latin typeface="Segoe UI" pitchFamily="34" charset="0"/>
                <a:ea typeface="Segoe UI" pitchFamily="34" charset="0"/>
                <a:cs typeface="Segoe UI" pitchFamily="34" charset="0"/>
              </a:rPr>
              <a:t>, </a:t>
            </a:r>
            <a:r>
              <a:rPr lang="en-US" sz="4400" b="1" dirty="0" smtClean="0">
                <a:solidFill>
                  <a:prstClr val="white"/>
                </a:solidFill>
                <a:latin typeface="Segoe UI" pitchFamily="34" charset="0"/>
                <a:ea typeface="Segoe UI" pitchFamily="34" charset="0"/>
                <a:cs typeface="Segoe UI" pitchFamily="34" charset="0"/>
              </a:rPr>
              <a:t>iPad</a:t>
            </a:r>
            <a:r>
              <a:rPr lang="en-US" sz="4400" dirty="0" smtClean="0">
                <a:solidFill>
                  <a:prstClr val="white"/>
                </a:solidFill>
                <a:latin typeface="Segoe UI" pitchFamily="34" charset="0"/>
                <a:ea typeface="Segoe UI" pitchFamily="34" charset="0"/>
                <a:cs typeface="Segoe UI" pitchFamily="34" charset="0"/>
              </a:rPr>
              <a:t>, and </a:t>
            </a:r>
            <a:r>
              <a:rPr lang="en-US" sz="4400" b="1" dirty="0" smtClean="0">
                <a:solidFill>
                  <a:prstClr val="white"/>
                </a:solidFill>
                <a:latin typeface="Segoe UI" pitchFamily="34" charset="0"/>
                <a:ea typeface="Segoe UI" pitchFamily="34" charset="0"/>
                <a:cs typeface="Segoe UI" pitchFamily="34" charset="0"/>
              </a:rPr>
              <a:t>Android</a:t>
            </a:r>
            <a:r>
              <a:rPr lang="en-US" sz="4400" dirty="0" smtClean="0">
                <a:solidFill>
                  <a:prstClr val="white"/>
                </a:solidFill>
                <a:latin typeface="Segoe UI" pitchFamily="34" charset="0"/>
                <a:ea typeface="Segoe UI" pitchFamily="34" charset="0"/>
                <a:cs typeface="Segoe UI" pitchFamily="34" charset="0"/>
              </a:rPr>
              <a:t> devices</a:t>
            </a:r>
            <a:endParaRPr lang="en-US" sz="3200" dirty="0"/>
          </a:p>
        </p:txBody>
      </p:sp>
    </p:spTree>
    <p:extLst>
      <p:ext uri="{BB962C8B-B14F-4D97-AF65-F5344CB8AC3E}">
        <p14:creationId xmlns:p14="http://schemas.microsoft.com/office/powerpoint/2010/main" val="8384812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4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68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760414" y="3225191"/>
            <a:ext cx="10820399" cy="1210745"/>
          </a:xfrm>
        </p:spPr>
        <p:txBody>
          <a:bodyPr>
            <a:normAutofit/>
          </a:bodyPr>
          <a:lstStyle/>
          <a:p>
            <a:pPr marL="0" indent="0" algn="ctr">
              <a:buNone/>
            </a:pPr>
            <a:r>
              <a:rPr lang="en-US" sz="2800" i="1" dirty="0" smtClean="0">
                <a:solidFill>
                  <a:schemeClr val="bg1"/>
                </a:solidFill>
                <a:latin typeface="Segoe UI" pitchFamily="34" charset="0"/>
                <a:ea typeface="Segoe UI" pitchFamily="34" charset="0"/>
                <a:cs typeface="Segoe UI" pitchFamily="34" charset="0"/>
              </a:rPr>
              <a:t>“Can I make an existing web site work on iPhone and Android?”</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6154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10560"/>
      </p:ext>
    </p:extLst>
  </p:cSld>
  <p:clrMapOvr>
    <a:masterClrMapping/>
  </p:clrMapOvr>
  <mc:AlternateContent xmlns:mc="http://schemas.openxmlformats.org/markup-compatibility/2006" xmlns:p14="http://schemas.microsoft.com/office/powerpoint/2010/main">
    <mc:Choice Requires="p14">
      <p:transition spd="med" p14:dur="700" advTm="44270">
        <p:fade/>
      </p:transition>
    </mc:Choice>
    <mc:Fallback xmlns="">
      <p:transition spd="med" advTm="4427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dirty="0" smtClean="0">
                <a:solidFill>
                  <a:schemeClr val="bg1"/>
                </a:solidFill>
                <a:latin typeface="Segoe UI" pitchFamily="34" charset="0"/>
                <a:ea typeface="Segoe UI" pitchFamily="34" charset="0"/>
                <a:cs typeface="Segoe UI" pitchFamily="34" charset="0"/>
              </a:rPr>
              <a:t>First, how do we know it’s a mobile device?</a:t>
            </a:r>
            <a:endParaRPr lang="en-US" sz="2800"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3871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38457" y="2890917"/>
            <a:ext cx="1594555" cy="1524000"/>
          </a:xfrm>
          <a:prstGeom prst="rect">
            <a:avLst/>
          </a:prstGeom>
        </p:spPr>
      </p:pic>
      <p:cxnSp>
        <p:nvCxnSpPr>
          <p:cNvPr id="7" name="Straight Arrow Connector 6"/>
          <p:cNvCxnSpPr/>
          <p:nvPr/>
        </p:nvCxnSpPr>
        <p:spPr>
          <a:xfrm>
            <a:off x="3656012" y="3424317"/>
            <a:ext cx="4724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27612" y="3043317"/>
            <a:ext cx="1603136"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Request</a:t>
            </a:r>
            <a:endParaRPr lang="en-US" dirty="0"/>
          </a:p>
        </p:txBody>
      </p:sp>
      <p:pic>
        <p:nvPicPr>
          <p:cNvPr id="10" name="Picture 9"/>
          <p:cNvPicPr>
            <a:picLocks noChangeAspect="1"/>
          </p:cNvPicPr>
          <p:nvPr/>
        </p:nvPicPr>
        <p:blipFill rotWithShape="1">
          <a:blip r:embed="rId3"/>
          <a:srcRect b="17367"/>
          <a:stretch/>
        </p:blipFill>
        <p:spPr>
          <a:xfrm>
            <a:off x="10209213" y="3045023"/>
            <a:ext cx="927100" cy="1017954"/>
          </a:xfrm>
          <a:prstGeom prst="rect">
            <a:avLst/>
          </a:prstGeom>
        </p:spPr>
      </p:pic>
      <p:sp>
        <p:nvSpPr>
          <p:cNvPr id="11" name="Rectangle 10"/>
          <p:cNvSpPr/>
          <p:nvPr/>
        </p:nvSpPr>
        <p:spPr>
          <a:xfrm>
            <a:off x="10514014" y="4111827"/>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12" name="Picture 11"/>
          <p:cNvPicPr>
            <a:picLocks noChangeAspect="1"/>
          </p:cNvPicPr>
          <p:nvPr/>
        </p:nvPicPr>
        <p:blipFill rotWithShape="1">
          <a:blip r:embed="rId4"/>
          <a:srcRect b="17367"/>
          <a:stretch/>
        </p:blipFill>
        <p:spPr>
          <a:xfrm>
            <a:off x="10361612" y="3170069"/>
            <a:ext cx="927100" cy="1017954"/>
          </a:xfrm>
          <a:prstGeom prst="rect">
            <a:avLst/>
          </a:prstGeom>
        </p:spPr>
      </p:pic>
      <p:cxnSp>
        <p:nvCxnSpPr>
          <p:cNvPr id="13" name="Straight Arrow Connector 12"/>
          <p:cNvCxnSpPr/>
          <p:nvPr/>
        </p:nvCxnSpPr>
        <p:spPr>
          <a:xfrm>
            <a:off x="3656012" y="3883223"/>
            <a:ext cx="47244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51413" y="3894891"/>
            <a:ext cx="1757888"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Response</a:t>
            </a:r>
            <a:endParaRPr lang="en-US" dirty="0"/>
          </a:p>
        </p:txBody>
      </p:sp>
      <p:sp>
        <p:nvSpPr>
          <p:cNvPr id="15" name="Rectangle 14"/>
          <p:cNvSpPr/>
          <p:nvPr/>
        </p:nvSpPr>
        <p:spPr>
          <a:xfrm>
            <a:off x="3198812" y="1494474"/>
            <a:ext cx="5334000" cy="1477328"/>
          </a:xfrm>
          <a:prstGeom prst="rect">
            <a:avLst/>
          </a:prstGeom>
        </p:spPr>
        <p:txBody>
          <a:bodyPr wrap="square">
            <a:spAutoFit/>
          </a:bodyPr>
          <a:lstStyle/>
          <a:p>
            <a:pPr algn="ctr"/>
            <a:r>
              <a:rPr lang="pl-PL" dirty="0">
                <a:solidFill>
                  <a:srgbClr val="ACE58F"/>
                </a:solidFill>
                <a:latin typeface="Segoe UI" pitchFamily="34" charset="0"/>
                <a:ea typeface="Segoe UI" pitchFamily="34" charset="0"/>
                <a:cs typeface="Segoe UI" pitchFamily="34" charset="0"/>
              </a:rPr>
              <a:t>User-Agent: Mozilla/4.0 (</a:t>
            </a:r>
            <a:r>
              <a:rPr lang="pl-PL" dirty="0" err="1">
                <a:solidFill>
                  <a:srgbClr val="ACE58F"/>
                </a:solidFill>
                <a:latin typeface="Segoe UI" pitchFamily="34" charset="0"/>
                <a:ea typeface="Segoe UI" pitchFamily="34" charset="0"/>
                <a:cs typeface="Segoe UI" pitchFamily="34" charset="0"/>
              </a:rPr>
              <a:t>compatible</a:t>
            </a:r>
            <a:r>
              <a:rPr lang="pl-PL" dirty="0">
                <a:solidFill>
                  <a:srgbClr val="ACE58F"/>
                </a:solidFill>
                <a:latin typeface="Segoe UI" pitchFamily="34" charset="0"/>
                <a:ea typeface="Segoe UI" pitchFamily="34" charset="0"/>
                <a:cs typeface="Segoe UI" pitchFamily="34" charset="0"/>
              </a:rPr>
              <a:t>; MSIE 8.0; Windows NT 6.1; WOW64; </a:t>
            </a:r>
            <a:r>
              <a:rPr lang="pl-PL" dirty="0" err="1">
                <a:solidFill>
                  <a:srgbClr val="ACE58F"/>
                </a:solidFill>
                <a:latin typeface="Segoe UI" pitchFamily="34" charset="0"/>
                <a:ea typeface="Segoe UI" pitchFamily="34" charset="0"/>
                <a:cs typeface="Segoe UI" pitchFamily="34" charset="0"/>
              </a:rPr>
              <a:t>Trident</a:t>
            </a:r>
            <a:r>
              <a:rPr lang="pl-PL"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dirty="0">
              <a:solidFill>
                <a:srgbClr val="ACE58F"/>
              </a:solidFill>
              <a:latin typeface="Segoe UI" pitchFamily="34" charset="0"/>
              <a:ea typeface="Segoe UI" pitchFamily="34" charset="0"/>
              <a:cs typeface="Segoe UI" pitchFamily="34" charset="0"/>
            </a:endParaRPr>
          </a:p>
        </p:txBody>
      </p:sp>
      <p:sp>
        <p:nvSpPr>
          <p:cNvPr id="16" name="Rectangle 15"/>
          <p:cNvSpPr/>
          <p:nvPr/>
        </p:nvSpPr>
        <p:spPr>
          <a:xfrm>
            <a:off x="1598612" y="43550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pic>
        <p:nvPicPr>
          <p:cNvPr id="18" name="Picture 17"/>
          <p:cNvPicPr>
            <a:picLocks noChangeAspect="1"/>
          </p:cNvPicPr>
          <p:nvPr/>
        </p:nvPicPr>
        <p:blipFill>
          <a:blip r:embed="rId5"/>
          <a:stretch>
            <a:fillRect/>
          </a:stretch>
        </p:blipFill>
        <p:spPr>
          <a:xfrm>
            <a:off x="1562100" y="2743200"/>
            <a:ext cx="2017712" cy="2017712"/>
          </a:xfrm>
          <a:prstGeom prst="rect">
            <a:avLst/>
          </a:prstGeom>
        </p:spPr>
      </p:pic>
    </p:spTree>
    <p:extLst>
      <p:ext uri="{BB962C8B-B14F-4D97-AF65-F5344CB8AC3E}">
        <p14:creationId xmlns:p14="http://schemas.microsoft.com/office/powerpoint/2010/main" val="16951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38457" y="2890917"/>
            <a:ext cx="1594555" cy="1524000"/>
          </a:xfrm>
          <a:prstGeom prst="rect">
            <a:avLst/>
          </a:prstGeom>
        </p:spPr>
      </p:pic>
      <p:cxnSp>
        <p:nvCxnSpPr>
          <p:cNvPr id="7" name="Straight Arrow Connector 6"/>
          <p:cNvCxnSpPr/>
          <p:nvPr/>
        </p:nvCxnSpPr>
        <p:spPr>
          <a:xfrm>
            <a:off x="3656012" y="3424317"/>
            <a:ext cx="4724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27612" y="3043317"/>
            <a:ext cx="1603136"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Request</a:t>
            </a:r>
            <a:endParaRPr lang="en-US" dirty="0"/>
          </a:p>
        </p:txBody>
      </p:sp>
      <p:pic>
        <p:nvPicPr>
          <p:cNvPr id="10" name="Picture 9"/>
          <p:cNvPicPr>
            <a:picLocks noChangeAspect="1"/>
          </p:cNvPicPr>
          <p:nvPr/>
        </p:nvPicPr>
        <p:blipFill rotWithShape="1">
          <a:blip r:embed="rId3"/>
          <a:srcRect b="17367"/>
          <a:stretch/>
        </p:blipFill>
        <p:spPr>
          <a:xfrm>
            <a:off x="10209213" y="3045023"/>
            <a:ext cx="927100" cy="1017954"/>
          </a:xfrm>
          <a:prstGeom prst="rect">
            <a:avLst/>
          </a:prstGeom>
        </p:spPr>
      </p:pic>
      <p:sp>
        <p:nvSpPr>
          <p:cNvPr id="11" name="Rectangle 10"/>
          <p:cNvSpPr/>
          <p:nvPr/>
        </p:nvSpPr>
        <p:spPr>
          <a:xfrm>
            <a:off x="10514014" y="4111827"/>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12" name="Picture 11"/>
          <p:cNvPicPr>
            <a:picLocks noChangeAspect="1"/>
          </p:cNvPicPr>
          <p:nvPr/>
        </p:nvPicPr>
        <p:blipFill rotWithShape="1">
          <a:blip r:embed="rId4"/>
          <a:srcRect b="17367"/>
          <a:stretch/>
        </p:blipFill>
        <p:spPr>
          <a:xfrm>
            <a:off x="10361612" y="3170069"/>
            <a:ext cx="927100" cy="1017954"/>
          </a:xfrm>
          <a:prstGeom prst="rect">
            <a:avLst/>
          </a:prstGeom>
        </p:spPr>
      </p:pic>
      <p:cxnSp>
        <p:nvCxnSpPr>
          <p:cNvPr id="13" name="Straight Arrow Connector 12"/>
          <p:cNvCxnSpPr/>
          <p:nvPr/>
        </p:nvCxnSpPr>
        <p:spPr>
          <a:xfrm>
            <a:off x="3656012" y="3883223"/>
            <a:ext cx="47244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51413" y="3894891"/>
            <a:ext cx="1757888"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Response</a:t>
            </a:r>
            <a:endParaRPr lang="en-US" dirty="0"/>
          </a:p>
        </p:txBody>
      </p:sp>
      <p:sp>
        <p:nvSpPr>
          <p:cNvPr id="16" name="Rectangle 15"/>
          <p:cNvSpPr/>
          <p:nvPr/>
        </p:nvSpPr>
        <p:spPr>
          <a:xfrm>
            <a:off x="1446213" y="4355070"/>
            <a:ext cx="1981200" cy="369332"/>
          </a:xfrm>
          <a:prstGeom prst="rect">
            <a:avLst/>
          </a:prstGeom>
        </p:spPr>
        <p:txBody>
          <a:bodyPr wrap="square">
            <a:spAutoFit/>
          </a:bodyPr>
          <a:lstStyle/>
          <a:p>
            <a:pPr algn="ct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a:blip r:embed="rId5"/>
          <a:stretch>
            <a:fillRect/>
          </a:stretch>
        </p:blipFill>
        <p:spPr>
          <a:xfrm>
            <a:off x="1752601" y="1828800"/>
            <a:ext cx="1435100" cy="2667000"/>
          </a:xfrm>
          <a:prstGeom prst="rect">
            <a:avLst/>
          </a:prstGeom>
        </p:spPr>
      </p:pic>
      <p:pic>
        <p:nvPicPr>
          <p:cNvPr id="4" name="Picture 3"/>
          <p:cNvPicPr>
            <a:picLocks noChangeAspect="1"/>
          </p:cNvPicPr>
          <p:nvPr/>
        </p:nvPicPr>
        <p:blipFill>
          <a:blip r:embed="rId6"/>
          <a:stretch>
            <a:fillRect/>
          </a:stretch>
        </p:blipFill>
        <p:spPr>
          <a:xfrm>
            <a:off x="1903414" y="2286000"/>
            <a:ext cx="1104900" cy="1663700"/>
          </a:xfrm>
          <a:prstGeom prst="rect">
            <a:avLst/>
          </a:prstGeom>
        </p:spPr>
      </p:pic>
      <p:sp>
        <p:nvSpPr>
          <p:cNvPr id="6" name="Rectangle 5"/>
          <p:cNvSpPr/>
          <p:nvPr/>
        </p:nvSpPr>
        <p:spPr>
          <a:xfrm>
            <a:off x="3122615" y="1542873"/>
            <a:ext cx="5715001" cy="1200329"/>
          </a:xfrm>
          <a:prstGeom prst="rect">
            <a:avLst/>
          </a:prstGeom>
        </p:spPr>
        <p:txBody>
          <a:bodyPr wrap="square">
            <a:spAutoFit/>
          </a:bodyPr>
          <a:lstStyle/>
          <a:p>
            <a:pPr algn="ctr"/>
            <a:r>
              <a:rPr lang="en-US" dirty="0" err="1">
                <a:solidFill>
                  <a:srgbClr val="ACE58F"/>
                </a:solidFill>
                <a:latin typeface="Segoe UI" pitchFamily="34" charset="0"/>
                <a:ea typeface="Segoe UI" pitchFamily="34" charset="0"/>
                <a:cs typeface="Segoe UI" pitchFamily="34" charset="0"/>
              </a:rPr>
              <a:t>UserAgent</a:t>
            </a:r>
            <a:r>
              <a:rPr lang="en-US" dirty="0">
                <a:solidFill>
                  <a:srgbClr val="ACE58F"/>
                </a:solidFill>
                <a:latin typeface="Segoe UI" pitchFamily="34" charset="0"/>
                <a:ea typeface="Segoe UI" pitchFamily="34" charset="0"/>
                <a:cs typeface="Segoe UI" pitchFamily="34" charset="0"/>
              </a:rPr>
              <a:t>: Mozilla/5.0 (iPhone; U; CPU iPhone OS </a:t>
            </a:r>
            <a:r>
              <a:rPr lang="en-US" dirty="0" smtClean="0">
                <a:solidFill>
                  <a:srgbClr val="ACE58F"/>
                </a:solidFill>
                <a:latin typeface="Segoe UI" pitchFamily="34" charset="0"/>
                <a:ea typeface="Segoe UI" pitchFamily="34" charset="0"/>
                <a:cs typeface="Segoe UI" pitchFamily="34" charset="0"/>
              </a:rPr>
              <a:t>4_3_1 </a:t>
            </a:r>
            <a:r>
              <a:rPr lang="en-US" dirty="0">
                <a:solidFill>
                  <a:srgbClr val="ACE58F"/>
                </a:solidFill>
                <a:latin typeface="Segoe UI" pitchFamily="34" charset="0"/>
                <a:ea typeface="Segoe UI" pitchFamily="34" charset="0"/>
                <a:cs typeface="Segoe UI" pitchFamily="34" charset="0"/>
              </a:rPr>
              <a:t>like Mac OS X; en-us) </a:t>
            </a:r>
            <a:r>
              <a:rPr lang="en-US" dirty="0" err="1">
                <a:solidFill>
                  <a:srgbClr val="ACE58F"/>
                </a:solidFill>
                <a:latin typeface="Segoe UI" pitchFamily="34" charset="0"/>
                <a:ea typeface="Segoe UI" pitchFamily="34" charset="0"/>
                <a:cs typeface="Segoe UI" pitchFamily="34" charset="0"/>
              </a:rPr>
              <a:t>AppleWebKit</a:t>
            </a:r>
            <a:r>
              <a:rPr lang="en-US" dirty="0">
                <a:solidFill>
                  <a:srgbClr val="ACE58F"/>
                </a:solidFill>
                <a:latin typeface="Segoe UI" pitchFamily="34" charset="0"/>
                <a:ea typeface="Segoe UI" pitchFamily="34" charset="0"/>
                <a:cs typeface="Segoe UI" pitchFamily="34" charset="0"/>
              </a:rPr>
              <a:t>/533.17.9 (KHTML, like Gecko) Version/5.0.2 Mobile/8C148 Safari/6533.18.5</a:t>
            </a:r>
          </a:p>
        </p:txBody>
      </p:sp>
    </p:spTree>
    <p:extLst>
      <p:ext uri="{BB962C8B-B14F-4D97-AF65-F5344CB8AC3E}">
        <p14:creationId xmlns:p14="http://schemas.microsoft.com/office/powerpoint/2010/main" val="7786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38457" y="2890917"/>
            <a:ext cx="1594555" cy="1524000"/>
          </a:xfrm>
          <a:prstGeom prst="rect">
            <a:avLst/>
          </a:prstGeom>
        </p:spPr>
      </p:pic>
      <p:cxnSp>
        <p:nvCxnSpPr>
          <p:cNvPr id="7" name="Straight Arrow Connector 6"/>
          <p:cNvCxnSpPr/>
          <p:nvPr/>
        </p:nvCxnSpPr>
        <p:spPr>
          <a:xfrm>
            <a:off x="3656012" y="3424317"/>
            <a:ext cx="4724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27612" y="3043317"/>
            <a:ext cx="1603136"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Request</a:t>
            </a:r>
            <a:endParaRPr lang="en-US" dirty="0"/>
          </a:p>
        </p:txBody>
      </p:sp>
      <p:pic>
        <p:nvPicPr>
          <p:cNvPr id="10" name="Picture 9"/>
          <p:cNvPicPr>
            <a:picLocks noChangeAspect="1"/>
          </p:cNvPicPr>
          <p:nvPr/>
        </p:nvPicPr>
        <p:blipFill rotWithShape="1">
          <a:blip r:embed="rId3"/>
          <a:srcRect b="17367"/>
          <a:stretch/>
        </p:blipFill>
        <p:spPr>
          <a:xfrm>
            <a:off x="10209213" y="3045023"/>
            <a:ext cx="927100" cy="1017954"/>
          </a:xfrm>
          <a:prstGeom prst="rect">
            <a:avLst/>
          </a:prstGeom>
        </p:spPr>
      </p:pic>
      <p:sp>
        <p:nvSpPr>
          <p:cNvPr id="11" name="Rectangle 10"/>
          <p:cNvSpPr/>
          <p:nvPr/>
        </p:nvSpPr>
        <p:spPr>
          <a:xfrm>
            <a:off x="10514014" y="4111827"/>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12" name="Picture 11"/>
          <p:cNvPicPr>
            <a:picLocks noChangeAspect="1"/>
          </p:cNvPicPr>
          <p:nvPr/>
        </p:nvPicPr>
        <p:blipFill rotWithShape="1">
          <a:blip r:embed="rId4"/>
          <a:srcRect b="17367"/>
          <a:stretch/>
        </p:blipFill>
        <p:spPr>
          <a:xfrm>
            <a:off x="10361612" y="3170069"/>
            <a:ext cx="927100" cy="1017954"/>
          </a:xfrm>
          <a:prstGeom prst="rect">
            <a:avLst/>
          </a:prstGeom>
        </p:spPr>
      </p:pic>
      <p:cxnSp>
        <p:nvCxnSpPr>
          <p:cNvPr id="13" name="Straight Arrow Connector 12"/>
          <p:cNvCxnSpPr/>
          <p:nvPr/>
        </p:nvCxnSpPr>
        <p:spPr>
          <a:xfrm>
            <a:off x="3656012" y="3883223"/>
            <a:ext cx="47244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51413" y="3894891"/>
            <a:ext cx="1757888"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Response</a:t>
            </a:r>
            <a:endParaRPr lang="en-US" dirty="0"/>
          </a:p>
        </p:txBody>
      </p:sp>
      <p:sp>
        <p:nvSpPr>
          <p:cNvPr id="16" name="Rectangle 15"/>
          <p:cNvSpPr/>
          <p:nvPr/>
        </p:nvSpPr>
        <p:spPr>
          <a:xfrm>
            <a:off x="1065212" y="4812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 OS 4.3</a:t>
            </a:r>
            <a:endParaRPr lang="en-US" dirty="0">
              <a:solidFill>
                <a:srgbClr val="ACE58F"/>
              </a:solidFill>
              <a:latin typeface="Segoe UI" pitchFamily="34" charset="0"/>
              <a:ea typeface="Segoe UI" pitchFamily="34" charset="0"/>
              <a:cs typeface="Segoe UI" pitchFamily="34" charset="0"/>
            </a:endParaRPr>
          </a:p>
        </p:txBody>
      </p:sp>
      <p:sp>
        <p:nvSpPr>
          <p:cNvPr id="6" name="Rectangle 5"/>
          <p:cNvSpPr/>
          <p:nvPr/>
        </p:nvSpPr>
        <p:spPr>
          <a:xfrm>
            <a:off x="3122615" y="1542873"/>
            <a:ext cx="5715001" cy="923330"/>
          </a:xfrm>
          <a:prstGeom prst="rect">
            <a:avLst/>
          </a:prstGeom>
        </p:spPr>
        <p:txBody>
          <a:bodyPr wrap="square">
            <a:spAutoFit/>
          </a:bodyPr>
          <a:lstStyle/>
          <a:p>
            <a:pPr algn="ctr"/>
            <a:r>
              <a:rPr lang="en-US" dirty="0">
                <a:solidFill>
                  <a:srgbClr val="ACE58F"/>
                </a:solidFill>
                <a:latin typeface="Segoe UI" pitchFamily="34" charset="0"/>
                <a:ea typeface="Segoe UI" pitchFamily="34" charset="0"/>
                <a:cs typeface="Segoe UI" pitchFamily="34" charset="0"/>
              </a:rPr>
              <a:t>Mozilla/5.0 (iPad; U; CPU OS 3_2 like Mac OS X; en-us) </a:t>
            </a:r>
            <a:r>
              <a:rPr lang="en-US" dirty="0" err="1">
                <a:solidFill>
                  <a:srgbClr val="ACE58F"/>
                </a:solidFill>
                <a:latin typeface="Segoe UI" pitchFamily="34" charset="0"/>
                <a:ea typeface="Segoe UI" pitchFamily="34" charset="0"/>
                <a:cs typeface="Segoe UI" pitchFamily="34" charset="0"/>
              </a:rPr>
              <a:t>AppleWebKit</a:t>
            </a:r>
            <a:r>
              <a:rPr lang="en-US" dirty="0">
                <a:solidFill>
                  <a:srgbClr val="ACE58F"/>
                </a:solidFill>
                <a:latin typeface="Segoe UI" pitchFamily="34" charset="0"/>
                <a:ea typeface="Segoe UI" pitchFamily="34" charset="0"/>
                <a:cs typeface="Segoe UI" pitchFamily="34" charset="0"/>
              </a:rPr>
              <a:t>/531.21.10 (KHTML, like Gecko) </a:t>
            </a:r>
            <a:r>
              <a:rPr lang="en-US" dirty="0" smtClean="0">
                <a:solidFill>
                  <a:srgbClr val="ACE58F"/>
                </a:solidFill>
                <a:latin typeface="Segoe UI" pitchFamily="34" charset="0"/>
                <a:ea typeface="Segoe UI" pitchFamily="34" charset="0"/>
                <a:cs typeface="Segoe UI" pitchFamily="34" charset="0"/>
              </a:rPr>
              <a:t>Version/4.3.1 </a:t>
            </a:r>
            <a:r>
              <a:rPr lang="en-US" dirty="0">
                <a:solidFill>
                  <a:srgbClr val="ACE58F"/>
                </a:solidFill>
                <a:latin typeface="Segoe UI" pitchFamily="34" charset="0"/>
                <a:ea typeface="Segoe UI" pitchFamily="34" charset="0"/>
                <a:cs typeface="Segoe UI" pitchFamily="34" charset="0"/>
              </a:rPr>
              <a:t>Mobile/7B334b Safari/531.21.10</a:t>
            </a:r>
          </a:p>
        </p:txBody>
      </p:sp>
      <p:pic>
        <p:nvPicPr>
          <p:cNvPr id="5" name="Picture 4"/>
          <p:cNvPicPr>
            <a:picLocks noChangeAspect="1"/>
          </p:cNvPicPr>
          <p:nvPr/>
        </p:nvPicPr>
        <p:blipFill>
          <a:blip r:embed="rId5"/>
          <a:stretch>
            <a:fillRect/>
          </a:stretch>
        </p:blipFill>
        <p:spPr>
          <a:xfrm>
            <a:off x="455612" y="1764268"/>
            <a:ext cx="3149600" cy="3149600"/>
          </a:xfrm>
          <a:prstGeom prst="rect">
            <a:avLst/>
          </a:prstGeom>
        </p:spPr>
      </p:pic>
    </p:spTree>
    <p:extLst>
      <p:ext uri="{BB962C8B-B14F-4D97-AF65-F5344CB8AC3E}">
        <p14:creationId xmlns:p14="http://schemas.microsoft.com/office/powerpoint/2010/main" val="28689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38457" y="2890917"/>
            <a:ext cx="1594555" cy="1524000"/>
          </a:xfrm>
          <a:prstGeom prst="rect">
            <a:avLst/>
          </a:prstGeom>
        </p:spPr>
      </p:pic>
      <p:cxnSp>
        <p:nvCxnSpPr>
          <p:cNvPr id="7" name="Straight Arrow Connector 6"/>
          <p:cNvCxnSpPr/>
          <p:nvPr/>
        </p:nvCxnSpPr>
        <p:spPr>
          <a:xfrm>
            <a:off x="3656012" y="3424317"/>
            <a:ext cx="4724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27612" y="3043317"/>
            <a:ext cx="1603136"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Request</a:t>
            </a:r>
            <a:endParaRPr lang="en-US" dirty="0"/>
          </a:p>
        </p:txBody>
      </p:sp>
      <p:pic>
        <p:nvPicPr>
          <p:cNvPr id="10" name="Picture 9"/>
          <p:cNvPicPr>
            <a:picLocks noChangeAspect="1"/>
          </p:cNvPicPr>
          <p:nvPr/>
        </p:nvPicPr>
        <p:blipFill rotWithShape="1">
          <a:blip r:embed="rId3"/>
          <a:srcRect b="17367"/>
          <a:stretch/>
        </p:blipFill>
        <p:spPr>
          <a:xfrm>
            <a:off x="10209213" y="3045023"/>
            <a:ext cx="927100" cy="1017954"/>
          </a:xfrm>
          <a:prstGeom prst="rect">
            <a:avLst/>
          </a:prstGeom>
        </p:spPr>
      </p:pic>
      <p:sp>
        <p:nvSpPr>
          <p:cNvPr id="11" name="Rectangle 10"/>
          <p:cNvSpPr/>
          <p:nvPr/>
        </p:nvSpPr>
        <p:spPr>
          <a:xfrm>
            <a:off x="10514014" y="4111827"/>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12" name="Picture 11"/>
          <p:cNvPicPr>
            <a:picLocks noChangeAspect="1"/>
          </p:cNvPicPr>
          <p:nvPr/>
        </p:nvPicPr>
        <p:blipFill rotWithShape="1">
          <a:blip r:embed="rId4"/>
          <a:srcRect b="17367"/>
          <a:stretch/>
        </p:blipFill>
        <p:spPr>
          <a:xfrm>
            <a:off x="10361612" y="3170069"/>
            <a:ext cx="927100" cy="1017954"/>
          </a:xfrm>
          <a:prstGeom prst="rect">
            <a:avLst/>
          </a:prstGeom>
        </p:spPr>
      </p:pic>
      <p:cxnSp>
        <p:nvCxnSpPr>
          <p:cNvPr id="13" name="Straight Arrow Connector 12"/>
          <p:cNvCxnSpPr/>
          <p:nvPr/>
        </p:nvCxnSpPr>
        <p:spPr>
          <a:xfrm>
            <a:off x="3656012" y="3883223"/>
            <a:ext cx="47244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51413" y="3894891"/>
            <a:ext cx="1757888" cy="369332"/>
          </a:xfrm>
          <a:prstGeom prst="rect">
            <a:avLst/>
          </a:prstGeom>
        </p:spPr>
        <p:txBody>
          <a:bodyPr wrap="none">
            <a:spAutoFit/>
          </a:bodyPr>
          <a:lstStyle/>
          <a:p>
            <a:r>
              <a:rPr lang="en-US" dirty="0" smtClean="0">
                <a:solidFill>
                  <a:schemeClr val="bg1"/>
                </a:solidFill>
                <a:latin typeface="Segoe UI" pitchFamily="34" charset="0"/>
                <a:ea typeface="Segoe UI" pitchFamily="34" charset="0"/>
                <a:cs typeface="Segoe UI" pitchFamily="34" charset="0"/>
              </a:rPr>
              <a:t>HTTP Response</a:t>
            </a:r>
            <a:endParaRPr lang="en-US" dirty="0"/>
          </a:p>
        </p:txBody>
      </p:sp>
      <p:sp>
        <p:nvSpPr>
          <p:cNvPr id="16" name="Rectangle 15"/>
          <p:cNvSpPr/>
          <p:nvPr/>
        </p:nvSpPr>
        <p:spPr>
          <a:xfrm>
            <a:off x="1293814" y="48884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grpSp>
        <p:nvGrpSpPr>
          <p:cNvPr id="17" name="Group 16"/>
          <p:cNvGrpSpPr/>
          <p:nvPr/>
        </p:nvGrpSpPr>
        <p:grpSpPr>
          <a:xfrm>
            <a:off x="1522411" y="1840468"/>
            <a:ext cx="1500188" cy="3033714"/>
            <a:chOff x="865922" y="1494693"/>
            <a:chExt cx="1500188" cy="3033714"/>
          </a:xfrm>
        </p:grpSpPr>
        <p:pic>
          <p:nvPicPr>
            <p:cNvPr id="8" name="Picture 7"/>
            <p:cNvPicPr>
              <a:picLocks noChangeAspect="1"/>
            </p:cNvPicPr>
            <p:nvPr/>
          </p:nvPicPr>
          <p:blipFill>
            <a:blip r:embed="rId5"/>
            <a:stretch>
              <a:fillRect/>
            </a:stretch>
          </p:blipFill>
          <p:spPr>
            <a:xfrm>
              <a:off x="865922" y="1494693"/>
              <a:ext cx="1500188" cy="3033714"/>
            </a:xfrm>
            <a:prstGeom prst="rect">
              <a:avLst/>
            </a:prstGeom>
          </p:spPr>
        </p:pic>
        <p:pic>
          <p:nvPicPr>
            <p:cNvPr id="15" name="Picture 14"/>
            <p:cNvPicPr>
              <a:picLocks noChangeAspect="1"/>
            </p:cNvPicPr>
            <p:nvPr/>
          </p:nvPicPr>
          <p:blipFill>
            <a:blip r:embed="rId6"/>
            <a:stretch>
              <a:fillRect/>
            </a:stretch>
          </p:blipFill>
          <p:spPr>
            <a:xfrm>
              <a:off x="989012" y="1905000"/>
              <a:ext cx="1219200" cy="1828800"/>
            </a:xfrm>
            <a:prstGeom prst="rect">
              <a:avLst/>
            </a:prstGeom>
          </p:spPr>
        </p:pic>
      </p:grpSp>
      <p:sp>
        <p:nvSpPr>
          <p:cNvPr id="18" name="Rectangle 17"/>
          <p:cNvSpPr/>
          <p:nvPr/>
        </p:nvSpPr>
        <p:spPr>
          <a:xfrm>
            <a:off x="3046413" y="1600202"/>
            <a:ext cx="5867400" cy="923330"/>
          </a:xfrm>
          <a:prstGeom prst="rect">
            <a:avLst/>
          </a:prstGeom>
        </p:spPr>
        <p:txBody>
          <a:bodyPr wrap="square">
            <a:spAutoFit/>
          </a:bodyPr>
          <a:lstStyle/>
          <a:p>
            <a:pPr algn="ctr"/>
            <a:r>
              <a:rPr lang="en-US" dirty="0">
                <a:solidFill>
                  <a:srgbClr val="ACE58F"/>
                </a:solidFill>
                <a:latin typeface="Segoe UI" pitchFamily="34" charset="0"/>
                <a:ea typeface="Segoe UI" pitchFamily="34" charset="0"/>
                <a:cs typeface="Segoe UI" pitchFamily="34" charset="0"/>
              </a:rPr>
              <a:t>Mozilla/5.0 (Linux; U; Android </a:t>
            </a:r>
            <a:r>
              <a:rPr lang="en-US" dirty="0" smtClean="0">
                <a:solidFill>
                  <a:srgbClr val="ACE58F"/>
                </a:solidFill>
                <a:latin typeface="Segoe UI" pitchFamily="34" charset="0"/>
                <a:ea typeface="Segoe UI" pitchFamily="34" charset="0"/>
                <a:cs typeface="Segoe UI" pitchFamily="34" charset="0"/>
              </a:rPr>
              <a:t>2.3; </a:t>
            </a:r>
            <a:r>
              <a:rPr lang="en-US" dirty="0">
                <a:solidFill>
                  <a:srgbClr val="ACE58F"/>
                </a:solidFill>
                <a:latin typeface="Segoe UI" pitchFamily="34" charset="0"/>
                <a:ea typeface="Segoe UI" pitchFamily="34" charset="0"/>
                <a:cs typeface="Segoe UI" pitchFamily="34" charset="0"/>
              </a:rPr>
              <a:t>en-</a:t>
            </a:r>
            <a:r>
              <a:rPr lang="en-US" dirty="0" err="1">
                <a:solidFill>
                  <a:srgbClr val="ACE58F"/>
                </a:solidFill>
                <a:latin typeface="Segoe UI" pitchFamily="34" charset="0"/>
                <a:ea typeface="Segoe UI" pitchFamily="34" charset="0"/>
                <a:cs typeface="Segoe UI" pitchFamily="34" charset="0"/>
              </a:rPr>
              <a:t>gb</a:t>
            </a:r>
            <a:r>
              <a:rPr lang="en-US" dirty="0">
                <a:solidFill>
                  <a:srgbClr val="ACE58F"/>
                </a:solidFill>
                <a:latin typeface="Segoe UI" pitchFamily="34" charset="0"/>
                <a:ea typeface="Segoe UI" pitchFamily="34" charset="0"/>
                <a:cs typeface="Segoe UI" pitchFamily="34" charset="0"/>
              </a:rPr>
              <a:t>; Nexus One Build/FRF50) </a:t>
            </a:r>
            <a:r>
              <a:rPr lang="en-US" dirty="0" err="1" smtClean="0">
                <a:solidFill>
                  <a:srgbClr val="ACE58F"/>
                </a:solidFill>
                <a:latin typeface="Segoe UI" pitchFamily="34" charset="0"/>
                <a:ea typeface="Segoe UI" pitchFamily="34" charset="0"/>
                <a:cs typeface="Segoe UI" pitchFamily="34" charset="0"/>
              </a:rPr>
              <a:t>AppleWebKit</a:t>
            </a:r>
            <a:r>
              <a:rPr lang="en-US"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393281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3"/>
          <a:srcRect b="17367"/>
          <a:stretch/>
        </p:blipFill>
        <p:spPr>
          <a:xfrm>
            <a:off x="9980612" y="2160954"/>
            <a:ext cx="927100" cy="1017954"/>
          </a:xfrm>
          <a:prstGeom prst="rect">
            <a:avLst/>
          </a:prstGeom>
        </p:spPr>
      </p:pic>
      <p:sp>
        <p:nvSpPr>
          <p:cNvPr id="11" name="Rectangle 10"/>
          <p:cNvSpPr/>
          <p:nvPr/>
        </p:nvSpPr>
        <p:spPr>
          <a:xfrm>
            <a:off x="10285415" y="3227758"/>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12" name="Picture 11"/>
          <p:cNvPicPr>
            <a:picLocks noChangeAspect="1"/>
          </p:cNvPicPr>
          <p:nvPr/>
        </p:nvPicPr>
        <p:blipFill rotWithShape="1">
          <a:blip r:embed="rId4"/>
          <a:srcRect b="17367"/>
          <a:stretch/>
        </p:blipFill>
        <p:spPr>
          <a:xfrm>
            <a:off x="10133012" y="2286000"/>
            <a:ext cx="927100" cy="1017954"/>
          </a:xfrm>
          <a:prstGeom prst="rect">
            <a:avLst/>
          </a:prstGeom>
        </p:spPr>
      </p:pic>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chemeClr val="bg1"/>
                </a:solidFill>
                <a:latin typeface="Segoe UI" pitchFamily="34" charset="0"/>
                <a:ea typeface="Segoe UI" pitchFamily="34" charset="0"/>
                <a:cs typeface="Segoe UI" pitchFamily="34" charset="0"/>
              </a:rPr>
              <a:t>MSIE</a:t>
            </a:r>
            <a:r>
              <a:rPr lang="pl-PL" sz="1200" dirty="0">
                <a:solidFill>
                  <a:schemeClr val="bg1"/>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sp>
        <p:nvSpPr>
          <p:cNvPr id="16" name="Rectangle 15"/>
          <p:cNvSpPr/>
          <p:nvPr/>
        </p:nvSpPr>
        <p:spPr>
          <a:xfrm>
            <a:off x="989012" y="2418241"/>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9294814" y="1295400"/>
            <a:ext cx="2362199" cy="923330"/>
          </a:xfrm>
          <a:prstGeom prst="rect">
            <a:avLst/>
          </a:prstGeom>
        </p:spPr>
        <p:txBody>
          <a:bodyPr wrap="square">
            <a:spAutoFit/>
          </a:bodyPr>
          <a:lstStyle/>
          <a:p>
            <a:pPr algn="ctr"/>
            <a:r>
              <a:rPr lang="pl-PL" b="1" dirty="0" smtClean="0">
                <a:solidFill>
                  <a:schemeClr val="bg1"/>
                </a:solidFill>
                <a:latin typeface="Segoe UI" pitchFamily="34" charset="0"/>
                <a:ea typeface="Segoe UI" pitchFamily="34" charset="0"/>
                <a:cs typeface="Segoe UI" pitchFamily="34" charset="0"/>
              </a:rPr>
              <a:t>if (useragent contains </a:t>
            </a:r>
            <a:endParaRPr lang="en-US" b="1" dirty="0" smtClean="0">
              <a:solidFill>
                <a:schemeClr val="bg1"/>
              </a:solidFill>
              <a:latin typeface="Segoe UI" pitchFamily="34" charset="0"/>
              <a:ea typeface="Segoe UI" pitchFamily="34" charset="0"/>
              <a:cs typeface="Segoe UI" pitchFamily="34" charset="0"/>
            </a:endParaRPr>
          </a:p>
          <a:p>
            <a:pPr algn="ctr"/>
            <a:r>
              <a:rPr lang="pl-PL" b="1" dirty="0" smtClean="0">
                <a:solidFill>
                  <a:schemeClr val="bg1"/>
                </a:solidFill>
                <a:latin typeface="Segoe UI" pitchFamily="34" charset="0"/>
                <a:ea typeface="Segoe UI" pitchFamily="34" charset="0"/>
                <a:cs typeface="Segoe UI" pitchFamily="34" charset="0"/>
              </a:rPr>
              <a:t>”MSIE”)…</a:t>
            </a:r>
          </a:p>
        </p:txBody>
      </p: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5"/>
            <a:stretch>
              <a:fillRect/>
            </a:stretch>
          </p:blipFill>
          <p:spPr>
            <a:xfrm>
              <a:off x="865922" y="1494693"/>
              <a:ext cx="1500188" cy="3033714"/>
            </a:xfrm>
            <a:prstGeom prst="rect">
              <a:avLst/>
            </a:prstGeom>
          </p:spPr>
        </p:pic>
        <p:pic>
          <p:nvPicPr>
            <p:cNvPr id="37" name="Picture 36"/>
            <p:cNvPicPr>
              <a:picLocks noChangeAspect="1"/>
            </p:cNvPicPr>
            <p:nvPr/>
          </p:nvPicPr>
          <p:blipFill>
            <a:blip r:embed="rId6"/>
            <a:stretch>
              <a:fillRect/>
            </a:stretch>
          </p:blipFill>
          <p:spPr>
            <a:xfrm>
              <a:off x="989012" y="1905000"/>
              <a:ext cx="1219200" cy="1828800"/>
            </a:xfrm>
            <a:prstGeom prst="rect">
              <a:avLst/>
            </a:prstGeom>
          </p:spPr>
        </p:pic>
      </p:grpSp>
      <p:sp>
        <p:nvSpPr>
          <p:cNvPr id="38" name="Rectangle 37"/>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pic>
        <p:nvPicPr>
          <p:cNvPr id="39" name="Picture 38"/>
          <p:cNvPicPr>
            <a:picLocks noChangeAspect="1"/>
          </p:cNvPicPr>
          <p:nvPr/>
        </p:nvPicPr>
        <p:blipFill rotWithShape="1">
          <a:blip r:embed="rId3"/>
          <a:srcRect b="17367"/>
          <a:stretch/>
        </p:blipFill>
        <p:spPr>
          <a:xfrm>
            <a:off x="10056812" y="5132754"/>
            <a:ext cx="927100" cy="1017954"/>
          </a:xfrm>
          <a:prstGeom prst="rect">
            <a:avLst/>
          </a:prstGeom>
        </p:spPr>
      </p:pic>
      <p:sp>
        <p:nvSpPr>
          <p:cNvPr id="40" name="Rectangle 39"/>
          <p:cNvSpPr/>
          <p:nvPr/>
        </p:nvSpPr>
        <p:spPr>
          <a:xfrm>
            <a:off x="10361615" y="6199558"/>
            <a:ext cx="646569"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Pages</a:t>
            </a:r>
            <a:endParaRPr lang="en-US" sz="1400" dirty="0"/>
          </a:p>
        </p:txBody>
      </p:sp>
      <p:pic>
        <p:nvPicPr>
          <p:cNvPr id="41" name="Picture 40"/>
          <p:cNvPicPr>
            <a:picLocks noChangeAspect="1"/>
          </p:cNvPicPr>
          <p:nvPr/>
        </p:nvPicPr>
        <p:blipFill rotWithShape="1">
          <a:blip r:embed="rId4"/>
          <a:srcRect b="17367"/>
          <a:stretch/>
        </p:blipFill>
        <p:spPr>
          <a:xfrm>
            <a:off x="10209213" y="5257800"/>
            <a:ext cx="927100" cy="1017954"/>
          </a:xfrm>
          <a:prstGeom prst="rect">
            <a:avLst/>
          </a:prstGeom>
        </p:spPr>
      </p:pic>
      <p:sp>
        <p:nvSpPr>
          <p:cNvPr id="42" name="Rectangle 41"/>
          <p:cNvSpPr/>
          <p:nvPr/>
        </p:nvSpPr>
        <p:spPr>
          <a:xfrm>
            <a:off x="9371015" y="4267200"/>
            <a:ext cx="2362199" cy="923330"/>
          </a:xfrm>
          <a:prstGeom prst="rect">
            <a:avLst/>
          </a:prstGeom>
        </p:spPr>
        <p:txBody>
          <a:bodyPr wrap="square">
            <a:spAutoFit/>
          </a:bodyPr>
          <a:lstStyle/>
          <a:p>
            <a:pPr algn="ctr"/>
            <a:r>
              <a:rPr lang="pl-PL" b="1" dirty="0" err="1" smtClean="0">
                <a:solidFill>
                  <a:schemeClr val="bg1"/>
                </a:solidFill>
                <a:latin typeface="Segoe UI" pitchFamily="34" charset="0"/>
                <a:ea typeface="Segoe UI" pitchFamily="34" charset="0"/>
                <a:cs typeface="Segoe UI" pitchFamily="34" charset="0"/>
              </a:rPr>
              <a:t>if</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useragent</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contains</a:t>
            </a:r>
            <a:r>
              <a:rPr lang="pl-PL" b="1" dirty="0" smtClean="0">
                <a:solidFill>
                  <a:schemeClr val="bg1"/>
                </a:solidFill>
                <a:latin typeface="Segoe UI" pitchFamily="34" charset="0"/>
                <a:ea typeface="Segoe UI" pitchFamily="34" charset="0"/>
                <a:cs typeface="Segoe UI" pitchFamily="34" charset="0"/>
              </a:rPr>
              <a:t> ”Android”)…</a:t>
            </a:r>
          </a:p>
        </p:txBody>
      </p:sp>
      <p:sp>
        <p:nvSpPr>
          <p:cNvPr id="43" name="Rectangle 42"/>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pic>
        <p:nvPicPr>
          <p:cNvPr id="44" name="Picture 43"/>
          <p:cNvPicPr>
            <a:picLocks noChangeAspect="1"/>
          </p:cNvPicPr>
          <p:nvPr/>
        </p:nvPicPr>
        <p:blipFill>
          <a:blip r:embed="rId7"/>
          <a:stretch>
            <a:fillRect/>
          </a:stretch>
        </p:blipFill>
        <p:spPr>
          <a:xfrm>
            <a:off x="989012" y="801688"/>
            <a:ext cx="2017712" cy="2017712"/>
          </a:xfrm>
          <a:prstGeom prst="rect">
            <a:avLst/>
          </a:prstGeom>
        </p:spPr>
      </p:pic>
    </p:spTree>
    <p:extLst>
      <p:ext uri="{BB962C8B-B14F-4D97-AF65-F5344CB8AC3E}">
        <p14:creationId xmlns:p14="http://schemas.microsoft.com/office/powerpoint/2010/main" val="296739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rgbClr val="FFFFFF"/>
                </a:solidFill>
                <a:latin typeface="Segoe UI" pitchFamily="34" charset="0"/>
                <a:ea typeface="Segoe UI" pitchFamily="34" charset="0"/>
                <a:cs typeface="Segoe UI" pitchFamily="34" charset="0"/>
              </a:rPr>
              <a:t>MSIE</a:t>
            </a:r>
            <a:r>
              <a:rPr lang="pl-PL" sz="1200" dirty="0">
                <a:solidFill>
                  <a:srgbClr val="FFFFFF"/>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grpSp>
        <p:nvGrpSpPr>
          <p:cNvPr id="5" name="Group 4"/>
          <p:cNvGrpSpPr/>
          <p:nvPr/>
        </p:nvGrpSpPr>
        <p:grpSpPr>
          <a:xfrm>
            <a:off x="9828214" y="2057400"/>
            <a:ext cx="1993901" cy="4419600"/>
            <a:chOff x="9828212" y="2057400"/>
            <a:chExt cx="1993900" cy="4419600"/>
          </a:xfrm>
        </p:grpSpPr>
        <p:pic>
          <p:nvPicPr>
            <p:cNvPr id="10" name="Picture 9"/>
            <p:cNvPicPr>
              <a:picLocks noChangeAspect="1"/>
            </p:cNvPicPr>
            <p:nvPr/>
          </p:nvPicPr>
          <p:blipFill rotWithShape="1">
            <a:blip r:embed="rId5"/>
            <a:srcRect b="17367"/>
            <a:stretch/>
          </p:blipFill>
          <p:spPr>
            <a:xfrm>
              <a:off x="9828212" y="2999154"/>
              <a:ext cx="927100" cy="1017954"/>
            </a:xfrm>
            <a:prstGeom prst="rect">
              <a:avLst/>
            </a:prstGeom>
          </p:spPr>
        </p:pic>
        <p:sp>
          <p:nvSpPr>
            <p:cNvPr id="11" name="Rectangle 10"/>
            <p:cNvSpPr/>
            <p:nvPr/>
          </p:nvSpPr>
          <p:spPr>
            <a:xfrm>
              <a:off x="9904412" y="4065954"/>
              <a:ext cx="979755"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Controller</a:t>
              </a:r>
              <a:endParaRPr lang="en-US" sz="1400" dirty="0"/>
            </a:p>
          </p:txBody>
        </p:sp>
        <p:pic>
          <p:nvPicPr>
            <p:cNvPr id="12" name="Picture 11"/>
            <p:cNvPicPr>
              <a:picLocks noChangeAspect="1"/>
            </p:cNvPicPr>
            <p:nvPr/>
          </p:nvPicPr>
          <p:blipFill rotWithShape="1">
            <a:blip r:embed="rId6"/>
            <a:srcRect b="17367"/>
            <a:stretch/>
          </p:blipFill>
          <p:spPr>
            <a:xfrm>
              <a:off x="9980612" y="3124200"/>
              <a:ext cx="927100" cy="1017954"/>
            </a:xfrm>
            <a:prstGeom prst="rect">
              <a:avLst/>
            </a:prstGeom>
          </p:spPr>
        </p:pic>
        <p:pic>
          <p:nvPicPr>
            <p:cNvPr id="2" name="Picture 1"/>
            <p:cNvPicPr>
              <a:picLocks noChangeAspect="1"/>
            </p:cNvPicPr>
            <p:nvPr/>
          </p:nvPicPr>
          <p:blipFill rotWithShape="1">
            <a:blip r:embed="rId7"/>
            <a:srcRect b="20698"/>
            <a:stretch/>
          </p:blipFill>
          <p:spPr>
            <a:xfrm>
              <a:off x="10895012" y="2057400"/>
              <a:ext cx="927100" cy="976923"/>
            </a:xfrm>
            <a:prstGeom prst="rect">
              <a:avLst/>
            </a:prstGeom>
          </p:spPr>
        </p:pic>
        <p:sp>
          <p:nvSpPr>
            <p:cNvPr id="28" name="Rectangle 27"/>
            <p:cNvSpPr/>
            <p:nvPr/>
          </p:nvSpPr>
          <p:spPr>
            <a:xfrm>
              <a:off x="11133815" y="2905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pic>
          <p:nvPicPr>
            <p:cNvPr id="4" name="Picture 3"/>
            <p:cNvPicPr>
              <a:picLocks noChangeAspect="1"/>
            </p:cNvPicPr>
            <p:nvPr/>
          </p:nvPicPr>
          <p:blipFill rotWithShape="1">
            <a:blip r:embed="rId8"/>
            <a:srcRect b="24346"/>
            <a:stretch/>
          </p:blipFill>
          <p:spPr>
            <a:xfrm>
              <a:off x="10818812" y="5105400"/>
              <a:ext cx="927100" cy="931985"/>
            </a:xfrm>
            <a:prstGeom prst="rect">
              <a:avLst/>
            </a:prstGeom>
          </p:spPr>
        </p:pic>
        <p:sp>
          <p:nvSpPr>
            <p:cNvPr id="30" name="Rectangle 29"/>
            <p:cNvSpPr/>
            <p:nvPr/>
          </p:nvSpPr>
          <p:spPr>
            <a:xfrm>
              <a:off x="11057615" y="5953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grpSp>
      <p:sp>
        <p:nvSpPr>
          <p:cNvPr id="29" name="Rectangle 28"/>
          <p:cNvSpPr/>
          <p:nvPr/>
        </p:nvSpPr>
        <p:spPr>
          <a:xfrm>
            <a:off x="9294814" y="1295400"/>
            <a:ext cx="2362199" cy="923330"/>
          </a:xfrm>
          <a:prstGeom prst="rect">
            <a:avLst/>
          </a:prstGeom>
        </p:spPr>
        <p:txBody>
          <a:bodyPr wrap="square">
            <a:spAutoFit/>
          </a:bodyPr>
          <a:lstStyle/>
          <a:p>
            <a:pPr algn="ctr"/>
            <a:r>
              <a:rPr lang="pl-PL" b="1" dirty="0" smtClean="0">
                <a:solidFill>
                  <a:schemeClr val="bg1"/>
                </a:solidFill>
                <a:latin typeface="Segoe UI" pitchFamily="34" charset="0"/>
                <a:ea typeface="Segoe UI" pitchFamily="34" charset="0"/>
                <a:cs typeface="Segoe UI" pitchFamily="34" charset="0"/>
              </a:rPr>
              <a:t>if (useragent contains </a:t>
            </a:r>
            <a:endParaRPr lang="en-US" b="1" dirty="0" smtClean="0">
              <a:solidFill>
                <a:schemeClr val="bg1"/>
              </a:solidFill>
              <a:latin typeface="Segoe UI" pitchFamily="34" charset="0"/>
              <a:ea typeface="Segoe UI" pitchFamily="34" charset="0"/>
              <a:cs typeface="Segoe UI" pitchFamily="34" charset="0"/>
            </a:endParaRPr>
          </a:p>
          <a:p>
            <a:pPr algn="ctr"/>
            <a:r>
              <a:rPr lang="pl-PL" b="1" dirty="0" smtClean="0">
                <a:solidFill>
                  <a:schemeClr val="bg1"/>
                </a:solidFill>
                <a:latin typeface="Segoe UI" pitchFamily="34" charset="0"/>
                <a:ea typeface="Segoe UI" pitchFamily="34" charset="0"/>
                <a:cs typeface="Segoe UI" pitchFamily="34" charset="0"/>
              </a:rPr>
              <a:t>”MSIE”)…</a:t>
            </a:r>
          </a:p>
        </p:txBody>
      </p:sp>
      <p:sp>
        <p:nvSpPr>
          <p:cNvPr id="32" name="Rectangle 31"/>
          <p:cNvSpPr/>
          <p:nvPr/>
        </p:nvSpPr>
        <p:spPr>
          <a:xfrm>
            <a:off x="9371015" y="4267200"/>
            <a:ext cx="2362199" cy="923330"/>
          </a:xfrm>
          <a:prstGeom prst="rect">
            <a:avLst/>
          </a:prstGeom>
        </p:spPr>
        <p:txBody>
          <a:bodyPr wrap="square">
            <a:spAutoFit/>
          </a:bodyPr>
          <a:lstStyle/>
          <a:p>
            <a:pPr algn="ctr"/>
            <a:r>
              <a:rPr lang="pl-PL" b="1" dirty="0" err="1" smtClean="0">
                <a:solidFill>
                  <a:schemeClr val="bg1"/>
                </a:solidFill>
                <a:latin typeface="Segoe UI" pitchFamily="34" charset="0"/>
                <a:ea typeface="Segoe UI" pitchFamily="34" charset="0"/>
                <a:cs typeface="Segoe UI" pitchFamily="34" charset="0"/>
              </a:rPr>
              <a:t>if</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useragent</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contains</a:t>
            </a:r>
            <a:r>
              <a:rPr lang="pl-PL" b="1" dirty="0" smtClean="0">
                <a:solidFill>
                  <a:schemeClr val="bg1"/>
                </a:solidFill>
                <a:latin typeface="Segoe UI" pitchFamily="34" charset="0"/>
                <a:ea typeface="Segoe UI" pitchFamily="34" charset="0"/>
                <a:cs typeface="Segoe UI" pitchFamily="34" charset="0"/>
              </a:rPr>
              <a:t> ”Android”)…</a:t>
            </a:r>
          </a:p>
        </p:txBody>
      </p:sp>
      <p:sp>
        <p:nvSpPr>
          <p:cNvPr id="33" name="Rectangle 32"/>
          <p:cNvSpPr/>
          <p:nvPr/>
        </p:nvSpPr>
        <p:spPr>
          <a:xfrm>
            <a:off x="989012" y="2418241"/>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pic>
        <p:nvPicPr>
          <p:cNvPr id="34" name="Picture 33"/>
          <p:cNvPicPr>
            <a:picLocks noChangeAspect="1"/>
          </p:cNvPicPr>
          <p:nvPr/>
        </p:nvPicPr>
        <p:blipFill>
          <a:blip r:embed="rId9"/>
          <a:stretch>
            <a:fillRect/>
          </a:stretch>
        </p:blipFill>
        <p:spPr>
          <a:xfrm>
            <a:off x="989012" y="801688"/>
            <a:ext cx="2017712" cy="2017712"/>
          </a:xfrm>
          <a:prstGeom prst="rect">
            <a:avLst/>
          </a:prstGeom>
        </p:spPr>
      </p:pic>
      <p:sp>
        <p:nvSpPr>
          <p:cNvPr id="39" name="Rectangle 38"/>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40" name="Rectangle 39"/>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39500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rgbClr val="FFFFFF"/>
                </a:solidFill>
                <a:latin typeface="Segoe UI" pitchFamily="34" charset="0"/>
                <a:ea typeface="Segoe UI" pitchFamily="34" charset="0"/>
                <a:cs typeface="Segoe UI" pitchFamily="34" charset="0"/>
              </a:rPr>
              <a:t>MSIE</a:t>
            </a:r>
            <a:r>
              <a:rPr lang="pl-PL" sz="1200" dirty="0">
                <a:solidFill>
                  <a:srgbClr val="FFFFFF"/>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sp>
        <p:nvSpPr>
          <p:cNvPr id="16" name="Rectangle 15"/>
          <p:cNvSpPr/>
          <p:nvPr/>
        </p:nvSpPr>
        <p:spPr>
          <a:xfrm>
            <a:off x="989012" y="2418241"/>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pic>
        <p:nvPicPr>
          <p:cNvPr id="5" name="Picture 4"/>
          <p:cNvPicPr>
            <a:picLocks noChangeAspect="1"/>
          </p:cNvPicPr>
          <p:nvPr/>
        </p:nvPicPr>
        <p:blipFill>
          <a:blip r:embed="rId5"/>
          <a:stretch>
            <a:fillRect/>
          </a:stretch>
        </p:blipFill>
        <p:spPr>
          <a:xfrm>
            <a:off x="4189413" y="2946400"/>
            <a:ext cx="4785246" cy="1397000"/>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6"/>
          <a:stretch>
            <a:fillRect/>
          </a:stretch>
        </p:blipFill>
        <p:spPr>
          <a:xfrm>
            <a:off x="989012" y="801688"/>
            <a:ext cx="2017712" cy="2017712"/>
          </a:xfrm>
          <a:prstGeom prst="rect">
            <a:avLst/>
          </a:prstGeom>
        </p:spPr>
      </p:pic>
      <p:grpSp>
        <p:nvGrpSpPr>
          <p:cNvPr id="31" name="Group 30"/>
          <p:cNvGrpSpPr/>
          <p:nvPr/>
        </p:nvGrpSpPr>
        <p:grpSpPr>
          <a:xfrm>
            <a:off x="9828214" y="2057400"/>
            <a:ext cx="1993901" cy="4419600"/>
            <a:chOff x="9828212" y="2057400"/>
            <a:chExt cx="1993900" cy="4419600"/>
          </a:xfrm>
        </p:grpSpPr>
        <p:pic>
          <p:nvPicPr>
            <p:cNvPr id="32" name="Picture 31"/>
            <p:cNvPicPr>
              <a:picLocks noChangeAspect="1"/>
            </p:cNvPicPr>
            <p:nvPr/>
          </p:nvPicPr>
          <p:blipFill rotWithShape="1">
            <a:blip r:embed="rId7"/>
            <a:srcRect b="17367"/>
            <a:stretch/>
          </p:blipFill>
          <p:spPr>
            <a:xfrm>
              <a:off x="9828212" y="2999154"/>
              <a:ext cx="927100" cy="1017954"/>
            </a:xfrm>
            <a:prstGeom prst="rect">
              <a:avLst/>
            </a:prstGeom>
          </p:spPr>
        </p:pic>
        <p:sp>
          <p:nvSpPr>
            <p:cNvPr id="33" name="Rectangle 32"/>
            <p:cNvSpPr/>
            <p:nvPr/>
          </p:nvSpPr>
          <p:spPr>
            <a:xfrm>
              <a:off x="9904412" y="4065954"/>
              <a:ext cx="979755"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Controller</a:t>
              </a:r>
              <a:endParaRPr lang="en-US" sz="1400" dirty="0"/>
            </a:p>
          </p:txBody>
        </p:sp>
        <p:pic>
          <p:nvPicPr>
            <p:cNvPr id="34" name="Picture 33"/>
            <p:cNvPicPr>
              <a:picLocks noChangeAspect="1"/>
            </p:cNvPicPr>
            <p:nvPr/>
          </p:nvPicPr>
          <p:blipFill rotWithShape="1">
            <a:blip r:embed="rId8"/>
            <a:srcRect b="17367"/>
            <a:stretch/>
          </p:blipFill>
          <p:spPr>
            <a:xfrm>
              <a:off x="9980612" y="3124200"/>
              <a:ext cx="927100" cy="1017954"/>
            </a:xfrm>
            <a:prstGeom prst="rect">
              <a:avLst/>
            </a:prstGeom>
          </p:spPr>
        </p:pic>
        <p:pic>
          <p:nvPicPr>
            <p:cNvPr id="39" name="Picture 38"/>
            <p:cNvPicPr>
              <a:picLocks noChangeAspect="1"/>
            </p:cNvPicPr>
            <p:nvPr/>
          </p:nvPicPr>
          <p:blipFill rotWithShape="1">
            <a:blip r:embed="rId9"/>
            <a:srcRect b="20698"/>
            <a:stretch/>
          </p:blipFill>
          <p:spPr>
            <a:xfrm>
              <a:off x="10895012" y="2057400"/>
              <a:ext cx="927100" cy="976923"/>
            </a:xfrm>
            <a:prstGeom prst="rect">
              <a:avLst/>
            </a:prstGeom>
          </p:spPr>
        </p:pic>
        <p:sp>
          <p:nvSpPr>
            <p:cNvPr id="40" name="Rectangle 39"/>
            <p:cNvSpPr/>
            <p:nvPr/>
          </p:nvSpPr>
          <p:spPr>
            <a:xfrm>
              <a:off x="11133815" y="2905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pic>
          <p:nvPicPr>
            <p:cNvPr id="41" name="Picture 40"/>
            <p:cNvPicPr>
              <a:picLocks noChangeAspect="1"/>
            </p:cNvPicPr>
            <p:nvPr/>
          </p:nvPicPr>
          <p:blipFill rotWithShape="1">
            <a:blip r:embed="rId10"/>
            <a:srcRect b="24346"/>
            <a:stretch/>
          </p:blipFill>
          <p:spPr>
            <a:xfrm>
              <a:off x="10818812" y="5105400"/>
              <a:ext cx="927100" cy="931985"/>
            </a:xfrm>
            <a:prstGeom prst="rect">
              <a:avLst/>
            </a:prstGeom>
          </p:spPr>
        </p:pic>
        <p:sp>
          <p:nvSpPr>
            <p:cNvPr id="44" name="Rectangle 43"/>
            <p:cNvSpPr/>
            <p:nvPr/>
          </p:nvSpPr>
          <p:spPr>
            <a:xfrm>
              <a:off x="11057615" y="5953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grpSp>
      <p:sp>
        <p:nvSpPr>
          <p:cNvPr id="45" name="Rectangle 44"/>
          <p:cNvSpPr/>
          <p:nvPr/>
        </p:nvSpPr>
        <p:spPr>
          <a:xfrm>
            <a:off x="9294814" y="1295400"/>
            <a:ext cx="2362199" cy="923330"/>
          </a:xfrm>
          <a:prstGeom prst="rect">
            <a:avLst/>
          </a:prstGeom>
        </p:spPr>
        <p:txBody>
          <a:bodyPr wrap="square">
            <a:spAutoFit/>
          </a:bodyPr>
          <a:lstStyle/>
          <a:p>
            <a:pPr algn="ctr"/>
            <a:r>
              <a:rPr lang="pl-PL" b="1" dirty="0" smtClean="0">
                <a:solidFill>
                  <a:schemeClr val="bg1"/>
                </a:solidFill>
                <a:latin typeface="Segoe UI" pitchFamily="34" charset="0"/>
                <a:ea typeface="Segoe UI" pitchFamily="34" charset="0"/>
                <a:cs typeface="Segoe UI" pitchFamily="34" charset="0"/>
              </a:rPr>
              <a:t>if (useragent contains </a:t>
            </a:r>
            <a:endParaRPr lang="en-US" b="1" dirty="0" smtClean="0">
              <a:solidFill>
                <a:schemeClr val="bg1"/>
              </a:solidFill>
              <a:latin typeface="Segoe UI" pitchFamily="34" charset="0"/>
              <a:ea typeface="Segoe UI" pitchFamily="34" charset="0"/>
              <a:cs typeface="Segoe UI" pitchFamily="34" charset="0"/>
            </a:endParaRPr>
          </a:p>
          <a:p>
            <a:pPr algn="ctr"/>
            <a:r>
              <a:rPr lang="pl-PL" b="1" dirty="0" smtClean="0">
                <a:solidFill>
                  <a:schemeClr val="bg1"/>
                </a:solidFill>
                <a:latin typeface="Segoe UI" pitchFamily="34" charset="0"/>
                <a:ea typeface="Segoe UI" pitchFamily="34" charset="0"/>
                <a:cs typeface="Segoe UI" pitchFamily="34" charset="0"/>
              </a:rPr>
              <a:t>”MSIE”)…</a:t>
            </a:r>
          </a:p>
        </p:txBody>
      </p:sp>
      <p:sp>
        <p:nvSpPr>
          <p:cNvPr id="46" name="Rectangle 45"/>
          <p:cNvSpPr/>
          <p:nvPr/>
        </p:nvSpPr>
        <p:spPr>
          <a:xfrm>
            <a:off x="9371015" y="4267200"/>
            <a:ext cx="2362199" cy="923330"/>
          </a:xfrm>
          <a:prstGeom prst="rect">
            <a:avLst/>
          </a:prstGeom>
        </p:spPr>
        <p:txBody>
          <a:bodyPr wrap="square">
            <a:spAutoFit/>
          </a:bodyPr>
          <a:lstStyle/>
          <a:p>
            <a:pPr algn="ctr"/>
            <a:r>
              <a:rPr lang="pl-PL" b="1" dirty="0" err="1" smtClean="0">
                <a:solidFill>
                  <a:schemeClr val="bg1"/>
                </a:solidFill>
                <a:latin typeface="Segoe UI" pitchFamily="34" charset="0"/>
                <a:ea typeface="Segoe UI" pitchFamily="34" charset="0"/>
                <a:cs typeface="Segoe UI" pitchFamily="34" charset="0"/>
              </a:rPr>
              <a:t>if</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useragent</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contains</a:t>
            </a:r>
            <a:r>
              <a:rPr lang="pl-PL" b="1" dirty="0" smtClean="0">
                <a:solidFill>
                  <a:schemeClr val="bg1"/>
                </a:solidFill>
                <a:latin typeface="Segoe UI" pitchFamily="34" charset="0"/>
                <a:ea typeface="Segoe UI" pitchFamily="34" charset="0"/>
                <a:cs typeface="Segoe UI" pitchFamily="34" charset="0"/>
              </a:rPr>
              <a:t> ”Android”)…</a:t>
            </a:r>
          </a:p>
        </p:txBody>
      </p:sp>
      <p:sp>
        <p:nvSpPr>
          <p:cNvPr id="30" name="Rectangle 29"/>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42" name="Rectangle 41"/>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18059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rgbClr val="FFFFFF"/>
                </a:solidFill>
                <a:latin typeface="Segoe UI" pitchFamily="34" charset="0"/>
                <a:ea typeface="Segoe UI" pitchFamily="34" charset="0"/>
                <a:cs typeface="Segoe UI" pitchFamily="34" charset="0"/>
              </a:rPr>
              <a:t>MSIE</a:t>
            </a:r>
            <a:r>
              <a:rPr lang="pl-PL" sz="1200" dirty="0">
                <a:solidFill>
                  <a:srgbClr val="FFFFFF"/>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29" name="Rectangle 28"/>
          <p:cNvSpPr/>
          <p:nvPr/>
        </p:nvSpPr>
        <p:spPr>
          <a:xfrm>
            <a:off x="6856415" y="4230473"/>
            <a:ext cx="2362199" cy="646331"/>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ASP.NET MVC</a:t>
            </a:r>
          </a:p>
          <a:p>
            <a:pPr algn="ctr"/>
            <a:r>
              <a:rPr lang="pl-PL" b="1" dirty="0" err="1" smtClean="0">
                <a:solidFill>
                  <a:srgbClr val="FFFF00"/>
                </a:solidFill>
                <a:latin typeface="Segoe UI" pitchFamily="34" charset="0"/>
                <a:ea typeface="Segoe UI" pitchFamily="34" charset="0"/>
                <a:cs typeface="Segoe UI" pitchFamily="34" charset="0"/>
              </a:rPr>
              <a:t>ViewEngine</a:t>
            </a:r>
            <a:endParaRPr lang="pl-PL" b="1" dirty="0" smtClean="0">
              <a:solidFill>
                <a:srgbClr val="FFFF00"/>
              </a:solidFill>
              <a:latin typeface="Segoe UI" pitchFamily="34" charset="0"/>
              <a:ea typeface="Segoe UI" pitchFamily="34" charset="0"/>
              <a:cs typeface="Segoe UI" pitchFamily="34" charset="0"/>
            </a:endParaRPr>
          </a:p>
        </p:txBody>
      </p:sp>
      <p:grpSp>
        <p:nvGrpSpPr>
          <p:cNvPr id="32" name="Group 31"/>
          <p:cNvGrpSpPr/>
          <p:nvPr/>
        </p:nvGrpSpPr>
        <p:grpSpPr>
          <a:xfrm>
            <a:off x="9828214" y="2057400"/>
            <a:ext cx="1993901" cy="4419600"/>
            <a:chOff x="9828212" y="2057400"/>
            <a:chExt cx="1993900" cy="4419600"/>
          </a:xfrm>
        </p:grpSpPr>
        <p:pic>
          <p:nvPicPr>
            <p:cNvPr id="33" name="Picture 32"/>
            <p:cNvPicPr>
              <a:picLocks noChangeAspect="1"/>
            </p:cNvPicPr>
            <p:nvPr/>
          </p:nvPicPr>
          <p:blipFill rotWithShape="1">
            <a:blip r:embed="rId5"/>
            <a:srcRect b="17367"/>
            <a:stretch/>
          </p:blipFill>
          <p:spPr>
            <a:xfrm>
              <a:off x="9828212" y="2999154"/>
              <a:ext cx="927100" cy="1017954"/>
            </a:xfrm>
            <a:prstGeom prst="rect">
              <a:avLst/>
            </a:prstGeom>
          </p:spPr>
        </p:pic>
        <p:sp>
          <p:nvSpPr>
            <p:cNvPr id="34" name="Rectangle 33"/>
            <p:cNvSpPr/>
            <p:nvPr/>
          </p:nvSpPr>
          <p:spPr>
            <a:xfrm>
              <a:off x="9904412" y="4065954"/>
              <a:ext cx="979755"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Controller</a:t>
              </a:r>
              <a:endParaRPr lang="en-US" sz="1400" dirty="0"/>
            </a:p>
          </p:txBody>
        </p:sp>
        <p:pic>
          <p:nvPicPr>
            <p:cNvPr id="39" name="Picture 38"/>
            <p:cNvPicPr>
              <a:picLocks noChangeAspect="1"/>
            </p:cNvPicPr>
            <p:nvPr/>
          </p:nvPicPr>
          <p:blipFill rotWithShape="1">
            <a:blip r:embed="rId6"/>
            <a:srcRect b="17367"/>
            <a:stretch/>
          </p:blipFill>
          <p:spPr>
            <a:xfrm>
              <a:off x="9980612" y="3124200"/>
              <a:ext cx="927100" cy="1017954"/>
            </a:xfrm>
            <a:prstGeom prst="rect">
              <a:avLst/>
            </a:prstGeom>
          </p:spPr>
        </p:pic>
        <p:pic>
          <p:nvPicPr>
            <p:cNvPr id="40" name="Picture 39"/>
            <p:cNvPicPr>
              <a:picLocks noChangeAspect="1"/>
            </p:cNvPicPr>
            <p:nvPr/>
          </p:nvPicPr>
          <p:blipFill rotWithShape="1">
            <a:blip r:embed="rId7"/>
            <a:srcRect b="20698"/>
            <a:stretch/>
          </p:blipFill>
          <p:spPr>
            <a:xfrm>
              <a:off x="10895012" y="2057400"/>
              <a:ext cx="927100" cy="976923"/>
            </a:xfrm>
            <a:prstGeom prst="rect">
              <a:avLst/>
            </a:prstGeom>
          </p:spPr>
        </p:pic>
        <p:sp>
          <p:nvSpPr>
            <p:cNvPr id="41" name="Rectangle 40"/>
            <p:cNvSpPr/>
            <p:nvPr/>
          </p:nvSpPr>
          <p:spPr>
            <a:xfrm>
              <a:off x="11133815" y="2905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pic>
          <p:nvPicPr>
            <p:cNvPr id="44" name="Picture 43"/>
            <p:cNvPicPr>
              <a:picLocks noChangeAspect="1"/>
            </p:cNvPicPr>
            <p:nvPr/>
          </p:nvPicPr>
          <p:blipFill rotWithShape="1">
            <a:blip r:embed="rId8"/>
            <a:srcRect b="24346"/>
            <a:stretch/>
          </p:blipFill>
          <p:spPr>
            <a:xfrm>
              <a:off x="10818812" y="5105400"/>
              <a:ext cx="927100" cy="931985"/>
            </a:xfrm>
            <a:prstGeom prst="rect">
              <a:avLst/>
            </a:prstGeom>
          </p:spPr>
        </p:pic>
        <p:sp>
          <p:nvSpPr>
            <p:cNvPr id="45" name="Rectangle 44"/>
            <p:cNvSpPr/>
            <p:nvPr/>
          </p:nvSpPr>
          <p:spPr>
            <a:xfrm>
              <a:off x="11057615" y="5953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grpSp>
      <p:sp>
        <p:nvSpPr>
          <p:cNvPr id="30" name="Rectangle 29"/>
          <p:cNvSpPr/>
          <p:nvPr/>
        </p:nvSpPr>
        <p:spPr>
          <a:xfrm>
            <a:off x="9294814" y="1295400"/>
            <a:ext cx="2362199" cy="923330"/>
          </a:xfrm>
          <a:prstGeom prst="rect">
            <a:avLst/>
          </a:prstGeom>
        </p:spPr>
        <p:txBody>
          <a:bodyPr wrap="square">
            <a:spAutoFit/>
          </a:bodyPr>
          <a:lstStyle/>
          <a:p>
            <a:pPr algn="ctr"/>
            <a:r>
              <a:rPr lang="pl-PL" b="1" dirty="0" smtClean="0">
                <a:solidFill>
                  <a:schemeClr val="bg1"/>
                </a:solidFill>
                <a:latin typeface="Segoe UI" pitchFamily="34" charset="0"/>
                <a:ea typeface="Segoe UI" pitchFamily="34" charset="0"/>
                <a:cs typeface="Segoe UI" pitchFamily="34" charset="0"/>
              </a:rPr>
              <a:t>if (useragent contains </a:t>
            </a:r>
            <a:endParaRPr lang="en-US" b="1" dirty="0" smtClean="0">
              <a:solidFill>
                <a:schemeClr val="bg1"/>
              </a:solidFill>
              <a:latin typeface="Segoe UI" pitchFamily="34" charset="0"/>
              <a:ea typeface="Segoe UI" pitchFamily="34" charset="0"/>
              <a:cs typeface="Segoe UI" pitchFamily="34" charset="0"/>
            </a:endParaRPr>
          </a:p>
          <a:p>
            <a:pPr algn="ctr"/>
            <a:r>
              <a:rPr lang="pl-PL" b="1" dirty="0" smtClean="0">
                <a:solidFill>
                  <a:schemeClr val="bg1"/>
                </a:solidFill>
                <a:latin typeface="Segoe UI" pitchFamily="34" charset="0"/>
                <a:ea typeface="Segoe UI" pitchFamily="34" charset="0"/>
                <a:cs typeface="Segoe UI" pitchFamily="34" charset="0"/>
              </a:rPr>
              <a:t>”MSIE”)…</a:t>
            </a:r>
          </a:p>
        </p:txBody>
      </p:sp>
      <p:sp>
        <p:nvSpPr>
          <p:cNvPr id="46" name="Rectangle 45"/>
          <p:cNvSpPr/>
          <p:nvPr/>
        </p:nvSpPr>
        <p:spPr>
          <a:xfrm>
            <a:off x="9371015" y="4267200"/>
            <a:ext cx="2362199" cy="923330"/>
          </a:xfrm>
          <a:prstGeom prst="rect">
            <a:avLst/>
          </a:prstGeom>
        </p:spPr>
        <p:txBody>
          <a:bodyPr wrap="square">
            <a:spAutoFit/>
          </a:bodyPr>
          <a:lstStyle/>
          <a:p>
            <a:pPr algn="ctr"/>
            <a:r>
              <a:rPr lang="pl-PL" b="1" dirty="0" err="1" smtClean="0">
                <a:solidFill>
                  <a:schemeClr val="bg1"/>
                </a:solidFill>
                <a:latin typeface="Segoe UI" pitchFamily="34" charset="0"/>
                <a:ea typeface="Segoe UI" pitchFamily="34" charset="0"/>
                <a:cs typeface="Segoe UI" pitchFamily="34" charset="0"/>
              </a:rPr>
              <a:t>if</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useragent</a:t>
            </a:r>
            <a:r>
              <a:rPr lang="pl-PL" b="1" dirty="0" smtClean="0">
                <a:solidFill>
                  <a:schemeClr val="bg1"/>
                </a:solidFill>
                <a:latin typeface="Segoe UI" pitchFamily="34" charset="0"/>
                <a:ea typeface="Segoe UI" pitchFamily="34" charset="0"/>
                <a:cs typeface="Segoe UI" pitchFamily="34" charset="0"/>
              </a:rPr>
              <a:t> </a:t>
            </a:r>
            <a:r>
              <a:rPr lang="pl-PL" b="1" dirty="0" err="1" smtClean="0">
                <a:solidFill>
                  <a:schemeClr val="bg1"/>
                </a:solidFill>
                <a:latin typeface="Segoe UI" pitchFamily="34" charset="0"/>
                <a:ea typeface="Segoe UI" pitchFamily="34" charset="0"/>
                <a:cs typeface="Segoe UI" pitchFamily="34" charset="0"/>
              </a:rPr>
              <a:t>contains</a:t>
            </a:r>
            <a:r>
              <a:rPr lang="pl-PL" b="1" dirty="0" smtClean="0">
                <a:solidFill>
                  <a:schemeClr val="bg1"/>
                </a:solidFill>
                <a:latin typeface="Segoe UI" pitchFamily="34" charset="0"/>
                <a:ea typeface="Segoe UI" pitchFamily="34" charset="0"/>
                <a:cs typeface="Segoe UI" pitchFamily="34" charset="0"/>
              </a:rPr>
              <a:t> ”Android”)…</a:t>
            </a:r>
          </a:p>
        </p:txBody>
      </p:sp>
      <p:sp>
        <p:nvSpPr>
          <p:cNvPr id="42" name="Rectangle 41"/>
          <p:cNvSpPr/>
          <p:nvPr/>
        </p:nvSpPr>
        <p:spPr>
          <a:xfrm>
            <a:off x="989012" y="2418241"/>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9"/>
          <a:stretch>
            <a:fillRect/>
          </a:stretch>
        </p:blipFill>
        <p:spPr>
          <a:xfrm>
            <a:off x="989012" y="801688"/>
            <a:ext cx="2017712" cy="2017712"/>
          </a:xfrm>
          <a:prstGeom prst="rect">
            <a:avLst/>
          </a:prstGeom>
        </p:spPr>
      </p:pic>
      <p:sp>
        <p:nvSpPr>
          <p:cNvPr id="48" name="Rectangle 47"/>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49" name="Rectangle 48"/>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196157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Mobile </a:t>
            </a:r>
            <a:r>
              <a:rPr lang="en-US" sz="2800" dirty="0">
                <a:solidFill>
                  <a:schemeClr val="bg1"/>
                </a:solidFill>
                <a:latin typeface="Segoe UI" pitchFamily="34" charset="0"/>
                <a:ea typeface="Segoe UI" pitchFamily="34" charset="0"/>
                <a:cs typeface="Segoe UI" pitchFamily="34" charset="0"/>
              </a:rPr>
              <a:t>V</a:t>
            </a:r>
            <a:r>
              <a:rPr lang="en-US" sz="2800" dirty="0" smtClean="0">
                <a:solidFill>
                  <a:schemeClr val="bg1"/>
                </a:solidFill>
                <a:latin typeface="Segoe UI" pitchFamily="34" charset="0"/>
                <a:ea typeface="Segoe UI" pitchFamily="34" charset="0"/>
                <a:cs typeface="Segoe UI" pitchFamily="34" charset="0"/>
              </a:rPr>
              <a:t>iew </a:t>
            </a:r>
            <a:r>
              <a:rPr lang="en-US" sz="2800" dirty="0">
                <a:solidFill>
                  <a:schemeClr val="bg1"/>
                </a:solidFill>
                <a:latin typeface="Segoe UI" pitchFamily="34" charset="0"/>
                <a:ea typeface="Segoe UI" pitchFamily="34" charset="0"/>
                <a:cs typeface="Segoe UI" pitchFamily="34" charset="0"/>
              </a:rPr>
              <a:t>E</a:t>
            </a:r>
            <a:r>
              <a:rPr lang="en-US" sz="2800" dirty="0" smtClean="0">
                <a:solidFill>
                  <a:schemeClr val="bg1"/>
                </a:solidFill>
                <a:latin typeface="Segoe UI" pitchFamily="34" charset="0"/>
                <a:ea typeface="Segoe UI" pitchFamily="34" charset="0"/>
                <a:cs typeface="Segoe UI" pitchFamily="34" charset="0"/>
              </a:rPr>
              <a:t>ngines in ASP.NET MVC 3</a:t>
            </a:r>
            <a:endParaRPr lang="en-US" sz="2800" dirty="0">
              <a:solidFill>
                <a:schemeClr val="bg1"/>
              </a:solidFill>
              <a:latin typeface="Segoe UI" pitchFamily="34" charset="0"/>
              <a:ea typeface="Segoe UI" pitchFamily="34" charset="0"/>
              <a:cs typeface="Segoe UI" pitchFamily="34" charset="0"/>
            </a:endParaRPr>
          </a:p>
        </p:txBody>
      </p:sp>
      <p:sp>
        <p:nvSpPr>
          <p:cNvPr id="2" name="Rectangle 1"/>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2118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How many smartphones are </a:t>
            </a:r>
            <a:r>
              <a:rPr lang="en-US" dirty="0" smtClean="0"/>
              <a:t>there?</a:t>
            </a:r>
            <a:endParaRPr lang="en-US" dirty="0"/>
          </a:p>
        </p:txBody>
      </p:sp>
    </p:spTree>
    <p:extLst>
      <p:ext uri="{BB962C8B-B14F-4D97-AF65-F5344CB8AC3E}">
        <p14:creationId xmlns:p14="http://schemas.microsoft.com/office/powerpoint/2010/main" val="1910933932"/>
      </p:ext>
    </p:extLst>
  </p:cSld>
  <p:clrMapOvr>
    <a:masterClrMapping/>
  </p:clrMapOvr>
  <mc:AlternateContent xmlns:mc="http://schemas.openxmlformats.org/markup-compatibility/2006" xmlns:p14="http://schemas.microsoft.com/office/powerpoint/2010/main">
    <mc:Choice Requires="p14">
      <p:transition p14:dur="0" advTm="34979"/>
    </mc:Choice>
    <mc:Fallback xmlns="">
      <p:transition xmlns:p14="http://schemas.microsoft.com/office/powerpoint/2010/main" advTm="34979"/>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2004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“But it still looks like my original webpage”</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2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rgbClr val="FFFFFF"/>
                </a:solidFill>
                <a:latin typeface="Segoe UI" pitchFamily="34" charset="0"/>
                <a:ea typeface="Segoe UI" pitchFamily="34" charset="0"/>
                <a:cs typeface="Segoe UI" pitchFamily="34" charset="0"/>
              </a:rPr>
              <a:t>MSIE</a:t>
            </a:r>
            <a:r>
              <a:rPr lang="pl-PL" sz="1200" dirty="0">
                <a:solidFill>
                  <a:srgbClr val="FFFFFF"/>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sp>
        <p:nvSpPr>
          <p:cNvPr id="16" name="Rectangle 15"/>
          <p:cNvSpPr/>
          <p:nvPr/>
        </p:nvSpPr>
        <p:spPr>
          <a:xfrm>
            <a:off x="989012" y="2607153"/>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pic>
        <p:nvPicPr>
          <p:cNvPr id="31" name="Picture 30"/>
          <p:cNvPicPr>
            <a:picLocks noChangeAspect="1"/>
          </p:cNvPicPr>
          <p:nvPr/>
        </p:nvPicPr>
        <p:blipFill>
          <a:blip r:embed="rId5"/>
          <a:stretch>
            <a:fillRect/>
          </a:stretch>
        </p:blipFill>
        <p:spPr>
          <a:xfrm>
            <a:off x="989012" y="990600"/>
            <a:ext cx="2017712" cy="2017712"/>
          </a:xfrm>
          <a:prstGeom prst="rect">
            <a:avLst/>
          </a:prstGeom>
        </p:spPr>
      </p:pic>
      <p:grpSp>
        <p:nvGrpSpPr>
          <p:cNvPr id="32" name="Group 31"/>
          <p:cNvGrpSpPr/>
          <p:nvPr/>
        </p:nvGrpSpPr>
        <p:grpSpPr>
          <a:xfrm>
            <a:off x="9828214" y="2057400"/>
            <a:ext cx="1993901" cy="4419600"/>
            <a:chOff x="9828212" y="2057400"/>
            <a:chExt cx="1993900" cy="4419600"/>
          </a:xfrm>
        </p:grpSpPr>
        <p:pic>
          <p:nvPicPr>
            <p:cNvPr id="33" name="Picture 32"/>
            <p:cNvPicPr>
              <a:picLocks noChangeAspect="1"/>
            </p:cNvPicPr>
            <p:nvPr/>
          </p:nvPicPr>
          <p:blipFill rotWithShape="1">
            <a:blip r:embed="rId6"/>
            <a:srcRect b="17367"/>
            <a:stretch/>
          </p:blipFill>
          <p:spPr>
            <a:xfrm>
              <a:off x="9828212" y="2999154"/>
              <a:ext cx="927100" cy="1017954"/>
            </a:xfrm>
            <a:prstGeom prst="rect">
              <a:avLst/>
            </a:prstGeom>
          </p:spPr>
        </p:pic>
        <p:sp>
          <p:nvSpPr>
            <p:cNvPr id="34" name="Rectangle 33"/>
            <p:cNvSpPr/>
            <p:nvPr/>
          </p:nvSpPr>
          <p:spPr>
            <a:xfrm>
              <a:off x="9904412" y="4065954"/>
              <a:ext cx="979755"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Controller</a:t>
              </a:r>
              <a:endParaRPr lang="en-US" sz="1400" dirty="0"/>
            </a:p>
          </p:txBody>
        </p:sp>
        <p:pic>
          <p:nvPicPr>
            <p:cNvPr id="39" name="Picture 38"/>
            <p:cNvPicPr>
              <a:picLocks noChangeAspect="1"/>
            </p:cNvPicPr>
            <p:nvPr/>
          </p:nvPicPr>
          <p:blipFill rotWithShape="1">
            <a:blip r:embed="rId7"/>
            <a:srcRect b="17367"/>
            <a:stretch/>
          </p:blipFill>
          <p:spPr>
            <a:xfrm>
              <a:off x="9980612" y="3124200"/>
              <a:ext cx="927100" cy="1017954"/>
            </a:xfrm>
            <a:prstGeom prst="rect">
              <a:avLst/>
            </a:prstGeom>
          </p:spPr>
        </p:pic>
        <p:pic>
          <p:nvPicPr>
            <p:cNvPr id="40" name="Picture 39"/>
            <p:cNvPicPr>
              <a:picLocks noChangeAspect="1"/>
            </p:cNvPicPr>
            <p:nvPr/>
          </p:nvPicPr>
          <p:blipFill rotWithShape="1">
            <a:blip r:embed="rId8"/>
            <a:srcRect b="20698"/>
            <a:stretch/>
          </p:blipFill>
          <p:spPr>
            <a:xfrm>
              <a:off x="10895012" y="2057400"/>
              <a:ext cx="927100" cy="976923"/>
            </a:xfrm>
            <a:prstGeom prst="rect">
              <a:avLst/>
            </a:prstGeom>
          </p:spPr>
        </p:pic>
        <p:sp>
          <p:nvSpPr>
            <p:cNvPr id="41" name="Rectangle 40"/>
            <p:cNvSpPr/>
            <p:nvPr/>
          </p:nvSpPr>
          <p:spPr>
            <a:xfrm>
              <a:off x="11133815" y="2905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pic>
          <p:nvPicPr>
            <p:cNvPr id="44" name="Picture 43"/>
            <p:cNvPicPr>
              <a:picLocks noChangeAspect="1"/>
            </p:cNvPicPr>
            <p:nvPr/>
          </p:nvPicPr>
          <p:blipFill rotWithShape="1">
            <a:blip r:embed="rId9"/>
            <a:srcRect b="24346"/>
            <a:stretch/>
          </p:blipFill>
          <p:spPr>
            <a:xfrm>
              <a:off x="10818812" y="5105400"/>
              <a:ext cx="927100" cy="931985"/>
            </a:xfrm>
            <a:prstGeom prst="rect">
              <a:avLst/>
            </a:prstGeom>
          </p:spPr>
        </p:pic>
        <p:sp>
          <p:nvSpPr>
            <p:cNvPr id="45" name="Rectangle 44"/>
            <p:cNvSpPr/>
            <p:nvPr/>
          </p:nvSpPr>
          <p:spPr>
            <a:xfrm>
              <a:off x="11057615" y="5953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grpSp>
      <p:sp>
        <p:nvSpPr>
          <p:cNvPr id="2" name="Oval 1"/>
          <p:cNvSpPr/>
          <p:nvPr/>
        </p:nvSpPr>
        <p:spPr>
          <a:xfrm>
            <a:off x="10514012" y="4953000"/>
            <a:ext cx="1598613" cy="16764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
        <p:nvSpPr>
          <p:cNvPr id="30" name="Rectangle 29"/>
          <p:cNvSpPr/>
          <p:nvPr/>
        </p:nvSpPr>
        <p:spPr>
          <a:xfrm>
            <a:off x="6856415" y="4230473"/>
            <a:ext cx="2362199" cy="646331"/>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ASP.NET MVC</a:t>
            </a:r>
          </a:p>
          <a:p>
            <a:pPr algn="ctr"/>
            <a:r>
              <a:rPr lang="pl-PL" b="1" dirty="0" err="1" smtClean="0">
                <a:solidFill>
                  <a:srgbClr val="FFFF00"/>
                </a:solidFill>
                <a:latin typeface="Segoe UI" pitchFamily="34" charset="0"/>
                <a:ea typeface="Segoe UI" pitchFamily="34" charset="0"/>
                <a:cs typeface="Segoe UI" pitchFamily="34" charset="0"/>
              </a:rPr>
              <a:t>ViewEngine</a:t>
            </a:r>
            <a:endParaRPr lang="pl-PL" b="1" dirty="0" smtClean="0">
              <a:solidFill>
                <a:srgbClr val="FFFF00"/>
              </a:solidFill>
              <a:latin typeface="Segoe UI" pitchFamily="34" charset="0"/>
              <a:ea typeface="Segoe UI" pitchFamily="34" charset="0"/>
              <a:cs typeface="Segoe UI" pitchFamily="34" charset="0"/>
            </a:endParaRPr>
          </a:p>
        </p:txBody>
      </p:sp>
      <p:sp>
        <p:nvSpPr>
          <p:cNvPr id="29" name="Rectangle 28"/>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42" name="Rectangle 41"/>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415469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741" y="2209804"/>
            <a:ext cx="3448235"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42" y="2209805"/>
            <a:ext cx="3432229"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3"/>
          <p:cNvSpPr txBox="1">
            <a:spLocks/>
          </p:cNvSpPr>
          <p:nvPr/>
        </p:nvSpPr>
        <p:spPr>
          <a:xfrm>
            <a:off x="647142"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err="1" smtClean="0">
                <a:solidFill>
                  <a:schemeClr val="bg1"/>
                </a:solidFill>
                <a:latin typeface="Segoe UI" pitchFamily="34" charset="0"/>
                <a:ea typeface="Segoe UI" pitchFamily="34" charset="0"/>
                <a:cs typeface="Segoe UI" pitchFamily="34" charset="0"/>
              </a:rPr>
              <a:t>iUI</a:t>
            </a:r>
            <a:endParaRPr lang="en-US" sz="2800" dirty="0" smtClean="0">
              <a:solidFill>
                <a:schemeClr val="bg1"/>
              </a:solidFill>
              <a:latin typeface="Segoe UI" pitchFamily="34" charset="0"/>
              <a:ea typeface="Segoe UI" pitchFamily="34" charset="0"/>
              <a:cs typeface="Segoe UI" pitchFamily="34" charset="0"/>
            </a:endParaRPr>
          </a:p>
          <a:p>
            <a:pPr marL="0" indent="0" algn="ctr">
              <a:buFont typeface="Arial" pitchFamily="34" charset="0"/>
              <a:buNone/>
            </a:pPr>
            <a:r>
              <a:rPr lang="en-US" sz="2000" dirty="0" smtClean="0">
                <a:solidFill>
                  <a:schemeClr val="bg1"/>
                </a:solidFill>
                <a:latin typeface="Segoe UI" pitchFamily="34" charset="0"/>
                <a:ea typeface="Segoe UI" pitchFamily="34" charset="0"/>
                <a:cs typeface="Segoe UI" pitchFamily="34" charset="0"/>
              </a:rPr>
              <a:t>http://iui-js.org</a:t>
            </a:r>
            <a:endParaRPr lang="en-US" sz="2000" dirty="0">
              <a:solidFill>
                <a:schemeClr val="bg1"/>
              </a:solidFill>
              <a:latin typeface="Segoe UI" pitchFamily="34" charset="0"/>
              <a:ea typeface="Segoe UI" pitchFamily="34" charset="0"/>
              <a:cs typeface="Segoe UI" pitchFamily="34" charset="0"/>
            </a:endParaRPr>
          </a:p>
        </p:txBody>
      </p:sp>
      <p:sp>
        <p:nvSpPr>
          <p:cNvPr id="6" name="Content Placeholder 3"/>
          <p:cNvSpPr txBox="1">
            <a:spLocks/>
          </p:cNvSpPr>
          <p:nvPr/>
        </p:nvSpPr>
        <p:spPr>
          <a:xfrm>
            <a:off x="4338583"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err="1" smtClean="0">
                <a:solidFill>
                  <a:schemeClr val="bg1"/>
                </a:solidFill>
                <a:latin typeface="Segoe UI" pitchFamily="34" charset="0"/>
                <a:ea typeface="Segoe UI" pitchFamily="34" charset="0"/>
                <a:cs typeface="Segoe UI" pitchFamily="34" charset="0"/>
              </a:rPr>
              <a:t>jQTouch</a:t>
            </a:r>
            <a:endParaRPr lang="en-US" sz="2800" dirty="0" smtClean="0">
              <a:solidFill>
                <a:schemeClr val="bg1"/>
              </a:solidFill>
              <a:latin typeface="Segoe UI" pitchFamily="34" charset="0"/>
              <a:ea typeface="Segoe UI" pitchFamily="34" charset="0"/>
              <a:cs typeface="Segoe UI" pitchFamily="34" charset="0"/>
            </a:endParaRPr>
          </a:p>
          <a:p>
            <a:pPr marL="0" indent="0" algn="ctr">
              <a:buFont typeface="Arial" pitchFamily="34" charset="0"/>
              <a:buNone/>
            </a:pPr>
            <a:r>
              <a:rPr lang="en-US" sz="2000" dirty="0" smtClean="0">
                <a:solidFill>
                  <a:schemeClr val="bg1"/>
                </a:solidFill>
                <a:latin typeface="Segoe UI" pitchFamily="34" charset="0"/>
                <a:ea typeface="Segoe UI" pitchFamily="34" charset="0"/>
                <a:cs typeface="Segoe UI" pitchFamily="34" charset="0"/>
              </a:rPr>
              <a:t>http://jqtouch.com</a:t>
            </a:r>
            <a:endParaRPr lang="en-US" sz="2000" dirty="0">
              <a:solidFill>
                <a:schemeClr val="bg1"/>
              </a:solidFill>
              <a:latin typeface="Segoe UI" pitchFamily="34" charset="0"/>
              <a:ea typeface="Segoe UI" pitchFamily="34" charset="0"/>
              <a:cs typeface="Segoe UI"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735" y="2209804"/>
            <a:ext cx="3484807"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a:xfrm>
            <a:off x="7999412"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err="1" smtClean="0">
                <a:solidFill>
                  <a:schemeClr val="bg1"/>
                </a:solidFill>
                <a:latin typeface="Segoe UI" pitchFamily="34" charset="0"/>
                <a:ea typeface="Segoe UI" pitchFamily="34" charset="0"/>
                <a:cs typeface="Segoe UI" pitchFamily="34" charset="0"/>
              </a:rPr>
              <a:t>jQueryMobile</a:t>
            </a:r>
            <a:endParaRPr lang="en-US" sz="2800" dirty="0" smtClean="0">
              <a:solidFill>
                <a:schemeClr val="bg1"/>
              </a:solidFill>
              <a:latin typeface="Segoe UI" pitchFamily="34" charset="0"/>
              <a:ea typeface="Segoe UI" pitchFamily="34" charset="0"/>
              <a:cs typeface="Segoe UI" pitchFamily="34" charset="0"/>
            </a:endParaRPr>
          </a:p>
          <a:p>
            <a:pPr marL="0" indent="0" algn="ctr">
              <a:buFont typeface="Arial" pitchFamily="34" charset="0"/>
              <a:buNone/>
            </a:pPr>
            <a:r>
              <a:rPr lang="en-US" sz="2000" dirty="0" smtClean="0">
                <a:solidFill>
                  <a:schemeClr val="bg1"/>
                </a:solidFill>
                <a:latin typeface="Segoe UI" pitchFamily="34" charset="0"/>
                <a:ea typeface="Segoe UI" pitchFamily="34" charset="0"/>
                <a:cs typeface="Segoe UI" pitchFamily="34" charset="0"/>
              </a:rPr>
              <a:t>http://jquerymobile.com</a:t>
            </a:r>
            <a:endParaRPr lang="en-US" sz="2000" dirty="0">
              <a:solidFill>
                <a:schemeClr val="bg1"/>
              </a:solidFill>
              <a:latin typeface="Segoe UI" pitchFamily="34" charset="0"/>
              <a:ea typeface="Segoe UI" pitchFamily="34" charset="0"/>
              <a:cs typeface="Segoe UI" pitchFamily="34" charset="0"/>
            </a:endParaRPr>
          </a:p>
        </p:txBody>
      </p:sp>
      <p:sp>
        <p:nvSpPr>
          <p:cNvPr id="9" name="Content Placeholder 3"/>
          <p:cNvSpPr txBox="1">
            <a:spLocks/>
          </p:cNvSpPr>
          <p:nvPr/>
        </p:nvSpPr>
        <p:spPr>
          <a:xfrm>
            <a:off x="647143" y="1371600"/>
            <a:ext cx="10820401"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smtClean="0">
                <a:solidFill>
                  <a:schemeClr val="bg1"/>
                </a:solidFill>
                <a:latin typeface="Segoe UI" pitchFamily="34" charset="0"/>
                <a:ea typeface="Segoe UI" pitchFamily="34" charset="0"/>
                <a:cs typeface="Segoe UI" pitchFamily="34" charset="0"/>
              </a:rPr>
              <a:t>Mobile Web Frameworks</a:t>
            </a:r>
          </a:p>
        </p:txBody>
      </p:sp>
    </p:spTree>
    <p:extLst>
      <p:ext uri="{BB962C8B-B14F-4D97-AF65-F5344CB8AC3E}">
        <p14:creationId xmlns:p14="http://schemas.microsoft.com/office/powerpoint/2010/main" val="125348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7" name="Straight Arrow Connector 6"/>
          <p:cNvCxnSpPr/>
          <p:nvPr/>
        </p:nvCxnSpPr>
        <p:spPr>
          <a:xfrm flipV="1">
            <a:off x="2132013" y="3348121"/>
            <a:ext cx="6019800" cy="4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3413" y="3581400"/>
            <a:ext cx="62484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970212" y="1524004"/>
            <a:ext cx="4114800" cy="830997"/>
          </a:xfrm>
          <a:prstGeom prst="rect">
            <a:avLst/>
          </a:prstGeom>
        </p:spPr>
        <p:txBody>
          <a:bodyPr wrap="square">
            <a:spAutoFit/>
          </a:bodyPr>
          <a:lstStyle/>
          <a:p>
            <a:pPr algn="ctr"/>
            <a:r>
              <a:rPr lang="pl-PL" sz="1200" dirty="0">
                <a:solidFill>
                  <a:srgbClr val="ACE58F"/>
                </a:solidFill>
                <a:latin typeface="Segoe UI" pitchFamily="34" charset="0"/>
                <a:ea typeface="Segoe UI" pitchFamily="34" charset="0"/>
                <a:cs typeface="Segoe UI" pitchFamily="34" charset="0"/>
              </a:rPr>
              <a:t>User-Agent: Mozilla/4.0 (</a:t>
            </a:r>
            <a:r>
              <a:rPr lang="pl-PL" sz="1200" dirty="0" err="1">
                <a:solidFill>
                  <a:srgbClr val="ACE58F"/>
                </a:solidFill>
                <a:latin typeface="Segoe UI" pitchFamily="34" charset="0"/>
                <a:ea typeface="Segoe UI" pitchFamily="34" charset="0"/>
                <a:cs typeface="Segoe UI" pitchFamily="34" charset="0"/>
              </a:rPr>
              <a:t>compatible</a:t>
            </a:r>
            <a:r>
              <a:rPr lang="pl-PL" sz="1200" dirty="0">
                <a:solidFill>
                  <a:srgbClr val="ACE58F"/>
                </a:solidFill>
                <a:latin typeface="Segoe UI" pitchFamily="34" charset="0"/>
                <a:ea typeface="Segoe UI" pitchFamily="34" charset="0"/>
                <a:cs typeface="Segoe UI" pitchFamily="34" charset="0"/>
              </a:rPr>
              <a:t>; </a:t>
            </a:r>
            <a:r>
              <a:rPr lang="pl-PL" sz="1200" b="1" dirty="0">
                <a:solidFill>
                  <a:srgbClr val="FFFFFF"/>
                </a:solidFill>
                <a:latin typeface="Segoe UI" pitchFamily="34" charset="0"/>
                <a:ea typeface="Segoe UI" pitchFamily="34" charset="0"/>
                <a:cs typeface="Segoe UI" pitchFamily="34" charset="0"/>
              </a:rPr>
              <a:t>MSIE</a:t>
            </a:r>
            <a:r>
              <a:rPr lang="pl-PL" sz="1200" dirty="0">
                <a:solidFill>
                  <a:srgbClr val="FFFFFF"/>
                </a:solidFill>
                <a:latin typeface="Segoe UI" pitchFamily="34" charset="0"/>
                <a:ea typeface="Segoe UI" pitchFamily="34" charset="0"/>
                <a:cs typeface="Segoe UI" pitchFamily="34" charset="0"/>
              </a:rPr>
              <a:t> </a:t>
            </a:r>
            <a:r>
              <a:rPr lang="pl-PL" sz="1200" dirty="0">
                <a:solidFill>
                  <a:srgbClr val="ACE58F"/>
                </a:solidFill>
                <a:latin typeface="Segoe UI" pitchFamily="34" charset="0"/>
                <a:ea typeface="Segoe UI" pitchFamily="34" charset="0"/>
                <a:cs typeface="Segoe UI" pitchFamily="34" charset="0"/>
              </a:rPr>
              <a:t>8.0; Windows NT 6.1; WOW64; </a:t>
            </a:r>
            <a:r>
              <a:rPr lang="pl-PL" sz="1200" dirty="0" err="1">
                <a:solidFill>
                  <a:srgbClr val="ACE58F"/>
                </a:solidFill>
                <a:latin typeface="Segoe UI" pitchFamily="34" charset="0"/>
                <a:ea typeface="Segoe UI" pitchFamily="34" charset="0"/>
                <a:cs typeface="Segoe UI" pitchFamily="34" charset="0"/>
              </a:rPr>
              <a:t>Trident</a:t>
            </a:r>
            <a:r>
              <a:rPr lang="pl-PL" sz="1200" dirty="0">
                <a:solidFill>
                  <a:srgbClr val="ACE58F"/>
                </a:solidFill>
                <a:latin typeface="Segoe UI" pitchFamily="34" charset="0"/>
                <a:ea typeface="Segoe UI" pitchFamily="34" charset="0"/>
                <a:cs typeface="Segoe UI" pitchFamily="34" charset="0"/>
              </a:rPr>
              <a:t>/4.0; SLCC2; .NET CLR 2.0.50727; .NET CLR 3.5.30729; .NET CLR 3.0.30729; .NET4.0C; .NET4.0E; InfoPath.3; MS-RTC LM 8)</a:t>
            </a:r>
            <a:endParaRPr lang="en-US" sz="1200" dirty="0">
              <a:solidFill>
                <a:srgbClr val="ACE58F"/>
              </a:solidFill>
              <a:latin typeface="Segoe UI" pitchFamily="34" charset="0"/>
              <a:ea typeface="Segoe UI" pitchFamily="34" charset="0"/>
              <a:cs typeface="Segoe UI" pitchFamily="34" charset="0"/>
            </a:endParaRPr>
          </a:p>
        </p:txBody>
      </p:sp>
      <p:sp>
        <p:nvSpPr>
          <p:cNvPr id="16" name="Rectangle 15"/>
          <p:cNvSpPr/>
          <p:nvPr/>
        </p:nvSpPr>
        <p:spPr>
          <a:xfrm>
            <a:off x="989012" y="2527093"/>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Windows 7 / IE8.0</a:t>
            </a:r>
            <a:endParaRPr lang="en-US" dirty="0">
              <a:solidFill>
                <a:srgbClr val="ACE58F"/>
              </a:solidFill>
              <a:latin typeface="Segoe UI" pitchFamily="34" charset="0"/>
              <a:ea typeface="Segoe UI" pitchFamily="34" charset="0"/>
              <a:cs typeface="Segoe UI" pitchFamily="34" charset="0"/>
            </a:endParaRPr>
          </a:p>
        </p:txBody>
      </p:sp>
      <p:cxnSp>
        <p:nvCxnSpPr>
          <p:cNvPr id="17" name="Straight Arrow Connector 16"/>
          <p:cNvCxnSpPr/>
          <p:nvPr/>
        </p:nvCxnSpPr>
        <p:spPr>
          <a:xfrm>
            <a:off x="2132013" y="30480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03412" y="30480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903413" y="3881518"/>
            <a:ext cx="6248400" cy="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013" y="4114800"/>
            <a:ext cx="601980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132013" y="4114800"/>
            <a:ext cx="0" cy="304800"/>
          </a:xfrm>
          <a:prstGeom prst="straightConnector1">
            <a:avLst/>
          </a:prstGeom>
          <a:ln>
            <a:solidFill>
              <a:srgbClr val="4F81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903412" y="3886200"/>
            <a:ext cx="0" cy="5334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98612" y="4495800"/>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pic>
        <p:nvPicPr>
          <p:cNvPr id="31" name="Picture 30"/>
          <p:cNvPicPr>
            <a:picLocks noChangeAspect="1"/>
          </p:cNvPicPr>
          <p:nvPr/>
        </p:nvPicPr>
        <p:blipFill>
          <a:blip r:embed="rId5"/>
          <a:stretch>
            <a:fillRect/>
          </a:stretch>
        </p:blipFill>
        <p:spPr>
          <a:xfrm>
            <a:off x="989012" y="910540"/>
            <a:ext cx="2017712" cy="2017712"/>
          </a:xfrm>
          <a:prstGeom prst="rect">
            <a:avLst/>
          </a:prstGeom>
        </p:spPr>
      </p:pic>
      <p:grpSp>
        <p:nvGrpSpPr>
          <p:cNvPr id="32" name="Group 31"/>
          <p:cNvGrpSpPr/>
          <p:nvPr/>
        </p:nvGrpSpPr>
        <p:grpSpPr>
          <a:xfrm>
            <a:off x="9828214" y="2057400"/>
            <a:ext cx="1993901" cy="4419600"/>
            <a:chOff x="9828212" y="2057400"/>
            <a:chExt cx="1993900" cy="4419600"/>
          </a:xfrm>
        </p:grpSpPr>
        <p:pic>
          <p:nvPicPr>
            <p:cNvPr id="33" name="Picture 32"/>
            <p:cNvPicPr>
              <a:picLocks noChangeAspect="1"/>
            </p:cNvPicPr>
            <p:nvPr/>
          </p:nvPicPr>
          <p:blipFill rotWithShape="1">
            <a:blip r:embed="rId6"/>
            <a:srcRect b="17367"/>
            <a:stretch/>
          </p:blipFill>
          <p:spPr>
            <a:xfrm>
              <a:off x="9828212" y="2999154"/>
              <a:ext cx="927100" cy="1017954"/>
            </a:xfrm>
            <a:prstGeom prst="rect">
              <a:avLst/>
            </a:prstGeom>
          </p:spPr>
        </p:pic>
        <p:sp>
          <p:nvSpPr>
            <p:cNvPr id="34" name="Rectangle 33"/>
            <p:cNvSpPr/>
            <p:nvPr/>
          </p:nvSpPr>
          <p:spPr>
            <a:xfrm>
              <a:off x="9904412" y="4065954"/>
              <a:ext cx="979755" cy="307777"/>
            </a:xfrm>
            <a:prstGeom prst="rect">
              <a:avLst/>
            </a:prstGeom>
          </p:spPr>
          <p:txBody>
            <a:bodyPr wrap="none">
              <a:spAutoFit/>
            </a:bodyPr>
            <a:lstStyle/>
            <a:p>
              <a:r>
                <a:rPr lang="en-US" sz="1400" dirty="0" smtClean="0">
                  <a:solidFill>
                    <a:schemeClr val="bg1"/>
                  </a:solidFill>
                  <a:latin typeface="Segoe UI" pitchFamily="34" charset="0"/>
                  <a:ea typeface="Segoe UI" pitchFamily="34" charset="0"/>
                  <a:cs typeface="Segoe UI" pitchFamily="34" charset="0"/>
                </a:rPr>
                <a:t>Controller</a:t>
              </a:r>
              <a:endParaRPr lang="en-US" sz="1400" dirty="0"/>
            </a:p>
          </p:txBody>
        </p:sp>
        <p:pic>
          <p:nvPicPr>
            <p:cNvPr id="39" name="Picture 38"/>
            <p:cNvPicPr>
              <a:picLocks noChangeAspect="1"/>
            </p:cNvPicPr>
            <p:nvPr/>
          </p:nvPicPr>
          <p:blipFill rotWithShape="1">
            <a:blip r:embed="rId7"/>
            <a:srcRect b="17367"/>
            <a:stretch/>
          </p:blipFill>
          <p:spPr>
            <a:xfrm>
              <a:off x="9980612" y="3124200"/>
              <a:ext cx="927100" cy="1017954"/>
            </a:xfrm>
            <a:prstGeom prst="rect">
              <a:avLst/>
            </a:prstGeom>
          </p:spPr>
        </p:pic>
        <p:pic>
          <p:nvPicPr>
            <p:cNvPr id="40" name="Picture 39"/>
            <p:cNvPicPr>
              <a:picLocks noChangeAspect="1"/>
            </p:cNvPicPr>
            <p:nvPr/>
          </p:nvPicPr>
          <p:blipFill rotWithShape="1">
            <a:blip r:embed="rId8"/>
            <a:srcRect b="20698"/>
            <a:stretch/>
          </p:blipFill>
          <p:spPr>
            <a:xfrm>
              <a:off x="10895012" y="2057400"/>
              <a:ext cx="927100" cy="976923"/>
            </a:xfrm>
            <a:prstGeom prst="rect">
              <a:avLst/>
            </a:prstGeom>
          </p:spPr>
        </p:pic>
        <p:sp>
          <p:nvSpPr>
            <p:cNvPr id="41" name="Rectangle 40"/>
            <p:cNvSpPr/>
            <p:nvPr/>
          </p:nvSpPr>
          <p:spPr>
            <a:xfrm>
              <a:off x="11133815" y="2905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pic>
          <p:nvPicPr>
            <p:cNvPr id="44" name="Picture 43"/>
            <p:cNvPicPr>
              <a:picLocks noChangeAspect="1"/>
            </p:cNvPicPr>
            <p:nvPr/>
          </p:nvPicPr>
          <p:blipFill rotWithShape="1">
            <a:blip r:embed="rId9"/>
            <a:srcRect b="24346"/>
            <a:stretch/>
          </p:blipFill>
          <p:spPr>
            <a:xfrm>
              <a:off x="10818812" y="5105400"/>
              <a:ext cx="927100" cy="931985"/>
            </a:xfrm>
            <a:prstGeom prst="rect">
              <a:avLst/>
            </a:prstGeom>
          </p:spPr>
        </p:pic>
        <p:sp>
          <p:nvSpPr>
            <p:cNvPr id="45" name="Rectangle 44"/>
            <p:cNvSpPr/>
            <p:nvPr/>
          </p:nvSpPr>
          <p:spPr>
            <a:xfrm>
              <a:off x="11057615" y="5953780"/>
              <a:ext cx="563288" cy="523220"/>
            </a:xfrm>
            <a:prstGeom prst="rect">
              <a:avLst/>
            </a:prstGeom>
          </p:spPr>
          <p:txBody>
            <a:bodyPr wrap="none">
              <a:spAutoFit/>
            </a:bodyPr>
            <a:lstStyle/>
            <a:p>
              <a:pPr algn="ctr"/>
              <a:r>
                <a:rPr lang="en-US" sz="1400" dirty="0" smtClean="0">
                  <a:solidFill>
                    <a:schemeClr val="bg1"/>
                  </a:solidFill>
                  <a:latin typeface="Segoe UI" pitchFamily="34" charset="0"/>
                  <a:ea typeface="Segoe UI" pitchFamily="34" charset="0"/>
                  <a:cs typeface="Segoe UI" pitchFamily="34" charset="0"/>
                </a:rPr>
                <a:t>View</a:t>
              </a:r>
            </a:p>
            <a:p>
              <a:pPr algn="ctr"/>
              <a:r>
                <a:rPr lang="en-US" sz="1400" dirty="0" smtClean="0">
                  <a:solidFill>
                    <a:schemeClr val="bg1"/>
                  </a:solidFill>
                  <a:latin typeface="Segoe UI" pitchFamily="34" charset="0"/>
                  <a:ea typeface="Segoe UI" pitchFamily="34" charset="0"/>
                  <a:cs typeface="Segoe UI" pitchFamily="34" charset="0"/>
                </a:rPr>
                <a:t>CSS</a:t>
              </a:r>
              <a:endParaRPr lang="en-US" sz="1400" dirty="0"/>
            </a:p>
          </p:txBody>
        </p:sp>
      </p:grpSp>
      <p:sp>
        <p:nvSpPr>
          <p:cNvPr id="2" name="Oval 1"/>
          <p:cNvSpPr/>
          <p:nvPr/>
        </p:nvSpPr>
        <p:spPr>
          <a:xfrm>
            <a:off x="10514012" y="4953000"/>
            <a:ext cx="1598613" cy="16764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
        <p:nvSpPr>
          <p:cNvPr id="30" name="Rectangle 29"/>
          <p:cNvSpPr/>
          <p:nvPr/>
        </p:nvSpPr>
        <p:spPr>
          <a:xfrm>
            <a:off x="6856415" y="4230473"/>
            <a:ext cx="2362199" cy="646331"/>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ASP.NET MVC</a:t>
            </a:r>
          </a:p>
          <a:p>
            <a:pPr algn="ctr"/>
            <a:r>
              <a:rPr lang="pl-PL" b="1" dirty="0" err="1" smtClean="0">
                <a:solidFill>
                  <a:srgbClr val="FFFF00"/>
                </a:solidFill>
                <a:latin typeface="Segoe UI" pitchFamily="34" charset="0"/>
                <a:ea typeface="Segoe UI" pitchFamily="34" charset="0"/>
                <a:cs typeface="Segoe UI" pitchFamily="34" charset="0"/>
              </a:rPr>
              <a:t>ViewEngine</a:t>
            </a:r>
            <a:endParaRPr lang="pl-PL" b="1" dirty="0" smtClean="0">
              <a:solidFill>
                <a:srgbClr val="FFFF00"/>
              </a:solidFill>
              <a:latin typeface="Segoe UI" pitchFamily="34" charset="0"/>
              <a:ea typeface="Segoe UI" pitchFamily="34" charset="0"/>
              <a:cs typeface="Segoe UI" pitchFamily="34" charset="0"/>
            </a:endParaRPr>
          </a:p>
        </p:txBody>
      </p:sp>
      <p:sp>
        <p:nvSpPr>
          <p:cNvPr id="29" name="Rectangle 28"/>
          <p:cNvSpPr/>
          <p:nvPr/>
        </p:nvSpPr>
        <p:spPr>
          <a:xfrm>
            <a:off x="989012" y="624840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42" name="Rectangle 41"/>
          <p:cNvSpPr/>
          <p:nvPr/>
        </p:nvSpPr>
        <p:spPr>
          <a:xfrm>
            <a:off x="2817812" y="5029204"/>
            <a:ext cx="4191000" cy="646331"/>
          </a:xfrm>
          <a:prstGeom prst="rect">
            <a:avLst/>
          </a:prstGeom>
        </p:spPr>
        <p:txBody>
          <a:bodyPr wrap="square">
            <a:spAutoFit/>
          </a:bodyPr>
          <a:lstStyle/>
          <a:p>
            <a:pPr algn="ctr"/>
            <a:r>
              <a:rPr lang="en-US" sz="1200" dirty="0">
                <a:solidFill>
                  <a:srgbClr val="ACE58F"/>
                </a:solidFill>
                <a:latin typeface="Segoe UI" pitchFamily="34" charset="0"/>
                <a:ea typeface="Segoe UI" pitchFamily="34" charset="0"/>
                <a:cs typeface="Segoe UI" pitchFamily="34" charset="0"/>
              </a:rPr>
              <a:t>Mozilla/5.0 (Linux; U; </a:t>
            </a:r>
            <a:r>
              <a:rPr lang="en-US" sz="1200" b="1" dirty="0">
                <a:solidFill>
                  <a:srgbClr val="FFFFFF"/>
                </a:solidFill>
                <a:latin typeface="Segoe UI" pitchFamily="34" charset="0"/>
                <a:ea typeface="Segoe UI" pitchFamily="34" charset="0"/>
                <a:cs typeface="Segoe UI" pitchFamily="34" charset="0"/>
              </a:rPr>
              <a:t>Android</a:t>
            </a:r>
            <a:r>
              <a:rPr lang="en-US" sz="1200" dirty="0">
                <a:solidFill>
                  <a:srgbClr val="FFFFFF"/>
                </a:solidFill>
                <a:latin typeface="Segoe UI" pitchFamily="34" charset="0"/>
                <a:ea typeface="Segoe UI" pitchFamily="34" charset="0"/>
                <a:cs typeface="Segoe UI" pitchFamily="34" charset="0"/>
              </a:rPr>
              <a:t> </a:t>
            </a:r>
            <a:r>
              <a:rPr lang="en-US" sz="1200" dirty="0" smtClean="0">
                <a:solidFill>
                  <a:srgbClr val="ACE58F"/>
                </a:solidFill>
                <a:latin typeface="Segoe UI" pitchFamily="34" charset="0"/>
                <a:ea typeface="Segoe UI" pitchFamily="34" charset="0"/>
                <a:cs typeface="Segoe UI" pitchFamily="34" charset="0"/>
              </a:rPr>
              <a:t>2.3; </a:t>
            </a:r>
            <a:r>
              <a:rPr lang="en-US" sz="1200" dirty="0">
                <a:solidFill>
                  <a:srgbClr val="ACE58F"/>
                </a:solidFill>
                <a:latin typeface="Segoe UI" pitchFamily="34" charset="0"/>
                <a:ea typeface="Segoe UI" pitchFamily="34" charset="0"/>
                <a:cs typeface="Segoe UI" pitchFamily="34" charset="0"/>
              </a:rPr>
              <a:t>en-</a:t>
            </a:r>
            <a:r>
              <a:rPr lang="en-US" sz="1200" dirty="0" err="1">
                <a:solidFill>
                  <a:srgbClr val="ACE58F"/>
                </a:solidFill>
                <a:latin typeface="Segoe UI" pitchFamily="34" charset="0"/>
                <a:ea typeface="Segoe UI" pitchFamily="34" charset="0"/>
                <a:cs typeface="Segoe UI" pitchFamily="34" charset="0"/>
              </a:rPr>
              <a:t>gb</a:t>
            </a:r>
            <a:r>
              <a:rPr lang="en-US" sz="1200" dirty="0">
                <a:solidFill>
                  <a:srgbClr val="ACE58F"/>
                </a:solidFill>
                <a:latin typeface="Segoe UI" pitchFamily="34" charset="0"/>
                <a:ea typeface="Segoe UI" pitchFamily="34" charset="0"/>
                <a:cs typeface="Segoe UI" pitchFamily="34" charset="0"/>
              </a:rPr>
              <a:t>; Nexus One Build/FRF50) </a:t>
            </a:r>
            <a:r>
              <a:rPr lang="en-US" sz="1200" dirty="0" err="1">
                <a:solidFill>
                  <a:srgbClr val="ACE58F"/>
                </a:solidFill>
                <a:latin typeface="Segoe UI" pitchFamily="34" charset="0"/>
                <a:ea typeface="Segoe UI" pitchFamily="34" charset="0"/>
                <a:cs typeface="Segoe UI" pitchFamily="34" charset="0"/>
              </a:rPr>
              <a:t>AppleWebKit</a:t>
            </a:r>
            <a:r>
              <a:rPr lang="en-US" sz="1200" dirty="0">
                <a:solidFill>
                  <a:srgbClr val="ACE58F"/>
                </a:solidFill>
                <a:latin typeface="Segoe UI" pitchFamily="34" charset="0"/>
                <a:ea typeface="Segoe UI" pitchFamily="34" charset="0"/>
                <a:cs typeface="Segoe UI" pitchFamily="34" charset="0"/>
              </a:rPr>
              <a:t>/533.1 (KHTML, like Gecko) Version/4.0 Mobile Safari/533.1</a:t>
            </a:r>
          </a:p>
        </p:txBody>
      </p:sp>
    </p:spTree>
    <p:extLst>
      <p:ext uri="{BB962C8B-B14F-4D97-AF65-F5344CB8AC3E}">
        <p14:creationId xmlns:p14="http://schemas.microsoft.com/office/powerpoint/2010/main" val="31451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Using </a:t>
            </a:r>
            <a:r>
              <a:rPr lang="en-US" sz="2800" dirty="0" err="1" smtClean="0">
                <a:solidFill>
                  <a:schemeClr val="bg1"/>
                </a:solidFill>
                <a:latin typeface="Segoe UI" pitchFamily="34" charset="0"/>
                <a:ea typeface="Segoe UI" pitchFamily="34" charset="0"/>
                <a:cs typeface="Segoe UI" pitchFamily="34" charset="0"/>
              </a:rPr>
              <a:t>jQueryMobile</a:t>
            </a:r>
            <a:r>
              <a:rPr lang="en-US" sz="2800" dirty="0" smtClean="0">
                <a:solidFill>
                  <a:schemeClr val="bg1"/>
                </a:solidFill>
                <a:latin typeface="Segoe UI" pitchFamily="34" charset="0"/>
                <a:ea typeface="Segoe UI" pitchFamily="34" charset="0"/>
                <a:cs typeface="Segoe UI" pitchFamily="34" charset="0"/>
              </a:rPr>
              <a:t> to create native look and feel</a:t>
            </a:r>
            <a:endParaRPr lang="en-US" sz="2800"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5875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1191845"/>
            <a:ext cx="12188824" cy="707886"/>
          </a:xfrm>
          <a:prstGeom prst="rect">
            <a:avLst/>
          </a:prstGeom>
          <a:noFill/>
        </p:spPr>
        <p:txBody>
          <a:bodyPr wrap="square" rtlCol="0">
            <a:spAutoFit/>
          </a:bodyPr>
          <a:lstStyle/>
          <a:p>
            <a:pPr algn="ctr"/>
            <a:r>
              <a:rPr lang="en-US" sz="4000" dirty="0" smtClean="0">
                <a:solidFill>
                  <a:schemeClr val="bg1"/>
                </a:solidFill>
                <a:latin typeface="Segoe UI"/>
                <a:cs typeface="Segoe UI"/>
              </a:rPr>
              <a:t>Takeaways</a:t>
            </a:r>
            <a:endParaRPr lang="en-US" sz="4000" dirty="0">
              <a:solidFill>
                <a:schemeClr val="bg1"/>
              </a:solidFill>
              <a:latin typeface="Segoe UI"/>
              <a:cs typeface="Segoe UI"/>
            </a:endParaRPr>
          </a:p>
        </p:txBody>
      </p:sp>
      <p:grpSp>
        <p:nvGrpSpPr>
          <p:cNvPr id="3" name="Group 2"/>
          <p:cNvGrpSpPr/>
          <p:nvPr/>
        </p:nvGrpSpPr>
        <p:grpSpPr>
          <a:xfrm>
            <a:off x="684213" y="1408725"/>
            <a:ext cx="5410200" cy="5410200"/>
            <a:chOff x="684212" y="1408725"/>
            <a:chExt cx="5410200" cy="541020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2344" b="96680" l="12500" r="87305">
                          <a14:foregroundMark x1="83203" y1="75000" x2="83203" y2="75000"/>
                        </a14:backgroundRemoval>
                      </a14:imgEffect>
                    </a14:imgLayer>
                  </a14:imgProps>
                </a:ext>
              </a:extLst>
            </a:blip>
            <a:stretch>
              <a:fillRect/>
            </a:stretch>
          </p:blipFill>
          <p:spPr>
            <a:xfrm rot="5400000">
              <a:off x="684212" y="1408725"/>
              <a:ext cx="5410200" cy="5410200"/>
            </a:xfrm>
            <a:prstGeom prst="rect">
              <a:avLst/>
            </a:prstGeom>
          </p:spPr>
        </p:pic>
        <p:sp>
          <p:nvSpPr>
            <p:cNvPr id="4" name="TextBox 3"/>
            <p:cNvSpPr txBox="1"/>
            <p:nvPr/>
          </p:nvSpPr>
          <p:spPr>
            <a:xfrm>
              <a:off x="1360242" y="2504832"/>
              <a:ext cx="4124570" cy="3190631"/>
            </a:xfrm>
            <a:prstGeom prst="rect">
              <a:avLst/>
            </a:prstGeom>
            <a:solidFill>
              <a:schemeClr val="tx1">
                <a:alpha val="38000"/>
              </a:schemeClr>
            </a:solidFill>
          </p:spPr>
          <p:txBody>
            <a:bodyPr wrap="square" rtlCol="0">
              <a:noAutofit/>
            </a:bodyPr>
            <a:lstStyle/>
            <a:p>
              <a:r>
                <a:rPr lang="en-US" dirty="0" smtClean="0">
                  <a:solidFill>
                    <a:srgbClr val="ACE58F"/>
                  </a:solidFill>
                </a:rPr>
                <a:t>Recommendations:</a:t>
              </a:r>
            </a:p>
            <a:p>
              <a:endParaRPr lang="en-US" dirty="0">
                <a:solidFill>
                  <a:srgbClr val="ACE58F"/>
                </a:solidFill>
              </a:endParaRPr>
            </a:p>
            <a:p>
              <a:pPr marL="285750" indent="-285750">
                <a:buFontTx/>
                <a:buChar char="•"/>
              </a:pPr>
              <a:r>
                <a:rPr lang="en-US" dirty="0" smtClean="0">
                  <a:solidFill>
                    <a:srgbClr val="ACE58F"/>
                  </a:solidFill>
                </a:rPr>
                <a:t>Mobile Web sites will let you target multiple devices with a single back end</a:t>
              </a:r>
            </a:p>
            <a:p>
              <a:pPr marL="285750" indent="-285750">
                <a:buFontTx/>
                <a:buChar char="•"/>
              </a:pPr>
              <a:r>
                <a:rPr lang="en-US" dirty="0" smtClean="0">
                  <a:solidFill>
                    <a:srgbClr val="ACE58F"/>
                  </a:solidFill>
                </a:rPr>
                <a:t>Use ASP.NET MVC with </a:t>
              </a:r>
              <a:r>
                <a:rPr lang="en-US" dirty="0" err="1" smtClean="0">
                  <a:solidFill>
                    <a:srgbClr val="ACE58F"/>
                  </a:solidFill>
                </a:rPr>
                <a:t>ViewEngine</a:t>
              </a:r>
              <a:r>
                <a:rPr lang="en-US" dirty="0" smtClean="0">
                  <a:solidFill>
                    <a:srgbClr val="ACE58F"/>
                  </a:solidFill>
                </a:rPr>
                <a:t> support for device specific views</a:t>
              </a:r>
            </a:p>
            <a:p>
              <a:pPr marL="285750" indent="-285750">
                <a:buFontTx/>
                <a:buChar char="•"/>
              </a:pPr>
              <a:r>
                <a:rPr lang="en-US" dirty="0" smtClean="0">
                  <a:solidFill>
                    <a:srgbClr val="ACE58F"/>
                  </a:solidFill>
                </a:rPr>
                <a:t>Use ASP.NET MVC 3 for improved HTML5 attributes</a:t>
              </a:r>
            </a:p>
            <a:p>
              <a:endParaRPr lang="en-US" dirty="0">
                <a:solidFill>
                  <a:srgbClr val="ACE58F"/>
                </a:solidFill>
              </a:endParaRPr>
            </a:p>
            <a:p>
              <a:endParaRPr lang="en-US" dirty="0">
                <a:solidFill>
                  <a:srgbClr val="ACE58F"/>
                </a:solidFill>
              </a:endParaRPr>
            </a:p>
          </p:txBody>
        </p:sp>
      </p:grpSp>
      <p:grpSp>
        <p:nvGrpSpPr>
          <p:cNvPr id="5" name="Group 4"/>
          <p:cNvGrpSpPr/>
          <p:nvPr/>
        </p:nvGrpSpPr>
        <p:grpSpPr>
          <a:xfrm>
            <a:off x="6094413" y="1408726"/>
            <a:ext cx="5410200" cy="5410200"/>
            <a:chOff x="6094412" y="1408726"/>
            <a:chExt cx="5410200" cy="5410200"/>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2344" b="96875" l="11914" r="87695">
                          <a14:foregroundMark x1="82031" y1="79297" x2="82031" y2="79297"/>
                        </a14:backgroundRemoval>
                      </a14:imgEffect>
                    </a14:imgLayer>
                  </a14:imgProps>
                </a:ext>
              </a:extLst>
            </a:blip>
            <a:stretch>
              <a:fillRect/>
            </a:stretch>
          </p:blipFill>
          <p:spPr>
            <a:xfrm rot="16200000" flipH="1">
              <a:off x="6094412" y="1408726"/>
              <a:ext cx="5410200" cy="5410200"/>
            </a:xfrm>
            <a:prstGeom prst="rect">
              <a:avLst/>
            </a:prstGeom>
          </p:spPr>
        </p:pic>
        <p:pic>
          <p:nvPicPr>
            <p:cNvPr id="8" name="Picture 7"/>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33000"/>
                      </a14:imgEffect>
                      <a14:imgEffect>
                        <a14:brightnessContrast bright="-40000" contrast="40000"/>
                      </a14:imgEffect>
                    </a14:imgLayer>
                  </a14:imgProps>
                </a:ext>
              </a:extLst>
            </a:blip>
            <a:stretch>
              <a:fillRect/>
            </a:stretch>
          </p:blipFill>
          <p:spPr>
            <a:xfrm>
              <a:off x="6741132" y="2532186"/>
              <a:ext cx="4077680" cy="3157013"/>
            </a:xfrm>
            <a:prstGeom prst="rect">
              <a:avLst/>
            </a:prstGeom>
          </p:spPr>
        </p:pic>
        <p:sp>
          <p:nvSpPr>
            <p:cNvPr id="6" name="TextBox 5"/>
            <p:cNvSpPr txBox="1"/>
            <p:nvPr/>
          </p:nvSpPr>
          <p:spPr>
            <a:xfrm>
              <a:off x="6704012" y="2559542"/>
              <a:ext cx="4116760" cy="3145690"/>
            </a:xfrm>
            <a:prstGeom prst="rect">
              <a:avLst/>
            </a:prstGeom>
            <a:solidFill>
              <a:schemeClr val="tx1">
                <a:alpha val="38000"/>
              </a:schemeClr>
            </a:solidFill>
          </p:spPr>
          <p:txBody>
            <a:bodyPr wrap="square" rtlCol="0">
              <a:noAutofit/>
            </a:bodyPr>
            <a:lstStyle/>
            <a:p>
              <a:r>
                <a:rPr lang="en-US" dirty="0">
                  <a:solidFill>
                    <a:srgbClr val="FF6600"/>
                  </a:solidFill>
                </a:rPr>
                <a:t>W</a:t>
              </a:r>
              <a:r>
                <a:rPr lang="en-US" dirty="0" smtClean="0">
                  <a:solidFill>
                    <a:srgbClr val="FF6600"/>
                  </a:solidFill>
                </a:rPr>
                <a:t>atch out for:</a:t>
              </a:r>
            </a:p>
            <a:p>
              <a:endParaRPr lang="en-US" dirty="0">
                <a:solidFill>
                  <a:srgbClr val="FF6600"/>
                </a:solidFill>
              </a:endParaRPr>
            </a:p>
            <a:p>
              <a:pPr marL="285750" indent="-285750">
                <a:buFontTx/>
                <a:buChar char="•"/>
              </a:pPr>
              <a:r>
                <a:rPr lang="en-US" dirty="0" smtClean="0">
                  <a:solidFill>
                    <a:srgbClr val="FF6600"/>
                  </a:solidFill>
                </a:rPr>
                <a:t>Many different UI frameworks – choose </a:t>
              </a:r>
              <a:r>
                <a:rPr lang="en-US" dirty="0" smtClean="0">
                  <a:solidFill>
                    <a:srgbClr val="FF6600"/>
                  </a:solidFill>
                </a:rPr>
                <a:t>carefully</a:t>
              </a:r>
              <a:endParaRPr lang="en-US" dirty="0" smtClean="0">
                <a:solidFill>
                  <a:srgbClr val="FF6600"/>
                </a:solidFill>
              </a:endParaRPr>
            </a:p>
            <a:p>
              <a:pPr marL="285750" indent="-285750">
                <a:buFontTx/>
                <a:buChar char="•"/>
              </a:pPr>
              <a:r>
                <a:rPr lang="en-US" dirty="0" smtClean="0">
                  <a:solidFill>
                    <a:srgbClr val="FF6600"/>
                  </a:solidFill>
                </a:rPr>
                <a:t>MEAPs – Mobile Enterprise Application Platforms (auto </a:t>
              </a:r>
              <a:r>
                <a:rPr lang="en-US" dirty="0" err="1" smtClean="0">
                  <a:solidFill>
                    <a:srgbClr val="FF6600"/>
                  </a:solidFill>
                </a:rPr>
                <a:t>gen’d</a:t>
              </a:r>
              <a:r>
                <a:rPr lang="en-US" dirty="0" smtClean="0">
                  <a:solidFill>
                    <a:srgbClr val="FF6600"/>
                  </a:solidFill>
                </a:rPr>
                <a:t> UI from single source) </a:t>
              </a:r>
            </a:p>
            <a:p>
              <a:pPr marL="285750" indent="-285750">
                <a:buFontTx/>
                <a:buChar char="•"/>
              </a:pPr>
              <a:endParaRPr lang="en-US" dirty="0" smtClean="0">
                <a:solidFill>
                  <a:srgbClr val="FF6600"/>
                </a:solidFill>
              </a:endParaRPr>
            </a:p>
          </p:txBody>
        </p:sp>
      </p:grpSp>
    </p:spTree>
    <p:extLst>
      <p:ext uri="{BB962C8B-B14F-4D97-AF65-F5344CB8AC3E}">
        <p14:creationId xmlns:p14="http://schemas.microsoft.com/office/powerpoint/2010/main" val="24655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174568"/>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“We’ve built services using REST/SOAP.  Can I consume these?”</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6934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293812" y="3897868"/>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38" name="Rectangle 37"/>
          <p:cNvSpPr/>
          <p:nvPr/>
        </p:nvSpPr>
        <p:spPr>
          <a:xfrm>
            <a:off x="684213" y="55742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46" name="Rectangle 45"/>
          <p:cNvSpPr/>
          <p:nvPr/>
        </p:nvSpPr>
        <p:spPr>
          <a:xfrm>
            <a:off x="227012" y="33528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6"/>
          <a:stretch>
            <a:fillRect/>
          </a:stretch>
        </p:blipFill>
        <p:spPr>
          <a:xfrm>
            <a:off x="303212" y="1524000"/>
            <a:ext cx="1854200" cy="1854200"/>
          </a:xfrm>
          <a:prstGeom prst="rect">
            <a:avLst/>
          </a:prstGeom>
        </p:spPr>
      </p:pic>
      <p:sp>
        <p:nvSpPr>
          <p:cNvPr id="48" name="Rectangle 47"/>
          <p:cNvSpPr/>
          <p:nvPr/>
        </p:nvSpPr>
        <p:spPr>
          <a:xfrm>
            <a:off x="531814" y="10668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1905000"/>
            <a:ext cx="831669" cy="1447800"/>
            <a:chOff x="2203630" y="2667000"/>
            <a:chExt cx="984069" cy="1828800"/>
          </a:xfrm>
        </p:grpSpPr>
        <p:pic>
          <p:nvPicPr>
            <p:cNvPr id="49" name="Picture 48"/>
            <p:cNvPicPr>
              <a:picLocks noChangeAspect="1"/>
            </p:cNvPicPr>
            <p:nvPr/>
          </p:nvPicPr>
          <p:blipFill>
            <a:blip r:embed="rId7"/>
            <a:stretch>
              <a:fillRect/>
            </a:stretch>
          </p:blipFill>
          <p:spPr>
            <a:xfrm>
              <a:off x="2203630" y="2667000"/>
              <a:ext cx="984069" cy="1828800"/>
            </a:xfrm>
            <a:prstGeom prst="rect">
              <a:avLst/>
            </a:prstGeom>
          </p:spPr>
        </p:pic>
        <p:pic>
          <p:nvPicPr>
            <p:cNvPr id="50" name="Picture 49"/>
            <p:cNvPicPr>
              <a:picLocks noChangeAspect="1"/>
            </p:cNvPicPr>
            <p:nvPr/>
          </p:nvPicPr>
          <p:blipFill>
            <a:blip r:embed="rId8"/>
            <a:stretch>
              <a:fillRect/>
            </a:stretch>
          </p:blipFill>
          <p:spPr>
            <a:xfrm>
              <a:off x="2321532" y="3008924"/>
              <a:ext cx="757646" cy="1140823"/>
            </a:xfrm>
            <a:prstGeom prst="rect">
              <a:avLst/>
            </a:prstGeom>
          </p:spPr>
        </p:pic>
      </p:grpSp>
    </p:spTree>
    <p:extLst>
      <p:ext uri="{BB962C8B-B14F-4D97-AF65-F5344CB8AC3E}">
        <p14:creationId xmlns:p14="http://schemas.microsoft.com/office/powerpoint/2010/main" val="174215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293812" y="3897868"/>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38" name="Rectangle 37"/>
          <p:cNvSpPr/>
          <p:nvPr/>
        </p:nvSpPr>
        <p:spPr>
          <a:xfrm>
            <a:off x="684213" y="55742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46" name="Rectangle 45"/>
          <p:cNvSpPr/>
          <p:nvPr/>
        </p:nvSpPr>
        <p:spPr>
          <a:xfrm>
            <a:off x="227012" y="33528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6"/>
          <a:stretch>
            <a:fillRect/>
          </a:stretch>
        </p:blipFill>
        <p:spPr>
          <a:xfrm>
            <a:off x="303212" y="1524000"/>
            <a:ext cx="1854200" cy="1854200"/>
          </a:xfrm>
          <a:prstGeom prst="rect">
            <a:avLst/>
          </a:prstGeom>
        </p:spPr>
      </p:pic>
      <p:sp>
        <p:nvSpPr>
          <p:cNvPr id="48" name="Rectangle 47"/>
          <p:cNvSpPr/>
          <p:nvPr/>
        </p:nvSpPr>
        <p:spPr>
          <a:xfrm>
            <a:off x="531814" y="10668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1905000"/>
            <a:ext cx="831669" cy="1447800"/>
            <a:chOff x="2203630" y="2667000"/>
            <a:chExt cx="984069" cy="1828800"/>
          </a:xfrm>
        </p:grpSpPr>
        <p:pic>
          <p:nvPicPr>
            <p:cNvPr id="49" name="Picture 48"/>
            <p:cNvPicPr>
              <a:picLocks noChangeAspect="1"/>
            </p:cNvPicPr>
            <p:nvPr/>
          </p:nvPicPr>
          <p:blipFill>
            <a:blip r:embed="rId7"/>
            <a:stretch>
              <a:fillRect/>
            </a:stretch>
          </p:blipFill>
          <p:spPr>
            <a:xfrm>
              <a:off x="2203630" y="2667000"/>
              <a:ext cx="984069" cy="1828800"/>
            </a:xfrm>
            <a:prstGeom prst="rect">
              <a:avLst/>
            </a:prstGeom>
          </p:spPr>
        </p:pic>
        <p:pic>
          <p:nvPicPr>
            <p:cNvPr id="50" name="Picture 49"/>
            <p:cNvPicPr>
              <a:picLocks noChangeAspect="1"/>
            </p:cNvPicPr>
            <p:nvPr/>
          </p:nvPicPr>
          <p:blipFill>
            <a:blip r:embed="rId8"/>
            <a:stretch>
              <a:fillRect/>
            </a:stretch>
          </p:blipFill>
          <p:spPr>
            <a:xfrm>
              <a:off x="2321532" y="3008924"/>
              <a:ext cx="757646" cy="1140823"/>
            </a:xfrm>
            <a:prstGeom prst="rect">
              <a:avLst/>
            </a:prstGeom>
          </p:spPr>
        </p:pic>
      </p:grpSp>
      <p:sp>
        <p:nvSpPr>
          <p:cNvPr id="4" name="TextBox 3"/>
          <p:cNvSpPr txBox="1"/>
          <p:nvPr/>
        </p:nvSpPr>
        <p:spPr>
          <a:xfrm>
            <a:off x="3579813" y="2971800"/>
            <a:ext cx="8534400" cy="1143000"/>
          </a:xfrm>
          <a:prstGeom prst="rect">
            <a:avLst/>
          </a:prstGeom>
          <a:solidFill>
            <a:schemeClr val="tx1">
              <a:alpha val="70000"/>
            </a:schemeClr>
          </a:solidFill>
        </p:spPr>
        <p:txBody>
          <a:bodyPr wrap="square" rtlCol="0">
            <a:noAutofit/>
          </a:bodyPr>
          <a:lstStyle/>
          <a:p>
            <a:r>
              <a:rPr lang="en-US" dirty="0">
                <a:solidFill>
                  <a:srgbClr val="FFFF00"/>
                </a:solidFill>
                <a:latin typeface="Consolas"/>
                <a:cs typeface="Consolas"/>
              </a:rPr>
              <a:t>&lt;%@ </a:t>
            </a:r>
            <a:r>
              <a:rPr lang="en-US" dirty="0" err="1">
                <a:solidFill>
                  <a:srgbClr val="FFFF00"/>
                </a:solidFill>
                <a:latin typeface="Consolas"/>
                <a:cs typeface="Consolas"/>
              </a:rPr>
              <a:t>ServiceHost</a:t>
            </a:r>
            <a:r>
              <a:rPr lang="en-US" dirty="0">
                <a:solidFill>
                  <a:srgbClr val="FFFF00"/>
                </a:solidFill>
                <a:latin typeface="Consolas"/>
                <a:cs typeface="Consolas"/>
              </a:rPr>
              <a:t> Service</a:t>
            </a:r>
            <a:r>
              <a:rPr lang="en-US" dirty="0" smtClean="0">
                <a:solidFill>
                  <a:srgbClr val="FFFF00"/>
                </a:solidFill>
                <a:latin typeface="Consolas"/>
                <a:cs typeface="Consolas"/>
              </a:rPr>
              <a:t>=”</a:t>
            </a:r>
            <a:r>
              <a:rPr lang="en-US" dirty="0" err="1" smtClean="0">
                <a:solidFill>
                  <a:srgbClr val="FFFF00"/>
                </a:solidFill>
                <a:latin typeface="Consolas"/>
                <a:cs typeface="Consolas"/>
              </a:rPr>
              <a:t>TechEd</a:t>
            </a:r>
            <a:r>
              <a:rPr lang="en-US" dirty="0" err="1" smtClean="0">
                <a:solidFill>
                  <a:srgbClr val="FFFF00"/>
                </a:solidFill>
                <a:latin typeface="Consolas"/>
                <a:cs typeface="Consolas"/>
              </a:rPr>
              <a:t>.Web.Services.SessionService</a:t>
            </a:r>
            <a:r>
              <a:rPr lang="en-US" dirty="0">
                <a:solidFill>
                  <a:srgbClr val="FFFF00"/>
                </a:solidFill>
                <a:latin typeface="Consolas"/>
                <a:cs typeface="Consolas"/>
              </a:rPr>
              <a:t>" Factory="</a:t>
            </a:r>
            <a:r>
              <a:rPr lang="en-US" dirty="0" err="1">
                <a:solidFill>
                  <a:srgbClr val="FFFF00"/>
                </a:solidFill>
                <a:latin typeface="Consolas"/>
                <a:cs typeface="Consolas"/>
              </a:rPr>
              <a:t>System.ServiceModel.Activation.WebServiceHostFactory</a:t>
            </a:r>
            <a:r>
              <a:rPr lang="en-US" dirty="0">
                <a:solidFill>
                  <a:srgbClr val="FFFF00"/>
                </a:solidFill>
                <a:latin typeface="Consolas"/>
                <a:cs typeface="Consolas"/>
              </a:rPr>
              <a:t>"  %&gt;</a:t>
            </a:r>
          </a:p>
        </p:txBody>
      </p:sp>
      <p:sp>
        <p:nvSpPr>
          <p:cNvPr id="20" name="Rectangle 19"/>
          <p:cNvSpPr/>
          <p:nvPr/>
        </p:nvSpPr>
        <p:spPr>
          <a:xfrm>
            <a:off x="3579812" y="259080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REST.svc</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823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ComScore</a:t>
            </a:r>
            <a:r>
              <a:rPr lang="en-US" dirty="0" smtClean="0"/>
              <a:t> </a:t>
            </a:r>
            <a:r>
              <a:rPr lang="en-US" dirty="0" err="1" smtClean="0"/>
              <a:t>MobiLens</a:t>
            </a:r>
            <a:endParaRPr lang="en-US" dirty="0"/>
          </a:p>
        </p:txBody>
      </p:sp>
    </p:spTree>
    <p:extLst>
      <p:ext uri="{BB962C8B-B14F-4D97-AF65-F5344CB8AC3E}">
        <p14:creationId xmlns:p14="http://schemas.microsoft.com/office/powerpoint/2010/main" val="2236520317"/>
      </p:ext>
    </p:extLst>
  </p:cSld>
  <p:clrMapOvr>
    <a:masterClrMapping/>
  </p:clrMapOvr>
  <mc:AlternateContent xmlns:mc="http://schemas.openxmlformats.org/markup-compatibility/2006" xmlns:p14="http://schemas.microsoft.com/office/powerpoint/2010/main">
    <mc:Choice Requires="p14">
      <p:transition p14:dur="0" advTm="34979"/>
    </mc:Choice>
    <mc:Fallback xmlns="">
      <p:transition xmlns:p14="http://schemas.microsoft.com/office/powerpoint/2010/main" advTm="34979"/>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293812" y="3897868"/>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38" name="Rectangle 37"/>
          <p:cNvSpPr/>
          <p:nvPr/>
        </p:nvSpPr>
        <p:spPr>
          <a:xfrm>
            <a:off x="684213" y="55742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46" name="Rectangle 45"/>
          <p:cNvSpPr/>
          <p:nvPr/>
        </p:nvSpPr>
        <p:spPr>
          <a:xfrm>
            <a:off x="227012" y="33528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6"/>
          <a:stretch>
            <a:fillRect/>
          </a:stretch>
        </p:blipFill>
        <p:spPr>
          <a:xfrm>
            <a:off x="303212" y="1524000"/>
            <a:ext cx="1854200" cy="1854200"/>
          </a:xfrm>
          <a:prstGeom prst="rect">
            <a:avLst/>
          </a:prstGeom>
        </p:spPr>
      </p:pic>
      <p:sp>
        <p:nvSpPr>
          <p:cNvPr id="48" name="Rectangle 47"/>
          <p:cNvSpPr/>
          <p:nvPr/>
        </p:nvSpPr>
        <p:spPr>
          <a:xfrm>
            <a:off x="531814" y="10668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1905000"/>
            <a:ext cx="831669" cy="1447800"/>
            <a:chOff x="2203630" y="2667000"/>
            <a:chExt cx="984069" cy="1828800"/>
          </a:xfrm>
        </p:grpSpPr>
        <p:pic>
          <p:nvPicPr>
            <p:cNvPr id="49" name="Picture 48"/>
            <p:cNvPicPr>
              <a:picLocks noChangeAspect="1"/>
            </p:cNvPicPr>
            <p:nvPr/>
          </p:nvPicPr>
          <p:blipFill>
            <a:blip r:embed="rId7"/>
            <a:stretch>
              <a:fillRect/>
            </a:stretch>
          </p:blipFill>
          <p:spPr>
            <a:xfrm>
              <a:off x="2203630" y="2667000"/>
              <a:ext cx="984069" cy="1828800"/>
            </a:xfrm>
            <a:prstGeom prst="rect">
              <a:avLst/>
            </a:prstGeom>
          </p:spPr>
        </p:pic>
        <p:pic>
          <p:nvPicPr>
            <p:cNvPr id="50" name="Picture 49"/>
            <p:cNvPicPr>
              <a:picLocks noChangeAspect="1"/>
            </p:cNvPicPr>
            <p:nvPr/>
          </p:nvPicPr>
          <p:blipFill>
            <a:blip r:embed="rId8"/>
            <a:stretch>
              <a:fillRect/>
            </a:stretch>
          </p:blipFill>
          <p:spPr>
            <a:xfrm>
              <a:off x="2321532" y="3008924"/>
              <a:ext cx="757646" cy="1140823"/>
            </a:xfrm>
            <a:prstGeom prst="rect">
              <a:avLst/>
            </a:prstGeom>
          </p:spPr>
        </p:pic>
      </p:grpSp>
      <p:sp>
        <p:nvSpPr>
          <p:cNvPr id="19" name="TextBox 18"/>
          <p:cNvSpPr txBox="1"/>
          <p:nvPr/>
        </p:nvSpPr>
        <p:spPr>
          <a:xfrm>
            <a:off x="3579813" y="2438400"/>
            <a:ext cx="8534400" cy="2133600"/>
          </a:xfrm>
          <a:prstGeom prst="rect">
            <a:avLst/>
          </a:prstGeom>
          <a:solidFill>
            <a:schemeClr val="tx1">
              <a:alpha val="70000"/>
            </a:schemeClr>
          </a:solidFill>
        </p:spPr>
        <p:txBody>
          <a:bodyPr wrap="square" rtlCol="0">
            <a:noAutofit/>
          </a:bodyPr>
          <a:lstStyle/>
          <a:p>
            <a:r>
              <a:rPr lang="en-US" dirty="0">
                <a:solidFill>
                  <a:srgbClr val="FFFF00"/>
                </a:solidFill>
                <a:latin typeface="Consolas"/>
                <a:cs typeface="Consolas"/>
              </a:rPr>
              <a:t>public class </a:t>
            </a:r>
            <a:r>
              <a:rPr lang="en-US" dirty="0" err="1">
                <a:solidFill>
                  <a:srgbClr val="FFFF00"/>
                </a:solidFill>
                <a:latin typeface="Consolas"/>
                <a:cs typeface="Consolas"/>
              </a:rPr>
              <a:t>SessionService</a:t>
            </a:r>
            <a:r>
              <a:rPr lang="en-US" dirty="0">
                <a:solidFill>
                  <a:srgbClr val="FFFF00"/>
                </a:solidFill>
                <a:latin typeface="Consolas"/>
                <a:cs typeface="Consolas"/>
              </a:rPr>
              <a:t> : </a:t>
            </a:r>
            <a:r>
              <a:rPr lang="en-US" dirty="0" err="1">
                <a:solidFill>
                  <a:srgbClr val="FFFF00"/>
                </a:solidFill>
                <a:latin typeface="Consolas"/>
                <a:cs typeface="Consolas"/>
              </a:rPr>
              <a:t>ISessionService</a:t>
            </a:r>
            <a:endParaRPr lang="en-US" dirty="0">
              <a:solidFill>
                <a:srgbClr val="FFFF00"/>
              </a:solidFill>
              <a:latin typeface="Consolas"/>
              <a:cs typeface="Consolas"/>
            </a:endParaRPr>
          </a:p>
          <a:p>
            <a:r>
              <a:rPr lang="en-US" dirty="0" smtClean="0">
                <a:solidFill>
                  <a:srgbClr val="FFFF00"/>
                </a:solidFill>
                <a:latin typeface="Consolas"/>
                <a:cs typeface="Consolas"/>
              </a:rPr>
              <a:t>{</a:t>
            </a:r>
            <a:endParaRPr lang="en-US" dirty="0">
              <a:solidFill>
                <a:srgbClr val="FFFF00"/>
              </a:solidFill>
              <a:latin typeface="Consolas"/>
              <a:cs typeface="Consolas"/>
            </a:endParaRPr>
          </a:p>
          <a:p>
            <a:r>
              <a:rPr lang="en-US" dirty="0">
                <a:solidFill>
                  <a:srgbClr val="FFFF00"/>
                </a:solidFill>
                <a:latin typeface="Consolas"/>
                <a:cs typeface="Consolas"/>
              </a:rPr>
              <a:t>     </a:t>
            </a:r>
            <a:r>
              <a:rPr lang="en-US" dirty="0" smtClean="0">
                <a:solidFill>
                  <a:srgbClr val="FFFF00"/>
                </a:solidFill>
                <a:latin typeface="Consolas"/>
                <a:cs typeface="Consolas"/>
              </a:rPr>
              <a:t>public </a:t>
            </a:r>
            <a:r>
              <a:rPr lang="en-US" dirty="0" err="1">
                <a:solidFill>
                  <a:srgbClr val="FFFF00"/>
                </a:solidFill>
                <a:latin typeface="Consolas"/>
                <a:cs typeface="Consolas"/>
              </a:rPr>
              <a:t>SessionSummary</a:t>
            </a:r>
            <a:r>
              <a:rPr lang="en-US" dirty="0">
                <a:solidFill>
                  <a:srgbClr val="FFFF00"/>
                </a:solidFill>
                <a:latin typeface="Consolas"/>
                <a:cs typeface="Consolas"/>
              </a:rPr>
              <a:t>[] </a:t>
            </a:r>
            <a:r>
              <a:rPr lang="en-US" dirty="0" err="1">
                <a:solidFill>
                  <a:srgbClr val="FFFF00"/>
                </a:solidFill>
                <a:latin typeface="Consolas"/>
                <a:cs typeface="Consolas"/>
              </a:rPr>
              <a:t>GetData</a:t>
            </a:r>
            <a:r>
              <a:rPr lang="en-US" dirty="0">
                <a:solidFill>
                  <a:srgbClr val="FFFF00"/>
                </a:solidFill>
                <a:latin typeface="Consolas"/>
                <a:cs typeface="Consolas"/>
              </a:rPr>
              <a:t>()</a:t>
            </a:r>
          </a:p>
          <a:p>
            <a:r>
              <a:rPr lang="en-US" dirty="0">
                <a:solidFill>
                  <a:srgbClr val="FFFF00"/>
                </a:solidFill>
                <a:latin typeface="Consolas"/>
                <a:cs typeface="Consolas"/>
              </a:rPr>
              <a:t>     </a:t>
            </a:r>
            <a:r>
              <a:rPr lang="en-US" dirty="0" smtClean="0">
                <a:solidFill>
                  <a:srgbClr val="FFFF00"/>
                </a:solidFill>
                <a:latin typeface="Consolas"/>
                <a:cs typeface="Consolas"/>
              </a:rPr>
              <a:t>{</a:t>
            </a:r>
          </a:p>
          <a:p>
            <a:r>
              <a:rPr lang="en-US" dirty="0">
                <a:solidFill>
                  <a:srgbClr val="FFFF00"/>
                </a:solidFill>
                <a:latin typeface="Consolas"/>
                <a:cs typeface="Consolas"/>
              </a:rPr>
              <a:t>	</a:t>
            </a:r>
            <a:r>
              <a:rPr lang="en-US" dirty="0" smtClean="0">
                <a:solidFill>
                  <a:srgbClr val="FFFF00"/>
                </a:solidFill>
                <a:latin typeface="Consolas"/>
                <a:cs typeface="Consolas"/>
              </a:rPr>
              <a:t>// return active sessions</a:t>
            </a:r>
            <a:endParaRPr lang="en-US" dirty="0">
              <a:solidFill>
                <a:srgbClr val="FFFF00"/>
              </a:solidFill>
              <a:latin typeface="Consolas"/>
              <a:cs typeface="Consolas"/>
            </a:endParaRPr>
          </a:p>
          <a:p>
            <a:r>
              <a:rPr lang="en-US" dirty="0">
                <a:solidFill>
                  <a:srgbClr val="FFFF00"/>
                </a:solidFill>
                <a:latin typeface="Consolas"/>
                <a:cs typeface="Consolas"/>
              </a:rPr>
              <a:t> </a:t>
            </a:r>
            <a:r>
              <a:rPr lang="en-US" dirty="0" smtClean="0">
                <a:solidFill>
                  <a:srgbClr val="FFFF00"/>
                </a:solidFill>
                <a:latin typeface="Consolas"/>
                <a:cs typeface="Consolas"/>
              </a:rPr>
              <a:t>    }</a:t>
            </a:r>
            <a:endParaRPr lang="en-US" dirty="0">
              <a:solidFill>
                <a:srgbClr val="FFFF00"/>
              </a:solidFill>
              <a:latin typeface="Consolas"/>
              <a:cs typeface="Consolas"/>
            </a:endParaRPr>
          </a:p>
          <a:p>
            <a:r>
              <a:rPr lang="en-US" dirty="0" smtClean="0">
                <a:solidFill>
                  <a:srgbClr val="FFFF00"/>
                </a:solidFill>
                <a:latin typeface="Consolas"/>
                <a:cs typeface="Consolas"/>
              </a:rPr>
              <a:t>} </a:t>
            </a:r>
            <a:endParaRPr lang="en-US" dirty="0">
              <a:solidFill>
                <a:srgbClr val="FFFF00"/>
              </a:solidFill>
              <a:latin typeface="Consolas"/>
              <a:cs typeface="Consolas"/>
            </a:endParaRPr>
          </a:p>
        </p:txBody>
      </p:sp>
      <p:sp>
        <p:nvSpPr>
          <p:cNvPr id="20" name="Rectangle 19"/>
          <p:cNvSpPr/>
          <p:nvPr/>
        </p:nvSpPr>
        <p:spPr>
          <a:xfrm>
            <a:off x="3579812" y="199287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SessionService.cs</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293812" y="3897868"/>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38" name="Rectangle 37"/>
          <p:cNvSpPr/>
          <p:nvPr/>
        </p:nvSpPr>
        <p:spPr>
          <a:xfrm>
            <a:off x="684213" y="55742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46" name="Rectangle 45"/>
          <p:cNvSpPr/>
          <p:nvPr/>
        </p:nvSpPr>
        <p:spPr>
          <a:xfrm>
            <a:off x="227012" y="33528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6"/>
          <a:stretch>
            <a:fillRect/>
          </a:stretch>
        </p:blipFill>
        <p:spPr>
          <a:xfrm>
            <a:off x="303212" y="1524000"/>
            <a:ext cx="1854200" cy="1854200"/>
          </a:xfrm>
          <a:prstGeom prst="rect">
            <a:avLst/>
          </a:prstGeom>
        </p:spPr>
      </p:pic>
      <p:sp>
        <p:nvSpPr>
          <p:cNvPr id="48" name="Rectangle 47"/>
          <p:cNvSpPr/>
          <p:nvPr/>
        </p:nvSpPr>
        <p:spPr>
          <a:xfrm>
            <a:off x="531814" y="10668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1905000"/>
            <a:ext cx="831669" cy="1447800"/>
            <a:chOff x="2203630" y="2667000"/>
            <a:chExt cx="984069" cy="1828800"/>
          </a:xfrm>
        </p:grpSpPr>
        <p:pic>
          <p:nvPicPr>
            <p:cNvPr id="49" name="Picture 48"/>
            <p:cNvPicPr>
              <a:picLocks noChangeAspect="1"/>
            </p:cNvPicPr>
            <p:nvPr/>
          </p:nvPicPr>
          <p:blipFill>
            <a:blip r:embed="rId7"/>
            <a:stretch>
              <a:fillRect/>
            </a:stretch>
          </p:blipFill>
          <p:spPr>
            <a:xfrm>
              <a:off x="2203630" y="2667000"/>
              <a:ext cx="984069" cy="1828800"/>
            </a:xfrm>
            <a:prstGeom prst="rect">
              <a:avLst/>
            </a:prstGeom>
          </p:spPr>
        </p:pic>
        <p:pic>
          <p:nvPicPr>
            <p:cNvPr id="50" name="Picture 49"/>
            <p:cNvPicPr>
              <a:picLocks noChangeAspect="1"/>
            </p:cNvPicPr>
            <p:nvPr/>
          </p:nvPicPr>
          <p:blipFill>
            <a:blip r:embed="rId8"/>
            <a:stretch>
              <a:fillRect/>
            </a:stretch>
          </p:blipFill>
          <p:spPr>
            <a:xfrm>
              <a:off x="2321532" y="3008924"/>
              <a:ext cx="757646" cy="1140823"/>
            </a:xfrm>
            <a:prstGeom prst="rect">
              <a:avLst/>
            </a:prstGeom>
          </p:spPr>
        </p:pic>
      </p:grpSp>
      <p:sp>
        <p:nvSpPr>
          <p:cNvPr id="19" name="TextBox 18"/>
          <p:cNvSpPr txBox="1"/>
          <p:nvPr/>
        </p:nvSpPr>
        <p:spPr>
          <a:xfrm>
            <a:off x="3579813" y="2438400"/>
            <a:ext cx="8534400" cy="2667000"/>
          </a:xfrm>
          <a:prstGeom prst="rect">
            <a:avLst/>
          </a:prstGeom>
          <a:solidFill>
            <a:schemeClr val="tx1">
              <a:alpha val="70000"/>
            </a:schemeClr>
          </a:solidFill>
        </p:spPr>
        <p:txBody>
          <a:bodyPr wrap="square" rtlCol="0">
            <a:noAutofit/>
          </a:bodyPr>
          <a:lstStyle/>
          <a:p>
            <a:r>
              <a:rPr lang="en-US" dirty="0">
                <a:solidFill>
                  <a:srgbClr val="FFFF00"/>
                </a:solidFill>
                <a:latin typeface="Consolas"/>
                <a:cs typeface="Consolas"/>
              </a:rPr>
              <a:t> [</a:t>
            </a:r>
            <a:r>
              <a:rPr lang="en-US" dirty="0" err="1">
                <a:solidFill>
                  <a:srgbClr val="FFFF00"/>
                </a:solidFill>
                <a:latin typeface="Consolas"/>
                <a:cs typeface="Consolas"/>
              </a:rPr>
              <a:t>ServiceContract</a:t>
            </a:r>
            <a:r>
              <a:rPr lang="en-US" dirty="0">
                <a:solidFill>
                  <a:srgbClr val="FFFF00"/>
                </a:solidFill>
                <a:latin typeface="Consolas"/>
                <a:cs typeface="Consolas"/>
              </a:rPr>
              <a:t>]</a:t>
            </a:r>
          </a:p>
          <a:p>
            <a:r>
              <a:rPr lang="en-US" dirty="0">
                <a:solidFill>
                  <a:srgbClr val="FFFF00"/>
                </a:solidFill>
                <a:latin typeface="Consolas"/>
                <a:cs typeface="Consolas"/>
              </a:rPr>
              <a:t>    public interface </a:t>
            </a:r>
            <a:r>
              <a:rPr lang="en-US" dirty="0" err="1">
                <a:solidFill>
                  <a:srgbClr val="FFFF00"/>
                </a:solidFill>
                <a:latin typeface="Consolas"/>
                <a:cs typeface="Consolas"/>
              </a:rPr>
              <a:t>ISessionService</a:t>
            </a:r>
            <a:endParaRPr lang="en-US" dirty="0">
              <a:solidFill>
                <a:srgbClr val="FFFF00"/>
              </a:solidFill>
              <a:latin typeface="Consolas"/>
              <a:cs typeface="Consolas"/>
            </a:endParaRPr>
          </a:p>
          <a:p>
            <a:r>
              <a:rPr lang="en-US" dirty="0">
                <a:solidFill>
                  <a:srgbClr val="FFFF00"/>
                </a:solidFill>
                <a:latin typeface="Consolas"/>
                <a:cs typeface="Consolas"/>
              </a:rPr>
              <a:t>    {</a:t>
            </a:r>
          </a:p>
          <a:p>
            <a:r>
              <a:rPr lang="en-US" dirty="0">
                <a:solidFill>
                  <a:srgbClr val="FFFF00"/>
                </a:solidFill>
                <a:latin typeface="Consolas"/>
                <a:cs typeface="Consolas"/>
              </a:rPr>
              <a:t>        </a:t>
            </a:r>
            <a:r>
              <a:rPr lang="en-US" dirty="0">
                <a:solidFill>
                  <a:srgbClr val="FFFFFF"/>
                </a:solidFill>
                <a:latin typeface="Consolas"/>
                <a:cs typeface="Consolas"/>
              </a:rPr>
              <a:t>[</a:t>
            </a:r>
            <a:r>
              <a:rPr lang="en-US" dirty="0" err="1">
                <a:solidFill>
                  <a:srgbClr val="FFFFFF"/>
                </a:solidFill>
                <a:latin typeface="Consolas"/>
                <a:cs typeface="Consolas"/>
              </a:rPr>
              <a:t>WebGet</a:t>
            </a:r>
            <a:r>
              <a:rPr lang="en-US" dirty="0">
                <a:solidFill>
                  <a:srgbClr val="FFFFFF"/>
                </a:solidFill>
                <a:latin typeface="Consolas"/>
                <a:cs typeface="Consolas"/>
              </a:rPr>
              <a:t>(</a:t>
            </a:r>
            <a:r>
              <a:rPr lang="en-US" dirty="0" err="1">
                <a:solidFill>
                  <a:srgbClr val="FFFFFF"/>
                </a:solidFill>
                <a:latin typeface="Consolas"/>
                <a:cs typeface="Consolas"/>
              </a:rPr>
              <a:t>UriTemplate</a:t>
            </a:r>
            <a:r>
              <a:rPr lang="en-US" dirty="0">
                <a:solidFill>
                  <a:srgbClr val="FFFFFF"/>
                </a:solidFill>
                <a:latin typeface="Consolas"/>
                <a:cs typeface="Consolas"/>
              </a:rPr>
              <a:t> = "/Sessions", </a:t>
            </a:r>
            <a:r>
              <a:rPr lang="en-US" dirty="0" err="1">
                <a:solidFill>
                  <a:srgbClr val="FFFFFF"/>
                </a:solidFill>
                <a:latin typeface="Consolas"/>
                <a:cs typeface="Consolas"/>
              </a:rPr>
              <a:t>RequestFormat</a:t>
            </a:r>
            <a:r>
              <a:rPr lang="en-US" dirty="0">
                <a:solidFill>
                  <a:srgbClr val="FFFFFF"/>
                </a:solidFill>
                <a:latin typeface="Consolas"/>
                <a:cs typeface="Consolas"/>
              </a:rPr>
              <a:t> = </a:t>
            </a:r>
            <a:r>
              <a:rPr lang="en-US" dirty="0" err="1">
                <a:solidFill>
                  <a:srgbClr val="FFFFFF"/>
                </a:solidFill>
                <a:latin typeface="Consolas"/>
                <a:cs typeface="Consolas"/>
              </a:rPr>
              <a:t>WebMessageFormat.Xml</a:t>
            </a:r>
            <a:r>
              <a:rPr lang="en-US" dirty="0">
                <a:solidFill>
                  <a:srgbClr val="FFFFFF"/>
                </a:solidFill>
                <a:latin typeface="Consolas"/>
                <a:cs typeface="Consolas"/>
              </a:rPr>
              <a:t>, </a:t>
            </a:r>
            <a:r>
              <a:rPr lang="en-US" dirty="0" err="1">
                <a:solidFill>
                  <a:srgbClr val="FFFFFF"/>
                </a:solidFill>
                <a:latin typeface="Consolas"/>
                <a:cs typeface="Consolas"/>
              </a:rPr>
              <a:t>ResponseFormat</a:t>
            </a:r>
            <a:r>
              <a:rPr lang="en-US" dirty="0">
                <a:solidFill>
                  <a:srgbClr val="FFFFFF"/>
                </a:solidFill>
                <a:latin typeface="Consolas"/>
                <a:cs typeface="Consolas"/>
              </a:rPr>
              <a:t> = </a:t>
            </a:r>
            <a:r>
              <a:rPr lang="en-US" dirty="0" err="1">
                <a:solidFill>
                  <a:srgbClr val="FFFFFF"/>
                </a:solidFill>
                <a:latin typeface="Consolas"/>
                <a:cs typeface="Consolas"/>
              </a:rPr>
              <a:t>WebMessageFormat.Json</a:t>
            </a:r>
            <a:r>
              <a:rPr lang="en-US" dirty="0">
                <a:solidFill>
                  <a:srgbClr val="FFFFFF"/>
                </a:solidFill>
                <a:latin typeface="Consolas"/>
                <a:cs typeface="Consolas"/>
              </a:rPr>
              <a:t>, </a:t>
            </a:r>
            <a:r>
              <a:rPr lang="en-US" dirty="0" err="1">
                <a:solidFill>
                  <a:srgbClr val="FFFFFF"/>
                </a:solidFill>
                <a:latin typeface="Consolas"/>
                <a:cs typeface="Consolas"/>
              </a:rPr>
              <a:t>BodyStyle</a:t>
            </a:r>
            <a:r>
              <a:rPr lang="en-US" dirty="0">
                <a:solidFill>
                  <a:srgbClr val="FFFFFF"/>
                </a:solidFill>
                <a:latin typeface="Consolas"/>
                <a:cs typeface="Consolas"/>
              </a:rPr>
              <a:t> = </a:t>
            </a:r>
            <a:r>
              <a:rPr lang="en-US" dirty="0" err="1">
                <a:solidFill>
                  <a:srgbClr val="FFFFFF"/>
                </a:solidFill>
                <a:latin typeface="Consolas"/>
                <a:cs typeface="Consolas"/>
              </a:rPr>
              <a:t>WebMessageBodyStyle.Bare</a:t>
            </a:r>
            <a:r>
              <a:rPr lang="en-US" dirty="0">
                <a:solidFill>
                  <a:srgbClr val="FFFFFF"/>
                </a:solidFill>
                <a:latin typeface="Consolas"/>
                <a:cs typeface="Consolas"/>
              </a:rPr>
              <a:t>)]</a:t>
            </a:r>
          </a:p>
          <a:p>
            <a:r>
              <a:rPr lang="en-US" dirty="0">
                <a:solidFill>
                  <a:srgbClr val="FFFF00"/>
                </a:solidFill>
                <a:latin typeface="Consolas"/>
                <a:cs typeface="Consolas"/>
              </a:rPr>
              <a:t>        [</a:t>
            </a:r>
            <a:r>
              <a:rPr lang="en-US" dirty="0" err="1">
                <a:solidFill>
                  <a:srgbClr val="FFFF00"/>
                </a:solidFill>
                <a:latin typeface="Consolas"/>
                <a:cs typeface="Consolas"/>
              </a:rPr>
              <a:t>OperationContract</a:t>
            </a:r>
            <a:r>
              <a:rPr lang="en-US" dirty="0">
                <a:solidFill>
                  <a:srgbClr val="FFFF00"/>
                </a:solidFill>
                <a:latin typeface="Consolas"/>
                <a:cs typeface="Consolas"/>
              </a:rPr>
              <a:t>]</a:t>
            </a:r>
          </a:p>
          <a:p>
            <a:r>
              <a:rPr lang="en-US" dirty="0">
                <a:solidFill>
                  <a:srgbClr val="FFFF00"/>
                </a:solidFill>
                <a:latin typeface="Consolas"/>
                <a:cs typeface="Consolas"/>
              </a:rPr>
              <a:t>        </a:t>
            </a:r>
            <a:r>
              <a:rPr lang="en-US" dirty="0" err="1">
                <a:solidFill>
                  <a:srgbClr val="FFFF00"/>
                </a:solidFill>
                <a:latin typeface="Consolas"/>
                <a:cs typeface="Consolas"/>
              </a:rPr>
              <a:t>SessionSummary</a:t>
            </a:r>
            <a:r>
              <a:rPr lang="en-US" dirty="0">
                <a:solidFill>
                  <a:srgbClr val="FFFF00"/>
                </a:solidFill>
                <a:latin typeface="Consolas"/>
                <a:cs typeface="Consolas"/>
              </a:rPr>
              <a:t>[] </a:t>
            </a:r>
            <a:r>
              <a:rPr lang="en-US" dirty="0" err="1">
                <a:solidFill>
                  <a:srgbClr val="FFFF00"/>
                </a:solidFill>
                <a:latin typeface="Consolas"/>
                <a:cs typeface="Consolas"/>
              </a:rPr>
              <a:t>GetData</a:t>
            </a:r>
            <a:r>
              <a:rPr lang="en-US" dirty="0">
                <a:solidFill>
                  <a:srgbClr val="FFFF00"/>
                </a:solidFill>
                <a:latin typeface="Consolas"/>
                <a:cs typeface="Consolas"/>
              </a:rPr>
              <a:t>();</a:t>
            </a:r>
          </a:p>
          <a:p>
            <a:r>
              <a:rPr lang="en-US" dirty="0">
                <a:solidFill>
                  <a:srgbClr val="FFFF00"/>
                </a:solidFill>
                <a:latin typeface="Consolas"/>
                <a:cs typeface="Consolas"/>
              </a:rPr>
              <a:t>    }</a:t>
            </a:r>
          </a:p>
        </p:txBody>
      </p:sp>
      <p:sp>
        <p:nvSpPr>
          <p:cNvPr id="20" name="Rectangle 19"/>
          <p:cNvSpPr/>
          <p:nvPr/>
        </p:nvSpPr>
        <p:spPr>
          <a:xfrm>
            <a:off x="3579812" y="199287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ISessionService.cs</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680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2672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438400"/>
            <a:ext cx="1854200" cy="1854200"/>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194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21" name="Rectangle 20"/>
          <p:cNvSpPr/>
          <p:nvPr/>
        </p:nvSpPr>
        <p:spPr>
          <a:xfrm>
            <a:off x="531814" y="4941334"/>
            <a:ext cx="2133600" cy="646331"/>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1:  </a:t>
            </a:r>
            <a:r>
              <a:rPr lang="pl-PL" dirty="0" err="1" smtClean="0">
                <a:solidFill>
                  <a:srgbClr val="FFFF00"/>
                </a:solidFill>
                <a:latin typeface="Segoe UI" pitchFamily="34" charset="0"/>
                <a:ea typeface="Segoe UI" pitchFamily="34" charset="0"/>
                <a:cs typeface="Segoe UI" pitchFamily="34" charset="0"/>
              </a:rPr>
              <a:t>You</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need</a:t>
            </a:r>
            <a:r>
              <a:rPr lang="pl-PL" dirty="0" smtClean="0">
                <a:solidFill>
                  <a:srgbClr val="FFFF00"/>
                </a:solidFill>
                <a:latin typeface="Segoe UI" pitchFamily="34" charset="0"/>
                <a:ea typeface="Segoe UI" pitchFamily="34" charset="0"/>
                <a:cs typeface="Segoe UI" pitchFamily="34" charset="0"/>
              </a:rPr>
              <a:t> a JSON </a:t>
            </a:r>
            <a:r>
              <a:rPr lang="pl-PL" dirty="0" err="1" smtClean="0">
                <a:solidFill>
                  <a:srgbClr val="FFFF00"/>
                </a:solidFill>
                <a:latin typeface="Segoe UI" pitchFamily="34" charset="0"/>
                <a:ea typeface="Segoe UI" pitchFamily="34" charset="0"/>
                <a:cs typeface="Segoe UI" pitchFamily="34" charset="0"/>
              </a:rPr>
              <a:t>library</a:t>
            </a:r>
            <a:endParaRPr lang="pl-PL" dirty="0" smtClean="0">
              <a:solidFill>
                <a:srgbClr val="FFFF00"/>
              </a:solidFill>
              <a:latin typeface="Segoe UI" pitchFamily="34" charset="0"/>
              <a:ea typeface="Segoe UI" pitchFamily="34" charset="0"/>
              <a:cs typeface="Segoe UI" pitchFamily="34" charset="0"/>
            </a:endParaRPr>
          </a:p>
        </p:txBody>
      </p:sp>
      <p:grpSp>
        <p:nvGrpSpPr>
          <p:cNvPr id="5" name="Group 4"/>
          <p:cNvGrpSpPr/>
          <p:nvPr/>
        </p:nvGrpSpPr>
        <p:grpSpPr>
          <a:xfrm>
            <a:off x="2043324" y="762004"/>
            <a:ext cx="7708688" cy="6112907"/>
            <a:chOff x="2043324" y="762000"/>
            <a:chExt cx="7708688" cy="6112907"/>
          </a:xfrm>
        </p:grpSpPr>
        <p:pic>
          <p:nvPicPr>
            <p:cNvPr id="4" name="Picture 3"/>
            <p:cNvPicPr>
              <a:picLocks noChangeAspect="1"/>
            </p:cNvPicPr>
            <p:nvPr/>
          </p:nvPicPr>
          <p:blipFill>
            <a:blip r:embed="rId7"/>
            <a:stretch>
              <a:fillRect/>
            </a:stretch>
          </p:blipFill>
          <p:spPr>
            <a:xfrm>
              <a:off x="2043324" y="762000"/>
              <a:ext cx="7708688" cy="5791200"/>
            </a:xfrm>
            <a:prstGeom prst="rect">
              <a:avLst/>
            </a:prstGeom>
          </p:spPr>
        </p:pic>
        <p:sp>
          <p:nvSpPr>
            <p:cNvPr id="15" name="TextBox 14"/>
            <p:cNvSpPr txBox="1"/>
            <p:nvPr/>
          </p:nvSpPr>
          <p:spPr>
            <a:xfrm>
              <a:off x="4409748" y="6505575"/>
              <a:ext cx="2264299" cy="369332"/>
            </a:xfrm>
            <a:prstGeom prst="rect">
              <a:avLst/>
            </a:prstGeom>
            <a:noFill/>
          </p:spPr>
          <p:txBody>
            <a:bodyPr wrap="none" rtlCol="0">
              <a:spAutoFit/>
            </a:bodyPr>
            <a:lstStyle/>
            <a:p>
              <a:r>
                <a:rPr lang="en-US" dirty="0" smtClean="0">
                  <a:solidFill>
                    <a:schemeClr val="bg1"/>
                  </a:solidFill>
                </a:rPr>
                <a:t>http://stig.github.com</a:t>
              </a:r>
              <a:endParaRPr lang="en-US" dirty="0">
                <a:solidFill>
                  <a:schemeClr val="bg1"/>
                </a:solidFill>
              </a:endParaRPr>
            </a:p>
          </p:txBody>
        </p:sp>
      </p:grpSp>
    </p:spTree>
    <p:extLst>
      <p:ext uri="{BB962C8B-B14F-4D97-AF65-F5344CB8AC3E}">
        <p14:creationId xmlns:p14="http://schemas.microsoft.com/office/powerpoint/2010/main" val="231840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2672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438400"/>
            <a:ext cx="1854200" cy="1854200"/>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194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21" name="Rectangle 20"/>
          <p:cNvSpPr/>
          <p:nvPr/>
        </p:nvSpPr>
        <p:spPr>
          <a:xfrm>
            <a:off x="303212" y="4941334"/>
            <a:ext cx="2743200" cy="923330"/>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2:  </a:t>
            </a:r>
            <a:r>
              <a:rPr lang="pl-PL" dirty="0" err="1" smtClean="0">
                <a:solidFill>
                  <a:srgbClr val="FFFF00"/>
                </a:solidFill>
                <a:latin typeface="Segoe UI" pitchFamily="34" charset="0"/>
                <a:ea typeface="Segoe UI" pitchFamily="34" charset="0"/>
                <a:cs typeface="Segoe UI" pitchFamily="34" charset="0"/>
              </a:rPr>
              <a:t>Use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NSMutableURLRequest</a:t>
            </a:r>
            <a:r>
              <a:rPr lang="pl-PL" dirty="0" smtClean="0">
                <a:solidFill>
                  <a:srgbClr val="FFFF00"/>
                </a:solidFill>
                <a:latin typeface="Segoe UI" pitchFamily="34" charset="0"/>
                <a:ea typeface="Segoe UI" pitchFamily="34" charset="0"/>
                <a:cs typeface="Segoe UI" pitchFamily="34" charset="0"/>
              </a:rPr>
              <a:t> to </a:t>
            </a:r>
            <a:r>
              <a:rPr lang="pl-PL" dirty="0" err="1" smtClean="0">
                <a:solidFill>
                  <a:srgbClr val="FFFF00"/>
                </a:solidFill>
                <a:latin typeface="Segoe UI" pitchFamily="34" charset="0"/>
                <a:ea typeface="Segoe UI" pitchFamily="34" charset="0"/>
                <a:cs typeface="Segoe UI" pitchFamily="34" charset="0"/>
              </a:rPr>
              <a:t>call</a:t>
            </a:r>
            <a:r>
              <a:rPr lang="pl-PL" dirty="0" smtClean="0">
                <a:solidFill>
                  <a:srgbClr val="FFFF00"/>
                </a:solidFill>
                <a:latin typeface="Segoe UI" pitchFamily="34" charset="0"/>
                <a:ea typeface="Segoe UI" pitchFamily="34" charset="0"/>
                <a:cs typeface="Segoe UI" pitchFamily="34" charset="0"/>
              </a:rPr>
              <a:t> the service</a:t>
            </a:r>
          </a:p>
        </p:txBody>
      </p:sp>
      <p:sp>
        <p:nvSpPr>
          <p:cNvPr id="16" name="TextBox 15"/>
          <p:cNvSpPr txBox="1"/>
          <p:nvPr/>
        </p:nvSpPr>
        <p:spPr>
          <a:xfrm>
            <a:off x="3579813" y="1524000"/>
            <a:ext cx="8534400" cy="51816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a:t>
            </a:r>
            <a:r>
              <a:rPr lang="en-US" sz="1600" dirty="0" err="1">
                <a:solidFill>
                  <a:srgbClr val="FFFF00"/>
                </a:solidFill>
                <a:latin typeface="Consolas"/>
                <a:cs typeface="Consolas"/>
              </a:rPr>
              <a:t>IBAction</a:t>
            </a:r>
            <a:r>
              <a:rPr lang="en-US" sz="1600" dirty="0">
                <a:solidFill>
                  <a:srgbClr val="FFFF00"/>
                </a:solidFill>
                <a:latin typeface="Consolas"/>
                <a:cs typeface="Consolas"/>
              </a:rPr>
              <a:t>)</a:t>
            </a:r>
            <a:r>
              <a:rPr lang="en-US" sz="1600" dirty="0" err="1">
                <a:solidFill>
                  <a:srgbClr val="FFFF00"/>
                </a:solidFill>
                <a:latin typeface="Consolas"/>
                <a:cs typeface="Consolas"/>
              </a:rPr>
              <a:t>callRESTService</a:t>
            </a:r>
            <a:r>
              <a:rPr lang="en-US" sz="1600" dirty="0">
                <a:solidFill>
                  <a:srgbClr val="FFFF00"/>
                </a:solidFill>
                <a:latin typeface="Consolas"/>
                <a:cs typeface="Consolas"/>
              </a:rPr>
              <a:t>:(id)sender</a:t>
            </a:r>
          </a:p>
          <a:p>
            <a:r>
              <a:rPr lang="en-US" sz="1600" dirty="0">
                <a:solidFill>
                  <a:srgbClr val="FFFF00"/>
                </a:solidFill>
                <a:latin typeface="Consolas"/>
                <a:cs typeface="Consolas"/>
              </a:rPr>
              <a:t>{</a:t>
            </a:r>
          </a:p>
          <a:p>
            <a:r>
              <a:rPr lang="en-US" sz="1600" dirty="0">
                <a:solidFill>
                  <a:srgbClr val="FFFF00"/>
                </a:solidFill>
                <a:latin typeface="Consolas"/>
                <a:cs typeface="Consolas"/>
              </a:rPr>
              <a:t>	NSURL *</a:t>
            </a:r>
            <a:r>
              <a:rPr lang="en-US" sz="1600" dirty="0" err="1">
                <a:solidFill>
                  <a:srgbClr val="FFFF00"/>
                </a:solidFill>
                <a:latin typeface="Consolas"/>
                <a:cs typeface="Consolas"/>
              </a:rPr>
              <a:t>url</a:t>
            </a:r>
            <a:r>
              <a:rPr lang="en-US" sz="1600" dirty="0">
                <a:solidFill>
                  <a:srgbClr val="FFFF00"/>
                </a:solidFill>
                <a:latin typeface="Consolas"/>
                <a:cs typeface="Consolas"/>
              </a:rPr>
              <a:t> = [NSURL </a:t>
            </a:r>
            <a:r>
              <a:rPr lang="en-US" sz="1600" dirty="0" err="1">
                <a:solidFill>
                  <a:srgbClr val="FFFF00"/>
                </a:solidFill>
                <a:latin typeface="Consolas"/>
                <a:cs typeface="Consolas"/>
              </a:rPr>
              <a:t>URLWithString</a:t>
            </a:r>
            <a:r>
              <a:rPr lang="en-US" sz="1600" dirty="0">
                <a:solidFill>
                  <a:srgbClr val="FFFF00"/>
                </a:solidFill>
                <a:latin typeface="Consolas"/>
                <a:cs typeface="Consolas"/>
              </a:rPr>
              <a:t>:@"http://sguest01</a:t>
            </a:r>
            <a:r>
              <a:rPr lang="en-US" sz="1600" dirty="0" smtClean="0">
                <a:solidFill>
                  <a:srgbClr val="FFFF00"/>
                </a:solidFill>
                <a:latin typeface="Consolas"/>
                <a:cs typeface="Consolas"/>
              </a:rPr>
              <a:t>/</a:t>
            </a:r>
            <a:r>
              <a:rPr lang="en-US" sz="1600" dirty="0" err="1" smtClean="0">
                <a:solidFill>
                  <a:srgbClr val="FFFF00"/>
                </a:solidFill>
                <a:latin typeface="Consolas"/>
                <a:cs typeface="Consolas"/>
              </a:rPr>
              <a:t>TechEdDemoMVC</a:t>
            </a:r>
            <a:r>
              <a:rPr lang="en-US" sz="1600" dirty="0" smtClean="0">
                <a:solidFill>
                  <a:srgbClr val="FFFF00"/>
                </a:solidFill>
                <a:latin typeface="Consolas"/>
                <a:cs typeface="Consolas"/>
              </a:rPr>
              <a:t>/</a:t>
            </a:r>
            <a:r>
              <a:rPr lang="en-US" sz="1600" dirty="0">
                <a:solidFill>
                  <a:srgbClr val="FFFF00"/>
                </a:solidFill>
                <a:latin typeface="Consolas"/>
                <a:cs typeface="Consolas"/>
              </a:rPr>
              <a:t>Services/</a:t>
            </a:r>
            <a:r>
              <a:rPr lang="en-US" sz="1600" dirty="0" err="1">
                <a:solidFill>
                  <a:srgbClr val="FFFF00"/>
                </a:solidFill>
                <a:latin typeface="Consolas"/>
                <a:cs typeface="Consolas"/>
              </a:rPr>
              <a:t>REST.svc</a:t>
            </a:r>
            <a:r>
              <a:rPr lang="en-US" sz="1600" dirty="0">
                <a:solidFill>
                  <a:srgbClr val="FFFF00"/>
                </a:solidFill>
                <a:latin typeface="Consolas"/>
                <a:cs typeface="Consolas"/>
              </a:rPr>
              <a:t>/Sessions"];</a:t>
            </a:r>
          </a:p>
          <a:p>
            <a:r>
              <a:rPr lang="en-US" sz="1600" dirty="0">
                <a:solidFill>
                  <a:srgbClr val="FFFF00"/>
                </a:solidFill>
                <a:latin typeface="Consolas"/>
                <a:cs typeface="Consolas"/>
              </a:rPr>
              <a:t>	</a:t>
            </a:r>
            <a:r>
              <a:rPr lang="en-US" sz="1600" dirty="0" err="1">
                <a:solidFill>
                  <a:srgbClr val="FFFF00"/>
                </a:solidFill>
                <a:latin typeface="Consolas"/>
                <a:cs typeface="Consolas"/>
              </a:rPr>
              <a:t>NSMutableURLRequest</a:t>
            </a:r>
            <a:r>
              <a:rPr lang="en-US" sz="1600" dirty="0">
                <a:solidFill>
                  <a:srgbClr val="FFFF00"/>
                </a:solidFill>
                <a:latin typeface="Consolas"/>
                <a:cs typeface="Consolas"/>
              </a:rPr>
              <a:t> *request = [</a:t>
            </a:r>
            <a:r>
              <a:rPr lang="en-US" sz="1600" dirty="0" err="1">
                <a:solidFill>
                  <a:srgbClr val="FFFF00"/>
                </a:solidFill>
                <a:latin typeface="Consolas"/>
                <a:cs typeface="Consolas"/>
              </a:rPr>
              <a:t>NSMutableURLRequest</a:t>
            </a:r>
            <a:r>
              <a:rPr lang="en-US" sz="1600" dirty="0">
                <a:solidFill>
                  <a:srgbClr val="FFFF00"/>
                </a:solidFill>
                <a:latin typeface="Consolas"/>
                <a:cs typeface="Consolas"/>
              </a:rPr>
              <a:t> </a:t>
            </a:r>
            <a:r>
              <a:rPr lang="en-US" sz="1600" dirty="0" err="1">
                <a:solidFill>
                  <a:srgbClr val="FFFF00"/>
                </a:solidFill>
                <a:latin typeface="Consolas"/>
                <a:cs typeface="Consolas"/>
              </a:rPr>
              <a:t>requestWithURL:url</a:t>
            </a:r>
            <a:r>
              <a:rPr lang="en-US" sz="1600" dirty="0">
                <a:solidFill>
                  <a:srgbClr val="FFFF00"/>
                </a:solidFill>
                <a:latin typeface="Consolas"/>
                <a:cs typeface="Consolas"/>
              </a:rPr>
              <a:t>];</a:t>
            </a:r>
          </a:p>
          <a:p>
            <a:r>
              <a:rPr lang="en-US" sz="1600" dirty="0">
                <a:solidFill>
                  <a:srgbClr val="FFFF00"/>
                </a:solidFill>
                <a:latin typeface="Consolas"/>
                <a:cs typeface="Consolas"/>
              </a:rPr>
              <a:t>	[request </a:t>
            </a:r>
            <a:r>
              <a:rPr lang="en-US" sz="1600" dirty="0" err="1">
                <a:solidFill>
                  <a:srgbClr val="FFFF00"/>
                </a:solidFill>
                <a:latin typeface="Consolas"/>
                <a:cs typeface="Consolas"/>
              </a:rPr>
              <a:t>setHTTPMethod</a:t>
            </a:r>
            <a:r>
              <a:rPr lang="en-US" sz="1600" dirty="0">
                <a:solidFill>
                  <a:srgbClr val="FFFF00"/>
                </a:solidFill>
                <a:latin typeface="Consolas"/>
                <a:cs typeface="Consolas"/>
              </a:rPr>
              <a:t>:@"GET"];</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a:solidFill>
                  <a:srgbClr val="FFFFFF"/>
                </a:solidFill>
                <a:latin typeface="Consolas"/>
                <a:cs typeface="Consolas"/>
              </a:rPr>
              <a:t>connection = [[</a:t>
            </a:r>
            <a:r>
              <a:rPr lang="en-US" sz="1600" dirty="0" err="1">
                <a:solidFill>
                  <a:srgbClr val="FFFFFF"/>
                </a:solidFill>
                <a:latin typeface="Consolas"/>
                <a:cs typeface="Consolas"/>
              </a:rPr>
              <a:t>NSURLConnection</a:t>
            </a:r>
            <a:r>
              <a:rPr lang="en-US" sz="1600" dirty="0">
                <a:solidFill>
                  <a:srgbClr val="FFFFFF"/>
                </a:solidFill>
                <a:latin typeface="Consolas"/>
                <a:cs typeface="Consolas"/>
              </a:rPr>
              <a:t> </a:t>
            </a:r>
            <a:r>
              <a:rPr lang="en-US" sz="1600" dirty="0" err="1">
                <a:solidFill>
                  <a:srgbClr val="FFFFFF"/>
                </a:solidFill>
                <a:latin typeface="Consolas"/>
                <a:cs typeface="Consolas"/>
              </a:rPr>
              <a:t>alloc</a:t>
            </a:r>
            <a:r>
              <a:rPr lang="en-US" sz="1600" dirty="0">
                <a:solidFill>
                  <a:srgbClr val="FFFFFF"/>
                </a:solidFill>
                <a:latin typeface="Consolas"/>
                <a:cs typeface="Consolas"/>
              </a:rPr>
              <a:t>] </a:t>
            </a:r>
            <a:r>
              <a:rPr lang="en-US" sz="1600" dirty="0" err="1">
                <a:solidFill>
                  <a:srgbClr val="FFFFFF"/>
                </a:solidFill>
                <a:latin typeface="Consolas"/>
                <a:cs typeface="Consolas"/>
              </a:rPr>
              <a:t>initWithRequest:request</a:t>
            </a:r>
            <a:r>
              <a:rPr lang="en-US" sz="1600" dirty="0">
                <a:solidFill>
                  <a:srgbClr val="FFFFFF"/>
                </a:solidFill>
                <a:latin typeface="Consolas"/>
                <a:cs typeface="Consolas"/>
              </a:rPr>
              <a:t> </a:t>
            </a:r>
            <a:r>
              <a:rPr lang="en-US" sz="1600" dirty="0" err="1">
                <a:solidFill>
                  <a:srgbClr val="FFFFFF"/>
                </a:solidFill>
                <a:latin typeface="Consolas"/>
                <a:cs typeface="Consolas"/>
              </a:rPr>
              <a:t>delegate:self</a:t>
            </a:r>
            <a:r>
              <a:rPr lang="en-US" sz="1600" dirty="0">
                <a:solidFill>
                  <a:srgbClr val="FFFFFF"/>
                </a:solidFill>
                <a:latin typeface="Consolas"/>
                <a:cs typeface="Consolas"/>
              </a:rPr>
              <a:t>];</a:t>
            </a:r>
          </a:p>
          <a:p>
            <a:r>
              <a:rPr lang="en-US" sz="1600" dirty="0">
                <a:solidFill>
                  <a:srgbClr val="FFFF00"/>
                </a:solidFill>
                <a:latin typeface="Consolas"/>
                <a:cs typeface="Consolas"/>
              </a:rPr>
              <a:t>	if (connection)</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(@"Connection was established");</a:t>
            </a:r>
          </a:p>
          <a:p>
            <a:r>
              <a:rPr lang="en-US" sz="1600" dirty="0">
                <a:solidFill>
                  <a:srgbClr val="FFFF00"/>
                </a:solidFill>
                <a:latin typeface="Consolas"/>
                <a:cs typeface="Consolas"/>
              </a:rPr>
              <a:t>		</a:t>
            </a:r>
            <a:r>
              <a:rPr lang="en-US" sz="1600" dirty="0" err="1">
                <a:solidFill>
                  <a:srgbClr val="FFFF00"/>
                </a:solidFill>
                <a:latin typeface="Consolas"/>
                <a:cs typeface="Consolas"/>
              </a:rPr>
              <a:t>receivedData</a:t>
            </a:r>
            <a:r>
              <a:rPr lang="en-US" sz="1600" dirty="0">
                <a:solidFill>
                  <a:srgbClr val="FFFF00"/>
                </a:solidFill>
                <a:latin typeface="Consolas"/>
                <a:cs typeface="Consolas"/>
              </a:rPr>
              <a:t> = [[</a:t>
            </a:r>
            <a:r>
              <a:rPr lang="en-US" sz="1600" dirty="0" err="1">
                <a:solidFill>
                  <a:srgbClr val="FFFF00"/>
                </a:solidFill>
                <a:latin typeface="Consolas"/>
                <a:cs typeface="Consolas"/>
              </a:rPr>
              <a:t>NSMutableData</a:t>
            </a:r>
            <a:r>
              <a:rPr lang="en-US" sz="1600" dirty="0">
                <a:solidFill>
                  <a:srgbClr val="FFFF00"/>
                </a:solidFill>
                <a:latin typeface="Consolas"/>
                <a:cs typeface="Consolas"/>
              </a:rPr>
              <a:t> data] retain];</a:t>
            </a:r>
          </a:p>
          <a:p>
            <a:r>
              <a:rPr lang="en-US" sz="1600" dirty="0">
                <a:solidFill>
                  <a:srgbClr val="FFFF00"/>
                </a:solidFill>
                <a:latin typeface="Consolas"/>
                <a:cs typeface="Consolas"/>
              </a:rPr>
              <a:t>	}</a:t>
            </a:r>
          </a:p>
          <a:p>
            <a:r>
              <a:rPr lang="da-DK" sz="1600" dirty="0">
                <a:solidFill>
                  <a:srgbClr val="FFFF00"/>
                </a:solidFill>
                <a:latin typeface="Consolas"/>
                <a:cs typeface="Consolas"/>
              </a:rPr>
              <a:t>	</a:t>
            </a:r>
            <a:r>
              <a:rPr lang="da-DK" sz="1600" dirty="0" err="1">
                <a:solidFill>
                  <a:srgbClr val="FFFF00"/>
                </a:solidFill>
                <a:latin typeface="Consolas"/>
                <a:cs typeface="Consolas"/>
              </a:rPr>
              <a:t>else</a:t>
            </a:r>
            <a:r>
              <a:rPr lang="da-DK" sz="1600" dirty="0">
                <a:solidFill>
                  <a:srgbClr val="FFFF00"/>
                </a:solidFill>
                <a:latin typeface="Consolas"/>
                <a:cs typeface="Consolas"/>
              </a:rPr>
              <a:t> {</a:t>
            </a:r>
          </a:p>
          <a:p>
            <a:r>
              <a:rPr lang="da-DK" sz="1600" dirty="0">
                <a:solidFill>
                  <a:srgbClr val="FFFF00"/>
                </a:solidFill>
                <a:latin typeface="Consolas"/>
                <a:cs typeface="Consolas"/>
              </a:rPr>
              <a:t>		</a:t>
            </a:r>
            <a:r>
              <a:rPr lang="da-DK" sz="1600" dirty="0" err="1">
                <a:solidFill>
                  <a:srgbClr val="FFFF00"/>
                </a:solidFill>
                <a:latin typeface="Consolas"/>
                <a:cs typeface="Consolas"/>
              </a:rPr>
              <a:t>NSLog</a:t>
            </a:r>
            <a:r>
              <a:rPr lang="da-DK" sz="1600" dirty="0">
                <a:solidFill>
                  <a:srgbClr val="FFFF00"/>
                </a:solidFill>
                <a:latin typeface="Consolas"/>
                <a:cs typeface="Consolas"/>
              </a:rPr>
              <a:t>(@"Connection </a:t>
            </a:r>
            <a:r>
              <a:rPr lang="da-DK" sz="1600" dirty="0" err="1">
                <a:solidFill>
                  <a:srgbClr val="FFFF00"/>
                </a:solidFill>
                <a:latin typeface="Consolas"/>
                <a:cs typeface="Consolas"/>
              </a:rPr>
              <a:t>was</a:t>
            </a:r>
            <a:r>
              <a:rPr lang="da-DK" sz="1600" dirty="0">
                <a:solidFill>
                  <a:srgbClr val="FFFF00"/>
                </a:solidFill>
                <a:latin typeface="Consolas"/>
                <a:cs typeface="Consolas"/>
              </a:rPr>
              <a:t> </a:t>
            </a:r>
            <a:r>
              <a:rPr lang="da-DK" sz="1600" dirty="0" err="1">
                <a:solidFill>
                  <a:srgbClr val="FFFF00"/>
                </a:solidFill>
                <a:latin typeface="Consolas"/>
                <a:cs typeface="Consolas"/>
              </a:rPr>
              <a:t>null</a:t>
            </a:r>
            <a:r>
              <a:rPr lang="da-DK" sz="1600" dirty="0">
                <a:solidFill>
                  <a:srgbClr val="FFFF00"/>
                </a:solidFill>
                <a:latin typeface="Consolas"/>
                <a:cs typeface="Consolas"/>
              </a:rPr>
              <a:t>");</a:t>
            </a:r>
          </a:p>
          <a:p>
            <a:r>
              <a:rPr lang="da-DK" sz="1600" dirty="0">
                <a:solidFill>
                  <a:srgbClr val="FFFF00"/>
                </a:solidFill>
                <a:latin typeface="Consolas"/>
                <a:cs typeface="Consolas"/>
              </a:rPr>
              <a:t>	}</a:t>
            </a:r>
          </a:p>
          <a:p>
            <a:r>
              <a:rPr lang="da-DK" sz="1600" dirty="0">
                <a:solidFill>
                  <a:srgbClr val="FFFF00"/>
                </a:solidFill>
                <a:latin typeface="Consolas"/>
                <a:cs typeface="Consolas"/>
              </a:rPr>
              <a:t>}</a:t>
            </a:r>
            <a:endParaRPr lang="en-US" sz="1600" dirty="0">
              <a:solidFill>
                <a:srgbClr val="FFFF00"/>
              </a:solidFill>
              <a:latin typeface="Consolas"/>
              <a:cs typeface="Consolas"/>
            </a:endParaRPr>
          </a:p>
        </p:txBody>
      </p:sp>
      <p:sp>
        <p:nvSpPr>
          <p:cNvPr id="17" name="Rectangle 16"/>
          <p:cNvSpPr/>
          <p:nvPr/>
        </p:nvSpPr>
        <p:spPr>
          <a:xfrm>
            <a:off x="3579813" y="1143002"/>
            <a:ext cx="3657601"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iPhoneClientViewController.m</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4718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2672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438400"/>
            <a:ext cx="1854200" cy="1854200"/>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194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21" name="Rectangle 20"/>
          <p:cNvSpPr/>
          <p:nvPr/>
        </p:nvSpPr>
        <p:spPr>
          <a:xfrm>
            <a:off x="303212" y="4941334"/>
            <a:ext cx="27432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3:  Handle </a:t>
            </a:r>
            <a:r>
              <a:rPr lang="pl-PL" dirty="0" err="1" smtClean="0">
                <a:solidFill>
                  <a:srgbClr val="FFFF00"/>
                </a:solidFill>
                <a:latin typeface="Segoe UI" pitchFamily="34" charset="0"/>
                <a:ea typeface="Segoe UI" pitchFamily="34" charset="0"/>
                <a:cs typeface="Segoe UI" pitchFamily="34" charset="0"/>
              </a:rPr>
              <a:t>callbacks</a:t>
            </a:r>
            <a:endParaRPr lang="pl-PL" dirty="0" smtClean="0">
              <a:solidFill>
                <a:srgbClr val="FFFF00"/>
              </a:solidFill>
              <a:latin typeface="Segoe UI" pitchFamily="34" charset="0"/>
              <a:ea typeface="Segoe UI" pitchFamily="34" charset="0"/>
              <a:cs typeface="Segoe UI" pitchFamily="34" charset="0"/>
            </a:endParaRPr>
          </a:p>
        </p:txBody>
      </p:sp>
      <p:sp>
        <p:nvSpPr>
          <p:cNvPr id="16" name="TextBox 15"/>
          <p:cNvSpPr txBox="1"/>
          <p:nvPr/>
        </p:nvSpPr>
        <p:spPr>
          <a:xfrm>
            <a:off x="3579813" y="1524000"/>
            <a:ext cx="8534400" cy="5181600"/>
          </a:xfrm>
          <a:prstGeom prst="rect">
            <a:avLst/>
          </a:prstGeom>
          <a:solidFill>
            <a:schemeClr val="tx1">
              <a:alpha val="70000"/>
            </a:schemeClr>
          </a:solidFill>
        </p:spPr>
        <p:txBody>
          <a:bodyPr wrap="square" rtlCol="0">
            <a:noAutofit/>
          </a:bodyPr>
          <a:lstStyle/>
          <a:p>
            <a:r>
              <a:rPr lang="en-US" sz="1600" dirty="0">
                <a:solidFill>
                  <a:srgbClr val="FFFFFF"/>
                </a:solidFill>
                <a:latin typeface="Consolas"/>
                <a:cs typeface="Consolas"/>
              </a:rPr>
              <a:t>- (void)connection:(</a:t>
            </a:r>
            <a:r>
              <a:rPr lang="en-US" sz="1600" dirty="0" err="1">
                <a:solidFill>
                  <a:srgbClr val="FFFFFF"/>
                </a:solidFill>
                <a:latin typeface="Consolas"/>
                <a:cs typeface="Consolas"/>
              </a:rPr>
              <a:t>NSURLConnection</a:t>
            </a:r>
            <a:r>
              <a:rPr lang="en-US" sz="1600" dirty="0">
                <a:solidFill>
                  <a:srgbClr val="FFFFFF"/>
                </a:solidFill>
                <a:latin typeface="Consolas"/>
                <a:cs typeface="Consolas"/>
              </a:rPr>
              <a:t> *)connection </a:t>
            </a:r>
            <a:r>
              <a:rPr lang="en-US" sz="1600" dirty="0" err="1">
                <a:solidFill>
                  <a:srgbClr val="FFFFFF"/>
                </a:solidFill>
                <a:latin typeface="Consolas"/>
                <a:cs typeface="Consolas"/>
              </a:rPr>
              <a:t>didReceiveResponse</a:t>
            </a:r>
            <a:r>
              <a:rPr lang="en-US" sz="1600" dirty="0">
                <a:solidFill>
                  <a:srgbClr val="FFFFFF"/>
                </a:solidFill>
                <a:latin typeface="Consolas"/>
                <a:cs typeface="Consolas"/>
              </a:rPr>
              <a:t>:(</a:t>
            </a:r>
            <a:r>
              <a:rPr lang="en-US" sz="1600" dirty="0" err="1">
                <a:solidFill>
                  <a:srgbClr val="FFFFFF"/>
                </a:solidFill>
                <a:latin typeface="Consolas"/>
                <a:cs typeface="Consolas"/>
              </a:rPr>
              <a:t>NSURLResponse</a:t>
            </a:r>
            <a:r>
              <a:rPr lang="en-US" sz="1600" dirty="0">
                <a:solidFill>
                  <a:srgbClr val="FFFFFF"/>
                </a:solidFill>
                <a:latin typeface="Consolas"/>
                <a:cs typeface="Consolas"/>
              </a:rPr>
              <a:t> *)response</a:t>
            </a:r>
          </a:p>
          <a:p>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(@"Received response from the REST call");</a:t>
            </a:r>
          </a:p>
          <a:p>
            <a:r>
              <a:rPr lang="en-US" sz="1600" dirty="0">
                <a:solidFill>
                  <a:srgbClr val="FFFF00"/>
                </a:solidFill>
                <a:latin typeface="Consolas"/>
                <a:cs typeface="Consolas"/>
              </a:rPr>
              <a:t>	[</a:t>
            </a:r>
            <a:r>
              <a:rPr lang="en-US" sz="1600" dirty="0" err="1">
                <a:solidFill>
                  <a:srgbClr val="FFFF00"/>
                </a:solidFill>
                <a:latin typeface="Consolas"/>
                <a:cs typeface="Consolas"/>
              </a:rPr>
              <a:t>receivedData</a:t>
            </a:r>
            <a:r>
              <a:rPr lang="en-US" sz="1600" dirty="0">
                <a:solidFill>
                  <a:srgbClr val="FFFF00"/>
                </a:solidFill>
                <a:latin typeface="Consolas"/>
                <a:cs typeface="Consolas"/>
              </a:rPr>
              <a:t> setLength:0];</a:t>
            </a:r>
          </a:p>
          <a:p>
            <a:r>
              <a:rPr lang="en-US" sz="1600" dirty="0">
                <a:solidFill>
                  <a:srgbClr val="FFFF00"/>
                </a:solidFill>
                <a:latin typeface="Consolas"/>
                <a:cs typeface="Consolas"/>
              </a:rPr>
              <a:t>}</a:t>
            </a:r>
          </a:p>
          <a:p>
            <a:endParaRPr lang="en-US" sz="1600" dirty="0">
              <a:solidFill>
                <a:srgbClr val="FFFF00"/>
              </a:solidFill>
              <a:latin typeface="Consolas"/>
              <a:cs typeface="Consolas"/>
            </a:endParaRPr>
          </a:p>
          <a:p>
            <a:r>
              <a:rPr lang="en-US" sz="1600" dirty="0">
                <a:solidFill>
                  <a:srgbClr val="FFFFFF"/>
                </a:solidFill>
                <a:latin typeface="Consolas"/>
                <a:cs typeface="Consolas"/>
              </a:rPr>
              <a:t>-(void)connection:(</a:t>
            </a:r>
            <a:r>
              <a:rPr lang="en-US" sz="1600" dirty="0" err="1">
                <a:solidFill>
                  <a:srgbClr val="FFFFFF"/>
                </a:solidFill>
                <a:latin typeface="Consolas"/>
                <a:cs typeface="Consolas"/>
              </a:rPr>
              <a:t>NSURLConnection</a:t>
            </a:r>
            <a:r>
              <a:rPr lang="en-US" sz="1600" dirty="0">
                <a:solidFill>
                  <a:srgbClr val="FFFFFF"/>
                </a:solidFill>
                <a:latin typeface="Consolas"/>
                <a:cs typeface="Consolas"/>
              </a:rPr>
              <a:t> *)connection </a:t>
            </a:r>
            <a:r>
              <a:rPr lang="en-US" sz="1600" dirty="0" err="1">
                <a:solidFill>
                  <a:srgbClr val="FFFFFF"/>
                </a:solidFill>
                <a:latin typeface="Consolas"/>
                <a:cs typeface="Consolas"/>
              </a:rPr>
              <a:t>didReceiveData</a:t>
            </a:r>
            <a:r>
              <a:rPr lang="en-US" sz="1600" dirty="0">
                <a:solidFill>
                  <a:srgbClr val="FFFFFF"/>
                </a:solidFill>
                <a:latin typeface="Consolas"/>
                <a:cs typeface="Consolas"/>
              </a:rPr>
              <a:t>:(</a:t>
            </a:r>
            <a:r>
              <a:rPr lang="en-US" sz="1600" dirty="0" err="1">
                <a:solidFill>
                  <a:srgbClr val="FFFFFF"/>
                </a:solidFill>
                <a:latin typeface="Consolas"/>
                <a:cs typeface="Consolas"/>
              </a:rPr>
              <a:t>NSData</a:t>
            </a:r>
            <a:r>
              <a:rPr lang="en-US" sz="1600" dirty="0">
                <a:solidFill>
                  <a:srgbClr val="FFFFFF"/>
                </a:solidFill>
                <a:latin typeface="Consolas"/>
                <a:cs typeface="Consolas"/>
              </a:rPr>
              <a:t> *)data</a:t>
            </a:r>
          </a:p>
          <a:p>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(@"Received data from the REST call");</a:t>
            </a:r>
          </a:p>
          <a:p>
            <a:r>
              <a:rPr lang="en-US" sz="1600" dirty="0">
                <a:solidFill>
                  <a:srgbClr val="FFFF00"/>
                </a:solidFill>
                <a:latin typeface="Consolas"/>
                <a:cs typeface="Consolas"/>
              </a:rPr>
              <a:t>	[</a:t>
            </a:r>
            <a:r>
              <a:rPr lang="en-US" sz="1600" dirty="0" err="1">
                <a:solidFill>
                  <a:srgbClr val="FFFF00"/>
                </a:solidFill>
                <a:latin typeface="Consolas"/>
                <a:cs typeface="Consolas"/>
              </a:rPr>
              <a:t>receivedData</a:t>
            </a:r>
            <a:r>
              <a:rPr lang="en-US" sz="1600" dirty="0">
                <a:solidFill>
                  <a:srgbClr val="FFFF00"/>
                </a:solidFill>
                <a:latin typeface="Consolas"/>
                <a:cs typeface="Consolas"/>
              </a:rPr>
              <a:t> </a:t>
            </a:r>
            <a:r>
              <a:rPr lang="en-US" sz="1600" dirty="0" err="1">
                <a:solidFill>
                  <a:srgbClr val="FFFF00"/>
                </a:solidFill>
                <a:latin typeface="Consolas"/>
                <a:cs typeface="Consolas"/>
              </a:rPr>
              <a:t>appendData:data</a:t>
            </a:r>
            <a:r>
              <a:rPr lang="en-US" sz="1600" dirty="0">
                <a:solidFill>
                  <a:srgbClr val="FFFF00"/>
                </a:solidFill>
                <a:latin typeface="Consolas"/>
                <a:cs typeface="Consolas"/>
              </a:rPr>
              <a:t>];</a:t>
            </a:r>
          </a:p>
          <a:p>
            <a:r>
              <a:rPr lang="en-US" sz="1600" dirty="0">
                <a:solidFill>
                  <a:srgbClr val="FFFF00"/>
                </a:solidFill>
                <a:latin typeface="Consolas"/>
                <a:cs typeface="Consolas"/>
              </a:rPr>
              <a:t>}</a:t>
            </a:r>
          </a:p>
          <a:p>
            <a:endParaRPr lang="en-US" sz="1600" dirty="0">
              <a:solidFill>
                <a:srgbClr val="FFFF00"/>
              </a:solidFill>
              <a:latin typeface="Consolas"/>
              <a:cs typeface="Consolas"/>
            </a:endParaRPr>
          </a:p>
          <a:p>
            <a:r>
              <a:rPr lang="en-US" sz="1600" dirty="0">
                <a:solidFill>
                  <a:srgbClr val="FFFFFF"/>
                </a:solidFill>
                <a:latin typeface="Consolas"/>
                <a:cs typeface="Consolas"/>
              </a:rPr>
              <a:t>-(void)connection:(</a:t>
            </a:r>
            <a:r>
              <a:rPr lang="en-US" sz="1600" dirty="0" err="1">
                <a:solidFill>
                  <a:srgbClr val="FFFFFF"/>
                </a:solidFill>
                <a:latin typeface="Consolas"/>
                <a:cs typeface="Consolas"/>
              </a:rPr>
              <a:t>NSURLConnection</a:t>
            </a:r>
            <a:r>
              <a:rPr lang="en-US" sz="1600" dirty="0">
                <a:solidFill>
                  <a:srgbClr val="FFFFFF"/>
                </a:solidFill>
                <a:latin typeface="Consolas"/>
                <a:cs typeface="Consolas"/>
              </a:rPr>
              <a:t> *)connection </a:t>
            </a:r>
            <a:r>
              <a:rPr lang="en-US" sz="1600" dirty="0" err="1">
                <a:solidFill>
                  <a:srgbClr val="FFFFFF"/>
                </a:solidFill>
                <a:latin typeface="Consolas"/>
                <a:cs typeface="Consolas"/>
              </a:rPr>
              <a:t>didFailWithError</a:t>
            </a:r>
            <a:r>
              <a:rPr lang="en-US" sz="1600" dirty="0">
                <a:solidFill>
                  <a:srgbClr val="FFFFFF"/>
                </a:solidFill>
                <a:latin typeface="Consolas"/>
                <a:cs typeface="Consolas"/>
              </a:rPr>
              <a:t>:(</a:t>
            </a:r>
            <a:r>
              <a:rPr lang="en-US" sz="1600" dirty="0" err="1">
                <a:solidFill>
                  <a:srgbClr val="FFFFFF"/>
                </a:solidFill>
                <a:latin typeface="Consolas"/>
                <a:cs typeface="Consolas"/>
              </a:rPr>
              <a:t>NSError</a:t>
            </a:r>
            <a:r>
              <a:rPr lang="en-US" sz="1600" dirty="0">
                <a:solidFill>
                  <a:srgbClr val="FFFFFF"/>
                </a:solidFill>
                <a:latin typeface="Consolas"/>
                <a:cs typeface="Consolas"/>
              </a:rPr>
              <a:t> *)error</a:t>
            </a:r>
          </a:p>
          <a:p>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(@"REST call failed with an error");</a:t>
            </a:r>
          </a:p>
          <a:p>
            <a:r>
              <a:rPr lang="en-US" sz="1600" dirty="0">
                <a:solidFill>
                  <a:srgbClr val="FFFF00"/>
                </a:solidFill>
                <a:latin typeface="Consolas"/>
                <a:cs typeface="Consolas"/>
              </a:rPr>
              <a:t>}</a:t>
            </a:r>
          </a:p>
        </p:txBody>
      </p:sp>
      <p:sp>
        <p:nvSpPr>
          <p:cNvPr id="17" name="Rectangle 16"/>
          <p:cNvSpPr/>
          <p:nvPr/>
        </p:nvSpPr>
        <p:spPr>
          <a:xfrm>
            <a:off x="3579813" y="1143002"/>
            <a:ext cx="3657601"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iPhoneClientViewController.m</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7912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2672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438400"/>
            <a:ext cx="1854200" cy="1854200"/>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194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21" name="Rectangle 20"/>
          <p:cNvSpPr/>
          <p:nvPr/>
        </p:nvSpPr>
        <p:spPr>
          <a:xfrm>
            <a:off x="303212" y="4941332"/>
            <a:ext cx="2743200" cy="923330"/>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4:  Get the </a:t>
            </a:r>
            <a:r>
              <a:rPr lang="pl-PL" dirty="0" err="1" smtClean="0">
                <a:solidFill>
                  <a:srgbClr val="FFFF00"/>
                </a:solidFill>
                <a:latin typeface="Segoe UI" pitchFamily="34" charset="0"/>
                <a:ea typeface="Segoe UI" pitchFamily="34" charset="0"/>
                <a:cs typeface="Segoe UI" pitchFamily="34" charset="0"/>
              </a:rPr>
              <a:t>response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deserialize</a:t>
            </a:r>
            <a:r>
              <a:rPr lang="pl-PL" dirty="0" smtClean="0">
                <a:solidFill>
                  <a:srgbClr val="FFFF00"/>
                </a:solidFill>
                <a:latin typeface="Segoe UI" pitchFamily="34" charset="0"/>
                <a:ea typeface="Segoe UI" pitchFamily="34" charset="0"/>
                <a:cs typeface="Segoe UI" pitchFamily="34" charset="0"/>
              </a:rPr>
              <a:t> JSON</a:t>
            </a:r>
          </a:p>
        </p:txBody>
      </p:sp>
      <p:sp>
        <p:nvSpPr>
          <p:cNvPr id="16" name="TextBox 15"/>
          <p:cNvSpPr txBox="1"/>
          <p:nvPr/>
        </p:nvSpPr>
        <p:spPr>
          <a:xfrm>
            <a:off x="3579813" y="1524000"/>
            <a:ext cx="8534400" cy="5181600"/>
          </a:xfrm>
          <a:prstGeom prst="rect">
            <a:avLst/>
          </a:prstGeom>
          <a:solidFill>
            <a:schemeClr val="tx1">
              <a:alpha val="70000"/>
            </a:schemeClr>
          </a:solidFill>
        </p:spPr>
        <p:txBody>
          <a:bodyPr wrap="square" rtlCol="0">
            <a:noAutofit/>
          </a:bodyPr>
          <a:lstStyle/>
          <a:p>
            <a:r>
              <a:rPr lang="en-US" sz="1600" dirty="0">
                <a:solidFill>
                  <a:srgbClr val="FFFFFF"/>
                </a:solidFill>
                <a:latin typeface="Consolas"/>
                <a:cs typeface="Consolas"/>
              </a:rPr>
              <a:t>-(void)</a:t>
            </a:r>
            <a:r>
              <a:rPr lang="en-US" sz="1600" dirty="0" err="1">
                <a:solidFill>
                  <a:srgbClr val="FFFFFF"/>
                </a:solidFill>
                <a:latin typeface="Consolas"/>
                <a:cs typeface="Consolas"/>
              </a:rPr>
              <a:t>connectionDidFinishLoading</a:t>
            </a:r>
            <a:r>
              <a:rPr lang="en-US" sz="1600" dirty="0">
                <a:solidFill>
                  <a:srgbClr val="FFFFFF"/>
                </a:solidFill>
                <a:latin typeface="Consolas"/>
                <a:cs typeface="Consolas"/>
              </a:rPr>
              <a:t>:(</a:t>
            </a:r>
            <a:r>
              <a:rPr lang="en-US" sz="1600" dirty="0" err="1">
                <a:solidFill>
                  <a:srgbClr val="FFFFFF"/>
                </a:solidFill>
                <a:latin typeface="Consolas"/>
                <a:cs typeface="Consolas"/>
              </a:rPr>
              <a:t>NSURLConnection</a:t>
            </a:r>
            <a:r>
              <a:rPr lang="en-US" sz="1600" dirty="0">
                <a:solidFill>
                  <a:srgbClr val="FFFFFF"/>
                </a:solidFill>
                <a:latin typeface="Consolas"/>
                <a:cs typeface="Consolas"/>
              </a:rPr>
              <a:t> *)connection</a:t>
            </a:r>
          </a:p>
          <a:p>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(@"Connection finished loading");</a:t>
            </a:r>
          </a:p>
          <a:p>
            <a:r>
              <a:rPr lang="en-US" sz="1600" dirty="0">
                <a:solidFill>
                  <a:srgbClr val="FFFF00"/>
                </a:solidFill>
                <a:latin typeface="Consolas"/>
                <a:cs typeface="Consolas"/>
              </a:rPr>
              <a:t>	</a:t>
            </a:r>
            <a:r>
              <a:rPr lang="en-US" sz="1600" dirty="0" err="1">
                <a:solidFill>
                  <a:srgbClr val="FFFF00"/>
                </a:solidFill>
                <a:latin typeface="Consolas"/>
                <a:cs typeface="Consolas"/>
              </a:rPr>
              <a:t>NSString</a:t>
            </a:r>
            <a:r>
              <a:rPr lang="en-US" sz="1600" dirty="0">
                <a:solidFill>
                  <a:srgbClr val="FFFF00"/>
                </a:solidFill>
                <a:latin typeface="Consolas"/>
                <a:cs typeface="Consolas"/>
              </a:rPr>
              <a:t> *</a:t>
            </a:r>
            <a:r>
              <a:rPr lang="en-US" sz="1600" dirty="0" err="1">
                <a:solidFill>
                  <a:srgbClr val="FFFF00"/>
                </a:solidFill>
                <a:latin typeface="Consolas"/>
                <a:cs typeface="Consolas"/>
              </a:rPr>
              <a:t>responseString</a:t>
            </a:r>
            <a:r>
              <a:rPr lang="en-US" sz="1600" dirty="0">
                <a:solidFill>
                  <a:srgbClr val="FFFF00"/>
                </a:solidFill>
                <a:latin typeface="Consolas"/>
                <a:cs typeface="Consolas"/>
              </a:rPr>
              <a:t> = [[</a:t>
            </a:r>
            <a:r>
              <a:rPr lang="en-US" sz="1600" dirty="0" err="1">
                <a:solidFill>
                  <a:srgbClr val="FFFF00"/>
                </a:solidFill>
                <a:latin typeface="Consolas"/>
                <a:cs typeface="Consolas"/>
              </a:rPr>
              <a:t>NSString</a:t>
            </a:r>
            <a:r>
              <a:rPr lang="en-US" sz="1600" dirty="0">
                <a:solidFill>
                  <a:srgbClr val="FFFF00"/>
                </a:solidFill>
                <a:latin typeface="Consolas"/>
                <a:cs typeface="Consolas"/>
              </a:rPr>
              <a:t> </a:t>
            </a:r>
            <a:r>
              <a:rPr lang="en-US" sz="1600" dirty="0" err="1">
                <a:solidFill>
                  <a:srgbClr val="FFFF00"/>
                </a:solidFill>
                <a:latin typeface="Consolas"/>
                <a:cs typeface="Consolas"/>
              </a:rPr>
              <a:t>alloc</a:t>
            </a:r>
            <a:r>
              <a:rPr lang="en-US" sz="1600" dirty="0">
                <a:solidFill>
                  <a:srgbClr val="FFFF00"/>
                </a:solidFill>
                <a:latin typeface="Consolas"/>
                <a:cs typeface="Consolas"/>
              </a:rPr>
              <a:t>]</a:t>
            </a:r>
            <a:r>
              <a:rPr lang="en-US" sz="1600" dirty="0" err="1">
                <a:solidFill>
                  <a:srgbClr val="FFFF00"/>
                </a:solidFill>
                <a:latin typeface="Consolas"/>
                <a:cs typeface="Consolas"/>
              </a:rPr>
              <a:t>initWithData:receivedData</a:t>
            </a:r>
            <a:r>
              <a:rPr lang="en-US" sz="1600" dirty="0">
                <a:solidFill>
                  <a:srgbClr val="FFFF00"/>
                </a:solidFill>
                <a:latin typeface="Consolas"/>
                <a:cs typeface="Consolas"/>
              </a:rPr>
              <a:t> encoding:NSUTF8StringEncoding];</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a:t>
            </a:r>
            <a:r>
              <a:rPr lang="en-US" sz="1600" dirty="0" err="1">
                <a:solidFill>
                  <a:srgbClr val="FFFF00"/>
                </a:solidFill>
                <a:latin typeface="Consolas"/>
                <a:cs typeface="Consolas"/>
              </a:rPr>
              <a:t>responseString</a:t>
            </a:r>
            <a:r>
              <a:rPr lang="en-US" sz="1600" dirty="0">
                <a:solidFill>
                  <a:srgbClr val="FFFF00"/>
                </a:solidFill>
                <a:latin typeface="Consolas"/>
                <a:cs typeface="Consolas"/>
              </a:rPr>
              <a:t>);</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FF"/>
                </a:solidFill>
                <a:latin typeface="Consolas"/>
                <a:cs typeface="Consolas"/>
              </a:rPr>
              <a:t>NSArray</a:t>
            </a:r>
            <a:r>
              <a:rPr lang="en-US" sz="1600" dirty="0">
                <a:solidFill>
                  <a:srgbClr val="FFFFFF"/>
                </a:solidFill>
                <a:latin typeface="Consolas"/>
                <a:cs typeface="Consolas"/>
              </a:rPr>
              <a:t> *</a:t>
            </a:r>
            <a:r>
              <a:rPr lang="en-US" sz="1600" dirty="0" err="1">
                <a:solidFill>
                  <a:srgbClr val="FFFFFF"/>
                </a:solidFill>
                <a:latin typeface="Consolas"/>
                <a:cs typeface="Consolas"/>
              </a:rPr>
              <a:t>dict</a:t>
            </a:r>
            <a:r>
              <a:rPr lang="en-US" sz="1600" dirty="0">
                <a:solidFill>
                  <a:srgbClr val="FFFFFF"/>
                </a:solidFill>
                <a:latin typeface="Consolas"/>
                <a:cs typeface="Consolas"/>
              </a:rPr>
              <a:t> = [</a:t>
            </a:r>
            <a:r>
              <a:rPr lang="en-US" sz="1600" dirty="0" err="1">
                <a:solidFill>
                  <a:srgbClr val="FFFFFF"/>
                </a:solidFill>
                <a:latin typeface="Consolas"/>
                <a:cs typeface="Consolas"/>
              </a:rPr>
              <a:t>responseString</a:t>
            </a:r>
            <a:r>
              <a:rPr lang="en-US" sz="1600" dirty="0">
                <a:solidFill>
                  <a:srgbClr val="FFFFFF"/>
                </a:solidFill>
                <a:latin typeface="Consolas"/>
                <a:cs typeface="Consolas"/>
              </a:rPr>
              <a:t> </a:t>
            </a:r>
            <a:r>
              <a:rPr lang="en-US" sz="1600" dirty="0" err="1">
                <a:solidFill>
                  <a:srgbClr val="FFFFFF"/>
                </a:solidFill>
                <a:latin typeface="Consolas"/>
                <a:cs typeface="Consolas"/>
              </a:rPr>
              <a:t>JSONValue</a:t>
            </a:r>
            <a:r>
              <a:rPr lang="en-US" sz="1600" dirty="0">
                <a:solidFill>
                  <a:srgbClr val="FFFFFF"/>
                </a:solidFill>
                <a:latin typeface="Consolas"/>
                <a:cs typeface="Consolas"/>
              </a:rPr>
              <a:t>]; </a:t>
            </a:r>
          </a:p>
          <a:p>
            <a:r>
              <a:rPr lang="en-US" sz="1600" dirty="0">
                <a:solidFill>
                  <a:srgbClr val="FFFF00"/>
                </a:solidFill>
                <a:latin typeface="Consolas"/>
                <a:cs typeface="Consolas"/>
              </a:rPr>
              <a:t>	for (id </a:t>
            </a:r>
            <a:r>
              <a:rPr lang="en-US" sz="1600" dirty="0" err="1">
                <a:solidFill>
                  <a:srgbClr val="FFFF00"/>
                </a:solidFill>
                <a:latin typeface="Consolas"/>
                <a:cs typeface="Consolas"/>
              </a:rPr>
              <a:t>obj</a:t>
            </a:r>
            <a:r>
              <a:rPr lang="en-US" sz="1600" dirty="0">
                <a:solidFill>
                  <a:srgbClr val="FFFF00"/>
                </a:solidFill>
                <a:latin typeface="Consolas"/>
                <a:cs typeface="Consolas"/>
              </a:rPr>
              <a:t> in </a:t>
            </a:r>
            <a:r>
              <a:rPr lang="en-US" sz="1600" dirty="0" err="1">
                <a:solidFill>
                  <a:srgbClr val="FFFF00"/>
                </a:solidFill>
                <a:latin typeface="Consolas"/>
                <a:cs typeface="Consolas"/>
              </a:rPr>
              <a:t>dict</a:t>
            </a:r>
            <a:r>
              <a:rPr lang="en-US" sz="1600" dirty="0">
                <a:solidFill>
                  <a:srgbClr val="FFFF00"/>
                </a:solidFill>
                <a:latin typeface="Consolas"/>
                <a:cs typeface="Consolas"/>
              </a:rPr>
              <a:t>)</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00"/>
                </a:solidFill>
                <a:latin typeface="Consolas"/>
                <a:cs typeface="Consolas"/>
              </a:rPr>
              <a:t>NSDictionary</a:t>
            </a:r>
            <a:r>
              <a:rPr lang="en-US" sz="1600" dirty="0">
                <a:solidFill>
                  <a:srgbClr val="FFFF00"/>
                </a:solidFill>
                <a:latin typeface="Consolas"/>
                <a:cs typeface="Consolas"/>
              </a:rPr>
              <a:t> *session = [[</a:t>
            </a:r>
            <a:r>
              <a:rPr lang="en-US" sz="1600" dirty="0" err="1">
                <a:solidFill>
                  <a:srgbClr val="FFFF00"/>
                </a:solidFill>
                <a:latin typeface="Consolas"/>
                <a:cs typeface="Consolas"/>
              </a:rPr>
              <a:t>NSDictionary</a:t>
            </a:r>
            <a:r>
              <a:rPr lang="en-US" sz="1600" dirty="0">
                <a:solidFill>
                  <a:srgbClr val="FFFF00"/>
                </a:solidFill>
                <a:latin typeface="Consolas"/>
                <a:cs typeface="Consolas"/>
              </a:rPr>
              <a:t> </a:t>
            </a:r>
            <a:r>
              <a:rPr lang="en-US" sz="1600" dirty="0" err="1">
                <a:solidFill>
                  <a:srgbClr val="FFFF00"/>
                </a:solidFill>
                <a:latin typeface="Consolas"/>
                <a:cs typeface="Consolas"/>
              </a:rPr>
              <a:t>alloc</a:t>
            </a:r>
            <a:r>
              <a:rPr lang="en-US" sz="1600" dirty="0">
                <a:solidFill>
                  <a:srgbClr val="FFFF00"/>
                </a:solidFill>
                <a:latin typeface="Consolas"/>
                <a:cs typeface="Consolas"/>
              </a:rPr>
              <a:t>] </a:t>
            </a:r>
            <a:r>
              <a:rPr lang="en-US" sz="1600" dirty="0" err="1">
                <a:solidFill>
                  <a:srgbClr val="FFFF00"/>
                </a:solidFill>
                <a:latin typeface="Consolas"/>
                <a:cs typeface="Consolas"/>
              </a:rPr>
              <a:t>initWithDictionary:obj</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err="1">
                <a:solidFill>
                  <a:srgbClr val="FFFF00"/>
                </a:solidFill>
                <a:latin typeface="Consolas"/>
                <a:cs typeface="Consolas"/>
              </a:rPr>
              <a:t>NSString</a:t>
            </a:r>
            <a:r>
              <a:rPr lang="en-US" sz="1600" dirty="0">
                <a:solidFill>
                  <a:srgbClr val="FFFF00"/>
                </a:solidFill>
                <a:latin typeface="Consolas"/>
                <a:cs typeface="Consolas"/>
              </a:rPr>
              <a:t> *</a:t>
            </a:r>
            <a:r>
              <a:rPr lang="en-US" sz="1600" dirty="0" err="1">
                <a:solidFill>
                  <a:srgbClr val="FFFF00"/>
                </a:solidFill>
                <a:latin typeface="Consolas"/>
                <a:cs typeface="Consolas"/>
              </a:rPr>
              <a:t>sessionCode</a:t>
            </a:r>
            <a:r>
              <a:rPr lang="en-US" sz="1600" dirty="0">
                <a:solidFill>
                  <a:srgbClr val="FFFF00"/>
                </a:solidFill>
                <a:latin typeface="Consolas"/>
                <a:cs typeface="Consolas"/>
              </a:rPr>
              <a:t> = [session </a:t>
            </a:r>
            <a:r>
              <a:rPr lang="en-US" sz="1600" dirty="0" err="1">
                <a:solidFill>
                  <a:srgbClr val="FFFF00"/>
                </a:solidFill>
                <a:latin typeface="Consolas"/>
                <a:cs typeface="Consolas"/>
              </a:rPr>
              <a:t>valueForKey</a:t>
            </a:r>
            <a:r>
              <a:rPr lang="en-US" sz="1600" dirty="0">
                <a:solidFill>
                  <a:srgbClr val="FFFF00"/>
                </a:solidFill>
                <a:latin typeface="Consolas"/>
                <a:cs typeface="Consolas"/>
              </a:rPr>
              <a:t>:@"Code"];</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a:t>
            </a:r>
            <a:r>
              <a:rPr lang="en-US" sz="1600" dirty="0" err="1">
                <a:solidFill>
                  <a:srgbClr val="FFFF00"/>
                </a:solidFill>
                <a:latin typeface="Consolas"/>
                <a:cs typeface="Consolas"/>
              </a:rPr>
              <a:t>sessionCode</a:t>
            </a:r>
            <a:r>
              <a:rPr lang="en-US" sz="1600" dirty="0">
                <a:solidFill>
                  <a:srgbClr val="FFFF00"/>
                </a:solidFill>
                <a:latin typeface="Consolas"/>
                <a:cs typeface="Consolas"/>
              </a:rPr>
              <a:t>)</a:t>
            </a:r>
            <a:r>
              <a:rPr lang="en-US" sz="1600" dirty="0" smtClean="0">
                <a:solidFill>
                  <a:srgbClr val="FFFF00"/>
                </a:solidFill>
                <a:latin typeface="Consolas"/>
                <a:cs typeface="Consolas"/>
              </a:rPr>
              <a:t>;</a:t>
            </a:r>
            <a:r>
              <a:rPr lang="en-US" sz="1600" dirty="0">
                <a:solidFill>
                  <a:srgbClr val="FFFF00"/>
                </a:solidFill>
                <a:latin typeface="Consolas"/>
                <a:cs typeface="Consolas"/>
              </a:rPr>
              <a:t>	</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p>
          <a:p>
            <a:r>
              <a:rPr lang="en-US" sz="1600" dirty="0">
                <a:solidFill>
                  <a:srgbClr val="FFFF00"/>
                </a:solidFill>
                <a:latin typeface="Consolas"/>
                <a:cs typeface="Consolas"/>
              </a:rPr>
              <a:t>	</a:t>
            </a:r>
            <a:r>
              <a:rPr lang="en-US" sz="1600" dirty="0" err="1">
                <a:solidFill>
                  <a:srgbClr val="FFFF00"/>
                </a:solidFill>
                <a:latin typeface="Consolas"/>
                <a:cs typeface="Consolas"/>
              </a:rPr>
              <a:t>NSLog</a:t>
            </a:r>
            <a:r>
              <a:rPr lang="en-US" sz="1600" dirty="0">
                <a:solidFill>
                  <a:srgbClr val="FFFF00"/>
                </a:solidFill>
                <a:latin typeface="Consolas"/>
                <a:cs typeface="Consolas"/>
              </a:rPr>
              <a:t>(@"Complete");</a:t>
            </a:r>
          </a:p>
          <a:p>
            <a:r>
              <a:rPr lang="en-US" sz="1600" dirty="0">
                <a:solidFill>
                  <a:srgbClr val="FFFF00"/>
                </a:solidFill>
                <a:latin typeface="Consolas"/>
                <a:cs typeface="Consolas"/>
              </a:rPr>
              <a:t>}</a:t>
            </a:r>
          </a:p>
        </p:txBody>
      </p:sp>
      <p:sp>
        <p:nvSpPr>
          <p:cNvPr id="17" name="Rectangle 16"/>
          <p:cNvSpPr/>
          <p:nvPr/>
        </p:nvSpPr>
        <p:spPr>
          <a:xfrm>
            <a:off x="3579813" y="1143002"/>
            <a:ext cx="3657601"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iPhoneClientViewController.m</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207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29718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“REST appears to be fairly straightforward – </a:t>
            </a:r>
          </a:p>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but how about my services use SOAP?”</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420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293812" y="3897868"/>
            <a:ext cx="814388" cy="1585914"/>
            <a:chOff x="865922" y="1494693"/>
            <a:chExt cx="1500188" cy="3033714"/>
          </a:xfrm>
        </p:grpSpPr>
        <p:pic>
          <p:nvPicPr>
            <p:cNvPr id="36" name="Picture 35"/>
            <p:cNvPicPr>
              <a:picLocks noChangeAspect="1"/>
            </p:cNvPicPr>
            <p:nvPr/>
          </p:nvPicPr>
          <p:blipFill>
            <a:blip r:embed="rId3"/>
            <a:stretch>
              <a:fillRect/>
            </a:stretch>
          </p:blipFill>
          <p:spPr>
            <a:xfrm>
              <a:off x="865922" y="1494693"/>
              <a:ext cx="1500188" cy="3033714"/>
            </a:xfrm>
            <a:prstGeom prst="rect">
              <a:avLst/>
            </a:prstGeom>
          </p:spPr>
        </p:pic>
        <p:pic>
          <p:nvPicPr>
            <p:cNvPr id="37" name="Picture 36"/>
            <p:cNvPicPr>
              <a:picLocks noChangeAspect="1"/>
            </p:cNvPicPr>
            <p:nvPr/>
          </p:nvPicPr>
          <p:blipFill>
            <a:blip r:embed="rId4"/>
            <a:stretch>
              <a:fillRect/>
            </a:stretch>
          </p:blipFill>
          <p:spPr>
            <a:xfrm>
              <a:off x="989012" y="1905000"/>
              <a:ext cx="1219200" cy="1828800"/>
            </a:xfrm>
            <a:prstGeom prst="rect">
              <a:avLst/>
            </a:prstGeom>
          </p:spPr>
        </p:pic>
      </p:grpSp>
      <p:sp>
        <p:nvSpPr>
          <p:cNvPr id="38" name="Rectangle 37"/>
          <p:cNvSpPr/>
          <p:nvPr/>
        </p:nvSpPr>
        <p:spPr>
          <a:xfrm>
            <a:off x="684213" y="5574270"/>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46" name="Rectangle 45"/>
          <p:cNvSpPr/>
          <p:nvPr/>
        </p:nvSpPr>
        <p:spPr>
          <a:xfrm>
            <a:off x="227012" y="33528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6"/>
          <a:stretch>
            <a:fillRect/>
          </a:stretch>
        </p:blipFill>
        <p:spPr>
          <a:xfrm>
            <a:off x="303212" y="1524000"/>
            <a:ext cx="1854200" cy="1854200"/>
          </a:xfrm>
          <a:prstGeom prst="rect">
            <a:avLst/>
          </a:prstGeom>
        </p:spPr>
      </p:pic>
      <p:sp>
        <p:nvSpPr>
          <p:cNvPr id="48" name="Rectangle 47"/>
          <p:cNvSpPr/>
          <p:nvPr/>
        </p:nvSpPr>
        <p:spPr>
          <a:xfrm>
            <a:off x="531814" y="10668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1905000"/>
            <a:ext cx="831669" cy="1447800"/>
            <a:chOff x="2203630" y="2667000"/>
            <a:chExt cx="984069" cy="1828800"/>
          </a:xfrm>
        </p:grpSpPr>
        <p:pic>
          <p:nvPicPr>
            <p:cNvPr id="49" name="Picture 48"/>
            <p:cNvPicPr>
              <a:picLocks noChangeAspect="1"/>
            </p:cNvPicPr>
            <p:nvPr/>
          </p:nvPicPr>
          <p:blipFill>
            <a:blip r:embed="rId7"/>
            <a:stretch>
              <a:fillRect/>
            </a:stretch>
          </p:blipFill>
          <p:spPr>
            <a:xfrm>
              <a:off x="2203630" y="2667000"/>
              <a:ext cx="984069" cy="1828800"/>
            </a:xfrm>
            <a:prstGeom prst="rect">
              <a:avLst/>
            </a:prstGeom>
          </p:spPr>
        </p:pic>
        <p:pic>
          <p:nvPicPr>
            <p:cNvPr id="50" name="Picture 49"/>
            <p:cNvPicPr>
              <a:picLocks noChangeAspect="1"/>
            </p:cNvPicPr>
            <p:nvPr/>
          </p:nvPicPr>
          <p:blipFill>
            <a:blip r:embed="rId8"/>
            <a:stretch>
              <a:fillRect/>
            </a:stretch>
          </p:blipFill>
          <p:spPr>
            <a:xfrm>
              <a:off x="2321532" y="3008924"/>
              <a:ext cx="757646" cy="1140823"/>
            </a:xfrm>
            <a:prstGeom prst="rect">
              <a:avLst/>
            </a:prstGeom>
          </p:spPr>
        </p:pic>
      </p:grpSp>
      <p:grpSp>
        <p:nvGrpSpPr>
          <p:cNvPr id="4" name="Group 3"/>
          <p:cNvGrpSpPr/>
          <p:nvPr/>
        </p:nvGrpSpPr>
        <p:grpSpPr>
          <a:xfrm>
            <a:off x="3579813" y="1371600"/>
            <a:ext cx="8534400" cy="1981200"/>
            <a:chOff x="3579812" y="1371600"/>
            <a:chExt cx="8534400" cy="1981200"/>
          </a:xfrm>
        </p:grpSpPr>
        <p:sp>
          <p:nvSpPr>
            <p:cNvPr id="19" name="TextBox 18"/>
            <p:cNvSpPr txBox="1"/>
            <p:nvPr/>
          </p:nvSpPr>
          <p:spPr>
            <a:xfrm>
              <a:off x="3579812" y="1752600"/>
              <a:ext cx="8534400" cy="16002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 [</a:t>
              </a:r>
              <a:r>
                <a:rPr lang="en-US" sz="1600" dirty="0" err="1">
                  <a:solidFill>
                    <a:srgbClr val="FFFF00"/>
                  </a:solidFill>
                  <a:latin typeface="Consolas"/>
                  <a:cs typeface="Consolas"/>
                </a:rPr>
                <a:t>ServiceContract</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public </a:t>
              </a:r>
              <a:r>
                <a:rPr lang="en-US" sz="1600" dirty="0">
                  <a:solidFill>
                    <a:srgbClr val="FFFF00"/>
                  </a:solidFill>
                  <a:latin typeface="Consolas"/>
                  <a:cs typeface="Consolas"/>
                </a:rPr>
                <a:t>interface ISOAP</a:t>
              </a:r>
            </a:p>
            <a:p>
              <a:r>
                <a:rPr lang="en-US" sz="1600" dirty="0">
                  <a:solidFill>
                    <a:srgbClr val="FFFF00"/>
                  </a:solidFill>
                  <a:latin typeface="Consolas"/>
                  <a:cs typeface="Consolas"/>
                </a:rPr>
                <a:t> </a:t>
              </a:r>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a:solidFill>
                    <a:srgbClr val="FFFF00"/>
                  </a:solidFill>
                  <a:latin typeface="Consolas"/>
                  <a:cs typeface="Consolas"/>
                </a:rPr>
                <a:t> </a:t>
              </a:r>
              <a:r>
                <a:rPr lang="en-US" sz="1600" dirty="0" smtClean="0">
                  <a:solidFill>
                    <a:srgbClr val="FFFF00"/>
                  </a:solidFill>
                  <a:latin typeface="Consolas"/>
                  <a:cs typeface="Consolas"/>
                </a:rPr>
                <a:t>    </a:t>
              </a:r>
              <a:r>
                <a:rPr lang="en-US" sz="1600" dirty="0">
                  <a:solidFill>
                    <a:srgbClr val="FFFF00"/>
                  </a:solidFill>
                  <a:latin typeface="Consolas"/>
                  <a:cs typeface="Consolas"/>
                </a:rPr>
                <a:t>[</a:t>
              </a:r>
              <a:r>
                <a:rPr lang="en-US" sz="1600" dirty="0" err="1">
                  <a:solidFill>
                    <a:srgbClr val="FFFF00"/>
                  </a:solidFill>
                  <a:latin typeface="Consolas"/>
                  <a:cs typeface="Consolas"/>
                </a:rPr>
                <a:t>OperationContract</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    </a:t>
              </a:r>
              <a:r>
                <a:rPr lang="en-US" sz="1600" dirty="0">
                  <a:solidFill>
                    <a:srgbClr val="FFFF00"/>
                  </a:solidFill>
                  <a:latin typeface="Consolas"/>
                  <a:cs typeface="Consolas"/>
                </a:rPr>
                <a:t>List&lt;</a:t>
              </a:r>
              <a:r>
                <a:rPr lang="en-US" sz="1600" dirty="0" err="1">
                  <a:solidFill>
                    <a:srgbClr val="FFFF00"/>
                  </a:solidFill>
                  <a:latin typeface="Consolas"/>
                  <a:cs typeface="Consolas"/>
                </a:rPr>
                <a:t>SessionSummary</a:t>
              </a:r>
              <a:r>
                <a:rPr lang="en-US" sz="1600" dirty="0">
                  <a:solidFill>
                    <a:srgbClr val="FFFF00"/>
                  </a:solidFill>
                  <a:latin typeface="Consolas"/>
                  <a:cs typeface="Consolas"/>
                </a:rPr>
                <a:t>&gt; </a:t>
              </a:r>
              <a:r>
                <a:rPr lang="en-US" sz="1600" dirty="0" err="1">
                  <a:solidFill>
                    <a:srgbClr val="FFFF00"/>
                  </a:solidFill>
                  <a:latin typeface="Consolas"/>
                  <a:cs typeface="Consolas"/>
                </a:rPr>
                <a:t>GetSessions</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a:t>
              </a:r>
              <a:endParaRPr lang="en-US" sz="1600" dirty="0">
                <a:solidFill>
                  <a:srgbClr val="FFFF00"/>
                </a:solidFill>
                <a:latin typeface="Consolas"/>
                <a:cs typeface="Consolas"/>
              </a:endParaRPr>
            </a:p>
          </p:txBody>
        </p:sp>
        <p:sp>
          <p:nvSpPr>
            <p:cNvPr id="20" name="Rectangle 19"/>
            <p:cNvSpPr/>
            <p:nvPr/>
          </p:nvSpPr>
          <p:spPr>
            <a:xfrm>
              <a:off x="3579812" y="137160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iSOAP.cs</a:t>
              </a:r>
              <a:endParaRPr lang="en-US" dirty="0">
                <a:solidFill>
                  <a:srgbClr val="FFFFFF"/>
                </a:solidFill>
                <a:latin typeface="Segoe UI" pitchFamily="34" charset="0"/>
                <a:ea typeface="Segoe UI" pitchFamily="34" charset="0"/>
                <a:cs typeface="Segoe UI" pitchFamily="34" charset="0"/>
              </a:endParaRPr>
            </a:p>
          </p:txBody>
        </p:sp>
      </p:grpSp>
      <p:grpSp>
        <p:nvGrpSpPr>
          <p:cNvPr id="5" name="Group 4"/>
          <p:cNvGrpSpPr/>
          <p:nvPr/>
        </p:nvGrpSpPr>
        <p:grpSpPr>
          <a:xfrm>
            <a:off x="3579813" y="3581400"/>
            <a:ext cx="8534400" cy="2209800"/>
            <a:chOff x="3579812" y="3581400"/>
            <a:chExt cx="8534400" cy="2209800"/>
          </a:xfrm>
        </p:grpSpPr>
        <p:sp>
          <p:nvSpPr>
            <p:cNvPr id="21" name="TextBox 20"/>
            <p:cNvSpPr txBox="1"/>
            <p:nvPr/>
          </p:nvSpPr>
          <p:spPr>
            <a:xfrm>
              <a:off x="3579812" y="3962400"/>
              <a:ext cx="8534400" cy="18288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public </a:t>
              </a:r>
              <a:r>
                <a:rPr lang="en-US" sz="1600" dirty="0">
                  <a:solidFill>
                    <a:srgbClr val="FFFF00"/>
                  </a:solidFill>
                  <a:latin typeface="Consolas"/>
                  <a:cs typeface="Consolas"/>
                </a:rPr>
                <a:t>class SOAP : ISOAP</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smtClean="0">
                  <a:solidFill>
                    <a:srgbClr val="FFFF00"/>
                  </a:solidFill>
                  <a:latin typeface="Consolas"/>
                  <a:cs typeface="Consolas"/>
                </a:rPr>
                <a:t>    </a:t>
              </a:r>
              <a:r>
                <a:rPr lang="en-US" sz="1600" dirty="0">
                  <a:solidFill>
                    <a:srgbClr val="FFFF00"/>
                  </a:solidFill>
                  <a:latin typeface="Consolas"/>
                  <a:cs typeface="Consolas"/>
                </a:rPr>
                <a:t>public List&lt;</a:t>
              </a:r>
              <a:r>
                <a:rPr lang="en-US" sz="1600" dirty="0" err="1">
                  <a:solidFill>
                    <a:srgbClr val="FFFF00"/>
                  </a:solidFill>
                  <a:latin typeface="Consolas"/>
                  <a:cs typeface="Consolas"/>
                </a:rPr>
                <a:t>SessionSummary</a:t>
              </a:r>
              <a:r>
                <a:rPr lang="en-US" sz="1600" dirty="0">
                  <a:solidFill>
                    <a:srgbClr val="FFFF00"/>
                  </a:solidFill>
                  <a:latin typeface="Consolas"/>
                  <a:cs typeface="Consolas"/>
                </a:rPr>
                <a:t>&gt; </a:t>
              </a:r>
              <a:r>
                <a:rPr lang="en-US" sz="1600" dirty="0" err="1">
                  <a:solidFill>
                    <a:srgbClr val="FFFF00"/>
                  </a:solidFill>
                  <a:latin typeface="Consolas"/>
                  <a:cs typeface="Consolas"/>
                </a:rPr>
                <a:t>GetSessions</a:t>
              </a:r>
              <a:r>
                <a:rPr lang="en-US" sz="1600" dirty="0">
                  <a:solidFill>
                    <a:srgbClr val="FFFF00"/>
                  </a:solidFill>
                  <a:latin typeface="Consolas"/>
                  <a:cs typeface="Consolas"/>
                </a:rPr>
                <a:t>()</a:t>
              </a:r>
            </a:p>
            <a:p>
              <a:r>
                <a:rPr lang="en-US" sz="1600" dirty="0" smtClean="0">
                  <a:solidFill>
                    <a:srgbClr val="FFFF00"/>
                  </a:solidFill>
                  <a:latin typeface="Consolas"/>
                  <a:cs typeface="Consolas"/>
                </a:rPr>
                <a:t>    </a:t>
              </a:r>
              <a:r>
                <a:rPr lang="en-US" sz="1600" dirty="0">
                  <a:solidFill>
                    <a:srgbClr val="FFFF00"/>
                  </a:solidFill>
                  <a:latin typeface="Consolas"/>
                  <a:cs typeface="Consolas"/>
                </a:rPr>
                <a:t>{</a:t>
              </a:r>
            </a:p>
            <a:p>
              <a:r>
                <a:rPr lang="en-US" sz="1600" dirty="0">
                  <a:solidFill>
                    <a:srgbClr val="FFFF00"/>
                  </a:solidFill>
                  <a:latin typeface="Consolas"/>
                  <a:cs typeface="Consolas"/>
                </a:rPr>
                <a:t>            </a:t>
              </a:r>
              <a:r>
                <a:rPr lang="en-US" sz="1600" dirty="0" smtClean="0">
                  <a:solidFill>
                    <a:srgbClr val="FFFF00"/>
                  </a:solidFill>
                  <a:latin typeface="Consolas"/>
                  <a:cs typeface="Consolas"/>
                </a:rPr>
                <a:t>// code to return active sessions</a:t>
              </a:r>
            </a:p>
            <a:p>
              <a:r>
                <a:rPr lang="en-US" sz="1600" dirty="0" smtClean="0">
                  <a:solidFill>
                    <a:srgbClr val="FFFF00"/>
                  </a:solidFill>
                  <a:latin typeface="Consolas"/>
                  <a:cs typeface="Consolas"/>
                </a:rPr>
                <a:t>    </a:t>
              </a:r>
              <a:r>
                <a:rPr lang="en-US" sz="1600" dirty="0">
                  <a:solidFill>
                    <a:srgbClr val="FFFF00"/>
                  </a:solidFill>
                  <a:latin typeface="Consolas"/>
                  <a:cs typeface="Consolas"/>
                </a:rPr>
                <a:t>}</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p:txBody>
        </p:sp>
        <p:sp>
          <p:nvSpPr>
            <p:cNvPr id="25" name="Rectangle 24"/>
            <p:cNvSpPr/>
            <p:nvPr/>
          </p:nvSpPr>
          <p:spPr>
            <a:xfrm>
              <a:off x="3579812" y="3581400"/>
              <a:ext cx="2133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SOAP.svc.cs</a:t>
              </a:r>
              <a:endParaRPr lang="en-US" dirty="0">
                <a:solidFill>
                  <a:srgbClr val="FFFFFF"/>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26764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379413" y="3352800"/>
            <a:ext cx="115062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“It’s not as easy as you were hoping!”</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7672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3434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14600"/>
            <a:ext cx="1854200" cy="1854200"/>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956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7" name="Rectangle 16"/>
          <p:cNvSpPr/>
          <p:nvPr/>
        </p:nvSpPr>
        <p:spPr>
          <a:xfrm>
            <a:off x="3275012" y="4343402"/>
            <a:ext cx="4953000" cy="646331"/>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Option 1:  </a:t>
            </a:r>
            <a:r>
              <a:rPr lang="pl-PL" b="1" dirty="0" err="1" smtClean="0">
                <a:solidFill>
                  <a:srgbClr val="FFFF00"/>
                </a:solidFill>
                <a:latin typeface="Segoe UI" pitchFamily="34" charset="0"/>
                <a:ea typeface="Segoe UI" pitchFamily="34" charset="0"/>
                <a:cs typeface="Segoe UI" pitchFamily="34" charset="0"/>
              </a:rPr>
              <a:t>Handcraft</a:t>
            </a:r>
            <a:r>
              <a:rPr lang="pl-PL" b="1" dirty="0" smtClean="0">
                <a:solidFill>
                  <a:srgbClr val="FFFF00"/>
                </a:solidFill>
                <a:latin typeface="Segoe UI" pitchFamily="34" charset="0"/>
                <a:ea typeface="Segoe UI" pitchFamily="34" charset="0"/>
                <a:cs typeface="Segoe UI" pitchFamily="34" charset="0"/>
              </a:rPr>
              <a:t> the SOAP </a:t>
            </a:r>
            <a:r>
              <a:rPr lang="pl-PL" b="1" dirty="0" err="1" smtClean="0">
                <a:solidFill>
                  <a:srgbClr val="FFFF00"/>
                </a:solidFill>
                <a:latin typeface="Segoe UI" pitchFamily="34" charset="0"/>
                <a:ea typeface="Segoe UI" pitchFamily="34" charset="0"/>
                <a:cs typeface="Segoe UI" pitchFamily="34" charset="0"/>
              </a:rPr>
              <a:t>request</a:t>
            </a:r>
            <a:r>
              <a:rPr lang="pl-PL" b="1" dirty="0" smtClean="0">
                <a:solidFill>
                  <a:srgbClr val="FFFF00"/>
                </a:solidFill>
                <a:latin typeface="Segoe UI" pitchFamily="34" charset="0"/>
                <a:ea typeface="Segoe UI" pitchFamily="34" charset="0"/>
                <a:cs typeface="Segoe UI" pitchFamily="34" charset="0"/>
              </a:rPr>
              <a:t>/handle the SOAP </a:t>
            </a:r>
            <a:r>
              <a:rPr lang="pl-PL" b="1" dirty="0" err="1" smtClean="0">
                <a:solidFill>
                  <a:srgbClr val="FFFF00"/>
                </a:solidFill>
                <a:latin typeface="Segoe UI" pitchFamily="34" charset="0"/>
                <a:ea typeface="Segoe UI" pitchFamily="34" charset="0"/>
                <a:cs typeface="Segoe UI" pitchFamily="34" charset="0"/>
              </a:rPr>
              <a:t>response</a:t>
            </a:r>
            <a:endParaRPr lang="pl-PL" b="1" dirty="0" smtClean="0">
              <a:solidFill>
                <a:srgbClr val="FFFF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0144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http</a:t>
            </a:r>
            <a:r>
              <a:rPr lang="en-US" dirty="0"/>
              <a:t>://www.comscore.com/Products_Services/Product_Index/MobiLens</a:t>
            </a:r>
          </a:p>
        </p:txBody>
      </p:sp>
      <p:sp>
        <p:nvSpPr>
          <p:cNvPr id="6" name="Rectangle 5"/>
          <p:cNvSpPr/>
          <p:nvPr/>
        </p:nvSpPr>
        <p:spPr>
          <a:xfrm>
            <a:off x="-33858" y="1519538"/>
            <a:ext cx="12188825" cy="461665"/>
          </a:xfrm>
          <a:prstGeom prst="rect">
            <a:avLst/>
          </a:prstGeom>
        </p:spPr>
        <p:txBody>
          <a:bodyPr wrap="square">
            <a:spAutoFit/>
          </a:bodyPr>
          <a:lstStyle/>
          <a:p>
            <a:pPr algn="ctr"/>
            <a:r>
              <a:rPr lang="en-US" sz="2400" smtClean="0">
                <a:latin typeface="Segoe UI" pitchFamily="34" charset="0"/>
                <a:ea typeface="Segoe UI" pitchFamily="34" charset="0"/>
                <a:cs typeface="Segoe UI" pitchFamily="34" charset="0"/>
              </a:rPr>
              <a:t>72.5m </a:t>
            </a:r>
            <a:r>
              <a:rPr lang="en-US" sz="2400" dirty="0" smtClean="0">
                <a:latin typeface="Segoe UI" pitchFamily="34" charset="0"/>
                <a:ea typeface="Segoe UI" pitchFamily="34" charset="0"/>
                <a:cs typeface="Segoe UI" pitchFamily="34" charset="0"/>
              </a:rPr>
              <a:t>Active Smartphones in US</a:t>
            </a:r>
            <a:endParaRPr lang="en-US" sz="2400" dirty="0">
              <a:latin typeface="Segoe UI" pitchFamily="34" charset="0"/>
              <a:ea typeface="Segoe UI" pitchFamily="34" charset="0"/>
              <a:cs typeface="Segoe U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74621843"/>
              </p:ext>
            </p:extLst>
          </p:nvPr>
        </p:nvGraphicFramePr>
        <p:xfrm>
          <a:off x="1997613" y="2286000"/>
          <a:ext cx="8125884" cy="2595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62942"/>
                <a:gridCol w="4062942"/>
              </a:tblGrid>
              <a:tr h="370840">
                <a:tc>
                  <a:txBody>
                    <a:bodyPr/>
                    <a:lstStyle/>
                    <a:p>
                      <a:pPr algn="ctr"/>
                      <a:r>
                        <a:rPr lang="en-US" dirty="0" smtClean="0">
                          <a:latin typeface="Segoe UI" pitchFamily="34" charset="0"/>
                          <a:ea typeface="Segoe UI" pitchFamily="34" charset="0"/>
                          <a:cs typeface="Segoe UI" pitchFamily="34" charset="0"/>
                        </a:rPr>
                        <a:t>Operating System</a:t>
                      </a:r>
                      <a:endParaRPr lang="en-US"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Share</a:t>
                      </a:r>
                      <a:r>
                        <a:rPr lang="en-US" baseline="0" dirty="0" smtClean="0">
                          <a:latin typeface="Segoe UI" pitchFamily="34" charset="0"/>
                          <a:ea typeface="Segoe UI" pitchFamily="34" charset="0"/>
                          <a:cs typeface="Segoe UI" pitchFamily="34" charset="0"/>
                        </a:rPr>
                        <a:t> (%age) Mar 2011</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Android</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34.7</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RIM</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27.1</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err="1" smtClean="0">
                          <a:latin typeface="Segoe UI" pitchFamily="34" charset="0"/>
                          <a:ea typeface="Segoe UI" pitchFamily="34" charset="0"/>
                          <a:cs typeface="Segoe UI" pitchFamily="34" charset="0"/>
                        </a:rPr>
                        <a:t>iOS</a:t>
                      </a:r>
                      <a:r>
                        <a:rPr lang="en-US" b="1" baseline="0" dirty="0" smtClean="0">
                          <a:latin typeface="Segoe UI" pitchFamily="34" charset="0"/>
                          <a:ea typeface="Segoe UI" pitchFamily="34" charset="0"/>
                          <a:cs typeface="Segoe UI" pitchFamily="34" charset="0"/>
                        </a:rPr>
                        <a:t> (Apple)</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25.5</a:t>
                      </a:r>
                      <a:endParaRPr lang="en-US" dirty="0">
                        <a:latin typeface="Segoe UI" pitchFamily="34" charset="0"/>
                        <a:ea typeface="Segoe UI" pitchFamily="34" charset="0"/>
                        <a:cs typeface="Segoe UI" pitchFamily="34" charset="0"/>
                      </a:endParaRPr>
                    </a:p>
                  </a:txBody>
                  <a:tcPr marL="121888" marR="121888"/>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Segoe UI" pitchFamily="34" charset="0"/>
                          <a:ea typeface="Segoe UI" pitchFamily="34" charset="0"/>
                          <a:cs typeface="Segoe UI" pitchFamily="34" charset="0"/>
                        </a:rPr>
                        <a:t>WM6.x/WP7</a:t>
                      </a:r>
                    </a:p>
                  </a:txBody>
                  <a:tcPr marL="121888" marR="121888"/>
                </a:tc>
                <a:tc>
                  <a:txBody>
                    <a:bodyPr/>
                    <a:lstStyle/>
                    <a:p>
                      <a:pPr algn="ctr"/>
                      <a:r>
                        <a:rPr lang="en-US" dirty="0" smtClean="0">
                          <a:latin typeface="Segoe UI" pitchFamily="34" charset="0"/>
                          <a:ea typeface="Segoe UI" pitchFamily="34" charset="0"/>
                          <a:cs typeface="Segoe UI" pitchFamily="34" charset="0"/>
                        </a:rPr>
                        <a:t>7.5</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Palm</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b="0" dirty="0" smtClean="0">
                          <a:latin typeface="Segoe UI" pitchFamily="34" charset="0"/>
                          <a:ea typeface="Segoe UI" pitchFamily="34" charset="0"/>
                          <a:cs typeface="Segoe UI" pitchFamily="34" charset="0"/>
                        </a:rPr>
                        <a:t>2.8</a:t>
                      </a:r>
                      <a:endParaRPr lang="en-US" b="0"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Other (</a:t>
                      </a:r>
                      <a:r>
                        <a:rPr lang="en-US" b="1" dirty="0" err="1" smtClean="0">
                          <a:latin typeface="Segoe UI" pitchFamily="34" charset="0"/>
                          <a:ea typeface="Segoe UI" pitchFamily="34" charset="0"/>
                          <a:cs typeface="Segoe UI" pitchFamily="34" charset="0"/>
                        </a:rPr>
                        <a:t>inc.</a:t>
                      </a:r>
                      <a:r>
                        <a:rPr lang="en-US" b="1" baseline="0" dirty="0" smtClean="0">
                          <a:latin typeface="Segoe UI" pitchFamily="34" charset="0"/>
                          <a:ea typeface="Segoe UI" pitchFamily="34" charset="0"/>
                          <a:cs typeface="Segoe UI" pitchFamily="34" charset="0"/>
                        </a:rPr>
                        <a:t> Symbian)</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2.4</a:t>
                      </a:r>
                      <a:endParaRPr lang="en-US" dirty="0">
                        <a:latin typeface="Segoe UI" pitchFamily="34" charset="0"/>
                        <a:ea typeface="Segoe UI" pitchFamily="34" charset="0"/>
                        <a:cs typeface="Segoe UI" pitchFamily="34" charset="0"/>
                      </a:endParaRPr>
                    </a:p>
                  </a:txBody>
                  <a:tcPr marL="121888" marR="121888"/>
                </a:tc>
              </a:tr>
            </a:tbl>
          </a:graphicData>
        </a:graphic>
      </p:graphicFrame>
    </p:spTree>
    <p:extLst>
      <p:ext uri="{BB962C8B-B14F-4D97-AF65-F5344CB8AC3E}">
        <p14:creationId xmlns:p14="http://schemas.microsoft.com/office/powerpoint/2010/main" val="2010197450"/>
      </p:ext>
    </p:extLst>
  </p:cSld>
  <p:clrMapOvr>
    <a:masterClrMapping/>
  </p:clrMapOvr>
  <mc:AlternateContent xmlns:mc="http://schemas.openxmlformats.org/markup-compatibility/2006" xmlns:p14="http://schemas.microsoft.com/office/powerpoint/2010/main">
    <mc:Choice Requires="p14">
      <p:transition p14:dur="0" advTm="77233"/>
    </mc:Choice>
    <mc:Fallback xmlns="">
      <p:transition xmlns:p14="http://schemas.microsoft.com/office/powerpoint/2010/main" advTm="77233"/>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3434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14600"/>
            <a:ext cx="1854200" cy="1854200"/>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956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7" name="Rectangle 16"/>
          <p:cNvSpPr/>
          <p:nvPr/>
        </p:nvSpPr>
        <p:spPr>
          <a:xfrm>
            <a:off x="3275012" y="4343402"/>
            <a:ext cx="4953000" cy="646331"/>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Option 2:  </a:t>
            </a:r>
            <a:r>
              <a:rPr lang="pl-PL" b="1" dirty="0" err="1" smtClean="0">
                <a:solidFill>
                  <a:srgbClr val="FFFF00"/>
                </a:solidFill>
                <a:latin typeface="Segoe UI" pitchFamily="34" charset="0"/>
                <a:ea typeface="Segoe UI" pitchFamily="34" charset="0"/>
                <a:cs typeface="Segoe UI" pitchFamily="34" charset="0"/>
              </a:rPr>
              <a:t>Your</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searches</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will</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likely</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take</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you</a:t>
            </a:r>
            <a:r>
              <a:rPr lang="pl-PL" b="1" dirty="0" smtClean="0">
                <a:solidFill>
                  <a:srgbClr val="FFFF00"/>
                </a:solidFill>
                <a:latin typeface="Segoe UI" pitchFamily="34" charset="0"/>
                <a:ea typeface="Segoe UI" pitchFamily="34" charset="0"/>
                <a:cs typeface="Segoe UI" pitchFamily="34" charset="0"/>
              </a:rPr>
              <a:t> down the </a:t>
            </a:r>
            <a:r>
              <a:rPr lang="pl-PL" b="1" dirty="0" err="1" smtClean="0">
                <a:solidFill>
                  <a:srgbClr val="FFFF00"/>
                </a:solidFill>
                <a:latin typeface="Segoe UI" pitchFamily="34" charset="0"/>
                <a:ea typeface="Segoe UI" pitchFamily="34" charset="0"/>
                <a:cs typeface="Segoe UI" pitchFamily="34" charset="0"/>
              </a:rPr>
              <a:t>road</a:t>
            </a:r>
            <a:r>
              <a:rPr lang="pl-PL" b="1" dirty="0" smtClean="0">
                <a:solidFill>
                  <a:srgbClr val="FFFF00"/>
                </a:solidFill>
                <a:latin typeface="Segoe UI" pitchFamily="34" charset="0"/>
                <a:ea typeface="Segoe UI" pitchFamily="34" charset="0"/>
                <a:cs typeface="Segoe UI" pitchFamily="34" charset="0"/>
              </a:rPr>
              <a:t> of </a:t>
            </a:r>
            <a:r>
              <a:rPr lang="pl-PL" b="1" dirty="0" err="1" smtClean="0">
                <a:solidFill>
                  <a:srgbClr val="FFFF00"/>
                </a:solidFill>
                <a:latin typeface="Segoe UI" pitchFamily="34" charset="0"/>
                <a:ea typeface="Segoe UI" pitchFamily="34" charset="0"/>
                <a:cs typeface="Segoe UI" pitchFamily="34" charset="0"/>
              </a:rPr>
              <a:t>gSOAP</a:t>
            </a:r>
            <a:r>
              <a:rPr lang="pl-PL" b="1" dirty="0" smtClean="0">
                <a:solidFill>
                  <a:srgbClr val="FFFF00"/>
                </a:solidFill>
                <a:latin typeface="Segoe UI" pitchFamily="34" charset="0"/>
                <a:ea typeface="Segoe UI" pitchFamily="34" charset="0"/>
                <a:cs typeface="Segoe UI" pitchFamily="34" charset="0"/>
              </a:rPr>
              <a:t> and </a:t>
            </a:r>
            <a:r>
              <a:rPr lang="pl-PL" b="1" dirty="0" err="1" smtClean="0">
                <a:solidFill>
                  <a:srgbClr val="FFFF00"/>
                </a:solidFill>
                <a:latin typeface="Segoe UI" pitchFamily="34" charset="0"/>
                <a:ea typeface="Segoe UI" pitchFamily="34" charset="0"/>
                <a:cs typeface="Segoe UI" pitchFamily="34" charset="0"/>
              </a:rPr>
              <a:t>WSMakeStubs</a:t>
            </a:r>
            <a:endParaRPr lang="pl-PL" b="1" dirty="0" smtClean="0">
              <a:solidFill>
                <a:srgbClr val="FFFF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22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3434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14600"/>
            <a:ext cx="1854200" cy="1854200"/>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956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7" name="Rectangle 16"/>
          <p:cNvSpPr/>
          <p:nvPr/>
        </p:nvSpPr>
        <p:spPr>
          <a:xfrm>
            <a:off x="3275012" y="4343402"/>
            <a:ext cx="4953000" cy="923330"/>
          </a:xfrm>
          <a:prstGeom prst="rect">
            <a:avLst/>
          </a:prstGeom>
        </p:spPr>
        <p:txBody>
          <a:bodyPr wrap="square">
            <a:spAutoFit/>
          </a:bodyPr>
          <a:lstStyle/>
          <a:p>
            <a:pPr algn="ctr"/>
            <a:r>
              <a:rPr lang="pl-PL" b="1" dirty="0" smtClean="0">
                <a:solidFill>
                  <a:srgbClr val="FFFF00"/>
                </a:solidFill>
                <a:latin typeface="Segoe UI" pitchFamily="34" charset="0"/>
                <a:ea typeface="Segoe UI" pitchFamily="34" charset="0"/>
                <a:cs typeface="Segoe UI" pitchFamily="34" charset="0"/>
              </a:rPr>
              <a:t>Option 3</a:t>
            </a:r>
            <a:r>
              <a:rPr lang="pl-PL" b="1" dirty="0">
                <a:solidFill>
                  <a:srgbClr val="FFFF00"/>
                </a:solidFill>
                <a:latin typeface="Segoe UI" pitchFamily="34" charset="0"/>
                <a:ea typeface="Segoe UI" pitchFamily="34" charset="0"/>
                <a:cs typeface="Segoe UI" pitchFamily="34" charset="0"/>
              </a:rPr>
              <a:t>:  wsdl2objc </a:t>
            </a:r>
            <a:endParaRPr lang="pl-PL" b="1" dirty="0" smtClean="0">
              <a:solidFill>
                <a:srgbClr val="FFFF00"/>
              </a:solidFill>
              <a:latin typeface="Segoe UI" pitchFamily="34" charset="0"/>
              <a:ea typeface="Segoe UI" pitchFamily="34" charset="0"/>
              <a:cs typeface="Segoe UI" pitchFamily="34" charset="0"/>
            </a:endParaRPr>
          </a:p>
          <a:p>
            <a:pPr algn="ctr"/>
            <a:r>
              <a:rPr lang="pl-PL" b="1" dirty="0" smtClean="0">
                <a:solidFill>
                  <a:srgbClr val="FFFF00"/>
                </a:solidFill>
                <a:latin typeface="Segoe UI" pitchFamily="34" charset="0"/>
                <a:ea typeface="Segoe UI" pitchFamily="34" charset="0"/>
                <a:cs typeface="Segoe UI" pitchFamily="34" charset="0"/>
              </a:rPr>
              <a:t>(</a:t>
            </a:r>
            <a:r>
              <a:rPr lang="pl-PL" b="1" dirty="0">
                <a:solidFill>
                  <a:srgbClr val="FFFF00"/>
                </a:solidFill>
                <a:latin typeface="Segoe UI" pitchFamily="34" charset="0"/>
                <a:ea typeface="Segoe UI" pitchFamily="34" charset="0"/>
                <a:cs typeface="Segoe UI" pitchFamily="34" charset="0"/>
              </a:rPr>
              <a:t>http://</a:t>
            </a:r>
            <a:r>
              <a:rPr lang="pl-PL" b="1" dirty="0" err="1">
                <a:solidFill>
                  <a:srgbClr val="FFFF00"/>
                </a:solidFill>
                <a:latin typeface="Segoe UI" pitchFamily="34" charset="0"/>
                <a:ea typeface="Segoe UI" pitchFamily="34" charset="0"/>
                <a:cs typeface="Segoe UI" pitchFamily="34" charset="0"/>
              </a:rPr>
              <a:t>code.google.com</a:t>
            </a:r>
            <a:r>
              <a:rPr lang="pl-PL" b="1" dirty="0">
                <a:solidFill>
                  <a:srgbClr val="FFFF00"/>
                </a:solidFill>
                <a:latin typeface="Segoe UI" pitchFamily="34" charset="0"/>
                <a:ea typeface="Segoe UI" pitchFamily="34" charset="0"/>
                <a:cs typeface="Segoe UI" pitchFamily="34" charset="0"/>
              </a:rPr>
              <a:t>/p/wsdl2objc</a:t>
            </a:r>
            <a:r>
              <a:rPr lang="pl-PL" b="1" dirty="0" smtClean="0">
                <a:solidFill>
                  <a:srgbClr val="FFFF00"/>
                </a:solidFill>
                <a:latin typeface="Segoe UI" pitchFamily="34" charset="0"/>
                <a:ea typeface="Segoe UI" pitchFamily="34" charset="0"/>
                <a:cs typeface="Segoe UI" pitchFamily="34" charset="0"/>
              </a:rPr>
              <a:t>/)</a:t>
            </a:r>
          </a:p>
          <a:p>
            <a:pPr algn="ctr"/>
            <a:r>
              <a:rPr lang="pl-PL" b="1" dirty="0" smtClean="0">
                <a:solidFill>
                  <a:srgbClr val="FFFF00"/>
                </a:solidFill>
                <a:latin typeface="Segoe UI" pitchFamily="34" charset="0"/>
                <a:ea typeface="Segoe UI" pitchFamily="34" charset="0"/>
                <a:cs typeface="Segoe UI" pitchFamily="34" charset="0"/>
              </a:rPr>
              <a:t>Version 0.7-pre1 </a:t>
            </a:r>
            <a:r>
              <a:rPr lang="pl-PL" b="1" dirty="0" err="1" smtClean="0">
                <a:solidFill>
                  <a:srgbClr val="FFFF00"/>
                </a:solidFill>
                <a:latin typeface="Segoe UI" pitchFamily="34" charset="0"/>
                <a:ea typeface="Segoe UI" pitchFamily="34" charset="0"/>
                <a:cs typeface="Segoe UI" pitchFamily="34" charset="0"/>
              </a:rPr>
              <a:t>recommended</a:t>
            </a:r>
            <a:endParaRPr lang="pl-PL" b="1" dirty="0" smtClean="0">
              <a:solidFill>
                <a:srgbClr val="FFFF00"/>
              </a:solidFill>
              <a:latin typeface="Segoe UI" pitchFamily="34" charset="0"/>
              <a:ea typeface="Segoe UI" pitchFamily="34" charset="0"/>
              <a:cs typeface="Segoe UI" pitchFamily="34" charset="0"/>
            </a:endParaRPr>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543" t="2746" r="3206" b="6060"/>
          <a:stretch/>
        </p:blipFill>
        <p:spPr bwMode="auto">
          <a:xfrm>
            <a:off x="2665412" y="1207817"/>
            <a:ext cx="7239000" cy="5346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409751" y="6505575"/>
            <a:ext cx="3660001" cy="369332"/>
          </a:xfrm>
          <a:prstGeom prst="rect">
            <a:avLst/>
          </a:prstGeom>
          <a:noFill/>
        </p:spPr>
        <p:txBody>
          <a:bodyPr wrap="none" rtlCol="0">
            <a:spAutoFit/>
          </a:bodyPr>
          <a:lstStyle/>
          <a:p>
            <a:r>
              <a:rPr lang="en-US" dirty="0" smtClean="0">
                <a:solidFill>
                  <a:schemeClr val="bg1"/>
                </a:solidFill>
              </a:rPr>
              <a:t>http://code.google.com/p/wsdl2objc</a:t>
            </a:r>
            <a:endParaRPr lang="en-US" dirty="0">
              <a:solidFill>
                <a:schemeClr val="bg1"/>
              </a:solidFill>
            </a:endParaRPr>
          </a:p>
        </p:txBody>
      </p:sp>
    </p:spTree>
    <p:extLst>
      <p:ext uri="{BB962C8B-B14F-4D97-AF65-F5344CB8AC3E}">
        <p14:creationId xmlns:p14="http://schemas.microsoft.com/office/powerpoint/2010/main" val="1190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3434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14600"/>
            <a:ext cx="1854200" cy="1854200"/>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956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7" name="Rectangle 16"/>
          <p:cNvSpPr/>
          <p:nvPr/>
        </p:nvSpPr>
        <p:spPr>
          <a:xfrm>
            <a:off x="3275012" y="4343402"/>
            <a:ext cx="4953000" cy="923330"/>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Option 3</a:t>
            </a:r>
            <a:r>
              <a:rPr lang="pl-PL" dirty="0">
                <a:solidFill>
                  <a:srgbClr val="FFFF00"/>
                </a:solidFill>
                <a:latin typeface="Segoe UI" pitchFamily="34" charset="0"/>
                <a:ea typeface="Segoe UI" pitchFamily="34" charset="0"/>
                <a:cs typeface="Segoe UI" pitchFamily="34" charset="0"/>
              </a:rPr>
              <a:t>:  </a:t>
            </a:r>
            <a:r>
              <a:rPr lang="pl-PL" b="1" dirty="0">
                <a:solidFill>
                  <a:srgbClr val="FFFF00"/>
                </a:solidFill>
                <a:latin typeface="Segoe UI" pitchFamily="34" charset="0"/>
                <a:ea typeface="Segoe UI" pitchFamily="34" charset="0"/>
                <a:cs typeface="Segoe UI" pitchFamily="34" charset="0"/>
              </a:rPr>
              <a:t>wsdl2objc </a:t>
            </a:r>
            <a:endParaRPr lang="pl-PL" b="1" dirty="0" smtClean="0">
              <a:solidFill>
                <a:srgbClr val="FFFF00"/>
              </a:solidFill>
              <a:latin typeface="Segoe UI" pitchFamily="34" charset="0"/>
              <a:ea typeface="Segoe UI" pitchFamily="34" charset="0"/>
              <a:cs typeface="Segoe UI" pitchFamily="34" charset="0"/>
            </a:endParaRPr>
          </a:p>
          <a:p>
            <a:pPr algn="ctr"/>
            <a:r>
              <a:rPr lang="pl-PL" dirty="0" smtClean="0">
                <a:solidFill>
                  <a:srgbClr val="FFFF00"/>
                </a:solidFill>
                <a:latin typeface="Segoe UI" pitchFamily="34" charset="0"/>
                <a:ea typeface="Segoe UI" pitchFamily="34" charset="0"/>
                <a:cs typeface="Segoe UI" pitchFamily="34" charset="0"/>
              </a:rPr>
              <a:t>(</a:t>
            </a:r>
            <a:r>
              <a:rPr lang="pl-PL" dirty="0">
                <a:solidFill>
                  <a:srgbClr val="FFFF00"/>
                </a:solidFill>
                <a:latin typeface="Segoe UI" pitchFamily="34" charset="0"/>
                <a:ea typeface="Segoe UI" pitchFamily="34" charset="0"/>
                <a:cs typeface="Segoe UI" pitchFamily="34" charset="0"/>
              </a:rPr>
              <a:t>http://</a:t>
            </a:r>
            <a:r>
              <a:rPr lang="pl-PL" dirty="0" err="1">
                <a:solidFill>
                  <a:srgbClr val="FFFF00"/>
                </a:solidFill>
                <a:latin typeface="Segoe UI" pitchFamily="34" charset="0"/>
                <a:ea typeface="Segoe UI" pitchFamily="34" charset="0"/>
                <a:cs typeface="Segoe UI" pitchFamily="34" charset="0"/>
              </a:rPr>
              <a:t>code.google.com</a:t>
            </a:r>
            <a:r>
              <a:rPr lang="pl-PL" dirty="0">
                <a:solidFill>
                  <a:srgbClr val="FFFF00"/>
                </a:solidFill>
                <a:latin typeface="Segoe UI" pitchFamily="34" charset="0"/>
                <a:ea typeface="Segoe UI" pitchFamily="34" charset="0"/>
                <a:cs typeface="Segoe UI" pitchFamily="34" charset="0"/>
              </a:rPr>
              <a:t>/p/wsdl2objc</a:t>
            </a:r>
            <a:r>
              <a:rPr lang="pl-PL" dirty="0" smtClean="0">
                <a:solidFill>
                  <a:srgbClr val="FFFF00"/>
                </a:solidFill>
                <a:latin typeface="Segoe UI" pitchFamily="34" charset="0"/>
                <a:ea typeface="Segoe UI" pitchFamily="34" charset="0"/>
                <a:cs typeface="Segoe UI" pitchFamily="34" charset="0"/>
              </a:rPr>
              <a:t>/)</a:t>
            </a:r>
          </a:p>
          <a:p>
            <a:pPr algn="ctr"/>
            <a:r>
              <a:rPr lang="pl-PL" dirty="0" smtClean="0">
                <a:solidFill>
                  <a:srgbClr val="FFFF00"/>
                </a:solidFill>
                <a:latin typeface="Segoe UI" pitchFamily="34" charset="0"/>
                <a:ea typeface="Segoe UI" pitchFamily="34" charset="0"/>
                <a:cs typeface="Segoe UI" pitchFamily="34" charset="0"/>
              </a:rPr>
              <a:t>Version 0.7-pre1 </a:t>
            </a:r>
            <a:r>
              <a:rPr lang="pl-PL" dirty="0" err="1" smtClean="0">
                <a:solidFill>
                  <a:srgbClr val="FFFF00"/>
                </a:solidFill>
                <a:latin typeface="Segoe UI" pitchFamily="34" charset="0"/>
                <a:ea typeface="Segoe UI" pitchFamily="34" charset="0"/>
                <a:cs typeface="Segoe UI" pitchFamily="34" charset="0"/>
              </a:rPr>
              <a:t>recommended</a:t>
            </a:r>
            <a:endParaRPr lang="pl-PL" dirty="0" smtClean="0">
              <a:solidFill>
                <a:srgbClr val="FFFF00"/>
              </a:solidFill>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7"/>
          <a:stretch>
            <a:fillRect/>
          </a:stretch>
        </p:blipFill>
        <p:spPr>
          <a:xfrm>
            <a:off x="1903412" y="1219200"/>
            <a:ext cx="5950962" cy="22479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a:stretch>
            <a:fillRect/>
          </a:stretch>
        </p:blipFill>
        <p:spPr>
          <a:xfrm>
            <a:off x="2836683" y="2451116"/>
            <a:ext cx="8204200" cy="3949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72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6" name="Rectangle 45"/>
          <p:cNvSpPr/>
          <p:nvPr/>
        </p:nvSpPr>
        <p:spPr>
          <a:xfrm>
            <a:off x="227012" y="4343402"/>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 (</a:t>
            </a:r>
            <a:r>
              <a:rPr lang="pl-PL" dirty="0" err="1" smtClean="0">
                <a:solidFill>
                  <a:srgbClr val="ACE58F"/>
                </a:solidFill>
                <a:latin typeface="Segoe UI" pitchFamily="34" charset="0"/>
                <a:ea typeface="Segoe UI" pitchFamily="34" charset="0"/>
                <a:cs typeface="Segoe UI" pitchFamily="34" charset="0"/>
              </a:rPr>
              <a:t>ObjC</a:t>
            </a:r>
            <a:r>
              <a:rPr lang="pl-PL" dirty="0" smtClean="0">
                <a:solidFill>
                  <a:srgbClr val="ACE58F"/>
                </a:solidFill>
                <a:latin typeface="Segoe UI" pitchFamily="34" charset="0"/>
                <a:ea typeface="Segoe UI" pitchFamily="34" charset="0"/>
                <a:cs typeface="Segoe UI" pitchFamily="34" charset="0"/>
              </a:rPr>
              <a:t>)</a:t>
            </a:r>
            <a:endParaRPr lang="en-US" dirty="0">
              <a:solidFill>
                <a:srgbClr val="ACE58F"/>
              </a:solidFill>
              <a:latin typeface="Segoe UI" pitchFamily="34" charset="0"/>
              <a:ea typeface="Segoe UI" pitchFamily="34" charset="0"/>
              <a:cs typeface="Segoe UI" pitchFamily="34" charset="0"/>
            </a:endParaRPr>
          </a:p>
        </p:txBody>
      </p:sp>
      <p:pic>
        <p:nvPicPr>
          <p:cNvPr id="47" name="Picture 46"/>
          <p:cNvPicPr>
            <a:picLocks noChangeAspect="1"/>
          </p:cNvPicPr>
          <p:nvPr/>
        </p:nvPicPr>
        <p:blipFill>
          <a:blip r:embed="rId4"/>
          <a:stretch>
            <a:fillRect/>
          </a:stretch>
        </p:blipFill>
        <p:spPr>
          <a:xfrm>
            <a:off x="303212" y="2514600"/>
            <a:ext cx="1854200" cy="1854200"/>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8" name="Group 17"/>
          <p:cNvGrpSpPr/>
          <p:nvPr/>
        </p:nvGrpSpPr>
        <p:grpSpPr>
          <a:xfrm>
            <a:off x="2005012" y="2895600"/>
            <a:ext cx="831669" cy="1447800"/>
            <a:chOff x="2203630" y="2667000"/>
            <a:chExt cx="984069" cy="1828800"/>
          </a:xfrm>
        </p:grpSpPr>
        <p:pic>
          <p:nvPicPr>
            <p:cNvPr id="49" name="Picture 48"/>
            <p:cNvPicPr>
              <a:picLocks noChangeAspect="1"/>
            </p:cNvPicPr>
            <p:nvPr/>
          </p:nvPicPr>
          <p:blipFill>
            <a:blip r:embed="rId5"/>
            <a:stretch>
              <a:fillRect/>
            </a:stretch>
          </p:blipFill>
          <p:spPr>
            <a:xfrm>
              <a:off x="2203630" y="2667000"/>
              <a:ext cx="984069" cy="1828800"/>
            </a:xfrm>
            <a:prstGeom prst="rect">
              <a:avLst/>
            </a:prstGeom>
          </p:spPr>
        </p:pic>
        <p:pic>
          <p:nvPicPr>
            <p:cNvPr id="50" name="Picture 49"/>
            <p:cNvPicPr>
              <a:picLocks noChangeAspect="1"/>
            </p:cNvPicPr>
            <p:nvPr/>
          </p:nvPicPr>
          <p:blipFill>
            <a:blip r:embed="rId6"/>
            <a:stretch>
              <a:fillRect/>
            </a:stretch>
          </p:blipFill>
          <p:spPr>
            <a:xfrm>
              <a:off x="2321532" y="3008924"/>
              <a:ext cx="757646" cy="1140823"/>
            </a:xfrm>
            <a:prstGeom prst="rect">
              <a:avLst/>
            </a:prstGeom>
          </p:spPr>
        </p:pic>
      </p:grpSp>
      <p:sp>
        <p:nvSpPr>
          <p:cNvPr id="17" name="Rectangle 16"/>
          <p:cNvSpPr/>
          <p:nvPr/>
        </p:nvSpPr>
        <p:spPr>
          <a:xfrm>
            <a:off x="3275012" y="4343402"/>
            <a:ext cx="4953000" cy="923330"/>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Option 3</a:t>
            </a:r>
            <a:r>
              <a:rPr lang="pl-PL" dirty="0">
                <a:solidFill>
                  <a:srgbClr val="FFFF00"/>
                </a:solidFill>
                <a:latin typeface="Segoe UI" pitchFamily="34" charset="0"/>
                <a:ea typeface="Segoe UI" pitchFamily="34" charset="0"/>
                <a:cs typeface="Segoe UI" pitchFamily="34" charset="0"/>
              </a:rPr>
              <a:t>:  </a:t>
            </a:r>
            <a:r>
              <a:rPr lang="pl-PL" b="1" dirty="0">
                <a:solidFill>
                  <a:srgbClr val="FFFF00"/>
                </a:solidFill>
                <a:latin typeface="Segoe UI" pitchFamily="34" charset="0"/>
                <a:ea typeface="Segoe UI" pitchFamily="34" charset="0"/>
                <a:cs typeface="Segoe UI" pitchFamily="34" charset="0"/>
              </a:rPr>
              <a:t>wsdl2objc </a:t>
            </a:r>
            <a:endParaRPr lang="pl-PL" b="1" dirty="0" smtClean="0">
              <a:solidFill>
                <a:srgbClr val="FFFF00"/>
              </a:solidFill>
              <a:latin typeface="Segoe UI" pitchFamily="34" charset="0"/>
              <a:ea typeface="Segoe UI" pitchFamily="34" charset="0"/>
              <a:cs typeface="Segoe UI" pitchFamily="34" charset="0"/>
            </a:endParaRPr>
          </a:p>
          <a:p>
            <a:pPr algn="ctr"/>
            <a:r>
              <a:rPr lang="pl-PL" dirty="0" smtClean="0">
                <a:solidFill>
                  <a:srgbClr val="FFFF00"/>
                </a:solidFill>
                <a:latin typeface="Segoe UI" pitchFamily="34" charset="0"/>
                <a:ea typeface="Segoe UI" pitchFamily="34" charset="0"/>
                <a:cs typeface="Segoe UI" pitchFamily="34" charset="0"/>
              </a:rPr>
              <a:t>(</a:t>
            </a:r>
            <a:r>
              <a:rPr lang="pl-PL" dirty="0">
                <a:solidFill>
                  <a:srgbClr val="FFFF00"/>
                </a:solidFill>
                <a:latin typeface="Segoe UI" pitchFamily="34" charset="0"/>
                <a:ea typeface="Segoe UI" pitchFamily="34" charset="0"/>
                <a:cs typeface="Segoe UI" pitchFamily="34" charset="0"/>
              </a:rPr>
              <a:t>http://</a:t>
            </a:r>
            <a:r>
              <a:rPr lang="pl-PL" dirty="0" err="1">
                <a:solidFill>
                  <a:srgbClr val="FFFF00"/>
                </a:solidFill>
                <a:latin typeface="Segoe UI" pitchFamily="34" charset="0"/>
                <a:ea typeface="Segoe UI" pitchFamily="34" charset="0"/>
                <a:cs typeface="Segoe UI" pitchFamily="34" charset="0"/>
              </a:rPr>
              <a:t>code.google.com</a:t>
            </a:r>
            <a:r>
              <a:rPr lang="pl-PL" dirty="0">
                <a:solidFill>
                  <a:srgbClr val="FFFF00"/>
                </a:solidFill>
                <a:latin typeface="Segoe UI" pitchFamily="34" charset="0"/>
                <a:ea typeface="Segoe UI" pitchFamily="34" charset="0"/>
                <a:cs typeface="Segoe UI" pitchFamily="34" charset="0"/>
              </a:rPr>
              <a:t>/p/wsdl2objc</a:t>
            </a:r>
            <a:r>
              <a:rPr lang="pl-PL" dirty="0" smtClean="0">
                <a:solidFill>
                  <a:srgbClr val="FFFF00"/>
                </a:solidFill>
                <a:latin typeface="Segoe UI" pitchFamily="34" charset="0"/>
                <a:ea typeface="Segoe UI" pitchFamily="34" charset="0"/>
                <a:cs typeface="Segoe UI" pitchFamily="34" charset="0"/>
              </a:rPr>
              <a:t>/)</a:t>
            </a:r>
          </a:p>
          <a:p>
            <a:pPr algn="ctr"/>
            <a:r>
              <a:rPr lang="pl-PL" dirty="0" smtClean="0">
                <a:solidFill>
                  <a:srgbClr val="FFFF00"/>
                </a:solidFill>
                <a:latin typeface="Segoe UI" pitchFamily="34" charset="0"/>
                <a:ea typeface="Segoe UI" pitchFamily="34" charset="0"/>
                <a:cs typeface="Segoe UI" pitchFamily="34" charset="0"/>
              </a:rPr>
              <a:t>Version 0.7-pre1 </a:t>
            </a:r>
            <a:r>
              <a:rPr lang="pl-PL" dirty="0" err="1" smtClean="0">
                <a:solidFill>
                  <a:srgbClr val="FFFF00"/>
                </a:solidFill>
                <a:latin typeface="Segoe UI" pitchFamily="34" charset="0"/>
                <a:ea typeface="Segoe UI" pitchFamily="34" charset="0"/>
                <a:cs typeface="Segoe UI" pitchFamily="34" charset="0"/>
              </a:rPr>
              <a:t>recommended</a:t>
            </a:r>
            <a:endParaRPr lang="pl-PL" dirty="0" smtClean="0">
              <a:solidFill>
                <a:srgbClr val="FFFF00"/>
              </a:solidFill>
              <a:latin typeface="Segoe UI" pitchFamily="34" charset="0"/>
              <a:ea typeface="Segoe UI" pitchFamily="34" charset="0"/>
              <a:cs typeface="Segoe UI" pitchFamily="34" charset="0"/>
            </a:endParaRPr>
          </a:p>
        </p:txBody>
      </p:sp>
      <p:sp>
        <p:nvSpPr>
          <p:cNvPr id="22" name="TextBox 21"/>
          <p:cNvSpPr txBox="1"/>
          <p:nvPr/>
        </p:nvSpPr>
        <p:spPr>
          <a:xfrm>
            <a:off x="3579813" y="1752600"/>
            <a:ext cx="8534400" cy="4800600"/>
          </a:xfrm>
          <a:prstGeom prst="rect">
            <a:avLst/>
          </a:prstGeom>
          <a:solidFill>
            <a:schemeClr val="tx1">
              <a:alpha val="70000"/>
            </a:schemeClr>
          </a:solidFill>
        </p:spPr>
        <p:txBody>
          <a:bodyPr wrap="square" rtlCol="0">
            <a:noAutofit/>
          </a:bodyPr>
          <a:lstStyle/>
          <a:p>
            <a:r>
              <a:rPr lang="en-US" sz="1600" dirty="0" err="1">
                <a:solidFill>
                  <a:srgbClr val="FFFF00"/>
                </a:solidFill>
                <a:latin typeface="Consolas"/>
                <a:cs typeface="Consolas"/>
              </a:rPr>
              <a:t>BasicHttpBinding_ISOAPBinding</a:t>
            </a:r>
            <a:r>
              <a:rPr lang="en-US" sz="1600" dirty="0">
                <a:solidFill>
                  <a:srgbClr val="FFFF00"/>
                </a:solidFill>
                <a:latin typeface="Consolas"/>
                <a:cs typeface="Consolas"/>
              </a:rPr>
              <a:t> *</a:t>
            </a:r>
            <a:r>
              <a:rPr lang="en-US" sz="1600" dirty="0" err="1">
                <a:solidFill>
                  <a:srgbClr val="FFFF00"/>
                </a:solidFill>
                <a:latin typeface="Consolas"/>
                <a:cs typeface="Consolas"/>
              </a:rPr>
              <a:t>myBinding</a:t>
            </a:r>
            <a:r>
              <a:rPr lang="en-US" sz="1600" dirty="0">
                <a:solidFill>
                  <a:srgbClr val="FFFF00"/>
                </a:solidFill>
                <a:latin typeface="Consolas"/>
                <a:cs typeface="Consolas"/>
              </a:rPr>
              <a:t> = [SOAP </a:t>
            </a:r>
            <a:r>
              <a:rPr lang="en-US" sz="1600" dirty="0" err="1">
                <a:solidFill>
                  <a:srgbClr val="FFFF00"/>
                </a:solidFill>
                <a:latin typeface="Consolas"/>
                <a:cs typeface="Consolas"/>
              </a:rPr>
              <a:t>BasicHttpBinding_ISOAPBinding</a:t>
            </a:r>
            <a:r>
              <a:rPr lang="en-US" sz="1600" dirty="0">
                <a:solidFill>
                  <a:srgbClr val="FFFF00"/>
                </a:solidFill>
                <a:latin typeface="Consolas"/>
                <a:cs typeface="Consolas"/>
              </a:rPr>
              <a:t>];</a:t>
            </a:r>
          </a:p>
          <a:p>
            <a:r>
              <a:rPr lang="en-US" sz="1600" dirty="0" err="1" smtClean="0">
                <a:solidFill>
                  <a:srgbClr val="FFFF00"/>
                </a:solidFill>
                <a:latin typeface="Consolas"/>
                <a:cs typeface="Consolas"/>
              </a:rPr>
              <a:t>myBinding.logXMLInOut</a:t>
            </a:r>
            <a:r>
              <a:rPr lang="en-US" sz="1600" dirty="0" smtClean="0">
                <a:solidFill>
                  <a:srgbClr val="FFFF00"/>
                </a:solidFill>
                <a:latin typeface="Consolas"/>
                <a:cs typeface="Consolas"/>
              </a:rPr>
              <a:t> </a:t>
            </a:r>
            <a:r>
              <a:rPr lang="en-US" sz="1600" dirty="0">
                <a:solidFill>
                  <a:srgbClr val="FFFF00"/>
                </a:solidFill>
                <a:latin typeface="Consolas"/>
                <a:cs typeface="Consolas"/>
              </a:rPr>
              <a:t>= true;</a:t>
            </a:r>
          </a:p>
          <a:p>
            <a:r>
              <a:rPr lang="en-US" sz="1600" dirty="0">
                <a:solidFill>
                  <a:srgbClr val="FFFF00"/>
                </a:solidFill>
                <a:latin typeface="Consolas"/>
                <a:cs typeface="Consolas"/>
              </a:rPr>
              <a:t>	</a:t>
            </a:r>
          </a:p>
          <a:p>
            <a:r>
              <a:rPr lang="en-US" sz="1600" dirty="0" err="1" smtClean="0">
                <a:solidFill>
                  <a:srgbClr val="FFFF00"/>
                </a:solidFill>
                <a:latin typeface="Consolas"/>
                <a:cs typeface="Consolas"/>
              </a:rPr>
              <a:t>SOAP_GetTitleForCode</a:t>
            </a:r>
            <a:r>
              <a:rPr lang="en-US" sz="1600" dirty="0" smtClean="0">
                <a:solidFill>
                  <a:srgbClr val="FFFF00"/>
                </a:solidFill>
                <a:latin typeface="Consolas"/>
                <a:cs typeface="Consolas"/>
              </a:rPr>
              <a:t> </a:t>
            </a:r>
            <a:r>
              <a:rPr lang="en-US" sz="1600" dirty="0">
                <a:solidFill>
                  <a:srgbClr val="FFFF00"/>
                </a:solidFill>
                <a:latin typeface="Consolas"/>
                <a:cs typeface="Consolas"/>
              </a:rPr>
              <a:t>*parameters = [[</a:t>
            </a:r>
            <a:r>
              <a:rPr lang="en-US" sz="1600" dirty="0" err="1">
                <a:solidFill>
                  <a:srgbClr val="FFFF00"/>
                </a:solidFill>
                <a:latin typeface="Consolas"/>
                <a:cs typeface="Consolas"/>
              </a:rPr>
              <a:t>SOAP_GetTitleForCode</a:t>
            </a:r>
            <a:r>
              <a:rPr lang="en-US" sz="1600" dirty="0">
                <a:solidFill>
                  <a:srgbClr val="FFFF00"/>
                </a:solidFill>
                <a:latin typeface="Consolas"/>
                <a:cs typeface="Consolas"/>
              </a:rPr>
              <a:t> new] </a:t>
            </a:r>
            <a:r>
              <a:rPr lang="en-US" sz="1600" dirty="0" err="1">
                <a:solidFill>
                  <a:srgbClr val="FFFF00"/>
                </a:solidFill>
                <a:latin typeface="Consolas"/>
                <a:cs typeface="Consolas"/>
              </a:rPr>
              <a:t>autorelease</a:t>
            </a:r>
            <a:r>
              <a:rPr lang="en-US" sz="1600" dirty="0">
                <a:solidFill>
                  <a:srgbClr val="FFFF00"/>
                </a:solidFill>
                <a:latin typeface="Consolas"/>
                <a:cs typeface="Consolas"/>
              </a:rPr>
              <a:t>];</a:t>
            </a:r>
          </a:p>
          <a:p>
            <a:r>
              <a:rPr lang="en-US" sz="1600" dirty="0" err="1" smtClean="0">
                <a:solidFill>
                  <a:srgbClr val="FFFF00"/>
                </a:solidFill>
                <a:latin typeface="Consolas"/>
                <a:cs typeface="Consolas"/>
              </a:rPr>
              <a:t>parameters.code</a:t>
            </a:r>
            <a:r>
              <a:rPr lang="en-US" sz="1600" dirty="0" smtClean="0">
                <a:solidFill>
                  <a:srgbClr val="FFFF00"/>
                </a:solidFill>
                <a:latin typeface="Consolas"/>
                <a:cs typeface="Consolas"/>
              </a:rPr>
              <a:t> </a:t>
            </a:r>
            <a:r>
              <a:rPr lang="en-US" sz="1600" dirty="0">
                <a:solidFill>
                  <a:srgbClr val="FFFF00"/>
                </a:solidFill>
                <a:latin typeface="Consolas"/>
                <a:cs typeface="Consolas"/>
              </a:rPr>
              <a:t>= [[</a:t>
            </a:r>
            <a:r>
              <a:rPr lang="en-US" sz="1600" dirty="0" err="1">
                <a:solidFill>
                  <a:srgbClr val="FFFF00"/>
                </a:solidFill>
                <a:latin typeface="Consolas"/>
                <a:cs typeface="Consolas"/>
              </a:rPr>
              <a:t>NSString</a:t>
            </a:r>
            <a:r>
              <a:rPr lang="en-US" sz="1600" dirty="0">
                <a:solidFill>
                  <a:srgbClr val="FFFF00"/>
                </a:solidFill>
                <a:latin typeface="Consolas"/>
                <a:cs typeface="Consolas"/>
              </a:rPr>
              <a:t> </a:t>
            </a:r>
            <a:r>
              <a:rPr lang="en-US" sz="1600" dirty="0" err="1">
                <a:solidFill>
                  <a:srgbClr val="FFFF00"/>
                </a:solidFill>
                <a:latin typeface="Consolas"/>
                <a:cs typeface="Consolas"/>
              </a:rPr>
              <a:t>alloc</a:t>
            </a:r>
            <a:r>
              <a:rPr lang="en-US" sz="1600" dirty="0">
                <a:solidFill>
                  <a:srgbClr val="FFFF00"/>
                </a:solidFill>
                <a:latin typeface="Consolas"/>
                <a:cs typeface="Consolas"/>
              </a:rPr>
              <a:t>]</a:t>
            </a:r>
            <a:r>
              <a:rPr lang="en-US" sz="1600" dirty="0" err="1">
                <a:solidFill>
                  <a:srgbClr val="FFFF00"/>
                </a:solidFill>
                <a:latin typeface="Consolas"/>
                <a:cs typeface="Consolas"/>
              </a:rPr>
              <a:t>initWithString</a:t>
            </a:r>
            <a:r>
              <a:rPr lang="en-US" sz="1600" dirty="0">
                <a:solidFill>
                  <a:srgbClr val="FFFF00"/>
                </a:solidFill>
                <a:latin typeface="Consolas"/>
                <a:cs typeface="Consolas"/>
              </a:rPr>
              <a:t>:[</a:t>
            </a:r>
            <a:r>
              <a:rPr lang="en-US" sz="1600" dirty="0" err="1">
                <a:solidFill>
                  <a:srgbClr val="FFFF00"/>
                </a:solidFill>
                <a:latin typeface="Consolas"/>
                <a:cs typeface="Consolas"/>
              </a:rPr>
              <a:t>numberTextField</a:t>
            </a:r>
            <a:r>
              <a:rPr lang="en-US" sz="1600" dirty="0">
                <a:solidFill>
                  <a:srgbClr val="FFFF00"/>
                </a:solidFill>
                <a:latin typeface="Consolas"/>
                <a:cs typeface="Consolas"/>
              </a:rPr>
              <a:t> text]];</a:t>
            </a:r>
          </a:p>
          <a:p>
            <a:r>
              <a:rPr lang="en-US" sz="1600" dirty="0">
                <a:solidFill>
                  <a:srgbClr val="FFFF00"/>
                </a:solidFill>
                <a:latin typeface="Consolas"/>
                <a:cs typeface="Consolas"/>
              </a:rPr>
              <a:t>	</a:t>
            </a:r>
          </a:p>
          <a:p>
            <a:r>
              <a:rPr lang="en-US" sz="1600" dirty="0" err="1" smtClean="0">
                <a:solidFill>
                  <a:schemeClr val="bg1"/>
                </a:solidFill>
                <a:latin typeface="Consolas"/>
                <a:cs typeface="Consolas"/>
              </a:rPr>
              <a:t>BasicHttpBinding_ISOAPBindingResponse</a:t>
            </a:r>
            <a:r>
              <a:rPr lang="en-US" sz="1600" dirty="0" smtClean="0">
                <a:solidFill>
                  <a:schemeClr val="bg1"/>
                </a:solidFill>
                <a:latin typeface="Consolas"/>
                <a:cs typeface="Consolas"/>
              </a:rPr>
              <a:t> </a:t>
            </a:r>
            <a:r>
              <a:rPr lang="en-US" sz="1600" dirty="0">
                <a:solidFill>
                  <a:schemeClr val="bg1"/>
                </a:solidFill>
                <a:latin typeface="Consolas"/>
                <a:cs typeface="Consolas"/>
              </a:rPr>
              <a:t>*response = [</a:t>
            </a:r>
            <a:r>
              <a:rPr lang="en-US" sz="1600" dirty="0" err="1">
                <a:solidFill>
                  <a:schemeClr val="bg1"/>
                </a:solidFill>
                <a:latin typeface="Consolas"/>
                <a:cs typeface="Consolas"/>
              </a:rPr>
              <a:t>myBinding</a:t>
            </a:r>
            <a:r>
              <a:rPr lang="en-US" sz="1600" dirty="0">
                <a:solidFill>
                  <a:schemeClr val="bg1"/>
                </a:solidFill>
                <a:latin typeface="Consolas"/>
                <a:cs typeface="Consolas"/>
              </a:rPr>
              <a:t> </a:t>
            </a:r>
            <a:r>
              <a:rPr lang="en-US" sz="1600" dirty="0" err="1">
                <a:solidFill>
                  <a:schemeClr val="bg1"/>
                </a:solidFill>
                <a:latin typeface="Consolas"/>
                <a:cs typeface="Consolas"/>
              </a:rPr>
              <a:t>GetTitleForCodeUsingParameters:parameters</a:t>
            </a:r>
            <a:r>
              <a:rPr lang="en-US" sz="1600" dirty="0">
                <a:solidFill>
                  <a:schemeClr val="bg1"/>
                </a:solidFill>
                <a:latin typeface="Consolas"/>
                <a:cs typeface="Consolas"/>
              </a:rPr>
              <a:t>];</a:t>
            </a:r>
          </a:p>
          <a:p>
            <a:r>
              <a:rPr lang="en-US" sz="1600" dirty="0">
                <a:solidFill>
                  <a:srgbClr val="FFFF00"/>
                </a:solidFill>
                <a:latin typeface="Consolas"/>
                <a:cs typeface="Consolas"/>
              </a:rPr>
              <a:t>	</a:t>
            </a:r>
          </a:p>
          <a:p>
            <a:r>
              <a:rPr lang="en-US" sz="1600" dirty="0" err="1" smtClean="0">
                <a:solidFill>
                  <a:srgbClr val="FFFF00"/>
                </a:solidFill>
                <a:latin typeface="Consolas"/>
                <a:cs typeface="Consolas"/>
              </a:rPr>
              <a:t>NSArray</a:t>
            </a:r>
            <a:r>
              <a:rPr lang="en-US" sz="1600" dirty="0" smtClean="0">
                <a:solidFill>
                  <a:srgbClr val="FFFF00"/>
                </a:solidFill>
                <a:latin typeface="Consolas"/>
                <a:cs typeface="Consolas"/>
              </a:rPr>
              <a:t> </a:t>
            </a:r>
            <a:r>
              <a:rPr lang="en-US" sz="1600" dirty="0">
                <a:solidFill>
                  <a:srgbClr val="FFFF00"/>
                </a:solidFill>
                <a:latin typeface="Consolas"/>
                <a:cs typeface="Consolas"/>
              </a:rPr>
              <a:t>*</a:t>
            </a:r>
            <a:r>
              <a:rPr lang="en-US" sz="1600" dirty="0" err="1">
                <a:solidFill>
                  <a:srgbClr val="FFFF00"/>
                </a:solidFill>
                <a:latin typeface="Consolas"/>
                <a:cs typeface="Consolas"/>
              </a:rPr>
              <a:t>responseBodyParts</a:t>
            </a:r>
            <a:r>
              <a:rPr lang="en-US" sz="1600" dirty="0">
                <a:solidFill>
                  <a:srgbClr val="FFFF00"/>
                </a:solidFill>
                <a:latin typeface="Consolas"/>
                <a:cs typeface="Consolas"/>
              </a:rPr>
              <a:t> = </a:t>
            </a:r>
            <a:r>
              <a:rPr lang="en-US" sz="1600" dirty="0" err="1">
                <a:solidFill>
                  <a:srgbClr val="FFFF00"/>
                </a:solidFill>
                <a:latin typeface="Consolas"/>
                <a:cs typeface="Consolas"/>
              </a:rPr>
              <a:t>response.bodyParts</a:t>
            </a:r>
            <a:r>
              <a:rPr lang="en-US" sz="1600" dirty="0">
                <a:solidFill>
                  <a:srgbClr val="FFFF00"/>
                </a:solidFill>
                <a:latin typeface="Consolas"/>
                <a:cs typeface="Consolas"/>
              </a:rPr>
              <a:t>;</a:t>
            </a:r>
          </a:p>
          <a:p>
            <a:r>
              <a:rPr lang="en-US" sz="1600" dirty="0" smtClean="0">
                <a:solidFill>
                  <a:srgbClr val="FFFF00"/>
                </a:solidFill>
                <a:latin typeface="Consolas"/>
                <a:cs typeface="Consolas"/>
              </a:rPr>
              <a:t>for </a:t>
            </a:r>
            <a:r>
              <a:rPr lang="en-US" sz="1600" dirty="0">
                <a:solidFill>
                  <a:srgbClr val="FFFF00"/>
                </a:solidFill>
                <a:latin typeface="Consolas"/>
                <a:cs typeface="Consolas"/>
              </a:rPr>
              <a:t>(id </a:t>
            </a:r>
            <a:r>
              <a:rPr lang="en-US" sz="1600" dirty="0" err="1">
                <a:solidFill>
                  <a:srgbClr val="FFFF00"/>
                </a:solidFill>
                <a:latin typeface="Consolas"/>
                <a:cs typeface="Consolas"/>
              </a:rPr>
              <a:t>bodyPart</a:t>
            </a:r>
            <a:r>
              <a:rPr lang="en-US" sz="1600" dirty="0">
                <a:solidFill>
                  <a:srgbClr val="FFFF00"/>
                </a:solidFill>
                <a:latin typeface="Consolas"/>
                <a:cs typeface="Consolas"/>
              </a:rPr>
              <a:t> in </a:t>
            </a:r>
            <a:r>
              <a:rPr lang="en-US" sz="1600" dirty="0" err="1">
                <a:solidFill>
                  <a:srgbClr val="FFFF00"/>
                </a:solidFill>
                <a:latin typeface="Consolas"/>
                <a:cs typeface="Consolas"/>
              </a:rPr>
              <a:t>responseBodyParts</a:t>
            </a:r>
            <a:r>
              <a:rPr lang="en-US" sz="1600" dirty="0">
                <a:solidFill>
                  <a:srgbClr val="FFFF00"/>
                </a:solidFill>
                <a:latin typeface="Consolas"/>
                <a:cs typeface="Consolas"/>
              </a:rPr>
              <a:t>)</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a:solidFill>
                  <a:srgbClr val="FFFF00"/>
                </a:solidFill>
                <a:latin typeface="Consolas"/>
                <a:cs typeface="Consolas"/>
              </a:rPr>
              <a:t>	</a:t>
            </a:r>
            <a:r>
              <a:rPr lang="en-US" sz="1600" dirty="0" err="1">
                <a:solidFill>
                  <a:srgbClr val="FFFF00"/>
                </a:solidFill>
                <a:latin typeface="Consolas"/>
                <a:cs typeface="Consolas"/>
              </a:rPr>
              <a:t>NSString</a:t>
            </a:r>
            <a:r>
              <a:rPr lang="en-US" sz="1600" dirty="0">
                <a:solidFill>
                  <a:srgbClr val="FFFF00"/>
                </a:solidFill>
                <a:latin typeface="Consolas"/>
                <a:cs typeface="Consolas"/>
              </a:rPr>
              <a:t> *message = [</a:t>
            </a:r>
            <a:r>
              <a:rPr lang="en-US" sz="1600" dirty="0" err="1">
                <a:solidFill>
                  <a:srgbClr val="FFFF00"/>
                </a:solidFill>
                <a:latin typeface="Consolas"/>
                <a:cs typeface="Consolas"/>
              </a:rPr>
              <a:t>bodyPart</a:t>
            </a:r>
            <a:r>
              <a:rPr lang="en-US" sz="1600" dirty="0">
                <a:solidFill>
                  <a:srgbClr val="FFFF00"/>
                </a:solidFill>
                <a:latin typeface="Consolas"/>
                <a:cs typeface="Consolas"/>
              </a:rPr>
              <a:t> </a:t>
            </a:r>
            <a:r>
              <a:rPr lang="en-US" sz="1600" dirty="0" err="1">
                <a:solidFill>
                  <a:srgbClr val="FFFF00"/>
                </a:solidFill>
                <a:latin typeface="Consolas"/>
                <a:cs typeface="Consolas"/>
              </a:rPr>
              <a:t>GetTitleForCodeResult</a:t>
            </a:r>
            <a:r>
              <a:rPr lang="en-US" sz="1600" dirty="0">
                <a:solidFill>
                  <a:srgbClr val="FFFF00"/>
                </a:solidFill>
                <a:latin typeface="Consolas"/>
                <a:cs typeface="Consolas"/>
              </a:rPr>
              <a:t>]</a:t>
            </a:r>
            <a:r>
              <a:rPr lang="en-US" sz="1600" dirty="0" smtClean="0">
                <a:solidFill>
                  <a:srgbClr val="FFFF00"/>
                </a:solidFill>
                <a:latin typeface="Consolas"/>
                <a:cs typeface="Consolas"/>
              </a:rPr>
              <a:t>;</a:t>
            </a:r>
            <a:r>
              <a:rPr lang="en-US" sz="1600" dirty="0">
                <a:solidFill>
                  <a:srgbClr val="FFFF00"/>
                </a:solidFill>
                <a:latin typeface="Consolas"/>
                <a:cs typeface="Consolas"/>
              </a:rPr>
              <a:t>	</a:t>
            </a:r>
          </a:p>
          <a:p>
            <a:r>
              <a:rPr lang="en-US" sz="1600" dirty="0">
                <a:solidFill>
                  <a:srgbClr val="FFFF00"/>
                </a:solidFill>
                <a:latin typeface="Consolas"/>
                <a:cs typeface="Consolas"/>
              </a:rPr>
              <a:t>}</a:t>
            </a:r>
          </a:p>
        </p:txBody>
      </p:sp>
      <p:sp>
        <p:nvSpPr>
          <p:cNvPr id="25" name="Rectangle 24"/>
          <p:cNvSpPr/>
          <p:nvPr/>
        </p:nvSpPr>
        <p:spPr>
          <a:xfrm>
            <a:off x="3579811" y="1371602"/>
            <a:ext cx="39624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iPhoneClientViewController.m</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714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Consuming REST and SOAP based services on iPhone/iPad</a:t>
            </a:r>
            <a:endParaRPr lang="en-US" sz="2800"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7222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2004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“Great!  Is it a similar process on Android?”</a:t>
            </a:r>
            <a:endParaRPr lang="en-US" sz="28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58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sp>
        <p:nvSpPr>
          <p:cNvPr id="21" name="Rectangle 20"/>
          <p:cNvSpPr/>
          <p:nvPr/>
        </p:nvSpPr>
        <p:spPr>
          <a:xfrm>
            <a:off x="531814" y="4941334"/>
            <a:ext cx="2133600" cy="1200329"/>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1:  </a:t>
            </a:r>
            <a:r>
              <a:rPr lang="pl-PL" dirty="0" err="1" smtClean="0">
                <a:solidFill>
                  <a:srgbClr val="FFFF00"/>
                </a:solidFill>
                <a:latin typeface="Segoe UI" pitchFamily="34" charset="0"/>
                <a:ea typeface="Segoe UI" pitchFamily="34" charset="0"/>
                <a:cs typeface="Segoe UI" pitchFamily="34" charset="0"/>
              </a:rPr>
              <a:t>Use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HttpClient</a:t>
            </a:r>
            <a:r>
              <a:rPr lang="pl-PL" dirty="0" smtClean="0">
                <a:solidFill>
                  <a:srgbClr val="FFFF00"/>
                </a:solidFill>
                <a:latin typeface="Segoe UI" pitchFamily="34" charset="0"/>
                <a:ea typeface="Segoe UI" pitchFamily="34" charset="0"/>
                <a:cs typeface="Segoe UI" pitchFamily="34" charset="0"/>
              </a:rPr>
              <a:t> and </a:t>
            </a:r>
            <a:r>
              <a:rPr lang="pl-PL" dirty="0" err="1" smtClean="0">
                <a:solidFill>
                  <a:srgbClr val="FFFF00"/>
                </a:solidFill>
                <a:latin typeface="Segoe UI" pitchFamily="34" charset="0"/>
                <a:ea typeface="Segoe UI" pitchFamily="34" charset="0"/>
                <a:cs typeface="Segoe UI" pitchFamily="34" charset="0"/>
              </a:rPr>
              <a:t>HttpGet</a:t>
            </a:r>
            <a:r>
              <a:rPr lang="pl-PL" dirty="0" smtClean="0">
                <a:solidFill>
                  <a:srgbClr val="FFFF00"/>
                </a:solidFill>
                <a:latin typeface="Segoe UI" pitchFamily="34" charset="0"/>
                <a:ea typeface="Segoe UI" pitchFamily="34" charset="0"/>
                <a:cs typeface="Segoe UI" pitchFamily="34" charset="0"/>
              </a:rPr>
              <a:t> to </a:t>
            </a:r>
            <a:r>
              <a:rPr lang="pl-PL" dirty="0" err="1" smtClean="0">
                <a:solidFill>
                  <a:srgbClr val="FFFF00"/>
                </a:solidFill>
                <a:latin typeface="Segoe UI" pitchFamily="34" charset="0"/>
                <a:ea typeface="Segoe UI" pitchFamily="34" charset="0"/>
                <a:cs typeface="Segoe UI" pitchFamily="34" charset="0"/>
              </a:rPr>
              <a:t>make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connection</a:t>
            </a:r>
            <a:endParaRPr lang="pl-PL" dirty="0" smtClean="0">
              <a:solidFill>
                <a:srgbClr val="FFFF00"/>
              </a:solidFill>
              <a:latin typeface="Segoe UI" pitchFamily="34" charset="0"/>
              <a:ea typeface="Segoe UI" pitchFamily="34" charset="0"/>
              <a:cs typeface="Segoe UI" pitchFamily="34" charset="0"/>
            </a:endParaRPr>
          </a:p>
        </p:txBody>
      </p:sp>
      <p:grpSp>
        <p:nvGrpSpPr>
          <p:cNvPr id="16" name="Group 15"/>
          <p:cNvGrpSpPr/>
          <p:nvPr/>
        </p:nvGrpSpPr>
        <p:grpSpPr>
          <a:xfrm>
            <a:off x="1217612" y="2743200"/>
            <a:ext cx="814388" cy="1585914"/>
            <a:chOff x="865922" y="1494693"/>
            <a:chExt cx="1500188" cy="3033714"/>
          </a:xfrm>
        </p:grpSpPr>
        <p:pic>
          <p:nvPicPr>
            <p:cNvPr id="17" name="Picture 16"/>
            <p:cNvPicPr>
              <a:picLocks noChangeAspect="1"/>
            </p:cNvPicPr>
            <p:nvPr/>
          </p:nvPicPr>
          <p:blipFill>
            <a:blip r:embed="rId4"/>
            <a:stretch>
              <a:fillRect/>
            </a:stretch>
          </p:blipFill>
          <p:spPr>
            <a:xfrm>
              <a:off x="865922" y="1494693"/>
              <a:ext cx="1500188" cy="3033714"/>
            </a:xfrm>
            <a:prstGeom prst="rect">
              <a:avLst/>
            </a:prstGeom>
          </p:spPr>
        </p:pic>
        <p:pic>
          <p:nvPicPr>
            <p:cNvPr id="19" name="Picture 18"/>
            <p:cNvPicPr>
              <a:picLocks noChangeAspect="1"/>
            </p:cNvPicPr>
            <p:nvPr/>
          </p:nvPicPr>
          <p:blipFill>
            <a:blip r:embed="rId5"/>
            <a:stretch>
              <a:fillRect/>
            </a:stretch>
          </p:blipFill>
          <p:spPr>
            <a:xfrm>
              <a:off x="989012" y="1905000"/>
              <a:ext cx="1219200" cy="1828800"/>
            </a:xfrm>
            <a:prstGeom prst="rect">
              <a:avLst/>
            </a:prstGeom>
          </p:spPr>
        </p:pic>
      </p:grpSp>
      <p:sp>
        <p:nvSpPr>
          <p:cNvPr id="20" name="Rectangle 19"/>
          <p:cNvSpPr/>
          <p:nvPr/>
        </p:nvSpPr>
        <p:spPr>
          <a:xfrm>
            <a:off x="608014" y="44196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grpSp>
        <p:nvGrpSpPr>
          <p:cNvPr id="4" name="Group 3"/>
          <p:cNvGrpSpPr/>
          <p:nvPr/>
        </p:nvGrpSpPr>
        <p:grpSpPr>
          <a:xfrm>
            <a:off x="3579813" y="2362200"/>
            <a:ext cx="8534400" cy="2286000"/>
            <a:chOff x="3579812" y="2362200"/>
            <a:chExt cx="8534400" cy="2286000"/>
          </a:xfrm>
        </p:grpSpPr>
        <p:sp>
          <p:nvSpPr>
            <p:cNvPr id="25" name="TextBox 24"/>
            <p:cNvSpPr txBox="1"/>
            <p:nvPr/>
          </p:nvSpPr>
          <p:spPr>
            <a:xfrm>
              <a:off x="3579812" y="2743200"/>
              <a:ext cx="8534400" cy="1905000"/>
            </a:xfrm>
            <a:prstGeom prst="rect">
              <a:avLst/>
            </a:prstGeom>
            <a:solidFill>
              <a:schemeClr val="tx1">
                <a:alpha val="70000"/>
              </a:schemeClr>
            </a:solidFill>
          </p:spPr>
          <p:txBody>
            <a:bodyPr wrap="square" rtlCol="0">
              <a:noAutofit/>
            </a:bodyPr>
            <a:lstStyle/>
            <a:p>
              <a:r>
                <a:rPr lang="en-US" sz="1600" dirty="0" err="1" smtClean="0">
                  <a:solidFill>
                    <a:srgbClr val="FFFF00"/>
                  </a:solidFill>
                  <a:latin typeface="Consolas"/>
                  <a:cs typeface="Consolas"/>
                </a:rPr>
                <a:t>HttpClient</a:t>
              </a:r>
              <a:r>
                <a:rPr lang="en-US" sz="1600" dirty="0" smtClean="0">
                  <a:solidFill>
                    <a:srgbClr val="FFFF00"/>
                  </a:solidFill>
                  <a:latin typeface="Consolas"/>
                  <a:cs typeface="Consolas"/>
                </a:rPr>
                <a:t> </a:t>
              </a:r>
              <a:r>
                <a:rPr lang="en-US" sz="1600" dirty="0" err="1">
                  <a:solidFill>
                    <a:srgbClr val="FFFF00"/>
                  </a:solidFill>
                  <a:latin typeface="Consolas"/>
                  <a:cs typeface="Consolas"/>
                </a:rPr>
                <a:t>httpClient</a:t>
              </a:r>
              <a:r>
                <a:rPr lang="en-US" sz="1600" dirty="0">
                  <a:solidFill>
                    <a:srgbClr val="FFFF00"/>
                  </a:solidFill>
                  <a:latin typeface="Consolas"/>
                  <a:cs typeface="Consolas"/>
                </a:rPr>
                <a:t> = new </a:t>
              </a:r>
              <a:r>
                <a:rPr lang="en-US" sz="1600" dirty="0" err="1">
                  <a:solidFill>
                    <a:srgbClr val="FFFF00"/>
                  </a:solidFill>
                  <a:latin typeface="Consolas"/>
                  <a:cs typeface="Consolas"/>
                </a:rPr>
                <a:t>DefaultHttpClient</a:t>
              </a:r>
              <a:r>
                <a:rPr lang="en-US" sz="1600" dirty="0">
                  <a:solidFill>
                    <a:srgbClr val="FFFF00"/>
                  </a:solidFill>
                  <a:latin typeface="Consolas"/>
                  <a:cs typeface="Consolas"/>
                </a:rPr>
                <a:t>();</a:t>
              </a:r>
            </a:p>
            <a:p>
              <a:r>
                <a:rPr lang="en-US" sz="1600" dirty="0" err="1" smtClean="0">
                  <a:solidFill>
                    <a:srgbClr val="FFFF00"/>
                  </a:solidFill>
                  <a:latin typeface="Consolas"/>
                  <a:cs typeface="Consolas"/>
                </a:rPr>
                <a:t>HttpGet</a:t>
              </a:r>
              <a:r>
                <a:rPr lang="en-US" sz="1600" dirty="0" smtClean="0">
                  <a:solidFill>
                    <a:srgbClr val="FFFF00"/>
                  </a:solidFill>
                  <a:latin typeface="Consolas"/>
                  <a:cs typeface="Consolas"/>
                </a:rPr>
                <a:t> </a:t>
              </a:r>
              <a:r>
                <a:rPr lang="en-US" sz="1600" dirty="0">
                  <a:solidFill>
                    <a:srgbClr val="FFFF00"/>
                  </a:solidFill>
                  <a:latin typeface="Consolas"/>
                  <a:cs typeface="Consolas"/>
                </a:rPr>
                <a:t>request = new </a:t>
              </a:r>
              <a:r>
                <a:rPr lang="en-US" sz="1600" dirty="0" err="1">
                  <a:solidFill>
                    <a:srgbClr val="FFFF00"/>
                  </a:solidFill>
                  <a:latin typeface="Consolas"/>
                  <a:cs typeface="Consolas"/>
                </a:rPr>
                <a:t>HttpGet</a:t>
              </a:r>
              <a:r>
                <a:rPr lang="en-US" sz="1600" dirty="0">
                  <a:solidFill>
                    <a:srgbClr val="FFFF00"/>
                  </a:solidFill>
                  <a:latin typeface="Consolas"/>
                  <a:cs typeface="Consolas"/>
                </a:rPr>
                <a:t>("http://sguest01/</a:t>
              </a:r>
              <a:r>
                <a:rPr lang="en-US" sz="1600" dirty="0" err="1">
                  <a:solidFill>
                    <a:srgbClr val="FFFF00"/>
                  </a:solidFill>
                  <a:latin typeface="Consolas"/>
                  <a:cs typeface="Consolas"/>
                </a:rPr>
                <a:t>TRMobile</a:t>
              </a:r>
              <a:r>
                <a:rPr lang="en-US" sz="1600" dirty="0">
                  <a:solidFill>
                    <a:srgbClr val="FFFF00"/>
                  </a:solidFill>
                  <a:latin typeface="Consolas"/>
                  <a:cs typeface="Consolas"/>
                </a:rPr>
                <a:t>/Services/</a:t>
              </a:r>
              <a:r>
                <a:rPr lang="en-US" sz="1600" dirty="0" err="1">
                  <a:solidFill>
                    <a:srgbClr val="FFFF00"/>
                  </a:solidFill>
                  <a:latin typeface="Consolas"/>
                  <a:cs typeface="Consolas"/>
                </a:rPr>
                <a:t>REST.svc</a:t>
              </a:r>
              <a:r>
                <a:rPr lang="en-US" sz="1600" dirty="0">
                  <a:solidFill>
                    <a:srgbClr val="FFFF00"/>
                  </a:solidFill>
                  <a:latin typeface="Consolas"/>
                  <a:cs typeface="Consolas"/>
                </a:rPr>
                <a:t>/Sessions");</a:t>
              </a:r>
            </a:p>
            <a:p>
              <a:r>
                <a:rPr lang="en-US" sz="1600" dirty="0">
                  <a:solidFill>
                    <a:srgbClr val="FFFF00"/>
                  </a:solidFill>
                  <a:latin typeface="Consolas"/>
                  <a:cs typeface="Consolas"/>
                </a:rPr>
                <a:t>			</a:t>
              </a:r>
            </a:p>
            <a:p>
              <a:r>
                <a:rPr lang="en-US" sz="1600" dirty="0" err="1" smtClean="0">
                  <a:solidFill>
                    <a:schemeClr val="bg1"/>
                  </a:solidFill>
                  <a:latin typeface="Consolas"/>
                  <a:cs typeface="Consolas"/>
                </a:rPr>
                <a:t>HttpEntity</a:t>
              </a:r>
              <a:r>
                <a:rPr lang="en-US" sz="1600" dirty="0" smtClean="0">
                  <a:solidFill>
                    <a:schemeClr val="bg1"/>
                  </a:solidFill>
                  <a:latin typeface="Consolas"/>
                  <a:cs typeface="Consolas"/>
                </a:rPr>
                <a:t> </a:t>
              </a:r>
              <a:r>
                <a:rPr lang="en-US" sz="1600" dirty="0" err="1" smtClean="0">
                  <a:solidFill>
                    <a:schemeClr val="bg1"/>
                  </a:solidFill>
                  <a:latin typeface="Consolas"/>
                  <a:cs typeface="Consolas"/>
                </a:rPr>
                <a:t>restEntity</a:t>
              </a:r>
              <a:r>
                <a:rPr lang="en-US" sz="1600" dirty="0" smtClean="0">
                  <a:solidFill>
                    <a:schemeClr val="bg1"/>
                  </a:solidFill>
                  <a:latin typeface="Consolas"/>
                  <a:cs typeface="Consolas"/>
                </a:rPr>
                <a:t> </a:t>
              </a:r>
              <a:r>
                <a:rPr lang="en-US" sz="1600" dirty="0">
                  <a:solidFill>
                    <a:schemeClr val="bg1"/>
                  </a:solidFill>
                  <a:latin typeface="Consolas"/>
                  <a:cs typeface="Consolas"/>
                </a:rPr>
                <a:t>= </a:t>
              </a:r>
              <a:r>
                <a:rPr lang="en-US" sz="1600" dirty="0" err="1">
                  <a:solidFill>
                    <a:schemeClr val="bg1"/>
                  </a:solidFill>
                  <a:latin typeface="Consolas"/>
                  <a:cs typeface="Consolas"/>
                </a:rPr>
                <a:t>httpClient.execute</a:t>
              </a:r>
              <a:r>
                <a:rPr lang="en-US" sz="1600" dirty="0">
                  <a:solidFill>
                    <a:schemeClr val="bg1"/>
                  </a:solidFill>
                  <a:latin typeface="Consolas"/>
                  <a:cs typeface="Consolas"/>
                </a:rPr>
                <a:t>(request).</a:t>
              </a:r>
              <a:r>
                <a:rPr lang="en-US" sz="1600" dirty="0" err="1">
                  <a:solidFill>
                    <a:schemeClr val="bg1"/>
                  </a:solidFill>
                  <a:latin typeface="Consolas"/>
                  <a:cs typeface="Consolas"/>
                </a:rPr>
                <a:t>getEntity</a:t>
              </a:r>
              <a:r>
                <a:rPr lang="en-US" sz="1600" dirty="0">
                  <a:solidFill>
                    <a:schemeClr val="bg1"/>
                  </a:solidFill>
                  <a:latin typeface="Consolas"/>
                  <a:cs typeface="Consolas"/>
                </a:rPr>
                <a:t>();</a:t>
              </a:r>
            </a:p>
            <a:p>
              <a:r>
                <a:rPr lang="en-US" sz="1600" dirty="0" smtClean="0">
                  <a:solidFill>
                    <a:srgbClr val="FFFF00"/>
                  </a:solidFill>
                  <a:latin typeface="Consolas"/>
                  <a:cs typeface="Consolas"/>
                </a:rPr>
                <a:t>String </a:t>
              </a:r>
              <a:r>
                <a:rPr lang="en-US" sz="1600" dirty="0" err="1" smtClean="0">
                  <a:solidFill>
                    <a:srgbClr val="FFFF00"/>
                  </a:solidFill>
                  <a:latin typeface="Consolas"/>
                  <a:cs typeface="Consolas"/>
                </a:rPr>
                <a:t>restResult</a:t>
              </a:r>
              <a:r>
                <a:rPr lang="en-US" sz="1600" dirty="0" smtClean="0">
                  <a:solidFill>
                    <a:srgbClr val="FFFF00"/>
                  </a:solidFill>
                  <a:latin typeface="Consolas"/>
                  <a:cs typeface="Consolas"/>
                </a:rPr>
                <a:t> </a:t>
              </a:r>
              <a:r>
                <a:rPr lang="en-US" sz="1600" dirty="0">
                  <a:solidFill>
                    <a:srgbClr val="FFFF00"/>
                  </a:solidFill>
                  <a:latin typeface="Consolas"/>
                  <a:cs typeface="Consolas"/>
                </a:rPr>
                <a:t>= new </a:t>
              </a:r>
              <a:r>
                <a:rPr lang="en-US" sz="1600" dirty="0" err="1">
                  <a:solidFill>
                    <a:srgbClr val="FFFF00"/>
                  </a:solidFill>
                  <a:latin typeface="Consolas"/>
                  <a:cs typeface="Consolas"/>
                </a:rPr>
                <a:t>BufferedReader</a:t>
              </a:r>
              <a:r>
                <a:rPr lang="en-US" sz="1600" dirty="0">
                  <a:solidFill>
                    <a:srgbClr val="FFFF00"/>
                  </a:solidFill>
                  <a:latin typeface="Consolas"/>
                  <a:cs typeface="Consolas"/>
                </a:rPr>
                <a:t>(new </a:t>
              </a:r>
              <a:r>
                <a:rPr lang="en-US" sz="1600" dirty="0" err="1">
                  <a:solidFill>
                    <a:srgbClr val="FFFF00"/>
                  </a:solidFill>
                  <a:latin typeface="Consolas"/>
                  <a:cs typeface="Consolas"/>
                </a:rPr>
                <a:t>InputStreamReader</a:t>
              </a:r>
              <a:r>
                <a:rPr lang="en-US" sz="1600" dirty="0">
                  <a:solidFill>
                    <a:srgbClr val="FFFF00"/>
                  </a:solidFill>
                  <a:latin typeface="Consolas"/>
                  <a:cs typeface="Consolas"/>
                </a:rPr>
                <a:t>(</a:t>
              </a:r>
              <a:r>
                <a:rPr lang="en-US" sz="1600" dirty="0" err="1">
                  <a:solidFill>
                    <a:srgbClr val="FFFF00"/>
                  </a:solidFill>
                  <a:latin typeface="Consolas"/>
                  <a:cs typeface="Consolas"/>
                </a:rPr>
                <a:t>restEntity.getContent</a:t>
              </a:r>
              <a:r>
                <a:rPr lang="en-US" sz="1600" dirty="0">
                  <a:solidFill>
                    <a:srgbClr val="FFFF00"/>
                  </a:solidFill>
                  <a:latin typeface="Consolas"/>
                  <a:cs typeface="Consolas"/>
                </a:rPr>
                <a:t>())).</a:t>
              </a:r>
              <a:r>
                <a:rPr lang="en-US" sz="1600" dirty="0" err="1">
                  <a:solidFill>
                    <a:srgbClr val="FFFF00"/>
                  </a:solidFill>
                  <a:latin typeface="Consolas"/>
                  <a:cs typeface="Consolas"/>
                </a:rPr>
                <a:t>readLine</a:t>
              </a:r>
              <a:r>
                <a:rPr lang="en-US" sz="1600" dirty="0">
                  <a:solidFill>
                    <a:srgbClr val="FFFF00"/>
                  </a:solidFill>
                  <a:latin typeface="Consolas"/>
                  <a:cs typeface="Consolas"/>
                </a:rPr>
                <a:t>();</a:t>
              </a:r>
            </a:p>
          </p:txBody>
        </p:sp>
        <p:sp>
          <p:nvSpPr>
            <p:cNvPr id="26" name="Rectangle 25"/>
            <p:cNvSpPr/>
            <p:nvPr/>
          </p:nvSpPr>
          <p:spPr>
            <a:xfrm>
              <a:off x="3579812" y="2362200"/>
              <a:ext cx="36576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Main.java</a:t>
              </a:r>
              <a:endParaRPr lang="en-US" dirty="0">
                <a:solidFill>
                  <a:srgbClr val="FFFFFF"/>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17336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sp>
        <p:nvSpPr>
          <p:cNvPr id="21" name="Rectangle 20"/>
          <p:cNvSpPr/>
          <p:nvPr/>
        </p:nvSpPr>
        <p:spPr>
          <a:xfrm>
            <a:off x="531814" y="4941332"/>
            <a:ext cx="2133600" cy="923330"/>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2:  </a:t>
            </a:r>
            <a:r>
              <a:rPr lang="pl-PL" dirty="0" err="1" smtClean="0">
                <a:solidFill>
                  <a:srgbClr val="FFFF00"/>
                </a:solidFill>
                <a:latin typeface="Segoe UI" pitchFamily="34" charset="0"/>
                <a:ea typeface="Segoe UI" pitchFamily="34" charset="0"/>
                <a:cs typeface="Segoe UI" pitchFamily="34" charset="0"/>
              </a:rPr>
              <a:t>Use</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org.json</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libraries</a:t>
            </a:r>
            <a:r>
              <a:rPr lang="pl-PL" dirty="0" smtClean="0">
                <a:solidFill>
                  <a:srgbClr val="FFFF00"/>
                </a:solidFill>
                <a:latin typeface="Segoe UI" pitchFamily="34" charset="0"/>
                <a:ea typeface="Segoe UI" pitchFamily="34" charset="0"/>
                <a:cs typeface="Segoe UI" pitchFamily="34" charset="0"/>
              </a:rPr>
              <a:t> to </a:t>
            </a:r>
            <a:r>
              <a:rPr lang="pl-PL" dirty="0" err="1" smtClean="0">
                <a:solidFill>
                  <a:srgbClr val="FFFF00"/>
                </a:solidFill>
                <a:latin typeface="Segoe UI" pitchFamily="34" charset="0"/>
                <a:ea typeface="Segoe UI" pitchFamily="34" charset="0"/>
                <a:cs typeface="Segoe UI" pitchFamily="34" charset="0"/>
              </a:rPr>
              <a:t>deserialize</a:t>
            </a:r>
            <a:r>
              <a:rPr lang="pl-PL" dirty="0" smtClean="0">
                <a:solidFill>
                  <a:srgbClr val="FFFF00"/>
                </a:solidFill>
                <a:latin typeface="Segoe UI" pitchFamily="34" charset="0"/>
                <a:ea typeface="Segoe UI" pitchFamily="34" charset="0"/>
                <a:cs typeface="Segoe UI" pitchFamily="34" charset="0"/>
              </a:rPr>
              <a:t> JSON</a:t>
            </a:r>
          </a:p>
        </p:txBody>
      </p:sp>
      <p:grpSp>
        <p:nvGrpSpPr>
          <p:cNvPr id="16" name="Group 15"/>
          <p:cNvGrpSpPr/>
          <p:nvPr/>
        </p:nvGrpSpPr>
        <p:grpSpPr>
          <a:xfrm>
            <a:off x="1217612" y="2743200"/>
            <a:ext cx="814388" cy="1585914"/>
            <a:chOff x="865922" y="1494693"/>
            <a:chExt cx="1500188" cy="3033714"/>
          </a:xfrm>
        </p:grpSpPr>
        <p:pic>
          <p:nvPicPr>
            <p:cNvPr id="17" name="Picture 16"/>
            <p:cNvPicPr>
              <a:picLocks noChangeAspect="1"/>
            </p:cNvPicPr>
            <p:nvPr/>
          </p:nvPicPr>
          <p:blipFill>
            <a:blip r:embed="rId4"/>
            <a:stretch>
              <a:fillRect/>
            </a:stretch>
          </p:blipFill>
          <p:spPr>
            <a:xfrm>
              <a:off x="865922" y="1494693"/>
              <a:ext cx="1500188" cy="3033714"/>
            </a:xfrm>
            <a:prstGeom prst="rect">
              <a:avLst/>
            </a:prstGeom>
          </p:spPr>
        </p:pic>
        <p:pic>
          <p:nvPicPr>
            <p:cNvPr id="19" name="Picture 18"/>
            <p:cNvPicPr>
              <a:picLocks noChangeAspect="1"/>
            </p:cNvPicPr>
            <p:nvPr/>
          </p:nvPicPr>
          <p:blipFill>
            <a:blip r:embed="rId5"/>
            <a:stretch>
              <a:fillRect/>
            </a:stretch>
          </p:blipFill>
          <p:spPr>
            <a:xfrm>
              <a:off x="989012" y="1905000"/>
              <a:ext cx="1219200" cy="1828800"/>
            </a:xfrm>
            <a:prstGeom prst="rect">
              <a:avLst/>
            </a:prstGeom>
          </p:spPr>
        </p:pic>
      </p:grpSp>
      <p:sp>
        <p:nvSpPr>
          <p:cNvPr id="20" name="Rectangle 19"/>
          <p:cNvSpPr/>
          <p:nvPr/>
        </p:nvSpPr>
        <p:spPr>
          <a:xfrm>
            <a:off x="608014" y="44196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sp>
        <p:nvSpPr>
          <p:cNvPr id="25" name="TextBox 24"/>
          <p:cNvSpPr txBox="1"/>
          <p:nvPr/>
        </p:nvSpPr>
        <p:spPr>
          <a:xfrm>
            <a:off x="3579813" y="2743200"/>
            <a:ext cx="8534400" cy="1905000"/>
          </a:xfrm>
          <a:prstGeom prst="rect">
            <a:avLst/>
          </a:prstGeom>
          <a:solidFill>
            <a:schemeClr val="tx1">
              <a:alpha val="70000"/>
            </a:schemeClr>
          </a:solidFill>
        </p:spPr>
        <p:txBody>
          <a:bodyPr wrap="square" rtlCol="0">
            <a:noAutofit/>
          </a:bodyPr>
          <a:lstStyle/>
          <a:p>
            <a:r>
              <a:rPr lang="en-US" sz="1600" dirty="0" err="1">
                <a:solidFill>
                  <a:srgbClr val="FFFF00"/>
                </a:solidFill>
                <a:latin typeface="Consolas"/>
                <a:cs typeface="Consolas"/>
              </a:rPr>
              <a:t>JSONArray</a:t>
            </a:r>
            <a:r>
              <a:rPr lang="en-US" sz="1600" dirty="0">
                <a:solidFill>
                  <a:srgbClr val="FFFF00"/>
                </a:solidFill>
                <a:latin typeface="Consolas"/>
                <a:cs typeface="Consolas"/>
              </a:rPr>
              <a:t> </a:t>
            </a:r>
            <a:r>
              <a:rPr lang="en-US" sz="1600" dirty="0" err="1">
                <a:solidFill>
                  <a:srgbClr val="FFFF00"/>
                </a:solidFill>
                <a:latin typeface="Consolas"/>
                <a:cs typeface="Consolas"/>
              </a:rPr>
              <a:t>jArray</a:t>
            </a:r>
            <a:r>
              <a:rPr lang="en-US" sz="1600" dirty="0">
                <a:solidFill>
                  <a:srgbClr val="FFFF00"/>
                </a:solidFill>
                <a:latin typeface="Consolas"/>
                <a:cs typeface="Consolas"/>
              </a:rPr>
              <a:t> = new </a:t>
            </a:r>
            <a:r>
              <a:rPr lang="en-US" sz="1600" dirty="0" err="1">
                <a:solidFill>
                  <a:srgbClr val="FFFF00"/>
                </a:solidFill>
                <a:latin typeface="Consolas"/>
                <a:cs typeface="Consolas"/>
              </a:rPr>
              <a:t>JSONArray</a:t>
            </a:r>
            <a:r>
              <a:rPr lang="en-US" sz="1600" dirty="0">
                <a:solidFill>
                  <a:srgbClr val="FFFF00"/>
                </a:solidFill>
                <a:latin typeface="Consolas"/>
                <a:cs typeface="Consolas"/>
              </a:rPr>
              <a:t>(</a:t>
            </a:r>
            <a:r>
              <a:rPr lang="en-US" sz="1600" dirty="0" err="1">
                <a:solidFill>
                  <a:srgbClr val="FFFF00"/>
                </a:solidFill>
                <a:latin typeface="Consolas"/>
                <a:cs typeface="Consolas"/>
              </a:rPr>
              <a:t>restResult</a:t>
            </a:r>
            <a:r>
              <a:rPr lang="en-US" sz="1600" dirty="0">
                <a:solidFill>
                  <a:srgbClr val="FFFF00"/>
                </a:solidFill>
                <a:latin typeface="Consolas"/>
                <a:cs typeface="Consolas"/>
              </a:rPr>
              <a:t>)</a:t>
            </a:r>
            <a:r>
              <a:rPr lang="en-US" sz="1600" dirty="0" smtClean="0">
                <a:solidFill>
                  <a:srgbClr val="FFFF00"/>
                </a:solidFill>
                <a:latin typeface="Consolas"/>
                <a:cs typeface="Consolas"/>
              </a:rPr>
              <a:t>;</a:t>
            </a:r>
          </a:p>
          <a:p>
            <a:r>
              <a:rPr lang="en-US" sz="1600" dirty="0" smtClean="0">
                <a:solidFill>
                  <a:srgbClr val="FFFF00"/>
                </a:solidFill>
                <a:latin typeface="Consolas"/>
                <a:cs typeface="Consolas"/>
              </a:rPr>
              <a:t>for</a:t>
            </a:r>
            <a:r>
              <a:rPr lang="en-US" sz="1600" dirty="0">
                <a:solidFill>
                  <a:srgbClr val="FFFF00"/>
                </a:solidFill>
                <a:latin typeface="Consolas"/>
                <a:cs typeface="Consolas"/>
              </a:rPr>
              <a:t>(</a:t>
            </a:r>
            <a:r>
              <a:rPr lang="en-US" sz="1600" dirty="0" err="1">
                <a:solidFill>
                  <a:srgbClr val="FFFF00"/>
                </a:solidFill>
                <a:latin typeface="Consolas"/>
                <a:cs typeface="Consolas"/>
              </a:rPr>
              <a:t>int</a:t>
            </a:r>
            <a:r>
              <a:rPr lang="en-US" sz="1600" dirty="0">
                <a:solidFill>
                  <a:srgbClr val="FFFF00"/>
                </a:solidFill>
                <a:latin typeface="Consolas"/>
                <a:cs typeface="Consolas"/>
              </a:rPr>
              <a:t> </a:t>
            </a:r>
            <a:r>
              <a:rPr lang="en-US" sz="1600" dirty="0" err="1">
                <a:solidFill>
                  <a:srgbClr val="FFFF00"/>
                </a:solidFill>
                <a:latin typeface="Consolas"/>
                <a:cs typeface="Consolas"/>
              </a:rPr>
              <a:t>i</a:t>
            </a:r>
            <a:r>
              <a:rPr lang="en-US" sz="1600" dirty="0">
                <a:solidFill>
                  <a:srgbClr val="FFFF00"/>
                </a:solidFill>
                <a:latin typeface="Consolas"/>
                <a:cs typeface="Consolas"/>
              </a:rPr>
              <a:t>=0; </a:t>
            </a:r>
            <a:r>
              <a:rPr lang="en-US" sz="1600" dirty="0" err="1">
                <a:solidFill>
                  <a:srgbClr val="FFFF00"/>
                </a:solidFill>
                <a:latin typeface="Consolas"/>
                <a:cs typeface="Consolas"/>
              </a:rPr>
              <a:t>i</a:t>
            </a:r>
            <a:r>
              <a:rPr lang="en-US" sz="1600" dirty="0">
                <a:solidFill>
                  <a:srgbClr val="FFFF00"/>
                </a:solidFill>
                <a:latin typeface="Consolas"/>
                <a:cs typeface="Consolas"/>
              </a:rPr>
              <a:t>&lt;</a:t>
            </a:r>
            <a:r>
              <a:rPr lang="en-US" sz="1600" dirty="0" err="1">
                <a:solidFill>
                  <a:srgbClr val="FFFF00"/>
                </a:solidFill>
                <a:latin typeface="Consolas"/>
                <a:cs typeface="Consolas"/>
              </a:rPr>
              <a:t>jArray.length</a:t>
            </a:r>
            <a:r>
              <a:rPr lang="en-US" sz="1600" dirty="0">
                <a:solidFill>
                  <a:srgbClr val="FFFF00"/>
                </a:solidFill>
                <a:latin typeface="Consolas"/>
                <a:cs typeface="Consolas"/>
              </a:rPr>
              <a:t>(); </a:t>
            </a:r>
            <a:r>
              <a:rPr lang="en-US" sz="1600" dirty="0" err="1">
                <a:solidFill>
                  <a:srgbClr val="FFFF00"/>
                </a:solidFill>
                <a:latin typeface="Consolas"/>
                <a:cs typeface="Consolas"/>
              </a:rPr>
              <a:t>i</a:t>
            </a:r>
            <a:r>
              <a:rPr lang="en-US" sz="1600" dirty="0">
                <a:solidFill>
                  <a:srgbClr val="FFFF00"/>
                </a:solidFill>
                <a:latin typeface="Consolas"/>
                <a:cs typeface="Consolas"/>
              </a:rPr>
              <a:t>++)</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a:p>
            <a:r>
              <a:rPr lang="en-US" sz="1600" dirty="0">
                <a:solidFill>
                  <a:srgbClr val="FFFF00"/>
                </a:solidFill>
                <a:latin typeface="Consolas"/>
                <a:cs typeface="Consolas"/>
              </a:rPr>
              <a:t>	</a:t>
            </a:r>
            <a:r>
              <a:rPr lang="en-US" sz="1600" dirty="0" err="1">
                <a:solidFill>
                  <a:schemeClr val="bg1"/>
                </a:solidFill>
                <a:latin typeface="Consolas"/>
                <a:cs typeface="Consolas"/>
              </a:rPr>
              <a:t>JSONObject</a:t>
            </a:r>
            <a:r>
              <a:rPr lang="en-US" sz="1600" dirty="0">
                <a:solidFill>
                  <a:schemeClr val="bg1"/>
                </a:solidFill>
                <a:latin typeface="Consolas"/>
                <a:cs typeface="Consolas"/>
              </a:rPr>
              <a:t> session = </a:t>
            </a:r>
            <a:r>
              <a:rPr lang="en-US" sz="1600" dirty="0" err="1">
                <a:solidFill>
                  <a:schemeClr val="bg1"/>
                </a:solidFill>
                <a:latin typeface="Consolas"/>
                <a:cs typeface="Consolas"/>
              </a:rPr>
              <a:t>jArray.getJSONObject</a:t>
            </a:r>
            <a:r>
              <a:rPr lang="en-US" sz="1600" dirty="0">
                <a:solidFill>
                  <a:schemeClr val="bg1"/>
                </a:solidFill>
                <a:latin typeface="Consolas"/>
                <a:cs typeface="Consolas"/>
              </a:rPr>
              <a:t>(</a:t>
            </a:r>
            <a:r>
              <a:rPr lang="en-US" sz="1600" dirty="0" err="1">
                <a:solidFill>
                  <a:schemeClr val="bg1"/>
                </a:solidFill>
                <a:latin typeface="Consolas"/>
                <a:cs typeface="Consolas"/>
              </a:rPr>
              <a:t>i</a:t>
            </a:r>
            <a:r>
              <a:rPr lang="en-US" sz="1600" dirty="0">
                <a:solidFill>
                  <a:schemeClr val="bg1"/>
                </a:solidFill>
                <a:latin typeface="Consolas"/>
                <a:cs typeface="Consolas"/>
              </a:rPr>
              <a:t>);</a:t>
            </a:r>
          </a:p>
          <a:p>
            <a:r>
              <a:rPr lang="en-US" sz="1600" dirty="0">
                <a:solidFill>
                  <a:srgbClr val="FFFF00"/>
                </a:solidFill>
                <a:latin typeface="Consolas"/>
                <a:cs typeface="Consolas"/>
              </a:rPr>
              <a:t>	</a:t>
            </a:r>
            <a:r>
              <a:rPr lang="en-US" sz="1600" dirty="0" err="1" smtClean="0">
                <a:solidFill>
                  <a:srgbClr val="FFFF00"/>
                </a:solidFill>
                <a:latin typeface="Consolas"/>
                <a:cs typeface="Consolas"/>
              </a:rPr>
              <a:t>Log.i</a:t>
            </a:r>
            <a:r>
              <a:rPr lang="en-US" sz="1600" dirty="0">
                <a:solidFill>
                  <a:srgbClr val="FFFF00"/>
                </a:solidFill>
                <a:latin typeface="Consolas"/>
                <a:cs typeface="Consolas"/>
              </a:rPr>
              <a:t>("Session retrieved", "Code: "+</a:t>
            </a:r>
            <a:r>
              <a:rPr lang="en-US" sz="1600" dirty="0" err="1">
                <a:solidFill>
                  <a:srgbClr val="FFFF00"/>
                </a:solidFill>
                <a:latin typeface="Consolas"/>
                <a:cs typeface="Consolas"/>
              </a:rPr>
              <a:t>session.getString</a:t>
            </a:r>
            <a:r>
              <a:rPr lang="en-US" sz="1600" dirty="0">
                <a:solidFill>
                  <a:srgbClr val="FFFF00"/>
                </a:solidFill>
                <a:latin typeface="Consolas"/>
                <a:cs typeface="Consolas"/>
              </a:rPr>
              <a:t>("Code")+" - "+</a:t>
            </a:r>
            <a:r>
              <a:rPr lang="en-US" sz="1600" dirty="0" err="1">
                <a:solidFill>
                  <a:srgbClr val="FFFF00"/>
                </a:solidFill>
                <a:latin typeface="Consolas"/>
                <a:cs typeface="Consolas"/>
              </a:rPr>
              <a:t>session.getString</a:t>
            </a:r>
            <a:r>
              <a:rPr lang="en-US" sz="1600" dirty="0">
                <a:solidFill>
                  <a:srgbClr val="FFFF00"/>
                </a:solidFill>
                <a:latin typeface="Consolas"/>
                <a:cs typeface="Consolas"/>
              </a:rPr>
              <a:t>("Title"));</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p:txBody>
      </p:sp>
      <p:sp>
        <p:nvSpPr>
          <p:cNvPr id="26" name="Rectangle 25"/>
          <p:cNvSpPr/>
          <p:nvPr/>
        </p:nvSpPr>
        <p:spPr>
          <a:xfrm>
            <a:off x="3579813" y="2362200"/>
            <a:ext cx="3657601"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Main.java</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60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sp>
        <p:nvSpPr>
          <p:cNvPr id="22" name="Rectangle 21"/>
          <p:cNvSpPr/>
          <p:nvPr/>
        </p:nvSpPr>
        <p:spPr>
          <a:xfrm>
            <a:off x="7923214" y="23622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REST</a:t>
            </a:r>
          </a:p>
        </p:txBody>
      </p:sp>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19812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sp>
        <p:nvSpPr>
          <p:cNvPr id="21" name="Rectangle 20"/>
          <p:cNvSpPr/>
          <p:nvPr/>
        </p:nvSpPr>
        <p:spPr>
          <a:xfrm>
            <a:off x="531814" y="4941334"/>
            <a:ext cx="2133600" cy="1200329"/>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Step 3:  </a:t>
            </a:r>
            <a:r>
              <a:rPr lang="pl-PL" dirty="0" err="1" smtClean="0">
                <a:solidFill>
                  <a:srgbClr val="FFFF00"/>
                </a:solidFill>
                <a:latin typeface="Segoe UI" pitchFamily="34" charset="0"/>
                <a:ea typeface="Segoe UI" pitchFamily="34" charset="0"/>
                <a:cs typeface="Segoe UI" pitchFamily="34" charset="0"/>
              </a:rPr>
              <a:t>Optional</a:t>
            </a:r>
            <a:r>
              <a:rPr lang="pl-PL" dirty="0" smtClean="0">
                <a:solidFill>
                  <a:srgbClr val="FFFF00"/>
                </a:solidFill>
                <a:latin typeface="Segoe UI" pitchFamily="34" charset="0"/>
                <a:ea typeface="Segoe UI" pitchFamily="34" charset="0"/>
                <a:cs typeface="Segoe UI" pitchFamily="34" charset="0"/>
              </a:rPr>
              <a:t> – </a:t>
            </a:r>
            <a:r>
              <a:rPr lang="pl-PL" dirty="0" err="1" smtClean="0">
                <a:solidFill>
                  <a:srgbClr val="FFFF00"/>
                </a:solidFill>
                <a:latin typeface="Segoe UI" pitchFamily="34" charset="0"/>
                <a:ea typeface="Segoe UI" pitchFamily="34" charset="0"/>
                <a:cs typeface="Segoe UI" pitchFamily="34" charset="0"/>
              </a:rPr>
              <a:t>use</a:t>
            </a:r>
            <a:r>
              <a:rPr lang="pl-PL" dirty="0" smtClean="0">
                <a:solidFill>
                  <a:srgbClr val="FFFF00"/>
                </a:solidFill>
                <a:latin typeface="Segoe UI" pitchFamily="34" charset="0"/>
                <a:ea typeface="Segoe UI" pitchFamily="34" charset="0"/>
                <a:cs typeface="Segoe UI" pitchFamily="34" charset="0"/>
              </a:rPr>
              <a:t> GSON to </a:t>
            </a:r>
            <a:r>
              <a:rPr lang="pl-PL" dirty="0" err="1" smtClean="0">
                <a:solidFill>
                  <a:srgbClr val="FFFF00"/>
                </a:solidFill>
                <a:latin typeface="Segoe UI" pitchFamily="34" charset="0"/>
                <a:ea typeface="Segoe UI" pitchFamily="34" charset="0"/>
                <a:cs typeface="Segoe UI" pitchFamily="34" charset="0"/>
              </a:rPr>
              <a:t>support</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serialization</a:t>
            </a:r>
            <a:endParaRPr lang="pl-PL" dirty="0" smtClean="0">
              <a:solidFill>
                <a:srgbClr val="FFFF00"/>
              </a:solidFill>
              <a:latin typeface="Segoe UI" pitchFamily="34" charset="0"/>
              <a:ea typeface="Segoe UI" pitchFamily="34" charset="0"/>
              <a:cs typeface="Segoe UI" pitchFamily="34" charset="0"/>
            </a:endParaRPr>
          </a:p>
        </p:txBody>
      </p:sp>
      <p:grpSp>
        <p:nvGrpSpPr>
          <p:cNvPr id="16" name="Group 15"/>
          <p:cNvGrpSpPr/>
          <p:nvPr/>
        </p:nvGrpSpPr>
        <p:grpSpPr>
          <a:xfrm>
            <a:off x="1217612" y="2743200"/>
            <a:ext cx="814388" cy="1585914"/>
            <a:chOff x="865922" y="1494693"/>
            <a:chExt cx="1500188" cy="3033714"/>
          </a:xfrm>
        </p:grpSpPr>
        <p:pic>
          <p:nvPicPr>
            <p:cNvPr id="17" name="Picture 16"/>
            <p:cNvPicPr>
              <a:picLocks noChangeAspect="1"/>
            </p:cNvPicPr>
            <p:nvPr/>
          </p:nvPicPr>
          <p:blipFill>
            <a:blip r:embed="rId4"/>
            <a:stretch>
              <a:fillRect/>
            </a:stretch>
          </p:blipFill>
          <p:spPr>
            <a:xfrm>
              <a:off x="865922" y="1494693"/>
              <a:ext cx="1500188" cy="3033714"/>
            </a:xfrm>
            <a:prstGeom prst="rect">
              <a:avLst/>
            </a:prstGeom>
          </p:spPr>
        </p:pic>
        <p:pic>
          <p:nvPicPr>
            <p:cNvPr id="19" name="Picture 18"/>
            <p:cNvPicPr>
              <a:picLocks noChangeAspect="1"/>
            </p:cNvPicPr>
            <p:nvPr/>
          </p:nvPicPr>
          <p:blipFill>
            <a:blip r:embed="rId5"/>
            <a:stretch>
              <a:fillRect/>
            </a:stretch>
          </p:blipFill>
          <p:spPr>
            <a:xfrm>
              <a:off x="989012" y="1905000"/>
              <a:ext cx="1219200" cy="1828800"/>
            </a:xfrm>
            <a:prstGeom prst="rect">
              <a:avLst/>
            </a:prstGeom>
          </p:spPr>
        </p:pic>
      </p:grpSp>
      <p:sp>
        <p:nvSpPr>
          <p:cNvPr id="20" name="Rectangle 19"/>
          <p:cNvSpPr/>
          <p:nvPr/>
        </p:nvSpPr>
        <p:spPr>
          <a:xfrm>
            <a:off x="608014" y="44196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grpSp>
        <p:nvGrpSpPr>
          <p:cNvPr id="5" name="Group 4"/>
          <p:cNvGrpSpPr/>
          <p:nvPr/>
        </p:nvGrpSpPr>
        <p:grpSpPr>
          <a:xfrm>
            <a:off x="2970211" y="1066804"/>
            <a:ext cx="7029196" cy="5808107"/>
            <a:chOff x="2970212" y="1066800"/>
            <a:chExt cx="7029196" cy="5808107"/>
          </a:xfrm>
        </p:grpSpPr>
        <p:pic>
          <p:nvPicPr>
            <p:cNvPr id="4" name="Picture 3"/>
            <p:cNvPicPr>
              <a:picLocks noChangeAspect="1"/>
            </p:cNvPicPr>
            <p:nvPr/>
          </p:nvPicPr>
          <p:blipFill>
            <a:blip r:embed="rId6"/>
            <a:stretch>
              <a:fillRect/>
            </a:stretch>
          </p:blipFill>
          <p:spPr>
            <a:xfrm>
              <a:off x="2970212" y="1066800"/>
              <a:ext cx="7029196" cy="5078933"/>
            </a:xfrm>
            <a:prstGeom prst="rect">
              <a:avLst/>
            </a:prstGeom>
          </p:spPr>
        </p:pic>
        <p:sp>
          <p:nvSpPr>
            <p:cNvPr id="15" name="TextBox 14"/>
            <p:cNvSpPr txBox="1"/>
            <p:nvPr/>
          </p:nvSpPr>
          <p:spPr>
            <a:xfrm>
              <a:off x="4409748" y="6505575"/>
              <a:ext cx="3858824" cy="369332"/>
            </a:xfrm>
            <a:prstGeom prst="rect">
              <a:avLst/>
            </a:prstGeom>
            <a:noFill/>
          </p:spPr>
          <p:txBody>
            <a:bodyPr wrap="none" rtlCol="0">
              <a:spAutoFit/>
            </a:bodyPr>
            <a:lstStyle/>
            <a:p>
              <a:r>
                <a:rPr lang="en-US" dirty="0" smtClean="0">
                  <a:solidFill>
                    <a:schemeClr val="bg1"/>
                  </a:solidFill>
                </a:rPr>
                <a:t>http://code.google.com/p/google-gson</a:t>
              </a:r>
              <a:endParaRPr lang="en-US" dirty="0">
                <a:solidFill>
                  <a:schemeClr val="bg1"/>
                </a:solidFill>
              </a:endParaRPr>
            </a:p>
          </p:txBody>
        </p:sp>
      </p:grpSp>
    </p:spTree>
    <p:extLst>
      <p:ext uri="{BB962C8B-B14F-4D97-AF65-F5344CB8AC3E}">
        <p14:creationId xmlns:p14="http://schemas.microsoft.com/office/powerpoint/2010/main" val="366480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1242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“How about SOAP support on Android?  A similar story?”</a:t>
            </a:r>
          </a:p>
        </p:txBody>
      </p:sp>
    </p:spTree>
    <p:extLst>
      <p:ext uri="{BB962C8B-B14F-4D97-AF65-F5344CB8AC3E}">
        <p14:creationId xmlns:p14="http://schemas.microsoft.com/office/powerpoint/2010/main" val="39517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62201843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718735996"/>
      </p:ext>
    </p:extLst>
  </p:cSld>
  <p:clrMapOvr>
    <a:masterClrMapping/>
  </p:clrMapOvr>
  <mc:AlternateContent xmlns:mc="http://schemas.openxmlformats.org/markup-compatibility/2006" xmlns:p14="http://schemas.microsoft.com/office/powerpoint/2010/main">
    <mc:Choice Requires="p14">
      <p:transition p14:dur="0" advTm="2140"/>
    </mc:Choice>
    <mc:Fallback xmlns="">
      <p:transition xmlns:p14="http://schemas.microsoft.com/office/powerpoint/2010/main" advTm="2140"/>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sp>
        <p:nvSpPr>
          <p:cNvPr id="17" name="Rectangle 16"/>
          <p:cNvSpPr/>
          <p:nvPr/>
        </p:nvSpPr>
        <p:spPr>
          <a:xfrm>
            <a:off x="3275012" y="4343402"/>
            <a:ext cx="49530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You</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would</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think</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that</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wsimport</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should</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work</a:t>
            </a:r>
            <a:endParaRPr lang="pl-PL" dirty="0" smtClean="0">
              <a:solidFill>
                <a:srgbClr val="FFFF00"/>
              </a:solidFill>
              <a:latin typeface="Segoe UI" pitchFamily="34" charset="0"/>
              <a:ea typeface="Segoe UI" pitchFamily="34" charset="0"/>
              <a:cs typeface="Segoe UI" pitchFamily="34" charset="0"/>
            </a:endParaRPr>
          </a:p>
        </p:txBody>
      </p:sp>
      <p:grpSp>
        <p:nvGrpSpPr>
          <p:cNvPr id="14" name="Group 13"/>
          <p:cNvGrpSpPr/>
          <p:nvPr/>
        </p:nvGrpSpPr>
        <p:grpSpPr>
          <a:xfrm>
            <a:off x="1141412" y="2514600"/>
            <a:ext cx="814388" cy="1585914"/>
            <a:chOff x="865922" y="1494693"/>
            <a:chExt cx="1500188" cy="3033714"/>
          </a:xfrm>
        </p:grpSpPr>
        <p:pic>
          <p:nvPicPr>
            <p:cNvPr id="15" name="Picture 14"/>
            <p:cNvPicPr>
              <a:picLocks noChangeAspect="1"/>
            </p:cNvPicPr>
            <p:nvPr/>
          </p:nvPicPr>
          <p:blipFill>
            <a:blip r:embed="rId4"/>
            <a:stretch>
              <a:fillRect/>
            </a:stretch>
          </p:blipFill>
          <p:spPr>
            <a:xfrm>
              <a:off x="865922" y="1494693"/>
              <a:ext cx="1500188" cy="3033714"/>
            </a:xfrm>
            <a:prstGeom prst="rect">
              <a:avLst/>
            </a:prstGeom>
          </p:spPr>
        </p:pic>
        <p:pic>
          <p:nvPicPr>
            <p:cNvPr id="16" name="Picture 15"/>
            <p:cNvPicPr>
              <a:picLocks noChangeAspect="1"/>
            </p:cNvPicPr>
            <p:nvPr/>
          </p:nvPicPr>
          <p:blipFill>
            <a:blip r:embed="rId5"/>
            <a:stretch>
              <a:fillRect/>
            </a:stretch>
          </p:blipFill>
          <p:spPr>
            <a:xfrm>
              <a:off x="989012" y="1905000"/>
              <a:ext cx="1219200" cy="1828800"/>
            </a:xfrm>
            <a:prstGeom prst="rect">
              <a:avLst/>
            </a:prstGeom>
          </p:spPr>
        </p:pic>
      </p:grpSp>
      <p:sp>
        <p:nvSpPr>
          <p:cNvPr id="19" name="Rectangle 18"/>
          <p:cNvSpPr/>
          <p:nvPr/>
        </p:nvSpPr>
        <p:spPr>
          <a:xfrm>
            <a:off x="531814" y="41910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grpSp>
        <p:nvGrpSpPr>
          <p:cNvPr id="5" name="Group 4"/>
          <p:cNvGrpSpPr/>
          <p:nvPr/>
        </p:nvGrpSpPr>
        <p:grpSpPr>
          <a:xfrm>
            <a:off x="3122612" y="1186934"/>
            <a:ext cx="8534400" cy="5181600"/>
            <a:chOff x="3122612" y="1186934"/>
            <a:chExt cx="8534400" cy="5181600"/>
          </a:xfrm>
        </p:grpSpPr>
        <p:sp>
          <p:nvSpPr>
            <p:cNvPr id="20" name="TextBox 19"/>
            <p:cNvSpPr txBox="1"/>
            <p:nvPr/>
          </p:nvSpPr>
          <p:spPr>
            <a:xfrm>
              <a:off x="3122612" y="1567934"/>
              <a:ext cx="8534400" cy="48006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Usage: </a:t>
              </a:r>
              <a:r>
                <a:rPr lang="en-US" sz="1600" dirty="0" err="1">
                  <a:solidFill>
                    <a:srgbClr val="FFFF00"/>
                  </a:solidFill>
                  <a:latin typeface="Consolas"/>
                  <a:cs typeface="Consolas"/>
                </a:rPr>
                <a:t>wsimport</a:t>
              </a:r>
              <a:r>
                <a:rPr lang="en-US" sz="1600" dirty="0">
                  <a:solidFill>
                    <a:srgbClr val="FFFF00"/>
                  </a:solidFill>
                  <a:latin typeface="Consolas"/>
                  <a:cs typeface="Consolas"/>
                </a:rPr>
                <a:t> [options] &lt;WSDL_URI&gt;</a:t>
              </a:r>
            </a:p>
            <a:p>
              <a:endParaRPr lang="en-US" sz="1600" dirty="0">
                <a:solidFill>
                  <a:srgbClr val="FFFF00"/>
                </a:solidFill>
                <a:latin typeface="Consolas"/>
                <a:cs typeface="Consolas"/>
              </a:endParaRPr>
            </a:p>
            <a:p>
              <a:r>
                <a:rPr lang="en-US" sz="1600" dirty="0">
                  <a:solidFill>
                    <a:srgbClr val="FFFF00"/>
                  </a:solidFill>
                  <a:latin typeface="Consolas"/>
                  <a:cs typeface="Consolas"/>
                </a:rPr>
                <a:t>where [options] include:</a:t>
              </a:r>
            </a:p>
            <a:p>
              <a:r>
                <a:rPr lang="en-US" sz="1600" dirty="0">
                  <a:solidFill>
                    <a:srgbClr val="FFFF00"/>
                  </a:solidFill>
                  <a:latin typeface="Consolas"/>
                  <a:cs typeface="Consolas"/>
                </a:rPr>
                <a:t>  -b &lt;path&gt;                 specify </a:t>
              </a:r>
              <a:r>
                <a:rPr lang="en-US" sz="1600" dirty="0" err="1">
                  <a:solidFill>
                    <a:srgbClr val="FFFF00"/>
                  </a:solidFill>
                  <a:latin typeface="Consolas"/>
                  <a:cs typeface="Consolas"/>
                </a:rPr>
                <a:t>jaxws</a:t>
              </a:r>
              <a:r>
                <a:rPr lang="en-US" sz="1600" dirty="0">
                  <a:solidFill>
                    <a:srgbClr val="FFFF00"/>
                  </a:solidFill>
                  <a:latin typeface="Consolas"/>
                  <a:cs typeface="Consolas"/>
                </a:rPr>
                <a:t>/</a:t>
              </a:r>
              <a:r>
                <a:rPr lang="en-US" sz="1600" dirty="0" err="1">
                  <a:solidFill>
                    <a:srgbClr val="FFFF00"/>
                  </a:solidFill>
                  <a:latin typeface="Consolas"/>
                  <a:cs typeface="Consolas"/>
                </a:rPr>
                <a:t>jaxb</a:t>
              </a:r>
              <a:r>
                <a:rPr lang="en-US" sz="1600" dirty="0">
                  <a:solidFill>
                    <a:srgbClr val="FFFF00"/>
                  </a:solidFill>
                  <a:latin typeface="Consolas"/>
                  <a:cs typeface="Consolas"/>
                </a:rPr>
                <a:t> binding files or additional schemas</a:t>
              </a:r>
            </a:p>
            <a:p>
              <a:r>
                <a:rPr lang="en-US" sz="1600" dirty="0">
                  <a:solidFill>
                    <a:srgbClr val="FFFF00"/>
                  </a:solidFill>
                  <a:latin typeface="Consolas"/>
                  <a:cs typeface="Consolas"/>
                </a:rPr>
                <a:t>                            (Each &lt;path&gt; must have its own -b)</a:t>
              </a:r>
            </a:p>
            <a:p>
              <a:r>
                <a:rPr lang="en-US" sz="1600" dirty="0">
                  <a:solidFill>
                    <a:srgbClr val="FFFF00"/>
                  </a:solidFill>
                  <a:latin typeface="Consolas"/>
                  <a:cs typeface="Consolas"/>
                </a:rPr>
                <a:t>  -B&lt;</a:t>
              </a:r>
              <a:r>
                <a:rPr lang="en-US" sz="1600" dirty="0" err="1">
                  <a:solidFill>
                    <a:srgbClr val="FFFF00"/>
                  </a:solidFill>
                  <a:latin typeface="Consolas"/>
                  <a:cs typeface="Consolas"/>
                </a:rPr>
                <a:t>jaxbOption</a:t>
              </a:r>
              <a:r>
                <a:rPr lang="en-US" sz="1600" dirty="0">
                  <a:solidFill>
                    <a:srgbClr val="FFFF00"/>
                  </a:solidFill>
                  <a:latin typeface="Consolas"/>
                  <a:cs typeface="Consolas"/>
                </a:rPr>
                <a:t>&gt;            Pass this option to JAXB schema compiler</a:t>
              </a:r>
            </a:p>
            <a:p>
              <a:r>
                <a:rPr lang="en-US" sz="1600" dirty="0">
                  <a:solidFill>
                    <a:srgbClr val="FFFF00"/>
                  </a:solidFill>
                  <a:latin typeface="Consolas"/>
                  <a:cs typeface="Consolas"/>
                </a:rPr>
                <a:t>  -catalog &lt;file&gt;           specify catalog file to resolve external entity references</a:t>
              </a:r>
            </a:p>
            <a:p>
              <a:r>
                <a:rPr lang="en-US" sz="1600" dirty="0">
                  <a:solidFill>
                    <a:srgbClr val="FFFF00"/>
                  </a:solidFill>
                  <a:latin typeface="Consolas"/>
                  <a:cs typeface="Consolas"/>
                </a:rPr>
                <a:t>                            supports TR9401, </a:t>
              </a:r>
              <a:r>
                <a:rPr lang="en-US" sz="1600" dirty="0" err="1">
                  <a:solidFill>
                    <a:srgbClr val="FFFF00"/>
                  </a:solidFill>
                  <a:latin typeface="Consolas"/>
                  <a:cs typeface="Consolas"/>
                </a:rPr>
                <a:t>XCatalog</a:t>
              </a:r>
              <a:r>
                <a:rPr lang="en-US" sz="1600" dirty="0">
                  <a:solidFill>
                    <a:srgbClr val="FFFF00"/>
                  </a:solidFill>
                  <a:latin typeface="Consolas"/>
                  <a:cs typeface="Consolas"/>
                </a:rPr>
                <a:t>, and OASIS XML Catalog format.</a:t>
              </a:r>
            </a:p>
            <a:p>
              <a:r>
                <a:rPr lang="en-US" sz="1600" dirty="0">
                  <a:solidFill>
                    <a:srgbClr val="FFFF00"/>
                  </a:solidFill>
                  <a:latin typeface="Consolas"/>
                  <a:cs typeface="Consolas"/>
                </a:rPr>
                <a:t>  -d &lt;directory&gt;            specify where to place generated output files</a:t>
              </a:r>
            </a:p>
            <a:p>
              <a:r>
                <a:rPr lang="en-US" sz="1600" dirty="0">
                  <a:solidFill>
                    <a:srgbClr val="FFFF00"/>
                  </a:solidFill>
                  <a:latin typeface="Consolas"/>
                  <a:cs typeface="Consolas"/>
                </a:rPr>
                <a:t>  -extension                allow vendor extensions - functionality not specified</a:t>
              </a:r>
            </a:p>
            <a:p>
              <a:r>
                <a:rPr lang="en-US" sz="1600" dirty="0">
                  <a:solidFill>
                    <a:srgbClr val="FFFF00"/>
                  </a:solidFill>
                  <a:latin typeface="Consolas"/>
                  <a:cs typeface="Consolas"/>
                </a:rPr>
                <a:t>                            by the specification.  Use of extensions may</a:t>
              </a:r>
            </a:p>
            <a:p>
              <a:r>
                <a:rPr lang="en-US" sz="1600" dirty="0">
                  <a:solidFill>
                    <a:srgbClr val="FFFF00"/>
                  </a:solidFill>
                  <a:latin typeface="Consolas"/>
                  <a:cs typeface="Consolas"/>
                </a:rPr>
                <a:t>                            result in applications that are not portable or</a:t>
              </a:r>
            </a:p>
            <a:p>
              <a:r>
                <a:rPr lang="en-US" sz="1600" dirty="0">
                  <a:solidFill>
                    <a:srgbClr val="FFFF00"/>
                  </a:solidFill>
                  <a:latin typeface="Consolas"/>
                  <a:cs typeface="Consolas"/>
                </a:rPr>
                <a:t>                            may not interoperate with </a:t>
              </a:r>
              <a:r>
                <a:rPr lang="en-US" sz="1600" dirty="0" smtClean="0">
                  <a:solidFill>
                    <a:srgbClr val="FFFF00"/>
                  </a:solidFill>
                  <a:latin typeface="Consolas"/>
                  <a:cs typeface="Consolas"/>
                </a:rPr>
                <a:t>other</a:t>
              </a:r>
            </a:p>
            <a:p>
              <a:r>
                <a:rPr lang="en-US" sz="1600" dirty="0" smtClean="0">
                  <a:solidFill>
                    <a:srgbClr val="FFFF00"/>
                  </a:solidFill>
                  <a:latin typeface="Consolas"/>
                  <a:cs typeface="Consolas"/>
                </a:rPr>
                <a:t>...</a:t>
              </a:r>
              <a:endParaRPr lang="en-US" sz="1600" dirty="0">
                <a:solidFill>
                  <a:srgbClr val="FFFF00"/>
                </a:solidFill>
                <a:latin typeface="Consolas"/>
                <a:cs typeface="Consolas"/>
              </a:endParaRPr>
            </a:p>
          </p:txBody>
        </p:sp>
        <p:sp>
          <p:nvSpPr>
            <p:cNvPr id="21" name="Rectangle 20"/>
            <p:cNvSpPr/>
            <p:nvPr/>
          </p:nvSpPr>
          <p:spPr>
            <a:xfrm>
              <a:off x="3122612" y="1186934"/>
              <a:ext cx="39624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wsimport</a:t>
              </a:r>
              <a:r>
                <a:rPr lang="pl-PL" dirty="0" smtClean="0">
                  <a:solidFill>
                    <a:srgbClr val="FFFFFF"/>
                  </a:solidFill>
                  <a:latin typeface="Segoe UI" pitchFamily="34" charset="0"/>
                  <a:ea typeface="Segoe UI" pitchFamily="34" charset="0"/>
                  <a:cs typeface="Segoe UI" pitchFamily="34" charset="0"/>
                </a:rPr>
                <a:t> </a:t>
              </a:r>
              <a:endParaRPr lang="en-US" dirty="0">
                <a:solidFill>
                  <a:srgbClr val="FFFFFF"/>
                </a:solidFill>
                <a:latin typeface="Segoe UI" pitchFamily="34" charset="0"/>
                <a:ea typeface="Segoe UI" pitchFamily="34" charset="0"/>
                <a:cs typeface="Segoe UI" pitchFamily="34" charset="0"/>
              </a:endParaRPr>
            </a:p>
          </p:txBody>
        </p:sp>
      </p:grpSp>
      <p:pic>
        <p:nvPicPr>
          <p:cNvPr id="4" name="Picture 3"/>
          <p:cNvPicPr>
            <a:picLocks noChangeAspect="1"/>
          </p:cNvPicPr>
          <p:nvPr/>
        </p:nvPicPr>
        <p:blipFill>
          <a:blip r:embed="rId6"/>
          <a:stretch>
            <a:fillRect/>
          </a:stretch>
        </p:blipFill>
        <p:spPr>
          <a:xfrm>
            <a:off x="3505832" y="2242066"/>
            <a:ext cx="4654545" cy="3177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81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4" name="Group 13"/>
          <p:cNvGrpSpPr/>
          <p:nvPr/>
        </p:nvGrpSpPr>
        <p:grpSpPr>
          <a:xfrm>
            <a:off x="1141412" y="2514600"/>
            <a:ext cx="814388" cy="1585914"/>
            <a:chOff x="865922" y="1494693"/>
            <a:chExt cx="1500188" cy="3033714"/>
          </a:xfrm>
        </p:grpSpPr>
        <p:pic>
          <p:nvPicPr>
            <p:cNvPr id="15" name="Picture 14"/>
            <p:cNvPicPr>
              <a:picLocks noChangeAspect="1"/>
            </p:cNvPicPr>
            <p:nvPr/>
          </p:nvPicPr>
          <p:blipFill>
            <a:blip r:embed="rId4"/>
            <a:stretch>
              <a:fillRect/>
            </a:stretch>
          </p:blipFill>
          <p:spPr>
            <a:xfrm>
              <a:off x="865922" y="1494693"/>
              <a:ext cx="1500188" cy="3033714"/>
            </a:xfrm>
            <a:prstGeom prst="rect">
              <a:avLst/>
            </a:prstGeom>
          </p:spPr>
        </p:pic>
        <p:pic>
          <p:nvPicPr>
            <p:cNvPr id="16" name="Picture 15"/>
            <p:cNvPicPr>
              <a:picLocks noChangeAspect="1"/>
            </p:cNvPicPr>
            <p:nvPr/>
          </p:nvPicPr>
          <p:blipFill>
            <a:blip r:embed="rId5"/>
            <a:stretch>
              <a:fillRect/>
            </a:stretch>
          </p:blipFill>
          <p:spPr>
            <a:xfrm>
              <a:off x="989012" y="1905000"/>
              <a:ext cx="1219200" cy="1828800"/>
            </a:xfrm>
            <a:prstGeom prst="rect">
              <a:avLst/>
            </a:prstGeom>
          </p:spPr>
        </p:pic>
      </p:grpSp>
      <p:sp>
        <p:nvSpPr>
          <p:cNvPr id="19" name="Rectangle 18"/>
          <p:cNvSpPr/>
          <p:nvPr/>
        </p:nvSpPr>
        <p:spPr>
          <a:xfrm>
            <a:off x="531814" y="41910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grpSp>
        <p:nvGrpSpPr>
          <p:cNvPr id="4" name="Group 3"/>
          <p:cNvGrpSpPr/>
          <p:nvPr/>
        </p:nvGrpSpPr>
        <p:grpSpPr>
          <a:xfrm>
            <a:off x="2284412" y="914399"/>
            <a:ext cx="7803626" cy="5960508"/>
            <a:chOff x="2284412" y="914399"/>
            <a:chExt cx="7803626" cy="5960508"/>
          </a:xfrm>
        </p:grpSpPr>
        <p:pic>
          <p:nvPicPr>
            <p:cNvPr id="5" name="Picture 4"/>
            <p:cNvPicPr>
              <a:picLocks noChangeAspect="1"/>
            </p:cNvPicPr>
            <p:nvPr/>
          </p:nvPicPr>
          <p:blipFill>
            <a:blip r:embed="rId6"/>
            <a:stretch>
              <a:fillRect/>
            </a:stretch>
          </p:blipFill>
          <p:spPr>
            <a:xfrm>
              <a:off x="2284412" y="914399"/>
              <a:ext cx="7803626" cy="5562601"/>
            </a:xfrm>
            <a:prstGeom prst="rect">
              <a:avLst/>
            </a:prstGeom>
          </p:spPr>
        </p:pic>
        <p:sp>
          <p:nvSpPr>
            <p:cNvPr id="13" name="TextBox 12"/>
            <p:cNvSpPr txBox="1"/>
            <p:nvPr/>
          </p:nvSpPr>
          <p:spPr>
            <a:xfrm>
              <a:off x="4409748" y="6505575"/>
              <a:ext cx="3031862" cy="369332"/>
            </a:xfrm>
            <a:prstGeom prst="rect">
              <a:avLst/>
            </a:prstGeom>
            <a:noFill/>
          </p:spPr>
          <p:txBody>
            <a:bodyPr wrap="none" rtlCol="0">
              <a:spAutoFit/>
            </a:bodyPr>
            <a:lstStyle/>
            <a:p>
              <a:r>
                <a:rPr lang="en-US" dirty="0" smtClean="0">
                  <a:solidFill>
                    <a:schemeClr val="bg1"/>
                  </a:solidFill>
                </a:rPr>
                <a:t>http://ksoap2.sourceforge.net</a:t>
              </a:r>
              <a:endParaRPr lang="en-US" dirty="0">
                <a:solidFill>
                  <a:schemeClr val="bg1"/>
                </a:solidFill>
              </a:endParaRPr>
            </a:p>
          </p:txBody>
        </p:sp>
      </p:grpSp>
    </p:spTree>
    <p:extLst>
      <p:ext uri="{BB962C8B-B14F-4D97-AF65-F5344CB8AC3E}">
        <p14:creationId xmlns:p14="http://schemas.microsoft.com/office/powerpoint/2010/main" val="55331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4" name="Group 13"/>
          <p:cNvGrpSpPr/>
          <p:nvPr/>
        </p:nvGrpSpPr>
        <p:grpSpPr>
          <a:xfrm>
            <a:off x="1141412" y="2514600"/>
            <a:ext cx="814388" cy="1585914"/>
            <a:chOff x="865922" y="1494693"/>
            <a:chExt cx="1500188" cy="3033714"/>
          </a:xfrm>
        </p:grpSpPr>
        <p:pic>
          <p:nvPicPr>
            <p:cNvPr id="15" name="Picture 14"/>
            <p:cNvPicPr>
              <a:picLocks noChangeAspect="1"/>
            </p:cNvPicPr>
            <p:nvPr/>
          </p:nvPicPr>
          <p:blipFill>
            <a:blip r:embed="rId4"/>
            <a:stretch>
              <a:fillRect/>
            </a:stretch>
          </p:blipFill>
          <p:spPr>
            <a:xfrm>
              <a:off x="865922" y="1494693"/>
              <a:ext cx="1500188" cy="3033714"/>
            </a:xfrm>
            <a:prstGeom prst="rect">
              <a:avLst/>
            </a:prstGeom>
          </p:spPr>
        </p:pic>
        <p:pic>
          <p:nvPicPr>
            <p:cNvPr id="16" name="Picture 15"/>
            <p:cNvPicPr>
              <a:picLocks noChangeAspect="1"/>
            </p:cNvPicPr>
            <p:nvPr/>
          </p:nvPicPr>
          <p:blipFill>
            <a:blip r:embed="rId5"/>
            <a:stretch>
              <a:fillRect/>
            </a:stretch>
          </p:blipFill>
          <p:spPr>
            <a:xfrm>
              <a:off x="989012" y="1905000"/>
              <a:ext cx="1219200" cy="1828800"/>
            </a:xfrm>
            <a:prstGeom prst="rect">
              <a:avLst/>
            </a:prstGeom>
          </p:spPr>
        </p:pic>
      </p:grpSp>
      <p:sp>
        <p:nvSpPr>
          <p:cNvPr id="19" name="Rectangle 18"/>
          <p:cNvSpPr/>
          <p:nvPr/>
        </p:nvSpPr>
        <p:spPr>
          <a:xfrm>
            <a:off x="531814" y="41910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6"/>
          <a:stretch>
            <a:fillRect/>
          </a:stretch>
        </p:blipFill>
        <p:spPr>
          <a:xfrm>
            <a:off x="2284413" y="838200"/>
            <a:ext cx="7907655" cy="5638800"/>
          </a:xfrm>
          <a:prstGeom prst="rect">
            <a:avLst/>
          </a:prstGeom>
        </p:spPr>
      </p:pic>
      <p:sp>
        <p:nvSpPr>
          <p:cNvPr id="13" name="TextBox 12"/>
          <p:cNvSpPr txBox="1"/>
          <p:nvPr/>
        </p:nvSpPr>
        <p:spPr>
          <a:xfrm>
            <a:off x="4037014" y="6505575"/>
            <a:ext cx="4183657" cy="369332"/>
          </a:xfrm>
          <a:prstGeom prst="rect">
            <a:avLst/>
          </a:prstGeom>
          <a:noFill/>
        </p:spPr>
        <p:txBody>
          <a:bodyPr wrap="none" rtlCol="0">
            <a:spAutoFit/>
          </a:bodyPr>
          <a:lstStyle/>
          <a:p>
            <a:r>
              <a:rPr lang="en-US" dirty="0" smtClean="0">
                <a:solidFill>
                  <a:schemeClr val="bg1"/>
                </a:solidFill>
              </a:rPr>
              <a:t>http://code.google.com/p/ksoap2-android</a:t>
            </a:r>
            <a:endParaRPr lang="en-US" dirty="0">
              <a:solidFill>
                <a:schemeClr val="bg1"/>
              </a:solidFill>
            </a:endParaRPr>
          </a:p>
        </p:txBody>
      </p:sp>
    </p:spTree>
    <p:extLst>
      <p:ext uri="{BB962C8B-B14F-4D97-AF65-F5344CB8AC3E}">
        <p14:creationId xmlns:p14="http://schemas.microsoft.com/office/powerpoint/2010/main" val="27702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4" name="Group 13"/>
          <p:cNvGrpSpPr/>
          <p:nvPr/>
        </p:nvGrpSpPr>
        <p:grpSpPr>
          <a:xfrm>
            <a:off x="1141412" y="2514600"/>
            <a:ext cx="814388" cy="1585914"/>
            <a:chOff x="865922" y="1494693"/>
            <a:chExt cx="1500188" cy="3033714"/>
          </a:xfrm>
        </p:grpSpPr>
        <p:pic>
          <p:nvPicPr>
            <p:cNvPr id="15" name="Picture 14"/>
            <p:cNvPicPr>
              <a:picLocks noChangeAspect="1"/>
            </p:cNvPicPr>
            <p:nvPr/>
          </p:nvPicPr>
          <p:blipFill>
            <a:blip r:embed="rId4"/>
            <a:stretch>
              <a:fillRect/>
            </a:stretch>
          </p:blipFill>
          <p:spPr>
            <a:xfrm>
              <a:off x="865922" y="1494693"/>
              <a:ext cx="1500188" cy="3033714"/>
            </a:xfrm>
            <a:prstGeom prst="rect">
              <a:avLst/>
            </a:prstGeom>
          </p:spPr>
        </p:pic>
        <p:pic>
          <p:nvPicPr>
            <p:cNvPr id="16" name="Picture 15"/>
            <p:cNvPicPr>
              <a:picLocks noChangeAspect="1"/>
            </p:cNvPicPr>
            <p:nvPr/>
          </p:nvPicPr>
          <p:blipFill>
            <a:blip r:embed="rId5"/>
            <a:stretch>
              <a:fillRect/>
            </a:stretch>
          </p:blipFill>
          <p:spPr>
            <a:xfrm>
              <a:off x="989012" y="1905000"/>
              <a:ext cx="1219200" cy="1828800"/>
            </a:xfrm>
            <a:prstGeom prst="rect">
              <a:avLst/>
            </a:prstGeom>
          </p:spPr>
        </p:pic>
      </p:grpSp>
      <p:sp>
        <p:nvSpPr>
          <p:cNvPr id="19" name="Rectangle 18"/>
          <p:cNvSpPr/>
          <p:nvPr/>
        </p:nvSpPr>
        <p:spPr>
          <a:xfrm>
            <a:off x="531814" y="41910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sp>
        <p:nvSpPr>
          <p:cNvPr id="13" name="Rectangle 12"/>
          <p:cNvSpPr/>
          <p:nvPr/>
        </p:nvSpPr>
        <p:spPr>
          <a:xfrm>
            <a:off x="608012" y="4648202"/>
            <a:ext cx="1905000" cy="923330"/>
          </a:xfrm>
          <a:prstGeom prst="rect">
            <a:avLst/>
          </a:prstGeom>
        </p:spPr>
        <p:txBody>
          <a:bodyPr wrap="square">
            <a:spAutoFit/>
          </a:bodyPr>
          <a:lstStyle/>
          <a:p>
            <a:pPr algn="ctr"/>
            <a:r>
              <a:rPr lang="pl-PL" b="1" dirty="0" err="1">
                <a:solidFill>
                  <a:srgbClr val="FFFF00"/>
                </a:solidFill>
                <a:latin typeface="Segoe UI" pitchFamily="34" charset="0"/>
                <a:ea typeface="Segoe UI" pitchFamily="34" charset="0"/>
                <a:cs typeface="Segoe UI" pitchFamily="34" charset="0"/>
              </a:rPr>
              <a:t>m</a:t>
            </a:r>
            <a:r>
              <a:rPr lang="pl-PL" b="1" dirty="0" err="1" smtClean="0">
                <a:solidFill>
                  <a:srgbClr val="FFFF00"/>
                </a:solidFill>
                <a:latin typeface="Segoe UI" pitchFamily="34" charset="0"/>
                <a:ea typeface="Segoe UI" pitchFamily="34" charset="0"/>
                <a:cs typeface="Segoe UI" pitchFamily="34" charset="0"/>
              </a:rPr>
              <a:t>aven</a:t>
            </a:r>
            <a:r>
              <a:rPr lang="pl-PL" b="1" dirty="0" smtClean="0">
                <a:solidFill>
                  <a:srgbClr val="FFFF00"/>
                </a:solidFill>
                <a:latin typeface="Segoe UI" pitchFamily="34" charset="0"/>
                <a:ea typeface="Segoe UI" pitchFamily="34" charset="0"/>
                <a:cs typeface="Segoe UI" pitchFamily="34" charset="0"/>
              </a:rPr>
              <a:t> </a:t>
            </a:r>
            <a:r>
              <a:rPr lang="pl-PL" b="1" dirty="0" err="1" smtClean="0">
                <a:solidFill>
                  <a:srgbClr val="FFFF00"/>
                </a:solidFill>
                <a:latin typeface="Segoe UI" pitchFamily="34" charset="0"/>
                <a:ea typeface="Segoe UI" pitchFamily="34" charset="0"/>
                <a:cs typeface="Segoe UI" pitchFamily="34" charset="0"/>
              </a:rPr>
              <a:t>install</a:t>
            </a:r>
            <a:r>
              <a:rPr lang="pl-PL" b="1" dirty="0" smtClean="0">
                <a:solidFill>
                  <a:srgbClr val="FFFF00"/>
                </a:solidFill>
                <a:latin typeface="Segoe UI" pitchFamily="34" charset="0"/>
                <a:ea typeface="Segoe UI" pitchFamily="34" charset="0"/>
                <a:cs typeface="Segoe UI" pitchFamily="34" charset="0"/>
              </a:rPr>
              <a:t> </a:t>
            </a:r>
          </a:p>
          <a:p>
            <a:pPr algn="ctr"/>
            <a:r>
              <a:rPr lang="pl-PL" b="1" dirty="0" smtClean="0">
                <a:solidFill>
                  <a:srgbClr val="FFFF00"/>
                </a:solidFill>
                <a:latin typeface="Segoe UI" pitchFamily="34" charset="0"/>
                <a:ea typeface="Segoe UI" pitchFamily="34" charset="0"/>
                <a:cs typeface="Segoe UI" pitchFamily="34" charset="0"/>
              </a:rPr>
              <a:t>KSOAP2-Android</a:t>
            </a:r>
          </a:p>
        </p:txBody>
      </p:sp>
    </p:spTree>
    <p:extLst>
      <p:ext uri="{BB962C8B-B14F-4D97-AF65-F5344CB8AC3E}">
        <p14:creationId xmlns:p14="http://schemas.microsoft.com/office/powerpoint/2010/main" val="197476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09857" y="2814717"/>
            <a:ext cx="1594555" cy="1524000"/>
          </a:xfrm>
          <a:prstGeom prst="rect">
            <a:avLst/>
          </a:prstGeom>
        </p:spPr>
      </p:pic>
      <p:cxnSp>
        <p:nvCxnSpPr>
          <p:cNvPr id="23" name="Straight Arrow Connector 22"/>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923214" y="2438400"/>
            <a:ext cx="2362199"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SOAP (WS-I)</a:t>
            </a:r>
          </a:p>
        </p:txBody>
      </p:sp>
      <p:pic>
        <p:nvPicPr>
          <p:cNvPr id="2" name="Picture 1"/>
          <p:cNvPicPr>
            <a:picLocks noChangeAspect="1"/>
          </p:cNvPicPr>
          <p:nvPr/>
        </p:nvPicPr>
        <p:blipFill rotWithShape="1">
          <a:blip r:embed="rId3"/>
          <a:srcRect l="-2837" t="1438" r="2837" b="16463"/>
          <a:stretch/>
        </p:blipFill>
        <p:spPr>
          <a:xfrm>
            <a:off x="9904412" y="3048000"/>
            <a:ext cx="1028700" cy="1115646"/>
          </a:xfrm>
          <a:prstGeom prst="rect">
            <a:avLst/>
          </a:prstGeom>
        </p:spPr>
      </p:pic>
      <p:sp>
        <p:nvSpPr>
          <p:cNvPr id="48" name="Rectangle 47"/>
          <p:cNvSpPr/>
          <p:nvPr/>
        </p:nvSpPr>
        <p:spPr>
          <a:xfrm>
            <a:off x="531814" y="2057402"/>
            <a:ext cx="2133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14" name="Group 13"/>
          <p:cNvGrpSpPr/>
          <p:nvPr/>
        </p:nvGrpSpPr>
        <p:grpSpPr>
          <a:xfrm>
            <a:off x="1141412" y="2514600"/>
            <a:ext cx="814388" cy="1585914"/>
            <a:chOff x="865922" y="1494693"/>
            <a:chExt cx="1500188" cy="3033714"/>
          </a:xfrm>
        </p:grpSpPr>
        <p:pic>
          <p:nvPicPr>
            <p:cNvPr id="15" name="Picture 14"/>
            <p:cNvPicPr>
              <a:picLocks noChangeAspect="1"/>
            </p:cNvPicPr>
            <p:nvPr/>
          </p:nvPicPr>
          <p:blipFill>
            <a:blip r:embed="rId4"/>
            <a:stretch>
              <a:fillRect/>
            </a:stretch>
          </p:blipFill>
          <p:spPr>
            <a:xfrm>
              <a:off x="865922" y="1494693"/>
              <a:ext cx="1500188" cy="3033714"/>
            </a:xfrm>
            <a:prstGeom prst="rect">
              <a:avLst/>
            </a:prstGeom>
          </p:spPr>
        </p:pic>
        <p:pic>
          <p:nvPicPr>
            <p:cNvPr id="16" name="Picture 15"/>
            <p:cNvPicPr>
              <a:picLocks noChangeAspect="1"/>
            </p:cNvPicPr>
            <p:nvPr/>
          </p:nvPicPr>
          <p:blipFill>
            <a:blip r:embed="rId5"/>
            <a:stretch>
              <a:fillRect/>
            </a:stretch>
          </p:blipFill>
          <p:spPr>
            <a:xfrm>
              <a:off x="989012" y="1905000"/>
              <a:ext cx="1219200" cy="1828800"/>
            </a:xfrm>
            <a:prstGeom prst="rect">
              <a:avLst/>
            </a:prstGeom>
          </p:spPr>
        </p:pic>
      </p:grpSp>
      <p:sp>
        <p:nvSpPr>
          <p:cNvPr id="19" name="Rectangle 18"/>
          <p:cNvSpPr/>
          <p:nvPr/>
        </p:nvSpPr>
        <p:spPr>
          <a:xfrm>
            <a:off x="531814" y="4191002"/>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 (Java)</a:t>
            </a:r>
            <a:endParaRPr lang="en-US" dirty="0">
              <a:solidFill>
                <a:srgbClr val="ACE58F"/>
              </a:solidFill>
              <a:latin typeface="Segoe UI" pitchFamily="34" charset="0"/>
              <a:ea typeface="Segoe UI" pitchFamily="34" charset="0"/>
              <a:cs typeface="Segoe UI" pitchFamily="34" charset="0"/>
            </a:endParaRPr>
          </a:p>
        </p:txBody>
      </p:sp>
      <p:sp>
        <p:nvSpPr>
          <p:cNvPr id="13" name="TextBox 12"/>
          <p:cNvSpPr txBox="1"/>
          <p:nvPr/>
        </p:nvSpPr>
        <p:spPr>
          <a:xfrm>
            <a:off x="3579813" y="1752600"/>
            <a:ext cx="8534400" cy="3962400"/>
          </a:xfrm>
          <a:prstGeom prst="rect">
            <a:avLst/>
          </a:prstGeom>
          <a:solidFill>
            <a:schemeClr val="tx1">
              <a:alpha val="70000"/>
            </a:schemeClr>
          </a:solidFill>
        </p:spPr>
        <p:txBody>
          <a:bodyPr wrap="square" rtlCol="0">
            <a:noAutofit/>
          </a:bodyPr>
          <a:lstStyle/>
          <a:p>
            <a:r>
              <a:rPr lang="en-US" sz="1600" dirty="0">
                <a:solidFill>
                  <a:srgbClr val="FFFF00"/>
                </a:solidFill>
                <a:latin typeface="Consolas"/>
                <a:cs typeface="Consolas"/>
              </a:rPr>
              <a:t>String SOAP_ACTION = "http://</a:t>
            </a:r>
            <a:r>
              <a:rPr lang="en-US" sz="1600" dirty="0" err="1">
                <a:solidFill>
                  <a:srgbClr val="FFFF00"/>
                </a:solidFill>
                <a:latin typeface="Consolas"/>
                <a:cs typeface="Consolas"/>
              </a:rPr>
              <a:t>tempuri.org</a:t>
            </a:r>
            <a:r>
              <a:rPr lang="en-US" sz="1600" dirty="0">
                <a:solidFill>
                  <a:srgbClr val="FFFF00"/>
                </a:solidFill>
                <a:latin typeface="Consolas"/>
                <a:cs typeface="Consolas"/>
              </a:rPr>
              <a:t>/ISOAP/</a:t>
            </a:r>
            <a:r>
              <a:rPr lang="en-US" sz="1600" dirty="0" err="1">
                <a:solidFill>
                  <a:srgbClr val="FFFF00"/>
                </a:solidFill>
                <a:latin typeface="Consolas"/>
                <a:cs typeface="Consolas"/>
              </a:rPr>
              <a:t>GetTitleForCode</a:t>
            </a:r>
            <a:r>
              <a:rPr lang="en-US" sz="1600" dirty="0">
                <a:solidFill>
                  <a:srgbClr val="FFFF00"/>
                </a:solidFill>
                <a:latin typeface="Consolas"/>
                <a:cs typeface="Consolas"/>
              </a:rPr>
              <a:t>";</a:t>
            </a:r>
          </a:p>
          <a:p>
            <a:r>
              <a:rPr lang="en-US" sz="1600" dirty="0" smtClean="0">
                <a:solidFill>
                  <a:srgbClr val="FFFF00"/>
                </a:solidFill>
                <a:latin typeface="Consolas"/>
                <a:cs typeface="Consolas"/>
              </a:rPr>
              <a:t>String </a:t>
            </a:r>
            <a:r>
              <a:rPr lang="en-US" sz="1600" dirty="0">
                <a:solidFill>
                  <a:srgbClr val="FFFF00"/>
                </a:solidFill>
                <a:latin typeface="Consolas"/>
                <a:cs typeface="Consolas"/>
              </a:rPr>
              <a:t>METHOD_NAME = "</a:t>
            </a:r>
            <a:r>
              <a:rPr lang="en-US" sz="1600" dirty="0" err="1">
                <a:solidFill>
                  <a:srgbClr val="FFFF00"/>
                </a:solidFill>
                <a:latin typeface="Consolas"/>
                <a:cs typeface="Consolas"/>
              </a:rPr>
              <a:t>GetTitleForCode</a:t>
            </a:r>
            <a:r>
              <a:rPr lang="en-US" sz="1600" dirty="0">
                <a:solidFill>
                  <a:srgbClr val="FFFF00"/>
                </a:solidFill>
                <a:latin typeface="Consolas"/>
                <a:cs typeface="Consolas"/>
              </a:rPr>
              <a:t>";</a:t>
            </a:r>
          </a:p>
          <a:p>
            <a:r>
              <a:rPr lang="en-US" sz="1600" dirty="0" smtClean="0">
                <a:solidFill>
                  <a:srgbClr val="FFFF00"/>
                </a:solidFill>
                <a:latin typeface="Consolas"/>
                <a:cs typeface="Consolas"/>
              </a:rPr>
              <a:t>String </a:t>
            </a:r>
            <a:r>
              <a:rPr lang="en-US" sz="1600" dirty="0">
                <a:solidFill>
                  <a:srgbClr val="FFFF00"/>
                </a:solidFill>
                <a:latin typeface="Consolas"/>
                <a:cs typeface="Consolas"/>
              </a:rPr>
              <a:t>NAMESPACE = "http://</a:t>
            </a:r>
            <a:r>
              <a:rPr lang="en-US" sz="1600" dirty="0" err="1">
                <a:solidFill>
                  <a:srgbClr val="FFFF00"/>
                </a:solidFill>
                <a:latin typeface="Consolas"/>
                <a:cs typeface="Consolas"/>
              </a:rPr>
              <a:t>tempuri.org</a:t>
            </a:r>
            <a:r>
              <a:rPr lang="en-US" sz="1600" dirty="0">
                <a:solidFill>
                  <a:srgbClr val="FFFF00"/>
                </a:solidFill>
                <a:latin typeface="Consolas"/>
                <a:cs typeface="Consolas"/>
              </a:rPr>
              <a:t>/";</a:t>
            </a:r>
          </a:p>
          <a:p>
            <a:r>
              <a:rPr lang="en-US" sz="1600" dirty="0" smtClean="0">
                <a:solidFill>
                  <a:srgbClr val="FFFF00"/>
                </a:solidFill>
                <a:latin typeface="Consolas"/>
                <a:cs typeface="Consolas"/>
              </a:rPr>
              <a:t>String </a:t>
            </a:r>
            <a:r>
              <a:rPr lang="en-US" sz="1600" dirty="0">
                <a:solidFill>
                  <a:srgbClr val="FFFF00"/>
                </a:solidFill>
                <a:latin typeface="Consolas"/>
                <a:cs typeface="Consolas"/>
              </a:rPr>
              <a:t>URL = "http://sguest01/</a:t>
            </a:r>
            <a:r>
              <a:rPr lang="en-US" sz="1600" dirty="0" err="1">
                <a:solidFill>
                  <a:srgbClr val="FFFF00"/>
                </a:solidFill>
                <a:latin typeface="Consolas"/>
                <a:cs typeface="Consolas"/>
              </a:rPr>
              <a:t>TRMobile</a:t>
            </a:r>
            <a:r>
              <a:rPr lang="en-US" sz="1600" dirty="0">
                <a:solidFill>
                  <a:srgbClr val="FFFF00"/>
                </a:solidFill>
                <a:latin typeface="Consolas"/>
                <a:cs typeface="Consolas"/>
              </a:rPr>
              <a:t>/Services/</a:t>
            </a:r>
            <a:r>
              <a:rPr lang="en-US" sz="1600" dirty="0" err="1">
                <a:solidFill>
                  <a:srgbClr val="FFFF00"/>
                </a:solidFill>
                <a:latin typeface="Consolas"/>
                <a:cs typeface="Consolas"/>
              </a:rPr>
              <a:t>SOAP.svc</a:t>
            </a:r>
            <a:r>
              <a:rPr lang="en-US" sz="1600" dirty="0">
                <a:solidFill>
                  <a:srgbClr val="FFFF00"/>
                </a:solidFill>
                <a:latin typeface="Consolas"/>
                <a:cs typeface="Consolas"/>
              </a:rPr>
              <a:t>"</a:t>
            </a:r>
            <a:r>
              <a:rPr lang="en-US" sz="1600" dirty="0" smtClean="0">
                <a:solidFill>
                  <a:srgbClr val="FFFF00"/>
                </a:solidFill>
                <a:latin typeface="Consolas"/>
                <a:cs typeface="Consolas"/>
              </a:rPr>
              <a:t>;</a:t>
            </a:r>
          </a:p>
          <a:p>
            <a:endParaRPr lang="en-US" sz="1600" dirty="0">
              <a:solidFill>
                <a:srgbClr val="FFFF00"/>
              </a:solidFill>
              <a:latin typeface="Consolas"/>
              <a:cs typeface="Consolas"/>
            </a:endParaRPr>
          </a:p>
          <a:p>
            <a:r>
              <a:rPr lang="en-US" sz="1600" dirty="0" err="1">
                <a:solidFill>
                  <a:schemeClr val="bg1"/>
                </a:solidFill>
                <a:latin typeface="Consolas"/>
                <a:cs typeface="Consolas"/>
              </a:rPr>
              <a:t>SoapObject</a:t>
            </a:r>
            <a:r>
              <a:rPr lang="en-US" sz="1600" dirty="0">
                <a:solidFill>
                  <a:schemeClr val="bg1"/>
                </a:solidFill>
                <a:latin typeface="Consolas"/>
                <a:cs typeface="Consolas"/>
              </a:rPr>
              <a:t> request = new </a:t>
            </a:r>
            <a:r>
              <a:rPr lang="en-US" sz="1600" dirty="0" err="1">
                <a:solidFill>
                  <a:schemeClr val="bg1"/>
                </a:solidFill>
                <a:latin typeface="Consolas"/>
                <a:cs typeface="Consolas"/>
              </a:rPr>
              <a:t>SoapObject</a:t>
            </a:r>
            <a:r>
              <a:rPr lang="en-US" sz="1600" dirty="0">
                <a:solidFill>
                  <a:schemeClr val="bg1"/>
                </a:solidFill>
                <a:latin typeface="Consolas"/>
                <a:cs typeface="Consolas"/>
              </a:rPr>
              <a:t>(NAMESPACE, METHOD_NAME);</a:t>
            </a:r>
          </a:p>
          <a:p>
            <a:r>
              <a:rPr lang="en-US" sz="1600" dirty="0" err="1" smtClean="0">
                <a:solidFill>
                  <a:schemeClr val="bg1"/>
                </a:solidFill>
                <a:latin typeface="Consolas"/>
                <a:cs typeface="Consolas"/>
              </a:rPr>
              <a:t>request.addProperty</a:t>
            </a:r>
            <a:r>
              <a:rPr lang="en-US" sz="1600" dirty="0">
                <a:solidFill>
                  <a:schemeClr val="bg1"/>
                </a:solidFill>
                <a:latin typeface="Consolas"/>
                <a:cs typeface="Consolas"/>
              </a:rPr>
              <a:t>("code","ARC310");</a:t>
            </a:r>
          </a:p>
          <a:p>
            <a:r>
              <a:rPr lang="en-US" sz="1600" dirty="0" err="1" smtClean="0">
                <a:solidFill>
                  <a:schemeClr val="bg1"/>
                </a:solidFill>
                <a:latin typeface="Consolas"/>
                <a:cs typeface="Consolas"/>
              </a:rPr>
              <a:t>SoapSerializationEnvelope</a:t>
            </a:r>
            <a:r>
              <a:rPr lang="en-US" sz="1600" dirty="0" smtClean="0">
                <a:solidFill>
                  <a:schemeClr val="bg1"/>
                </a:solidFill>
                <a:latin typeface="Consolas"/>
                <a:cs typeface="Consolas"/>
              </a:rPr>
              <a:t> </a:t>
            </a:r>
            <a:r>
              <a:rPr lang="en-US" sz="1600" dirty="0" err="1">
                <a:solidFill>
                  <a:schemeClr val="bg1"/>
                </a:solidFill>
                <a:latin typeface="Consolas"/>
                <a:cs typeface="Consolas"/>
              </a:rPr>
              <a:t>env</a:t>
            </a:r>
            <a:r>
              <a:rPr lang="en-US" sz="1600" dirty="0">
                <a:solidFill>
                  <a:schemeClr val="bg1"/>
                </a:solidFill>
                <a:latin typeface="Consolas"/>
                <a:cs typeface="Consolas"/>
              </a:rPr>
              <a:t> = new </a:t>
            </a:r>
            <a:r>
              <a:rPr lang="en-US" sz="1600" dirty="0" err="1">
                <a:solidFill>
                  <a:schemeClr val="bg1"/>
                </a:solidFill>
                <a:latin typeface="Consolas"/>
                <a:cs typeface="Consolas"/>
              </a:rPr>
              <a:t>SoapSerializationEnvelope</a:t>
            </a:r>
            <a:r>
              <a:rPr lang="en-US" sz="1600" dirty="0">
                <a:solidFill>
                  <a:schemeClr val="bg1"/>
                </a:solidFill>
                <a:latin typeface="Consolas"/>
                <a:cs typeface="Consolas"/>
              </a:rPr>
              <a:t>(SoapEnvelope.VER11);</a:t>
            </a:r>
          </a:p>
          <a:p>
            <a:r>
              <a:rPr lang="en-US" sz="1600" dirty="0" err="1" smtClean="0">
                <a:solidFill>
                  <a:schemeClr val="bg1"/>
                </a:solidFill>
                <a:latin typeface="Consolas"/>
                <a:cs typeface="Consolas"/>
              </a:rPr>
              <a:t>env.dotNet</a:t>
            </a:r>
            <a:r>
              <a:rPr lang="en-US" sz="1600" dirty="0" smtClean="0">
                <a:solidFill>
                  <a:schemeClr val="bg1"/>
                </a:solidFill>
                <a:latin typeface="Consolas"/>
                <a:cs typeface="Consolas"/>
              </a:rPr>
              <a:t> </a:t>
            </a:r>
            <a:r>
              <a:rPr lang="en-US" sz="1600" dirty="0">
                <a:solidFill>
                  <a:schemeClr val="bg1"/>
                </a:solidFill>
                <a:latin typeface="Consolas"/>
                <a:cs typeface="Consolas"/>
              </a:rPr>
              <a:t>= true;</a:t>
            </a:r>
          </a:p>
          <a:p>
            <a:r>
              <a:rPr lang="en-US" sz="1600" dirty="0" err="1" smtClean="0">
                <a:solidFill>
                  <a:schemeClr val="bg1"/>
                </a:solidFill>
                <a:latin typeface="Consolas"/>
                <a:cs typeface="Consolas"/>
              </a:rPr>
              <a:t>env.setOutputSoapObject</a:t>
            </a:r>
            <a:r>
              <a:rPr lang="en-US" sz="1600" dirty="0">
                <a:solidFill>
                  <a:schemeClr val="bg1"/>
                </a:solidFill>
                <a:latin typeface="Consolas"/>
                <a:cs typeface="Consolas"/>
              </a:rPr>
              <a:t>(request)</a:t>
            </a:r>
            <a:r>
              <a:rPr lang="en-US" sz="1600" dirty="0" smtClean="0">
                <a:solidFill>
                  <a:schemeClr val="bg1"/>
                </a:solidFill>
                <a:latin typeface="Consolas"/>
                <a:cs typeface="Consolas"/>
              </a:rPr>
              <a:t>;</a:t>
            </a:r>
          </a:p>
          <a:p>
            <a:endParaRPr lang="en-US" sz="1600" dirty="0" smtClean="0">
              <a:solidFill>
                <a:srgbClr val="FFFF00"/>
              </a:solidFill>
              <a:latin typeface="Consolas"/>
              <a:cs typeface="Consolas"/>
            </a:endParaRPr>
          </a:p>
          <a:p>
            <a:r>
              <a:rPr lang="en-US" sz="1600" dirty="0" err="1">
                <a:solidFill>
                  <a:srgbClr val="FFFF00"/>
                </a:solidFill>
                <a:latin typeface="Consolas"/>
                <a:cs typeface="Consolas"/>
              </a:rPr>
              <a:t>HttpTransportSE</a:t>
            </a:r>
            <a:r>
              <a:rPr lang="en-US" sz="1600" dirty="0">
                <a:solidFill>
                  <a:srgbClr val="FFFF00"/>
                </a:solidFill>
                <a:latin typeface="Consolas"/>
                <a:cs typeface="Consolas"/>
              </a:rPr>
              <a:t> transport = new </a:t>
            </a:r>
            <a:r>
              <a:rPr lang="en-US" sz="1600" dirty="0" err="1">
                <a:solidFill>
                  <a:srgbClr val="FFFF00"/>
                </a:solidFill>
                <a:latin typeface="Consolas"/>
                <a:cs typeface="Consolas"/>
              </a:rPr>
              <a:t>HttpTransportSE</a:t>
            </a:r>
            <a:r>
              <a:rPr lang="en-US" sz="1600" dirty="0">
                <a:solidFill>
                  <a:srgbClr val="FFFF00"/>
                </a:solidFill>
                <a:latin typeface="Consolas"/>
                <a:cs typeface="Consolas"/>
              </a:rPr>
              <a:t>(URL);</a:t>
            </a:r>
          </a:p>
          <a:p>
            <a:r>
              <a:rPr lang="en-US" sz="1600" dirty="0" err="1" smtClean="0">
                <a:solidFill>
                  <a:srgbClr val="FFFF00"/>
                </a:solidFill>
                <a:latin typeface="Consolas"/>
                <a:cs typeface="Consolas"/>
              </a:rPr>
              <a:t>transport.call</a:t>
            </a:r>
            <a:r>
              <a:rPr lang="en-US" sz="1600" dirty="0">
                <a:solidFill>
                  <a:srgbClr val="FFFF00"/>
                </a:solidFill>
                <a:latin typeface="Consolas"/>
                <a:cs typeface="Consolas"/>
              </a:rPr>
              <a:t>(SOAP_ACTION, </a:t>
            </a:r>
            <a:r>
              <a:rPr lang="en-US" sz="1600" dirty="0" err="1">
                <a:solidFill>
                  <a:srgbClr val="FFFF00"/>
                </a:solidFill>
                <a:latin typeface="Consolas"/>
                <a:cs typeface="Consolas"/>
              </a:rPr>
              <a:t>env</a:t>
            </a:r>
            <a:r>
              <a:rPr lang="en-US" sz="1600" dirty="0">
                <a:solidFill>
                  <a:srgbClr val="FFFF00"/>
                </a:solidFill>
                <a:latin typeface="Consolas"/>
                <a:cs typeface="Consolas"/>
              </a:rPr>
              <a:t>);</a:t>
            </a:r>
          </a:p>
          <a:p>
            <a:r>
              <a:rPr lang="en-US" sz="1600" dirty="0" err="1" smtClean="0">
                <a:solidFill>
                  <a:srgbClr val="FFFF00"/>
                </a:solidFill>
                <a:latin typeface="Consolas"/>
                <a:cs typeface="Consolas"/>
              </a:rPr>
              <a:t>SoapPrimitive</a:t>
            </a:r>
            <a:r>
              <a:rPr lang="en-US" sz="1600" dirty="0" smtClean="0">
                <a:solidFill>
                  <a:srgbClr val="FFFF00"/>
                </a:solidFill>
                <a:latin typeface="Consolas"/>
                <a:cs typeface="Consolas"/>
              </a:rPr>
              <a:t> </a:t>
            </a:r>
            <a:r>
              <a:rPr lang="en-US" sz="1600" dirty="0" err="1">
                <a:solidFill>
                  <a:srgbClr val="FFFF00"/>
                </a:solidFill>
                <a:latin typeface="Consolas"/>
                <a:cs typeface="Consolas"/>
              </a:rPr>
              <a:t>returnedTitle</a:t>
            </a:r>
            <a:r>
              <a:rPr lang="en-US" sz="1600" dirty="0">
                <a:solidFill>
                  <a:srgbClr val="FFFF00"/>
                </a:solidFill>
                <a:latin typeface="Consolas"/>
                <a:cs typeface="Consolas"/>
              </a:rPr>
              <a:t> = (</a:t>
            </a:r>
            <a:r>
              <a:rPr lang="en-US" sz="1600" dirty="0" err="1">
                <a:solidFill>
                  <a:srgbClr val="FFFF00"/>
                </a:solidFill>
                <a:latin typeface="Consolas"/>
                <a:cs typeface="Consolas"/>
              </a:rPr>
              <a:t>SoapPrimitive</a:t>
            </a:r>
            <a:r>
              <a:rPr lang="en-US" sz="1600" dirty="0">
                <a:solidFill>
                  <a:srgbClr val="FFFF00"/>
                </a:solidFill>
                <a:latin typeface="Consolas"/>
                <a:cs typeface="Consolas"/>
              </a:rPr>
              <a:t>)</a:t>
            </a:r>
            <a:r>
              <a:rPr lang="en-US" sz="1600" dirty="0" err="1">
                <a:solidFill>
                  <a:srgbClr val="FFFF00"/>
                </a:solidFill>
                <a:latin typeface="Consolas"/>
                <a:cs typeface="Consolas"/>
              </a:rPr>
              <a:t>env.getResponse</a:t>
            </a:r>
            <a:r>
              <a:rPr lang="en-US" sz="1600" dirty="0">
                <a:solidFill>
                  <a:srgbClr val="FFFF00"/>
                </a:solidFill>
                <a:latin typeface="Consolas"/>
                <a:cs typeface="Consolas"/>
              </a:rPr>
              <a:t>();</a:t>
            </a:r>
          </a:p>
          <a:p>
            <a:endParaRPr lang="en-US" sz="1600" dirty="0">
              <a:solidFill>
                <a:srgbClr val="FFFF00"/>
              </a:solidFill>
              <a:latin typeface="Consolas"/>
              <a:cs typeface="Consolas"/>
            </a:endParaRPr>
          </a:p>
        </p:txBody>
      </p:sp>
      <p:sp>
        <p:nvSpPr>
          <p:cNvPr id="17" name="Rectangle 16"/>
          <p:cNvSpPr/>
          <p:nvPr/>
        </p:nvSpPr>
        <p:spPr>
          <a:xfrm>
            <a:off x="3579811" y="1371600"/>
            <a:ext cx="3962400" cy="369332"/>
          </a:xfrm>
          <a:prstGeom prst="rect">
            <a:avLst/>
          </a:prstGeom>
        </p:spPr>
        <p:txBody>
          <a:bodyPr wrap="square">
            <a:spAutoFit/>
          </a:bodyPr>
          <a:lstStyle/>
          <a:p>
            <a:r>
              <a:rPr lang="pl-PL" dirty="0" err="1" smtClean="0">
                <a:solidFill>
                  <a:srgbClr val="FFFFFF"/>
                </a:solidFill>
                <a:latin typeface="Segoe UI" pitchFamily="34" charset="0"/>
                <a:ea typeface="Segoe UI" pitchFamily="34" charset="0"/>
                <a:cs typeface="Segoe UI" pitchFamily="34" charset="0"/>
              </a:rPr>
              <a:t>Main.java</a:t>
            </a:r>
            <a:endParaRPr lang="en-US" dirty="0">
              <a:solidFill>
                <a:srgbClr val="FFFFFF"/>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87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Consuming REST and SOAP based services on Android</a:t>
            </a:r>
            <a:endParaRPr lang="en-US" sz="2800"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9582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32766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“How about Windows Azure?”</a:t>
            </a:r>
          </a:p>
        </p:txBody>
      </p:sp>
    </p:spTree>
    <p:extLst>
      <p:ext uri="{BB962C8B-B14F-4D97-AF65-F5344CB8AC3E}">
        <p14:creationId xmlns:p14="http://schemas.microsoft.com/office/powerpoint/2010/main" val="39773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075612" y="2057400"/>
            <a:ext cx="3581400" cy="2895600"/>
            <a:chOff x="7847012" y="2057400"/>
            <a:chExt cx="3581400" cy="2895600"/>
          </a:xfrm>
        </p:grpSpPr>
        <p:sp>
          <p:nvSpPr>
            <p:cNvPr id="2" name="Cloud 1"/>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duotone>
                <a:prstClr val="black"/>
                <a:srgbClr val="3441FF">
                  <a:tint val="45000"/>
                  <a:satMod val="400000"/>
                </a:srgbClr>
              </a:duotone>
            </a:blip>
            <a:srcRect l="19043"/>
            <a:stretch/>
          </p:blipFill>
          <p:spPr>
            <a:xfrm>
              <a:off x="8505632" y="3146098"/>
              <a:ext cx="2236980" cy="513785"/>
            </a:xfrm>
            <a:prstGeom prst="rect">
              <a:avLst/>
            </a:prstGeom>
          </p:spPr>
        </p:pic>
      </p:gr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3"/>
            <a:stretch>
              <a:fillRect/>
            </a:stretch>
          </p:blipFill>
          <p:spPr>
            <a:xfrm>
              <a:off x="2203630" y="2667000"/>
              <a:ext cx="984069" cy="1828800"/>
            </a:xfrm>
            <a:prstGeom prst="rect">
              <a:avLst/>
            </a:prstGeom>
          </p:spPr>
        </p:pic>
        <p:pic>
          <p:nvPicPr>
            <p:cNvPr id="9" name="Picture 8"/>
            <p:cNvPicPr>
              <a:picLocks noChangeAspect="1"/>
            </p:cNvPicPr>
            <p:nvPr/>
          </p:nvPicPr>
          <p:blipFill>
            <a:blip r:embed="rId4"/>
            <a:stretch>
              <a:fillRect/>
            </a:stretch>
          </p:blipFill>
          <p:spPr>
            <a:xfrm>
              <a:off x="2314799" y="3001822"/>
              <a:ext cx="757646" cy="1140823"/>
            </a:xfrm>
            <a:prstGeom prst="rect">
              <a:avLst/>
            </a:prstGeom>
          </p:spPr>
        </p:pic>
      </p:grpSp>
      <p:pic>
        <p:nvPicPr>
          <p:cNvPr id="12" name="Picture 11"/>
          <p:cNvPicPr>
            <a:picLocks noChangeAspect="1"/>
          </p:cNvPicPr>
          <p:nvPr/>
        </p:nvPicPr>
        <p:blipFill rotWithShape="1">
          <a:blip r:embed="rId5"/>
          <a:srcRect t="-1" b="13424"/>
          <a:stretch/>
        </p:blipFill>
        <p:spPr>
          <a:xfrm>
            <a:off x="7280306" y="1814155"/>
            <a:ext cx="1028700" cy="1165490"/>
          </a:xfrm>
          <a:prstGeom prst="rect">
            <a:avLst/>
          </a:prstGeom>
        </p:spPr>
      </p:pic>
      <p:pic>
        <p:nvPicPr>
          <p:cNvPr id="13" name="Picture 12"/>
          <p:cNvPicPr>
            <a:picLocks noChangeAspect="1"/>
          </p:cNvPicPr>
          <p:nvPr/>
        </p:nvPicPr>
        <p:blipFill rotWithShape="1">
          <a:blip r:embed="rId6"/>
          <a:srcRect b="12551"/>
          <a:stretch/>
        </p:blipFill>
        <p:spPr>
          <a:xfrm>
            <a:off x="7313612" y="3642955"/>
            <a:ext cx="1028700" cy="1177245"/>
          </a:xfrm>
          <a:prstGeom prst="rect">
            <a:avLst/>
          </a:prstGeom>
        </p:spPr>
      </p:pic>
      <p:sp>
        <p:nvSpPr>
          <p:cNvPr id="14" name="TextBox 13"/>
          <p:cNvSpPr txBox="1"/>
          <p:nvPr/>
        </p:nvSpPr>
        <p:spPr>
          <a:xfrm>
            <a:off x="7084349" y="2880955"/>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15" name="TextBox 14"/>
          <p:cNvSpPr txBox="1"/>
          <p:nvPr/>
        </p:nvSpPr>
        <p:spPr>
          <a:xfrm>
            <a:off x="7086034" y="4721423"/>
            <a:ext cx="1426673" cy="307777"/>
          </a:xfrm>
          <a:prstGeom prst="rect">
            <a:avLst/>
          </a:prstGeom>
          <a:noFill/>
        </p:spPr>
        <p:txBody>
          <a:bodyPr wrap="none" lIns="0" tIns="0" rIns="0" bIns="0" rtlCol="0">
            <a:spAutoFit/>
          </a:bodyPr>
          <a:lstStyle/>
          <a:p>
            <a:r>
              <a:rPr lang="en-US" sz="2000" dirty="0" smtClean="0">
                <a:solidFill>
                  <a:srgbClr val="FFFFFF"/>
                </a:solidFill>
              </a:rPr>
              <a:t>Table Storage</a:t>
            </a:r>
          </a:p>
        </p:txBody>
      </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312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8075612" y="2057400"/>
            <a:ext cx="3581400" cy="2895600"/>
            <a:chOff x="7847012" y="2057400"/>
            <a:chExt cx="3581400" cy="2895600"/>
          </a:xfrm>
        </p:grpSpPr>
        <p:sp>
          <p:nvSpPr>
            <p:cNvPr id="28" name="Cloud 27"/>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9" name="Picture 28"/>
            <p:cNvPicPr>
              <a:picLocks noChangeAspect="1"/>
            </p:cNvPicPr>
            <p:nvPr/>
          </p:nvPicPr>
          <p:blipFill rotWithShape="1">
            <a:blip r:embed="rId2">
              <a:clrChange>
                <a:clrFrom>
                  <a:srgbClr val="FFFFFF"/>
                </a:clrFrom>
                <a:clrTo>
                  <a:srgbClr val="FFFFFF">
                    <a:alpha val="0"/>
                  </a:srgbClr>
                </a:clrTo>
              </a:clrChange>
              <a:duotone>
                <a:prstClr val="black"/>
                <a:srgbClr val="3441FF">
                  <a:tint val="45000"/>
                  <a:satMod val="400000"/>
                </a:srgbClr>
              </a:duotone>
            </a:blip>
            <a:srcRect l="19043"/>
            <a:stretch/>
          </p:blipFill>
          <p:spPr>
            <a:xfrm>
              <a:off x="8505632" y="3146098"/>
              <a:ext cx="2236980" cy="513785"/>
            </a:xfrm>
            <a:prstGeom prst="rect">
              <a:avLst/>
            </a:prstGeom>
          </p:spPr>
        </p:pic>
      </p:gr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3"/>
            <a:stretch>
              <a:fillRect/>
            </a:stretch>
          </p:blipFill>
          <p:spPr>
            <a:xfrm>
              <a:off x="2203630" y="2667000"/>
              <a:ext cx="984069" cy="1828800"/>
            </a:xfrm>
            <a:prstGeom prst="rect">
              <a:avLst/>
            </a:prstGeom>
          </p:spPr>
        </p:pic>
        <p:pic>
          <p:nvPicPr>
            <p:cNvPr id="9" name="Picture 8"/>
            <p:cNvPicPr>
              <a:picLocks noChangeAspect="1"/>
            </p:cNvPicPr>
            <p:nvPr/>
          </p:nvPicPr>
          <p:blipFill>
            <a:blip r:embed="rId4"/>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808412" y="1143000"/>
            <a:ext cx="4191000" cy="1538883"/>
          </a:xfrm>
          <a:prstGeom prst="rect">
            <a:avLst/>
          </a:prstGeom>
          <a:noFill/>
        </p:spPr>
        <p:txBody>
          <a:bodyPr wrap="square" lIns="0" tIns="0" rIns="0" bIns="0" rtlCol="0">
            <a:spAutoFit/>
          </a:bodyPr>
          <a:lstStyle/>
          <a:p>
            <a:pPr marL="342900" indent="-342900">
              <a:buFont typeface="Arial"/>
              <a:buChar char="•"/>
            </a:pPr>
            <a:r>
              <a:rPr lang="en-US" sz="2000" dirty="0" smtClean="0">
                <a:solidFill>
                  <a:srgbClr val="FFFFFF"/>
                </a:solidFill>
              </a:rPr>
              <a:t>Most suitable for binary data (images, video, audio)</a:t>
            </a:r>
          </a:p>
          <a:p>
            <a:pPr marL="342900" indent="-342900">
              <a:buFont typeface="Arial"/>
              <a:buChar char="•"/>
            </a:pPr>
            <a:r>
              <a:rPr lang="en-US" sz="2000" dirty="0" smtClean="0">
                <a:solidFill>
                  <a:srgbClr val="FFFFFF"/>
                </a:solidFill>
              </a:rPr>
              <a:t>Container-based approach</a:t>
            </a:r>
          </a:p>
          <a:p>
            <a:pPr marL="342900" indent="-342900">
              <a:buFont typeface="Arial"/>
              <a:buChar char="•"/>
            </a:pPr>
            <a:r>
              <a:rPr lang="en-US" sz="2000" dirty="0" smtClean="0">
                <a:solidFill>
                  <a:srgbClr val="FFFFFF"/>
                </a:solidFill>
              </a:rPr>
              <a:t>8k metadata for each blob</a:t>
            </a:r>
          </a:p>
          <a:p>
            <a:pPr marL="342900" indent="-342900">
              <a:buFont typeface="Arial"/>
              <a:buChar char="•"/>
            </a:pPr>
            <a:endParaRPr lang="en-US" sz="2000" dirty="0" smtClean="0">
              <a:solidFill>
                <a:srgbClr val="FFFFFF"/>
              </a:solidFill>
            </a:endParaRPr>
          </a:p>
        </p:txBody>
      </p:sp>
      <p:pic>
        <p:nvPicPr>
          <p:cNvPr id="32" name="Picture 31"/>
          <p:cNvPicPr>
            <a:picLocks noChangeAspect="1"/>
          </p:cNvPicPr>
          <p:nvPr/>
        </p:nvPicPr>
        <p:blipFill rotWithShape="1">
          <a:blip r:embed="rId5"/>
          <a:srcRect t="-1" b="13424"/>
          <a:stretch/>
        </p:blipFill>
        <p:spPr>
          <a:xfrm>
            <a:off x="7280306" y="1814155"/>
            <a:ext cx="1028700" cy="1165490"/>
          </a:xfrm>
          <a:prstGeom prst="rect">
            <a:avLst/>
          </a:prstGeom>
        </p:spPr>
      </p:pic>
      <p:pic>
        <p:nvPicPr>
          <p:cNvPr id="33" name="Picture 32"/>
          <p:cNvPicPr>
            <a:picLocks noChangeAspect="1"/>
          </p:cNvPicPr>
          <p:nvPr/>
        </p:nvPicPr>
        <p:blipFill rotWithShape="1">
          <a:blip r:embed="rId6"/>
          <a:srcRect b="12551"/>
          <a:stretch/>
        </p:blipFill>
        <p:spPr>
          <a:xfrm>
            <a:off x="7313612" y="3642955"/>
            <a:ext cx="1028700" cy="1177245"/>
          </a:xfrm>
          <a:prstGeom prst="rect">
            <a:avLst/>
          </a:prstGeom>
        </p:spPr>
      </p:pic>
      <p:sp>
        <p:nvSpPr>
          <p:cNvPr id="34" name="TextBox 33"/>
          <p:cNvSpPr txBox="1"/>
          <p:nvPr/>
        </p:nvSpPr>
        <p:spPr>
          <a:xfrm>
            <a:off x="7084349" y="2880955"/>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35" name="TextBox 34"/>
          <p:cNvSpPr txBox="1"/>
          <p:nvPr/>
        </p:nvSpPr>
        <p:spPr>
          <a:xfrm>
            <a:off x="7086034" y="4721423"/>
            <a:ext cx="1426673" cy="307777"/>
          </a:xfrm>
          <a:prstGeom prst="rect">
            <a:avLst/>
          </a:prstGeom>
          <a:noFill/>
        </p:spPr>
        <p:txBody>
          <a:bodyPr wrap="none" lIns="0" tIns="0" rIns="0" bIns="0" rtlCol="0">
            <a:spAutoFit/>
          </a:bodyPr>
          <a:lstStyle/>
          <a:p>
            <a:r>
              <a:rPr lang="en-US" sz="2000" dirty="0" smtClean="0">
                <a:solidFill>
                  <a:srgbClr val="FFFFFF"/>
                </a:solidFill>
              </a:rPr>
              <a:t>Table Storage</a:t>
            </a:r>
          </a:p>
        </p:txBody>
      </p:sp>
    </p:spTree>
    <p:extLst>
      <p:ext uri="{BB962C8B-B14F-4D97-AF65-F5344CB8AC3E}">
        <p14:creationId xmlns:p14="http://schemas.microsoft.com/office/powerpoint/2010/main" val="318460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075612" y="2057400"/>
            <a:ext cx="3581400" cy="2895600"/>
            <a:chOff x="7847012" y="2057400"/>
            <a:chExt cx="3581400" cy="2895600"/>
          </a:xfrm>
        </p:grpSpPr>
        <p:sp>
          <p:nvSpPr>
            <p:cNvPr id="2" name="Cloud 1"/>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duotone>
                <a:prstClr val="black"/>
                <a:srgbClr val="3441FF">
                  <a:tint val="45000"/>
                  <a:satMod val="400000"/>
                </a:srgbClr>
              </a:duotone>
            </a:blip>
            <a:srcRect l="19043"/>
            <a:stretch/>
          </p:blipFill>
          <p:spPr>
            <a:xfrm>
              <a:off x="8505632" y="3146098"/>
              <a:ext cx="2236980" cy="513785"/>
            </a:xfrm>
            <a:prstGeom prst="rect">
              <a:avLst/>
            </a:prstGeom>
          </p:spPr>
        </p:pic>
      </p:gr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3"/>
            <a:stretch>
              <a:fillRect/>
            </a:stretch>
          </p:blipFill>
          <p:spPr>
            <a:xfrm>
              <a:off x="2203630" y="2667000"/>
              <a:ext cx="984069" cy="1828800"/>
            </a:xfrm>
            <a:prstGeom prst="rect">
              <a:avLst/>
            </a:prstGeom>
          </p:spPr>
        </p:pic>
        <p:pic>
          <p:nvPicPr>
            <p:cNvPr id="9" name="Picture 8"/>
            <p:cNvPicPr>
              <a:picLocks noChangeAspect="1"/>
            </p:cNvPicPr>
            <p:nvPr/>
          </p:nvPicPr>
          <p:blipFill>
            <a:blip r:embed="rId4"/>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56012" y="5245894"/>
            <a:ext cx="4191000" cy="1231106"/>
          </a:xfrm>
          <a:prstGeom prst="rect">
            <a:avLst/>
          </a:prstGeom>
          <a:noFill/>
        </p:spPr>
        <p:txBody>
          <a:bodyPr wrap="square" lIns="0" tIns="0" rIns="0" bIns="0" rtlCol="0">
            <a:spAutoFit/>
          </a:bodyPr>
          <a:lstStyle/>
          <a:p>
            <a:pPr marL="342900" indent="-342900">
              <a:buFont typeface="Arial"/>
              <a:buChar char="•"/>
            </a:pPr>
            <a:r>
              <a:rPr lang="en-US" sz="2000" dirty="0" smtClean="0">
                <a:solidFill>
                  <a:srgbClr val="FFFFFF"/>
                </a:solidFill>
              </a:rPr>
              <a:t>Most suitable for structured data</a:t>
            </a:r>
          </a:p>
          <a:p>
            <a:pPr marL="342900" indent="-342900">
              <a:buFont typeface="Arial"/>
              <a:buChar char="•"/>
            </a:pPr>
            <a:r>
              <a:rPr lang="en-US" sz="2000" dirty="0" smtClean="0">
                <a:solidFill>
                  <a:srgbClr val="FFFFFF"/>
                </a:solidFill>
              </a:rPr>
              <a:t>Dynamic schema</a:t>
            </a:r>
          </a:p>
          <a:p>
            <a:pPr marL="342900" indent="-342900">
              <a:buFont typeface="Arial"/>
              <a:buChar char="•"/>
            </a:pPr>
            <a:r>
              <a:rPr lang="en-US" sz="2000" dirty="0" smtClean="0">
                <a:solidFill>
                  <a:srgbClr val="FFFFFF"/>
                </a:solidFill>
              </a:rPr>
              <a:t>Partitioning to enable scale</a:t>
            </a:r>
          </a:p>
          <a:p>
            <a:pPr marL="342900" indent="-342900">
              <a:buFont typeface="Arial"/>
              <a:buChar char="•"/>
            </a:pPr>
            <a:endParaRPr lang="en-US" sz="2000" dirty="0" smtClean="0">
              <a:solidFill>
                <a:srgbClr val="FFFFFF"/>
              </a:solidFill>
            </a:endParaRPr>
          </a:p>
        </p:txBody>
      </p:sp>
      <p:pic>
        <p:nvPicPr>
          <p:cNvPr id="28" name="Picture 27"/>
          <p:cNvPicPr>
            <a:picLocks noChangeAspect="1"/>
          </p:cNvPicPr>
          <p:nvPr/>
        </p:nvPicPr>
        <p:blipFill rotWithShape="1">
          <a:blip r:embed="rId5"/>
          <a:srcRect t="-1" b="13424"/>
          <a:stretch/>
        </p:blipFill>
        <p:spPr>
          <a:xfrm>
            <a:off x="7280306" y="1814155"/>
            <a:ext cx="1028700" cy="1165490"/>
          </a:xfrm>
          <a:prstGeom prst="rect">
            <a:avLst/>
          </a:prstGeom>
        </p:spPr>
      </p:pic>
      <p:pic>
        <p:nvPicPr>
          <p:cNvPr id="29" name="Picture 28"/>
          <p:cNvPicPr>
            <a:picLocks noChangeAspect="1"/>
          </p:cNvPicPr>
          <p:nvPr/>
        </p:nvPicPr>
        <p:blipFill rotWithShape="1">
          <a:blip r:embed="rId6"/>
          <a:srcRect b="12551"/>
          <a:stretch/>
        </p:blipFill>
        <p:spPr>
          <a:xfrm>
            <a:off x="7313612" y="3642955"/>
            <a:ext cx="1028700" cy="1177245"/>
          </a:xfrm>
          <a:prstGeom prst="rect">
            <a:avLst/>
          </a:prstGeom>
        </p:spPr>
      </p:pic>
      <p:sp>
        <p:nvSpPr>
          <p:cNvPr id="30" name="TextBox 29"/>
          <p:cNvSpPr txBox="1"/>
          <p:nvPr/>
        </p:nvSpPr>
        <p:spPr>
          <a:xfrm>
            <a:off x="7084349" y="2880955"/>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32" name="TextBox 31"/>
          <p:cNvSpPr txBox="1"/>
          <p:nvPr/>
        </p:nvSpPr>
        <p:spPr>
          <a:xfrm>
            <a:off x="7086034" y="4721423"/>
            <a:ext cx="1426673" cy="307777"/>
          </a:xfrm>
          <a:prstGeom prst="rect">
            <a:avLst/>
          </a:prstGeom>
          <a:noFill/>
        </p:spPr>
        <p:txBody>
          <a:bodyPr wrap="none" lIns="0" tIns="0" rIns="0" bIns="0" rtlCol="0">
            <a:spAutoFit/>
          </a:bodyPr>
          <a:lstStyle/>
          <a:p>
            <a:r>
              <a:rPr lang="en-US" sz="2000" dirty="0" smtClean="0">
                <a:solidFill>
                  <a:srgbClr val="FFFFFF"/>
                </a:solidFill>
              </a:rPr>
              <a:t>Table Storage</a:t>
            </a:r>
          </a:p>
        </p:txBody>
      </p:sp>
    </p:spTree>
    <p:extLst>
      <p:ext uri="{BB962C8B-B14F-4D97-AF65-F5344CB8AC3E}">
        <p14:creationId xmlns:p14="http://schemas.microsoft.com/office/powerpoint/2010/main" val="2852321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97743925"/>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889329911"/>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203152272"/>
      </p:ext>
    </p:extLst>
  </p:cSld>
  <p:clrMapOvr>
    <a:masterClrMapping/>
  </p:clrMapOvr>
  <mc:AlternateContent xmlns:mc="http://schemas.openxmlformats.org/markup-compatibility/2006" xmlns:p14="http://schemas.microsoft.com/office/powerpoint/2010/main">
    <mc:Choice Requires="p14">
      <p:transition p14:dur="0" advTm="1872"/>
    </mc:Choice>
    <mc:Fallback xmlns="">
      <p:transition xmlns:p14="http://schemas.microsoft.com/office/powerpoint/2010/main" advTm="1872"/>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075612" y="2057400"/>
            <a:ext cx="3581400" cy="2895600"/>
            <a:chOff x="7847012" y="2057400"/>
            <a:chExt cx="3581400" cy="2895600"/>
          </a:xfrm>
        </p:grpSpPr>
        <p:sp>
          <p:nvSpPr>
            <p:cNvPr id="20" name="Cloud 19"/>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1" name="Picture 20"/>
            <p:cNvPicPr>
              <a:picLocks noChangeAspect="1"/>
            </p:cNvPicPr>
            <p:nvPr/>
          </p:nvPicPr>
          <p:blipFill rotWithShape="1">
            <a:blip r:embed="rId2">
              <a:clrChange>
                <a:clrFrom>
                  <a:srgbClr val="FFFFFF"/>
                </a:clrFrom>
                <a:clrTo>
                  <a:srgbClr val="FFFFFF">
                    <a:alpha val="0"/>
                  </a:srgbClr>
                </a:clrTo>
              </a:clrChange>
              <a:duotone>
                <a:prstClr val="black"/>
                <a:srgbClr val="3441FF">
                  <a:tint val="45000"/>
                  <a:satMod val="400000"/>
                </a:srgbClr>
              </a:duotone>
            </a:blip>
            <a:srcRect l="19043"/>
            <a:stretch/>
          </p:blipFill>
          <p:spPr>
            <a:xfrm>
              <a:off x="8505632" y="3146098"/>
              <a:ext cx="2236980" cy="513785"/>
            </a:xfrm>
            <a:prstGeom prst="rect">
              <a:avLst/>
            </a:prstGeom>
          </p:spPr>
        </p:pic>
      </p:grpSp>
      <p:pic>
        <p:nvPicPr>
          <p:cNvPr id="22" name="Picture 21"/>
          <p:cNvPicPr>
            <a:picLocks noChangeAspect="1"/>
          </p:cNvPicPr>
          <p:nvPr/>
        </p:nvPicPr>
        <p:blipFill rotWithShape="1">
          <a:blip r:embed="rId3"/>
          <a:srcRect t="-1" b="13424"/>
          <a:stretch/>
        </p:blipFill>
        <p:spPr>
          <a:xfrm>
            <a:off x="7280306" y="1814155"/>
            <a:ext cx="1028700" cy="1165490"/>
          </a:xfrm>
          <a:prstGeom prst="rect">
            <a:avLst/>
          </a:prstGeom>
        </p:spPr>
      </p:pic>
      <p:pic>
        <p:nvPicPr>
          <p:cNvPr id="23" name="Picture 22"/>
          <p:cNvPicPr>
            <a:picLocks noChangeAspect="1"/>
          </p:cNvPicPr>
          <p:nvPr/>
        </p:nvPicPr>
        <p:blipFill rotWithShape="1">
          <a:blip r:embed="rId4"/>
          <a:srcRect b="12551"/>
          <a:stretch/>
        </p:blipFill>
        <p:spPr>
          <a:xfrm>
            <a:off x="7313612" y="3642955"/>
            <a:ext cx="1028700" cy="1177245"/>
          </a:xfrm>
          <a:prstGeom prst="rect">
            <a:avLst/>
          </a:prstGeom>
        </p:spPr>
      </p:pic>
      <p:sp>
        <p:nvSpPr>
          <p:cNvPr id="24" name="TextBox 23"/>
          <p:cNvSpPr txBox="1"/>
          <p:nvPr/>
        </p:nvSpPr>
        <p:spPr>
          <a:xfrm>
            <a:off x="7084349" y="2880955"/>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25" name="TextBox 24"/>
          <p:cNvSpPr txBox="1"/>
          <p:nvPr/>
        </p:nvSpPr>
        <p:spPr>
          <a:xfrm>
            <a:off x="7086034" y="4721423"/>
            <a:ext cx="1426673" cy="307777"/>
          </a:xfrm>
          <a:prstGeom prst="rect">
            <a:avLst/>
          </a:prstGeom>
          <a:noFill/>
        </p:spPr>
        <p:txBody>
          <a:bodyPr wrap="none" lIns="0" tIns="0" rIns="0" bIns="0" rtlCol="0">
            <a:spAutoFit/>
          </a:bodyPr>
          <a:lstStyle/>
          <a:p>
            <a:r>
              <a:rPr lang="en-US" sz="2000" dirty="0" smtClean="0">
                <a:solidFill>
                  <a:srgbClr val="FFFFFF"/>
                </a:solidFill>
              </a:rPr>
              <a:t>Table Storage</a:t>
            </a:r>
          </a:p>
        </p:txBody>
      </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5"/>
            <a:stretch>
              <a:fillRect/>
            </a:stretch>
          </p:blipFill>
          <p:spPr>
            <a:xfrm>
              <a:off x="2203630" y="2667000"/>
              <a:ext cx="984069" cy="1828800"/>
            </a:xfrm>
            <a:prstGeom prst="rect">
              <a:avLst/>
            </a:prstGeom>
          </p:spPr>
        </p:pic>
        <p:pic>
          <p:nvPicPr>
            <p:cNvPr id="9" name="Picture 8"/>
            <p:cNvPicPr>
              <a:picLocks noChangeAspect="1"/>
            </p:cNvPicPr>
            <p:nvPr/>
          </p:nvPicPr>
          <p:blipFill>
            <a:blip r:embed="rId6"/>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7"/>
          <a:stretch>
            <a:fillRect/>
          </a:stretch>
        </p:blipFill>
        <p:spPr>
          <a:xfrm>
            <a:off x="1016000" y="0"/>
            <a:ext cx="10139516" cy="6858000"/>
          </a:xfrm>
          <a:prstGeom prst="rect">
            <a:avLst/>
          </a:prstGeom>
        </p:spPr>
      </p:pic>
      <p:pic>
        <p:nvPicPr>
          <p:cNvPr id="18" name="Picture 17"/>
          <p:cNvPicPr>
            <a:picLocks noChangeAspect="1"/>
          </p:cNvPicPr>
          <p:nvPr/>
        </p:nvPicPr>
        <p:blipFill rotWithShape="1">
          <a:blip r:embed="rId7"/>
          <a:srcRect l="73723" t="23473" r="1908" b="47530"/>
          <a:stretch/>
        </p:blipFill>
        <p:spPr>
          <a:xfrm>
            <a:off x="7303817" y="990600"/>
            <a:ext cx="4734195"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585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075612" y="2057400"/>
            <a:ext cx="3581400" cy="2895600"/>
            <a:chOff x="7847012" y="2057400"/>
            <a:chExt cx="3581400" cy="2895600"/>
          </a:xfrm>
        </p:grpSpPr>
        <p:sp>
          <p:nvSpPr>
            <p:cNvPr id="14" name="Cloud 13"/>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8" name="Picture 17"/>
            <p:cNvPicPr>
              <a:picLocks noChangeAspect="1"/>
            </p:cNvPicPr>
            <p:nvPr/>
          </p:nvPicPr>
          <p:blipFill rotWithShape="1">
            <a:blip r:embed="rId2">
              <a:clrChange>
                <a:clrFrom>
                  <a:srgbClr val="FFFFFF"/>
                </a:clrFrom>
                <a:clrTo>
                  <a:srgbClr val="FFFFFF">
                    <a:alpha val="0"/>
                  </a:srgbClr>
                </a:clrTo>
              </a:clrChange>
              <a:duotone>
                <a:prstClr val="black"/>
                <a:srgbClr val="3441FF">
                  <a:tint val="45000"/>
                  <a:satMod val="400000"/>
                </a:srgbClr>
              </a:duotone>
            </a:blip>
            <a:srcRect l="19043"/>
            <a:stretch/>
          </p:blipFill>
          <p:spPr>
            <a:xfrm>
              <a:off x="8505632" y="3146098"/>
              <a:ext cx="2236980" cy="513785"/>
            </a:xfrm>
            <a:prstGeom prst="rect">
              <a:avLst/>
            </a:prstGeom>
          </p:spPr>
        </p:pic>
      </p:grpSp>
      <p:pic>
        <p:nvPicPr>
          <p:cNvPr id="20" name="Picture 19"/>
          <p:cNvPicPr>
            <a:picLocks noChangeAspect="1"/>
          </p:cNvPicPr>
          <p:nvPr/>
        </p:nvPicPr>
        <p:blipFill rotWithShape="1">
          <a:blip r:embed="rId3"/>
          <a:srcRect t="-1" b="13424"/>
          <a:stretch/>
        </p:blipFill>
        <p:spPr>
          <a:xfrm>
            <a:off x="7280306" y="1814155"/>
            <a:ext cx="1028700" cy="1165490"/>
          </a:xfrm>
          <a:prstGeom prst="rect">
            <a:avLst/>
          </a:prstGeom>
        </p:spPr>
      </p:pic>
      <p:pic>
        <p:nvPicPr>
          <p:cNvPr id="21" name="Picture 20"/>
          <p:cNvPicPr>
            <a:picLocks noChangeAspect="1"/>
          </p:cNvPicPr>
          <p:nvPr/>
        </p:nvPicPr>
        <p:blipFill rotWithShape="1">
          <a:blip r:embed="rId4"/>
          <a:srcRect b="12551"/>
          <a:stretch/>
        </p:blipFill>
        <p:spPr>
          <a:xfrm>
            <a:off x="7313612" y="3642955"/>
            <a:ext cx="1028700" cy="1177245"/>
          </a:xfrm>
          <a:prstGeom prst="rect">
            <a:avLst/>
          </a:prstGeom>
        </p:spPr>
      </p:pic>
      <p:sp>
        <p:nvSpPr>
          <p:cNvPr id="22" name="TextBox 21"/>
          <p:cNvSpPr txBox="1"/>
          <p:nvPr/>
        </p:nvSpPr>
        <p:spPr>
          <a:xfrm>
            <a:off x="7084349" y="2880955"/>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23" name="TextBox 22"/>
          <p:cNvSpPr txBox="1"/>
          <p:nvPr/>
        </p:nvSpPr>
        <p:spPr>
          <a:xfrm>
            <a:off x="7086034" y="4721423"/>
            <a:ext cx="1426673" cy="307777"/>
          </a:xfrm>
          <a:prstGeom prst="rect">
            <a:avLst/>
          </a:prstGeom>
          <a:noFill/>
        </p:spPr>
        <p:txBody>
          <a:bodyPr wrap="none" lIns="0" tIns="0" rIns="0" bIns="0" rtlCol="0">
            <a:spAutoFit/>
          </a:bodyPr>
          <a:lstStyle/>
          <a:p>
            <a:r>
              <a:rPr lang="en-US" sz="2000" dirty="0" smtClean="0">
                <a:solidFill>
                  <a:srgbClr val="FFFFFF"/>
                </a:solidFill>
              </a:rPr>
              <a:t>Table Storage</a:t>
            </a:r>
          </a:p>
        </p:txBody>
      </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5"/>
            <a:stretch>
              <a:fillRect/>
            </a:stretch>
          </p:blipFill>
          <p:spPr>
            <a:xfrm>
              <a:off x="2203630" y="2667000"/>
              <a:ext cx="984069" cy="1828800"/>
            </a:xfrm>
            <a:prstGeom prst="rect">
              <a:avLst/>
            </a:prstGeom>
          </p:spPr>
        </p:pic>
        <p:pic>
          <p:nvPicPr>
            <p:cNvPr id="9" name="Picture 8"/>
            <p:cNvPicPr>
              <a:picLocks noChangeAspect="1"/>
            </p:cNvPicPr>
            <p:nvPr/>
          </p:nvPicPr>
          <p:blipFill>
            <a:blip r:embed="rId6"/>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7"/>
          <a:stretch>
            <a:fillRect/>
          </a:stretch>
        </p:blipFill>
        <p:spPr>
          <a:xfrm>
            <a:off x="1024020" y="0"/>
            <a:ext cx="10139516" cy="6858000"/>
          </a:xfrm>
          <a:prstGeom prst="rect">
            <a:avLst/>
          </a:prstGeom>
        </p:spPr>
      </p:pic>
    </p:spTree>
    <p:extLst>
      <p:ext uri="{BB962C8B-B14F-4D97-AF65-F5344CB8AC3E}">
        <p14:creationId xmlns:p14="http://schemas.microsoft.com/office/powerpoint/2010/main" val="185600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075612" y="2057400"/>
            <a:ext cx="3581400" cy="2895600"/>
            <a:chOff x="7847012" y="2057400"/>
            <a:chExt cx="3581400" cy="2895600"/>
          </a:xfrm>
        </p:grpSpPr>
        <p:sp>
          <p:nvSpPr>
            <p:cNvPr id="25" name="Cloud 24"/>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6" name="Picture 25"/>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3"/>
            <a:stretch>
              <a:fillRect/>
            </a:stretch>
          </p:blipFill>
          <p:spPr>
            <a:xfrm>
              <a:off x="2203630" y="2667000"/>
              <a:ext cx="984069" cy="1828800"/>
            </a:xfrm>
            <a:prstGeom prst="rect">
              <a:avLst/>
            </a:prstGeom>
          </p:spPr>
        </p:pic>
        <p:pic>
          <p:nvPicPr>
            <p:cNvPr id="9" name="Picture 8"/>
            <p:cNvPicPr>
              <a:picLocks noChangeAspect="1"/>
            </p:cNvPicPr>
            <p:nvPr/>
          </p:nvPicPr>
          <p:blipFill>
            <a:blip r:embed="rId4"/>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5"/>
          <a:srcRect t="-1" b="13424"/>
          <a:stretch/>
        </p:blipFill>
        <p:spPr>
          <a:xfrm>
            <a:off x="7280306" y="2835667"/>
            <a:ext cx="1028700" cy="1165490"/>
          </a:xfrm>
          <a:prstGeom prst="rect">
            <a:avLst/>
          </a:prstGeom>
        </p:spPr>
      </p:pic>
      <p:sp>
        <p:nvSpPr>
          <p:cNvPr id="30" name="TextBox 29"/>
          <p:cNvSpPr txBox="1"/>
          <p:nvPr/>
        </p:nvSpPr>
        <p:spPr>
          <a:xfrm>
            <a:off x="7084349" y="3902467"/>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18" name="TextBox 17"/>
          <p:cNvSpPr txBox="1"/>
          <p:nvPr/>
        </p:nvSpPr>
        <p:spPr>
          <a:xfrm>
            <a:off x="3503612" y="1219200"/>
            <a:ext cx="4419600" cy="1538883"/>
          </a:xfrm>
          <a:prstGeom prst="rect">
            <a:avLst/>
          </a:prstGeom>
          <a:noFill/>
        </p:spPr>
        <p:txBody>
          <a:bodyPr wrap="square" lIns="0" tIns="0" rIns="0" bIns="0" rtlCol="0">
            <a:spAutoFit/>
          </a:bodyPr>
          <a:lstStyle/>
          <a:p>
            <a:r>
              <a:rPr lang="en-US" sz="2000" dirty="0" smtClean="0">
                <a:solidFill>
                  <a:srgbClr val="FFFFFF"/>
                </a:solidFill>
              </a:rPr>
              <a:t>REST Endpoint:</a:t>
            </a:r>
          </a:p>
          <a:p>
            <a:r>
              <a:rPr lang="en-US" sz="2000" dirty="0" smtClean="0">
                <a:solidFill>
                  <a:srgbClr val="FFFFFF"/>
                </a:solidFill>
              </a:rPr>
              <a:t>http://[account].</a:t>
            </a:r>
            <a:r>
              <a:rPr lang="en-US" sz="2000" dirty="0" err="1" smtClean="0">
                <a:solidFill>
                  <a:srgbClr val="FFFFFF"/>
                </a:solidFill>
              </a:rPr>
              <a:t>blob.core.windows.net</a:t>
            </a:r>
            <a:endParaRPr lang="en-US" sz="2000" dirty="0" smtClean="0">
              <a:solidFill>
                <a:srgbClr val="FFFFFF"/>
              </a:solidFill>
            </a:endParaRPr>
          </a:p>
          <a:p>
            <a:endParaRPr lang="en-US" sz="2000" dirty="0">
              <a:solidFill>
                <a:srgbClr val="FFFFFF"/>
              </a:solidFill>
            </a:endParaRPr>
          </a:p>
          <a:p>
            <a:pPr marL="342900" indent="-342900">
              <a:buFont typeface="Arial"/>
              <a:buChar char="•"/>
            </a:pPr>
            <a:r>
              <a:rPr lang="en-US" sz="2000" dirty="0" smtClean="0">
                <a:solidFill>
                  <a:srgbClr val="FFFFFF"/>
                </a:solidFill>
              </a:rPr>
              <a:t>List, Create, and Delete Containers</a:t>
            </a:r>
          </a:p>
          <a:p>
            <a:pPr marL="342900" indent="-342900">
              <a:buFont typeface="Arial"/>
              <a:buChar char="•"/>
            </a:pPr>
            <a:r>
              <a:rPr lang="en-US" sz="2000" dirty="0" smtClean="0">
                <a:solidFill>
                  <a:srgbClr val="FFFFFF"/>
                </a:solidFill>
              </a:rPr>
              <a:t>List, Put, Get, Delete Blobs</a:t>
            </a:r>
          </a:p>
        </p:txBody>
      </p:sp>
      <p:pic>
        <p:nvPicPr>
          <p:cNvPr id="3" name="Picture 2"/>
          <p:cNvPicPr>
            <a:picLocks noChangeAspect="1"/>
          </p:cNvPicPr>
          <p:nvPr/>
        </p:nvPicPr>
        <p:blipFill>
          <a:blip r:embed="rId6"/>
          <a:stretch>
            <a:fillRect/>
          </a:stretch>
        </p:blipFill>
        <p:spPr>
          <a:xfrm>
            <a:off x="8637107" y="2928424"/>
            <a:ext cx="762000" cy="762000"/>
          </a:xfrm>
          <a:prstGeom prst="rect">
            <a:avLst/>
          </a:prstGeom>
        </p:spPr>
      </p:pic>
      <p:sp>
        <p:nvSpPr>
          <p:cNvPr id="6" name="Rectangle 5"/>
          <p:cNvSpPr/>
          <p:nvPr/>
        </p:nvSpPr>
        <p:spPr>
          <a:xfrm>
            <a:off x="8609012" y="3547646"/>
            <a:ext cx="765654" cy="338554"/>
          </a:xfrm>
          <a:prstGeom prst="rect">
            <a:avLst/>
          </a:prstGeom>
        </p:spPr>
        <p:txBody>
          <a:bodyPr wrap="none">
            <a:spAutoFit/>
          </a:bodyPr>
          <a:lstStyle/>
          <a:p>
            <a:pPr lvl="0"/>
            <a:r>
              <a:rPr lang="en-US" sz="1600" dirty="0">
                <a:solidFill>
                  <a:srgbClr val="FFFFFF"/>
                </a:solidFill>
              </a:rPr>
              <a:t>photos</a:t>
            </a:r>
          </a:p>
        </p:txBody>
      </p:sp>
    </p:spTree>
    <p:extLst>
      <p:ext uri="{BB962C8B-B14F-4D97-AF65-F5344CB8AC3E}">
        <p14:creationId xmlns:p14="http://schemas.microsoft.com/office/powerpoint/2010/main" val="2207966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075612" y="2057400"/>
            <a:ext cx="3581400" cy="2895600"/>
            <a:chOff x="7847012" y="2057400"/>
            <a:chExt cx="3581400" cy="2895600"/>
          </a:xfrm>
        </p:grpSpPr>
        <p:sp>
          <p:nvSpPr>
            <p:cNvPr id="22" name="Cloud 21"/>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3" name="Picture 22"/>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3"/>
            <a:stretch>
              <a:fillRect/>
            </a:stretch>
          </p:blipFill>
          <p:spPr>
            <a:xfrm>
              <a:off x="2203630" y="2667000"/>
              <a:ext cx="984069" cy="1828800"/>
            </a:xfrm>
            <a:prstGeom prst="rect">
              <a:avLst/>
            </a:prstGeom>
          </p:spPr>
        </p:pic>
        <p:pic>
          <p:nvPicPr>
            <p:cNvPr id="9" name="Picture 8"/>
            <p:cNvPicPr>
              <a:picLocks noChangeAspect="1"/>
            </p:cNvPicPr>
            <p:nvPr/>
          </p:nvPicPr>
          <p:blipFill>
            <a:blip r:embed="rId4"/>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5"/>
          <a:srcRect t="-1" b="13424"/>
          <a:stretch/>
        </p:blipFill>
        <p:spPr>
          <a:xfrm>
            <a:off x="7280306" y="2835667"/>
            <a:ext cx="1028700" cy="1165490"/>
          </a:xfrm>
          <a:prstGeom prst="rect">
            <a:avLst/>
          </a:prstGeom>
        </p:spPr>
      </p:pic>
      <p:sp>
        <p:nvSpPr>
          <p:cNvPr id="30" name="TextBox 29"/>
          <p:cNvSpPr txBox="1"/>
          <p:nvPr/>
        </p:nvSpPr>
        <p:spPr>
          <a:xfrm>
            <a:off x="7084349" y="3902467"/>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sp>
        <p:nvSpPr>
          <p:cNvPr id="18" name="TextBox 17"/>
          <p:cNvSpPr txBox="1"/>
          <p:nvPr/>
        </p:nvSpPr>
        <p:spPr>
          <a:xfrm>
            <a:off x="3884612" y="2133600"/>
            <a:ext cx="4419600" cy="615553"/>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REST Endpoint:</a:t>
            </a:r>
          </a:p>
          <a:p>
            <a:r>
              <a:rPr lang="en-US" sz="2000" dirty="0" smtClean="0">
                <a:gradFill>
                  <a:gsLst>
                    <a:gs pos="0">
                      <a:schemeClr val="tx1"/>
                    </a:gs>
                    <a:gs pos="86000">
                      <a:schemeClr val="tx1"/>
                    </a:gs>
                  </a:gsLst>
                  <a:lin ang="5400000" scaled="0"/>
                </a:gradFill>
              </a:rPr>
              <a:t>http://[account].</a:t>
            </a:r>
            <a:r>
              <a:rPr lang="en-US" sz="2000" dirty="0" err="1" smtClean="0">
                <a:gradFill>
                  <a:gsLst>
                    <a:gs pos="0">
                      <a:schemeClr val="tx1"/>
                    </a:gs>
                    <a:gs pos="86000">
                      <a:schemeClr val="tx1"/>
                    </a:gs>
                  </a:gsLst>
                  <a:lin ang="5400000" scaled="0"/>
                </a:gradFill>
              </a:rPr>
              <a:t>blob.core.windows.net</a:t>
            </a:r>
            <a:endParaRPr lang="en-US" sz="2000" dirty="0" smtClean="0">
              <a:gradFill>
                <a:gsLst>
                  <a:gs pos="0">
                    <a:schemeClr val="tx1"/>
                  </a:gs>
                  <a:gs pos="86000">
                    <a:schemeClr val="tx1"/>
                  </a:gs>
                </a:gsLst>
                <a:lin ang="5400000" scaled="0"/>
              </a:gradFill>
            </a:endParaRPr>
          </a:p>
        </p:txBody>
      </p:sp>
      <p:sp>
        <p:nvSpPr>
          <p:cNvPr id="20" name="TextBox 19"/>
          <p:cNvSpPr txBox="1"/>
          <p:nvPr/>
        </p:nvSpPr>
        <p:spPr>
          <a:xfrm>
            <a:off x="2436812" y="2133600"/>
            <a:ext cx="7924800" cy="17526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GET http://iostest.blob.core.windows.net/?comp=list&amp;include=metadata</a:t>
            </a:r>
          </a:p>
          <a:p>
            <a:endParaRPr lang="en-US" sz="1600" dirty="0">
              <a:solidFill>
                <a:srgbClr val="FFFF00"/>
              </a:solidFill>
              <a:latin typeface="Consolas"/>
              <a:cs typeface="Consolas"/>
            </a:endParaRP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a:solidFill>
                  <a:srgbClr val="FFFF00"/>
                </a:solidFill>
                <a:latin typeface="Consolas"/>
                <a:cs typeface="Consolas"/>
              </a:rPr>
              <a:t>-date: </a:t>
            </a:r>
            <a:r>
              <a:rPr lang="en-US" sz="1600" dirty="0" smtClean="0">
                <a:solidFill>
                  <a:srgbClr val="FFFF00"/>
                </a:solidFill>
                <a:latin typeface="Consolas"/>
                <a:cs typeface="Consolas"/>
              </a:rPr>
              <a:t>Thu, 14 </a:t>
            </a:r>
            <a:r>
              <a:rPr lang="en-US" sz="1600" dirty="0">
                <a:solidFill>
                  <a:srgbClr val="FFFF00"/>
                </a:solidFill>
                <a:latin typeface="Consolas"/>
                <a:cs typeface="Consolas"/>
              </a:rPr>
              <a:t>Apr 2011 </a:t>
            </a:r>
            <a:r>
              <a:rPr lang="en-US" sz="1600" dirty="0" smtClean="0">
                <a:solidFill>
                  <a:srgbClr val="FFFF00"/>
                </a:solidFill>
                <a:latin typeface="Consolas"/>
                <a:cs typeface="Consolas"/>
              </a:rPr>
              <a:t>20:30:00 GMT</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-version: 2009-09-19</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-blob-type: </a:t>
            </a:r>
            <a:r>
              <a:rPr lang="en-US" sz="1600" dirty="0" err="1" smtClean="0">
                <a:solidFill>
                  <a:srgbClr val="FFFF00"/>
                </a:solidFill>
                <a:latin typeface="Consolas"/>
                <a:cs typeface="Consolas"/>
              </a:rPr>
              <a:t>BlockBlob</a:t>
            </a:r>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Authorization: </a:t>
            </a:r>
            <a:r>
              <a:rPr lang="en-US" sz="1600" dirty="0" err="1" smtClean="0">
                <a:solidFill>
                  <a:srgbClr val="FFFF00"/>
                </a:solidFill>
                <a:latin typeface="Consolas"/>
                <a:cs typeface="Consolas"/>
              </a:rPr>
              <a:t>SharedKey</a:t>
            </a:r>
            <a:r>
              <a:rPr lang="en-US" sz="1600" dirty="0" smtClean="0">
                <a:solidFill>
                  <a:srgbClr val="FFFF00"/>
                </a:solidFill>
                <a:latin typeface="Consolas"/>
                <a:cs typeface="Consolas"/>
              </a:rPr>
              <a:t> </a:t>
            </a:r>
            <a:r>
              <a:rPr lang="en-US" sz="1600" dirty="0" err="1" smtClean="0">
                <a:solidFill>
                  <a:srgbClr val="FFFF00"/>
                </a:solidFill>
                <a:latin typeface="Consolas"/>
                <a:cs typeface="Consolas"/>
              </a:rPr>
              <a:t>iostest</a:t>
            </a:r>
            <a:r>
              <a:rPr lang="en-US" sz="1600" dirty="0" smtClean="0">
                <a:solidFill>
                  <a:srgbClr val="FFFF00"/>
                </a:solidFill>
                <a:latin typeface="Consolas"/>
                <a:cs typeface="Consolas"/>
              </a:rPr>
              <a:t>:</a:t>
            </a:r>
            <a:r>
              <a:rPr lang="en-US" sz="1600" dirty="0" smtClean="0">
                <a:solidFill>
                  <a:schemeClr val="accent2">
                    <a:lumMod val="60000"/>
                    <a:lumOff val="40000"/>
                  </a:schemeClr>
                </a:solidFill>
                <a:latin typeface="Consolas"/>
                <a:cs typeface="Consolas"/>
              </a:rPr>
              <a:t>[</a:t>
            </a:r>
            <a:r>
              <a:rPr lang="en-US" sz="1600" dirty="0" err="1" smtClean="0">
                <a:solidFill>
                  <a:schemeClr val="accent2">
                    <a:lumMod val="60000"/>
                    <a:lumOff val="40000"/>
                  </a:schemeClr>
                </a:solidFill>
                <a:latin typeface="Consolas"/>
                <a:cs typeface="Consolas"/>
              </a:rPr>
              <a:t>ComputedHash</a:t>
            </a:r>
            <a:r>
              <a:rPr lang="en-US" sz="1600" dirty="0" smtClean="0">
                <a:solidFill>
                  <a:schemeClr val="accent2">
                    <a:lumMod val="60000"/>
                    <a:lumOff val="40000"/>
                  </a:schemeClr>
                </a:solidFill>
                <a:latin typeface="Consolas"/>
                <a:cs typeface="Consolas"/>
              </a:rPr>
              <a:t>]</a:t>
            </a:r>
            <a:endParaRPr lang="en-US" sz="1600" dirty="0">
              <a:solidFill>
                <a:schemeClr val="accent2">
                  <a:lumMod val="60000"/>
                  <a:lumOff val="40000"/>
                </a:schemeClr>
              </a:solidFill>
              <a:latin typeface="Consolas"/>
              <a:cs typeface="Consolas"/>
            </a:endParaRPr>
          </a:p>
        </p:txBody>
      </p:sp>
      <p:sp>
        <p:nvSpPr>
          <p:cNvPr id="6" name="Rectangle 5"/>
          <p:cNvSpPr/>
          <p:nvPr/>
        </p:nvSpPr>
        <p:spPr>
          <a:xfrm>
            <a:off x="2436812" y="1676400"/>
            <a:ext cx="6553200" cy="369332"/>
          </a:xfrm>
          <a:prstGeom prst="rect">
            <a:avLst/>
          </a:prstGeom>
        </p:spPr>
        <p:txBody>
          <a:bodyPr wrap="square">
            <a:spAutoFit/>
          </a:bodyPr>
          <a:lstStyle/>
          <a:p>
            <a:r>
              <a:rPr lang="en-US" dirty="0" smtClean="0">
                <a:solidFill>
                  <a:srgbClr val="FFFFFF"/>
                </a:solidFill>
              </a:rPr>
              <a:t>REST </a:t>
            </a:r>
            <a:r>
              <a:rPr lang="en-US" dirty="0">
                <a:solidFill>
                  <a:srgbClr val="FFFFFF"/>
                </a:solidFill>
              </a:rPr>
              <a:t>r</a:t>
            </a:r>
            <a:r>
              <a:rPr lang="en-US" dirty="0" smtClean="0">
                <a:solidFill>
                  <a:srgbClr val="FFFFFF"/>
                </a:solidFill>
              </a:rPr>
              <a:t>equest for listing all containers</a:t>
            </a:r>
            <a:endParaRPr lang="en-US" dirty="0">
              <a:solidFill>
                <a:srgbClr val="FFFFFF"/>
              </a:solidFill>
            </a:endParaRPr>
          </a:p>
        </p:txBody>
      </p:sp>
    </p:spTree>
    <p:extLst>
      <p:ext uri="{BB962C8B-B14F-4D97-AF65-F5344CB8AC3E}">
        <p14:creationId xmlns:p14="http://schemas.microsoft.com/office/powerpoint/2010/main" val="3388839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8075612" y="2057400"/>
            <a:ext cx="3581400" cy="2895600"/>
            <a:chOff x="7847012" y="2057400"/>
            <a:chExt cx="3581400" cy="2895600"/>
          </a:xfrm>
        </p:grpSpPr>
        <p:sp>
          <p:nvSpPr>
            <p:cNvPr id="33" name="Cloud 32"/>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4" name="Picture 33"/>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pic>
        <p:nvPicPr>
          <p:cNvPr id="35" name="Picture 34"/>
          <p:cNvPicPr>
            <a:picLocks noChangeAspect="1"/>
          </p:cNvPicPr>
          <p:nvPr/>
        </p:nvPicPr>
        <p:blipFill rotWithShape="1">
          <a:blip r:embed="rId3"/>
          <a:srcRect t="-1" b="13424"/>
          <a:stretch/>
        </p:blipFill>
        <p:spPr>
          <a:xfrm>
            <a:off x="7280306" y="2835667"/>
            <a:ext cx="1028700" cy="1165490"/>
          </a:xfrm>
          <a:prstGeom prst="rect">
            <a:avLst/>
          </a:prstGeom>
        </p:spPr>
      </p:pic>
      <p:sp>
        <p:nvSpPr>
          <p:cNvPr id="36" name="TextBox 35"/>
          <p:cNvSpPr txBox="1"/>
          <p:nvPr/>
        </p:nvSpPr>
        <p:spPr>
          <a:xfrm>
            <a:off x="7084349" y="3902467"/>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pic>
        <p:nvPicPr>
          <p:cNvPr id="37" name="Picture 36"/>
          <p:cNvPicPr>
            <a:picLocks noChangeAspect="1"/>
          </p:cNvPicPr>
          <p:nvPr/>
        </p:nvPicPr>
        <p:blipFill>
          <a:blip r:embed="rId4"/>
          <a:stretch>
            <a:fillRect/>
          </a:stretch>
        </p:blipFill>
        <p:spPr>
          <a:xfrm>
            <a:off x="8637107" y="2928424"/>
            <a:ext cx="762000" cy="762000"/>
          </a:xfrm>
          <a:prstGeom prst="rect">
            <a:avLst/>
          </a:prstGeom>
        </p:spPr>
      </p:pic>
      <p:sp>
        <p:nvSpPr>
          <p:cNvPr id="38" name="Rectangle 37"/>
          <p:cNvSpPr/>
          <p:nvPr/>
        </p:nvSpPr>
        <p:spPr>
          <a:xfrm>
            <a:off x="8609012" y="3547646"/>
            <a:ext cx="765654" cy="338554"/>
          </a:xfrm>
          <a:prstGeom prst="rect">
            <a:avLst/>
          </a:prstGeom>
        </p:spPr>
        <p:txBody>
          <a:bodyPr wrap="none">
            <a:spAutoFit/>
          </a:bodyPr>
          <a:lstStyle/>
          <a:p>
            <a:pPr lvl="0"/>
            <a:r>
              <a:rPr lang="en-US" sz="1600" dirty="0">
                <a:solidFill>
                  <a:srgbClr val="FFFFFF"/>
                </a:solidFill>
              </a:rPr>
              <a:t>photos</a:t>
            </a:r>
          </a:p>
        </p:txBody>
      </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5"/>
            <a:stretch>
              <a:fillRect/>
            </a:stretch>
          </p:blipFill>
          <p:spPr>
            <a:xfrm>
              <a:off x="2203630" y="2667000"/>
              <a:ext cx="984069" cy="1828800"/>
            </a:xfrm>
            <a:prstGeom prst="rect">
              <a:avLst/>
            </a:prstGeom>
          </p:spPr>
        </p:pic>
        <p:pic>
          <p:nvPicPr>
            <p:cNvPr id="9" name="Picture 8"/>
            <p:cNvPicPr>
              <a:picLocks noChangeAspect="1"/>
            </p:cNvPicPr>
            <p:nvPr/>
          </p:nvPicPr>
          <p:blipFill>
            <a:blip r:embed="rId6"/>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84612" y="2133600"/>
            <a:ext cx="4419600" cy="615553"/>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REST Endpoint:</a:t>
            </a:r>
          </a:p>
          <a:p>
            <a:r>
              <a:rPr lang="en-US" sz="2000" dirty="0" smtClean="0">
                <a:gradFill>
                  <a:gsLst>
                    <a:gs pos="0">
                      <a:schemeClr val="tx1"/>
                    </a:gs>
                    <a:gs pos="86000">
                      <a:schemeClr val="tx1"/>
                    </a:gs>
                  </a:gsLst>
                  <a:lin ang="5400000" scaled="0"/>
                </a:gradFill>
              </a:rPr>
              <a:t>http://[account].</a:t>
            </a:r>
            <a:r>
              <a:rPr lang="en-US" sz="2000" dirty="0" err="1" smtClean="0">
                <a:gradFill>
                  <a:gsLst>
                    <a:gs pos="0">
                      <a:schemeClr val="tx1"/>
                    </a:gs>
                    <a:gs pos="86000">
                      <a:schemeClr val="tx1"/>
                    </a:gs>
                  </a:gsLst>
                  <a:lin ang="5400000" scaled="0"/>
                </a:gradFill>
              </a:rPr>
              <a:t>blob.core.windows.net</a:t>
            </a:r>
            <a:endParaRPr lang="en-US" sz="2000" dirty="0" smtClean="0">
              <a:gradFill>
                <a:gsLst>
                  <a:gs pos="0">
                    <a:schemeClr val="tx1"/>
                  </a:gs>
                  <a:gs pos="86000">
                    <a:schemeClr val="tx1"/>
                  </a:gs>
                </a:gsLst>
                <a:lin ang="5400000" scaled="0"/>
              </a:gradFill>
            </a:endParaRPr>
          </a:p>
        </p:txBody>
      </p:sp>
      <p:sp>
        <p:nvSpPr>
          <p:cNvPr id="20" name="TextBox 19"/>
          <p:cNvSpPr txBox="1"/>
          <p:nvPr/>
        </p:nvSpPr>
        <p:spPr>
          <a:xfrm>
            <a:off x="2436812" y="2133600"/>
            <a:ext cx="7924800" cy="25146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To calculate the computed hash:</a:t>
            </a:r>
          </a:p>
          <a:p>
            <a:endParaRPr lang="en-US" sz="1600" dirty="0">
              <a:solidFill>
                <a:srgbClr val="FFFF00"/>
              </a:solidFill>
              <a:latin typeface="Consolas"/>
              <a:cs typeface="Consolas"/>
            </a:endParaRPr>
          </a:p>
          <a:p>
            <a:r>
              <a:rPr lang="en-US" sz="1600" dirty="0" err="1" smtClean="0">
                <a:solidFill>
                  <a:srgbClr val="FFFF00"/>
                </a:solidFill>
                <a:latin typeface="Consolas"/>
                <a:cs typeface="Consolas"/>
              </a:rPr>
              <a:t>AccountKey</a:t>
            </a:r>
            <a:r>
              <a:rPr lang="en-US" sz="1600" dirty="0">
                <a:solidFill>
                  <a:srgbClr val="FFFF00"/>
                </a:solidFill>
                <a:latin typeface="Consolas"/>
                <a:cs typeface="Consolas"/>
              </a:rPr>
              <a:t>: /9seXadQ9HwOpXUO1jKxFN8q…</a:t>
            </a:r>
          </a:p>
          <a:p>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Request: GET</a:t>
            </a:r>
            <a:r>
              <a:rPr lang="en-US" sz="1600" dirty="0">
                <a:solidFill>
                  <a:srgbClr val="FFFF00"/>
                </a:solidFill>
                <a:latin typeface="Consolas"/>
                <a:cs typeface="Consolas"/>
              </a:rPr>
              <a:t>\n\n\n\n\n\n\n\n\n\n\n\</a:t>
            </a:r>
            <a:r>
              <a:rPr lang="en-US" sz="1600" dirty="0" err="1">
                <a:solidFill>
                  <a:srgbClr val="FFFF00"/>
                </a:solidFill>
                <a:latin typeface="Consolas"/>
                <a:cs typeface="Consolas"/>
              </a:rPr>
              <a:t>nx-ms-blob-type:BlockBlob</a:t>
            </a:r>
            <a:r>
              <a:rPr lang="en-US" sz="1600" dirty="0">
                <a:solidFill>
                  <a:srgbClr val="FFFF00"/>
                </a:solidFill>
                <a:latin typeface="Consolas"/>
                <a:cs typeface="Consolas"/>
              </a:rPr>
              <a:t>\</a:t>
            </a:r>
            <a:r>
              <a:rPr lang="en-US" sz="1600" dirty="0" err="1">
                <a:solidFill>
                  <a:srgbClr val="FFFF00"/>
                </a:solidFill>
                <a:latin typeface="Consolas"/>
                <a:cs typeface="Consolas"/>
              </a:rPr>
              <a:t>nx-ms-</a:t>
            </a:r>
            <a:r>
              <a:rPr lang="en-US" sz="1600" dirty="0" err="1" smtClean="0">
                <a:solidFill>
                  <a:srgbClr val="FFFF00"/>
                </a:solidFill>
                <a:latin typeface="Consolas"/>
                <a:cs typeface="Consolas"/>
              </a:rPr>
              <a:t>date:</a:t>
            </a:r>
            <a:r>
              <a:rPr lang="en-US" sz="1600" dirty="0" err="1">
                <a:solidFill>
                  <a:srgbClr val="FFFF00"/>
                </a:solidFill>
                <a:latin typeface="Consolas"/>
                <a:cs typeface="Consolas"/>
              </a:rPr>
              <a:t>Thu</a:t>
            </a:r>
            <a:r>
              <a:rPr lang="en-US" sz="1600" dirty="0">
                <a:solidFill>
                  <a:srgbClr val="FFFF00"/>
                </a:solidFill>
                <a:latin typeface="Consolas"/>
                <a:cs typeface="Consolas"/>
              </a:rPr>
              <a:t>, 14 Apr 2011 20:30:00 </a:t>
            </a:r>
            <a:r>
              <a:rPr lang="en-US" sz="1600" dirty="0" smtClean="0">
                <a:solidFill>
                  <a:srgbClr val="FFFF00"/>
                </a:solidFill>
                <a:latin typeface="Consolas"/>
                <a:cs typeface="Consolas"/>
              </a:rPr>
              <a:t>GMT\</a:t>
            </a:r>
            <a:r>
              <a:rPr lang="en-US" sz="1600" dirty="0">
                <a:solidFill>
                  <a:srgbClr val="FFFF00"/>
                </a:solidFill>
                <a:latin typeface="Consolas"/>
                <a:cs typeface="Consolas"/>
              </a:rPr>
              <a:t>nx-ms-version:2009-09-19\n</a:t>
            </a:r>
            <a:r>
              <a:rPr lang="en-US" sz="1600" dirty="0" smtClean="0">
                <a:solidFill>
                  <a:srgbClr val="FFFF00"/>
                </a:solidFill>
                <a:latin typeface="Consolas"/>
                <a:cs typeface="Consolas"/>
              </a:rPr>
              <a:t>/</a:t>
            </a:r>
            <a:r>
              <a:rPr lang="en-US" sz="1600" dirty="0" err="1" smtClean="0">
                <a:solidFill>
                  <a:srgbClr val="FFFF00"/>
                </a:solidFill>
                <a:latin typeface="Consolas"/>
                <a:cs typeface="Consolas"/>
              </a:rPr>
              <a:t>iostest</a:t>
            </a:r>
            <a:r>
              <a:rPr lang="en-US" sz="1600" dirty="0" smtClean="0">
                <a:solidFill>
                  <a:srgbClr val="FFFF00"/>
                </a:solidFill>
                <a:latin typeface="Consolas"/>
                <a:cs typeface="Consolas"/>
              </a:rPr>
              <a:t>/</a:t>
            </a:r>
            <a:r>
              <a:rPr lang="en-US" sz="1600" dirty="0">
                <a:solidFill>
                  <a:srgbClr val="FFFF00"/>
                </a:solidFill>
                <a:latin typeface="Consolas"/>
                <a:cs typeface="Consolas"/>
              </a:rPr>
              <a:t>\</a:t>
            </a:r>
            <a:r>
              <a:rPr lang="en-US" sz="1600" dirty="0" err="1">
                <a:solidFill>
                  <a:srgbClr val="FFFF00"/>
                </a:solidFill>
                <a:latin typeface="Consolas"/>
                <a:cs typeface="Consolas"/>
              </a:rPr>
              <a:t>ncomp:list</a:t>
            </a:r>
            <a:r>
              <a:rPr lang="en-US" sz="1600" dirty="0">
                <a:solidFill>
                  <a:srgbClr val="FFFF00"/>
                </a:solidFill>
                <a:latin typeface="Consolas"/>
                <a:cs typeface="Consolas"/>
              </a:rPr>
              <a:t>\</a:t>
            </a:r>
            <a:r>
              <a:rPr lang="en-US" sz="1600" dirty="0" err="1" smtClean="0">
                <a:solidFill>
                  <a:srgbClr val="FFFF00"/>
                </a:solidFill>
                <a:latin typeface="Consolas"/>
                <a:cs typeface="Consolas"/>
              </a:rPr>
              <a:t>ninclude:metadata</a:t>
            </a:r>
            <a:endParaRPr lang="en-US" sz="1600" dirty="0" smtClean="0">
              <a:solidFill>
                <a:srgbClr val="FFFF00"/>
              </a:solidFill>
              <a:latin typeface="Consolas"/>
              <a:cs typeface="Consolas"/>
            </a:endParaRPr>
          </a:p>
          <a:p>
            <a:endParaRPr lang="en-US" sz="1600" dirty="0">
              <a:solidFill>
                <a:srgbClr val="FFFF00"/>
              </a:solidFill>
              <a:latin typeface="Consolas"/>
              <a:cs typeface="Consolas"/>
            </a:endParaRPr>
          </a:p>
          <a:p>
            <a:r>
              <a:rPr lang="en-US" sz="1600" dirty="0" smtClean="0">
                <a:solidFill>
                  <a:schemeClr val="bg1"/>
                </a:solidFill>
                <a:latin typeface="Consolas"/>
                <a:cs typeface="Consolas"/>
              </a:rPr>
              <a:t>Hash = HMACSHA256(UTF8Encode(Request), Base64Decode(</a:t>
            </a:r>
            <a:r>
              <a:rPr lang="en-US" sz="1600" dirty="0" err="1" smtClean="0">
                <a:solidFill>
                  <a:schemeClr val="bg1"/>
                </a:solidFill>
                <a:latin typeface="Consolas"/>
                <a:cs typeface="Consolas"/>
              </a:rPr>
              <a:t>AccountKey</a:t>
            </a:r>
            <a:r>
              <a:rPr lang="en-US" sz="1600" dirty="0" smtClean="0">
                <a:solidFill>
                  <a:schemeClr val="bg1"/>
                </a:solidFill>
                <a:latin typeface="Consolas"/>
                <a:cs typeface="Consolas"/>
              </a:rPr>
              <a:t>))</a:t>
            </a:r>
            <a:endParaRPr lang="en-US" sz="1600" dirty="0">
              <a:solidFill>
                <a:schemeClr val="bg1"/>
              </a:solidFill>
              <a:latin typeface="Consolas"/>
              <a:cs typeface="Consolas"/>
            </a:endParaRPr>
          </a:p>
          <a:p>
            <a:endParaRPr lang="en-US" sz="1600" dirty="0">
              <a:solidFill>
                <a:schemeClr val="accent2">
                  <a:lumMod val="60000"/>
                  <a:lumOff val="40000"/>
                </a:schemeClr>
              </a:solidFill>
              <a:latin typeface="Consolas"/>
              <a:cs typeface="Consolas"/>
            </a:endParaRPr>
          </a:p>
        </p:txBody>
      </p:sp>
      <p:sp>
        <p:nvSpPr>
          <p:cNvPr id="2" name="Rectangle 1"/>
          <p:cNvSpPr/>
          <p:nvPr/>
        </p:nvSpPr>
        <p:spPr>
          <a:xfrm>
            <a:off x="168643" y="4876800"/>
            <a:ext cx="2583159" cy="523220"/>
          </a:xfrm>
          <a:prstGeom prst="rect">
            <a:avLst/>
          </a:prstGeom>
        </p:spPr>
        <p:txBody>
          <a:bodyPr wrap="none">
            <a:spAutoFit/>
          </a:bodyPr>
          <a:lstStyle/>
          <a:p>
            <a:pPr algn="ctr"/>
            <a:r>
              <a:rPr lang="en-US" sz="1400" dirty="0" smtClean="0">
                <a:solidFill>
                  <a:srgbClr val="FFFFFF"/>
                </a:solidFill>
              </a:rPr>
              <a:t>Account Key:  </a:t>
            </a:r>
          </a:p>
          <a:p>
            <a:pPr algn="ctr"/>
            <a:r>
              <a:rPr lang="en-US" sz="1400" dirty="0" smtClean="0">
                <a:solidFill>
                  <a:srgbClr val="FFFFFF"/>
                </a:solidFill>
              </a:rPr>
              <a:t>/9seXadQ9HwOpXUO1jKxFN8q…</a:t>
            </a:r>
            <a:endParaRPr lang="en-US" sz="1400" dirty="0">
              <a:solidFill>
                <a:srgbClr val="FFFFFF"/>
              </a:solidFill>
            </a:endParaRPr>
          </a:p>
        </p:txBody>
      </p:sp>
      <p:sp>
        <p:nvSpPr>
          <p:cNvPr id="16" name="Rectangle 15"/>
          <p:cNvSpPr/>
          <p:nvPr/>
        </p:nvSpPr>
        <p:spPr>
          <a:xfrm>
            <a:off x="2436812" y="1676400"/>
            <a:ext cx="6553200" cy="369332"/>
          </a:xfrm>
          <a:prstGeom prst="rect">
            <a:avLst/>
          </a:prstGeom>
        </p:spPr>
        <p:txBody>
          <a:bodyPr wrap="square">
            <a:spAutoFit/>
          </a:bodyPr>
          <a:lstStyle/>
          <a:p>
            <a:r>
              <a:rPr lang="en-US" dirty="0" smtClean="0">
                <a:solidFill>
                  <a:srgbClr val="FFFFFF"/>
                </a:solidFill>
              </a:rPr>
              <a:t>…but how do I get that computed hash?</a:t>
            </a:r>
            <a:endParaRPr lang="en-US" dirty="0">
              <a:solidFill>
                <a:srgbClr val="FFFFFF"/>
              </a:solidFill>
            </a:endParaRPr>
          </a:p>
        </p:txBody>
      </p:sp>
    </p:spTree>
    <p:extLst>
      <p:ext uri="{BB962C8B-B14F-4D97-AF65-F5344CB8AC3E}">
        <p14:creationId xmlns:p14="http://schemas.microsoft.com/office/powerpoint/2010/main" val="904488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075612" y="2057400"/>
            <a:ext cx="3581400" cy="2895600"/>
            <a:chOff x="7847012" y="2057400"/>
            <a:chExt cx="3581400" cy="2895600"/>
          </a:xfrm>
        </p:grpSpPr>
        <p:sp>
          <p:nvSpPr>
            <p:cNvPr id="20" name="Cloud 19"/>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5" name="Picture 24"/>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pic>
        <p:nvPicPr>
          <p:cNvPr id="26" name="Picture 25"/>
          <p:cNvPicPr>
            <a:picLocks noChangeAspect="1"/>
          </p:cNvPicPr>
          <p:nvPr/>
        </p:nvPicPr>
        <p:blipFill rotWithShape="1">
          <a:blip r:embed="rId3"/>
          <a:srcRect t="-1" b="13424"/>
          <a:stretch/>
        </p:blipFill>
        <p:spPr>
          <a:xfrm>
            <a:off x="7280306" y="2835667"/>
            <a:ext cx="1028700" cy="1165490"/>
          </a:xfrm>
          <a:prstGeom prst="rect">
            <a:avLst/>
          </a:prstGeom>
        </p:spPr>
      </p:pic>
      <p:sp>
        <p:nvSpPr>
          <p:cNvPr id="27" name="TextBox 26"/>
          <p:cNvSpPr txBox="1"/>
          <p:nvPr/>
        </p:nvSpPr>
        <p:spPr>
          <a:xfrm>
            <a:off x="7084349" y="3902467"/>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pic>
        <p:nvPicPr>
          <p:cNvPr id="29" name="Picture 28"/>
          <p:cNvPicPr>
            <a:picLocks noChangeAspect="1"/>
          </p:cNvPicPr>
          <p:nvPr/>
        </p:nvPicPr>
        <p:blipFill>
          <a:blip r:embed="rId4"/>
          <a:stretch>
            <a:fillRect/>
          </a:stretch>
        </p:blipFill>
        <p:spPr>
          <a:xfrm>
            <a:off x="8637107" y="2928424"/>
            <a:ext cx="762000" cy="762000"/>
          </a:xfrm>
          <a:prstGeom prst="rect">
            <a:avLst/>
          </a:prstGeom>
        </p:spPr>
      </p:pic>
      <p:sp>
        <p:nvSpPr>
          <p:cNvPr id="31" name="Rectangle 30"/>
          <p:cNvSpPr/>
          <p:nvPr/>
        </p:nvSpPr>
        <p:spPr>
          <a:xfrm>
            <a:off x="8609012" y="3547646"/>
            <a:ext cx="765654" cy="338554"/>
          </a:xfrm>
          <a:prstGeom prst="rect">
            <a:avLst/>
          </a:prstGeom>
        </p:spPr>
        <p:txBody>
          <a:bodyPr wrap="none">
            <a:spAutoFit/>
          </a:bodyPr>
          <a:lstStyle/>
          <a:p>
            <a:pPr lvl="0"/>
            <a:r>
              <a:rPr lang="en-US" sz="1600" dirty="0">
                <a:solidFill>
                  <a:srgbClr val="FFFFFF"/>
                </a:solidFill>
              </a:rPr>
              <a:t>photos</a:t>
            </a:r>
          </a:p>
        </p:txBody>
      </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5"/>
            <a:stretch>
              <a:fillRect/>
            </a:stretch>
          </p:blipFill>
          <p:spPr>
            <a:xfrm>
              <a:off x="2203630" y="2667000"/>
              <a:ext cx="984069" cy="1828800"/>
            </a:xfrm>
            <a:prstGeom prst="rect">
              <a:avLst/>
            </a:prstGeom>
          </p:spPr>
        </p:pic>
        <p:pic>
          <p:nvPicPr>
            <p:cNvPr id="9" name="Picture 8"/>
            <p:cNvPicPr>
              <a:picLocks noChangeAspect="1"/>
            </p:cNvPicPr>
            <p:nvPr/>
          </p:nvPicPr>
          <p:blipFill>
            <a:blip r:embed="rId6"/>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84612" y="2133600"/>
            <a:ext cx="4419600" cy="615553"/>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REST Endpoint:</a:t>
            </a:r>
          </a:p>
          <a:p>
            <a:r>
              <a:rPr lang="en-US" sz="2000" dirty="0" smtClean="0">
                <a:gradFill>
                  <a:gsLst>
                    <a:gs pos="0">
                      <a:schemeClr val="tx1"/>
                    </a:gs>
                    <a:gs pos="86000">
                      <a:schemeClr val="tx1"/>
                    </a:gs>
                  </a:gsLst>
                  <a:lin ang="5400000" scaled="0"/>
                </a:gradFill>
              </a:rPr>
              <a:t>http://[account].</a:t>
            </a:r>
            <a:r>
              <a:rPr lang="en-US" sz="2000" dirty="0" err="1" smtClean="0">
                <a:gradFill>
                  <a:gsLst>
                    <a:gs pos="0">
                      <a:schemeClr val="tx1"/>
                    </a:gs>
                    <a:gs pos="86000">
                      <a:schemeClr val="tx1"/>
                    </a:gs>
                  </a:gsLst>
                  <a:lin ang="5400000" scaled="0"/>
                </a:gradFill>
              </a:rPr>
              <a:t>blob.core.windows.net</a:t>
            </a:r>
            <a:endParaRPr lang="en-US" sz="2000" dirty="0" smtClean="0">
              <a:gradFill>
                <a:gsLst>
                  <a:gs pos="0">
                    <a:schemeClr val="tx1"/>
                  </a:gs>
                  <a:gs pos="86000">
                    <a:schemeClr val="tx1"/>
                  </a:gs>
                </a:gsLst>
                <a:lin ang="5400000" scaled="0"/>
              </a:gradFill>
            </a:endParaRPr>
          </a:p>
        </p:txBody>
      </p:sp>
      <p:sp>
        <p:nvSpPr>
          <p:cNvPr id="24" name="TextBox 23"/>
          <p:cNvSpPr txBox="1"/>
          <p:nvPr/>
        </p:nvSpPr>
        <p:spPr>
          <a:xfrm>
            <a:off x="2513012" y="1219200"/>
            <a:ext cx="7924800" cy="53340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GET http://iostest.blob.core.windows.net/?comp=list&amp;include=metadata</a:t>
            </a:r>
          </a:p>
          <a:p>
            <a:endParaRPr lang="en-US" sz="1600" dirty="0">
              <a:solidFill>
                <a:srgbClr val="FFFF00"/>
              </a:solidFill>
              <a:latin typeface="Consolas"/>
              <a:cs typeface="Consolas"/>
            </a:endParaRP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a:solidFill>
                  <a:srgbClr val="FFFF00"/>
                </a:solidFill>
                <a:latin typeface="Consolas"/>
                <a:cs typeface="Consolas"/>
              </a:rPr>
              <a:t>-date: </a:t>
            </a:r>
            <a:r>
              <a:rPr lang="en-US" sz="1600" dirty="0" smtClean="0">
                <a:solidFill>
                  <a:srgbClr val="FFFF00"/>
                </a:solidFill>
                <a:latin typeface="Consolas"/>
                <a:cs typeface="Consolas"/>
              </a:rPr>
              <a:t>Thu, 14 </a:t>
            </a:r>
            <a:r>
              <a:rPr lang="en-US" sz="1600" dirty="0">
                <a:solidFill>
                  <a:srgbClr val="FFFF00"/>
                </a:solidFill>
                <a:latin typeface="Consolas"/>
                <a:cs typeface="Consolas"/>
              </a:rPr>
              <a:t>Apr 2011 </a:t>
            </a:r>
            <a:r>
              <a:rPr lang="en-US" sz="1600" dirty="0" smtClean="0">
                <a:solidFill>
                  <a:srgbClr val="FFFF00"/>
                </a:solidFill>
                <a:latin typeface="Consolas"/>
                <a:cs typeface="Consolas"/>
              </a:rPr>
              <a:t>20:30:00 GMT</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-version: 2009-09-19</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-blob-type: </a:t>
            </a:r>
            <a:r>
              <a:rPr lang="en-US" sz="1600" dirty="0" err="1" smtClean="0">
                <a:solidFill>
                  <a:srgbClr val="FFFF00"/>
                </a:solidFill>
                <a:latin typeface="Consolas"/>
                <a:cs typeface="Consolas"/>
              </a:rPr>
              <a:t>BlockBlob</a:t>
            </a:r>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Authorization: </a:t>
            </a:r>
            <a:r>
              <a:rPr lang="en-US" sz="1600" dirty="0" err="1" smtClean="0">
                <a:solidFill>
                  <a:srgbClr val="FFFF00"/>
                </a:solidFill>
                <a:latin typeface="Consolas"/>
                <a:cs typeface="Consolas"/>
              </a:rPr>
              <a:t>SharedKey</a:t>
            </a:r>
            <a:r>
              <a:rPr lang="en-US" sz="1600" dirty="0" smtClean="0">
                <a:solidFill>
                  <a:srgbClr val="FFFF00"/>
                </a:solidFill>
                <a:latin typeface="Consolas"/>
                <a:cs typeface="Consolas"/>
              </a:rPr>
              <a:t> </a:t>
            </a:r>
            <a:r>
              <a:rPr lang="en-US" sz="1600" dirty="0" err="1" smtClean="0">
                <a:solidFill>
                  <a:srgbClr val="FFFF00"/>
                </a:solidFill>
                <a:latin typeface="Consolas"/>
                <a:cs typeface="Consolas"/>
              </a:rPr>
              <a:t>iostest</a:t>
            </a:r>
            <a:r>
              <a:rPr lang="en-US" sz="1600" dirty="0" smtClean="0">
                <a:solidFill>
                  <a:srgbClr val="FFFF00"/>
                </a:solidFill>
                <a:latin typeface="Consolas"/>
                <a:cs typeface="Consolas"/>
              </a:rPr>
              <a:t>:</a:t>
            </a:r>
            <a:r>
              <a:rPr lang="en-US" sz="1600" dirty="0" smtClean="0">
                <a:solidFill>
                  <a:schemeClr val="accent2">
                    <a:lumMod val="60000"/>
                    <a:lumOff val="40000"/>
                  </a:schemeClr>
                </a:solidFill>
                <a:latin typeface="Consolas"/>
                <a:cs typeface="Consolas"/>
              </a:rPr>
              <a:t>[</a:t>
            </a:r>
            <a:r>
              <a:rPr lang="en-US" sz="1600" dirty="0" err="1" smtClean="0">
                <a:solidFill>
                  <a:schemeClr val="accent2">
                    <a:lumMod val="60000"/>
                    <a:lumOff val="40000"/>
                  </a:schemeClr>
                </a:solidFill>
                <a:latin typeface="Consolas"/>
                <a:cs typeface="Consolas"/>
              </a:rPr>
              <a:t>ComputedHash</a:t>
            </a:r>
            <a:r>
              <a:rPr lang="en-US" sz="1600" dirty="0" smtClean="0">
                <a:solidFill>
                  <a:schemeClr val="accent2">
                    <a:lumMod val="60000"/>
                    <a:lumOff val="40000"/>
                  </a:schemeClr>
                </a:solidFill>
                <a:latin typeface="Consolas"/>
                <a:cs typeface="Consolas"/>
              </a:rPr>
              <a:t>]</a:t>
            </a:r>
          </a:p>
          <a:p>
            <a:endParaRPr lang="en-US" sz="1600" dirty="0" smtClean="0">
              <a:solidFill>
                <a:schemeClr val="accent2">
                  <a:lumMod val="60000"/>
                  <a:lumOff val="40000"/>
                </a:schemeClr>
              </a:solidFill>
              <a:latin typeface="Consolas"/>
              <a:cs typeface="Consolas"/>
            </a:endParaRPr>
          </a:p>
          <a:p>
            <a:r>
              <a:rPr lang="en-US" sz="1600" dirty="0">
                <a:solidFill>
                  <a:srgbClr val="FFFFFF"/>
                </a:solidFill>
                <a:latin typeface="Consolas"/>
                <a:cs typeface="Consolas"/>
              </a:rPr>
              <a:t>&lt;?xml version="1.0" encoding="utf-8"?&gt;</a:t>
            </a:r>
          </a:p>
          <a:p>
            <a:r>
              <a:rPr lang="en-US" sz="1600" dirty="0">
                <a:solidFill>
                  <a:srgbClr val="FFFFFF"/>
                </a:solidFill>
                <a:latin typeface="Consolas"/>
                <a:cs typeface="Consolas"/>
              </a:rPr>
              <a:t>&lt;</a:t>
            </a:r>
            <a:r>
              <a:rPr lang="en-US" sz="1600" dirty="0" err="1">
                <a:solidFill>
                  <a:srgbClr val="FFFFFF"/>
                </a:solidFill>
                <a:latin typeface="Consolas"/>
                <a:cs typeface="Consolas"/>
              </a:rPr>
              <a:t>EnumerationResults</a:t>
            </a:r>
            <a:r>
              <a:rPr lang="en-US" sz="1600" dirty="0">
                <a:solidFill>
                  <a:srgbClr val="FFFFFF"/>
                </a:solidFill>
                <a:latin typeface="Consolas"/>
                <a:cs typeface="Consolas"/>
              </a:rPr>
              <a:t> </a:t>
            </a:r>
            <a:r>
              <a:rPr lang="en-US" sz="1600" dirty="0" err="1">
                <a:solidFill>
                  <a:srgbClr val="FFFFFF"/>
                </a:solidFill>
                <a:latin typeface="Consolas"/>
                <a:cs typeface="Consolas"/>
              </a:rPr>
              <a:t>AccountName</a:t>
            </a:r>
            <a:r>
              <a:rPr lang="en-US" sz="1600" dirty="0">
                <a:solidFill>
                  <a:srgbClr val="FFFFFF"/>
                </a:solidFill>
                <a:latin typeface="Consolas"/>
                <a:cs typeface="Consolas"/>
              </a:rPr>
              <a:t>="http://</a:t>
            </a:r>
            <a:r>
              <a:rPr lang="en-US" sz="1600" dirty="0" err="1">
                <a:solidFill>
                  <a:srgbClr val="FFFFFF"/>
                </a:solidFill>
                <a:latin typeface="Consolas"/>
                <a:cs typeface="Consolas"/>
              </a:rPr>
              <a:t>myaccount.blob.core.windows.net</a:t>
            </a:r>
            <a:r>
              <a:rPr lang="en-US" sz="1600" dirty="0">
                <a:solidFill>
                  <a:srgbClr val="FFFFFF"/>
                </a:solidFill>
                <a:latin typeface="Consolas"/>
                <a:cs typeface="Consolas"/>
              </a:rPr>
              <a:t>/"&gt;</a:t>
            </a:r>
          </a:p>
          <a:p>
            <a:r>
              <a:rPr lang="en-US" sz="1600" dirty="0">
                <a:solidFill>
                  <a:srgbClr val="FFFFFF"/>
                </a:solidFill>
                <a:latin typeface="Consolas"/>
                <a:cs typeface="Consolas"/>
              </a:rPr>
              <a:t>  &lt;Prefix&gt;c&lt;/Prefix&gt;</a:t>
            </a:r>
          </a:p>
          <a:p>
            <a:r>
              <a:rPr lang="en-US" sz="1600" dirty="0">
                <a:solidFill>
                  <a:srgbClr val="FFFFFF"/>
                </a:solidFill>
                <a:latin typeface="Consolas"/>
                <a:cs typeface="Consolas"/>
              </a:rPr>
              <a:t>  &lt;</a:t>
            </a:r>
            <a:r>
              <a:rPr lang="en-US" sz="1600" dirty="0" err="1">
                <a:solidFill>
                  <a:srgbClr val="FFFFFF"/>
                </a:solidFill>
                <a:latin typeface="Consolas"/>
                <a:cs typeface="Consolas"/>
              </a:rPr>
              <a:t>MaxResults</a:t>
            </a:r>
            <a:r>
              <a:rPr lang="en-US" sz="1600" dirty="0">
                <a:solidFill>
                  <a:srgbClr val="FFFFFF"/>
                </a:solidFill>
                <a:latin typeface="Consolas"/>
                <a:cs typeface="Consolas"/>
              </a:rPr>
              <a:t>&gt;3&lt;/</a:t>
            </a:r>
            <a:r>
              <a:rPr lang="en-US" sz="1600" dirty="0" err="1">
                <a:solidFill>
                  <a:srgbClr val="FFFFFF"/>
                </a:solidFill>
                <a:latin typeface="Consolas"/>
                <a:cs typeface="Consolas"/>
              </a:rPr>
              <a:t>MaxResults</a:t>
            </a:r>
            <a:r>
              <a:rPr lang="en-US" sz="1600" dirty="0">
                <a:solidFill>
                  <a:srgbClr val="FFFFFF"/>
                </a:solidFill>
                <a:latin typeface="Consolas"/>
                <a:cs typeface="Consolas"/>
              </a:rPr>
              <a:t>&gt;</a:t>
            </a:r>
          </a:p>
          <a:p>
            <a:r>
              <a:rPr lang="en-US" sz="1600" dirty="0">
                <a:solidFill>
                  <a:srgbClr val="FFFFFF"/>
                </a:solidFill>
                <a:latin typeface="Consolas"/>
                <a:cs typeface="Consolas"/>
              </a:rPr>
              <a:t>  &lt;Containers&gt;</a:t>
            </a:r>
          </a:p>
          <a:p>
            <a:r>
              <a:rPr lang="en-US" sz="1600" dirty="0">
                <a:solidFill>
                  <a:srgbClr val="FFFFFF"/>
                </a:solidFill>
                <a:latin typeface="Consolas"/>
                <a:cs typeface="Consolas"/>
              </a:rPr>
              <a:t>    &lt;Container&gt;</a:t>
            </a:r>
          </a:p>
          <a:p>
            <a:r>
              <a:rPr lang="en-US" sz="1600" dirty="0">
                <a:solidFill>
                  <a:srgbClr val="FFFFFF"/>
                </a:solidFill>
                <a:latin typeface="Consolas"/>
                <a:cs typeface="Consolas"/>
              </a:rPr>
              <a:t>      &lt;Name&gt;container1&lt;/Name&gt;</a:t>
            </a:r>
          </a:p>
          <a:p>
            <a:r>
              <a:rPr lang="en-US" sz="1600" dirty="0">
                <a:solidFill>
                  <a:srgbClr val="FFFFFF"/>
                </a:solidFill>
                <a:latin typeface="Consolas"/>
                <a:cs typeface="Consolas"/>
              </a:rPr>
              <a:t>      &lt;</a:t>
            </a:r>
            <a:r>
              <a:rPr lang="en-US" sz="1600" dirty="0" err="1">
                <a:solidFill>
                  <a:srgbClr val="FFFFFF"/>
                </a:solidFill>
                <a:latin typeface="Consolas"/>
                <a:cs typeface="Consolas"/>
              </a:rPr>
              <a:t>Url</a:t>
            </a:r>
            <a:r>
              <a:rPr lang="en-US" sz="1600" dirty="0">
                <a:solidFill>
                  <a:srgbClr val="FFFFFF"/>
                </a:solidFill>
                <a:latin typeface="Consolas"/>
                <a:cs typeface="Consolas"/>
              </a:rPr>
              <a:t>&gt;http:/</a:t>
            </a:r>
            <a:r>
              <a:rPr lang="en-US" sz="1600" dirty="0" smtClean="0">
                <a:solidFill>
                  <a:srgbClr val="FFFFFF"/>
                </a:solidFill>
                <a:latin typeface="Consolas"/>
                <a:cs typeface="Consolas"/>
              </a:rPr>
              <a:t>/</a:t>
            </a:r>
            <a:r>
              <a:rPr lang="en-US" sz="1600" dirty="0" err="1" smtClean="0">
                <a:solidFill>
                  <a:srgbClr val="FFFFFF"/>
                </a:solidFill>
                <a:latin typeface="Consolas"/>
                <a:cs typeface="Consolas"/>
              </a:rPr>
              <a:t>iostest.blob.core.windows.net</a:t>
            </a:r>
            <a:r>
              <a:rPr lang="en-US" sz="1600" dirty="0" smtClean="0">
                <a:solidFill>
                  <a:srgbClr val="FFFFFF"/>
                </a:solidFill>
                <a:latin typeface="Consolas"/>
                <a:cs typeface="Consolas"/>
              </a:rPr>
              <a:t>/photos&lt;</a:t>
            </a:r>
            <a:r>
              <a:rPr lang="en-US" sz="1600" dirty="0">
                <a:solidFill>
                  <a:srgbClr val="FFFFFF"/>
                </a:solidFill>
                <a:latin typeface="Consolas"/>
                <a:cs typeface="Consolas"/>
              </a:rPr>
              <a:t>/</a:t>
            </a:r>
            <a:r>
              <a:rPr lang="en-US" sz="1600" dirty="0" err="1">
                <a:solidFill>
                  <a:srgbClr val="FFFFFF"/>
                </a:solidFill>
                <a:latin typeface="Consolas"/>
                <a:cs typeface="Consolas"/>
              </a:rPr>
              <a:t>Url</a:t>
            </a:r>
            <a:r>
              <a:rPr lang="en-US" sz="1600" dirty="0">
                <a:solidFill>
                  <a:srgbClr val="FFFFFF"/>
                </a:solidFill>
                <a:latin typeface="Consolas"/>
                <a:cs typeface="Consolas"/>
              </a:rPr>
              <a:t>&gt;</a:t>
            </a:r>
          </a:p>
          <a:p>
            <a:r>
              <a:rPr lang="en-US" sz="1600" dirty="0">
                <a:solidFill>
                  <a:srgbClr val="FFFFFF"/>
                </a:solidFill>
                <a:latin typeface="Consolas"/>
                <a:cs typeface="Consolas"/>
              </a:rPr>
              <a:t>      &lt;Properties&gt;</a:t>
            </a:r>
          </a:p>
          <a:p>
            <a:r>
              <a:rPr lang="en-US" sz="1600" dirty="0">
                <a:solidFill>
                  <a:srgbClr val="FFFFFF"/>
                </a:solidFill>
                <a:latin typeface="Consolas"/>
                <a:cs typeface="Consolas"/>
              </a:rPr>
              <a:t>        &lt;Last-Modified&gt;Sun, </a:t>
            </a:r>
            <a:r>
              <a:rPr lang="en-US" sz="1600" dirty="0" smtClean="0">
                <a:solidFill>
                  <a:srgbClr val="FFFFFF"/>
                </a:solidFill>
                <a:latin typeface="Consolas"/>
                <a:cs typeface="Consolas"/>
              </a:rPr>
              <a:t>14 Apr 2011 20:</a:t>
            </a:r>
            <a:r>
              <a:rPr lang="en-US" sz="1600" dirty="0">
                <a:solidFill>
                  <a:srgbClr val="FFFFFF"/>
                </a:solidFill>
                <a:latin typeface="Consolas"/>
                <a:cs typeface="Consolas"/>
              </a:rPr>
              <a:t>09:03 GMT&lt;/Last-Modified</a:t>
            </a:r>
            <a:r>
              <a:rPr lang="en-US" sz="1600" dirty="0" smtClean="0">
                <a:solidFill>
                  <a:srgbClr val="FFFFFF"/>
                </a:solidFill>
                <a:latin typeface="Consolas"/>
                <a:cs typeface="Consolas"/>
              </a:rPr>
              <a:t>&gt;</a:t>
            </a:r>
          </a:p>
          <a:p>
            <a:r>
              <a:rPr lang="en-US" sz="1600" dirty="0">
                <a:solidFill>
                  <a:srgbClr val="FFFFFF"/>
                </a:solidFill>
                <a:latin typeface="Consolas"/>
                <a:cs typeface="Consolas"/>
              </a:rPr>
              <a:t> </a:t>
            </a:r>
            <a:r>
              <a:rPr lang="en-US" sz="1600" dirty="0" smtClean="0">
                <a:solidFill>
                  <a:srgbClr val="FFFFFF"/>
                </a:solidFill>
                <a:latin typeface="Consolas"/>
                <a:cs typeface="Consolas"/>
              </a:rPr>
              <a:t>     &lt;</a:t>
            </a:r>
            <a:r>
              <a:rPr lang="en-US" sz="1600" dirty="0">
                <a:solidFill>
                  <a:srgbClr val="FFFFFF"/>
                </a:solidFill>
                <a:latin typeface="Consolas"/>
                <a:cs typeface="Consolas"/>
              </a:rPr>
              <a:t>/Properties</a:t>
            </a:r>
            <a:r>
              <a:rPr lang="en-US" sz="1600" dirty="0" smtClean="0">
                <a:solidFill>
                  <a:srgbClr val="FFFFFF"/>
                </a:solidFill>
                <a:latin typeface="Consolas"/>
                <a:cs typeface="Consolas"/>
              </a:rPr>
              <a:t>&gt;</a:t>
            </a:r>
            <a:endParaRPr lang="en-US" sz="1600" dirty="0">
              <a:solidFill>
                <a:srgbClr val="FFFFFF"/>
              </a:solidFill>
              <a:latin typeface="Consolas"/>
              <a:cs typeface="Consolas"/>
            </a:endParaRPr>
          </a:p>
          <a:p>
            <a:r>
              <a:rPr lang="en-US" sz="1600" dirty="0">
                <a:solidFill>
                  <a:srgbClr val="FFFFFF"/>
                </a:solidFill>
                <a:latin typeface="Consolas"/>
                <a:cs typeface="Consolas"/>
              </a:rPr>
              <a:t>    &lt;/Container&gt;</a:t>
            </a:r>
          </a:p>
          <a:p>
            <a:r>
              <a:rPr lang="en-US" sz="1600" dirty="0" smtClean="0">
                <a:solidFill>
                  <a:srgbClr val="FFFFFF"/>
                </a:solidFill>
                <a:latin typeface="Consolas"/>
                <a:cs typeface="Consolas"/>
              </a:rPr>
              <a:t>  &lt;/Containers&gt;</a:t>
            </a:r>
            <a:endParaRPr lang="en-US" sz="1600" dirty="0">
              <a:solidFill>
                <a:srgbClr val="FFFFFF"/>
              </a:solidFill>
              <a:latin typeface="Consolas"/>
              <a:cs typeface="Consolas"/>
            </a:endParaRPr>
          </a:p>
        </p:txBody>
      </p:sp>
    </p:spTree>
    <p:extLst>
      <p:ext uri="{BB962C8B-B14F-4D97-AF65-F5344CB8AC3E}">
        <p14:creationId xmlns:p14="http://schemas.microsoft.com/office/powerpoint/2010/main" val="2759137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075612" y="2057400"/>
            <a:ext cx="3581400" cy="2895600"/>
            <a:chOff x="7847012" y="2057400"/>
            <a:chExt cx="3581400" cy="2895600"/>
          </a:xfrm>
        </p:grpSpPr>
        <p:sp>
          <p:nvSpPr>
            <p:cNvPr id="24" name="Cloud 23"/>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5" name="Picture 24"/>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pic>
        <p:nvPicPr>
          <p:cNvPr id="26" name="Picture 25"/>
          <p:cNvPicPr>
            <a:picLocks noChangeAspect="1"/>
          </p:cNvPicPr>
          <p:nvPr/>
        </p:nvPicPr>
        <p:blipFill rotWithShape="1">
          <a:blip r:embed="rId3"/>
          <a:srcRect t="-1" b="13424"/>
          <a:stretch/>
        </p:blipFill>
        <p:spPr>
          <a:xfrm>
            <a:off x="7280306" y="2835667"/>
            <a:ext cx="1028700" cy="1165490"/>
          </a:xfrm>
          <a:prstGeom prst="rect">
            <a:avLst/>
          </a:prstGeom>
        </p:spPr>
      </p:pic>
      <p:sp>
        <p:nvSpPr>
          <p:cNvPr id="27" name="TextBox 26"/>
          <p:cNvSpPr txBox="1"/>
          <p:nvPr/>
        </p:nvSpPr>
        <p:spPr>
          <a:xfrm>
            <a:off x="7084349" y="3902467"/>
            <a:ext cx="1325984" cy="307777"/>
          </a:xfrm>
          <a:prstGeom prst="rect">
            <a:avLst/>
          </a:prstGeom>
          <a:noFill/>
        </p:spPr>
        <p:txBody>
          <a:bodyPr wrap="none" lIns="0" tIns="0" rIns="0" bIns="0" rtlCol="0">
            <a:spAutoFit/>
          </a:bodyPr>
          <a:lstStyle/>
          <a:p>
            <a:r>
              <a:rPr lang="en-US" sz="2000" dirty="0" smtClean="0">
                <a:solidFill>
                  <a:srgbClr val="FFFFFF"/>
                </a:solidFill>
              </a:rPr>
              <a:t>Blob Storage</a:t>
            </a:r>
          </a:p>
        </p:txBody>
      </p:sp>
      <p:pic>
        <p:nvPicPr>
          <p:cNvPr id="29" name="Picture 28"/>
          <p:cNvPicPr>
            <a:picLocks noChangeAspect="1"/>
          </p:cNvPicPr>
          <p:nvPr/>
        </p:nvPicPr>
        <p:blipFill>
          <a:blip r:embed="rId4"/>
          <a:stretch>
            <a:fillRect/>
          </a:stretch>
        </p:blipFill>
        <p:spPr>
          <a:xfrm>
            <a:off x="8637107" y="2928424"/>
            <a:ext cx="762000" cy="762000"/>
          </a:xfrm>
          <a:prstGeom prst="rect">
            <a:avLst/>
          </a:prstGeom>
        </p:spPr>
      </p:pic>
      <p:sp>
        <p:nvSpPr>
          <p:cNvPr id="31" name="Rectangle 30"/>
          <p:cNvSpPr/>
          <p:nvPr/>
        </p:nvSpPr>
        <p:spPr>
          <a:xfrm>
            <a:off x="8609012" y="3547646"/>
            <a:ext cx="765654" cy="338554"/>
          </a:xfrm>
          <a:prstGeom prst="rect">
            <a:avLst/>
          </a:prstGeom>
        </p:spPr>
        <p:txBody>
          <a:bodyPr wrap="none">
            <a:spAutoFit/>
          </a:bodyPr>
          <a:lstStyle/>
          <a:p>
            <a:pPr lvl="0"/>
            <a:r>
              <a:rPr lang="en-US" sz="1600" dirty="0">
                <a:solidFill>
                  <a:srgbClr val="FFFFFF"/>
                </a:solidFill>
              </a:rPr>
              <a:t>photos</a:t>
            </a:r>
          </a:p>
        </p:txBody>
      </p:sp>
      <p:grpSp>
        <p:nvGrpSpPr>
          <p:cNvPr id="7" name="Group 6"/>
          <p:cNvGrpSpPr/>
          <p:nvPr/>
        </p:nvGrpSpPr>
        <p:grpSpPr>
          <a:xfrm>
            <a:off x="608012" y="2133600"/>
            <a:ext cx="1600200" cy="2819400"/>
            <a:chOff x="2203630" y="2667000"/>
            <a:chExt cx="984069" cy="1828800"/>
          </a:xfrm>
        </p:grpSpPr>
        <p:pic>
          <p:nvPicPr>
            <p:cNvPr id="8" name="Picture 7"/>
            <p:cNvPicPr>
              <a:picLocks noChangeAspect="1"/>
            </p:cNvPicPr>
            <p:nvPr/>
          </p:nvPicPr>
          <p:blipFill>
            <a:blip r:embed="rId5"/>
            <a:stretch>
              <a:fillRect/>
            </a:stretch>
          </p:blipFill>
          <p:spPr>
            <a:xfrm>
              <a:off x="2203630" y="2667000"/>
              <a:ext cx="984069" cy="1828800"/>
            </a:xfrm>
            <a:prstGeom prst="rect">
              <a:avLst/>
            </a:prstGeom>
          </p:spPr>
        </p:pic>
        <p:pic>
          <p:nvPicPr>
            <p:cNvPr id="9" name="Picture 8"/>
            <p:cNvPicPr>
              <a:picLocks noChangeAspect="1"/>
            </p:cNvPicPr>
            <p:nvPr/>
          </p:nvPicPr>
          <p:blipFill>
            <a:blip r:embed="rId6"/>
            <a:stretch>
              <a:fillRect/>
            </a:stretch>
          </p:blipFill>
          <p:spPr>
            <a:xfrm>
              <a:off x="2314799" y="3001822"/>
              <a:ext cx="757646" cy="1140823"/>
            </a:xfrm>
            <a:prstGeom prst="rect">
              <a:avLst/>
            </a:prstGeom>
          </p:spPr>
        </p:pic>
      </p:grpSp>
      <p:cxnSp>
        <p:nvCxnSpPr>
          <p:cNvPr id="19" name="Straight Arrow Connector 18"/>
          <p:cNvCxnSpPr/>
          <p:nvPr/>
        </p:nvCxnSpPr>
        <p:spPr>
          <a:xfrm>
            <a:off x="2513012" y="34290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84612" y="2133600"/>
            <a:ext cx="4419600" cy="615553"/>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REST Endpoint:</a:t>
            </a:r>
          </a:p>
          <a:p>
            <a:r>
              <a:rPr lang="en-US" sz="2000" dirty="0" smtClean="0">
                <a:gradFill>
                  <a:gsLst>
                    <a:gs pos="0">
                      <a:schemeClr val="tx1"/>
                    </a:gs>
                    <a:gs pos="86000">
                      <a:schemeClr val="tx1"/>
                    </a:gs>
                  </a:gsLst>
                  <a:lin ang="5400000" scaled="0"/>
                </a:gradFill>
              </a:rPr>
              <a:t>http://[account].</a:t>
            </a:r>
            <a:r>
              <a:rPr lang="en-US" sz="2000" dirty="0" err="1" smtClean="0">
                <a:gradFill>
                  <a:gsLst>
                    <a:gs pos="0">
                      <a:schemeClr val="tx1"/>
                    </a:gs>
                    <a:gs pos="86000">
                      <a:schemeClr val="tx1"/>
                    </a:gs>
                  </a:gsLst>
                  <a:lin ang="5400000" scaled="0"/>
                </a:gradFill>
              </a:rPr>
              <a:t>blob.core.windows.net</a:t>
            </a:r>
            <a:endParaRPr lang="en-US" sz="2000" dirty="0" smtClean="0">
              <a:gradFill>
                <a:gsLst>
                  <a:gs pos="0">
                    <a:schemeClr val="tx1"/>
                  </a:gs>
                  <a:gs pos="86000">
                    <a:schemeClr val="tx1"/>
                  </a:gs>
                </a:gsLst>
                <a:lin ang="5400000" scaled="0"/>
              </a:gradFill>
            </a:endParaRPr>
          </a:p>
        </p:txBody>
      </p:sp>
      <p:sp>
        <p:nvSpPr>
          <p:cNvPr id="20" name="TextBox 19"/>
          <p:cNvSpPr txBox="1"/>
          <p:nvPr/>
        </p:nvSpPr>
        <p:spPr>
          <a:xfrm>
            <a:off x="2436812" y="2133600"/>
            <a:ext cx="7924800" cy="2133600"/>
          </a:xfrm>
          <a:prstGeom prst="rect">
            <a:avLst/>
          </a:prstGeom>
          <a:solidFill>
            <a:schemeClr val="tx1">
              <a:alpha val="70000"/>
            </a:schemeClr>
          </a:solidFill>
        </p:spPr>
        <p:txBody>
          <a:bodyPr wrap="square" rtlCol="0">
            <a:noAutofit/>
          </a:bodyPr>
          <a:lstStyle/>
          <a:p>
            <a:r>
              <a:rPr lang="en-US" sz="1600" dirty="0" smtClean="0">
                <a:solidFill>
                  <a:srgbClr val="FFFF00"/>
                </a:solidFill>
                <a:latin typeface="Consolas"/>
                <a:cs typeface="Consolas"/>
              </a:rPr>
              <a:t>PUT http://iostest.blob.core.windows.net/photos/</a:t>
            </a:r>
            <a:r>
              <a:rPr lang="en-US" sz="1600" dirty="0" err="1" smtClean="0">
                <a:solidFill>
                  <a:srgbClr val="FFFF00"/>
                </a:solidFill>
                <a:latin typeface="Consolas"/>
                <a:cs typeface="Consolas"/>
              </a:rPr>
              <a:t>myphoto.jpg</a:t>
            </a:r>
            <a:endParaRPr lang="en-US" sz="1600" dirty="0" smtClean="0">
              <a:solidFill>
                <a:srgbClr val="FFFF00"/>
              </a:solidFill>
              <a:latin typeface="Consolas"/>
              <a:cs typeface="Consolas"/>
            </a:endParaRPr>
          </a:p>
          <a:p>
            <a:endParaRPr lang="en-US" sz="1600" dirty="0">
              <a:solidFill>
                <a:srgbClr val="FFFF00"/>
              </a:solidFill>
              <a:latin typeface="Consolas"/>
              <a:cs typeface="Consolas"/>
            </a:endParaRP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a:solidFill>
                  <a:srgbClr val="FFFF00"/>
                </a:solidFill>
                <a:latin typeface="Consolas"/>
                <a:cs typeface="Consolas"/>
              </a:rPr>
              <a:t>-date: </a:t>
            </a:r>
            <a:r>
              <a:rPr lang="en-US" sz="1600" dirty="0" smtClean="0">
                <a:solidFill>
                  <a:srgbClr val="FFFF00"/>
                </a:solidFill>
                <a:latin typeface="Consolas"/>
                <a:cs typeface="Consolas"/>
              </a:rPr>
              <a:t>Thu, 14 </a:t>
            </a:r>
            <a:r>
              <a:rPr lang="en-US" sz="1600" dirty="0">
                <a:solidFill>
                  <a:srgbClr val="FFFF00"/>
                </a:solidFill>
                <a:latin typeface="Consolas"/>
                <a:cs typeface="Consolas"/>
              </a:rPr>
              <a:t>Apr 2011 </a:t>
            </a:r>
            <a:r>
              <a:rPr lang="en-US" sz="1600" dirty="0" smtClean="0">
                <a:solidFill>
                  <a:srgbClr val="FFFF00"/>
                </a:solidFill>
                <a:latin typeface="Consolas"/>
                <a:cs typeface="Consolas"/>
              </a:rPr>
              <a:t>20:30:00 GMT</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-version: 2009-09-19</a:t>
            </a:r>
          </a:p>
          <a:p>
            <a:r>
              <a:rPr lang="en-US" sz="1600" dirty="0" smtClean="0">
                <a:solidFill>
                  <a:srgbClr val="FFFF00"/>
                </a:solidFill>
                <a:latin typeface="Consolas"/>
                <a:cs typeface="Consolas"/>
              </a:rPr>
              <a:t>x-</a:t>
            </a:r>
            <a:r>
              <a:rPr lang="en-US" sz="1600" dirty="0" err="1" smtClean="0">
                <a:solidFill>
                  <a:srgbClr val="FFFF00"/>
                </a:solidFill>
                <a:latin typeface="Consolas"/>
                <a:cs typeface="Consolas"/>
              </a:rPr>
              <a:t>ms</a:t>
            </a:r>
            <a:r>
              <a:rPr lang="en-US" sz="1600" dirty="0" smtClean="0">
                <a:solidFill>
                  <a:srgbClr val="FFFF00"/>
                </a:solidFill>
                <a:latin typeface="Consolas"/>
                <a:cs typeface="Consolas"/>
              </a:rPr>
              <a:t>-blob-type: </a:t>
            </a:r>
            <a:r>
              <a:rPr lang="en-US" sz="1600" dirty="0" err="1" smtClean="0">
                <a:solidFill>
                  <a:srgbClr val="FFFF00"/>
                </a:solidFill>
                <a:latin typeface="Consolas"/>
                <a:cs typeface="Consolas"/>
              </a:rPr>
              <a:t>BlockBlob</a:t>
            </a:r>
            <a:endParaRPr lang="en-US" sz="1600" dirty="0" smtClean="0">
              <a:solidFill>
                <a:srgbClr val="FFFF00"/>
              </a:solidFill>
              <a:latin typeface="Consolas"/>
              <a:cs typeface="Consolas"/>
            </a:endParaRPr>
          </a:p>
          <a:p>
            <a:r>
              <a:rPr lang="en-US" sz="1600" dirty="0" smtClean="0">
                <a:solidFill>
                  <a:srgbClr val="FFFF00"/>
                </a:solidFill>
                <a:latin typeface="Consolas"/>
                <a:cs typeface="Consolas"/>
              </a:rPr>
              <a:t>Authorization: </a:t>
            </a:r>
            <a:r>
              <a:rPr lang="en-US" sz="1600" dirty="0" err="1" smtClean="0">
                <a:solidFill>
                  <a:srgbClr val="FFFF00"/>
                </a:solidFill>
                <a:latin typeface="Consolas"/>
                <a:cs typeface="Consolas"/>
              </a:rPr>
              <a:t>SharedKey</a:t>
            </a:r>
            <a:r>
              <a:rPr lang="en-US" sz="1600" dirty="0" smtClean="0">
                <a:solidFill>
                  <a:srgbClr val="FFFF00"/>
                </a:solidFill>
                <a:latin typeface="Consolas"/>
                <a:cs typeface="Consolas"/>
              </a:rPr>
              <a:t> </a:t>
            </a:r>
            <a:r>
              <a:rPr lang="en-US" sz="1600" dirty="0" err="1" smtClean="0">
                <a:solidFill>
                  <a:srgbClr val="FFFF00"/>
                </a:solidFill>
                <a:latin typeface="Consolas"/>
                <a:cs typeface="Consolas"/>
              </a:rPr>
              <a:t>iostest</a:t>
            </a:r>
            <a:r>
              <a:rPr lang="en-US" sz="1600" dirty="0" smtClean="0">
                <a:solidFill>
                  <a:srgbClr val="FFFF00"/>
                </a:solidFill>
                <a:latin typeface="Consolas"/>
                <a:cs typeface="Consolas"/>
              </a:rPr>
              <a:t>:</a:t>
            </a:r>
            <a:r>
              <a:rPr lang="en-US" sz="1600" dirty="0" smtClean="0">
                <a:solidFill>
                  <a:schemeClr val="accent2">
                    <a:lumMod val="60000"/>
                    <a:lumOff val="40000"/>
                  </a:schemeClr>
                </a:solidFill>
                <a:latin typeface="Consolas"/>
                <a:cs typeface="Consolas"/>
              </a:rPr>
              <a:t>[</a:t>
            </a:r>
            <a:r>
              <a:rPr lang="en-US" sz="1600" dirty="0" err="1" smtClean="0">
                <a:solidFill>
                  <a:schemeClr val="accent2">
                    <a:lumMod val="60000"/>
                    <a:lumOff val="40000"/>
                  </a:schemeClr>
                </a:solidFill>
                <a:latin typeface="Consolas"/>
                <a:cs typeface="Consolas"/>
              </a:rPr>
              <a:t>ComputedHash</a:t>
            </a:r>
            <a:r>
              <a:rPr lang="en-US" sz="1600" dirty="0" smtClean="0">
                <a:solidFill>
                  <a:schemeClr val="accent2">
                    <a:lumMod val="60000"/>
                    <a:lumOff val="40000"/>
                  </a:schemeClr>
                </a:solidFill>
                <a:latin typeface="Consolas"/>
                <a:cs typeface="Consolas"/>
              </a:rPr>
              <a:t>]</a:t>
            </a:r>
          </a:p>
          <a:p>
            <a:endParaRPr lang="en-US" sz="1600" dirty="0">
              <a:solidFill>
                <a:schemeClr val="accent2">
                  <a:lumMod val="60000"/>
                  <a:lumOff val="40000"/>
                </a:schemeClr>
              </a:solidFill>
              <a:latin typeface="Consolas"/>
              <a:cs typeface="Consolas"/>
            </a:endParaRPr>
          </a:p>
          <a:p>
            <a:r>
              <a:rPr lang="en-US" sz="1600" dirty="0" smtClean="0">
                <a:solidFill>
                  <a:schemeClr val="accent2">
                    <a:lumMod val="60000"/>
                    <a:lumOff val="40000"/>
                  </a:schemeClr>
                </a:solidFill>
                <a:latin typeface="Consolas"/>
                <a:cs typeface="Consolas"/>
              </a:rPr>
              <a:t>{...binary representation of photo...}</a:t>
            </a:r>
            <a:endParaRPr lang="en-US" sz="1600" dirty="0">
              <a:solidFill>
                <a:schemeClr val="accent2">
                  <a:lumMod val="60000"/>
                  <a:lumOff val="40000"/>
                </a:schemeClr>
              </a:solidFill>
              <a:latin typeface="Consolas"/>
              <a:cs typeface="Consolas"/>
            </a:endParaRPr>
          </a:p>
        </p:txBody>
      </p:sp>
      <p:sp>
        <p:nvSpPr>
          <p:cNvPr id="16" name="Rectangle 15"/>
          <p:cNvSpPr/>
          <p:nvPr/>
        </p:nvSpPr>
        <p:spPr>
          <a:xfrm>
            <a:off x="2436812" y="1676400"/>
            <a:ext cx="6553200" cy="369332"/>
          </a:xfrm>
          <a:prstGeom prst="rect">
            <a:avLst/>
          </a:prstGeom>
        </p:spPr>
        <p:txBody>
          <a:bodyPr wrap="square">
            <a:spAutoFit/>
          </a:bodyPr>
          <a:lstStyle/>
          <a:p>
            <a:r>
              <a:rPr lang="en-US" dirty="0" smtClean="0">
                <a:solidFill>
                  <a:srgbClr val="FFFFFF"/>
                </a:solidFill>
              </a:rPr>
              <a:t>REST </a:t>
            </a:r>
            <a:r>
              <a:rPr lang="en-US" dirty="0">
                <a:solidFill>
                  <a:srgbClr val="FFFFFF"/>
                </a:solidFill>
              </a:rPr>
              <a:t>r</a:t>
            </a:r>
            <a:r>
              <a:rPr lang="en-US" dirty="0" smtClean="0">
                <a:solidFill>
                  <a:srgbClr val="FFFFFF"/>
                </a:solidFill>
              </a:rPr>
              <a:t>equest (PUT) for adding a new photo</a:t>
            </a:r>
            <a:endParaRPr lang="en-US" dirty="0">
              <a:solidFill>
                <a:srgbClr val="FFFFFF"/>
              </a:solidFill>
            </a:endParaRPr>
          </a:p>
        </p:txBody>
      </p:sp>
    </p:spTree>
    <p:extLst>
      <p:ext uri="{BB962C8B-B14F-4D97-AF65-F5344CB8AC3E}">
        <p14:creationId xmlns:p14="http://schemas.microsoft.com/office/powerpoint/2010/main" val="2958076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6518" y="1188355"/>
            <a:ext cx="8677693" cy="51896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28220" y="6524117"/>
            <a:ext cx="10213052" cy="276999"/>
          </a:xfrm>
          <a:prstGeom prst="rect">
            <a:avLst/>
          </a:prstGeom>
          <a:noFill/>
        </p:spPr>
        <p:txBody>
          <a:bodyPr wrap="none" rtlCol="0">
            <a:spAutoFit/>
          </a:bodyPr>
          <a:lstStyle/>
          <a:p>
            <a:r>
              <a:rPr lang="en-US" sz="1200" dirty="0">
                <a:solidFill>
                  <a:schemeClr val="bg1"/>
                </a:solidFill>
              </a:rPr>
              <a:t>http://</a:t>
            </a:r>
            <a:r>
              <a:rPr lang="en-US" sz="1200" dirty="0" err="1">
                <a:solidFill>
                  <a:schemeClr val="bg1"/>
                </a:solidFill>
              </a:rPr>
              <a:t>www.zdnet.com</a:t>
            </a:r>
            <a:r>
              <a:rPr lang="en-US" sz="1200" dirty="0">
                <a:solidFill>
                  <a:schemeClr val="bg1"/>
                </a:solidFill>
              </a:rPr>
              <a:t>/blog/</a:t>
            </a:r>
            <a:r>
              <a:rPr lang="en-US" sz="1200" dirty="0" err="1">
                <a:solidFill>
                  <a:schemeClr val="bg1"/>
                </a:solidFill>
              </a:rPr>
              <a:t>microsoft</a:t>
            </a:r>
            <a:r>
              <a:rPr lang="en-US" sz="1200" dirty="0">
                <a:solidFill>
                  <a:schemeClr val="bg1"/>
                </a:solidFill>
              </a:rPr>
              <a:t>/microsoft-releases-windows-azure-toolkit-for-apples-ios-android-version-slated-for-june/9386?tag=</a:t>
            </a:r>
            <a:r>
              <a:rPr lang="en-US" sz="1200" dirty="0" err="1">
                <a:solidFill>
                  <a:schemeClr val="bg1"/>
                </a:solidFill>
              </a:rPr>
              <a:t>mantle_skin;content</a:t>
            </a:r>
            <a:endParaRPr lang="en-US" sz="1200" dirty="0">
              <a:solidFill>
                <a:schemeClr val="bg1"/>
              </a:solidFill>
            </a:endParaRPr>
          </a:p>
        </p:txBody>
      </p:sp>
    </p:spTree>
    <p:extLst>
      <p:ext uri="{BB962C8B-B14F-4D97-AF65-F5344CB8AC3E}">
        <p14:creationId xmlns:p14="http://schemas.microsoft.com/office/powerpoint/2010/main" val="2453870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Windows Azure Toolkit for </a:t>
            </a:r>
            <a:r>
              <a:rPr lang="en-US" sz="2800" dirty="0" err="1" smtClean="0">
                <a:solidFill>
                  <a:schemeClr val="bg1"/>
                </a:solidFill>
                <a:latin typeface="Segoe UI" pitchFamily="34" charset="0"/>
                <a:ea typeface="Segoe UI" pitchFamily="34" charset="0"/>
                <a:cs typeface="Segoe UI" pitchFamily="34" charset="0"/>
              </a:rPr>
              <a:t>iOS</a:t>
            </a:r>
            <a:endParaRPr lang="en-US" sz="2800" dirty="0" smtClean="0">
              <a:solidFill>
                <a:schemeClr val="bg1"/>
              </a:solidFill>
              <a:latin typeface="Segoe UI" pitchFamily="34" charset="0"/>
              <a:ea typeface="Segoe UI" pitchFamily="34" charset="0"/>
              <a:cs typeface="Segoe UI" pitchFamily="34" charset="0"/>
            </a:endParaRPr>
          </a:p>
          <a:p>
            <a:pPr marL="0" indent="0" algn="ctr">
              <a:buNone/>
            </a:pPr>
            <a:r>
              <a:rPr lang="en-US" sz="2000" dirty="0" smtClean="0">
                <a:solidFill>
                  <a:schemeClr val="bg1"/>
                </a:solidFill>
                <a:latin typeface="Segoe UI" pitchFamily="34" charset="0"/>
                <a:ea typeface="Segoe UI" pitchFamily="34" charset="0"/>
                <a:cs typeface="Segoe UI" pitchFamily="34" charset="0"/>
              </a:rPr>
              <a:t>(http://</a:t>
            </a:r>
            <a:r>
              <a:rPr lang="en-US" sz="2000" dirty="0" err="1" smtClean="0">
                <a:solidFill>
                  <a:schemeClr val="bg1"/>
                </a:solidFill>
                <a:latin typeface="Segoe UI" pitchFamily="34" charset="0"/>
                <a:ea typeface="Segoe UI" pitchFamily="34" charset="0"/>
                <a:cs typeface="Segoe UI" pitchFamily="34" charset="0"/>
              </a:rPr>
              <a:t>github.com</a:t>
            </a:r>
            <a:r>
              <a:rPr lang="en-US" sz="2000" dirty="0" smtClean="0">
                <a:solidFill>
                  <a:schemeClr val="bg1"/>
                </a:solidFill>
                <a:latin typeface="Segoe UI" pitchFamily="34" charset="0"/>
                <a:ea typeface="Segoe UI" pitchFamily="34" charset="0"/>
                <a:cs typeface="Segoe UI" pitchFamily="34" charset="0"/>
              </a:rPr>
              <a:t>/</a:t>
            </a:r>
            <a:r>
              <a:rPr lang="en-US" sz="2000" dirty="0" err="1" smtClean="0">
                <a:solidFill>
                  <a:schemeClr val="bg1"/>
                </a:solidFill>
                <a:latin typeface="Segoe UI" pitchFamily="34" charset="0"/>
                <a:ea typeface="Segoe UI" pitchFamily="34" charset="0"/>
                <a:cs typeface="Segoe UI" pitchFamily="34" charset="0"/>
              </a:rPr>
              <a:t>microsoft-dpe</a:t>
            </a:r>
            <a:r>
              <a:rPr lang="en-US" sz="2000" dirty="0" smtClean="0">
                <a:solidFill>
                  <a:schemeClr val="bg1"/>
                </a:solidFill>
                <a:latin typeface="Segoe UI" pitchFamily="34" charset="0"/>
                <a:ea typeface="Segoe UI" pitchFamily="34" charset="0"/>
                <a:cs typeface="Segoe UI" pitchFamily="34" charset="0"/>
              </a:rPr>
              <a:t>)</a:t>
            </a:r>
            <a:endParaRPr lang="en-US" sz="2000"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r>
              <a:rPr lang="en-US" dirty="0" smtClean="0">
                <a:solidFill>
                  <a:schemeClr val="bg1"/>
                </a:solidFill>
                <a:latin typeface="Segoe UI" pitchFamily="34" charset="0"/>
                <a:ea typeface="Segoe UI" pitchFamily="34" charset="0"/>
                <a:cs typeface="Segoe UI" pitchFamily="34" charset="0"/>
              </a:rPr>
              <a:t> </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57900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27012" y="5257800"/>
            <a:ext cx="2895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iPad/</a:t>
            </a:r>
            <a:r>
              <a:rPr lang="pl-PL" dirty="0" err="1" smtClean="0">
                <a:solidFill>
                  <a:srgbClr val="FFFFFF"/>
                </a:solidFill>
                <a:latin typeface="Segoe UI" pitchFamily="34" charset="0"/>
                <a:ea typeface="Segoe UI" pitchFamily="34" charset="0"/>
                <a:cs typeface="Segoe UI" pitchFamily="34" charset="0"/>
              </a:rPr>
              <a:t>iPhone</a:t>
            </a:r>
            <a:r>
              <a:rPr lang="pl-PL" dirty="0" smtClean="0">
                <a:solidFill>
                  <a:srgbClr val="FFFFFF"/>
                </a:solidFill>
                <a:latin typeface="Segoe UI" pitchFamily="34" charset="0"/>
                <a:ea typeface="Segoe UI" pitchFamily="34" charset="0"/>
                <a:cs typeface="Segoe UI" pitchFamily="34" charset="0"/>
              </a:rPr>
              <a:t> OS 4.3.1</a:t>
            </a:r>
            <a:endParaRPr lang="en-US" dirty="0">
              <a:solidFill>
                <a:srgbClr val="FFFFFF"/>
              </a:solidFill>
              <a:latin typeface="Segoe UI" pitchFamily="34" charset="0"/>
              <a:ea typeface="Segoe UI" pitchFamily="34" charset="0"/>
              <a:cs typeface="Segoe UI" pitchFamily="34" charset="0"/>
            </a:endParaRPr>
          </a:p>
        </p:txBody>
      </p:sp>
      <p:pic>
        <p:nvPicPr>
          <p:cNvPr id="56" name="Picture 55"/>
          <p:cNvPicPr>
            <a:picLocks noChangeAspect="1"/>
          </p:cNvPicPr>
          <p:nvPr/>
        </p:nvPicPr>
        <p:blipFill>
          <a:blip r:embed="rId3"/>
          <a:stretch>
            <a:fillRect/>
          </a:stretch>
        </p:blipFill>
        <p:spPr>
          <a:xfrm>
            <a:off x="303212" y="3429000"/>
            <a:ext cx="1854200" cy="1854200"/>
          </a:xfrm>
          <a:prstGeom prst="rect">
            <a:avLst/>
          </a:prstGeom>
        </p:spPr>
      </p:pic>
      <p:grpSp>
        <p:nvGrpSpPr>
          <p:cNvPr id="57" name="Group 56"/>
          <p:cNvGrpSpPr/>
          <p:nvPr/>
        </p:nvGrpSpPr>
        <p:grpSpPr>
          <a:xfrm>
            <a:off x="2005012" y="3810000"/>
            <a:ext cx="831669" cy="1447800"/>
            <a:chOff x="2203630" y="2667000"/>
            <a:chExt cx="984069" cy="1828800"/>
          </a:xfrm>
        </p:grpSpPr>
        <p:pic>
          <p:nvPicPr>
            <p:cNvPr id="58" name="Picture 57"/>
            <p:cNvPicPr>
              <a:picLocks noChangeAspect="1"/>
            </p:cNvPicPr>
            <p:nvPr/>
          </p:nvPicPr>
          <p:blipFill>
            <a:blip r:embed="rId4"/>
            <a:stretch>
              <a:fillRect/>
            </a:stretch>
          </p:blipFill>
          <p:spPr>
            <a:xfrm>
              <a:off x="2203630" y="2667000"/>
              <a:ext cx="984069" cy="1828800"/>
            </a:xfrm>
            <a:prstGeom prst="rect">
              <a:avLst/>
            </a:prstGeom>
          </p:spPr>
        </p:pic>
        <p:pic>
          <p:nvPicPr>
            <p:cNvPr id="59" name="Picture 58"/>
            <p:cNvPicPr>
              <a:picLocks noChangeAspect="1"/>
            </p:cNvPicPr>
            <p:nvPr/>
          </p:nvPicPr>
          <p:blipFill>
            <a:blip r:embed="rId5"/>
            <a:stretch>
              <a:fillRect/>
            </a:stretch>
          </p:blipFill>
          <p:spPr>
            <a:xfrm>
              <a:off x="2321532" y="3008924"/>
              <a:ext cx="757646" cy="1140823"/>
            </a:xfrm>
            <a:prstGeom prst="rect">
              <a:avLst/>
            </a:prstGeom>
          </p:spPr>
        </p:pic>
      </p:grpSp>
      <p:sp>
        <p:nvSpPr>
          <p:cNvPr id="60" name="Rectangle 59"/>
          <p:cNvSpPr/>
          <p:nvPr/>
        </p:nvSpPr>
        <p:spPr>
          <a:xfrm>
            <a:off x="150812" y="2971800"/>
            <a:ext cx="2895600" cy="369332"/>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Native Application</a:t>
            </a:r>
            <a:endParaRPr lang="en-US" dirty="0">
              <a:solidFill>
                <a:srgbClr val="FFFFFF"/>
              </a:solidFill>
              <a:latin typeface="Segoe UI" pitchFamily="34" charset="0"/>
              <a:ea typeface="Segoe UI" pitchFamily="34" charset="0"/>
              <a:cs typeface="Segoe UI" pitchFamily="34" charset="0"/>
            </a:endParaRPr>
          </a:p>
        </p:txBody>
      </p:sp>
      <p:grpSp>
        <p:nvGrpSpPr>
          <p:cNvPr id="4" name="Group 3"/>
          <p:cNvGrpSpPr/>
          <p:nvPr/>
        </p:nvGrpSpPr>
        <p:grpSpPr>
          <a:xfrm>
            <a:off x="3808412" y="152400"/>
            <a:ext cx="3886200" cy="2458998"/>
            <a:chOff x="3808412" y="152400"/>
            <a:chExt cx="3886200" cy="2458998"/>
          </a:xfrm>
        </p:grpSpPr>
        <p:sp>
          <p:nvSpPr>
            <p:cNvPr id="61" name="Cloud 60"/>
            <p:cNvSpPr/>
            <p:nvPr/>
          </p:nvSpPr>
          <p:spPr bwMode="auto">
            <a:xfrm>
              <a:off x="4341812" y="152400"/>
              <a:ext cx="2819400" cy="1905000"/>
            </a:xfrm>
            <a:prstGeom prst="cloud">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6"/>
            <a:stretch>
              <a:fillRect/>
            </a:stretch>
          </p:blipFill>
          <p:spPr>
            <a:xfrm>
              <a:off x="5180012" y="381000"/>
              <a:ext cx="1447800" cy="1384300"/>
            </a:xfrm>
            <a:prstGeom prst="rect">
              <a:avLst/>
            </a:prstGeom>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4018" b="85268" l="5536" r="38750">
                          <a14:foregroundMark x1="31250" y1="24554" x2="31250" y2="24554"/>
                          <a14:foregroundMark x1="34286" y1="14732" x2="34286" y2="14732"/>
                          <a14:foregroundMark x1="32857" y1="19196" x2="32857" y2="19196"/>
                          <a14:foregroundMark x1="36964" y1="23661" x2="36964" y2="23661"/>
                          <a14:foregroundMark x1="31607" y1="30804" x2="31607" y2="30804"/>
                          <a14:foregroundMark x1="29286" y1="28125" x2="29286" y2="28125"/>
                          <a14:foregroundMark x1="27857" y1="21875" x2="27857" y2="21875"/>
                          <a14:foregroundMark x1="28214" y1="16964" x2="28214" y2="16964"/>
                          <a14:foregroundMark x1="29464" y1="10714" x2="29464" y2="10714"/>
                          <a14:foregroundMark x1="31964" y1="8036" x2="31964" y2="8036"/>
                          <a14:foregroundMark x1="33750" y1="8482" x2="33750" y2="8482"/>
                          <a14:foregroundMark x1="35893" y1="10714" x2="35893" y2="10714"/>
                          <a14:foregroundMark x1="36964" y1="14286" x2="36964" y2="14286"/>
                          <a14:foregroundMark x1="37321" y1="19196" x2="37321" y2="19196"/>
                        </a14:backgroundRemoval>
                      </a14:imgEffect>
                    </a14:imgLayer>
                  </a14:imgProps>
                </a:ext>
              </a:extLst>
            </a:blip>
            <a:srcRect r="61088" b="14559"/>
            <a:stretch/>
          </p:blipFill>
          <p:spPr>
            <a:xfrm>
              <a:off x="4799012" y="685800"/>
              <a:ext cx="1143000" cy="1003894"/>
            </a:xfrm>
            <a:prstGeom prst="rect">
              <a:avLst/>
            </a:prstGeom>
          </p:spPr>
        </p:pic>
        <p:sp>
          <p:nvSpPr>
            <p:cNvPr id="72" name="Rectangle 71"/>
            <p:cNvSpPr/>
            <p:nvPr/>
          </p:nvSpPr>
          <p:spPr>
            <a:xfrm>
              <a:off x="3808412" y="2057400"/>
              <a:ext cx="3886200" cy="553998"/>
            </a:xfrm>
            <a:prstGeom prst="rect">
              <a:avLst/>
            </a:prstGeom>
          </p:spPr>
          <p:txBody>
            <a:bodyPr wrap="square">
              <a:spAutoFit/>
            </a:bodyPr>
            <a:lstStyle/>
            <a:p>
              <a:pPr algn="ctr"/>
              <a:r>
                <a:rPr lang="pl-PL" dirty="0" smtClean="0">
                  <a:solidFill>
                    <a:srgbClr val="FFFFFF"/>
                  </a:solidFill>
                  <a:latin typeface="Segoe UI" pitchFamily="34" charset="0"/>
                  <a:ea typeface="Segoe UI" pitchFamily="34" charset="0"/>
                  <a:cs typeface="Segoe UI" pitchFamily="34" charset="0"/>
                </a:rPr>
                <a:t>Apple Push Notification Service</a:t>
              </a:r>
            </a:p>
            <a:p>
              <a:pPr algn="ctr"/>
              <a:r>
                <a:rPr lang="pl-PL" sz="1200" dirty="0" err="1" smtClean="0">
                  <a:solidFill>
                    <a:srgbClr val="FFFFFF"/>
                  </a:solidFill>
                  <a:latin typeface="Segoe UI" pitchFamily="34" charset="0"/>
                  <a:ea typeface="Segoe UI" pitchFamily="34" charset="0"/>
                  <a:cs typeface="Segoe UI" pitchFamily="34" charset="0"/>
                </a:rPr>
                <a:t>gateway.sandbox.push.apple.com</a:t>
              </a:r>
              <a:endParaRPr lang="en-US" sz="1200" dirty="0">
                <a:solidFill>
                  <a:srgbClr val="FFFFFF"/>
                </a:solidFill>
                <a:latin typeface="Segoe UI" pitchFamily="34" charset="0"/>
                <a:ea typeface="Segoe UI" pitchFamily="34" charset="0"/>
                <a:cs typeface="Segoe UI" pitchFamily="34" charset="0"/>
              </a:endParaRPr>
            </a:p>
          </p:txBody>
        </p:sp>
      </p:grpSp>
      <p:sp>
        <p:nvSpPr>
          <p:cNvPr id="76" name="Rectangle 75"/>
          <p:cNvSpPr/>
          <p:nvPr/>
        </p:nvSpPr>
        <p:spPr>
          <a:xfrm>
            <a:off x="608012" y="5791200"/>
            <a:ext cx="22860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User </a:t>
            </a:r>
            <a:r>
              <a:rPr lang="pl-PL" dirty="0" err="1" smtClean="0">
                <a:solidFill>
                  <a:srgbClr val="FFFF00"/>
                </a:solidFill>
                <a:latin typeface="Segoe UI" pitchFamily="34" charset="0"/>
                <a:ea typeface="Segoe UI" pitchFamily="34" charset="0"/>
                <a:cs typeface="Segoe UI" pitchFamily="34" charset="0"/>
              </a:rPr>
              <a:t>Acceptance</a:t>
            </a:r>
            <a:endParaRPr lang="en-US" dirty="0">
              <a:solidFill>
                <a:srgbClr val="FFFF00"/>
              </a:solidFill>
              <a:latin typeface="Segoe UI" pitchFamily="34" charset="0"/>
              <a:ea typeface="Segoe UI" pitchFamily="34" charset="0"/>
              <a:cs typeface="Segoe UI" pitchFamily="34" charset="0"/>
            </a:endParaRPr>
          </a:p>
        </p:txBody>
      </p:sp>
      <p:grpSp>
        <p:nvGrpSpPr>
          <p:cNvPr id="2" name="Group 1"/>
          <p:cNvGrpSpPr/>
          <p:nvPr/>
        </p:nvGrpSpPr>
        <p:grpSpPr>
          <a:xfrm>
            <a:off x="1293812" y="1447800"/>
            <a:ext cx="2971800" cy="1524000"/>
            <a:chOff x="1293812" y="1447800"/>
            <a:chExt cx="2971800" cy="1524000"/>
          </a:xfrm>
        </p:grpSpPr>
        <p:cxnSp>
          <p:nvCxnSpPr>
            <p:cNvPr id="74" name="Straight Arrow Connector 73"/>
            <p:cNvCxnSpPr/>
            <p:nvPr/>
          </p:nvCxnSpPr>
          <p:spPr>
            <a:xfrm flipV="1">
              <a:off x="2132012" y="1524000"/>
              <a:ext cx="2133600" cy="1447800"/>
            </a:xfrm>
            <a:prstGeom prst="straightConnector1">
              <a:avLst/>
            </a:prstGeom>
            <a:ln w="76200" cmpd="sng">
              <a:solidFill>
                <a:srgbClr val="3441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1293812" y="1447800"/>
              <a:ext cx="22860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App</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Registration</a:t>
              </a:r>
              <a:endParaRPr lang="en-US" dirty="0">
                <a:solidFill>
                  <a:srgbClr val="FFFF00"/>
                </a:solidFill>
                <a:latin typeface="Segoe UI" pitchFamily="34" charset="0"/>
                <a:ea typeface="Segoe UI" pitchFamily="34" charset="0"/>
                <a:cs typeface="Segoe UI" pitchFamily="34" charset="0"/>
              </a:endParaRPr>
            </a:p>
          </p:txBody>
        </p:sp>
      </p:grpSp>
      <p:grpSp>
        <p:nvGrpSpPr>
          <p:cNvPr id="20" name="Group 19"/>
          <p:cNvGrpSpPr/>
          <p:nvPr/>
        </p:nvGrpSpPr>
        <p:grpSpPr>
          <a:xfrm>
            <a:off x="886530" y="4068284"/>
            <a:ext cx="1735086" cy="594028"/>
            <a:chOff x="886530" y="4068284"/>
            <a:chExt cx="1735086" cy="594028"/>
          </a:xfrm>
        </p:grpSpPr>
        <p:pic>
          <p:nvPicPr>
            <p:cNvPr id="21" name="Picture 20"/>
            <p:cNvPicPr>
              <a:picLocks noChangeAspect="1"/>
            </p:cNvPicPr>
            <p:nvPr/>
          </p:nvPicPr>
          <p:blipFill rotWithShape="1">
            <a:blip r:embed="rId9"/>
            <a:srcRect l="6552" t="30877" r="6451" b="28096"/>
            <a:stretch/>
          </p:blipFill>
          <p:spPr>
            <a:xfrm>
              <a:off x="886530" y="4068284"/>
              <a:ext cx="712082" cy="503716"/>
            </a:xfrm>
            <a:prstGeom prst="rect">
              <a:avLst/>
            </a:prstGeom>
          </p:spPr>
        </p:pic>
        <p:pic>
          <p:nvPicPr>
            <p:cNvPr id="22" name="Picture 21"/>
            <p:cNvPicPr>
              <a:picLocks noChangeAspect="1"/>
            </p:cNvPicPr>
            <p:nvPr/>
          </p:nvPicPr>
          <p:blipFill rotWithShape="1">
            <a:blip r:embed="rId9"/>
            <a:srcRect l="6552" t="30877" r="6451" b="28096"/>
            <a:stretch/>
          </p:blipFill>
          <p:spPr>
            <a:xfrm>
              <a:off x="2232696" y="4387196"/>
              <a:ext cx="388920" cy="275116"/>
            </a:xfrm>
            <a:prstGeom prst="rect">
              <a:avLst/>
            </a:prstGeom>
          </p:spPr>
        </p:pic>
      </p:grpSp>
    </p:spTree>
    <p:extLst>
      <p:ext uri="{BB962C8B-B14F-4D97-AF65-F5344CB8AC3E}">
        <p14:creationId xmlns:p14="http://schemas.microsoft.com/office/powerpoint/2010/main" val="2550767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52380309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107920537"/>
      </p:ext>
    </p:extLst>
  </p:cSld>
  <p:clrMapOvr>
    <a:masterClrMapping/>
  </p:clrMapOvr>
  <mc:AlternateContent xmlns:mc="http://schemas.openxmlformats.org/markup-compatibility/2006" xmlns:p14="http://schemas.microsoft.com/office/powerpoint/2010/main">
    <mc:Choice Requires="p14">
      <p:transition p14:dur="0" advTm="1872"/>
    </mc:Choice>
    <mc:Fallback xmlns="">
      <p:transition xmlns:p14="http://schemas.microsoft.com/office/powerpoint/2010/main" advTm="1872"/>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loud 60"/>
          <p:cNvSpPr/>
          <p:nvPr/>
        </p:nvSpPr>
        <p:spPr bwMode="auto">
          <a:xfrm>
            <a:off x="4341812" y="152400"/>
            <a:ext cx="2819400" cy="1905000"/>
          </a:xfrm>
          <a:prstGeom prst="cloud">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3"/>
          <a:stretch>
            <a:fillRect/>
          </a:stretch>
        </p:blipFill>
        <p:spPr>
          <a:xfrm>
            <a:off x="5180012" y="381000"/>
            <a:ext cx="1447800" cy="1384300"/>
          </a:xfrm>
          <a:prstGeom prst="rect">
            <a:avLst/>
          </a:prstGeom>
        </p:spPr>
      </p:pic>
      <p:sp>
        <p:nvSpPr>
          <p:cNvPr id="55" name="Rectangle 54"/>
          <p:cNvSpPr/>
          <p:nvPr/>
        </p:nvSpPr>
        <p:spPr>
          <a:xfrm>
            <a:off x="227012" y="5257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iPad/</a:t>
            </a:r>
            <a:r>
              <a:rPr lang="pl-PL" dirty="0" err="1" smtClean="0">
                <a:solidFill>
                  <a:schemeClr val="bg1"/>
                </a:solidFill>
                <a:latin typeface="Segoe UI" pitchFamily="34" charset="0"/>
                <a:ea typeface="Segoe UI" pitchFamily="34" charset="0"/>
                <a:cs typeface="Segoe UI" pitchFamily="34" charset="0"/>
              </a:rPr>
              <a:t>iPhone</a:t>
            </a:r>
            <a:r>
              <a:rPr lang="pl-PL" dirty="0" smtClean="0">
                <a:solidFill>
                  <a:schemeClr val="bg1"/>
                </a:solidFill>
                <a:latin typeface="Segoe UI" pitchFamily="34" charset="0"/>
                <a:ea typeface="Segoe UI" pitchFamily="34" charset="0"/>
                <a:cs typeface="Segoe UI" pitchFamily="34" charset="0"/>
              </a:rPr>
              <a:t> OS 4.3.1</a:t>
            </a:r>
            <a:endParaRPr lang="en-US" dirty="0">
              <a:solidFill>
                <a:schemeClr val="bg1"/>
              </a:solidFill>
              <a:latin typeface="Segoe UI" pitchFamily="34" charset="0"/>
              <a:ea typeface="Segoe UI" pitchFamily="34" charset="0"/>
              <a:cs typeface="Segoe UI" pitchFamily="34" charset="0"/>
            </a:endParaRPr>
          </a:p>
        </p:txBody>
      </p:sp>
      <p:pic>
        <p:nvPicPr>
          <p:cNvPr id="56" name="Picture 55"/>
          <p:cNvPicPr>
            <a:picLocks noChangeAspect="1"/>
          </p:cNvPicPr>
          <p:nvPr/>
        </p:nvPicPr>
        <p:blipFill>
          <a:blip r:embed="rId4"/>
          <a:stretch>
            <a:fillRect/>
          </a:stretch>
        </p:blipFill>
        <p:spPr>
          <a:xfrm>
            <a:off x="303212" y="3429000"/>
            <a:ext cx="1854200" cy="1854200"/>
          </a:xfrm>
          <a:prstGeom prst="rect">
            <a:avLst/>
          </a:prstGeom>
        </p:spPr>
      </p:pic>
      <p:grpSp>
        <p:nvGrpSpPr>
          <p:cNvPr id="57" name="Group 56"/>
          <p:cNvGrpSpPr/>
          <p:nvPr/>
        </p:nvGrpSpPr>
        <p:grpSpPr>
          <a:xfrm>
            <a:off x="2005012" y="3810000"/>
            <a:ext cx="831669" cy="1447800"/>
            <a:chOff x="2203630" y="2667000"/>
            <a:chExt cx="984069" cy="1828800"/>
          </a:xfrm>
        </p:grpSpPr>
        <p:pic>
          <p:nvPicPr>
            <p:cNvPr id="58" name="Picture 57"/>
            <p:cNvPicPr>
              <a:picLocks noChangeAspect="1"/>
            </p:cNvPicPr>
            <p:nvPr/>
          </p:nvPicPr>
          <p:blipFill>
            <a:blip r:embed="rId5"/>
            <a:stretch>
              <a:fillRect/>
            </a:stretch>
          </p:blipFill>
          <p:spPr>
            <a:xfrm>
              <a:off x="2203630" y="2667000"/>
              <a:ext cx="984069" cy="1828800"/>
            </a:xfrm>
            <a:prstGeom prst="rect">
              <a:avLst/>
            </a:prstGeom>
          </p:spPr>
        </p:pic>
        <p:pic>
          <p:nvPicPr>
            <p:cNvPr id="59" name="Picture 58"/>
            <p:cNvPicPr>
              <a:picLocks noChangeAspect="1"/>
            </p:cNvPicPr>
            <p:nvPr/>
          </p:nvPicPr>
          <p:blipFill>
            <a:blip r:embed="rId6"/>
            <a:stretch>
              <a:fillRect/>
            </a:stretch>
          </p:blipFill>
          <p:spPr>
            <a:xfrm>
              <a:off x="2321532" y="3008924"/>
              <a:ext cx="757646" cy="1140823"/>
            </a:xfrm>
            <a:prstGeom prst="rect">
              <a:avLst/>
            </a:prstGeom>
          </p:spPr>
        </p:pic>
      </p:grpSp>
      <p:sp>
        <p:nvSpPr>
          <p:cNvPr id="60" name="Rectangle 59"/>
          <p:cNvSpPr/>
          <p:nvPr/>
        </p:nvSpPr>
        <p:spPr>
          <a:xfrm>
            <a:off x="150812" y="2971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Native Application</a:t>
            </a:r>
            <a:endParaRPr lang="en-US" dirty="0">
              <a:solidFill>
                <a:schemeClr val="bg1"/>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4018" b="85268" l="5536" r="38750">
                        <a14:foregroundMark x1="31250" y1="24554" x2="31250" y2="24554"/>
                        <a14:foregroundMark x1="34286" y1="14732" x2="34286" y2="14732"/>
                        <a14:foregroundMark x1="32857" y1="19196" x2="32857" y2="19196"/>
                        <a14:foregroundMark x1="36964" y1="23661" x2="36964" y2="23661"/>
                        <a14:foregroundMark x1="31607" y1="30804" x2="31607" y2="30804"/>
                        <a14:foregroundMark x1="29286" y1="28125" x2="29286" y2="28125"/>
                        <a14:foregroundMark x1="27857" y1="21875" x2="27857" y2="21875"/>
                        <a14:foregroundMark x1="28214" y1="16964" x2="28214" y2="16964"/>
                        <a14:foregroundMark x1="29464" y1="10714" x2="29464" y2="10714"/>
                        <a14:foregroundMark x1="31964" y1="8036" x2="31964" y2="8036"/>
                        <a14:foregroundMark x1="33750" y1="8482" x2="33750" y2="8482"/>
                        <a14:foregroundMark x1="35893" y1="10714" x2="35893" y2="10714"/>
                        <a14:foregroundMark x1="36964" y1="14286" x2="36964" y2="14286"/>
                        <a14:foregroundMark x1="37321" y1="19196" x2="37321" y2="19196"/>
                      </a14:backgroundRemoval>
                    </a14:imgEffect>
                  </a14:imgLayer>
                </a14:imgProps>
              </a:ext>
            </a:extLst>
          </a:blip>
          <a:srcRect r="61088" b="14559"/>
          <a:stretch/>
        </p:blipFill>
        <p:spPr>
          <a:xfrm>
            <a:off x="4799012" y="685800"/>
            <a:ext cx="1143000" cy="1003894"/>
          </a:xfrm>
          <a:prstGeom prst="rect">
            <a:avLst/>
          </a:prstGeom>
        </p:spPr>
      </p:pic>
      <p:sp>
        <p:nvSpPr>
          <p:cNvPr id="72" name="Rectangle 71"/>
          <p:cNvSpPr/>
          <p:nvPr/>
        </p:nvSpPr>
        <p:spPr>
          <a:xfrm>
            <a:off x="3808412" y="2057400"/>
            <a:ext cx="3886200" cy="553998"/>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Apple Push Notification Service</a:t>
            </a:r>
          </a:p>
          <a:p>
            <a:pPr algn="ctr"/>
            <a:r>
              <a:rPr lang="pl-PL" sz="1200" dirty="0" err="1" smtClean="0">
                <a:solidFill>
                  <a:schemeClr val="bg1"/>
                </a:solidFill>
                <a:latin typeface="Segoe UI" pitchFamily="34" charset="0"/>
                <a:ea typeface="Segoe UI" pitchFamily="34" charset="0"/>
                <a:cs typeface="Segoe UI" pitchFamily="34" charset="0"/>
              </a:rPr>
              <a:t>gateway.sandbox.push.apple.com</a:t>
            </a:r>
            <a:endParaRPr lang="en-US" sz="1200" dirty="0">
              <a:solidFill>
                <a:schemeClr val="bg1"/>
              </a:solidFill>
              <a:latin typeface="Segoe UI" pitchFamily="34" charset="0"/>
              <a:ea typeface="Segoe UI" pitchFamily="34" charset="0"/>
              <a:cs typeface="Segoe UI" pitchFamily="34" charset="0"/>
            </a:endParaRPr>
          </a:p>
        </p:txBody>
      </p:sp>
      <p:cxnSp>
        <p:nvCxnSpPr>
          <p:cNvPr id="74" name="Straight Arrow Connector 73"/>
          <p:cNvCxnSpPr/>
          <p:nvPr/>
        </p:nvCxnSpPr>
        <p:spPr>
          <a:xfrm flipV="1">
            <a:off x="2132012" y="1524000"/>
            <a:ext cx="2133600" cy="1447800"/>
          </a:xfrm>
          <a:prstGeom prst="straightConnector1">
            <a:avLst/>
          </a:prstGeom>
          <a:ln w="76200" cmpd="sng">
            <a:solidFill>
              <a:srgbClr val="3441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1293812" y="1447800"/>
            <a:ext cx="22860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App</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Registration</a:t>
            </a:r>
            <a:endParaRPr lang="en-US" dirty="0">
              <a:solidFill>
                <a:srgbClr val="FFFF00"/>
              </a:solidFill>
              <a:latin typeface="Segoe UI" pitchFamily="34" charset="0"/>
              <a:ea typeface="Segoe UI" pitchFamily="34" charset="0"/>
              <a:cs typeface="Segoe UI" pitchFamily="34" charset="0"/>
            </a:endParaRPr>
          </a:p>
        </p:txBody>
      </p:sp>
      <p:sp>
        <p:nvSpPr>
          <p:cNvPr id="76" name="Rectangle 75"/>
          <p:cNvSpPr/>
          <p:nvPr/>
        </p:nvSpPr>
        <p:spPr>
          <a:xfrm>
            <a:off x="608012" y="5791200"/>
            <a:ext cx="22860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User </a:t>
            </a:r>
            <a:r>
              <a:rPr lang="pl-PL" dirty="0" err="1" smtClean="0">
                <a:solidFill>
                  <a:srgbClr val="FFFF00"/>
                </a:solidFill>
                <a:latin typeface="Segoe UI" pitchFamily="34" charset="0"/>
                <a:ea typeface="Segoe UI" pitchFamily="34" charset="0"/>
                <a:cs typeface="Segoe UI" pitchFamily="34" charset="0"/>
              </a:rPr>
              <a:t>Acceptance</a:t>
            </a:r>
            <a:endParaRPr lang="en-US" dirty="0">
              <a:solidFill>
                <a:srgbClr val="FFFF00"/>
              </a:solidFill>
              <a:latin typeface="Segoe UI" pitchFamily="34" charset="0"/>
              <a:ea typeface="Segoe UI" pitchFamily="34" charset="0"/>
              <a:cs typeface="Segoe UI" pitchFamily="34" charset="0"/>
            </a:endParaRPr>
          </a:p>
        </p:txBody>
      </p:sp>
      <p:grpSp>
        <p:nvGrpSpPr>
          <p:cNvPr id="2" name="Group 1"/>
          <p:cNvGrpSpPr/>
          <p:nvPr/>
        </p:nvGrpSpPr>
        <p:grpSpPr>
          <a:xfrm>
            <a:off x="8075612" y="1977236"/>
            <a:ext cx="3581400" cy="3966364"/>
            <a:chOff x="8075612" y="1977236"/>
            <a:chExt cx="3581400" cy="3966364"/>
          </a:xfrm>
        </p:grpSpPr>
        <p:grpSp>
          <p:nvGrpSpPr>
            <p:cNvPr id="41" name="Group 40"/>
            <p:cNvGrpSpPr/>
            <p:nvPr/>
          </p:nvGrpSpPr>
          <p:grpSpPr>
            <a:xfrm>
              <a:off x="8075612" y="3048000"/>
              <a:ext cx="3581400" cy="2895600"/>
              <a:chOff x="7847012" y="2057400"/>
              <a:chExt cx="3581400" cy="2895600"/>
            </a:xfrm>
          </p:grpSpPr>
          <p:sp>
            <p:nvSpPr>
              <p:cNvPr id="42" name="Cloud 41"/>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3" name="Picture 42"/>
              <p:cNvPicPr>
                <a:picLocks noChangeAspect="1"/>
              </p:cNvPicPr>
              <p:nvPr/>
            </p:nvPicPr>
            <p:blipFill rotWithShape="1">
              <a:blip r:embed="rId9">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pic>
          <p:nvPicPr>
            <p:cNvPr id="23" name="Picture 22"/>
            <p:cNvPicPr>
              <a:picLocks noChangeAspect="1"/>
            </p:cNvPicPr>
            <p:nvPr/>
          </p:nvPicPr>
          <p:blipFill>
            <a:blip r:embed="rId10"/>
            <a:stretch>
              <a:fillRect/>
            </a:stretch>
          </p:blipFill>
          <p:spPr>
            <a:xfrm>
              <a:off x="9256661" y="1977236"/>
              <a:ext cx="1594555" cy="1524000"/>
            </a:xfrm>
            <a:prstGeom prst="rect">
              <a:avLst/>
            </a:prstGeom>
          </p:spPr>
        </p:pic>
        <p:sp>
          <p:nvSpPr>
            <p:cNvPr id="24" name="Rectangle 23"/>
            <p:cNvSpPr/>
            <p:nvPr/>
          </p:nvSpPr>
          <p:spPr>
            <a:xfrm>
              <a:off x="9142412" y="3516868"/>
              <a:ext cx="1981200" cy="369332"/>
            </a:xfrm>
            <a:prstGeom prst="rect">
              <a:avLst/>
            </a:prstGeom>
          </p:spPr>
          <p:txBody>
            <a:bodyPr wrap="square">
              <a:spAutoFit/>
            </a:bodyPr>
            <a:lstStyle/>
            <a:p>
              <a:pPr algn="ctr"/>
              <a:r>
                <a:rPr lang="pl-PL" dirty="0" smtClean="0">
                  <a:solidFill>
                    <a:srgbClr val="000000"/>
                  </a:solidFill>
                  <a:latin typeface="Segoe UI" pitchFamily="34" charset="0"/>
                  <a:ea typeface="Segoe UI" pitchFamily="34" charset="0"/>
                  <a:cs typeface="Segoe UI" pitchFamily="34" charset="0"/>
                </a:rPr>
                <a:t>Worker Role</a:t>
              </a:r>
              <a:endParaRPr lang="en-US" dirty="0">
                <a:solidFill>
                  <a:srgbClr val="000000"/>
                </a:solidFill>
                <a:latin typeface="Segoe UI" pitchFamily="34" charset="0"/>
                <a:ea typeface="Segoe UI" pitchFamily="34" charset="0"/>
                <a:cs typeface="Segoe UI" pitchFamily="34" charset="0"/>
              </a:endParaRPr>
            </a:p>
          </p:txBody>
        </p:sp>
      </p:grpSp>
      <p:grpSp>
        <p:nvGrpSpPr>
          <p:cNvPr id="4" name="Group 3"/>
          <p:cNvGrpSpPr/>
          <p:nvPr/>
        </p:nvGrpSpPr>
        <p:grpSpPr>
          <a:xfrm>
            <a:off x="7389812" y="1447800"/>
            <a:ext cx="3810000" cy="1143000"/>
            <a:chOff x="7389812" y="1447800"/>
            <a:chExt cx="3810000" cy="1143000"/>
          </a:xfrm>
        </p:grpSpPr>
        <p:cxnSp>
          <p:nvCxnSpPr>
            <p:cNvPr id="26" name="Straight Arrow Connector 25"/>
            <p:cNvCxnSpPr/>
            <p:nvPr/>
          </p:nvCxnSpPr>
          <p:spPr>
            <a:xfrm flipH="1" flipV="1">
              <a:off x="7389812" y="1447800"/>
              <a:ext cx="1905000" cy="114300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7999412" y="1447800"/>
              <a:ext cx="3200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Send</a:t>
              </a:r>
              <a:r>
                <a:rPr lang="pl-PL" dirty="0" smtClean="0">
                  <a:solidFill>
                    <a:srgbClr val="FFFF00"/>
                  </a:solidFill>
                  <a:latin typeface="Segoe UI" pitchFamily="34" charset="0"/>
                  <a:ea typeface="Segoe UI" pitchFamily="34" charset="0"/>
                  <a:cs typeface="Segoe UI" pitchFamily="34" charset="0"/>
                </a:rPr>
                <a:t> Message </a:t>
              </a:r>
              <a:r>
                <a:rPr lang="pl-PL" dirty="0" err="1" smtClean="0">
                  <a:solidFill>
                    <a:srgbClr val="FFFF00"/>
                  </a:solidFill>
                  <a:latin typeface="Segoe UI" pitchFamily="34" charset="0"/>
                  <a:ea typeface="Segoe UI" pitchFamily="34" charset="0"/>
                  <a:cs typeface="Segoe UI" pitchFamily="34" charset="0"/>
                </a:rPr>
                <a:t>Payload</a:t>
              </a:r>
              <a:endParaRPr lang="en-US" dirty="0">
                <a:solidFill>
                  <a:srgbClr val="FFFF00"/>
                </a:solidFill>
                <a:latin typeface="Segoe UI" pitchFamily="34" charset="0"/>
                <a:ea typeface="Segoe UI" pitchFamily="34" charset="0"/>
                <a:cs typeface="Segoe UI" pitchFamily="34" charset="0"/>
              </a:endParaRPr>
            </a:p>
          </p:txBody>
        </p:sp>
      </p:grpSp>
      <p:sp>
        <p:nvSpPr>
          <p:cNvPr id="27" name="Rectangle 26"/>
          <p:cNvSpPr/>
          <p:nvPr/>
        </p:nvSpPr>
        <p:spPr>
          <a:xfrm>
            <a:off x="5180012" y="3276600"/>
            <a:ext cx="3962400" cy="830997"/>
          </a:xfrm>
          <a:prstGeom prst="rect">
            <a:avLst/>
          </a:prstGeom>
        </p:spPr>
        <p:txBody>
          <a:bodyPr wrap="square">
            <a:spAutoFit/>
          </a:bodyPr>
          <a:lstStyle/>
          <a:p>
            <a:pPr marL="457200" indent="-457200" algn="ctr">
              <a:buFont typeface="Arial"/>
              <a:buChar char="•"/>
            </a:pPr>
            <a:r>
              <a:rPr lang="pl-PL" sz="2400" dirty="0" err="1" smtClean="0">
                <a:solidFill>
                  <a:schemeClr val="bg1"/>
                </a:solidFill>
                <a:latin typeface="Segoe UI" pitchFamily="34" charset="0"/>
                <a:ea typeface="Segoe UI" pitchFamily="34" charset="0"/>
                <a:cs typeface="Segoe UI" pitchFamily="34" charset="0"/>
              </a:rPr>
              <a:t>Azure</a:t>
            </a:r>
            <a:r>
              <a:rPr lang="pl-PL" sz="2400" dirty="0" smtClean="0">
                <a:solidFill>
                  <a:schemeClr val="bg1"/>
                </a:solidFill>
                <a:latin typeface="Segoe UI" pitchFamily="34" charset="0"/>
                <a:ea typeface="Segoe UI" pitchFamily="34" charset="0"/>
                <a:cs typeface="Segoe UI" pitchFamily="34" charset="0"/>
              </a:rPr>
              <a:t> Role </a:t>
            </a:r>
            <a:r>
              <a:rPr lang="pl-PL" sz="2400" dirty="0" err="1" smtClean="0">
                <a:solidFill>
                  <a:schemeClr val="bg1"/>
                </a:solidFill>
                <a:latin typeface="Segoe UI" pitchFamily="34" charset="0"/>
                <a:ea typeface="Segoe UI" pitchFamily="34" charset="0"/>
                <a:cs typeface="Segoe UI" pitchFamily="34" charset="0"/>
              </a:rPr>
              <a:t>optimized</a:t>
            </a:r>
            <a:r>
              <a:rPr lang="pl-PL" sz="2400" dirty="0" smtClean="0">
                <a:solidFill>
                  <a:schemeClr val="bg1"/>
                </a:solidFill>
                <a:latin typeface="Segoe UI" pitchFamily="34" charset="0"/>
                <a:ea typeface="Segoe UI" pitchFamily="34" charset="0"/>
                <a:cs typeface="Segoe UI" pitchFamily="34" charset="0"/>
              </a:rPr>
              <a:t> for </a:t>
            </a:r>
            <a:r>
              <a:rPr lang="pl-PL" sz="2400" dirty="0" err="1" smtClean="0">
                <a:solidFill>
                  <a:schemeClr val="bg1"/>
                </a:solidFill>
                <a:latin typeface="Segoe UI" pitchFamily="34" charset="0"/>
                <a:ea typeface="Segoe UI" pitchFamily="34" charset="0"/>
                <a:cs typeface="Segoe UI" pitchFamily="34" charset="0"/>
              </a:rPr>
              <a:t>background</a:t>
            </a:r>
            <a:r>
              <a:rPr lang="pl-PL" sz="2400" dirty="0" smtClean="0">
                <a:solidFill>
                  <a:schemeClr val="bg1"/>
                </a:solidFill>
                <a:latin typeface="Segoe UI" pitchFamily="34" charset="0"/>
                <a:ea typeface="Segoe UI" pitchFamily="34" charset="0"/>
                <a:cs typeface="Segoe UI" pitchFamily="34" charset="0"/>
              </a:rPr>
              <a:t> </a:t>
            </a:r>
            <a:r>
              <a:rPr lang="pl-PL" sz="2400" dirty="0" err="1" smtClean="0">
                <a:solidFill>
                  <a:schemeClr val="bg1"/>
                </a:solidFill>
                <a:latin typeface="Segoe UI" pitchFamily="34" charset="0"/>
                <a:ea typeface="Segoe UI" pitchFamily="34" charset="0"/>
                <a:cs typeface="Segoe UI" pitchFamily="34" charset="0"/>
              </a:rPr>
              <a:t>tasks</a:t>
            </a:r>
            <a:endParaRPr lang="pl-PL" sz="2400" dirty="0" smtClean="0">
              <a:solidFill>
                <a:schemeClr val="bg1"/>
              </a:solidFill>
              <a:latin typeface="Segoe UI" pitchFamily="34" charset="0"/>
              <a:ea typeface="Segoe UI" pitchFamily="34" charset="0"/>
              <a:cs typeface="Segoe UI" pitchFamily="34" charset="0"/>
            </a:endParaRPr>
          </a:p>
        </p:txBody>
      </p:sp>
      <p:grpSp>
        <p:nvGrpSpPr>
          <p:cNvPr id="29" name="Group 28"/>
          <p:cNvGrpSpPr/>
          <p:nvPr/>
        </p:nvGrpSpPr>
        <p:grpSpPr>
          <a:xfrm>
            <a:off x="2284412" y="2819400"/>
            <a:ext cx="6934200" cy="990600"/>
            <a:chOff x="4875212" y="1143000"/>
            <a:chExt cx="6934200" cy="990600"/>
          </a:xfrm>
          <a:effectLst/>
        </p:grpSpPr>
        <p:sp>
          <p:nvSpPr>
            <p:cNvPr id="30" name="Rectangle 29"/>
            <p:cNvSpPr/>
            <p:nvPr/>
          </p:nvSpPr>
          <p:spPr>
            <a:xfrm>
              <a:off x="4875212" y="1143000"/>
              <a:ext cx="6934200" cy="9906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5103812" y="1600200"/>
              <a:ext cx="3810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0</a:t>
              </a:r>
              <a:endParaRPr lang="en-US" sz="1400" dirty="0">
                <a:solidFill>
                  <a:schemeClr val="tx1"/>
                </a:solidFill>
                <a:latin typeface="Segoe UI"/>
                <a:cs typeface="Segoe UI"/>
              </a:endParaRPr>
            </a:p>
          </p:txBody>
        </p:sp>
        <p:sp>
          <p:nvSpPr>
            <p:cNvPr id="32" name="Rectangle 31"/>
            <p:cNvSpPr/>
            <p:nvPr/>
          </p:nvSpPr>
          <p:spPr>
            <a:xfrm>
              <a:off x="5637212" y="1600200"/>
              <a:ext cx="3810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0</a:t>
              </a:r>
              <a:endParaRPr lang="en-US" sz="1400" dirty="0">
                <a:solidFill>
                  <a:schemeClr val="tx1"/>
                </a:solidFill>
                <a:latin typeface="Segoe UI"/>
                <a:cs typeface="Segoe UI"/>
              </a:endParaRPr>
            </a:p>
          </p:txBody>
        </p:sp>
        <p:sp>
          <p:nvSpPr>
            <p:cNvPr id="33" name="Rectangle 32"/>
            <p:cNvSpPr/>
            <p:nvPr/>
          </p:nvSpPr>
          <p:spPr>
            <a:xfrm>
              <a:off x="6018212" y="1600200"/>
              <a:ext cx="4572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32</a:t>
              </a:r>
              <a:endParaRPr lang="en-US" sz="1400" dirty="0">
                <a:solidFill>
                  <a:schemeClr val="tx1"/>
                </a:solidFill>
                <a:latin typeface="Segoe UI"/>
                <a:cs typeface="Segoe UI"/>
              </a:endParaRPr>
            </a:p>
          </p:txBody>
        </p:sp>
        <p:sp>
          <p:nvSpPr>
            <p:cNvPr id="34" name="Rectangle 33"/>
            <p:cNvSpPr/>
            <p:nvPr/>
          </p:nvSpPr>
          <p:spPr>
            <a:xfrm>
              <a:off x="6704012" y="1600200"/>
              <a:ext cx="18288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solidFill>
                    <a:schemeClr val="tx1"/>
                  </a:solidFill>
                  <a:latin typeface="Segoe UI"/>
                  <a:cs typeface="Segoe UI"/>
                </a:rPr>
                <a:t>deviceToken</a:t>
              </a:r>
              <a:endParaRPr lang="en-US" sz="1400" dirty="0">
                <a:solidFill>
                  <a:schemeClr val="tx1"/>
                </a:solidFill>
                <a:latin typeface="Segoe UI"/>
                <a:cs typeface="Segoe UI"/>
              </a:endParaRPr>
            </a:p>
          </p:txBody>
        </p:sp>
        <p:sp>
          <p:nvSpPr>
            <p:cNvPr id="35" name="Rectangle 34"/>
            <p:cNvSpPr/>
            <p:nvPr/>
          </p:nvSpPr>
          <p:spPr>
            <a:xfrm>
              <a:off x="8685212" y="1600200"/>
              <a:ext cx="3810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0</a:t>
              </a:r>
              <a:endParaRPr lang="en-US" sz="1400" dirty="0">
                <a:solidFill>
                  <a:schemeClr val="tx1"/>
                </a:solidFill>
                <a:latin typeface="Segoe UI"/>
                <a:cs typeface="Segoe UI"/>
              </a:endParaRPr>
            </a:p>
          </p:txBody>
        </p:sp>
        <p:sp>
          <p:nvSpPr>
            <p:cNvPr id="36" name="Rectangle 35"/>
            <p:cNvSpPr/>
            <p:nvPr/>
          </p:nvSpPr>
          <p:spPr>
            <a:xfrm>
              <a:off x="9066212" y="1600200"/>
              <a:ext cx="4572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34</a:t>
              </a:r>
              <a:endParaRPr lang="en-US" sz="1400" dirty="0">
                <a:solidFill>
                  <a:schemeClr val="tx1"/>
                </a:solidFill>
                <a:latin typeface="Segoe UI"/>
                <a:cs typeface="Segoe UI"/>
              </a:endParaRPr>
            </a:p>
          </p:txBody>
        </p:sp>
        <p:sp>
          <p:nvSpPr>
            <p:cNvPr id="37" name="Rectangle 36"/>
            <p:cNvSpPr/>
            <p:nvPr/>
          </p:nvSpPr>
          <p:spPr>
            <a:xfrm>
              <a:off x="9752012" y="1600200"/>
              <a:ext cx="1828800" cy="30480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Segoe UI"/>
                  <a:cs typeface="Segoe UI"/>
                </a:rPr>
                <a:t>message</a:t>
              </a:r>
              <a:endParaRPr lang="en-US" sz="1400" dirty="0">
                <a:solidFill>
                  <a:schemeClr val="tx1"/>
                </a:solidFill>
                <a:latin typeface="Segoe UI"/>
                <a:cs typeface="Segoe UI"/>
              </a:endParaRPr>
            </a:p>
          </p:txBody>
        </p:sp>
        <p:sp>
          <p:nvSpPr>
            <p:cNvPr id="38" name="TextBox 37"/>
            <p:cNvSpPr txBox="1"/>
            <p:nvPr/>
          </p:nvSpPr>
          <p:spPr>
            <a:xfrm>
              <a:off x="5408612" y="1216223"/>
              <a:ext cx="1243913" cy="307777"/>
            </a:xfrm>
            <a:prstGeom prst="rect">
              <a:avLst/>
            </a:prstGeom>
            <a:noFill/>
          </p:spPr>
          <p:txBody>
            <a:bodyPr wrap="none" rtlCol="0">
              <a:spAutoFit/>
            </a:bodyPr>
            <a:lstStyle/>
            <a:p>
              <a:r>
                <a:rPr lang="en-US" sz="1400" dirty="0" smtClean="0">
                  <a:latin typeface="Segoe UI"/>
                  <a:cs typeface="Segoe UI"/>
                </a:rPr>
                <a:t>Token Length</a:t>
              </a:r>
              <a:endParaRPr lang="en-US" sz="1400" dirty="0">
                <a:latin typeface="Segoe UI"/>
                <a:cs typeface="Segoe UI"/>
              </a:endParaRPr>
            </a:p>
          </p:txBody>
        </p:sp>
        <p:sp>
          <p:nvSpPr>
            <p:cNvPr id="39" name="TextBox 38"/>
            <p:cNvSpPr txBox="1"/>
            <p:nvPr/>
          </p:nvSpPr>
          <p:spPr>
            <a:xfrm>
              <a:off x="8353635" y="1219200"/>
              <a:ext cx="1398377" cy="307777"/>
            </a:xfrm>
            <a:prstGeom prst="rect">
              <a:avLst/>
            </a:prstGeom>
            <a:noFill/>
          </p:spPr>
          <p:txBody>
            <a:bodyPr wrap="none" rtlCol="0">
              <a:spAutoFit/>
            </a:bodyPr>
            <a:lstStyle/>
            <a:p>
              <a:r>
                <a:rPr lang="en-US" sz="1400" dirty="0" smtClean="0">
                  <a:latin typeface="Segoe UI"/>
                  <a:cs typeface="Segoe UI"/>
                </a:rPr>
                <a:t>Payload Length</a:t>
              </a:r>
              <a:endParaRPr lang="en-US" sz="1400" dirty="0">
                <a:latin typeface="Segoe UI"/>
                <a:cs typeface="Segoe UI"/>
              </a:endParaRPr>
            </a:p>
          </p:txBody>
        </p:sp>
        <p:sp>
          <p:nvSpPr>
            <p:cNvPr id="40" name="TextBox 39"/>
            <p:cNvSpPr txBox="1"/>
            <p:nvPr/>
          </p:nvSpPr>
          <p:spPr>
            <a:xfrm>
              <a:off x="9980612" y="1219200"/>
              <a:ext cx="1452291" cy="307777"/>
            </a:xfrm>
            <a:prstGeom prst="rect">
              <a:avLst/>
            </a:prstGeom>
            <a:noFill/>
          </p:spPr>
          <p:txBody>
            <a:bodyPr wrap="none" rtlCol="0">
              <a:spAutoFit/>
            </a:bodyPr>
            <a:lstStyle/>
            <a:p>
              <a:r>
                <a:rPr lang="en-US" sz="1400" dirty="0" smtClean="0">
                  <a:latin typeface="Segoe UI"/>
                  <a:cs typeface="Segoe UI"/>
                </a:rPr>
                <a:t>JSON formatted</a:t>
              </a:r>
              <a:endParaRPr lang="en-US" sz="1400" dirty="0">
                <a:latin typeface="Segoe UI"/>
                <a:cs typeface="Segoe UI"/>
              </a:endParaRPr>
            </a:p>
          </p:txBody>
        </p:sp>
      </p:grpSp>
      <p:grpSp>
        <p:nvGrpSpPr>
          <p:cNvPr id="9" name="Group 8"/>
          <p:cNvGrpSpPr/>
          <p:nvPr/>
        </p:nvGrpSpPr>
        <p:grpSpPr>
          <a:xfrm>
            <a:off x="873432" y="4201954"/>
            <a:ext cx="1762455" cy="403182"/>
            <a:chOff x="873432" y="4201954"/>
            <a:chExt cx="1762455" cy="403182"/>
          </a:xfrm>
        </p:grpSpPr>
        <p:pic>
          <p:nvPicPr>
            <p:cNvPr id="8" name="Picture 7"/>
            <p:cNvPicPr>
              <a:picLocks noChangeAspect="1"/>
            </p:cNvPicPr>
            <p:nvPr/>
          </p:nvPicPr>
          <p:blipFill rotWithShape="1">
            <a:blip r:embed="rId11"/>
            <a:srcRect l="3346" t="38921" r="54485" b="36088"/>
            <a:stretch/>
          </p:blipFill>
          <p:spPr>
            <a:xfrm>
              <a:off x="873432" y="4201954"/>
              <a:ext cx="753719" cy="326982"/>
            </a:xfrm>
            <a:prstGeom prst="rect">
              <a:avLst/>
            </a:prstGeom>
          </p:spPr>
        </p:pic>
        <p:pic>
          <p:nvPicPr>
            <p:cNvPr id="44" name="Picture 43"/>
            <p:cNvPicPr>
              <a:picLocks noChangeAspect="1"/>
            </p:cNvPicPr>
            <p:nvPr/>
          </p:nvPicPr>
          <p:blipFill rotWithShape="1">
            <a:blip r:embed="rId11"/>
            <a:srcRect l="3346" t="38921" r="54485" b="36088"/>
            <a:stretch/>
          </p:blipFill>
          <p:spPr>
            <a:xfrm>
              <a:off x="2208212" y="4419600"/>
              <a:ext cx="427675" cy="185536"/>
            </a:xfrm>
            <a:prstGeom prst="rect">
              <a:avLst/>
            </a:prstGeom>
          </p:spPr>
        </p:pic>
      </p:grpSp>
    </p:spTree>
    <p:extLst>
      <p:ext uri="{BB962C8B-B14F-4D97-AF65-F5344CB8AC3E}">
        <p14:creationId xmlns:p14="http://schemas.microsoft.com/office/powerpoint/2010/main" val="276979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8075612" y="3048000"/>
            <a:ext cx="3581400" cy="2895600"/>
            <a:chOff x="7847012" y="2057400"/>
            <a:chExt cx="3581400" cy="2895600"/>
          </a:xfrm>
        </p:grpSpPr>
        <p:sp>
          <p:nvSpPr>
            <p:cNvPr id="33" name="Cloud 32"/>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4" name="Picture 33"/>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sp>
        <p:nvSpPr>
          <p:cNvPr id="61" name="Cloud 60"/>
          <p:cNvSpPr/>
          <p:nvPr/>
        </p:nvSpPr>
        <p:spPr bwMode="auto">
          <a:xfrm>
            <a:off x="4341812" y="152400"/>
            <a:ext cx="2819400" cy="1905000"/>
          </a:xfrm>
          <a:prstGeom prst="cloud">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4"/>
          <a:stretch>
            <a:fillRect/>
          </a:stretch>
        </p:blipFill>
        <p:spPr>
          <a:xfrm>
            <a:off x="5180012" y="381000"/>
            <a:ext cx="1447800" cy="1384300"/>
          </a:xfrm>
          <a:prstGeom prst="rect">
            <a:avLst/>
          </a:prstGeom>
        </p:spPr>
      </p:pic>
      <p:sp>
        <p:nvSpPr>
          <p:cNvPr id="55" name="Rectangle 54"/>
          <p:cNvSpPr/>
          <p:nvPr/>
        </p:nvSpPr>
        <p:spPr>
          <a:xfrm>
            <a:off x="227012" y="5257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iPad/</a:t>
            </a:r>
            <a:r>
              <a:rPr lang="pl-PL" dirty="0" err="1" smtClean="0">
                <a:solidFill>
                  <a:schemeClr val="bg1"/>
                </a:solidFill>
                <a:latin typeface="Segoe UI" pitchFamily="34" charset="0"/>
                <a:ea typeface="Segoe UI" pitchFamily="34" charset="0"/>
                <a:cs typeface="Segoe UI" pitchFamily="34" charset="0"/>
              </a:rPr>
              <a:t>iPhone</a:t>
            </a:r>
            <a:r>
              <a:rPr lang="pl-PL" dirty="0" smtClean="0">
                <a:solidFill>
                  <a:schemeClr val="bg1"/>
                </a:solidFill>
                <a:latin typeface="Segoe UI" pitchFamily="34" charset="0"/>
                <a:ea typeface="Segoe UI" pitchFamily="34" charset="0"/>
                <a:cs typeface="Segoe UI" pitchFamily="34" charset="0"/>
              </a:rPr>
              <a:t> OS 4.3.1</a:t>
            </a:r>
            <a:endParaRPr lang="en-US" dirty="0">
              <a:solidFill>
                <a:schemeClr val="bg1"/>
              </a:solidFill>
              <a:latin typeface="Segoe UI" pitchFamily="34" charset="0"/>
              <a:ea typeface="Segoe UI" pitchFamily="34" charset="0"/>
              <a:cs typeface="Segoe UI" pitchFamily="34" charset="0"/>
            </a:endParaRPr>
          </a:p>
        </p:txBody>
      </p:sp>
      <p:pic>
        <p:nvPicPr>
          <p:cNvPr id="56" name="Picture 55"/>
          <p:cNvPicPr>
            <a:picLocks noChangeAspect="1"/>
          </p:cNvPicPr>
          <p:nvPr/>
        </p:nvPicPr>
        <p:blipFill>
          <a:blip r:embed="rId5"/>
          <a:stretch>
            <a:fillRect/>
          </a:stretch>
        </p:blipFill>
        <p:spPr>
          <a:xfrm>
            <a:off x="303212" y="3429000"/>
            <a:ext cx="1854200" cy="1854200"/>
          </a:xfrm>
          <a:prstGeom prst="rect">
            <a:avLst/>
          </a:prstGeom>
        </p:spPr>
      </p:pic>
      <p:grpSp>
        <p:nvGrpSpPr>
          <p:cNvPr id="57" name="Group 56"/>
          <p:cNvGrpSpPr/>
          <p:nvPr/>
        </p:nvGrpSpPr>
        <p:grpSpPr>
          <a:xfrm>
            <a:off x="2005012" y="3810000"/>
            <a:ext cx="831669" cy="1447800"/>
            <a:chOff x="2203630" y="2667000"/>
            <a:chExt cx="984069" cy="1828800"/>
          </a:xfrm>
        </p:grpSpPr>
        <p:pic>
          <p:nvPicPr>
            <p:cNvPr id="58" name="Picture 57"/>
            <p:cNvPicPr>
              <a:picLocks noChangeAspect="1"/>
            </p:cNvPicPr>
            <p:nvPr/>
          </p:nvPicPr>
          <p:blipFill>
            <a:blip r:embed="rId6"/>
            <a:stretch>
              <a:fillRect/>
            </a:stretch>
          </p:blipFill>
          <p:spPr>
            <a:xfrm>
              <a:off x="2203630" y="2667000"/>
              <a:ext cx="984069" cy="1828800"/>
            </a:xfrm>
            <a:prstGeom prst="rect">
              <a:avLst/>
            </a:prstGeom>
          </p:spPr>
        </p:pic>
        <p:pic>
          <p:nvPicPr>
            <p:cNvPr id="59" name="Picture 58"/>
            <p:cNvPicPr>
              <a:picLocks noChangeAspect="1"/>
            </p:cNvPicPr>
            <p:nvPr/>
          </p:nvPicPr>
          <p:blipFill>
            <a:blip r:embed="rId7"/>
            <a:stretch>
              <a:fillRect/>
            </a:stretch>
          </p:blipFill>
          <p:spPr>
            <a:xfrm>
              <a:off x="2321532" y="3008924"/>
              <a:ext cx="757646" cy="1140823"/>
            </a:xfrm>
            <a:prstGeom prst="rect">
              <a:avLst/>
            </a:prstGeom>
          </p:spPr>
        </p:pic>
      </p:grpSp>
      <p:sp>
        <p:nvSpPr>
          <p:cNvPr id="60" name="Rectangle 59"/>
          <p:cNvSpPr/>
          <p:nvPr/>
        </p:nvSpPr>
        <p:spPr>
          <a:xfrm>
            <a:off x="150812" y="2971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Native Application</a:t>
            </a:r>
            <a:endParaRPr lang="en-US" dirty="0">
              <a:solidFill>
                <a:schemeClr val="bg1"/>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4018" b="85268" l="5536" r="38750">
                        <a14:foregroundMark x1="31250" y1="24554" x2="31250" y2="24554"/>
                        <a14:foregroundMark x1="34286" y1="14732" x2="34286" y2="14732"/>
                        <a14:foregroundMark x1="32857" y1="19196" x2="32857" y2="19196"/>
                        <a14:foregroundMark x1="36964" y1="23661" x2="36964" y2="23661"/>
                        <a14:foregroundMark x1="31607" y1="30804" x2="31607" y2="30804"/>
                        <a14:foregroundMark x1="29286" y1="28125" x2="29286" y2="28125"/>
                        <a14:foregroundMark x1="27857" y1="21875" x2="27857" y2="21875"/>
                        <a14:foregroundMark x1="28214" y1="16964" x2="28214" y2="16964"/>
                        <a14:foregroundMark x1="29464" y1="10714" x2="29464" y2="10714"/>
                        <a14:foregroundMark x1="31964" y1="8036" x2="31964" y2="8036"/>
                        <a14:foregroundMark x1="33750" y1="8482" x2="33750" y2="8482"/>
                        <a14:foregroundMark x1="35893" y1="10714" x2="35893" y2="10714"/>
                        <a14:foregroundMark x1="36964" y1="14286" x2="36964" y2="14286"/>
                        <a14:foregroundMark x1="37321" y1="19196" x2="37321" y2="19196"/>
                      </a14:backgroundRemoval>
                    </a14:imgEffect>
                  </a14:imgLayer>
                </a14:imgProps>
              </a:ext>
            </a:extLst>
          </a:blip>
          <a:srcRect r="61088" b="14559"/>
          <a:stretch/>
        </p:blipFill>
        <p:spPr>
          <a:xfrm>
            <a:off x="4799012" y="685800"/>
            <a:ext cx="1143000" cy="1003894"/>
          </a:xfrm>
          <a:prstGeom prst="rect">
            <a:avLst/>
          </a:prstGeom>
        </p:spPr>
      </p:pic>
      <p:sp>
        <p:nvSpPr>
          <p:cNvPr id="72" name="Rectangle 71"/>
          <p:cNvSpPr/>
          <p:nvPr/>
        </p:nvSpPr>
        <p:spPr>
          <a:xfrm>
            <a:off x="3808412" y="2057400"/>
            <a:ext cx="3886200" cy="553998"/>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Apple Push Notification Service</a:t>
            </a:r>
          </a:p>
          <a:p>
            <a:pPr algn="ctr"/>
            <a:r>
              <a:rPr lang="pl-PL" sz="1200" dirty="0" err="1" smtClean="0">
                <a:solidFill>
                  <a:schemeClr val="bg1"/>
                </a:solidFill>
                <a:latin typeface="Segoe UI" pitchFamily="34" charset="0"/>
                <a:ea typeface="Segoe UI" pitchFamily="34" charset="0"/>
                <a:cs typeface="Segoe UI" pitchFamily="34" charset="0"/>
              </a:rPr>
              <a:t>gateway.sandbox.push.apple.com</a:t>
            </a:r>
            <a:endParaRPr lang="en-US" sz="1200" dirty="0">
              <a:solidFill>
                <a:schemeClr val="bg1"/>
              </a:solidFill>
              <a:latin typeface="Segoe UI" pitchFamily="34" charset="0"/>
              <a:ea typeface="Segoe UI" pitchFamily="34" charset="0"/>
              <a:cs typeface="Segoe UI" pitchFamily="34" charset="0"/>
            </a:endParaRPr>
          </a:p>
        </p:txBody>
      </p:sp>
      <p:cxnSp>
        <p:nvCxnSpPr>
          <p:cNvPr id="74" name="Straight Arrow Connector 73"/>
          <p:cNvCxnSpPr/>
          <p:nvPr/>
        </p:nvCxnSpPr>
        <p:spPr>
          <a:xfrm flipV="1">
            <a:off x="2132012" y="1524000"/>
            <a:ext cx="2133600" cy="1447800"/>
          </a:xfrm>
          <a:prstGeom prst="straightConnector1">
            <a:avLst/>
          </a:prstGeom>
          <a:ln w="76200" cmpd="sng">
            <a:solidFill>
              <a:srgbClr val="3441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1293812" y="1447800"/>
            <a:ext cx="22860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App</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Registration</a:t>
            </a:r>
            <a:endParaRPr lang="en-US" dirty="0">
              <a:solidFill>
                <a:srgbClr val="FFFF00"/>
              </a:solidFill>
              <a:latin typeface="Segoe UI" pitchFamily="34" charset="0"/>
              <a:ea typeface="Segoe UI" pitchFamily="34" charset="0"/>
              <a:cs typeface="Segoe UI" pitchFamily="34" charset="0"/>
            </a:endParaRPr>
          </a:p>
        </p:txBody>
      </p:sp>
      <p:sp>
        <p:nvSpPr>
          <p:cNvPr id="76" name="Rectangle 75"/>
          <p:cNvSpPr/>
          <p:nvPr/>
        </p:nvSpPr>
        <p:spPr>
          <a:xfrm>
            <a:off x="608012" y="5791200"/>
            <a:ext cx="22860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User </a:t>
            </a:r>
            <a:r>
              <a:rPr lang="pl-PL" dirty="0" err="1" smtClean="0">
                <a:solidFill>
                  <a:srgbClr val="FFFF00"/>
                </a:solidFill>
                <a:latin typeface="Segoe UI" pitchFamily="34" charset="0"/>
                <a:ea typeface="Segoe UI" pitchFamily="34" charset="0"/>
                <a:cs typeface="Segoe UI" pitchFamily="34" charset="0"/>
              </a:rPr>
              <a:t>Acceptance</a:t>
            </a:r>
            <a:endParaRPr lang="en-US" dirty="0">
              <a:solidFill>
                <a:srgbClr val="FFFF00"/>
              </a:solidFill>
              <a:latin typeface="Segoe UI" pitchFamily="34" charset="0"/>
              <a:ea typeface="Segoe UI" pitchFamily="34" charset="0"/>
              <a:cs typeface="Segoe UI" pitchFamily="34" charset="0"/>
            </a:endParaRPr>
          </a:p>
        </p:txBody>
      </p:sp>
      <p:pic>
        <p:nvPicPr>
          <p:cNvPr id="23" name="Picture 22"/>
          <p:cNvPicPr>
            <a:picLocks noChangeAspect="1"/>
          </p:cNvPicPr>
          <p:nvPr/>
        </p:nvPicPr>
        <p:blipFill>
          <a:blip r:embed="rId10"/>
          <a:stretch>
            <a:fillRect/>
          </a:stretch>
        </p:blipFill>
        <p:spPr>
          <a:xfrm>
            <a:off x="9256661" y="1977236"/>
            <a:ext cx="1594555" cy="1524000"/>
          </a:xfrm>
          <a:prstGeom prst="rect">
            <a:avLst/>
          </a:prstGeom>
        </p:spPr>
      </p:pic>
      <p:sp>
        <p:nvSpPr>
          <p:cNvPr id="24" name="Rectangle 23"/>
          <p:cNvSpPr/>
          <p:nvPr/>
        </p:nvSpPr>
        <p:spPr>
          <a:xfrm>
            <a:off x="9142412" y="3516868"/>
            <a:ext cx="19812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Worker Role</a:t>
            </a:r>
            <a:endParaRPr lang="en-US" dirty="0">
              <a:solidFill>
                <a:schemeClr val="bg1"/>
              </a:solidFill>
              <a:latin typeface="Segoe UI" pitchFamily="34" charset="0"/>
              <a:ea typeface="Segoe UI" pitchFamily="34" charset="0"/>
              <a:cs typeface="Segoe UI" pitchFamily="34" charset="0"/>
            </a:endParaRPr>
          </a:p>
        </p:txBody>
      </p:sp>
      <p:cxnSp>
        <p:nvCxnSpPr>
          <p:cNvPr id="26" name="Straight Arrow Connector 25"/>
          <p:cNvCxnSpPr/>
          <p:nvPr/>
        </p:nvCxnSpPr>
        <p:spPr>
          <a:xfrm flipH="1" flipV="1">
            <a:off x="7389812" y="1447800"/>
            <a:ext cx="1905000" cy="114300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7999412" y="1447800"/>
            <a:ext cx="3200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Send</a:t>
            </a:r>
            <a:r>
              <a:rPr lang="pl-PL" dirty="0" smtClean="0">
                <a:solidFill>
                  <a:srgbClr val="FFFF00"/>
                </a:solidFill>
                <a:latin typeface="Segoe UI" pitchFamily="34" charset="0"/>
                <a:ea typeface="Segoe UI" pitchFamily="34" charset="0"/>
                <a:cs typeface="Segoe UI" pitchFamily="34" charset="0"/>
              </a:rPr>
              <a:t> Message </a:t>
            </a:r>
            <a:r>
              <a:rPr lang="pl-PL" dirty="0" err="1" smtClean="0">
                <a:solidFill>
                  <a:srgbClr val="FFFF00"/>
                </a:solidFill>
                <a:latin typeface="Segoe UI" pitchFamily="34" charset="0"/>
                <a:ea typeface="Segoe UI" pitchFamily="34" charset="0"/>
                <a:cs typeface="Segoe UI" pitchFamily="34" charset="0"/>
              </a:rPr>
              <a:t>Payload</a:t>
            </a:r>
            <a:endParaRPr lang="en-US" dirty="0">
              <a:solidFill>
                <a:srgbClr val="FFFF00"/>
              </a:solidFill>
              <a:latin typeface="Segoe UI" pitchFamily="34" charset="0"/>
              <a:ea typeface="Segoe UI" pitchFamily="34" charset="0"/>
              <a:cs typeface="Segoe UI" pitchFamily="34" charset="0"/>
            </a:endParaRPr>
          </a:p>
        </p:txBody>
      </p:sp>
      <p:pic>
        <p:nvPicPr>
          <p:cNvPr id="6" name="Picture 5"/>
          <p:cNvPicPr>
            <a:picLocks noChangeAspect="1"/>
          </p:cNvPicPr>
          <p:nvPr/>
        </p:nvPicPr>
        <p:blipFill rotWithShape="1">
          <a:blip r:embed="rId11"/>
          <a:srcRect b="12621"/>
          <a:stretch/>
        </p:blipFill>
        <p:spPr>
          <a:xfrm>
            <a:off x="10399712" y="4114800"/>
            <a:ext cx="1028700" cy="1187388"/>
          </a:xfrm>
          <a:prstGeom prst="rect">
            <a:avLst/>
          </a:prstGeom>
        </p:spPr>
      </p:pic>
      <p:sp>
        <p:nvSpPr>
          <p:cNvPr id="30" name="Rectangle 29"/>
          <p:cNvSpPr/>
          <p:nvPr/>
        </p:nvSpPr>
        <p:spPr>
          <a:xfrm>
            <a:off x="9980612" y="5181600"/>
            <a:ext cx="1981200" cy="646331"/>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Windows </a:t>
            </a:r>
            <a:r>
              <a:rPr lang="pl-PL" dirty="0" err="1" smtClean="0">
                <a:solidFill>
                  <a:schemeClr val="bg1"/>
                </a:solidFill>
                <a:latin typeface="Segoe UI" pitchFamily="34" charset="0"/>
                <a:ea typeface="Segoe UI" pitchFamily="34" charset="0"/>
                <a:cs typeface="Segoe UI" pitchFamily="34" charset="0"/>
              </a:rPr>
              <a:t>Azure</a:t>
            </a:r>
            <a:r>
              <a:rPr lang="pl-PL" dirty="0" smtClean="0">
                <a:solidFill>
                  <a:schemeClr val="bg1"/>
                </a:solidFill>
                <a:latin typeface="Segoe UI" pitchFamily="34" charset="0"/>
                <a:ea typeface="Segoe UI" pitchFamily="34" charset="0"/>
                <a:cs typeface="Segoe UI" pitchFamily="34" charset="0"/>
              </a:rPr>
              <a:t> Queue</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39138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8075612" y="3048000"/>
            <a:ext cx="3581400" cy="2895600"/>
            <a:chOff x="7847012" y="2057400"/>
            <a:chExt cx="3581400" cy="2895600"/>
          </a:xfrm>
        </p:grpSpPr>
        <p:sp>
          <p:nvSpPr>
            <p:cNvPr id="39" name="Cloud 38"/>
            <p:cNvSpPr/>
            <p:nvPr/>
          </p:nvSpPr>
          <p:spPr bwMode="auto">
            <a:xfrm>
              <a:off x="7847012" y="2057400"/>
              <a:ext cx="3581400" cy="2895600"/>
            </a:xfrm>
            <a:prstGeom prst="cloud">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40" name="Picture 39"/>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blip>
            <a:srcRect l="19043"/>
            <a:stretch/>
          </p:blipFill>
          <p:spPr>
            <a:xfrm>
              <a:off x="8505632" y="3146098"/>
              <a:ext cx="2236980" cy="513785"/>
            </a:xfrm>
            <a:prstGeom prst="rect">
              <a:avLst/>
            </a:prstGeom>
          </p:spPr>
        </p:pic>
      </p:grpSp>
      <p:sp>
        <p:nvSpPr>
          <p:cNvPr id="61" name="Cloud 60"/>
          <p:cNvSpPr/>
          <p:nvPr/>
        </p:nvSpPr>
        <p:spPr bwMode="auto">
          <a:xfrm>
            <a:off x="4341812" y="152400"/>
            <a:ext cx="2819400" cy="1905000"/>
          </a:xfrm>
          <a:prstGeom prst="cloud">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4"/>
          <a:stretch>
            <a:fillRect/>
          </a:stretch>
        </p:blipFill>
        <p:spPr>
          <a:xfrm>
            <a:off x="5180012" y="381000"/>
            <a:ext cx="1447800" cy="1384300"/>
          </a:xfrm>
          <a:prstGeom prst="rect">
            <a:avLst/>
          </a:prstGeom>
        </p:spPr>
      </p:pic>
      <p:sp>
        <p:nvSpPr>
          <p:cNvPr id="55" name="Rectangle 54"/>
          <p:cNvSpPr/>
          <p:nvPr/>
        </p:nvSpPr>
        <p:spPr>
          <a:xfrm>
            <a:off x="227012" y="5257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iPad/</a:t>
            </a:r>
            <a:r>
              <a:rPr lang="pl-PL" dirty="0" err="1" smtClean="0">
                <a:solidFill>
                  <a:schemeClr val="bg1"/>
                </a:solidFill>
                <a:latin typeface="Segoe UI" pitchFamily="34" charset="0"/>
                <a:ea typeface="Segoe UI" pitchFamily="34" charset="0"/>
                <a:cs typeface="Segoe UI" pitchFamily="34" charset="0"/>
              </a:rPr>
              <a:t>iPhone</a:t>
            </a:r>
            <a:r>
              <a:rPr lang="pl-PL" dirty="0" smtClean="0">
                <a:solidFill>
                  <a:schemeClr val="bg1"/>
                </a:solidFill>
                <a:latin typeface="Segoe UI" pitchFamily="34" charset="0"/>
                <a:ea typeface="Segoe UI" pitchFamily="34" charset="0"/>
                <a:cs typeface="Segoe UI" pitchFamily="34" charset="0"/>
              </a:rPr>
              <a:t> OS 4.3.1</a:t>
            </a:r>
            <a:endParaRPr lang="en-US" dirty="0">
              <a:solidFill>
                <a:schemeClr val="bg1"/>
              </a:solidFill>
              <a:latin typeface="Segoe UI" pitchFamily="34" charset="0"/>
              <a:ea typeface="Segoe UI" pitchFamily="34" charset="0"/>
              <a:cs typeface="Segoe UI" pitchFamily="34" charset="0"/>
            </a:endParaRPr>
          </a:p>
        </p:txBody>
      </p:sp>
      <p:pic>
        <p:nvPicPr>
          <p:cNvPr id="56" name="Picture 55"/>
          <p:cNvPicPr>
            <a:picLocks noChangeAspect="1"/>
          </p:cNvPicPr>
          <p:nvPr/>
        </p:nvPicPr>
        <p:blipFill>
          <a:blip r:embed="rId5"/>
          <a:stretch>
            <a:fillRect/>
          </a:stretch>
        </p:blipFill>
        <p:spPr>
          <a:xfrm>
            <a:off x="303212" y="3429000"/>
            <a:ext cx="1854200" cy="1854200"/>
          </a:xfrm>
          <a:prstGeom prst="rect">
            <a:avLst/>
          </a:prstGeom>
        </p:spPr>
      </p:pic>
      <p:grpSp>
        <p:nvGrpSpPr>
          <p:cNvPr id="57" name="Group 56"/>
          <p:cNvGrpSpPr/>
          <p:nvPr/>
        </p:nvGrpSpPr>
        <p:grpSpPr>
          <a:xfrm>
            <a:off x="2005012" y="3810000"/>
            <a:ext cx="831669" cy="1447800"/>
            <a:chOff x="2203630" y="2667000"/>
            <a:chExt cx="984069" cy="1828800"/>
          </a:xfrm>
        </p:grpSpPr>
        <p:pic>
          <p:nvPicPr>
            <p:cNvPr id="58" name="Picture 57"/>
            <p:cNvPicPr>
              <a:picLocks noChangeAspect="1"/>
            </p:cNvPicPr>
            <p:nvPr/>
          </p:nvPicPr>
          <p:blipFill>
            <a:blip r:embed="rId6"/>
            <a:stretch>
              <a:fillRect/>
            </a:stretch>
          </p:blipFill>
          <p:spPr>
            <a:xfrm>
              <a:off x="2203630" y="2667000"/>
              <a:ext cx="984069" cy="1828800"/>
            </a:xfrm>
            <a:prstGeom prst="rect">
              <a:avLst/>
            </a:prstGeom>
          </p:spPr>
        </p:pic>
        <p:pic>
          <p:nvPicPr>
            <p:cNvPr id="59" name="Picture 58"/>
            <p:cNvPicPr>
              <a:picLocks noChangeAspect="1"/>
            </p:cNvPicPr>
            <p:nvPr/>
          </p:nvPicPr>
          <p:blipFill>
            <a:blip r:embed="rId7"/>
            <a:stretch>
              <a:fillRect/>
            </a:stretch>
          </p:blipFill>
          <p:spPr>
            <a:xfrm>
              <a:off x="2321532" y="3008924"/>
              <a:ext cx="757646" cy="1140823"/>
            </a:xfrm>
            <a:prstGeom prst="rect">
              <a:avLst/>
            </a:prstGeom>
          </p:spPr>
        </p:pic>
      </p:grpSp>
      <p:sp>
        <p:nvSpPr>
          <p:cNvPr id="60" name="Rectangle 59"/>
          <p:cNvSpPr/>
          <p:nvPr/>
        </p:nvSpPr>
        <p:spPr>
          <a:xfrm>
            <a:off x="150812" y="2971800"/>
            <a:ext cx="28956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Native Application</a:t>
            </a:r>
            <a:endParaRPr lang="en-US" dirty="0">
              <a:solidFill>
                <a:schemeClr val="bg1"/>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4018" b="85268" l="5536" r="38750">
                        <a14:foregroundMark x1="31250" y1="24554" x2="31250" y2="24554"/>
                        <a14:foregroundMark x1="34286" y1="14732" x2="34286" y2="14732"/>
                        <a14:foregroundMark x1="32857" y1="19196" x2="32857" y2="19196"/>
                        <a14:foregroundMark x1="36964" y1="23661" x2="36964" y2="23661"/>
                        <a14:foregroundMark x1="31607" y1="30804" x2="31607" y2="30804"/>
                        <a14:foregroundMark x1="29286" y1="28125" x2="29286" y2="28125"/>
                        <a14:foregroundMark x1="27857" y1="21875" x2="27857" y2="21875"/>
                        <a14:foregroundMark x1="28214" y1="16964" x2="28214" y2="16964"/>
                        <a14:foregroundMark x1="29464" y1="10714" x2="29464" y2="10714"/>
                        <a14:foregroundMark x1="31964" y1="8036" x2="31964" y2="8036"/>
                        <a14:foregroundMark x1="33750" y1="8482" x2="33750" y2="8482"/>
                        <a14:foregroundMark x1="35893" y1="10714" x2="35893" y2="10714"/>
                        <a14:foregroundMark x1="36964" y1="14286" x2="36964" y2="14286"/>
                        <a14:foregroundMark x1="37321" y1="19196" x2="37321" y2="19196"/>
                      </a14:backgroundRemoval>
                    </a14:imgEffect>
                  </a14:imgLayer>
                </a14:imgProps>
              </a:ext>
            </a:extLst>
          </a:blip>
          <a:srcRect r="61088" b="14559"/>
          <a:stretch/>
        </p:blipFill>
        <p:spPr>
          <a:xfrm>
            <a:off x="4799012" y="685800"/>
            <a:ext cx="1143000" cy="1003894"/>
          </a:xfrm>
          <a:prstGeom prst="rect">
            <a:avLst/>
          </a:prstGeom>
        </p:spPr>
      </p:pic>
      <p:sp>
        <p:nvSpPr>
          <p:cNvPr id="72" name="Rectangle 71"/>
          <p:cNvSpPr/>
          <p:nvPr/>
        </p:nvSpPr>
        <p:spPr>
          <a:xfrm>
            <a:off x="3808412" y="2057400"/>
            <a:ext cx="3886200" cy="553998"/>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Apple Push Notification Service</a:t>
            </a:r>
          </a:p>
          <a:p>
            <a:pPr algn="ctr"/>
            <a:r>
              <a:rPr lang="pl-PL" sz="1200" dirty="0" err="1" smtClean="0">
                <a:solidFill>
                  <a:schemeClr val="bg1"/>
                </a:solidFill>
                <a:latin typeface="Segoe UI" pitchFamily="34" charset="0"/>
                <a:ea typeface="Segoe UI" pitchFamily="34" charset="0"/>
                <a:cs typeface="Segoe UI" pitchFamily="34" charset="0"/>
              </a:rPr>
              <a:t>gateway.sandbox.push.apple.com</a:t>
            </a:r>
            <a:endParaRPr lang="en-US" sz="1200" dirty="0">
              <a:solidFill>
                <a:schemeClr val="bg1"/>
              </a:solidFill>
              <a:latin typeface="Segoe UI" pitchFamily="34" charset="0"/>
              <a:ea typeface="Segoe UI" pitchFamily="34" charset="0"/>
              <a:cs typeface="Segoe UI" pitchFamily="34" charset="0"/>
            </a:endParaRPr>
          </a:p>
        </p:txBody>
      </p:sp>
      <p:cxnSp>
        <p:nvCxnSpPr>
          <p:cNvPr id="74" name="Straight Arrow Connector 73"/>
          <p:cNvCxnSpPr/>
          <p:nvPr/>
        </p:nvCxnSpPr>
        <p:spPr>
          <a:xfrm flipV="1">
            <a:off x="2132012" y="1524000"/>
            <a:ext cx="2133600" cy="1447800"/>
          </a:xfrm>
          <a:prstGeom prst="straightConnector1">
            <a:avLst/>
          </a:prstGeom>
          <a:ln w="76200" cmpd="sng">
            <a:solidFill>
              <a:srgbClr val="3441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1293812" y="1447800"/>
            <a:ext cx="22860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App</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Registration</a:t>
            </a:r>
            <a:endParaRPr lang="en-US" dirty="0">
              <a:solidFill>
                <a:srgbClr val="FFFF00"/>
              </a:solidFill>
              <a:latin typeface="Segoe UI" pitchFamily="34" charset="0"/>
              <a:ea typeface="Segoe UI" pitchFamily="34" charset="0"/>
              <a:cs typeface="Segoe UI" pitchFamily="34" charset="0"/>
            </a:endParaRPr>
          </a:p>
        </p:txBody>
      </p:sp>
      <p:sp>
        <p:nvSpPr>
          <p:cNvPr id="76" name="Rectangle 75"/>
          <p:cNvSpPr/>
          <p:nvPr/>
        </p:nvSpPr>
        <p:spPr>
          <a:xfrm>
            <a:off x="608012" y="5791200"/>
            <a:ext cx="22860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User </a:t>
            </a:r>
            <a:r>
              <a:rPr lang="pl-PL" dirty="0" err="1" smtClean="0">
                <a:solidFill>
                  <a:srgbClr val="FFFF00"/>
                </a:solidFill>
                <a:latin typeface="Segoe UI" pitchFamily="34" charset="0"/>
                <a:ea typeface="Segoe UI" pitchFamily="34" charset="0"/>
                <a:cs typeface="Segoe UI" pitchFamily="34" charset="0"/>
              </a:rPr>
              <a:t>Acceptance</a:t>
            </a:r>
            <a:endParaRPr lang="en-US" dirty="0">
              <a:solidFill>
                <a:srgbClr val="FFFF00"/>
              </a:solidFill>
              <a:latin typeface="Segoe UI" pitchFamily="34" charset="0"/>
              <a:ea typeface="Segoe UI" pitchFamily="34" charset="0"/>
              <a:cs typeface="Segoe UI" pitchFamily="34" charset="0"/>
            </a:endParaRPr>
          </a:p>
        </p:txBody>
      </p:sp>
      <p:pic>
        <p:nvPicPr>
          <p:cNvPr id="23" name="Picture 22"/>
          <p:cNvPicPr>
            <a:picLocks noChangeAspect="1"/>
          </p:cNvPicPr>
          <p:nvPr/>
        </p:nvPicPr>
        <p:blipFill>
          <a:blip r:embed="rId10"/>
          <a:stretch>
            <a:fillRect/>
          </a:stretch>
        </p:blipFill>
        <p:spPr>
          <a:xfrm>
            <a:off x="9256661" y="1977236"/>
            <a:ext cx="1594555" cy="1524000"/>
          </a:xfrm>
          <a:prstGeom prst="rect">
            <a:avLst/>
          </a:prstGeom>
        </p:spPr>
      </p:pic>
      <p:sp>
        <p:nvSpPr>
          <p:cNvPr id="24" name="Rectangle 23"/>
          <p:cNvSpPr/>
          <p:nvPr/>
        </p:nvSpPr>
        <p:spPr>
          <a:xfrm>
            <a:off x="9142412" y="3516868"/>
            <a:ext cx="19812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Worker Role</a:t>
            </a:r>
            <a:endParaRPr lang="en-US" dirty="0">
              <a:solidFill>
                <a:schemeClr val="bg1"/>
              </a:solidFill>
              <a:latin typeface="Segoe UI" pitchFamily="34" charset="0"/>
              <a:ea typeface="Segoe UI" pitchFamily="34" charset="0"/>
              <a:cs typeface="Segoe UI" pitchFamily="34" charset="0"/>
            </a:endParaRPr>
          </a:p>
        </p:txBody>
      </p:sp>
      <p:cxnSp>
        <p:nvCxnSpPr>
          <p:cNvPr id="26" name="Straight Arrow Connector 25"/>
          <p:cNvCxnSpPr/>
          <p:nvPr/>
        </p:nvCxnSpPr>
        <p:spPr>
          <a:xfrm flipH="1" flipV="1">
            <a:off x="7389812" y="1447800"/>
            <a:ext cx="1905000" cy="114300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7999412" y="1447800"/>
            <a:ext cx="3200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Send</a:t>
            </a:r>
            <a:r>
              <a:rPr lang="pl-PL" dirty="0" smtClean="0">
                <a:solidFill>
                  <a:srgbClr val="FFFF00"/>
                </a:solidFill>
                <a:latin typeface="Segoe UI" pitchFamily="34" charset="0"/>
                <a:ea typeface="Segoe UI" pitchFamily="34" charset="0"/>
                <a:cs typeface="Segoe UI" pitchFamily="34" charset="0"/>
              </a:rPr>
              <a:t> Message </a:t>
            </a:r>
            <a:r>
              <a:rPr lang="pl-PL" dirty="0" err="1" smtClean="0">
                <a:solidFill>
                  <a:srgbClr val="FFFF00"/>
                </a:solidFill>
                <a:latin typeface="Segoe UI" pitchFamily="34" charset="0"/>
                <a:ea typeface="Segoe UI" pitchFamily="34" charset="0"/>
                <a:cs typeface="Segoe UI" pitchFamily="34" charset="0"/>
              </a:rPr>
              <a:t>Payload</a:t>
            </a:r>
            <a:endParaRPr lang="en-US" dirty="0">
              <a:solidFill>
                <a:srgbClr val="FFFF00"/>
              </a:solidFill>
              <a:latin typeface="Segoe UI" pitchFamily="34" charset="0"/>
              <a:ea typeface="Segoe UI" pitchFamily="34" charset="0"/>
              <a:cs typeface="Segoe UI" pitchFamily="34" charset="0"/>
            </a:endParaRPr>
          </a:p>
        </p:txBody>
      </p:sp>
      <p:pic>
        <p:nvPicPr>
          <p:cNvPr id="6" name="Picture 5"/>
          <p:cNvPicPr>
            <a:picLocks noChangeAspect="1"/>
          </p:cNvPicPr>
          <p:nvPr/>
        </p:nvPicPr>
        <p:blipFill rotWithShape="1">
          <a:blip r:embed="rId11"/>
          <a:srcRect b="12621"/>
          <a:stretch/>
        </p:blipFill>
        <p:spPr>
          <a:xfrm>
            <a:off x="10399712" y="4114800"/>
            <a:ext cx="1028700" cy="1187388"/>
          </a:xfrm>
          <a:prstGeom prst="rect">
            <a:avLst/>
          </a:prstGeom>
        </p:spPr>
      </p:pic>
      <p:sp>
        <p:nvSpPr>
          <p:cNvPr id="30" name="Rectangle 29"/>
          <p:cNvSpPr/>
          <p:nvPr/>
        </p:nvSpPr>
        <p:spPr>
          <a:xfrm>
            <a:off x="9980612" y="5181600"/>
            <a:ext cx="1981200" cy="646331"/>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Windows </a:t>
            </a:r>
            <a:r>
              <a:rPr lang="pl-PL" dirty="0" err="1" smtClean="0">
                <a:solidFill>
                  <a:schemeClr val="bg1"/>
                </a:solidFill>
                <a:latin typeface="Segoe UI" pitchFamily="34" charset="0"/>
                <a:ea typeface="Segoe UI" pitchFamily="34" charset="0"/>
                <a:cs typeface="Segoe UI" pitchFamily="34" charset="0"/>
              </a:rPr>
              <a:t>Azure</a:t>
            </a:r>
            <a:r>
              <a:rPr lang="pl-PL" dirty="0" smtClean="0">
                <a:solidFill>
                  <a:schemeClr val="bg1"/>
                </a:solidFill>
                <a:latin typeface="Segoe UI" pitchFamily="34" charset="0"/>
                <a:ea typeface="Segoe UI" pitchFamily="34" charset="0"/>
                <a:cs typeface="Segoe UI" pitchFamily="34" charset="0"/>
              </a:rPr>
              <a:t> Queue</a:t>
            </a:r>
            <a:endParaRPr lang="en-US" dirty="0">
              <a:solidFill>
                <a:schemeClr val="bg1"/>
              </a:solidFill>
              <a:latin typeface="Segoe UI" pitchFamily="34" charset="0"/>
              <a:ea typeface="Segoe UI" pitchFamily="34" charset="0"/>
              <a:cs typeface="Segoe UI" pitchFamily="34" charset="0"/>
            </a:endParaRPr>
          </a:p>
        </p:txBody>
      </p:sp>
      <p:grpSp>
        <p:nvGrpSpPr>
          <p:cNvPr id="2" name="Group 1"/>
          <p:cNvGrpSpPr/>
          <p:nvPr/>
        </p:nvGrpSpPr>
        <p:grpSpPr>
          <a:xfrm>
            <a:off x="7662208" y="3881517"/>
            <a:ext cx="1981200" cy="1908964"/>
            <a:chOff x="7662208" y="3881517"/>
            <a:chExt cx="1981200" cy="1908964"/>
          </a:xfrm>
        </p:grpSpPr>
        <p:pic>
          <p:nvPicPr>
            <p:cNvPr id="27" name="Picture 26"/>
            <p:cNvPicPr>
              <a:picLocks noChangeAspect="1"/>
            </p:cNvPicPr>
            <p:nvPr/>
          </p:nvPicPr>
          <p:blipFill>
            <a:blip r:embed="rId10"/>
            <a:stretch>
              <a:fillRect/>
            </a:stretch>
          </p:blipFill>
          <p:spPr>
            <a:xfrm>
              <a:off x="7852657" y="3881517"/>
              <a:ext cx="1594555" cy="1524000"/>
            </a:xfrm>
            <a:prstGeom prst="rect">
              <a:avLst/>
            </a:prstGeom>
          </p:spPr>
        </p:pic>
        <p:sp>
          <p:nvSpPr>
            <p:cNvPr id="29" name="Rectangle 28"/>
            <p:cNvSpPr/>
            <p:nvPr/>
          </p:nvSpPr>
          <p:spPr>
            <a:xfrm>
              <a:off x="7662208" y="5421149"/>
              <a:ext cx="1981200" cy="369332"/>
            </a:xfrm>
            <a:prstGeom prst="rect">
              <a:avLst/>
            </a:prstGeom>
          </p:spPr>
          <p:txBody>
            <a:bodyPr wrap="square">
              <a:spAutoFit/>
            </a:bodyPr>
            <a:lstStyle/>
            <a:p>
              <a:pPr algn="ctr"/>
              <a:r>
                <a:rPr lang="pl-PL" dirty="0" smtClean="0">
                  <a:solidFill>
                    <a:schemeClr val="bg1"/>
                  </a:solidFill>
                  <a:latin typeface="Segoe UI" pitchFamily="34" charset="0"/>
                  <a:ea typeface="Segoe UI" pitchFamily="34" charset="0"/>
                  <a:cs typeface="Segoe UI" pitchFamily="34" charset="0"/>
                </a:rPr>
                <a:t>Web Role</a:t>
              </a:r>
              <a:endParaRPr lang="en-US" dirty="0">
                <a:solidFill>
                  <a:schemeClr val="bg1"/>
                </a:solidFill>
                <a:latin typeface="Segoe UI" pitchFamily="34" charset="0"/>
                <a:ea typeface="Segoe UI" pitchFamily="34" charset="0"/>
                <a:cs typeface="Segoe UI" pitchFamily="34" charset="0"/>
              </a:endParaRPr>
            </a:p>
          </p:txBody>
        </p:sp>
      </p:grpSp>
      <p:sp>
        <p:nvSpPr>
          <p:cNvPr id="33" name="Rectangle 32"/>
          <p:cNvSpPr/>
          <p:nvPr/>
        </p:nvSpPr>
        <p:spPr>
          <a:xfrm>
            <a:off x="7389812" y="5754469"/>
            <a:ext cx="2590800" cy="646331"/>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Session</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Updated</a:t>
            </a:r>
            <a:r>
              <a:rPr lang="pl-PL" dirty="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through</a:t>
            </a:r>
            <a:r>
              <a:rPr lang="pl-PL" dirty="0" smtClean="0">
                <a:solidFill>
                  <a:srgbClr val="FFFF00"/>
                </a:solidFill>
                <a:latin typeface="Segoe UI" pitchFamily="34" charset="0"/>
                <a:ea typeface="Segoe UI" pitchFamily="34" charset="0"/>
                <a:cs typeface="Segoe UI" pitchFamily="34" charset="0"/>
              </a:rPr>
              <a:t> Web</a:t>
            </a:r>
            <a:endParaRPr lang="en-US" dirty="0">
              <a:solidFill>
                <a:srgbClr val="FFFF00"/>
              </a:solidFill>
              <a:latin typeface="Segoe UI" pitchFamily="34" charset="0"/>
              <a:ea typeface="Segoe UI" pitchFamily="34" charset="0"/>
              <a:cs typeface="Segoe UI" pitchFamily="34" charset="0"/>
            </a:endParaRPr>
          </a:p>
        </p:txBody>
      </p:sp>
      <p:sp>
        <p:nvSpPr>
          <p:cNvPr id="34" name="Rectangle 33"/>
          <p:cNvSpPr/>
          <p:nvPr/>
        </p:nvSpPr>
        <p:spPr>
          <a:xfrm>
            <a:off x="9371012" y="5791200"/>
            <a:ext cx="3200400" cy="369332"/>
          </a:xfrm>
          <a:prstGeom prst="rect">
            <a:avLst/>
          </a:prstGeom>
        </p:spPr>
        <p:txBody>
          <a:bodyPr wrap="square">
            <a:spAutoFit/>
          </a:bodyPr>
          <a:lstStyle/>
          <a:p>
            <a:pPr algn="ctr"/>
            <a:r>
              <a:rPr lang="pl-PL" dirty="0" smtClean="0">
                <a:solidFill>
                  <a:srgbClr val="FFFF00"/>
                </a:solidFill>
                <a:latin typeface="Segoe UI" pitchFamily="34" charset="0"/>
                <a:ea typeface="Segoe UI" pitchFamily="34" charset="0"/>
                <a:cs typeface="Segoe UI" pitchFamily="34" charset="0"/>
              </a:rPr>
              <a:t>Update Queue</a:t>
            </a:r>
            <a:endParaRPr lang="en-US" dirty="0">
              <a:solidFill>
                <a:srgbClr val="FFFF00"/>
              </a:solidFill>
              <a:latin typeface="Segoe UI" pitchFamily="34" charset="0"/>
              <a:ea typeface="Segoe UI" pitchFamily="34" charset="0"/>
              <a:cs typeface="Segoe UI" pitchFamily="34" charset="0"/>
            </a:endParaRPr>
          </a:p>
        </p:txBody>
      </p:sp>
      <p:sp>
        <p:nvSpPr>
          <p:cNvPr id="35" name="Rectangle 34"/>
          <p:cNvSpPr/>
          <p:nvPr/>
        </p:nvSpPr>
        <p:spPr>
          <a:xfrm>
            <a:off x="-1588" y="6129123"/>
            <a:ext cx="3581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Receive</a:t>
            </a:r>
            <a:r>
              <a:rPr lang="pl-PL" dirty="0" smtClean="0">
                <a:solidFill>
                  <a:srgbClr val="FFFF00"/>
                </a:solidFill>
                <a:latin typeface="Segoe UI" pitchFamily="34" charset="0"/>
                <a:ea typeface="Segoe UI" pitchFamily="34" charset="0"/>
                <a:cs typeface="Segoe UI" pitchFamily="34" charset="0"/>
              </a:rPr>
              <a:t> Message, </a:t>
            </a:r>
            <a:r>
              <a:rPr lang="pl-PL" dirty="0" err="1" smtClean="0">
                <a:solidFill>
                  <a:srgbClr val="FFFF00"/>
                </a:solidFill>
                <a:latin typeface="Segoe UI" pitchFamily="34" charset="0"/>
                <a:ea typeface="Segoe UI" pitchFamily="34" charset="0"/>
                <a:cs typeface="Segoe UI" pitchFamily="34" charset="0"/>
              </a:rPr>
              <a:t>Launch</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App</a:t>
            </a:r>
            <a:endParaRPr lang="en-US" dirty="0">
              <a:solidFill>
                <a:srgbClr val="FFFF00"/>
              </a:solidFill>
              <a:latin typeface="Segoe UI" pitchFamily="34" charset="0"/>
              <a:ea typeface="Segoe UI" pitchFamily="34" charset="0"/>
              <a:cs typeface="Segoe UI" pitchFamily="34" charset="0"/>
            </a:endParaRPr>
          </a:p>
        </p:txBody>
      </p:sp>
      <p:grpSp>
        <p:nvGrpSpPr>
          <p:cNvPr id="4" name="Group 3"/>
          <p:cNvGrpSpPr/>
          <p:nvPr/>
        </p:nvGrpSpPr>
        <p:grpSpPr>
          <a:xfrm>
            <a:off x="3311524" y="3962400"/>
            <a:ext cx="4343400" cy="457200"/>
            <a:chOff x="3311524" y="3962400"/>
            <a:chExt cx="4343400" cy="457200"/>
          </a:xfrm>
        </p:grpSpPr>
        <p:cxnSp>
          <p:nvCxnSpPr>
            <p:cNvPr id="31" name="Straight Arrow Connector 30"/>
            <p:cNvCxnSpPr/>
            <p:nvPr/>
          </p:nvCxnSpPr>
          <p:spPr>
            <a:xfrm>
              <a:off x="3311524" y="44196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656012" y="3962400"/>
              <a:ext cx="3581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Request</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Changed</a:t>
              </a:r>
              <a:r>
                <a:rPr lang="pl-PL" dirty="0" smtClean="0">
                  <a:solidFill>
                    <a:srgbClr val="FFFF00"/>
                  </a:solidFill>
                  <a:latin typeface="Segoe UI" pitchFamily="34" charset="0"/>
                  <a:ea typeface="Segoe UI" pitchFamily="34" charset="0"/>
                  <a:cs typeface="Segoe UI" pitchFamily="34" charset="0"/>
                </a:rPr>
                <a:t> </a:t>
              </a:r>
              <a:r>
                <a:rPr lang="pl-PL" dirty="0" err="1" smtClean="0">
                  <a:solidFill>
                    <a:srgbClr val="FFFF00"/>
                  </a:solidFill>
                  <a:latin typeface="Segoe UI" pitchFamily="34" charset="0"/>
                  <a:ea typeface="Segoe UI" pitchFamily="34" charset="0"/>
                  <a:cs typeface="Segoe UI" pitchFamily="34" charset="0"/>
                </a:rPr>
                <a:t>Session</a:t>
              </a:r>
              <a:endParaRPr lang="en-US" dirty="0">
                <a:solidFill>
                  <a:srgbClr val="FFFF00"/>
                </a:solidFill>
                <a:latin typeface="Segoe UI" pitchFamily="34" charset="0"/>
                <a:ea typeface="Segoe UI" pitchFamily="34" charset="0"/>
                <a:cs typeface="Segoe UI" pitchFamily="34" charset="0"/>
              </a:endParaRPr>
            </a:p>
          </p:txBody>
        </p:sp>
      </p:grpSp>
      <p:grpSp>
        <p:nvGrpSpPr>
          <p:cNvPr id="8" name="Group 7"/>
          <p:cNvGrpSpPr/>
          <p:nvPr/>
        </p:nvGrpSpPr>
        <p:grpSpPr>
          <a:xfrm>
            <a:off x="3311524" y="4876800"/>
            <a:ext cx="4343400" cy="445532"/>
            <a:chOff x="3311524" y="4876800"/>
            <a:chExt cx="4343400" cy="445532"/>
          </a:xfrm>
        </p:grpSpPr>
        <p:cxnSp>
          <p:nvCxnSpPr>
            <p:cNvPr id="32" name="Straight Arrow Connector 31"/>
            <p:cNvCxnSpPr/>
            <p:nvPr/>
          </p:nvCxnSpPr>
          <p:spPr>
            <a:xfrm flipH="1">
              <a:off x="3311524" y="4876800"/>
              <a:ext cx="4343400"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732212" y="4953000"/>
              <a:ext cx="3581400" cy="369332"/>
            </a:xfrm>
            <a:prstGeom prst="rect">
              <a:avLst/>
            </a:prstGeom>
          </p:spPr>
          <p:txBody>
            <a:bodyPr wrap="square">
              <a:spAutoFit/>
            </a:bodyPr>
            <a:lstStyle/>
            <a:p>
              <a:pPr algn="ctr"/>
              <a:r>
                <a:rPr lang="pl-PL" dirty="0" err="1" smtClean="0">
                  <a:solidFill>
                    <a:srgbClr val="FFFF00"/>
                  </a:solidFill>
                  <a:latin typeface="Segoe UI" pitchFamily="34" charset="0"/>
                  <a:ea typeface="Segoe UI" pitchFamily="34" charset="0"/>
                  <a:cs typeface="Segoe UI" pitchFamily="34" charset="0"/>
                </a:rPr>
                <a:t>Details</a:t>
              </a:r>
              <a:endParaRPr lang="en-US" dirty="0">
                <a:solidFill>
                  <a:srgbClr val="FFFF00"/>
                </a:solidFill>
                <a:latin typeface="Segoe UI" pitchFamily="34" charset="0"/>
                <a:ea typeface="Segoe UI" pitchFamily="34" charset="0"/>
                <a:cs typeface="Segoe UI" pitchFamily="34" charset="0"/>
              </a:endParaRPr>
            </a:p>
          </p:txBody>
        </p:sp>
      </p:grpSp>
      <p:grpSp>
        <p:nvGrpSpPr>
          <p:cNvPr id="41" name="Group 40"/>
          <p:cNvGrpSpPr/>
          <p:nvPr/>
        </p:nvGrpSpPr>
        <p:grpSpPr>
          <a:xfrm>
            <a:off x="873432" y="4201954"/>
            <a:ext cx="1762455" cy="403182"/>
            <a:chOff x="873432" y="4201954"/>
            <a:chExt cx="1762455" cy="403182"/>
          </a:xfrm>
        </p:grpSpPr>
        <p:pic>
          <p:nvPicPr>
            <p:cNvPr id="42" name="Picture 41"/>
            <p:cNvPicPr>
              <a:picLocks noChangeAspect="1"/>
            </p:cNvPicPr>
            <p:nvPr/>
          </p:nvPicPr>
          <p:blipFill rotWithShape="1">
            <a:blip r:embed="rId12"/>
            <a:srcRect l="3346" t="38921" r="54485" b="36088"/>
            <a:stretch/>
          </p:blipFill>
          <p:spPr>
            <a:xfrm>
              <a:off x="873432" y="4201954"/>
              <a:ext cx="753719" cy="326982"/>
            </a:xfrm>
            <a:prstGeom prst="rect">
              <a:avLst/>
            </a:prstGeom>
          </p:spPr>
        </p:pic>
        <p:pic>
          <p:nvPicPr>
            <p:cNvPr id="43" name="Picture 42"/>
            <p:cNvPicPr>
              <a:picLocks noChangeAspect="1"/>
            </p:cNvPicPr>
            <p:nvPr/>
          </p:nvPicPr>
          <p:blipFill rotWithShape="1">
            <a:blip r:embed="rId12"/>
            <a:srcRect l="3346" t="38921" r="54485" b="36088"/>
            <a:stretch/>
          </p:blipFill>
          <p:spPr>
            <a:xfrm>
              <a:off x="2208212" y="4419600"/>
              <a:ext cx="427675" cy="185536"/>
            </a:xfrm>
            <a:prstGeom prst="rect">
              <a:avLst/>
            </a:prstGeom>
          </p:spPr>
        </p:pic>
      </p:grpSp>
    </p:spTree>
    <p:extLst>
      <p:ext uri="{BB962C8B-B14F-4D97-AF65-F5344CB8AC3E}">
        <p14:creationId xmlns:p14="http://schemas.microsoft.com/office/powerpoint/2010/main" val="991001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3200400"/>
            <a:ext cx="12188825" cy="1143000"/>
          </a:xfrm>
        </p:spPr>
        <p:txBody>
          <a:bodyPr>
            <a:normAutofit/>
          </a:bodyPr>
          <a:lstStyle/>
          <a:p>
            <a:pPr marL="0" indent="0" algn="ctr">
              <a:buNone/>
            </a:pPr>
            <a:r>
              <a:rPr lang="en-US" sz="2800" b="1" dirty="0" smtClean="0">
                <a:solidFill>
                  <a:schemeClr val="bg1"/>
                </a:solidFill>
                <a:latin typeface="Segoe UI" pitchFamily="34" charset="0"/>
                <a:ea typeface="Segoe UI" pitchFamily="34" charset="0"/>
                <a:cs typeface="Segoe UI" pitchFamily="34" charset="0"/>
              </a:rPr>
              <a:t>Demo:  </a:t>
            </a:r>
            <a:r>
              <a:rPr lang="en-US" sz="2800" dirty="0" smtClean="0">
                <a:solidFill>
                  <a:schemeClr val="bg1"/>
                </a:solidFill>
                <a:latin typeface="Segoe UI" pitchFamily="34" charset="0"/>
                <a:ea typeface="Segoe UI" pitchFamily="34" charset="0"/>
                <a:cs typeface="Segoe UI" pitchFamily="34" charset="0"/>
              </a:rPr>
              <a:t>Apple Push Notifications from </a:t>
            </a:r>
            <a:r>
              <a:rPr lang="en-US" sz="2800" dirty="0" smtClean="0">
                <a:solidFill>
                  <a:schemeClr val="bg1"/>
                </a:solidFill>
                <a:latin typeface="Segoe UI" pitchFamily="34" charset="0"/>
                <a:ea typeface="Segoe UI" pitchFamily="34" charset="0"/>
                <a:cs typeface="Segoe UI" pitchFamily="34" charset="0"/>
              </a:rPr>
              <a:t>ASP.NET MVC</a:t>
            </a:r>
            <a:endParaRPr lang="en-US" sz="2800"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0" y="6392531"/>
            <a:ext cx="12188825" cy="369332"/>
          </a:xfrm>
          <a:prstGeom prst="rect">
            <a:avLst/>
          </a:prstGeom>
        </p:spPr>
        <p:txBody>
          <a:bodyPr wrap="square">
            <a:spAutoFit/>
          </a:bodyPr>
          <a:lstStyle/>
          <a:p>
            <a:pPr algn="ctr"/>
            <a:r>
              <a:rPr lang="en-US" dirty="0" smtClean="0">
                <a:solidFill>
                  <a:schemeClr val="bg1"/>
                </a:solidFill>
                <a:latin typeface="Segoe UI" pitchFamily="34" charset="0"/>
                <a:ea typeface="Segoe UI" pitchFamily="34" charset="0"/>
                <a:cs typeface="Segoe UI" pitchFamily="34" charset="0"/>
              </a:rPr>
              <a:t>All demos can be found on http://</a:t>
            </a:r>
            <a:r>
              <a:rPr lang="en-US" dirty="0" err="1" smtClean="0">
                <a:solidFill>
                  <a:schemeClr val="bg1"/>
                </a:solidFill>
                <a:latin typeface="Segoe UI" pitchFamily="34" charset="0"/>
                <a:ea typeface="Segoe UI" pitchFamily="34" charset="0"/>
                <a:cs typeface="Segoe UI" pitchFamily="34" charset="0"/>
              </a:rPr>
              <a:t>github.com</a:t>
            </a:r>
            <a:r>
              <a:rPr lang="en-US" dirty="0" smtClean="0">
                <a:solidFill>
                  <a:schemeClr val="bg1"/>
                </a:solidFill>
                <a:latin typeface="Segoe UI" pitchFamily="34" charset="0"/>
                <a:ea typeface="Segoe UI" pitchFamily="34" charset="0"/>
                <a:cs typeface="Segoe UI" pitchFamily="34" charset="0"/>
              </a:rPr>
              <a:t>/</a:t>
            </a:r>
            <a:r>
              <a:rPr lang="en-US" dirty="0" err="1" smtClean="0">
                <a:solidFill>
                  <a:schemeClr val="bg1"/>
                </a:solidFill>
                <a:latin typeface="Segoe UI" pitchFamily="34" charset="0"/>
                <a:ea typeface="Segoe UI" pitchFamily="34" charset="0"/>
                <a:cs typeface="Segoe UI" pitchFamily="34" charset="0"/>
              </a:rPr>
              <a:t>simonguest</a:t>
            </a:r>
            <a:endParaRPr lang="en-US"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13209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1191845"/>
            <a:ext cx="12188824" cy="707886"/>
          </a:xfrm>
          <a:prstGeom prst="rect">
            <a:avLst/>
          </a:prstGeom>
          <a:noFill/>
        </p:spPr>
        <p:txBody>
          <a:bodyPr wrap="square" rtlCol="0">
            <a:spAutoFit/>
          </a:bodyPr>
          <a:lstStyle/>
          <a:p>
            <a:pPr algn="ctr"/>
            <a:r>
              <a:rPr lang="en-US" sz="4000" dirty="0" smtClean="0">
                <a:solidFill>
                  <a:schemeClr val="bg1"/>
                </a:solidFill>
                <a:latin typeface="Segoe UI"/>
                <a:cs typeface="Segoe UI"/>
              </a:rPr>
              <a:t>Takeaways</a:t>
            </a:r>
            <a:endParaRPr lang="en-US" sz="4000" dirty="0">
              <a:solidFill>
                <a:schemeClr val="bg1"/>
              </a:solidFill>
              <a:latin typeface="Segoe UI"/>
              <a:cs typeface="Segoe UI"/>
            </a:endParaRPr>
          </a:p>
        </p:txBody>
      </p:sp>
      <p:grpSp>
        <p:nvGrpSpPr>
          <p:cNvPr id="3" name="Group 2"/>
          <p:cNvGrpSpPr/>
          <p:nvPr/>
        </p:nvGrpSpPr>
        <p:grpSpPr>
          <a:xfrm>
            <a:off x="684213" y="1418494"/>
            <a:ext cx="5410200" cy="5410200"/>
            <a:chOff x="684212" y="1418494"/>
            <a:chExt cx="5410200" cy="541020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2148" b="97461" l="9961" r="89844">
                          <a14:foregroundMark x1="83984" y1="71484" x2="83984" y2="71484"/>
                        </a14:backgroundRemoval>
                      </a14:imgEffect>
                    </a14:imgLayer>
                  </a14:imgProps>
                </a:ext>
              </a:extLst>
            </a:blip>
            <a:stretch>
              <a:fillRect/>
            </a:stretch>
          </p:blipFill>
          <p:spPr>
            <a:xfrm rot="5400000">
              <a:off x="684212" y="1418494"/>
              <a:ext cx="5410200" cy="5410200"/>
            </a:xfrm>
            <a:prstGeom prst="rect">
              <a:avLst/>
            </a:prstGeom>
          </p:spPr>
        </p:pic>
        <p:sp>
          <p:nvSpPr>
            <p:cNvPr id="4" name="TextBox 3"/>
            <p:cNvSpPr txBox="1"/>
            <p:nvPr/>
          </p:nvSpPr>
          <p:spPr>
            <a:xfrm>
              <a:off x="1360242" y="2504832"/>
              <a:ext cx="4124570" cy="3190631"/>
            </a:xfrm>
            <a:prstGeom prst="rect">
              <a:avLst/>
            </a:prstGeom>
            <a:solidFill>
              <a:schemeClr val="tx1">
                <a:alpha val="38000"/>
              </a:schemeClr>
            </a:solidFill>
          </p:spPr>
          <p:txBody>
            <a:bodyPr wrap="square" rtlCol="0">
              <a:noAutofit/>
            </a:bodyPr>
            <a:lstStyle/>
            <a:p>
              <a:r>
                <a:rPr lang="en-US" dirty="0" smtClean="0">
                  <a:solidFill>
                    <a:srgbClr val="ACE58F"/>
                  </a:solidFill>
                </a:rPr>
                <a:t>Recommendations:</a:t>
              </a:r>
            </a:p>
            <a:p>
              <a:endParaRPr lang="en-US" dirty="0">
                <a:solidFill>
                  <a:srgbClr val="ACE58F"/>
                </a:solidFill>
              </a:endParaRPr>
            </a:p>
            <a:p>
              <a:pPr marL="285750" indent="-285750">
                <a:buFontTx/>
                <a:buChar char="•"/>
              </a:pPr>
              <a:r>
                <a:rPr lang="en-US" dirty="0" smtClean="0">
                  <a:solidFill>
                    <a:srgbClr val="ACE58F"/>
                  </a:solidFill>
                </a:rPr>
                <a:t>Use REST whenever you have a choice</a:t>
              </a:r>
            </a:p>
            <a:p>
              <a:pPr marL="285750" indent="-285750">
                <a:buFontTx/>
                <a:buChar char="•"/>
              </a:pPr>
              <a:r>
                <a:rPr lang="en-US" dirty="0" smtClean="0">
                  <a:solidFill>
                    <a:srgbClr val="ACE58F"/>
                  </a:solidFill>
                </a:rPr>
                <a:t>Windows Azure </a:t>
              </a:r>
              <a:r>
                <a:rPr lang="en-US" dirty="0" smtClean="0">
                  <a:solidFill>
                    <a:srgbClr val="ACE58F"/>
                  </a:solidFill>
                </a:rPr>
                <a:t>Toolkit </a:t>
              </a:r>
              <a:r>
                <a:rPr lang="en-US" dirty="0" smtClean="0">
                  <a:solidFill>
                    <a:srgbClr val="ACE58F"/>
                  </a:solidFill>
                </a:rPr>
                <a:t>for </a:t>
              </a:r>
              <a:r>
                <a:rPr lang="en-US" dirty="0" err="1" smtClean="0">
                  <a:solidFill>
                    <a:srgbClr val="ACE58F"/>
                  </a:solidFill>
                </a:rPr>
                <a:t>iOS</a:t>
              </a:r>
              <a:endParaRPr lang="en-US" dirty="0">
                <a:solidFill>
                  <a:srgbClr val="ACE58F"/>
                </a:solidFill>
              </a:endParaRPr>
            </a:p>
            <a:p>
              <a:pPr marL="285750" indent="-285750">
                <a:buFontTx/>
                <a:buChar char="•"/>
              </a:pPr>
              <a:r>
                <a:rPr lang="en-US" dirty="0" smtClean="0">
                  <a:solidFill>
                    <a:srgbClr val="ACE58F"/>
                  </a:solidFill>
                </a:rPr>
                <a:t>Push notification to both </a:t>
              </a:r>
              <a:r>
                <a:rPr lang="en-US" dirty="0" err="1" smtClean="0">
                  <a:solidFill>
                    <a:srgbClr val="ACE58F"/>
                  </a:solidFill>
                </a:rPr>
                <a:t>iOS</a:t>
              </a:r>
              <a:r>
                <a:rPr lang="en-US" dirty="0" smtClean="0">
                  <a:solidFill>
                    <a:srgbClr val="ACE58F"/>
                  </a:solidFill>
                </a:rPr>
                <a:t> and Android possible using Windows Azure worker roles</a:t>
              </a:r>
            </a:p>
            <a:p>
              <a:pPr marL="285750" indent="-285750">
                <a:buFontTx/>
                <a:buChar char="•"/>
              </a:pPr>
              <a:r>
                <a:rPr lang="en-US" dirty="0" smtClean="0">
                  <a:solidFill>
                    <a:srgbClr val="ACE58F"/>
                  </a:solidFill>
                </a:rPr>
                <a:t>Get a good development environment setup with Fiddler</a:t>
              </a:r>
              <a:r>
                <a:rPr lang="en-US" dirty="0" smtClean="0">
                  <a:solidFill>
                    <a:srgbClr val="ACE58F"/>
                  </a:solidFill>
                </a:rPr>
                <a:t>/Charles</a:t>
              </a:r>
              <a:endParaRPr lang="en-US" dirty="0" smtClean="0">
                <a:solidFill>
                  <a:srgbClr val="ACE58F"/>
                </a:solidFill>
              </a:endParaRPr>
            </a:p>
            <a:p>
              <a:endParaRPr lang="en-US" dirty="0">
                <a:solidFill>
                  <a:srgbClr val="ACE58F"/>
                </a:solidFill>
              </a:endParaRPr>
            </a:p>
            <a:p>
              <a:endParaRPr lang="en-US" dirty="0">
                <a:solidFill>
                  <a:srgbClr val="ACE58F"/>
                </a:solidFill>
              </a:endParaRPr>
            </a:p>
          </p:txBody>
        </p:sp>
      </p:grpSp>
      <p:grpSp>
        <p:nvGrpSpPr>
          <p:cNvPr id="5" name="Group 4"/>
          <p:cNvGrpSpPr/>
          <p:nvPr/>
        </p:nvGrpSpPr>
        <p:grpSpPr>
          <a:xfrm>
            <a:off x="6094413" y="1418495"/>
            <a:ext cx="5410200" cy="5410200"/>
            <a:chOff x="6094412" y="1418495"/>
            <a:chExt cx="5410200" cy="541020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4">
                      <a14:imgEffect>
                        <a14:backgroundRemoval t="2344" b="96875" l="9961" r="89844">
                          <a14:foregroundMark x1="81055" y1="90430" x2="81055" y2="90430"/>
                        </a14:backgroundRemoval>
                      </a14:imgEffect>
                    </a14:imgLayer>
                  </a14:imgProps>
                </a:ext>
              </a:extLst>
            </a:blip>
            <a:stretch>
              <a:fillRect/>
            </a:stretch>
          </p:blipFill>
          <p:spPr>
            <a:xfrm rot="16200000" flipH="1">
              <a:off x="6094412" y="1418495"/>
              <a:ext cx="5410200" cy="5410200"/>
            </a:xfrm>
            <a:prstGeom prst="rect">
              <a:avLst/>
            </a:prstGeom>
          </p:spPr>
        </p:pic>
        <p:pic>
          <p:nvPicPr>
            <p:cNvPr id="8" name="Picture 7"/>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33000"/>
                      </a14:imgEffect>
                      <a14:imgEffect>
                        <a14:brightnessContrast bright="-40000" contrast="40000"/>
                      </a14:imgEffect>
                    </a14:imgLayer>
                  </a14:imgProps>
                </a:ext>
              </a:extLst>
            </a:blip>
            <a:stretch>
              <a:fillRect/>
            </a:stretch>
          </p:blipFill>
          <p:spPr>
            <a:xfrm>
              <a:off x="6741132" y="2532186"/>
              <a:ext cx="4077680" cy="3157013"/>
            </a:xfrm>
            <a:prstGeom prst="rect">
              <a:avLst/>
            </a:prstGeom>
          </p:spPr>
        </p:pic>
        <p:sp>
          <p:nvSpPr>
            <p:cNvPr id="6" name="TextBox 5"/>
            <p:cNvSpPr txBox="1"/>
            <p:nvPr/>
          </p:nvSpPr>
          <p:spPr>
            <a:xfrm>
              <a:off x="6704012" y="2559542"/>
              <a:ext cx="4116760" cy="3145690"/>
            </a:xfrm>
            <a:prstGeom prst="rect">
              <a:avLst/>
            </a:prstGeom>
            <a:solidFill>
              <a:schemeClr val="tx1">
                <a:alpha val="38000"/>
              </a:schemeClr>
            </a:solidFill>
          </p:spPr>
          <p:txBody>
            <a:bodyPr wrap="square" rtlCol="0">
              <a:noAutofit/>
            </a:bodyPr>
            <a:lstStyle/>
            <a:p>
              <a:r>
                <a:rPr lang="en-US" dirty="0">
                  <a:solidFill>
                    <a:srgbClr val="FF6600"/>
                  </a:solidFill>
                </a:rPr>
                <a:t>W</a:t>
              </a:r>
              <a:r>
                <a:rPr lang="en-US" dirty="0" smtClean="0">
                  <a:solidFill>
                    <a:srgbClr val="FF6600"/>
                  </a:solidFill>
                </a:rPr>
                <a:t>atch out for:</a:t>
              </a:r>
            </a:p>
            <a:p>
              <a:endParaRPr lang="en-US" dirty="0">
                <a:solidFill>
                  <a:srgbClr val="FF6600"/>
                </a:solidFill>
              </a:endParaRPr>
            </a:p>
            <a:p>
              <a:pPr marL="285750" indent="-285750">
                <a:buFontTx/>
                <a:buChar char="•"/>
              </a:pPr>
              <a:r>
                <a:rPr lang="en-US" dirty="0" err="1" smtClean="0">
                  <a:solidFill>
                    <a:srgbClr val="FF6600"/>
                  </a:solidFill>
                </a:rPr>
                <a:t>Async</a:t>
              </a:r>
              <a:r>
                <a:rPr lang="en-US" dirty="0" smtClean="0">
                  <a:solidFill>
                    <a:srgbClr val="FF6600"/>
                  </a:solidFill>
                </a:rPr>
                <a:t> </a:t>
              </a:r>
              <a:r>
                <a:rPr lang="en-US" dirty="0" err="1" smtClean="0">
                  <a:solidFill>
                    <a:srgbClr val="FF6600"/>
                  </a:solidFill>
                </a:rPr>
                <a:t>vs</a:t>
              </a:r>
              <a:r>
                <a:rPr lang="en-US" dirty="0" smtClean="0">
                  <a:solidFill>
                    <a:srgbClr val="FF6600"/>
                  </a:solidFill>
                </a:rPr>
                <a:t> Sync operation.  Both </a:t>
              </a:r>
              <a:r>
                <a:rPr lang="en-US" dirty="0" err="1" smtClean="0">
                  <a:solidFill>
                    <a:srgbClr val="FF6600"/>
                  </a:solidFill>
                </a:rPr>
                <a:t>iOS</a:t>
              </a:r>
              <a:r>
                <a:rPr lang="en-US" dirty="0" smtClean="0">
                  <a:solidFill>
                    <a:srgbClr val="FF6600"/>
                  </a:solidFill>
                </a:rPr>
                <a:t> and Android support sync, but don’t use it!</a:t>
              </a:r>
            </a:p>
            <a:p>
              <a:pPr marL="285750" indent="-285750">
                <a:buFontTx/>
                <a:buChar char="•"/>
              </a:pPr>
              <a:r>
                <a:rPr lang="en-US" dirty="0" smtClean="0">
                  <a:solidFill>
                    <a:srgbClr val="FF6600"/>
                  </a:solidFill>
                </a:rPr>
                <a:t>Very limited support for WS-* on native </a:t>
              </a:r>
              <a:r>
                <a:rPr lang="en-US" dirty="0" err="1" smtClean="0">
                  <a:solidFill>
                    <a:srgbClr val="FF6600"/>
                  </a:solidFill>
                </a:rPr>
                <a:t>iOS</a:t>
              </a:r>
              <a:r>
                <a:rPr lang="en-US" dirty="0" smtClean="0">
                  <a:solidFill>
                    <a:srgbClr val="FF6600"/>
                  </a:solidFill>
                </a:rPr>
                <a:t> and Android libraries</a:t>
              </a:r>
            </a:p>
            <a:p>
              <a:pPr marL="285750" indent="-285750">
                <a:buFontTx/>
                <a:buChar char="•"/>
              </a:pPr>
              <a:endParaRPr lang="en-US" dirty="0" smtClean="0">
                <a:solidFill>
                  <a:srgbClr val="FF6600"/>
                </a:solidFill>
              </a:endParaRPr>
            </a:p>
          </p:txBody>
        </p:sp>
      </p:grpSp>
    </p:spTree>
    <p:extLst>
      <p:ext uri="{BB962C8B-B14F-4D97-AF65-F5344CB8AC3E}">
        <p14:creationId xmlns:p14="http://schemas.microsoft.com/office/powerpoint/2010/main" val="2854978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9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29718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“Many of Microsoft’s server products also expose REST/SOAP.  What options exist for consuming these?”</a:t>
            </a:r>
          </a:p>
        </p:txBody>
      </p:sp>
    </p:spTree>
    <p:extLst>
      <p:ext uri="{BB962C8B-B14F-4D97-AF65-F5344CB8AC3E}">
        <p14:creationId xmlns:p14="http://schemas.microsoft.com/office/powerpoint/2010/main" val="31818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0" y="2971800"/>
            <a:ext cx="12188825"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i="1" dirty="0" smtClean="0">
                <a:solidFill>
                  <a:schemeClr val="bg1"/>
                </a:solidFill>
                <a:latin typeface="Segoe UI" pitchFamily="34" charset="0"/>
                <a:ea typeface="Segoe UI" pitchFamily="34" charset="0"/>
                <a:cs typeface="Segoe UI" pitchFamily="34" charset="0"/>
              </a:rPr>
              <a:t>“Let’s start with SharePoint Server”</a:t>
            </a:r>
          </a:p>
        </p:txBody>
      </p:sp>
    </p:spTree>
    <p:extLst>
      <p:ext uri="{BB962C8B-B14F-4D97-AF65-F5344CB8AC3E}">
        <p14:creationId xmlns:p14="http://schemas.microsoft.com/office/powerpoint/2010/main" val="8938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sp>
        <p:nvSpPr>
          <p:cNvPr id="2" name="TextBox 1"/>
          <p:cNvSpPr txBox="1"/>
          <p:nvPr/>
        </p:nvSpPr>
        <p:spPr>
          <a:xfrm>
            <a:off x="3122612" y="40386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Basic:  </a:t>
            </a:r>
            <a:r>
              <a:rPr lang="en-US" dirty="0" smtClean="0">
                <a:solidFill>
                  <a:schemeClr val="bg1"/>
                </a:solidFill>
              </a:rPr>
              <a:t>Use OOB Mobile Rendering</a:t>
            </a:r>
            <a:endParaRPr lang="en-US" dirty="0">
              <a:solidFill>
                <a:schemeClr val="bg1"/>
              </a:solidFill>
            </a:endParaRPr>
          </a:p>
        </p:txBody>
      </p:sp>
      <p:sp>
        <p:nvSpPr>
          <p:cNvPr id="75" name="TextBox 74"/>
          <p:cNvSpPr txBox="1"/>
          <p:nvPr/>
        </p:nvSpPr>
        <p:spPr>
          <a:xfrm>
            <a:off x="3122612" y="32004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Packaged:  </a:t>
            </a:r>
            <a:r>
              <a:rPr lang="en-US" dirty="0" smtClean="0">
                <a:solidFill>
                  <a:schemeClr val="bg1"/>
                </a:solidFill>
              </a:rPr>
              <a:t>Use </a:t>
            </a:r>
            <a:r>
              <a:rPr lang="en-US" dirty="0" err="1" smtClean="0">
                <a:solidFill>
                  <a:schemeClr val="bg1"/>
                </a:solidFill>
              </a:rPr>
              <a:t>AppStore</a:t>
            </a:r>
            <a:r>
              <a:rPr lang="en-US" dirty="0" smtClean="0">
                <a:solidFill>
                  <a:schemeClr val="bg1"/>
                </a:solidFill>
              </a:rPr>
              <a:t>/Market Client</a:t>
            </a:r>
            <a:endParaRPr lang="en-US" dirty="0">
              <a:solidFill>
                <a:schemeClr val="bg1"/>
              </a:solidFill>
            </a:endParaRPr>
          </a:p>
        </p:txBody>
      </p:sp>
      <p:sp>
        <p:nvSpPr>
          <p:cNvPr id="77" name="TextBox 76"/>
          <p:cNvSpPr txBox="1"/>
          <p:nvPr/>
        </p:nvSpPr>
        <p:spPr>
          <a:xfrm>
            <a:off x="3122612" y="2362200"/>
            <a:ext cx="5334000" cy="762000"/>
          </a:xfrm>
          <a:prstGeom prst="rect">
            <a:avLst/>
          </a:prstGeom>
          <a:solidFill>
            <a:srgbClr val="59D01E">
              <a:alpha val="45000"/>
            </a:srgbClr>
          </a:solidFill>
        </p:spPr>
        <p:txBody>
          <a:bodyPr wrap="square" rtlCol="0" anchor="ctr" anchorCtr="0">
            <a:noAutofit/>
          </a:bodyPr>
          <a:lstStyle/>
          <a:p>
            <a:pPr algn="ctr"/>
            <a:r>
              <a:rPr lang="en-US" b="1" dirty="0" smtClean="0">
                <a:solidFill>
                  <a:schemeClr val="bg1"/>
                </a:solidFill>
              </a:rPr>
              <a:t>Custom:  </a:t>
            </a:r>
            <a:r>
              <a:rPr lang="en-US" dirty="0" smtClean="0">
                <a:solidFill>
                  <a:schemeClr val="bg1"/>
                </a:solidFill>
              </a:rPr>
              <a:t>Native Client to Services </a:t>
            </a:r>
          </a:p>
          <a:p>
            <a:pPr algn="ctr"/>
            <a:r>
              <a:rPr lang="en-US" dirty="0" smtClean="0">
                <a:solidFill>
                  <a:schemeClr val="bg1"/>
                </a:solidFill>
              </a:rPr>
              <a:t>or Mobile Web Middle Tier</a:t>
            </a:r>
            <a:endParaRPr lang="en-US" dirty="0">
              <a:solidFill>
                <a:schemeClr val="bg1"/>
              </a:solidFill>
            </a:endParaRPr>
          </a:p>
        </p:txBody>
      </p:sp>
    </p:spTree>
    <p:extLst>
      <p:ext uri="{BB962C8B-B14F-4D97-AF65-F5344CB8AC3E}">
        <p14:creationId xmlns:p14="http://schemas.microsoft.com/office/powerpoint/2010/main" val="4199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2"/>
                                        </p:tgtEl>
                                        <p:attrNameLst>
                                          <p:attrName>style.color</p:attrName>
                                        </p:attrNameLst>
                                      </p:cBhvr>
                                      <p:by>
                                        <p:hsl h="7200000" s="0" l="0"/>
                                      </p:by>
                                    </p:animClr>
                                    <p:animClr clrSpc="hsl" dir="cw">
                                      <p:cBhvr>
                                        <p:cTn id="22" dur="500" fill="hold"/>
                                        <p:tgtEl>
                                          <p:spTgt spid="2"/>
                                        </p:tgtEl>
                                        <p:attrNameLst>
                                          <p:attrName>fillcolor</p:attrName>
                                        </p:attrNameLst>
                                      </p:cBhvr>
                                      <p:by>
                                        <p:hsl h="7200000" s="0" l="0"/>
                                      </p:by>
                                    </p:animClr>
                                    <p:animClr clrSpc="hsl" dir="cw">
                                      <p:cBhvr>
                                        <p:cTn id="23" dur="500" fill="hold"/>
                                        <p:tgtEl>
                                          <p:spTgt spid="2"/>
                                        </p:tgtEl>
                                        <p:attrNameLst>
                                          <p:attrName>stroke.color</p:attrName>
                                        </p:attrNameLst>
                                      </p:cBhvr>
                                      <p:by>
                                        <p:hsl h="7200000" s="0" l="0"/>
                                      </p:by>
                                    </p:animClr>
                                    <p:set>
                                      <p:cBhvr>
                                        <p:cTn id="24"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5" grpId="0" animBg="1"/>
      <p:bldP spid="7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8309857" y="2814717"/>
            <a:ext cx="1594555" cy="1524000"/>
          </a:xfrm>
          <a:prstGeom prst="rect">
            <a:avLst/>
          </a:prstGeom>
        </p:spPr>
      </p:pic>
      <p:cxnSp>
        <p:nvCxnSpPr>
          <p:cNvPr id="62" name="Straight Arrow Connector 61"/>
          <p:cNvCxnSpPr/>
          <p:nvPr/>
        </p:nvCxnSpPr>
        <p:spPr>
          <a:xfrm>
            <a:off x="3275012" y="3429000"/>
            <a:ext cx="495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275012" y="3657600"/>
            <a:ext cx="4953000" cy="468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1293812" y="3897868"/>
            <a:ext cx="814388" cy="1585914"/>
            <a:chOff x="865922" y="1494693"/>
            <a:chExt cx="1500188" cy="3033714"/>
          </a:xfrm>
        </p:grpSpPr>
        <p:pic>
          <p:nvPicPr>
            <p:cNvPr id="65" name="Picture 64"/>
            <p:cNvPicPr>
              <a:picLocks noChangeAspect="1"/>
            </p:cNvPicPr>
            <p:nvPr/>
          </p:nvPicPr>
          <p:blipFill>
            <a:blip r:embed="rId3"/>
            <a:stretch>
              <a:fillRect/>
            </a:stretch>
          </p:blipFill>
          <p:spPr>
            <a:xfrm>
              <a:off x="865922" y="1494693"/>
              <a:ext cx="1500188" cy="3033714"/>
            </a:xfrm>
            <a:prstGeom prst="rect">
              <a:avLst/>
            </a:prstGeom>
          </p:spPr>
        </p:pic>
        <p:pic>
          <p:nvPicPr>
            <p:cNvPr id="66" name="Picture 65"/>
            <p:cNvPicPr>
              <a:picLocks noChangeAspect="1"/>
            </p:cNvPicPr>
            <p:nvPr/>
          </p:nvPicPr>
          <p:blipFill>
            <a:blip r:embed="rId4"/>
            <a:stretch>
              <a:fillRect/>
            </a:stretch>
          </p:blipFill>
          <p:spPr>
            <a:xfrm>
              <a:off x="989012" y="1905000"/>
              <a:ext cx="1219200" cy="1828800"/>
            </a:xfrm>
            <a:prstGeom prst="rect">
              <a:avLst/>
            </a:prstGeom>
          </p:spPr>
        </p:pic>
      </p:grpSp>
      <p:sp>
        <p:nvSpPr>
          <p:cNvPr id="67" name="Rectangle 66"/>
          <p:cNvSpPr/>
          <p:nvPr/>
        </p:nvSpPr>
        <p:spPr>
          <a:xfrm>
            <a:off x="684213" y="5574268"/>
            <a:ext cx="19812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Android 2.3</a:t>
            </a:r>
            <a:endParaRPr lang="en-US" dirty="0">
              <a:solidFill>
                <a:srgbClr val="ACE58F"/>
              </a:solidFill>
              <a:latin typeface="Segoe UI" pitchFamily="34" charset="0"/>
              <a:ea typeface="Segoe UI" pitchFamily="34" charset="0"/>
              <a:cs typeface="Segoe UI" pitchFamily="34" charset="0"/>
            </a:endParaRPr>
          </a:p>
        </p:txBody>
      </p:sp>
      <p:sp>
        <p:nvSpPr>
          <p:cNvPr id="68" name="Rectangle 67"/>
          <p:cNvSpPr/>
          <p:nvPr/>
        </p:nvSpPr>
        <p:spPr>
          <a:xfrm>
            <a:off x="7923214" y="4343402"/>
            <a:ext cx="2362199" cy="646331"/>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SharePoint Server</a:t>
            </a:r>
          </a:p>
          <a:p>
            <a:pPr algn="ctr"/>
            <a:r>
              <a:rPr lang="pl-PL" dirty="0" smtClean="0">
                <a:solidFill>
                  <a:srgbClr val="ACE58F"/>
                </a:solidFill>
                <a:latin typeface="Segoe UI" pitchFamily="34" charset="0"/>
                <a:ea typeface="Segoe UI" pitchFamily="34" charset="0"/>
                <a:cs typeface="Segoe UI" pitchFamily="34" charset="0"/>
              </a:rPr>
              <a:t>2007/2010</a:t>
            </a:r>
          </a:p>
        </p:txBody>
      </p:sp>
      <p:pic>
        <p:nvPicPr>
          <p:cNvPr id="69" name="Picture 68"/>
          <p:cNvPicPr>
            <a:picLocks noChangeAspect="1"/>
          </p:cNvPicPr>
          <p:nvPr/>
        </p:nvPicPr>
        <p:blipFill rotWithShape="1">
          <a:blip r:embed="rId5"/>
          <a:srcRect l="-2837" t="1438" r="2837" b="16463"/>
          <a:stretch/>
        </p:blipFill>
        <p:spPr>
          <a:xfrm>
            <a:off x="9904412" y="3048000"/>
            <a:ext cx="1028700" cy="1115646"/>
          </a:xfrm>
          <a:prstGeom prst="rect">
            <a:avLst/>
          </a:prstGeom>
        </p:spPr>
      </p:pic>
      <p:sp>
        <p:nvSpPr>
          <p:cNvPr id="70" name="Rectangle 69"/>
          <p:cNvSpPr/>
          <p:nvPr/>
        </p:nvSpPr>
        <p:spPr>
          <a:xfrm>
            <a:off x="227012" y="3352800"/>
            <a:ext cx="2895600" cy="369332"/>
          </a:xfrm>
          <a:prstGeom prst="rect">
            <a:avLst/>
          </a:prstGeom>
        </p:spPr>
        <p:txBody>
          <a:bodyPr wrap="square">
            <a:spAutoFit/>
          </a:bodyPr>
          <a:lstStyle/>
          <a:p>
            <a:pPr algn="ctr"/>
            <a:r>
              <a:rPr lang="pl-PL" dirty="0" smtClean="0">
                <a:solidFill>
                  <a:srgbClr val="ACE58F"/>
                </a:solidFill>
                <a:latin typeface="Segoe UI" pitchFamily="34" charset="0"/>
                <a:ea typeface="Segoe UI" pitchFamily="34" charset="0"/>
                <a:cs typeface="Segoe UI" pitchFamily="34" charset="0"/>
              </a:rPr>
              <a:t>iPad/</a:t>
            </a:r>
            <a:r>
              <a:rPr lang="pl-PL" dirty="0" err="1" smtClean="0">
                <a:solidFill>
                  <a:srgbClr val="ACE58F"/>
                </a:solidFill>
                <a:latin typeface="Segoe UI" pitchFamily="34" charset="0"/>
                <a:ea typeface="Segoe UI" pitchFamily="34" charset="0"/>
                <a:cs typeface="Segoe UI" pitchFamily="34" charset="0"/>
              </a:rPr>
              <a:t>iPhone</a:t>
            </a:r>
            <a:r>
              <a:rPr lang="pl-PL" dirty="0" smtClean="0">
                <a:solidFill>
                  <a:srgbClr val="ACE58F"/>
                </a:solidFill>
                <a:latin typeface="Segoe UI" pitchFamily="34" charset="0"/>
                <a:ea typeface="Segoe UI" pitchFamily="34" charset="0"/>
                <a:cs typeface="Segoe UI" pitchFamily="34" charset="0"/>
              </a:rPr>
              <a:t> OS 4.3</a:t>
            </a:r>
            <a:endParaRPr lang="en-US" dirty="0">
              <a:solidFill>
                <a:srgbClr val="ACE58F"/>
              </a:solidFill>
              <a:latin typeface="Segoe UI" pitchFamily="34" charset="0"/>
              <a:ea typeface="Segoe UI" pitchFamily="34" charset="0"/>
              <a:cs typeface="Segoe UI" pitchFamily="34" charset="0"/>
            </a:endParaRPr>
          </a:p>
        </p:txBody>
      </p:sp>
      <p:pic>
        <p:nvPicPr>
          <p:cNvPr id="71" name="Picture 70"/>
          <p:cNvPicPr>
            <a:picLocks noChangeAspect="1"/>
          </p:cNvPicPr>
          <p:nvPr/>
        </p:nvPicPr>
        <p:blipFill>
          <a:blip r:embed="rId6"/>
          <a:stretch>
            <a:fillRect/>
          </a:stretch>
        </p:blipFill>
        <p:spPr>
          <a:xfrm>
            <a:off x="303212" y="1524000"/>
            <a:ext cx="1854200" cy="1854200"/>
          </a:xfrm>
          <a:prstGeom prst="rect">
            <a:avLst/>
          </a:prstGeom>
        </p:spPr>
      </p:pic>
      <p:grpSp>
        <p:nvGrpSpPr>
          <p:cNvPr id="72" name="Group 71"/>
          <p:cNvGrpSpPr/>
          <p:nvPr/>
        </p:nvGrpSpPr>
        <p:grpSpPr>
          <a:xfrm>
            <a:off x="2005012" y="1905000"/>
            <a:ext cx="831669" cy="1447800"/>
            <a:chOff x="2203630" y="2667000"/>
            <a:chExt cx="984069" cy="1828800"/>
          </a:xfrm>
        </p:grpSpPr>
        <p:pic>
          <p:nvPicPr>
            <p:cNvPr id="73" name="Picture 72"/>
            <p:cNvPicPr>
              <a:picLocks noChangeAspect="1"/>
            </p:cNvPicPr>
            <p:nvPr/>
          </p:nvPicPr>
          <p:blipFill>
            <a:blip r:embed="rId7"/>
            <a:stretch>
              <a:fillRect/>
            </a:stretch>
          </p:blipFill>
          <p:spPr>
            <a:xfrm>
              <a:off x="2203630" y="2667000"/>
              <a:ext cx="984069" cy="1828800"/>
            </a:xfrm>
            <a:prstGeom prst="rect">
              <a:avLst/>
            </a:prstGeom>
          </p:spPr>
        </p:pic>
        <p:pic>
          <p:nvPicPr>
            <p:cNvPr id="74" name="Picture 73"/>
            <p:cNvPicPr>
              <a:picLocks noChangeAspect="1"/>
            </p:cNvPicPr>
            <p:nvPr/>
          </p:nvPicPr>
          <p:blipFill>
            <a:blip r:embed="rId8"/>
            <a:stretch>
              <a:fillRect/>
            </a:stretch>
          </p:blipFill>
          <p:spPr>
            <a:xfrm>
              <a:off x="2321532" y="3008924"/>
              <a:ext cx="757646" cy="1140823"/>
            </a:xfrm>
            <a:prstGeom prst="rect">
              <a:avLst/>
            </a:prstGeom>
          </p:spPr>
        </p:pic>
      </p:grpSp>
      <p:pic>
        <p:nvPicPr>
          <p:cNvPr id="4" name="Picture 3"/>
          <p:cNvPicPr>
            <a:picLocks noChangeAspect="1"/>
          </p:cNvPicPr>
          <p:nvPr/>
        </p:nvPicPr>
        <p:blipFill>
          <a:blip r:embed="rId9"/>
          <a:stretch>
            <a:fillRect/>
          </a:stretch>
        </p:blipFill>
        <p:spPr>
          <a:xfrm>
            <a:off x="4722812" y="1066800"/>
            <a:ext cx="2920181" cy="5486400"/>
          </a:xfrm>
          <a:prstGeom prst="rect">
            <a:avLst/>
          </a:prstGeom>
        </p:spPr>
      </p:pic>
      <p:pic>
        <p:nvPicPr>
          <p:cNvPr id="5" name="Picture 4"/>
          <p:cNvPicPr>
            <a:picLocks noChangeAspect="1"/>
          </p:cNvPicPr>
          <p:nvPr/>
        </p:nvPicPr>
        <p:blipFill>
          <a:blip r:embed="rId10"/>
          <a:stretch>
            <a:fillRect/>
          </a:stretch>
        </p:blipFill>
        <p:spPr>
          <a:xfrm>
            <a:off x="1598612" y="1066800"/>
            <a:ext cx="2964426" cy="5486400"/>
          </a:xfrm>
          <a:prstGeom prst="rect">
            <a:avLst/>
          </a:prstGeom>
        </p:spPr>
      </p:pic>
      <p:pic>
        <p:nvPicPr>
          <p:cNvPr id="6" name="Picture 5"/>
          <p:cNvPicPr>
            <a:picLocks noChangeAspect="1"/>
          </p:cNvPicPr>
          <p:nvPr/>
        </p:nvPicPr>
        <p:blipFill>
          <a:blip r:embed="rId11"/>
          <a:stretch>
            <a:fillRect/>
          </a:stretch>
        </p:blipFill>
        <p:spPr>
          <a:xfrm>
            <a:off x="7770814" y="1066800"/>
            <a:ext cx="2971801" cy="5486400"/>
          </a:xfrm>
          <a:prstGeom prst="rect">
            <a:avLst/>
          </a:prstGeom>
        </p:spPr>
      </p:pic>
    </p:spTree>
    <p:extLst>
      <p:ext uri="{BB962C8B-B14F-4D97-AF65-F5344CB8AC3E}">
        <p14:creationId xmlns:p14="http://schemas.microsoft.com/office/powerpoint/2010/main" val="332698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36.4|34.5|26.4"/>
</p:tagLst>
</file>

<file path=ppt/tags/tag2.xml><?xml version="1.0" encoding="utf-8"?>
<p:tagLst xmlns:a="http://schemas.openxmlformats.org/drawingml/2006/main" xmlns:r="http://schemas.openxmlformats.org/officeDocument/2006/relationships" xmlns:p="http://schemas.openxmlformats.org/presentationml/2006/main">
  <p:tag name="TIMING" val="|20.8|36.4|34.5|26.4"/>
</p:tagLst>
</file>

<file path=ppt/tags/tag3.xml><?xml version="1.0" encoding="utf-8"?>
<p:tagLst xmlns:a="http://schemas.openxmlformats.org/drawingml/2006/main" xmlns:r="http://schemas.openxmlformats.org/officeDocument/2006/relationships" xmlns:p="http://schemas.openxmlformats.org/presentationml/2006/main">
  <p:tag name="TIMING" val="|20.8|36.4|34.5|26.4"/>
</p:tagLst>
</file>

<file path=ppt/tags/tag4.xml><?xml version="1.0" encoding="utf-8"?>
<p:tagLst xmlns:a="http://schemas.openxmlformats.org/drawingml/2006/main" xmlns:r="http://schemas.openxmlformats.org/officeDocument/2006/relationships" xmlns:p="http://schemas.openxmlformats.org/presentationml/2006/main">
  <p:tag name="TIMING" val="|20.8|36.4|34.5|26.4"/>
</p:tagLst>
</file>

<file path=ppt/tags/tag5.xml><?xml version="1.0" encoding="utf-8"?>
<p:tagLst xmlns:a="http://schemas.openxmlformats.org/drawingml/2006/main" xmlns:r="http://schemas.openxmlformats.org/officeDocument/2006/relationships" xmlns:p="http://schemas.openxmlformats.org/presentationml/2006/main">
  <p:tag name="TIMING" val="|20.8|36.4|34.5|26.4"/>
</p:tagLst>
</file>

<file path=ppt/tags/tag6.xml><?xml version="1.0" encoding="utf-8"?>
<p:tagLst xmlns:a="http://schemas.openxmlformats.org/drawingml/2006/main" xmlns:r="http://schemas.openxmlformats.org/officeDocument/2006/relationships" xmlns:p="http://schemas.openxmlformats.org/presentationml/2006/main">
  <p:tag name="TIMING" val="|20.8|36.4|34.5|26.4"/>
</p:tagLst>
</file>

<file path=ppt/theme/theme1.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893833E7-CDA5-4E4A-AF0B-36A91B78C9EF}">
  <ds:schemaRefs>
    <ds:schemaRef ds:uri="http://schemas.microsoft.com/office/2006/metadata/properties"/>
    <ds:schemaRef ds:uri="http://schemas.microsoft.com/office/infopath/2007/PartnerControls"/>
    <ds:schemaRef ds:uri="2295e2e7-0eeb-498e-8716-217bb2ee6ee3"/>
    <ds:schemaRef ds:uri="8b529f77-48ab-4581-b468-93f09345b8aa"/>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TENA11_BreakoutSession_Template_16x9_Final.potx</Template>
  <TotalTime>1123</TotalTime>
  <Words>6249</Words>
  <Application>Microsoft Macintosh PowerPoint</Application>
  <PresentationFormat>Custom</PresentationFormat>
  <Paragraphs>1106</Paragraphs>
  <Slides>157</Slides>
  <Notes>7</Notes>
  <HiddenSlides>0</HiddenSlides>
  <MMClips>0</MMClips>
  <ScaleCrop>false</ScaleCrop>
  <HeadingPairs>
    <vt:vector size="4" baseType="variant">
      <vt:variant>
        <vt:lpstr>Theme</vt:lpstr>
      </vt:variant>
      <vt:variant>
        <vt:i4>3</vt:i4>
      </vt:variant>
      <vt:variant>
        <vt:lpstr>Slide Titles</vt:lpstr>
      </vt:variant>
      <vt:variant>
        <vt:i4>157</vt:i4>
      </vt:variant>
    </vt:vector>
  </HeadingPairs>
  <TitlesOfParts>
    <vt:vector size="160" baseType="lpstr">
      <vt:lpstr>TENA11_BreakoutSession_Template_16x9_Final</vt:lpstr>
      <vt:lpstr>White with Consolas font for code slides</vt:lpstr>
      <vt:lpstr>Office Theme</vt:lpstr>
      <vt:lpstr>PowerPoint Presentation</vt:lpstr>
      <vt:lpstr>My Customers Are Using iPhone/Android  but I'm a Microsoft Guy/Gal  Now What? DPR304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Microsoft TechEd North America 2011</dc:subject>
  <dc:creator>Patricia Mines</dc:creator>
  <dc:description>Template Design: Jordan Cayabyab
Formatter: 
Event Date: May 16-19, 2011
Event Location: Atlanta
Audience Type: Developers, IT Pros</dc:description>
  <cp:lastModifiedBy>Simon Guest</cp:lastModifiedBy>
  <cp:revision>36</cp:revision>
  <cp:lastPrinted>2010-05-11T05:02:34Z</cp:lastPrinted>
  <dcterms:created xsi:type="dcterms:W3CDTF">2011-03-31T03:03:27Z</dcterms:created>
  <dcterms:modified xsi:type="dcterms:W3CDTF">2011-05-17T17:16:41Z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