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1"/>
    <p:sldMasterId id="2147483761" r:id="rId2"/>
  </p:sldMasterIdLst>
  <p:notesMasterIdLst>
    <p:notesMasterId r:id="rId26"/>
  </p:notesMasterIdLst>
  <p:handoutMasterIdLst>
    <p:handoutMasterId r:id="rId27"/>
  </p:handoutMasterIdLst>
  <p:sldIdLst>
    <p:sldId id="322" r:id="rId3"/>
    <p:sldId id="350" r:id="rId4"/>
    <p:sldId id="335" r:id="rId5"/>
    <p:sldId id="336" r:id="rId6"/>
    <p:sldId id="337" r:id="rId7"/>
    <p:sldId id="339" r:id="rId8"/>
    <p:sldId id="349" r:id="rId9"/>
    <p:sldId id="340" r:id="rId10"/>
    <p:sldId id="341" r:id="rId11"/>
    <p:sldId id="343" r:id="rId12"/>
    <p:sldId id="346" r:id="rId13"/>
    <p:sldId id="348" r:id="rId14"/>
    <p:sldId id="358" r:id="rId15"/>
    <p:sldId id="344" r:id="rId16"/>
    <p:sldId id="342" r:id="rId17"/>
    <p:sldId id="347" r:id="rId18"/>
    <p:sldId id="345" r:id="rId19"/>
    <p:sldId id="351" r:id="rId20"/>
    <p:sldId id="353" r:id="rId21"/>
    <p:sldId id="354" r:id="rId22"/>
    <p:sldId id="355" r:id="rId23"/>
    <p:sldId id="356" r:id="rId24"/>
    <p:sldId id="357" r:id="rId25"/>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2758" autoAdjust="0"/>
    <p:restoredTop sz="96220"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80" d="100"/>
          <a:sy n="80" d="100"/>
        </p:scale>
        <p:origin x="-31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5/16/2011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5/16/2011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3:45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3:45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2699570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3:45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5/16/2011 3:45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20</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5/16/2011 3:45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21</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5/16/2011 3:45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22</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5/16/2011 3:45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21532313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2148511851"/>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1298137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4966123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1427401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22890953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72353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46247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637603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149495177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4880871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38252994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33146103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459237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52607206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51797414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73734172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72184237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31110102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4606305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490272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95849942"/>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87487295"/>
      </p:ext>
    </p:extLst>
  </p:cSld>
  <p:clrMap bg1="dk1" tx1="lt1" bg2="dk2" tx2="lt2" accent1="accent1" accent2="accent2" accent3="accent3" accent4="accent4" accent5="accent5" accent6="accent6" hlink="hlink" folHlink="folHlink"/>
  <p:sldLayoutIdLst>
    <p:sldLayoutId id="2147483762"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hyperlink" Target="http://www.facebook.com/visualstudio" TargetMode="External"/><Relationship Id="rId3" Type="http://schemas.openxmlformats.org/officeDocument/2006/relationships/hyperlink" Target="http://www.microsoft.com/visualstudio/en-us/lightswitch" TargetMode="External"/><Relationship Id="rId7" Type="http://schemas.openxmlformats.org/officeDocument/2006/relationships/hyperlink" Target="http://www.microsoft.com/sqlserver/en/us/default.aspx" TargetMode="External"/><Relationship Id="rId2" Type="http://schemas.openxmlformats.org/officeDocument/2006/relationships/hyperlink" Target="http://www.microsoft.com/visualstudio" TargetMode="External"/><Relationship Id="rId1" Type="http://schemas.openxmlformats.org/officeDocument/2006/relationships/slideLayout" Target="../slideLayouts/slideLayout8.xml"/><Relationship Id="rId6" Type="http://schemas.openxmlformats.org/officeDocument/2006/relationships/hyperlink" Target="http://blogs.msdn.com/b/bharry/" TargetMode="External"/><Relationship Id="rId5" Type="http://schemas.openxmlformats.org/officeDocument/2006/relationships/hyperlink" Target="http://blogs.msdn.com/b/somasegar/" TargetMode="External"/><Relationship Id="rId4" Type="http://schemas.openxmlformats.org/officeDocument/2006/relationships/hyperlink" Target="http://www.microsoft.com/express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26.png"/><Relationship Id="rId5" Type="http://schemas.openxmlformats.org/officeDocument/2006/relationships/hyperlink" Target="http://www.microsoft.com/learning" TargetMode="External"/><Relationship Id="rId10" Type="http://schemas.openxmlformats.org/officeDocument/2006/relationships/image" Target="../media/image25.emf"/><Relationship Id="rId4" Type="http://schemas.openxmlformats.org/officeDocument/2006/relationships/image" Target="../media/image22.png"/><Relationship Id="rId9" Type="http://schemas.openxmlformats.org/officeDocument/2006/relationships/image" Target="../media/image24.png"/><Relationship Id="rId14" Type="http://schemas.microsoft.com/office/2007/relationships/hdphoto" Target="../media/hdphoto1.wdp"/></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138" y="2626081"/>
            <a:ext cx="10242549" cy="1523497"/>
          </a:xfrm>
        </p:spPr>
        <p:txBody>
          <a:bodyPr/>
          <a:lstStyle/>
          <a:p>
            <a:r>
              <a:rPr lang="en-US" dirty="0" smtClean="0"/>
              <a:t>MVC, MVP and MVVM: </a:t>
            </a:r>
            <a:br>
              <a:rPr lang="en-US" dirty="0" smtClean="0"/>
            </a:br>
            <a:r>
              <a:rPr lang="en-US" dirty="0" smtClean="0"/>
              <a:t>A Comparison of </a:t>
            </a:r>
            <a:br>
              <a:rPr lang="en-US" dirty="0" smtClean="0"/>
            </a:br>
            <a:r>
              <a:rPr lang="en-US" dirty="0" smtClean="0"/>
              <a:t>Architectural Patterns</a:t>
            </a:r>
            <a:endParaRPr lang="en-US" dirty="0"/>
          </a:p>
        </p:txBody>
      </p:sp>
      <p:sp>
        <p:nvSpPr>
          <p:cNvPr id="3" name="Subtitle 2"/>
          <p:cNvSpPr>
            <a:spLocks noGrp="1"/>
          </p:cNvSpPr>
          <p:nvPr>
            <p:ph type="subTitle" idx="1"/>
          </p:nvPr>
        </p:nvSpPr>
        <p:spPr/>
        <p:txBody>
          <a:bodyPr/>
          <a:lstStyle/>
          <a:p>
            <a:r>
              <a:rPr lang="en-US" dirty="0" smtClean="0"/>
              <a:t>Joe </a:t>
            </a:r>
            <a:r>
              <a:rPr lang="en-US" dirty="0" err="1" smtClean="0"/>
              <a:t>Homnick</a:t>
            </a:r>
            <a:endParaRPr lang="en-US" dirty="0" smtClean="0"/>
          </a:p>
          <a:p>
            <a:r>
              <a:rPr lang="en-US" dirty="0" smtClean="0"/>
              <a:t>joe@homnick.com</a:t>
            </a:r>
          </a:p>
          <a:p>
            <a:r>
              <a:rPr lang="en-US" dirty="0" smtClean="0"/>
              <a:t>HSI Knowledge</a:t>
            </a:r>
            <a:endParaRPr lang="en-US" dirty="0"/>
          </a:p>
        </p:txBody>
      </p:sp>
      <p:sp>
        <p:nvSpPr>
          <p:cNvPr id="7" name="Text Placeholder 6"/>
          <p:cNvSpPr>
            <a:spLocks noGrp="1"/>
          </p:cNvSpPr>
          <p:nvPr>
            <p:ph type="body" sz="quarter" idx="10"/>
          </p:nvPr>
        </p:nvSpPr>
        <p:spPr/>
        <p:txBody>
          <a:bodyPr/>
          <a:lstStyle/>
          <a:p>
            <a:r>
              <a:rPr lang="en-US" smtClean="0"/>
              <a:t>DPR305</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Model-View-Presenter (MVP)</a:t>
            </a:r>
            <a:endParaRPr lang="en-US" dirty="0"/>
          </a:p>
        </p:txBody>
      </p:sp>
      <p:sp>
        <p:nvSpPr>
          <p:cNvPr id="3" name="Text Placeholder 2"/>
          <p:cNvSpPr>
            <a:spLocks noGrp="1"/>
          </p:cNvSpPr>
          <p:nvPr>
            <p:ph type="body" sz="quarter" idx="10"/>
          </p:nvPr>
        </p:nvSpPr>
        <p:spPr/>
        <p:txBody>
          <a:bodyPr/>
          <a:lstStyle/>
          <a:p>
            <a:r>
              <a:rPr lang="en-US" smtClean="0"/>
              <a:t>MVP originated in early 1990s</a:t>
            </a:r>
          </a:p>
          <a:p>
            <a:r>
              <a:rPr lang="en-US" smtClean="0"/>
              <a:t>MVP is a derivative of MVC</a:t>
            </a:r>
          </a:p>
          <a:p>
            <a:r>
              <a:rPr lang="en-US" smtClean="0"/>
              <a:t>Two types of implementation</a:t>
            </a:r>
          </a:p>
          <a:p>
            <a:pPr lvl="1"/>
            <a:r>
              <a:rPr lang="en-US" smtClean="0"/>
              <a:t>Passive View</a:t>
            </a:r>
          </a:p>
          <a:p>
            <a:pPr lvl="1"/>
            <a:r>
              <a:rPr lang="en-US" smtClean="0"/>
              <a:t>Supervising Controller</a:t>
            </a:r>
          </a:p>
          <a:p>
            <a:r>
              <a:rPr lang="en-US" smtClean="0"/>
              <a:t>Presenter assumes the functionality of the MVC Controller</a:t>
            </a:r>
          </a:p>
          <a:p>
            <a:r>
              <a:rPr lang="en-US" smtClean="0"/>
              <a:t>View is responsible for handling UI events</a:t>
            </a:r>
          </a:p>
          <a:p>
            <a:r>
              <a:rPr lang="en-US" smtClean="0"/>
              <a:t>Model becomes strictly a Domain Model</a:t>
            </a:r>
          </a:p>
          <a:p>
            <a:r>
              <a:rPr lang="en-US" smtClean="0"/>
              <a:t>More User Interface centric</a:t>
            </a:r>
          </a:p>
          <a:p>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MVC vs MVP (Passive)</a:t>
            </a:r>
            <a:endParaRPr lang="en-US" dirty="0"/>
          </a:p>
        </p:txBody>
      </p:sp>
      <p:grpSp>
        <p:nvGrpSpPr>
          <p:cNvPr id="10" name="Group 9"/>
          <p:cNvGrpSpPr/>
          <p:nvPr/>
        </p:nvGrpSpPr>
        <p:grpSpPr>
          <a:xfrm>
            <a:off x="519112" y="987552"/>
            <a:ext cx="11149013" cy="5201035"/>
            <a:chOff x="23040" y="987552"/>
            <a:chExt cx="12074344" cy="5632704"/>
          </a:xfrm>
        </p:grpSpPr>
        <p:sp>
          <p:nvSpPr>
            <p:cNvPr id="4" name="Flowchart: Process 3"/>
            <p:cNvSpPr/>
            <p:nvPr/>
          </p:nvSpPr>
          <p:spPr bwMode="auto">
            <a:xfrm>
              <a:off x="7832310" y="1400505"/>
              <a:ext cx="2280285" cy="1438049"/>
            </a:xfrm>
            <a:prstGeom prst="flowChartProcess">
              <a:avLst/>
            </a:prstGeom>
            <a:solidFill>
              <a:schemeClr val="accent2"/>
            </a:solidFill>
            <a:ln w="50800" cap="rnd">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200" b="1" dirty="0" smtClean="0">
                  <a:solidFill>
                    <a:schemeClr val="bg1"/>
                  </a:solidFill>
                </a:rPr>
                <a:t>Presenter</a:t>
              </a:r>
            </a:p>
          </p:txBody>
        </p:sp>
        <p:sp>
          <p:nvSpPr>
            <p:cNvPr id="5" name="Flowchart: Process 4"/>
            <p:cNvSpPr/>
            <p:nvPr/>
          </p:nvSpPr>
          <p:spPr bwMode="auto">
            <a:xfrm>
              <a:off x="9817099" y="4469138"/>
              <a:ext cx="2280285" cy="1438049"/>
            </a:xfrm>
            <a:prstGeom prst="flowChartProcess">
              <a:avLst/>
            </a:prstGeom>
            <a:solidFill>
              <a:schemeClr val="accent2"/>
            </a:solidFill>
            <a:ln w="50800" cap="rnd">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200" b="1" dirty="0" smtClean="0">
                  <a:solidFill>
                    <a:schemeClr val="bg1"/>
                  </a:solidFill>
                </a:rPr>
                <a:t>Model</a:t>
              </a:r>
            </a:p>
          </p:txBody>
        </p:sp>
        <p:cxnSp>
          <p:nvCxnSpPr>
            <p:cNvPr id="8" name="Straight Arrow Connector 7"/>
            <p:cNvCxnSpPr>
              <a:endCxn id="86" idx="7"/>
            </p:cNvCxnSpPr>
            <p:nvPr/>
          </p:nvCxnSpPr>
          <p:spPr>
            <a:xfrm flipH="1">
              <a:off x="7182477" y="2838554"/>
              <a:ext cx="845975" cy="1156902"/>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9462745" y="2911543"/>
              <a:ext cx="649850" cy="153244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8028450" y="2838554"/>
              <a:ext cx="676638" cy="1630585"/>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4" idx="3"/>
            </p:cNvCxnSpPr>
            <p:nvPr/>
          </p:nvCxnSpPr>
          <p:spPr>
            <a:xfrm rot="16200000" flipV="1">
              <a:off x="9824472" y="2407653"/>
              <a:ext cx="2405716" cy="1829469"/>
            </a:xfrm>
            <a:prstGeom prst="curvedConnector2">
              <a:avLst/>
            </a:prstGeom>
            <a:ln w="762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4" name="Flowchart: Process 33"/>
            <p:cNvSpPr/>
            <p:nvPr/>
          </p:nvSpPr>
          <p:spPr bwMode="auto">
            <a:xfrm>
              <a:off x="6217919" y="4469138"/>
              <a:ext cx="2280285" cy="1438049"/>
            </a:xfrm>
            <a:prstGeom prst="flowChartProcess">
              <a:avLst/>
            </a:prstGeom>
            <a:solidFill>
              <a:schemeClr val="accent2"/>
            </a:solidFill>
            <a:ln w="50800" cap="rnd">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200" b="1" dirty="0" smtClean="0">
                  <a:solidFill>
                    <a:schemeClr val="bg1"/>
                  </a:solidFill>
                </a:rPr>
                <a:t>View</a:t>
              </a:r>
            </a:p>
          </p:txBody>
        </p:sp>
        <p:sp>
          <p:nvSpPr>
            <p:cNvPr id="36" name="Flowchart: Process 35"/>
            <p:cNvSpPr/>
            <p:nvPr/>
          </p:nvSpPr>
          <p:spPr bwMode="auto">
            <a:xfrm>
              <a:off x="1589971" y="1516170"/>
              <a:ext cx="2255779" cy="1400716"/>
            </a:xfrm>
            <a:prstGeom prst="flowChartProcess">
              <a:avLst/>
            </a:prstGeom>
            <a:solidFill>
              <a:schemeClr val="accent2"/>
            </a:solidFill>
            <a:ln w="50800" cap="rnd">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200" b="1" dirty="0" smtClean="0">
                  <a:solidFill>
                    <a:schemeClr val="bg1"/>
                  </a:solidFill>
                </a:rPr>
                <a:t>Controller</a:t>
              </a:r>
            </a:p>
          </p:txBody>
        </p:sp>
        <p:sp>
          <p:nvSpPr>
            <p:cNvPr id="37" name="Flowchart: Process 36"/>
            <p:cNvSpPr/>
            <p:nvPr/>
          </p:nvSpPr>
          <p:spPr bwMode="auto">
            <a:xfrm>
              <a:off x="3296875" y="4506471"/>
              <a:ext cx="2255779" cy="1400716"/>
            </a:xfrm>
            <a:prstGeom prst="flowChartProcess">
              <a:avLst/>
            </a:prstGeom>
            <a:solidFill>
              <a:schemeClr val="accent2"/>
            </a:solidFill>
            <a:ln w="50800" cap="rnd">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200" b="1" dirty="0" smtClean="0">
                  <a:solidFill>
                    <a:schemeClr val="bg1"/>
                  </a:solidFill>
                </a:rPr>
                <a:t>Model</a:t>
              </a:r>
            </a:p>
          </p:txBody>
        </p:sp>
        <p:sp>
          <p:nvSpPr>
            <p:cNvPr id="38" name="Flowchart: Process 37"/>
            <p:cNvSpPr/>
            <p:nvPr/>
          </p:nvSpPr>
          <p:spPr bwMode="auto">
            <a:xfrm>
              <a:off x="23040" y="4525246"/>
              <a:ext cx="2255779" cy="1400716"/>
            </a:xfrm>
            <a:prstGeom prst="flowChartProcess">
              <a:avLst/>
            </a:prstGeom>
            <a:solidFill>
              <a:schemeClr val="accent2"/>
            </a:solidFill>
            <a:ln w="50800" cap="rnd">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200" b="1" dirty="0" smtClean="0">
                  <a:solidFill>
                    <a:schemeClr val="bg1"/>
                  </a:solidFill>
                </a:rPr>
                <a:t>View</a:t>
              </a:r>
            </a:p>
          </p:txBody>
        </p:sp>
        <p:cxnSp>
          <p:nvCxnSpPr>
            <p:cNvPr id="39" name="Straight Arrow Connector 38"/>
            <p:cNvCxnSpPr>
              <a:endCxn id="38" idx="0"/>
            </p:cNvCxnSpPr>
            <p:nvPr/>
          </p:nvCxnSpPr>
          <p:spPr>
            <a:xfrm flipH="1">
              <a:off x="1150930" y="2916886"/>
              <a:ext cx="439041" cy="160836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37" idx="0"/>
            </p:cNvCxnSpPr>
            <p:nvPr/>
          </p:nvCxnSpPr>
          <p:spPr>
            <a:xfrm>
              <a:off x="3918902" y="2916886"/>
              <a:ext cx="505863" cy="1589585"/>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2278819" y="5335332"/>
              <a:ext cx="1018056" cy="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797296" y="987552"/>
              <a:ext cx="54864" cy="563270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6757416" y="4182773"/>
              <a:ext cx="274320" cy="28636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Oval 85"/>
            <p:cNvSpPr/>
            <p:nvPr/>
          </p:nvSpPr>
          <p:spPr bwMode="auto">
            <a:xfrm>
              <a:off x="6995160" y="3963317"/>
              <a:ext cx="219456" cy="219456"/>
            </a:xfrm>
            <a:prstGeom prst="ellipse">
              <a:avLst/>
            </a:prstGeom>
            <a:solidFill>
              <a:schemeClr val="bg1"/>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MVP – Supervising Controller Pattern</a:t>
            </a:r>
            <a:endParaRPr lang="en-US" dirty="0"/>
          </a:p>
        </p:txBody>
      </p:sp>
      <p:sp>
        <p:nvSpPr>
          <p:cNvPr id="4" name="Flowchart: Process 3"/>
          <p:cNvSpPr/>
          <p:nvPr/>
        </p:nvSpPr>
        <p:spPr bwMode="auto">
          <a:xfrm>
            <a:off x="4645174" y="1725972"/>
            <a:ext cx="2898476" cy="1345721"/>
          </a:xfrm>
          <a:prstGeom prst="flowChartProcess">
            <a:avLst/>
          </a:prstGeom>
          <a:solidFill>
            <a:schemeClr val="accent2"/>
          </a:solidFill>
          <a:ln w="50800" cap="rnd">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200" b="1" dirty="0" smtClean="0">
                <a:solidFill>
                  <a:schemeClr val="bg1"/>
                </a:solidFill>
              </a:rPr>
              <a:t>Presenter</a:t>
            </a:r>
          </a:p>
        </p:txBody>
      </p:sp>
      <p:sp>
        <p:nvSpPr>
          <p:cNvPr id="5" name="Flowchart: Process 4"/>
          <p:cNvSpPr/>
          <p:nvPr/>
        </p:nvSpPr>
        <p:spPr bwMode="auto">
          <a:xfrm>
            <a:off x="8164571" y="4345526"/>
            <a:ext cx="2898476" cy="1345721"/>
          </a:xfrm>
          <a:prstGeom prst="flowChartProcess">
            <a:avLst/>
          </a:prstGeom>
          <a:solidFill>
            <a:schemeClr val="accent2"/>
          </a:solidFill>
          <a:ln w="50800" cap="rnd">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200" b="1" dirty="0" smtClean="0">
                <a:solidFill>
                  <a:schemeClr val="bg1"/>
                </a:solidFill>
              </a:rPr>
              <a:t>Model</a:t>
            </a:r>
          </a:p>
        </p:txBody>
      </p:sp>
      <p:cxnSp>
        <p:nvCxnSpPr>
          <p:cNvPr id="8" name="Straight Arrow Connector 7"/>
          <p:cNvCxnSpPr/>
          <p:nvPr/>
        </p:nvCxnSpPr>
        <p:spPr>
          <a:xfrm rot="5400000" flipH="1" flipV="1">
            <a:off x="3663461" y="3359130"/>
            <a:ext cx="1289538" cy="715109"/>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H="1">
            <a:off x="7203830" y="3406024"/>
            <a:ext cx="1266095" cy="597876"/>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194560" y="1958222"/>
            <a:ext cx="2436058" cy="1940243"/>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0"/>
            <a:endCxn id="4" idx="3"/>
          </p:cNvCxnSpPr>
          <p:nvPr/>
        </p:nvCxnSpPr>
        <p:spPr>
          <a:xfrm rot="16200000" flipV="1">
            <a:off x="7605384" y="2337100"/>
            <a:ext cx="1946693" cy="2070159"/>
          </a:xfrm>
          <a:prstGeom prst="curvedConnector2">
            <a:avLst/>
          </a:prstGeom>
          <a:ln w="762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4" name="Flowchart: Process 33"/>
          <p:cNvSpPr/>
          <p:nvPr/>
        </p:nvSpPr>
        <p:spPr bwMode="auto">
          <a:xfrm>
            <a:off x="1090248" y="4392418"/>
            <a:ext cx="2898476" cy="1345721"/>
          </a:xfrm>
          <a:prstGeom prst="flowChartProcess">
            <a:avLst/>
          </a:prstGeom>
          <a:solidFill>
            <a:schemeClr val="accent2"/>
          </a:solidFill>
          <a:ln w="50800" cap="rnd">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200" b="1" dirty="0" smtClean="0">
                <a:solidFill>
                  <a:schemeClr val="bg1"/>
                </a:solidFill>
              </a:rPr>
              <a:t>View</a:t>
            </a:r>
          </a:p>
        </p:txBody>
      </p:sp>
      <p:cxnSp>
        <p:nvCxnSpPr>
          <p:cNvPr id="14" name="Straight Arrow Connector 13"/>
          <p:cNvCxnSpPr/>
          <p:nvPr/>
        </p:nvCxnSpPr>
        <p:spPr>
          <a:xfrm>
            <a:off x="3997569" y="5393085"/>
            <a:ext cx="4161693" cy="46892"/>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a:off x="3974124" y="4631084"/>
            <a:ext cx="4173417" cy="23446"/>
          </a:xfrm>
          <a:prstGeom prst="straightConnector1">
            <a:avLst/>
          </a:prstGeom>
          <a:ln w="762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737360" y="4117921"/>
            <a:ext cx="274320" cy="28636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bwMode="auto">
          <a:xfrm>
            <a:off x="1975104" y="3898465"/>
            <a:ext cx="219456" cy="219456"/>
          </a:xfrm>
          <a:prstGeom prst="ellipse">
            <a:avLst/>
          </a:prstGeom>
          <a:solidFill>
            <a:schemeClr val="bg1"/>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SharePoint 2010 Developer Guidance</a:t>
            </a:r>
            <a:endParaRPr lang="en-US" dirty="0"/>
          </a:p>
        </p:txBody>
      </p:sp>
      <p:sp>
        <p:nvSpPr>
          <p:cNvPr id="3" name="Text Placeholder 2"/>
          <p:cNvSpPr>
            <a:spLocks noGrp="1"/>
          </p:cNvSpPr>
          <p:nvPr>
            <p:ph type="body" sz="quarter" idx="10"/>
          </p:nvPr>
        </p:nvSpPr>
        <p:spPr/>
        <p:txBody>
          <a:bodyPr/>
          <a:lstStyle/>
          <a:p>
            <a:r>
              <a:rPr lang="en-US" smtClean="0"/>
              <a:t>MVP Class Diagram and Flow of Execution for the SandBox Execution Model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3680" y="2371798"/>
            <a:ext cx="5311522" cy="433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3" y="2371798"/>
            <a:ext cx="5715000" cy="4334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457652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MVP Using ASP.Net Web Forms</a:t>
            </a:r>
            <a:endParaRPr lang="en-US" dirty="0"/>
          </a:p>
        </p:txBody>
      </p:sp>
      <p:sp>
        <p:nvSpPr>
          <p:cNvPr id="3" name="Subtitle 2"/>
          <p:cNvSpPr>
            <a:spLocks noGrp="1"/>
          </p:cNvSpPr>
          <p:nvPr>
            <p:ph type="subTitle" idx="1"/>
          </p:nvPr>
        </p:nvSpPr>
        <p:spPr/>
        <p:txBody>
          <a:bodyPr/>
          <a:lstStyle/>
          <a:p>
            <a:r>
              <a:rPr lang="en-US" smtClean="0"/>
              <a:t>Name</a:t>
            </a:r>
          </a:p>
          <a:p>
            <a:r>
              <a:rPr lang="en-US" smtClean="0"/>
              <a:t>Title</a:t>
            </a:r>
          </a:p>
          <a:p>
            <a:r>
              <a:rPr lang="en-US" smtClean="0"/>
              <a:t>Group</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Model-View-ViewModel (MVVM)</a:t>
            </a:r>
            <a:endParaRPr lang="en-US" dirty="0"/>
          </a:p>
        </p:txBody>
      </p:sp>
      <p:sp>
        <p:nvSpPr>
          <p:cNvPr id="3" name="Text Placeholder 2"/>
          <p:cNvSpPr>
            <a:spLocks noGrp="1"/>
          </p:cNvSpPr>
          <p:nvPr>
            <p:ph type="body" sz="quarter" idx="10"/>
          </p:nvPr>
        </p:nvSpPr>
        <p:spPr/>
        <p:txBody>
          <a:bodyPr/>
          <a:lstStyle/>
          <a:p>
            <a:r>
              <a:rPr lang="en-US" smtClean="0"/>
              <a:t>Largely based on MVC</a:t>
            </a:r>
          </a:p>
          <a:p>
            <a:r>
              <a:rPr lang="en-US" smtClean="0"/>
              <a:t>Specialization of the MVP pattern known as the Presentation Model</a:t>
            </a:r>
          </a:p>
          <a:p>
            <a:r>
              <a:rPr lang="en-US" smtClean="0"/>
              <a:t>Built specifically for the WPF and Silverlight environments</a:t>
            </a:r>
          </a:p>
          <a:p>
            <a:r>
              <a:rPr lang="en-US" smtClean="0"/>
              <a:t>Model and View works just like MVC</a:t>
            </a:r>
          </a:p>
          <a:p>
            <a:r>
              <a:rPr lang="en-US" smtClean="0"/>
              <a:t>ViewModel is a “Model of the View”</a:t>
            </a:r>
          </a:p>
          <a:p>
            <a:pPr lvl="1"/>
            <a:r>
              <a:rPr lang="en-US" smtClean="0"/>
              <a:t>It extends the Model with Behaviors the View could use</a:t>
            </a:r>
          </a:p>
          <a:p>
            <a:pPr lvl="1"/>
            <a:r>
              <a:rPr lang="en-US" smtClean="0"/>
              <a:t>Data Binding between View and Model</a:t>
            </a:r>
          </a:p>
          <a:p>
            <a:pPr lvl="1"/>
            <a:r>
              <a:rPr lang="en-US" smtClean="0"/>
              <a:t>Passes commands between the View and Model</a:t>
            </a:r>
          </a:p>
          <a:p>
            <a:endParaRPr lang="en-US" smtClean="0"/>
          </a:p>
          <a:p>
            <a:endParaRPr lang="en-US" smtClean="0"/>
          </a:p>
          <a:p>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MVP (Passive) vs MVVM</a:t>
            </a:r>
            <a:endParaRPr lang="en-US" dirty="0"/>
          </a:p>
        </p:txBody>
      </p:sp>
      <p:grpSp>
        <p:nvGrpSpPr>
          <p:cNvPr id="7" name="Group 6"/>
          <p:cNvGrpSpPr/>
          <p:nvPr/>
        </p:nvGrpSpPr>
        <p:grpSpPr>
          <a:xfrm>
            <a:off x="519113" y="1024260"/>
            <a:ext cx="11149012" cy="5372603"/>
            <a:chOff x="200763" y="967698"/>
            <a:chExt cx="11688762" cy="5632704"/>
          </a:xfrm>
        </p:grpSpPr>
        <p:sp>
          <p:nvSpPr>
            <p:cNvPr id="4" name="Flowchart: Process 3"/>
            <p:cNvSpPr/>
            <p:nvPr/>
          </p:nvSpPr>
          <p:spPr bwMode="auto">
            <a:xfrm>
              <a:off x="7449770" y="1469452"/>
              <a:ext cx="2506957" cy="1525764"/>
            </a:xfrm>
            <a:prstGeom prst="flowChartProcess">
              <a:avLst/>
            </a:prstGeom>
            <a:solidFill>
              <a:schemeClr val="accent2"/>
            </a:solidFill>
            <a:ln w="50800" cap="rnd">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200" b="1" dirty="0" err="1" smtClean="0">
                  <a:solidFill>
                    <a:schemeClr val="bg1"/>
                  </a:solidFill>
                </a:rPr>
                <a:t>ViewModel</a:t>
              </a:r>
              <a:endParaRPr lang="en-US" sz="3200" b="1" dirty="0" smtClean="0">
                <a:solidFill>
                  <a:schemeClr val="bg1"/>
                </a:solidFill>
              </a:endParaRPr>
            </a:p>
          </p:txBody>
        </p:sp>
        <p:sp>
          <p:nvSpPr>
            <p:cNvPr id="5" name="Flowchart: Process 4"/>
            <p:cNvSpPr/>
            <p:nvPr/>
          </p:nvSpPr>
          <p:spPr bwMode="auto">
            <a:xfrm>
              <a:off x="9549787" y="4552168"/>
              <a:ext cx="2303161" cy="1345721"/>
            </a:xfrm>
            <a:prstGeom prst="flowChartProcess">
              <a:avLst/>
            </a:prstGeom>
            <a:solidFill>
              <a:schemeClr val="accent2"/>
            </a:solidFill>
            <a:ln w="50800" cap="rnd">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200" b="1" dirty="0" smtClean="0">
                  <a:solidFill>
                    <a:schemeClr val="bg1"/>
                  </a:solidFill>
                </a:rPr>
                <a:t>Model</a:t>
              </a:r>
            </a:p>
          </p:txBody>
        </p:sp>
        <p:sp>
          <p:nvSpPr>
            <p:cNvPr id="6" name="Flowchart: Process 5"/>
            <p:cNvSpPr/>
            <p:nvPr/>
          </p:nvSpPr>
          <p:spPr bwMode="auto">
            <a:xfrm>
              <a:off x="5979155" y="4632461"/>
              <a:ext cx="2303696" cy="1311161"/>
            </a:xfrm>
            <a:prstGeom prst="flowChartProcess">
              <a:avLst/>
            </a:prstGeom>
            <a:solidFill>
              <a:schemeClr val="accent2"/>
            </a:solidFill>
            <a:ln w="50800" cap="rnd">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200" b="1" dirty="0" smtClean="0">
                  <a:solidFill>
                    <a:schemeClr val="bg1"/>
                  </a:solidFill>
                </a:rPr>
                <a:t>View</a:t>
              </a:r>
            </a:p>
          </p:txBody>
        </p:sp>
        <p:cxnSp>
          <p:nvCxnSpPr>
            <p:cNvPr id="8" name="Straight Arrow Connector 7"/>
            <p:cNvCxnSpPr>
              <a:stCxn id="4" idx="2"/>
            </p:cNvCxnSpPr>
            <p:nvPr/>
          </p:nvCxnSpPr>
          <p:spPr>
            <a:xfrm flipH="1">
              <a:off x="8081910" y="2995216"/>
              <a:ext cx="621339" cy="1608362"/>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9250850" y="2995216"/>
              <a:ext cx="597875" cy="155455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6"/>
            <p:cNvCxnSpPr>
              <a:endCxn id="4" idx="3"/>
            </p:cNvCxnSpPr>
            <p:nvPr/>
          </p:nvCxnSpPr>
          <p:spPr>
            <a:xfrm rot="16200000" flipV="1">
              <a:off x="9765559" y="2423503"/>
              <a:ext cx="2315135" cy="1932797"/>
            </a:xfrm>
            <a:prstGeom prst="curvedConnector2">
              <a:avLst/>
            </a:prstGeom>
            <a:ln w="762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16"/>
            <p:cNvCxnSpPr>
              <a:endCxn id="4" idx="1"/>
            </p:cNvCxnSpPr>
            <p:nvPr/>
          </p:nvCxnSpPr>
          <p:spPr>
            <a:xfrm rot="5400000" flipH="1" flipV="1">
              <a:off x="5514400" y="2697092"/>
              <a:ext cx="2400127" cy="1470613"/>
            </a:xfrm>
            <a:prstGeom prst="curvedConnector2">
              <a:avLst/>
            </a:prstGeom>
            <a:ln w="762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1" name="Flowchart: Process 40"/>
            <p:cNvSpPr/>
            <p:nvPr/>
          </p:nvSpPr>
          <p:spPr bwMode="auto">
            <a:xfrm>
              <a:off x="1815154" y="1478836"/>
              <a:ext cx="2280285" cy="1438049"/>
            </a:xfrm>
            <a:prstGeom prst="flowChartProcess">
              <a:avLst/>
            </a:prstGeom>
            <a:solidFill>
              <a:schemeClr val="accent2"/>
            </a:solidFill>
            <a:ln w="50800" cap="rnd">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200" b="1" dirty="0" smtClean="0">
                  <a:solidFill>
                    <a:schemeClr val="bg1"/>
                  </a:solidFill>
                </a:rPr>
                <a:t>Presenter</a:t>
              </a:r>
            </a:p>
          </p:txBody>
        </p:sp>
        <p:sp>
          <p:nvSpPr>
            <p:cNvPr id="42" name="Flowchart: Process 41"/>
            <p:cNvSpPr/>
            <p:nvPr/>
          </p:nvSpPr>
          <p:spPr bwMode="auto">
            <a:xfrm>
              <a:off x="3081945" y="4569018"/>
              <a:ext cx="2280285" cy="1438049"/>
            </a:xfrm>
            <a:prstGeom prst="flowChartProcess">
              <a:avLst/>
            </a:prstGeom>
            <a:solidFill>
              <a:schemeClr val="accent2"/>
            </a:solidFill>
            <a:ln w="50800" cap="rnd">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200" b="1" dirty="0" smtClean="0">
                  <a:solidFill>
                    <a:schemeClr val="bg1"/>
                  </a:solidFill>
                </a:rPr>
                <a:t>Model</a:t>
              </a:r>
            </a:p>
          </p:txBody>
        </p:sp>
        <p:cxnSp>
          <p:nvCxnSpPr>
            <p:cNvPr id="43" name="Straight Arrow Connector 42"/>
            <p:cNvCxnSpPr/>
            <p:nvPr/>
          </p:nvCxnSpPr>
          <p:spPr>
            <a:xfrm flipH="1">
              <a:off x="1078992" y="2916885"/>
              <a:ext cx="932304" cy="1124763"/>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3445589" y="2989874"/>
              <a:ext cx="649850" cy="153244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2011294" y="2916885"/>
              <a:ext cx="676638" cy="1630585"/>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16"/>
            <p:cNvCxnSpPr>
              <a:endCxn id="41" idx="3"/>
            </p:cNvCxnSpPr>
            <p:nvPr/>
          </p:nvCxnSpPr>
          <p:spPr>
            <a:xfrm rot="16200000" flipV="1">
              <a:off x="3441558" y="2851742"/>
              <a:ext cx="2405716" cy="1097954"/>
            </a:xfrm>
            <a:prstGeom prst="curvedConnector2">
              <a:avLst/>
            </a:prstGeom>
            <a:ln w="762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9" name="Flowchart: Process 48"/>
            <p:cNvSpPr/>
            <p:nvPr/>
          </p:nvSpPr>
          <p:spPr bwMode="auto">
            <a:xfrm>
              <a:off x="200763" y="4547469"/>
              <a:ext cx="2280285" cy="1438049"/>
            </a:xfrm>
            <a:prstGeom prst="flowChartProcess">
              <a:avLst/>
            </a:prstGeom>
            <a:solidFill>
              <a:schemeClr val="accent2"/>
            </a:solidFill>
            <a:ln w="50800" cap="rnd">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200" b="1" dirty="0" smtClean="0">
                  <a:solidFill>
                    <a:schemeClr val="bg1"/>
                  </a:solidFill>
                </a:rPr>
                <a:t>View</a:t>
              </a:r>
            </a:p>
          </p:txBody>
        </p:sp>
        <p:cxnSp>
          <p:nvCxnSpPr>
            <p:cNvPr id="71" name="Straight Connector 70"/>
            <p:cNvCxnSpPr/>
            <p:nvPr/>
          </p:nvCxnSpPr>
          <p:spPr>
            <a:xfrm>
              <a:off x="5742432" y="967698"/>
              <a:ext cx="54864" cy="563270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658368" y="4261104"/>
              <a:ext cx="274320" cy="28636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84" name="Oval 83"/>
            <p:cNvSpPr/>
            <p:nvPr/>
          </p:nvSpPr>
          <p:spPr bwMode="auto">
            <a:xfrm>
              <a:off x="896112" y="4041648"/>
              <a:ext cx="219456" cy="219456"/>
            </a:xfrm>
            <a:prstGeom prst="ellipse">
              <a:avLst/>
            </a:prstGeom>
            <a:solidFill>
              <a:schemeClr val="bg1"/>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MVVM Using Silverlight</a:t>
            </a:r>
            <a:endParaRPr lang="en-US" dirty="0"/>
          </a:p>
        </p:txBody>
      </p:sp>
      <p:sp>
        <p:nvSpPr>
          <p:cNvPr id="3" name="Subtitle 2"/>
          <p:cNvSpPr>
            <a:spLocks noGrp="1"/>
          </p:cNvSpPr>
          <p:nvPr>
            <p:ph type="subTitle" idx="1"/>
          </p:nvPr>
        </p:nvSpPr>
        <p:spPr/>
        <p:txBody>
          <a:bodyPr/>
          <a:lstStyle/>
          <a:p>
            <a:r>
              <a:rPr lang="en-US" dirty="0" smtClean="0"/>
              <a:t>Name</a:t>
            </a:r>
          </a:p>
          <a:p>
            <a:r>
              <a:rPr lang="en-US" dirty="0" smtClean="0"/>
              <a:t>Title</a:t>
            </a:r>
          </a:p>
          <a:p>
            <a:r>
              <a:rPr lang="en-US" dirty="0" smtClean="0"/>
              <a:t>Group</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To Use Where</a:t>
            </a:r>
            <a:br>
              <a:rPr lang="en-US" smtClean="0"/>
            </a:br>
            <a:endParaRPr lang="en-US" dirty="0"/>
          </a:p>
        </p:txBody>
      </p:sp>
      <p:sp>
        <p:nvSpPr>
          <p:cNvPr id="3" name="Text Placeholder 2"/>
          <p:cNvSpPr>
            <a:spLocks noGrp="1"/>
          </p:cNvSpPr>
          <p:nvPr>
            <p:ph type="body" sz="quarter" idx="10"/>
          </p:nvPr>
        </p:nvSpPr>
        <p:spPr/>
        <p:txBody>
          <a:bodyPr/>
          <a:lstStyle/>
          <a:p>
            <a:r>
              <a:rPr lang="en-US" smtClean="0"/>
              <a:t>Model-View-Controller (MVC) pattern</a:t>
            </a:r>
          </a:p>
          <a:p>
            <a:pPr lvl="1"/>
            <a:r>
              <a:rPr lang="en-US" smtClean="0"/>
              <a:t>ASP.Net MVC 3 </a:t>
            </a:r>
          </a:p>
          <a:p>
            <a:pPr lvl="1"/>
            <a:r>
              <a:rPr lang="en-US" smtClean="0"/>
              <a:t>Disconnected Web Based Applications</a:t>
            </a:r>
          </a:p>
          <a:p>
            <a:r>
              <a:rPr lang="en-US" smtClean="0"/>
              <a:t>Model-View-Presenter (MVP) pattern</a:t>
            </a:r>
          </a:p>
          <a:p>
            <a:pPr lvl="1"/>
            <a:r>
              <a:rPr lang="en-US" smtClean="0"/>
              <a:t>Web Forms/SharePoint, Windows Forms </a:t>
            </a:r>
          </a:p>
          <a:p>
            <a:pPr lvl="1"/>
            <a:r>
              <a:rPr lang="en-US" smtClean="0"/>
              <a:t>UI state logic already wired up</a:t>
            </a:r>
          </a:p>
          <a:p>
            <a:r>
              <a:rPr lang="en-US" smtClean="0"/>
              <a:t>Model-View-ViewModel (MVVM) pattern</a:t>
            </a:r>
          </a:p>
          <a:p>
            <a:pPr lvl="1"/>
            <a:r>
              <a:rPr lang="en-US" smtClean="0"/>
              <a:t>Silverlight, WPF</a:t>
            </a:r>
          </a:p>
          <a:p>
            <a:pPr lvl="1"/>
            <a:r>
              <a:rPr lang="en-US" smtClean="0"/>
              <a:t>Two way data-binding</a:t>
            </a:r>
            <a:endParaRPr lang="en-US" dirty="0"/>
          </a:p>
        </p:txBody>
      </p:sp>
    </p:spTree>
    <p:extLst>
      <p:ext uri="{BB962C8B-B14F-4D97-AF65-F5344CB8AC3E}">
        <p14:creationId xmlns:p14="http://schemas.microsoft.com/office/powerpoint/2010/main" val="273438711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ARC Track Resources</a:t>
            </a:r>
            <a:endParaRPr lang="en-US" dirty="0"/>
          </a:p>
        </p:txBody>
      </p:sp>
      <p:sp>
        <p:nvSpPr>
          <p:cNvPr id="5" name="Content Placeholder 4"/>
          <p:cNvSpPr>
            <a:spLocks noGrp="1"/>
          </p:cNvSpPr>
          <p:nvPr>
            <p:ph type="body" sz="quarter" idx="10"/>
          </p:nvPr>
        </p:nvSpPr>
        <p:spPr/>
        <p:txBody>
          <a:bodyPr/>
          <a:lstStyle/>
          <a:p>
            <a:r>
              <a:rPr lang="en-US" smtClean="0">
                <a:hlinkClick r:id="rId2"/>
              </a:rPr>
              <a:t>http://www.microsoft.com/visualstudio</a:t>
            </a:r>
            <a:r>
              <a:rPr lang="en-US" smtClean="0"/>
              <a:t> </a:t>
            </a:r>
          </a:p>
          <a:p>
            <a:r>
              <a:rPr lang="en-US" smtClean="0">
                <a:hlinkClick r:id="rId3"/>
              </a:rPr>
              <a:t>http://www.microsoft.com/visualstudio/en-us/lightswitch</a:t>
            </a:r>
            <a:r>
              <a:rPr lang="en-US" smtClean="0"/>
              <a:t> </a:t>
            </a:r>
          </a:p>
          <a:p>
            <a:r>
              <a:rPr lang="en-US" smtClean="0">
                <a:hlinkClick r:id="rId4"/>
              </a:rPr>
              <a:t>http://www.microsoft.com/expression/</a:t>
            </a:r>
            <a:endParaRPr lang="en-US" smtClean="0"/>
          </a:p>
          <a:p>
            <a:r>
              <a:rPr lang="en-US" smtClean="0">
                <a:hlinkClick r:id="rId5"/>
              </a:rPr>
              <a:t>http://blogs.msdn.com/b/somasegar/</a:t>
            </a:r>
            <a:endParaRPr lang="en-US" smtClean="0"/>
          </a:p>
          <a:p>
            <a:r>
              <a:rPr lang="en-US" smtClean="0">
                <a:hlinkClick r:id="rId6"/>
              </a:rPr>
              <a:t>http://blogs.msdn.com/b/bharry/</a:t>
            </a:r>
            <a:endParaRPr lang="en-US" smtClean="0"/>
          </a:p>
          <a:p>
            <a:r>
              <a:rPr lang="en-US" smtClean="0">
                <a:hlinkClick r:id="rId7"/>
              </a:rPr>
              <a:t>http://www.microsoft.com/sqlserver/en/us/default.aspx</a:t>
            </a:r>
            <a:endParaRPr lang="en-US" smtClean="0"/>
          </a:p>
          <a:p>
            <a:r>
              <a:rPr lang="en-US" smtClean="0">
                <a:hlinkClick r:id="rId8"/>
              </a:rPr>
              <a:t>http://www.facebook.com/visualstudio</a:t>
            </a:r>
            <a:r>
              <a:rPr lang="en-US" smtClean="0"/>
              <a:t> </a:t>
            </a:r>
          </a:p>
          <a:p>
            <a:endParaRPr lang="en-US" dirty="0"/>
          </a:p>
        </p:txBody>
      </p:sp>
    </p:spTree>
    <p:extLst>
      <p:ext uri="{BB962C8B-B14F-4D97-AF65-F5344CB8AC3E}">
        <p14:creationId xmlns:p14="http://schemas.microsoft.com/office/powerpoint/2010/main" val="259472639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This Session Is And What It Is Not</a:t>
            </a:r>
            <a:endParaRPr lang="en-US" dirty="0"/>
          </a:p>
        </p:txBody>
      </p:sp>
      <p:sp>
        <p:nvSpPr>
          <p:cNvPr id="3" name="Text Placeholder 2"/>
          <p:cNvSpPr>
            <a:spLocks noGrp="1"/>
          </p:cNvSpPr>
          <p:nvPr>
            <p:ph type="body" sz="quarter" idx="10"/>
          </p:nvPr>
        </p:nvSpPr>
        <p:spPr>
          <a:xfrm>
            <a:off x="519112" y="1447799"/>
            <a:ext cx="11149013" cy="3182410"/>
          </a:xfrm>
        </p:spPr>
        <p:txBody>
          <a:bodyPr/>
          <a:lstStyle/>
          <a:p>
            <a:r>
              <a:rPr lang="en-US" dirty="0"/>
              <a:t>It is:</a:t>
            </a:r>
          </a:p>
          <a:p>
            <a:pPr lvl="1"/>
            <a:r>
              <a:rPr lang="en-US" dirty="0"/>
              <a:t>An investigation of how different software architecture patterns relate to different Microsoft developer technologies</a:t>
            </a:r>
          </a:p>
          <a:p>
            <a:pPr lvl="1"/>
            <a:r>
              <a:rPr lang="en-US" dirty="0"/>
              <a:t>A what to use where </a:t>
            </a:r>
            <a:r>
              <a:rPr lang="en-US" dirty="0" smtClean="0"/>
              <a:t>discussion</a:t>
            </a:r>
            <a:endParaRPr lang="en-US" dirty="0"/>
          </a:p>
          <a:p>
            <a:r>
              <a:rPr lang="en-US" dirty="0"/>
              <a:t>It is not:</a:t>
            </a:r>
          </a:p>
          <a:p>
            <a:pPr lvl="1"/>
            <a:r>
              <a:rPr lang="en-US" dirty="0"/>
              <a:t>An exhaustive architectural discussion of  software patterns with a bunch of mental pontifications.</a:t>
            </a:r>
          </a:p>
        </p:txBody>
      </p:sp>
    </p:spTree>
    <p:extLst>
      <p:ext uri="{BB962C8B-B14F-4D97-AF65-F5344CB8AC3E}">
        <p14:creationId xmlns:p14="http://schemas.microsoft.com/office/powerpoint/2010/main" val="42179541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250464704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57806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0363781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947840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Overview</a:t>
            </a:r>
            <a:endParaRPr lang="en-US" dirty="0"/>
          </a:p>
        </p:txBody>
      </p:sp>
      <p:sp>
        <p:nvSpPr>
          <p:cNvPr id="3" name="Text Placeholder 2"/>
          <p:cNvSpPr>
            <a:spLocks noGrp="1"/>
          </p:cNvSpPr>
          <p:nvPr>
            <p:ph type="body" sz="quarter" idx="10"/>
          </p:nvPr>
        </p:nvSpPr>
        <p:spPr>
          <a:xfrm>
            <a:off x="519112" y="1447799"/>
            <a:ext cx="11149013" cy="5558445"/>
          </a:xfrm>
        </p:spPr>
        <p:txBody>
          <a:bodyPr/>
          <a:lstStyle/>
          <a:p>
            <a:r>
              <a:rPr lang="en-US" dirty="0" smtClean="0"/>
              <a:t>What, why, how of Model-view-controller(C) or presenter(P) or View Model(VM) architecture patterns</a:t>
            </a:r>
          </a:p>
          <a:p>
            <a:r>
              <a:rPr lang="en-US" dirty="0" smtClean="0"/>
              <a:t>Model-View-Controller (MVC) pattern</a:t>
            </a:r>
          </a:p>
          <a:p>
            <a:pPr lvl="1"/>
            <a:r>
              <a:rPr lang="en-US" dirty="0" err="1" smtClean="0"/>
              <a:t>ASP.Net</a:t>
            </a:r>
            <a:r>
              <a:rPr lang="en-US" dirty="0" smtClean="0"/>
              <a:t> MVC 3 example</a:t>
            </a:r>
          </a:p>
          <a:p>
            <a:r>
              <a:rPr lang="en-US" dirty="0" smtClean="0"/>
              <a:t>Model-View-Presenter (MVP) pattern</a:t>
            </a:r>
          </a:p>
          <a:p>
            <a:pPr lvl="1"/>
            <a:r>
              <a:rPr lang="en-US" dirty="0" smtClean="0"/>
              <a:t>Web Forms/SharePoint example</a:t>
            </a:r>
          </a:p>
          <a:p>
            <a:r>
              <a:rPr lang="en-US" dirty="0" smtClean="0"/>
              <a:t>Model-View-</a:t>
            </a:r>
            <a:r>
              <a:rPr lang="en-US" dirty="0" err="1" smtClean="0"/>
              <a:t>ViewModel</a:t>
            </a:r>
            <a:r>
              <a:rPr lang="en-US" dirty="0" smtClean="0"/>
              <a:t> (MVVM) pattern</a:t>
            </a:r>
          </a:p>
          <a:p>
            <a:pPr lvl="1"/>
            <a:r>
              <a:rPr lang="en-US" dirty="0" smtClean="0"/>
              <a:t>Silverlight example</a:t>
            </a:r>
          </a:p>
          <a:p>
            <a:r>
              <a:rPr lang="en-US" dirty="0" smtClean="0"/>
              <a:t>What to use where</a:t>
            </a:r>
          </a:p>
          <a:p>
            <a:endParaRPr lang="en-US" dirty="0" smtClean="0"/>
          </a:p>
          <a:p>
            <a:endParaRPr lang="en-US" dirty="0"/>
          </a:p>
        </p:txBody>
      </p:sp>
    </p:spTree>
    <p:extLst>
      <p:ext uri="{BB962C8B-B14F-4D97-AF65-F5344CB8AC3E}">
        <p14:creationId xmlns:p14="http://schemas.microsoft.com/office/powerpoint/2010/main" val="85049094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Model/View/(C or VM or P)</a:t>
            </a:r>
            <a:endParaRPr lang="en-US" dirty="0"/>
          </a:p>
        </p:txBody>
      </p:sp>
      <p:sp>
        <p:nvSpPr>
          <p:cNvPr id="3" name="Text Placeholder 2"/>
          <p:cNvSpPr>
            <a:spLocks noGrp="1"/>
          </p:cNvSpPr>
          <p:nvPr>
            <p:ph type="body" sz="quarter" idx="10"/>
          </p:nvPr>
        </p:nvSpPr>
        <p:spPr>
          <a:xfrm>
            <a:off x="519112" y="1447799"/>
            <a:ext cx="11149013" cy="4850559"/>
          </a:xfrm>
        </p:spPr>
        <p:txBody>
          <a:bodyPr/>
          <a:lstStyle/>
          <a:p>
            <a:r>
              <a:rPr lang="en-US" dirty="0" smtClean="0"/>
              <a:t>Patterns that describe a modular approach to </a:t>
            </a:r>
            <a:br>
              <a:rPr lang="en-US" dirty="0" smtClean="0"/>
            </a:br>
            <a:r>
              <a:rPr lang="en-US" dirty="0" smtClean="0"/>
              <a:t>software development</a:t>
            </a:r>
          </a:p>
          <a:p>
            <a:r>
              <a:rPr lang="en-US" dirty="0" smtClean="0"/>
              <a:t>Modules include:</a:t>
            </a:r>
          </a:p>
          <a:p>
            <a:pPr lvl="1"/>
            <a:r>
              <a:rPr lang="en-US" dirty="0" smtClean="0"/>
              <a:t>Model – Data</a:t>
            </a:r>
          </a:p>
          <a:p>
            <a:pPr lvl="1"/>
            <a:r>
              <a:rPr lang="en-US" dirty="0" smtClean="0"/>
              <a:t>View – Presentation Layer</a:t>
            </a:r>
          </a:p>
          <a:p>
            <a:pPr lvl="1"/>
            <a:r>
              <a:rPr lang="en-US" dirty="0" smtClean="0"/>
              <a:t>C or VM or P – Glue Logic</a:t>
            </a:r>
          </a:p>
          <a:p>
            <a:r>
              <a:rPr lang="en-US" dirty="0" smtClean="0"/>
              <a:t>They are based upon a “Separation of Duties”</a:t>
            </a:r>
          </a:p>
          <a:p>
            <a:pPr lvl="1"/>
            <a:r>
              <a:rPr lang="en-US" dirty="0" smtClean="0"/>
              <a:t>Seen in many other types </a:t>
            </a:r>
            <a:r>
              <a:rPr lang="en-US" dirty="0" err="1" smtClean="0"/>
              <a:t>o,f</a:t>
            </a:r>
            <a:r>
              <a:rPr lang="en-US" dirty="0" smtClean="0"/>
              <a:t> system frameworks</a:t>
            </a:r>
          </a:p>
          <a:p>
            <a:r>
              <a:rPr lang="en-US" dirty="0" smtClean="0"/>
              <a:t>How is this different from </a:t>
            </a:r>
            <a:r>
              <a:rPr lang="en-US" dirty="0" err="1" smtClean="0"/>
              <a:t>nTier</a:t>
            </a:r>
            <a:r>
              <a:rPr lang="en-US" dirty="0" smtClean="0"/>
              <a:t> development in the 90’s - anybody remember Distributed </a:t>
            </a:r>
            <a:r>
              <a:rPr lang="en-US" dirty="0" err="1" smtClean="0"/>
              <a:t>interNet</a:t>
            </a:r>
            <a:r>
              <a:rPr lang="en-US" dirty="0" smtClean="0"/>
              <a:t> Architecture (DNA)</a:t>
            </a:r>
            <a:endParaRPr lang="en-US" dirty="0"/>
          </a:p>
        </p:txBody>
      </p:sp>
    </p:spTree>
    <p:extLst>
      <p:ext uri="{BB962C8B-B14F-4D97-AF65-F5344CB8AC3E}">
        <p14:creationId xmlns:p14="http://schemas.microsoft.com/office/powerpoint/2010/main" val="296051621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Why  Model-View-(C or VM or P)</a:t>
            </a:r>
            <a:endParaRPr lang="en-US" dirty="0"/>
          </a:p>
        </p:txBody>
      </p:sp>
      <p:sp>
        <p:nvSpPr>
          <p:cNvPr id="3" name="Text Placeholder 2"/>
          <p:cNvSpPr>
            <a:spLocks noGrp="1"/>
          </p:cNvSpPr>
          <p:nvPr>
            <p:ph type="body" sz="quarter" idx="10"/>
          </p:nvPr>
        </p:nvSpPr>
        <p:spPr>
          <a:xfrm>
            <a:off x="519112" y="1447799"/>
            <a:ext cx="11149013" cy="3797963"/>
          </a:xfrm>
        </p:spPr>
        <p:txBody>
          <a:bodyPr/>
          <a:lstStyle/>
          <a:p>
            <a:r>
              <a:rPr lang="en-US" dirty="0" smtClean="0"/>
              <a:t>The Patterns all have similar goals, however, achieve </a:t>
            </a:r>
            <a:br>
              <a:rPr lang="en-US" dirty="0" smtClean="0"/>
            </a:br>
            <a:r>
              <a:rPr lang="en-US" dirty="0" smtClean="0"/>
              <a:t>them in different ways</a:t>
            </a:r>
          </a:p>
          <a:p>
            <a:r>
              <a:rPr lang="en-US" dirty="0" smtClean="0"/>
              <a:t>The Patterns goals are to increase:</a:t>
            </a:r>
          </a:p>
          <a:p>
            <a:pPr lvl="1"/>
            <a:r>
              <a:rPr lang="en-US" dirty="0" smtClean="0"/>
              <a:t>Modularity</a:t>
            </a:r>
          </a:p>
          <a:p>
            <a:pPr lvl="1"/>
            <a:r>
              <a:rPr lang="en-US" dirty="0" smtClean="0"/>
              <a:t>Flexibility</a:t>
            </a:r>
          </a:p>
          <a:p>
            <a:pPr lvl="1"/>
            <a:r>
              <a:rPr lang="en-US" dirty="0" smtClean="0"/>
              <a:t>Testability</a:t>
            </a:r>
          </a:p>
          <a:p>
            <a:pPr lvl="1"/>
            <a:r>
              <a:rPr lang="en-US" dirty="0" smtClean="0"/>
              <a:t>Maintainability</a:t>
            </a:r>
          </a:p>
          <a:p>
            <a:pPr lvl="1"/>
            <a:endParaRPr lang="en-US" dirty="0"/>
          </a:p>
        </p:txBody>
      </p:sp>
    </p:spTree>
    <p:extLst>
      <p:ext uri="{BB962C8B-B14F-4D97-AF65-F5344CB8AC3E}">
        <p14:creationId xmlns:p14="http://schemas.microsoft.com/office/powerpoint/2010/main" val="60622587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Model-View-Controller (MVC)</a:t>
            </a:r>
            <a:endParaRPr lang="en-US" dirty="0"/>
          </a:p>
        </p:txBody>
      </p:sp>
      <p:sp>
        <p:nvSpPr>
          <p:cNvPr id="3" name="Text Placeholder 2"/>
          <p:cNvSpPr>
            <a:spLocks noGrp="1"/>
          </p:cNvSpPr>
          <p:nvPr>
            <p:ph type="body" sz="quarter" idx="10"/>
          </p:nvPr>
        </p:nvSpPr>
        <p:spPr>
          <a:xfrm>
            <a:off x="519112" y="1447799"/>
            <a:ext cx="11149013" cy="4641271"/>
          </a:xfrm>
        </p:spPr>
        <p:txBody>
          <a:bodyPr/>
          <a:lstStyle/>
          <a:p>
            <a:r>
              <a:rPr lang="en-US" dirty="0" smtClean="0"/>
              <a:t>First described in 1979 for Smalltalk at Xerox PARC</a:t>
            </a:r>
          </a:p>
          <a:p>
            <a:r>
              <a:rPr lang="en-US" dirty="0" smtClean="0"/>
              <a:t>Controller is centerpiece that decouples the Model </a:t>
            </a:r>
            <a:br>
              <a:rPr lang="en-US" dirty="0" smtClean="0"/>
            </a:br>
            <a:r>
              <a:rPr lang="en-US" dirty="0" smtClean="0"/>
              <a:t>and View</a:t>
            </a:r>
          </a:p>
          <a:p>
            <a:r>
              <a:rPr lang="en-US" dirty="0" smtClean="0"/>
              <a:t>Control flow:</a:t>
            </a:r>
          </a:p>
          <a:p>
            <a:pPr lvl="1"/>
            <a:r>
              <a:rPr lang="en-US" dirty="0" smtClean="0"/>
              <a:t>User interaction event</a:t>
            </a:r>
          </a:p>
          <a:p>
            <a:pPr lvl="1"/>
            <a:r>
              <a:rPr lang="en-US" dirty="0" smtClean="0"/>
              <a:t>Controller handles  event and converts it to a user action the Model can understand</a:t>
            </a:r>
          </a:p>
          <a:p>
            <a:pPr lvl="1"/>
            <a:r>
              <a:rPr lang="en-US" dirty="0" smtClean="0"/>
              <a:t>Model manages the behavior and data of the application domain</a:t>
            </a:r>
          </a:p>
          <a:p>
            <a:pPr lvl="1"/>
            <a:r>
              <a:rPr lang="en-US" dirty="0" smtClean="0"/>
              <a:t>The View interacts with the Controller and Model to generate a user interface</a:t>
            </a: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Client/Server (DNA) vs MVC</a:t>
            </a:r>
            <a:endParaRPr lang="en-US" dirty="0"/>
          </a:p>
        </p:txBody>
      </p:sp>
      <p:sp>
        <p:nvSpPr>
          <p:cNvPr id="4" name="Flowchart: Process 3"/>
          <p:cNvSpPr/>
          <p:nvPr/>
        </p:nvSpPr>
        <p:spPr bwMode="auto">
          <a:xfrm>
            <a:off x="7520656" y="1762548"/>
            <a:ext cx="2255779" cy="1400716"/>
          </a:xfrm>
          <a:prstGeom prst="flowChartProcess">
            <a:avLst/>
          </a:prstGeom>
          <a:solidFill>
            <a:schemeClr val="accent2"/>
          </a:solidFill>
          <a:ln w="50800" cap="rnd">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200" b="1" dirty="0" smtClean="0">
                <a:solidFill>
                  <a:schemeClr val="bg1"/>
                </a:solidFill>
              </a:rPr>
              <a:t>Controller</a:t>
            </a:r>
          </a:p>
        </p:txBody>
      </p:sp>
      <p:sp>
        <p:nvSpPr>
          <p:cNvPr id="5" name="Flowchart: Process 4"/>
          <p:cNvSpPr/>
          <p:nvPr/>
        </p:nvSpPr>
        <p:spPr bwMode="auto">
          <a:xfrm>
            <a:off x="9154408" y="4533393"/>
            <a:ext cx="2255779" cy="1400716"/>
          </a:xfrm>
          <a:prstGeom prst="flowChartProcess">
            <a:avLst/>
          </a:prstGeom>
          <a:solidFill>
            <a:schemeClr val="accent2"/>
          </a:solidFill>
          <a:ln w="50800" cap="rnd">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200" b="1" dirty="0" smtClean="0">
                <a:solidFill>
                  <a:schemeClr val="bg1"/>
                </a:solidFill>
              </a:rPr>
              <a:t>Model</a:t>
            </a:r>
          </a:p>
        </p:txBody>
      </p:sp>
      <p:sp>
        <p:nvSpPr>
          <p:cNvPr id="6" name="Flowchart: Process 5"/>
          <p:cNvSpPr/>
          <p:nvPr/>
        </p:nvSpPr>
        <p:spPr bwMode="auto">
          <a:xfrm>
            <a:off x="6026877" y="4552168"/>
            <a:ext cx="2255779" cy="1400716"/>
          </a:xfrm>
          <a:prstGeom prst="flowChartProcess">
            <a:avLst/>
          </a:prstGeom>
          <a:solidFill>
            <a:schemeClr val="accent2"/>
          </a:solidFill>
          <a:ln w="50800" cap="rnd">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200" b="1" dirty="0" smtClean="0">
                <a:solidFill>
                  <a:schemeClr val="bg1"/>
                </a:solidFill>
              </a:rPr>
              <a:t>View</a:t>
            </a:r>
          </a:p>
        </p:txBody>
      </p:sp>
      <p:cxnSp>
        <p:nvCxnSpPr>
          <p:cNvPr id="8" name="Straight Arrow Connector 7"/>
          <p:cNvCxnSpPr>
            <a:endCxn id="6" idx="0"/>
          </p:cNvCxnSpPr>
          <p:nvPr/>
        </p:nvCxnSpPr>
        <p:spPr>
          <a:xfrm flipH="1">
            <a:off x="7154767" y="3192760"/>
            <a:ext cx="411545" cy="135940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5" idx="0"/>
          </p:cNvCxnSpPr>
          <p:nvPr/>
        </p:nvCxnSpPr>
        <p:spPr>
          <a:xfrm>
            <a:off x="9793174" y="3192760"/>
            <a:ext cx="489124" cy="1340633"/>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282656" y="5362254"/>
            <a:ext cx="871752" cy="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8" name="Flowchart: Process 37"/>
          <p:cNvSpPr/>
          <p:nvPr/>
        </p:nvSpPr>
        <p:spPr bwMode="auto">
          <a:xfrm>
            <a:off x="1820896" y="1786932"/>
            <a:ext cx="2255779" cy="1400716"/>
          </a:xfrm>
          <a:prstGeom prst="flowChartProcess">
            <a:avLst/>
          </a:prstGeom>
          <a:solidFill>
            <a:schemeClr val="accent2"/>
          </a:solidFill>
          <a:ln w="50800" cap="rnd">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200" b="1" dirty="0">
                <a:solidFill>
                  <a:schemeClr val="bg1"/>
                </a:solidFill>
              </a:rPr>
              <a:t>Client</a:t>
            </a:r>
            <a:br>
              <a:rPr lang="en-US" sz="3200" b="1" dirty="0">
                <a:solidFill>
                  <a:schemeClr val="bg1"/>
                </a:solidFill>
              </a:rPr>
            </a:br>
            <a:r>
              <a:rPr lang="en-US" b="1" dirty="0">
                <a:solidFill>
                  <a:schemeClr val="bg1"/>
                </a:solidFill>
              </a:rPr>
              <a:t>-----------------------</a:t>
            </a:r>
            <a:r>
              <a:rPr lang="en-US" sz="2800" b="1" dirty="0">
                <a:solidFill>
                  <a:schemeClr val="bg1"/>
                </a:solidFill>
              </a:rPr>
              <a:t/>
            </a:r>
            <a:br>
              <a:rPr lang="en-US" sz="2800" b="1" dirty="0">
                <a:solidFill>
                  <a:schemeClr val="bg1"/>
                </a:solidFill>
              </a:rPr>
            </a:br>
            <a:r>
              <a:rPr lang="en-US" b="1" dirty="0">
                <a:solidFill>
                  <a:schemeClr val="bg1"/>
                </a:solidFill>
              </a:rPr>
              <a:t>Business Objects</a:t>
            </a:r>
            <a:endParaRPr lang="en-US" b="1" dirty="0" smtClean="0">
              <a:solidFill>
                <a:schemeClr val="bg1"/>
              </a:solidFill>
            </a:endParaRPr>
          </a:p>
        </p:txBody>
      </p:sp>
      <p:sp>
        <p:nvSpPr>
          <p:cNvPr id="39" name="Flowchart: Process 38"/>
          <p:cNvSpPr/>
          <p:nvPr/>
        </p:nvSpPr>
        <p:spPr bwMode="auto">
          <a:xfrm>
            <a:off x="1907492" y="4533393"/>
            <a:ext cx="2255779" cy="1400716"/>
          </a:xfrm>
          <a:prstGeom prst="flowChartProcess">
            <a:avLst/>
          </a:prstGeom>
          <a:solidFill>
            <a:schemeClr val="accent2"/>
          </a:solidFill>
          <a:ln w="50800" cap="rnd">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200" b="1" dirty="0" smtClean="0">
                <a:solidFill>
                  <a:schemeClr val="bg1"/>
                </a:solidFill>
              </a:rPr>
              <a:t>Server</a:t>
            </a:r>
            <a:br>
              <a:rPr lang="en-US" sz="3200" b="1" dirty="0" smtClean="0">
                <a:solidFill>
                  <a:schemeClr val="bg1"/>
                </a:solidFill>
              </a:rPr>
            </a:br>
            <a:r>
              <a:rPr lang="en-US" sz="2000" b="1" dirty="0" smtClean="0">
                <a:solidFill>
                  <a:schemeClr val="bg1"/>
                </a:solidFill>
              </a:rPr>
              <a:t>-----------------------</a:t>
            </a:r>
            <a:r>
              <a:rPr lang="en-US" sz="3200" b="1" dirty="0" smtClean="0">
                <a:solidFill>
                  <a:schemeClr val="bg1"/>
                </a:solidFill>
              </a:rPr>
              <a:t/>
            </a:r>
            <a:br>
              <a:rPr lang="en-US" sz="3200" b="1" dirty="0" smtClean="0">
                <a:solidFill>
                  <a:schemeClr val="bg1"/>
                </a:solidFill>
              </a:rPr>
            </a:br>
            <a:r>
              <a:rPr lang="en-US" b="1" dirty="0" smtClean="0">
                <a:solidFill>
                  <a:schemeClr val="bg1"/>
                </a:solidFill>
              </a:rPr>
              <a:t>Business Objects</a:t>
            </a:r>
            <a:br>
              <a:rPr lang="en-US" b="1" dirty="0" smtClean="0">
                <a:solidFill>
                  <a:schemeClr val="bg1"/>
                </a:solidFill>
              </a:rPr>
            </a:br>
            <a:r>
              <a:rPr lang="en-US" b="1" dirty="0" smtClean="0">
                <a:solidFill>
                  <a:schemeClr val="bg1"/>
                </a:solidFill>
              </a:rPr>
              <a:t>Data</a:t>
            </a:r>
          </a:p>
        </p:txBody>
      </p:sp>
      <p:cxnSp>
        <p:nvCxnSpPr>
          <p:cNvPr id="40" name="Straight Arrow Connector 39"/>
          <p:cNvCxnSpPr/>
          <p:nvPr/>
        </p:nvCxnSpPr>
        <p:spPr>
          <a:xfrm>
            <a:off x="2954753" y="3192760"/>
            <a:ext cx="0" cy="1340633"/>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193792" y="987552"/>
            <a:ext cx="54864" cy="563270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3300080" y="3192760"/>
            <a:ext cx="0" cy="1340633"/>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19204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MVC Observer Pattern</a:t>
            </a:r>
            <a:endParaRPr lang="en-US" dirty="0"/>
          </a:p>
        </p:txBody>
      </p:sp>
      <p:sp>
        <p:nvSpPr>
          <p:cNvPr id="4" name="Flowchart: Process 3"/>
          <p:cNvSpPr/>
          <p:nvPr/>
        </p:nvSpPr>
        <p:spPr bwMode="auto">
          <a:xfrm>
            <a:off x="4645174" y="1104180"/>
            <a:ext cx="2898476" cy="1345721"/>
          </a:xfrm>
          <a:prstGeom prst="flowChartProcess">
            <a:avLst/>
          </a:prstGeom>
          <a:solidFill>
            <a:schemeClr val="accent2"/>
          </a:solidFill>
          <a:ln w="50800" cap="rnd">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200" b="1" dirty="0" smtClean="0">
                <a:solidFill>
                  <a:schemeClr val="bg1"/>
                </a:solidFill>
              </a:rPr>
              <a:t>Controller</a:t>
            </a:r>
          </a:p>
        </p:txBody>
      </p:sp>
      <p:sp>
        <p:nvSpPr>
          <p:cNvPr id="5" name="Flowchart: Process 4"/>
          <p:cNvSpPr/>
          <p:nvPr/>
        </p:nvSpPr>
        <p:spPr bwMode="auto">
          <a:xfrm>
            <a:off x="8164571" y="3723734"/>
            <a:ext cx="2898476" cy="1345721"/>
          </a:xfrm>
          <a:prstGeom prst="flowChartProcess">
            <a:avLst/>
          </a:prstGeom>
          <a:solidFill>
            <a:schemeClr val="accent2"/>
          </a:solidFill>
          <a:ln w="50800" cap="rnd">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200" b="1" dirty="0" smtClean="0">
                <a:solidFill>
                  <a:schemeClr val="bg1"/>
                </a:solidFill>
              </a:rPr>
              <a:t>Model</a:t>
            </a:r>
          </a:p>
        </p:txBody>
      </p:sp>
      <p:sp>
        <p:nvSpPr>
          <p:cNvPr id="6" name="Flowchart: Process 5"/>
          <p:cNvSpPr/>
          <p:nvPr/>
        </p:nvSpPr>
        <p:spPr bwMode="auto">
          <a:xfrm>
            <a:off x="1066801" y="3723734"/>
            <a:ext cx="2898476" cy="1345721"/>
          </a:xfrm>
          <a:prstGeom prst="flowChartProcess">
            <a:avLst/>
          </a:prstGeom>
          <a:solidFill>
            <a:schemeClr val="accent2"/>
          </a:solidFill>
          <a:ln w="50800" cap="rnd">
            <a:solidFill>
              <a:schemeClr val="bg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200" b="1" dirty="0" smtClean="0">
                <a:solidFill>
                  <a:schemeClr val="bg1"/>
                </a:solidFill>
              </a:rPr>
              <a:t>View</a:t>
            </a:r>
          </a:p>
        </p:txBody>
      </p:sp>
      <p:cxnSp>
        <p:nvCxnSpPr>
          <p:cNvPr id="8" name="Straight Arrow Connector 7"/>
          <p:cNvCxnSpPr/>
          <p:nvPr/>
        </p:nvCxnSpPr>
        <p:spPr>
          <a:xfrm rot="5400000">
            <a:off x="3669323" y="2731477"/>
            <a:ext cx="1266092" cy="67993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537940" y="2450122"/>
            <a:ext cx="597876" cy="1273615"/>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997569" y="4747847"/>
            <a:ext cx="4167002" cy="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a:off x="3953490" y="4032738"/>
            <a:ext cx="4173417" cy="23446"/>
          </a:xfrm>
          <a:prstGeom prst="straightConnector1">
            <a:avLst/>
          </a:prstGeom>
          <a:ln w="762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0"/>
            <a:endCxn id="4" idx="1"/>
          </p:cNvCxnSpPr>
          <p:nvPr/>
        </p:nvCxnSpPr>
        <p:spPr>
          <a:xfrm rot="5400000" flipH="1" flipV="1">
            <a:off x="2607260" y="1685821"/>
            <a:ext cx="1946693" cy="2129135"/>
          </a:xfrm>
          <a:prstGeom prst="curvedConnector2">
            <a:avLst/>
          </a:prstGeom>
          <a:ln w="762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ASP.Net MVC 3</a:t>
            </a:r>
            <a:endParaRPr lang="en-US" dirty="0"/>
          </a:p>
        </p:txBody>
      </p:sp>
      <p:sp>
        <p:nvSpPr>
          <p:cNvPr id="6" name="Subtitle 5"/>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TENA11_BreakoutSession_Template_16x9_Final</Template>
  <TotalTime>2185</TotalTime>
  <Words>1204</Words>
  <Application>Microsoft Office PowerPoint</Application>
  <PresentationFormat>Custom</PresentationFormat>
  <Paragraphs>170</Paragraphs>
  <Slides>23</Slides>
  <Notes>9</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TENA11_BreakoutSession_Template_16x9_Final_05132011</vt:lpstr>
      <vt:lpstr>1_White with Consolas font for code slides</vt:lpstr>
      <vt:lpstr>MVC, MVP and MVVM:  A Comparison of  Architectural Patterns</vt:lpstr>
      <vt:lpstr>What This Session Is And What It Is Not</vt:lpstr>
      <vt:lpstr>Overview</vt:lpstr>
      <vt:lpstr>What is Model/View/(C or VM or P)</vt:lpstr>
      <vt:lpstr>Why  Model-View-(C or VM or P)</vt:lpstr>
      <vt:lpstr>Model-View-Controller (MVC)</vt:lpstr>
      <vt:lpstr>Client/Server (DNA) vs MVC</vt:lpstr>
      <vt:lpstr>MVC Observer Pattern</vt:lpstr>
      <vt:lpstr>ASP.Net MVC 3</vt:lpstr>
      <vt:lpstr>Model-View-Presenter (MVP)</vt:lpstr>
      <vt:lpstr>MVC vs MVP (Passive)</vt:lpstr>
      <vt:lpstr>MVP – Supervising Controller Pattern</vt:lpstr>
      <vt:lpstr>SharePoint 2010 Developer Guidance</vt:lpstr>
      <vt:lpstr>MVP Using ASP.Net Web Forms</vt:lpstr>
      <vt:lpstr>Model-View-ViewModel (MVVM)</vt:lpstr>
      <vt:lpstr>MVP (Passive) vs MVVM</vt:lpstr>
      <vt:lpstr>MVVM Using Silverlight</vt:lpstr>
      <vt:lpstr>What To Use Where </vt:lpstr>
      <vt:lpstr>ARC Track Resources</vt:lpstr>
      <vt:lpstr>Resources</vt:lpstr>
      <vt:lpstr>PowerPoint Presentation</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DPR305: MVC, MVP and MVVM: A Comparison of Architectural Patterns</dc:title>
  <dc:subject>Microsoft TechEd North America 2011</dc:subject>
  <dc:creator>Joe Homnick</dc:creator>
  <dc:description>Template: Jordan Cayabyab
Formatting: Sylvia Tedjo, Silver Fox Productions, Inc.
Event Date: May 16-19, 2011
Event Location: Atlanta
Audience Type: Developers, IT Pros</dc:description>
  <cp:lastModifiedBy>Shows</cp:lastModifiedBy>
  <cp:revision>56</cp:revision>
  <cp:lastPrinted>2010-05-11T05:02:34Z</cp:lastPrinted>
  <dcterms:created xsi:type="dcterms:W3CDTF">2011-04-05T14:14:28Z</dcterms:created>
  <dcterms:modified xsi:type="dcterms:W3CDTF">2011-05-16T19:48:25Z</dcterms:modified>
</cp:coreProperties>
</file>