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68"/>
  </p:notesMasterIdLst>
  <p:handoutMasterIdLst>
    <p:handoutMasterId r:id="rId69"/>
  </p:handoutMasterIdLst>
  <p:sldIdLst>
    <p:sldId id="319" r:id="rId6"/>
    <p:sldId id="322" r:id="rId7"/>
    <p:sldId id="396" r:id="rId8"/>
    <p:sldId id="336" r:id="rId9"/>
    <p:sldId id="393" r:id="rId10"/>
    <p:sldId id="354" r:id="rId11"/>
    <p:sldId id="355" r:id="rId12"/>
    <p:sldId id="361" r:id="rId13"/>
    <p:sldId id="405" r:id="rId14"/>
    <p:sldId id="339" r:id="rId15"/>
    <p:sldId id="401" r:id="rId16"/>
    <p:sldId id="366" r:id="rId17"/>
    <p:sldId id="341" r:id="rId18"/>
    <p:sldId id="410" r:id="rId19"/>
    <p:sldId id="365" r:id="rId20"/>
    <p:sldId id="342" r:id="rId21"/>
    <p:sldId id="411" r:id="rId22"/>
    <p:sldId id="360" r:id="rId23"/>
    <p:sldId id="419" r:id="rId24"/>
    <p:sldId id="438" r:id="rId25"/>
    <p:sldId id="412" r:id="rId26"/>
    <p:sldId id="409" r:id="rId27"/>
    <p:sldId id="406" r:id="rId28"/>
    <p:sldId id="408" r:id="rId29"/>
    <p:sldId id="407" r:id="rId30"/>
    <p:sldId id="345" r:id="rId31"/>
    <p:sldId id="364" r:id="rId32"/>
    <p:sldId id="403" r:id="rId33"/>
    <p:sldId id="369" r:id="rId34"/>
    <p:sldId id="413" r:id="rId35"/>
    <p:sldId id="368" r:id="rId36"/>
    <p:sldId id="415" r:id="rId37"/>
    <p:sldId id="363" r:id="rId38"/>
    <p:sldId id="353" r:id="rId39"/>
    <p:sldId id="348" r:id="rId40"/>
    <p:sldId id="420" r:id="rId41"/>
    <p:sldId id="391" r:id="rId42"/>
    <p:sldId id="416" r:id="rId43"/>
    <p:sldId id="437" r:id="rId44"/>
    <p:sldId id="343" r:id="rId45"/>
    <p:sldId id="417" r:id="rId46"/>
    <p:sldId id="418" r:id="rId47"/>
    <p:sldId id="402" r:id="rId48"/>
    <p:sldId id="387" r:id="rId49"/>
    <p:sldId id="388" r:id="rId50"/>
    <p:sldId id="370" r:id="rId51"/>
    <p:sldId id="421" r:id="rId52"/>
    <p:sldId id="424" r:id="rId53"/>
    <p:sldId id="423" r:id="rId54"/>
    <p:sldId id="425" r:id="rId55"/>
    <p:sldId id="426" r:id="rId56"/>
    <p:sldId id="427" r:id="rId57"/>
    <p:sldId id="428" r:id="rId58"/>
    <p:sldId id="429" r:id="rId59"/>
    <p:sldId id="430" r:id="rId60"/>
    <p:sldId id="431" r:id="rId61"/>
    <p:sldId id="435" r:id="rId62"/>
    <p:sldId id="436" r:id="rId63"/>
    <p:sldId id="400" r:id="rId64"/>
    <p:sldId id="330" r:id="rId65"/>
    <p:sldId id="439" r:id="rId66"/>
    <p:sldId id="271" r:id="rId6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amp; Overview" id="{246EDE08-A36E-44B7-A9B3-F57CD9231BDC}">
          <p14:sldIdLst>
            <p14:sldId id="319"/>
            <p14:sldId id="322"/>
            <p14:sldId id="396"/>
            <p14:sldId id="336"/>
            <p14:sldId id="393"/>
            <p14:sldId id="354"/>
            <p14:sldId id="355"/>
            <p14:sldId id="361"/>
            <p14:sldId id="405"/>
          </p14:sldIdLst>
        </p14:section>
        <p14:section name="Main Content" id="{45783F94-487A-40F6-88AB-CDE1CAAF27CF}">
          <p14:sldIdLst>
            <p14:sldId id="339"/>
            <p14:sldId id="401"/>
            <p14:sldId id="366"/>
            <p14:sldId id="341"/>
            <p14:sldId id="410"/>
            <p14:sldId id="365"/>
            <p14:sldId id="342"/>
            <p14:sldId id="411"/>
            <p14:sldId id="360"/>
            <p14:sldId id="419"/>
            <p14:sldId id="438"/>
            <p14:sldId id="412"/>
            <p14:sldId id="409"/>
            <p14:sldId id="406"/>
            <p14:sldId id="408"/>
            <p14:sldId id="407"/>
            <p14:sldId id="345"/>
            <p14:sldId id="364"/>
            <p14:sldId id="403"/>
            <p14:sldId id="369"/>
            <p14:sldId id="413"/>
            <p14:sldId id="368"/>
            <p14:sldId id="415"/>
            <p14:sldId id="363"/>
            <p14:sldId id="353"/>
            <p14:sldId id="348"/>
            <p14:sldId id="420"/>
            <p14:sldId id="391"/>
            <p14:sldId id="416"/>
            <p14:sldId id="437"/>
            <p14:sldId id="343"/>
            <p14:sldId id="417"/>
            <p14:sldId id="418"/>
            <p14:sldId id="402"/>
            <p14:sldId id="387"/>
            <p14:sldId id="388"/>
            <p14:sldId id="370"/>
            <p14:sldId id="421"/>
            <p14:sldId id="424"/>
            <p14:sldId id="423"/>
            <p14:sldId id="425"/>
            <p14:sldId id="426"/>
            <p14:sldId id="427"/>
            <p14:sldId id="428"/>
            <p14:sldId id="429"/>
            <p14:sldId id="430"/>
            <p14:sldId id="431"/>
            <p14:sldId id="435"/>
            <p14:sldId id="436"/>
          </p14:sldIdLst>
        </p14:section>
        <p14:section name="Closing" id="{8D4A3CC6-DECF-4425-BAB2-2389DDD8B64C}">
          <p14:sldIdLst>
            <p14:sldId id="400"/>
            <p14:sldId id="330"/>
            <p14:sldId id="439"/>
          </p14:sldIdLst>
        </p14:section>
        <p14:section name="Template Slides" id="{C6412803-E4B5-423A-A1D2-423074C46A6F}">
          <p14:sldIdLst>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F6AE1E"/>
    <a:srgbClr val="FFFFFF"/>
    <a:srgbClr val="F8F57B"/>
    <a:srgbClr val="59D01E"/>
    <a:srgbClr val="03C2F1"/>
    <a:srgbClr val="000000"/>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872" autoAdjust="0"/>
    <p:restoredTop sz="80476"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27048"/>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13E28-7A1D-4B72-8EF9-49C34652D81B}" type="doc">
      <dgm:prSet loTypeId="urn:microsoft.com/office/officeart/2005/8/layout/cycle3" loCatId="cycle" qsTypeId="urn:microsoft.com/office/officeart/2005/8/quickstyle/3d9" qsCatId="3D" csTypeId="urn:microsoft.com/office/officeart/2005/8/colors/accent0_2" csCatId="mainScheme" phldr="1"/>
      <dgm:spPr/>
      <dgm:t>
        <a:bodyPr/>
        <a:lstStyle/>
        <a:p>
          <a:endParaRPr lang="en-US"/>
        </a:p>
      </dgm:t>
    </dgm:pt>
    <dgm:pt modelId="{B9976E5E-4798-40AB-B78E-8ED6AC0F9E6C}">
      <dgm:prSet phldrT="[Text]"/>
      <dgm:spPr/>
      <dgm:t>
        <a:bodyPr/>
        <a:lstStyle/>
        <a:p>
          <a:r>
            <a:rPr lang="en-US" dirty="0" smtClean="0"/>
            <a:t>Operations</a:t>
          </a:r>
          <a:endParaRPr lang="en-US" dirty="0"/>
        </a:p>
      </dgm:t>
    </dgm:pt>
    <dgm:pt modelId="{418582AE-E149-4085-A0B2-6AD8209AF96E}" type="sibTrans" cxnId="{AAD80391-0175-4601-8EC0-6E3D6BD2CBD3}">
      <dgm:prSet/>
      <dgm:spPr/>
      <dgm:t>
        <a:bodyPr/>
        <a:lstStyle/>
        <a:p>
          <a:endParaRPr lang="en-US"/>
        </a:p>
      </dgm:t>
    </dgm:pt>
    <dgm:pt modelId="{EB92C5D6-C10C-429D-B5EC-6C325216D84E}" type="parTrans" cxnId="{AAD80391-0175-4601-8EC0-6E3D6BD2CBD3}">
      <dgm:prSet/>
      <dgm:spPr/>
      <dgm:t>
        <a:bodyPr/>
        <a:lstStyle/>
        <a:p>
          <a:endParaRPr lang="en-US"/>
        </a:p>
      </dgm:t>
    </dgm:pt>
    <dgm:pt modelId="{26C57B0B-C4BD-45BF-9CC8-918CF771BE58}">
      <dgm:prSet phldrT="[Text]"/>
      <dgm:spPr/>
      <dgm:t>
        <a:bodyPr/>
        <a:lstStyle/>
        <a:p>
          <a:r>
            <a:rPr lang="en-US" dirty="0" smtClean="0"/>
            <a:t>Testing</a:t>
          </a:r>
          <a:endParaRPr lang="en-US" dirty="0"/>
        </a:p>
      </dgm:t>
    </dgm:pt>
    <dgm:pt modelId="{D17DC3E7-581C-416D-A496-94D3BAD45DB7}" type="sibTrans" cxnId="{773CF1B3-928B-4402-8112-2E6B4F4BC6FB}">
      <dgm:prSet/>
      <dgm:spPr/>
      <dgm:t>
        <a:bodyPr/>
        <a:lstStyle/>
        <a:p>
          <a:endParaRPr lang="en-US"/>
        </a:p>
      </dgm:t>
    </dgm:pt>
    <dgm:pt modelId="{41BC333A-06A1-4C5D-B8FF-7C0FFD7DD9CD}" type="parTrans" cxnId="{773CF1B3-928B-4402-8112-2E6B4F4BC6FB}">
      <dgm:prSet/>
      <dgm:spPr/>
      <dgm:t>
        <a:bodyPr/>
        <a:lstStyle/>
        <a:p>
          <a:endParaRPr lang="en-US"/>
        </a:p>
      </dgm:t>
    </dgm:pt>
    <dgm:pt modelId="{CC550040-C6E5-4D94-8DD5-06F54E224C17}">
      <dgm:prSet phldrT="[Text]"/>
      <dgm:spPr/>
      <dgm:t>
        <a:bodyPr/>
        <a:lstStyle/>
        <a:p>
          <a:r>
            <a:rPr lang="en-US" dirty="0" smtClean="0"/>
            <a:t>Implementation</a:t>
          </a:r>
          <a:endParaRPr lang="en-US" dirty="0"/>
        </a:p>
      </dgm:t>
    </dgm:pt>
    <dgm:pt modelId="{7639C494-043A-4DEF-8B7A-4FAF67D852BC}" type="sibTrans" cxnId="{1AD4A0FA-5E08-49A4-B934-7DD503CFE14A}">
      <dgm:prSet/>
      <dgm:spPr/>
      <dgm:t>
        <a:bodyPr/>
        <a:lstStyle/>
        <a:p>
          <a:endParaRPr lang="en-US"/>
        </a:p>
      </dgm:t>
    </dgm:pt>
    <dgm:pt modelId="{D27D949F-9466-459C-87D5-05E4B1FE9690}" type="parTrans" cxnId="{1AD4A0FA-5E08-49A4-B934-7DD503CFE14A}">
      <dgm:prSet/>
      <dgm:spPr/>
      <dgm:t>
        <a:bodyPr/>
        <a:lstStyle/>
        <a:p>
          <a:endParaRPr lang="en-US"/>
        </a:p>
      </dgm:t>
    </dgm:pt>
    <dgm:pt modelId="{3D9B759B-AB87-4A51-B32D-64653355DF1C}">
      <dgm:prSet phldrT="[Text]"/>
      <dgm:spPr/>
      <dgm:t>
        <a:bodyPr/>
        <a:lstStyle/>
        <a:p>
          <a:r>
            <a:rPr lang="en-US" dirty="0" smtClean="0"/>
            <a:t>Architecture &amp; Design</a:t>
          </a:r>
          <a:endParaRPr lang="en-US" dirty="0"/>
        </a:p>
      </dgm:t>
    </dgm:pt>
    <dgm:pt modelId="{5FC7D42A-3814-4782-89CD-1E63EA9E115D}" type="sibTrans" cxnId="{AFE073E4-39DE-42E8-91D7-6AB679D724A9}">
      <dgm:prSet/>
      <dgm:spPr/>
      <dgm:t>
        <a:bodyPr/>
        <a:lstStyle/>
        <a:p>
          <a:endParaRPr lang="en-US"/>
        </a:p>
      </dgm:t>
    </dgm:pt>
    <dgm:pt modelId="{15BABFBB-0641-4214-89DC-6F6348B517BA}" type="parTrans" cxnId="{AFE073E4-39DE-42E8-91D7-6AB679D724A9}">
      <dgm:prSet/>
      <dgm:spPr/>
      <dgm:t>
        <a:bodyPr/>
        <a:lstStyle/>
        <a:p>
          <a:endParaRPr lang="en-US"/>
        </a:p>
      </dgm:t>
    </dgm:pt>
    <dgm:pt modelId="{69BF41FD-4703-41F8-97D8-A5AB7368C9D5}">
      <dgm:prSet phldrT="[Text]"/>
      <dgm:spPr/>
      <dgm:t>
        <a:bodyPr/>
        <a:lstStyle/>
        <a:p>
          <a:r>
            <a:rPr lang="en-US" dirty="0" smtClean="0"/>
            <a:t>Requirement Capturing </a:t>
          </a:r>
          <a:endParaRPr lang="en-US" dirty="0"/>
        </a:p>
      </dgm:t>
    </dgm:pt>
    <dgm:pt modelId="{E61F5E72-BDB5-4E6F-BB76-4F2D51592D93}" type="sibTrans" cxnId="{B341FF3D-433A-4920-83D5-7975732725CC}">
      <dgm:prSet/>
      <dgm:spPr/>
      <dgm:t>
        <a:bodyPr/>
        <a:lstStyle/>
        <a:p>
          <a:endParaRPr lang="en-US">
            <a:solidFill>
              <a:schemeClr val="bg1"/>
            </a:solidFill>
          </a:endParaRPr>
        </a:p>
      </dgm:t>
    </dgm:pt>
    <dgm:pt modelId="{4BAAEC2D-4867-4A84-B4E8-595E7DCBFA9E}" type="parTrans" cxnId="{B341FF3D-433A-4920-83D5-7975732725CC}">
      <dgm:prSet/>
      <dgm:spPr/>
      <dgm:t>
        <a:bodyPr/>
        <a:lstStyle/>
        <a:p>
          <a:endParaRPr lang="en-US"/>
        </a:p>
      </dgm:t>
    </dgm:pt>
    <dgm:pt modelId="{59AF8BD3-2C54-4F7E-9B83-FD3B48740448}" type="pres">
      <dgm:prSet presAssocID="{03D13E28-7A1D-4B72-8EF9-49C34652D81B}" presName="Name0" presStyleCnt="0">
        <dgm:presLayoutVars>
          <dgm:dir/>
          <dgm:resizeHandles val="exact"/>
        </dgm:presLayoutVars>
      </dgm:prSet>
      <dgm:spPr/>
      <dgm:t>
        <a:bodyPr/>
        <a:lstStyle/>
        <a:p>
          <a:endParaRPr lang="en-US"/>
        </a:p>
      </dgm:t>
    </dgm:pt>
    <dgm:pt modelId="{904AAB6E-1BA3-4581-8FEE-A403EF7C2B0D}" type="pres">
      <dgm:prSet presAssocID="{03D13E28-7A1D-4B72-8EF9-49C34652D81B}" presName="cycle" presStyleCnt="0"/>
      <dgm:spPr/>
    </dgm:pt>
    <dgm:pt modelId="{1F996A42-7EFB-442E-AF91-47C88010399D}" type="pres">
      <dgm:prSet presAssocID="{69BF41FD-4703-41F8-97D8-A5AB7368C9D5}" presName="nodeFirstNode" presStyleLbl="node1" presStyleIdx="0" presStyleCnt="5">
        <dgm:presLayoutVars>
          <dgm:bulletEnabled val="1"/>
        </dgm:presLayoutVars>
      </dgm:prSet>
      <dgm:spPr/>
      <dgm:t>
        <a:bodyPr/>
        <a:lstStyle/>
        <a:p>
          <a:endParaRPr lang="en-US"/>
        </a:p>
      </dgm:t>
    </dgm:pt>
    <dgm:pt modelId="{6BE5729E-425E-467C-9CEA-CA3B77927E06}" type="pres">
      <dgm:prSet presAssocID="{E61F5E72-BDB5-4E6F-BB76-4F2D51592D93}" presName="sibTransFirstNode" presStyleLbl="bgShp" presStyleIdx="0" presStyleCnt="1"/>
      <dgm:spPr/>
      <dgm:t>
        <a:bodyPr/>
        <a:lstStyle/>
        <a:p>
          <a:endParaRPr lang="en-US"/>
        </a:p>
      </dgm:t>
    </dgm:pt>
    <dgm:pt modelId="{987934C4-383A-4A3C-B773-3DEA3807BD73}" type="pres">
      <dgm:prSet presAssocID="{3D9B759B-AB87-4A51-B32D-64653355DF1C}" presName="nodeFollowingNodes" presStyleLbl="node1" presStyleIdx="1" presStyleCnt="5">
        <dgm:presLayoutVars>
          <dgm:bulletEnabled val="1"/>
        </dgm:presLayoutVars>
      </dgm:prSet>
      <dgm:spPr/>
      <dgm:t>
        <a:bodyPr/>
        <a:lstStyle/>
        <a:p>
          <a:endParaRPr lang="en-US"/>
        </a:p>
      </dgm:t>
    </dgm:pt>
    <dgm:pt modelId="{7F00F9D9-C0AD-465C-90C5-17A33EAE7DD1}" type="pres">
      <dgm:prSet presAssocID="{CC550040-C6E5-4D94-8DD5-06F54E224C17}" presName="nodeFollowingNodes" presStyleLbl="node1" presStyleIdx="2" presStyleCnt="5">
        <dgm:presLayoutVars>
          <dgm:bulletEnabled val="1"/>
        </dgm:presLayoutVars>
      </dgm:prSet>
      <dgm:spPr/>
      <dgm:t>
        <a:bodyPr/>
        <a:lstStyle/>
        <a:p>
          <a:endParaRPr lang="en-US"/>
        </a:p>
      </dgm:t>
    </dgm:pt>
    <dgm:pt modelId="{2AD64534-2A30-4C50-8B73-10696B1F5D2F}" type="pres">
      <dgm:prSet presAssocID="{26C57B0B-C4BD-45BF-9CC8-918CF771BE58}" presName="nodeFollowingNodes" presStyleLbl="node1" presStyleIdx="3" presStyleCnt="5">
        <dgm:presLayoutVars>
          <dgm:bulletEnabled val="1"/>
        </dgm:presLayoutVars>
      </dgm:prSet>
      <dgm:spPr/>
      <dgm:t>
        <a:bodyPr/>
        <a:lstStyle/>
        <a:p>
          <a:endParaRPr lang="en-US"/>
        </a:p>
      </dgm:t>
    </dgm:pt>
    <dgm:pt modelId="{C7EC1C16-C12C-4AEE-93EA-52D7F4D91B48}" type="pres">
      <dgm:prSet presAssocID="{B9976E5E-4798-40AB-B78E-8ED6AC0F9E6C}" presName="nodeFollowingNodes" presStyleLbl="node1" presStyleIdx="4" presStyleCnt="5">
        <dgm:presLayoutVars>
          <dgm:bulletEnabled val="1"/>
        </dgm:presLayoutVars>
      </dgm:prSet>
      <dgm:spPr/>
      <dgm:t>
        <a:bodyPr/>
        <a:lstStyle/>
        <a:p>
          <a:endParaRPr lang="en-US"/>
        </a:p>
      </dgm:t>
    </dgm:pt>
  </dgm:ptLst>
  <dgm:cxnLst>
    <dgm:cxn modelId="{50AD9ECA-9E34-4AAB-BAEE-E3E793AD1A80}" type="presOf" srcId="{26C57B0B-C4BD-45BF-9CC8-918CF771BE58}" destId="{2AD64534-2A30-4C50-8B73-10696B1F5D2F}" srcOrd="0" destOrd="0" presId="urn:microsoft.com/office/officeart/2005/8/layout/cycle3"/>
    <dgm:cxn modelId="{71CF377B-10C2-4FDF-BA9D-54BCC8B0CB8D}" type="presOf" srcId="{69BF41FD-4703-41F8-97D8-A5AB7368C9D5}" destId="{1F996A42-7EFB-442E-AF91-47C88010399D}" srcOrd="0" destOrd="0" presId="urn:microsoft.com/office/officeart/2005/8/layout/cycle3"/>
    <dgm:cxn modelId="{E0638F56-82C0-418F-9814-29A8916216FF}" type="presOf" srcId="{3D9B759B-AB87-4A51-B32D-64653355DF1C}" destId="{987934C4-383A-4A3C-B773-3DEA3807BD73}" srcOrd="0" destOrd="0" presId="urn:microsoft.com/office/officeart/2005/8/layout/cycle3"/>
    <dgm:cxn modelId="{773CF1B3-928B-4402-8112-2E6B4F4BC6FB}" srcId="{03D13E28-7A1D-4B72-8EF9-49C34652D81B}" destId="{26C57B0B-C4BD-45BF-9CC8-918CF771BE58}" srcOrd="3" destOrd="0" parTransId="{41BC333A-06A1-4C5D-B8FF-7C0FFD7DD9CD}" sibTransId="{D17DC3E7-581C-416D-A496-94D3BAD45DB7}"/>
    <dgm:cxn modelId="{49AAB11F-A877-4A0B-BAE3-F6995B0BF429}" type="presOf" srcId="{B9976E5E-4798-40AB-B78E-8ED6AC0F9E6C}" destId="{C7EC1C16-C12C-4AEE-93EA-52D7F4D91B48}" srcOrd="0" destOrd="0" presId="urn:microsoft.com/office/officeart/2005/8/layout/cycle3"/>
    <dgm:cxn modelId="{D0260490-1443-4CF7-8242-099F1A75ED3F}" type="presOf" srcId="{03D13E28-7A1D-4B72-8EF9-49C34652D81B}" destId="{59AF8BD3-2C54-4F7E-9B83-FD3B48740448}" srcOrd="0" destOrd="0" presId="urn:microsoft.com/office/officeart/2005/8/layout/cycle3"/>
    <dgm:cxn modelId="{B341FF3D-433A-4920-83D5-7975732725CC}" srcId="{03D13E28-7A1D-4B72-8EF9-49C34652D81B}" destId="{69BF41FD-4703-41F8-97D8-A5AB7368C9D5}" srcOrd="0" destOrd="0" parTransId="{4BAAEC2D-4867-4A84-B4E8-595E7DCBFA9E}" sibTransId="{E61F5E72-BDB5-4E6F-BB76-4F2D51592D93}"/>
    <dgm:cxn modelId="{3BB7A0A8-E7A5-4CD2-86B2-99BFF0EA89D8}" type="presOf" srcId="{CC550040-C6E5-4D94-8DD5-06F54E224C17}" destId="{7F00F9D9-C0AD-465C-90C5-17A33EAE7DD1}" srcOrd="0" destOrd="0" presId="urn:microsoft.com/office/officeart/2005/8/layout/cycle3"/>
    <dgm:cxn modelId="{1AD4A0FA-5E08-49A4-B934-7DD503CFE14A}" srcId="{03D13E28-7A1D-4B72-8EF9-49C34652D81B}" destId="{CC550040-C6E5-4D94-8DD5-06F54E224C17}" srcOrd="2" destOrd="0" parTransId="{D27D949F-9466-459C-87D5-05E4B1FE9690}" sibTransId="{7639C494-043A-4DEF-8B7A-4FAF67D852BC}"/>
    <dgm:cxn modelId="{AFE073E4-39DE-42E8-91D7-6AB679D724A9}" srcId="{03D13E28-7A1D-4B72-8EF9-49C34652D81B}" destId="{3D9B759B-AB87-4A51-B32D-64653355DF1C}" srcOrd="1" destOrd="0" parTransId="{15BABFBB-0641-4214-89DC-6F6348B517BA}" sibTransId="{5FC7D42A-3814-4782-89CD-1E63EA9E115D}"/>
    <dgm:cxn modelId="{E83021CF-3328-4592-8F50-9B983FA69D1F}" type="presOf" srcId="{E61F5E72-BDB5-4E6F-BB76-4F2D51592D93}" destId="{6BE5729E-425E-467C-9CEA-CA3B77927E06}" srcOrd="0" destOrd="0" presId="urn:microsoft.com/office/officeart/2005/8/layout/cycle3"/>
    <dgm:cxn modelId="{AAD80391-0175-4601-8EC0-6E3D6BD2CBD3}" srcId="{03D13E28-7A1D-4B72-8EF9-49C34652D81B}" destId="{B9976E5E-4798-40AB-B78E-8ED6AC0F9E6C}" srcOrd="4" destOrd="0" parTransId="{EB92C5D6-C10C-429D-B5EC-6C325216D84E}" sibTransId="{418582AE-E149-4085-A0B2-6AD8209AF96E}"/>
    <dgm:cxn modelId="{BC532970-4A01-488A-970C-D0EBED671FA7}" type="presParOf" srcId="{59AF8BD3-2C54-4F7E-9B83-FD3B48740448}" destId="{904AAB6E-1BA3-4581-8FEE-A403EF7C2B0D}" srcOrd="0" destOrd="0" presId="urn:microsoft.com/office/officeart/2005/8/layout/cycle3"/>
    <dgm:cxn modelId="{40D56284-B66B-4E2C-A606-1848EDF216BD}" type="presParOf" srcId="{904AAB6E-1BA3-4581-8FEE-A403EF7C2B0D}" destId="{1F996A42-7EFB-442E-AF91-47C88010399D}" srcOrd="0" destOrd="0" presId="urn:microsoft.com/office/officeart/2005/8/layout/cycle3"/>
    <dgm:cxn modelId="{8B7C6022-A0C0-4991-9D6A-E2F2CB4BC5B9}" type="presParOf" srcId="{904AAB6E-1BA3-4581-8FEE-A403EF7C2B0D}" destId="{6BE5729E-425E-467C-9CEA-CA3B77927E06}" srcOrd="1" destOrd="0" presId="urn:microsoft.com/office/officeart/2005/8/layout/cycle3"/>
    <dgm:cxn modelId="{6CA605E3-B069-4028-B86A-08651EBE8CF2}" type="presParOf" srcId="{904AAB6E-1BA3-4581-8FEE-A403EF7C2B0D}" destId="{987934C4-383A-4A3C-B773-3DEA3807BD73}" srcOrd="2" destOrd="0" presId="urn:microsoft.com/office/officeart/2005/8/layout/cycle3"/>
    <dgm:cxn modelId="{E9270B82-1704-4970-8C18-417B6B7D9533}" type="presParOf" srcId="{904AAB6E-1BA3-4581-8FEE-A403EF7C2B0D}" destId="{7F00F9D9-C0AD-465C-90C5-17A33EAE7DD1}" srcOrd="3" destOrd="0" presId="urn:microsoft.com/office/officeart/2005/8/layout/cycle3"/>
    <dgm:cxn modelId="{D60E7511-7EDA-489B-BEB8-891812075B34}" type="presParOf" srcId="{904AAB6E-1BA3-4581-8FEE-A403EF7C2B0D}" destId="{2AD64534-2A30-4C50-8B73-10696B1F5D2F}" srcOrd="4" destOrd="0" presId="urn:microsoft.com/office/officeart/2005/8/layout/cycle3"/>
    <dgm:cxn modelId="{7230C044-0CC2-4D83-ACA8-003C88B57B0E}" type="presParOf" srcId="{904AAB6E-1BA3-4581-8FEE-A403EF7C2B0D}" destId="{C7EC1C16-C12C-4AEE-93EA-52D7F4D91B48}"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D13E28-7A1D-4B72-8EF9-49C34652D81B}" type="doc">
      <dgm:prSet loTypeId="urn:microsoft.com/office/officeart/2005/8/layout/cycle3" loCatId="cycle" qsTypeId="urn:microsoft.com/office/officeart/2005/8/quickstyle/3d9" qsCatId="3D" csTypeId="urn:microsoft.com/office/officeart/2005/8/colors/accent0_2" csCatId="mainScheme" phldr="1"/>
      <dgm:spPr/>
      <dgm:t>
        <a:bodyPr/>
        <a:lstStyle/>
        <a:p>
          <a:endParaRPr lang="en-US"/>
        </a:p>
      </dgm:t>
    </dgm:pt>
    <dgm:pt modelId="{B9976E5E-4798-40AB-B78E-8ED6AC0F9E6C}">
      <dgm:prSet phldrT="[Text]"/>
      <dgm:spPr/>
      <dgm:t>
        <a:bodyPr/>
        <a:lstStyle/>
        <a:p>
          <a:r>
            <a:rPr lang="en-US" dirty="0" smtClean="0"/>
            <a:t>Operations</a:t>
          </a:r>
          <a:endParaRPr lang="en-US" dirty="0"/>
        </a:p>
      </dgm:t>
    </dgm:pt>
    <dgm:pt modelId="{418582AE-E149-4085-A0B2-6AD8209AF96E}" type="sibTrans" cxnId="{AAD80391-0175-4601-8EC0-6E3D6BD2CBD3}">
      <dgm:prSet/>
      <dgm:spPr/>
      <dgm:t>
        <a:bodyPr/>
        <a:lstStyle/>
        <a:p>
          <a:endParaRPr lang="en-US"/>
        </a:p>
      </dgm:t>
    </dgm:pt>
    <dgm:pt modelId="{EB92C5D6-C10C-429D-B5EC-6C325216D84E}" type="parTrans" cxnId="{AAD80391-0175-4601-8EC0-6E3D6BD2CBD3}">
      <dgm:prSet/>
      <dgm:spPr/>
      <dgm:t>
        <a:bodyPr/>
        <a:lstStyle/>
        <a:p>
          <a:endParaRPr lang="en-US"/>
        </a:p>
      </dgm:t>
    </dgm:pt>
    <dgm:pt modelId="{26C57B0B-C4BD-45BF-9CC8-918CF771BE58}">
      <dgm:prSet phldrT="[Text]"/>
      <dgm:spPr/>
      <dgm:t>
        <a:bodyPr/>
        <a:lstStyle/>
        <a:p>
          <a:r>
            <a:rPr lang="en-US" dirty="0" smtClean="0"/>
            <a:t>Testing</a:t>
          </a:r>
          <a:endParaRPr lang="en-US" dirty="0"/>
        </a:p>
      </dgm:t>
    </dgm:pt>
    <dgm:pt modelId="{D17DC3E7-581C-416D-A496-94D3BAD45DB7}" type="sibTrans" cxnId="{773CF1B3-928B-4402-8112-2E6B4F4BC6FB}">
      <dgm:prSet/>
      <dgm:spPr/>
      <dgm:t>
        <a:bodyPr/>
        <a:lstStyle/>
        <a:p>
          <a:endParaRPr lang="en-US"/>
        </a:p>
      </dgm:t>
    </dgm:pt>
    <dgm:pt modelId="{41BC333A-06A1-4C5D-B8FF-7C0FFD7DD9CD}" type="parTrans" cxnId="{773CF1B3-928B-4402-8112-2E6B4F4BC6FB}">
      <dgm:prSet/>
      <dgm:spPr/>
      <dgm:t>
        <a:bodyPr/>
        <a:lstStyle/>
        <a:p>
          <a:endParaRPr lang="en-US"/>
        </a:p>
      </dgm:t>
    </dgm:pt>
    <dgm:pt modelId="{CC550040-C6E5-4D94-8DD5-06F54E224C17}">
      <dgm:prSet phldrT="[Text]"/>
      <dgm:spPr/>
      <dgm:t>
        <a:bodyPr/>
        <a:lstStyle/>
        <a:p>
          <a:r>
            <a:rPr lang="en-US" dirty="0" smtClean="0"/>
            <a:t>Implementation</a:t>
          </a:r>
          <a:endParaRPr lang="en-US" dirty="0"/>
        </a:p>
      </dgm:t>
    </dgm:pt>
    <dgm:pt modelId="{7639C494-043A-4DEF-8B7A-4FAF67D852BC}" type="sibTrans" cxnId="{1AD4A0FA-5E08-49A4-B934-7DD503CFE14A}">
      <dgm:prSet/>
      <dgm:spPr/>
      <dgm:t>
        <a:bodyPr/>
        <a:lstStyle/>
        <a:p>
          <a:endParaRPr lang="en-US"/>
        </a:p>
      </dgm:t>
    </dgm:pt>
    <dgm:pt modelId="{D27D949F-9466-459C-87D5-05E4B1FE9690}" type="parTrans" cxnId="{1AD4A0FA-5E08-49A4-B934-7DD503CFE14A}">
      <dgm:prSet/>
      <dgm:spPr/>
      <dgm:t>
        <a:bodyPr/>
        <a:lstStyle/>
        <a:p>
          <a:endParaRPr lang="en-US"/>
        </a:p>
      </dgm:t>
    </dgm:pt>
    <dgm:pt modelId="{3D9B759B-AB87-4A51-B32D-64653355DF1C}">
      <dgm:prSet phldrT="[Text]"/>
      <dgm:spPr/>
      <dgm:t>
        <a:bodyPr/>
        <a:lstStyle/>
        <a:p>
          <a:r>
            <a:rPr lang="en-US" dirty="0" smtClean="0"/>
            <a:t>Architecture &amp; Design</a:t>
          </a:r>
          <a:endParaRPr lang="en-US" dirty="0"/>
        </a:p>
      </dgm:t>
    </dgm:pt>
    <dgm:pt modelId="{5FC7D42A-3814-4782-89CD-1E63EA9E115D}" type="sibTrans" cxnId="{AFE073E4-39DE-42E8-91D7-6AB679D724A9}">
      <dgm:prSet/>
      <dgm:spPr/>
      <dgm:t>
        <a:bodyPr/>
        <a:lstStyle/>
        <a:p>
          <a:endParaRPr lang="en-US"/>
        </a:p>
      </dgm:t>
    </dgm:pt>
    <dgm:pt modelId="{15BABFBB-0641-4214-89DC-6F6348B517BA}" type="parTrans" cxnId="{AFE073E4-39DE-42E8-91D7-6AB679D724A9}">
      <dgm:prSet/>
      <dgm:spPr/>
      <dgm:t>
        <a:bodyPr/>
        <a:lstStyle/>
        <a:p>
          <a:endParaRPr lang="en-US"/>
        </a:p>
      </dgm:t>
    </dgm:pt>
    <dgm:pt modelId="{69BF41FD-4703-41F8-97D8-A5AB7368C9D5}">
      <dgm:prSet phldrT="[Text]"/>
      <dgm:spPr/>
      <dgm:t>
        <a:bodyPr/>
        <a:lstStyle/>
        <a:p>
          <a:r>
            <a:rPr lang="en-US" dirty="0" smtClean="0"/>
            <a:t>Requirement Capturing </a:t>
          </a:r>
          <a:endParaRPr lang="en-US" dirty="0"/>
        </a:p>
      </dgm:t>
    </dgm:pt>
    <dgm:pt modelId="{E61F5E72-BDB5-4E6F-BB76-4F2D51592D93}" type="sibTrans" cxnId="{B341FF3D-433A-4920-83D5-7975732725CC}">
      <dgm:prSet/>
      <dgm:spPr/>
      <dgm:t>
        <a:bodyPr/>
        <a:lstStyle/>
        <a:p>
          <a:endParaRPr lang="en-US">
            <a:solidFill>
              <a:schemeClr val="bg1"/>
            </a:solidFill>
          </a:endParaRPr>
        </a:p>
      </dgm:t>
    </dgm:pt>
    <dgm:pt modelId="{4BAAEC2D-4867-4A84-B4E8-595E7DCBFA9E}" type="parTrans" cxnId="{B341FF3D-433A-4920-83D5-7975732725CC}">
      <dgm:prSet/>
      <dgm:spPr/>
      <dgm:t>
        <a:bodyPr/>
        <a:lstStyle/>
        <a:p>
          <a:endParaRPr lang="en-US"/>
        </a:p>
      </dgm:t>
    </dgm:pt>
    <dgm:pt modelId="{59AF8BD3-2C54-4F7E-9B83-FD3B48740448}" type="pres">
      <dgm:prSet presAssocID="{03D13E28-7A1D-4B72-8EF9-49C34652D81B}" presName="Name0" presStyleCnt="0">
        <dgm:presLayoutVars>
          <dgm:dir/>
          <dgm:resizeHandles val="exact"/>
        </dgm:presLayoutVars>
      </dgm:prSet>
      <dgm:spPr/>
      <dgm:t>
        <a:bodyPr/>
        <a:lstStyle/>
        <a:p>
          <a:endParaRPr lang="en-US"/>
        </a:p>
      </dgm:t>
    </dgm:pt>
    <dgm:pt modelId="{904AAB6E-1BA3-4581-8FEE-A403EF7C2B0D}" type="pres">
      <dgm:prSet presAssocID="{03D13E28-7A1D-4B72-8EF9-49C34652D81B}" presName="cycle" presStyleCnt="0"/>
      <dgm:spPr/>
    </dgm:pt>
    <dgm:pt modelId="{1F996A42-7EFB-442E-AF91-47C88010399D}" type="pres">
      <dgm:prSet presAssocID="{69BF41FD-4703-41F8-97D8-A5AB7368C9D5}" presName="nodeFirstNode" presStyleLbl="node1" presStyleIdx="0" presStyleCnt="5">
        <dgm:presLayoutVars>
          <dgm:bulletEnabled val="1"/>
        </dgm:presLayoutVars>
      </dgm:prSet>
      <dgm:spPr/>
      <dgm:t>
        <a:bodyPr/>
        <a:lstStyle/>
        <a:p>
          <a:endParaRPr lang="en-US"/>
        </a:p>
      </dgm:t>
    </dgm:pt>
    <dgm:pt modelId="{6BE5729E-425E-467C-9CEA-CA3B77927E06}" type="pres">
      <dgm:prSet presAssocID="{E61F5E72-BDB5-4E6F-BB76-4F2D51592D93}" presName="sibTransFirstNode" presStyleLbl="bgShp" presStyleIdx="0" presStyleCnt="1"/>
      <dgm:spPr/>
      <dgm:t>
        <a:bodyPr/>
        <a:lstStyle/>
        <a:p>
          <a:endParaRPr lang="en-US"/>
        </a:p>
      </dgm:t>
    </dgm:pt>
    <dgm:pt modelId="{987934C4-383A-4A3C-B773-3DEA3807BD73}" type="pres">
      <dgm:prSet presAssocID="{3D9B759B-AB87-4A51-B32D-64653355DF1C}" presName="nodeFollowingNodes" presStyleLbl="node1" presStyleIdx="1" presStyleCnt="5">
        <dgm:presLayoutVars>
          <dgm:bulletEnabled val="1"/>
        </dgm:presLayoutVars>
      </dgm:prSet>
      <dgm:spPr/>
      <dgm:t>
        <a:bodyPr/>
        <a:lstStyle/>
        <a:p>
          <a:endParaRPr lang="en-US"/>
        </a:p>
      </dgm:t>
    </dgm:pt>
    <dgm:pt modelId="{7F00F9D9-C0AD-465C-90C5-17A33EAE7DD1}" type="pres">
      <dgm:prSet presAssocID="{CC550040-C6E5-4D94-8DD5-06F54E224C17}" presName="nodeFollowingNodes" presStyleLbl="node1" presStyleIdx="2" presStyleCnt="5">
        <dgm:presLayoutVars>
          <dgm:bulletEnabled val="1"/>
        </dgm:presLayoutVars>
      </dgm:prSet>
      <dgm:spPr/>
      <dgm:t>
        <a:bodyPr/>
        <a:lstStyle/>
        <a:p>
          <a:endParaRPr lang="en-US"/>
        </a:p>
      </dgm:t>
    </dgm:pt>
    <dgm:pt modelId="{2AD64534-2A30-4C50-8B73-10696B1F5D2F}" type="pres">
      <dgm:prSet presAssocID="{26C57B0B-C4BD-45BF-9CC8-918CF771BE58}" presName="nodeFollowingNodes" presStyleLbl="node1" presStyleIdx="3" presStyleCnt="5">
        <dgm:presLayoutVars>
          <dgm:bulletEnabled val="1"/>
        </dgm:presLayoutVars>
      </dgm:prSet>
      <dgm:spPr/>
      <dgm:t>
        <a:bodyPr/>
        <a:lstStyle/>
        <a:p>
          <a:endParaRPr lang="en-US"/>
        </a:p>
      </dgm:t>
    </dgm:pt>
    <dgm:pt modelId="{C7EC1C16-C12C-4AEE-93EA-52D7F4D91B48}" type="pres">
      <dgm:prSet presAssocID="{B9976E5E-4798-40AB-B78E-8ED6AC0F9E6C}" presName="nodeFollowingNodes" presStyleLbl="node1" presStyleIdx="4" presStyleCnt="5">
        <dgm:presLayoutVars>
          <dgm:bulletEnabled val="1"/>
        </dgm:presLayoutVars>
      </dgm:prSet>
      <dgm:spPr/>
      <dgm:t>
        <a:bodyPr/>
        <a:lstStyle/>
        <a:p>
          <a:endParaRPr lang="en-US"/>
        </a:p>
      </dgm:t>
    </dgm:pt>
  </dgm:ptLst>
  <dgm:cxnLst>
    <dgm:cxn modelId="{B99295F0-3427-49D1-AB20-F14CF0F1C994}" type="presOf" srcId="{CC550040-C6E5-4D94-8DD5-06F54E224C17}" destId="{7F00F9D9-C0AD-465C-90C5-17A33EAE7DD1}" srcOrd="0" destOrd="0" presId="urn:microsoft.com/office/officeart/2005/8/layout/cycle3"/>
    <dgm:cxn modelId="{9A7F888C-22DA-401A-968F-5F88D363F0B5}" type="presOf" srcId="{E61F5E72-BDB5-4E6F-BB76-4F2D51592D93}" destId="{6BE5729E-425E-467C-9CEA-CA3B77927E06}" srcOrd="0" destOrd="0" presId="urn:microsoft.com/office/officeart/2005/8/layout/cycle3"/>
    <dgm:cxn modelId="{7662C900-3388-4A8D-8011-12174D766831}" type="presOf" srcId="{B9976E5E-4798-40AB-B78E-8ED6AC0F9E6C}" destId="{C7EC1C16-C12C-4AEE-93EA-52D7F4D91B48}" srcOrd="0" destOrd="0" presId="urn:microsoft.com/office/officeart/2005/8/layout/cycle3"/>
    <dgm:cxn modelId="{831EA4B7-7243-49B9-8CFC-4866C4C1562F}" type="presOf" srcId="{3D9B759B-AB87-4A51-B32D-64653355DF1C}" destId="{987934C4-383A-4A3C-B773-3DEA3807BD73}" srcOrd="0" destOrd="0" presId="urn:microsoft.com/office/officeart/2005/8/layout/cycle3"/>
    <dgm:cxn modelId="{74696E52-5D72-4D96-B9B8-880085ADEC85}" type="presOf" srcId="{69BF41FD-4703-41F8-97D8-A5AB7368C9D5}" destId="{1F996A42-7EFB-442E-AF91-47C88010399D}" srcOrd="0" destOrd="0" presId="urn:microsoft.com/office/officeart/2005/8/layout/cycle3"/>
    <dgm:cxn modelId="{773CF1B3-928B-4402-8112-2E6B4F4BC6FB}" srcId="{03D13E28-7A1D-4B72-8EF9-49C34652D81B}" destId="{26C57B0B-C4BD-45BF-9CC8-918CF771BE58}" srcOrd="3" destOrd="0" parTransId="{41BC333A-06A1-4C5D-B8FF-7C0FFD7DD9CD}" sibTransId="{D17DC3E7-581C-416D-A496-94D3BAD45DB7}"/>
    <dgm:cxn modelId="{A7546A07-6A1E-48C5-86C2-E71A69399499}" type="presOf" srcId="{03D13E28-7A1D-4B72-8EF9-49C34652D81B}" destId="{59AF8BD3-2C54-4F7E-9B83-FD3B48740448}" srcOrd="0" destOrd="0" presId="urn:microsoft.com/office/officeart/2005/8/layout/cycle3"/>
    <dgm:cxn modelId="{9DA0E7B5-72E1-4623-9979-261D7CA7EF40}" type="presOf" srcId="{26C57B0B-C4BD-45BF-9CC8-918CF771BE58}" destId="{2AD64534-2A30-4C50-8B73-10696B1F5D2F}" srcOrd="0" destOrd="0" presId="urn:microsoft.com/office/officeart/2005/8/layout/cycle3"/>
    <dgm:cxn modelId="{B341FF3D-433A-4920-83D5-7975732725CC}" srcId="{03D13E28-7A1D-4B72-8EF9-49C34652D81B}" destId="{69BF41FD-4703-41F8-97D8-A5AB7368C9D5}" srcOrd="0" destOrd="0" parTransId="{4BAAEC2D-4867-4A84-B4E8-595E7DCBFA9E}" sibTransId="{E61F5E72-BDB5-4E6F-BB76-4F2D51592D93}"/>
    <dgm:cxn modelId="{1AD4A0FA-5E08-49A4-B934-7DD503CFE14A}" srcId="{03D13E28-7A1D-4B72-8EF9-49C34652D81B}" destId="{CC550040-C6E5-4D94-8DD5-06F54E224C17}" srcOrd="2" destOrd="0" parTransId="{D27D949F-9466-459C-87D5-05E4B1FE9690}" sibTransId="{7639C494-043A-4DEF-8B7A-4FAF67D852BC}"/>
    <dgm:cxn modelId="{AFE073E4-39DE-42E8-91D7-6AB679D724A9}" srcId="{03D13E28-7A1D-4B72-8EF9-49C34652D81B}" destId="{3D9B759B-AB87-4A51-B32D-64653355DF1C}" srcOrd="1" destOrd="0" parTransId="{15BABFBB-0641-4214-89DC-6F6348B517BA}" sibTransId="{5FC7D42A-3814-4782-89CD-1E63EA9E115D}"/>
    <dgm:cxn modelId="{AAD80391-0175-4601-8EC0-6E3D6BD2CBD3}" srcId="{03D13E28-7A1D-4B72-8EF9-49C34652D81B}" destId="{B9976E5E-4798-40AB-B78E-8ED6AC0F9E6C}" srcOrd="4" destOrd="0" parTransId="{EB92C5D6-C10C-429D-B5EC-6C325216D84E}" sibTransId="{418582AE-E149-4085-A0B2-6AD8209AF96E}"/>
    <dgm:cxn modelId="{62ECBFDD-758D-4CDB-8962-8F0DCA97F209}" type="presParOf" srcId="{59AF8BD3-2C54-4F7E-9B83-FD3B48740448}" destId="{904AAB6E-1BA3-4581-8FEE-A403EF7C2B0D}" srcOrd="0" destOrd="0" presId="urn:microsoft.com/office/officeart/2005/8/layout/cycle3"/>
    <dgm:cxn modelId="{A2D9AB90-8271-404C-8656-343AF6BA63DA}" type="presParOf" srcId="{904AAB6E-1BA3-4581-8FEE-A403EF7C2B0D}" destId="{1F996A42-7EFB-442E-AF91-47C88010399D}" srcOrd="0" destOrd="0" presId="urn:microsoft.com/office/officeart/2005/8/layout/cycle3"/>
    <dgm:cxn modelId="{673F1634-1B7C-48D6-B592-59FAF3BC9D2A}" type="presParOf" srcId="{904AAB6E-1BA3-4581-8FEE-A403EF7C2B0D}" destId="{6BE5729E-425E-467C-9CEA-CA3B77927E06}" srcOrd="1" destOrd="0" presId="urn:microsoft.com/office/officeart/2005/8/layout/cycle3"/>
    <dgm:cxn modelId="{64AF2F51-C804-4E4D-8BA0-35D8BE7D37A3}" type="presParOf" srcId="{904AAB6E-1BA3-4581-8FEE-A403EF7C2B0D}" destId="{987934C4-383A-4A3C-B773-3DEA3807BD73}" srcOrd="2" destOrd="0" presId="urn:microsoft.com/office/officeart/2005/8/layout/cycle3"/>
    <dgm:cxn modelId="{3742A0FF-9956-4D0E-B827-802602DBD4A7}" type="presParOf" srcId="{904AAB6E-1BA3-4581-8FEE-A403EF7C2B0D}" destId="{7F00F9D9-C0AD-465C-90C5-17A33EAE7DD1}" srcOrd="3" destOrd="0" presId="urn:microsoft.com/office/officeart/2005/8/layout/cycle3"/>
    <dgm:cxn modelId="{4F1B7D0E-ECCD-493B-A063-5EB2167F128A}" type="presParOf" srcId="{904AAB6E-1BA3-4581-8FEE-A403EF7C2B0D}" destId="{2AD64534-2A30-4C50-8B73-10696B1F5D2F}" srcOrd="4" destOrd="0" presId="urn:microsoft.com/office/officeart/2005/8/layout/cycle3"/>
    <dgm:cxn modelId="{C416A781-E7AD-4951-9131-FF2A61EFB02F}" type="presParOf" srcId="{904AAB6E-1BA3-4581-8FEE-A403EF7C2B0D}" destId="{C7EC1C16-C12C-4AEE-93EA-52D7F4D91B48}"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D13E28-7A1D-4B72-8EF9-49C34652D81B}" type="doc">
      <dgm:prSet loTypeId="urn:microsoft.com/office/officeart/2005/8/layout/cycle3" loCatId="cycle" qsTypeId="urn:microsoft.com/office/officeart/2005/8/quickstyle/3d9" qsCatId="3D" csTypeId="urn:microsoft.com/office/officeart/2005/8/colors/accent0_2" csCatId="mainScheme" phldr="1"/>
      <dgm:spPr/>
      <dgm:t>
        <a:bodyPr/>
        <a:lstStyle/>
        <a:p>
          <a:endParaRPr lang="en-US"/>
        </a:p>
      </dgm:t>
    </dgm:pt>
    <dgm:pt modelId="{B9976E5E-4798-40AB-B78E-8ED6AC0F9E6C}">
      <dgm:prSet phldrT="[Text]"/>
      <dgm:spPr/>
      <dgm:t>
        <a:bodyPr/>
        <a:lstStyle/>
        <a:p>
          <a:r>
            <a:rPr lang="en-US" dirty="0" smtClean="0"/>
            <a:t>Operations</a:t>
          </a:r>
          <a:endParaRPr lang="en-US" dirty="0"/>
        </a:p>
      </dgm:t>
    </dgm:pt>
    <dgm:pt modelId="{418582AE-E149-4085-A0B2-6AD8209AF96E}" type="sibTrans" cxnId="{AAD80391-0175-4601-8EC0-6E3D6BD2CBD3}">
      <dgm:prSet/>
      <dgm:spPr/>
      <dgm:t>
        <a:bodyPr/>
        <a:lstStyle/>
        <a:p>
          <a:endParaRPr lang="en-US"/>
        </a:p>
      </dgm:t>
    </dgm:pt>
    <dgm:pt modelId="{EB92C5D6-C10C-429D-B5EC-6C325216D84E}" type="parTrans" cxnId="{AAD80391-0175-4601-8EC0-6E3D6BD2CBD3}">
      <dgm:prSet/>
      <dgm:spPr/>
      <dgm:t>
        <a:bodyPr/>
        <a:lstStyle/>
        <a:p>
          <a:endParaRPr lang="en-US"/>
        </a:p>
      </dgm:t>
    </dgm:pt>
    <dgm:pt modelId="{26C57B0B-C4BD-45BF-9CC8-918CF771BE58}">
      <dgm:prSet phldrT="[Text]"/>
      <dgm:spPr/>
      <dgm:t>
        <a:bodyPr/>
        <a:lstStyle/>
        <a:p>
          <a:r>
            <a:rPr lang="en-US" dirty="0" smtClean="0"/>
            <a:t>Testing</a:t>
          </a:r>
          <a:endParaRPr lang="en-US" dirty="0"/>
        </a:p>
      </dgm:t>
    </dgm:pt>
    <dgm:pt modelId="{D17DC3E7-581C-416D-A496-94D3BAD45DB7}" type="sibTrans" cxnId="{773CF1B3-928B-4402-8112-2E6B4F4BC6FB}">
      <dgm:prSet/>
      <dgm:spPr/>
      <dgm:t>
        <a:bodyPr/>
        <a:lstStyle/>
        <a:p>
          <a:endParaRPr lang="en-US"/>
        </a:p>
      </dgm:t>
    </dgm:pt>
    <dgm:pt modelId="{41BC333A-06A1-4C5D-B8FF-7C0FFD7DD9CD}" type="parTrans" cxnId="{773CF1B3-928B-4402-8112-2E6B4F4BC6FB}">
      <dgm:prSet/>
      <dgm:spPr/>
      <dgm:t>
        <a:bodyPr/>
        <a:lstStyle/>
        <a:p>
          <a:endParaRPr lang="en-US"/>
        </a:p>
      </dgm:t>
    </dgm:pt>
    <dgm:pt modelId="{CC550040-C6E5-4D94-8DD5-06F54E224C17}">
      <dgm:prSet phldrT="[Text]"/>
      <dgm:spPr/>
      <dgm:t>
        <a:bodyPr/>
        <a:lstStyle/>
        <a:p>
          <a:r>
            <a:rPr lang="en-US" dirty="0" smtClean="0"/>
            <a:t>Implementation</a:t>
          </a:r>
          <a:endParaRPr lang="en-US" dirty="0"/>
        </a:p>
      </dgm:t>
    </dgm:pt>
    <dgm:pt modelId="{7639C494-043A-4DEF-8B7A-4FAF67D852BC}" type="sibTrans" cxnId="{1AD4A0FA-5E08-49A4-B934-7DD503CFE14A}">
      <dgm:prSet/>
      <dgm:spPr/>
      <dgm:t>
        <a:bodyPr/>
        <a:lstStyle/>
        <a:p>
          <a:endParaRPr lang="en-US"/>
        </a:p>
      </dgm:t>
    </dgm:pt>
    <dgm:pt modelId="{D27D949F-9466-459C-87D5-05E4B1FE9690}" type="parTrans" cxnId="{1AD4A0FA-5E08-49A4-B934-7DD503CFE14A}">
      <dgm:prSet/>
      <dgm:spPr/>
      <dgm:t>
        <a:bodyPr/>
        <a:lstStyle/>
        <a:p>
          <a:endParaRPr lang="en-US"/>
        </a:p>
      </dgm:t>
    </dgm:pt>
    <dgm:pt modelId="{3D9B759B-AB87-4A51-B32D-64653355DF1C}">
      <dgm:prSet phldrT="[Text]"/>
      <dgm:spPr/>
      <dgm:t>
        <a:bodyPr/>
        <a:lstStyle/>
        <a:p>
          <a:r>
            <a:rPr lang="en-US" dirty="0" smtClean="0"/>
            <a:t>Architecture &amp; Design</a:t>
          </a:r>
          <a:endParaRPr lang="en-US" dirty="0"/>
        </a:p>
      </dgm:t>
    </dgm:pt>
    <dgm:pt modelId="{5FC7D42A-3814-4782-89CD-1E63EA9E115D}" type="sibTrans" cxnId="{AFE073E4-39DE-42E8-91D7-6AB679D724A9}">
      <dgm:prSet/>
      <dgm:spPr/>
      <dgm:t>
        <a:bodyPr/>
        <a:lstStyle/>
        <a:p>
          <a:endParaRPr lang="en-US"/>
        </a:p>
      </dgm:t>
    </dgm:pt>
    <dgm:pt modelId="{15BABFBB-0641-4214-89DC-6F6348B517BA}" type="parTrans" cxnId="{AFE073E4-39DE-42E8-91D7-6AB679D724A9}">
      <dgm:prSet/>
      <dgm:spPr/>
      <dgm:t>
        <a:bodyPr/>
        <a:lstStyle/>
        <a:p>
          <a:endParaRPr lang="en-US"/>
        </a:p>
      </dgm:t>
    </dgm:pt>
    <dgm:pt modelId="{69BF41FD-4703-41F8-97D8-A5AB7368C9D5}">
      <dgm:prSet phldrT="[Text]"/>
      <dgm:spPr/>
      <dgm:t>
        <a:bodyPr/>
        <a:lstStyle/>
        <a:p>
          <a:r>
            <a:rPr lang="en-US" dirty="0" smtClean="0"/>
            <a:t>Requirement Capturing </a:t>
          </a:r>
          <a:endParaRPr lang="en-US" dirty="0"/>
        </a:p>
      </dgm:t>
    </dgm:pt>
    <dgm:pt modelId="{E61F5E72-BDB5-4E6F-BB76-4F2D51592D93}" type="sibTrans" cxnId="{B341FF3D-433A-4920-83D5-7975732725CC}">
      <dgm:prSet/>
      <dgm:spPr/>
      <dgm:t>
        <a:bodyPr/>
        <a:lstStyle/>
        <a:p>
          <a:endParaRPr lang="en-US">
            <a:solidFill>
              <a:schemeClr val="bg1"/>
            </a:solidFill>
          </a:endParaRPr>
        </a:p>
      </dgm:t>
    </dgm:pt>
    <dgm:pt modelId="{4BAAEC2D-4867-4A84-B4E8-595E7DCBFA9E}" type="parTrans" cxnId="{B341FF3D-433A-4920-83D5-7975732725CC}">
      <dgm:prSet/>
      <dgm:spPr/>
      <dgm:t>
        <a:bodyPr/>
        <a:lstStyle/>
        <a:p>
          <a:endParaRPr lang="en-US"/>
        </a:p>
      </dgm:t>
    </dgm:pt>
    <dgm:pt modelId="{59AF8BD3-2C54-4F7E-9B83-FD3B48740448}" type="pres">
      <dgm:prSet presAssocID="{03D13E28-7A1D-4B72-8EF9-49C34652D81B}" presName="Name0" presStyleCnt="0">
        <dgm:presLayoutVars>
          <dgm:dir/>
          <dgm:resizeHandles val="exact"/>
        </dgm:presLayoutVars>
      </dgm:prSet>
      <dgm:spPr/>
      <dgm:t>
        <a:bodyPr/>
        <a:lstStyle/>
        <a:p>
          <a:endParaRPr lang="en-US"/>
        </a:p>
      </dgm:t>
    </dgm:pt>
    <dgm:pt modelId="{904AAB6E-1BA3-4581-8FEE-A403EF7C2B0D}" type="pres">
      <dgm:prSet presAssocID="{03D13E28-7A1D-4B72-8EF9-49C34652D81B}" presName="cycle" presStyleCnt="0"/>
      <dgm:spPr/>
    </dgm:pt>
    <dgm:pt modelId="{1F996A42-7EFB-442E-AF91-47C88010399D}" type="pres">
      <dgm:prSet presAssocID="{69BF41FD-4703-41F8-97D8-A5AB7368C9D5}" presName="nodeFirstNode" presStyleLbl="node1" presStyleIdx="0" presStyleCnt="5">
        <dgm:presLayoutVars>
          <dgm:bulletEnabled val="1"/>
        </dgm:presLayoutVars>
      </dgm:prSet>
      <dgm:spPr/>
      <dgm:t>
        <a:bodyPr/>
        <a:lstStyle/>
        <a:p>
          <a:endParaRPr lang="en-US"/>
        </a:p>
      </dgm:t>
    </dgm:pt>
    <dgm:pt modelId="{6BE5729E-425E-467C-9CEA-CA3B77927E06}" type="pres">
      <dgm:prSet presAssocID="{E61F5E72-BDB5-4E6F-BB76-4F2D51592D93}" presName="sibTransFirstNode" presStyleLbl="bgShp" presStyleIdx="0" presStyleCnt="1"/>
      <dgm:spPr/>
      <dgm:t>
        <a:bodyPr/>
        <a:lstStyle/>
        <a:p>
          <a:endParaRPr lang="en-US"/>
        </a:p>
      </dgm:t>
    </dgm:pt>
    <dgm:pt modelId="{987934C4-383A-4A3C-B773-3DEA3807BD73}" type="pres">
      <dgm:prSet presAssocID="{3D9B759B-AB87-4A51-B32D-64653355DF1C}" presName="nodeFollowingNodes" presStyleLbl="node1" presStyleIdx="1" presStyleCnt="5">
        <dgm:presLayoutVars>
          <dgm:bulletEnabled val="1"/>
        </dgm:presLayoutVars>
      </dgm:prSet>
      <dgm:spPr/>
      <dgm:t>
        <a:bodyPr/>
        <a:lstStyle/>
        <a:p>
          <a:endParaRPr lang="en-US"/>
        </a:p>
      </dgm:t>
    </dgm:pt>
    <dgm:pt modelId="{7F00F9D9-C0AD-465C-90C5-17A33EAE7DD1}" type="pres">
      <dgm:prSet presAssocID="{CC550040-C6E5-4D94-8DD5-06F54E224C17}" presName="nodeFollowingNodes" presStyleLbl="node1" presStyleIdx="2" presStyleCnt="5">
        <dgm:presLayoutVars>
          <dgm:bulletEnabled val="1"/>
        </dgm:presLayoutVars>
      </dgm:prSet>
      <dgm:spPr/>
      <dgm:t>
        <a:bodyPr/>
        <a:lstStyle/>
        <a:p>
          <a:endParaRPr lang="en-US"/>
        </a:p>
      </dgm:t>
    </dgm:pt>
    <dgm:pt modelId="{2AD64534-2A30-4C50-8B73-10696B1F5D2F}" type="pres">
      <dgm:prSet presAssocID="{26C57B0B-C4BD-45BF-9CC8-918CF771BE58}" presName="nodeFollowingNodes" presStyleLbl="node1" presStyleIdx="3" presStyleCnt="5">
        <dgm:presLayoutVars>
          <dgm:bulletEnabled val="1"/>
        </dgm:presLayoutVars>
      </dgm:prSet>
      <dgm:spPr/>
      <dgm:t>
        <a:bodyPr/>
        <a:lstStyle/>
        <a:p>
          <a:endParaRPr lang="en-US"/>
        </a:p>
      </dgm:t>
    </dgm:pt>
    <dgm:pt modelId="{C7EC1C16-C12C-4AEE-93EA-52D7F4D91B48}" type="pres">
      <dgm:prSet presAssocID="{B9976E5E-4798-40AB-B78E-8ED6AC0F9E6C}" presName="nodeFollowingNodes" presStyleLbl="node1" presStyleIdx="4" presStyleCnt="5">
        <dgm:presLayoutVars>
          <dgm:bulletEnabled val="1"/>
        </dgm:presLayoutVars>
      </dgm:prSet>
      <dgm:spPr/>
      <dgm:t>
        <a:bodyPr/>
        <a:lstStyle/>
        <a:p>
          <a:endParaRPr lang="en-US"/>
        </a:p>
      </dgm:t>
    </dgm:pt>
  </dgm:ptLst>
  <dgm:cxnLst>
    <dgm:cxn modelId="{039A7CA4-26D4-4020-A509-296C2735C64A}" type="presOf" srcId="{B9976E5E-4798-40AB-B78E-8ED6AC0F9E6C}" destId="{C7EC1C16-C12C-4AEE-93EA-52D7F4D91B48}" srcOrd="0" destOrd="0" presId="urn:microsoft.com/office/officeart/2005/8/layout/cycle3"/>
    <dgm:cxn modelId="{7E20751F-0DD3-44D7-B04B-56D2A35E3BB4}" type="presOf" srcId="{26C57B0B-C4BD-45BF-9CC8-918CF771BE58}" destId="{2AD64534-2A30-4C50-8B73-10696B1F5D2F}" srcOrd="0" destOrd="0" presId="urn:microsoft.com/office/officeart/2005/8/layout/cycle3"/>
    <dgm:cxn modelId="{773CF1B3-928B-4402-8112-2E6B4F4BC6FB}" srcId="{03D13E28-7A1D-4B72-8EF9-49C34652D81B}" destId="{26C57B0B-C4BD-45BF-9CC8-918CF771BE58}" srcOrd="3" destOrd="0" parTransId="{41BC333A-06A1-4C5D-B8FF-7C0FFD7DD9CD}" sibTransId="{D17DC3E7-581C-416D-A496-94D3BAD45DB7}"/>
    <dgm:cxn modelId="{B341FF3D-433A-4920-83D5-7975732725CC}" srcId="{03D13E28-7A1D-4B72-8EF9-49C34652D81B}" destId="{69BF41FD-4703-41F8-97D8-A5AB7368C9D5}" srcOrd="0" destOrd="0" parTransId="{4BAAEC2D-4867-4A84-B4E8-595E7DCBFA9E}" sibTransId="{E61F5E72-BDB5-4E6F-BB76-4F2D51592D93}"/>
    <dgm:cxn modelId="{4B9A60FC-F1C1-422A-A700-DF73D10D319F}" type="presOf" srcId="{03D13E28-7A1D-4B72-8EF9-49C34652D81B}" destId="{59AF8BD3-2C54-4F7E-9B83-FD3B48740448}" srcOrd="0" destOrd="0" presId="urn:microsoft.com/office/officeart/2005/8/layout/cycle3"/>
    <dgm:cxn modelId="{3D71D77B-7783-4B9A-9470-40BFE385992F}" type="presOf" srcId="{3D9B759B-AB87-4A51-B32D-64653355DF1C}" destId="{987934C4-383A-4A3C-B773-3DEA3807BD73}" srcOrd="0" destOrd="0" presId="urn:microsoft.com/office/officeart/2005/8/layout/cycle3"/>
    <dgm:cxn modelId="{4B91B7F7-071E-4307-BA9B-3A2C3785F3E0}" type="presOf" srcId="{CC550040-C6E5-4D94-8DD5-06F54E224C17}" destId="{7F00F9D9-C0AD-465C-90C5-17A33EAE7DD1}" srcOrd="0" destOrd="0" presId="urn:microsoft.com/office/officeart/2005/8/layout/cycle3"/>
    <dgm:cxn modelId="{1AD4A0FA-5E08-49A4-B934-7DD503CFE14A}" srcId="{03D13E28-7A1D-4B72-8EF9-49C34652D81B}" destId="{CC550040-C6E5-4D94-8DD5-06F54E224C17}" srcOrd="2" destOrd="0" parTransId="{D27D949F-9466-459C-87D5-05E4B1FE9690}" sibTransId="{7639C494-043A-4DEF-8B7A-4FAF67D852BC}"/>
    <dgm:cxn modelId="{40C50482-8DDD-421E-B29B-A904A6953F26}" type="presOf" srcId="{69BF41FD-4703-41F8-97D8-A5AB7368C9D5}" destId="{1F996A42-7EFB-442E-AF91-47C88010399D}" srcOrd="0" destOrd="0" presId="urn:microsoft.com/office/officeart/2005/8/layout/cycle3"/>
    <dgm:cxn modelId="{AFE073E4-39DE-42E8-91D7-6AB679D724A9}" srcId="{03D13E28-7A1D-4B72-8EF9-49C34652D81B}" destId="{3D9B759B-AB87-4A51-B32D-64653355DF1C}" srcOrd="1" destOrd="0" parTransId="{15BABFBB-0641-4214-89DC-6F6348B517BA}" sibTransId="{5FC7D42A-3814-4782-89CD-1E63EA9E115D}"/>
    <dgm:cxn modelId="{AAD80391-0175-4601-8EC0-6E3D6BD2CBD3}" srcId="{03D13E28-7A1D-4B72-8EF9-49C34652D81B}" destId="{B9976E5E-4798-40AB-B78E-8ED6AC0F9E6C}" srcOrd="4" destOrd="0" parTransId="{EB92C5D6-C10C-429D-B5EC-6C325216D84E}" sibTransId="{418582AE-E149-4085-A0B2-6AD8209AF96E}"/>
    <dgm:cxn modelId="{DE3653FA-3EAE-4D5C-9C2B-02E938D2B748}" type="presOf" srcId="{E61F5E72-BDB5-4E6F-BB76-4F2D51592D93}" destId="{6BE5729E-425E-467C-9CEA-CA3B77927E06}" srcOrd="0" destOrd="0" presId="urn:microsoft.com/office/officeart/2005/8/layout/cycle3"/>
    <dgm:cxn modelId="{08756F99-4B86-495F-9801-8D942FBEEA7D}" type="presParOf" srcId="{59AF8BD3-2C54-4F7E-9B83-FD3B48740448}" destId="{904AAB6E-1BA3-4581-8FEE-A403EF7C2B0D}" srcOrd="0" destOrd="0" presId="urn:microsoft.com/office/officeart/2005/8/layout/cycle3"/>
    <dgm:cxn modelId="{78819083-A71A-4CCA-9CD7-0CACE9DA7113}" type="presParOf" srcId="{904AAB6E-1BA3-4581-8FEE-A403EF7C2B0D}" destId="{1F996A42-7EFB-442E-AF91-47C88010399D}" srcOrd="0" destOrd="0" presId="urn:microsoft.com/office/officeart/2005/8/layout/cycle3"/>
    <dgm:cxn modelId="{EA4B9A93-EE83-4D21-BCE8-49CD96783C09}" type="presParOf" srcId="{904AAB6E-1BA3-4581-8FEE-A403EF7C2B0D}" destId="{6BE5729E-425E-467C-9CEA-CA3B77927E06}" srcOrd="1" destOrd="0" presId="urn:microsoft.com/office/officeart/2005/8/layout/cycle3"/>
    <dgm:cxn modelId="{9A06DD58-3FC8-436D-95EC-3B66B62D8754}" type="presParOf" srcId="{904AAB6E-1BA3-4581-8FEE-A403EF7C2B0D}" destId="{987934C4-383A-4A3C-B773-3DEA3807BD73}" srcOrd="2" destOrd="0" presId="urn:microsoft.com/office/officeart/2005/8/layout/cycle3"/>
    <dgm:cxn modelId="{7CCE19A1-3332-49BC-92BC-EA6A94D48140}" type="presParOf" srcId="{904AAB6E-1BA3-4581-8FEE-A403EF7C2B0D}" destId="{7F00F9D9-C0AD-465C-90C5-17A33EAE7DD1}" srcOrd="3" destOrd="0" presId="urn:microsoft.com/office/officeart/2005/8/layout/cycle3"/>
    <dgm:cxn modelId="{1F6C0B2A-3599-44E1-95F6-C816DEA042F1}" type="presParOf" srcId="{904AAB6E-1BA3-4581-8FEE-A403EF7C2B0D}" destId="{2AD64534-2A30-4C50-8B73-10696B1F5D2F}" srcOrd="4" destOrd="0" presId="urn:microsoft.com/office/officeart/2005/8/layout/cycle3"/>
    <dgm:cxn modelId="{3B37274E-6B5A-4B7B-BB67-EDD4FB4F3367}" type="presParOf" srcId="{904AAB6E-1BA3-4581-8FEE-A403EF7C2B0D}" destId="{C7EC1C16-C12C-4AEE-93EA-52D7F4D91B48}"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D13E28-7A1D-4B72-8EF9-49C34652D81B}" type="doc">
      <dgm:prSet loTypeId="urn:microsoft.com/office/officeart/2005/8/layout/hChevron3" loCatId="process" qsTypeId="urn:microsoft.com/office/officeart/2005/8/quickstyle/3d2" qsCatId="3D" csTypeId="urn:microsoft.com/office/officeart/2005/8/colors/accent0_2" csCatId="mainScheme" phldr="1"/>
      <dgm:spPr/>
      <dgm:t>
        <a:bodyPr/>
        <a:lstStyle/>
        <a:p>
          <a:endParaRPr lang="en-US"/>
        </a:p>
      </dgm:t>
    </dgm:pt>
    <dgm:pt modelId="{CC550040-C6E5-4D94-8DD5-06F54E224C17}">
      <dgm:prSet phldrT="[Text]"/>
      <dgm:spPr/>
      <dgm:t>
        <a:bodyPr/>
        <a:lstStyle/>
        <a:p>
          <a:r>
            <a:rPr lang="en-US" b="1" dirty="0" smtClean="0">
              <a:solidFill>
                <a:srgbClr val="0070C0"/>
              </a:solidFill>
              <a:effectLst/>
            </a:rPr>
            <a:t>Solve</a:t>
          </a:r>
        </a:p>
      </dgm:t>
    </dgm:pt>
    <dgm:pt modelId="{7639C494-043A-4DEF-8B7A-4FAF67D852BC}" type="sibTrans" cxnId="{1AD4A0FA-5E08-49A4-B934-7DD503CFE14A}">
      <dgm:prSet/>
      <dgm:spPr/>
      <dgm:t>
        <a:bodyPr/>
        <a:lstStyle/>
        <a:p>
          <a:endParaRPr lang="en-US" b="1">
            <a:solidFill>
              <a:srgbClr val="0070C0"/>
            </a:solidFill>
            <a:effectLst/>
          </a:endParaRPr>
        </a:p>
      </dgm:t>
    </dgm:pt>
    <dgm:pt modelId="{D27D949F-9466-459C-87D5-05E4B1FE9690}" type="parTrans" cxnId="{1AD4A0FA-5E08-49A4-B934-7DD503CFE14A}">
      <dgm:prSet/>
      <dgm:spPr/>
      <dgm:t>
        <a:bodyPr/>
        <a:lstStyle/>
        <a:p>
          <a:endParaRPr lang="en-US" b="1">
            <a:solidFill>
              <a:srgbClr val="0070C0"/>
            </a:solidFill>
            <a:effectLst/>
          </a:endParaRPr>
        </a:p>
      </dgm:t>
    </dgm:pt>
    <dgm:pt modelId="{3D9B759B-AB87-4A51-B32D-64653355DF1C}">
      <dgm:prSet phldrT="[Text]"/>
      <dgm:spPr/>
      <dgm:t>
        <a:bodyPr/>
        <a:lstStyle/>
        <a:p>
          <a:r>
            <a:rPr lang="en-US" b="1" smtClean="0">
              <a:solidFill>
                <a:srgbClr val="0070C0"/>
              </a:solidFill>
              <a:effectLst/>
            </a:rPr>
            <a:t>Plan</a:t>
          </a:r>
          <a:endParaRPr lang="en-US" b="1" dirty="0">
            <a:solidFill>
              <a:srgbClr val="0070C0"/>
            </a:solidFill>
            <a:effectLst/>
          </a:endParaRPr>
        </a:p>
      </dgm:t>
    </dgm:pt>
    <dgm:pt modelId="{5FC7D42A-3814-4782-89CD-1E63EA9E115D}" type="sibTrans" cxnId="{AFE073E4-39DE-42E8-91D7-6AB679D724A9}">
      <dgm:prSet/>
      <dgm:spPr/>
      <dgm:t>
        <a:bodyPr/>
        <a:lstStyle/>
        <a:p>
          <a:endParaRPr lang="en-US" b="1">
            <a:solidFill>
              <a:srgbClr val="0070C0"/>
            </a:solidFill>
            <a:effectLst/>
          </a:endParaRPr>
        </a:p>
      </dgm:t>
    </dgm:pt>
    <dgm:pt modelId="{15BABFBB-0641-4214-89DC-6F6348B517BA}" type="parTrans" cxnId="{AFE073E4-39DE-42E8-91D7-6AB679D724A9}">
      <dgm:prSet/>
      <dgm:spPr/>
      <dgm:t>
        <a:bodyPr/>
        <a:lstStyle/>
        <a:p>
          <a:endParaRPr lang="en-US" b="1">
            <a:solidFill>
              <a:srgbClr val="0070C0"/>
            </a:solidFill>
            <a:effectLst/>
          </a:endParaRPr>
        </a:p>
      </dgm:t>
    </dgm:pt>
    <dgm:pt modelId="{69BF41FD-4703-41F8-97D8-A5AB7368C9D5}">
      <dgm:prSet phldrT="[Text]"/>
      <dgm:spPr/>
      <dgm:t>
        <a:bodyPr/>
        <a:lstStyle/>
        <a:p>
          <a:r>
            <a:rPr lang="en-US" b="1" dirty="0" smtClean="0">
              <a:solidFill>
                <a:srgbClr val="0070C0"/>
              </a:solidFill>
              <a:effectLst/>
            </a:rPr>
            <a:t>Understand</a:t>
          </a:r>
          <a:endParaRPr lang="en-US" b="1" dirty="0">
            <a:solidFill>
              <a:srgbClr val="0070C0"/>
            </a:solidFill>
            <a:effectLst/>
          </a:endParaRPr>
        </a:p>
      </dgm:t>
    </dgm:pt>
    <dgm:pt modelId="{E61F5E72-BDB5-4E6F-BB76-4F2D51592D93}" type="sibTrans" cxnId="{B341FF3D-433A-4920-83D5-7975732725CC}">
      <dgm:prSet/>
      <dgm:spPr/>
      <dgm:t>
        <a:bodyPr/>
        <a:lstStyle/>
        <a:p>
          <a:endParaRPr lang="en-US" b="1">
            <a:solidFill>
              <a:srgbClr val="0070C0"/>
            </a:solidFill>
            <a:effectLst/>
          </a:endParaRPr>
        </a:p>
      </dgm:t>
    </dgm:pt>
    <dgm:pt modelId="{4BAAEC2D-4867-4A84-B4E8-595E7DCBFA9E}" type="parTrans" cxnId="{B341FF3D-433A-4920-83D5-7975732725CC}">
      <dgm:prSet/>
      <dgm:spPr/>
      <dgm:t>
        <a:bodyPr/>
        <a:lstStyle/>
        <a:p>
          <a:endParaRPr lang="en-US" b="1">
            <a:solidFill>
              <a:srgbClr val="0070C0"/>
            </a:solidFill>
            <a:effectLst/>
          </a:endParaRPr>
        </a:p>
      </dgm:t>
    </dgm:pt>
    <dgm:pt modelId="{6250DB64-B589-4BC6-908C-748561AE6BFA}">
      <dgm:prSet phldrT="[Text]"/>
      <dgm:spPr/>
      <dgm:t>
        <a:bodyPr/>
        <a:lstStyle/>
        <a:p>
          <a:r>
            <a:rPr lang="en-US" b="1" dirty="0" smtClean="0">
              <a:solidFill>
                <a:srgbClr val="0070C0"/>
              </a:solidFill>
              <a:effectLst/>
            </a:rPr>
            <a:t>Review</a:t>
          </a:r>
        </a:p>
      </dgm:t>
    </dgm:pt>
    <dgm:pt modelId="{22D214B3-6D22-4783-88AB-83EE0E9EB442}" type="parTrans" cxnId="{694441E2-3A08-4F82-9229-A8F73C8C1835}">
      <dgm:prSet/>
      <dgm:spPr/>
      <dgm:t>
        <a:bodyPr/>
        <a:lstStyle/>
        <a:p>
          <a:endParaRPr lang="en-US" b="1">
            <a:solidFill>
              <a:srgbClr val="0070C0"/>
            </a:solidFill>
            <a:effectLst/>
          </a:endParaRPr>
        </a:p>
      </dgm:t>
    </dgm:pt>
    <dgm:pt modelId="{22A8E426-5AE5-4B81-9118-0CF87630D0CC}" type="sibTrans" cxnId="{694441E2-3A08-4F82-9229-A8F73C8C1835}">
      <dgm:prSet/>
      <dgm:spPr/>
      <dgm:t>
        <a:bodyPr/>
        <a:lstStyle/>
        <a:p>
          <a:endParaRPr lang="en-US" b="1">
            <a:solidFill>
              <a:srgbClr val="0070C0"/>
            </a:solidFill>
            <a:effectLst/>
          </a:endParaRPr>
        </a:p>
      </dgm:t>
    </dgm:pt>
    <dgm:pt modelId="{8A56D83A-3EED-476A-A491-B4B21574E32D}" type="pres">
      <dgm:prSet presAssocID="{03D13E28-7A1D-4B72-8EF9-49C34652D81B}" presName="Name0" presStyleCnt="0">
        <dgm:presLayoutVars>
          <dgm:dir/>
          <dgm:resizeHandles val="exact"/>
        </dgm:presLayoutVars>
      </dgm:prSet>
      <dgm:spPr/>
      <dgm:t>
        <a:bodyPr/>
        <a:lstStyle/>
        <a:p>
          <a:endParaRPr lang="en-US"/>
        </a:p>
      </dgm:t>
    </dgm:pt>
    <dgm:pt modelId="{6D030977-9229-4DBE-9492-BEC45304E61E}" type="pres">
      <dgm:prSet presAssocID="{69BF41FD-4703-41F8-97D8-A5AB7368C9D5}" presName="parTxOnly" presStyleLbl="node1" presStyleIdx="0" presStyleCnt="4">
        <dgm:presLayoutVars>
          <dgm:bulletEnabled val="1"/>
        </dgm:presLayoutVars>
      </dgm:prSet>
      <dgm:spPr/>
      <dgm:t>
        <a:bodyPr/>
        <a:lstStyle/>
        <a:p>
          <a:endParaRPr lang="en-US"/>
        </a:p>
      </dgm:t>
    </dgm:pt>
    <dgm:pt modelId="{4F06929B-737E-4CDF-A32A-7EB76390497C}" type="pres">
      <dgm:prSet presAssocID="{E61F5E72-BDB5-4E6F-BB76-4F2D51592D93}" presName="parSpace" presStyleCnt="0"/>
      <dgm:spPr/>
      <dgm:t>
        <a:bodyPr/>
        <a:lstStyle/>
        <a:p>
          <a:endParaRPr lang="en-US"/>
        </a:p>
      </dgm:t>
    </dgm:pt>
    <dgm:pt modelId="{E6D702BF-AF24-4B1B-AFB5-44D8854F46B1}" type="pres">
      <dgm:prSet presAssocID="{3D9B759B-AB87-4A51-B32D-64653355DF1C}" presName="parTxOnly" presStyleLbl="node1" presStyleIdx="1" presStyleCnt="4">
        <dgm:presLayoutVars>
          <dgm:bulletEnabled val="1"/>
        </dgm:presLayoutVars>
      </dgm:prSet>
      <dgm:spPr/>
      <dgm:t>
        <a:bodyPr/>
        <a:lstStyle/>
        <a:p>
          <a:endParaRPr lang="en-US"/>
        </a:p>
      </dgm:t>
    </dgm:pt>
    <dgm:pt modelId="{CCDDBFDF-5420-4370-8498-7DAE3D860ED7}" type="pres">
      <dgm:prSet presAssocID="{5FC7D42A-3814-4782-89CD-1E63EA9E115D}" presName="parSpace" presStyleCnt="0"/>
      <dgm:spPr/>
      <dgm:t>
        <a:bodyPr/>
        <a:lstStyle/>
        <a:p>
          <a:endParaRPr lang="en-US"/>
        </a:p>
      </dgm:t>
    </dgm:pt>
    <dgm:pt modelId="{D65D7FD0-0D2A-44C5-8437-4B1F9D034AFF}" type="pres">
      <dgm:prSet presAssocID="{CC550040-C6E5-4D94-8DD5-06F54E224C17}" presName="parTxOnly" presStyleLbl="node1" presStyleIdx="2" presStyleCnt="4">
        <dgm:presLayoutVars>
          <dgm:bulletEnabled val="1"/>
        </dgm:presLayoutVars>
      </dgm:prSet>
      <dgm:spPr/>
      <dgm:t>
        <a:bodyPr/>
        <a:lstStyle/>
        <a:p>
          <a:endParaRPr lang="en-US"/>
        </a:p>
      </dgm:t>
    </dgm:pt>
    <dgm:pt modelId="{86BA2354-E1E0-447B-9AA8-6F784D9B8417}" type="pres">
      <dgm:prSet presAssocID="{7639C494-043A-4DEF-8B7A-4FAF67D852BC}" presName="parSpace" presStyleCnt="0"/>
      <dgm:spPr/>
      <dgm:t>
        <a:bodyPr/>
        <a:lstStyle/>
        <a:p>
          <a:endParaRPr lang="en-US"/>
        </a:p>
      </dgm:t>
    </dgm:pt>
    <dgm:pt modelId="{A4A9A893-002C-439B-BA05-E7E86BEED99B}" type="pres">
      <dgm:prSet presAssocID="{6250DB64-B589-4BC6-908C-748561AE6BFA}" presName="parTxOnly" presStyleLbl="node1" presStyleIdx="3" presStyleCnt="4">
        <dgm:presLayoutVars>
          <dgm:bulletEnabled val="1"/>
        </dgm:presLayoutVars>
      </dgm:prSet>
      <dgm:spPr/>
      <dgm:t>
        <a:bodyPr/>
        <a:lstStyle/>
        <a:p>
          <a:endParaRPr lang="en-US"/>
        </a:p>
      </dgm:t>
    </dgm:pt>
  </dgm:ptLst>
  <dgm:cxnLst>
    <dgm:cxn modelId="{694441E2-3A08-4F82-9229-A8F73C8C1835}" srcId="{03D13E28-7A1D-4B72-8EF9-49C34652D81B}" destId="{6250DB64-B589-4BC6-908C-748561AE6BFA}" srcOrd="3" destOrd="0" parTransId="{22D214B3-6D22-4783-88AB-83EE0E9EB442}" sibTransId="{22A8E426-5AE5-4B81-9118-0CF87630D0CC}"/>
    <dgm:cxn modelId="{AFE073E4-39DE-42E8-91D7-6AB679D724A9}" srcId="{03D13E28-7A1D-4B72-8EF9-49C34652D81B}" destId="{3D9B759B-AB87-4A51-B32D-64653355DF1C}" srcOrd="1" destOrd="0" parTransId="{15BABFBB-0641-4214-89DC-6F6348B517BA}" sibTransId="{5FC7D42A-3814-4782-89CD-1E63EA9E115D}"/>
    <dgm:cxn modelId="{E11BB8B2-70EF-4CA9-A6E4-3A24DDC2A067}" type="presOf" srcId="{6250DB64-B589-4BC6-908C-748561AE6BFA}" destId="{A4A9A893-002C-439B-BA05-E7E86BEED99B}" srcOrd="0" destOrd="0" presId="urn:microsoft.com/office/officeart/2005/8/layout/hChevron3"/>
    <dgm:cxn modelId="{1AD4A0FA-5E08-49A4-B934-7DD503CFE14A}" srcId="{03D13E28-7A1D-4B72-8EF9-49C34652D81B}" destId="{CC550040-C6E5-4D94-8DD5-06F54E224C17}" srcOrd="2" destOrd="0" parTransId="{D27D949F-9466-459C-87D5-05E4B1FE9690}" sibTransId="{7639C494-043A-4DEF-8B7A-4FAF67D852BC}"/>
    <dgm:cxn modelId="{B341FF3D-433A-4920-83D5-7975732725CC}" srcId="{03D13E28-7A1D-4B72-8EF9-49C34652D81B}" destId="{69BF41FD-4703-41F8-97D8-A5AB7368C9D5}" srcOrd="0" destOrd="0" parTransId="{4BAAEC2D-4867-4A84-B4E8-595E7DCBFA9E}" sibTransId="{E61F5E72-BDB5-4E6F-BB76-4F2D51592D93}"/>
    <dgm:cxn modelId="{28E3A7C0-F9E7-4AA4-8976-FFDA2C20F86F}" type="presOf" srcId="{03D13E28-7A1D-4B72-8EF9-49C34652D81B}" destId="{8A56D83A-3EED-476A-A491-B4B21574E32D}" srcOrd="0" destOrd="0" presId="urn:microsoft.com/office/officeart/2005/8/layout/hChevron3"/>
    <dgm:cxn modelId="{8ECD06BC-E1E6-4EB6-BB2A-E9C011899201}" type="presOf" srcId="{CC550040-C6E5-4D94-8DD5-06F54E224C17}" destId="{D65D7FD0-0D2A-44C5-8437-4B1F9D034AFF}" srcOrd="0" destOrd="0" presId="urn:microsoft.com/office/officeart/2005/8/layout/hChevron3"/>
    <dgm:cxn modelId="{E4F30C8C-5209-49E6-990C-1AE4B5482861}" type="presOf" srcId="{69BF41FD-4703-41F8-97D8-A5AB7368C9D5}" destId="{6D030977-9229-4DBE-9492-BEC45304E61E}" srcOrd="0" destOrd="0" presId="urn:microsoft.com/office/officeart/2005/8/layout/hChevron3"/>
    <dgm:cxn modelId="{1F738B95-508F-4C5A-BA4B-F31393288C0F}" type="presOf" srcId="{3D9B759B-AB87-4A51-B32D-64653355DF1C}" destId="{E6D702BF-AF24-4B1B-AFB5-44D8854F46B1}" srcOrd="0" destOrd="0" presId="urn:microsoft.com/office/officeart/2005/8/layout/hChevron3"/>
    <dgm:cxn modelId="{9BB4F7D8-8513-4D3A-BB1B-F545A65A1873}" type="presParOf" srcId="{8A56D83A-3EED-476A-A491-B4B21574E32D}" destId="{6D030977-9229-4DBE-9492-BEC45304E61E}" srcOrd="0" destOrd="0" presId="urn:microsoft.com/office/officeart/2005/8/layout/hChevron3"/>
    <dgm:cxn modelId="{452C246F-C8B4-47B5-9A87-977E74D3F40C}" type="presParOf" srcId="{8A56D83A-3EED-476A-A491-B4B21574E32D}" destId="{4F06929B-737E-4CDF-A32A-7EB76390497C}" srcOrd="1" destOrd="0" presId="urn:microsoft.com/office/officeart/2005/8/layout/hChevron3"/>
    <dgm:cxn modelId="{A05E7431-E5CC-4955-88C7-9A7392E0AC7C}" type="presParOf" srcId="{8A56D83A-3EED-476A-A491-B4B21574E32D}" destId="{E6D702BF-AF24-4B1B-AFB5-44D8854F46B1}" srcOrd="2" destOrd="0" presId="urn:microsoft.com/office/officeart/2005/8/layout/hChevron3"/>
    <dgm:cxn modelId="{4D567166-BE4D-492E-97B8-4925384AB800}" type="presParOf" srcId="{8A56D83A-3EED-476A-A491-B4B21574E32D}" destId="{CCDDBFDF-5420-4370-8498-7DAE3D860ED7}" srcOrd="3" destOrd="0" presId="urn:microsoft.com/office/officeart/2005/8/layout/hChevron3"/>
    <dgm:cxn modelId="{6DC67B48-2597-4713-834F-24F0AE84A330}" type="presParOf" srcId="{8A56D83A-3EED-476A-A491-B4B21574E32D}" destId="{D65D7FD0-0D2A-44C5-8437-4B1F9D034AFF}" srcOrd="4" destOrd="0" presId="urn:microsoft.com/office/officeart/2005/8/layout/hChevron3"/>
    <dgm:cxn modelId="{A5AC2945-BAFE-4246-A306-AA9F3E87DE64}" type="presParOf" srcId="{8A56D83A-3EED-476A-A491-B4B21574E32D}" destId="{86BA2354-E1E0-447B-9AA8-6F784D9B8417}" srcOrd="5" destOrd="0" presId="urn:microsoft.com/office/officeart/2005/8/layout/hChevron3"/>
    <dgm:cxn modelId="{1660C920-6D55-4838-958F-884F48955D2A}" type="presParOf" srcId="{8A56D83A-3EED-476A-A491-B4B21574E32D}" destId="{A4A9A893-002C-439B-BA05-E7E86BEED99B}"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13E28-7A1D-4B72-8EF9-49C34652D81B}" type="doc">
      <dgm:prSet loTypeId="urn:microsoft.com/office/officeart/2005/8/layout/cycle3" loCatId="cycle" qsTypeId="urn:microsoft.com/office/officeart/2005/8/quickstyle/3d9" qsCatId="3D" csTypeId="urn:microsoft.com/office/officeart/2005/8/colors/accent0_2" csCatId="mainScheme" phldr="1"/>
      <dgm:spPr/>
      <dgm:t>
        <a:bodyPr/>
        <a:lstStyle/>
        <a:p>
          <a:endParaRPr lang="en-US"/>
        </a:p>
      </dgm:t>
    </dgm:pt>
    <dgm:pt modelId="{B9976E5E-4798-40AB-B78E-8ED6AC0F9E6C}">
      <dgm:prSet phldrT="[Text]"/>
      <dgm:spPr/>
      <dgm:t>
        <a:bodyPr/>
        <a:lstStyle/>
        <a:p>
          <a:r>
            <a:rPr lang="en-US" dirty="0" smtClean="0"/>
            <a:t>Operations</a:t>
          </a:r>
          <a:endParaRPr lang="en-US" dirty="0"/>
        </a:p>
      </dgm:t>
    </dgm:pt>
    <dgm:pt modelId="{418582AE-E149-4085-A0B2-6AD8209AF96E}" type="sibTrans" cxnId="{AAD80391-0175-4601-8EC0-6E3D6BD2CBD3}">
      <dgm:prSet/>
      <dgm:spPr/>
      <dgm:t>
        <a:bodyPr/>
        <a:lstStyle/>
        <a:p>
          <a:endParaRPr lang="en-US"/>
        </a:p>
      </dgm:t>
    </dgm:pt>
    <dgm:pt modelId="{EB92C5D6-C10C-429D-B5EC-6C325216D84E}" type="parTrans" cxnId="{AAD80391-0175-4601-8EC0-6E3D6BD2CBD3}">
      <dgm:prSet/>
      <dgm:spPr/>
      <dgm:t>
        <a:bodyPr/>
        <a:lstStyle/>
        <a:p>
          <a:endParaRPr lang="en-US"/>
        </a:p>
      </dgm:t>
    </dgm:pt>
    <dgm:pt modelId="{26C57B0B-C4BD-45BF-9CC8-918CF771BE58}">
      <dgm:prSet phldrT="[Text]"/>
      <dgm:spPr/>
      <dgm:t>
        <a:bodyPr/>
        <a:lstStyle/>
        <a:p>
          <a:r>
            <a:rPr lang="en-US" dirty="0" smtClean="0"/>
            <a:t>Testing</a:t>
          </a:r>
          <a:endParaRPr lang="en-US" dirty="0"/>
        </a:p>
      </dgm:t>
    </dgm:pt>
    <dgm:pt modelId="{D17DC3E7-581C-416D-A496-94D3BAD45DB7}" type="sibTrans" cxnId="{773CF1B3-928B-4402-8112-2E6B4F4BC6FB}">
      <dgm:prSet/>
      <dgm:spPr/>
      <dgm:t>
        <a:bodyPr/>
        <a:lstStyle/>
        <a:p>
          <a:endParaRPr lang="en-US"/>
        </a:p>
      </dgm:t>
    </dgm:pt>
    <dgm:pt modelId="{41BC333A-06A1-4C5D-B8FF-7C0FFD7DD9CD}" type="parTrans" cxnId="{773CF1B3-928B-4402-8112-2E6B4F4BC6FB}">
      <dgm:prSet/>
      <dgm:spPr/>
      <dgm:t>
        <a:bodyPr/>
        <a:lstStyle/>
        <a:p>
          <a:endParaRPr lang="en-US"/>
        </a:p>
      </dgm:t>
    </dgm:pt>
    <dgm:pt modelId="{CC550040-C6E5-4D94-8DD5-06F54E224C17}">
      <dgm:prSet phldrT="[Text]"/>
      <dgm:spPr/>
      <dgm:t>
        <a:bodyPr/>
        <a:lstStyle/>
        <a:p>
          <a:r>
            <a:rPr lang="en-US" dirty="0" smtClean="0"/>
            <a:t>Implementation</a:t>
          </a:r>
          <a:endParaRPr lang="en-US" dirty="0"/>
        </a:p>
      </dgm:t>
    </dgm:pt>
    <dgm:pt modelId="{7639C494-043A-4DEF-8B7A-4FAF67D852BC}" type="sibTrans" cxnId="{1AD4A0FA-5E08-49A4-B934-7DD503CFE14A}">
      <dgm:prSet/>
      <dgm:spPr/>
      <dgm:t>
        <a:bodyPr/>
        <a:lstStyle/>
        <a:p>
          <a:endParaRPr lang="en-US"/>
        </a:p>
      </dgm:t>
    </dgm:pt>
    <dgm:pt modelId="{D27D949F-9466-459C-87D5-05E4B1FE9690}" type="parTrans" cxnId="{1AD4A0FA-5E08-49A4-B934-7DD503CFE14A}">
      <dgm:prSet/>
      <dgm:spPr/>
      <dgm:t>
        <a:bodyPr/>
        <a:lstStyle/>
        <a:p>
          <a:endParaRPr lang="en-US"/>
        </a:p>
      </dgm:t>
    </dgm:pt>
    <dgm:pt modelId="{3D9B759B-AB87-4A51-B32D-64653355DF1C}">
      <dgm:prSet phldrT="[Text]"/>
      <dgm:spPr/>
      <dgm:t>
        <a:bodyPr/>
        <a:lstStyle/>
        <a:p>
          <a:r>
            <a:rPr lang="en-US" dirty="0" smtClean="0"/>
            <a:t>Architecture &amp; Design</a:t>
          </a:r>
          <a:endParaRPr lang="en-US" dirty="0"/>
        </a:p>
      </dgm:t>
    </dgm:pt>
    <dgm:pt modelId="{5FC7D42A-3814-4782-89CD-1E63EA9E115D}" type="sibTrans" cxnId="{AFE073E4-39DE-42E8-91D7-6AB679D724A9}">
      <dgm:prSet/>
      <dgm:spPr/>
      <dgm:t>
        <a:bodyPr/>
        <a:lstStyle/>
        <a:p>
          <a:endParaRPr lang="en-US"/>
        </a:p>
      </dgm:t>
    </dgm:pt>
    <dgm:pt modelId="{15BABFBB-0641-4214-89DC-6F6348B517BA}" type="parTrans" cxnId="{AFE073E4-39DE-42E8-91D7-6AB679D724A9}">
      <dgm:prSet/>
      <dgm:spPr/>
      <dgm:t>
        <a:bodyPr/>
        <a:lstStyle/>
        <a:p>
          <a:endParaRPr lang="en-US"/>
        </a:p>
      </dgm:t>
    </dgm:pt>
    <dgm:pt modelId="{69BF41FD-4703-41F8-97D8-A5AB7368C9D5}">
      <dgm:prSet phldrT="[Text]"/>
      <dgm:spPr/>
      <dgm:t>
        <a:bodyPr/>
        <a:lstStyle/>
        <a:p>
          <a:r>
            <a:rPr lang="en-US" dirty="0" smtClean="0"/>
            <a:t>Requirement Capturing </a:t>
          </a:r>
          <a:endParaRPr lang="en-US" dirty="0"/>
        </a:p>
      </dgm:t>
    </dgm:pt>
    <dgm:pt modelId="{E61F5E72-BDB5-4E6F-BB76-4F2D51592D93}" type="sibTrans" cxnId="{B341FF3D-433A-4920-83D5-7975732725CC}">
      <dgm:prSet/>
      <dgm:spPr/>
      <dgm:t>
        <a:bodyPr/>
        <a:lstStyle/>
        <a:p>
          <a:endParaRPr lang="en-US">
            <a:solidFill>
              <a:schemeClr val="bg1"/>
            </a:solidFill>
          </a:endParaRPr>
        </a:p>
      </dgm:t>
    </dgm:pt>
    <dgm:pt modelId="{4BAAEC2D-4867-4A84-B4E8-595E7DCBFA9E}" type="parTrans" cxnId="{B341FF3D-433A-4920-83D5-7975732725CC}">
      <dgm:prSet/>
      <dgm:spPr/>
      <dgm:t>
        <a:bodyPr/>
        <a:lstStyle/>
        <a:p>
          <a:endParaRPr lang="en-US"/>
        </a:p>
      </dgm:t>
    </dgm:pt>
    <dgm:pt modelId="{59AF8BD3-2C54-4F7E-9B83-FD3B48740448}" type="pres">
      <dgm:prSet presAssocID="{03D13E28-7A1D-4B72-8EF9-49C34652D81B}" presName="Name0" presStyleCnt="0">
        <dgm:presLayoutVars>
          <dgm:dir/>
          <dgm:resizeHandles val="exact"/>
        </dgm:presLayoutVars>
      </dgm:prSet>
      <dgm:spPr/>
      <dgm:t>
        <a:bodyPr/>
        <a:lstStyle/>
        <a:p>
          <a:endParaRPr lang="en-US"/>
        </a:p>
      </dgm:t>
    </dgm:pt>
    <dgm:pt modelId="{904AAB6E-1BA3-4581-8FEE-A403EF7C2B0D}" type="pres">
      <dgm:prSet presAssocID="{03D13E28-7A1D-4B72-8EF9-49C34652D81B}" presName="cycle" presStyleCnt="0"/>
      <dgm:spPr/>
    </dgm:pt>
    <dgm:pt modelId="{1F996A42-7EFB-442E-AF91-47C88010399D}" type="pres">
      <dgm:prSet presAssocID="{69BF41FD-4703-41F8-97D8-A5AB7368C9D5}" presName="nodeFirstNode" presStyleLbl="node1" presStyleIdx="0" presStyleCnt="5">
        <dgm:presLayoutVars>
          <dgm:bulletEnabled val="1"/>
        </dgm:presLayoutVars>
      </dgm:prSet>
      <dgm:spPr/>
      <dgm:t>
        <a:bodyPr/>
        <a:lstStyle/>
        <a:p>
          <a:endParaRPr lang="en-US"/>
        </a:p>
      </dgm:t>
    </dgm:pt>
    <dgm:pt modelId="{6BE5729E-425E-467C-9CEA-CA3B77927E06}" type="pres">
      <dgm:prSet presAssocID="{E61F5E72-BDB5-4E6F-BB76-4F2D51592D93}" presName="sibTransFirstNode" presStyleLbl="bgShp" presStyleIdx="0" presStyleCnt="1"/>
      <dgm:spPr/>
      <dgm:t>
        <a:bodyPr/>
        <a:lstStyle/>
        <a:p>
          <a:endParaRPr lang="en-US"/>
        </a:p>
      </dgm:t>
    </dgm:pt>
    <dgm:pt modelId="{987934C4-383A-4A3C-B773-3DEA3807BD73}" type="pres">
      <dgm:prSet presAssocID="{3D9B759B-AB87-4A51-B32D-64653355DF1C}" presName="nodeFollowingNodes" presStyleLbl="node1" presStyleIdx="1" presStyleCnt="5">
        <dgm:presLayoutVars>
          <dgm:bulletEnabled val="1"/>
        </dgm:presLayoutVars>
      </dgm:prSet>
      <dgm:spPr/>
      <dgm:t>
        <a:bodyPr/>
        <a:lstStyle/>
        <a:p>
          <a:endParaRPr lang="en-US"/>
        </a:p>
      </dgm:t>
    </dgm:pt>
    <dgm:pt modelId="{7F00F9D9-C0AD-465C-90C5-17A33EAE7DD1}" type="pres">
      <dgm:prSet presAssocID="{CC550040-C6E5-4D94-8DD5-06F54E224C17}" presName="nodeFollowingNodes" presStyleLbl="node1" presStyleIdx="2" presStyleCnt="5">
        <dgm:presLayoutVars>
          <dgm:bulletEnabled val="1"/>
        </dgm:presLayoutVars>
      </dgm:prSet>
      <dgm:spPr/>
      <dgm:t>
        <a:bodyPr/>
        <a:lstStyle/>
        <a:p>
          <a:endParaRPr lang="en-US"/>
        </a:p>
      </dgm:t>
    </dgm:pt>
    <dgm:pt modelId="{2AD64534-2A30-4C50-8B73-10696B1F5D2F}" type="pres">
      <dgm:prSet presAssocID="{26C57B0B-C4BD-45BF-9CC8-918CF771BE58}" presName="nodeFollowingNodes" presStyleLbl="node1" presStyleIdx="3" presStyleCnt="5">
        <dgm:presLayoutVars>
          <dgm:bulletEnabled val="1"/>
        </dgm:presLayoutVars>
      </dgm:prSet>
      <dgm:spPr/>
      <dgm:t>
        <a:bodyPr/>
        <a:lstStyle/>
        <a:p>
          <a:endParaRPr lang="en-US"/>
        </a:p>
      </dgm:t>
    </dgm:pt>
    <dgm:pt modelId="{C7EC1C16-C12C-4AEE-93EA-52D7F4D91B48}" type="pres">
      <dgm:prSet presAssocID="{B9976E5E-4798-40AB-B78E-8ED6AC0F9E6C}" presName="nodeFollowingNodes" presStyleLbl="node1" presStyleIdx="4" presStyleCnt="5">
        <dgm:presLayoutVars>
          <dgm:bulletEnabled val="1"/>
        </dgm:presLayoutVars>
      </dgm:prSet>
      <dgm:spPr/>
      <dgm:t>
        <a:bodyPr/>
        <a:lstStyle/>
        <a:p>
          <a:endParaRPr lang="en-US"/>
        </a:p>
      </dgm:t>
    </dgm:pt>
  </dgm:ptLst>
  <dgm:cxnLst>
    <dgm:cxn modelId="{AFE073E4-39DE-42E8-91D7-6AB679D724A9}" srcId="{03D13E28-7A1D-4B72-8EF9-49C34652D81B}" destId="{3D9B759B-AB87-4A51-B32D-64653355DF1C}" srcOrd="1" destOrd="0" parTransId="{15BABFBB-0641-4214-89DC-6F6348B517BA}" sibTransId="{5FC7D42A-3814-4782-89CD-1E63EA9E115D}"/>
    <dgm:cxn modelId="{1AD4A0FA-5E08-49A4-B934-7DD503CFE14A}" srcId="{03D13E28-7A1D-4B72-8EF9-49C34652D81B}" destId="{CC550040-C6E5-4D94-8DD5-06F54E224C17}" srcOrd="2" destOrd="0" parTransId="{D27D949F-9466-459C-87D5-05E4B1FE9690}" sibTransId="{7639C494-043A-4DEF-8B7A-4FAF67D852BC}"/>
    <dgm:cxn modelId="{8176E076-D67B-4F0E-967D-37ED8EB3344E}" type="presOf" srcId="{B9976E5E-4798-40AB-B78E-8ED6AC0F9E6C}" destId="{C7EC1C16-C12C-4AEE-93EA-52D7F4D91B48}" srcOrd="0" destOrd="0" presId="urn:microsoft.com/office/officeart/2005/8/layout/cycle3"/>
    <dgm:cxn modelId="{24C7E760-1AD8-471C-A682-6D1797FECAC2}" type="presOf" srcId="{69BF41FD-4703-41F8-97D8-A5AB7368C9D5}" destId="{1F996A42-7EFB-442E-AF91-47C88010399D}" srcOrd="0" destOrd="0" presId="urn:microsoft.com/office/officeart/2005/8/layout/cycle3"/>
    <dgm:cxn modelId="{B341FF3D-433A-4920-83D5-7975732725CC}" srcId="{03D13E28-7A1D-4B72-8EF9-49C34652D81B}" destId="{69BF41FD-4703-41F8-97D8-A5AB7368C9D5}" srcOrd="0" destOrd="0" parTransId="{4BAAEC2D-4867-4A84-B4E8-595E7DCBFA9E}" sibTransId="{E61F5E72-BDB5-4E6F-BB76-4F2D51592D93}"/>
    <dgm:cxn modelId="{773CF1B3-928B-4402-8112-2E6B4F4BC6FB}" srcId="{03D13E28-7A1D-4B72-8EF9-49C34652D81B}" destId="{26C57B0B-C4BD-45BF-9CC8-918CF771BE58}" srcOrd="3" destOrd="0" parTransId="{41BC333A-06A1-4C5D-B8FF-7C0FFD7DD9CD}" sibTransId="{D17DC3E7-581C-416D-A496-94D3BAD45DB7}"/>
    <dgm:cxn modelId="{69D1BBB7-BFA9-4D04-A03C-66E82E0DB5AA}" type="presOf" srcId="{CC550040-C6E5-4D94-8DD5-06F54E224C17}" destId="{7F00F9D9-C0AD-465C-90C5-17A33EAE7DD1}" srcOrd="0" destOrd="0" presId="urn:microsoft.com/office/officeart/2005/8/layout/cycle3"/>
    <dgm:cxn modelId="{1B8DD009-318B-4ED2-95D5-9E3F4B5F95EC}" type="presOf" srcId="{E61F5E72-BDB5-4E6F-BB76-4F2D51592D93}" destId="{6BE5729E-425E-467C-9CEA-CA3B77927E06}" srcOrd="0" destOrd="0" presId="urn:microsoft.com/office/officeart/2005/8/layout/cycle3"/>
    <dgm:cxn modelId="{AAD80391-0175-4601-8EC0-6E3D6BD2CBD3}" srcId="{03D13E28-7A1D-4B72-8EF9-49C34652D81B}" destId="{B9976E5E-4798-40AB-B78E-8ED6AC0F9E6C}" srcOrd="4" destOrd="0" parTransId="{EB92C5D6-C10C-429D-B5EC-6C325216D84E}" sibTransId="{418582AE-E149-4085-A0B2-6AD8209AF96E}"/>
    <dgm:cxn modelId="{1C93DD9A-3E7D-4D4C-95B2-E34CFCAE2BFC}" type="presOf" srcId="{03D13E28-7A1D-4B72-8EF9-49C34652D81B}" destId="{59AF8BD3-2C54-4F7E-9B83-FD3B48740448}" srcOrd="0" destOrd="0" presId="urn:microsoft.com/office/officeart/2005/8/layout/cycle3"/>
    <dgm:cxn modelId="{13869780-3631-45A0-9A89-5BA3BAB5D55F}" type="presOf" srcId="{3D9B759B-AB87-4A51-B32D-64653355DF1C}" destId="{987934C4-383A-4A3C-B773-3DEA3807BD73}" srcOrd="0" destOrd="0" presId="urn:microsoft.com/office/officeart/2005/8/layout/cycle3"/>
    <dgm:cxn modelId="{F9303AEA-2B63-4A23-B748-959BB7E126F3}" type="presOf" srcId="{26C57B0B-C4BD-45BF-9CC8-918CF771BE58}" destId="{2AD64534-2A30-4C50-8B73-10696B1F5D2F}" srcOrd="0" destOrd="0" presId="urn:microsoft.com/office/officeart/2005/8/layout/cycle3"/>
    <dgm:cxn modelId="{B8D7E925-8D07-47B3-87D5-69987BE0968D}" type="presParOf" srcId="{59AF8BD3-2C54-4F7E-9B83-FD3B48740448}" destId="{904AAB6E-1BA3-4581-8FEE-A403EF7C2B0D}" srcOrd="0" destOrd="0" presId="urn:microsoft.com/office/officeart/2005/8/layout/cycle3"/>
    <dgm:cxn modelId="{C2B16610-59CE-488A-8704-3CFC37F8B602}" type="presParOf" srcId="{904AAB6E-1BA3-4581-8FEE-A403EF7C2B0D}" destId="{1F996A42-7EFB-442E-AF91-47C88010399D}" srcOrd="0" destOrd="0" presId="urn:microsoft.com/office/officeart/2005/8/layout/cycle3"/>
    <dgm:cxn modelId="{CCF34995-089B-413D-BA4A-50A0C2579DF1}" type="presParOf" srcId="{904AAB6E-1BA3-4581-8FEE-A403EF7C2B0D}" destId="{6BE5729E-425E-467C-9CEA-CA3B77927E06}" srcOrd="1" destOrd="0" presId="urn:microsoft.com/office/officeart/2005/8/layout/cycle3"/>
    <dgm:cxn modelId="{351D3B56-E004-49F3-8C75-20B325AA6B20}" type="presParOf" srcId="{904AAB6E-1BA3-4581-8FEE-A403EF7C2B0D}" destId="{987934C4-383A-4A3C-B773-3DEA3807BD73}" srcOrd="2" destOrd="0" presId="urn:microsoft.com/office/officeart/2005/8/layout/cycle3"/>
    <dgm:cxn modelId="{5C4F3AC5-2B22-423E-83E1-057A92124F3B}" type="presParOf" srcId="{904AAB6E-1BA3-4581-8FEE-A403EF7C2B0D}" destId="{7F00F9D9-C0AD-465C-90C5-17A33EAE7DD1}" srcOrd="3" destOrd="0" presId="urn:microsoft.com/office/officeart/2005/8/layout/cycle3"/>
    <dgm:cxn modelId="{A7CAE5F4-8006-41CD-8913-5F4562C136A4}" type="presParOf" srcId="{904AAB6E-1BA3-4581-8FEE-A403EF7C2B0D}" destId="{2AD64534-2A30-4C50-8B73-10696B1F5D2F}" srcOrd="4" destOrd="0" presId="urn:microsoft.com/office/officeart/2005/8/layout/cycle3"/>
    <dgm:cxn modelId="{9B4713CB-8FC7-41D7-B7EC-6C2CAD8FB998}" type="presParOf" srcId="{904AAB6E-1BA3-4581-8FEE-A403EF7C2B0D}" destId="{C7EC1C16-C12C-4AEE-93EA-52D7F4D91B48}" srcOrd="5"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D13E28-7A1D-4B72-8EF9-49C34652D81B}" type="doc">
      <dgm:prSet loTypeId="urn:microsoft.com/office/officeart/2005/8/layout/hChevron3" loCatId="process" qsTypeId="urn:microsoft.com/office/officeart/2005/8/quickstyle/3d2" qsCatId="3D" csTypeId="urn:microsoft.com/office/officeart/2005/8/colors/accent0_2" csCatId="mainScheme" phldr="1"/>
      <dgm:spPr>
        <a:scene3d>
          <a:camera prst="perspectiveContrastingRightFacing">
            <a:rot lat="623785" lon="18963666" rev="21513211"/>
          </a:camera>
          <a:lightRig rig="threePt" dir="t"/>
        </a:scene3d>
      </dgm:spPr>
      <dgm:t>
        <a:bodyPr/>
        <a:lstStyle/>
        <a:p>
          <a:endParaRPr lang="en-US"/>
        </a:p>
      </dgm:t>
    </dgm:pt>
    <dgm:pt modelId="{CC550040-C6E5-4D94-8DD5-06F54E224C17}">
      <dgm:prSet phldrT="[Text]"/>
      <dgm:spPr/>
      <dgm:t>
        <a:bodyPr/>
        <a:lstStyle/>
        <a:p>
          <a:r>
            <a:rPr lang="en-US" b="1" dirty="0" smtClean="0">
              <a:ln>
                <a:noFill/>
              </a:ln>
              <a:solidFill>
                <a:srgbClr val="0070C0"/>
              </a:solidFill>
            </a:rPr>
            <a:t>S</a:t>
          </a:r>
        </a:p>
      </dgm:t>
    </dgm:pt>
    <dgm:pt modelId="{7639C494-043A-4DEF-8B7A-4FAF67D852BC}" type="sibTrans" cxnId="{1AD4A0FA-5E08-49A4-B934-7DD503CFE14A}">
      <dgm:prSet/>
      <dgm:spPr/>
      <dgm:t>
        <a:bodyPr/>
        <a:lstStyle/>
        <a:p>
          <a:endParaRPr lang="en-US" b="1">
            <a:ln>
              <a:noFill/>
            </a:ln>
            <a:solidFill>
              <a:srgbClr val="0070C0"/>
            </a:solidFill>
          </a:endParaRPr>
        </a:p>
      </dgm:t>
    </dgm:pt>
    <dgm:pt modelId="{D27D949F-9466-459C-87D5-05E4B1FE9690}" type="parTrans" cxnId="{1AD4A0FA-5E08-49A4-B934-7DD503CFE14A}">
      <dgm:prSet/>
      <dgm:spPr/>
      <dgm:t>
        <a:bodyPr/>
        <a:lstStyle/>
        <a:p>
          <a:endParaRPr lang="en-US" b="1">
            <a:ln>
              <a:noFill/>
            </a:ln>
            <a:solidFill>
              <a:srgbClr val="0070C0"/>
            </a:solidFill>
          </a:endParaRPr>
        </a:p>
      </dgm:t>
    </dgm:pt>
    <dgm:pt modelId="{3D9B759B-AB87-4A51-B32D-64653355DF1C}">
      <dgm:prSet phldrT="[Text]"/>
      <dgm:spPr/>
      <dgm:t>
        <a:bodyPr/>
        <a:lstStyle/>
        <a:p>
          <a:r>
            <a:rPr lang="en-US" b="1" dirty="0" smtClean="0">
              <a:ln>
                <a:noFill/>
              </a:ln>
              <a:solidFill>
                <a:srgbClr val="0070C0"/>
              </a:solidFill>
            </a:rPr>
            <a:t>P</a:t>
          </a:r>
          <a:endParaRPr lang="en-US" b="1" dirty="0">
            <a:ln>
              <a:noFill/>
            </a:ln>
            <a:solidFill>
              <a:srgbClr val="0070C0"/>
            </a:solidFill>
          </a:endParaRPr>
        </a:p>
      </dgm:t>
    </dgm:pt>
    <dgm:pt modelId="{5FC7D42A-3814-4782-89CD-1E63EA9E115D}" type="sibTrans" cxnId="{AFE073E4-39DE-42E8-91D7-6AB679D724A9}">
      <dgm:prSet/>
      <dgm:spPr/>
      <dgm:t>
        <a:bodyPr/>
        <a:lstStyle/>
        <a:p>
          <a:endParaRPr lang="en-US" b="1">
            <a:ln>
              <a:noFill/>
            </a:ln>
            <a:solidFill>
              <a:srgbClr val="0070C0"/>
            </a:solidFill>
          </a:endParaRPr>
        </a:p>
      </dgm:t>
    </dgm:pt>
    <dgm:pt modelId="{15BABFBB-0641-4214-89DC-6F6348B517BA}" type="parTrans" cxnId="{AFE073E4-39DE-42E8-91D7-6AB679D724A9}">
      <dgm:prSet/>
      <dgm:spPr/>
      <dgm:t>
        <a:bodyPr/>
        <a:lstStyle/>
        <a:p>
          <a:endParaRPr lang="en-US" b="1">
            <a:ln>
              <a:noFill/>
            </a:ln>
            <a:solidFill>
              <a:srgbClr val="0070C0"/>
            </a:solidFill>
          </a:endParaRPr>
        </a:p>
      </dgm:t>
    </dgm:pt>
    <dgm:pt modelId="{69BF41FD-4703-41F8-97D8-A5AB7368C9D5}">
      <dgm:prSet phldrT="[Text]"/>
      <dgm:spPr/>
      <dgm:t>
        <a:bodyPr/>
        <a:lstStyle/>
        <a:p>
          <a:r>
            <a:rPr lang="en-US" b="1" dirty="0" smtClean="0">
              <a:ln>
                <a:noFill/>
              </a:ln>
              <a:solidFill>
                <a:srgbClr val="0070C0"/>
              </a:solidFill>
            </a:rPr>
            <a:t>U</a:t>
          </a:r>
          <a:endParaRPr lang="en-US" b="1" dirty="0">
            <a:ln>
              <a:noFill/>
            </a:ln>
            <a:solidFill>
              <a:srgbClr val="0070C0"/>
            </a:solidFill>
          </a:endParaRPr>
        </a:p>
      </dgm:t>
    </dgm:pt>
    <dgm:pt modelId="{E61F5E72-BDB5-4E6F-BB76-4F2D51592D93}" type="sibTrans" cxnId="{B341FF3D-433A-4920-83D5-7975732725CC}">
      <dgm:prSet/>
      <dgm:spPr/>
      <dgm:t>
        <a:bodyPr/>
        <a:lstStyle/>
        <a:p>
          <a:endParaRPr lang="en-US" b="1">
            <a:ln>
              <a:noFill/>
            </a:ln>
            <a:solidFill>
              <a:srgbClr val="0070C0"/>
            </a:solidFill>
          </a:endParaRPr>
        </a:p>
      </dgm:t>
    </dgm:pt>
    <dgm:pt modelId="{4BAAEC2D-4867-4A84-B4E8-595E7DCBFA9E}" type="parTrans" cxnId="{B341FF3D-433A-4920-83D5-7975732725CC}">
      <dgm:prSet/>
      <dgm:spPr/>
      <dgm:t>
        <a:bodyPr/>
        <a:lstStyle/>
        <a:p>
          <a:endParaRPr lang="en-US" b="1">
            <a:ln>
              <a:noFill/>
            </a:ln>
            <a:solidFill>
              <a:srgbClr val="0070C0"/>
            </a:solidFill>
          </a:endParaRPr>
        </a:p>
      </dgm:t>
    </dgm:pt>
    <dgm:pt modelId="{6250DB64-B589-4BC6-908C-748561AE6BFA}">
      <dgm:prSet phldrT="[Text]"/>
      <dgm:spPr/>
      <dgm:t>
        <a:bodyPr/>
        <a:lstStyle/>
        <a:p>
          <a:r>
            <a:rPr lang="en-US" b="1" dirty="0" smtClean="0">
              <a:ln>
                <a:noFill/>
              </a:ln>
              <a:solidFill>
                <a:srgbClr val="0070C0"/>
              </a:solidFill>
            </a:rPr>
            <a:t>R</a:t>
          </a:r>
        </a:p>
      </dgm:t>
    </dgm:pt>
    <dgm:pt modelId="{22D214B3-6D22-4783-88AB-83EE0E9EB442}" type="parTrans" cxnId="{694441E2-3A08-4F82-9229-A8F73C8C1835}">
      <dgm:prSet/>
      <dgm:spPr/>
      <dgm:t>
        <a:bodyPr/>
        <a:lstStyle/>
        <a:p>
          <a:endParaRPr lang="en-US" b="1">
            <a:ln>
              <a:noFill/>
            </a:ln>
            <a:solidFill>
              <a:srgbClr val="0070C0"/>
            </a:solidFill>
          </a:endParaRPr>
        </a:p>
      </dgm:t>
    </dgm:pt>
    <dgm:pt modelId="{22A8E426-5AE5-4B81-9118-0CF87630D0CC}" type="sibTrans" cxnId="{694441E2-3A08-4F82-9229-A8F73C8C1835}">
      <dgm:prSet/>
      <dgm:spPr/>
      <dgm:t>
        <a:bodyPr/>
        <a:lstStyle/>
        <a:p>
          <a:endParaRPr lang="en-US" b="1">
            <a:ln>
              <a:noFill/>
            </a:ln>
            <a:solidFill>
              <a:srgbClr val="0070C0"/>
            </a:solidFill>
          </a:endParaRPr>
        </a:p>
      </dgm:t>
    </dgm:pt>
    <dgm:pt modelId="{8A56D83A-3EED-476A-A491-B4B21574E32D}" type="pres">
      <dgm:prSet presAssocID="{03D13E28-7A1D-4B72-8EF9-49C34652D81B}" presName="Name0" presStyleCnt="0">
        <dgm:presLayoutVars>
          <dgm:dir/>
          <dgm:resizeHandles val="exact"/>
        </dgm:presLayoutVars>
      </dgm:prSet>
      <dgm:spPr/>
      <dgm:t>
        <a:bodyPr/>
        <a:lstStyle/>
        <a:p>
          <a:endParaRPr lang="en-US"/>
        </a:p>
      </dgm:t>
    </dgm:pt>
    <dgm:pt modelId="{6D030977-9229-4DBE-9492-BEC45304E61E}" type="pres">
      <dgm:prSet presAssocID="{69BF41FD-4703-41F8-97D8-A5AB7368C9D5}" presName="parTxOnly" presStyleLbl="node1" presStyleIdx="0" presStyleCnt="4">
        <dgm:presLayoutVars>
          <dgm:bulletEnabled val="1"/>
        </dgm:presLayoutVars>
      </dgm:prSet>
      <dgm:spPr/>
      <dgm:t>
        <a:bodyPr/>
        <a:lstStyle/>
        <a:p>
          <a:endParaRPr lang="en-US"/>
        </a:p>
      </dgm:t>
    </dgm:pt>
    <dgm:pt modelId="{4F06929B-737E-4CDF-A32A-7EB76390497C}" type="pres">
      <dgm:prSet presAssocID="{E61F5E72-BDB5-4E6F-BB76-4F2D51592D93}" presName="parSpace" presStyleCnt="0"/>
      <dgm:spPr/>
      <dgm:t>
        <a:bodyPr/>
        <a:lstStyle/>
        <a:p>
          <a:endParaRPr lang="en-US"/>
        </a:p>
      </dgm:t>
    </dgm:pt>
    <dgm:pt modelId="{E6D702BF-AF24-4B1B-AFB5-44D8854F46B1}" type="pres">
      <dgm:prSet presAssocID="{3D9B759B-AB87-4A51-B32D-64653355DF1C}" presName="parTxOnly" presStyleLbl="node1" presStyleIdx="1" presStyleCnt="4">
        <dgm:presLayoutVars>
          <dgm:bulletEnabled val="1"/>
        </dgm:presLayoutVars>
      </dgm:prSet>
      <dgm:spPr/>
      <dgm:t>
        <a:bodyPr/>
        <a:lstStyle/>
        <a:p>
          <a:endParaRPr lang="en-US"/>
        </a:p>
      </dgm:t>
    </dgm:pt>
    <dgm:pt modelId="{CCDDBFDF-5420-4370-8498-7DAE3D860ED7}" type="pres">
      <dgm:prSet presAssocID="{5FC7D42A-3814-4782-89CD-1E63EA9E115D}" presName="parSpace" presStyleCnt="0"/>
      <dgm:spPr/>
      <dgm:t>
        <a:bodyPr/>
        <a:lstStyle/>
        <a:p>
          <a:endParaRPr lang="en-US"/>
        </a:p>
      </dgm:t>
    </dgm:pt>
    <dgm:pt modelId="{D65D7FD0-0D2A-44C5-8437-4B1F9D034AFF}" type="pres">
      <dgm:prSet presAssocID="{CC550040-C6E5-4D94-8DD5-06F54E224C17}" presName="parTxOnly" presStyleLbl="node1" presStyleIdx="2" presStyleCnt="4">
        <dgm:presLayoutVars>
          <dgm:bulletEnabled val="1"/>
        </dgm:presLayoutVars>
      </dgm:prSet>
      <dgm:spPr/>
      <dgm:t>
        <a:bodyPr/>
        <a:lstStyle/>
        <a:p>
          <a:endParaRPr lang="en-US"/>
        </a:p>
      </dgm:t>
    </dgm:pt>
    <dgm:pt modelId="{86BA2354-E1E0-447B-9AA8-6F784D9B8417}" type="pres">
      <dgm:prSet presAssocID="{7639C494-043A-4DEF-8B7A-4FAF67D852BC}" presName="parSpace" presStyleCnt="0"/>
      <dgm:spPr/>
      <dgm:t>
        <a:bodyPr/>
        <a:lstStyle/>
        <a:p>
          <a:endParaRPr lang="en-US"/>
        </a:p>
      </dgm:t>
    </dgm:pt>
    <dgm:pt modelId="{A4A9A893-002C-439B-BA05-E7E86BEED99B}" type="pres">
      <dgm:prSet presAssocID="{6250DB64-B589-4BC6-908C-748561AE6BFA}" presName="parTxOnly" presStyleLbl="node1" presStyleIdx="3" presStyleCnt="4">
        <dgm:presLayoutVars>
          <dgm:bulletEnabled val="1"/>
        </dgm:presLayoutVars>
      </dgm:prSet>
      <dgm:spPr/>
      <dgm:t>
        <a:bodyPr/>
        <a:lstStyle/>
        <a:p>
          <a:endParaRPr lang="en-US"/>
        </a:p>
      </dgm:t>
    </dgm:pt>
  </dgm:ptLst>
  <dgm:cxnLst>
    <dgm:cxn modelId="{584160D3-1E51-4415-9866-B84791167EAA}" type="presOf" srcId="{3D9B759B-AB87-4A51-B32D-64653355DF1C}" destId="{E6D702BF-AF24-4B1B-AFB5-44D8854F46B1}" srcOrd="0" destOrd="0" presId="urn:microsoft.com/office/officeart/2005/8/layout/hChevron3"/>
    <dgm:cxn modelId="{67CA7EED-2BBD-4BCF-8FA6-CEBBA36779AA}" type="presOf" srcId="{6250DB64-B589-4BC6-908C-748561AE6BFA}" destId="{A4A9A893-002C-439B-BA05-E7E86BEED99B}" srcOrd="0" destOrd="0" presId="urn:microsoft.com/office/officeart/2005/8/layout/hChevron3"/>
    <dgm:cxn modelId="{694441E2-3A08-4F82-9229-A8F73C8C1835}" srcId="{03D13E28-7A1D-4B72-8EF9-49C34652D81B}" destId="{6250DB64-B589-4BC6-908C-748561AE6BFA}" srcOrd="3" destOrd="0" parTransId="{22D214B3-6D22-4783-88AB-83EE0E9EB442}" sibTransId="{22A8E426-5AE5-4B81-9118-0CF87630D0CC}"/>
    <dgm:cxn modelId="{B341FF3D-433A-4920-83D5-7975732725CC}" srcId="{03D13E28-7A1D-4B72-8EF9-49C34652D81B}" destId="{69BF41FD-4703-41F8-97D8-A5AB7368C9D5}" srcOrd="0" destOrd="0" parTransId="{4BAAEC2D-4867-4A84-B4E8-595E7DCBFA9E}" sibTransId="{E61F5E72-BDB5-4E6F-BB76-4F2D51592D93}"/>
    <dgm:cxn modelId="{FE722DAD-EE4E-49C0-A308-65522A6A846F}" type="presOf" srcId="{CC550040-C6E5-4D94-8DD5-06F54E224C17}" destId="{D65D7FD0-0D2A-44C5-8437-4B1F9D034AFF}" srcOrd="0" destOrd="0" presId="urn:microsoft.com/office/officeart/2005/8/layout/hChevron3"/>
    <dgm:cxn modelId="{6FA4315D-2685-4050-BE4E-ADD324EC6467}" type="presOf" srcId="{69BF41FD-4703-41F8-97D8-A5AB7368C9D5}" destId="{6D030977-9229-4DBE-9492-BEC45304E61E}" srcOrd="0" destOrd="0" presId="urn:microsoft.com/office/officeart/2005/8/layout/hChevron3"/>
    <dgm:cxn modelId="{95EE1253-07BF-408E-87A1-8F592EDAD46F}" type="presOf" srcId="{03D13E28-7A1D-4B72-8EF9-49C34652D81B}" destId="{8A56D83A-3EED-476A-A491-B4B21574E32D}" srcOrd="0" destOrd="0" presId="urn:microsoft.com/office/officeart/2005/8/layout/hChevron3"/>
    <dgm:cxn modelId="{1AD4A0FA-5E08-49A4-B934-7DD503CFE14A}" srcId="{03D13E28-7A1D-4B72-8EF9-49C34652D81B}" destId="{CC550040-C6E5-4D94-8DD5-06F54E224C17}" srcOrd="2" destOrd="0" parTransId="{D27D949F-9466-459C-87D5-05E4B1FE9690}" sibTransId="{7639C494-043A-4DEF-8B7A-4FAF67D852BC}"/>
    <dgm:cxn modelId="{AFE073E4-39DE-42E8-91D7-6AB679D724A9}" srcId="{03D13E28-7A1D-4B72-8EF9-49C34652D81B}" destId="{3D9B759B-AB87-4A51-B32D-64653355DF1C}" srcOrd="1" destOrd="0" parTransId="{15BABFBB-0641-4214-89DC-6F6348B517BA}" sibTransId="{5FC7D42A-3814-4782-89CD-1E63EA9E115D}"/>
    <dgm:cxn modelId="{1EEFEC20-E8BE-4327-96AB-852C0A486BDE}" type="presParOf" srcId="{8A56D83A-3EED-476A-A491-B4B21574E32D}" destId="{6D030977-9229-4DBE-9492-BEC45304E61E}" srcOrd="0" destOrd="0" presId="urn:microsoft.com/office/officeart/2005/8/layout/hChevron3"/>
    <dgm:cxn modelId="{64F64874-9D9B-49E7-951D-CA01EDF39131}" type="presParOf" srcId="{8A56D83A-3EED-476A-A491-B4B21574E32D}" destId="{4F06929B-737E-4CDF-A32A-7EB76390497C}" srcOrd="1" destOrd="0" presId="urn:microsoft.com/office/officeart/2005/8/layout/hChevron3"/>
    <dgm:cxn modelId="{9F811F38-E92F-4ABC-B25F-C565C555A4F6}" type="presParOf" srcId="{8A56D83A-3EED-476A-A491-B4B21574E32D}" destId="{E6D702BF-AF24-4B1B-AFB5-44D8854F46B1}" srcOrd="2" destOrd="0" presId="urn:microsoft.com/office/officeart/2005/8/layout/hChevron3"/>
    <dgm:cxn modelId="{08A04BC6-A920-4DC2-ACB9-C6E083E9209D}" type="presParOf" srcId="{8A56D83A-3EED-476A-A491-B4B21574E32D}" destId="{CCDDBFDF-5420-4370-8498-7DAE3D860ED7}" srcOrd="3" destOrd="0" presId="urn:microsoft.com/office/officeart/2005/8/layout/hChevron3"/>
    <dgm:cxn modelId="{DD43C19E-C8D3-40F5-92B1-E459AC3E3D09}" type="presParOf" srcId="{8A56D83A-3EED-476A-A491-B4B21574E32D}" destId="{D65D7FD0-0D2A-44C5-8437-4B1F9D034AFF}" srcOrd="4" destOrd="0" presId="urn:microsoft.com/office/officeart/2005/8/layout/hChevron3"/>
    <dgm:cxn modelId="{6769115C-45DC-4059-AD05-06D5FAD092FF}" type="presParOf" srcId="{8A56D83A-3EED-476A-A491-B4B21574E32D}" destId="{86BA2354-E1E0-447B-9AA8-6F784D9B8417}" srcOrd="5" destOrd="0" presId="urn:microsoft.com/office/officeart/2005/8/layout/hChevron3"/>
    <dgm:cxn modelId="{C2EC31FA-748F-426D-B1E0-63BFB6A08ADF}" type="presParOf" srcId="{8A56D83A-3EED-476A-A491-B4B21574E32D}" destId="{A4A9A893-002C-439B-BA05-E7E86BEED99B}" srcOrd="6" destOrd="0" presId="urn:microsoft.com/office/officeart/2005/8/layout/hChevron3"/>
  </dgm:cxnLst>
  <dgm:bg/>
  <dgm:whole>
    <a:ln w="28575"/>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D13E28-7A1D-4B72-8EF9-49C34652D81B}" type="doc">
      <dgm:prSet loTypeId="urn:microsoft.com/office/officeart/2005/8/layout/hChevron3" loCatId="process" qsTypeId="urn:microsoft.com/office/officeart/2005/8/quickstyle/3d2" qsCatId="3D" csTypeId="urn:microsoft.com/office/officeart/2005/8/colors/accent0_2" csCatId="mainScheme" phldr="1"/>
      <dgm:spPr>
        <a:scene3d>
          <a:camera prst="perspectiveContrastingRightFacing">
            <a:rot lat="623785" lon="18963666" rev="21513211"/>
          </a:camera>
          <a:lightRig rig="threePt" dir="t"/>
        </a:scene3d>
      </dgm:spPr>
      <dgm:t>
        <a:bodyPr/>
        <a:lstStyle/>
        <a:p>
          <a:endParaRPr lang="en-US"/>
        </a:p>
      </dgm:t>
    </dgm:pt>
    <dgm:pt modelId="{CC550040-C6E5-4D94-8DD5-06F54E224C17}">
      <dgm:prSet phldrT="[Text]"/>
      <dgm:spPr/>
      <dgm:t>
        <a:bodyPr/>
        <a:lstStyle/>
        <a:p>
          <a:r>
            <a:rPr lang="en-US" dirty="0" smtClean="0">
              <a:ln>
                <a:solidFill>
                  <a:srgbClr val="0070C0"/>
                </a:solidFill>
              </a:ln>
              <a:solidFill>
                <a:srgbClr val="0070C0"/>
              </a:solidFill>
            </a:rPr>
            <a:t>S</a:t>
          </a:r>
        </a:p>
      </dgm:t>
    </dgm:pt>
    <dgm:pt modelId="{7639C494-043A-4DEF-8B7A-4FAF67D852BC}" type="sibTrans" cxnId="{1AD4A0FA-5E08-49A4-B934-7DD503CFE14A}">
      <dgm:prSet/>
      <dgm:spPr/>
      <dgm:t>
        <a:bodyPr/>
        <a:lstStyle/>
        <a:p>
          <a:endParaRPr lang="en-US">
            <a:ln>
              <a:solidFill>
                <a:srgbClr val="0070C0"/>
              </a:solidFill>
            </a:ln>
            <a:solidFill>
              <a:srgbClr val="0070C0"/>
            </a:solidFill>
          </a:endParaRPr>
        </a:p>
      </dgm:t>
    </dgm:pt>
    <dgm:pt modelId="{D27D949F-9466-459C-87D5-05E4B1FE9690}" type="parTrans" cxnId="{1AD4A0FA-5E08-49A4-B934-7DD503CFE14A}">
      <dgm:prSet/>
      <dgm:spPr/>
      <dgm:t>
        <a:bodyPr/>
        <a:lstStyle/>
        <a:p>
          <a:endParaRPr lang="en-US">
            <a:ln>
              <a:solidFill>
                <a:srgbClr val="0070C0"/>
              </a:solidFill>
            </a:ln>
            <a:solidFill>
              <a:srgbClr val="0070C0"/>
            </a:solidFill>
          </a:endParaRPr>
        </a:p>
      </dgm:t>
    </dgm:pt>
    <dgm:pt modelId="{3D9B759B-AB87-4A51-B32D-64653355DF1C}">
      <dgm:prSet phldrT="[Text]"/>
      <dgm:spPr/>
      <dgm:t>
        <a:bodyPr/>
        <a:lstStyle/>
        <a:p>
          <a:r>
            <a:rPr lang="en-US" dirty="0" smtClean="0">
              <a:ln>
                <a:solidFill>
                  <a:srgbClr val="0070C0"/>
                </a:solidFill>
              </a:ln>
              <a:solidFill>
                <a:srgbClr val="0070C0"/>
              </a:solidFill>
            </a:rPr>
            <a:t>P</a:t>
          </a:r>
          <a:endParaRPr lang="en-US" dirty="0">
            <a:ln>
              <a:solidFill>
                <a:srgbClr val="0070C0"/>
              </a:solidFill>
            </a:ln>
            <a:solidFill>
              <a:srgbClr val="0070C0"/>
            </a:solidFill>
          </a:endParaRPr>
        </a:p>
      </dgm:t>
    </dgm:pt>
    <dgm:pt modelId="{5FC7D42A-3814-4782-89CD-1E63EA9E115D}" type="sibTrans" cxnId="{AFE073E4-39DE-42E8-91D7-6AB679D724A9}">
      <dgm:prSet/>
      <dgm:spPr/>
      <dgm:t>
        <a:bodyPr/>
        <a:lstStyle/>
        <a:p>
          <a:endParaRPr lang="en-US">
            <a:ln>
              <a:solidFill>
                <a:srgbClr val="0070C0"/>
              </a:solidFill>
            </a:ln>
            <a:solidFill>
              <a:srgbClr val="0070C0"/>
            </a:solidFill>
          </a:endParaRPr>
        </a:p>
      </dgm:t>
    </dgm:pt>
    <dgm:pt modelId="{15BABFBB-0641-4214-89DC-6F6348B517BA}" type="parTrans" cxnId="{AFE073E4-39DE-42E8-91D7-6AB679D724A9}">
      <dgm:prSet/>
      <dgm:spPr/>
      <dgm:t>
        <a:bodyPr/>
        <a:lstStyle/>
        <a:p>
          <a:endParaRPr lang="en-US">
            <a:ln>
              <a:solidFill>
                <a:srgbClr val="0070C0"/>
              </a:solidFill>
            </a:ln>
            <a:solidFill>
              <a:srgbClr val="0070C0"/>
            </a:solidFill>
          </a:endParaRPr>
        </a:p>
      </dgm:t>
    </dgm:pt>
    <dgm:pt modelId="{69BF41FD-4703-41F8-97D8-A5AB7368C9D5}">
      <dgm:prSet phldrT="[Text]"/>
      <dgm:spPr/>
      <dgm:t>
        <a:bodyPr/>
        <a:lstStyle/>
        <a:p>
          <a:r>
            <a:rPr lang="en-US" dirty="0" smtClean="0">
              <a:ln>
                <a:solidFill>
                  <a:srgbClr val="0070C0"/>
                </a:solidFill>
              </a:ln>
              <a:solidFill>
                <a:srgbClr val="0070C0"/>
              </a:solidFill>
            </a:rPr>
            <a:t>U</a:t>
          </a:r>
          <a:endParaRPr lang="en-US" dirty="0">
            <a:ln>
              <a:solidFill>
                <a:srgbClr val="0070C0"/>
              </a:solidFill>
            </a:ln>
            <a:solidFill>
              <a:srgbClr val="0070C0"/>
            </a:solidFill>
          </a:endParaRPr>
        </a:p>
      </dgm:t>
    </dgm:pt>
    <dgm:pt modelId="{E61F5E72-BDB5-4E6F-BB76-4F2D51592D93}" type="sibTrans" cxnId="{B341FF3D-433A-4920-83D5-7975732725CC}">
      <dgm:prSet/>
      <dgm:spPr/>
      <dgm:t>
        <a:bodyPr/>
        <a:lstStyle/>
        <a:p>
          <a:endParaRPr lang="en-US">
            <a:ln>
              <a:solidFill>
                <a:srgbClr val="0070C0"/>
              </a:solidFill>
            </a:ln>
            <a:solidFill>
              <a:srgbClr val="0070C0"/>
            </a:solidFill>
          </a:endParaRPr>
        </a:p>
      </dgm:t>
    </dgm:pt>
    <dgm:pt modelId="{4BAAEC2D-4867-4A84-B4E8-595E7DCBFA9E}" type="parTrans" cxnId="{B341FF3D-433A-4920-83D5-7975732725CC}">
      <dgm:prSet/>
      <dgm:spPr/>
      <dgm:t>
        <a:bodyPr/>
        <a:lstStyle/>
        <a:p>
          <a:endParaRPr lang="en-US">
            <a:ln>
              <a:solidFill>
                <a:srgbClr val="0070C0"/>
              </a:solidFill>
            </a:ln>
            <a:solidFill>
              <a:srgbClr val="0070C0"/>
            </a:solidFill>
          </a:endParaRPr>
        </a:p>
      </dgm:t>
    </dgm:pt>
    <dgm:pt modelId="{6250DB64-B589-4BC6-908C-748561AE6BFA}">
      <dgm:prSet phldrT="[Text]"/>
      <dgm:spPr/>
      <dgm:t>
        <a:bodyPr/>
        <a:lstStyle/>
        <a:p>
          <a:r>
            <a:rPr lang="en-US" dirty="0" smtClean="0">
              <a:ln>
                <a:solidFill>
                  <a:srgbClr val="0070C0"/>
                </a:solidFill>
              </a:ln>
              <a:solidFill>
                <a:srgbClr val="0070C0"/>
              </a:solidFill>
            </a:rPr>
            <a:t>R</a:t>
          </a:r>
        </a:p>
      </dgm:t>
    </dgm:pt>
    <dgm:pt modelId="{22D214B3-6D22-4783-88AB-83EE0E9EB442}" type="parTrans" cxnId="{694441E2-3A08-4F82-9229-A8F73C8C1835}">
      <dgm:prSet/>
      <dgm:spPr/>
      <dgm:t>
        <a:bodyPr/>
        <a:lstStyle/>
        <a:p>
          <a:endParaRPr lang="en-US">
            <a:ln>
              <a:solidFill>
                <a:srgbClr val="0070C0"/>
              </a:solidFill>
            </a:ln>
            <a:solidFill>
              <a:srgbClr val="0070C0"/>
            </a:solidFill>
          </a:endParaRPr>
        </a:p>
      </dgm:t>
    </dgm:pt>
    <dgm:pt modelId="{22A8E426-5AE5-4B81-9118-0CF87630D0CC}" type="sibTrans" cxnId="{694441E2-3A08-4F82-9229-A8F73C8C1835}">
      <dgm:prSet/>
      <dgm:spPr/>
      <dgm:t>
        <a:bodyPr/>
        <a:lstStyle/>
        <a:p>
          <a:endParaRPr lang="en-US">
            <a:ln>
              <a:solidFill>
                <a:srgbClr val="0070C0"/>
              </a:solidFill>
            </a:ln>
            <a:solidFill>
              <a:srgbClr val="0070C0"/>
            </a:solidFill>
          </a:endParaRPr>
        </a:p>
      </dgm:t>
    </dgm:pt>
    <dgm:pt modelId="{8A56D83A-3EED-476A-A491-B4B21574E32D}" type="pres">
      <dgm:prSet presAssocID="{03D13E28-7A1D-4B72-8EF9-49C34652D81B}" presName="Name0" presStyleCnt="0">
        <dgm:presLayoutVars>
          <dgm:dir/>
          <dgm:resizeHandles val="exact"/>
        </dgm:presLayoutVars>
      </dgm:prSet>
      <dgm:spPr/>
      <dgm:t>
        <a:bodyPr/>
        <a:lstStyle/>
        <a:p>
          <a:endParaRPr lang="en-US"/>
        </a:p>
      </dgm:t>
    </dgm:pt>
    <dgm:pt modelId="{6D030977-9229-4DBE-9492-BEC45304E61E}" type="pres">
      <dgm:prSet presAssocID="{69BF41FD-4703-41F8-97D8-A5AB7368C9D5}" presName="parTxOnly" presStyleLbl="node1" presStyleIdx="0" presStyleCnt="4">
        <dgm:presLayoutVars>
          <dgm:bulletEnabled val="1"/>
        </dgm:presLayoutVars>
      </dgm:prSet>
      <dgm:spPr/>
      <dgm:t>
        <a:bodyPr/>
        <a:lstStyle/>
        <a:p>
          <a:endParaRPr lang="en-US"/>
        </a:p>
      </dgm:t>
    </dgm:pt>
    <dgm:pt modelId="{4F06929B-737E-4CDF-A32A-7EB76390497C}" type="pres">
      <dgm:prSet presAssocID="{E61F5E72-BDB5-4E6F-BB76-4F2D51592D93}" presName="parSpace" presStyleCnt="0"/>
      <dgm:spPr/>
      <dgm:t>
        <a:bodyPr/>
        <a:lstStyle/>
        <a:p>
          <a:endParaRPr lang="en-US"/>
        </a:p>
      </dgm:t>
    </dgm:pt>
    <dgm:pt modelId="{E6D702BF-AF24-4B1B-AFB5-44D8854F46B1}" type="pres">
      <dgm:prSet presAssocID="{3D9B759B-AB87-4A51-B32D-64653355DF1C}" presName="parTxOnly" presStyleLbl="node1" presStyleIdx="1" presStyleCnt="4">
        <dgm:presLayoutVars>
          <dgm:bulletEnabled val="1"/>
        </dgm:presLayoutVars>
      </dgm:prSet>
      <dgm:spPr/>
      <dgm:t>
        <a:bodyPr/>
        <a:lstStyle/>
        <a:p>
          <a:endParaRPr lang="en-US"/>
        </a:p>
      </dgm:t>
    </dgm:pt>
    <dgm:pt modelId="{CCDDBFDF-5420-4370-8498-7DAE3D860ED7}" type="pres">
      <dgm:prSet presAssocID="{5FC7D42A-3814-4782-89CD-1E63EA9E115D}" presName="parSpace" presStyleCnt="0"/>
      <dgm:spPr/>
      <dgm:t>
        <a:bodyPr/>
        <a:lstStyle/>
        <a:p>
          <a:endParaRPr lang="en-US"/>
        </a:p>
      </dgm:t>
    </dgm:pt>
    <dgm:pt modelId="{D65D7FD0-0D2A-44C5-8437-4B1F9D034AFF}" type="pres">
      <dgm:prSet presAssocID="{CC550040-C6E5-4D94-8DD5-06F54E224C17}" presName="parTxOnly" presStyleLbl="node1" presStyleIdx="2" presStyleCnt="4">
        <dgm:presLayoutVars>
          <dgm:bulletEnabled val="1"/>
        </dgm:presLayoutVars>
      </dgm:prSet>
      <dgm:spPr/>
      <dgm:t>
        <a:bodyPr/>
        <a:lstStyle/>
        <a:p>
          <a:endParaRPr lang="en-US"/>
        </a:p>
      </dgm:t>
    </dgm:pt>
    <dgm:pt modelId="{86BA2354-E1E0-447B-9AA8-6F784D9B8417}" type="pres">
      <dgm:prSet presAssocID="{7639C494-043A-4DEF-8B7A-4FAF67D852BC}" presName="parSpace" presStyleCnt="0"/>
      <dgm:spPr/>
      <dgm:t>
        <a:bodyPr/>
        <a:lstStyle/>
        <a:p>
          <a:endParaRPr lang="en-US"/>
        </a:p>
      </dgm:t>
    </dgm:pt>
    <dgm:pt modelId="{A4A9A893-002C-439B-BA05-E7E86BEED99B}" type="pres">
      <dgm:prSet presAssocID="{6250DB64-B589-4BC6-908C-748561AE6BFA}" presName="parTxOnly" presStyleLbl="node1" presStyleIdx="3" presStyleCnt="4">
        <dgm:presLayoutVars>
          <dgm:bulletEnabled val="1"/>
        </dgm:presLayoutVars>
      </dgm:prSet>
      <dgm:spPr/>
      <dgm:t>
        <a:bodyPr/>
        <a:lstStyle/>
        <a:p>
          <a:endParaRPr lang="en-US"/>
        </a:p>
      </dgm:t>
    </dgm:pt>
  </dgm:ptLst>
  <dgm:cxnLst>
    <dgm:cxn modelId="{2845CA8D-1502-42EC-9415-01C2F4467160}" type="presOf" srcId="{6250DB64-B589-4BC6-908C-748561AE6BFA}" destId="{A4A9A893-002C-439B-BA05-E7E86BEED99B}" srcOrd="0" destOrd="0" presId="urn:microsoft.com/office/officeart/2005/8/layout/hChevron3"/>
    <dgm:cxn modelId="{9C0371DF-B65F-46E1-B2B1-F54A4087DE90}" type="presOf" srcId="{CC550040-C6E5-4D94-8DD5-06F54E224C17}" destId="{D65D7FD0-0D2A-44C5-8437-4B1F9D034AFF}" srcOrd="0" destOrd="0" presId="urn:microsoft.com/office/officeart/2005/8/layout/hChevron3"/>
    <dgm:cxn modelId="{B341FF3D-433A-4920-83D5-7975732725CC}" srcId="{03D13E28-7A1D-4B72-8EF9-49C34652D81B}" destId="{69BF41FD-4703-41F8-97D8-A5AB7368C9D5}" srcOrd="0" destOrd="0" parTransId="{4BAAEC2D-4867-4A84-B4E8-595E7DCBFA9E}" sibTransId="{E61F5E72-BDB5-4E6F-BB76-4F2D51592D93}"/>
    <dgm:cxn modelId="{694441E2-3A08-4F82-9229-A8F73C8C1835}" srcId="{03D13E28-7A1D-4B72-8EF9-49C34652D81B}" destId="{6250DB64-B589-4BC6-908C-748561AE6BFA}" srcOrd="3" destOrd="0" parTransId="{22D214B3-6D22-4783-88AB-83EE0E9EB442}" sibTransId="{22A8E426-5AE5-4B81-9118-0CF87630D0CC}"/>
    <dgm:cxn modelId="{D48E04E0-C221-44C1-B5E7-6494D8945D46}" type="presOf" srcId="{69BF41FD-4703-41F8-97D8-A5AB7368C9D5}" destId="{6D030977-9229-4DBE-9492-BEC45304E61E}" srcOrd="0" destOrd="0" presId="urn:microsoft.com/office/officeart/2005/8/layout/hChevron3"/>
    <dgm:cxn modelId="{7ACFCF6D-D4B0-44E9-BE60-D49F495A5FC3}" type="presOf" srcId="{3D9B759B-AB87-4A51-B32D-64653355DF1C}" destId="{E6D702BF-AF24-4B1B-AFB5-44D8854F46B1}" srcOrd="0" destOrd="0" presId="urn:microsoft.com/office/officeart/2005/8/layout/hChevron3"/>
    <dgm:cxn modelId="{1AD4A0FA-5E08-49A4-B934-7DD503CFE14A}" srcId="{03D13E28-7A1D-4B72-8EF9-49C34652D81B}" destId="{CC550040-C6E5-4D94-8DD5-06F54E224C17}" srcOrd="2" destOrd="0" parTransId="{D27D949F-9466-459C-87D5-05E4B1FE9690}" sibTransId="{7639C494-043A-4DEF-8B7A-4FAF67D852BC}"/>
    <dgm:cxn modelId="{AFE073E4-39DE-42E8-91D7-6AB679D724A9}" srcId="{03D13E28-7A1D-4B72-8EF9-49C34652D81B}" destId="{3D9B759B-AB87-4A51-B32D-64653355DF1C}" srcOrd="1" destOrd="0" parTransId="{15BABFBB-0641-4214-89DC-6F6348B517BA}" sibTransId="{5FC7D42A-3814-4782-89CD-1E63EA9E115D}"/>
    <dgm:cxn modelId="{2C900E71-1C1E-4141-A254-66DBCE845083}" type="presOf" srcId="{03D13E28-7A1D-4B72-8EF9-49C34652D81B}" destId="{8A56D83A-3EED-476A-A491-B4B21574E32D}" srcOrd="0" destOrd="0" presId="urn:microsoft.com/office/officeart/2005/8/layout/hChevron3"/>
    <dgm:cxn modelId="{350FAC79-251B-4C52-927D-8636F28A314E}" type="presParOf" srcId="{8A56D83A-3EED-476A-A491-B4B21574E32D}" destId="{6D030977-9229-4DBE-9492-BEC45304E61E}" srcOrd="0" destOrd="0" presId="urn:microsoft.com/office/officeart/2005/8/layout/hChevron3"/>
    <dgm:cxn modelId="{82C110C9-46FF-4CB4-95B9-0F50F6404464}" type="presParOf" srcId="{8A56D83A-3EED-476A-A491-B4B21574E32D}" destId="{4F06929B-737E-4CDF-A32A-7EB76390497C}" srcOrd="1" destOrd="0" presId="urn:microsoft.com/office/officeart/2005/8/layout/hChevron3"/>
    <dgm:cxn modelId="{D406B19E-9AD7-424D-8664-AA72F19136C1}" type="presParOf" srcId="{8A56D83A-3EED-476A-A491-B4B21574E32D}" destId="{E6D702BF-AF24-4B1B-AFB5-44D8854F46B1}" srcOrd="2" destOrd="0" presId="urn:microsoft.com/office/officeart/2005/8/layout/hChevron3"/>
    <dgm:cxn modelId="{D7CFA72D-B635-4248-AC90-DC028C147671}" type="presParOf" srcId="{8A56D83A-3EED-476A-A491-B4B21574E32D}" destId="{CCDDBFDF-5420-4370-8498-7DAE3D860ED7}" srcOrd="3" destOrd="0" presId="urn:microsoft.com/office/officeart/2005/8/layout/hChevron3"/>
    <dgm:cxn modelId="{F9123A9E-A908-4FF1-BF96-88428CE0C9B1}" type="presParOf" srcId="{8A56D83A-3EED-476A-A491-B4B21574E32D}" destId="{D65D7FD0-0D2A-44C5-8437-4B1F9D034AFF}" srcOrd="4" destOrd="0" presId="urn:microsoft.com/office/officeart/2005/8/layout/hChevron3"/>
    <dgm:cxn modelId="{FF45CF91-5C34-4360-B639-CD414321278C}" type="presParOf" srcId="{8A56D83A-3EED-476A-A491-B4B21574E32D}" destId="{86BA2354-E1E0-447B-9AA8-6F784D9B8417}" srcOrd="5" destOrd="0" presId="urn:microsoft.com/office/officeart/2005/8/layout/hChevron3"/>
    <dgm:cxn modelId="{C1547B18-4D7E-4240-A727-18F5F8B21B98}" type="presParOf" srcId="{8A56D83A-3EED-476A-A491-B4B21574E32D}" destId="{A4A9A893-002C-439B-BA05-E7E86BEED99B}" srcOrd="6" destOrd="0" presId="urn:microsoft.com/office/officeart/2005/8/layout/hChevron3"/>
  </dgm:cxnLst>
  <dgm:bg/>
  <dgm:whole>
    <a:ln w="28575"/>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D13E28-7A1D-4B72-8EF9-49C34652D81B}" type="doc">
      <dgm:prSet loTypeId="urn:microsoft.com/office/officeart/2005/8/layout/hChevron3" loCatId="process" qsTypeId="urn:microsoft.com/office/officeart/2005/8/quickstyle/3d2" qsCatId="3D" csTypeId="urn:microsoft.com/office/officeart/2005/8/colors/accent0_2" csCatId="mainScheme" phldr="1"/>
      <dgm:spPr>
        <a:scene3d>
          <a:camera prst="perspectiveContrastingRightFacing">
            <a:rot lat="623785" lon="18963666" rev="213212"/>
          </a:camera>
          <a:lightRig rig="threePt" dir="t"/>
        </a:scene3d>
      </dgm:spPr>
      <dgm:t>
        <a:bodyPr/>
        <a:lstStyle/>
        <a:p>
          <a:endParaRPr lang="en-US"/>
        </a:p>
      </dgm:t>
    </dgm:pt>
    <dgm:pt modelId="{CC550040-C6E5-4D94-8DD5-06F54E224C17}">
      <dgm:prSet phldrT="[Text]"/>
      <dgm:spPr/>
      <dgm:t>
        <a:bodyPr/>
        <a:lstStyle/>
        <a:p>
          <a:r>
            <a:rPr lang="en-US" dirty="0" smtClean="0">
              <a:ln>
                <a:solidFill>
                  <a:srgbClr val="0070C0"/>
                </a:solidFill>
              </a:ln>
              <a:solidFill>
                <a:srgbClr val="0070C0"/>
              </a:solidFill>
            </a:rPr>
            <a:t>S</a:t>
          </a:r>
        </a:p>
      </dgm:t>
    </dgm:pt>
    <dgm:pt modelId="{7639C494-043A-4DEF-8B7A-4FAF67D852BC}" type="sibTrans" cxnId="{1AD4A0FA-5E08-49A4-B934-7DD503CFE14A}">
      <dgm:prSet/>
      <dgm:spPr/>
      <dgm:t>
        <a:bodyPr/>
        <a:lstStyle/>
        <a:p>
          <a:endParaRPr lang="en-US">
            <a:ln>
              <a:solidFill>
                <a:srgbClr val="0070C0"/>
              </a:solidFill>
            </a:ln>
            <a:solidFill>
              <a:srgbClr val="0070C0"/>
            </a:solidFill>
          </a:endParaRPr>
        </a:p>
      </dgm:t>
    </dgm:pt>
    <dgm:pt modelId="{D27D949F-9466-459C-87D5-05E4B1FE9690}" type="parTrans" cxnId="{1AD4A0FA-5E08-49A4-B934-7DD503CFE14A}">
      <dgm:prSet/>
      <dgm:spPr/>
      <dgm:t>
        <a:bodyPr/>
        <a:lstStyle/>
        <a:p>
          <a:endParaRPr lang="en-US">
            <a:ln>
              <a:solidFill>
                <a:srgbClr val="0070C0"/>
              </a:solidFill>
            </a:ln>
            <a:solidFill>
              <a:srgbClr val="0070C0"/>
            </a:solidFill>
          </a:endParaRPr>
        </a:p>
      </dgm:t>
    </dgm:pt>
    <dgm:pt modelId="{3D9B759B-AB87-4A51-B32D-64653355DF1C}">
      <dgm:prSet phldrT="[Text]"/>
      <dgm:spPr/>
      <dgm:t>
        <a:bodyPr/>
        <a:lstStyle/>
        <a:p>
          <a:r>
            <a:rPr lang="en-US" dirty="0" smtClean="0">
              <a:ln>
                <a:solidFill>
                  <a:srgbClr val="0070C0"/>
                </a:solidFill>
              </a:ln>
              <a:solidFill>
                <a:srgbClr val="0070C0"/>
              </a:solidFill>
            </a:rPr>
            <a:t>P</a:t>
          </a:r>
          <a:endParaRPr lang="en-US" dirty="0">
            <a:ln>
              <a:solidFill>
                <a:srgbClr val="0070C0"/>
              </a:solidFill>
            </a:ln>
            <a:solidFill>
              <a:srgbClr val="0070C0"/>
            </a:solidFill>
          </a:endParaRPr>
        </a:p>
      </dgm:t>
    </dgm:pt>
    <dgm:pt modelId="{5FC7D42A-3814-4782-89CD-1E63EA9E115D}" type="sibTrans" cxnId="{AFE073E4-39DE-42E8-91D7-6AB679D724A9}">
      <dgm:prSet/>
      <dgm:spPr/>
      <dgm:t>
        <a:bodyPr/>
        <a:lstStyle/>
        <a:p>
          <a:endParaRPr lang="en-US">
            <a:ln>
              <a:solidFill>
                <a:srgbClr val="0070C0"/>
              </a:solidFill>
            </a:ln>
            <a:solidFill>
              <a:srgbClr val="0070C0"/>
            </a:solidFill>
          </a:endParaRPr>
        </a:p>
      </dgm:t>
    </dgm:pt>
    <dgm:pt modelId="{15BABFBB-0641-4214-89DC-6F6348B517BA}" type="parTrans" cxnId="{AFE073E4-39DE-42E8-91D7-6AB679D724A9}">
      <dgm:prSet/>
      <dgm:spPr/>
      <dgm:t>
        <a:bodyPr/>
        <a:lstStyle/>
        <a:p>
          <a:endParaRPr lang="en-US">
            <a:ln>
              <a:solidFill>
                <a:srgbClr val="0070C0"/>
              </a:solidFill>
            </a:ln>
            <a:solidFill>
              <a:srgbClr val="0070C0"/>
            </a:solidFill>
          </a:endParaRPr>
        </a:p>
      </dgm:t>
    </dgm:pt>
    <dgm:pt modelId="{69BF41FD-4703-41F8-97D8-A5AB7368C9D5}">
      <dgm:prSet phldrT="[Text]"/>
      <dgm:spPr/>
      <dgm:t>
        <a:bodyPr/>
        <a:lstStyle/>
        <a:p>
          <a:r>
            <a:rPr lang="en-US" dirty="0" smtClean="0">
              <a:ln>
                <a:solidFill>
                  <a:srgbClr val="0070C0"/>
                </a:solidFill>
              </a:ln>
              <a:solidFill>
                <a:srgbClr val="0070C0"/>
              </a:solidFill>
            </a:rPr>
            <a:t>U</a:t>
          </a:r>
          <a:endParaRPr lang="en-US" dirty="0">
            <a:ln>
              <a:solidFill>
                <a:srgbClr val="0070C0"/>
              </a:solidFill>
            </a:ln>
            <a:solidFill>
              <a:srgbClr val="0070C0"/>
            </a:solidFill>
          </a:endParaRPr>
        </a:p>
      </dgm:t>
    </dgm:pt>
    <dgm:pt modelId="{E61F5E72-BDB5-4E6F-BB76-4F2D51592D93}" type="sibTrans" cxnId="{B341FF3D-433A-4920-83D5-7975732725CC}">
      <dgm:prSet/>
      <dgm:spPr/>
      <dgm:t>
        <a:bodyPr/>
        <a:lstStyle/>
        <a:p>
          <a:endParaRPr lang="en-US">
            <a:ln>
              <a:solidFill>
                <a:srgbClr val="0070C0"/>
              </a:solidFill>
            </a:ln>
            <a:solidFill>
              <a:srgbClr val="0070C0"/>
            </a:solidFill>
          </a:endParaRPr>
        </a:p>
      </dgm:t>
    </dgm:pt>
    <dgm:pt modelId="{4BAAEC2D-4867-4A84-B4E8-595E7DCBFA9E}" type="parTrans" cxnId="{B341FF3D-433A-4920-83D5-7975732725CC}">
      <dgm:prSet/>
      <dgm:spPr/>
      <dgm:t>
        <a:bodyPr/>
        <a:lstStyle/>
        <a:p>
          <a:endParaRPr lang="en-US">
            <a:ln>
              <a:solidFill>
                <a:srgbClr val="0070C0"/>
              </a:solidFill>
            </a:ln>
            <a:solidFill>
              <a:srgbClr val="0070C0"/>
            </a:solidFill>
          </a:endParaRPr>
        </a:p>
      </dgm:t>
    </dgm:pt>
    <dgm:pt modelId="{6250DB64-B589-4BC6-908C-748561AE6BFA}">
      <dgm:prSet phldrT="[Text]"/>
      <dgm:spPr/>
      <dgm:t>
        <a:bodyPr/>
        <a:lstStyle/>
        <a:p>
          <a:r>
            <a:rPr lang="en-US" dirty="0" smtClean="0">
              <a:ln>
                <a:solidFill>
                  <a:srgbClr val="0070C0"/>
                </a:solidFill>
              </a:ln>
              <a:solidFill>
                <a:srgbClr val="0070C0"/>
              </a:solidFill>
            </a:rPr>
            <a:t>R</a:t>
          </a:r>
        </a:p>
      </dgm:t>
    </dgm:pt>
    <dgm:pt modelId="{22D214B3-6D22-4783-88AB-83EE0E9EB442}" type="parTrans" cxnId="{694441E2-3A08-4F82-9229-A8F73C8C1835}">
      <dgm:prSet/>
      <dgm:spPr/>
      <dgm:t>
        <a:bodyPr/>
        <a:lstStyle/>
        <a:p>
          <a:endParaRPr lang="en-US">
            <a:ln>
              <a:solidFill>
                <a:srgbClr val="0070C0"/>
              </a:solidFill>
            </a:ln>
            <a:solidFill>
              <a:srgbClr val="0070C0"/>
            </a:solidFill>
          </a:endParaRPr>
        </a:p>
      </dgm:t>
    </dgm:pt>
    <dgm:pt modelId="{22A8E426-5AE5-4B81-9118-0CF87630D0CC}" type="sibTrans" cxnId="{694441E2-3A08-4F82-9229-A8F73C8C1835}">
      <dgm:prSet/>
      <dgm:spPr/>
      <dgm:t>
        <a:bodyPr/>
        <a:lstStyle/>
        <a:p>
          <a:endParaRPr lang="en-US">
            <a:ln>
              <a:solidFill>
                <a:srgbClr val="0070C0"/>
              </a:solidFill>
            </a:ln>
            <a:solidFill>
              <a:srgbClr val="0070C0"/>
            </a:solidFill>
          </a:endParaRPr>
        </a:p>
      </dgm:t>
    </dgm:pt>
    <dgm:pt modelId="{8A56D83A-3EED-476A-A491-B4B21574E32D}" type="pres">
      <dgm:prSet presAssocID="{03D13E28-7A1D-4B72-8EF9-49C34652D81B}" presName="Name0" presStyleCnt="0">
        <dgm:presLayoutVars>
          <dgm:dir/>
          <dgm:resizeHandles val="exact"/>
        </dgm:presLayoutVars>
      </dgm:prSet>
      <dgm:spPr/>
      <dgm:t>
        <a:bodyPr/>
        <a:lstStyle/>
        <a:p>
          <a:endParaRPr lang="en-US"/>
        </a:p>
      </dgm:t>
    </dgm:pt>
    <dgm:pt modelId="{6D030977-9229-4DBE-9492-BEC45304E61E}" type="pres">
      <dgm:prSet presAssocID="{69BF41FD-4703-41F8-97D8-A5AB7368C9D5}" presName="parTxOnly" presStyleLbl="node1" presStyleIdx="0" presStyleCnt="4">
        <dgm:presLayoutVars>
          <dgm:bulletEnabled val="1"/>
        </dgm:presLayoutVars>
      </dgm:prSet>
      <dgm:spPr/>
      <dgm:t>
        <a:bodyPr/>
        <a:lstStyle/>
        <a:p>
          <a:endParaRPr lang="en-US"/>
        </a:p>
      </dgm:t>
    </dgm:pt>
    <dgm:pt modelId="{4F06929B-737E-4CDF-A32A-7EB76390497C}" type="pres">
      <dgm:prSet presAssocID="{E61F5E72-BDB5-4E6F-BB76-4F2D51592D93}" presName="parSpace" presStyleCnt="0"/>
      <dgm:spPr/>
      <dgm:t>
        <a:bodyPr/>
        <a:lstStyle/>
        <a:p>
          <a:endParaRPr lang="en-US"/>
        </a:p>
      </dgm:t>
    </dgm:pt>
    <dgm:pt modelId="{E6D702BF-AF24-4B1B-AFB5-44D8854F46B1}" type="pres">
      <dgm:prSet presAssocID="{3D9B759B-AB87-4A51-B32D-64653355DF1C}" presName="parTxOnly" presStyleLbl="node1" presStyleIdx="1" presStyleCnt="4">
        <dgm:presLayoutVars>
          <dgm:bulletEnabled val="1"/>
        </dgm:presLayoutVars>
      </dgm:prSet>
      <dgm:spPr/>
      <dgm:t>
        <a:bodyPr/>
        <a:lstStyle/>
        <a:p>
          <a:endParaRPr lang="en-US"/>
        </a:p>
      </dgm:t>
    </dgm:pt>
    <dgm:pt modelId="{CCDDBFDF-5420-4370-8498-7DAE3D860ED7}" type="pres">
      <dgm:prSet presAssocID="{5FC7D42A-3814-4782-89CD-1E63EA9E115D}" presName="parSpace" presStyleCnt="0"/>
      <dgm:spPr/>
      <dgm:t>
        <a:bodyPr/>
        <a:lstStyle/>
        <a:p>
          <a:endParaRPr lang="en-US"/>
        </a:p>
      </dgm:t>
    </dgm:pt>
    <dgm:pt modelId="{D65D7FD0-0D2A-44C5-8437-4B1F9D034AFF}" type="pres">
      <dgm:prSet presAssocID="{CC550040-C6E5-4D94-8DD5-06F54E224C17}" presName="parTxOnly" presStyleLbl="node1" presStyleIdx="2" presStyleCnt="4">
        <dgm:presLayoutVars>
          <dgm:bulletEnabled val="1"/>
        </dgm:presLayoutVars>
      </dgm:prSet>
      <dgm:spPr/>
      <dgm:t>
        <a:bodyPr/>
        <a:lstStyle/>
        <a:p>
          <a:endParaRPr lang="en-US"/>
        </a:p>
      </dgm:t>
    </dgm:pt>
    <dgm:pt modelId="{86BA2354-E1E0-447B-9AA8-6F784D9B8417}" type="pres">
      <dgm:prSet presAssocID="{7639C494-043A-4DEF-8B7A-4FAF67D852BC}" presName="parSpace" presStyleCnt="0"/>
      <dgm:spPr/>
      <dgm:t>
        <a:bodyPr/>
        <a:lstStyle/>
        <a:p>
          <a:endParaRPr lang="en-US"/>
        </a:p>
      </dgm:t>
    </dgm:pt>
    <dgm:pt modelId="{A4A9A893-002C-439B-BA05-E7E86BEED99B}" type="pres">
      <dgm:prSet presAssocID="{6250DB64-B589-4BC6-908C-748561AE6BFA}" presName="parTxOnly" presStyleLbl="node1" presStyleIdx="3" presStyleCnt="4">
        <dgm:presLayoutVars>
          <dgm:bulletEnabled val="1"/>
        </dgm:presLayoutVars>
      </dgm:prSet>
      <dgm:spPr/>
      <dgm:t>
        <a:bodyPr/>
        <a:lstStyle/>
        <a:p>
          <a:endParaRPr lang="en-US"/>
        </a:p>
      </dgm:t>
    </dgm:pt>
  </dgm:ptLst>
  <dgm:cxnLst>
    <dgm:cxn modelId="{ED15DE7A-0BE2-4A12-B0A9-0ADB87980B5F}" type="presOf" srcId="{6250DB64-B589-4BC6-908C-748561AE6BFA}" destId="{A4A9A893-002C-439B-BA05-E7E86BEED99B}" srcOrd="0" destOrd="0" presId="urn:microsoft.com/office/officeart/2005/8/layout/hChevron3"/>
    <dgm:cxn modelId="{889395E0-3A51-40B4-94FC-8F31F09FD64B}" type="presOf" srcId="{03D13E28-7A1D-4B72-8EF9-49C34652D81B}" destId="{8A56D83A-3EED-476A-A491-B4B21574E32D}" srcOrd="0" destOrd="0" presId="urn:microsoft.com/office/officeart/2005/8/layout/hChevron3"/>
    <dgm:cxn modelId="{B341FF3D-433A-4920-83D5-7975732725CC}" srcId="{03D13E28-7A1D-4B72-8EF9-49C34652D81B}" destId="{69BF41FD-4703-41F8-97D8-A5AB7368C9D5}" srcOrd="0" destOrd="0" parTransId="{4BAAEC2D-4867-4A84-B4E8-595E7DCBFA9E}" sibTransId="{E61F5E72-BDB5-4E6F-BB76-4F2D51592D93}"/>
    <dgm:cxn modelId="{694441E2-3A08-4F82-9229-A8F73C8C1835}" srcId="{03D13E28-7A1D-4B72-8EF9-49C34652D81B}" destId="{6250DB64-B589-4BC6-908C-748561AE6BFA}" srcOrd="3" destOrd="0" parTransId="{22D214B3-6D22-4783-88AB-83EE0E9EB442}" sibTransId="{22A8E426-5AE5-4B81-9118-0CF87630D0CC}"/>
    <dgm:cxn modelId="{1AD4A0FA-5E08-49A4-B934-7DD503CFE14A}" srcId="{03D13E28-7A1D-4B72-8EF9-49C34652D81B}" destId="{CC550040-C6E5-4D94-8DD5-06F54E224C17}" srcOrd="2" destOrd="0" parTransId="{D27D949F-9466-459C-87D5-05E4B1FE9690}" sibTransId="{7639C494-043A-4DEF-8B7A-4FAF67D852BC}"/>
    <dgm:cxn modelId="{AFE073E4-39DE-42E8-91D7-6AB679D724A9}" srcId="{03D13E28-7A1D-4B72-8EF9-49C34652D81B}" destId="{3D9B759B-AB87-4A51-B32D-64653355DF1C}" srcOrd="1" destOrd="0" parTransId="{15BABFBB-0641-4214-89DC-6F6348B517BA}" sibTransId="{5FC7D42A-3814-4782-89CD-1E63EA9E115D}"/>
    <dgm:cxn modelId="{0C060541-A888-4A32-BB24-6FC9377F4123}" type="presOf" srcId="{CC550040-C6E5-4D94-8DD5-06F54E224C17}" destId="{D65D7FD0-0D2A-44C5-8437-4B1F9D034AFF}" srcOrd="0" destOrd="0" presId="urn:microsoft.com/office/officeart/2005/8/layout/hChevron3"/>
    <dgm:cxn modelId="{F229D4B3-92B3-40E7-A929-48DDCB9F3E49}" type="presOf" srcId="{69BF41FD-4703-41F8-97D8-A5AB7368C9D5}" destId="{6D030977-9229-4DBE-9492-BEC45304E61E}" srcOrd="0" destOrd="0" presId="urn:microsoft.com/office/officeart/2005/8/layout/hChevron3"/>
    <dgm:cxn modelId="{D1C65B15-4ECD-4473-A746-7EE25F3C1AC8}" type="presOf" srcId="{3D9B759B-AB87-4A51-B32D-64653355DF1C}" destId="{E6D702BF-AF24-4B1B-AFB5-44D8854F46B1}" srcOrd="0" destOrd="0" presId="urn:microsoft.com/office/officeart/2005/8/layout/hChevron3"/>
    <dgm:cxn modelId="{213155CC-9B42-4DFC-9BDF-0E83CC60E890}" type="presParOf" srcId="{8A56D83A-3EED-476A-A491-B4B21574E32D}" destId="{6D030977-9229-4DBE-9492-BEC45304E61E}" srcOrd="0" destOrd="0" presId="urn:microsoft.com/office/officeart/2005/8/layout/hChevron3"/>
    <dgm:cxn modelId="{88AEB0CF-762F-4FA5-8A17-B8DFBBA917A1}" type="presParOf" srcId="{8A56D83A-3EED-476A-A491-B4B21574E32D}" destId="{4F06929B-737E-4CDF-A32A-7EB76390497C}" srcOrd="1" destOrd="0" presId="urn:microsoft.com/office/officeart/2005/8/layout/hChevron3"/>
    <dgm:cxn modelId="{F9328C17-56A4-4270-A904-A789583010F5}" type="presParOf" srcId="{8A56D83A-3EED-476A-A491-B4B21574E32D}" destId="{E6D702BF-AF24-4B1B-AFB5-44D8854F46B1}" srcOrd="2" destOrd="0" presId="urn:microsoft.com/office/officeart/2005/8/layout/hChevron3"/>
    <dgm:cxn modelId="{019B9640-9B92-4C31-A34B-F905F4EA32E1}" type="presParOf" srcId="{8A56D83A-3EED-476A-A491-B4B21574E32D}" destId="{CCDDBFDF-5420-4370-8498-7DAE3D860ED7}" srcOrd="3" destOrd="0" presId="urn:microsoft.com/office/officeart/2005/8/layout/hChevron3"/>
    <dgm:cxn modelId="{C0D4CE22-46C1-4DD8-AC15-898C55120106}" type="presParOf" srcId="{8A56D83A-3EED-476A-A491-B4B21574E32D}" destId="{D65D7FD0-0D2A-44C5-8437-4B1F9D034AFF}" srcOrd="4" destOrd="0" presId="urn:microsoft.com/office/officeart/2005/8/layout/hChevron3"/>
    <dgm:cxn modelId="{04C9E06C-D2EF-4730-B803-85807DC8029E}" type="presParOf" srcId="{8A56D83A-3EED-476A-A491-B4B21574E32D}" destId="{86BA2354-E1E0-447B-9AA8-6F784D9B8417}" srcOrd="5" destOrd="0" presId="urn:microsoft.com/office/officeart/2005/8/layout/hChevron3"/>
    <dgm:cxn modelId="{2E371D71-16F6-47A5-8204-47CA63D038C2}" type="presParOf" srcId="{8A56D83A-3EED-476A-A491-B4B21574E32D}" destId="{A4A9A893-002C-439B-BA05-E7E86BEED99B}" srcOrd="6" destOrd="0" presId="urn:microsoft.com/office/officeart/2005/8/layout/hChevron3"/>
  </dgm:cxnLst>
  <dgm:bg/>
  <dgm:whole>
    <a:ln w="28575"/>
  </dgm:whole>
  <dgm:extLst>
    <a:ext uri="http://schemas.microsoft.com/office/drawing/2008/diagram">
      <dsp:dataModelExt xmlns:dsp="http://schemas.microsoft.com/office/drawing/2008/diagram"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D13E28-7A1D-4B72-8EF9-49C34652D81B}" type="doc">
      <dgm:prSet loTypeId="urn:microsoft.com/office/officeart/2005/8/layout/hChevron3" loCatId="process" qsTypeId="urn:microsoft.com/office/officeart/2005/8/quickstyle/3d2" qsCatId="3D" csTypeId="urn:microsoft.com/office/officeart/2005/8/colors/accent0_2" csCatId="mainScheme" phldr="1"/>
      <dgm:spPr>
        <a:scene3d>
          <a:camera prst="perspectiveContrastingRightFacing">
            <a:rot lat="623785" lon="18963666" rev="213212"/>
          </a:camera>
          <a:lightRig rig="threePt" dir="t"/>
        </a:scene3d>
      </dgm:spPr>
      <dgm:t>
        <a:bodyPr/>
        <a:lstStyle/>
        <a:p>
          <a:endParaRPr lang="en-US"/>
        </a:p>
      </dgm:t>
    </dgm:pt>
    <dgm:pt modelId="{CC550040-C6E5-4D94-8DD5-06F54E224C17}">
      <dgm:prSet phldrT="[Text]"/>
      <dgm:spPr/>
      <dgm:t>
        <a:bodyPr/>
        <a:lstStyle/>
        <a:p>
          <a:r>
            <a:rPr lang="en-US" dirty="0" smtClean="0">
              <a:ln>
                <a:solidFill>
                  <a:srgbClr val="0070C0"/>
                </a:solidFill>
              </a:ln>
              <a:solidFill>
                <a:srgbClr val="0070C0"/>
              </a:solidFill>
            </a:rPr>
            <a:t>S</a:t>
          </a:r>
        </a:p>
      </dgm:t>
    </dgm:pt>
    <dgm:pt modelId="{7639C494-043A-4DEF-8B7A-4FAF67D852BC}" type="sibTrans" cxnId="{1AD4A0FA-5E08-49A4-B934-7DD503CFE14A}">
      <dgm:prSet/>
      <dgm:spPr/>
      <dgm:t>
        <a:bodyPr/>
        <a:lstStyle/>
        <a:p>
          <a:endParaRPr lang="en-US">
            <a:ln>
              <a:solidFill>
                <a:srgbClr val="0070C0"/>
              </a:solidFill>
            </a:ln>
            <a:solidFill>
              <a:srgbClr val="0070C0"/>
            </a:solidFill>
          </a:endParaRPr>
        </a:p>
      </dgm:t>
    </dgm:pt>
    <dgm:pt modelId="{D27D949F-9466-459C-87D5-05E4B1FE9690}" type="parTrans" cxnId="{1AD4A0FA-5E08-49A4-B934-7DD503CFE14A}">
      <dgm:prSet/>
      <dgm:spPr/>
      <dgm:t>
        <a:bodyPr/>
        <a:lstStyle/>
        <a:p>
          <a:endParaRPr lang="en-US">
            <a:ln>
              <a:solidFill>
                <a:srgbClr val="0070C0"/>
              </a:solidFill>
            </a:ln>
            <a:solidFill>
              <a:srgbClr val="0070C0"/>
            </a:solidFill>
          </a:endParaRPr>
        </a:p>
      </dgm:t>
    </dgm:pt>
    <dgm:pt modelId="{3D9B759B-AB87-4A51-B32D-64653355DF1C}">
      <dgm:prSet phldrT="[Text]"/>
      <dgm:spPr/>
      <dgm:t>
        <a:bodyPr/>
        <a:lstStyle/>
        <a:p>
          <a:r>
            <a:rPr lang="en-US" dirty="0" smtClean="0">
              <a:ln>
                <a:solidFill>
                  <a:srgbClr val="0070C0"/>
                </a:solidFill>
              </a:ln>
              <a:solidFill>
                <a:srgbClr val="0070C0"/>
              </a:solidFill>
            </a:rPr>
            <a:t>P</a:t>
          </a:r>
          <a:endParaRPr lang="en-US" dirty="0">
            <a:ln>
              <a:solidFill>
                <a:srgbClr val="0070C0"/>
              </a:solidFill>
            </a:ln>
            <a:solidFill>
              <a:srgbClr val="0070C0"/>
            </a:solidFill>
          </a:endParaRPr>
        </a:p>
      </dgm:t>
    </dgm:pt>
    <dgm:pt modelId="{5FC7D42A-3814-4782-89CD-1E63EA9E115D}" type="sibTrans" cxnId="{AFE073E4-39DE-42E8-91D7-6AB679D724A9}">
      <dgm:prSet/>
      <dgm:spPr/>
      <dgm:t>
        <a:bodyPr/>
        <a:lstStyle/>
        <a:p>
          <a:endParaRPr lang="en-US">
            <a:ln>
              <a:solidFill>
                <a:srgbClr val="0070C0"/>
              </a:solidFill>
            </a:ln>
            <a:solidFill>
              <a:srgbClr val="0070C0"/>
            </a:solidFill>
          </a:endParaRPr>
        </a:p>
      </dgm:t>
    </dgm:pt>
    <dgm:pt modelId="{15BABFBB-0641-4214-89DC-6F6348B517BA}" type="parTrans" cxnId="{AFE073E4-39DE-42E8-91D7-6AB679D724A9}">
      <dgm:prSet/>
      <dgm:spPr/>
      <dgm:t>
        <a:bodyPr/>
        <a:lstStyle/>
        <a:p>
          <a:endParaRPr lang="en-US">
            <a:ln>
              <a:solidFill>
                <a:srgbClr val="0070C0"/>
              </a:solidFill>
            </a:ln>
            <a:solidFill>
              <a:srgbClr val="0070C0"/>
            </a:solidFill>
          </a:endParaRPr>
        </a:p>
      </dgm:t>
    </dgm:pt>
    <dgm:pt modelId="{69BF41FD-4703-41F8-97D8-A5AB7368C9D5}">
      <dgm:prSet phldrT="[Text]"/>
      <dgm:spPr/>
      <dgm:t>
        <a:bodyPr/>
        <a:lstStyle/>
        <a:p>
          <a:r>
            <a:rPr lang="en-US" dirty="0" smtClean="0">
              <a:ln>
                <a:solidFill>
                  <a:srgbClr val="0070C0"/>
                </a:solidFill>
              </a:ln>
              <a:solidFill>
                <a:srgbClr val="0070C0"/>
              </a:solidFill>
            </a:rPr>
            <a:t>U</a:t>
          </a:r>
          <a:endParaRPr lang="en-US" dirty="0">
            <a:ln>
              <a:solidFill>
                <a:srgbClr val="0070C0"/>
              </a:solidFill>
            </a:ln>
            <a:solidFill>
              <a:srgbClr val="0070C0"/>
            </a:solidFill>
          </a:endParaRPr>
        </a:p>
      </dgm:t>
    </dgm:pt>
    <dgm:pt modelId="{E61F5E72-BDB5-4E6F-BB76-4F2D51592D93}" type="sibTrans" cxnId="{B341FF3D-433A-4920-83D5-7975732725CC}">
      <dgm:prSet/>
      <dgm:spPr/>
      <dgm:t>
        <a:bodyPr/>
        <a:lstStyle/>
        <a:p>
          <a:endParaRPr lang="en-US">
            <a:ln>
              <a:solidFill>
                <a:srgbClr val="0070C0"/>
              </a:solidFill>
            </a:ln>
            <a:solidFill>
              <a:srgbClr val="0070C0"/>
            </a:solidFill>
          </a:endParaRPr>
        </a:p>
      </dgm:t>
    </dgm:pt>
    <dgm:pt modelId="{4BAAEC2D-4867-4A84-B4E8-595E7DCBFA9E}" type="parTrans" cxnId="{B341FF3D-433A-4920-83D5-7975732725CC}">
      <dgm:prSet/>
      <dgm:spPr/>
      <dgm:t>
        <a:bodyPr/>
        <a:lstStyle/>
        <a:p>
          <a:endParaRPr lang="en-US">
            <a:ln>
              <a:solidFill>
                <a:srgbClr val="0070C0"/>
              </a:solidFill>
            </a:ln>
            <a:solidFill>
              <a:srgbClr val="0070C0"/>
            </a:solidFill>
          </a:endParaRPr>
        </a:p>
      </dgm:t>
    </dgm:pt>
    <dgm:pt modelId="{6250DB64-B589-4BC6-908C-748561AE6BFA}">
      <dgm:prSet phldrT="[Text]"/>
      <dgm:spPr/>
      <dgm:t>
        <a:bodyPr/>
        <a:lstStyle/>
        <a:p>
          <a:r>
            <a:rPr lang="en-US" dirty="0" smtClean="0">
              <a:ln>
                <a:solidFill>
                  <a:srgbClr val="0070C0"/>
                </a:solidFill>
              </a:ln>
              <a:solidFill>
                <a:srgbClr val="0070C0"/>
              </a:solidFill>
            </a:rPr>
            <a:t>R</a:t>
          </a:r>
        </a:p>
      </dgm:t>
    </dgm:pt>
    <dgm:pt modelId="{22D214B3-6D22-4783-88AB-83EE0E9EB442}" type="parTrans" cxnId="{694441E2-3A08-4F82-9229-A8F73C8C1835}">
      <dgm:prSet/>
      <dgm:spPr/>
      <dgm:t>
        <a:bodyPr/>
        <a:lstStyle/>
        <a:p>
          <a:endParaRPr lang="en-US">
            <a:ln>
              <a:solidFill>
                <a:srgbClr val="0070C0"/>
              </a:solidFill>
            </a:ln>
            <a:solidFill>
              <a:srgbClr val="0070C0"/>
            </a:solidFill>
          </a:endParaRPr>
        </a:p>
      </dgm:t>
    </dgm:pt>
    <dgm:pt modelId="{22A8E426-5AE5-4B81-9118-0CF87630D0CC}" type="sibTrans" cxnId="{694441E2-3A08-4F82-9229-A8F73C8C1835}">
      <dgm:prSet/>
      <dgm:spPr/>
      <dgm:t>
        <a:bodyPr/>
        <a:lstStyle/>
        <a:p>
          <a:endParaRPr lang="en-US">
            <a:ln>
              <a:solidFill>
                <a:srgbClr val="0070C0"/>
              </a:solidFill>
            </a:ln>
            <a:solidFill>
              <a:srgbClr val="0070C0"/>
            </a:solidFill>
          </a:endParaRPr>
        </a:p>
      </dgm:t>
    </dgm:pt>
    <dgm:pt modelId="{8A56D83A-3EED-476A-A491-B4B21574E32D}" type="pres">
      <dgm:prSet presAssocID="{03D13E28-7A1D-4B72-8EF9-49C34652D81B}" presName="Name0" presStyleCnt="0">
        <dgm:presLayoutVars>
          <dgm:dir/>
          <dgm:resizeHandles val="exact"/>
        </dgm:presLayoutVars>
      </dgm:prSet>
      <dgm:spPr/>
      <dgm:t>
        <a:bodyPr/>
        <a:lstStyle/>
        <a:p>
          <a:endParaRPr lang="en-US"/>
        </a:p>
      </dgm:t>
    </dgm:pt>
    <dgm:pt modelId="{6D030977-9229-4DBE-9492-BEC45304E61E}" type="pres">
      <dgm:prSet presAssocID="{69BF41FD-4703-41F8-97D8-A5AB7368C9D5}" presName="parTxOnly" presStyleLbl="node1" presStyleIdx="0" presStyleCnt="4">
        <dgm:presLayoutVars>
          <dgm:bulletEnabled val="1"/>
        </dgm:presLayoutVars>
      </dgm:prSet>
      <dgm:spPr/>
      <dgm:t>
        <a:bodyPr/>
        <a:lstStyle/>
        <a:p>
          <a:endParaRPr lang="en-US"/>
        </a:p>
      </dgm:t>
    </dgm:pt>
    <dgm:pt modelId="{4F06929B-737E-4CDF-A32A-7EB76390497C}" type="pres">
      <dgm:prSet presAssocID="{E61F5E72-BDB5-4E6F-BB76-4F2D51592D93}" presName="parSpace" presStyleCnt="0"/>
      <dgm:spPr/>
      <dgm:t>
        <a:bodyPr/>
        <a:lstStyle/>
        <a:p>
          <a:endParaRPr lang="en-US"/>
        </a:p>
      </dgm:t>
    </dgm:pt>
    <dgm:pt modelId="{E6D702BF-AF24-4B1B-AFB5-44D8854F46B1}" type="pres">
      <dgm:prSet presAssocID="{3D9B759B-AB87-4A51-B32D-64653355DF1C}" presName="parTxOnly" presStyleLbl="node1" presStyleIdx="1" presStyleCnt="4">
        <dgm:presLayoutVars>
          <dgm:bulletEnabled val="1"/>
        </dgm:presLayoutVars>
      </dgm:prSet>
      <dgm:spPr/>
      <dgm:t>
        <a:bodyPr/>
        <a:lstStyle/>
        <a:p>
          <a:endParaRPr lang="en-US"/>
        </a:p>
      </dgm:t>
    </dgm:pt>
    <dgm:pt modelId="{CCDDBFDF-5420-4370-8498-7DAE3D860ED7}" type="pres">
      <dgm:prSet presAssocID="{5FC7D42A-3814-4782-89CD-1E63EA9E115D}" presName="parSpace" presStyleCnt="0"/>
      <dgm:spPr/>
      <dgm:t>
        <a:bodyPr/>
        <a:lstStyle/>
        <a:p>
          <a:endParaRPr lang="en-US"/>
        </a:p>
      </dgm:t>
    </dgm:pt>
    <dgm:pt modelId="{D65D7FD0-0D2A-44C5-8437-4B1F9D034AFF}" type="pres">
      <dgm:prSet presAssocID="{CC550040-C6E5-4D94-8DD5-06F54E224C17}" presName="parTxOnly" presStyleLbl="node1" presStyleIdx="2" presStyleCnt="4">
        <dgm:presLayoutVars>
          <dgm:bulletEnabled val="1"/>
        </dgm:presLayoutVars>
      </dgm:prSet>
      <dgm:spPr/>
      <dgm:t>
        <a:bodyPr/>
        <a:lstStyle/>
        <a:p>
          <a:endParaRPr lang="en-US"/>
        </a:p>
      </dgm:t>
    </dgm:pt>
    <dgm:pt modelId="{86BA2354-E1E0-447B-9AA8-6F784D9B8417}" type="pres">
      <dgm:prSet presAssocID="{7639C494-043A-4DEF-8B7A-4FAF67D852BC}" presName="parSpace" presStyleCnt="0"/>
      <dgm:spPr/>
      <dgm:t>
        <a:bodyPr/>
        <a:lstStyle/>
        <a:p>
          <a:endParaRPr lang="en-US"/>
        </a:p>
      </dgm:t>
    </dgm:pt>
    <dgm:pt modelId="{A4A9A893-002C-439B-BA05-E7E86BEED99B}" type="pres">
      <dgm:prSet presAssocID="{6250DB64-B589-4BC6-908C-748561AE6BFA}" presName="parTxOnly" presStyleLbl="node1" presStyleIdx="3" presStyleCnt="4">
        <dgm:presLayoutVars>
          <dgm:bulletEnabled val="1"/>
        </dgm:presLayoutVars>
      </dgm:prSet>
      <dgm:spPr/>
      <dgm:t>
        <a:bodyPr/>
        <a:lstStyle/>
        <a:p>
          <a:endParaRPr lang="en-US"/>
        </a:p>
      </dgm:t>
    </dgm:pt>
  </dgm:ptLst>
  <dgm:cxnLst>
    <dgm:cxn modelId="{3B33B11E-EEBB-43EA-861B-A34CA2B10C91}" type="presOf" srcId="{CC550040-C6E5-4D94-8DD5-06F54E224C17}" destId="{D65D7FD0-0D2A-44C5-8437-4B1F9D034AFF}" srcOrd="0" destOrd="0" presId="urn:microsoft.com/office/officeart/2005/8/layout/hChevron3"/>
    <dgm:cxn modelId="{580A95DB-74EA-4CC2-9E18-F7C10EDE05CF}" type="presOf" srcId="{6250DB64-B589-4BC6-908C-748561AE6BFA}" destId="{A4A9A893-002C-439B-BA05-E7E86BEED99B}" srcOrd="0" destOrd="0" presId="urn:microsoft.com/office/officeart/2005/8/layout/hChevron3"/>
    <dgm:cxn modelId="{F8531D12-9A60-449A-91E8-B3C1EF629F72}" type="presOf" srcId="{3D9B759B-AB87-4A51-B32D-64653355DF1C}" destId="{E6D702BF-AF24-4B1B-AFB5-44D8854F46B1}" srcOrd="0" destOrd="0" presId="urn:microsoft.com/office/officeart/2005/8/layout/hChevron3"/>
    <dgm:cxn modelId="{B341FF3D-433A-4920-83D5-7975732725CC}" srcId="{03D13E28-7A1D-4B72-8EF9-49C34652D81B}" destId="{69BF41FD-4703-41F8-97D8-A5AB7368C9D5}" srcOrd="0" destOrd="0" parTransId="{4BAAEC2D-4867-4A84-B4E8-595E7DCBFA9E}" sibTransId="{E61F5E72-BDB5-4E6F-BB76-4F2D51592D93}"/>
    <dgm:cxn modelId="{694441E2-3A08-4F82-9229-A8F73C8C1835}" srcId="{03D13E28-7A1D-4B72-8EF9-49C34652D81B}" destId="{6250DB64-B589-4BC6-908C-748561AE6BFA}" srcOrd="3" destOrd="0" parTransId="{22D214B3-6D22-4783-88AB-83EE0E9EB442}" sibTransId="{22A8E426-5AE5-4B81-9118-0CF87630D0CC}"/>
    <dgm:cxn modelId="{1AD4A0FA-5E08-49A4-B934-7DD503CFE14A}" srcId="{03D13E28-7A1D-4B72-8EF9-49C34652D81B}" destId="{CC550040-C6E5-4D94-8DD5-06F54E224C17}" srcOrd="2" destOrd="0" parTransId="{D27D949F-9466-459C-87D5-05E4B1FE9690}" sibTransId="{7639C494-043A-4DEF-8B7A-4FAF67D852BC}"/>
    <dgm:cxn modelId="{BF7E060E-0AFB-4DD3-9EDA-D65D237E8B69}" type="presOf" srcId="{69BF41FD-4703-41F8-97D8-A5AB7368C9D5}" destId="{6D030977-9229-4DBE-9492-BEC45304E61E}" srcOrd="0" destOrd="0" presId="urn:microsoft.com/office/officeart/2005/8/layout/hChevron3"/>
    <dgm:cxn modelId="{AFE073E4-39DE-42E8-91D7-6AB679D724A9}" srcId="{03D13E28-7A1D-4B72-8EF9-49C34652D81B}" destId="{3D9B759B-AB87-4A51-B32D-64653355DF1C}" srcOrd="1" destOrd="0" parTransId="{15BABFBB-0641-4214-89DC-6F6348B517BA}" sibTransId="{5FC7D42A-3814-4782-89CD-1E63EA9E115D}"/>
    <dgm:cxn modelId="{1E2E5F00-E60D-4348-81F2-A1F409F11786}" type="presOf" srcId="{03D13E28-7A1D-4B72-8EF9-49C34652D81B}" destId="{8A56D83A-3EED-476A-A491-B4B21574E32D}" srcOrd="0" destOrd="0" presId="urn:microsoft.com/office/officeart/2005/8/layout/hChevron3"/>
    <dgm:cxn modelId="{B033F736-7853-450C-BC63-5F40B959213B}" type="presParOf" srcId="{8A56D83A-3EED-476A-A491-B4B21574E32D}" destId="{6D030977-9229-4DBE-9492-BEC45304E61E}" srcOrd="0" destOrd="0" presId="urn:microsoft.com/office/officeart/2005/8/layout/hChevron3"/>
    <dgm:cxn modelId="{58000495-B810-4E77-ADD8-03A1F1FD09FE}" type="presParOf" srcId="{8A56D83A-3EED-476A-A491-B4B21574E32D}" destId="{4F06929B-737E-4CDF-A32A-7EB76390497C}" srcOrd="1" destOrd="0" presId="urn:microsoft.com/office/officeart/2005/8/layout/hChevron3"/>
    <dgm:cxn modelId="{39D36195-E33E-4A8E-A03D-D39E9390C879}" type="presParOf" srcId="{8A56D83A-3EED-476A-A491-B4B21574E32D}" destId="{E6D702BF-AF24-4B1B-AFB5-44D8854F46B1}" srcOrd="2" destOrd="0" presId="urn:microsoft.com/office/officeart/2005/8/layout/hChevron3"/>
    <dgm:cxn modelId="{A19FD8A8-2471-450C-9EF0-B8F329889C66}" type="presParOf" srcId="{8A56D83A-3EED-476A-A491-B4B21574E32D}" destId="{CCDDBFDF-5420-4370-8498-7DAE3D860ED7}" srcOrd="3" destOrd="0" presId="urn:microsoft.com/office/officeart/2005/8/layout/hChevron3"/>
    <dgm:cxn modelId="{3E5582AD-3EBB-4E63-906D-40084430E076}" type="presParOf" srcId="{8A56D83A-3EED-476A-A491-B4B21574E32D}" destId="{D65D7FD0-0D2A-44C5-8437-4B1F9D034AFF}" srcOrd="4" destOrd="0" presId="urn:microsoft.com/office/officeart/2005/8/layout/hChevron3"/>
    <dgm:cxn modelId="{4FB6130A-B738-46FD-AF79-586A25A009A4}" type="presParOf" srcId="{8A56D83A-3EED-476A-A491-B4B21574E32D}" destId="{86BA2354-E1E0-447B-9AA8-6F784D9B8417}" srcOrd="5" destOrd="0" presId="urn:microsoft.com/office/officeart/2005/8/layout/hChevron3"/>
    <dgm:cxn modelId="{77ADADC1-F330-4765-99DB-1DF056A35CCF}" type="presParOf" srcId="{8A56D83A-3EED-476A-A491-B4B21574E32D}" destId="{A4A9A893-002C-439B-BA05-E7E86BEED99B}" srcOrd="6" destOrd="0" presId="urn:microsoft.com/office/officeart/2005/8/layout/hChevron3"/>
  </dgm:cxnLst>
  <dgm:bg/>
  <dgm:whole>
    <a:ln w="28575"/>
  </dgm:whole>
  <dgm:extLst>
    <a:ext uri="http://schemas.microsoft.com/office/drawing/2008/diagram">
      <dsp:dataModelExt xmlns:dsp="http://schemas.microsoft.com/office/drawing/2008/diagram" relId="rId3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D13E28-7A1D-4B72-8EF9-49C34652D81B}" type="doc">
      <dgm:prSet loTypeId="urn:microsoft.com/office/officeart/2005/8/layout/hChevron3" loCatId="process" qsTypeId="urn:microsoft.com/office/officeart/2005/8/quickstyle/3d2" qsCatId="3D" csTypeId="urn:microsoft.com/office/officeart/2005/8/colors/accent0_2" csCatId="mainScheme" phldr="1"/>
      <dgm:spPr>
        <a:scene3d>
          <a:camera prst="perspectiveContrastingRightFacing">
            <a:rot lat="623785" lon="18963666" rev="21513211"/>
          </a:camera>
          <a:lightRig rig="threePt" dir="t"/>
        </a:scene3d>
      </dgm:spPr>
      <dgm:t>
        <a:bodyPr/>
        <a:lstStyle/>
        <a:p>
          <a:endParaRPr lang="en-US"/>
        </a:p>
      </dgm:t>
    </dgm:pt>
    <dgm:pt modelId="{CC550040-C6E5-4D94-8DD5-06F54E224C17}">
      <dgm:prSet phldrT="[Text]"/>
      <dgm:spPr/>
      <dgm:t>
        <a:bodyPr/>
        <a:lstStyle/>
        <a:p>
          <a:r>
            <a:rPr lang="en-US" dirty="0" smtClean="0">
              <a:ln>
                <a:solidFill>
                  <a:srgbClr val="0070C0"/>
                </a:solidFill>
              </a:ln>
              <a:solidFill>
                <a:srgbClr val="0070C0"/>
              </a:solidFill>
            </a:rPr>
            <a:t>S</a:t>
          </a:r>
        </a:p>
      </dgm:t>
    </dgm:pt>
    <dgm:pt modelId="{7639C494-043A-4DEF-8B7A-4FAF67D852BC}" type="sibTrans" cxnId="{1AD4A0FA-5E08-49A4-B934-7DD503CFE14A}">
      <dgm:prSet/>
      <dgm:spPr/>
      <dgm:t>
        <a:bodyPr/>
        <a:lstStyle/>
        <a:p>
          <a:endParaRPr lang="en-US">
            <a:ln>
              <a:solidFill>
                <a:srgbClr val="0070C0"/>
              </a:solidFill>
            </a:ln>
            <a:solidFill>
              <a:srgbClr val="0070C0"/>
            </a:solidFill>
          </a:endParaRPr>
        </a:p>
      </dgm:t>
    </dgm:pt>
    <dgm:pt modelId="{D27D949F-9466-459C-87D5-05E4B1FE9690}" type="parTrans" cxnId="{1AD4A0FA-5E08-49A4-B934-7DD503CFE14A}">
      <dgm:prSet/>
      <dgm:spPr/>
      <dgm:t>
        <a:bodyPr/>
        <a:lstStyle/>
        <a:p>
          <a:endParaRPr lang="en-US">
            <a:ln>
              <a:solidFill>
                <a:srgbClr val="0070C0"/>
              </a:solidFill>
            </a:ln>
            <a:solidFill>
              <a:srgbClr val="0070C0"/>
            </a:solidFill>
          </a:endParaRPr>
        </a:p>
      </dgm:t>
    </dgm:pt>
    <dgm:pt modelId="{3D9B759B-AB87-4A51-B32D-64653355DF1C}">
      <dgm:prSet phldrT="[Text]"/>
      <dgm:spPr/>
      <dgm:t>
        <a:bodyPr/>
        <a:lstStyle/>
        <a:p>
          <a:r>
            <a:rPr lang="en-US" dirty="0" smtClean="0">
              <a:ln>
                <a:solidFill>
                  <a:srgbClr val="0070C0"/>
                </a:solidFill>
              </a:ln>
              <a:solidFill>
                <a:srgbClr val="0070C0"/>
              </a:solidFill>
            </a:rPr>
            <a:t>P</a:t>
          </a:r>
          <a:endParaRPr lang="en-US" dirty="0">
            <a:ln>
              <a:solidFill>
                <a:srgbClr val="0070C0"/>
              </a:solidFill>
            </a:ln>
            <a:solidFill>
              <a:srgbClr val="0070C0"/>
            </a:solidFill>
          </a:endParaRPr>
        </a:p>
      </dgm:t>
    </dgm:pt>
    <dgm:pt modelId="{5FC7D42A-3814-4782-89CD-1E63EA9E115D}" type="sibTrans" cxnId="{AFE073E4-39DE-42E8-91D7-6AB679D724A9}">
      <dgm:prSet/>
      <dgm:spPr/>
      <dgm:t>
        <a:bodyPr/>
        <a:lstStyle/>
        <a:p>
          <a:endParaRPr lang="en-US">
            <a:ln>
              <a:solidFill>
                <a:srgbClr val="0070C0"/>
              </a:solidFill>
            </a:ln>
            <a:solidFill>
              <a:srgbClr val="0070C0"/>
            </a:solidFill>
          </a:endParaRPr>
        </a:p>
      </dgm:t>
    </dgm:pt>
    <dgm:pt modelId="{15BABFBB-0641-4214-89DC-6F6348B517BA}" type="parTrans" cxnId="{AFE073E4-39DE-42E8-91D7-6AB679D724A9}">
      <dgm:prSet/>
      <dgm:spPr/>
      <dgm:t>
        <a:bodyPr/>
        <a:lstStyle/>
        <a:p>
          <a:endParaRPr lang="en-US">
            <a:ln>
              <a:solidFill>
                <a:srgbClr val="0070C0"/>
              </a:solidFill>
            </a:ln>
            <a:solidFill>
              <a:srgbClr val="0070C0"/>
            </a:solidFill>
          </a:endParaRPr>
        </a:p>
      </dgm:t>
    </dgm:pt>
    <dgm:pt modelId="{69BF41FD-4703-41F8-97D8-A5AB7368C9D5}">
      <dgm:prSet phldrT="[Text]"/>
      <dgm:spPr/>
      <dgm:t>
        <a:bodyPr/>
        <a:lstStyle/>
        <a:p>
          <a:r>
            <a:rPr lang="en-US" dirty="0" smtClean="0">
              <a:ln>
                <a:solidFill>
                  <a:srgbClr val="0070C0"/>
                </a:solidFill>
              </a:ln>
              <a:solidFill>
                <a:srgbClr val="0070C0"/>
              </a:solidFill>
            </a:rPr>
            <a:t>U</a:t>
          </a:r>
          <a:endParaRPr lang="en-US" dirty="0">
            <a:ln>
              <a:solidFill>
                <a:srgbClr val="0070C0"/>
              </a:solidFill>
            </a:ln>
            <a:solidFill>
              <a:srgbClr val="0070C0"/>
            </a:solidFill>
          </a:endParaRPr>
        </a:p>
      </dgm:t>
    </dgm:pt>
    <dgm:pt modelId="{E61F5E72-BDB5-4E6F-BB76-4F2D51592D93}" type="sibTrans" cxnId="{B341FF3D-433A-4920-83D5-7975732725CC}">
      <dgm:prSet/>
      <dgm:spPr/>
      <dgm:t>
        <a:bodyPr/>
        <a:lstStyle/>
        <a:p>
          <a:endParaRPr lang="en-US">
            <a:ln>
              <a:solidFill>
                <a:srgbClr val="0070C0"/>
              </a:solidFill>
            </a:ln>
            <a:solidFill>
              <a:srgbClr val="0070C0"/>
            </a:solidFill>
          </a:endParaRPr>
        </a:p>
      </dgm:t>
    </dgm:pt>
    <dgm:pt modelId="{4BAAEC2D-4867-4A84-B4E8-595E7DCBFA9E}" type="parTrans" cxnId="{B341FF3D-433A-4920-83D5-7975732725CC}">
      <dgm:prSet/>
      <dgm:spPr/>
      <dgm:t>
        <a:bodyPr/>
        <a:lstStyle/>
        <a:p>
          <a:endParaRPr lang="en-US">
            <a:ln>
              <a:solidFill>
                <a:srgbClr val="0070C0"/>
              </a:solidFill>
            </a:ln>
            <a:solidFill>
              <a:srgbClr val="0070C0"/>
            </a:solidFill>
          </a:endParaRPr>
        </a:p>
      </dgm:t>
    </dgm:pt>
    <dgm:pt modelId="{6250DB64-B589-4BC6-908C-748561AE6BFA}">
      <dgm:prSet phldrT="[Text]"/>
      <dgm:spPr/>
      <dgm:t>
        <a:bodyPr/>
        <a:lstStyle/>
        <a:p>
          <a:r>
            <a:rPr lang="en-US" dirty="0" smtClean="0">
              <a:ln>
                <a:solidFill>
                  <a:srgbClr val="0070C0"/>
                </a:solidFill>
              </a:ln>
              <a:solidFill>
                <a:srgbClr val="0070C0"/>
              </a:solidFill>
            </a:rPr>
            <a:t>R</a:t>
          </a:r>
        </a:p>
      </dgm:t>
    </dgm:pt>
    <dgm:pt modelId="{22D214B3-6D22-4783-88AB-83EE0E9EB442}" type="parTrans" cxnId="{694441E2-3A08-4F82-9229-A8F73C8C1835}">
      <dgm:prSet/>
      <dgm:spPr/>
      <dgm:t>
        <a:bodyPr/>
        <a:lstStyle/>
        <a:p>
          <a:endParaRPr lang="en-US">
            <a:ln>
              <a:solidFill>
                <a:srgbClr val="0070C0"/>
              </a:solidFill>
            </a:ln>
            <a:solidFill>
              <a:srgbClr val="0070C0"/>
            </a:solidFill>
          </a:endParaRPr>
        </a:p>
      </dgm:t>
    </dgm:pt>
    <dgm:pt modelId="{22A8E426-5AE5-4B81-9118-0CF87630D0CC}" type="sibTrans" cxnId="{694441E2-3A08-4F82-9229-A8F73C8C1835}">
      <dgm:prSet/>
      <dgm:spPr/>
      <dgm:t>
        <a:bodyPr/>
        <a:lstStyle/>
        <a:p>
          <a:endParaRPr lang="en-US">
            <a:ln>
              <a:solidFill>
                <a:srgbClr val="0070C0"/>
              </a:solidFill>
            </a:ln>
            <a:solidFill>
              <a:srgbClr val="0070C0"/>
            </a:solidFill>
          </a:endParaRPr>
        </a:p>
      </dgm:t>
    </dgm:pt>
    <dgm:pt modelId="{8A56D83A-3EED-476A-A491-B4B21574E32D}" type="pres">
      <dgm:prSet presAssocID="{03D13E28-7A1D-4B72-8EF9-49C34652D81B}" presName="Name0" presStyleCnt="0">
        <dgm:presLayoutVars>
          <dgm:dir/>
          <dgm:resizeHandles val="exact"/>
        </dgm:presLayoutVars>
      </dgm:prSet>
      <dgm:spPr/>
      <dgm:t>
        <a:bodyPr/>
        <a:lstStyle/>
        <a:p>
          <a:endParaRPr lang="en-US"/>
        </a:p>
      </dgm:t>
    </dgm:pt>
    <dgm:pt modelId="{6D030977-9229-4DBE-9492-BEC45304E61E}" type="pres">
      <dgm:prSet presAssocID="{69BF41FD-4703-41F8-97D8-A5AB7368C9D5}" presName="parTxOnly" presStyleLbl="node1" presStyleIdx="0" presStyleCnt="4">
        <dgm:presLayoutVars>
          <dgm:bulletEnabled val="1"/>
        </dgm:presLayoutVars>
      </dgm:prSet>
      <dgm:spPr/>
      <dgm:t>
        <a:bodyPr/>
        <a:lstStyle/>
        <a:p>
          <a:endParaRPr lang="en-US"/>
        </a:p>
      </dgm:t>
    </dgm:pt>
    <dgm:pt modelId="{4F06929B-737E-4CDF-A32A-7EB76390497C}" type="pres">
      <dgm:prSet presAssocID="{E61F5E72-BDB5-4E6F-BB76-4F2D51592D93}" presName="parSpace" presStyleCnt="0"/>
      <dgm:spPr/>
      <dgm:t>
        <a:bodyPr/>
        <a:lstStyle/>
        <a:p>
          <a:endParaRPr lang="en-US"/>
        </a:p>
      </dgm:t>
    </dgm:pt>
    <dgm:pt modelId="{E6D702BF-AF24-4B1B-AFB5-44D8854F46B1}" type="pres">
      <dgm:prSet presAssocID="{3D9B759B-AB87-4A51-B32D-64653355DF1C}" presName="parTxOnly" presStyleLbl="node1" presStyleIdx="1" presStyleCnt="4">
        <dgm:presLayoutVars>
          <dgm:bulletEnabled val="1"/>
        </dgm:presLayoutVars>
      </dgm:prSet>
      <dgm:spPr/>
      <dgm:t>
        <a:bodyPr/>
        <a:lstStyle/>
        <a:p>
          <a:endParaRPr lang="en-US"/>
        </a:p>
      </dgm:t>
    </dgm:pt>
    <dgm:pt modelId="{CCDDBFDF-5420-4370-8498-7DAE3D860ED7}" type="pres">
      <dgm:prSet presAssocID="{5FC7D42A-3814-4782-89CD-1E63EA9E115D}" presName="parSpace" presStyleCnt="0"/>
      <dgm:spPr/>
      <dgm:t>
        <a:bodyPr/>
        <a:lstStyle/>
        <a:p>
          <a:endParaRPr lang="en-US"/>
        </a:p>
      </dgm:t>
    </dgm:pt>
    <dgm:pt modelId="{D65D7FD0-0D2A-44C5-8437-4B1F9D034AFF}" type="pres">
      <dgm:prSet presAssocID="{CC550040-C6E5-4D94-8DD5-06F54E224C17}" presName="parTxOnly" presStyleLbl="node1" presStyleIdx="2" presStyleCnt="4">
        <dgm:presLayoutVars>
          <dgm:bulletEnabled val="1"/>
        </dgm:presLayoutVars>
      </dgm:prSet>
      <dgm:spPr/>
      <dgm:t>
        <a:bodyPr/>
        <a:lstStyle/>
        <a:p>
          <a:endParaRPr lang="en-US"/>
        </a:p>
      </dgm:t>
    </dgm:pt>
    <dgm:pt modelId="{86BA2354-E1E0-447B-9AA8-6F784D9B8417}" type="pres">
      <dgm:prSet presAssocID="{7639C494-043A-4DEF-8B7A-4FAF67D852BC}" presName="parSpace" presStyleCnt="0"/>
      <dgm:spPr/>
      <dgm:t>
        <a:bodyPr/>
        <a:lstStyle/>
        <a:p>
          <a:endParaRPr lang="en-US"/>
        </a:p>
      </dgm:t>
    </dgm:pt>
    <dgm:pt modelId="{A4A9A893-002C-439B-BA05-E7E86BEED99B}" type="pres">
      <dgm:prSet presAssocID="{6250DB64-B589-4BC6-908C-748561AE6BFA}" presName="parTxOnly" presStyleLbl="node1" presStyleIdx="3" presStyleCnt="4">
        <dgm:presLayoutVars>
          <dgm:bulletEnabled val="1"/>
        </dgm:presLayoutVars>
      </dgm:prSet>
      <dgm:spPr/>
      <dgm:t>
        <a:bodyPr/>
        <a:lstStyle/>
        <a:p>
          <a:endParaRPr lang="en-US"/>
        </a:p>
      </dgm:t>
    </dgm:pt>
  </dgm:ptLst>
  <dgm:cxnLst>
    <dgm:cxn modelId="{B07389D0-D0FA-4E35-9F8D-2789F3E0B807}" type="presOf" srcId="{CC550040-C6E5-4D94-8DD5-06F54E224C17}" destId="{D65D7FD0-0D2A-44C5-8437-4B1F9D034AFF}" srcOrd="0" destOrd="0" presId="urn:microsoft.com/office/officeart/2005/8/layout/hChevron3"/>
    <dgm:cxn modelId="{972B0637-10FA-48E8-9A66-BB798609583E}" type="presOf" srcId="{3D9B759B-AB87-4A51-B32D-64653355DF1C}" destId="{E6D702BF-AF24-4B1B-AFB5-44D8854F46B1}" srcOrd="0" destOrd="0" presId="urn:microsoft.com/office/officeart/2005/8/layout/hChevron3"/>
    <dgm:cxn modelId="{660FA0A3-EDD0-4A61-AD18-11E60F4BFEEC}" type="presOf" srcId="{03D13E28-7A1D-4B72-8EF9-49C34652D81B}" destId="{8A56D83A-3EED-476A-A491-B4B21574E32D}" srcOrd="0" destOrd="0" presId="urn:microsoft.com/office/officeart/2005/8/layout/hChevron3"/>
    <dgm:cxn modelId="{B341FF3D-433A-4920-83D5-7975732725CC}" srcId="{03D13E28-7A1D-4B72-8EF9-49C34652D81B}" destId="{69BF41FD-4703-41F8-97D8-A5AB7368C9D5}" srcOrd="0" destOrd="0" parTransId="{4BAAEC2D-4867-4A84-B4E8-595E7DCBFA9E}" sibTransId="{E61F5E72-BDB5-4E6F-BB76-4F2D51592D93}"/>
    <dgm:cxn modelId="{694441E2-3A08-4F82-9229-A8F73C8C1835}" srcId="{03D13E28-7A1D-4B72-8EF9-49C34652D81B}" destId="{6250DB64-B589-4BC6-908C-748561AE6BFA}" srcOrd="3" destOrd="0" parTransId="{22D214B3-6D22-4783-88AB-83EE0E9EB442}" sibTransId="{22A8E426-5AE5-4B81-9118-0CF87630D0CC}"/>
    <dgm:cxn modelId="{1AD4A0FA-5E08-49A4-B934-7DD503CFE14A}" srcId="{03D13E28-7A1D-4B72-8EF9-49C34652D81B}" destId="{CC550040-C6E5-4D94-8DD5-06F54E224C17}" srcOrd="2" destOrd="0" parTransId="{D27D949F-9466-459C-87D5-05E4B1FE9690}" sibTransId="{7639C494-043A-4DEF-8B7A-4FAF67D852BC}"/>
    <dgm:cxn modelId="{F9F46594-142A-4984-87B5-FDC7C9AACDFA}" type="presOf" srcId="{69BF41FD-4703-41F8-97D8-A5AB7368C9D5}" destId="{6D030977-9229-4DBE-9492-BEC45304E61E}" srcOrd="0" destOrd="0" presId="urn:microsoft.com/office/officeart/2005/8/layout/hChevron3"/>
    <dgm:cxn modelId="{AFE073E4-39DE-42E8-91D7-6AB679D724A9}" srcId="{03D13E28-7A1D-4B72-8EF9-49C34652D81B}" destId="{3D9B759B-AB87-4A51-B32D-64653355DF1C}" srcOrd="1" destOrd="0" parTransId="{15BABFBB-0641-4214-89DC-6F6348B517BA}" sibTransId="{5FC7D42A-3814-4782-89CD-1E63EA9E115D}"/>
    <dgm:cxn modelId="{CB97C87C-E9CC-431E-B252-E8985A67AA7F}" type="presOf" srcId="{6250DB64-B589-4BC6-908C-748561AE6BFA}" destId="{A4A9A893-002C-439B-BA05-E7E86BEED99B}" srcOrd="0" destOrd="0" presId="urn:microsoft.com/office/officeart/2005/8/layout/hChevron3"/>
    <dgm:cxn modelId="{374E44B9-D97F-4D23-A7FF-CAB79B379104}" type="presParOf" srcId="{8A56D83A-3EED-476A-A491-B4B21574E32D}" destId="{6D030977-9229-4DBE-9492-BEC45304E61E}" srcOrd="0" destOrd="0" presId="urn:microsoft.com/office/officeart/2005/8/layout/hChevron3"/>
    <dgm:cxn modelId="{A568F2ED-EE17-440F-BE66-83313472746D}" type="presParOf" srcId="{8A56D83A-3EED-476A-A491-B4B21574E32D}" destId="{4F06929B-737E-4CDF-A32A-7EB76390497C}" srcOrd="1" destOrd="0" presId="urn:microsoft.com/office/officeart/2005/8/layout/hChevron3"/>
    <dgm:cxn modelId="{5C75FEF8-9045-4D00-9456-49EF0C4EE2F3}" type="presParOf" srcId="{8A56D83A-3EED-476A-A491-B4B21574E32D}" destId="{E6D702BF-AF24-4B1B-AFB5-44D8854F46B1}" srcOrd="2" destOrd="0" presId="urn:microsoft.com/office/officeart/2005/8/layout/hChevron3"/>
    <dgm:cxn modelId="{30E1650F-3C03-49AD-9914-85FD81198C2F}" type="presParOf" srcId="{8A56D83A-3EED-476A-A491-B4B21574E32D}" destId="{CCDDBFDF-5420-4370-8498-7DAE3D860ED7}" srcOrd="3" destOrd="0" presId="urn:microsoft.com/office/officeart/2005/8/layout/hChevron3"/>
    <dgm:cxn modelId="{EA6BB8C2-F004-4CF1-8861-BC24CB9E53B8}" type="presParOf" srcId="{8A56D83A-3EED-476A-A491-B4B21574E32D}" destId="{D65D7FD0-0D2A-44C5-8437-4B1F9D034AFF}" srcOrd="4" destOrd="0" presId="urn:microsoft.com/office/officeart/2005/8/layout/hChevron3"/>
    <dgm:cxn modelId="{9B17D4EC-D0CD-49D5-8A66-FE834EA1DE55}" type="presParOf" srcId="{8A56D83A-3EED-476A-A491-B4B21574E32D}" destId="{86BA2354-E1E0-447B-9AA8-6F784D9B8417}" srcOrd="5" destOrd="0" presId="urn:microsoft.com/office/officeart/2005/8/layout/hChevron3"/>
    <dgm:cxn modelId="{2AF1290D-FE0B-4D2A-93FB-C78F6AAAB874}" type="presParOf" srcId="{8A56D83A-3EED-476A-A491-B4B21574E32D}" destId="{A4A9A893-002C-439B-BA05-E7E86BEED99B}" srcOrd="6" destOrd="0" presId="urn:microsoft.com/office/officeart/2005/8/layout/hChevron3"/>
  </dgm:cxnLst>
  <dgm:bg/>
  <dgm:whole>
    <a:ln w="28575"/>
  </dgm:whole>
  <dgm:extLst>
    <a:ext uri="http://schemas.microsoft.com/office/drawing/2008/diagram">
      <dsp:dataModelExt xmlns:dsp="http://schemas.microsoft.com/office/drawing/2008/diagram" relId="rId3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C9241B-0AC4-49D4-BC3E-13696A428B05}" type="doc">
      <dgm:prSet loTypeId="urn:microsoft.com/office/officeart/2008/layout/RadialCluster" loCatId="cycle" qsTypeId="urn:microsoft.com/office/officeart/2005/8/quickstyle/3d9" qsCatId="3D" csTypeId="urn:microsoft.com/office/officeart/2005/8/colors/accent0_2" csCatId="mainScheme" phldr="1"/>
      <dgm:spPr/>
      <dgm:t>
        <a:bodyPr/>
        <a:lstStyle/>
        <a:p>
          <a:endParaRPr lang="en-US"/>
        </a:p>
      </dgm:t>
    </dgm:pt>
    <dgm:pt modelId="{5CB6ED1F-D892-4FA6-818B-AE8A75F0E45A}">
      <dgm:prSet phldrT="[Text]"/>
      <dgm:spPr/>
      <dgm:t>
        <a:bodyPr/>
        <a:lstStyle/>
        <a:p>
          <a:r>
            <a:rPr lang="en-US" dirty="0" smtClean="0">
              <a:ln/>
            </a:rPr>
            <a:t>Requirements</a:t>
          </a:r>
          <a:endParaRPr lang="en-US" dirty="0">
            <a:ln/>
          </a:endParaRPr>
        </a:p>
      </dgm:t>
    </dgm:pt>
    <dgm:pt modelId="{A8C659F2-2796-4B87-AB44-C8544629F16D}" type="parTrans" cxnId="{1022DF12-EA43-400F-B393-E01A3142BF30}">
      <dgm:prSet/>
      <dgm:spPr/>
      <dgm:t>
        <a:bodyPr/>
        <a:lstStyle/>
        <a:p>
          <a:endParaRPr lang="en-US"/>
        </a:p>
      </dgm:t>
    </dgm:pt>
    <dgm:pt modelId="{8900B9B0-C4BD-4F58-89C0-B45B1FD86D52}" type="sibTrans" cxnId="{1022DF12-EA43-400F-B393-E01A3142BF30}">
      <dgm:prSet/>
      <dgm:spPr/>
      <dgm:t>
        <a:bodyPr/>
        <a:lstStyle/>
        <a:p>
          <a:endParaRPr lang="en-US"/>
        </a:p>
      </dgm:t>
    </dgm:pt>
    <dgm:pt modelId="{F8D674B8-E344-4187-9F60-937472101BC6}">
      <dgm:prSet phldrT="[Text]"/>
      <dgm:spPr/>
      <dgm:t>
        <a:bodyPr/>
        <a:lstStyle/>
        <a:p>
          <a:r>
            <a:rPr lang="en-US" dirty="0" smtClean="0"/>
            <a:t>Time</a:t>
          </a:r>
          <a:endParaRPr lang="en-US" dirty="0"/>
        </a:p>
      </dgm:t>
    </dgm:pt>
    <dgm:pt modelId="{165FECA0-4A64-4EDC-AA21-CF060F648BE5}" type="parTrans" cxnId="{D30CF21C-76A7-4554-A83F-F1F358599DC2}">
      <dgm:prSet/>
      <dgm:spPr>
        <a:ln w="76200">
          <a:solidFill>
            <a:schemeClr val="bg2">
              <a:lumMod val="60000"/>
              <a:lumOff val="40000"/>
            </a:schemeClr>
          </a:solidFill>
        </a:ln>
      </dgm:spPr>
      <dgm:t>
        <a:bodyPr/>
        <a:lstStyle/>
        <a:p>
          <a:endParaRPr lang="en-US"/>
        </a:p>
      </dgm:t>
    </dgm:pt>
    <dgm:pt modelId="{E1035974-A838-443A-8056-9FFCD937F004}" type="sibTrans" cxnId="{D30CF21C-76A7-4554-A83F-F1F358599DC2}">
      <dgm:prSet/>
      <dgm:spPr/>
      <dgm:t>
        <a:bodyPr/>
        <a:lstStyle/>
        <a:p>
          <a:endParaRPr lang="en-US"/>
        </a:p>
      </dgm:t>
    </dgm:pt>
    <dgm:pt modelId="{F6ED9D3F-826D-4F4F-9235-604D3FA366BC}">
      <dgm:prSet phldrT="[Text]"/>
      <dgm:spPr/>
      <dgm:t>
        <a:bodyPr/>
        <a:lstStyle/>
        <a:p>
          <a:r>
            <a:rPr lang="en-US" dirty="0" smtClean="0"/>
            <a:t>Quality</a:t>
          </a:r>
          <a:endParaRPr lang="en-US" dirty="0"/>
        </a:p>
      </dgm:t>
    </dgm:pt>
    <dgm:pt modelId="{819E7EA7-940D-48AB-93A5-21278B19A13F}" type="parTrans" cxnId="{301702D7-9FE2-4933-AD5D-DD6BBF87EB60}">
      <dgm:prSet/>
      <dgm:spPr>
        <a:ln w="76200">
          <a:solidFill>
            <a:schemeClr val="bg2">
              <a:lumMod val="60000"/>
              <a:lumOff val="40000"/>
            </a:schemeClr>
          </a:solidFill>
        </a:ln>
      </dgm:spPr>
      <dgm:t>
        <a:bodyPr/>
        <a:lstStyle/>
        <a:p>
          <a:endParaRPr lang="en-US"/>
        </a:p>
      </dgm:t>
    </dgm:pt>
    <dgm:pt modelId="{8AB1A69F-CD77-4D7B-BDB5-2935DABB6343}" type="sibTrans" cxnId="{301702D7-9FE2-4933-AD5D-DD6BBF87EB60}">
      <dgm:prSet/>
      <dgm:spPr/>
      <dgm:t>
        <a:bodyPr/>
        <a:lstStyle/>
        <a:p>
          <a:endParaRPr lang="en-US"/>
        </a:p>
      </dgm:t>
    </dgm:pt>
    <dgm:pt modelId="{A5CCDCCB-F582-4E2D-8E75-214A14DDA2A0}">
      <dgm:prSet phldrT="[Text]"/>
      <dgm:spPr/>
      <dgm:t>
        <a:bodyPr/>
        <a:lstStyle/>
        <a:p>
          <a:r>
            <a:rPr lang="en-US" dirty="0" smtClean="0"/>
            <a:t>Business Value</a:t>
          </a:r>
          <a:endParaRPr lang="en-US" dirty="0"/>
        </a:p>
      </dgm:t>
    </dgm:pt>
    <dgm:pt modelId="{D60091A8-D576-4C7D-BF87-8C0D13D4E845}" type="parTrans" cxnId="{8D51E49B-D2E8-4B6C-97F4-D9DEA27C1DD4}">
      <dgm:prSet/>
      <dgm:spPr>
        <a:ln w="76200">
          <a:solidFill>
            <a:schemeClr val="bg2">
              <a:lumMod val="60000"/>
              <a:lumOff val="40000"/>
            </a:schemeClr>
          </a:solidFill>
        </a:ln>
      </dgm:spPr>
      <dgm:t>
        <a:bodyPr/>
        <a:lstStyle/>
        <a:p>
          <a:endParaRPr lang="en-US"/>
        </a:p>
      </dgm:t>
    </dgm:pt>
    <dgm:pt modelId="{347A224E-D328-45DA-B298-29EB184E3CBA}" type="sibTrans" cxnId="{8D51E49B-D2E8-4B6C-97F4-D9DEA27C1DD4}">
      <dgm:prSet/>
      <dgm:spPr/>
      <dgm:t>
        <a:bodyPr/>
        <a:lstStyle/>
        <a:p>
          <a:endParaRPr lang="en-US"/>
        </a:p>
      </dgm:t>
    </dgm:pt>
    <dgm:pt modelId="{21C9A098-D057-4C86-BAD0-D572EA11DEE7}">
      <dgm:prSet phldrT="[Text]"/>
      <dgm:spPr/>
      <dgm:t>
        <a:bodyPr/>
        <a:lstStyle/>
        <a:p>
          <a:r>
            <a:rPr lang="en-US" smtClean="0"/>
            <a:t>Resources</a:t>
          </a:r>
          <a:endParaRPr lang="en-US" dirty="0"/>
        </a:p>
      </dgm:t>
    </dgm:pt>
    <dgm:pt modelId="{0310AC84-06D3-4801-9F25-9A2207A5311B}" type="parTrans" cxnId="{A21BFD5C-6D7F-43CB-900F-CA2499D8DDDD}">
      <dgm:prSet/>
      <dgm:spPr>
        <a:ln w="76200">
          <a:solidFill>
            <a:schemeClr val="bg2">
              <a:lumMod val="60000"/>
              <a:lumOff val="40000"/>
            </a:schemeClr>
          </a:solidFill>
        </a:ln>
      </dgm:spPr>
      <dgm:t>
        <a:bodyPr/>
        <a:lstStyle/>
        <a:p>
          <a:endParaRPr lang="en-US"/>
        </a:p>
      </dgm:t>
    </dgm:pt>
    <dgm:pt modelId="{93448711-80BB-4B6A-B9A9-D92F4477E0D5}" type="sibTrans" cxnId="{A21BFD5C-6D7F-43CB-900F-CA2499D8DDDD}">
      <dgm:prSet/>
      <dgm:spPr/>
      <dgm:t>
        <a:bodyPr/>
        <a:lstStyle/>
        <a:p>
          <a:endParaRPr lang="en-US"/>
        </a:p>
      </dgm:t>
    </dgm:pt>
    <dgm:pt modelId="{13B9BF54-5827-458E-9925-D834A03DA70C}" type="pres">
      <dgm:prSet presAssocID="{44C9241B-0AC4-49D4-BC3E-13696A428B05}" presName="Name0" presStyleCnt="0">
        <dgm:presLayoutVars>
          <dgm:chMax val="1"/>
          <dgm:chPref val="1"/>
          <dgm:dir/>
          <dgm:animOne val="branch"/>
          <dgm:animLvl val="lvl"/>
        </dgm:presLayoutVars>
      </dgm:prSet>
      <dgm:spPr/>
      <dgm:t>
        <a:bodyPr/>
        <a:lstStyle/>
        <a:p>
          <a:endParaRPr lang="en-US"/>
        </a:p>
      </dgm:t>
    </dgm:pt>
    <dgm:pt modelId="{F3D921B6-91DF-4900-A3F8-9773C2837DD7}" type="pres">
      <dgm:prSet presAssocID="{5CB6ED1F-D892-4FA6-818B-AE8A75F0E45A}" presName="singleCycle" presStyleCnt="0"/>
      <dgm:spPr/>
      <dgm:t>
        <a:bodyPr/>
        <a:lstStyle/>
        <a:p>
          <a:endParaRPr lang="en-US"/>
        </a:p>
      </dgm:t>
    </dgm:pt>
    <dgm:pt modelId="{CC95743D-57E4-4AE3-95F2-B3F49DC67C04}" type="pres">
      <dgm:prSet presAssocID="{5CB6ED1F-D892-4FA6-818B-AE8A75F0E45A}" presName="singleCenter" presStyleLbl="node1" presStyleIdx="0" presStyleCnt="5">
        <dgm:presLayoutVars>
          <dgm:chMax val="7"/>
          <dgm:chPref val="7"/>
        </dgm:presLayoutVars>
      </dgm:prSet>
      <dgm:spPr/>
      <dgm:t>
        <a:bodyPr/>
        <a:lstStyle/>
        <a:p>
          <a:endParaRPr lang="en-US"/>
        </a:p>
      </dgm:t>
    </dgm:pt>
    <dgm:pt modelId="{F74E98C9-BAEF-41F4-8FB5-FE084ACE6B69}" type="pres">
      <dgm:prSet presAssocID="{165FECA0-4A64-4EDC-AA21-CF060F648BE5}" presName="Name56" presStyleLbl="parChTrans1D2" presStyleIdx="0" presStyleCnt="4"/>
      <dgm:spPr/>
      <dgm:t>
        <a:bodyPr/>
        <a:lstStyle/>
        <a:p>
          <a:endParaRPr lang="en-US"/>
        </a:p>
      </dgm:t>
    </dgm:pt>
    <dgm:pt modelId="{323D62CA-A93C-48C4-B57D-509185875C2C}" type="pres">
      <dgm:prSet presAssocID="{F8D674B8-E344-4187-9F60-937472101BC6}" presName="text0" presStyleLbl="node1" presStyleIdx="1" presStyleCnt="5">
        <dgm:presLayoutVars>
          <dgm:bulletEnabled val="1"/>
        </dgm:presLayoutVars>
      </dgm:prSet>
      <dgm:spPr/>
      <dgm:t>
        <a:bodyPr/>
        <a:lstStyle/>
        <a:p>
          <a:endParaRPr lang="en-US"/>
        </a:p>
      </dgm:t>
    </dgm:pt>
    <dgm:pt modelId="{05BBA2CE-8EAD-4062-B66C-CDB0645AC106}" type="pres">
      <dgm:prSet presAssocID="{819E7EA7-940D-48AB-93A5-21278B19A13F}" presName="Name56" presStyleLbl="parChTrans1D2" presStyleIdx="1" presStyleCnt="4"/>
      <dgm:spPr/>
      <dgm:t>
        <a:bodyPr/>
        <a:lstStyle/>
        <a:p>
          <a:endParaRPr lang="en-US"/>
        </a:p>
      </dgm:t>
    </dgm:pt>
    <dgm:pt modelId="{05D9810B-CE6A-48FC-A3B7-A5A3FA6F091D}" type="pres">
      <dgm:prSet presAssocID="{F6ED9D3F-826D-4F4F-9235-604D3FA366BC}" presName="text0" presStyleLbl="node1" presStyleIdx="2" presStyleCnt="5">
        <dgm:presLayoutVars>
          <dgm:bulletEnabled val="1"/>
        </dgm:presLayoutVars>
      </dgm:prSet>
      <dgm:spPr/>
      <dgm:t>
        <a:bodyPr/>
        <a:lstStyle/>
        <a:p>
          <a:endParaRPr lang="en-US"/>
        </a:p>
      </dgm:t>
    </dgm:pt>
    <dgm:pt modelId="{B373F59C-470C-46E7-B9B8-2F5B7C10694E}" type="pres">
      <dgm:prSet presAssocID="{D60091A8-D576-4C7D-BF87-8C0D13D4E845}" presName="Name56" presStyleLbl="parChTrans1D2" presStyleIdx="2" presStyleCnt="4"/>
      <dgm:spPr/>
      <dgm:t>
        <a:bodyPr/>
        <a:lstStyle/>
        <a:p>
          <a:endParaRPr lang="en-US"/>
        </a:p>
      </dgm:t>
    </dgm:pt>
    <dgm:pt modelId="{259BC80B-90C6-4F0D-BB59-22E7C96F1611}" type="pres">
      <dgm:prSet presAssocID="{A5CCDCCB-F582-4E2D-8E75-214A14DDA2A0}" presName="text0" presStyleLbl="node1" presStyleIdx="3" presStyleCnt="5">
        <dgm:presLayoutVars>
          <dgm:bulletEnabled val="1"/>
        </dgm:presLayoutVars>
      </dgm:prSet>
      <dgm:spPr/>
      <dgm:t>
        <a:bodyPr/>
        <a:lstStyle/>
        <a:p>
          <a:endParaRPr lang="en-US"/>
        </a:p>
      </dgm:t>
    </dgm:pt>
    <dgm:pt modelId="{A7C4DEC8-A29D-4847-B403-D632E4EF014E}" type="pres">
      <dgm:prSet presAssocID="{0310AC84-06D3-4801-9F25-9A2207A5311B}" presName="Name56" presStyleLbl="parChTrans1D2" presStyleIdx="3" presStyleCnt="4"/>
      <dgm:spPr/>
      <dgm:t>
        <a:bodyPr/>
        <a:lstStyle/>
        <a:p>
          <a:endParaRPr lang="en-US"/>
        </a:p>
      </dgm:t>
    </dgm:pt>
    <dgm:pt modelId="{BB552539-964A-4ECD-8A33-11EC9838ED22}" type="pres">
      <dgm:prSet presAssocID="{21C9A098-D057-4C86-BAD0-D572EA11DEE7}" presName="text0" presStyleLbl="node1" presStyleIdx="4" presStyleCnt="5">
        <dgm:presLayoutVars>
          <dgm:bulletEnabled val="1"/>
        </dgm:presLayoutVars>
      </dgm:prSet>
      <dgm:spPr/>
      <dgm:t>
        <a:bodyPr/>
        <a:lstStyle/>
        <a:p>
          <a:endParaRPr lang="en-US"/>
        </a:p>
      </dgm:t>
    </dgm:pt>
  </dgm:ptLst>
  <dgm:cxnLst>
    <dgm:cxn modelId="{3D600ED0-9498-41FA-965E-162275F37CA5}" type="presOf" srcId="{21C9A098-D057-4C86-BAD0-D572EA11DEE7}" destId="{BB552539-964A-4ECD-8A33-11EC9838ED22}" srcOrd="0" destOrd="0" presId="urn:microsoft.com/office/officeart/2008/layout/RadialCluster"/>
    <dgm:cxn modelId="{1022DF12-EA43-400F-B393-E01A3142BF30}" srcId="{44C9241B-0AC4-49D4-BC3E-13696A428B05}" destId="{5CB6ED1F-D892-4FA6-818B-AE8A75F0E45A}" srcOrd="0" destOrd="0" parTransId="{A8C659F2-2796-4B87-AB44-C8544629F16D}" sibTransId="{8900B9B0-C4BD-4F58-89C0-B45B1FD86D52}"/>
    <dgm:cxn modelId="{84A5A174-DFFF-4778-9C88-CDCEEF98431F}" type="presOf" srcId="{F6ED9D3F-826D-4F4F-9235-604D3FA366BC}" destId="{05D9810B-CE6A-48FC-A3B7-A5A3FA6F091D}" srcOrd="0" destOrd="0" presId="urn:microsoft.com/office/officeart/2008/layout/RadialCluster"/>
    <dgm:cxn modelId="{D30CF21C-76A7-4554-A83F-F1F358599DC2}" srcId="{5CB6ED1F-D892-4FA6-818B-AE8A75F0E45A}" destId="{F8D674B8-E344-4187-9F60-937472101BC6}" srcOrd="0" destOrd="0" parTransId="{165FECA0-4A64-4EDC-AA21-CF060F648BE5}" sibTransId="{E1035974-A838-443A-8056-9FFCD937F004}"/>
    <dgm:cxn modelId="{8D51E49B-D2E8-4B6C-97F4-D9DEA27C1DD4}" srcId="{5CB6ED1F-D892-4FA6-818B-AE8A75F0E45A}" destId="{A5CCDCCB-F582-4E2D-8E75-214A14DDA2A0}" srcOrd="2" destOrd="0" parTransId="{D60091A8-D576-4C7D-BF87-8C0D13D4E845}" sibTransId="{347A224E-D328-45DA-B298-29EB184E3CBA}"/>
    <dgm:cxn modelId="{301702D7-9FE2-4933-AD5D-DD6BBF87EB60}" srcId="{5CB6ED1F-D892-4FA6-818B-AE8A75F0E45A}" destId="{F6ED9D3F-826D-4F4F-9235-604D3FA366BC}" srcOrd="1" destOrd="0" parTransId="{819E7EA7-940D-48AB-93A5-21278B19A13F}" sibTransId="{8AB1A69F-CD77-4D7B-BDB5-2935DABB6343}"/>
    <dgm:cxn modelId="{652471DA-715C-4C61-A5A7-D179403B4E90}" type="presOf" srcId="{D60091A8-D576-4C7D-BF87-8C0D13D4E845}" destId="{B373F59C-470C-46E7-B9B8-2F5B7C10694E}" srcOrd="0" destOrd="0" presId="urn:microsoft.com/office/officeart/2008/layout/RadialCluster"/>
    <dgm:cxn modelId="{FB57678F-EE95-404A-8B8D-55C57B6D92CA}" type="presOf" srcId="{0310AC84-06D3-4801-9F25-9A2207A5311B}" destId="{A7C4DEC8-A29D-4847-B403-D632E4EF014E}" srcOrd="0" destOrd="0" presId="urn:microsoft.com/office/officeart/2008/layout/RadialCluster"/>
    <dgm:cxn modelId="{EC955766-BD39-4725-9CF4-23EEE6EF26DF}" type="presOf" srcId="{5CB6ED1F-D892-4FA6-818B-AE8A75F0E45A}" destId="{CC95743D-57E4-4AE3-95F2-B3F49DC67C04}" srcOrd="0" destOrd="0" presId="urn:microsoft.com/office/officeart/2008/layout/RadialCluster"/>
    <dgm:cxn modelId="{A21BFD5C-6D7F-43CB-900F-CA2499D8DDDD}" srcId="{5CB6ED1F-D892-4FA6-818B-AE8A75F0E45A}" destId="{21C9A098-D057-4C86-BAD0-D572EA11DEE7}" srcOrd="3" destOrd="0" parTransId="{0310AC84-06D3-4801-9F25-9A2207A5311B}" sibTransId="{93448711-80BB-4B6A-B9A9-D92F4477E0D5}"/>
    <dgm:cxn modelId="{660D2CB3-7A18-44A4-BB9B-7E2A36815F78}" type="presOf" srcId="{F8D674B8-E344-4187-9F60-937472101BC6}" destId="{323D62CA-A93C-48C4-B57D-509185875C2C}" srcOrd="0" destOrd="0" presId="urn:microsoft.com/office/officeart/2008/layout/RadialCluster"/>
    <dgm:cxn modelId="{F053FE41-8DA6-49A9-BB3D-26F0FFB796BA}" type="presOf" srcId="{819E7EA7-940D-48AB-93A5-21278B19A13F}" destId="{05BBA2CE-8EAD-4062-B66C-CDB0645AC106}" srcOrd="0" destOrd="0" presId="urn:microsoft.com/office/officeart/2008/layout/RadialCluster"/>
    <dgm:cxn modelId="{EDFD7C71-12B6-4368-99C8-B9B86E1D151A}" type="presOf" srcId="{44C9241B-0AC4-49D4-BC3E-13696A428B05}" destId="{13B9BF54-5827-458E-9925-D834A03DA70C}" srcOrd="0" destOrd="0" presId="urn:microsoft.com/office/officeart/2008/layout/RadialCluster"/>
    <dgm:cxn modelId="{7273F0D0-841C-40CB-B042-E8BB2D701B0E}" type="presOf" srcId="{165FECA0-4A64-4EDC-AA21-CF060F648BE5}" destId="{F74E98C9-BAEF-41F4-8FB5-FE084ACE6B69}" srcOrd="0" destOrd="0" presId="urn:microsoft.com/office/officeart/2008/layout/RadialCluster"/>
    <dgm:cxn modelId="{A8968C79-F46D-4778-9291-B8C1B24EC49C}" type="presOf" srcId="{A5CCDCCB-F582-4E2D-8E75-214A14DDA2A0}" destId="{259BC80B-90C6-4F0D-BB59-22E7C96F1611}" srcOrd="0" destOrd="0" presId="urn:microsoft.com/office/officeart/2008/layout/RadialCluster"/>
    <dgm:cxn modelId="{F546FE3A-96C8-48E7-8E20-C6075DEBBF32}" type="presParOf" srcId="{13B9BF54-5827-458E-9925-D834A03DA70C}" destId="{F3D921B6-91DF-4900-A3F8-9773C2837DD7}" srcOrd="0" destOrd="0" presId="urn:microsoft.com/office/officeart/2008/layout/RadialCluster"/>
    <dgm:cxn modelId="{FB309063-CB2D-4238-ACE4-17548F588438}" type="presParOf" srcId="{F3D921B6-91DF-4900-A3F8-9773C2837DD7}" destId="{CC95743D-57E4-4AE3-95F2-B3F49DC67C04}" srcOrd="0" destOrd="0" presId="urn:microsoft.com/office/officeart/2008/layout/RadialCluster"/>
    <dgm:cxn modelId="{8010C7B8-0B6E-49FE-8AEA-A122D333EE9D}" type="presParOf" srcId="{F3D921B6-91DF-4900-A3F8-9773C2837DD7}" destId="{F74E98C9-BAEF-41F4-8FB5-FE084ACE6B69}" srcOrd="1" destOrd="0" presId="urn:microsoft.com/office/officeart/2008/layout/RadialCluster"/>
    <dgm:cxn modelId="{0282E376-B0E6-4D0A-B2C8-6F350E6561E2}" type="presParOf" srcId="{F3D921B6-91DF-4900-A3F8-9773C2837DD7}" destId="{323D62CA-A93C-48C4-B57D-509185875C2C}" srcOrd="2" destOrd="0" presId="urn:microsoft.com/office/officeart/2008/layout/RadialCluster"/>
    <dgm:cxn modelId="{CF410D4F-0C36-4E2C-9238-D6C3DE2196F3}" type="presParOf" srcId="{F3D921B6-91DF-4900-A3F8-9773C2837DD7}" destId="{05BBA2CE-8EAD-4062-B66C-CDB0645AC106}" srcOrd="3" destOrd="0" presId="urn:microsoft.com/office/officeart/2008/layout/RadialCluster"/>
    <dgm:cxn modelId="{12436D11-202D-4391-B2C9-A580725DCE3F}" type="presParOf" srcId="{F3D921B6-91DF-4900-A3F8-9773C2837DD7}" destId="{05D9810B-CE6A-48FC-A3B7-A5A3FA6F091D}" srcOrd="4" destOrd="0" presId="urn:microsoft.com/office/officeart/2008/layout/RadialCluster"/>
    <dgm:cxn modelId="{FBB5223A-AAA9-438A-9541-3646482DFCA2}" type="presParOf" srcId="{F3D921B6-91DF-4900-A3F8-9773C2837DD7}" destId="{B373F59C-470C-46E7-B9B8-2F5B7C10694E}" srcOrd="5" destOrd="0" presId="urn:microsoft.com/office/officeart/2008/layout/RadialCluster"/>
    <dgm:cxn modelId="{3073EB74-8806-4982-A88D-8A0FB3C3E8B9}" type="presParOf" srcId="{F3D921B6-91DF-4900-A3F8-9773C2837DD7}" destId="{259BC80B-90C6-4F0D-BB59-22E7C96F1611}" srcOrd="6" destOrd="0" presId="urn:microsoft.com/office/officeart/2008/layout/RadialCluster"/>
    <dgm:cxn modelId="{E8E0F5BF-CBB6-4DEC-80E2-124EC21FC959}" type="presParOf" srcId="{F3D921B6-91DF-4900-A3F8-9773C2837DD7}" destId="{A7C4DEC8-A29D-4847-B403-D632E4EF014E}" srcOrd="7" destOrd="0" presId="urn:microsoft.com/office/officeart/2008/layout/RadialCluster"/>
    <dgm:cxn modelId="{1A790F1F-B382-46D9-9F87-F56F8E5FDAEC}" type="presParOf" srcId="{F3D921B6-91DF-4900-A3F8-9773C2837DD7}" destId="{BB552539-964A-4ECD-8A33-11EC9838ED22}" srcOrd="8" destOrd="0" presId="urn:microsoft.com/office/officeart/2008/layout/RadialCluster"/>
  </dgm:cxnLst>
  <dgm:bg/>
  <dgm:whole>
    <a:ln w="571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5729E-425E-467C-9CEA-CA3B77927E06}">
      <dsp:nvSpPr>
        <dsp:cNvPr id="0" name=""/>
        <dsp:cNvSpPr/>
      </dsp:nvSpPr>
      <dsp:spPr>
        <a:xfrm>
          <a:off x="1814257" y="-29067"/>
          <a:ext cx="4674236" cy="4674236"/>
        </a:xfrm>
        <a:prstGeom prst="circularArrow">
          <a:avLst>
            <a:gd name="adj1" fmla="val 5544"/>
            <a:gd name="adj2" fmla="val 330680"/>
            <a:gd name="adj3" fmla="val 13766876"/>
            <a:gd name="adj4" fmla="val 17391474"/>
            <a:gd name="adj5" fmla="val 5757"/>
          </a:avLst>
        </a:prstGeom>
        <a:solidFill>
          <a:schemeClr val="dk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1F996A42-7EFB-442E-AF91-47C88010399D}">
      <dsp:nvSpPr>
        <dsp:cNvPr id="0" name=""/>
        <dsp:cNvSpPr/>
      </dsp:nvSpPr>
      <dsp:spPr>
        <a:xfrm>
          <a:off x="3052720" y="791"/>
          <a:ext cx="2197310" cy="109865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Requirement Capturing </a:t>
          </a:r>
          <a:endParaRPr lang="en-US" sz="2200" kern="1200" dirty="0"/>
        </a:p>
      </dsp:txBody>
      <dsp:txXfrm>
        <a:off x="3106352" y="54423"/>
        <a:ext cx="2090046" cy="991391"/>
      </dsp:txXfrm>
    </dsp:sp>
    <dsp:sp modelId="{987934C4-383A-4A3C-B773-3DEA3807BD73}">
      <dsp:nvSpPr>
        <dsp:cNvPr id="0" name=""/>
        <dsp:cNvSpPr/>
      </dsp:nvSpPr>
      <dsp:spPr>
        <a:xfrm>
          <a:off x="4948440" y="1378112"/>
          <a:ext cx="2197310" cy="109865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Architecture &amp; Design</a:t>
          </a:r>
          <a:endParaRPr lang="en-US" sz="2200" kern="1200" dirty="0"/>
        </a:p>
      </dsp:txBody>
      <dsp:txXfrm>
        <a:off x="5002072" y="1431744"/>
        <a:ext cx="2090046" cy="991391"/>
      </dsp:txXfrm>
    </dsp:sp>
    <dsp:sp modelId="{7F00F9D9-C0AD-465C-90C5-17A33EAE7DD1}">
      <dsp:nvSpPr>
        <dsp:cNvPr id="0" name=""/>
        <dsp:cNvSpPr/>
      </dsp:nvSpPr>
      <dsp:spPr>
        <a:xfrm>
          <a:off x="4224339" y="3606665"/>
          <a:ext cx="2197310" cy="109865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Implementation</a:t>
          </a:r>
          <a:endParaRPr lang="en-US" sz="2200" kern="1200" dirty="0"/>
        </a:p>
      </dsp:txBody>
      <dsp:txXfrm>
        <a:off x="4277971" y="3660297"/>
        <a:ext cx="2090046" cy="991391"/>
      </dsp:txXfrm>
    </dsp:sp>
    <dsp:sp modelId="{2AD64534-2A30-4C50-8B73-10696B1F5D2F}">
      <dsp:nvSpPr>
        <dsp:cNvPr id="0" name=""/>
        <dsp:cNvSpPr/>
      </dsp:nvSpPr>
      <dsp:spPr>
        <a:xfrm>
          <a:off x="1881101" y="3606665"/>
          <a:ext cx="2197310" cy="109865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Testing</a:t>
          </a:r>
          <a:endParaRPr lang="en-US" sz="2200" kern="1200" dirty="0"/>
        </a:p>
      </dsp:txBody>
      <dsp:txXfrm>
        <a:off x="1934733" y="3660297"/>
        <a:ext cx="2090046" cy="991391"/>
      </dsp:txXfrm>
    </dsp:sp>
    <dsp:sp modelId="{C7EC1C16-C12C-4AEE-93EA-52D7F4D91B48}">
      <dsp:nvSpPr>
        <dsp:cNvPr id="0" name=""/>
        <dsp:cNvSpPr/>
      </dsp:nvSpPr>
      <dsp:spPr>
        <a:xfrm>
          <a:off x="1157000" y="1378112"/>
          <a:ext cx="2197310" cy="109865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Operations</a:t>
          </a:r>
          <a:endParaRPr lang="en-US" sz="2200" kern="1200" dirty="0"/>
        </a:p>
      </dsp:txBody>
      <dsp:txXfrm>
        <a:off x="1210632" y="1431744"/>
        <a:ext cx="2090046" cy="9913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5729E-425E-467C-9CEA-CA3B77927E06}">
      <dsp:nvSpPr>
        <dsp:cNvPr id="0" name=""/>
        <dsp:cNvSpPr/>
      </dsp:nvSpPr>
      <dsp:spPr>
        <a:xfrm>
          <a:off x="1814257" y="-29067"/>
          <a:ext cx="4674236" cy="4674236"/>
        </a:xfrm>
        <a:prstGeom prst="circularArrow">
          <a:avLst>
            <a:gd name="adj1" fmla="val 5544"/>
            <a:gd name="adj2" fmla="val 330680"/>
            <a:gd name="adj3" fmla="val 13766876"/>
            <a:gd name="adj4" fmla="val 17391474"/>
            <a:gd name="adj5" fmla="val 5757"/>
          </a:avLst>
        </a:prstGeom>
        <a:solidFill>
          <a:schemeClr val="dk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1F996A42-7EFB-442E-AF91-47C88010399D}">
      <dsp:nvSpPr>
        <dsp:cNvPr id="0" name=""/>
        <dsp:cNvSpPr/>
      </dsp:nvSpPr>
      <dsp:spPr>
        <a:xfrm>
          <a:off x="3052720" y="791"/>
          <a:ext cx="2197310" cy="109865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Requirement Capturing </a:t>
          </a:r>
          <a:endParaRPr lang="en-US" sz="2200" kern="1200" dirty="0"/>
        </a:p>
      </dsp:txBody>
      <dsp:txXfrm>
        <a:off x="3106352" y="54423"/>
        <a:ext cx="2090046" cy="991391"/>
      </dsp:txXfrm>
    </dsp:sp>
    <dsp:sp modelId="{987934C4-383A-4A3C-B773-3DEA3807BD73}">
      <dsp:nvSpPr>
        <dsp:cNvPr id="0" name=""/>
        <dsp:cNvSpPr/>
      </dsp:nvSpPr>
      <dsp:spPr>
        <a:xfrm>
          <a:off x="4948440" y="1378112"/>
          <a:ext cx="2197310" cy="109865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Architecture &amp; Design</a:t>
          </a:r>
          <a:endParaRPr lang="en-US" sz="2200" kern="1200" dirty="0"/>
        </a:p>
      </dsp:txBody>
      <dsp:txXfrm>
        <a:off x="5002072" y="1431744"/>
        <a:ext cx="2090046" cy="991391"/>
      </dsp:txXfrm>
    </dsp:sp>
    <dsp:sp modelId="{7F00F9D9-C0AD-465C-90C5-17A33EAE7DD1}">
      <dsp:nvSpPr>
        <dsp:cNvPr id="0" name=""/>
        <dsp:cNvSpPr/>
      </dsp:nvSpPr>
      <dsp:spPr>
        <a:xfrm>
          <a:off x="4224339" y="3606665"/>
          <a:ext cx="2197310" cy="109865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Implementation</a:t>
          </a:r>
          <a:endParaRPr lang="en-US" sz="2200" kern="1200" dirty="0"/>
        </a:p>
      </dsp:txBody>
      <dsp:txXfrm>
        <a:off x="4277971" y="3660297"/>
        <a:ext cx="2090046" cy="991391"/>
      </dsp:txXfrm>
    </dsp:sp>
    <dsp:sp modelId="{2AD64534-2A30-4C50-8B73-10696B1F5D2F}">
      <dsp:nvSpPr>
        <dsp:cNvPr id="0" name=""/>
        <dsp:cNvSpPr/>
      </dsp:nvSpPr>
      <dsp:spPr>
        <a:xfrm>
          <a:off x="1881101" y="3606665"/>
          <a:ext cx="2197310" cy="109865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Testing</a:t>
          </a:r>
          <a:endParaRPr lang="en-US" sz="2200" kern="1200" dirty="0"/>
        </a:p>
      </dsp:txBody>
      <dsp:txXfrm>
        <a:off x="1934733" y="3660297"/>
        <a:ext cx="2090046" cy="991391"/>
      </dsp:txXfrm>
    </dsp:sp>
    <dsp:sp modelId="{C7EC1C16-C12C-4AEE-93EA-52D7F4D91B48}">
      <dsp:nvSpPr>
        <dsp:cNvPr id="0" name=""/>
        <dsp:cNvSpPr/>
      </dsp:nvSpPr>
      <dsp:spPr>
        <a:xfrm>
          <a:off x="1157000" y="1378112"/>
          <a:ext cx="2197310" cy="109865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Operations</a:t>
          </a:r>
          <a:endParaRPr lang="en-US" sz="2200" kern="1200" dirty="0"/>
        </a:p>
      </dsp:txBody>
      <dsp:txXfrm>
        <a:off x="1210632" y="1431744"/>
        <a:ext cx="2090046" cy="9913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5729E-425E-467C-9CEA-CA3B77927E06}">
      <dsp:nvSpPr>
        <dsp:cNvPr id="0" name=""/>
        <dsp:cNvSpPr/>
      </dsp:nvSpPr>
      <dsp:spPr>
        <a:xfrm>
          <a:off x="1814257" y="-29067"/>
          <a:ext cx="4674236" cy="4674236"/>
        </a:xfrm>
        <a:prstGeom prst="circularArrow">
          <a:avLst>
            <a:gd name="adj1" fmla="val 5544"/>
            <a:gd name="adj2" fmla="val 330680"/>
            <a:gd name="adj3" fmla="val 13766876"/>
            <a:gd name="adj4" fmla="val 17391474"/>
            <a:gd name="adj5" fmla="val 5757"/>
          </a:avLst>
        </a:prstGeom>
        <a:solidFill>
          <a:schemeClr val="dk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1F996A42-7EFB-442E-AF91-47C88010399D}">
      <dsp:nvSpPr>
        <dsp:cNvPr id="0" name=""/>
        <dsp:cNvSpPr/>
      </dsp:nvSpPr>
      <dsp:spPr>
        <a:xfrm>
          <a:off x="3052720" y="791"/>
          <a:ext cx="2197310" cy="109865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Requirement Capturing </a:t>
          </a:r>
          <a:endParaRPr lang="en-US" sz="2200" kern="1200" dirty="0"/>
        </a:p>
      </dsp:txBody>
      <dsp:txXfrm>
        <a:off x="3106352" y="54423"/>
        <a:ext cx="2090046" cy="991391"/>
      </dsp:txXfrm>
    </dsp:sp>
    <dsp:sp modelId="{987934C4-383A-4A3C-B773-3DEA3807BD73}">
      <dsp:nvSpPr>
        <dsp:cNvPr id="0" name=""/>
        <dsp:cNvSpPr/>
      </dsp:nvSpPr>
      <dsp:spPr>
        <a:xfrm>
          <a:off x="4948440" y="1378112"/>
          <a:ext cx="2197310" cy="109865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Architecture &amp; Design</a:t>
          </a:r>
          <a:endParaRPr lang="en-US" sz="2200" kern="1200" dirty="0"/>
        </a:p>
      </dsp:txBody>
      <dsp:txXfrm>
        <a:off x="5002072" y="1431744"/>
        <a:ext cx="2090046" cy="991391"/>
      </dsp:txXfrm>
    </dsp:sp>
    <dsp:sp modelId="{7F00F9D9-C0AD-465C-90C5-17A33EAE7DD1}">
      <dsp:nvSpPr>
        <dsp:cNvPr id="0" name=""/>
        <dsp:cNvSpPr/>
      </dsp:nvSpPr>
      <dsp:spPr>
        <a:xfrm>
          <a:off x="4224339" y="3606665"/>
          <a:ext cx="2197310" cy="109865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Implementation</a:t>
          </a:r>
          <a:endParaRPr lang="en-US" sz="2200" kern="1200" dirty="0"/>
        </a:p>
      </dsp:txBody>
      <dsp:txXfrm>
        <a:off x="4277971" y="3660297"/>
        <a:ext cx="2090046" cy="991391"/>
      </dsp:txXfrm>
    </dsp:sp>
    <dsp:sp modelId="{2AD64534-2A30-4C50-8B73-10696B1F5D2F}">
      <dsp:nvSpPr>
        <dsp:cNvPr id="0" name=""/>
        <dsp:cNvSpPr/>
      </dsp:nvSpPr>
      <dsp:spPr>
        <a:xfrm>
          <a:off x="1881101" y="3606665"/>
          <a:ext cx="2197310" cy="109865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Testing</a:t>
          </a:r>
          <a:endParaRPr lang="en-US" sz="2200" kern="1200" dirty="0"/>
        </a:p>
      </dsp:txBody>
      <dsp:txXfrm>
        <a:off x="1934733" y="3660297"/>
        <a:ext cx="2090046" cy="991391"/>
      </dsp:txXfrm>
    </dsp:sp>
    <dsp:sp modelId="{C7EC1C16-C12C-4AEE-93EA-52D7F4D91B48}">
      <dsp:nvSpPr>
        <dsp:cNvPr id="0" name=""/>
        <dsp:cNvSpPr/>
      </dsp:nvSpPr>
      <dsp:spPr>
        <a:xfrm>
          <a:off x="1157000" y="1378112"/>
          <a:ext cx="2197310" cy="109865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Operations</a:t>
          </a:r>
          <a:endParaRPr lang="en-US" sz="2200" kern="1200" dirty="0"/>
        </a:p>
      </dsp:txBody>
      <dsp:txXfrm>
        <a:off x="1210632" y="1431744"/>
        <a:ext cx="2090046" cy="991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30977-9229-4DBE-9492-BEC45304E61E}">
      <dsp:nvSpPr>
        <dsp:cNvPr id="0" name=""/>
        <dsp:cNvSpPr/>
      </dsp:nvSpPr>
      <dsp:spPr>
        <a:xfrm>
          <a:off x="2906" y="148261"/>
          <a:ext cx="2916502" cy="1166601"/>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6022" tIns="88011" rIns="44006" bIns="88011" numCol="1" spcCol="1270" anchor="ctr" anchorCtr="0">
          <a:noAutofit/>
        </a:bodyPr>
        <a:lstStyle/>
        <a:p>
          <a:pPr lvl="0" algn="ctr" defTabSz="1466850">
            <a:lnSpc>
              <a:spcPct val="90000"/>
            </a:lnSpc>
            <a:spcBef>
              <a:spcPct val="0"/>
            </a:spcBef>
            <a:spcAft>
              <a:spcPct val="35000"/>
            </a:spcAft>
          </a:pPr>
          <a:r>
            <a:rPr lang="en-US" sz="3300" b="1" kern="1200" dirty="0" smtClean="0">
              <a:solidFill>
                <a:srgbClr val="0070C0"/>
              </a:solidFill>
              <a:effectLst/>
            </a:rPr>
            <a:t>Understand</a:t>
          </a:r>
          <a:endParaRPr lang="en-US" sz="3300" b="1" kern="1200" dirty="0">
            <a:solidFill>
              <a:srgbClr val="0070C0"/>
            </a:solidFill>
            <a:effectLst/>
          </a:endParaRPr>
        </a:p>
      </dsp:txBody>
      <dsp:txXfrm>
        <a:off x="2906" y="148261"/>
        <a:ext cx="2624852" cy="1166601"/>
      </dsp:txXfrm>
    </dsp:sp>
    <dsp:sp modelId="{E6D702BF-AF24-4B1B-AFB5-44D8854F46B1}">
      <dsp:nvSpPr>
        <dsp:cNvPr id="0" name=""/>
        <dsp:cNvSpPr/>
      </dsp:nvSpPr>
      <dsp:spPr>
        <a:xfrm>
          <a:off x="2336109" y="148261"/>
          <a:ext cx="2916502" cy="1166601"/>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2017" tIns="88011" rIns="44006" bIns="88011" numCol="1" spcCol="1270" anchor="ctr" anchorCtr="0">
          <a:noAutofit/>
        </a:bodyPr>
        <a:lstStyle/>
        <a:p>
          <a:pPr lvl="0" algn="ctr" defTabSz="1466850">
            <a:lnSpc>
              <a:spcPct val="90000"/>
            </a:lnSpc>
            <a:spcBef>
              <a:spcPct val="0"/>
            </a:spcBef>
            <a:spcAft>
              <a:spcPct val="35000"/>
            </a:spcAft>
          </a:pPr>
          <a:r>
            <a:rPr lang="en-US" sz="3300" b="1" kern="1200" smtClean="0">
              <a:solidFill>
                <a:srgbClr val="0070C0"/>
              </a:solidFill>
              <a:effectLst/>
            </a:rPr>
            <a:t>Plan</a:t>
          </a:r>
          <a:endParaRPr lang="en-US" sz="3300" b="1" kern="1200" dirty="0">
            <a:solidFill>
              <a:srgbClr val="0070C0"/>
            </a:solidFill>
            <a:effectLst/>
          </a:endParaRPr>
        </a:p>
      </dsp:txBody>
      <dsp:txXfrm>
        <a:off x="2919410" y="148261"/>
        <a:ext cx="1749901" cy="1166601"/>
      </dsp:txXfrm>
    </dsp:sp>
    <dsp:sp modelId="{D65D7FD0-0D2A-44C5-8437-4B1F9D034AFF}">
      <dsp:nvSpPr>
        <dsp:cNvPr id="0" name=""/>
        <dsp:cNvSpPr/>
      </dsp:nvSpPr>
      <dsp:spPr>
        <a:xfrm>
          <a:off x="4669311" y="148261"/>
          <a:ext cx="2916502" cy="1166601"/>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2017" tIns="88011" rIns="44006" bIns="88011" numCol="1" spcCol="1270" anchor="ctr" anchorCtr="0">
          <a:noAutofit/>
        </a:bodyPr>
        <a:lstStyle/>
        <a:p>
          <a:pPr lvl="0" algn="ctr" defTabSz="1466850">
            <a:lnSpc>
              <a:spcPct val="90000"/>
            </a:lnSpc>
            <a:spcBef>
              <a:spcPct val="0"/>
            </a:spcBef>
            <a:spcAft>
              <a:spcPct val="35000"/>
            </a:spcAft>
          </a:pPr>
          <a:r>
            <a:rPr lang="en-US" sz="3300" b="1" kern="1200" dirty="0" smtClean="0">
              <a:solidFill>
                <a:srgbClr val="0070C0"/>
              </a:solidFill>
              <a:effectLst/>
            </a:rPr>
            <a:t>Solve</a:t>
          </a:r>
        </a:p>
      </dsp:txBody>
      <dsp:txXfrm>
        <a:off x="5252612" y="148261"/>
        <a:ext cx="1749901" cy="1166601"/>
      </dsp:txXfrm>
    </dsp:sp>
    <dsp:sp modelId="{A4A9A893-002C-439B-BA05-E7E86BEED99B}">
      <dsp:nvSpPr>
        <dsp:cNvPr id="0" name=""/>
        <dsp:cNvSpPr/>
      </dsp:nvSpPr>
      <dsp:spPr>
        <a:xfrm>
          <a:off x="7002513" y="148261"/>
          <a:ext cx="2916502" cy="1166601"/>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2017" tIns="88011" rIns="44006" bIns="88011" numCol="1" spcCol="1270" anchor="ctr" anchorCtr="0">
          <a:noAutofit/>
        </a:bodyPr>
        <a:lstStyle/>
        <a:p>
          <a:pPr lvl="0" algn="ctr" defTabSz="1466850">
            <a:lnSpc>
              <a:spcPct val="90000"/>
            </a:lnSpc>
            <a:spcBef>
              <a:spcPct val="0"/>
            </a:spcBef>
            <a:spcAft>
              <a:spcPct val="35000"/>
            </a:spcAft>
          </a:pPr>
          <a:r>
            <a:rPr lang="en-US" sz="3300" b="1" kern="1200" dirty="0" smtClean="0">
              <a:solidFill>
                <a:srgbClr val="0070C0"/>
              </a:solidFill>
              <a:effectLst/>
            </a:rPr>
            <a:t>Review</a:t>
          </a:r>
        </a:p>
      </dsp:txBody>
      <dsp:txXfrm>
        <a:off x="7585814" y="148261"/>
        <a:ext cx="1749901" cy="1166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5729E-425E-467C-9CEA-CA3B77927E06}">
      <dsp:nvSpPr>
        <dsp:cNvPr id="0" name=""/>
        <dsp:cNvSpPr/>
      </dsp:nvSpPr>
      <dsp:spPr>
        <a:xfrm>
          <a:off x="1940628" y="-26124"/>
          <a:ext cx="4257560" cy="4257560"/>
        </a:xfrm>
        <a:prstGeom prst="circularArrow">
          <a:avLst>
            <a:gd name="adj1" fmla="val 5544"/>
            <a:gd name="adj2" fmla="val 330680"/>
            <a:gd name="adj3" fmla="val 13769783"/>
            <a:gd name="adj4" fmla="val 17389703"/>
            <a:gd name="adj5" fmla="val 5757"/>
          </a:avLst>
        </a:prstGeom>
        <a:solidFill>
          <a:schemeClr val="dk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1F996A42-7EFB-442E-AF91-47C88010399D}">
      <dsp:nvSpPr>
        <dsp:cNvPr id="0" name=""/>
        <dsp:cNvSpPr/>
      </dsp:nvSpPr>
      <dsp:spPr>
        <a:xfrm>
          <a:off x="3069939" y="917"/>
          <a:ext cx="1998938" cy="99946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a:lnSpc>
              <a:spcPct val="90000"/>
            </a:lnSpc>
            <a:spcBef>
              <a:spcPct val="0"/>
            </a:spcBef>
            <a:spcAft>
              <a:spcPct val="35000"/>
            </a:spcAft>
          </a:pPr>
          <a:r>
            <a:rPr lang="en-US" sz="2000" kern="1200" dirty="0" smtClean="0"/>
            <a:t>Requirement Capturing </a:t>
          </a:r>
          <a:endParaRPr lang="en-US" sz="2000" kern="1200" dirty="0"/>
        </a:p>
      </dsp:txBody>
      <dsp:txXfrm>
        <a:off x="3118729" y="49707"/>
        <a:ext cx="1901358" cy="901889"/>
      </dsp:txXfrm>
    </dsp:sp>
    <dsp:sp modelId="{987934C4-383A-4A3C-B773-3DEA3807BD73}">
      <dsp:nvSpPr>
        <dsp:cNvPr id="0" name=""/>
        <dsp:cNvSpPr/>
      </dsp:nvSpPr>
      <dsp:spPr>
        <a:xfrm>
          <a:off x="4796669" y="1255460"/>
          <a:ext cx="1998938" cy="99946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a:lnSpc>
              <a:spcPct val="90000"/>
            </a:lnSpc>
            <a:spcBef>
              <a:spcPct val="0"/>
            </a:spcBef>
            <a:spcAft>
              <a:spcPct val="35000"/>
            </a:spcAft>
          </a:pPr>
          <a:r>
            <a:rPr lang="en-US" sz="2000" kern="1200" dirty="0" smtClean="0"/>
            <a:t>Architecture &amp; Design</a:t>
          </a:r>
          <a:endParaRPr lang="en-US" sz="2000" kern="1200" dirty="0"/>
        </a:p>
      </dsp:txBody>
      <dsp:txXfrm>
        <a:off x="4845459" y="1304250"/>
        <a:ext cx="1901358" cy="901889"/>
      </dsp:txXfrm>
    </dsp:sp>
    <dsp:sp modelId="{7F00F9D9-C0AD-465C-90C5-17A33EAE7DD1}">
      <dsp:nvSpPr>
        <dsp:cNvPr id="0" name=""/>
        <dsp:cNvSpPr/>
      </dsp:nvSpPr>
      <dsp:spPr>
        <a:xfrm>
          <a:off x="4137117" y="3285352"/>
          <a:ext cx="1998938" cy="99946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a:lnSpc>
              <a:spcPct val="90000"/>
            </a:lnSpc>
            <a:spcBef>
              <a:spcPct val="0"/>
            </a:spcBef>
            <a:spcAft>
              <a:spcPct val="35000"/>
            </a:spcAft>
          </a:pPr>
          <a:r>
            <a:rPr lang="en-US" sz="2000" kern="1200" dirty="0" smtClean="0"/>
            <a:t>Implementation</a:t>
          </a:r>
          <a:endParaRPr lang="en-US" sz="2000" kern="1200" dirty="0"/>
        </a:p>
      </dsp:txBody>
      <dsp:txXfrm>
        <a:off x="4185907" y="3334142"/>
        <a:ext cx="1901358" cy="901889"/>
      </dsp:txXfrm>
    </dsp:sp>
    <dsp:sp modelId="{2AD64534-2A30-4C50-8B73-10696B1F5D2F}">
      <dsp:nvSpPr>
        <dsp:cNvPr id="0" name=""/>
        <dsp:cNvSpPr/>
      </dsp:nvSpPr>
      <dsp:spPr>
        <a:xfrm>
          <a:off x="2002762" y="3285352"/>
          <a:ext cx="1998938" cy="99946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a:lnSpc>
              <a:spcPct val="90000"/>
            </a:lnSpc>
            <a:spcBef>
              <a:spcPct val="0"/>
            </a:spcBef>
            <a:spcAft>
              <a:spcPct val="35000"/>
            </a:spcAft>
          </a:pPr>
          <a:r>
            <a:rPr lang="en-US" sz="2000" kern="1200" dirty="0" smtClean="0"/>
            <a:t>Testing</a:t>
          </a:r>
          <a:endParaRPr lang="en-US" sz="2000" kern="1200" dirty="0"/>
        </a:p>
      </dsp:txBody>
      <dsp:txXfrm>
        <a:off x="2051552" y="3334142"/>
        <a:ext cx="1901358" cy="901889"/>
      </dsp:txXfrm>
    </dsp:sp>
    <dsp:sp modelId="{C7EC1C16-C12C-4AEE-93EA-52D7F4D91B48}">
      <dsp:nvSpPr>
        <dsp:cNvPr id="0" name=""/>
        <dsp:cNvSpPr/>
      </dsp:nvSpPr>
      <dsp:spPr>
        <a:xfrm>
          <a:off x="1343210" y="1255460"/>
          <a:ext cx="1998938" cy="99946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a:lnSpc>
              <a:spcPct val="90000"/>
            </a:lnSpc>
            <a:spcBef>
              <a:spcPct val="0"/>
            </a:spcBef>
            <a:spcAft>
              <a:spcPct val="35000"/>
            </a:spcAft>
          </a:pPr>
          <a:r>
            <a:rPr lang="en-US" sz="2000" kern="1200" dirty="0" smtClean="0"/>
            <a:t>Operations</a:t>
          </a:r>
          <a:endParaRPr lang="en-US" sz="2000" kern="1200" dirty="0"/>
        </a:p>
      </dsp:txBody>
      <dsp:txXfrm>
        <a:off x="1392000" y="1304250"/>
        <a:ext cx="1901358" cy="901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30977-9229-4DBE-9492-BEC45304E61E}">
      <dsp:nvSpPr>
        <dsp:cNvPr id="0" name=""/>
        <dsp:cNvSpPr/>
      </dsp:nvSpPr>
      <dsp:spPr>
        <a:xfrm>
          <a:off x="521" y="181008"/>
          <a:ext cx="523632" cy="209452"/>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513211"/>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ln>
                <a:noFill/>
              </a:ln>
              <a:solidFill>
                <a:srgbClr val="0070C0"/>
              </a:solidFill>
            </a:rPr>
            <a:t>U</a:t>
          </a:r>
          <a:endParaRPr lang="en-US" sz="1100" b="1" kern="1200" dirty="0">
            <a:ln>
              <a:noFill/>
            </a:ln>
            <a:solidFill>
              <a:srgbClr val="0070C0"/>
            </a:solidFill>
          </a:endParaRPr>
        </a:p>
      </dsp:txBody>
      <dsp:txXfrm>
        <a:off x="521" y="181008"/>
        <a:ext cx="471269" cy="209452"/>
      </dsp:txXfrm>
    </dsp:sp>
    <dsp:sp modelId="{E6D702BF-AF24-4B1B-AFB5-44D8854F46B1}">
      <dsp:nvSpPr>
        <dsp:cNvPr id="0" name=""/>
        <dsp:cNvSpPr/>
      </dsp:nvSpPr>
      <dsp:spPr>
        <a:xfrm>
          <a:off x="419427" y="181008"/>
          <a:ext cx="523632" cy="20945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513211"/>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ln>
                <a:noFill/>
              </a:ln>
              <a:solidFill>
                <a:srgbClr val="0070C0"/>
              </a:solidFill>
            </a:rPr>
            <a:t>P</a:t>
          </a:r>
          <a:endParaRPr lang="en-US" sz="1100" b="1" kern="1200" dirty="0">
            <a:ln>
              <a:noFill/>
            </a:ln>
            <a:solidFill>
              <a:srgbClr val="0070C0"/>
            </a:solidFill>
          </a:endParaRPr>
        </a:p>
      </dsp:txBody>
      <dsp:txXfrm>
        <a:off x="524153" y="181008"/>
        <a:ext cx="314180" cy="209452"/>
      </dsp:txXfrm>
    </dsp:sp>
    <dsp:sp modelId="{D65D7FD0-0D2A-44C5-8437-4B1F9D034AFF}">
      <dsp:nvSpPr>
        <dsp:cNvPr id="0" name=""/>
        <dsp:cNvSpPr/>
      </dsp:nvSpPr>
      <dsp:spPr>
        <a:xfrm>
          <a:off x="838333" y="181008"/>
          <a:ext cx="523632" cy="20945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513211"/>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ln>
                <a:noFill/>
              </a:ln>
              <a:solidFill>
                <a:srgbClr val="0070C0"/>
              </a:solidFill>
            </a:rPr>
            <a:t>S</a:t>
          </a:r>
        </a:p>
      </dsp:txBody>
      <dsp:txXfrm>
        <a:off x="943059" y="181008"/>
        <a:ext cx="314180" cy="209452"/>
      </dsp:txXfrm>
    </dsp:sp>
    <dsp:sp modelId="{A4A9A893-002C-439B-BA05-E7E86BEED99B}">
      <dsp:nvSpPr>
        <dsp:cNvPr id="0" name=""/>
        <dsp:cNvSpPr/>
      </dsp:nvSpPr>
      <dsp:spPr>
        <a:xfrm>
          <a:off x="1257239" y="181008"/>
          <a:ext cx="523632" cy="20945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513211"/>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ln>
                <a:noFill/>
              </a:ln>
              <a:solidFill>
                <a:srgbClr val="0070C0"/>
              </a:solidFill>
            </a:rPr>
            <a:t>R</a:t>
          </a:r>
        </a:p>
      </dsp:txBody>
      <dsp:txXfrm>
        <a:off x="1361965" y="181008"/>
        <a:ext cx="314180" cy="209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30977-9229-4DBE-9492-BEC45304E61E}">
      <dsp:nvSpPr>
        <dsp:cNvPr id="0" name=""/>
        <dsp:cNvSpPr/>
      </dsp:nvSpPr>
      <dsp:spPr>
        <a:xfrm>
          <a:off x="521" y="181008"/>
          <a:ext cx="523632" cy="209452"/>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513211"/>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U</a:t>
          </a:r>
          <a:endParaRPr lang="en-US" sz="1100" kern="1200" dirty="0">
            <a:ln>
              <a:solidFill>
                <a:srgbClr val="0070C0"/>
              </a:solidFill>
            </a:ln>
            <a:solidFill>
              <a:srgbClr val="0070C0"/>
            </a:solidFill>
          </a:endParaRPr>
        </a:p>
      </dsp:txBody>
      <dsp:txXfrm>
        <a:off x="521" y="181008"/>
        <a:ext cx="471269" cy="209452"/>
      </dsp:txXfrm>
    </dsp:sp>
    <dsp:sp modelId="{E6D702BF-AF24-4B1B-AFB5-44D8854F46B1}">
      <dsp:nvSpPr>
        <dsp:cNvPr id="0" name=""/>
        <dsp:cNvSpPr/>
      </dsp:nvSpPr>
      <dsp:spPr>
        <a:xfrm>
          <a:off x="419427" y="181008"/>
          <a:ext cx="523632" cy="20945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513211"/>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P</a:t>
          </a:r>
          <a:endParaRPr lang="en-US" sz="1100" kern="1200" dirty="0">
            <a:ln>
              <a:solidFill>
                <a:srgbClr val="0070C0"/>
              </a:solidFill>
            </a:ln>
            <a:solidFill>
              <a:srgbClr val="0070C0"/>
            </a:solidFill>
          </a:endParaRPr>
        </a:p>
      </dsp:txBody>
      <dsp:txXfrm>
        <a:off x="524153" y="181008"/>
        <a:ext cx="314180" cy="209452"/>
      </dsp:txXfrm>
    </dsp:sp>
    <dsp:sp modelId="{D65D7FD0-0D2A-44C5-8437-4B1F9D034AFF}">
      <dsp:nvSpPr>
        <dsp:cNvPr id="0" name=""/>
        <dsp:cNvSpPr/>
      </dsp:nvSpPr>
      <dsp:spPr>
        <a:xfrm>
          <a:off x="838333" y="181008"/>
          <a:ext cx="523632" cy="20945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513211"/>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S</a:t>
          </a:r>
        </a:p>
      </dsp:txBody>
      <dsp:txXfrm>
        <a:off x="943059" y="181008"/>
        <a:ext cx="314180" cy="209452"/>
      </dsp:txXfrm>
    </dsp:sp>
    <dsp:sp modelId="{A4A9A893-002C-439B-BA05-E7E86BEED99B}">
      <dsp:nvSpPr>
        <dsp:cNvPr id="0" name=""/>
        <dsp:cNvSpPr/>
      </dsp:nvSpPr>
      <dsp:spPr>
        <a:xfrm>
          <a:off x="1257239" y="181008"/>
          <a:ext cx="523632" cy="20945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513211"/>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R</a:t>
          </a:r>
        </a:p>
      </dsp:txBody>
      <dsp:txXfrm>
        <a:off x="1361965" y="181008"/>
        <a:ext cx="314180" cy="209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30977-9229-4DBE-9492-BEC45304E61E}">
      <dsp:nvSpPr>
        <dsp:cNvPr id="0" name=""/>
        <dsp:cNvSpPr/>
      </dsp:nvSpPr>
      <dsp:spPr>
        <a:xfrm>
          <a:off x="521" y="181008"/>
          <a:ext cx="523632" cy="209452"/>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3212"/>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U</a:t>
          </a:r>
          <a:endParaRPr lang="en-US" sz="1100" kern="1200" dirty="0">
            <a:ln>
              <a:solidFill>
                <a:srgbClr val="0070C0"/>
              </a:solidFill>
            </a:ln>
            <a:solidFill>
              <a:srgbClr val="0070C0"/>
            </a:solidFill>
          </a:endParaRPr>
        </a:p>
      </dsp:txBody>
      <dsp:txXfrm>
        <a:off x="521" y="181008"/>
        <a:ext cx="471269" cy="209452"/>
      </dsp:txXfrm>
    </dsp:sp>
    <dsp:sp modelId="{E6D702BF-AF24-4B1B-AFB5-44D8854F46B1}">
      <dsp:nvSpPr>
        <dsp:cNvPr id="0" name=""/>
        <dsp:cNvSpPr/>
      </dsp:nvSpPr>
      <dsp:spPr>
        <a:xfrm>
          <a:off x="419427" y="181008"/>
          <a:ext cx="523632" cy="20945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3212"/>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P</a:t>
          </a:r>
          <a:endParaRPr lang="en-US" sz="1100" kern="1200" dirty="0">
            <a:ln>
              <a:solidFill>
                <a:srgbClr val="0070C0"/>
              </a:solidFill>
            </a:ln>
            <a:solidFill>
              <a:srgbClr val="0070C0"/>
            </a:solidFill>
          </a:endParaRPr>
        </a:p>
      </dsp:txBody>
      <dsp:txXfrm>
        <a:off x="524153" y="181008"/>
        <a:ext cx="314180" cy="209452"/>
      </dsp:txXfrm>
    </dsp:sp>
    <dsp:sp modelId="{D65D7FD0-0D2A-44C5-8437-4B1F9D034AFF}">
      <dsp:nvSpPr>
        <dsp:cNvPr id="0" name=""/>
        <dsp:cNvSpPr/>
      </dsp:nvSpPr>
      <dsp:spPr>
        <a:xfrm>
          <a:off x="838333" y="181008"/>
          <a:ext cx="523632" cy="20945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3212"/>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S</a:t>
          </a:r>
        </a:p>
      </dsp:txBody>
      <dsp:txXfrm>
        <a:off x="943059" y="181008"/>
        <a:ext cx="314180" cy="209452"/>
      </dsp:txXfrm>
    </dsp:sp>
    <dsp:sp modelId="{A4A9A893-002C-439B-BA05-E7E86BEED99B}">
      <dsp:nvSpPr>
        <dsp:cNvPr id="0" name=""/>
        <dsp:cNvSpPr/>
      </dsp:nvSpPr>
      <dsp:spPr>
        <a:xfrm>
          <a:off x="1257239" y="181008"/>
          <a:ext cx="523632" cy="20945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3212"/>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R</a:t>
          </a:r>
        </a:p>
      </dsp:txBody>
      <dsp:txXfrm>
        <a:off x="1361965" y="181008"/>
        <a:ext cx="314180" cy="2094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30977-9229-4DBE-9492-BEC45304E61E}">
      <dsp:nvSpPr>
        <dsp:cNvPr id="0" name=""/>
        <dsp:cNvSpPr/>
      </dsp:nvSpPr>
      <dsp:spPr>
        <a:xfrm>
          <a:off x="521" y="181008"/>
          <a:ext cx="523632" cy="209452"/>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3212"/>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U</a:t>
          </a:r>
          <a:endParaRPr lang="en-US" sz="1100" kern="1200" dirty="0">
            <a:ln>
              <a:solidFill>
                <a:srgbClr val="0070C0"/>
              </a:solidFill>
            </a:ln>
            <a:solidFill>
              <a:srgbClr val="0070C0"/>
            </a:solidFill>
          </a:endParaRPr>
        </a:p>
      </dsp:txBody>
      <dsp:txXfrm>
        <a:off x="521" y="181008"/>
        <a:ext cx="471269" cy="209452"/>
      </dsp:txXfrm>
    </dsp:sp>
    <dsp:sp modelId="{E6D702BF-AF24-4B1B-AFB5-44D8854F46B1}">
      <dsp:nvSpPr>
        <dsp:cNvPr id="0" name=""/>
        <dsp:cNvSpPr/>
      </dsp:nvSpPr>
      <dsp:spPr>
        <a:xfrm>
          <a:off x="419427" y="181008"/>
          <a:ext cx="523632" cy="20945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3212"/>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P</a:t>
          </a:r>
          <a:endParaRPr lang="en-US" sz="1100" kern="1200" dirty="0">
            <a:ln>
              <a:solidFill>
                <a:srgbClr val="0070C0"/>
              </a:solidFill>
            </a:ln>
            <a:solidFill>
              <a:srgbClr val="0070C0"/>
            </a:solidFill>
          </a:endParaRPr>
        </a:p>
      </dsp:txBody>
      <dsp:txXfrm>
        <a:off x="524153" y="181008"/>
        <a:ext cx="314180" cy="209452"/>
      </dsp:txXfrm>
    </dsp:sp>
    <dsp:sp modelId="{D65D7FD0-0D2A-44C5-8437-4B1F9D034AFF}">
      <dsp:nvSpPr>
        <dsp:cNvPr id="0" name=""/>
        <dsp:cNvSpPr/>
      </dsp:nvSpPr>
      <dsp:spPr>
        <a:xfrm>
          <a:off x="838333" y="181008"/>
          <a:ext cx="523632" cy="20945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3212"/>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S</a:t>
          </a:r>
        </a:p>
      </dsp:txBody>
      <dsp:txXfrm>
        <a:off x="943059" y="181008"/>
        <a:ext cx="314180" cy="209452"/>
      </dsp:txXfrm>
    </dsp:sp>
    <dsp:sp modelId="{A4A9A893-002C-439B-BA05-E7E86BEED99B}">
      <dsp:nvSpPr>
        <dsp:cNvPr id="0" name=""/>
        <dsp:cNvSpPr/>
      </dsp:nvSpPr>
      <dsp:spPr>
        <a:xfrm>
          <a:off x="1257239" y="181008"/>
          <a:ext cx="523632" cy="20945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3212"/>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R</a:t>
          </a:r>
        </a:p>
      </dsp:txBody>
      <dsp:txXfrm>
        <a:off x="1361965" y="181008"/>
        <a:ext cx="314180" cy="2094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30977-9229-4DBE-9492-BEC45304E61E}">
      <dsp:nvSpPr>
        <dsp:cNvPr id="0" name=""/>
        <dsp:cNvSpPr/>
      </dsp:nvSpPr>
      <dsp:spPr>
        <a:xfrm>
          <a:off x="521" y="181008"/>
          <a:ext cx="523632" cy="209452"/>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513211"/>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U</a:t>
          </a:r>
          <a:endParaRPr lang="en-US" sz="1100" kern="1200" dirty="0">
            <a:ln>
              <a:solidFill>
                <a:srgbClr val="0070C0"/>
              </a:solidFill>
            </a:ln>
            <a:solidFill>
              <a:srgbClr val="0070C0"/>
            </a:solidFill>
          </a:endParaRPr>
        </a:p>
      </dsp:txBody>
      <dsp:txXfrm>
        <a:off x="521" y="181008"/>
        <a:ext cx="471269" cy="209452"/>
      </dsp:txXfrm>
    </dsp:sp>
    <dsp:sp modelId="{E6D702BF-AF24-4B1B-AFB5-44D8854F46B1}">
      <dsp:nvSpPr>
        <dsp:cNvPr id="0" name=""/>
        <dsp:cNvSpPr/>
      </dsp:nvSpPr>
      <dsp:spPr>
        <a:xfrm>
          <a:off x="419427" y="181008"/>
          <a:ext cx="523632" cy="20945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513211"/>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P</a:t>
          </a:r>
          <a:endParaRPr lang="en-US" sz="1100" kern="1200" dirty="0">
            <a:ln>
              <a:solidFill>
                <a:srgbClr val="0070C0"/>
              </a:solidFill>
            </a:ln>
            <a:solidFill>
              <a:srgbClr val="0070C0"/>
            </a:solidFill>
          </a:endParaRPr>
        </a:p>
      </dsp:txBody>
      <dsp:txXfrm>
        <a:off x="524153" y="181008"/>
        <a:ext cx="314180" cy="209452"/>
      </dsp:txXfrm>
    </dsp:sp>
    <dsp:sp modelId="{D65D7FD0-0D2A-44C5-8437-4B1F9D034AFF}">
      <dsp:nvSpPr>
        <dsp:cNvPr id="0" name=""/>
        <dsp:cNvSpPr/>
      </dsp:nvSpPr>
      <dsp:spPr>
        <a:xfrm>
          <a:off x="838333" y="181008"/>
          <a:ext cx="523632" cy="20945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513211"/>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S</a:t>
          </a:r>
        </a:p>
      </dsp:txBody>
      <dsp:txXfrm>
        <a:off x="943059" y="181008"/>
        <a:ext cx="314180" cy="209452"/>
      </dsp:txXfrm>
    </dsp:sp>
    <dsp:sp modelId="{A4A9A893-002C-439B-BA05-E7E86BEED99B}">
      <dsp:nvSpPr>
        <dsp:cNvPr id="0" name=""/>
        <dsp:cNvSpPr/>
      </dsp:nvSpPr>
      <dsp:spPr>
        <a:xfrm>
          <a:off x="1257239" y="181008"/>
          <a:ext cx="523632" cy="20945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ContrastingRightFacing">
            <a:rot lat="623785" lon="18963666" rev="21513211"/>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ln>
                <a:solidFill>
                  <a:srgbClr val="0070C0"/>
                </a:solidFill>
              </a:ln>
              <a:solidFill>
                <a:srgbClr val="0070C0"/>
              </a:solidFill>
            </a:rPr>
            <a:t>R</a:t>
          </a:r>
        </a:p>
      </dsp:txBody>
      <dsp:txXfrm>
        <a:off x="1361965" y="181008"/>
        <a:ext cx="314180" cy="2094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5743D-57E4-4AE3-95F2-B3F49DC67C04}">
      <dsp:nvSpPr>
        <dsp:cNvPr id="0" name=""/>
        <dsp:cNvSpPr/>
      </dsp:nvSpPr>
      <dsp:spPr>
        <a:xfrm>
          <a:off x="4170074" y="2232474"/>
          <a:ext cx="1913549" cy="191354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sp3d extrusionH="28000" prstMaterial="matte"/>
        </a:bodyPr>
        <a:lstStyle/>
        <a:p>
          <a:pPr lvl="0" algn="ctr" defTabSz="889000">
            <a:lnSpc>
              <a:spcPct val="90000"/>
            </a:lnSpc>
            <a:spcBef>
              <a:spcPct val="0"/>
            </a:spcBef>
            <a:spcAft>
              <a:spcPct val="35000"/>
            </a:spcAft>
          </a:pPr>
          <a:r>
            <a:rPr lang="en-US" sz="2000" kern="1200" dirty="0" smtClean="0">
              <a:ln/>
            </a:rPr>
            <a:t>Requirements</a:t>
          </a:r>
          <a:endParaRPr lang="en-US" sz="2000" kern="1200" dirty="0">
            <a:ln/>
          </a:endParaRPr>
        </a:p>
      </dsp:txBody>
      <dsp:txXfrm>
        <a:off x="4263486" y="2325886"/>
        <a:ext cx="1726725" cy="1726725"/>
      </dsp:txXfrm>
    </dsp:sp>
    <dsp:sp modelId="{F74E98C9-BAEF-41F4-8FB5-FE084ACE6B69}">
      <dsp:nvSpPr>
        <dsp:cNvPr id="0" name=""/>
        <dsp:cNvSpPr/>
      </dsp:nvSpPr>
      <dsp:spPr>
        <a:xfrm rot="16200000">
          <a:off x="4651924" y="1757550"/>
          <a:ext cx="949848" cy="0"/>
        </a:xfrm>
        <a:custGeom>
          <a:avLst/>
          <a:gdLst/>
          <a:ahLst/>
          <a:cxnLst/>
          <a:rect l="0" t="0" r="0" b="0"/>
          <a:pathLst>
            <a:path>
              <a:moveTo>
                <a:pt x="0" y="0"/>
              </a:moveTo>
              <a:lnTo>
                <a:pt x="949848" y="0"/>
              </a:lnTo>
            </a:path>
          </a:pathLst>
        </a:custGeom>
        <a:noFill/>
        <a:ln w="76200" cap="flat" cmpd="sng" algn="ctr">
          <a:solidFill>
            <a:schemeClr val="bg2">
              <a:lumMod val="60000"/>
              <a:lumOff val="40000"/>
            </a:schemeClr>
          </a:solidFill>
          <a:prstDash val="solid"/>
        </a:ln>
        <a:effectLst/>
        <a:sp3d z="-227350" prstMaterial="matte"/>
      </dsp:spPr>
      <dsp:style>
        <a:lnRef idx="2">
          <a:scrgbClr r="0" g="0" b="0"/>
        </a:lnRef>
        <a:fillRef idx="0">
          <a:scrgbClr r="0" g="0" b="0"/>
        </a:fillRef>
        <a:effectRef idx="0">
          <a:scrgbClr r="0" g="0" b="0"/>
        </a:effectRef>
        <a:fontRef idx="minor"/>
      </dsp:style>
    </dsp:sp>
    <dsp:sp modelId="{323D62CA-A93C-48C4-B57D-509185875C2C}">
      <dsp:nvSpPr>
        <dsp:cNvPr id="0" name=""/>
        <dsp:cNvSpPr/>
      </dsp:nvSpPr>
      <dsp:spPr>
        <a:xfrm>
          <a:off x="4485809" y="548"/>
          <a:ext cx="1282078" cy="1282078"/>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sp3d extrusionH="28000" prstMaterial="matte"/>
        </a:bodyPr>
        <a:lstStyle/>
        <a:p>
          <a:pPr lvl="0" algn="ctr" defTabSz="1555750">
            <a:lnSpc>
              <a:spcPct val="90000"/>
            </a:lnSpc>
            <a:spcBef>
              <a:spcPct val="0"/>
            </a:spcBef>
            <a:spcAft>
              <a:spcPct val="35000"/>
            </a:spcAft>
          </a:pPr>
          <a:r>
            <a:rPr lang="en-US" sz="3500" kern="1200" dirty="0" smtClean="0"/>
            <a:t>Time</a:t>
          </a:r>
          <a:endParaRPr lang="en-US" sz="3500" kern="1200" dirty="0"/>
        </a:p>
      </dsp:txBody>
      <dsp:txXfrm>
        <a:off x="4548395" y="63134"/>
        <a:ext cx="1156906" cy="1156906"/>
      </dsp:txXfrm>
    </dsp:sp>
    <dsp:sp modelId="{05BBA2CE-8EAD-4062-B66C-CDB0645AC106}">
      <dsp:nvSpPr>
        <dsp:cNvPr id="0" name=""/>
        <dsp:cNvSpPr/>
      </dsp:nvSpPr>
      <dsp:spPr>
        <a:xfrm>
          <a:off x="6083623" y="3189248"/>
          <a:ext cx="949848" cy="0"/>
        </a:xfrm>
        <a:custGeom>
          <a:avLst/>
          <a:gdLst/>
          <a:ahLst/>
          <a:cxnLst/>
          <a:rect l="0" t="0" r="0" b="0"/>
          <a:pathLst>
            <a:path>
              <a:moveTo>
                <a:pt x="0" y="0"/>
              </a:moveTo>
              <a:lnTo>
                <a:pt x="949848" y="0"/>
              </a:lnTo>
            </a:path>
          </a:pathLst>
        </a:custGeom>
        <a:noFill/>
        <a:ln w="76200" cap="flat" cmpd="sng" algn="ctr">
          <a:solidFill>
            <a:schemeClr val="bg2">
              <a:lumMod val="60000"/>
              <a:lumOff val="40000"/>
            </a:schemeClr>
          </a:solidFill>
          <a:prstDash val="solid"/>
        </a:ln>
        <a:effectLst/>
        <a:sp3d z="-227350" prstMaterial="matte"/>
      </dsp:spPr>
      <dsp:style>
        <a:lnRef idx="2">
          <a:scrgbClr r="0" g="0" b="0"/>
        </a:lnRef>
        <a:fillRef idx="0">
          <a:scrgbClr r="0" g="0" b="0"/>
        </a:fillRef>
        <a:effectRef idx="0">
          <a:scrgbClr r="0" g="0" b="0"/>
        </a:effectRef>
        <a:fontRef idx="minor"/>
      </dsp:style>
    </dsp:sp>
    <dsp:sp modelId="{05D9810B-CE6A-48FC-A3B7-A5A3FA6F091D}">
      <dsp:nvSpPr>
        <dsp:cNvPr id="0" name=""/>
        <dsp:cNvSpPr/>
      </dsp:nvSpPr>
      <dsp:spPr>
        <a:xfrm>
          <a:off x="7033471" y="2548209"/>
          <a:ext cx="1282078" cy="1282078"/>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3500" tIns="63500" rIns="63500" bIns="6350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Quality</a:t>
          </a:r>
          <a:endParaRPr lang="en-US" sz="2500" kern="1200" dirty="0"/>
        </a:p>
      </dsp:txBody>
      <dsp:txXfrm>
        <a:off x="7096057" y="2610795"/>
        <a:ext cx="1156906" cy="1156906"/>
      </dsp:txXfrm>
    </dsp:sp>
    <dsp:sp modelId="{B373F59C-470C-46E7-B9B8-2F5B7C10694E}">
      <dsp:nvSpPr>
        <dsp:cNvPr id="0" name=""/>
        <dsp:cNvSpPr/>
      </dsp:nvSpPr>
      <dsp:spPr>
        <a:xfrm rot="5400000">
          <a:off x="4651924" y="4620947"/>
          <a:ext cx="949848" cy="0"/>
        </a:xfrm>
        <a:custGeom>
          <a:avLst/>
          <a:gdLst/>
          <a:ahLst/>
          <a:cxnLst/>
          <a:rect l="0" t="0" r="0" b="0"/>
          <a:pathLst>
            <a:path>
              <a:moveTo>
                <a:pt x="0" y="0"/>
              </a:moveTo>
              <a:lnTo>
                <a:pt x="949848" y="0"/>
              </a:lnTo>
            </a:path>
          </a:pathLst>
        </a:custGeom>
        <a:noFill/>
        <a:ln w="76200" cap="flat" cmpd="sng" algn="ctr">
          <a:solidFill>
            <a:schemeClr val="bg2">
              <a:lumMod val="60000"/>
              <a:lumOff val="40000"/>
            </a:schemeClr>
          </a:solidFill>
          <a:prstDash val="solid"/>
        </a:ln>
        <a:effectLst/>
        <a:sp3d z="-227350" prstMaterial="matte"/>
      </dsp:spPr>
      <dsp:style>
        <a:lnRef idx="2">
          <a:scrgbClr r="0" g="0" b="0"/>
        </a:lnRef>
        <a:fillRef idx="0">
          <a:scrgbClr r="0" g="0" b="0"/>
        </a:fillRef>
        <a:effectRef idx="0">
          <a:scrgbClr r="0" g="0" b="0"/>
        </a:effectRef>
        <a:fontRef idx="minor"/>
      </dsp:style>
    </dsp:sp>
    <dsp:sp modelId="{259BC80B-90C6-4F0D-BB59-22E7C96F1611}">
      <dsp:nvSpPr>
        <dsp:cNvPr id="0" name=""/>
        <dsp:cNvSpPr/>
      </dsp:nvSpPr>
      <dsp:spPr>
        <a:xfrm>
          <a:off x="4485809" y="5095871"/>
          <a:ext cx="1282078" cy="1282078"/>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sp3d extrusionH="28000" prstMaterial="matte"/>
        </a:bodyPr>
        <a:lstStyle/>
        <a:p>
          <a:pPr lvl="0" algn="ctr" defTabSz="889000">
            <a:lnSpc>
              <a:spcPct val="90000"/>
            </a:lnSpc>
            <a:spcBef>
              <a:spcPct val="0"/>
            </a:spcBef>
            <a:spcAft>
              <a:spcPct val="35000"/>
            </a:spcAft>
          </a:pPr>
          <a:r>
            <a:rPr lang="en-US" sz="2000" kern="1200" dirty="0" smtClean="0"/>
            <a:t>Business Value</a:t>
          </a:r>
          <a:endParaRPr lang="en-US" sz="2000" kern="1200" dirty="0"/>
        </a:p>
      </dsp:txBody>
      <dsp:txXfrm>
        <a:off x="4548395" y="5158457"/>
        <a:ext cx="1156906" cy="1156906"/>
      </dsp:txXfrm>
    </dsp:sp>
    <dsp:sp modelId="{A7C4DEC8-A29D-4847-B403-D632E4EF014E}">
      <dsp:nvSpPr>
        <dsp:cNvPr id="0" name=""/>
        <dsp:cNvSpPr/>
      </dsp:nvSpPr>
      <dsp:spPr>
        <a:xfrm rot="10800000">
          <a:off x="3220226" y="3189249"/>
          <a:ext cx="949848" cy="0"/>
        </a:xfrm>
        <a:custGeom>
          <a:avLst/>
          <a:gdLst/>
          <a:ahLst/>
          <a:cxnLst/>
          <a:rect l="0" t="0" r="0" b="0"/>
          <a:pathLst>
            <a:path>
              <a:moveTo>
                <a:pt x="0" y="0"/>
              </a:moveTo>
              <a:lnTo>
                <a:pt x="949848" y="0"/>
              </a:lnTo>
            </a:path>
          </a:pathLst>
        </a:custGeom>
        <a:noFill/>
        <a:ln w="76200" cap="flat" cmpd="sng" algn="ctr">
          <a:solidFill>
            <a:schemeClr val="bg2">
              <a:lumMod val="60000"/>
              <a:lumOff val="40000"/>
            </a:schemeClr>
          </a:solidFill>
          <a:prstDash val="solid"/>
        </a:ln>
        <a:effectLst/>
        <a:sp3d z="-227350" prstMaterial="matte"/>
      </dsp:spPr>
      <dsp:style>
        <a:lnRef idx="2">
          <a:scrgbClr r="0" g="0" b="0"/>
        </a:lnRef>
        <a:fillRef idx="0">
          <a:scrgbClr r="0" g="0" b="0"/>
        </a:fillRef>
        <a:effectRef idx="0">
          <a:scrgbClr r="0" g="0" b="0"/>
        </a:effectRef>
        <a:fontRef idx="minor"/>
      </dsp:style>
    </dsp:sp>
    <dsp:sp modelId="{BB552539-964A-4ECD-8A33-11EC9838ED22}">
      <dsp:nvSpPr>
        <dsp:cNvPr id="0" name=""/>
        <dsp:cNvSpPr/>
      </dsp:nvSpPr>
      <dsp:spPr>
        <a:xfrm>
          <a:off x="1938148" y="2548209"/>
          <a:ext cx="1282078" cy="1282078"/>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sp3d extrusionH="28000" prstMaterial="matte"/>
        </a:bodyPr>
        <a:lstStyle/>
        <a:p>
          <a:pPr lvl="0" algn="ctr" defTabSz="755650">
            <a:lnSpc>
              <a:spcPct val="90000"/>
            </a:lnSpc>
            <a:spcBef>
              <a:spcPct val="0"/>
            </a:spcBef>
            <a:spcAft>
              <a:spcPct val="35000"/>
            </a:spcAft>
          </a:pPr>
          <a:r>
            <a:rPr lang="en-US" sz="1700" kern="1200" smtClean="0"/>
            <a:t>Resources</a:t>
          </a:r>
          <a:endParaRPr lang="en-US" sz="1700" kern="1200" dirty="0"/>
        </a:p>
      </dsp:txBody>
      <dsp:txXfrm>
        <a:off x="2000734" y="2610795"/>
        <a:ext cx="1156906" cy="115690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TechEd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TechEd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32998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21233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994401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676857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994401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175050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994401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247601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216799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21679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216799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334929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4120174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713956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566579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4236251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1986308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656087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4267580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426758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096287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418679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924156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414161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58</a:t>
            </a:fld>
            <a:endParaRPr lang="en-US" dirty="0"/>
          </a:p>
        </p:txBody>
      </p:sp>
    </p:spTree>
    <p:extLst>
      <p:ext uri="{BB962C8B-B14F-4D97-AF65-F5344CB8AC3E}">
        <p14:creationId xmlns:p14="http://schemas.microsoft.com/office/powerpoint/2010/main" val="3096287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1:14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1:14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6031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089400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740985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957226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863875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solidFill>
                  <a:schemeClr val="bg2">
                    <a:lumMod val="60000"/>
                    <a:lumOff val="40000"/>
                  </a:schemeClr>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97402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90910290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 id="2147483742"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28.png"/><Relationship Id="rId5" Type="http://schemas.microsoft.com/office/2007/relationships/hdphoto" Target="../media/hdphoto4.wdp"/><Relationship Id="rId4" Type="http://schemas.openxmlformats.org/officeDocument/2006/relationships/image" Target="../media/image27.png"/><Relationship Id="rId9"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26.png"/><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11.wdp"/><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microsoft.com/office/2007/relationships/hdphoto" Target="../media/hdphoto8.wdp"/><Relationship Id="rId11" Type="http://schemas.microsoft.com/office/2007/relationships/hdphoto" Target="../media/hdphoto10.wdp"/><Relationship Id="rId5" Type="http://schemas.openxmlformats.org/officeDocument/2006/relationships/image" Target="../media/image31.png"/><Relationship Id="rId10" Type="http://schemas.openxmlformats.org/officeDocument/2006/relationships/image" Target="../media/image34.png"/><Relationship Id="rId4" Type="http://schemas.microsoft.com/office/2007/relationships/hdphoto" Target="../media/hdphoto7.wdp"/><Relationship Id="rId9" Type="http://schemas.microsoft.com/office/2007/relationships/hdphoto" Target="../media/hdphoto9.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 Type="http://schemas.openxmlformats.org/officeDocument/2006/relationships/diagramData" Target="../diagrams/data2.xml"/><Relationship Id="rId21" Type="http://schemas.openxmlformats.org/officeDocument/2006/relationships/diagramColors" Target="../diagrams/colors5.xml"/><Relationship Id="rId34" Type="http://schemas.openxmlformats.org/officeDocument/2006/relationships/diagramLayout" Target="../diagrams/layout8.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33" Type="http://schemas.openxmlformats.org/officeDocument/2006/relationships/diagramData" Target="../diagrams/data8.xml"/><Relationship Id="rId38" Type="http://schemas.openxmlformats.org/officeDocument/2006/relationships/image" Target="../media/image25.png"/><Relationship Id="rId2" Type="http://schemas.openxmlformats.org/officeDocument/2006/relationships/notesSlide" Target="../notesSlides/notesSlide9.xml"/><Relationship Id="rId16" Type="http://schemas.openxmlformats.org/officeDocument/2006/relationships/diagramColors" Target="../diagrams/colors4.xml"/><Relationship Id="rId20" Type="http://schemas.openxmlformats.org/officeDocument/2006/relationships/diagramQuickStyle" Target="../diagrams/quickStyle5.xml"/><Relationship Id="rId29" Type="http://schemas.openxmlformats.org/officeDocument/2006/relationships/diagramLayout" Target="../diagrams/layout7.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32" Type="http://schemas.microsoft.com/office/2007/relationships/diagramDrawing" Target="../diagrams/drawing7.xml"/><Relationship Id="rId37" Type="http://schemas.microsoft.com/office/2007/relationships/diagramDrawing" Target="../diagrams/drawing8.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28" Type="http://schemas.openxmlformats.org/officeDocument/2006/relationships/diagramData" Target="../diagrams/data7.xml"/><Relationship Id="rId36" Type="http://schemas.openxmlformats.org/officeDocument/2006/relationships/diagramColors" Target="../diagrams/colors8.xml"/><Relationship Id="rId10" Type="http://schemas.openxmlformats.org/officeDocument/2006/relationships/diagramQuickStyle" Target="../diagrams/quickStyle3.xml"/><Relationship Id="rId19" Type="http://schemas.openxmlformats.org/officeDocument/2006/relationships/diagramLayout" Target="../diagrams/layout5.xml"/><Relationship Id="rId31" Type="http://schemas.openxmlformats.org/officeDocument/2006/relationships/diagramColors" Target="../diagrams/colors7.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 Id="rId30" Type="http://schemas.openxmlformats.org/officeDocument/2006/relationships/diagramQuickStyle" Target="../diagrams/quickStyle7.xml"/><Relationship Id="rId35"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Oriented Requirements</a:t>
            </a:r>
            <a:endParaRPr lang="en-US" dirty="0"/>
          </a:p>
        </p:txBody>
      </p:sp>
      <p:sp>
        <p:nvSpPr>
          <p:cNvPr id="3" name="Text Placeholder 2"/>
          <p:cNvSpPr>
            <a:spLocks noGrp="1"/>
          </p:cNvSpPr>
          <p:nvPr>
            <p:ph type="body" sz="quarter" idx="10"/>
          </p:nvPr>
        </p:nvSpPr>
        <p:spPr>
          <a:xfrm>
            <a:off x="519112" y="1447799"/>
            <a:ext cx="11149013" cy="2985433"/>
          </a:xfrm>
        </p:spPr>
        <p:txBody>
          <a:bodyPr/>
          <a:lstStyle/>
          <a:p>
            <a:r>
              <a:rPr lang="en-US" dirty="0" smtClean="0"/>
              <a:t>Functional Requirements</a:t>
            </a:r>
          </a:p>
          <a:p>
            <a:r>
              <a:rPr lang="en-US" dirty="0" smtClean="0"/>
              <a:t>Non-Functional Requirements</a:t>
            </a:r>
          </a:p>
          <a:p>
            <a:r>
              <a:rPr lang="en-US" dirty="0" smtClean="0"/>
              <a:t>Constraints</a:t>
            </a:r>
          </a:p>
          <a:p>
            <a:pPr lvl="1"/>
            <a:endParaRPr lang="en-US" dirty="0" smtClean="0"/>
          </a:p>
          <a:p>
            <a:r>
              <a:rPr lang="en-US" u="sng" dirty="0" smtClean="0"/>
              <a:t>Huge</a:t>
            </a:r>
            <a:r>
              <a:rPr lang="en-US" dirty="0" smtClean="0"/>
              <a:t> impact on construction expenses &amp;</a:t>
            </a:r>
            <a:br>
              <a:rPr lang="en-US" dirty="0" smtClean="0"/>
            </a:br>
            <a:r>
              <a:rPr lang="en-US" dirty="0" smtClean="0"/>
              <a:t>operational expenses (</a:t>
            </a:r>
            <a:r>
              <a:rPr lang="en-US" dirty="0" err="1" smtClean="0"/>
              <a:t>OpEx</a:t>
            </a:r>
            <a:r>
              <a:rPr lang="en-US" dirty="0" smtClean="0"/>
              <a:t>)</a:t>
            </a:r>
          </a:p>
        </p:txBody>
      </p:sp>
    </p:spTree>
    <p:extLst>
      <p:ext uri="{BB962C8B-B14F-4D97-AF65-F5344CB8AC3E}">
        <p14:creationId xmlns:p14="http://schemas.microsoft.com/office/powerpoint/2010/main" val="3457468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Cost Oriented Requirements</a:t>
            </a:r>
            <a:br>
              <a:rPr lang="en-US" dirty="0" smtClean="0"/>
            </a:br>
            <a:r>
              <a:rPr lang="en-US" sz="3600" dirty="0" smtClean="0">
                <a:solidFill>
                  <a:schemeClr val="accent1">
                    <a:alpha val="99000"/>
                  </a:schemeClr>
                </a:solidFill>
              </a:rPr>
              <a:t>Having the right conversations</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2004389"/>
            <a:ext cx="11149013" cy="4853611"/>
          </a:xfrm>
        </p:spPr>
        <p:txBody>
          <a:bodyPr>
            <a:normAutofit lnSpcReduction="10000"/>
          </a:bodyPr>
          <a:lstStyle/>
          <a:p>
            <a:pPr lvl="0"/>
            <a:r>
              <a:rPr lang="en-US" dirty="0" smtClean="0"/>
              <a:t>Cost-analyze the requirements</a:t>
            </a:r>
          </a:p>
          <a:p>
            <a:pPr lvl="1"/>
            <a:endParaRPr lang="en-US" dirty="0" smtClean="0"/>
          </a:p>
          <a:p>
            <a:pPr lvl="0"/>
            <a:r>
              <a:rPr lang="en-US" dirty="0" smtClean="0"/>
              <a:t>Discuss implications &amp; alternatives with stakeholders</a:t>
            </a:r>
          </a:p>
          <a:p>
            <a:pPr lvl="1"/>
            <a:r>
              <a:rPr lang="en-US" dirty="0" smtClean="0"/>
              <a:t>Pay more for user experience?</a:t>
            </a:r>
          </a:p>
          <a:p>
            <a:pPr lvl="1"/>
            <a:r>
              <a:rPr lang="en-US" dirty="0" smtClean="0"/>
              <a:t>Cheaper alternative experience?</a:t>
            </a:r>
          </a:p>
          <a:p>
            <a:pPr lvl="1"/>
            <a:r>
              <a:rPr lang="en-US" dirty="0" smtClean="0"/>
              <a:t>Clever solutions?</a:t>
            </a:r>
            <a:endParaRPr lang="en-US" dirty="0" smtClean="0">
              <a:sym typeface="Wingdings" pitchFamily="2" charset="2"/>
            </a:endParaRPr>
          </a:p>
          <a:p>
            <a:pPr lvl="1"/>
            <a:endParaRPr lang="en-US" dirty="0" smtClean="0">
              <a:sym typeface="Wingdings" pitchFamily="2" charset="2"/>
            </a:endParaRPr>
          </a:p>
          <a:p>
            <a:pPr lvl="0"/>
            <a:r>
              <a:rPr lang="en-US" dirty="0" smtClean="0">
                <a:sym typeface="Wingdings" pitchFamily="2" charset="2"/>
              </a:rPr>
              <a:t>Review the options you considered</a:t>
            </a:r>
          </a:p>
          <a:p>
            <a:r>
              <a:rPr lang="en-US" dirty="0" smtClean="0">
                <a:sym typeface="Wingdings" pitchFamily="2" charset="2"/>
              </a:rPr>
              <a:t>Document cost implication of each requirement</a:t>
            </a:r>
          </a:p>
          <a:p>
            <a:pPr lvl="1"/>
            <a:r>
              <a:rPr lang="en-US" dirty="0" smtClean="0"/>
              <a:t>Or </a:t>
            </a:r>
            <a:r>
              <a:rPr lang="en-US" dirty="0"/>
              <a:t>you will return to </a:t>
            </a:r>
            <a:r>
              <a:rPr lang="en-US" dirty="0" smtClean="0"/>
              <a:t>these discussions again </a:t>
            </a:r>
            <a:r>
              <a:rPr lang="en-US" dirty="0"/>
              <a:t>and again </a:t>
            </a:r>
            <a:r>
              <a:rPr lang="en-US" dirty="0" smtClean="0">
                <a:sym typeface="Wingdings" pitchFamily="2" charset="2"/>
              </a:rPr>
              <a:t></a:t>
            </a:r>
            <a:endParaRPr lang="en-US" dirty="0"/>
          </a:p>
        </p:txBody>
      </p:sp>
      <p:grpSp>
        <p:nvGrpSpPr>
          <p:cNvPr id="8" name="Group 7"/>
          <p:cNvGrpSpPr/>
          <p:nvPr/>
        </p:nvGrpSpPr>
        <p:grpSpPr>
          <a:xfrm>
            <a:off x="10345003" y="2074460"/>
            <a:ext cx="1843822" cy="463883"/>
            <a:chOff x="2906" y="148261"/>
            <a:chExt cx="2916502" cy="1166601"/>
          </a:xfrm>
          <a:scene3d>
            <a:camera prst="orthographicFront"/>
            <a:lightRig rig="threePt" dir="t">
              <a:rot lat="0" lon="0" rev="7500000"/>
            </a:lightRig>
          </a:scene3d>
        </p:grpSpPr>
        <p:sp>
          <p:nvSpPr>
            <p:cNvPr id="9" name="Pentagon 8"/>
            <p:cNvSpPr/>
            <p:nvPr/>
          </p:nvSpPr>
          <p:spPr>
            <a:xfrm>
              <a:off x="2906" y="148261"/>
              <a:ext cx="2916502" cy="1166601"/>
            </a:xfrm>
            <a:prstGeom prst="homePlate">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10" name="Pentagon 4"/>
            <p:cNvSpPr/>
            <p:nvPr/>
          </p:nvSpPr>
          <p:spPr>
            <a:xfrm>
              <a:off x="2906" y="148261"/>
              <a:ext cx="2624850"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76022"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Understand</a:t>
              </a:r>
              <a:endParaRPr lang="en-US" sz="2000" b="1" kern="1200" dirty="0">
                <a:solidFill>
                  <a:srgbClr val="0070C0"/>
                </a:solidFill>
                <a:effectLst/>
              </a:endParaRPr>
            </a:p>
          </p:txBody>
        </p:sp>
      </p:grpSp>
      <p:grpSp>
        <p:nvGrpSpPr>
          <p:cNvPr id="11" name="Group 10"/>
          <p:cNvGrpSpPr/>
          <p:nvPr/>
        </p:nvGrpSpPr>
        <p:grpSpPr>
          <a:xfrm>
            <a:off x="10345003" y="3439237"/>
            <a:ext cx="1843822" cy="463883"/>
            <a:chOff x="2336109" y="148261"/>
            <a:chExt cx="2916502" cy="1166601"/>
          </a:xfrm>
          <a:scene3d>
            <a:camera prst="orthographicFront"/>
            <a:lightRig rig="threePt" dir="t">
              <a:rot lat="0" lon="0" rev="7500000"/>
            </a:lightRig>
          </a:scene3d>
        </p:grpSpPr>
        <p:sp>
          <p:nvSpPr>
            <p:cNvPr id="12" name="Chevron 11"/>
            <p:cNvSpPr/>
            <p:nvPr/>
          </p:nvSpPr>
          <p:spPr>
            <a:xfrm>
              <a:off x="2336109" y="148261"/>
              <a:ext cx="2916502" cy="1166601"/>
            </a:xfrm>
            <a:prstGeom prst="chevron">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13" name="Chevron 4"/>
            <p:cNvSpPr/>
            <p:nvPr/>
          </p:nvSpPr>
          <p:spPr>
            <a:xfrm>
              <a:off x="2919410" y="148261"/>
              <a:ext cx="1749901"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2017"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Plan</a:t>
              </a:r>
              <a:endParaRPr lang="en-US" sz="2000" b="1" kern="1200" dirty="0">
                <a:solidFill>
                  <a:srgbClr val="0070C0"/>
                </a:solidFill>
                <a:effectLst/>
              </a:endParaRPr>
            </a:p>
          </p:txBody>
        </p:sp>
      </p:grpSp>
      <p:grpSp>
        <p:nvGrpSpPr>
          <p:cNvPr id="14" name="Group 13"/>
          <p:cNvGrpSpPr/>
          <p:nvPr/>
        </p:nvGrpSpPr>
        <p:grpSpPr>
          <a:xfrm>
            <a:off x="10345003" y="4053385"/>
            <a:ext cx="1843822" cy="463883"/>
            <a:chOff x="4669311" y="148261"/>
            <a:chExt cx="2916502" cy="1166601"/>
          </a:xfrm>
          <a:scene3d>
            <a:camera prst="orthographicFront"/>
            <a:lightRig rig="threePt" dir="t">
              <a:rot lat="0" lon="0" rev="7500000"/>
            </a:lightRig>
          </a:scene3d>
        </p:grpSpPr>
        <p:sp>
          <p:nvSpPr>
            <p:cNvPr id="15" name="Chevron 14"/>
            <p:cNvSpPr/>
            <p:nvPr/>
          </p:nvSpPr>
          <p:spPr>
            <a:xfrm>
              <a:off x="4669311" y="148261"/>
              <a:ext cx="2916502" cy="1166601"/>
            </a:xfrm>
            <a:prstGeom prst="chevron">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16" name="Chevron 4"/>
            <p:cNvSpPr/>
            <p:nvPr/>
          </p:nvSpPr>
          <p:spPr>
            <a:xfrm>
              <a:off x="5252612" y="148261"/>
              <a:ext cx="1749901"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2017"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Solve</a:t>
              </a:r>
            </a:p>
          </p:txBody>
        </p:sp>
      </p:grpSp>
      <p:grpSp>
        <p:nvGrpSpPr>
          <p:cNvPr id="17" name="Group 16"/>
          <p:cNvGrpSpPr/>
          <p:nvPr/>
        </p:nvGrpSpPr>
        <p:grpSpPr>
          <a:xfrm>
            <a:off x="10345003" y="5329592"/>
            <a:ext cx="1843822" cy="463883"/>
            <a:chOff x="7002513" y="148261"/>
            <a:chExt cx="2916502" cy="1166601"/>
          </a:xfrm>
          <a:scene3d>
            <a:camera prst="orthographicFront"/>
            <a:lightRig rig="threePt" dir="t">
              <a:rot lat="0" lon="0" rev="7500000"/>
            </a:lightRig>
          </a:scene3d>
        </p:grpSpPr>
        <p:sp>
          <p:nvSpPr>
            <p:cNvPr id="18" name="Chevron 17"/>
            <p:cNvSpPr/>
            <p:nvPr/>
          </p:nvSpPr>
          <p:spPr>
            <a:xfrm>
              <a:off x="7002513" y="148261"/>
              <a:ext cx="2916502" cy="1166601"/>
            </a:xfrm>
            <a:prstGeom prst="chevron">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19" name="Chevron 4"/>
            <p:cNvSpPr/>
            <p:nvPr/>
          </p:nvSpPr>
          <p:spPr>
            <a:xfrm>
              <a:off x="7585814" y="148261"/>
              <a:ext cx="1749901"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2017"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Review</a:t>
              </a:r>
            </a:p>
          </p:txBody>
        </p:sp>
      </p:grpSp>
    </p:spTree>
    <p:extLst>
      <p:ext uri="{BB962C8B-B14F-4D97-AF65-F5344CB8AC3E}">
        <p14:creationId xmlns:p14="http://schemas.microsoft.com/office/powerpoint/2010/main" val="35954424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pPr lvl="0"/>
            <a:r>
              <a:rPr lang="en-US" dirty="0" smtClean="0"/>
              <a:t>Functional Requirements</a:t>
            </a:r>
            <a:br>
              <a:rPr lang="en-US" dirty="0" smtClean="0"/>
            </a:br>
            <a:r>
              <a:rPr lang="en-US" sz="3600" dirty="0" smtClean="0">
                <a:solidFill>
                  <a:schemeClr val="accent1">
                    <a:alpha val="99000"/>
                  </a:schemeClr>
                </a:solidFill>
              </a:rPr>
              <a:t>Putting a cost on business needs</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3" y="1665509"/>
            <a:ext cx="9655402" cy="4339650"/>
          </a:xfrm>
        </p:spPr>
        <p:txBody>
          <a:bodyPr/>
          <a:lstStyle/>
          <a:p>
            <a:pPr lvl="0"/>
            <a:r>
              <a:rPr lang="en-US" dirty="0" smtClean="0"/>
              <a:t>Understand the cost of business requirements</a:t>
            </a:r>
          </a:p>
          <a:p>
            <a:pPr lvl="1"/>
            <a:r>
              <a:rPr lang="en-US" dirty="0" smtClean="0"/>
              <a:t>Are is absolutely required?</a:t>
            </a:r>
          </a:p>
          <a:p>
            <a:pPr lvl="1"/>
            <a:r>
              <a:rPr lang="en-US" dirty="0" smtClean="0"/>
              <a:t>Can we perform expensive operations on demand?</a:t>
            </a:r>
          </a:p>
          <a:p>
            <a:r>
              <a:rPr lang="en-US" dirty="0" smtClean="0"/>
              <a:t>Plan &amp; solve</a:t>
            </a:r>
          </a:p>
          <a:p>
            <a:pPr lvl="1"/>
            <a:r>
              <a:rPr lang="en-US" dirty="0" smtClean="0"/>
              <a:t>The right feature set</a:t>
            </a:r>
          </a:p>
          <a:p>
            <a:pPr lvl="1"/>
            <a:r>
              <a:rPr lang="en-US" dirty="0" smtClean="0"/>
              <a:t>Mitigations</a:t>
            </a:r>
          </a:p>
          <a:p>
            <a:pPr lvl="1"/>
            <a:r>
              <a:rPr lang="en-US" dirty="0" smtClean="0"/>
              <a:t>The right business models</a:t>
            </a:r>
          </a:p>
          <a:p>
            <a:r>
              <a:rPr lang="en-US" dirty="0" smtClean="0"/>
              <a:t>Review &amp; document the cost for each option, and the decision made</a:t>
            </a:r>
          </a:p>
        </p:txBody>
      </p:sp>
      <p:grpSp>
        <p:nvGrpSpPr>
          <p:cNvPr id="19" name="Group 18"/>
          <p:cNvGrpSpPr/>
          <p:nvPr/>
        </p:nvGrpSpPr>
        <p:grpSpPr>
          <a:xfrm>
            <a:off x="10345003" y="2074460"/>
            <a:ext cx="1843822" cy="463883"/>
            <a:chOff x="2906" y="148261"/>
            <a:chExt cx="2916502" cy="1166601"/>
          </a:xfrm>
          <a:scene3d>
            <a:camera prst="orthographicFront"/>
            <a:lightRig rig="threePt" dir="t">
              <a:rot lat="0" lon="0" rev="7500000"/>
            </a:lightRig>
          </a:scene3d>
        </p:grpSpPr>
        <p:sp>
          <p:nvSpPr>
            <p:cNvPr id="20" name="Pentagon 19"/>
            <p:cNvSpPr/>
            <p:nvPr/>
          </p:nvSpPr>
          <p:spPr>
            <a:xfrm>
              <a:off x="2906" y="148261"/>
              <a:ext cx="2916502" cy="1166601"/>
            </a:xfrm>
            <a:prstGeom prst="homePlate">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21" name="Pentagon 4"/>
            <p:cNvSpPr/>
            <p:nvPr/>
          </p:nvSpPr>
          <p:spPr>
            <a:xfrm>
              <a:off x="2906" y="148261"/>
              <a:ext cx="2624850"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76022"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Understand</a:t>
              </a:r>
              <a:endParaRPr lang="en-US" sz="2000" b="1" kern="1200" dirty="0">
                <a:solidFill>
                  <a:srgbClr val="0070C0"/>
                </a:solidFill>
                <a:effectLst/>
              </a:endParaRPr>
            </a:p>
          </p:txBody>
        </p:sp>
      </p:grpSp>
      <p:grpSp>
        <p:nvGrpSpPr>
          <p:cNvPr id="22" name="Group 21"/>
          <p:cNvGrpSpPr/>
          <p:nvPr/>
        </p:nvGrpSpPr>
        <p:grpSpPr>
          <a:xfrm>
            <a:off x="10345003" y="3275463"/>
            <a:ext cx="1843822" cy="463883"/>
            <a:chOff x="2336109" y="148261"/>
            <a:chExt cx="2916502" cy="1166601"/>
          </a:xfrm>
          <a:scene3d>
            <a:camera prst="orthographicFront"/>
            <a:lightRig rig="threePt" dir="t">
              <a:rot lat="0" lon="0" rev="7500000"/>
            </a:lightRig>
          </a:scene3d>
        </p:grpSpPr>
        <p:sp>
          <p:nvSpPr>
            <p:cNvPr id="23" name="Chevron 22"/>
            <p:cNvSpPr/>
            <p:nvPr/>
          </p:nvSpPr>
          <p:spPr>
            <a:xfrm>
              <a:off x="2336109" y="148261"/>
              <a:ext cx="2916502" cy="1166601"/>
            </a:xfrm>
            <a:prstGeom prst="chevron">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24" name="Chevron 4"/>
            <p:cNvSpPr/>
            <p:nvPr/>
          </p:nvSpPr>
          <p:spPr>
            <a:xfrm>
              <a:off x="2919410" y="148261"/>
              <a:ext cx="1749901"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2017"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Plan</a:t>
              </a:r>
              <a:endParaRPr lang="en-US" sz="2000" b="1" kern="1200" dirty="0">
                <a:solidFill>
                  <a:srgbClr val="0070C0"/>
                </a:solidFill>
                <a:effectLst/>
              </a:endParaRPr>
            </a:p>
          </p:txBody>
        </p:sp>
      </p:grpSp>
      <p:grpSp>
        <p:nvGrpSpPr>
          <p:cNvPr id="25" name="Group 24"/>
          <p:cNvGrpSpPr/>
          <p:nvPr/>
        </p:nvGrpSpPr>
        <p:grpSpPr>
          <a:xfrm>
            <a:off x="10345003" y="3944202"/>
            <a:ext cx="1843822" cy="463883"/>
            <a:chOff x="4669311" y="148261"/>
            <a:chExt cx="2916502" cy="1166601"/>
          </a:xfrm>
          <a:scene3d>
            <a:camera prst="orthographicFront"/>
            <a:lightRig rig="threePt" dir="t">
              <a:rot lat="0" lon="0" rev="7500000"/>
            </a:lightRig>
          </a:scene3d>
        </p:grpSpPr>
        <p:sp>
          <p:nvSpPr>
            <p:cNvPr id="26" name="Chevron 25"/>
            <p:cNvSpPr/>
            <p:nvPr/>
          </p:nvSpPr>
          <p:spPr>
            <a:xfrm>
              <a:off x="4669311" y="148261"/>
              <a:ext cx="2916502" cy="1166601"/>
            </a:xfrm>
            <a:prstGeom prst="chevron">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27" name="Chevron 4"/>
            <p:cNvSpPr/>
            <p:nvPr/>
          </p:nvSpPr>
          <p:spPr>
            <a:xfrm>
              <a:off x="5252612" y="148261"/>
              <a:ext cx="1749901"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2017"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Solve</a:t>
              </a:r>
            </a:p>
          </p:txBody>
        </p:sp>
      </p:grpSp>
      <p:grpSp>
        <p:nvGrpSpPr>
          <p:cNvPr id="28" name="Group 27"/>
          <p:cNvGrpSpPr/>
          <p:nvPr/>
        </p:nvGrpSpPr>
        <p:grpSpPr>
          <a:xfrm>
            <a:off x="10345003" y="5234058"/>
            <a:ext cx="1843822" cy="463883"/>
            <a:chOff x="7002513" y="148261"/>
            <a:chExt cx="2916502" cy="1166601"/>
          </a:xfrm>
          <a:scene3d>
            <a:camera prst="orthographicFront"/>
            <a:lightRig rig="threePt" dir="t">
              <a:rot lat="0" lon="0" rev="7500000"/>
            </a:lightRig>
          </a:scene3d>
        </p:grpSpPr>
        <p:sp>
          <p:nvSpPr>
            <p:cNvPr id="29" name="Chevron 28"/>
            <p:cNvSpPr/>
            <p:nvPr/>
          </p:nvSpPr>
          <p:spPr>
            <a:xfrm>
              <a:off x="7002513" y="148261"/>
              <a:ext cx="2916502" cy="1166601"/>
            </a:xfrm>
            <a:prstGeom prst="chevron">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30" name="Chevron 4"/>
            <p:cNvSpPr/>
            <p:nvPr/>
          </p:nvSpPr>
          <p:spPr>
            <a:xfrm>
              <a:off x="7585814" y="148261"/>
              <a:ext cx="1749901"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2017"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Review</a:t>
              </a:r>
            </a:p>
          </p:txBody>
        </p:sp>
      </p:grpSp>
    </p:spTree>
    <p:extLst>
      <p:ext uri="{BB962C8B-B14F-4D97-AF65-F5344CB8AC3E}">
        <p14:creationId xmlns:p14="http://schemas.microsoft.com/office/powerpoint/2010/main" val="390484946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Non-Functional Requirements</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606823"/>
            <a:ext cx="7755093" cy="5144852"/>
          </a:xfrm>
        </p:spPr>
        <p:txBody>
          <a:bodyPr>
            <a:normAutofit/>
          </a:bodyPr>
          <a:lstStyle/>
          <a:p>
            <a:pPr>
              <a:lnSpc>
                <a:spcPct val="110000"/>
              </a:lnSpc>
            </a:pPr>
            <a:r>
              <a:rPr lang="en-US" sz="3000" b="1" dirty="0" smtClean="0"/>
              <a:t>Engineering</a:t>
            </a:r>
            <a:r>
              <a:rPr lang="en-US" sz="3000" dirty="0" smtClean="0"/>
              <a:t>: making compromises</a:t>
            </a:r>
          </a:p>
          <a:p>
            <a:pPr>
              <a:lnSpc>
                <a:spcPct val="110000"/>
              </a:lnSpc>
            </a:pPr>
            <a:r>
              <a:rPr lang="en-US" sz="3000" b="1" dirty="0" smtClean="0"/>
              <a:t>Architecture</a:t>
            </a:r>
            <a:r>
              <a:rPr lang="en-US" sz="3000" dirty="0" smtClean="0"/>
              <a:t>: building product while answering many quality attributes</a:t>
            </a:r>
          </a:p>
          <a:p>
            <a:pPr>
              <a:lnSpc>
                <a:spcPct val="110000"/>
              </a:lnSpc>
            </a:pPr>
            <a:r>
              <a:rPr lang="en-US" sz="3000" b="1" dirty="0" err="1" smtClean="0"/>
              <a:t>OpEx</a:t>
            </a:r>
            <a:r>
              <a:rPr lang="en-US" sz="3000" b="1" dirty="0" smtClean="0"/>
              <a:t> Reduction</a:t>
            </a:r>
            <a:r>
              <a:rPr lang="en-US" sz="3000" dirty="0" smtClean="0"/>
              <a:t>: one of the more</a:t>
            </a:r>
            <a:br>
              <a:rPr lang="en-US" sz="3000" dirty="0" smtClean="0"/>
            </a:br>
            <a:r>
              <a:rPr lang="en-US" sz="3000" dirty="0" smtClean="0"/>
              <a:t>important </a:t>
            </a:r>
            <a:r>
              <a:rPr lang="en-US" dirty="0" smtClean="0"/>
              <a:t>quality attributes</a:t>
            </a:r>
          </a:p>
          <a:p>
            <a:pPr lvl="1">
              <a:lnSpc>
                <a:spcPct val="110000"/>
              </a:lnSpc>
            </a:pPr>
            <a:r>
              <a:rPr lang="en-US" dirty="0" smtClean="0"/>
              <a:t>Expense lasts the longest</a:t>
            </a:r>
          </a:p>
          <a:p>
            <a:pPr lvl="1">
              <a:lnSpc>
                <a:spcPct val="110000"/>
              </a:lnSpc>
            </a:pPr>
            <a:r>
              <a:rPr lang="en-US" dirty="0" smtClean="0"/>
              <a:t>Might contradict other</a:t>
            </a:r>
            <a:br>
              <a:rPr lang="en-US" dirty="0" smtClean="0"/>
            </a:br>
            <a:r>
              <a:rPr lang="en-US" dirty="0" smtClean="0"/>
              <a:t>important qualities </a:t>
            </a:r>
          </a:p>
          <a:p>
            <a:pPr lvl="1">
              <a:lnSpc>
                <a:spcPct val="110000"/>
              </a:lnSpc>
            </a:pPr>
            <a:r>
              <a:rPr lang="en-US" dirty="0" smtClean="0"/>
              <a:t>For example: High availability</a:t>
            </a:r>
            <a:endParaRPr lang="en-US" dirty="0"/>
          </a:p>
        </p:txBody>
      </p:sp>
      <p:graphicFrame>
        <p:nvGraphicFramePr>
          <p:cNvPr id="8" name="Diagram 7"/>
          <p:cNvGraphicFramePr/>
          <p:nvPr>
            <p:extLst>
              <p:ext uri="{D42A27DB-BD31-4B8C-83A1-F6EECF244321}">
                <p14:modId xmlns:p14="http://schemas.microsoft.com/office/powerpoint/2010/main" val="2522537066"/>
              </p:ext>
            </p:extLst>
          </p:nvPr>
        </p:nvGraphicFramePr>
        <p:xfrm>
          <a:off x="4081350" y="791736"/>
          <a:ext cx="10253698" cy="6378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443177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pPr lvl="0"/>
            <a:r>
              <a:rPr lang="en-US" dirty="0" smtClean="0"/>
              <a:t>Non-Functional Requirements</a:t>
            </a:r>
            <a:br>
              <a:rPr lang="en-US" dirty="0" smtClean="0"/>
            </a:br>
            <a:r>
              <a:rPr lang="en-US" sz="3600" dirty="0" smtClean="0">
                <a:solidFill>
                  <a:schemeClr val="accent1">
                    <a:alpha val="99000"/>
                  </a:schemeClr>
                </a:solidFill>
              </a:rPr>
              <a:t>Putting a cost on quality attributes</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3" y="1665509"/>
            <a:ext cx="9655402" cy="4031873"/>
          </a:xfrm>
        </p:spPr>
        <p:txBody>
          <a:bodyPr/>
          <a:lstStyle/>
          <a:p>
            <a:pPr lvl="0"/>
            <a:r>
              <a:rPr lang="en-US" dirty="0" smtClean="0"/>
              <a:t>Understand the cost of the desired qualities</a:t>
            </a:r>
          </a:p>
          <a:p>
            <a:pPr lvl="1"/>
            <a:r>
              <a:rPr lang="en-US" dirty="0" smtClean="0"/>
              <a:t>Availability, Latency, Robustness</a:t>
            </a:r>
          </a:p>
          <a:p>
            <a:pPr lvl="1"/>
            <a:endParaRPr lang="en-US" dirty="0" smtClean="0"/>
          </a:p>
          <a:p>
            <a:r>
              <a:rPr lang="en-US" dirty="0" smtClean="0"/>
              <a:t>Plan for the optimal way to achieve them</a:t>
            </a:r>
          </a:p>
          <a:p>
            <a:pPr lvl="1"/>
            <a:r>
              <a:rPr lang="en-US" dirty="0" smtClean="0"/>
              <a:t>Consider the tradeoffs</a:t>
            </a:r>
          </a:p>
          <a:p>
            <a:r>
              <a:rPr lang="en-US" dirty="0" smtClean="0"/>
              <a:t>Implement right architecture &amp; mitigations</a:t>
            </a:r>
          </a:p>
          <a:p>
            <a:endParaRPr lang="en-US" dirty="0" smtClean="0"/>
          </a:p>
          <a:p>
            <a:r>
              <a:rPr lang="en-US" dirty="0" smtClean="0"/>
              <a:t>Document the cost for each architectural option</a:t>
            </a:r>
          </a:p>
        </p:txBody>
      </p:sp>
      <p:grpSp>
        <p:nvGrpSpPr>
          <p:cNvPr id="19" name="Group 18"/>
          <p:cNvGrpSpPr/>
          <p:nvPr/>
        </p:nvGrpSpPr>
        <p:grpSpPr>
          <a:xfrm>
            <a:off x="10345003" y="1815152"/>
            <a:ext cx="1843822" cy="463883"/>
            <a:chOff x="2906" y="148261"/>
            <a:chExt cx="2916502" cy="1166601"/>
          </a:xfrm>
          <a:scene3d>
            <a:camera prst="orthographicFront"/>
            <a:lightRig rig="threePt" dir="t">
              <a:rot lat="0" lon="0" rev="7500000"/>
            </a:lightRig>
          </a:scene3d>
        </p:grpSpPr>
        <p:sp>
          <p:nvSpPr>
            <p:cNvPr id="20" name="Pentagon 19"/>
            <p:cNvSpPr/>
            <p:nvPr/>
          </p:nvSpPr>
          <p:spPr>
            <a:xfrm>
              <a:off x="2906" y="148261"/>
              <a:ext cx="2916502" cy="1166601"/>
            </a:xfrm>
            <a:prstGeom prst="homePlate">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21" name="Pentagon 4"/>
            <p:cNvSpPr/>
            <p:nvPr/>
          </p:nvSpPr>
          <p:spPr>
            <a:xfrm>
              <a:off x="2906" y="148261"/>
              <a:ext cx="2624850"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76022"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Understand</a:t>
              </a:r>
              <a:endParaRPr lang="en-US" sz="2000" b="1" kern="1200" dirty="0">
                <a:solidFill>
                  <a:srgbClr val="0070C0"/>
                </a:solidFill>
                <a:effectLst/>
              </a:endParaRPr>
            </a:p>
          </p:txBody>
        </p:sp>
      </p:grpSp>
      <p:grpSp>
        <p:nvGrpSpPr>
          <p:cNvPr id="22" name="Group 21"/>
          <p:cNvGrpSpPr/>
          <p:nvPr/>
        </p:nvGrpSpPr>
        <p:grpSpPr>
          <a:xfrm>
            <a:off x="10345003" y="3275463"/>
            <a:ext cx="1843822" cy="463883"/>
            <a:chOff x="2336109" y="148261"/>
            <a:chExt cx="2916502" cy="1166601"/>
          </a:xfrm>
          <a:scene3d>
            <a:camera prst="orthographicFront"/>
            <a:lightRig rig="threePt" dir="t">
              <a:rot lat="0" lon="0" rev="7500000"/>
            </a:lightRig>
          </a:scene3d>
        </p:grpSpPr>
        <p:sp>
          <p:nvSpPr>
            <p:cNvPr id="23" name="Chevron 22"/>
            <p:cNvSpPr/>
            <p:nvPr/>
          </p:nvSpPr>
          <p:spPr>
            <a:xfrm>
              <a:off x="2336109" y="148261"/>
              <a:ext cx="2916502" cy="1166601"/>
            </a:xfrm>
            <a:prstGeom prst="chevron">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24" name="Chevron 4"/>
            <p:cNvSpPr/>
            <p:nvPr/>
          </p:nvSpPr>
          <p:spPr>
            <a:xfrm>
              <a:off x="2919410" y="148261"/>
              <a:ext cx="1749901"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2017"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Plan</a:t>
              </a:r>
              <a:endParaRPr lang="en-US" sz="2000" b="1" kern="1200" dirty="0">
                <a:solidFill>
                  <a:srgbClr val="0070C0"/>
                </a:solidFill>
                <a:effectLst/>
              </a:endParaRPr>
            </a:p>
          </p:txBody>
        </p:sp>
      </p:grpSp>
      <p:grpSp>
        <p:nvGrpSpPr>
          <p:cNvPr id="25" name="Group 24"/>
          <p:cNvGrpSpPr/>
          <p:nvPr/>
        </p:nvGrpSpPr>
        <p:grpSpPr>
          <a:xfrm>
            <a:off x="10345003" y="4039736"/>
            <a:ext cx="1843822" cy="463883"/>
            <a:chOff x="4669311" y="148261"/>
            <a:chExt cx="2916502" cy="1166601"/>
          </a:xfrm>
          <a:scene3d>
            <a:camera prst="orthographicFront"/>
            <a:lightRig rig="threePt" dir="t">
              <a:rot lat="0" lon="0" rev="7500000"/>
            </a:lightRig>
          </a:scene3d>
        </p:grpSpPr>
        <p:sp>
          <p:nvSpPr>
            <p:cNvPr id="26" name="Chevron 25"/>
            <p:cNvSpPr/>
            <p:nvPr/>
          </p:nvSpPr>
          <p:spPr>
            <a:xfrm>
              <a:off x="4669311" y="148261"/>
              <a:ext cx="2916502" cy="1166601"/>
            </a:xfrm>
            <a:prstGeom prst="chevron">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27" name="Chevron 4"/>
            <p:cNvSpPr/>
            <p:nvPr/>
          </p:nvSpPr>
          <p:spPr>
            <a:xfrm>
              <a:off x="5252612" y="148261"/>
              <a:ext cx="1749901"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2017"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Solve</a:t>
              </a:r>
            </a:p>
          </p:txBody>
        </p:sp>
      </p:grpSp>
      <p:grpSp>
        <p:nvGrpSpPr>
          <p:cNvPr id="28" name="Group 27"/>
          <p:cNvGrpSpPr/>
          <p:nvPr/>
        </p:nvGrpSpPr>
        <p:grpSpPr>
          <a:xfrm>
            <a:off x="10345003" y="5261353"/>
            <a:ext cx="1843822" cy="463883"/>
            <a:chOff x="7002513" y="148261"/>
            <a:chExt cx="2916502" cy="1166601"/>
          </a:xfrm>
          <a:scene3d>
            <a:camera prst="orthographicFront"/>
            <a:lightRig rig="threePt" dir="t">
              <a:rot lat="0" lon="0" rev="7500000"/>
            </a:lightRig>
          </a:scene3d>
        </p:grpSpPr>
        <p:sp>
          <p:nvSpPr>
            <p:cNvPr id="29" name="Chevron 28"/>
            <p:cNvSpPr/>
            <p:nvPr/>
          </p:nvSpPr>
          <p:spPr>
            <a:xfrm>
              <a:off x="7002513" y="148261"/>
              <a:ext cx="2916502" cy="1166601"/>
            </a:xfrm>
            <a:prstGeom prst="chevron">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30" name="Chevron 4"/>
            <p:cNvSpPr/>
            <p:nvPr/>
          </p:nvSpPr>
          <p:spPr>
            <a:xfrm>
              <a:off x="7585814" y="148261"/>
              <a:ext cx="1749901"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2017"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Review</a:t>
              </a:r>
            </a:p>
          </p:txBody>
        </p:sp>
      </p:grpSp>
    </p:spTree>
    <p:extLst>
      <p:ext uri="{BB962C8B-B14F-4D97-AF65-F5344CB8AC3E}">
        <p14:creationId xmlns:p14="http://schemas.microsoft.com/office/powerpoint/2010/main" val="78074373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Non-Functional Requirements</a:t>
            </a:r>
            <a:br>
              <a:rPr lang="en-US" dirty="0" smtClean="0"/>
            </a:br>
            <a:r>
              <a:rPr lang="en-US" sz="3600" dirty="0" smtClean="0">
                <a:solidFill>
                  <a:schemeClr val="accent1">
                    <a:alpha val="99000"/>
                  </a:schemeClr>
                </a:solidFill>
              </a:rPr>
              <a:t>Cost-oriented tradeoffs on quality attributes</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666457"/>
            <a:ext cx="11149013" cy="3841052"/>
          </a:xfrm>
        </p:spPr>
        <p:txBody>
          <a:bodyPr/>
          <a:lstStyle/>
          <a:p>
            <a:r>
              <a:rPr lang="en-US" sz="2800" dirty="0" smtClean="0"/>
              <a:t>Cost vs. Latency</a:t>
            </a:r>
          </a:p>
          <a:p>
            <a:pPr lvl="1"/>
            <a:r>
              <a:rPr lang="en-US" sz="2400" dirty="0" smtClean="0"/>
              <a:t>Speed of processing requests as a factor of the cost of instances</a:t>
            </a:r>
          </a:p>
          <a:p>
            <a:r>
              <a:rPr lang="en-US" sz="2800" dirty="0" smtClean="0">
                <a:solidFill>
                  <a:schemeClr val="tx1"/>
                </a:solidFill>
              </a:rPr>
              <a:t>Quality vs. Performance</a:t>
            </a:r>
          </a:p>
          <a:p>
            <a:pPr lvl="1"/>
            <a:r>
              <a:rPr lang="en-US" sz="2400" dirty="0" smtClean="0"/>
              <a:t>Image </a:t>
            </a:r>
            <a:r>
              <a:rPr lang="en-US" sz="2400" dirty="0"/>
              <a:t>quality as a factor of the cost </a:t>
            </a:r>
            <a:r>
              <a:rPr lang="en-US" sz="2400" dirty="0" smtClean="0"/>
              <a:t>to generate and transmit</a:t>
            </a:r>
          </a:p>
          <a:p>
            <a:r>
              <a:rPr lang="en-US" sz="2800" dirty="0" smtClean="0"/>
              <a:t>Data Size vs. Data Accessibility</a:t>
            </a:r>
            <a:endParaRPr lang="en-US" sz="2800" dirty="0"/>
          </a:p>
          <a:p>
            <a:pPr lvl="1"/>
            <a:r>
              <a:rPr lang="en-US" sz="2400" dirty="0" smtClean="0"/>
              <a:t>Normalized vs. </a:t>
            </a:r>
            <a:r>
              <a:rPr lang="en-US" sz="2400" dirty="0" err="1" smtClean="0"/>
              <a:t>Denormalized</a:t>
            </a:r>
            <a:endParaRPr lang="en-US" sz="2400" dirty="0" smtClean="0"/>
          </a:p>
          <a:p>
            <a:pPr lvl="1"/>
            <a:r>
              <a:rPr lang="en-US" sz="2400" dirty="0" smtClean="0"/>
              <a:t>Compression vs. </a:t>
            </a:r>
            <a:r>
              <a:rPr lang="en-US" sz="2400" dirty="0" err="1" smtClean="0"/>
              <a:t>Searchability</a:t>
            </a:r>
            <a:endParaRPr lang="en-US" sz="2400" dirty="0" smtClean="0"/>
          </a:p>
          <a:p>
            <a:pPr lvl="1"/>
            <a:r>
              <a:rPr lang="en-US" sz="2400" dirty="0" smtClean="0"/>
              <a:t>Relational vs. No-SQL</a:t>
            </a:r>
          </a:p>
          <a:p>
            <a:r>
              <a:rPr lang="en-US" sz="2800" dirty="0" smtClean="0"/>
              <a:t>Etc.</a:t>
            </a:r>
          </a:p>
        </p:txBody>
      </p:sp>
    </p:spTree>
    <p:extLst>
      <p:ext uri="{BB962C8B-B14F-4D97-AF65-F5344CB8AC3E}">
        <p14:creationId xmlns:p14="http://schemas.microsoft.com/office/powerpoint/2010/main" val="290164738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Oriented Constraints</a:t>
            </a:r>
            <a:endParaRPr lang="en-US" dirty="0"/>
          </a:p>
        </p:txBody>
      </p:sp>
      <p:sp>
        <p:nvSpPr>
          <p:cNvPr id="3" name="Text Placeholder 2"/>
          <p:cNvSpPr>
            <a:spLocks noGrp="1"/>
          </p:cNvSpPr>
          <p:nvPr>
            <p:ph type="body" sz="quarter" idx="10"/>
          </p:nvPr>
        </p:nvSpPr>
        <p:spPr>
          <a:xfrm>
            <a:off x="519112" y="1447799"/>
            <a:ext cx="11149013" cy="5250668"/>
          </a:xfrm>
        </p:spPr>
        <p:txBody>
          <a:bodyPr/>
          <a:lstStyle/>
          <a:p>
            <a:r>
              <a:rPr lang="en-US" dirty="0" smtClean="0"/>
              <a:t>Constraints come from many places</a:t>
            </a:r>
          </a:p>
          <a:p>
            <a:pPr lvl="1"/>
            <a:r>
              <a:rPr lang="en-US" dirty="0" smtClean="0"/>
              <a:t>Competitive</a:t>
            </a:r>
          </a:p>
          <a:p>
            <a:pPr lvl="1"/>
            <a:r>
              <a:rPr lang="en-US" dirty="0" smtClean="0"/>
              <a:t>Regulatory</a:t>
            </a:r>
          </a:p>
          <a:p>
            <a:pPr lvl="1"/>
            <a:r>
              <a:rPr lang="en-US" dirty="0" smtClean="0"/>
              <a:t>Business</a:t>
            </a:r>
          </a:p>
          <a:p>
            <a:pPr lvl="1"/>
            <a:r>
              <a:rPr lang="en-US" dirty="0" smtClean="0"/>
              <a:t>Budget</a:t>
            </a:r>
          </a:p>
          <a:p>
            <a:pPr lvl="1"/>
            <a:r>
              <a:rPr lang="en-US" dirty="0" smtClean="0"/>
              <a:t>Etc.</a:t>
            </a:r>
          </a:p>
          <a:p>
            <a:pPr lvl="1"/>
            <a:endParaRPr lang="en-US" dirty="0" smtClean="0"/>
          </a:p>
          <a:p>
            <a:r>
              <a:rPr lang="en-US" dirty="0" smtClean="0"/>
              <a:t>They can effect cost drastically</a:t>
            </a:r>
          </a:p>
          <a:p>
            <a:pPr lvl="1"/>
            <a:r>
              <a:rPr lang="en-US" i="1" dirty="0" smtClean="0"/>
              <a:t>Compute example</a:t>
            </a:r>
            <a:r>
              <a:rPr lang="en-US" dirty="0" smtClean="0"/>
              <a:t>: Need to encrypt information at rest</a:t>
            </a:r>
          </a:p>
          <a:p>
            <a:pPr lvl="1"/>
            <a:r>
              <a:rPr lang="en-US" i="1" dirty="0" smtClean="0"/>
              <a:t>Storage example</a:t>
            </a:r>
            <a:r>
              <a:rPr lang="en-US" dirty="0" smtClean="0"/>
              <a:t>: Need to keep users’ data for 7 years</a:t>
            </a:r>
          </a:p>
          <a:p>
            <a:pPr lvl="1"/>
            <a:r>
              <a:rPr lang="en-US" i="1" dirty="0" smtClean="0"/>
              <a:t>Networking example</a:t>
            </a:r>
            <a:r>
              <a:rPr lang="en-US" dirty="0" smtClean="0"/>
              <a:t>: Data must reside in a certain geography</a:t>
            </a:r>
          </a:p>
        </p:txBody>
      </p:sp>
    </p:spTree>
    <p:extLst>
      <p:ext uri="{BB962C8B-B14F-4D97-AF65-F5344CB8AC3E}">
        <p14:creationId xmlns:p14="http://schemas.microsoft.com/office/powerpoint/2010/main" val="417356573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00100" y="3689160"/>
            <a:ext cx="7991475" cy="504825"/>
          </a:xfrm>
          <a:prstGeom prst="rect">
            <a:avLst/>
          </a:prstGeom>
          <a:solidFill>
            <a:srgbClr val="00B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a:xfrm>
            <a:off x="519112" y="228600"/>
            <a:ext cx="11149013" cy="1107996"/>
          </a:xfrm>
        </p:spPr>
        <p:txBody>
          <a:bodyPr/>
          <a:lstStyle/>
          <a:p>
            <a:pPr lvl="0"/>
            <a:r>
              <a:rPr lang="en-US" dirty="0" smtClean="0"/>
              <a:t>Constraints</a:t>
            </a:r>
            <a:br>
              <a:rPr lang="en-US" dirty="0" smtClean="0"/>
            </a:br>
            <a:r>
              <a:rPr lang="en-US" sz="3600" dirty="0">
                <a:solidFill>
                  <a:schemeClr val="accent1">
                    <a:alpha val="99000"/>
                  </a:schemeClr>
                </a:solidFill>
              </a:rPr>
              <a:t>Putting a cost </a:t>
            </a:r>
            <a:r>
              <a:rPr lang="en-US" sz="3600" dirty="0" smtClean="0">
                <a:solidFill>
                  <a:schemeClr val="accent1">
                    <a:alpha val="99000"/>
                  </a:schemeClr>
                </a:solidFill>
              </a:rPr>
              <a:t>on things you can’t avoid</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3" y="1665509"/>
            <a:ext cx="9655402" cy="3933384"/>
          </a:xfrm>
        </p:spPr>
        <p:txBody>
          <a:bodyPr/>
          <a:lstStyle/>
          <a:p>
            <a:pPr lvl="0"/>
            <a:r>
              <a:rPr lang="en-US" dirty="0" smtClean="0"/>
              <a:t>Understand the cost of each constraint</a:t>
            </a:r>
          </a:p>
          <a:p>
            <a:pPr lvl="1"/>
            <a:endParaRPr lang="en-US" dirty="0" smtClean="0"/>
          </a:p>
          <a:p>
            <a:r>
              <a:rPr lang="en-US" dirty="0" smtClean="0"/>
              <a:t>Plan for the optimal way to address constraints</a:t>
            </a:r>
          </a:p>
          <a:p>
            <a:r>
              <a:rPr lang="en-US" dirty="0" smtClean="0"/>
              <a:t>Devise a solution to each constraint</a:t>
            </a:r>
          </a:p>
          <a:p>
            <a:pPr lvl="1"/>
            <a:r>
              <a:rPr lang="en-US" dirty="0" smtClean="0"/>
              <a:t>This is a good time to assess fiscal feasibility!</a:t>
            </a:r>
          </a:p>
          <a:p>
            <a:pPr lvl="1"/>
            <a:endParaRPr lang="en-US" dirty="0" smtClean="0"/>
          </a:p>
          <a:p>
            <a:r>
              <a:rPr lang="en-US" dirty="0" smtClean="0"/>
              <a:t>Document the cost for each of the constraints, and the decisions made</a:t>
            </a:r>
          </a:p>
        </p:txBody>
      </p:sp>
      <p:grpSp>
        <p:nvGrpSpPr>
          <p:cNvPr id="21" name="Group 20"/>
          <p:cNvGrpSpPr/>
          <p:nvPr/>
        </p:nvGrpSpPr>
        <p:grpSpPr>
          <a:xfrm>
            <a:off x="10345003" y="1815152"/>
            <a:ext cx="1843822" cy="463883"/>
            <a:chOff x="2906" y="148261"/>
            <a:chExt cx="2916502" cy="1166601"/>
          </a:xfrm>
          <a:scene3d>
            <a:camera prst="orthographicFront"/>
            <a:lightRig rig="threePt" dir="t">
              <a:rot lat="0" lon="0" rev="7500000"/>
            </a:lightRig>
          </a:scene3d>
        </p:grpSpPr>
        <p:sp>
          <p:nvSpPr>
            <p:cNvPr id="22" name="Pentagon 21"/>
            <p:cNvSpPr/>
            <p:nvPr/>
          </p:nvSpPr>
          <p:spPr>
            <a:xfrm>
              <a:off x="2906" y="148261"/>
              <a:ext cx="2916502" cy="1166601"/>
            </a:xfrm>
            <a:prstGeom prst="homePlate">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23" name="Pentagon 4"/>
            <p:cNvSpPr/>
            <p:nvPr/>
          </p:nvSpPr>
          <p:spPr>
            <a:xfrm>
              <a:off x="2906" y="148261"/>
              <a:ext cx="2624850"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76022"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Understand</a:t>
              </a:r>
              <a:endParaRPr lang="en-US" sz="2000" b="1" kern="1200" dirty="0">
                <a:solidFill>
                  <a:srgbClr val="0070C0"/>
                </a:solidFill>
                <a:effectLst/>
              </a:endParaRPr>
            </a:p>
          </p:txBody>
        </p:sp>
      </p:grpSp>
      <p:grpSp>
        <p:nvGrpSpPr>
          <p:cNvPr id="24" name="Group 23"/>
          <p:cNvGrpSpPr/>
          <p:nvPr/>
        </p:nvGrpSpPr>
        <p:grpSpPr>
          <a:xfrm>
            <a:off x="10345003" y="2756848"/>
            <a:ext cx="1843822" cy="463883"/>
            <a:chOff x="2336109" y="148261"/>
            <a:chExt cx="2916502" cy="1166601"/>
          </a:xfrm>
          <a:scene3d>
            <a:camera prst="orthographicFront"/>
            <a:lightRig rig="threePt" dir="t">
              <a:rot lat="0" lon="0" rev="7500000"/>
            </a:lightRig>
          </a:scene3d>
        </p:grpSpPr>
        <p:sp>
          <p:nvSpPr>
            <p:cNvPr id="25" name="Chevron 24"/>
            <p:cNvSpPr/>
            <p:nvPr/>
          </p:nvSpPr>
          <p:spPr>
            <a:xfrm>
              <a:off x="2336109" y="148261"/>
              <a:ext cx="2916502" cy="1166601"/>
            </a:xfrm>
            <a:prstGeom prst="chevron">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26" name="Chevron 4"/>
            <p:cNvSpPr/>
            <p:nvPr/>
          </p:nvSpPr>
          <p:spPr>
            <a:xfrm>
              <a:off x="2919410" y="148261"/>
              <a:ext cx="1749901"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2017"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Plan</a:t>
              </a:r>
              <a:endParaRPr lang="en-US" sz="2000" b="1" kern="1200" dirty="0">
                <a:solidFill>
                  <a:srgbClr val="0070C0"/>
                </a:solidFill>
                <a:effectLst/>
              </a:endParaRPr>
            </a:p>
          </p:txBody>
        </p:sp>
      </p:grpSp>
      <p:grpSp>
        <p:nvGrpSpPr>
          <p:cNvPr id="27" name="Group 26"/>
          <p:cNvGrpSpPr/>
          <p:nvPr/>
        </p:nvGrpSpPr>
        <p:grpSpPr>
          <a:xfrm>
            <a:off x="10345003" y="3630303"/>
            <a:ext cx="1843822" cy="463883"/>
            <a:chOff x="4669311" y="148261"/>
            <a:chExt cx="2916502" cy="1166601"/>
          </a:xfrm>
          <a:scene3d>
            <a:camera prst="orthographicFront"/>
            <a:lightRig rig="threePt" dir="t">
              <a:rot lat="0" lon="0" rev="7500000"/>
            </a:lightRig>
          </a:scene3d>
        </p:grpSpPr>
        <p:sp>
          <p:nvSpPr>
            <p:cNvPr id="28" name="Chevron 27"/>
            <p:cNvSpPr/>
            <p:nvPr/>
          </p:nvSpPr>
          <p:spPr>
            <a:xfrm>
              <a:off x="4669311" y="148261"/>
              <a:ext cx="2916502" cy="1166601"/>
            </a:xfrm>
            <a:prstGeom prst="chevron">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29" name="Chevron 4"/>
            <p:cNvSpPr/>
            <p:nvPr/>
          </p:nvSpPr>
          <p:spPr>
            <a:xfrm>
              <a:off x="5252612" y="148261"/>
              <a:ext cx="1749901"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2017"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Solve</a:t>
              </a:r>
            </a:p>
          </p:txBody>
        </p:sp>
      </p:grpSp>
      <p:grpSp>
        <p:nvGrpSpPr>
          <p:cNvPr id="30" name="Group 29"/>
          <p:cNvGrpSpPr/>
          <p:nvPr/>
        </p:nvGrpSpPr>
        <p:grpSpPr>
          <a:xfrm>
            <a:off x="10345003" y="5261353"/>
            <a:ext cx="1843822" cy="463883"/>
            <a:chOff x="7002513" y="148261"/>
            <a:chExt cx="2916502" cy="1166601"/>
          </a:xfrm>
          <a:scene3d>
            <a:camera prst="orthographicFront"/>
            <a:lightRig rig="threePt" dir="t">
              <a:rot lat="0" lon="0" rev="7500000"/>
            </a:lightRig>
          </a:scene3d>
        </p:grpSpPr>
        <p:sp>
          <p:nvSpPr>
            <p:cNvPr id="31" name="Chevron 30"/>
            <p:cNvSpPr/>
            <p:nvPr/>
          </p:nvSpPr>
          <p:spPr>
            <a:xfrm>
              <a:off x="7002513" y="148261"/>
              <a:ext cx="2916502" cy="1166601"/>
            </a:xfrm>
            <a:prstGeom prst="chevron">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32" name="Chevron 4"/>
            <p:cNvSpPr/>
            <p:nvPr/>
          </p:nvSpPr>
          <p:spPr>
            <a:xfrm>
              <a:off x="7585814" y="148261"/>
              <a:ext cx="1749901" cy="11666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2017" tIns="88011" rIns="44006" bIns="88011" numCol="1" spcCol="1270" anchor="ctr" anchorCtr="0">
              <a:noAutofit/>
            </a:bodyPr>
            <a:lstStyle/>
            <a:p>
              <a:pPr lvl="0" algn="ctr" defTabSz="1466850">
                <a:lnSpc>
                  <a:spcPct val="90000"/>
                </a:lnSpc>
                <a:spcBef>
                  <a:spcPct val="0"/>
                </a:spcBef>
                <a:spcAft>
                  <a:spcPct val="35000"/>
                </a:spcAft>
              </a:pPr>
              <a:r>
                <a:rPr lang="en-US" sz="2000" b="1" kern="1200" dirty="0" smtClean="0">
                  <a:solidFill>
                    <a:srgbClr val="0070C0"/>
                  </a:solidFill>
                  <a:effectLst/>
                </a:rPr>
                <a:t>Review</a:t>
              </a:r>
            </a:p>
          </p:txBody>
        </p:sp>
      </p:grpSp>
    </p:spTree>
    <p:extLst>
      <p:ext uri="{BB962C8B-B14F-4D97-AF65-F5344CB8AC3E}">
        <p14:creationId xmlns:p14="http://schemas.microsoft.com/office/powerpoint/2010/main" val="7044116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Orientation: Focusing </a:t>
            </a:r>
            <a:r>
              <a:rPr lang="en-US" dirty="0" smtClean="0"/>
              <a:t>on Value</a:t>
            </a:r>
            <a:endParaRPr lang="en-US" dirty="0"/>
          </a:p>
        </p:txBody>
      </p:sp>
      <p:sp>
        <p:nvSpPr>
          <p:cNvPr id="3" name="Text Placeholder 2"/>
          <p:cNvSpPr>
            <a:spLocks noGrp="1"/>
          </p:cNvSpPr>
          <p:nvPr>
            <p:ph type="body" sz="quarter" idx="10"/>
          </p:nvPr>
        </p:nvSpPr>
        <p:spPr>
          <a:xfrm>
            <a:off x="519112" y="1447799"/>
            <a:ext cx="11149013" cy="4757792"/>
          </a:xfrm>
        </p:spPr>
        <p:txBody>
          <a:bodyPr>
            <a:normAutofit/>
          </a:bodyPr>
          <a:lstStyle/>
          <a:p>
            <a:r>
              <a:rPr lang="en-US" sz="3600" dirty="0"/>
              <a:t>N</a:t>
            </a:r>
            <a:r>
              <a:rPr lang="en-US" sz="3600" dirty="0" smtClean="0"/>
              <a:t>ot just about lowering cost</a:t>
            </a:r>
          </a:p>
          <a:p>
            <a:pPr lvl="1"/>
            <a:r>
              <a:rPr lang="en-US" sz="3200" dirty="0" smtClean="0"/>
              <a:t>Cost limits are </a:t>
            </a:r>
            <a:r>
              <a:rPr lang="en-US" sz="3200" i="1" u="sng" dirty="0" smtClean="0"/>
              <a:t>Constraints</a:t>
            </a:r>
          </a:p>
          <a:p>
            <a:pPr lvl="1"/>
            <a:r>
              <a:rPr lang="en-US" sz="3200" dirty="0" smtClean="0"/>
              <a:t>Constraints can be negotiated / managed</a:t>
            </a:r>
          </a:p>
          <a:p>
            <a:pPr lvl="1"/>
            <a:endParaRPr lang="en-US" sz="3200" dirty="0" smtClean="0"/>
          </a:p>
          <a:p>
            <a:r>
              <a:rPr lang="en-US" sz="3600" dirty="0" smtClean="0"/>
              <a:t>Mainly about maximizing your investment</a:t>
            </a:r>
          </a:p>
          <a:p>
            <a:pPr lvl="1"/>
            <a:r>
              <a:rPr lang="en-US" sz="3200" dirty="0" smtClean="0"/>
              <a:t>Maximizing value is a </a:t>
            </a:r>
            <a:r>
              <a:rPr lang="en-US" sz="3200" i="1" u="sng" dirty="0" smtClean="0"/>
              <a:t>Quality Attribute</a:t>
            </a:r>
            <a:endParaRPr lang="en-US" sz="3200" i="1" u="sng" dirty="0"/>
          </a:p>
        </p:txBody>
      </p:sp>
    </p:spTree>
    <p:extLst>
      <p:ext uri="{BB962C8B-B14F-4D97-AF65-F5344CB8AC3E}">
        <p14:creationId xmlns:p14="http://schemas.microsoft.com/office/powerpoint/2010/main" val="185864055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Requirements &amp; Cost</a:t>
            </a:r>
            <a:br>
              <a:rPr lang="en-US" dirty="0" smtClean="0"/>
            </a:br>
            <a:r>
              <a:rPr lang="en-US" sz="3600" dirty="0" smtClean="0">
                <a:solidFill>
                  <a:schemeClr val="accent1">
                    <a:alpha val="99000"/>
                  </a:schemeClr>
                </a:solidFill>
              </a:rPr>
              <a:t>Key takeaways</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510863"/>
            <a:ext cx="11149013" cy="1973561"/>
          </a:xfrm>
        </p:spPr>
        <p:txBody>
          <a:bodyPr/>
          <a:lstStyle/>
          <a:p>
            <a:r>
              <a:rPr lang="en-US" dirty="0" smtClean="0"/>
              <a:t>Understand the cost of</a:t>
            </a:r>
          </a:p>
          <a:p>
            <a:pPr lvl="1"/>
            <a:r>
              <a:rPr lang="en-US" dirty="0" smtClean="0"/>
              <a:t>Functional Requirements</a:t>
            </a:r>
          </a:p>
          <a:p>
            <a:pPr lvl="1"/>
            <a:r>
              <a:rPr lang="en-US" dirty="0" smtClean="0"/>
              <a:t>Non-Functional Requirements</a:t>
            </a:r>
          </a:p>
          <a:p>
            <a:pPr lvl="1"/>
            <a:r>
              <a:rPr lang="en-US" dirty="0" smtClean="0"/>
              <a:t>Constrains</a:t>
            </a:r>
          </a:p>
          <a:p>
            <a:pPr lvl="1"/>
            <a:endParaRPr lang="en-US" dirty="0" smtClean="0"/>
          </a:p>
          <a:p>
            <a:r>
              <a:rPr lang="en-US" dirty="0" smtClean="0"/>
              <a:t>Consider tradeoffs and plan mitigations</a:t>
            </a:r>
          </a:p>
          <a:p>
            <a:pPr lvl="1"/>
            <a:endParaRPr lang="en-US" dirty="0" smtClean="0"/>
          </a:p>
          <a:p>
            <a:r>
              <a:rPr lang="en-US" dirty="0" smtClean="0"/>
              <a:t>Make cost-impact an integral part of project documents</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9548" y="2436160"/>
            <a:ext cx="10892852" cy="1523497"/>
          </a:xfrm>
        </p:spPr>
        <p:txBody>
          <a:bodyPr/>
          <a:lstStyle/>
          <a:p>
            <a:r>
              <a:rPr lang="en-US" b="1" dirty="0"/>
              <a:t>DPA307 - Cost Oriented Development</a:t>
            </a:r>
          </a:p>
        </p:txBody>
      </p:sp>
      <p:graphicFrame>
        <p:nvGraphicFramePr>
          <p:cNvPr id="5" name="Table 4"/>
          <p:cNvGraphicFramePr>
            <a:graphicFrameLocks noGrp="1"/>
          </p:cNvGraphicFramePr>
          <p:nvPr>
            <p:extLst>
              <p:ext uri="{D42A27DB-BD31-4B8C-83A1-F6EECF244321}">
                <p14:modId xmlns:p14="http://schemas.microsoft.com/office/powerpoint/2010/main" val="4010901004"/>
              </p:ext>
            </p:extLst>
          </p:nvPr>
        </p:nvGraphicFramePr>
        <p:xfrm>
          <a:off x="853440" y="5408679"/>
          <a:ext cx="5047488" cy="1036320"/>
        </p:xfrm>
        <a:graphic>
          <a:graphicData uri="http://schemas.openxmlformats.org/drawingml/2006/table">
            <a:tbl>
              <a:tblPr firstRow="1" bandRow="1">
                <a:tableStyleId>{2D5ABB26-0587-4C30-8999-92F81FD0307C}</a:tableStyleId>
              </a:tblPr>
              <a:tblGrid>
                <a:gridCol w="2501684"/>
                <a:gridCol w="2545804"/>
              </a:tblGrid>
              <a:tr h="37084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800" b="1" dirty="0" smtClean="0"/>
                        <a:t>Shy Cohen</a:t>
                      </a:r>
                    </a:p>
                  </a:txBody>
                  <a:tcPr/>
                </a:tc>
                <a:tc>
                  <a:txBody>
                    <a:bodyPr/>
                    <a:lstStyle/>
                    <a:p>
                      <a:pPr algn="ctr"/>
                      <a:r>
                        <a:rPr lang="en-US" sz="2800" b="1" dirty="0" smtClean="0"/>
                        <a:t>Alon Fliess</a:t>
                      </a:r>
                    </a:p>
                  </a:txBody>
                  <a:tcPr/>
                </a:tc>
              </a:tr>
              <a:tr h="370840">
                <a:tc>
                  <a:txBody>
                    <a:bodyPr/>
                    <a:lstStyle/>
                    <a:p>
                      <a:pPr algn="ctr"/>
                      <a:r>
                        <a:rPr lang="en-US" sz="2800" b="1" dirty="0" smtClean="0"/>
                        <a:t>CEO</a:t>
                      </a:r>
                      <a:endParaRPr lang="en-US" sz="2800" b="1" dirty="0"/>
                    </a:p>
                  </a:txBody>
                  <a:tcPr/>
                </a:tc>
                <a:tc>
                  <a:txBody>
                    <a:bodyPr/>
                    <a:lstStyle/>
                    <a:p>
                      <a:pPr algn="ctr"/>
                      <a:r>
                        <a:rPr lang="en-US" sz="2800" b="1" dirty="0" smtClean="0"/>
                        <a:t>CTO</a:t>
                      </a:r>
                      <a:endParaRPr lang="en-US" sz="2800" b="1" dirty="0"/>
                    </a:p>
                  </a:txBody>
                  <a:tcPr/>
                </a:tc>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309" y="3709557"/>
            <a:ext cx="4526748" cy="200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466561938"/>
              </p:ext>
            </p:extLst>
          </p:nvPr>
        </p:nvGraphicFramePr>
        <p:xfrm>
          <a:off x="1780033" y="568559"/>
          <a:ext cx="8302751" cy="4706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951917" y="1013161"/>
            <a:ext cx="966611" cy="1477328"/>
          </a:xfrm>
          <a:prstGeom prst="rect">
            <a:avLst/>
          </a:prstGeom>
          <a:noFill/>
        </p:spPr>
        <p:txBody>
          <a:bodyPr wrap="none" lIns="0" tIns="0" rIns="0" bIns="0" rtlCol="0">
            <a:spAutoFit/>
          </a:bodyPr>
          <a:lstStyle/>
          <a:p>
            <a:r>
              <a:rPr lang="en-US" sz="9600" dirty="0" smtClean="0">
                <a:ln>
                  <a:solidFill>
                    <a:srgbClr val="FFFF00"/>
                  </a:solidFill>
                </a:ln>
                <a:solidFill>
                  <a:srgbClr val="429A16"/>
                </a:solidFill>
                <a:sym typeface="Wingdings"/>
              </a:rPr>
              <a:t></a:t>
            </a:r>
            <a:endParaRPr lang="en-US" sz="9600" dirty="0" smtClean="0">
              <a:ln>
                <a:solidFill>
                  <a:srgbClr val="FFFF00"/>
                </a:solidFill>
              </a:ln>
              <a:solidFill>
                <a:srgbClr val="429A16"/>
              </a:solidFill>
            </a:endParaRPr>
          </a:p>
        </p:txBody>
      </p:sp>
    </p:spTree>
    <p:extLst>
      <p:ext uri="{BB962C8B-B14F-4D97-AF65-F5344CB8AC3E}">
        <p14:creationId xmlns:p14="http://schemas.microsoft.com/office/powerpoint/2010/main" val="323301824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1107996"/>
          </a:xfrm>
        </p:spPr>
        <p:txBody>
          <a:bodyPr/>
          <a:lstStyle/>
          <a:p>
            <a:r>
              <a:rPr lang="en-US" dirty="0" smtClean="0"/>
              <a:t>Understanding Your Application</a:t>
            </a:r>
            <a:br>
              <a:rPr lang="en-US" dirty="0" smtClean="0"/>
            </a:br>
            <a:r>
              <a:rPr lang="en-US" sz="3600" dirty="0" smtClean="0">
                <a:solidFill>
                  <a:schemeClr val="accent1">
                    <a:alpha val="99000"/>
                  </a:schemeClr>
                </a:solidFill>
              </a:rPr>
              <a:t>Your application’s component utilization characteristics</a:t>
            </a:r>
            <a:endParaRPr lang="en-US" sz="3600" dirty="0">
              <a:solidFill>
                <a:schemeClr val="accent1">
                  <a:alpha val="99000"/>
                </a:schemeClr>
              </a:solidFill>
            </a:endParaRPr>
          </a:p>
        </p:txBody>
      </p:sp>
      <p:pic>
        <p:nvPicPr>
          <p:cNvPr id="1028" name="Picture 4" descr="http://www.cksinfo.com/clipart/electronics/computers/cpus/intel/intel-celeron-d.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400" b="94000" l="3191" r="95745">
                        <a14:foregroundMark x1="6738" y1="42400" x2="6738" y2="42400"/>
                        <a14:foregroundMark x1="85461" y1="45600" x2="85461" y2="45600"/>
                        <a14:foregroundMark x1="92553" y1="52000" x2="92553" y2="52000"/>
                        <a14:foregroundMark x1="79787" y1="66400" x2="79787" y2="66400"/>
                        <a14:foregroundMark x1="77305" y1="69200" x2="77305" y2="69200"/>
                        <a14:foregroundMark x1="42908" y1="94000" x2="42908" y2="94000"/>
                        <a14:foregroundMark x1="41844" y1="82800" x2="41844" y2="82800"/>
                        <a14:foregroundMark x1="54965" y1="6400" x2="54965" y2="6400"/>
                        <a14:foregroundMark x1="96099" y1="52800" x2="96099" y2="52800"/>
                        <a14:foregroundMark x1="3191" y1="39600" x2="3191" y2="39600"/>
                      </a14:backgroundRemoval>
                    </a14:imgEffect>
                  </a14:imgLayer>
                </a14:imgProps>
              </a:ext>
              <a:ext uri="{28A0092B-C50C-407E-A947-70E740481C1C}">
                <a14:useLocalDpi xmlns:a14="http://schemas.microsoft.com/office/drawing/2010/main" val="0"/>
              </a:ext>
            </a:extLst>
          </a:blip>
          <a:srcRect/>
          <a:stretch>
            <a:fillRect/>
          </a:stretch>
        </p:blipFill>
        <p:spPr bwMode="auto">
          <a:xfrm>
            <a:off x="3258184" y="1494695"/>
            <a:ext cx="2184752" cy="19368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524831" y="1494695"/>
            <a:ext cx="2868551" cy="2182756"/>
            <a:chOff x="5036391" y="1408632"/>
            <a:chExt cx="4530440" cy="2914651"/>
          </a:xfrm>
        </p:grpSpPr>
        <p:pic>
          <p:nvPicPr>
            <p:cNvPr id="1030" name="Picture 6" descr="http://www.cksinfo.com/clipart/electronics/computers/memories/ddr-ram.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934" b="92336" l="5250" r="96750">
                          <a14:foregroundMark x1="12000" y1="71168" x2="39500" y2="47810"/>
                          <a14:foregroundMark x1="5250" y1="70803" x2="14750" y2="87591"/>
                          <a14:foregroundMark x1="15250" y1="92336" x2="15250" y2="92336"/>
                          <a14:foregroundMark x1="92750" y1="26277" x2="88250" y2="14964"/>
                          <a14:foregroundMark x1="83000" y1="7299" x2="81000" y2="12409"/>
                          <a14:foregroundMark x1="96750" y1="25182" x2="96750" y2="25182"/>
                          <a14:foregroundMark x1="21500" y1="54380" x2="21500" y2="54380"/>
                        </a14:backgroundRemoval>
                      </a14:imgEffect>
                    </a14:imgLayer>
                  </a14:imgProps>
                </a:ext>
                <a:ext uri="{28A0092B-C50C-407E-A947-70E740481C1C}">
                  <a14:useLocalDpi xmlns:a14="http://schemas.microsoft.com/office/drawing/2010/main" val="0"/>
                </a:ext>
              </a:extLst>
            </a:blip>
            <a:srcRect/>
            <a:stretch>
              <a:fillRect/>
            </a:stretch>
          </p:blipFill>
          <p:spPr bwMode="auto">
            <a:xfrm>
              <a:off x="5036391" y="1408632"/>
              <a:ext cx="3810000" cy="26098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6" descr="http://www.cksinfo.com/clipart/electronics/computers/memories/ddr-ram.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934" b="92336" l="5250" r="96750">
                          <a14:foregroundMark x1="12000" y1="71168" x2="39500" y2="47810"/>
                          <a14:foregroundMark x1="5250" y1="70803" x2="14750" y2="87591"/>
                          <a14:foregroundMark x1="15250" y1="92336" x2="15250" y2="92336"/>
                          <a14:foregroundMark x1="92750" y1="26277" x2="88250" y2="14964"/>
                          <a14:foregroundMark x1="83000" y1="7299" x2="81000" y2="12409"/>
                          <a14:foregroundMark x1="96750" y1="25182" x2="96750" y2="25182"/>
                          <a14:foregroundMark x1="21500" y1="54380" x2="21500" y2="54380"/>
                        </a14:backgroundRemoval>
                      </a14:imgEffect>
                    </a14:imgLayer>
                  </a14:imgProps>
                </a:ext>
                <a:ext uri="{28A0092B-C50C-407E-A947-70E740481C1C}">
                  <a14:useLocalDpi xmlns:a14="http://schemas.microsoft.com/office/drawing/2010/main" val="0"/>
                </a:ext>
              </a:extLst>
            </a:blip>
            <a:srcRect/>
            <a:stretch>
              <a:fillRect/>
            </a:stretch>
          </p:blipFill>
          <p:spPr bwMode="auto">
            <a:xfrm>
              <a:off x="5396611" y="1561032"/>
              <a:ext cx="3810000" cy="26098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6" descr="http://www.cksinfo.com/clipart/electronics/computers/memories/ddr-ram.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934" b="92336" l="5250" r="96750">
                          <a14:foregroundMark x1="12000" y1="71168" x2="39500" y2="47810"/>
                          <a14:foregroundMark x1="5250" y1="70803" x2="14750" y2="87591"/>
                          <a14:foregroundMark x1="15250" y1="92336" x2="15250" y2="92336"/>
                          <a14:foregroundMark x1="92750" y1="26277" x2="88250" y2="14964"/>
                          <a14:foregroundMark x1="83000" y1="7299" x2="81000" y2="12409"/>
                          <a14:foregroundMark x1="96750" y1="25182" x2="96750" y2="25182"/>
                          <a14:foregroundMark x1="21500" y1="54380" x2="21500" y2="54380"/>
                        </a14:backgroundRemoval>
                      </a14:imgEffect>
                    </a14:imgLayer>
                  </a14:imgProps>
                </a:ext>
                <a:ext uri="{28A0092B-C50C-407E-A947-70E740481C1C}">
                  <a14:useLocalDpi xmlns:a14="http://schemas.microsoft.com/office/drawing/2010/main" val="0"/>
                </a:ext>
              </a:extLst>
            </a:blip>
            <a:srcRect/>
            <a:stretch>
              <a:fillRect/>
            </a:stretch>
          </p:blipFill>
          <p:spPr bwMode="auto">
            <a:xfrm>
              <a:off x="5756831" y="1713432"/>
              <a:ext cx="3810000" cy="26098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pic>
        <p:nvPicPr>
          <p:cNvPr id="1032" name="Picture 8" descr="http://www.cksinfo.com/clipart/electronics/computers/cables/cat5-network-cable.pn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550" b="89963" l="2381" r="92857">
                        <a14:foregroundMark x1="6190" y1="81413" x2="11667" y2="61710"/>
                        <a14:foregroundMark x1="89048" y1="85874" x2="89048" y2="74349"/>
                        <a14:foregroundMark x1="88571" y1="86245" x2="87619" y2="73978"/>
                        <a14:foregroundMark x1="88571" y1="85502" x2="87381" y2="72491"/>
                        <a14:foregroundMark x1="90714" y1="82156" x2="90714" y2="69888"/>
                        <a14:foregroundMark x1="3333" y1="82156" x2="6429" y2="71375"/>
                        <a14:foregroundMark x1="80952" y1="71004" x2="83571" y2="64312"/>
                        <a14:foregroundMark x1="89048" y1="87732" x2="90476" y2="87732"/>
                        <a14:foregroundMark x1="91667" y1="89591" x2="91190" y2="85130"/>
                        <a14:foregroundMark x1="91429" y1="84758" x2="93095" y2="75465"/>
                        <a14:foregroundMark x1="87381" y1="85502" x2="87143" y2="76952"/>
                        <a14:foregroundMark x1="5000" y1="87732" x2="8333" y2="87361"/>
                        <a14:foregroundMark x1="8333" y1="86989" x2="13095" y2="78067"/>
                        <a14:foregroundMark x1="8571" y1="86989" x2="12619" y2="77323"/>
                        <a14:foregroundMark x1="40000" y1="10037" x2="67381" y2="8550"/>
                        <a14:backgroundMark x1="40238" y1="37918" x2="62619" y2="43123"/>
                        <a14:backgroundMark x1="39762" y1="32714" x2="30000" y2="36059"/>
                        <a14:backgroundMark x1="71905" y1="70260" x2="77619" y2="66914"/>
                        <a14:backgroundMark x1="81190" y1="74349" x2="84048" y2="70260"/>
                        <a14:backgroundMark x1="84762" y1="60967" x2="84524" y2="55019"/>
                        <a14:backgroundMark x1="71190" y1="71747" x2="65952" y2="72119"/>
                        <a14:backgroundMark x1="80476" y1="63197" x2="78095" y2="65428"/>
                        <a14:backgroundMark x1="81190" y1="62454" x2="81429" y2="63569"/>
                        <a14:backgroundMark x1="81429" y1="61338" x2="80952" y2="61338"/>
                        <a14:backgroundMark x1="72143" y1="79182" x2="58810" y2="79554"/>
                        <a14:backgroundMark x1="54048" y1="78067" x2="38095" y2="70632"/>
                        <a14:backgroundMark x1="55476" y1="71747" x2="52619" y2="70632"/>
                        <a14:backgroundMark x1="51667" y1="70632" x2="51190" y2="70260"/>
                        <a14:backgroundMark x1="34524" y1="54647" x2="29762" y2="50186"/>
                        <a14:backgroundMark x1="29048" y1="50186" x2="27619" y2="47212"/>
                        <a14:backgroundMark x1="21667" y1="32714" x2="22381" y2="28625"/>
                        <a14:backgroundMark x1="72619" y1="32342" x2="76905" y2="38290"/>
                        <a14:backgroundMark x1="78095" y1="40892" x2="77619" y2="40149"/>
                        <a14:backgroundMark x1="60476" y1="65428" x2="60476" y2="65428"/>
                        <a14:backgroundMark x1="61429" y1="65428" x2="61429" y2="65428"/>
                        <a14:backgroundMark x1="62619" y1="65428" x2="62619" y2="65428"/>
                        <a14:backgroundMark x1="63095" y1="65056" x2="63095" y2="65056"/>
                        <a14:backgroundMark x1="63571" y1="65056" x2="63571" y2="65056"/>
                        <a14:backgroundMark x1="59524" y1="65428" x2="59524" y2="65428"/>
                        <a14:backgroundMark x1="58810" y1="65799" x2="58810" y2="65799"/>
                        <a14:backgroundMark x1="64048" y1="65056" x2="64048" y2="65056"/>
                        <a14:backgroundMark x1="42857" y1="21561" x2="42857" y2="21561"/>
                        <a14:backgroundMark x1="43810" y1="21561" x2="43810" y2="21561"/>
                        <a14:backgroundMark x1="41905" y1="21933" x2="41905" y2="21933"/>
                        <a14:backgroundMark x1="42619" y1="15242" x2="42619" y2="15242"/>
                        <a14:backgroundMark x1="46190" y1="14870" x2="46190" y2="14870"/>
                        <a14:backgroundMark x1="44524" y1="15613" x2="44524" y2="15613"/>
                      </a14:backgroundRemoval>
                    </a14:imgEffect>
                  </a14:imgLayer>
                </a14:imgProps>
              </a:ext>
              <a:ext uri="{28A0092B-C50C-407E-A947-70E740481C1C}">
                <a14:useLocalDpi xmlns:a14="http://schemas.microsoft.com/office/drawing/2010/main" val="0"/>
              </a:ext>
            </a:extLst>
          </a:blip>
          <a:srcRect/>
          <a:stretch>
            <a:fillRect/>
          </a:stretch>
        </p:blipFill>
        <p:spPr bwMode="auto">
          <a:xfrm>
            <a:off x="6936969" y="4067174"/>
            <a:ext cx="4000500" cy="2562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http://www.cksinfo.com/clipart/electronics/computers/drives/hard-drive-internal-large.pn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018" b="95067" l="3200" r="97200">
                        <a14:foregroundMark x1="49400" y1="8744" x2="53800" y2="3812"/>
                        <a14:foregroundMark x1="56800" y1="4933" x2="53600" y2="2242"/>
                        <a14:foregroundMark x1="11600" y1="51794" x2="3200" y2="62332"/>
                        <a14:foregroundMark x1="47600" y1="95291" x2="57000" y2="86323"/>
                        <a14:foregroundMark x1="87400" y1="46637" x2="97200" y2="35650"/>
                        <a14:foregroundMark x1="34200" y1="24215" x2="32000" y2="27578"/>
                        <a14:foregroundMark x1="31800" y1="26682" x2="34400" y2="23318"/>
                      </a14:backgroundRemoval>
                    </a14:imgEffect>
                  </a14:imgLayer>
                </a14:imgProps>
              </a:ext>
              <a:ext uri="{28A0092B-C50C-407E-A947-70E740481C1C}">
                <a14:useLocalDpi xmlns:a14="http://schemas.microsoft.com/office/drawing/2010/main" val="0"/>
              </a:ext>
            </a:extLst>
          </a:blip>
          <a:srcRect/>
          <a:stretch>
            <a:fillRect/>
          </a:stretch>
        </p:blipFill>
        <p:spPr bwMode="auto">
          <a:xfrm>
            <a:off x="1232147" y="3847776"/>
            <a:ext cx="3118413" cy="27816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7792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Understanding Your Application</a:t>
            </a:r>
            <a:br>
              <a:rPr lang="en-US" dirty="0" smtClean="0"/>
            </a:br>
            <a:r>
              <a:rPr lang="en-US" sz="3600" dirty="0" smtClean="0">
                <a:solidFill>
                  <a:schemeClr val="accent1">
                    <a:alpha val="99000"/>
                  </a:schemeClr>
                </a:solidFill>
              </a:rPr>
              <a:t>Computational requirements</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646579"/>
            <a:ext cx="11149013" cy="2068259"/>
          </a:xfrm>
        </p:spPr>
        <p:txBody>
          <a:bodyPr/>
          <a:lstStyle/>
          <a:p>
            <a:r>
              <a:rPr lang="en-US" dirty="0" smtClean="0"/>
              <a:t>Is your Application CPU bound?</a:t>
            </a:r>
          </a:p>
          <a:p>
            <a:r>
              <a:rPr lang="en-US" dirty="0" smtClean="0"/>
              <a:t>Does it have constant load?</a:t>
            </a:r>
          </a:p>
          <a:p>
            <a:r>
              <a:rPr lang="en-US" dirty="0" smtClean="0"/>
              <a:t>Does the load change or fluctuate over time?</a:t>
            </a:r>
          </a:p>
          <a:p>
            <a:r>
              <a:rPr lang="en-US" dirty="0"/>
              <a:t>Can you benefit from </a:t>
            </a:r>
            <a:r>
              <a:rPr lang="en-US" dirty="0" smtClean="0"/>
              <a:t>throttling? Elasticity?</a:t>
            </a:r>
            <a:endParaRPr lang="en-US" dirty="0"/>
          </a:p>
        </p:txBody>
      </p:sp>
      <p:grpSp>
        <p:nvGrpSpPr>
          <p:cNvPr id="9" name="Group 8"/>
          <p:cNvGrpSpPr/>
          <p:nvPr/>
        </p:nvGrpSpPr>
        <p:grpSpPr>
          <a:xfrm>
            <a:off x="9260958" y="2379204"/>
            <a:ext cx="2525712" cy="1954494"/>
            <a:chOff x="5036391" y="1408632"/>
            <a:chExt cx="4530440" cy="2914651"/>
          </a:xfrm>
        </p:grpSpPr>
        <p:pic>
          <p:nvPicPr>
            <p:cNvPr id="10" name="Picture 6" descr="http://www.cksinfo.com/clipart/electronics/computers/memories/ddr-ram.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34" b="92336" l="5250" r="96750">
                          <a14:foregroundMark x1="12000" y1="71168" x2="39500" y2="47810"/>
                          <a14:foregroundMark x1="5250" y1="70803" x2="14750" y2="87591"/>
                          <a14:foregroundMark x1="15250" y1="92336" x2="15250" y2="92336"/>
                          <a14:foregroundMark x1="92750" y1="26277" x2="88250" y2="14964"/>
                          <a14:foregroundMark x1="83000" y1="7299" x2="81000" y2="12409"/>
                          <a14:foregroundMark x1="96750" y1="25182" x2="96750" y2="25182"/>
                          <a14:foregroundMark x1="21500" y1="54380" x2="21500" y2="54380"/>
                        </a14:backgroundRemoval>
                      </a14:imgEffect>
                    </a14:imgLayer>
                  </a14:imgProps>
                </a:ext>
                <a:ext uri="{28A0092B-C50C-407E-A947-70E740481C1C}">
                  <a14:useLocalDpi xmlns:a14="http://schemas.microsoft.com/office/drawing/2010/main" val="0"/>
                </a:ext>
              </a:extLst>
            </a:blip>
            <a:srcRect/>
            <a:stretch>
              <a:fillRect/>
            </a:stretch>
          </p:blipFill>
          <p:spPr bwMode="auto">
            <a:xfrm>
              <a:off x="5036391" y="1408632"/>
              <a:ext cx="3810000" cy="26098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6" descr="http://www.cksinfo.com/clipart/electronics/computers/memories/ddr-ram.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34" b="92336" l="5250" r="96750">
                          <a14:foregroundMark x1="12000" y1="71168" x2="39500" y2="47810"/>
                          <a14:foregroundMark x1="5250" y1="70803" x2="14750" y2="87591"/>
                          <a14:foregroundMark x1="15250" y1="92336" x2="15250" y2="92336"/>
                          <a14:foregroundMark x1="92750" y1="26277" x2="88250" y2="14964"/>
                          <a14:foregroundMark x1="83000" y1="7299" x2="81000" y2="12409"/>
                          <a14:foregroundMark x1="96750" y1="25182" x2="96750" y2="25182"/>
                          <a14:foregroundMark x1="21500" y1="54380" x2="21500" y2="54380"/>
                        </a14:backgroundRemoval>
                      </a14:imgEffect>
                    </a14:imgLayer>
                  </a14:imgProps>
                </a:ext>
                <a:ext uri="{28A0092B-C50C-407E-A947-70E740481C1C}">
                  <a14:useLocalDpi xmlns:a14="http://schemas.microsoft.com/office/drawing/2010/main" val="0"/>
                </a:ext>
              </a:extLst>
            </a:blip>
            <a:srcRect/>
            <a:stretch>
              <a:fillRect/>
            </a:stretch>
          </p:blipFill>
          <p:spPr bwMode="auto">
            <a:xfrm>
              <a:off x="5396611" y="1561032"/>
              <a:ext cx="3810000" cy="26098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6" descr="http://www.cksinfo.com/clipart/electronics/computers/memories/ddr-ram.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34" b="92336" l="5250" r="96750">
                          <a14:foregroundMark x1="12000" y1="71168" x2="39500" y2="47810"/>
                          <a14:foregroundMark x1="5250" y1="70803" x2="14750" y2="87591"/>
                          <a14:foregroundMark x1="15250" y1="92336" x2="15250" y2="92336"/>
                          <a14:foregroundMark x1="92750" y1="26277" x2="88250" y2="14964"/>
                          <a14:foregroundMark x1="83000" y1="7299" x2="81000" y2="12409"/>
                          <a14:foregroundMark x1="96750" y1="25182" x2="96750" y2="25182"/>
                          <a14:foregroundMark x1="21500" y1="54380" x2="21500" y2="54380"/>
                        </a14:backgroundRemoval>
                      </a14:imgEffect>
                    </a14:imgLayer>
                  </a14:imgProps>
                </a:ext>
                <a:ext uri="{28A0092B-C50C-407E-A947-70E740481C1C}">
                  <a14:useLocalDpi xmlns:a14="http://schemas.microsoft.com/office/drawing/2010/main" val="0"/>
                </a:ext>
              </a:extLst>
            </a:blip>
            <a:srcRect/>
            <a:stretch>
              <a:fillRect/>
            </a:stretch>
          </p:blipFill>
          <p:spPr bwMode="auto">
            <a:xfrm>
              <a:off x="5756831" y="1713432"/>
              <a:ext cx="3810000" cy="26098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pic>
        <p:nvPicPr>
          <p:cNvPr id="13" name="Picture 4" descr="http://www.cksinfo.com/clipart/electronics/computers/cpus/intel/intel-celeron-d.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400" b="94000" l="3191" r="95745">
                        <a14:foregroundMark x1="6738" y1="42400" x2="6738" y2="42400"/>
                        <a14:foregroundMark x1="85461" y1="45600" x2="85461" y2="45600"/>
                        <a14:foregroundMark x1="92553" y1="52000" x2="92553" y2="52000"/>
                        <a14:foregroundMark x1="79787" y1="66400" x2="79787" y2="66400"/>
                        <a14:foregroundMark x1="77305" y1="69200" x2="77305" y2="69200"/>
                        <a14:foregroundMark x1="42908" y1="94000" x2="42908" y2="94000"/>
                        <a14:foregroundMark x1="41844" y1="82800" x2="41844" y2="82800"/>
                        <a14:foregroundMark x1="54965" y1="6400" x2="54965" y2="6400"/>
                        <a14:foregroundMark x1="96099" y1="52800" x2="96099" y2="52800"/>
                        <a14:foregroundMark x1="3191" y1="39600" x2="3191" y2="39600"/>
                      </a14:backgroundRemoval>
                    </a14:imgEffect>
                  </a14:imgLayer>
                </a14:imgProps>
              </a:ext>
              <a:ext uri="{28A0092B-C50C-407E-A947-70E740481C1C}">
                <a14:useLocalDpi xmlns:a14="http://schemas.microsoft.com/office/drawing/2010/main" val="0"/>
              </a:ext>
            </a:extLst>
          </a:blip>
          <a:srcRect/>
          <a:stretch>
            <a:fillRect/>
          </a:stretch>
        </p:blipFill>
        <p:spPr bwMode="auto">
          <a:xfrm>
            <a:off x="8844548" y="995167"/>
            <a:ext cx="1971781" cy="17480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363289697"/>
              </p:ext>
            </p:extLst>
          </p:nvPr>
        </p:nvGraphicFramePr>
        <p:xfrm>
          <a:off x="139105" y="4543527"/>
          <a:ext cx="11945454" cy="2194560"/>
        </p:xfrm>
        <a:graphic>
          <a:graphicData uri="http://schemas.openxmlformats.org/drawingml/2006/table">
            <a:tbl>
              <a:tblPr/>
              <a:tblGrid>
                <a:gridCol w="2077604"/>
                <a:gridCol w="1520575"/>
                <a:gridCol w="1150706"/>
                <a:gridCol w="2126750"/>
                <a:gridCol w="2415205"/>
                <a:gridCol w="2654614"/>
              </a:tblGrid>
              <a:tr h="312775">
                <a:tc>
                  <a:txBody>
                    <a:bodyPr/>
                    <a:lstStyle/>
                    <a:p>
                      <a:r>
                        <a:rPr lang="en-US" b="1" dirty="0" smtClean="0"/>
                        <a:t>Instance Size</a:t>
                      </a:r>
                      <a:endParaRPr lang="en-US" b="1" dirty="0"/>
                    </a:p>
                  </a:txBody>
                  <a:tcPr anchor="ctr">
                    <a:lnL>
                      <a:noFill/>
                    </a:lnL>
                    <a:lnR>
                      <a:noFill/>
                    </a:lnR>
                    <a:lnT>
                      <a:noFill/>
                    </a:lnT>
                    <a:lnB>
                      <a:noFill/>
                    </a:lnB>
                    <a:cell3D prstMaterial="dkEdge">
                      <a:bevel/>
                      <a:lightRig rig="flood" dir="t"/>
                    </a:cell3D>
                  </a:tcPr>
                </a:tc>
                <a:tc>
                  <a:txBody>
                    <a:bodyPr/>
                    <a:lstStyle/>
                    <a:p>
                      <a:r>
                        <a:rPr lang="en-US" b="1" dirty="0"/>
                        <a:t>CPU</a:t>
                      </a:r>
                    </a:p>
                  </a:txBody>
                  <a:tcPr anchor="ctr">
                    <a:lnL>
                      <a:noFill/>
                    </a:lnL>
                    <a:lnR>
                      <a:noFill/>
                    </a:lnR>
                    <a:lnT>
                      <a:noFill/>
                    </a:lnT>
                    <a:lnB>
                      <a:noFill/>
                    </a:lnB>
                    <a:cell3D prstMaterial="dkEdge">
                      <a:bevel/>
                      <a:lightRig rig="flood" dir="t"/>
                    </a:cell3D>
                  </a:tcPr>
                </a:tc>
                <a:tc>
                  <a:txBody>
                    <a:bodyPr/>
                    <a:lstStyle/>
                    <a:p>
                      <a:r>
                        <a:rPr lang="en-US" b="1" dirty="0"/>
                        <a:t>Memory</a:t>
                      </a:r>
                    </a:p>
                  </a:txBody>
                  <a:tcPr anchor="ctr">
                    <a:lnL>
                      <a:noFill/>
                    </a:lnL>
                    <a:lnR>
                      <a:noFill/>
                    </a:lnR>
                    <a:lnT>
                      <a:noFill/>
                    </a:lnT>
                    <a:lnB>
                      <a:noFill/>
                    </a:lnB>
                    <a:cell3D prstMaterial="dkEdge">
                      <a:bevel/>
                      <a:lightRig rig="flood" dir="t"/>
                    </a:cell3D>
                  </a:tcPr>
                </a:tc>
                <a:tc>
                  <a:txBody>
                    <a:bodyPr/>
                    <a:lstStyle/>
                    <a:p>
                      <a:r>
                        <a:rPr lang="en-US" b="1" dirty="0"/>
                        <a:t>Instance Storage</a:t>
                      </a:r>
                    </a:p>
                  </a:txBody>
                  <a:tcPr anchor="ctr">
                    <a:lnL>
                      <a:noFill/>
                    </a:lnL>
                    <a:lnR>
                      <a:noFill/>
                    </a:lnR>
                    <a:lnT>
                      <a:noFill/>
                    </a:lnT>
                    <a:lnB>
                      <a:noFill/>
                    </a:lnB>
                    <a:cell3D prstMaterial="dkEdge">
                      <a:bevel/>
                      <a:lightRig rig="flood" dir="t"/>
                    </a:cell3D>
                  </a:tcPr>
                </a:tc>
                <a:tc>
                  <a:txBody>
                    <a:bodyPr/>
                    <a:lstStyle/>
                    <a:p>
                      <a:r>
                        <a:rPr lang="en-US" b="1" dirty="0"/>
                        <a:t>I/O </a:t>
                      </a:r>
                      <a:r>
                        <a:rPr lang="en-US" b="1" dirty="0" err="1" smtClean="0"/>
                        <a:t>Perf</a:t>
                      </a:r>
                      <a:endParaRPr lang="en-US" b="1" dirty="0"/>
                    </a:p>
                  </a:txBody>
                  <a:tcPr anchor="ctr">
                    <a:lnL>
                      <a:noFill/>
                    </a:lnL>
                    <a:lnR>
                      <a:noFill/>
                    </a:lnR>
                    <a:lnT>
                      <a:noFill/>
                    </a:lnT>
                    <a:lnB>
                      <a:noFill/>
                    </a:lnB>
                    <a:cell3D prstMaterial="dkEdge">
                      <a:bevel/>
                      <a:lightRig rig="flood" dir="t"/>
                    </a:cell3D>
                  </a:tcPr>
                </a:tc>
                <a:tc>
                  <a:txBody>
                    <a:bodyPr/>
                    <a:lstStyle/>
                    <a:p>
                      <a:r>
                        <a:rPr lang="en-US" b="1" dirty="0" smtClean="0"/>
                        <a:t>Cost per Hour | Month</a:t>
                      </a:r>
                      <a:endParaRPr lang="en-US" b="1" dirty="0"/>
                    </a:p>
                  </a:txBody>
                  <a:tcPr anchor="ctr">
                    <a:lnL>
                      <a:noFill/>
                    </a:lnL>
                    <a:lnR>
                      <a:noFill/>
                    </a:lnR>
                    <a:lnT>
                      <a:noFill/>
                    </a:lnT>
                    <a:lnB>
                      <a:noFill/>
                    </a:lnB>
                    <a:cell3D prstMaterial="dkEdge">
                      <a:bevel/>
                      <a:lightRig rig="flood" dir="t"/>
                    </a:cell3D>
                  </a:tcPr>
                </a:tc>
              </a:tr>
              <a:tr h="312775">
                <a:tc>
                  <a:txBody>
                    <a:bodyPr/>
                    <a:lstStyle/>
                    <a:p>
                      <a:r>
                        <a:rPr lang="en-US"/>
                        <a:t>Extra Small</a:t>
                      </a:r>
                    </a:p>
                  </a:txBody>
                  <a:tcPr anchor="ctr">
                    <a:lnL>
                      <a:noFill/>
                    </a:lnL>
                    <a:lnR>
                      <a:noFill/>
                    </a:lnR>
                    <a:lnT>
                      <a:noFill/>
                    </a:lnT>
                    <a:lnB>
                      <a:noFill/>
                    </a:lnB>
                    <a:cell3D prstMaterial="dkEdge">
                      <a:bevel/>
                      <a:lightRig rig="flood" dir="t"/>
                    </a:cell3D>
                  </a:tcPr>
                </a:tc>
                <a:tc>
                  <a:txBody>
                    <a:bodyPr/>
                    <a:lstStyle/>
                    <a:p>
                      <a:r>
                        <a:rPr lang="en-US"/>
                        <a:t>1 GHz</a:t>
                      </a:r>
                    </a:p>
                  </a:txBody>
                  <a:tcPr anchor="ctr">
                    <a:lnL>
                      <a:noFill/>
                    </a:lnL>
                    <a:lnR>
                      <a:noFill/>
                    </a:lnR>
                    <a:lnT>
                      <a:noFill/>
                    </a:lnT>
                    <a:lnB>
                      <a:noFill/>
                    </a:lnB>
                    <a:cell3D prstMaterial="dkEdge">
                      <a:bevel/>
                      <a:lightRig rig="flood" dir="t"/>
                    </a:cell3D>
                  </a:tcPr>
                </a:tc>
                <a:tc>
                  <a:txBody>
                    <a:bodyPr/>
                    <a:lstStyle/>
                    <a:p>
                      <a:r>
                        <a:rPr lang="en-US" dirty="0"/>
                        <a:t>768 MB</a:t>
                      </a:r>
                    </a:p>
                  </a:txBody>
                  <a:tcPr anchor="ctr">
                    <a:lnL>
                      <a:noFill/>
                    </a:lnL>
                    <a:lnR>
                      <a:noFill/>
                    </a:lnR>
                    <a:lnT>
                      <a:noFill/>
                    </a:lnT>
                    <a:lnB>
                      <a:noFill/>
                    </a:lnB>
                    <a:cell3D prstMaterial="dkEdge">
                      <a:bevel/>
                      <a:lightRig rig="flood" dir="t"/>
                    </a:cell3D>
                  </a:tcPr>
                </a:tc>
                <a:tc>
                  <a:txBody>
                    <a:bodyPr/>
                    <a:lstStyle/>
                    <a:p>
                      <a:r>
                        <a:rPr lang="en-US" dirty="0"/>
                        <a:t>20 GB</a:t>
                      </a:r>
                    </a:p>
                  </a:txBody>
                  <a:tcPr anchor="ctr">
                    <a:lnL>
                      <a:noFill/>
                    </a:lnL>
                    <a:lnR>
                      <a:noFill/>
                    </a:lnR>
                    <a:lnT>
                      <a:noFill/>
                    </a:lnT>
                    <a:lnB>
                      <a:noFill/>
                    </a:lnB>
                    <a:cell3D prstMaterial="dkEdge">
                      <a:bevel/>
                      <a:lightRig rig="flood" dir="t"/>
                    </a:cell3D>
                  </a:tcPr>
                </a:tc>
                <a:tc>
                  <a:txBody>
                    <a:bodyPr/>
                    <a:lstStyle/>
                    <a:p>
                      <a:r>
                        <a:rPr lang="en-US" dirty="0" smtClean="0"/>
                        <a:t>Low (5 Mbps)</a:t>
                      </a:r>
                      <a:endParaRPr lang="en-US" dirty="0"/>
                    </a:p>
                  </a:txBody>
                  <a:tcPr anchor="ctr">
                    <a:lnL>
                      <a:noFill/>
                    </a:lnL>
                    <a:lnR>
                      <a:noFill/>
                    </a:lnR>
                    <a:lnT>
                      <a:noFill/>
                    </a:lnT>
                    <a:lnB>
                      <a:noFill/>
                    </a:lnB>
                    <a:cell3D prstMaterial="dkEdge">
                      <a:bevel/>
                      <a:lightRig rig="flood" dir="t"/>
                    </a:cell3D>
                  </a:tcPr>
                </a:tc>
                <a:tc>
                  <a:txBody>
                    <a:bodyPr/>
                    <a:lstStyle/>
                    <a:p>
                      <a:r>
                        <a:rPr lang="en-US" dirty="0" smtClean="0"/>
                        <a:t>  $0.05 | $36</a:t>
                      </a:r>
                      <a:endParaRPr lang="en-US" dirty="0"/>
                    </a:p>
                  </a:txBody>
                  <a:tcPr anchor="ctr">
                    <a:lnL>
                      <a:noFill/>
                    </a:lnL>
                    <a:lnR>
                      <a:noFill/>
                    </a:lnR>
                    <a:lnT>
                      <a:noFill/>
                    </a:lnT>
                    <a:lnB>
                      <a:noFill/>
                    </a:lnB>
                    <a:cell3D prstMaterial="dkEdge">
                      <a:bevel/>
                      <a:lightRig rig="flood" dir="t"/>
                    </a:cell3D>
                  </a:tcPr>
                </a:tc>
              </a:tr>
              <a:tr h="312775">
                <a:tc>
                  <a:txBody>
                    <a:bodyPr/>
                    <a:lstStyle/>
                    <a:p>
                      <a:r>
                        <a:rPr lang="en-US" dirty="0"/>
                        <a:t>Small</a:t>
                      </a:r>
                    </a:p>
                  </a:txBody>
                  <a:tcPr anchor="ctr">
                    <a:lnL>
                      <a:noFill/>
                    </a:lnL>
                    <a:lnR>
                      <a:noFill/>
                    </a:lnR>
                    <a:lnT>
                      <a:noFill/>
                    </a:lnT>
                    <a:lnB>
                      <a:noFill/>
                    </a:lnB>
                    <a:cell3D prstMaterial="dkEdge">
                      <a:bevel/>
                      <a:lightRig rig="flood" dir="t"/>
                    </a:cell3D>
                  </a:tcPr>
                </a:tc>
                <a:tc>
                  <a:txBody>
                    <a:bodyPr/>
                    <a:lstStyle/>
                    <a:p>
                      <a:r>
                        <a:rPr lang="en-US" dirty="0"/>
                        <a:t>1.6 GHz</a:t>
                      </a:r>
                    </a:p>
                  </a:txBody>
                  <a:tcPr anchor="ctr">
                    <a:lnL>
                      <a:noFill/>
                    </a:lnL>
                    <a:lnR>
                      <a:noFill/>
                    </a:lnR>
                    <a:lnT>
                      <a:noFill/>
                    </a:lnT>
                    <a:lnB>
                      <a:noFill/>
                    </a:lnB>
                    <a:cell3D prstMaterial="dkEdge">
                      <a:bevel/>
                      <a:lightRig rig="flood" dir="t"/>
                    </a:cell3D>
                  </a:tcPr>
                </a:tc>
                <a:tc>
                  <a:txBody>
                    <a:bodyPr/>
                    <a:lstStyle/>
                    <a:p>
                      <a:r>
                        <a:rPr lang="en-US" dirty="0"/>
                        <a:t>1.75 GB</a:t>
                      </a:r>
                    </a:p>
                  </a:txBody>
                  <a:tcPr anchor="ctr">
                    <a:lnL>
                      <a:noFill/>
                    </a:lnL>
                    <a:lnR>
                      <a:noFill/>
                    </a:lnR>
                    <a:lnT>
                      <a:noFill/>
                    </a:lnT>
                    <a:lnB>
                      <a:noFill/>
                    </a:lnB>
                    <a:cell3D prstMaterial="dkEdge">
                      <a:bevel/>
                      <a:lightRig rig="flood" dir="t"/>
                    </a:cell3D>
                  </a:tcPr>
                </a:tc>
                <a:tc>
                  <a:txBody>
                    <a:bodyPr/>
                    <a:lstStyle/>
                    <a:p>
                      <a:r>
                        <a:rPr lang="en-US" dirty="0"/>
                        <a:t>225 GB</a:t>
                      </a:r>
                    </a:p>
                  </a:txBody>
                  <a:tcPr anchor="ctr">
                    <a:lnL>
                      <a:noFill/>
                    </a:lnL>
                    <a:lnR>
                      <a:noFill/>
                    </a:lnR>
                    <a:lnT>
                      <a:noFill/>
                    </a:lnT>
                    <a:lnB>
                      <a:noFill/>
                    </a:lnB>
                    <a:cell3D prstMaterial="dkEdge">
                      <a:bevel/>
                      <a:lightRig rig="flood" dir="t"/>
                    </a:cell3D>
                  </a:tcPr>
                </a:tc>
                <a:tc>
                  <a:txBody>
                    <a:bodyPr/>
                    <a:lstStyle/>
                    <a:p>
                      <a:r>
                        <a:rPr lang="en-US" dirty="0" smtClean="0"/>
                        <a:t>Moderate (100 Mbps)</a:t>
                      </a:r>
                      <a:endParaRPr lang="en-US" dirty="0"/>
                    </a:p>
                  </a:txBody>
                  <a:tcPr anchor="ctr">
                    <a:lnL>
                      <a:noFill/>
                    </a:lnL>
                    <a:lnR>
                      <a:noFill/>
                    </a:lnR>
                    <a:lnT>
                      <a:noFill/>
                    </a:lnT>
                    <a:lnB>
                      <a:noFill/>
                    </a:lnB>
                    <a:cell3D prstMaterial="dkEdge">
                      <a:bevel/>
                      <a:lightRig rig="flood" dir="t"/>
                    </a:cell3D>
                  </a:tcPr>
                </a:tc>
                <a:tc>
                  <a:txBody>
                    <a:bodyPr/>
                    <a:lstStyle/>
                    <a:p>
                      <a:r>
                        <a:rPr lang="en-US" dirty="0" smtClean="0"/>
                        <a:t>  $0.12 | $86</a:t>
                      </a:r>
                      <a:endParaRPr lang="en-US" dirty="0"/>
                    </a:p>
                  </a:txBody>
                  <a:tcPr anchor="ctr">
                    <a:lnL>
                      <a:noFill/>
                    </a:lnL>
                    <a:lnR>
                      <a:noFill/>
                    </a:lnR>
                    <a:lnT>
                      <a:noFill/>
                    </a:lnT>
                    <a:lnB>
                      <a:noFill/>
                    </a:lnB>
                    <a:cell3D prstMaterial="dkEdge">
                      <a:bevel/>
                      <a:lightRig rig="flood" dir="t"/>
                    </a:cell3D>
                  </a:tcPr>
                </a:tc>
              </a:tr>
              <a:tr h="312775">
                <a:tc>
                  <a:txBody>
                    <a:bodyPr/>
                    <a:lstStyle/>
                    <a:p>
                      <a:r>
                        <a:rPr lang="en-US" dirty="0"/>
                        <a:t>Medium</a:t>
                      </a:r>
                    </a:p>
                  </a:txBody>
                  <a:tcPr anchor="ctr">
                    <a:lnL>
                      <a:noFill/>
                    </a:lnL>
                    <a:lnR>
                      <a:noFill/>
                    </a:lnR>
                    <a:lnT>
                      <a:noFill/>
                    </a:lnT>
                    <a:lnB>
                      <a:noFill/>
                    </a:lnB>
                    <a:cell3D prstMaterial="dkEdge">
                      <a:bevel/>
                      <a:lightRig rig="flood" dir="t"/>
                    </a:cell3D>
                  </a:tcPr>
                </a:tc>
                <a:tc>
                  <a:txBody>
                    <a:bodyPr/>
                    <a:lstStyle/>
                    <a:p>
                      <a:r>
                        <a:rPr lang="en-US" dirty="0"/>
                        <a:t>2 x 1.6 GHz</a:t>
                      </a:r>
                    </a:p>
                  </a:txBody>
                  <a:tcPr anchor="ctr">
                    <a:lnL>
                      <a:noFill/>
                    </a:lnL>
                    <a:lnR>
                      <a:noFill/>
                    </a:lnR>
                    <a:lnT>
                      <a:noFill/>
                    </a:lnT>
                    <a:lnB>
                      <a:noFill/>
                    </a:lnB>
                    <a:cell3D prstMaterial="dkEdge">
                      <a:bevel/>
                      <a:lightRig rig="flood" dir="t"/>
                    </a:cell3D>
                  </a:tcPr>
                </a:tc>
                <a:tc>
                  <a:txBody>
                    <a:bodyPr/>
                    <a:lstStyle/>
                    <a:p>
                      <a:r>
                        <a:rPr lang="en-US" dirty="0"/>
                        <a:t>3.5 GB</a:t>
                      </a:r>
                    </a:p>
                  </a:txBody>
                  <a:tcPr anchor="ctr">
                    <a:lnL>
                      <a:noFill/>
                    </a:lnL>
                    <a:lnR>
                      <a:noFill/>
                    </a:lnR>
                    <a:lnT>
                      <a:noFill/>
                    </a:lnT>
                    <a:lnB>
                      <a:noFill/>
                    </a:lnB>
                    <a:cell3D prstMaterial="dkEdge">
                      <a:bevel/>
                      <a:lightRig rig="flood" dir="t"/>
                    </a:cell3D>
                  </a:tcPr>
                </a:tc>
                <a:tc>
                  <a:txBody>
                    <a:bodyPr/>
                    <a:lstStyle/>
                    <a:p>
                      <a:r>
                        <a:rPr lang="en-US" dirty="0"/>
                        <a:t>490 GB</a:t>
                      </a:r>
                    </a:p>
                  </a:txBody>
                  <a:tcPr anchor="ctr">
                    <a:lnL>
                      <a:noFill/>
                    </a:lnL>
                    <a:lnR>
                      <a:noFill/>
                    </a:lnR>
                    <a:lnT>
                      <a:noFill/>
                    </a:lnT>
                    <a:lnB>
                      <a:noFill/>
                    </a:lnB>
                    <a:cell3D prstMaterial="dkEdge">
                      <a:bevel/>
                      <a:lightRig rig="flood" dir="t"/>
                    </a:cell3D>
                  </a:tcPr>
                </a:tc>
                <a:tc>
                  <a:txBody>
                    <a:bodyPr/>
                    <a:lstStyle/>
                    <a:p>
                      <a:r>
                        <a:rPr lang="en-US" dirty="0" smtClean="0"/>
                        <a:t>High (200 Mbps)</a:t>
                      </a:r>
                      <a:endParaRPr lang="en-US" dirty="0"/>
                    </a:p>
                  </a:txBody>
                  <a:tcPr anchor="ctr">
                    <a:lnL>
                      <a:noFill/>
                    </a:lnL>
                    <a:lnR>
                      <a:noFill/>
                    </a:lnR>
                    <a:lnT>
                      <a:noFill/>
                    </a:lnT>
                    <a:lnB>
                      <a:noFill/>
                    </a:lnB>
                    <a:cell3D prstMaterial="dkEdge">
                      <a:bevel/>
                      <a:lightRig rig="flood" dir="t"/>
                    </a:cell3D>
                  </a:tcPr>
                </a:tc>
                <a:tc>
                  <a:txBody>
                    <a:bodyPr/>
                    <a:lstStyle/>
                    <a:p>
                      <a:r>
                        <a:rPr lang="en-US" dirty="0" smtClean="0"/>
                        <a:t>  $0.24 | $173</a:t>
                      </a:r>
                      <a:endParaRPr lang="en-US" dirty="0"/>
                    </a:p>
                  </a:txBody>
                  <a:tcPr anchor="ctr">
                    <a:lnL>
                      <a:noFill/>
                    </a:lnL>
                    <a:lnR>
                      <a:noFill/>
                    </a:lnR>
                    <a:lnT>
                      <a:noFill/>
                    </a:lnT>
                    <a:lnB>
                      <a:noFill/>
                    </a:lnB>
                    <a:cell3D prstMaterial="dkEdge">
                      <a:bevel/>
                      <a:lightRig rig="flood" dir="t"/>
                    </a:cell3D>
                  </a:tcPr>
                </a:tc>
              </a:tr>
              <a:tr h="312775">
                <a:tc>
                  <a:txBody>
                    <a:bodyPr/>
                    <a:lstStyle/>
                    <a:p>
                      <a:r>
                        <a:rPr lang="en-US"/>
                        <a:t>Large</a:t>
                      </a:r>
                    </a:p>
                  </a:txBody>
                  <a:tcPr anchor="ctr">
                    <a:lnL>
                      <a:noFill/>
                    </a:lnL>
                    <a:lnR>
                      <a:noFill/>
                    </a:lnR>
                    <a:lnT>
                      <a:noFill/>
                    </a:lnT>
                    <a:lnB>
                      <a:noFill/>
                    </a:lnB>
                    <a:cell3D prstMaterial="dkEdge">
                      <a:bevel/>
                      <a:lightRig rig="flood" dir="t"/>
                    </a:cell3D>
                  </a:tcPr>
                </a:tc>
                <a:tc>
                  <a:txBody>
                    <a:bodyPr/>
                    <a:lstStyle/>
                    <a:p>
                      <a:r>
                        <a:rPr lang="en-US"/>
                        <a:t>4 x 1.6 GHz</a:t>
                      </a:r>
                    </a:p>
                  </a:txBody>
                  <a:tcPr anchor="ctr">
                    <a:lnL>
                      <a:noFill/>
                    </a:lnL>
                    <a:lnR>
                      <a:noFill/>
                    </a:lnR>
                    <a:lnT>
                      <a:noFill/>
                    </a:lnT>
                    <a:lnB>
                      <a:noFill/>
                    </a:lnB>
                    <a:cell3D prstMaterial="dkEdge">
                      <a:bevel/>
                      <a:lightRig rig="flood" dir="t"/>
                    </a:cell3D>
                  </a:tcPr>
                </a:tc>
                <a:tc>
                  <a:txBody>
                    <a:bodyPr/>
                    <a:lstStyle/>
                    <a:p>
                      <a:r>
                        <a:rPr lang="en-US" dirty="0"/>
                        <a:t>7 GB</a:t>
                      </a:r>
                    </a:p>
                  </a:txBody>
                  <a:tcPr anchor="ctr">
                    <a:lnL>
                      <a:noFill/>
                    </a:lnL>
                    <a:lnR>
                      <a:noFill/>
                    </a:lnR>
                    <a:lnT>
                      <a:noFill/>
                    </a:lnT>
                    <a:lnB>
                      <a:noFill/>
                    </a:lnB>
                    <a:cell3D prstMaterial="dkEdge">
                      <a:bevel/>
                      <a:lightRig rig="flood" dir="t"/>
                    </a:cell3D>
                  </a:tcPr>
                </a:tc>
                <a:tc>
                  <a:txBody>
                    <a:bodyPr/>
                    <a:lstStyle/>
                    <a:p>
                      <a:r>
                        <a:rPr lang="en-US" dirty="0"/>
                        <a:t>1,000 GB</a:t>
                      </a:r>
                    </a:p>
                  </a:txBody>
                  <a:tcPr anchor="ctr">
                    <a:lnL>
                      <a:noFill/>
                    </a:lnL>
                    <a:lnR>
                      <a:noFill/>
                    </a:lnR>
                    <a:lnT>
                      <a:noFill/>
                    </a:lnT>
                    <a:lnB>
                      <a:noFill/>
                    </a:lnB>
                    <a:cell3D prstMaterial="dkEdge">
                      <a:bevel/>
                      <a:lightRig rig="flood" dir="t"/>
                    </a:cell3D>
                  </a:tcPr>
                </a:tc>
                <a:tc>
                  <a:txBody>
                    <a:bodyPr/>
                    <a:lstStyle/>
                    <a:p>
                      <a:r>
                        <a:rPr lang="en-US" dirty="0" smtClean="0"/>
                        <a:t>High (400 Mbps)</a:t>
                      </a:r>
                      <a:endParaRPr lang="en-US" dirty="0"/>
                    </a:p>
                  </a:txBody>
                  <a:tcPr anchor="ctr">
                    <a:lnL>
                      <a:noFill/>
                    </a:lnL>
                    <a:lnR>
                      <a:noFill/>
                    </a:lnR>
                    <a:lnT>
                      <a:noFill/>
                    </a:lnT>
                    <a:lnB>
                      <a:noFill/>
                    </a:lnB>
                    <a:cell3D prstMaterial="dkEdge">
                      <a:bevel/>
                      <a:lightRig rig="flood" dir="t"/>
                    </a:cell3D>
                  </a:tcPr>
                </a:tc>
                <a:tc>
                  <a:txBody>
                    <a:bodyPr/>
                    <a:lstStyle/>
                    <a:p>
                      <a:r>
                        <a:rPr lang="en-US" dirty="0" smtClean="0"/>
                        <a:t>  $0.48 | $346</a:t>
                      </a:r>
                      <a:endParaRPr lang="en-US" dirty="0"/>
                    </a:p>
                  </a:txBody>
                  <a:tcPr anchor="ctr">
                    <a:lnL>
                      <a:noFill/>
                    </a:lnL>
                    <a:lnR>
                      <a:noFill/>
                    </a:lnR>
                    <a:lnT>
                      <a:noFill/>
                    </a:lnT>
                    <a:lnB>
                      <a:noFill/>
                    </a:lnB>
                    <a:cell3D prstMaterial="dkEdge">
                      <a:bevel/>
                      <a:lightRig rig="flood" dir="t"/>
                    </a:cell3D>
                  </a:tcPr>
                </a:tc>
              </a:tr>
              <a:tr h="312775">
                <a:tc>
                  <a:txBody>
                    <a:bodyPr/>
                    <a:lstStyle/>
                    <a:p>
                      <a:r>
                        <a:rPr lang="en-US"/>
                        <a:t>Extra large</a:t>
                      </a:r>
                    </a:p>
                  </a:txBody>
                  <a:tcPr anchor="ctr">
                    <a:lnL>
                      <a:noFill/>
                    </a:lnL>
                    <a:lnR>
                      <a:noFill/>
                    </a:lnR>
                    <a:lnT>
                      <a:noFill/>
                    </a:lnT>
                    <a:lnB>
                      <a:noFill/>
                    </a:lnB>
                    <a:cell3D prstMaterial="dkEdge">
                      <a:bevel/>
                      <a:lightRig rig="flood" dir="t"/>
                    </a:cell3D>
                  </a:tcPr>
                </a:tc>
                <a:tc>
                  <a:txBody>
                    <a:bodyPr/>
                    <a:lstStyle/>
                    <a:p>
                      <a:r>
                        <a:rPr lang="en-US"/>
                        <a:t>8 x 1.6 GHz</a:t>
                      </a:r>
                    </a:p>
                  </a:txBody>
                  <a:tcPr anchor="ctr">
                    <a:lnL>
                      <a:noFill/>
                    </a:lnL>
                    <a:lnR>
                      <a:noFill/>
                    </a:lnR>
                    <a:lnT>
                      <a:noFill/>
                    </a:lnT>
                    <a:lnB>
                      <a:noFill/>
                    </a:lnB>
                    <a:cell3D prstMaterial="dkEdge">
                      <a:bevel/>
                      <a:lightRig rig="flood" dir="t"/>
                    </a:cell3D>
                  </a:tcPr>
                </a:tc>
                <a:tc>
                  <a:txBody>
                    <a:bodyPr/>
                    <a:lstStyle/>
                    <a:p>
                      <a:r>
                        <a:rPr lang="en-US" dirty="0"/>
                        <a:t>14 GB</a:t>
                      </a:r>
                    </a:p>
                  </a:txBody>
                  <a:tcPr anchor="ctr">
                    <a:lnL>
                      <a:noFill/>
                    </a:lnL>
                    <a:lnR>
                      <a:noFill/>
                    </a:lnR>
                    <a:lnT>
                      <a:noFill/>
                    </a:lnT>
                    <a:lnB>
                      <a:noFill/>
                    </a:lnB>
                    <a:cell3D prstMaterial="dkEdge">
                      <a:bevel/>
                      <a:lightRig rig="flood" dir="t"/>
                    </a:cell3D>
                  </a:tcPr>
                </a:tc>
                <a:tc>
                  <a:txBody>
                    <a:bodyPr/>
                    <a:lstStyle/>
                    <a:p>
                      <a:r>
                        <a:rPr lang="en-US" dirty="0"/>
                        <a:t>2,040 GB</a:t>
                      </a:r>
                    </a:p>
                  </a:txBody>
                  <a:tcPr anchor="ctr">
                    <a:lnL>
                      <a:noFill/>
                    </a:lnL>
                    <a:lnR>
                      <a:noFill/>
                    </a:lnR>
                    <a:lnT>
                      <a:noFill/>
                    </a:lnT>
                    <a:lnB>
                      <a:noFill/>
                    </a:lnB>
                    <a:cell3D prstMaterial="dkEdge">
                      <a:bevel/>
                      <a:lightRig rig="flood" dir="t"/>
                    </a:cell3D>
                  </a:tcPr>
                </a:tc>
                <a:tc>
                  <a:txBody>
                    <a:bodyPr/>
                    <a:lstStyle/>
                    <a:p>
                      <a:r>
                        <a:rPr lang="en-US" dirty="0" smtClean="0"/>
                        <a:t>High (800 Mbps)</a:t>
                      </a:r>
                      <a:endParaRPr lang="en-US" dirty="0"/>
                    </a:p>
                  </a:txBody>
                  <a:tcPr anchor="ctr">
                    <a:lnL>
                      <a:noFill/>
                    </a:lnL>
                    <a:lnR>
                      <a:noFill/>
                    </a:lnR>
                    <a:lnT>
                      <a:noFill/>
                    </a:lnT>
                    <a:lnB>
                      <a:noFill/>
                    </a:lnB>
                    <a:cell3D prstMaterial="dkEdge">
                      <a:bevel/>
                      <a:lightRig rig="flood" dir="t"/>
                    </a:cell3D>
                  </a:tcPr>
                </a:tc>
                <a:tc>
                  <a:txBody>
                    <a:bodyPr/>
                    <a:lstStyle/>
                    <a:p>
                      <a:r>
                        <a:rPr lang="en-US" dirty="0" smtClean="0"/>
                        <a:t>  $0.96 | $691</a:t>
                      </a:r>
                      <a:endParaRPr lang="en-US" dirty="0"/>
                    </a:p>
                  </a:txBody>
                  <a:tcPr anchor="ctr">
                    <a:lnL>
                      <a:noFill/>
                    </a:lnL>
                    <a:lnR>
                      <a:noFill/>
                    </a:lnR>
                    <a:lnT>
                      <a:noFill/>
                    </a:lnT>
                    <a:lnB>
                      <a:noFill/>
                    </a:lnB>
                    <a:cell3D prstMaterial="dkEdge">
                      <a:bevel/>
                      <a:lightRig rig="flood" dir="t"/>
                    </a:cell3D>
                  </a:tcPr>
                </a:tc>
              </a:tr>
            </a:tbl>
          </a:graphicData>
        </a:graphic>
      </p:graphicFrame>
    </p:spTree>
    <p:extLst>
      <p:ext uri="{BB962C8B-B14F-4D97-AF65-F5344CB8AC3E}">
        <p14:creationId xmlns:p14="http://schemas.microsoft.com/office/powerpoint/2010/main" val="2608198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Understanding </a:t>
            </a:r>
            <a:r>
              <a:rPr lang="en-US" dirty="0"/>
              <a:t>Your </a:t>
            </a:r>
            <a:r>
              <a:rPr lang="en-US" dirty="0" smtClean="0"/>
              <a:t>Application</a:t>
            </a:r>
            <a:br>
              <a:rPr lang="en-US" dirty="0" smtClean="0"/>
            </a:br>
            <a:r>
              <a:rPr lang="en-US" sz="3600" dirty="0" smtClean="0">
                <a:solidFill>
                  <a:schemeClr val="accent1">
                    <a:alpha val="99000"/>
                  </a:schemeClr>
                </a:solidFill>
              </a:rPr>
              <a:t>Storage requirements</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646580"/>
            <a:ext cx="11149013" cy="5129202"/>
          </a:xfrm>
        </p:spPr>
        <p:txBody>
          <a:bodyPr/>
          <a:lstStyle/>
          <a:p>
            <a:r>
              <a:rPr lang="en-US" sz="2800" dirty="0" smtClean="0"/>
              <a:t>Estimate the size and type of the storage you need</a:t>
            </a:r>
          </a:p>
          <a:p>
            <a:pPr lvl="1"/>
            <a:r>
              <a:rPr lang="en-US" sz="2400" dirty="0" smtClean="0"/>
              <a:t>Fixed storage size</a:t>
            </a:r>
          </a:p>
          <a:p>
            <a:pPr lvl="1"/>
            <a:r>
              <a:rPr lang="en-US" sz="2400" dirty="0" smtClean="0"/>
              <a:t>Per-user storage size</a:t>
            </a:r>
          </a:p>
          <a:p>
            <a:pPr lvl="1"/>
            <a:r>
              <a:rPr lang="en-US" sz="2400" dirty="0" smtClean="0"/>
              <a:t>Is the data </a:t>
            </a:r>
            <a:r>
              <a:rPr lang="en-US" sz="2400" i="1" dirty="0" smtClean="0"/>
              <a:t>really</a:t>
            </a:r>
            <a:r>
              <a:rPr lang="en-US" sz="2400" dirty="0" smtClean="0"/>
              <a:t> relational?</a:t>
            </a:r>
          </a:p>
          <a:p>
            <a:r>
              <a:rPr lang="en-US" sz="2800" dirty="0" smtClean="0"/>
              <a:t>What is the rate of new data?</a:t>
            </a:r>
          </a:p>
          <a:p>
            <a:r>
              <a:rPr lang="en-US" sz="2800" dirty="0" smtClean="0"/>
              <a:t>What types of queries do you need?</a:t>
            </a:r>
          </a:p>
          <a:p>
            <a:r>
              <a:rPr lang="en-US" sz="2800" dirty="0" smtClean="0"/>
              <a:t>How long should the data be kept for?</a:t>
            </a:r>
          </a:p>
          <a:p>
            <a:r>
              <a:rPr lang="en-US" sz="2800" dirty="0" smtClean="0"/>
              <a:t>How often do you need to retrieve the data?</a:t>
            </a:r>
          </a:p>
          <a:p>
            <a:r>
              <a:rPr lang="en-US" sz="2800" dirty="0" smtClean="0"/>
              <a:t>How quickly do you need to retrieve the data when asked for?</a:t>
            </a:r>
          </a:p>
          <a:p>
            <a:r>
              <a:rPr lang="en-US" sz="2800" dirty="0" smtClean="0"/>
              <a:t>Would it make sense to save computation by storing</a:t>
            </a:r>
            <a:br>
              <a:rPr lang="en-US" sz="2800" dirty="0" smtClean="0"/>
            </a:br>
            <a:r>
              <a:rPr lang="en-US" sz="2800" dirty="0" smtClean="0"/>
              <a:t>pre-processed data?</a:t>
            </a:r>
          </a:p>
          <a:p>
            <a:pPr marL="0" indent="0">
              <a:buNone/>
            </a:pPr>
            <a:endParaRPr lang="en-US" sz="2800" dirty="0" smtClean="0"/>
          </a:p>
          <a:p>
            <a:endParaRPr lang="en-US" sz="2800" dirty="0" smtClean="0"/>
          </a:p>
          <a:p>
            <a:endParaRPr lang="en-US" sz="2800" dirty="0"/>
          </a:p>
        </p:txBody>
      </p:sp>
      <p:pic>
        <p:nvPicPr>
          <p:cNvPr id="4" name="Picture 10" descr="http://www.cksinfo.com/clipart/electronics/computers/drives/hard-drive-internal-large.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18" b="95067" l="3200" r="97200">
                        <a14:foregroundMark x1="49400" y1="8744" x2="53800" y2="3812"/>
                        <a14:foregroundMark x1="56800" y1="4933" x2="53600" y2="2242"/>
                        <a14:foregroundMark x1="11600" y1="51794" x2="3200" y2="62332"/>
                        <a14:foregroundMark x1="47600" y1="95291" x2="57000" y2="86323"/>
                        <a14:foregroundMark x1="87400" y1="46637" x2="97200" y2="35650"/>
                        <a14:foregroundMark x1="34200" y1="24215" x2="32000" y2="27578"/>
                        <a14:foregroundMark x1="31800" y1="26682" x2="34400" y2="23318"/>
                      </a14:backgroundRemoval>
                    </a14:imgEffect>
                  </a14:imgLayer>
                </a14:imgProps>
              </a:ext>
              <a:ext uri="{28A0092B-C50C-407E-A947-70E740481C1C}">
                <a14:useLocalDpi xmlns:a14="http://schemas.microsoft.com/office/drawing/2010/main" val="0"/>
              </a:ext>
            </a:extLst>
          </a:blip>
          <a:srcRect/>
          <a:stretch>
            <a:fillRect/>
          </a:stretch>
        </p:blipFill>
        <p:spPr bwMode="auto">
          <a:xfrm>
            <a:off x="9506607" y="457193"/>
            <a:ext cx="1649474" cy="14713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538161751"/>
              </p:ext>
            </p:extLst>
          </p:nvPr>
        </p:nvGraphicFramePr>
        <p:xfrm>
          <a:off x="6951246" y="2420888"/>
          <a:ext cx="4901609" cy="1483360"/>
        </p:xfrm>
        <a:graphic>
          <a:graphicData uri="http://schemas.openxmlformats.org/drawingml/2006/table">
            <a:tbl>
              <a:tblPr firstRow="1" bandRow="1"/>
              <a:tblGrid>
                <a:gridCol w="1626781"/>
                <a:gridCol w="1339703"/>
                <a:gridCol w="1935125"/>
              </a:tblGrid>
              <a:tr h="370840">
                <a:tc>
                  <a:txBody>
                    <a:bodyPr/>
                    <a:lstStyle/>
                    <a:p>
                      <a:r>
                        <a:rPr lang="en-US" sz="1600" b="1" dirty="0" smtClean="0"/>
                        <a:t>Storage Type</a:t>
                      </a:r>
                      <a:endParaRPr lang="en-US" sz="1600" b="1"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600" b="1" dirty="0" smtClean="0"/>
                        <a:t>Component</a:t>
                      </a:r>
                      <a:endParaRPr lang="en-US" sz="1600" b="1"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600" b="1" dirty="0" smtClean="0"/>
                        <a:t>Cost</a:t>
                      </a:r>
                      <a:endParaRPr lang="en-US" sz="1600" b="1"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r h="370840">
                <a:tc>
                  <a:txBody>
                    <a:bodyPr/>
                    <a:lstStyle/>
                    <a:p>
                      <a:r>
                        <a:rPr lang="en-US" sz="1600" dirty="0" smtClean="0"/>
                        <a:t>SQL Azure</a:t>
                      </a:r>
                      <a:endParaRPr lang="en-US"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gradFill>
                            <a:gsLst>
                              <a:gs pos="0">
                                <a:schemeClr val="tx1"/>
                              </a:gs>
                              <a:gs pos="86000">
                                <a:schemeClr val="tx1"/>
                              </a:gs>
                            </a:gsLst>
                            <a:lin ang="5400000" scaled="0"/>
                          </a:gradFill>
                        </a:rPr>
                        <a:t>Storage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gradFill>
                            <a:gsLst>
                              <a:gs pos="0">
                                <a:schemeClr val="tx1"/>
                              </a:gs>
                              <a:gs pos="86000">
                                <a:schemeClr val="tx1"/>
                              </a:gs>
                            </a:gsLst>
                            <a:lin ang="5400000" scaled="0"/>
                          </a:gradFill>
                        </a:rPr>
                        <a:t>$10 / GB / Month</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r h="370840">
                <a:tc>
                  <a:txBody>
                    <a:bodyPr/>
                    <a:lstStyle/>
                    <a:p>
                      <a:r>
                        <a:rPr lang="en-US" sz="1600" dirty="0" smtClean="0"/>
                        <a:t>Windows Azure</a:t>
                      </a:r>
                      <a:endParaRPr lang="en-US"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600" dirty="0" smtClean="0"/>
                        <a:t>Storage</a:t>
                      </a:r>
                      <a:endParaRPr lang="en-US"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600" dirty="0" smtClean="0"/>
                        <a:t>$0.15</a:t>
                      </a:r>
                      <a:r>
                        <a:rPr lang="en-US" sz="1600" baseline="0" dirty="0" smtClean="0"/>
                        <a:t> / GB / Month</a:t>
                      </a:r>
                      <a:endParaRPr lang="en-US"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r h="370840">
                <a:tc>
                  <a:txBody>
                    <a:bodyPr/>
                    <a:lstStyle/>
                    <a:p>
                      <a:endParaRPr lang="en-US"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600" dirty="0" smtClean="0"/>
                        <a:t>Transaction</a:t>
                      </a:r>
                      <a:endParaRPr lang="en-US"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c>
                  <a:txBody>
                    <a:bodyPr/>
                    <a:lstStyle/>
                    <a:p>
                      <a:r>
                        <a:rPr lang="en-US" sz="1600" dirty="0" smtClean="0"/>
                        <a:t>$0.01 / 10,000 </a:t>
                      </a:r>
                      <a:r>
                        <a:rPr lang="en-US" sz="1600" dirty="0" err="1" smtClean="0"/>
                        <a:t>tx</a:t>
                      </a:r>
                      <a:endParaRPr lang="en-US"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tcPr>
                </a:tc>
              </a:tr>
            </a:tbl>
          </a:graphicData>
        </a:graphic>
      </p:graphicFrame>
    </p:spTree>
    <p:extLst>
      <p:ext uri="{BB962C8B-B14F-4D97-AF65-F5344CB8AC3E}">
        <p14:creationId xmlns:p14="http://schemas.microsoft.com/office/powerpoint/2010/main" val="1376928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Understanding </a:t>
            </a:r>
            <a:r>
              <a:rPr lang="en-US" dirty="0"/>
              <a:t>Your </a:t>
            </a:r>
            <a:r>
              <a:rPr lang="en-US" dirty="0" smtClean="0"/>
              <a:t>Application</a:t>
            </a:r>
            <a:br>
              <a:rPr lang="en-US" dirty="0" smtClean="0"/>
            </a:br>
            <a:r>
              <a:rPr lang="en-US" sz="3600" dirty="0" smtClean="0">
                <a:solidFill>
                  <a:schemeClr val="accent1">
                    <a:alpha val="99000"/>
                  </a:schemeClr>
                </a:solidFill>
              </a:rPr>
              <a:t>Communication requirements</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646579"/>
            <a:ext cx="11149013" cy="7078861"/>
          </a:xfrm>
        </p:spPr>
        <p:txBody>
          <a:bodyPr/>
          <a:lstStyle/>
          <a:p>
            <a:r>
              <a:rPr lang="en-US" dirty="0" smtClean="0"/>
              <a:t>Where will your users be located?</a:t>
            </a:r>
          </a:p>
          <a:p>
            <a:r>
              <a:rPr lang="en-US" dirty="0" smtClean="0"/>
              <a:t>What are your network traffic patterns?</a:t>
            </a:r>
          </a:p>
          <a:p>
            <a:r>
              <a:rPr lang="en-US" dirty="0" smtClean="0"/>
              <a:t>Do you need to connect with existing systems?</a:t>
            </a:r>
          </a:p>
          <a:p>
            <a:pPr lvl="1"/>
            <a:r>
              <a:rPr lang="en-US" dirty="0" smtClean="0"/>
              <a:t>Systems of record</a:t>
            </a:r>
          </a:p>
          <a:p>
            <a:pPr lvl="1"/>
            <a:r>
              <a:rPr lang="en-US" dirty="0" smtClean="0"/>
              <a:t>Connecting across network boundaries</a:t>
            </a:r>
          </a:p>
          <a:p>
            <a:r>
              <a:rPr lang="en-US" dirty="0" smtClean="0"/>
              <a:t>What’s your expected ingress and egress?</a:t>
            </a:r>
          </a:p>
          <a:p>
            <a:pPr lvl="1"/>
            <a:r>
              <a:rPr lang="en-US" dirty="0"/>
              <a:t>Baseline traffic</a:t>
            </a:r>
          </a:p>
          <a:p>
            <a:pPr lvl="1"/>
            <a:r>
              <a:rPr lang="en-US" dirty="0"/>
              <a:t>Variable traffic</a:t>
            </a:r>
          </a:p>
          <a:p>
            <a:pPr lvl="1"/>
            <a:r>
              <a:rPr lang="en-US" dirty="0" smtClean="0"/>
              <a:t>System generated traffic</a:t>
            </a:r>
          </a:p>
          <a:p>
            <a:pPr lvl="1"/>
            <a:r>
              <a:rPr lang="en-US" dirty="0" smtClean="0"/>
              <a:t>User generated traffic</a:t>
            </a:r>
          </a:p>
          <a:p>
            <a:endParaRPr lang="en-US" dirty="0" smtClean="0"/>
          </a:p>
          <a:p>
            <a:endParaRPr lang="en-US" dirty="0" smtClean="0"/>
          </a:p>
          <a:p>
            <a:endParaRPr lang="en-US" dirty="0" smtClean="0"/>
          </a:p>
          <a:p>
            <a:endParaRPr lang="en-US" dirty="0"/>
          </a:p>
        </p:txBody>
      </p:sp>
      <p:pic>
        <p:nvPicPr>
          <p:cNvPr id="4" name="Picture 8" descr="http://www.cksinfo.com/clipart/electronics/computers/cables/cat5-network-cable.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50" b="89963" l="2381" r="92857">
                        <a14:foregroundMark x1="6190" y1="81413" x2="11667" y2="61710"/>
                        <a14:foregroundMark x1="89048" y1="85874" x2="89048" y2="74349"/>
                        <a14:foregroundMark x1="88571" y1="86245" x2="87619" y2="73978"/>
                        <a14:foregroundMark x1="88571" y1="85502" x2="87381" y2="72491"/>
                        <a14:foregroundMark x1="90714" y1="82156" x2="90714" y2="69888"/>
                        <a14:foregroundMark x1="3333" y1="82156" x2="6429" y2="71375"/>
                        <a14:foregroundMark x1="80952" y1="71004" x2="83571" y2="64312"/>
                        <a14:foregroundMark x1="89048" y1="87732" x2="90476" y2="87732"/>
                        <a14:foregroundMark x1="91667" y1="89591" x2="91190" y2="85130"/>
                        <a14:foregroundMark x1="91429" y1="84758" x2="93095" y2="75465"/>
                        <a14:foregroundMark x1="87381" y1="85502" x2="87143" y2="76952"/>
                        <a14:foregroundMark x1="5000" y1="87732" x2="8333" y2="87361"/>
                        <a14:foregroundMark x1="8333" y1="86989" x2="13095" y2="78067"/>
                        <a14:foregroundMark x1="8571" y1="86989" x2="12619" y2="77323"/>
                        <a14:foregroundMark x1="40000" y1="10037" x2="67381" y2="8550"/>
                        <a14:backgroundMark x1="40238" y1="37918" x2="62619" y2="43123"/>
                        <a14:backgroundMark x1="39762" y1="32714" x2="30000" y2="36059"/>
                        <a14:backgroundMark x1="71905" y1="70260" x2="77619" y2="66914"/>
                        <a14:backgroundMark x1="81190" y1="74349" x2="84048" y2="70260"/>
                        <a14:backgroundMark x1="84762" y1="60967" x2="84524" y2="55019"/>
                        <a14:backgroundMark x1="71190" y1="71747" x2="65952" y2="72119"/>
                        <a14:backgroundMark x1="80476" y1="63197" x2="78095" y2="65428"/>
                        <a14:backgroundMark x1="81190" y1="62454" x2="81429" y2="63569"/>
                        <a14:backgroundMark x1="81429" y1="61338" x2="80952" y2="61338"/>
                        <a14:backgroundMark x1="72143" y1="79182" x2="58810" y2="79554"/>
                        <a14:backgroundMark x1="54048" y1="78067" x2="38095" y2="70632"/>
                        <a14:backgroundMark x1="55476" y1="71747" x2="52619" y2="70632"/>
                        <a14:backgroundMark x1="51667" y1="70632" x2="51190" y2="70260"/>
                        <a14:backgroundMark x1="34524" y1="54647" x2="29762" y2="50186"/>
                        <a14:backgroundMark x1="29048" y1="50186" x2="27619" y2="47212"/>
                        <a14:backgroundMark x1="21667" y1="32714" x2="22381" y2="28625"/>
                        <a14:backgroundMark x1="72619" y1="32342" x2="76905" y2="38290"/>
                        <a14:backgroundMark x1="78095" y1="40892" x2="77619" y2="40149"/>
                        <a14:backgroundMark x1="60476" y1="65428" x2="60476" y2="65428"/>
                        <a14:backgroundMark x1="61429" y1="65428" x2="61429" y2="65428"/>
                        <a14:backgroundMark x1="62619" y1="65428" x2="62619" y2="65428"/>
                        <a14:backgroundMark x1="63095" y1="65056" x2="63095" y2="65056"/>
                        <a14:backgroundMark x1="63571" y1="65056" x2="63571" y2="65056"/>
                        <a14:backgroundMark x1="59524" y1="65428" x2="59524" y2="65428"/>
                        <a14:backgroundMark x1="58810" y1="65799" x2="58810" y2="65799"/>
                        <a14:backgroundMark x1="64048" y1="65056" x2="64048" y2="65056"/>
                        <a14:backgroundMark x1="42857" y1="21561" x2="42857" y2="21561"/>
                        <a14:backgroundMark x1="43810" y1="21561" x2="43810" y2="21561"/>
                        <a14:backgroundMark x1="41905" y1="21933" x2="41905" y2="21933"/>
                        <a14:backgroundMark x1="42619" y1="15242" x2="42619" y2="15242"/>
                        <a14:backgroundMark x1="46190" y1="14870" x2="46190" y2="14870"/>
                        <a14:backgroundMark x1="44524" y1="15613" x2="44524" y2="15613"/>
                      </a14:backgroundRemoval>
                    </a14:imgEffect>
                  </a14:imgLayer>
                </a14:imgProps>
              </a:ext>
              <a:ext uri="{28A0092B-C50C-407E-A947-70E740481C1C}">
                <a14:useLocalDpi xmlns:a14="http://schemas.microsoft.com/office/drawing/2010/main" val="0"/>
              </a:ext>
            </a:extLst>
          </a:blip>
          <a:srcRect/>
          <a:stretch>
            <a:fillRect/>
          </a:stretch>
        </p:blipFill>
        <p:spPr bwMode="auto">
          <a:xfrm>
            <a:off x="8239991" y="437830"/>
            <a:ext cx="3459070" cy="2215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81484873"/>
              </p:ext>
            </p:extLst>
          </p:nvPr>
        </p:nvGraphicFramePr>
        <p:xfrm>
          <a:off x="7702913" y="4868648"/>
          <a:ext cx="3900455" cy="1767840"/>
        </p:xfrm>
        <a:graphic>
          <a:graphicData uri="http://schemas.openxmlformats.org/drawingml/2006/table">
            <a:tbl>
              <a:tblPr firstRow="1" firstCol="1" bandRow="1"/>
              <a:tblGrid>
                <a:gridCol w="2026920"/>
                <a:gridCol w="980400"/>
                <a:gridCol w="893135"/>
              </a:tblGrid>
              <a:tr h="0">
                <a:tc rowSpan="2">
                  <a:txBody>
                    <a:bodyPr/>
                    <a:lstStyle/>
                    <a:p>
                      <a:pPr marL="0" marR="0" algn="ctr">
                        <a:lnSpc>
                          <a:spcPct val="115000"/>
                        </a:lnSpc>
                        <a:spcBef>
                          <a:spcPts val="0"/>
                        </a:spcBef>
                        <a:spcAft>
                          <a:spcPts val="0"/>
                        </a:spcAft>
                      </a:pPr>
                      <a:r>
                        <a:rPr lang="en-US" sz="1600" b="1" dirty="0" smtClean="0">
                          <a:effectLst/>
                          <a:latin typeface="Arial" pitchFamily="34" charset="0"/>
                          <a:ea typeface="Calibri"/>
                          <a:cs typeface="Arial" pitchFamily="34" charset="0"/>
                        </a:rPr>
                        <a:t>Region</a:t>
                      </a:r>
                      <a:endParaRPr lang="en-US" sz="1600" b="1" dirty="0">
                        <a:effectLst/>
                        <a:latin typeface="Arial" pitchFamily="34" charset="0"/>
                        <a:ea typeface="Calibri"/>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gridSpan="2">
                  <a:txBody>
                    <a:bodyPr/>
                    <a:lstStyle/>
                    <a:p>
                      <a:pPr marL="0" marR="0" algn="ctr">
                        <a:lnSpc>
                          <a:spcPct val="115000"/>
                        </a:lnSpc>
                        <a:spcBef>
                          <a:spcPts val="0"/>
                        </a:spcBef>
                        <a:spcAft>
                          <a:spcPts val="0"/>
                        </a:spcAft>
                      </a:pPr>
                      <a:r>
                        <a:rPr lang="en-US" sz="1600" b="1" dirty="0">
                          <a:effectLst/>
                          <a:latin typeface="Arial" pitchFamily="34" charset="0"/>
                          <a:ea typeface="Calibri"/>
                          <a:cs typeface="Arial" pitchFamily="34" charset="0"/>
                        </a:rPr>
                        <a:t>Price for 1 GB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hMerge="1">
                  <a:txBody>
                    <a:bodyPr/>
                    <a:lstStyle/>
                    <a:p>
                      <a:endParaRPr lang="en-US"/>
                    </a:p>
                  </a:txBody>
                  <a:tcPr/>
                </a:tc>
              </a:tr>
              <a:tr h="0">
                <a:tc vMerge="1">
                  <a:txBody>
                    <a:bodyPr/>
                    <a:lstStyle/>
                    <a:p>
                      <a:endParaRPr lang="en-US"/>
                    </a:p>
                  </a:txBody>
                  <a:tcPr/>
                </a:tc>
                <a:tc>
                  <a:txBody>
                    <a:bodyPr/>
                    <a:lstStyle/>
                    <a:p>
                      <a:pPr marL="0" marR="0" algn="ctr">
                        <a:lnSpc>
                          <a:spcPct val="115000"/>
                        </a:lnSpc>
                        <a:spcBef>
                          <a:spcPts val="0"/>
                        </a:spcBef>
                        <a:spcAft>
                          <a:spcPts val="0"/>
                        </a:spcAft>
                      </a:pPr>
                      <a:r>
                        <a:rPr lang="en-US" sz="1600" b="1" dirty="0">
                          <a:effectLst/>
                          <a:latin typeface="Arial" pitchFamily="34" charset="0"/>
                          <a:ea typeface="Calibri"/>
                          <a:cs typeface="Arial" pitchFamily="34" charset="0"/>
                        </a:rPr>
                        <a:t>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algn="ctr">
                        <a:lnSpc>
                          <a:spcPct val="115000"/>
                        </a:lnSpc>
                        <a:spcBef>
                          <a:spcPts val="0"/>
                        </a:spcBef>
                        <a:spcAft>
                          <a:spcPts val="0"/>
                        </a:spcAft>
                      </a:pPr>
                      <a:r>
                        <a:rPr lang="en-US" sz="1600" b="1" dirty="0">
                          <a:effectLst/>
                          <a:latin typeface="Arial" pitchFamily="34" charset="0"/>
                          <a:ea typeface="Calibri"/>
                          <a:cs typeface="Arial" pitchFamily="34" charset="0"/>
                        </a:rPr>
                        <a:t>Out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0">
                <a:tc>
                  <a:txBody>
                    <a:bodyPr/>
                    <a:lstStyle/>
                    <a:p>
                      <a:pPr marL="0" marR="0">
                        <a:lnSpc>
                          <a:spcPct val="115000"/>
                        </a:lnSpc>
                        <a:spcBef>
                          <a:spcPts val="0"/>
                        </a:spcBef>
                        <a:spcAft>
                          <a:spcPts val="0"/>
                        </a:spcAft>
                      </a:pPr>
                      <a:r>
                        <a:rPr lang="en-US" sz="1600" dirty="0">
                          <a:effectLst/>
                          <a:latin typeface="Arial" pitchFamily="34" charset="0"/>
                          <a:ea typeface="Calibri"/>
                          <a:cs typeface="Arial" pitchFamily="34" charset="0"/>
                        </a:rPr>
                        <a:t>North America </a:t>
                      </a:r>
                      <a:r>
                        <a:rPr lang="en-US" sz="1600" dirty="0" smtClean="0">
                          <a:effectLst/>
                          <a:latin typeface="Arial" pitchFamily="34" charset="0"/>
                          <a:ea typeface="Calibri"/>
                          <a:cs typeface="Arial" pitchFamily="34" charset="0"/>
                        </a:rPr>
                        <a:t>and</a:t>
                      </a:r>
                      <a:br>
                        <a:rPr lang="en-US" sz="1600" dirty="0" smtClean="0">
                          <a:effectLst/>
                          <a:latin typeface="Arial" pitchFamily="34" charset="0"/>
                          <a:ea typeface="Calibri"/>
                          <a:cs typeface="Arial" pitchFamily="34" charset="0"/>
                        </a:rPr>
                      </a:br>
                      <a:r>
                        <a:rPr lang="en-US" sz="1600" dirty="0" smtClean="0">
                          <a:effectLst/>
                          <a:latin typeface="Arial" pitchFamily="34" charset="0"/>
                          <a:ea typeface="Calibri"/>
                          <a:cs typeface="Arial" pitchFamily="34" charset="0"/>
                        </a:rPr>
                        <a:t>Europe </a:t>
                      </a:r>
                      <a:r>
                        <a:rPr lang="en-US" sz="1600" dirty="0">
                          <a:effectLst/>
                          <a:latin typeface="Arial" pitchFamily="34" charset="0"/>
                          <a:ea typeface="Calibri"/>
                          <a:cs typeface="Arial" pitchFamily="34" charset="0"/>
                        </a:rPr>
                        <a:t>regions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algn="ctr">
                        <a:lnSpc>
                          <a:spcPct val="115000"/>
                        </a:lnSpc>
                        <a:spcBef>
                          <a:spcPts val="0"/>
                        </a:spcBef>
                        <a:spcAft>
                          <a:spcPts val="0"/>
                        </a:spcAft>
                      </a:pPr>
                      <a:r>
                        <a:rPr lang="en-US" sz="1600" dirty="0">
                          <a:effectLst/>
                          <a:latin typeface="Arial" pitchFamily="34" charset="0"/>
                          <a:ea typeface="Calibri"/>
                          <a:cs typeface="Arial" pitchFamily="34" charset="0"/>
                        </a:rPr>
                        <a:t>$0.10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algn="ctr">
                        <a:lnSpc>
                          <a:spcPct val="115000"/>
                        </a:lnSpc>
                        <a:spcBef>
                          <a:spcPts val="0"/>
                        </a:spcBef>
                        <a:spcAft>
                          <a:spcPts val="0"/>
                        </a:spcAft>
                      </a:pPr>
                      <a:r>
                        <a:rPr lang="en-US" sz="1600" dirty="0">
                          <a:effectLst/>
                          <a:latin typeface="Arial" pitchFamily="34" charset="0"/>
                          <a:ea typeface="Calibri"/>
                          <a:cs typeface="Arial" pitchFamily="34" charset="0"/>
                        </a:rPr>
                        <a:t>$0.15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0">
                <a:tc>
                  <a:txBody>
                    <a:bodyPr/>
                    <a:lstStyle/>
                    <a:p>
                      <a:pPr marL="0" marR="0">
                        <a:lnSpc>
                          <a:spcPct val="115000"/>
                        </a:lnSpc>
                        <a:spcBef>
                          <a:spcPts val="0"/>
                        </a:spcBef>
                        <a:spcAft>
                          <a:spcPts val="0"/>
                        </a:spcAft>
                      </a:pPr>
                      <a:r>
                        <a:rPr lang="en-US" sz="1600">
                          <a:effectLst/>
                          <a:latin typeface="Arial" pitchFamily="34" charset="0"/>
                          <a:ea typeface="Calibri"/>
                          <a:cs typeface="Arial" pitchFamily="34" charset="0"/>
                        </a:rPr>
                        <a:t>Asia Pacific Region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algn="ctr">
                        <a:lnSpc>
                          <a:spcPct val="115000"/>
                        </a:lnSpc>
                        <a:spcBef>
                          <a:spcPts val="0"/>
                        </a:spcBef>
                        <a:spcAft>
                          <a:spcPts val="0"/>
                        </a:spcAft>
                      </a:pPr>
                      <a:r>
                        <a:rPr lang="en-US" sz="1600">
                          <a:effectLst/>
                          <a:latin typeface="Arial" pitchFamily="34" charset="0"/>
                          <a:ea typeface="Calibri"/>
                          <a:cs typeface="Arial" pitchFamily="34" charset="0"/>
                        </a:rPr>
                        <a:t>$0.10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algn="ctr">
                        <a:lnSpc>
                          <a:spcPct val="115000"/>
                        </a:lnSpc>
                        <a:spcBef>
                          <a:spcPts val="0"/>
                        </a:spcBef>
                        <a:spcAft>
                          <a:spcPts val="0"/>
                        </a:spcAft>
                      </a:pPr>
                      <a:r>
                        <a:rPr lang="en-US" sz="1600" dirty="0">
                          <a:effectLst/>
                          <a:latin typeface="Arial" pitchFamily="34" charset="0"/>
                          <a:ea typeface="Calibri"/>
                          <a:cs typeface="Arial" pitchFamily="34" charset="0"/>
                        </a:rPr>
                        <a:t>$0.20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bl>
          </a:graphicData>
        </a:graphic>
      </p:graphicFrame>
    </p:spTree>
    <p:extLst>
      <p:ext uri="{BB962C8B-B14F-4D97-AF65-F5344CB8AC3E}">
        <p14:creationId xmlns:p14="http://schemas.microsoft.com/office/powerpoint/2010/main" val="2608198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Application Cost Analysis</a:t>
            </a:r>
            <a:br>
              <a:rPr lang="en-US" dirty="0" smtClean="0"/>
            </a:br>
            <a:r>
              <a:rPr lang="en-US" sz="3600" dirty="0" smtClean="0">
                <a:solidFill>
                  <a:schemeClr val="accent1">
                    <a:alpha val="99000"/>
                  </a:schemeClr>
                </a:solidFill>
              </a:rPr>
              <a:t>A </a:t>
            </a:r>
            <a:r>
              <a:rPr lang="en-US" sz="3600" u="sng" dirty="0" smtClean="0">
                <a:solidFill>
                  <a:schemeClr val="accent1">
                    <a:alpha val="99000"/>
                  </a:schemeClr>
                </a:solidFill>
              </a:rPr>
              <a:t>really</a:t>
            </a:r>
            <a:r>
              <a:rPr lang="en-US" sz="3600" dirty="0" smtClean="0">
                <a:solidFill>
                  <a:schemeClr val="accent1">
                    <a:alpha val="99000"/>
                  </a:schemeClr>
                </a:solidFill>
              </a:rPr>
              <a:t> simplified example</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741526"/>
            <a:ext cx="11149013" cy="4769633"/>
          </a:xfrm>
        </p:spPr>
        <p:txBody>
          <a:bodyPr>
            <a:normAutofit fontScale="55000" lnSpcReduction="20000"/>
          </a:bodyPr>
          <a:lstStyle/>
          <a:p>
            <a:r>
              <a:rPr lang="en-US" dirty="0" smtClean="0"/>
              <a:t>Our app provides up-to-date Cost Insight &amp; Analysis</a:t>
            </a:r>
          </a:p>
          <a:p>
            <a:r>
              <a:rPr lang="en-US" b="1" dirty="0" smtClean="0"/>
              <a:t>Compute Analysis</a:t>
            </a:r>
          </a:p>
          <a:p>
            <a:pPr lvl="1"/>
            <a:r>
              <a:rPr lang="en-US" dirty="0" smtClean="0"/>
              <a:t>4 instances (2 front-end, 2 back-end)</a:t>
            </a:r>
          </a:p>
          <a:p>
            <a:pPr lvl="1"/>
            <a:r>
              <a:rPr lang="en-US" dirty="0" smtClean="0"/>
              <a:t>Application is relatively CPU-light </a:t>
            </a:r>
            <a:r>
              <a:rPr lang="en-US" dirty="0" smtClean="0">
                <a:sym typeface="Wingdings" pitchFamily="2" charset="2"/>
              </a:rPr>
              <a:t> No</a:t>
            </a:r>
            <a:r>
              <a:rPr lang="en-US" dirty="0" smtClean="0"/>
              <a:t> requirements on instance size</a:t>
            </a:r>
          </a:p>
          <a:p>
            <a:r>
              <a:rPr lang="en-US" b="1" dirty="0" smtClean="0"/>
              <a:t>Storage Analysis</a:t>
            </a:r>
            <a:endParaRPr lang="en-US" dirty="0" smtClean="0"/>
          </a:p>
          <a:p>
            <a:pPr lvl="1"/>
            <a:r>
              <a:rPr lang="en-US" dirty="0" smtClean="0"/>
              <a:t>Projected data accrual rate is _____ per user per day</a:t>
            </a:r>
          </a:p>
          <a:p>
            <a:pPr lvl="1"/>
            <a:r>
              <a:rPr lang="en-US" dirty="0" smtClean="0"/>
              <a:t>Data is retained for ____ days</a:t>
            </a:r>
          </a:p>
          <a:p>
            <a:pPr lvl="1"/>
            <a:r>
              <a:rPr lang="en-US" dirty="0" smtClean="0"/>
              <a:t>Data is not relational  </a:t>
            </a:r>
            <a:r>
              <a:rPr lang="en-US" dirty="0" smtClean="0">
                <a:sym typeface="Wingdings" pitchFamily="2" charset="2"/>
              </a:rPr>
              <a:t> we can use Azure Storage</a:t>
            </a:r>
            <a:endParaRPr lang="en-US" dirty="0" smtClean="0"/>
          </a:p>
          <a:p>
            <a:r>
              <a:rPr lang="en-US" b="1" dirty="0" smtClean="0"/>
              <a:t>Communication Analysis</a:t>
            </a:r>
            <a:endParaRPr lang="en-US" dirty="0" smtClean="0"/>
          </a:p>
          <a:p>
            <a:pPr lvl="1"/>
            <a:r>
              <a:rPr lang="en-US" dirty="0" smtClean="0"/>
              <a:t>Web: inbound is negligible, est. ___ outbound per user per day</a:t>
            </a:r>
          </a:p>
          <a:p>
            <a:pPr lvl="1"/>
            <a:r>
              <a:rPr lang="en-US" dirty="0" smtClean="0"/>
              <a:t>Email: no inbound, ___ outbound per user per day</a:t>
            </a:r>
          </a:p>
          <a:p>
            <a:pPr lvl="1"/>
            <a:r>
              <a:rPr lang="en-US" dirty="0" smtClean="0"/>
              <a:t>Meet communication limits for ___ instance</a:t>
            </a:r>
          </a:p>
          <a:p>
            <a:r>
              <a:rPr lang="en-US" b="1" dirty="0" smtClean="0"/>
              <a:t>Throttling Strategy</a:t>
            </a:r>
          </a:p>
          <a:p>
            <a:pPr lvl="1"/>
            <a:r>
              <a:rPr lang="en-US" dirty="0" smtClean="0"/>
              <a:t>Must scale to sample every account every 5 minutes</a:t>
            </a:r>
          </a:p>
          <a:p>
            <a:pPr lvl="1"/>
            <a:r>
              <a:rPr lang="en-US" dirty="0" smtClean="0"/>
              <a:t>Soft deadlines on outbound email</a:t>
            </a:r>
            <a:endParaRPr lang="en-US" b="1" dirty="0" smtClean="0"/>
          </a:p>
          <a:p>
            <a:r>
              <a:rPr lang="en-US" b="1" dirty="0" smtClean="0"/>
              <a:t>Elasticity Strategy</a:t>
            </a:r>
          </a:p>
          <a:p>
            <a:pPr lvl="1"/>
            <a:r>
              <a:rPr lang="en-US" dirty="0" smtClean="0"/>
              <a:t>Soft limit + hard Limit</a:t>
            </a:r>
          </a:p>
          <a:p>
            <a:r>
              <a:rPr lang="en-US" b="1" dirty="0" smtClean="0"/>
              <a:t>Conclusion</a:t>
            </a:r>
          </a:p>
          <a:p>
            <a:pPr lvl="1"/>
            <a:r>
              <a:rPr lang="en-US" dirty="0" smtClean="0"/>
              <a:t>Running COST will cost a $___ per 1000 clients per month</a:t>
            </a:r>
          </a:p>
        </p:txBody>
      </p:sp>
    </p:spTree>
    <p:extLst>
      <p:ext uri="{BB962C8B-B14F-4D97-AF65-F5344CB8AC3E}">
        <p14:creationId xmlns:p14="http://schemas.microsoft.com/office/powerpoint/2010/main" val="271650041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COA Consideration</a:t>
            </a:r>
            <a:br>
              <a:rPr lang="en-US" dirty="0" smtClean="0"/>
            </a:br>
            <a:r>
              <a:rPr lang="en-US" sz="3600" dirty="0" smtClean="0">
                <a:solidFill>
                  <a:schemeClr val="accent1">
                    <a:alpha val="99000"/>
                  </a:schemeClr>
                </a:solidFill>
              </a:rPr>
              <a:t>Known architecture patterns</a:t>
            </a:r>
            <a:endParaRPr lang="en-US" sz="3600" dirty="0">
              <a:solidFill>
                <a:schemeClr val="accent1">
                  <a:alpha val="99000"/>
                </a:schemeClr>
              </a:solidFill>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757" b="89865" l="9000" r="92667">
                        <a14:foregroundMark x1="21000" y1="6757" x2="89333" y2="6757"/>
                        <a14:foregroundMark x1="92000" y1="28378" x2="92667" y2="18919"/>
                        <a14:foregroundMark x1="16333" y1="24324" x2="9000" y2="23649"/>
                        <a14:foregroundMark x1="13000" y1="23649" x2="23667" y2="20946"/>
                        <a14:backgroundMark x1="50000" y1="79054" x2="55333" y2="74324"/>
                        <a14:backgroundMark x1="25333" y1="30405" x2="18000" y2="20946"/>
                        <a14:backgroundMark x1="18667" y1="23649" x2="9000" y2="23649"/>
                        <a14:backgroundMark x1="9667" y1="22297" x2="21000" y2="21622"/>
                      </a14:backgroundRemoval>
                    </a14:imgEffect>
                  </a14:imgLayer>
                </a14:imgProps>
              </a:ext>
              <a:ext uri="{28A0092B-C50C-407E-A947-70E740481C1C}">
                <a14:useLocalDpi xmlns:a14="http://schemas.microsoft.com/office/drawing/2010/main" val="0"/>
              </a:ext>
            </a:extLst>
          </a:blip>
          <a:srcRect/>
          <a:stretch>
            <a:fillRect/>
          </a:stretch>
        </p:blipFill>
        <p:spPr bwMode="auto">
          <a:xfrm>
            <a:off x="-660340" y="2147320"/>
            <a:ext cx="4854374" cy="2394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000" b="96000" l="10000" r="90000">
                        <a14:foregroundMark x1="40714" y1="28571" x2="42857" y2="12571"/>
                        <a14:foregroundMark x1="42857" y1="12571" x2="40714" y2="4000"/>
                        <a14:foregroundMark x1="12143" y1="94857" x2="48571" y2="84000"/>
                        <a14:foregroundMark x1="57857" y1="96000" x2="83571" y2="93143"/>
                      </a14:backgroundRemoval>
                    </a14:imgEffect>
                  </a14:imgLayer>
                </a14:imgProps>
              </a:ext>
              <a:ext uri="{28A0092B-C50C-407E-A947-70E740481C1C}">
                <a14:useLocalDpi xmlns:a14="http://schemas.microsoft.com/office/drawing/2010/main" val="0"/>
              </a:ext>
            </a:extLst>
          </a:blip>
          <a:srcRect/>
          <a:stretch>
            <a:fillRect/>
          </a:stretch>
        </p:blipFill>
        <p:spPr bwMode="auto">
          <a:xfrm>
            <a:off x="2823306" y="3612362"/>
            <a:ext cx="1804450" cy="22555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8311" y="1745876"/>
            <a:ext cx="2023561" cy="11600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286" b="97143" l="2685" r="97315">
                        <a14:foregroundMark x1="46980" y1="6286" x2="67114" y2="6286"/>
                        <a14:foregroundMark x1="29530" y1="14286" x2="29530" y2="26857"/>
                        <a14:foregroundMark x1="18121" y1="15429" x2="22148" y2="97143"/>
                        <a14:foregroundMark x1="2685" y1="29714" x2="5369" y2="97714"/>
                        <a14:foregroundMark x1="83221" y1="91429" x2="97315" y2="64571"/>
                      </a14:backgroundRemoval>
                    </a14:imgEffect>
                  </a14:imgLayer>
                </a14:imgProps>
              </a:ext>
              <a:ext uri="{28A0092B-C50C-407E-A947-70E740481C1C}">
                <a14:useLocalDpi xmlns:a14="http://schemas.microsoft.com/office/drawing/2010/main" val="0"/>
              </a:ext>
            </a:extLst>
          </a:blip>
          <a:srcRect/>
          <a:stretch>
            <a:fillRect/>
          </a:stretch>
        </p:blipFill>
        <p:spPr bwMode="auto">
          <a:xfrm>
            <a:off x="9551872" y="3198903"/>
            <a:ext cx="1920450" cy="22555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3822" b="98726" l="333" r="99000">
                        <a14:foregroundMark x1="5667" y1="94268" x2="96000" y2="64331"/>
                        <a14:foregroundMark x1="96667" y1="3822" x2="96000" y2="94268"/>
                        <a14:foregroundMark x1="25000" y1="98089" x2="99000" y2="77070"/>
                        <a14:foregroundMark x1="99000" y1="99363" x2="59333" y2="93631"/>
                        <a14:foregroundMark x1="72333" y1="57962" x2="75333" y2="13376"/>
                        <a14:foregroundMark x1="1667" y1="66879" x2="3000" y2="99363"/>
                        <a14:foregroundMark x1="17667" y1="55414" x2="16333" y2="87261"/>
                        <a14:foregroundMark x1="33000" y1="50318" x2="33667" y2="82166"/>
                        <a14:foregroundMark x1="51333" y1="40764" x2="51333" y2="77070"/>
                        <a14:foregroundMark x1="333" y1="63057" x2="6000" y2="59873"/>
                        <a14:foregroundMark x1="14000" y1="55414" x2="21000" y2="51592"/>
                        <a14:foregroundMark x1="8333" y1="89809" x2="13333" y2="74522"/>
                        <a14:foregroundMark x1="40667" y1="78344" x2="45000" y2="57962"/>
                        <a14:foregroundMark x1="30000" y1="46497" x2="37667" y2="42038"/>
                        <a14:foregroundMark x1="61000" y1="69427" x2="65333" y2="52229"/>
                        <a14:foregroundMark x1="47000" y1="36306" x2="56667" y2="31847"/>
                        <a14:foregroundMark x1="84000" y1="60510" x2="88667" y2="42675"/>
                      </a14:backgroundRemoval>
                    </a14:imgEffect>
                  </a14:imgLayer>
                </a14:imgProps>
              </a:ext>
              <a:ext uri="{28A0092B-C50C-407E-A947-70E740481C1C}">
                <a14:useLocalDpi xmlns:a14="http://schemas.microsoft.com/office/drawing/2010/main" val="0"/>
              </a:ext>
            </a:extLst>
          </a:blip>
          <a:srcRect/>
          <a:stretch>
            <a:fillRect/>
          </a:stretch>
        </p:blipFill>
        <p:spPr bwMode="auto">
          <a:xfrm>
            <a:off x="4939990" y="4326684"/>
            <a:ext cx="3866678" cy="20235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7429" b="96571" l="5556" r="93519">
                        <a14:foregroundMark x1="94444" y1="49143" x2="86111" y2="34286"/>
                        <a14:foregroundMark x1="73148" y1="7429" x2="65741" y2="13143"/>
                        <a14:foregroundMark x1="5556" y1="68000" x2="11111" y2="57714"/>
                        <a14:foregroundMark x1="48611" y1="96571" x2="48611" y2="85714"/>
                      </a14:backgroundRemoval>
                    </a14:imgEffect>
                  </a14:imgLayer>
                </a14:imgProps>
              </a:ext>
              <a:ext uri="{28A0092B-C50C-407E-A947-70E740481C1C}">
                <a14:useLocalDpi xmlns:a14="http://schemas.microsoft.com/office/drawing/2010/main" val="0"/>
              </a:ext>
            </a:extLst>
          </a:blip>
          <a:srcRect/>
          <a:stretch>
            <a:fillRect/>
          </a:stretch>
        </p:blipFill>
        <p:spPr bwMode="auto">
          <a:xfrm>
            <a:off x="4627756" y="2732822"/>
            <a:ext cx="2057400" cy="16668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63838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2900680" y="4490720"/>
            <a:ext cx="2311400" cy="1031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bg1">
                    <a:alpha val="99000"/>
                  </a:schemeClr>
                </a:solidFill>
              </a:rPr>
              <a:t>Worker Role 2</a:t>
            </a:r>
          </a:p>
        </p:txBody>
      </p:sp>
      <p:sp>
        <p:nvSpPr>
          <p:cNvPr id="11" name="Rounded Rectangle 10"/>
          <p:cNvSpPr/>
          <p:nvPr/>
        </p:nvSpPr>
        <p:spPr bwMode="auto">
          <a:xfrm>
            <a:off x="386080" y="4490720"/>
            <a:ext cx="2260600" cy="1031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bg1">
                    <a:alpha val="99000"/>
                  </a:schemeClr>
                </a:solidFill>
              </a:rPr>
              <a:t>Worker Role 1</a:t>
            </a:r>
          </a:p>
        </p:txBody>
      </p:sp>
      <p:sp>
        <p:nvSpPr>
          <p:cNvPr id="12" name="Rounded Rectangle 11"/>
          <p:cNvSpPr/>
          <p:nvPr/>
        </p:nvSpPr>
        <p:spPr bwMode="auto">
          <a:xfrm>
            <a:off x="2880360" y="5740400"/>
            <a:ext cx="2311400" cy="1031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dirty="0">
                <a:solidFill>
                  <a:schemeClr val="bg1">
                    <a:alpha val="99000"/>
                  </a:schemeClr>
                </a:solidFill>
              </a:rPr>
              <a:t>Worker Role 4</a:t>
            </a:r>
            <a:endParaRPr lang="en-US" sz="2000" dirty="0" smtClean="0">
              <a:solidFill>
                <a:schemeClr val="bg1">
                  <a:alpha val="99000"/>
                </a:schemeClr>
              </a:solidFill>
            </a:endParaRPr>
          </a:p>
        </p:txBody>
      </p:sp>
      <p:sp>
        <p:nvSpPr>
          <p:cNvPr id="13" name="Rounded Rectangle 12"/>
          <p:cNvSpPr/>
          <p:nvPr/>
        </p:nvSpPr>
        <p:spPr bwMode="auto">
          <a:xfrm>
            <a:off x="365760" y="5740400"/>
            <a:ext cx="2260600" cy="1031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dirty="0">
                <a:solidFill>
                  <a:schemeClr val="bg1">
                    <a:alpha val="99000"/>
                  </a:schemeClr>
                </a:solidFill>
              </a:rPr>
              <a:t>Worker Role </a:t>
            </a:r>
            <a:r>
              <a:rPr lang="en-US" sz="2000" dirty="0" smtClean="0">
                <a:solidFill>
                  <a:schemeClr val="bg1">
                    <a:alpha val="99000"/>
                  </a:schemeClr>
                </a:solidFill>
              </a:rPr>
              <a:t>3</a:t>
            </a:r>
          </a:p>
        </p:txBody>
      </p:sp>
      <p:sp>
        <p:nvSpPr>
          <p:cNvPr id="9" name="Rounded Rectangle 8"/>
          <p:cNvSpPr/>
          <p:nvPr/>
        </p:nvSpPr>
        <p:spPr bwMode="auto">
          <a:xfrm>
            <a:off x="1727200" y="3230880"/>
            <a:ext cx="2052320" cy="1031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bg1">
                    <a:alpha val="99000"/>
                  </a:schemeClr>
                </a:solidFill>
              </a:rPr>
              <a:t>Web Role 1</a:t>
            </a:r>
          </a:p>
        </p:txBody>
      </p:sp>
      <p:sp>
        <p:nvSpPr>
          <p:cNvPr id="2" name="Title 1"/>
          <p:cNvSpPr>
            <a:spLocks noGrp="1"/>
          </p:cNvSpPr>
          <p:nvPr>
            <p:ph type="title"/>
          </p:nvPr>
        </p:nvSpPr>
        <p:spPr/>
        <p:txBody>
          <a:bodyPr/>
          <a:lstStyle/>
          <a:p>
            <a:r>
              <a:rPr lang="en-US" dirty="0" smtClean="0"/>
              <a:t>SOA and the Cloud</a:t>
            </a:r>
            <a:endParaRPr lang="en-US" dirty="0"/>
          </a:p>
        </p:txBody>
      </p:sp>
      <p:sp>
        <p:nvSpPr>
          <p:cNvPr id="24" name="Text Placeholder 23"/>
          <p:cNvSpPr>
            <a:spLocks noGrp="1"/>
          </p:cNvSpPr>
          <p:nvPr>
            <p:ph type="body" sz="quarter" idx="10"/>
          </p:nvPr>
        </p:nvSpPr>
        <p:spPr>
          <a:xfrm>
            <a:off x="519112" y="1447799"/>
            <a:ext cx="11149013" cy="1526572"/>
          </a:xfrm>
        </p:spPr>
        <p:txBody>
          <a:bodyPr/>
          <a:lstStyle/>
          <a:p>
            <a:r>
              <a:rPr lang="en-US" dirty="0" smtClean="0"/>
              <a:t>Services are units of functionality and composition</a:t>
            </a:r>
          </a:p>
          <a:p>
            <a:r>
              <a:rPr lang="en-US" dirty="0" smtClean="0"/>
              <a:t>Roles are units of deployment and scalability</a:t>
            </a:r>
          </a:p>
          <a:p>
            <a:r>
              <a:rPr lang="en-US" dirty="0" smtClean="0"/>
              <a:t>Don’t mix architecture and deployment strategy</a:t>
            </a:r>
            <a:endParaRPr lang="en-US" dirty="0"/>
          </a:p>
        </p:txBody>
      </p:sp>
      <p:sp>
        <p:nvSpPr>
          <p:cNvPr id="4" name="Rounded Rectangle 3"/>
          <p:cNvSpPr/>
          <p:nvPr/>
        </p:nvSpPr>
        <p:spPr bwMode="auto">
          <a:xfrm>
            <a:off x="1910080" y="3652832"/>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Service A</a:t>
            </a:r>
          </a:p>
        </p:txBody>
      </p:sp>
      <p:sp>
        <p:nvSpPr>
          <p:cNvPr id="5" name="Rounded Rectangle 4"/>
          <p:cNvSpPr/>
          <p:nvPr/>
        </p:nvSpPr>
        <p:spPr bwMode="auto">
          <a:xfrm>
            <a:off x="3197860" y="4929866"/>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Service C</a:t>
            </a:r>
          </a:p>
        </p:txBody>
      </p:sp>
      <p:sp>
        <p:nvSpPr>
          <p:cNvPr id="6" name="Rounded Rectangle 5"/>
          <p:cNvSpPr/>
          <p:nvPr/>
        </p:nvSpPr>
        <p:spPr bwMode="auto">
          <a:xfrm>
            <a:off x="3177540" y="6169386"/>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Service E</a:t>
            </a:r>
          </a:p>
        </p:txBody>
      </p:sp>
      <p:sp>
        <p:nvSpPr>
          <p:cNvPr id="7" name="Rounded Rectangle 6"/>
          <p:cNvSpPr/>
          <p:nvPr/>
        </p:nvSpPr>
        <p:spPr bwMode="auto">
          <a:xfrm>
            <a:off x="680720" y="4922832"/>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Service B</a:t>
            </a:r>
          </a:p>
        </p:txBody>
      </p:sp>
      <p:sp>
        <p:nvSpPr>
          <p:cNvPr id="8" name="Rounded Rectangle 7"/>
          <p:cNvSpPr/>
          <p:nvPr/>
        </p:nvSpPr>
        <p:spPr bwMode="auto">
          <a:xfrm>
            <a:off x="680720" y="6162352"/>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Service D</a:t>
            </a:r>
          </a:p>
        </p:txBody>
      </p:sp>
      <p:sp>
        <p:nvSpPr>
          <p:cNvPr id="14" name="Rounded Rectangle 13"/>
          <p:cNvSpPr/>
          <p:nvPr/>
        </p:nvSpPr>
        <p:spPr bwMode="auto">
          <a:xfrm>
            <a:off x="9108440" y="4590169"/>
            <a:ext cx="2221992" cy="218147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dirty="0">
                <a:solidFill>
                  <a:schemeClr val="bg1">
                    <a:alpha val="99000"/>
                  </a:schemeClr>
                </a:solidFill>
              </a:rPr>
              <a:t>Worker Role 2</a:t>
            </a:r>
            <a:endParaRPr lang="en-US" sz="2000" dirty="0" smtClean="0">
              <a:solidFill>
                <a:schemeClr val="bg1">
                  <a:alpha val="99000"/>
                </a:schemeClr>
              </a:solidFill>
            </a:endParaRPr>
          </a:p>
        </p:txBody>
      </p:sp>
      <p:sp>
        <p:nvSpPr>
          <p:cNvPr id="15" name="Rounded Rectangle 14"/>
          <p:cNvSpPr/>
          <p:nvPr/>
        </p:nvSpPr>
        <p:spPr bwMode="auto">
          <a:xfrm>
            <a:off x="6634480" y="4590169"/>
            <a:ext cx="2219960" cy="218147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dirty="0">
                <a:solidFill>
                  <a:schemeClr val="bg1">
                    <a:alpha val="99000"/>
                  </a:schemeClr>
                </a:solidFill>
              </a:rPr>
              <a:t>Worker Role </a:t>
            </a:r>
            <a:r>
              <a:rPr lang="en-US" sz="2000" dirty="0" smtClean="0">
                <a:solidFill>
                  <a:schemeClr val="bg1">
                    <a:alpha val="99000"/>
                  </a:schemeClr>
                </a:solidFill>
              </a:rPr>
              <a:t>1</a:t>
            </a:r>
          </a:p>
        </p:txBody>
      </p:sp>
      <p:sp>
        <p:nvSpPr>
          <p:cNvPr id="18" name="Rounded Rectangle 17"/>
          <p:cNvSpPr/>
          <p:nvPr/>
        </p:nvSpPr>
        <p:spPr bwMode="auto">
          <a:xfrm>
            <a:off x="7934960" y="3230880"/>
            <a:ext cx="2052320" cy="1031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bg1">
                    <a:alpha val="99000"/>
                  </a:schemeClr>
                </a:solidFill>
              </a:rPr>
              <a:t>Web Role 1</a:t>
            </a:r>
          </a:p>
        </p:txBody>
      </p:sp>
      <p:sp>
        <p:nvSpPr>
          <p:cNvPr id="19" name="Rounded Rectangle 18"/>
          <p:cNvSpPr/>
          <p:nvPr/>
        </p:nvSpPr>
        <p:spPr bwMode="auto">
          <a:xfrm>
            <a:off x="8117840" y="3652832"/>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Service A</a:t>
            </a:r>
          </a:p>
        </p:txBody>
      </p:sp>
      <p:sp>
        <p:nvSpPr>
          <p:cNvPr id="20" name="Rounded Rectangle 19"/>
          <p:cNvSpPr/>
          <p:nvPr/>
        </p:nvSpPr>
        <p:spPr bwMode="auto">
          <a:xfrm>
            <a:off x="9316720" y="5156512"/>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Service C</a:t>
            </a:r>
          </a:p>
        </p:txBody>
      </p:sp>
      <p:sp>
        <p:nvSpPr>
          <p:cNvPr id="21" name="Rounded Rectangle 20"/>
          <p:cNvSpPr/>
          <p:nvPr/>
        </p:nvSpPr>
        <p:spPr bwMode="auto">
          <a:xfrm>
            <a:off x="9296400" y="5867712"/>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Service E</a:t>
            </a:r>
          </a:p>
        </p:txBody>
      </p:sp>
      <p:sp>
        <p:nvSpPr>
          <p:cNvPr id="22" name="Rounded Rectangle 21"/>
          <p:cNvSpPr/>
          <p:nvPr/>
        </p:nvSpPr>
        <p:spPr bwMode="auto">
          <a:xfrm>
            <a:off x="6918960" y="5156512"/>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Service B</a:t>
            </a:r>
          </a:p>
        </p:txBody>
      </p:sp>
      <p:sp>
        <p:nvSpPr>
          <p:cNvPr id="23" name="Rounded Rectangle 22"/>
          <p:cNvSpPr/>
          <p:nvPr/>
        </p:nvSpPr>
        <p:spPr bwMode="auto">
          <a:xfrm>
            <a:off x="6918960" y="5867712"/>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Service D</a:t>
            </a:r>
          </a:p>
        </p:txBody>
      </p:sp>
      <p:cxnSp>
        <p:nvCxnSpPr>
          <p:cNvPr id="26" name="Elbow Connector 25"/>
          <p:cNvCxnSpPr>
            <a:stCxn id="4" idx="2"/>
            <a:endCxn id="5" idx="1"/>
          </p:cNvCxnSpPr>
          <p:nvPr/>
        </p:nvCxnSpPr>
        <p:spPr>
          <a:xfrm rot="16200000" flipH="1">
            <a:off x="2471635" y="4457485"/>
            <a:ext cx="1023190" cy="429260"/>
          </a:xfrm>
          <a:prstGeom prst="bentConnector2">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7" name="Elbow Connector 26"/>
          <p:cNvCxnSpPr>
            <a:stCxn id="4" idx="2"/>
            <a:endCxn id="7" idx="3"/>
          </p:cNvCxnSpPr>
          <p:nvPr/>
        </p:nvCxnSpPr>
        <p:spPr>
          <a:xfrm rot="5400000">
            <a:off x="2075102" y="4483178"/>
            <a:ext cx="1016156" cy="370840"/>
          </a:xfrm>
          <a:prstGeom prst="bentConnector2">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0" name="Elbow Connector 29"/>
          <p:cNvCxnSpPr>
            <a:stCxn id="5" idx="3"/>
            <a:endCxn id="6" idx="3"/>
          </p:cNvCxnSpPr>
          <p:nvPr/>
        </p:nvCxnSpPr>
        <p:spPr>
          <a:xfrm flipH="1">
            <a:off x="4894580" y="5183710"/>
            <a:ext cx="20320" cy="1239520"/>
          </a:xfrm>
          <a:prstGeom prst="bentConnector3">
            <a:avLst>
              <a:gd name="adj1" fmla="val -1125000"/>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3" name="Elbow Connector 32"/>
          <p:cNvCxnSpPr>
            <a:stCxn id="7" idx="1"/>
            <a:endCxn id="8" idx="1"/>
          </p:cNvCxnSpPr>
          <p:nvPr/>
        </p:nvCxnSpPr>
        <p:spPr>
          <a:xfrm rot="10800000" flipV="1">
            <a:off x="680720" y="5176676"/>
            <a:ext cx="12700" cy="1239520"/>
          </a:xfrm>
          <a:prstGeom prst="bentConnector3">
            <a:avLst>
              <a:gd name="adj1" fmla="val 1800000"/>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6" name="Elbow Connector 35"/>
          <p:cNvCxnSpPr>
            <a:stCxn id="19" idx="2"/>
            <a:endCxn id="20" idx="1"/>
          </p:cNvCxnSpPr>
          <p:nvPr/>
        </p:nvCxnSpPr>
        <p:spPr>
          <a:xfrm rot="16200000" flipH="1">
            <a:off x="8521622" y="4615258"/>
            <a:ext cx="1249836" cy="340360"/>
          </a:xfrm>
          <a:prstGeom prst="bentConnector2">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7" name="Elbow Connector 36"/>
          <p:cNvCxnSpPr>
            <a:stCxn id="19" idx="2"/>
            <a:endCxn id="22" idx="3"/>
          </p:cNvCxnSpPr>
          <p:nvPr/>
        </p:nvCxnSpPr>
        <p:spPr>
          <a:xfrm rot="5400000">
            <a:off x="8181262" y="4615258"/>
            <a:ext cx="1249836" cy="340360"/>
          </a:xfrm>
          <a:prstGeom prst="bentConnector2">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8" name="Elbow Connector 37"/>
          <p:cNvCxnSpPr>
            <a:stCxn id="20" idx="3"/>
            <a:endCxn id="21" idx="3"/>
          </p:cNvCxnSpPr>
          <p:nvPr/>
        </p:nvCxnSpPr>
        <p:spPr>
          <a:xfrm flipH="1">
            <a:off x="11013440" y="5410356"/>
            <a:ext cx="20320" cy="711200"/>
          </a:xfrm>
          <a:prstGeom prst="bentConnector3">
            <a:avLst>
              <a:gd name="adj1" fmla="val -1125000"/>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9" name="Elbow Connector 38"/>
          <p:cNvCxnSpPr>
            <a:stCxn id="22" idx="1"/>
            <a:endCxn id="23" idx="1"/>
          </p:cNvCxnSpPr>
          <p:nvPr/>
        </p:nvCxnSpPr>
        <p:spPr>
          <a:xfrm rot="10800000" flipV="1">
            <a:off x="6918960" y="5410356"/>
            <a:ext cx="12700" cy="711200"/>
          </a:xfrm>
          <a:prstGeom prst="bentConnector3">
            <a:avLst>
              <a:gd name="adj1" fmla="val 1800000"/>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1" name="Straight Connector 30"/>
          <p:cNvCxnSpPr/>
          <p:nvPr/>
        </p:nvCxnSpPr>
        <p:spPr>
          <a:xfrm>
            <a:off x="5804452" y="3419061"/>
            <a:ext cx="0" cy="3150704"/>
          </a:xfrm>
          <a:prstGeom prst="line">
            <a:avLst/>
          </a:prstGeom>
          <a:ln>
            <a:solidFill>
              <a:srgbClr val="FFFFFF"/>
            </a:solidFill>
            <a:prstDash val="dash"/>
          </a:ln>
        </p:spPr>
        <p:style>
          <a:lnRef idx="3">
            <a:schemeClr val="accent1"/>
          </a:lnRef>
          <a:fillRef idx="0">
            <a:schemeClr val="accent1"/>
          </a:fillRef>
          <a:effectRef idx="2">
            <a:schemeClr val="accent1"/>
          </a:effectRef>
          <a:fontRef idx="minor">
            <a:schemeClr val="tx1"/>
          </a:fontRef>
        </p:style>
      </p:cxnSp>
      <p:sp>
        <p:nvSpPr>
          <p:cNvPr id="50" name="Right Arrow 49"/>
          <p:cNvSpPr/>
          <p:nvPr/>
        </p:nvSpPr>
        <p:spPr bwMode="auto">
          <a:xfrm>
            <a:off x="5478542" y="5156512"/>
            <a:ext cx="967562" cy="840251"/>
          </a:xfrm>
          <a:prstGeom prst="rightArrow">
            <a:avLst/>
          </a:prstGeom>
          <a:solidFill>
            <a:srgbClr val="59D01E"/>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bg1">
                    <a:alpha val="99000"/>
                  </a:schemeClr>
                </a:solidFill>
              </a:rPr>
              <a:t> - 40%</a:t>
            </a:r>
          </a:p>
        </p:txBody>
      </p:sp>
    </p:spTree>
    <p:extLst>
      <p:ext uri="{BB962C8B-B14F-4D97-AF65-F5344CB8AC3E}">
        <p14:creationId xmlns:p14="http://schemas.microsoft.com/office/powerpoint/2010/main" val="1991485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par>
                                <p:cTn id="64" presetID="10"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par>
                                <p:cTn id="67" presetID="10"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9" grpId="0" animBg="1"/>
      <p:bldP spid="14" grpId="0" animBg="1"/>
      <p:bldP spid="15" grpId="0" animBg="1"/>
      <p:bldP spid="18" grpId="0" animBg="1"/>
      <p:bldP spid="19" grpId="0" animBg="1"/>
      <p:bldP spid="20" grpId="0" animBg="1"/>
      <p:bldP spid="21" grpId="0" animBg="1"/>
      <p:bldP spid="22" grpId="0" animBg="1"/>
      <p:bldP spid="23" grpId="0" animBg="1"/>
      <p:bldP spid="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Elbow Connector 35"/>
          <p:cNvCxnSpPr/>
          <p:nvPr/>
        </p:nvCxnSpPr>
        <p:spPr>
          <a:xfrm rot="5400000">
            <a:off x="2323020" y="5151932"/>
            <a:ext cx="1265896" cy="376420"/>
          </a:xfrm>
          <a:prstGeom prst="bentConnector3">
            <a:avLst>
              <a:gd name="adj1" fmla="val 39654"/>
            </a:avLst>
          </a:prstGeom>
          <a:ln>
            <a:tailEnd type="none"/>
          </a:ln>
        </p:spPr>
        <p:style>
          <a:lnRef idx="3">
            <a:schemeClr val="accent3"/>
          </a:lnRef>
          <a:fillRef idx="0">
            <a:schemeClr val="accent3"/>
          </a:fillRef>
          <a:effectRef idx="2">
            <a:schemeClr val="accent3"/>
          </a:effectRef>
          <a:fontRef idx="minor">
            <a:schemeClr val="tx1"/>
          </a:fontRef>
        </p:style>
      </p:cxnSp>
      <p:sp>
        <p:nvSpPr>
          <p:cNvPr id="34" name="Rounded Rectangle 33"/>
          <p:cNvSpPr/>
          <p:nvPr/>
        </p:nvSpPr>
        <p:spPr bwMode="auto">
          <a:xfrm>
            <a:off x="2117064" y="3753744"/>
            <a:ext cx="2052320" cy="1031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bg1">
                    <a:alpha val="99000"/>
                  </a:schemeClr>
                </a:solidFill>
              </a:rPr>
              <a:t>Worker Role 2</a:t>
            </a:r>
          </a:p>
        </p:txBody>
      </p:sp>
      <p:sp>
        <p:nvSpPr>
          <p:cNvPr id="35" name="Rounded Rectangle 34"/>
          <p:cNvSpPr/>
          <p:nvPr/>
        </p:nvSpPr>
        <p:spPr bwMode="auto">
          <a:xfrm>
            <a:off x="2299944" y="4175696"/>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Master</a:t>
            </a:r>
          </a:p>
        </p:txBody>
      </p:sp>
      <p:sp>
        <p:nvSpPr>
          <p:cNvPr id="2" name="Title 1"/>
          <p:cNvSpPr>
            <a:spLocks noGrp="1"/>
          </p:cNvSpPr>
          <p:nvPr>
            <p:ph type="title"/>
          </p:nvPr>
        </p:nvSpPr>
        <p:spPr>
          <a:xfrm>
            <a:off x="519112" y="228600"/>
            <a:ext cx="11149013" cy="1107996"/>
          </a:xfrm>
        </p:spPr>
        <p:txBody>
          <a:bodyPr/>
          <a:lstStyle/>
          <a:p>
            <a:r>
              <a:rPr lang="en-US" dirty="0"/>
              <a:t>SOA and the </a:t>
            </a:r>
            <a:r>
              <a:rPr lang="en-US" dirty="0" smtClean="0"/>
              <a:t>Cloud</a:t>
            </a:r>
            <a:br>
              <a:rPr lang="en-US" dirty="0" smtClean="0"/>
            </a:br>
            <a:r>
              <a:rPr lang="en-US" sz="3600" dirty="0" smtClean="0">
                <a:solidFill>
                  <a:schemeClr val="accent1">
                    <a:alpha val="99000"/>
                  </a:schemeClr>
                </a:solidFill>
              </a:rPr>
              <a:t>Rethinking solutions</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706213"/>
            <a:ext cx="11149013" cy="984885"/>
          </a:xfrm>
        </p:spPr>
        <p:txBody>
          <a:bodyPr/>
          <a:lstStyle/>
          <a:p>
            <a:r>
              <a:rPr lang="en-US" dirty="0" smtClean="0"/>
              <a:t>Sometimes, the “standard” solution is not the best one</a:t>
            </a:r>
          </a:p>
          <a:p>
            <a:r>
              <a:rPr lang="en-US" dirty="0" smtClean="0"/>
              <a:t>Example, dividing work</a:t>
            </a:r>
            <a:endParaRPr lang="en-US" dirty="0"/>
          </a:p>
        </p:txBody>
      </p:sp>
      <p:sp>
        <p:nvSpPr>
          <p:cNvPr id="4" name="Rounded Rectangle 3"/>
          <p:cNvSpPr/>
          <p:nvPr/>
        </p:nvSpPr>
        <p:spPr bwMode="auto">
          <a:xfrm>
            <a:off x="2900680" y="5285850"/>
            <a:ext cx="2311400" cy="1031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bg1">
                    <a:alpha val="99000"/>
                  </a:schemeClr>
                </a:solidFill>
              </a:rPr>
              <a:t>Worker Role 4</a:t>
            </a:r>
          </a:p>
        </p:txBody>
      </p:sp>
      <p:sp>
        <p:nvSpPr>
          <p:cNvPr id="5" name="Rounded Rectangle 4"/>
          <p:cNvSpPr/>
          <p:nvPr/>
        </p:nvSpPr>
        <p:spPr bwMode="auto">
          <a:xfrm>
            <a:off x="386080" y="5295789"/>
            <a:ext cx="2260600" cy="1031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bg1">
                    <a:alpha val="99000"/>
                  </a:schemeClr>
                </a:solidFill>
              </a:rPr>
              <a:t>Worker Role </a:t>
            </a:r>
            <a:r>
              <a:rPr lang="en-US" sz="2000" dirty="0">
                <a:solidFill>
                  <a:schemeClr val="bg1">
                    <a:alpha val="99000"/>
                  </a:schemeClr>
                </a:solidFill>
              </a:rPr>
              <a:t>3</a:t>
            </a:r>
            <a:endParaRPr lang="en-US" sz="2000" dirty="0" smtClean="0">
              <a:solidFill>
                <a:schemeClr val="bg1">
                  <a:alpha val="99000"/>
                </a:schemeClr>
              </a:solidFill>
            </a:endParaRPr>
          </a:p>
        </p:txBody>
      </p:sp>
      <p:sp>
        <p:nvSpPr>
          <p:cNvPr id="6" name="Rounded Rectangle 5"/>
          <p:cNvSpPr/>
          <p:nvPr/>
        </p:nvSpPr>
        <p:spPr bwMode="auto">
          <a:xfrm>
            <a:off x="1727200" y="4035949"/>
            <a:ext cx="2052320" cy="1031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bg1">
                    <a:alpha val="99000"/>
                  </a:schemeClr>
                </a:solidFill>
              </a:rPr>
              <a:t>Worker Role 1</a:t>
            </a:r>
          </a:p>
        </p:txBody>
      </p:sp>
      <p:sp>
        <p:nvSpPr>
          <p:cNvPr id="7" name="Rounded Rectangle 6"/>
          <p:cNvSpPr/>
          <p:nvPr/>
        </p:nvSpPr>
        <p:spPr bwMode="auto">
          <a:xfrm>
            <a:off x="1910080" y="4457901"/>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Master</a:t>
            </a:r>
          </a:p>
        </p:txBody>
      </p:sp>
      <p:sp>
        <p:nvSpPr>
          <p:cNvPr id="8" name="Rounded Rectangle 7"/>
          <p:cNvSpPr/>
          <p:nvPr/>
        </p:nvSpPr>
        <p:spPr bwMode="auto">
          <a:xfrm>
            <a:off x="3197860" y="5724996"/>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Slave</a:t>
            </a:r>
          </a:p>
        </p:txBody>
      </p:sp>
      <p:sp>
        <p:nvSpPr>
          <p:cNvPr id="9" name="Rounded Rectangle 8"/>
          <p:cNvSpPr/>
          <p:nvPr/>
        </p:nvSpPr>
        <p:spPr bwMode="auto">
          <a:xfrm>
            <a:off x="680720" y="5727901"/>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Slave</a:t>
            </a:r>
          </a:p>
        </p:txBody>
      </p:sp>
      <p:cxnSp>
        <p:nvCxnSpPr>
          <p:cNvPr id="10" name="Elbow Connector 9"/>
          <p:cNvCxnSpPr>
            <a:stCxn id="7" idx="2"/>
            <a:endCxn id="8" idx="1"/>
          </p:cNvCxnSpPr>
          <p:nvPr/>
        </p:nvCxnSpPr>
        <p:spPr>
          <a:xfrm rot="16200000" flipH="1">
            <a:off x="2476605" y="5257584"/>
            <a:ext cx="1013251" cy="429260"/>
          </a:xfrm>
          <a:prstGeom prst="bentConnector2">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Elbow Connector 10"/>
          <p:cNvCxnSpPr>
            <a:stCxn id="7" idx="2"/>
            <a:endCxn id="9" idx="3"/>
          </p:cNvCxnSpPr>
          <p:nvPr/>
        </p:nvCxnSpPr>
        <p:spPr>
          <a:xfrm rot="5400000">
            <a:off x="2075102" y="5288247"/>
            <a:ext cx="1016156" cy="370840"/>
          </a:xfrm>
          <a:prstGeom prst="bentConnector2">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a:off x="5804452" y="3419061"/>
            <a:ext cx="0" cy="3150704"/>
          </a:xfrm>
          <a:prstGeom prst="line">
            <a:avLst/>
          </a:prstGeom>
          <a:ln>
            <a:solidFill>
              <a:srgbClr val="FFFFFF"/>
            </a:solidFill>
            <a:prstDash val="dash"/>
          </a:ln>
        </p:spPr>
        <p:style>
          <a:lnRef idx="3">
            <a:schemeClr val="accent1"/>
          </a:lnRef>
          <a:fillRef idx="0">
            <a:schemeClr val="accent1"/>
          </a:fillRef>
          <a:effectRef idx="2">
            <a:schemeClr val="accent1"/>
          </a:effectRef>
          <a:fontRef idx="minor">
            <a:schemeClr val="tx1"/>
          </a:fontRef>
        </p:style>
      </p:cxnSp>
      <p:sp>
        <p:nvSpPr>
          <p:cNvPr id="12" name="Right Arrow 11"/>
          <p:cNvSpPr/>
          <p:nvPr/>
        </p:nvSpPr>
        <p:spPr bwMode="auto">
          <a:xfrm>
            <a:off x="5295013" y="4356452"/>
            <a:ext cx="1469841" cy="1096914"/>
          </a:xfrm>
          <a:prstGeom prst="rightArrow">
            <a:avLst/>
          </a:prstGeom>
          <a:solidFill>
            <a:srgbClr val="59D01E"/>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a:solidFill>
                  <a:schemeClr val="bg1">
                    <a:alpha val="99000"/>
                  </a:schemeClr>
                </a:solidFill>
              </a:rPr>
              <a:t>Reduction of </a:t>
            </a:r>
            <a:r>
              <a:rPr lang="en-US" sz="1400" b="1" dirty="0" smtClean="0">
                <a:solidFill>
                  <a:schemeClr val="bg1">
                    <a:alpha val="99000"/>
                  </a:schemeClr>
                </a:solidFill>
              </a:rPr>
              <a:t>2/(n+2)</a:t>
            </a:r>
            <a:endParaRPr lang="en-US" sz="1400" b="1" dirty="0">
              <a:solidFill>
                <a:schemeClr val="bg1">
                  <a:alpha val="99000"/>
                </a:schemeClr>
              </a:solidFill>
            </a:endParaRPr>
          </a:p>
        </p:txBody>
      </p:sp>
      <p:sp>
        <p:nvSpPr>
          <p:cNvPr id="19" name="TextBox 18"/>
          <p:cNvSpPr txBox="1"/>
          <p:nvPr/>
        </p:nvSpPr>
        <p:spPr>
          <a:xfrm>
            <a:off x="1693775" y="3107920"/>
            <a:ext cx="2119170" cy="430887"/>
          </a:xfrm>
          <a:prstGeom prst="rect">
            <a:avLst/>
          </a:prstGeom>
          <a:noFill/>
        </p:spPr>
        <p:txBody>
          <a:bodyPr wrap="none" lIns="0" tIns="0" rIns="0" bIns="0" rtlCol="0">
            <a:spAutoFit/>
          </a:bodyPr>
          <a:lstStyle/>
          <a:p>
            <a:r>
              <a:rPr lang="en-US" sz="2800" dirty="0" smtClean="0">
                <a:gradFill>
                  <a:gsLst>
                    <a:gs pos="0">
                      <a:schemeClr val="tx1"/>
                    </a:gs>
                    <a:gs pos="86000">
                      <a:schemeClr val="tx1"/>
                    </a:gs>
                  </a:gsLst>
                  <a:lin ang="5400000" scaled="0"/>
                </a:gradFill>
              </a:rPr>
              <a:t>Master-Slave</a:t>
            </a:r>
          </a:p>
        </p:txBody>
      </p:sp>
      <p:sp>
        <p:nvSpPr>
          <p:cNvPr id="21" name="Rounded Rectangle 20"/>
          <p:cNvSpPr/>
          <p:nvPr/>
        </p:nvSpPr>
        <p:spPr bwMode="auto">
          <a:xfrm>
            <a:off x="9279455" y="3638804"/>
            <a:ext cx="2311400" cy="1031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99"/>
            <a:r>
              <a:rPr lang="en-US" sz="2000" dirty="0" smtClean="0">
                <a:solidFill>
                  <a:schemeClr val="bg1">
                    <a:alpha val="99000"/>
                  </a:schemeClr>
                </a:solidFill>
              </a:rPr>
              <a:t>Worker Role 2</a:t>
            </a:r>
          </a:p>
        </p:txBody>
      </p:sp>
      <p:sp>
        <p:nvSpPr>
          <p:cNvPr id="22" name="Rounded Rectangle 21"/>
          <p:cNvSpPr/>
          <p:nvPr/>
        </p:nvSpPr>
        <p:spPr bwMode="auto">
          <a:xfrm>
            <a:off x="6764855" y="3648743"/>
            <a:ext cx="2260600" cy="1031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99"/>
            <a:r>
              <a:rPr lang="en-US" sz="2000" dirty="0" smtClean="0">
                <a:solidFill>
                  <a:schemeClr val="bg1">
                    <a:alpha val="99000"/>
                  </a:schemeClr>
                </a:solidFill>
              </a:rPr>
              <a:t>Worker Role 1</a:t>
            </a:r>
          </a:p>
        </p:txBody>
      </p:sp>
      <p:sp>
        <p:nvSpPr>
          <p:cNvPr id="23" name="Rounded Rectangle 22"/>
          <p:cNvSpPr/>
          <p:nvPr/>
        </p:nvSpPr>
        <p:spPr bwMode="auto">
          <a:xfrm>
            <a:off x="9576635" y="4077950"/>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000" dirty="0" smtClean="0">
                <a:solidFill>
                  <a:schemeClr val="tx1">
                    <a:alpha val="99000"/>
                  </a:schemeClr>
                </a:solidFill>
              </a:rPr>
              <a:t>Peer</a:t>
            </a:r>
          </a:p>
        </p:txBody>
      </p:sp>
      <p:sp>
        <p:nvSpPr>
          <p:cNvPr id="24" name="Rounded Rectangle 23"/>
          <p:cNvSpPr/>
          <p:nvPr/>
        </p:nvSpPr>
        <p:spPr bwMode="auto">
          <a:xfrm>
            <a:off x="7059495" y="4080855"/>
            <a:ext cx="1717040"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000" dirty="0" smtClean="0">
                <a:solidFill>
                  <a:schemeClr val="tx1">
                    <a:alpha val="99000"/>
                  </a:schemeClr>
                </a:solidFill>
              </a:rPr>
              <a:t>Peer</a:t>
            </a:r>
          </a:p>
        </p:txBody>
      </p:sp>
      <p:sp>
        <p:nvSpPr>
          <p:cNvPr id="26" name="TextBox 19"/>
          <p:cNvSpPr txBox="1"/>
          <p:nvPr/>
        </p:nvSpPr>
        <p:spPr>
          <a:xfrm>
            <a:off x="8107273" y="3097589"/>
            <a:ext cx="2059859" cy="430887"/>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2800" dirty="0" smtClean="0">
                <a:gradFill>
                  <a:gsLst>
                    <a:gs pos="0">
                      <a:schemeClr val="tx1"/>
                    </a:gs>
                    <a:gs pos="86000">
                      <a:schemeClr val="tx1"/>
                    </a:gs>
                  </a:gsLst>
                  <a:lin ang="5400000" scaled="0"/>
                </a:gradFill>
              </a:rPr>
              <a:t>Peer-to-Peer</a:t>
            </a:r>
          </a:p>
        </p:txBody>
      </p:sp>
      <p:cxnSp>
        <p:nvCxnSpPr>
          <p:cNvPr id="27" name="Straight Arrow Connector 26"/>
          <p:cNvCxnSpPr>
            <a:stCxn id="24" idx="3"/>
            <a:endCxn id="23" idx="1"/>
          </p:cNvCxnSpPr>
          <p:nvPr/>
        </p:nvCxnSpPr>
        <p:spPr>
          <a:xfrm flipV="1">
            <a:off x="8776535" y="4331794"/>
            <a:ext cx="800100" cy="2905"/>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28" name="Rounded Rectangle 27"/>
          <p:cNvSpPr/>
          <p:nvPr/>
        </p:nvSpPr>
        <p:spPr bwMode="auto">
          <a:xfrm>
            <a:off x="9279455" y="5724779"/>
            <a:ext cx="2311400" cy="1031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99"/>
            <a:r>
              <a:rPr lang="en-US" sz="2000" dirty="0" smtClean="0">
                <a:solidFill>
                  <a:schemeClr val="bg1">
                    <a:alpha val="99000"/>
                  </a:schemeClr>
                </a:solidFill>
              </a:rPr>
              <a:t>Worker Role 2</a:t>
            </a:r>
          </a:p>
        </p:txBody>
      </p:sp>
      <p:sp>
        <p:nvSpPr>
          <p:cNvPr id="29" name="Rounded Rectangle 28"/>
          <p:cNvSpPr/>
          <p:nvPr/>
        </p:nvSpPr>
        <p:spPr bwMode="auto">
          <a:xfrm>
            <a:off x="6764855" y="5734718"/>
            <a:ext cx="2260600" cy="1031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99"/>
            <a:r>
              <a:rPr lang="en-US" sz="2000" dirty="0" smtClean="0">
                <a:solidFill>
                  <a:schemeClr val="bg1">
                    <a:alpha val="99000"/>
                  </a:schemeClr>
                </a:solidFill>
              </a:rPr>
              <a:t>Worker Role 1</a:t>
            </a:r>
          </a:p>
        </p:txBody>
      </p:sp>
      <p:sp>
        <p:nvSpPr>
          <p:cNvPr id="30" name="Rounded Rectangle 29"/>
          <p:cNvSpPr/>
          <p:nvPr/>
        </p:nvSpPr>
        <p:spPr bwMode="auto">
          <a:xfrm>
            <a:off x="9632624" y="6163925"/>
            <a:ext cx="1676401"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000" dirty="0" smtClean="0">
                <a:solidFill>
                  <a:schemeClr val="tx1">
                    <a:alpha val="99000"/>
                  </a:schemeClr>
                </a:solidFill>
              </a:rPr>
              <a:t>Slave</a:t>
            </a:r>
          </a:p>
        </p:txBody>
      </p:sp>
      <p:sp>
        <p:nvSpPr>
          <p:cNvPr id="31" name="Rounded Rectangle 30"/>
          <p:cNvSpPr/>
          <p:nvPr/>
        </p:nvSpPr>
        <p:spPr bwMode="auto">
          <a:xfrm>
            <a:off x="6889425" y="6166830"/>
            <a:ext cx="1933575" cy="507688"/>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000" dirty="0" smtClean="0">
                <a:solidFill>
                  <a:schemeClr val="tx1">
                    <a:alpha val="99000"/>
                  </a:schemeClr>
                </a:solidFill>
              </a:rPr>
              <a:t>Master + Slave</a:t>
            </a:r>
          </a:p>
        </p:txBody>
      </p:sp>
      <p:cxnSp>
        <p:nvCxnSpPr>
          <p:cNvPr id="32" name="Straight Arrow Connector 31"/>
          <p:cNvCxnSpPr>
            <a:stCxn id="31" idx="3"/>
            <a:endCxn id="30" idx="1"/>
          </p:cNvCxnSpPr>
          <p:nvPr/>
        </p:nvCxnSpPr>
        <p:spPr>
          <a:xfrm flipV="1">
            <a:off x="8823000" y="6417769"/>
            <a:ext cx="809624" cy="2905"/>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33" name="TextBox 28"/>
          <p:cNvSpPr txBox="1"/>
          <p:nvPr/>
        </p:nvSpPr>
        <p:spPr>
          <a:xfrm>
            <a:off x="7337030" y="5193089"/>
            <a:ext cx="3600345" cy="430887"/>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2800" dirty="0" smtClean="0">
                <a:gradFill>
                  <a:gsLst>
                    <a:gs pos="0">
                      <a:schemeClr val="tx1"/>
                    </a:gs>
                    <a:gs pos="86000">
                      <a:schemeClr val="tx1"/>
                    </a:gs>
                  </a:gsLst>
                  <a:lin ang="5400000" scaled="0"/>
                </a:gradFill>
              </a:rPr>
              <a:t>Non-Dedicated Master</a:t>
            </a:r>
          </a:p>
        </p:txBody>
      </p:sp>
    </p:spTree>
    <p:extLst>
      <p:ext uri="{BB962C8B-B14F-4D97-AF65-F5344CB8AC3E}">
        <p14:creationId xmlns:p14="http://schemas.microsoft.com/office/powerpoint/2010/main" val="1837064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par>
                                <p:cTn id="87" presetID="10" presetClass="entr" presetSubtype="0"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4" grpId="0" animBg="1"/>
      <p:bldP spid="5" grpId="0" animBg="1"/>
      <p:bldP spid="6" grpId="0" animBg="1"/>
      <p:bldP spid="7" grpId="0" animBg="1"/>
      <p:bldP spid="8" grpId="0" animBg="1"/>
      <p:bldP spid="9" grpId="0" animBg="1"/>
      <p:bldP spid="12" grpId="0" animBg="1"/>
      <p:bldP spid="19" grpId="0"/>
      <p:bldP spid="21" grpId="0" animBg="1"/>
      <p:bldP spid="22" grpId="0" animBg="1"/>
      <p:bldP spid="23" grpId="0" animBg="1"/>
      <p:bldP spid="24" grpId="0" animBg="1"/>
      <p:bldP spid="26" grpId="0"/>
      <p:bldP spid="28" grpId="0" animBg="1"/>
      <p:bldP spid="29" grpId="0" animBg="1"/>
      <p:bldP spid="30" grpId="0" animBg="1"/>
      <p:bldP spid="31"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pPr lvl="0"/>
            <a:r>
              <a:rPr lang="en-US" dirty="0" smtClean="0"/>
              <a:t>Optimizing Compute Resources</a:t>
            </a:r>
            <a:br>
              <a:rPr lang="en-US" dirty="0" smtClean="0"/>
            </a:br>
            <a:r>
              <a:rPr lang="en-US" sz="3600" dirty="0" smtClean="0">
                <a:solidFill>
                  <a:schemeClr val="accent1">
                    <a:alpha val="99000"/>
                  </a:schemeClr>
                </a:solidFill>
              </a:rPr>
              <a:t>Guidance</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447799"/>
            <a:ext cx="11149013" cy="4776692"/>
          </a:xfrm>
        </p:spPr>
        <p:txBody>
          <a:bodyPr/>
          <a:lstStyle/>
          <a:p>
            <a:pPr lvl="0"/>
            <a:r>
              <a:rPr lang="en-US" dirty="0" smtClean="0"/>
              <a:t>Combine services</a:t>
            </a:r>
          </a:p>
          <a:p>
            <a:pPr lvl="0"/>
            <a:r>
              <a:rPr lang="en-US" dirty="0" smtClean="0"/>
              <a:t>Mind the cost boundary</a:t>
            </a:r>
          </a:p>
          <a:p>
            <a:pPr lvl="0"/>
            <a:r>
              <a:rPr lang="en-US" dirty="0" smtClean="0"/>
              <a:t>Optimize # of instances</a:t>
            </a:r>
          </a:p>
          <a:p>
            <a:pPr lvl="0"/>
            <a:r>
              <a:rPr lang="en-US" dirty="0" smtClean="0"/>
              <a:t>Create a “Compute Pool”</a:t>
            </a:r>
          </a:p>
          <a:p>
            <a:pPr lvl="0"/>
            <a:r>
              <a:rPr lang="en-US" dirty="0" smtClean="0"/>
              <a:t>Offload work to worker roles</a:t>
            </a:r>
          </a:p>
          <a:p>
            <a:pPr lvl="0"/>
            <a:r>
              <a:rPr lang="en-US" dirty="0" smtClean="0"/>
              <a:t>Use queues to manage compute loads</a:t>
            </a:r>
          </a:p>
          <a:p>
            <a:pPr lvl="0"/>
            <a:r>
              <a:rPr lang="en-US" dirty="0" smtClean="0"/>
              <a:t>Use statistical information to pre-load instances</a:t>
            </a:r>
          </a:p>
          <a:p>
            <a:r>
              <a:rPr lang="en-US" dirty="0" smtClean="0"/>
              <a:t>Offload work to deployments in different regions</a:t>
            </a:r>
          </a:p>
          <a:p>
            <a:r>
              <a:rPr lang="en-US" dirty="0" smtClean="0"/>
              <a:t>Leverage AppFabric Caching to share calculation results</a:t>
            </a:r>
          </a:p>
        </p:txBody>
      </p:sp>
    </p:spTree>
    <p:extLst>
      <p:ext uri="{BB962C8B-B14F-4D97-AF65-F5344CB8AC3E}">
        <p14:creationId xmlns:p14="http://schemas.microsoft.com/office/powerpoint/2010/main" val="145201634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2069" y="1536174"/>
            <a:ext cx="11364686" cy="3785652"/>
          </a:xfrm>
          <a:prstGeom prst="rect">
            <a:avLst/>
          </a:prstGeom>
        </p:spPr>
        <p:txBody>
          <a:bodyPr wrap="square">
            <a:spAutoFit/>
          </a:bodyPr>
          <a:lstStyle/>
          <a:p>
            <a:pPr algn="ctr" defTabSz="914099"/>
            <a:r>
              <a:rPr lang="en-US" sz="6000" dirty="0" smtClean="0">
                <a:solidFill>
                  <a:schemeClr val="tx1">
                    <a:alpha val="99000"/>
                  </a:schemeClr>
                </a:solidFill>
              </a:rPr>
              <a:t>Not </a:t>
            </a:r>
            <a:r>
              <a:rPr lang="en-US" sz="6000" dirty="0">
                <a:solidFill>
                  <a:schemeClr val="tx1">
                    <a:alpha val="99000"/>
                  </a:schemeClr>
                </a:solidFill>
              </a:rPr>
              <a:t>accounting for the cost </a:t>
            </a:r>
            <a:r>
              <a:rPr lang="en-US" sz="6000" dirty="0" smtClean="0">
                <a:solidFill>
                  <a:schemeClr val="tx1">
                    <a:alpha val="99000"/>
                  </a:schemeClr>
                </a:solidFill>
              </a:rPr>
              <a:t>implications of </a:t>
            </a:r>
            <a:r>
              <a:rPr lang="en-US" sz="6000" dirty="0">
                <a:solidFill>
                  <a:schemeClr val="tx1">
                    <a:alpha val="99000"/>
                  </a:schemeClr>
                </a:solidFill>
              </a:rPr>
              <a:t>your architecture </a:t>
            </a:r>
            <a:r>
              <a:rPr lang="en-US" sz="6000" dirty="0" smtClean="0">
                <a:solidFill>
                  <a:schemeClr val="tx1">
                    <a:alpha val="99000"/>
                  </a:schemeClr>
                </a:solidFill>
              </a:rPr>
              <a:t>design, and implementation will result in lower cost-efficiency</a:t>
            </a:r>
            <a:endParaRPr lang="en-US" sz="6000" dirty="0">
              <a:solidFill>
                <a:schemeClr val="tx1">
                  <a:alpha val="99000"/>
                </a:schemeClr>
              </a:solidFill>
            </a:endParaRPr>
          </a:p>
        </p:txBody>
      </p:sp>
    </p:spTree>
    <p:extLst>
      <p:ext uri="{BB962C8B-B14F-4D97-AF65-F5344CB8AC3E}">
        <p14:creationId xmlns:p14="http://schemas.microsoft.com/office/powerpoint/2010/main" val="10150232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Architecting Interfaces</a:t>
            </a:r>
            <a:endParaRPr lang="en-US" dirty="0"/>
          </a:p>
        </p:txBody>
      </p:sp>
      <p:sp>
        <p:nvSpPr>
          <p:cNvPr id="3" name="Text Placeholder 2"/>
          <p:cNvSpPr>
            <a:spLocks noGrp="1"/>
          </p:cNvSpPr>
          <p:nvPr>
            <p:ph type="body" sz="quarter" idx="10"/>
          </p:nvPr>
        </p:nvSpPr>
        <p:spPr/>
        <p:txBody>
          <a:bodyPr/>
          <a:lstStyle/>
          <a:p>
            <a:pPr lvl="0"/>
            <a:r>
              <a:rPr lang="en-US" dirty="0" smtClean="0"/>
              <a:t>Design a service interface that optimizes cost-benefit</a:t>
            </a:r>
          </a:p>
          <a:p>
            <a:pPr lvl="0"/>
            <a:endParaRPr lang="en-US" dirty="0" smtClean="0"/>
          </a:p>
          <a:p>
            <a:pPr lvl="1"/>
            <a:r>
              <a:rPr lang="en-US" dirty="0" smtClean="0"/>
              <a:t>Avoid chatty interfaces</a:t>
            </a:r>
          </a:p>
          <a:p>
            <a:pPr lvl="1"/>
            <a:r>
              <a:rPr lang="en-US" dirty="0" smtClean="0"/>
              <a:t>Provide the right amount of information</a:t>
            </a:r>
          </a:p>
          <a:p>
            <a:pPr lvl="1"/>
            <a:r>
              <a:rPr lang="en-US" dirty="0" smtClean="0"/>
              <a:t>Don’t force complex operations in the implementation</a:t>
            </a:r>
          </a:p>
          <a:p>
            <a:pPr lvl="1"/>
            <a:endParaRPr lang="en-US" dirty="0" smtClean="0"/>
          </a:p>
          <a:p>
            <a:r>
              <a:rPr lang="en-US" dirty="0" smtClean="0"/>
              <a:t>Don’t perform unnatural acts</a:t>
            </a:r>
          </a:p>
          <a:p>
            <a:pPr lvl="1"/>
            <a:endParaRPr lang="en-US" dirty="0" smtClean="0"/>
          </a:p>
          <a:p>
            <a:pPr lvl="1"/>
            <a:r>
              <a:rPr lang="en-US" dirty="0" smtClean="0"/>
              <a:t>What will be the cost of implementation and maintenance?</a:t>
            </a:r>
          </a:p>
          <a:p>
            <a:pPr lvl="1"/>
            <a:r>
              <a:rPr lang="en-US" dirty="0" smtClean="0"/>
              <a:t>Is the saving meaningful?</a:t>
            </a:r>
          </a:p>
        </p:txBody>
      </p:sp>
    </p:spTree>
    <p:extLst>
      <p:ext uri="{BB962C8B-B14F-4D97-AF65-F5344CB8AC3E}">
        <p14:creationId xmlns:p14="http://schemas.microsoft.com/office/powerpoint/2010/main" val="1706239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pPr lvl="0"/>
            <a:r>
              <a:rPr lang="en-US" dirty="0" smtClean="0"/>
              <a:t>Architecting Interfaces</a:t>
            </a:r>
            <a:br>
              <a:rPr lang="en-US" dirty="0" smtClean="0"/>
            </a:br>
            <a:r>
              <a:rPr lang="en-US" sz="3600" dirty="0" smtClean="0">
                <a:solidFill>
                  <a:schemeClr val="accent1">
                    <a:alpha val="99000"/>
                  </a:schemeClr>
                </a:solidFill>
              </a:rPr>
              <a:t>Reduce costs</a:t>
            </a:r>
            <a:endParaRPr lang="en-US" dirty="0"/>
          </a:p>
        </p:txBody>
      </p:sp>
      <p:sp>
        <p:nvSpPr>
          <p:cNvPr id="3" name="Text Placeholder 2"/>
          <p:cNvSpPr>
            <a:spLocks noGrp="1"/>
          </p:cNvSpPr>
          <p:nvPr>
            <p:ph type="body" sz="quarter" idx="10"/>
          </p:nvPr>
        </p:nvSpPr>
        <p:spPr>
          <a:xfrm>
            <a:off x="519113" y="1570632"/>
            <a:ext cx="6996810" cy="1036093"/>
          </a:xfrm>
        </p:spPr>
        <p:txBody>
          <a:bodyPr>
            <a:normAutofit fontScale="92500" lnSpcReduction="10000"/>
          </a:bodyPr>
          <a:lstStyle/>
          <a:p>
            <a:pPr lvl="0"/>
            <a:r>
              <a: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rPr>
              <a:t>Design a service interface that optimizes cost-benefit</a:t>
            </a:r>
          </a:p>
          <a:p>
            <a:pPr lvl="0"/>
            <a:endPara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240" y="-8710"/>
            <a:ext cx="3073856" cy="66483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78" y="2410691"/>
            <a:ext cx="5485354" cy="44473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53768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Architecting Interfaces</a:t>
            </a:r>
            <a:r>
              <a:rPr lang="en-US" dirty="0"/>
              <a:t/>
            </a:r>
            <a:br>
              <a:rPr lang="en-US" dirty="0"/>
            </a:br>
            <a:r>
              <a:rPr lang="en-US" sz="3600" dirty="0" smtClean="0">
                <a:solidFill>
                  <a:schemeClr val="accent1">
                    <a:alpha val="99000"/>
                  </a:schemeClr>
                </a:solidFill>
              </a:rPr>
              <a:t>Consider the impact of the frameworks you use</a:t>
            </a:r>
            <a:endParaRPr lang="en-US" dirty="0"/>
          </a:p>
        </p:txBody>
      </p:sp>
      <p:sp>
        <p:nvSpPr>
          <p:cNvPr id="3" name="Text Placeholder 2"/>
          <p:cNvSpPr>
            <a:spLocks noGrp="1"/>
          </p:cNvSpPr>
          <p:nvPr>
            <p:ph type="body" sz="quarter" idx="10"/>
          </p:nvPr>
        </p:nvSpPr>
        <p:spPr>
          <a:xfrm>
            <a:off x="519112" y="1585294"/>
            <a:ext cx="11149013" cy="4984899"/>
          </a:xfrm>
        </p:spPr>
        <p:txBody>
          <a:bodyPr>
            <a:normAutofit/>
          </a:bodyPr>
          <a:lstStyle/>
          <a:p>
            <a:r>
              <a:rPr lang="en-US" dirty="0" err="1" smtClean="0"/>
              <a:t>DataSets</a:t>
            </a:r>
            <a:r>
              <a:rPr lang="en-US" dirty="0" smtClean="0"/>
              <a:t> are easy to use, but they can be wasteful</a:t>
            </a:r>
          </a:p>
          <a:p>
            <a:pPr lvl="1"/>
            <a:r>
              <a:rPr lang="en-US" dirty="0" smtClean="0"/>
              <a:t>Send the </a:t>
            </a:r>
            <a:r>
              <a:rPr lang="en-US" dirty="0"/>
              <a:t>original value </a:t>
            </a:r>
            <a:r>
              <a:rPr lang="en-US" dirty="0" smtClean="0"/>
              <a:t>when saving a change</a:t>
            </a:r>
          </a:p>
          <a:p>
            <a:pPr lvl="1"/>
            <a:r>
              <a:rPr lang="en-US" dirty="0" smtClean="0"/>
              <a:t>(As opposed to using a timestamp or an E-tag)</a:t>
            </a:r>
          </a:p>
          <a:p>
            <a:pPr lvl="1"/>
            <a:endParaRPr lang="en-US" dirty="0"/>
          </a:p>
          <a:p>
            <a:r>
              <a:rPr lang="en-US" dirty="0" smtClean="0"/>
              <a:t>Using Entity Framework can result in unexpected traffic</a:t>
            </a:r>
          </a:p>
          <a:p>
            <a:pPr lvl="1"/>
            <a:r>
              <a:rPr lang="en-US" dirty="0" smtClean="0"/>
              <a:t>Self-tracking entities</a:t>
            </a:r>
          </a:p>
          <a:p>
            <a:pPr lvl="1"/>
            <a:r>
              <a:rPr lang="en-US" dirty="0"/>
              <a:t>L</a:t>
            </a:r>
            <a:r>
              <a:rPr lang="en-US" dirty="0" smtClean="0"/>
              <a:t>azy </a:t>
            </a:r>
            <a:r>
              <a:rPr lang="en-US" dirty="0"/>
              <a:t>loading of referenced </a:t>
            </a:r>
            <a:r>
              <a:rPr lang="en-US" dirty="0" smtClean="0"/>
              <a:t>objects</a:t>
            </a:r>
          </a:p>
          <a:p>
            <a:pPr lvl="1"/>
            <a:r>
              <a:rPr lang="en-US" dirty="0"/>
              <a:t>E</a:t>
            </a:r>
            <a:r>
              <a:rPr lang="en-US" dirty="0" smtClean="0"/>
              <a:t>tc.</a:t>
            </a:r>
            <a:endParaRPr lang="en-US" dirty="0"/>
          </a:p>
        </p:txBody>
      </p:sp>
    </p:spTree>
    <p:extLst>
      <p:ext uri="{BB962C8B-B14F-4D97-AF65-F5344CB8AC3E}">
        <p14:creationId xmlns:p14="http://schemas.microsoft.com/office/powerpoint/2010/main" val="2235175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Cost of Content Generation</a:t>
            </a:r>
            <a:endParaRPr lang="en-US" dirty="0"/>
          </a:p>
        </p:txBody>
      </p:sp>
      <p:sp>
        <p:nvSpPr>
          <p:cNvPr id="3" name="Text Placeholder 2"/>
          <p:cNvSpPr>
            <a:spLocks noGrp="1"/>
          </p:cNvSpPr>
          <p:nvPr>
            <p:ph type="body" sz="quarter" idx="10"/>
          </p:nvPr>
        </p:nvSpPr>
        <p:spPr>
          <a:xfrm>
            <a:off x="519112" y="5520347"/>
            <a:ext cx="11149013" cy="984885"/>
          </a:xfrm>
        </p:spPr>
        <p:txBody>
          <a:bodyPr/>
          <a:lstStyle/>
          <a:p>
            <a:r>
              <a:rPr lang="en-US" dirty="0" smtClean="0"/>
              <a:t>Choosing the right order of the tabs</a:t>
            </a:r>
          </a:p>
          <a:p>
            <a:r>
              <a:rPr lang="en-US" dirty="0" smtClean="0"/>
              <a:t>Loading tab content when tab is displayed</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469" y="886868"/>
            <a:ext cx="6962095" cy="4327877"/>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Contrasting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147325096"/>
              </p:ext>
            </p:extLst>
          </p:nvPr>
        </p:nvGraphicFramePr>
        <p:xfrm>
          <a:off x="812270" y="2288858"/>
          <a:ext cx="3881120" cy="741680"/>
        </p:xfrm>
        <a:graphic>
          <a:graphicData uri="http://schemas.openxmlformats.org/drawingml/2006/table">
            <a:tbl>
              <a:tblPr firstRow="1" bandRow="1">
                <a:tableStyleId>{5C22544A-7EE6-4342-B048-85BDC9FD1C3A}</a:tableStyleId>
              </a:tblPr>
              <a:tblGrid>
                <a:gridCol w="919480"/>
                <a:gridCol w="1300480"/>
                <a:gridCol w="906780"/>
                <a:gridCol w="754380"/>
              </a:tblGrid>
              <a:tr h="370840">
                <a:tc>
                  <a:txBody>
                    <a:bodyPr/>
                    <a:lstStyle/>
                    <a:p>
                      <a:r>
                        <a:rPr lang="en-US" dirty="0" smtClean="0">
                          <a:solidFill>
                            <a:schemeClr val="bg1"/>
                          </a:solidFill>
                        </a:rPr>
                        <a:t>Order</a:t>
                      </a:r>
                      <a:endParaRPr lang="en-US" dirty="0">
                        <a:solidFill>
                          <a:schemeClr val="bg1"/>
                        </a:solidFill>
                      </a:endParaRPr>
                    </a:p>
                  </a:txBody>
                  <a:tcPr/>
                </a:tc>
                <a:tc>
                  <a:txBody>
                    <a:bodyPr/>
                    <a:lstStyle/>
                    <a:p>
                      <a:r>
                        <a:rPr lang="en-US" dirty="0" smtClean="0">
                          <a:solidFill>
                            <a:schemeClr val="bg1"/>
                          </a:solidFill>
                        </a:rPr>
                        <a:t>Instances</a:t>
                      </a:r>
                      <a:endParaRPr lang="en-US" dirty="0">
                        <a:solidFill>
                          <a:schemeClr val="bg1"/>
                        </a:solidFill>
                      </a:endParaRPr>
                    </a:p>
                  </a:txBody>
                  <a:tcPr/>
                </a:tc>
                <a:tc>
                  <a:txBody>
                    <a:bodyPr/>
                    <a:lstStyle/>
                    <a:p>
                      <a:r>
                        <a:rPr lang="en-US" dirty="0" smtClean="0">
                          <a:solidFill>
                            <a:schemeClr val="bg1"/>
                          </a:solidFill>
                        </a:rPr>
                        <a:t>Hours</a:t>
                      </a:r>
                      <a:endParaRPr lang="en-US" dirty="0">
                        <a:solidFill>
                          <a:schemeClr val="bg1"/>
                        </a:solidFill>
                      </a:endParaRPr>
                    </a:p>
                  </a:txBody>
                  <a:tcPr/>
                </a:tc>
                <a:tc>
                  <a:txBody>
                    <a:bodyPr/>
                    <a:lstStyle/>
                    <a:p>
                      <a:r>
                        <a:rPr lang="en-US" dirty="0" smtClean="0">
                          <a:solidFill>
                            <a:schemeClr val="bg1"/>
                          </a:solidFill>
                        </a:rPr>
                        <a:t>Cost</a:t>
                      </a:r>
                      <a:endParaRPr lang="en-US" dirty="0">
                        <a:solidFill>
                          <a:schemeClr val="bg1"/>
                        </a:solidFill>
                      </a:endParaRPr>
                    </a:p>
                  </a:txBody>
                  <a:tcPr/>
                </a:tc>
              </a:tr>
              <a:tr h="370840">
                <a:tc>
                  <a:txBody>
                    <a:bodyPr/>
                    <a:lstStyle/>
                    <a:p>
                      <a:r>
                        <a:rPr lang="en-US" dirty="0" smtClean="0"/>
                        <a:t>Used</a:t>
                      </a:r>
                      <a:endParaRPr lang="en-US" dirty="0"/>
                    </a:p>
                  </a:txBody>
                  <a:tcPr/>
                </a:tc>
                <a:tc>
                  <a:txBody>
                    <a:bodyPr/>
                    <a:lstStyle/>
                    <a:p>
                      <a:r>
                        <a:rPr lang="en-US" dirty="0" smtClean="0"/>
                        <a:t>100%</a:t>
                      </a:r>
                      <a:endParaRPr lang="en-US" dirty="0"/>
                    </a:p>
                  </a:txBody>
                  <a:tcPr/>
                </a:tc>
                <a:tc>
                  <a:txBody>
                    <a:bodyPr/>
                    <a:lstStyle/>
                    <a:p>
                      <a:r>
                        <a:rPr lang="en-US" dirty="0" smtClean="0"/>
                        <a:t>23%</a:t>
                      </a:r>
                      <a:endParaRPr lang="en-US" dirty="0"/>
                    </a:p>
                  </a:txBody>
                  <a:tcPr/>
                </a:tc>
                <a:tc>
                  <a:txBody>
                    <a:bodyPr/>
                    <a:lstStyle/>
                    <a:p>
                      <a:r>
                        <a:rPr lang="en-US" dirty="0" smtClean="0"/>
                        <a:t>89%</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47325096"/>
              </p:ext>
            </p:extLst>
          </p:nvPr>
        </p:nvGraphicFramePr>
        <p:xfrm>
          <a:off x="892100" y="3892686"/>
          <a:ext cx="3881120" cy="741680"/>
        </p:xfrm>
        <a:graphic>
          <a:graphicData uri="http://schemas.openxmlformats.org/drawingml/2006/table">
            <a:tbl>
              <a:tblPr firstRow="1" bandRow="1">
                <a:tableStyleId>{5C22544A-7EE6-4342-B048-85BDC9FD1C3A}</a:tableStyleId>
              </a:tblPr>
              <a:tblGrid>
                <a:gridCol w="919480"/>
                <a:gridCol w="786477"/>
                <a:gridCol w="1277257"/>
                <a:gridCol w="897906"/>
              </a:tblGrid>
              <a:tr h="370840">
                <a:tc>
                  <a:txBody>
                    <a:bodyPr/>
                    <a:lstStyle/>
                    <a:p>
                      <a:r>
                        <a:rPr lang="en-US" dirty="0" smtClean="0">
                          <a:solidFill>
                            <a:schemeClr val="bg1"/>
                          </a:solidFill>
                        </a:rPr>
                        <a:t>Order</a:t>
                      </a:r>
                      <a:endParaRPr lang="en-US" dirty="0">
                        <a:solidFill>
                          <a:schemeClr val="bg1"/>
                        </a:solidFill>
                      </a:endParaRPr>
                    </a:p>
                  </a:txBody>
                  <a:tcPr/>
                </a:tc>
                <a:tc>
                  <a:txBody>
                    <a:bodyPr/>
                    <a:lstStyle/>
                    <a:p>
                      <a:r>
                        <a:rPr lang="en-US" dirty="0" smtClean="0">
                          <a:solidFill>
                            <a:schemeClr val="bg1"/>
                          </a:solidFill>
                        </a:rPr>
                        <a:t>Cost</a:t>
                      </a:r>
                      <a:endParaRPr lang="en-US" dirty="0">
                        <a:solidFill>
                          <a:schemeClr val="bg1"/>
                        </a:solidFill>
                      </a:endParaRPr>
                    </a:p>
                  </a:txBody>
                  <a:tcPr/>
                </a:tc>
                <a:tc>
                  <a:txBody>
                    <a:bodyPr/>
                    <a:lstStyle/>
                    <a:p>
                      <a:r>
                        <a:rPr lang="en-US" dirty="0" smtClean="0">
                          <a:solidFill>
                            <a:schemeClr val="bg1"/>
                          </a:solidFill>
                        </a:rPr>
                        <a:t>Instances</a:t>
                      </a:r>
                      <a:endParaRPr lang="en-US" dirty="0">
                        <a:solidFill>
                          <a:schemeClr val="bg1"/>
                        </a:solidFill>
                      </a:endParaRPr>
                    </a:p>
                  </a:txBody>
                  <a:tcPr/>
                </a:tc>
                <a:tc>
                  <a:txBody>
                    <a:bodyPr/>
                    <a:lstStyle/>
                    <a:p>
                      <a:r>
                        <a:rPr lang="en-US" dirty="0" smtClean="0">
                          <a:solidFill>
                            <a:schemeClr val="bg1"/>
                          </a:solidFill>
                        </a:rPr>
                        <a:t>Hours</a:t>
                      </a:r>
                      <a:endParaRPr lang="en-US" dirty="0">
                        <a:solidFill>
                          <a:schemeClr val="bg1"/>
                        </a:solidFill>
                      </a:endParaRPr>
                    </a:p>
                  </a:txBody>
                  <a:tcPr/>
                </a:tc>
              </a:tr>
              <a:tr h="370840">
                <a:tc>
                  <a:txBody>
                    <a:bodyPr/>
                    <a:lstStyle/>
                    <a:p>
                      <a:r>
                        <a:rPr lang="en-US" dirty="0" smtClean="0"/>
                        <a:t>Used</a:t>
                      </a:r>
                      <a:endParaRPr lang="en-US" dirty="0"/>
                    </a:p>
                  </a:txBody>
                  <a:tcPr/>
                </a:tc>
                <a:tc>
                  <a:txBody>
                    <a:bodyPr/>
                    <a:lstStyle/>
                    <a:p>
                      <a:r>
                        <a:rPr lang="en-US" dirty="0" smtClean="0"/>
                        <a:t>100%</a:t>
                      </a:r>
                      <a:endParaRPr lang="en-US" dirty="0"/>
                    </a:p>
                  </a:txBody>
                  <a:tcPr/>
                </a:tc>
                <a:tc>
                  <a:txBody>
                    <a:bodyPr/>
                    <a:lstStyle/>
                    <a:p>
                      <a:r>
                        <a:rPr lang="en-US" dirty="0" smtClean="0"/>
                        <a:t>37%</a:t>
                      </a:r>
                      <a:endParaRPr lang="en-US" dirty="0"/>
                    </a:p>
                  </a:txBody>
                  <a:tcPr/>
                </a:tc>
                <a:tc>
                  <a:txBody>
                    <a:bodyPr/>
                    <a:lstStyle/>
                    <a:p>
                      <a:r>
                        <a:rPr lang="en-US" dirty="0" smtClean="0"/>
                        <a:t>22%</a:t>
                      </a:r>
                      <a:endParaRPr lang="en-US" dirty="0"/>
                    </a:p>
                  </a:txBody>
                  <a:tcPr/>
                </a:tc>
              </a:tr>
            </a:tbl>
          </a:graphicData>
        </a:graphic>
      </p:graphicFrame>
      <p:sp>
        <p:nvSpPr>
          <p:cNvPr id="8" name="TextBox 7"/>
          <p:cNvSpPr txBox="1"/>
          <p:nvPr/>
        </p:nvSpPr>
        <p:spPr>
          <a:xfrm>
            <a:off x="841829" y="1770743"/>
            <a:ext cx="4053995"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Before: 2.1 charts/visit</a:t>
            </a:r>
          </a:p>
        </p:txBody>
      </p:sp>
      <p:sp>
        <p:nvSpPr>
          <p:cNvPr id="9" name="TextBox 8"/>
          <p:cNvSpPr txBox="1"/>
          <p:nvPr/>
        </p:nvSpPr>
        <p:spPr>
          <a:xfrm>
            <a:off x="921658" y="3403600"/>
            <a:ext cx="3712555"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After: 1.6 charts/visit</a:t>
            </a:r>
          </a:p>
        </p:txBody>
      </p:sp>
      <p:pic>
        <p:nvPicPr>
          <p:cNvPr id="3074" name="Picture 2" descr="D:\temp\Cost Chart.PNG"/>
          <p:cNvPicPr>
            <a:picLocks noChangeAspect="1" noChangeArrowheads="1"/>
          </p:cNvPicPr>
          <p:nvPr/>
        </p:nvPicPr>
        <p:blipFill rotWithShape="1">
          <a:blip r:embed="rId4">
            <a:extLst>
              <a:ext uri="{28A0092B-C50C-407E-A947-70E740481C1C}">
                <a14:useLocalDpi xmlns:a14="http://schemas.microsoft.com/office/drawing/2010/main" val="0"/>
              </a:ext>
            </a:extLst>
          </a:blip>
          <a:srcRect r="5751"/>
          <a:stretch/>
        </p:blipFill>
        <p:spPr bwMode="auto">
          <a:xfrm>
            <a:off x="6145191" y="1901371"/>
            <a:ext cx="6885007" cy="3813628"/>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412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1+#ppt_w/2"/>
                                          </p:val>
                                        </p:tav>
                                        <p:tav tm="100000">
                                          <p:val>
                                            <p:strVal val="#ppt_x"/>
                                          </p:val>
                                        </p:tav>
                                      </p:tavLst>
                                    </p:anim>
                                    <p:anim calcmode="lin" valueType="num">
                                      <p:cBhvr additive="base">
                                        <p:cTn id="18" dur="500" fill="hold"/>
                                        <p:tgtEl>
                                          <p:spTgt spid="307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Resource Optimization</a:t>
            </a:r>
            <a:endParaRPr lang="en-US" dirty="0"/>
          </a:p>
        </p:txBody>
      </p:sp>
      <p:sp>
        <p:nvSpPr>
          <p:cNvPr id="7" name="Subtitle 6"/>
          <p:cNvSpPr>
            <a:spLocks noGrp="1"/>
          </p:cNvSpPr>
          <p:nvPr>
            <p:ph type="subTitle" idx="1"/>
          </p:nvPr>
        </p:nvSpPr>
        <p:spPr/>
        <p:txBody>
          <a:bodyPr/>
          <a:lstStyle/>
          <a:p>
            <a:r>
              <a:rPr lang="en-US" dirty="0" smtClean="0"/>
              <a:t>Creating the Correct user Experience</a:t>
            </a:r>
            <a:endParaRPr lang="en-US" dirty="0"/>
          </a:p>
        </p:txBody>
      </p:sp>
      <p:sp>
        <p:nvSpPr>
          <p:cNvPr id="8" name="Text Placeholder 7"/>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421821403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More Ways to Save</a:t>
            </a:r>
            <a:br>
              <a:rPr lang="en-US" dirty="0" smtClean="0"/>
            </a:br>
            <a:r>
              <a:rPr lang="en-US" sz="3600" dirty="0" smtClean="0">
                <a:solidFill>
                  <a:schemeClr val="accent1">
                    <a:alpha val="99000"/>
                  </a:schemeClr>
                </a:solidFill>
              </a:rPr>
              <a:t>Additional guidance</a:t>
            </a:r>
            <a:endParaRPr lang="en-US" sz="3600" dirty="0">
              <a:solidFill>
                <a:schemeClr val="accent1">
                  <a:alpha val="99000"/>
                </a:schemeClr>
              </a:solidFill>
            </a:endParaRPr>
          </a:p>
        </p:txBody>
      </p:sp>
      <p:sp>
        <p:nvSpPr>
          <p:cNvPr id="3" name="Text Placeholder 2"/>
          <p:cNvSpPr>
            <a:spLocks noGrp="1"/>
          </p:cNvSpPr>
          <p:nvPr>
            <p:ph sz="half" idx="1"/>
          </p:nvPr>
        </p:nvSpPr>
        <p:spPr>
          <a:xfrm>
            <a:off x="519113" y="1573928"/>
            <a:ext cx="5486400" cy="4952798"/>
          </a:xfrm>
        </p:spPr>
        <p:txBody>
          <a:bodyPr>
            <a:normAutofit fontScale="92500" lnSpcReduction="10000"/>
          </a:bodyPr>
          <a:lstStyle/>
          <a:p>
            <a:r>
              <a:rPr lang="en-US" sz="3600" dirty="0" smtClean="0"/>
              <a:t>Avoid computation</a:t>
            </a:r>
          </a:p>
          <a:p>
            <a:pPr lvl="1"/>
            <a:r>
              <a:rPr lang="en-US" sz="3200" dirty="0" smtClean="0"/>
              <a:t>Use the client CPU</a:t>
            </a:r>
          </a:p>
          <a:p>
            <a:pPr lvl="1"/>
            <a:r>
              <a:rPr lang="en-US" sz="3200" dirty="0" smtClean="0"/>
              <a:t>Use storage account</a:t>
            </a:r>
          </a:p>
          <a:p>
            <a:pPr lvl="1"/>
            <a:r>
              <a:rPr lang="en-US" sz="3200" dirty="0" smtClean="0"/>
              <a:t>Use SQL Azure</a:t>
            </a:r>
          </a:p>
          <a:p>
            <a:pPr lvl="1"/>
            <a:endParaRPr lang="en-US" sz="3200" dirty="0" smtClean="0"/>
          </a:p>
          <a:p>
            <a:r>
              <a:rPr lang="en-US" sz="3600" dirty="0" smtClean="0"/>
              <a:t>Use optimal role sizes</a:t>
            </a:r>
          </a:p>
          <a:p>
            <a:pPr lvl="1"/>
            <a:r>
              <a:rPr lang="en-US" sz="3200" dirty="0" smtClean="0"/>
              <a:t>Different sizes for the different roles</a:t>
            </a:r>
          </a:p>
          <a:p>
            <a:pPr lvl="1"/>
            <a:r>
              <a:rPr lang="en-US" sz="3200" dirty="0" smtClean="0"/>
              <a:t>Different sizes for the same role at different times</a:t>
            </a:r>
          </a:p>
        </p:txBody>
      </p:sp>
      <p:sp>
        <p:nvSpPr>
          <p:cNvPr id="4" name="Content Placeholder 3"/>
          <p:cNvSpPr>
            <a:spLocks noGrp="1"/>
          </p:cNvSpPr>
          <p:nvPr>
            <p:ph sz="half" idx="2"/>
          </p:nvPr>
        </p:nvSpPr>
        <p:spPr>
          <a:xfrm>
            <a:off x="6181725" y="1573928"/>
            <a:ext cx="5486400" cy="4984527"/>
          </a:xfrm>
        </p:spPr>
        <p:txBody>
          <a:bodyPr>
            <a:normAutofit fontScale="92500" lnSpcReduction="10000"/>
          </a:bodyPr>
          <a:lstStyle/>
          <a:p>
            <a:r>
              <a:rPr lang="en-US" sz="3600" dirty="0" smtClean="0"/>
              <a:t>Avoid </a:t>
            </a:r>
            <a:r>
              <a:rPr lang="en-US" sz="3600" dirty="0"/>
              <a:t>storage access</a:t>
            </a:r>
          </a:p>
          <a:p>
            <a:pPr lvl="1"/>
            <a:r>
              <a:rPr lang="en-US" sz="3200" dirty="0" smtClean="0"/>
              <a:t>Use </a:t>
            </a:r>
            <a:r>
              <a:rPr lang="en-US" sz="3200" dirty="0"/>
              <a:t>cookies </a:t>
            </a:r>
            <a:r>
              <a:rPr lang="en-US" sz="3200" dirty="0" smtClean="0"/>
              <a:t>for client conf</a:t>
            </a:r>
            <a:endParaRPr lang="en-US" sz="3200" dirty="0"/>
          </a:p>
          <a:p>
            <a:pPr lvl="1"/>
            <a:endParaRPr lang="en-US" sz="3200" dirty="0" smtClean="0"/>
          </a:p>
          <a:p>
            <a:pPr lvl="1"/>
            <a:endParaRPr lang="en-US" sz="3200" dirty="0" smtClean="0"/>
          </a:p>
          <a:p>
            <a:pPr lvl="1"/>
            <a:endParaRPr lang="en-US" sz="3200" dirty="0" smtClean="0"/>
          </a:p>
          <a:p>
            <a:r>
              <a:rPr lang="en-US" sz="3600" dirty="0" smtClean="0"/>
              <a:t>Lower computation cost</a:t>
            </a:r>
          </a:p>
          <a:p>
            <a:pPr lvl="1"/>
            <a:r>
              <a:rPr lang="en-US" sz="3200" dirty="0" smtClean="0"/>
              <a:t>Use storage in tandem with compute</a:t>
            </a:r>
          </a:p>
          <a:p>
            <a:pPr lvl="1"/>
            <a:r>
              <a:rPr lang="en-US" sz="3200" dirty="0" smtClean="0"/>
              <a:t>Use the CDN</a:t>
            </a:r>
          </a:p>
          <a:p>
            <a:pPr lvl="1"/>
            <a:r>
              <a:rPr lang="en-US" sz="3200" dirty="0" smtClean="0"/>
              <a:t>Defer content generation until it’s needed</a:t>
            </a:r>
          </a:p>
        </p:txBody>
      </p:sp>
    </p:spTree>
    <p:extLst>
      <p:ext uri="{BB962C8B-B14F-4D97-AF65-F5344CB8AC3E}">
        <p14:creationId xmlns:p14="http://schemas.microsoft.com/office/powerpoint/2010/main" val="89963059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Cost Optimization Techniques</a:t>
            </a:r>
            <a:endParaRPr lang="en-US" dirty="0"/>
          </a:p>
        </p:txBody>
      </p:sp>
      <p:sp>
        <p:nvSpPr>
          <p:cNvPr id="6" name="Text Placeholder 5"/>
          <p:cNvSpPr>
            <a:spLocks noGrp="1"/>
          </p:cNvSpPr>
          <p:nvPr>
            <p:ph type="body" sz="quarter" idx="10"/>
          </p:nvPr>
        </p:nvSpPr>
        <p:spPr/>
        <p:txBody>
          <a:bodyPr/>
          <a:lstStyle/>
          <a:p>
            <a:r>
              <a:rPr lang="en-US" smtClean="0"/>
              <a:t>Standard optimization techniques</a:t>
            </a:r>
          </a:p>
          <a:p>
            <a:pPr lvl="1"/>
            <a:r>
              <a:rPr lang="en-US" smtClean="0"/>
              <a:t>Speed of execution</a:t>
            </a:r>
          </a:p>
          <a:p>
            <a:pPr lvl="1"/>
            <a:r>
              <a:rPr lang="en-US" smtClean="0"/>
              <a:t>Memory usage</a:t>
            </a:r>
          </a:p>
          <a:p>
            <a:pPr lvl="1"/>
            <a:endParaRPr lang="en-US" smtClean="0"/>
          </a:p>
          <a:p>
            <a:r>
              <a:rPr lang="en-US" smtClean="0"/>
              <a:t>Cloud specific code-optimization</a:t>
            </a:r>
          </a:p>
          <a:p>
            <a:pPr lvl="1"/>
            <a:r>
              <a:rPr lang="en-US" smtClean="0"/>
              <a:t>Optimal cloud resource usage</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Offloading Work to the Client</a:t>
            </a:r>
            <a:endParaRPr lang="en-US" dirty="0"/>
          </a:p>
        </p:txBody>
      </p:sp>
      <p:sp>
        <p:nvSpPr>
          <p:cNvPr id="7" name="Subtitle 6"/>
          <p:cNvSpPr>
            <a:spLocks noGrp="1"/>
          </p:cNvSpPr>
          <p:nvPr>
            <p:ph type="subTitle" idx="1"/>
          </p:nvPr>
        </p:nvSpPr>
        <p:spPr/>
        <p:txBody>
          <a:bodyPr/>
          <a:lstStyle/>
          <a:p>
            <a:r>
              <a:rPr lang="en-US" dirty="0"/>
              <a:t>Generating UI on the </a:t>
            </a:r>
            <a:r>
              <a:rPr lang="en-US" dirty="0" smtClean="0"/>
              <a:t>Client Side</a:t>
            </a:r>
            <a:endParaRPr lang="en-US" dirty="0"/>
          </a:p>
        </p:txBody>
      </p:sp>
      <p:sp>
        <p:nvSpPr>
          <p:cNvPr id="8" name="Text Placeholder 7"/>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70694147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Oriented Architecture</a:t>
            </a:r>
            <a:br>
              <a:rPr lang="en-US" dirty="0" smtClean="0"/>
            </a:br>
            <a:r>
              <a:rPr lang="en-US" sz="3600" dirty="0" smtClean="0">
                <a:solidFill>
                  <a:schemeClr val="accent1">
                    <a:alpha val="99000"/>
                  </a:schemeClr>
                </a:solidFill>
              </a:rPr>
              <a:t>Summary</a:t>
            </a:r>
          </a:p>
        </p:txBody>
      </p:sp>
      <p:sp>
        <p:nvSpPr>
          <p:cNvPr id="3" name="Text Placeholder 2"/>
          <p:cNvSpPr>
            <a:spLocks noGrp="1"/>
          </p:cNvSpPr>
          <p:nvPr>
            <p:ph type="body" sz="quarter" idx="10"/>
          </p:nvPr>
        </p:nvSpPr>
        <p:spPr/>
        <p:txBody>
          <a:bodyPr/>
          <a:lstStyle/>
          <a:p>
            <a:r>
              <a:rPr lang="en-US" dirty="0" smtClean="0"/>
              <a:t>Use SOA principles</a:t>
            </a:r>
          </a:p>
          <a:p>
            <a:pPr lvl="1"/>
            <a:r>
              <a:rPr lang="en-US" dirty="0" smtClean="0"/>
              <a:t>But don’t conflate architecture with deployment</a:t>
            </a:r>
          </a:p>
          <a:p>
            <a:pPr lvl="1"/>
            <a:endParaRPr lang="en-US" dirty="0" smtClean="0"/>
          </a:p>
          <a:p>
            <a:r>
              <a:rPr lang="en-US" dirty="0" smtClean="0"/>
              <a:t>Create effective interfaces</a:t>
            </a:r>
          </a:p>
          <a:p>
            <a:pPr lvl="1"/>
            <a:r>
              <a:rPr lang="en-US" dirty="0" smtClean="0"/>
              <a:t>Without over-complicating their implementation</a:t>
            </a:r>
          </a:p>
          <a:p>
            <a:endParaRPr lang="en-US" dirty="0" smtClean="0"/>
          </a:p>
          <a:p>
            <a:r>
              <a:rPr lang="en-US" dirty="0" smtClean="0"/>
              <a:t>Determine the actual cost impact of your design</a:t>
            </a:r>
          </a:p>
          <a:p>
            <a:pPr lvl="1"/>
            <a:r>
              <a:rPr lang="en-US" dirty="0" smtClean="0"/>
              <a:t>Measure the right things</a:t>
            </a:r>
          </a:p>
        </p:txBody>
      </p:sp>
    </p:spTree>
    <p:extLst>
      <p:ext uri="{BB962C8B-B14F-4D97-AF65-F5344CB8AC3E}">
        <p14:creationId xmlns:p14="http://schemas.microsoft.com/office/powerpoint/2010/main" val="98967966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620278863"/>
              </p:ext>
            </p:extLst>
          </p:nvPr>
        </p:nvGraphicFramePr>
        <p:xfrm>
          <a:off x="1780033" y="568559"/>
          <a:ext cx="8302751" cy="4706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951917" y="1013161"/>
            <a:ext cx="966611" cy="1477328"/>
          </a:xfrm>
          <a:prstGeom prst="rect">
            <a:avLst/>
          </a:prstGeom>
          <a:noFill/>
        </p:spPr>
        <p:txBody>
          <a:bodyPr wrap="none" lIns="0" tIns="0" rIns="0" bIns="0" rtlCol="0">
            <a:spAutoFit/>
          </a:bodyPr>
          <a:lstStyle/>
          <a:p>
            <a:r>
              <a:rPr lang="en-US" sz="9600" dirty="0" smtClean="0">
                <a:ln>
                  <a:solidFill>
                    <a:srgbClr val="FFFF00"/>
                  </a:solidFill>
                </a:ln>
                <a:solidFill>
                  <a:srgbClr val="429A16"/>
                </a:solidFill>
                <a:sym typeface="Wingdings"/>
              </a:rPr>
              <a:t></a:t>
            </a:r>
            <a:endParaRPr lang="en-US" sz="9600" dirty="0" smtClean="0">
              <a:ln>
                <a:solidFill>
                  <a:srgbClr val="FFFF00"/>
                </a:solidFill>
              </a:ln>
              <a:solidFill>
                <a:srgbClr val="429A16"/>
              </a:solidFill>
            </a:endParaRPr>
          </a:p>
        </p:txBody>
      </p:sp>
      <p:sp>
        <p:nvSpPr>
          <p:cNvPr id="9" name="TextBox 8"/>
          <p:cNvSpPr txBox="1"/>
          <p:nvPr/>
        </p:nvSpPr>
        <p:spPr>
          <a:xfrm>
            <a:off x="7873905" y="1610310"/>
            <a:ext cx="966611" cy="1477328"/>
          </a:xfrm>
          <a:prstGeom prst="rect">
            <a:avLst/>
          </a:prstGeom>
          <a:noFill/>
        </p:spPr>
        <p:txBody>
          <a:bodyPr wrap="none" lIns="0" tIns="0" rIns="0" bIns="0" rtlCol="0">
            <a:spAutoFit/>
          </a:bodyPr>
          <a:lstStyle/>
          <a:p>
            <a:r>
              <a:rPr lang="en-US" sz="9600" dirty="0" smtClean="0">
                <a:ln>
                  <a:solidFill>
                    <a:srgbClr val="FFFF00"/>
                  </a:solidFill>
                </a:ln>
                <a:solidFill>
                  <a:srgbClr val="429A16"/>
                </a:solidFill>
                <a:sym typeface="Wingdings"/>
              </a:rPr>
              <a:t></a:t>
            </a:r>
            <a:endParaRPr lang="en-US" sz="9600" dirty="0" smtClean="0">
              <a:ln>
                <a:solidFill>
                  <a:srgbClr val="FFFF00"/>
                </a:solidFill>
              </a:ln>
              <a:solidFill>
                <a:srgbClr val="429A16"/>
              </a:solidFill>
            </a:endParaRPr>
          </a:p>
        </p:txBody>
      </p:sp>
    </p:spTree>
    <p:extLst>
      <p:ext uri="{BB962C8B-B14F-4D97-AF65-F5344CB8AC3E}">
        <p14:creationId xmlns:p14="http://schemas.microsoft.com/office/powerpoint/2010/main" val="94241851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Shy\AppData\Local\Microsoft\Windows\Temporary Internet Files\Content.IE5\8FQB4V24\MC9004447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5918" y="0"/>
            <a:ext cx="432290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a:xfrm>
            <a:off x="836612" y="1630924"/>
            <a:ext cx="9323388" cy="1523494"/>
          </a:xfrm>
        </p:spPr>
        <p:txBody>
          <a:bodyPr/>
          <a:lstStyle/>
          <a:p>
            <a:r>
              <a:rPr lang="en-US" sz="6600" dirty="0" smtClean="0"/>
              <a:t>Optimizing</a:t>
            </a:r>
            <a:br>
              <a:rPr lang="en-US" sz="6600" dirty="0" smtClean="0"/>
            </a:br>
            <a:r>
              <a:rPr lang="en-US" sz="6600" dirty="0" smtClean="0"/>
              <a:t>Resources</a:t>
            </a:r>
            <a:br>
              <a:rPr lang="en-US" sz="6600" dirty="0" smtClean="0"/>
            </a:br>
            <a:r>
              <a:rPr lang="en-US" sz="6600" dirty="0" smtClean="0"/>
              <a:t>Usage</a:t>
            </a:r>
            <a:endParaRPr lang="en-US" sz="6600" dirty="0"/>
          </a:p>
        </p:txBody>
      </p:sp>
      <p:sp>
        <p:nvSpPr>
          <p:cNvPr id="3" name="Subtitle 2"/>
          <p:cNvSpPr>
            <a:spLocks noGrp="1"/>
          </p:cNvSpPr>
          <p:nvPr>
            <p:ph type="subTitle" idx="1"/>
          </p:nvPr>
        </p:nvSpPr>
        <p:spPr/>
        <p:txBody>
          <a:bodyPr/>
          <a:lstStyle/>
          <a:p>
            <a:r>
              <a:rPr lang="en-US" dirty="0" smtClean="0">
                <a:sym typeface="Wingdings" pitchFamily="2" charset="2"/>
              </a:rPr>
              <a:t>Using Your Money Wisely </a:t>
            </a:r>
            <a:r>
              <a:rPr lang="en-US" b="1" dirty="0" smtClean="0">
                <a:sym typeface="Wingdings" pitchFamily="2" charset="2"/>
              </a:rPr>
              <a:t></a:t>
            </a:r>
            <a:endParaRPr lang="en-US" b="1" dirty="0"/>
          </a:p>
        </p:txBody>
      </p:sp>
    </p:spTree>
    <p:extLst>
      <p:ext uri="{BB962C8B-B14F-4D97-AF65-F5344CB8AC3E}">
        <p14:creationId xmlns:p14="http://schemas.microsoft.com/office/powerpoint/2010/main" val="409360162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Your Code</a:t>
            </a:r>
            <a:endParaRPr lang="en-US" dirty="0"/>
          </a:p>
        </p:txBody>
      </p:sp>
      <p:sp>
        <p:nvSpPr>
          <p:cNvPr id="3" name="Text Placeholder 2"/>
          <p:cNvSpPr>
            <a:spLocks noGrp="1"/>
          </p:cNvSpPr>
          <p:nvPr>
            <p:ph type="body" sz="quarter" idx="10"/>
          </p:nvPr>
        </p:nvSpPr>
        <p:spPr>
          <a:xfrm>
            <a:off x="519112" y="1447799"/>
            <a:ext cx="11149013" cy="4776692"/>
          </a:xfrm>
        </p:spPr>
        <p:txBody>
          <a:bodyPr/>
          <a:lstStyle/>
          <a:p>
            <a:r>
              <a:rPr lang="en-US" dirty="0" smtClean="0"/>
              <a:t>Code: Affected by architecture but independent from it</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p:txBody>
      </p:sp>
      <p:pic>
        <p:nvPicPr>
          <p:cNvPr id="4" name="Picture 2" descr="C:\Users\alon\Desktop\_getconnectionU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232" y="2108200"/>
            <a:ext cx="10012362" cy="4667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76510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Defers Resource Collection </a:t>
            </a:r>
            <a:endParaRPr lang="en-US" dirty="0"/>
          </a:p>
        </p:txBody>
      </p:sp>
      <p:pic>
        <p:nvPicPr>
          <p:cNvPr id="2050" name="Picture 2" descr="C:\Users\alon\Desktop\_getconne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28" y="1088923"/>
            <a:ext cx="10316969" cy="55292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1143000" y="5105400"/>
            <a:ext cx="5812971" cy="936171"/>
          </a:xfrm>
          <a:prstGeom prst="rect">
            <a:avLst/>
          </a:prstGeom>
          <a:noFill/>
          <a:ln w="57150">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188819440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42900" y="4436022"/>
            <a:ext cx="7066893" cy="504825"/>
          </a:xfrm>
          <a:prstGeom prst="rect">
            <a:avLst/>
          </a:prstGeom>
          <a:solidFill>
            <a:srgbClr val="00B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US" dirty="0" smtClean="0"/>
              <a:t>Better Ways to Manage Connection Cost</a:t>
            </a:r>
            <a:endParaRPr lang="en-US" dirty="0"/>
          </a:p>
        </p:txBody>
      </p:sp>
      <p:sp>
        <p:nvSpPr>
          <p:cNvPr id="3" name="Text Placeholder 2"/>
          <p:cNvSpPr>
            <a:spLocks noGrp="1"/>
          </p:cNvSpPr>
          <p:nvPr>
            <p:ph type="body" sz="quarter" idx="10"/>
          </p:nvPr>
        </p:nvSpPr>
        <p:spPr>
          <a:xfrm>
            <a:off x="519112" y="1447799"/>
            <a:ext cx="11149013" cy="3490186"/>
          </a:xfrm>
        </p:spPr>
        <p:txBody>
          <a:bodyPr/>
          <a:lstStyle/>
          <a:p>
            <a:r>
              <a:rPr lang="en-US" dirty="0" smtClean="0"/>
              <a:t>using(…)</a:t>
            </a:r>
          </a:p>
          <a:p>
            <a:r>
              <a:rPr lang="en-US" dirty="0" smtClean="0"/>
              <a:t>Close the connection explicitly</a:t>
            </a:r>
          </a:p>
          <a:p>
            <a:r>
              <a:rPr lang="en-US" dirty="0" smtClean="0"/>
              <a:t>Reuse the connection</a:t>
            </a:r>
          </a:p>
          <a:p>
            <a:pPr lvl="1"/>
            <a:r>
              <a:rPr lang="en-US" dirty="0" smtClean="0"/>
              <a:t>Factory pattern</a:t>
            </a:r>
          </a:p>
          <a:p>
            <a:pPr lvl="1"/>
            <a:r>
              <a:rPr lang="en-US" dirty="0" smtClean="0"/>
              <a:t>Close when not being used</a:t>
            </a:r>
          </a:p>
          <a:p>
            <a:pPr lvl="1"/>
            <a:endParaRPr lang="en-US" dirty="0" smtClean="0"/>
          </a:p>
          <a:p>
            <a:r>
              <a:rPr lang="en-US" dirty="0" smtClean="0"/>
              <a:t>Cost profiling &amp; optimization is key</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Cost Oriented Development</a:t>
            </a:r>
            <a:endParaRPr lang="en-US" dirty="0"/>
          </a:p>
        </p:txBody>
      </p:sp>
      <p:sp>
        <p:nvSpPr>
          <p:cNvPr id="7" name="Subtitle 6"/>
          <p:cNvSpPr>
            <a:spLocks noGrp="1"/>
          </p:cNvSpPr>
          <p:nvPr>
            <p:ph type="subTitle" idx="1"/>
          </p:nvPr>
        </p:nvSpPr>
        <p:spPr/>
        <p:txBody>
          <a:bodyPr/>
          <a:lstStyle/>
          <a:p>
            <a:r>
              <a:rPr lang="en-US" dirty="0"/>
              <a:t>Understanding the Impact of Code</a:t>
            </a:r>
          </a:p>
        </p:txBody>
      </p:sp>
      <p:sp>
        <p:nvSpPr>
          <p:cNvPr id="8" name="Text Placeholder 7"/>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57688190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Outside The Code</a:t>
            </a:r>
            <a:endParaRPr lang="en-US" dirty="0"/>
          </a:p>
        </p:txBody>
      </p:sp>
      <p:sp>
        <p:nvSpPr>
          <p:cNvPr id="3" name="Text Placeholder 2"/>
          <p:cNvSpPr>
            <a:spLocks noGrp="1"/>
          </p:cNvSpPr>
          <p:nvPr>
            <p:ph type="body" sz="quarter" idx="10"/>
          </p:nvPr>
        </p:nvSpPr>
        <p:spPr>
          <a:xfrm>
            <a:off x="519112" y="1447799"/>
            <a:ext cx="11149013" cy="3693319"/>
          </a:xfrm>
        </p:spPr>
        <p:txBody>
          <a:bodyPr/>
          <a:lstStyle/>
          <a:p>
            <a:r>
              <a:rPr lang="en-US" dirty="0" smtClean="0"/>
              <a:t>The Cost Of Data</a:t>
            </a:r>
          </a:p>
          <a:p>
            <a:r>
              <a:rPr lang="en-US" dirty="0"/>
              <a:t>The Cost </a:t>
            </a:r>
            <a:r>
              <a:rPr lang="en-US" dirty="0" smtClean="0"/>
              <a:t>Of Connectivity</a:t>
            </a:r>
          </a:p>
          <a:p>
            <a:r>
              <a:rPr lang="en-US" dirty="0"/>
              <a:t>The Cost </a:t>
            </a:r>
            <a:r>
              <a:rPr lang="en-US" dirty="0" smtClean="0"/>
              <a:t>Of Security</a:t>
            </a:r>
          </a:p>
          <a:p>
            <a:endParaRPr lang="en-US" dirty="0" smtClean="0"/>
          </a:p>
          <a:p>
            <a:r>
              <a:rPr lang="en-US" dirty="0" smtClean="0"/>
              <a:t>The Cost Of Development</a:t>
            </a:r>
          </a:p>
          <a:p>
            <a:r>
              <a:rPr lang="en-US" dirty="0" smtClean="0"/>
              <a:t>The Cost of QA</a:t>
            </a:r>
          </a:p>
          <a:p>
            <a:r>
              <a:rPr lang="en-US" dirty="0" smtClean="0"/>
              <a:t>The Cost Of Bugs</a:t>
            </a:r>
            <a:endParaRPr lang="en-US" dirty="0"/>
          </a:p>
        </p:txBody>
      </p:sp>
    </p:spTree>
    <p:extLst>
      <p:ext uri="{BB962C8B-B14F-4D97-AF65-F5344CB8AC3E}">
        <p14:creationId xmlns:p14="http://schemas.microsoft.com/office/powerpoint/2010/main" val="271457304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Cost of Data</a:t>
            </a:r>
            <a:endParaRPr lang="en-US" dirty="0"/>
          </a:p>
        </p:txBody>
      </p:sp>
      <p:sp>
        <p:nvSpPr>
          <p:cNvPr id="3" name="Text Placeholder 2"/>
          <p:cNvSpPr>
            <a:spLocks noGrp="1"/>
          </p:cNvSpPr>
          <p:nvPr>
            <p:ph type="body" sz="quarter" idx="10"/>
          </p:nvPr>
        </p:nvSpPr>
        <p:spPr/>
        <p:txBody>
          <a:bodyPr/>
          <a:lstStyle/>
          <a:p>
            <a:pPr lvl="0"/>
            <a:r>
              <a:rPr lang="en-US" smtClean="0"/>
              <a:t>Data Size</a:t>
            </a:r>
          </a:p>
          <a:p>
            <a:pPr lvl="1"/>
            <a:r>
              <a:rPr lang="en-US" smtClean="0"/>
              <a:t>What’s the required fidelity? (Images, Videos, etc.)</a:t>
            </a:r>
          </a:p>
          <a:p>
            <a:pPr lvl="1"/>
            <a:r>
              <a:rPr lang="en-US" smtClean="0"/>
              <a:t>Does data compression pay? (CPU vs. Network &amp; Storage)</a:t>
            </a:r>
          </a:p>
          <a:p>
            <a:pPr lvl="0"/>
            <a:endParaRPr lang="en-US" smtClean="0"/>
          </a:p>
          <a:p>
            <a:pPr lvl="0"/>
            <a:r>
              <a:rPr lang="en-US" smtClean="0"/>
              <a:t>Data Retention Policy</a:t>
            </a:r>
            <a:endParaRPr lang="en-US" dirty="0" smtClean="0"/>
          </a:p>
        </p:txBody>
      </p:sp>
    </p:spTree>
    <p:extLst>
      <p:ext uri="{BB962C8B-B14F-4D97-AF65-F5344CB8AC3E}">
        <p14:creationId xmlns:p14="http://schemas.microsoft.com/office/powerpoint/2010/main" val="396162841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Optimizing Storage Services</a:t>
            </a:r>
            <a:endParaRPr lang="en-US" dirty="0"/>
          </a:p>
        </p:txBody>
      </p:sp>
      <p:sp>
        <p:nvSpPr>
          <p:cNvPr id="3" name="Text Placeholder 2"/>
          <p:cNvSpPr>
            <a:spLocks noGrp="1"/>
          </p:cNvSpPr>
          <p:nvPr>
            <p:ph type="body" sz="quarter" idx="10"/>
          </p:nvPr>
        </p:nvSpPr>
        <p:spPr>
          <a:xfrm>
            <a:off x="519112" y="1447799"/>
            <a:ext cx="11149013" cy="4912114"/>
          </a:xfrm>
        </p:spPr>
        <p:txBody>
          <a:bodyPr/>
          <a:lstStyle/>
          <a:p>
            <a:pPr lvl="0"/>
            <a:r>
              <a:rPr lang="en-US" dirty="0" smtClean="0"/>
              <a:t>Data storage options</a:t>
            </a:r>
          </a:p>
          <a:p>
            <a:pPr lvl="1"/>
            <a:r>
              <a:rPr lang="en-US" dirty="0" smtClean="0"/>
              <a:t>Table Storage</a:t>
            </a:r>
          </a:p>
          <a:p>
            <a:pPr lvl="1"/>
            <a:r>
              <a:rPr lang="en-US" dirty="0" smtClean="0"/>
              <a:t>Queue Storage</a:t>
            </a:r>
          </a:p>
          <a:p>
            <a:pPr lvl="1"/>
            <a:r>
              <a:rPr lang="en-US" dirty="0" smtClean="0"/>
              <a:t>BLOB Storage (page &amp; block), and Azure Drives</a:t>
            </a:r>
          </a:p>
          <a:p>
            <a:pPr lvl="1"/>
            <a:r>
              <a:rPr lang="en-US" dirty="0" smtClean="0"/>
              <a:t>SQL Azure</a:t>
            </a:r>
          </a:p>
          <a:p>
            <a:pPr lvl="1"/>
            <a:r>
              <a:rPr lang="en-US" dirty="0" smtClean="0"/>
              <a:t>AppFabric Caching</a:t>
            </a:r>
          </a:p>
          <a:p>
            <a:pPr lvl="1"/>
            <a:r>
              <a:rPr lang="en-US" dirty="0" smtClean="0"/>
              <a:t>The CDN</a:t>
            </a:r>
          </a:p>
          <a:p>
            <a:pPr lvl="0"/>
            <a:endParaRPr lang="en-US" dirty="0" smtClean="0"/>
          </a:p>
          <a:p>
            <a:pPr lvl="0"/>
            <a:r>
              <a:rPr lang="en-US" dirty="0" smtClean="0"/>
              <a:t>Understand storage consumption and pricing models</a:t>
            </a:r>
          </a:p>
          <a:p>
            <a:pPr lvl="0"/>
            <a:r>
              <a:rPr lang="en-US" dirty="0" smtClean="0"/>
              <a:t>Select the right storage option for your needs</a:t>
            </a:r>
          </a:p>
        </p:txBody>
      </p:sp>
    </p:spTree>
    <p:extLst>
      <p:ext uri="{BB962C8B-B14F-4D97-AF65-F5344CB8AC3E}">
        <p14:creationId xmlns:p14="http://schemas.microsoft.com/office/powerpoint/2010/main" val="207090312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Optimizing Storage Services</a:t>
            </a:r>
            <a:br>
              <a:rPr lang="en-US" dirty="0" smtClean="0"/>
            </a:br>
            <a:r>
              <a:rPr lang="en-US" sz="3600" dirty="0" smtClean="0">
                <a:solidFill>
                  <a:schemeClr val="accent1">
                    <a:alpha val="99000"/>
                  </a:schemeClr>
                </a:solidFill>
              </a:rPr>
              <a:t>Guidance</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608083"/>
            <a:ext cx="11149013" cy="5013434"/>
          </a:xfrm>
        </p:spPr>
        <p:txBody>
          <a:bodyPr>
            <a:normAutofit/>
          </a:bodyPr>
          <a:lstStyle/>
          <a:p>
            <a:pPr lvl="0"/>
            <a:r>
              <a:rPr lang="en-US" dirty="0" smtClean="0"/>
              <a:t>Compute data at the right time</a:t>
            </a:r>
          </a:p>
          <a:p>
            <a:pPr lvl="0"/>
            <a:r>
              <a:rPr lang="en-US" dirty="0" smtClean="0"/>
              <a:t>Use the CDN’s dynamic-content-caching</a:t>
            </a:r>
          </a:p>
          <a:p>
            <a:pPr lvl="0"/>
            <a:r>
              <a:rPr lang="en-US" dirty="0" smtClean="0"/>
              <a:t>Create views over large data dynamically</a:t>
            </a:r>
          </a:p>
          <a:p>
            <a:pPr lvl="0"/>
            <a:r>
              <a:rPr lang="en-US" dirty="0" smtClean="0"/>
              <a:t>Batch operations to reduce store transactions</a:t>
            </a:r>
          </a:p>
          <a:p>
            <a:pPr lvl="0"/>
            <a:r>
              <a:rPr lang="en-US" dirty="0" smtClean="0"/>
              <a:t>Optimize serialization formats &amp; compression</a:t>
            </a:r>
          </a:p>
          <a:p>
            <a:r>
              <a:rPr lang="en-US" dirty="0" smtClean="0"/>
              <a:t>Make fewer queries (e.g. use CSS Image Sprites)</a:t>
            </a:r>
          </a:p>
          <a:p>
            <a:r>
              <a:rPr lang="en-US" dirty="0" smtClean="0"/>
              <a:t>Leverage AppFabric Caching to share calculation results</a:t>
            </a:r>
          </a:p>
          <a:p>
            <a:r>
              <a:rPr lang="en-US" dirty="0" smtClean="0"/>
              <a:t>Reuse SQL Azure database instances during development</a:t>
            </a:r>
          </a:p>
          <a:p>
            <a:endParaRPr lang="en-US" dirty="0" smtClean="0"/>
          </a:p>
        </p:txBody>
      </p:sp>
    </p:spTree>
    <p:extLst>
      <p:ext uri="{BB962C8B-B14F-4D97-AF65-F5344CB8AC3E}">
        <p14:creationId xmlns:p14="http://schemas.microsoft.com/office/powerpoint/2010/main" val="219928276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pPr lvl="0"/>
            <a:r>
              <a:rPr lang="en-US" dirty="0" smtClean="0"/>
              <a:t>More Ways to Save</a:t>
            </a:r>
            <a:br>
              <a:rPr lang="en-US" dirty="0" smtClean="0"/>
            </a:br>
            <a:r>
              <a:rPr lang="en-US" sz="3600" dirty="0" smtClean="0">
                <a:solidFill>
                  <a:schemeClr val="accent1">
                    <a:alpha val="99000"/>
                  </a:schemeClr>
                </a:solidFill>
              </a:rPr>
              <a:t>Additional guidance</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655379"/>
            <a:ext cx="11149013" cy="4918842"/>
          </a:xfrm>
        </p:spPr>
        <p:txBody>
          <a:bodyPr>
            <a:normAutofit/>
          </a:bodyPr>
          <a:lstStyle/>
          <a:p>
            <a:pPr lvl="0"/>
            <a:r>
              <a:rPr lang="en-US" dirty="0" smtClean="0"/>
              <a:t>Protect against "data leaks“</a:t>
            </a:r>
          </a:p>
          <a:p>
            <a:r>
              <a:rPr lang="en-US" dirty="0" smtClean="0"/>
              <a:t>Optimize your queue pulling strategy</a:t>
            </a:r>
          </a:p>
          <a:p>
            <a:r>
              <a:rPr lang="en-US" dirty="0" smtClean="0"/>
              <a:t>Optimize your SQL Azure data schema</a:t>
            </a:r>
          </a:p>
          <a:p>
            <a:pPr lvl="0"/>
            <a:r>
              <a:rPr lang="en-US" dirty="0" smtClean="0"/>
              <a:t>Make sure you are using a “right sized” SQL Azure db</a:t>
            </a:r>
          </a:p>
          <a:p>
            <a:pPr lvl="0"/>
            <a:r>
              <a:rPr lang="en-US" dirty="0" smtClean="0"/>
              <a:t>Heed the cost of failed storage requests &amp; poison </a:t>
            </a:r>
            <a:r>
              <a:rPr lang="en-US" dirty="0" err="1" smtClean="0"/>
              <a:t>msg</a:t>
            </a:r>
            <a:endParaRPr lang="en-US" dirty="0" smtClean="0"/>
          </a:p>
          <a:p>
            <a:pPr lvl="0"/>
            <a:r>
              <a:rPr lang="en-US" dirty="0" smtClean="0"/>
              <a:t>Understand the cost using the Azure Client Library</a:t>
            </a:r>
          </a:p>
          <a:p>
            <a:pPr lvl="0"/>
            <a:r>
              <a:rPr lang="en-US" dirty="0" smtClean="0"/>
              <a:t>Understand the cost of using Azure Drive</a:t>
            </a:r>
          </a:p>
          <a:p>
            <a:pPr lvl="0"/>
            <a:r>
              <a:rPr lang="en-US" dirty="0" smtClean="0"/>
              <a:t>Don't blindly cache everything</a:t>
            </a:r>
          </a:p>
        </p:txBody>
      </p:sp>
    </p:spTree>
    <p:extLst>
      <p:ext uri="{BB962C8B-B14F-4D97-AF65-F5344CB8AC3E}">
        <p14:creationId xmlns:p14="http://schemas.microsoft.com/office/powerpoint/2010/main" val="168514616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Optimizing Storage Services</a:t>
            </a:r>
            <a:br>
              <a:rPr lang="en-US" dirty="0" smtClean="0"/>
            </a:br>
            <a:r>
              <a:rPr lang="en-US" sz="3600" dirty="0" smtClean="0">
                <a:solidFill>
                  <a:schemeClr val="accent1">
                    <a:alpha val="99000"/>
                  </a:schemeClr>
                </a:solidFill>
              </a:rPr>
              <a:t>Things to avoid</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749972"/>
            <a:ext cx="11149013" cy="1526572"/>
          </a:xfrm>
        </p:spPr>
        <p:txBody>
          <a:bodyPr/>
          <a:lstStyle/>
          <a:p>
            <a:pPr lvl="0"/>
            <a:r>
              <a:rPr lang="en-US" dirty="0" smtClean="0"/>
              <a:t>Storing large binary data in SQL Azure</a:t>
            </a:r>
          </a:p>
          <a:p>
            <a:pPr lvl="0"/>
            <a:r>
              <a:rPr lang="en-US" dirty="0" smtClean="0"/>
              <a:t>Allowing unrestricted upload sizes</a:t>
            </a:r>
          </a:p>
          <a:p>
            <a:pPr lvl="0"/>
            <a:r>
              <a:rPr lang="en-US" dirty="0" smtClean="0"/>
              <a:t>Allowing unrestricted queries</a:t>
            </a:r>
          </a:p>
        </p:txBody>
      </p:sp>
    </p:spTree>
    <p:extLst>
      <p:ext uri="{BB962C8B-B14F-4D97-AF65-F5344CB8AC3E}">
        <p14:creationId xmlns:p14="http://schemas.microsoft.com/office/powerpoint/2010/main" val="10448135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1" descr="iceberg.png"/>
          <p:cNvPicPr>
            <a:picLocks noChangeAspect="1"/>
          </p:cNvPicPr>
          <p:nvPr/>
        </p:nvPicPr>
        <p:blipFill>
          <a:blip r:embed="rId3">
            <a:duotone>
              <a:schemeClr val="bg2">
                <a:shade val="45000"/>
                <a:satMod val="135000"/>
              </a:schemeClr>
              <a:prstClr val="white"/>
            </a:duotone>
            <a:lum brigh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ltGray">
          <a:xfrm>
            <a:off x="-78297" y="-39688"/>
            <a:ext cx="12267122"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205935" y="1636713"/>
            <a:ext cx="133207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a:solidFill>
                  <a:srgbClr val="FFFFFF"/>
                </a:solidFill>
                <a:latin typeface="Segoe Condensed"/>
              </a:rPr>
              <a:t>hardware</a:t>
            </a:r>
          </a:p>
        </p:txBody>
      </p:sp>
      <p:sp>
        <p:nvSpPr>
          <p:cNvPr id="5" name="TextBox 4"/>
          <p:cNvSpPr txBox="1">
            <a:spLocks noChangeArrowheads="1"/>
          </p:cNvSpPr>
          <p:nvPr/>
        </p:nvSpPr>
        <p:spPr bwMode="auto">
          <a:xfrm>
            <a:off x="2479221" y="433388"/>
            <a:ext cx="122146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a:solidFill>
                  <a:srgbClr val="FFFFFF"/>
                </a:solidFill>
                <a:latin typeface="Segoe Condensed"/>
              </a:rPr>
              <a:t>software</a:t>
            </a:r>
          </a:p>
        </p:txBody>
      </p:sp>
      <p:sp>
        <p:nvSpPr>
          <p:cNvPr id="6" name="TextBox 5"/>
          <p:cNvSpPr txBox="1">
            <a:spLocks noChangeArrowheads="1"/>
          </p:cNvSpPr>
          <p:nvPr/>
        </p:nvSpPr>
        <p:spPr bwMode="auto">
          <a:xfrm>
            <a:off x="3443976" y="2571747"/>
            <a:ext cx="111905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a:solidFill>
                  <a:srgbClr val="FFFFFF"/>
                </a:solidFill>
                <a:latin typeface="Segoe Condensed"/>
              </a:rPr>
              <a:t>facilities</a:t>
            </a:r>
            <a:endParaRPr lang="en-US" sz="2000" dirty="0">
              <a:solidFill>
                <a:srgbClr val="000000"/>
              </a:solidFill>
              <a:latin typeface="Segoe Condensed"/>
            </a:endParaRPr>
          </a:p>
        </p:txBody>
      </p:sp>
      <p:sp>
        <p:nvSpPr>
          <p:cNvPr id="7" name="TextBox 6"/>
          <p:cNvSpPr txBox="1">
            <a:spLocks noChangeArrowheads="1"/>
          </p:cNvSpPr>
          <p:nvPr/>
        </p:nvSpPr>
        <p:spPr bwMode="auto">
          <a:xfrm>
            <a:off x="3566466" y="4840356"/>
            <a:ext cx="1662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a:solidFill>
                  <a:srgbClr val="FFFFFF"/>
                </a:solidFill>
                <a:latin typeface="Segoe Condensed"/>
              </a:rPr>
              <a:t>power/cooling</a:t>
            </a:r>
            <a:endParaRPr lang="en-US" sz="2000" dirty="0">
              <a:solidFill>
                <a:srgbClr val="000000"/>
              </a:solidFill>
              <a:latin typeface="Segoe Condensed"/>
            </a:endParaRPr>
          </a:p>
        </p:txBody>
      </p:sp>
      <p:sp>
        <p:nvSpPr>
          <p:cNvPr id="8" name="TextBox 7"/>
          <p:cNvSpPr txBox="1">
            <a:spLocks noChangeArrowheads="1"/>
          </p:cNvSpPr>
          <p:nvPr/>
        </p:nvSpPr>
        <p:spPr bwMode="auto">
          <a:xfrm>
            <a:off x="4699496" y="3891712"/>
            <a:ext cx="105930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a:solidFill>
                  <a:srgbClr val="FFFFFF"/>
                </a:solidFill>
                <a:latin typeface="Segoe Condensed"/>
              </a:rPr>
              <a:t>IT labor</a:t>
            </a:r>
            <a:endParaRPr lang="en-US" sz="2000" dirty="0">
              <a:solidFill>
                <a:srgbClr val="000000"/>
              </a:solidFill>
              <a:latin typeface="Segoe Condensed"/>
            </a:endParaRPr>
          </a:p>
        </p:txBody>
      </p:sp>
      <p:sp>
        <p:nvSpPr>
          <p:cNvPr id="9" name="TextBox 8"/>
          <p:cNvSpPr txBox="1">
            <a:spLocks noChangeArrowheads="1"/>
          </p:cNvSpPr>
          <p:nvPr/>
        </p:nvSpPr>
        <p:spPr bwMode="auto">
          <a:xfrm>
            <a:off x="5167801" y="3233196"/>
            <a:ext cx="10419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a:solidFill>
                  <a:srgbClr val="FFFFFF"/>
                </a:solidFill>
                <a:latin typeface="Segoe Condensed"/>
              </a:rPr>
              <a:t>support</a:t>
            </a:r>
            <a:endParaRPr lang="en-US" sz="1800" dirty="0">
              <a:solidFill>
                <a:srgbClr val="000000"/>
              </a:solidFill>
              <a:latin typeface="Segoe Condensed"/>
            </a:endParaRPr>
          </a:p>
        </p:txBody>
      </p:sp>
      <p:sp>
        <p:nvSpPr>
          <p:cNvPr id="10" name="TextBox 9"/>
          <p:cNvSpPr txBox="1">
            <a:spLocks noChangeArrowheads="1"/>
          </p:cNvSpPr>
          <p:nvPr/>
        </p:nvSpPr>
        <p:spPr bwMode="auto">
          <a:xfrm>
            <a:off x="1311107" y="2464922"/>
            <a:ext cx="11362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a:solidFill>
                  <a:srgbClr val="FFFFFF"/>
                </a:solidFill>
                <a:latin typeface="Segoe Condensed"/>
              </a:rPr>
              <a:t>network</a:t>
            </a:r>
            <a:endParaRPr lang="en-US" sz="2000" dirty="0">
              <a:solidFill>
                <a:srgbClr val="000000"/>
              </a:solidFill>
              <a:latin typeface="Segoe Condensed"/>
            </a:endParaRPr>
          </a:p>
        </p:txBody>
      </p:sp>
      <p:sp>
        <p:nvSpPr>
          <p:cNvPr id="11" name="TextBox 10"/>
          <p:cNvSpPr txBox="1">
            <a:spLocks noChangeArrowheads="1"/>
          </p:cNvSpPr>
          <p:nvPr/>
        </p:nvSpPr>
        <p:spPr bwMode="auto">
          <a:xfrm>
            <a:off x="2691323" y="4442673"/>
            <a:ext cx="1043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a:solidFill>
                  <a:srgbClr val="FFFFFF"/>
                </a:solidFill>
                <a:latin typeface="Segoe Condensed"/>
              </a:rPr>
              <a:t>security</a:t>
            </a:r>
            <a:endParaRPr lang="en-US" sz="1800" dirty="0">
              <a:solidFill>
                <a:srgbClr val="000000"/>
              </a:solidFill>
              <a:latin typeface="Segoe Condensed"/>
            </a:endParaRPr>
          </a:p>
        </p:txBody>
      </p:sp>
      <p:sp>
        <p:nvSpPr>
          <p:cNvPr id="12" name="TextBox 11"/>
          <p:cNvSpPr txBox="1">
            <a:spLocks noChangeArrowheads="1"/>
          </p:cNvSpPr>
          <p:nvPr/>
        </p:nvSpPr>
        <p:spPr bwMode="auto">
          <a:xfrm>
            <a:off x="3742559" y="5813638"/>
            <a:ext cx="15735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a:solidFill>
                  <a:srgbClr val="FFFFFF"/>
                </a:solidFill>
                <a:latin typeface="Segoe Condensed"/>
              </a:rPr>
              <a:t>procurement</a:t>
            </a:r>
            <a:br>
              <a:rPr lang="en-US" sz="2000" dirty="0">
                <a:solidFill>
                  <a:srgbClr val="FFFFFF"/>
                </a:solidFill>
                <a:latin typeface="Segoe Condensed"/>
              </a:rPr>
            </a:br>
            <a:r>
              <a:rPr lang="en-US" sz="2000" dirty="0">
                <a:solidFill>
                  <a:srgbClr val="FFFFFF"/>
                </a:solidFill>
                <a:latin typeface="Segoe Condensed"/>
              </a:rPr>
              <a:t>&amp; </a:t>
            </a:r>
            <a:r>
              <a:rPr lang="en-US" sz="2000" dirty="0" smtClean="0">
                <a:solidFill>
                  <a:srgbClr val="FFFFFF"/>
                </a:solidFill>
                <a:latin typeface="Segoe Condensed"/>
              </a:rPr>
              <a:t>accounting</a:t>
            </a:r>
            <a:endParaRPr lang="en-US" sz="2000" dirty="0">
              <a:solidFill>
                <a:srgbClr val="FFFFFF"/>
              </a:solidFill>
              <a:latin typeface="Segoe Condensed"/>
            </a:endParaRPr>
          </a:p>
        </p:txBody>
      </p:sp>
      <p:sp>
        <p:nvSpPr>
          <p:cNvPr id="13" name="TextBox 12"/>
          <p:cNvSpPr txBox="1">
            <a:spLocks noChangeArrowheads="1"/>
          </p:cNvSpPr>
          <p:nvPr/>
        </p:nvSpPr>
        <p:spPr bwMode="auto">
          <a:xfrm>
            <a:off x="1854808" y="2914582"/>
            <a:ext cx="152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91440" rIns="0" bIns="9144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a:solidFill>
                  <a:srgbClr val="FFFFFF"/>
                </a:solidFill>
                <a:latin typeface="Segoe Condensed"/>
              </a:rPr>
              <a:t>management</a:t>
            </a:r>
            <a:r>
              <a:rPr lang="en-US" sz="1800" dirty="0">
                <a:solidFill>
                  <a:srgbClr val="FFFFFF"/>
                </a:solidFill>
                <a:latin typeface="Segoe Condensed"/>
              </a:rPr>
              <a:t>  tools</a:t>
            </a:r>
            <a:endParaRPr lang="en-US" sz="1800" dirty="0">
              <a:solidFill>
                <a:srgbClr val="000000"/>
              </a:solidFill>
              <a:latin typeface="Segoe Condensed"/>
            </a:endParaRPr>
          </a:p>
        </p:txBody>
      </p:sp>
      <p:sp>
        <p:nvSpPr>
          <p:cNvPr id="14" name="TextBox 13"/>
          <p:cNvSpPr txBox="1">
            <a:spLocks noChangeArrowheads="1"/>
          </p:cNvSpPr>
          <p:nvPr/>
        </p:nvSpPr>
        <p:spPr bwMode="auto">
          <a:xfrm>
            <a:off x="3622170" y="3069074"/>
            <a:ext cx="116498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a:solidFill>
                  <a:srgbClr val="FFFFFF"/>
                </a:solidFill>
                <a:latin typeface="Segoe Condensed"/>
              </a:rPr>
              <a:t>disaster recovery</a:t>
            </a:r>
          </a:p>
        </p:txBody>
      </p:sp>
      <p:sp>
        <p:nvSpPr>
          <p:cNvPr id="15" name="TextBox 14"/>
          <p:cNvSpPr txBox="1">
            <a:spLocks noChangeArrowheads="1"/>
          </p:cNvSpPr>
          <p:nvPr/>
        </p:nvSpPr>
        <p:spPr bwMode="auto">
          <a:xfrm>
            <a:off x="3074732" y="5315141"/>
            <a:ext cx="864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a:solidFill>
                  <a:srgbClr val="FFFFFF"/>
                </a:solidFill>
                <a:latin typeface="Segoe Condensed"/>
              </a:rPr>
              <a:t>backup</a:t>
            </a:r>
            <a:endParaRPr lang="en-US" sz="2000" dirty="0">
              <a:solidFill>
                <a:srgbClr val="000000"/>
              </a:solidFill>
              <a:latin typeface="Segoe Condensed"/>
            </a:endParaRPr>
          </a:p>
        </p:txBody>
      </p:sp>
      <p:sp>
        <p:nvSpPr>
          <p:cNvPr id="23" name="Rectangle 22"/>
          <p:cNvSpPr>
            <a:spLocks noChangeArrowheads="1"/>
          </p:cNvSpPr>
          <p:nvPr/>
        </p:nvSpPr>
        <p:spPr bwMode="auto">
          <a:xfrm>
            <a:off x="5309754" y="1313547"/>
            <a:ext cx="67245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3200" dirty="0">
                <a:solidFill>
                  <a:srgbClr val="FFFFFF"/>
                </a:solidFill>
                <a:latin typeface="Segoe Condensed"/>
              </a:rPr>
              <a:t>Acquisition cost is </a:t>
            </a:r>
            <a:r>
              <a:rPr lang="en-US" sz="3600" b="1" dirty="0">
                <a:solidFill>
                  <a:srgbClr val="FFFFFF"/>
                </a:solidFill>
                <a:latin typeface="Segoe Condensed"/>
              </a:rPr>
              <a:t>10% </a:t>
            </a:r>
            <a:r>
              <a:rPr lang="en-US" sz="3200" dirty="0">
                <a:solidFill>
                  <a:srgbClr val="FFFFFF"/>
                </a:solidFill>
                <a:latin typeface="Segoe Condensed"/>
              </a:rPr>
              <a:t>of IT Spend</a:t>
            </a:r>
          </a:p>
        </p:txBody>
      </p:sp>
      <p:sp>
        <p:nvSpPr>
          <p:cNvPr id="24" name="Rectangle 23"/>
          <p:cNvSpPr>
            <a:spLocks noChangeArrowheads="1"/>
          </p:cNvSpPr>
          <p:nvPr/>
        </p:nvSpPr>
        <p:spPr bwMode="auto">
          <a:xfrm>
            <a:off x="5480967" y="2368252"/>
            <a:ext cx="65533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3200" dirty="0">
                <a:solidFill>
                  <a:srgbClr val="FFFFFF"/>
                </a:solidFill>
                <a:latin typeface="Segoe Condensed"/>
              </a:rPr>
              <a:t>Operating cost is </a:t>
            </a:r>
            <a:r>
              <a:rPr lang="en-US" sz="3600" b="1" dirty="0">
                <a:solidFill>
                  <a:srgbClr val="FFFFFF"/>
                </a:solidFill>
                <a:latin typeface="Segoe Condensed"/>
              </a:rPr>
              <a:t>90% </a:t>
            </a:r>
            <a:r>
              <a:rPr lang="en-US" sz="3200" dirty="0">
                <a:solidFill>
                  <a:srgbClr val="FFFFFF"/>
                </a:solidFill>
                <a:latin typeface="Segoe Condensed"/>
              </a:rPr>
              <a:t>of IT Spend</a:t>
            </a:r>
          </a:p>
        </p:txBody>
      </p:sp>
      <p:sp>
        <p:nvSpPr>
          <p:cNvPr id="25" name="Rectangle 24"/>
          <p:cNvSpPr/>
          <p:nvPr/>
        </p:nvSpPr>
        <p:spPr>
          <a:xfrm>
            <a:off x="667" y="6409907"/>
            <a:ext cx="918841" cy="253916"/>
          </a:xfrm>
          <a:prstGeom prst="rect">
            <a:avLst/>
          </a:prstGeom>
        </p:spPr>
        <p:txBody>
          <a:bodyPr wrap="none">
            <a:spAutoFit/>
          </a:bodyPr>
          <a:lstStyle/>
          <a:p>
            <a:pPr algn="ctr" defTabSz="914363">
              <a:defRPr/>
            </a:pPr>
            <a:r>
              <a:rPr lang="en-US" sz="1050" i="1" dirty="0">
                <a:solidFill>
                  <a:srgbClr val="FFFFFF"/>
                </a:solidFill>
                <a:latin typeface="Segoe" pitchFamily="34" charset="0"/>
                <a:cs typeface="+mn-cs"/>
              </a:rPr>
              <a:t>Source: IDC</a:t>
            </a:r>
          </a:p>
        </p:txBody>
      </p:sp>
      <p:grpSp>
        <p:nvGrpSpPr>
          <p:cNvPr id="2" name="Group 27"/>
          <p:cNvGrpSpPr>
            <a:grpSpLocks/>
          </p:cNvGrpSpPr>
          <p:nvPr/>
        </p:nvGrpSpPr>
        <p:grpSpPr bwMode="auto">
          <a:xfrm>
            <a:off x="2255105" y="544513"/>
            <a:ext cx="239120" cy="239712"/>
            <a:chOff x="515770" y="1507958"/>
            <a:chExt cx="336884" cy="336884"/>
          </a:xfrm>
          <a:solidFill>
            <a:srgbClr val="FFFFFF"/>
          </a:solidFill>
        </p:grpSpPr>
        <p:sp>
          <p:nvSpPr>
            <p:cNvPr id="26" name="Oval 25"/>
            <p:cNvSpPr/>
            <p:nvPr/>
          </p:nvSpPr>
          <p:spPr bwMode="auto">
            <a:xfrm>
              <a:off x="515770" y="1507958"/>
              <a:ext cx="336884" cy="336884"/>
            </a:xfrm>
            <a:prstGeom prst="ellipse">
              <a:avLst/>
            </a:prstGeom>
            <a:grpFill/>
            <a:ln>
              <a:solidFill>
                <a:srgbClr val="00B0F0">
                  <a:alpha val="54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27" name="Oval 26"/>
            <p:cNvSpPr/>
            <p:nvPr/>
          </p:nvSpPr>
          <p:spPr bwMode="auto">
            <a:xfrm flipH="1">
              <a:off x="608012" y="1600200"/>
              <a:ext cx="152400" cy="152400"/>
            </a:xfrm>
            <a:prstGeom prst="ellipse">
              <a:avLst/>
            </a:prstGeom>
            <a:grpFill/>
            <a:ln>
              <a:solidFill>
                <a:srgbClr val="00B0F0">
                  <a:alpha val="54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3" name="Group 28"/>
          <p:cNvGrpSpPr>
            <a:grpSpLocks/>
          </p:cNvGrpSpPr>
          <p:nvPr/>
        </p:nvGrpSpPr>
        <p:grpSpPr bwMode="auto">
          <a:xfrm>
            <a:off x="2929921" y="1731963"/>
            <a:ext cx="241237" cy="241300"/>
            <a:chOff x="515770" y="1507958"/>
            <a:chExt cx="336884" cy="336884"/>
          </a:xfrm>
          <a:solidFill>
            <a:srgbClr val="FFFFFF"/>
          </a:solidFill>
        </p:grpSpPr>
        <p:sp>
          <p:nvSpPr>
            <p:cNvPr id="30" name="Oval 29"/>
            <p:cNvSpPr/>
            <p:nvPr/>
          </p:nvSpPr>
          <p:spPr bwMode="auto">
            <a:xfrm>
              <a:off x="515770" y="1507958"/>
              <a:ext cx="336884" cy="336884"/>
            </a:xfrm>
            <a:prstGeom prst="ellipse">
              <a:avLst/>
            </a:prstGeom>
            <a:grpFill/>
            <a:ln>
              <a:solidFill>
                <a:srgbClr val="00B0F0">
                  <a:alpha val="54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31" name="Oval 30"/>
            <p:cNvSpPr/>
            <p:nvPr/>
          </p:nvSpPr>
          <p:spPr bwMode="auto">
            <a:xfrm flipH="1">
              <a:off x="608012" y="1600200"/>
              <a:ext cx="152400" cy="152400"/>
            </a:xfrm>
            <a:prstGeom prst="ellipse">
              <a:avLst/>
            </a:prstGeom>
            <a:grpFill/>
            <a:ln>
              <a:solidFill>
                <a:srgbClr val="00B0F0">
                  <a:alpha val="54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16" name="Group 34"/>
          <p:cNvGrpSpPr>
            <a:grpSpLocks/>
          </p:cNvGrpSpPr>
          <p:nvPr/>
        </p:nvGrpSpPr>
        <p:grpSpPr bwMode="auto">
          <a:xfrm>
            <a:off x="1628053" y="3183268"/>
            <a:ext cx="241237" cy="241300"/>
            <a:chOff x="515770" y="1507958"/>
            <a:chExt cx="336884" cy="336884"/>
          </a:xfrm>
        </p:grpSpPr>
        <p:sp>
          <p:nvSpPr>
            <p:cNvPr id="36" name="Oval 35"/>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37" name="Oval 36"/>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17" name="Group 37"/>
          <p:cNvGrpSpPr>
            <a:grpSpLocks/>
          </p:cNvGrpSpPr>
          <p:nvPr/>
        </p:nvGrpSpPr>
        <p:grpSpPr bwMode="auto">
          <a:xfrm>
            <a:off x="3500759" y="6074721"/>
            <a:ext cx="241237" cy="241300"/>
            <a:chOff x="515770" y="1507958"/>
            <a:chExt cx="336884" cy="336884"/>
          </a:xfrm>
        </p:grpSpPr>
        <p:sp>
          <p:nvSpPr>
            <p:cNvPr id="39" name="Oval 38"/>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40" name="Oval 39"/>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18" name="Group 48"/>
          <p:cNvGrpSpPr>
            <a:grpSpLocks/>
          </p:cNvGrpSpPr>
          <p:nvPr/>
        </p:nvGrpSpPr>
        <p:grpSpPr bwMode="auto">
          <a:xfrm>
            <a:off x="1075371" y="2516188"/>
            <a:ext cx="243353" cy="241300"/>
            <a:chOff x="515770" y="1507958"/>
            <a:chExt cx="336884" cy="336884"/>
          </a:xfrm>
        </p:grpSpPr>
        <p:sp>
          <p:nvSpPr>
            <p:cNvPr id="50" name="Oval 49"/>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51" name="Oval 50"/>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19" name="Group 51"/>
          <p:cNvGrpSpPr>
            <a:grpSpLocks/>
          </p:cNvGrpSpPr>
          <p:nvPr/>
        </p:nvGrpSpPr>
        <p:grpSpPr bwMode="auto">
          <a:xfrm>
            <a:off x="3816325" y="4448731"/>
            <a:ext cx="241237" cy="241300"/>
            <a:chOff x="515770" y="1507958"/>
            <a:chExt cx="336884" cy="336884"/>
          </a:xfrm>
        </p:grpSpPr>
        <p:sp>
          <p:nvSpPr>
            <p:cNvPr id="53" name="Oval 52"/>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54" name="Oval 53"/>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20" name="Group 59"/>
          <p:cNvGrpSpPr>
            <a:grpSpLocks/>
          </p:cNvGrpSpPr>
          <p:nvPr/>
        </p:nvGrpSpPr>
        <p:grpSpPr bwMode="auto">
          <a:xfrm>
            <a:off x="4443330" y="3976878"/>
            <a:ext cx="239120" cy="239713"/>
            <a:chOff x="515770" y="1507958"/>
            <a:chExt cx="336884" cy="336884"/>
          </a:xfrm>
        </p:grpSpPr>
        <p:sp>
          <p:nvSpPr>
            <p:cNvPr id="61" name="Oval 60"/>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62" name="Oval 61"/>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21" name="Group 62"/>
          <p:cNvGrpSpPr>
            <a:grpSpLocks/>
          </p:cNvGrpSpPr>
          <p:nvPr/>
        </p:nvGrpSpPr>
        <p:grpSpPr bwMode="auto">
          <a:xfrm>
            <a:off x="4881596" y="3322096"/>
            <a:ext cx="241237" cy="239712"/>
            <a:chOff x="515770" y="1507958"/>
            <a:chExt cx="336884" cy="336884"/>
          </a:xfrm>
        </p:grpSpPr>
        <p:sp>
          <p:nvSpPr>
            <p:cNvPr id="64" name="Oval 63"/>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65" name="Oval 64"/>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28" name="Group 65"/>
          <p:cNvGrpSpPr>
            <a:grpSpLocks/>
          </p:cNvGrpSpPr>
          <p:nvPr/>
        </p:nvGrpSpPr>
        <p:grpSpPr bwMode="auto">
          <a:xfrm>
            <a:off x="2450462" y="4535776"/>
            <a:ext cx="241237" cy="241300"/>
            <a:chOff x="515770" y="1507958"/>
            <a:chExt cx="336884" cy="336884"/>
          </a:xfrm>
        </p:grpSpPr>
        <p:sp>
          <p:nvSpPr>
            <p:cNvPr id="67" name="Oval 66"/>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68" name="Oval 67"/>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29" name="Group 68"/>
          <p:cNvGrpSpPr>
            <a:grpSpLocks/>
          </p:cNvGrpSpPr>
          <p:nvPr/>
        </p:nvGrpSpPr>
        <p:grpSpPr bwMode="auto">
          <a:xfrm>
            <a:off x="3501551" y="3302437"/>
            <a:ext cx="241237" cy="241300"/>
            <a:chOff x="515770" y="1507958"/>
            <a:chExt cx="336884" cy="336884"/>
          </a:xfrm>
        </p:grpSpPr>
        <p:sp>
          <p:nvSpPr>
            <p:cNvPr id="70" name="Oval 69"/>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71" name="Oval 70"/>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32" name="Group 71"/>
          <p:cNvGrpSpPr>
            <a:grpSpLocks/>
          </p:cNvGrpSpPr>
          <p:nvPr/>
        </p:nvGrpSpPr>
        <p:grpSpPr bwMode="auto">
          <a:xfrm>
            <a:off x="2837900" y="5399839"/>
            <a:ext cx="239120" cy="239712"/>
            <a:chOff x="515770" y="1507958"/>
            <a:chExt cx="336884" cy="336884"/>
          </a:xfrm>
        </p:grpSpPr>
        <p:sp>
          <p:nvSpPr>
            <p:cNvPr id="73" name="Oval 72"/>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74" name="Oval 73"/>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33" name="Group 74"/>
          <p:cNvGrpSpPr>
            <a:grpSpLocks/>
          </p:cNvGrpSpPr>
          <p:nvPr/>
        </p:nvGrpSpPr>
        <p:grpSpPr bwMode="auto">
          <a:xfrm>
            <a:off x="3208032" y="2651125"/>
            <a:ext cx="241237" cy="241300"/>
            <a:chOff x="515770" y="1507958"/>
            <a:chExt cx="336884" cy="336884"/>
          </a:xfrm>
        </p:grpSpPr>
        <p:sp>
          <p:nvSpPr>
            <p:cNvPr id="76" name="Oval 75"/>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77" name="Oval 76"/>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sp>
        <p:nvSpPr>
          <p:cNvPr id="22" name="&quot;No&quot; Symbol 21"/>
          <p:cNvSpPr/>
          <p:nvPr/>
        </p:nvSpPr>
        <p:spPr bwMode="auto">
          <a:xfrm>
            <a:off x="915075" y="2354867"/>
            <a:ext cx="563944" cy="563944"/>
          </a:xfrm>
          <a:prstGeom prst="noSmoking">
            <a:avLst/>
          </a:prstGeom>
          <a:solidFill>
            <a:srgbClr val="429A1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7" name="&quot;No&quot; Symbol 56"/>
          <p:cNvSpPr/>
          <p:nvPr/>
        </p:nvSpPr>
        <p:spPr bwMode="auto">
          <a:xfrm>
            <a:off x="3040935" y="2502985"/>
            <a:ext cx="563944" cy="563944"/>
          </a:xfrm>
          <a:prstGeom prst="noSmoking">
            <a:avLst/>
          </a:prstGeom>
          <a:solidFill>
            <a:srgbClr val="429A1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8" name="&quot;No&quot; Symbol 57"/>
          <p:cNvSpPr/>
          <p:nvPr/>
        </p:nvSpPr>
        <p:spPr bwMode="auto">
          <a:xfrm>
            <a:off x="3339405" y="5917585"/>
            <a:ext cx="563944" cy="563944"/>
          </a:xfrm>
          <a:prstGeom prst="noSmoking">
            <a:avLst/>
          </a:prstGeom>
          <a:solidFill>
            <a:srgbClr val="429A1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9" name="&quot;No&quot; Symbol 58"/>
          <p:cNvSpPr/>
          <p:nvPr/>
        </p:nvSpPr>
        <p:spPr bwMode="auto">
          <a:xfrm>
            <a:off x="2773170" y="1570641"/>
            <a:ext cx="563944" cy="563944"/>
          </a:xfrm>
          <a:prstGeom prst="noSmoking">
            <a:avLst/>
          </a:prstGeom>
          <a:solidFill>
            <a:srgbClr val="429A1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4" name="TextBox 33"/>
          <p:cNvSpPr txBox="1"/>
          <p:nvPr/>
        </p:nvSpPr>
        <p:spPr>
          <a:xfrm>
            <a:off x="6422410" y="3461385"/>
            <a:ext cx="5340926" cy="1661993"/>
          </a:xfrm>
          <a:prstGeom prst="rect">
            <a:avLst/>
          </a:prstGeom>
          <a:noFill/>
        </p:spPr>
        <p:txBody>
          <a:bodyPr wrap="square" lIns="0" tIns="0" rIns="0" bIns="0" rtlCol="0">
            <a:spAutoFit/>
          </a:bodyPr>
          <a:lstStyle/>
          <a:p>
            <a:pPr algn="ctr"/>
            <a:r>
              <a:rPr lang="en-US" sz="3600" b="1" dirty="0" smtClean="0">
                <a:ln w="12700">
                  <a:solidFill>
                    <a:srgbClr val="429A16"/>
                  </a:solidFill>
                  <a:prstDash val="solid"/>
                </a:ln>
                <a:solidFill>
                  <a:srgbClr val="FFFFFF"/>
                </a:solidFill>
                <a:effectLst>
                  <a:outerShdw blurRad="41275" dist="20320" dir="1800000" algn="tl" rotWithShape="0">
                    <a:srgbClr val="000000">
                      <a:alpha val="40000"/>
                    </a:srgbClr>
                  </a:outerShdw>
                </a:effectLst>
              </a:rPr>
              <a:t>Cloud Computing Addressed Many of the “Hidden Costs”</a:t>
            </a:r>
          </a:p>
        </p:txBody>
      </p:sp>
      <p:sp>
        <p:nvSpPr>
          <p:cNvPr id="35" name="Down Arrow 34"/>
          <p:cNvSpPr/>
          <p:nvPr/>
        </p:nvSpPr>
        <p:spPr bwMode="auto">
          <a:xfrm>
            <a:off x="4434846" y="3968873"/>
            <a:ext cx="256086" cy="355600"/>
          </a:xfrm>
          <a:prstGeom prst="downArrow">
            <a:avLst/>
          </a:prstGeom>
          <a:ln>
            <a:solidFill>
              <a:srgbClr val="429A1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3" name="Down Arrow 62"/>
          <p:cNvSpPr/>
          <p:nvPr/>
        </p:nvSpPr>
        <p:spPr bwMode="auto">
          <a:xfrm>
            <a:off x="2828935" y="5390874"/>
            <a:ext cx="256086" cy="355600"/>
          </a:xfrm>
          <a:prstGeom prst="downArrow">
            <a:avLst/>
          </a:prstGeom>
          <a:ln>
            <a:solidFill>
              <a:srgbClr val="429A1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6" name="Down Arrow 65"/>
          <p:cNvSpPr/>
          <p:nvPr/>
        </p:nvSpPr>
        <p:spPr bwMode="auto">
          <a:xfrm>
            <a:off x="4865707" y="3309407"/>
            <a:ext cx="256086" cy="355600"/>
          </a:xfrm>
          <a:prstGeom prst="downArrow">
            <a:avLst/>
          </a:prstGeom>
          <a:ln>
            <a:solidFill>
              <a:srgbClr val="429A1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9" name="TextBox 68"/>
          <p:cNvSpPr txBox="1">
            <a:spLocks noChangeArrowheads="1"/>
          </p:cNvSpPr>
          <p:nvPr/>
        </p:nvSpPr>
        <p:spPr bwMode="auto">
          <a:xfrm>
            <a:off x="2565882" y="988980"/>
            <a:ext cx="1699820" cy="400110"/>
          </a:xfrm>
          <a:prstGeom prst="rect">
            <a:avLst/>
          </a:prstGeom>
          <a:noFill/>
          <a:ln>
            <a:noFill/>
          </a:ln>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a:solidFill>
                  <a:srgbClr val="FFFFFF"/>
                </a:solidFill>
                <a:effectLst/>
                <a:latin typeface="Segoe Condensed"/>
              </a:rPr>
              <a:t>r</a:t>
            </a:r>
            <a:r>
              <a:rPr lang="en-US" sz="2000" dirty="0" smtClean="0">
                <a:solidFill>
                  <a:srgbClr val="FFFFFF"/>
                </a:solidFill>
                <a:effectLst/>
                <a:latin typeface="Segoe Condensed"/>
              </a:rPr>
              <a:t>untime costs</a:t>
            </a:r>
            <a:endParaRPr lang="en-US" sz="2000" dirty="0">
              <a:solidFill>
                <a:srgbClr val="FFFFFF"/>
              </a:solidFill>
              <a:effectLst/>
              <a:latin typeface="Segoe Condensed"/>
            </a:endParaRPr>
          </a:p>
        </p:txBody>
      </p:sp>
      <p:grpSp>
        <p:nvGrpSpPr>
          <p:cNvPr id="72" name="Group 27"/>
          <p:cNvGrpSpPr>
            <a:grpSpLocks/>
          </p:cNvGrpSpPr>
          <p:nvPr/>
        </p:nvGrpSpPr>
        <p:grpSpPr bwMode="auto">
          <a:xfrm>
            <a:off x="2341766" y="1100105"/>
            <a:ext cx="239120" cy="239712"/>
            <a:chOff x="515770" y="1507958"/>
            <a:chExt cx="336884" cy="336884"/>
          </a:xfrm>
          <a:solidFill>
            <a:srgbClr val="FFFFFF"/>
          </a:solidFill>
          <a:effectLst/>
        </p:grpSpPr>
        <p:sp>
          <p:nvSpPr>
            <p:cNvPr id="75" name="Oval 74"/>
            <p:cNvSpPr/>
            <p:nvPr/>
          </p:nvSpPr>
          <p:spPr bwMode="auto">
            <a:xfrm>
              <a:off x="515770" y="1507958"/>
              <a:ext cx="336884" cy="336884"/>
            </a:xfrm>
            <a:prstGeom prst="ellipse">
              <a:avLst/>
            </a:prstGeom>
            <a:grpFill/>
            <a:ln>
              <a:solidFill>
                <a:srgbClr val="00B0F0">
                  <a:alpha val="54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78" name="Oval 77"/>
            <p:cNvSpPr/>
            <p:nvPr/>
          </p:nvSpPr>
          <p:spPr bwMode="auto">
            <a:xfrm flipH="1">
              <a:off x="608012" y="1600200"/>
              <a:ext cx="152400" cy="152400"/>
            </a:xfrm>
            <a:prstGeom prst="ellipse">
              <a:avLst/>
            </a:prstGeom>
            <a:grpFill/>
            <a:ln>
              <a:solidFill>
                <a:srgbClr val="00B0F0">
                  <a:alpha val="54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sp>
        <p:nvSpPr>
          <p:cNvPr id="79" name="TextBox 78"/>
          <p:cNvSpPr txBox="1"/>
          <p:nvPr/>
        </p:nvSpPr>
        <p:spPr>
          <a:xfrm>
            <a:off x="6055264" y="5562864"/>
            <a:ext cx="6075218" cy="553998"/>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1"/>
                  </a:solidFill>
                </a:ln>
                <a:solidFill>
                  <a:srgbClr val="FFFFFF"/>
                </a:solidFill>
                <a:effectLst>
                  <a:outerShdw blurRad="50800" dist="39000" dir="5460000" algn="tl">
                    <a:srgbClr val="000000">
                      <a:alpha val="38000"/>
                    </a:srgbClr>
                  </a:outerShdw>
                </a:effectLst>
              </a:rPr>
              <a:t>Emphasizes Others</a:t>
            </a:r>
          </a:p>
        </p:txBody>
      </p:sp>
      <p:sp>
        <p:nvSpPr>
          <p:cNvPr id="80" name="Title 1"/>
          <p:cNvSpPr txBox="1">
            <a:spLocks/>
          </p:cNvSpPr>
          <p:nvPr/>
        </p:nvSpPr>
        <p:spPr>
          <a:xfrm>
            <a:off x="4825475" y="228600"/>
            <a:ext cx="7208874"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r"/>
            <a:r>
              <a:rPr lang="en-US" dirty="0" smtClean="0"/>
              <a:t>The Real Cost of Software</a:t>
            </a:r>
            <a:endParaRPr lang="en-US" dirty="0"/>
          </a:p>
        </p:txBody>
      </p:sp>
      <p:sp>
        <p:nvSpPr>
          <p:cNvPr id="81" name="TextBox 80"/>
          <p:cNvSpPr txBox="1">
            <a:spLocks noChangeArrowheads="1"/>
          </p:cNvSpPr>
          <p:nvPr/>
        </p:nvSpPr>
        <p:spPr bwMode="auto">
          <a:xfrm>
            <a:off x="2428496" y="3903265"/>
            <a:ext cx="102291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smtClean="0">
                <a:solidFill>
                  <a:srgbClr val="FFFFFF"/>
                </a:solidFill>
                <a:latin typeface="Segoe Condensed"/>
              </a:rPr>
              <a:t>storage</a:t>
            </a:r>
            <a:endParaRPr lang="en-US" sz="2000" dirty="0">
              <a:solidFill>
                <a:srgbClr val="000000"/>
              </a:solidFill>
              <a:latin typeface="Segoe Condensed"/>
            </a:endParaRPr>
          </a:p>
        </p:txBody>
      </p:sp>
      <p:grpSp>
        <p:nvGrpSpPr>
          <p:cNvPr id="82" name="Group 48"/>
          <p:cNvGrpSpPr>
            <a:grpSpLocks/>
          </p:cNvGrpSpPr>
          <p:nvPr/>
        </p:nvGrpSpPr>
        <p:grpSpPr bwMode="auto">
          <a:xfrm>
            <a:off x="2165866" y="3963495"/>
            <a:ext cx="243353" cy="241300"/>
            <a:chOff x="515770" y="1507958"/>
            <a:chExt cx="336884" cy="336884"/>
          </a:xfrm>
        </p:grpSpPr>
        <p:sp>
          <p:nvSpPr>
            <p:cNvPr id="83" name="Oval 82"/>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84" name="Oval 83"/>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sp>
        <p:nvSpPr>
          <p:cNvPr id="85" name="&quot;No&quot; Symbol 84"/>
          <p:cNvSpPr/>
          <p:nvPr/>
        </p:nvSpPr>
        <p:spPr bwMode="auto">
          <a:xfrm>
            <a:off x="2005570" y="3802174"/>
            <a:ext cx="563944" cy="563944"/>
          </a:xfrm>
          <a:prstGeom prst="noSmoking">
            <a:avLst/>
          </a:prstGeom>
          <a:solidFill>
            <a:srgbClr val="429A1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86" name="Group 48"/>
          <p:cNvGrpSpPr>
            <a:grpSpLocks/>
          </p:cNvGrpSpPr>
          <p:nvPr/>
        </p:nvGrpSpPr>
        <p:grpSpPr bwMode="auto">
          <a:xfrm>
            <a:off x="3230435" y="4945064"/>
            <a:ext cx="243353" cy="241300"/>
            <a:chOff x="515770" y="1507958"/>
            <a:chExt cx="336884" cy="336884"/>
          </a:xfrm>
        </p:grpSpPr>
        <p:sp>
          <p:nvSpPr>
            <p:cNvPr id="87" name="Oval 86"/>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88" name="Oval 87"/>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sp>
        <p:nvSpPr>
          <p:cNvPr id="89" name="&quot;No&quot; Symbol 88"/>
          <p:cNvSpPr/>
          <p:nvPr/>
        </p:nvSpPr>
        <p:spPr bwMode="auto">
          <a:xfrm>
            <a:off x="3070139" y="4783743"/>
            <a:ext cx="563944" cy="563944"/>
          </a:xfrm>
          <a:prstGeom prst="noSmoking">
            <a:avLst/>
          </a:prstGeom>
          <a:solidFill>
            <a:srgbClr val="429A1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4" name="TextBox 93"/>
          <p:cNvSpPr txBox="1">
            <a:spLocks noChangeArrowheads="1"/>
          </p:cNvSpPr>
          <p:nvPr/>
        </p:nvSpPr>
        <p:spPr bwMode="auto">
          <a:xfrm>
            <a:off x="4048150" y="4339892"/>
            <a:ext cx="16406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smtClean="0">
                <a:solidFill>
                  <a:srgbClr val="FFFFFF"/>
                </a:solidFill>
                <a:latin typeface="Segoe Condensed"/>
              </a:rPr>
              <a:t>maintenance</a:t>
            </a:r>
            <a:endParaRPr lang="en-US" sz="1800" dirty="0">
              <a:solidFill>
                <a:srgbClr val="FFFFFF"/>
              </a:solidFill>
              <a:latin typeface="Segoe Condensed"/>
            </a:endParaRPr>
          </a:p>
        </p:txBody>
      </p:sp>
      <p:sp>
        <p:nvSpPr>
          <p:cNvPr id="90" name="Down Arrow 89"/>
          <p:cNvSpPr/>
          <p:nvPr/>
        </p:nvSpPr>
        <p:spPr bwMode="auto">
          <a:xfrm>
            <a:off x="3478293" y="3265239"/>
            <a:ext cx="256086" cy="355600"/>
          </a:xfrm>
          <a:prstGeom prst="downArrow">
            <a:avLst/>
          </a:prstGeom>
          <a:ln>
            <a:solidFill>
              <a:srgbClr val="429A1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1" name="Down Arrow 90"/>
          <p:cNvSpPr/>
          <p:nvPr/>
        </p:nvSpPr>
        <p:spPr bwMode="auto">
          <a:xfrm>
            <a:off x="2427705" y="4500652"/>
            <a:ext cx="256086" cy="355600"/>
          </a:xfrm>
          <a:prstGeom prst="downArrow">
            <a:avLst/>
          </a:prstGeom>
          <a:ln>
            <a:solidFill>
              <a:srgbClr val="429A1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2" name="TextBox 91"/>
          <p:cNvSpPr txBox="1">
            <a:spLocks noChangeArrowheads="1"/>
          </p:cNvSpPr>
          <p:nvPr/>
        </p:nvSpPr>
        <p:spPr bwMode="auto">
          <a:xfrm>
            <a:off x="2558792" y="981890"/>
            <a:ext cx="1699820" cy="400110"/>
          </a:xfrm>
          <a:prstGeom prst="rect">
            <a:avLst/>
          </a:prstGeom>
          <a:noFill/>
          <a:ln>
            <a:noFill/>
          </a:ln>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Segoe"/>
              </a:defRPr>
            </a:lvl1pPr>
            <a:lvl2pPr marL="742950" indent="-285750" eaLnBrk="0" hangingPunct="0">
              <a:defRPr sz="2400">
                <a:solidFill>
                  <a:schemeClr val="tx1"/>
                </a:solidFill>
                <a:latin typeface="Segoe"/>
              </a:defRPr>
            </a:lvl2pPr>
            <a:lvl3pPr marL="1143000" indent="-228600" eaLnBrk="0" hangingPunct="0">
              <a:defRPr sz="2400">
                <a:solidFill>
                  <a:schemeClr val="tx1"/>
                </a:solidFill>
                <a:latin typeface="Segoe"/>
              </a:defRPr>
            </a:lvl3pPr>
            <a:lvl4pPr marL="1600200" indent="-228600" eaLnBrk="0" hangingPunct="0">
              <a:defRPr sz="2400">
                <a:solidFill>
                  <a:schemeClr val="tx1"/>
                </a:solidFill>
                <a:latin typeface="Segoe"/>
              </a:defRPr>
            </a:lvl4pPr>
            <a:lvl5pPr marL="2057400" indent="-228600" eaLnBrk="0" hangingPunct="0">
              <a:defRPr sz="2400">
                <a:solidFill>
                  <a:schemeClr val="tx1"/>
                </a:solidFill>
                <a:latin typeface="Segoe"/>
              </a:defRPr>
            </a:lvl5pPr>
            <a:lvl6pPr marL="2514600" indent="-228600" eaLnBrk="0" fontAlgn="base" hangingPunct="0">
              <a:spcBef>
                <a:spcPct val="0"/>
              </a:spcBef>
              <a:spcAft>
                <a:spcPct val="0"/>
              </a:spcAft>
              <a:defRPr sz="2400">
                <a:solidFill>
                  <a:schemeClr val="tx1"/>
                </a:solidFill>
                <a:latin typeface="Segoe"/>
              </a:defRPr>
            </a:lvl6pPr>
            <a:lvl7pPr marL="2971800" indent="-228600" eaLnBrk="0" fontAlgn="base" hangingPunct="0">
              <a:spcBef>
                <a:spcPct val="0"/>
              </a:spcBef>
              <a:spcAft>
                <a:spcPct val="0"/>
              </a:spcAft>
              <a:defRPr sz="2400">
                <a:solidFill>
                  <a:schemeClr val="tx1"/>
                </a:solidFill>
                <a:latin typeface="Segoe"/>
              </a:defRPr>
            </a:lvl7pPr>
            <a:lvl8pPr marL="3429000" indent="-228600" eaLnBrk="0" fontAlgn="base" hangingPunct="0">
              <a:spcBef>
                <a:spcPct val="0"/>
              </a:spcBef>
              <a:spcAft>
                <a:spcPct val="0"/>
              </a:spcAft>
              <a:defRPr sz="2400">
                <a:solidFill>
                  <a:schemeClr val="tx1"/>
                </a:solidFill>
                <a:latin typeface="Segoe"/>
              </a:defRPr>
            </a:lvl8pPr>
            <a:lvl9pPr marL="3886200" indent="-228600" eaLnBrk="0" fontAlgn="base" hangingPunct="0">
              <a:spcBef>
                <a:spcPct val="0"/>
              </a:spcBef>
              <a:spcAft>
                <a:spcPct val="0"/>
              </a:spcAft>
              <a:defRPr sz="2400">
                <a:solidFill>
                  <a:schemeClr val="tx1"/>
                </a:solidFill>
                <a:latin typeface="Segoe"/>
              </a:defRPr>
            </a:lvl9pPr>
          </a:lstStyle>
          <a:p>
            <a:pPr algn="ctr" eaLnBrk="1" hangingPunct="1"/>
            <a:r>
              <a:rPr lang="en-US" sz="2000" dirty="0">
                <a:solidFill>
                  <a:srgbClr val="FFFFFF"/>
                </a:solidFill>
                <a:effectLst>
                  <a:glow rad="228600">
                    <a:schemeClr val="accent4">
                      <a:satMod val="175000"/>
                      <a:alpha val="40000"/>
                    </a:schemeClr>
                  </a:glow>
                </a:effectLst>
                <a:latin typeface="Segoe Condensed"/>
              </a:rPr>
              <a:t>r</a:t>
            </a:r>
            <a:r>
              <a:rPr lang="en-US" sz="2000" dirty="0" smtClean="0">
                <a:solidFill>
                  <a:srgbClr val="FFFFFF"/>
                </a:solidFill>
                <a:effectLst>
                  <a:glow rad="228600">
                    <a:schemeClr val="accent4">
                      <a:satMod val="175000"/>
                      <a:alpha val="40000"/>
                    </a:schemeClr>
                  </a:glow>
                </a:effectLst>
                <a:latin typeface="Segoe Condensed"/>
              </a:rPr>
              <a:t>untime costs</a:t>
            </a:r>
            <a:endParaRPr lang="en-US" sz="2000" dirty="0">
              <a:solidFill>
                <a:srgbClr val="FFFFFF"/>
              </a:solidFill>
              <a:effectLst>
                <a:glow rad="228600">
                  <a:schemeClr val="accent4">
                    <a:satMod val="175000"/>
                    <a:alpha val="40000"/>
                  </a:schemeClr>
                </a:glow>
              </a:effectLst>
              <a:latin typeface="Segoe Condensed"/>
            </a:endParaRPr>
          </a:p>
        </p:txBody>
      </p:sp>
      <p:grpSp>
        <p:nvGrpSpPr>
          <p:cNvPr id="93" name="Group 27"/>
          <p:cNvGrpSpPr>
            <a:grpSpLocks/>
          </p:cNvGrpSpPr>
          <p:nvPr/>
        </p:nvGrpSpPr>
        <p:grpSpPr bwMode="auto">
          <a:xfrm>
            <a:off x="2344201" y="1098889"/>
            <a:ext cx="239120" cy="239712"/>
            <a:chOff x="515770" y="1507958"/>
            <a:chExt cx="336884" cy="336884"/>
          </a:xfrm>
          <a:solidFill>
            <a:srgbClr val="FFFFFF"/>
          </a:solidFill>
          <a:effectLst>
            <a:glow rad="228600">
              <a:schemeClr val="accent1">
                <a:satMod val="175000"/>
                <a:alpha val="40000"/>
              </a:schemeClr>
            </a:glow>
          </a:effectLst>
        </p:grpSpPr>
        <p:sp>
          <p:nvSpPr>
            <p:cNvPr id="95" name="Oval 94"/>
            <p:cNvSpPr/>
            <p:nvPr/>
          </p:nvSpPr>
          <p:spPr bwMode="auto">
            <a:xfrm>
              <a:off x="515770" y="1507958"/>
              <a:ext cx="336884" cy="336884"/>
            </a:xfrm>
            <a:prstGeom prst="ellipse">
              <a:avLst/>
            </a:prstGeom>
            <a:grpFill/>
            <a:ln>
              <a:solidFill>
                <a:srgbClr val="00B0F0">
                  <a:alpha val="54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96" name="Oval 95"/>
            <p:cNvSpPr/>
            <p:nvPr/>
          </p:nvSpPr>
          <p:spPr bwMode="auto">
            <a:xfrm flipH="1">
              <a:off x="608012" y="1600200"/>
              <a:ext cx="152400" cy="152400"/>
            </a:xfrm>
            <a:prstGeom prst="ellipse">
              <a:avLst/>
            </a:prstGeom>
            <a:grpFill/>
            <a:ln>
              <a:solidFill>
                <a:srgbClr val="00B0F0">
                  <a:alpha val="54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3697753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nodeType="afterGroup">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3" presetClass="entr" presetSubtype="16" fill="hold"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p:cTn id="36" dur="500" fill="hold"/>
                                        <p:tgtEl>
                                          <p:spTgt spid="72"/>
                                        </p:tgtEl>
                                        <p:attrNameLst>
                                          <p:attrName>ppt_w</p:attrName>
                                        </p:attrNameLst>
                                      </p:cBhvr>
                                      <p:tavLst>
                                        <p:tav tm="0">
                                          <p:val>
                                            <p:fltVal val="0"/>
                                          </p:val>
                                        </p:tav>
                                        <p:tav tm="100000">
                                          <p:val>
                                            <p:strVal val="#ppt_w"/>
                                          </p:val>
                                        </p:tav>
                                      </p:tavLst>
                                    </p:anim>
                                    <p:anim calcmode="lin" valueType="num">
                                      <p:cBhvr>
                                        <p:cTn id="37" dur="500" fill="hold"/>
                                        <p:tgtEl>
                                          <p:spTgt spid="72"/>
                                        </p:tgtEl>
                                        <p:attrNameLst>
                                          <p:attrName>ppt_h</p:attrName>
                                        </p:attrNameLst>
                                      </p:cBhvr>
                                      <p:tavLst>
                                        <p:tav tm="0">
                                          <p:val>
                                            <p:fltVal val="0"/>
                                          </p:val>
                                        </p:tav>
                                        <p:tav tm="100000">
                                          <p:val>
                                            <p:strVal val="#ppt_h"/>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childTnLst>
                          </p:cTn>
                        </p:par>
                        <p:par>
                          <p:cTn id="41" fill="hold" nodeType="afterGroup">
                            <p:stCondLst>
                              <p:cond delay="1500"/>
                            </p:stCondLst>
                            <p:childTnLst>
                              <p:par>
                                <p:cTn id="42" presetID="23" presetClass="entr" presetSubtype="16"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par>
                          <p:cTn id="49" fill="hold" nodeType="afterGroup">
                            <p:stCondLst>
                              <p:cond delay="2000"/>
                            </p:stCondLst>
                            <p:childTnLst>
                              <p:par>
                                <p:cTn id="50" presetID="23" presetClass="entr" presetSubtype="16"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par>
                          <p:cTn id="57" fill="hold" nodeType="afterGroup">
                            <p:stCondLst>
                              <p:cond delay="2500"/>
                            </p:stCondLst>
                            <p:childTnLst>
                              <p:par>
                                <p:cTn id="58" presetID="23" presetClass="entr" presetSubtype="16"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par>
                          <p:cTn id="65" fill="hold" nodeType="afterGroup">
                            <p:stCondLst>
                              <p:cond delay="3000"/>
                            </p:stCondLst>
                            <p:childTnLst>
                              <p:par>
                                <p:cTn id="66" presetID="23" presetClass="entr" presetSubtype="16"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childTnLst>
                                </p:cTn>
                              </p:par>
                              <p:par>
                                <p:cTn id="70" presetID="10"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par>
                          <p:cTn id="73" fill="hold" nodeType="afterGroup">
                            <p:stCondLst>
                              <p:cond delay="3500"/>
                            </p:stCondLst>
                            <p:childTnLst>
                              <p:par>
                                <p:cTn id="74" presetID="23" presetClass="entr" presetSubtype="16" fill="hold"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childTnLst>
                                </p:cTn>
                              </p:par>
                              <p:par>
                                <p:cTn id="78" presetID="10"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par>
                          <p:cTn id="81" fill="hold">
                            <p:stCondLst>
                              <p:cond delay="4000"/>
                            </p:stCondLst>
                            <p:childTnLst>
                              <p:par>
                                <p:cTn id="82" presetID="23" presetClass="entr" presetSubtype="16" fill="hold" nodeType="afterEffect">
                                  <p:stCondLst>
                                    <p:cond delay="0"/>
                                  </p:stCondLst>
                                  <p:childTnLst>
                                    <p:set>
                                      <p:cBhvr>
                                        <p:cTn id="83" dur="1" fill="hold">
                                          <p:stCondLst>
                                            <p:cond delay="0"/>
                                          </p:stCondLst>
                                        </p:cTn>
                                        <p:tgtEl>
                                          <p:spTgt spid="86"/>
                                        </p:tgtEl>
                                        <p:attrNameLst>
                                          <p:attrName>style.visibility</p:attrName>
                                        </p:attrNameLst>
                                      </p:cBhvr>
                                      <p:to>
                                        <p:strVal val="visible"/>
                                      </p:to>
                                    </p:set>
                                    <p:anim calcmode="lin" valueType="num">
                                      <p:cBhvr>
                                        <p:cTn id="84" dur="500" fill="hold"/>
                                        <p:tgtEl>
                                          <p:spTgt spid="86"/>
                                        </p:tgtEl>
                                        <p:attrNameLst>
                                          <p:attrName>ppt_w</p:attrName>
                                        </p:attrNameLst>
                                      </p:cBhvr>
                                      <p:tavLst>
                                        <p:tav tm="0">
                                          <p:val>
                                            <p:fltVal val="0"/>
                                          </p:val>
                                        </p:tav>
                                        <p:tav tm="100000">
                                          <p:val>
                                            <p:strVal val="#ppt_w"/>
                                          </p:val>
                                        </p:tav>
                                      </p:tavLst>
                                    </p:anim>
                                    <p:anim calcmode="lin" valueType="num">
                                      <p:cBhvr>
                                        <p:cTn id="85" dur="500" fill="hold"/>
                                        <p:tgtEl>
                                          <p:spTgt spid="86"/>
                                        </p:tgtEl>
                                        <p:attrNameLst>
                                          <p:attrName>ppt_h</p:attrName>
                                        </p:attrNameLst>
                                      </p:cBhvr>
                                      <p:tavLst>
                                        <p:tav tm="0">
                                          <p:val>
                                            <p:fltVal val="0"/>
                                          </p:val>
                                        </p:tav>
                                        <p:tav tm="100000">
                                          <p:val>
                                            <p:strVal val="#ppt_h"/>
                                          </p:val>
                                        </p:tav>
                                      </p:tavLst>
                                    </p:anim>
                                  </p:childTnLst>
                                </p:cTn>
                              </p:par>
                              <p:par>
                                <p:cTn id="86" presetID="10" presetClass="entr" presetSubtype="0" fill="hold" grpId="0"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childTnLst>
                          </p:cTn>
                        </p:par>
                        <p:par>
                          <p:cTn id="89" fill="hold" nodeType="afterGroup">
                            <p:stCondLst>
                              <p:cond delay="4500"/>
                            </p:stCondLst>
                            <p:childTnLst>
                              <p:par>
                                <p:cTn id="90" presetID="23" presetClass="entr" presetSubtype="16" fill="hold" nodeType="afterEffect">
                                  <p:stCondLst>
                                    <p:cond delay="0"/>
                                  </p:stCondLst>
                                  <p:childTnLst>
                                    <p:set>
                                      <p:cBhvr>
                                        <p:cTn id="91" dur="1" fill="hold">
                                          <p:stCondLst>
                                            <p:cond delay="0"/>
                                          </p:stCondLst>
                                        </p:cTn>
                                        <p:tgtEl>
                                          <p:spTgt spid="82"/>
                                        </p:tgtEl>
                                        <p:attrNameLst>
                                          <p:attrName>style.visibility</p:attrName>
                                        </p:attrNameLst>
                                      </p:cBhvr>
                                      <p:to>
                                        <p:strVal val="visible"/>
                                      </p:to>
                                    </p:set>
                                    <p:anim calcmode="lin" valueType="num">
                                      <p:cBhvr>
                                        <p:cTn id="92" dur="500" fill="hold"/>
                                        <p:tgtEl>
                                          <p:spTgt spid="82"/>
                                        </p:tgtEl>
                                        <p:attrNameLst>
                                          <p:attrName>ppt_w</p:attrName>
                                        </p:attrNameLst>
                                      </p:cBhvr>
                                      <p:tavLst>
                                        <p:tav tm="0">
                                          <p:val>
                                            <p:fltVal val="0"/>
                                          </p:val>
                                        </p:tav>
                                        <p:tav tm="100000">
                                          <p:val>
                                            <p:strVal val="#ppt_w"/>
                                          </p:val>
                                        </p:tav>
                                      </p:tavLst>
                                    </p:anim>
                                    <p:anim calcmode="lin" valueType="num">
                                      <p:cBhvr>
                                        <p:cTn id="93" dur="500" fill="hold"/>
                                        <p:tgtEl>
                                          <p:spTgt spid="82"/>
                                        </p:tgtEl>
                                        <p:attrNameLst>
                                          <p:attrName>ppt_h</p:attrName>
                                        </p:attrNameLst>
                                      </p:cBhvr>
                                      <p:tavLst>
                                        <p:tav tm="0">
                                          <p:val>
                                            <p:fltVal val="0"/>
                                          </p:val>
                                        </p:tav>
                                        <p:tav tm="100000">
                                          <p:val>
                                            <p:strVal val="#ppt_h"/>
                                          </p:val>
                                        </p:tav>
                                      </p:tavLst>
                                    </p:anim>
                                  </p:childTnLst>
                                </p:cTn>
                              </p:par>
                              <p:par>
                                <p:cTn id="94" presetID="10" presetClass="entr" presetSubtype="0" fill="hold" grpId="0" nodeType="with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fade">
                                      <p:cBhvr>
                                        <p:cTn id="96" dur="500"/>
                                        <p:tgtEl>
                                          <p:spTgt spid="81"/>
                                        </p:tgtEl>
                                      </p:cBhvr>
                                    </p:animEffect>
                                  </p:childTnLst>
                                </p:cTn>
                              </p:par>
                            </p:childTnLst>
                          </p:cTn>
                        </p:par>
                        <p:par>
                          <p:cTn id="97" fill="hold">
                            <p:stCondLst>
                              <p:cond delay="5000"/>
                            </p:stCondLst>
                            <p:childTnLst>
                              <p:par>
                                <p:cTn id="98" presetID="23" presetClass="entr" presetSubtype="16"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childTnLst>
                                </p:cTn>
                              </p:par>
                              <p:par>
                                <p:cTn id="102" presetID="10" presetClass="entr" presetSubtype="0" fill="hold" grpId="0" nodeType="with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500"/>
                                        <p:tgtEl>
                                          <p:spTgt spid="9"/>
                                        </p:tgtEl>
                                      </p:cBhvr>
                                    </p:animEffect>
                                  </p:childTnLst>
                                </p:cTn>
                              </p:par>
                            </p:childTnLst>
                          </p:cTn>
                        </p:par>
                        <p:par>
                          <p:cTn id="105" fill="hold" nodeType="afterGroup">
                            <p:stCondLst>
                              <p:cond delay="5500"/>
                            </p:stCondLst>
                            <p:childTnLst>
                              <p:par>
                                <p:cTn id="106" presetID="23" presetClass="entr" presetSubtype="16"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p:cTn id="108" dur="500" fill="hold"/>
                                        <p:tgtEl>
                                          <p:spTgt spid="19"/>
                                        </p:tgtEl>
                                        <p:attrNameLst>
                                          <p:attrName>ppt_w</p:attrName>
                                        </p:attrNameLst>
                                      </p:cBhvr>
                                      <p:tavLst>
                                        <p:tav tm="0">
                                          <p:val>
                                            <p:fltVal val="0"/>
                                          </p:val>
                                        </p:tav>
                                        <p:tav tm="100000">
                                          <p:val>
                                            <p:strVal val="#ppt_w"/>
                                          </p:val>
                                        </p:tav>
                                      </p:tavLst>
                                    </p:anim>
                                    <p:anim calcmode="lin" valueType="num">
                                      <p:cBhvr>
                                        <p:cTn id="109" dur="500" fill="hold"/>
                                        <p:tgtEl>
                                          <p:spTgt spid="19"/>
                                        </p:tgtEl>
                                        <p:attrNameLst>
                                          <p:attrName>ppt_h</p:attrName>
                                        </p:attrNameLst>
                                      </p:cBhvr>
                                      <p:tavLst>
                                        <p:tav tm="0">
                                          <p:val>
                                            <p:fltVal val="0"/>
                                          </p:val>
                                        </p:tav>
                                        <p:tav tm="100000">
                                          <p:val>
                                            <p:strVal val="#ppt_h"/>
                                          </p:val>
                                        </p:tav>
                                      </p:tavLst>
                                    </p:anim>
                                  </p:childTnLst>
                                </p:cTn>
                              </p:par>
                              <p:par>
                                <p:cTn id="110" presetID="10" presetClass="entr" presetSubtype="0" fill="hold" grpId="0" nodeType="withEffect">
                                  <p:stCondLst>
                                    <p:cond delay="0"/>
                                  </p:stCondLst>
                                  <p:childTnLst>
                                    <p:set>
                                      <p:cBhvr>
                                        <p:cTn id="111" dur="1" fill="hold">
                                          <p:stCondLst>
                                            <p:cond delay="0"/>
                                          </p:stCondLst>
                                        </p:cTn>
                                        <p:tgtEl>
                                          <p:spTgt spid="94"/>
                                        </p:tgtEl>
                                        <p:attrNameLst>
                                          <p:attrName>style.visibility</p:attrName>
                                        </p:attrNameLst>
                                      </p:cBhvr>
                                      <p:to>
                                        <p:strVal val="visible"/>
                                      </p:to>
                                    </p:set>
                                    <p:animEffect transition="in" filter="fade">
                                      <p:cBhvr>
                                        <p:cTn id="112" dur="500"/>
                                        <p:tgtEl>
                                          <p:spTgt spid="94"/>
                                        </p:tgtEl>
                                      </p:cBhvr>
                                    </p:animEffect>
                                  </p:childTnLst>
                                </p:cTn>
                              </p:par>
                            </p:childTnLst>
                          </p:cTn>
                        </p:par>
                        <p:par>
                          <p:cTn id="113" fill="hold" nodeType="afterGroup">
                            <p:stCondLst>
                              <p:cond delay="6000"/>
                            </p:stCondLst>
                            <p:childTnLst>
                              <p:par>
                                <p:cTn id="114" presetID="23" presetClass="entr" presetSubtype="16" fill="hold" nodeType="afterEffect">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fltVal val="0"/>
                                          </p:val>
                                        </p:tav>
                                        <p:tav tm="100000">
                                          <p:val>
                                            <p:strVal val="#ppt_h"/>
                                          </p:val>
                                        </p:tav>
                                      </p:tavLst>
                                    </p:anim>
                                  </p:childTnLst>
                                </p:cTn>
                              </p:par>
                              <p:par>
                                <p:cTn id="118" presetID="10" presetClass="entr" presetSubtype="0" fill="hold" grpId="0" nodeType="withEffect">
                                  <p:stCondLst>
                                    <p:cond delay="0"/>
                                  </p:stCondLst>
                                  <p:childTnLst>
                                    <p:set>
                                      <p:cBhvr>
                                        <p:cTn id="119" dur="1" fill="hold">
                                          <p:stCondLst>
                                            <p:cond delay="0"/>
                                          </p:stCondLst>
                                        </p:cTn>
                                        <p:tgtEl>
                                          <p:spTgt spid="11"/>
                                        </p:tgtEl>
                                        <p:attrNameLst>
                                          <p:attrName>style.visibility</p:attrName>
                                        </p:attrNameLst>
                                      </p:cBhvr>
                                      <p:to>
                                        <p:strVal val="visible"/>
                                      </p:to>
                                    </p:set>
                                    <p:animEffect transition="in" filter="fade">
                                      <p:cBhvr>
                                        <p:cTn id="120" dur="500"/>
                                        <p:tgtEl>
                                          <p:spTgt spid="11"/>
                                        </p:tgtEl>
                                      </p:cBhvr>
                                    </p:animEffect>
                                  </p:childTnLst>
                                </p:cTn>
                              </p:par>
                            </p:childTnLst>
                          </p:cTn>
                        </p:par>
                        <p:par>
                          <p:cTn id="121" fill="hold" nodeType="afterGroup">
                            <p:stCondLst>
                              <p:cond delay="6500"/>
                            </p:stCondLst>
                            <p:childTnLst>
                              <p:par>
                                <p:cTn id="122" presetID="23" presetClass="entr" presetSubtype="16"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ppt_w</p:attrName>
                                        </p:attrNameLst>
                                      </p:cBhvr>
                                      <p:tavLst>
                                        <p:tav tm="0">
                                          <p:val>
                                            <p:fltVal val="0"/>
                                          </p:val>
                                        </p:tav>
                                        <p:tav tm="100000">
                                          <p:val>
                                            <p:strVal val="#ppt_w"/>
                                          </p:val>
                                        </p:tav>
                                      </p:tavLst>
                                    </p:anim>
                                    <p:anim calcmode="lin" valueType="num">
                                      <p:cBhvr>
                                        <p:cTn id="125" dur="500" fill="hold"/>
                                        <p:tgtEl>
                                          <p:spTgt spid="29"/>
                                        </p:tgtEl>
                                        <p:attrNameLst>
                                          <p:attrName>ppt_h</p:attrName>
                                        </p:attrNameLst>
                                      </p:cBhvr>
                                      <p:tavLst>
                                        <p:tav tm="0">
                                          <p:val>
                                            <p:fltVal val="0"/>
                                          </p:val>
                                        </p:tav>
                                        <p:tav tm="100000">
                                          <p:val>
                                            <p:strVal val="#ppt_h"/>
                                          </p:val>
                                        </p:tav>
                                      </p:tavLst>
                                    </p:anim>
                                  </p:childTnLst>
                                </p:cTn>
                              </p:par>
                              <p:par>
                                <p:cTn id="126" presetID="10" presetClass="entr" presetSubtype="0" fill="hold" grpId="0" nodeType="withEffect">
                                  <p:stCondLst>
                                    <p:cond delay="0"/>
                                  </p:stCondLst>
                                  <p:childTnLst>
                                    <p:set>
                                      <p:cBhvr>
                                        <p:cTn id="127" dur="1" fill="hold">
                                          <p:stCondLst>
                                            <p:cond delay="0"/>
                                          </p:stCondLst>
                                        </p:cTn>
                                        <p:tgtEl>
                                          <p:spTgt spid="14"/>
                                        </p:tgtEl>
                                        <p:attrNameLst>
                                          <p:attrName>style.visibility</p:attrName>
                                        </p:attrNameLst>
                                      </p:cBhvr>
                                      <p:to>
                                        <p:strVal val="visible"/>
                                      </p:to>
                                    </p:set>
                                    <p:animEffect transition="in" filter="fade">
                                      <p:cBhvr>
                                        <p:cTn id="128" dur="500"/>
                                        <p:tgtEl>
                                          <p:spTgt spid="14"/>
                                        </p:tgtEl>
                                      </p:cBhvr>
                                    </p:animEffect>
                                  </p:childTnLst>
                                </p:cTn>
                              </p:par>
                            </p:childTnLst>
                          </p:cTn>
                        </p:par>
                        <p:par>
                          <p:cTn id="129" fill="hold" nodeType="afterGroup">
                            <p:stCondLst>
                              <p:cond delay="7000"/>
                            </p:stCondLst>
                            <p:childTnLst>
                              <p:par>
                                <p:cTn id="130" presetID="23" presetClass="entr" presetSubtype="16" fill="hold" nodeType="afterEffect">
                                  <p:stCondLst>
                                    <p:cond delay="0"/>
                                  </p:stCondLst>
                                  <p:childTnLst>
                                    <p:set>
                                      <p:cBhvr>
                                        <p:cTn id="131" dur="1" fill="hold">
                                          <p:stCondLst>
                                            <p:cond delay="0"/>
                                          </p:stCondLst>
                                        </p:cTn>
                                        <p:tgtEl>
                                          <p:spTgt spid="32"/>
                                        </p:tgtEl>
                                        <p:attrNameLst>
                                          <p:attrName>style.visibility</p:attrName>
                                        </p:attrNameLst>
                                      </p:cBhvr>
                                      <p:to>
                                        <p:strVal val="visible"/>
                                      </p:to>
                                    </p:set>
                                    <p:anim calcmode="lin" valueType="num">
                                      <p:cBhvr>
                                        <p:cTn id="132" dur="500" fill="hold"/>
                                        <p:tgtEl>
                                          <p:spTgt spid="32"/>
                                        </p:tgtEl>
                                        <p:attrNameLst>
                                          <p:attrName>ppt_w</p:attrName>
                                        </p:attrNameLst>
                                      </p:cBhvr>
                                      <p:tavLst>
                                        <p:tav tm="0">
                                          <p:val>
                                            <p:fltVal val="0"/>
                                          </p:val>
                                        </p:tav>
                                        <p:tav tm="100000">
                                          <p:val>
                                            <p:strVal val="#ppt_w"/>
                                          </p:val>
                                        </p:tav>
                                      </p:tavLst>
                                    </p:anim>
                                    <p:anim calcmode="lin" valueType="num">
                                      <p:cBhvr>
                                        <p:cTn id="133" dur="500" fill="hold"/>
                                        <p:tgtEl>
                                          <p:spTgt spid="32"/>
                                        </p:tgtEl>
                                        <p:attrNameLst>
                                          <p:attrName>ppt_h</p:attrName>
                                        </p:attrNameLst>
                                      </p:cBhvr>
                                      <p:tavLst>
                                        <p:tav tm="0">
                                          <p:val>
                                            <p:fltVal val="0"/>
                                          </p:val>
                                        </p:tav>
                                        <p:tav tm="100000">
                                          <p:val>
                                            <p:strVal val="#ppt_h"/>
                                          </p:val>
                                        </p:tav>
                                      </p:tavLst>
                                    </p:anim>
                                  </p:childTnLst>
                                </p:cTn>
                              </p:par>
                              <p:par>
                                <p:cTn id="134" presetID="10" presetClass="entr" presetSubtype="0" fill="hold" grpId="0" nodeType="withEffect">
                                  <p:stCondLst>
                                    <p:cond delay="0"/>
                                  </p:stCondLst>
                                  <p:childTnLst>
                                    <p:set>
                                      <p:cBhvr>
                                        <p:cTn id="135" dur="1" fill="hold">
                                          <p:stCondLst>
                                            <p:cond delay="0"/>
                                          </p:stCondLst>
                                        </p:cTn>
                                        <p:tgtEl>
                                          <p:spTgt spid="15"/>
                                        </p:tgtEl>
                                        <p:attrNameLst>
                                          <p:attrName>style.visibility</p:attrName>
                                        </p:attrNameLst>
                                      </p:cBhvr>
                                      <p:to>
                                        <p:strVal val="visible"/>
                                      </p:to>
                                    </p:set>
                                    <p:animEffect transition="in" filter="fade">
                                      <p:cBhvr>
                                        <p:cTn id="136" dur="500"/>
                                        <p:tgtEl>
                                          <p:spTgt spid="15"/>
                                        </p:tgtEl>
                                      </p:cBhvr>
                                    </p:animEffect>
                                  </p:childTnLst>
                                </p:cTn>
                              </p:par>
                            </p:childTnLst>
                          </p:cTn>
                        </p:par>
                      </p:childTnLst>
                    </p:cTn>
                  </p:par>
                  <p:par>
                    <p:cTn id="137" fill="hold">
                      <p:stCondLst>
                        <p:cond delay="indefinite"/>
                      </p:stCondLst>
                      <p:childTnLst>
                        <p:par>
                          <p:cTn id="138" fill="hold">
                            <p:stCondLst>
                              <p:cond delay="0"/>
                            </p:stCondLst>
                            <p:childTnLst>
                              <p:par>
                                <p:cTn id="139" presetID="12" presetClass="entr" presetSubtype="4" fill="hold" grpId="1" nodeType="clickEffect">
                                  <p:stCondLst>
                                    <p:cond delay="0"/>
                                  </p:stCondLst>
                                  <p:childTnLst>
                                    <p:set>
                                      <p:cBhvr>
                                        <p:cTn id="140" dur="1" fill="hold">
                                          <p:stCondLst>
                                            <p:cond delay="0"/>
                                          </p:stCondLst>
                                        </p:cTn>
                                        <p:tgtEl>
                                          <p:spTgt spid="34"/>
                                        </p:tgtEl>
                                        <p:attrNameLst>
                                          <p:attrName>style.visibility</p:attrName>
                                        </p:attrNameLst>
                                      </p:cBhvr>
                                      <p:to>
                                        <p:strVal val="visible"/>
                                      </p:to>
                                    </p:set>
                                    <p:anim calcmode="lin" valueType="num">
                                      <p:cBhvr additive="base">
                                        <p:cTn id="141" dur="500"/>
                                        <p:tgtEl>
                                          <p:spTgt spid="34"/>
                                        </p:tgtEl>
                                        <p:attrNameLst>
                                          <p:attrName>ppt_y</p:attrName>
                                        </p:attrNameLst>
                                      </p:cBhvr>
                                      <p:tavLst>
                                        <p:tav tm="0">
                                          <p:val>
                                            <p:strVal val="#ppt_y+#ppt_h*1.125000"/>
                                          </p:val>
                                        </p:tav>
                                        <p:tav tm="100000">
                                          <p:val>
                                            <p:strVal val="#ppt_y"/>
                                          </p:val>
                                        </p:tav>
                                      </p:tavLst>
                                    </p:anim>
                                    <p:animEffect transition="in" filter="wipe(up)">
                                      <p:cBhvr>
                                        <p:cTn id="142" dur="500"/>
                                        <p:tgtEl>
                                          <p:spTgt spid="34"/>
                                        </p:tgtEl>
                                      </p:cBhvr>
                                    </p:animEffect>
                                  </p:childTnLst>
                                </p:cTn>
                              </p:par>
                            </p:childTnLst>
                          </p:cTn>
                        </p:par>
                        <p:par>
                          <p:cTn id="143" fill="hold">
                            <p:stCondLst>
                              <p:cond delay="500"/>
                            </p:stCondLst>
                            <p:childTnLst>
                              <p:par>
                                <p:cTn id="144" presetID="10" presetClass="entr" presetSubtype="0" fill="hold" grpId="0" nodeType="afterEffect">
                                  <p:stCondLst>
                                    <p:cond delay="0"/>
                                  </p:stCondLst>
                                  <p:childTnLst>
                                    <p:set>
                                      <p:cBhvr>
                                        <p:cTn id="145" dur="1" fill="hold">
                                          <p:stCondLst>
                                            <p:cond delay="0"/>
                                          </p:stCondLst>
                                        </p:cTn>
                                        <p:tgtEl>
                                          <p:spTgt spid="59"/>
                                        </p:tgtEl>
                                        <p:attrNameLst>
                                          <p:attrName>style.visibility</p:attrName>
                                        </p:attrNameLst>
                                      </p:cBhvr>
                                      <p:to>
                                        <p:strVal val="visible"/>
                                      </p:to>
                                    </p:set>
                                    <p:animEffect transition="in" filter="fade">
                                      <p:cBhvr>
                                        <p:cTn id="146" dur="500"/>
                                        <p:tgtEl>
                                          <p:spTgt spid="59"/>
                                        </p:tgtEl>
                                      </p:cBhvr>
                                    </p:animEffect>
                                  </p:childTnLst>
                                </p:cTn>
                              </p:par>
                            </p:childTnLst>
                          </p:cTn>
                        </p:par>
                        <p:par>
                          <p:cTn id="147" fill="hold">
                            <p:stCondLst>
                              <p:cond delay="1000"/>
                            </p:stCondLst>
                            <p:childTnLst>
                              <p:par>
                                <p:cTn id="148" presetID="10" presetClass="entr" presetSubtype="0" fill="hold" grpId="0" nodeType="afterEffect">
                                  <p:stCondLst>
                                    <p:cond delay="0"/>
                                  </p:stCondLst>
                                  <p:childTnLst>
                                    <p:set>
                                      <p:cBhvr>
                                        <p:cTn id="149" dur="1" fill="hold">
                                          <p:stCondLst>
                                            <p:cond delay="0"/>
                                          </p:stCondLst>
                                        </p:cTn>
                                        <p:tgtEl>
                                          <p:spTgt spid="22"/>
                                        </p:tgtEl>
                                        <p:attrNameLst>
                                          <p:attrName>style.visibility</p:attrName>
                                        </p:attrNameLst>
                                      </p:cBhvr>
                                      <p:to>
                                        <p:strVal val="visible"/>
                                      </p:to>
                                    </p:set>
                                    <p:animEffect transition="in" filter="fade">
                                      <p:cBhvr>
                                        <p:cTn id="150" dur="500"/>
                                        <p:tgtEl>
                                          <p:spTgt spid="22"/>
                                        </p:tgtEl>
                                      </p:cBhvr>
                                    </p:animEffect>
                                  </p:childTnLst>
                                </p:cTn>
                              </p:par>
                            </p:childTnLst>
                          </p:cTn>
                        </p:par>
                        <p:par>
                          <p:cTn id="151" fill="hold">
                            <p:stCondLst>
                              <p:cond delay="1500"/>
                            </p:stCondLst>
                            <p:childTnLst>
                              <p:par>
                                <p:cTn id="152" presetID="10" presetClass="entr" presetSubtype="0" fill="hold" grpId="0" nodeType="afterEffect">
                                  <p:stCondLst>
                                    <p:cond delay="0"/>
                                  </p:stCondLst>
                                  <p:childTnLst>
                                    <p:set>
                                      <p:cBhvr>
                                        <p:cTn id="153" dur="1" fill="hold">
                                          <p:stCondLst>
                                            <p:cond delay="0"/>
                                          </p:stCondLst>
                                        </p:cTn>
                                        <p:tgtEl>
                                          <p:spTgt spid="57"/>
                                        </p:tgtEl>
                                        <p:attrNameLst>
                                          <p:attrName>style.visibility</p:attrName>
                                        </p:attrNameLst>
                                      </p:cBhvr>
                                      <p:to>
                                        <p:strVal val="visible"/>
                                      </p:to>
                                    </p:set>
                                    <p:animEffect transition="in" filter="fade">
                                      <p:cBhvr>
                                        <p:cTn id="154" dur="500"/>
                                        <p:tgtEl>
                                          <p:spTgt spid="57"/>
                                        </p:tgtEl>
                                      </p:cBhvr>
                                    </p:animEffect>
                                  </p:childTnLst>
                                </p:cTn>
                              </p:par>
                            </p:childTnLst>
                          </p:cTn>
                        </p:par>
                        <p:par>
                          <p:cTn id="155" fill="hold">
                            <p:stCondLst>
                              <p:cond delay="2000"/>
                            </p:stCondLst>
                            <p:childTnLst>
                              <p:par>
                                <p:cTn id="156" presetID="22" presetClass="entr" presetSubtype="1" fill="hold" grpId="0" nodeType="afterEffect">
                                  <p:stCondLst>
                                    <p:cond delay="0"/>
                                  </p:stCondLst>
                                  <p:childTnLst>
                                    <p:set>
                                      <p:cBhvr>
                                        <p:cTn id="157" dur="1" fill="hold">
                                          <p:stCondLst>
                                            <p:cond delay="0"/>
                                          </p:stCondLst>
                                        </p:cTn>
                                        <p:tgtEl>
                                          <p:spTgt spid="90"/>
                                        </p:tgtEl>
                                        <p:attrNameLst>
                                          <p:attrName>style.visibility</p:attrName>
                                        </p:attrNameLst>
                                      </p:cBhvr>
                                      <p:to>
                                        <p:strVal val="visible"/>
                                      </p:to>
                                    </p:set>
                                    <p:animEffect transition="in" filter="wipe(up)">
                                      <p:cBhvr>
                                        <p:cTn id="158" dur="500"/>
                                        <p:tgtEl>
                                          <p:spTgt spid="90"/>
                                        </p:tgtEl>
                                      </p:cBhvr>
                                    </p:animEffect>
                                  </p:childTnLst>
                                </p:cTn>
                              </p:par>
                            </p:childTnLst>
                          </p:cTn>
                        </p:par>
                        <p:par>
                          <p:cTn id="159" fill="hold">
                            <p:stCondLst>
                              <p:cond delay="2500"/>
                            </p:stCondLst>
                            <p:childTnLst>
                              <p:par>
                                <p:cTn id="160" presetID="22" presetClass="entr" presetSubtype="1" fill="hold" grpId="0" nodeType="afterEffect">
                                  <p:stCondLst>
                                    <p:cond delay="0"/>
                                  </p:stCondLst>
                                  <p:childTnLst>
                                    <p:set>
                                      <p:cBhvr>
                                        <p:cTn id="161" dur="1" fill="hold">
                                          <p:stCondLst>
                                            <p:cond delay="0"/>
                                          </p:stCondLst>
                                        </p:cTn>
                                        <p:tgtEl>
                                          <p:spTgt spid="66"/>
                                        </p:tgtEl>
                                        <p:attrNameLst>
                                          <p:attrName>style.visibility</p:attrName>
                                        </p:attrNameLst>
                                      </p:cBhvr>
                                      <p:to>
                                        <p:strVal val="visible"/>
                                      </p:to>
                                    </p:set>
                                    <p:animEffect transition="in" filter="wipe(up)">
                                      <p:cBhvr>
                                        <p:cTn id="162" dur="500"/>
                                        <p:tgtEl>
                                          <p:spTgt spid="66"/>
                                        </p:tgtEl>
                                      </p:cBhvr>
                                    </p:animEffect>
                                  </p:childTnLst>
                                </p:cTn>
                              </p:par>
                            </p:childTnLst>
                          </p:cTn>
                        </p:par>
                        <p:par>
                          <p:cTn id="163" fill="hold">
                            <p:stCondLst>
                              <p:cond delay="3000"/>
                            </p:stCondLst>
                            <p:childTnLst>
                              <p:par>
                                <p:cTn id="164" presetID="10" presetClass="entr" presetSubtype="0" fill="hold" grpId="0" nodeType="afterEffect">
                                  <p:stCondLst>
                                    <p:cond delay="0"/>
                                  </p:stCondLst>
                                  <p:childTnLst>
                                    <p:set>
                                      <p:cBhvr>
                                        <p:cTn id="165" dur="1" fill="hold">
                                          <p:stCondLst>
                                            <p:cond delay="0"/>
                                          </p:stCondLst>
                                        </p:cTn>
                                        <p:tgtEl>
                                          <p:spTgt spid="85"/>
                                        </p:tgtEl>
                                        <p:attrNameLst>
                                          <p:attrName>style.visibility</p:attrName>
                                        </p:attrNameLst>
                                      </p:cBhvr>
                                      <p:to>
                                        <p:strVal val="visible"/>
                                      </p:to>
                                    </p:set>
                                    <p:animEffect transition="in" filter="fade">
                                      <p:cBhvr>
                                        <p:cTn id="166" dur="500"/>
                                        <p:tgtEl>
                                          <p:spTgt spid="85"/>
                                        </p:tgtEl>
                                      </p:cBhvr>
                                    </p:animEffect>
                                  </p:childTnLst>
                                </p:cTn>
                              </p:par>
                            </p:childTnLst>
                          </p:cTn>
                        </p:par>
                        <p:par>
                          <p:cTn id="167" fill="hold">
                            <p:stCondLst>
                              <p:cond delay="3500"/>
                            </p:stCondLst>
                            <p:childTnLst>
                              <p:par>
                                <p:cTn id="168" presetID="22" presetClass="entr" presetSubtype="1" fill="hold" grpId="0" nodeType="afterEffect">
                                  <p:stCondLst>
                                    <p:cond delay="0"/>
                                  </p:stCondLst>
                                  <p:childTnLst>
                                    <p:set>
                                      <p:cBhvr>
                                        <p:cTn id="169" dur="1" fill="hold">
                                          <p:stCondLst>
                                            <p:cond delay="0"/>
                                          </p:stCondLst>
                                        </p:cTn>
                                        <p:tgtEl>
                                          <p:spTgt spid="35"/>
                                        </p:tgtEl>
                                        <p:attrNameLst>
                                          <p:attrName>style.visibility</p:attrName>
                                        </p:attrNameLst>
                                      </p:cBhvr>
                                      <p:to>
                                        <p:strVal val="visible"/>
                                      </p:to>
                                    </p:set>
                                    <p:animEffect transition="in" filter="wipe(up)">
                                      <p:cBhvr>
                                        <p:cTn id="170" dur="500"/>
                                        <p:tgtEl>
                                          <p:spTgt spid="35"/>
                                        </p:tgtEl>
                                      </p:cBhvr>
                                    </p:animEffect>
                                  </p:childTnLst>
                                </p:cTn>
                              </p:par>
                            </p:childTnLst>
                          </p:cTn>
                        </p:par>
                        <p:par>
                          <p:cTn id="171" fill="hold">
                            <p:stCondLst>
                              <p:cond delay="4000"/>
                            </p:stCondLst>
                            <p:childTnLst>
                              <p:par>
                                <p:cTn id="172" presetID="22" presetClass="entr" presetSubtype="1" fill="hold" grpId="0" nodeType="afterEffect">
                                  <p:stCondLst>
                                    <p:cond delay="0"/>
                                  </p:stCondLst>
                                  <p:childTnLst>
                                    <p:set>
                                      <p:cBhvr>
                                        <p:cTn id="173" dur="1" fill="hold">
                                          <p:stCondLst>
                                            <p:cond delay="0"/>
                                          </p:stCondLst>
                                        </p:cTn>
                                        <p:tgtEl>
                                          <p:spTgt spid="91"/>
                                        </p:tgtEl>
                                        <p:attrNameLst>
                                          <p:attrName>style.visibility</p:attrName>
                                        </p:attrNameLst>
                                      </p:cBhvr>
                                      <p:to>
                                        <p:strVal val="visible"/>
                                      </p:to>
                                    </p:set>
                                    <p:animEffect transition="in" filter="wipe(up)">
                                      <p:cBhvr>
                                        <p:cTn id="174" dur="500"/>
                                        <p:tgtEl>
                                          <p:spTgt spid="91"/>
                                        </p:tgtEl>
                                      </p:cBhvr>
                                    </p:animEffect>
                                  </p:childTnLst>
                                </p:cTn>
                              </p:par>
                            </p:childTnLst>
                          </p:cTn>
                        </p:par>
                        <p:par>
                          <p:cTn id="175" fill="hold">
                            <p:stCondLst>
                              <p:cond delay="4500"/>
                            </p:stCondLst>
                            <p:childTnLst>
                              <p:par>
                                <p:cTn id="176" presetID="10" presetClass="entr" presetSubtype="0" fill="hold" grpId="0" nodeType="after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500"/>
                                        <p:tgtEl>
                                          <p:spTgt spid="89"/>
                                        </p:tgtEl>
                                      </p:cBhvr>
                                    </p:animEffect>
                                  </p:childTnLst>
                                </p:cTn>
                              </p:par>
                            </p:childTnLst>
                          </p:cTn>
                        </p:par>
                        <p:par>
                          <p:cTn id="179" fill="hold">
                            <p:stCondLst>
                              <p:cond delay="5000"/>
                            </p:stCondLst>
                            <p:childTnLst>
                              <p:par>
                                <p:cTn id="180" presetID="22" presetClass="entr" presetSubtype="1" fill="hold" grpId="0" nodeType="after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wipe(up)">
                                      <p:cBhvr>
                                        <p:cTn id="182" dur="500"/>
                                        <p:tgtEl>
                                          <p:spTgt spid="63"/>
                                        </p:tgtEl>
                                      </p:cBhvr>
                                    </p:animEffect>
                                  </p:childTnLst>
                                </p:cTn>
                              </p:par>
                            </p:childTnLst>
                          </p:cTn>
                        </p:par>
                        <p:par>
                          <p:cTn id="183" fill="hold">
                            <p:stCondLst>
                              <p:cond delay="5500"/>
                            </p:stCondLst>
                            <p:childTnLst>
                              <p:par>
                                <p:cTn id="184" presetID="10" presetClass="entr" presetSubtype="0" fill="hold" grpId="0" nodeType="afterEffect">
                                  <p:stCondLst>
                                    <p:cond delay="0"/>
                                  </p:stCondLst>
                                  <p:childTnLst>
                                    <p:set>
                                      <p:cBhvr>
                                        <p:cTn id="185" dur="1" fill="hold">
                                          <p:stCondLst>
                                            <p:cond delay="0"/>
                                          </p:stCondLst>
                                        </p:cTn>
                                        <p:tgtEl>
                                          <p:spTgt spid="58"/>
                                        </p:tgtEl>
                                        <p:attrNameLst>
                                          <p:attrName>style.visibility</p:attrName>
                                        </p:attrNameLst>
                                      </p:cBhvr>
                                      <p:to>
                                        <p:strVal val="visible"/>
                                      </p:to>
                                    </p:set>
                                    <p:animEffect transition="in" filter="fade">
                                      <p:cBhvr>
                                        <p:cTn id="186" dur="500"/>
                                        <p:tgtEl>
                                          <p:spTgt spid="58"/>
                                        </p:tgtEl>
                                      </p:cBhvr>
                                    </p:animEffect>
                                  </p:childTnLst>
                                </p:cTn>
                              </p:par>
                            </p:childTnLst>
                          </p:cTn>
                        </p:par>
                      </p:childTnLst>
                    </p:cTn>
                  </p:par>
                  <p:par>
                    <p:cTn id="187" fill="hold">
                      <p:stCondLst>
                        <p:cond delay="indefinite"/>
                      </p:stCondLst>
                      <p:childTnLst>
                        <p:par>
                          <p:cTn id="188" fill="hold">
                            <p:stCondLst>
                              <p:cond delay="0"/>
                            </p:stCondLst>
                            <p:childTnLst>
                              <p:par>
                                <p:cTn id="189" presetID="12" presetClass="entr" presetSubtype="2" fill="hold" grpId="0" nodeType="clickEffect">
                                  <p:stCondLst>
                                    <p:cond delay="0"/>
                                  </p:stCondLst>
                                  <p:childTnLst>
                                    <p:set>
                                      <p:cBhvr>
                                        <p:cTn id="190" dur="1" fill="hold">
                                          <p:stCondLst>
                                            <p:cond delay="0"/>
                                          </p:stCondLst>
                                        </p:cTn>
                                        <p:tgtEl>
                                          <p:spTgt spid="79"/>
                                        </p:tgtEl>
                                        <p:attrNameLst>
                                          <p:attrName>style.visibility</p:attrName>
                                        </p:attrNameLst>
                                      </p:cBhvr>
                                      <p:to>
                                        <p:strVal val="visible"/>
                                      </p:to>
                                    </p:set>
                                    <p:anim calcmode="lin" valueType="num">
                                      <p:cBhvr additive="base">
                                        <p:cTn id="191" dur="500"/>
                                        <p:tgtEl>
                                          <p:spTgt spid="79"/>
                                        </p:tgtEl>
                                        <p:attrNameLst>
                                          <p:attrName>ppt_x</p:attrName>
                                        </p:attrNameLst>
                                      </p:cBhvr>
                                      <p:tavLst>
                                        <p:tav tm="0">
                                          <p:val>
                                            <p:strVal val="#ppt_x+#ppt_w*1.125000"/>
                                          </p:val>
                                        </p:tav>
                                        <p:tav tm="100000">
                                          <p:val>
                                            <p:strVal val="#ppt_x"/>
                                          </p:val>
                                        </p:tav>
                                      </p:tavLst>
                                    </p:anim>
                                    <p:animEffect transition="in" filter="wipe(left)">
                                      <p:cBhvr>
                                        <p:cTn id="192" dur="500"/>
                                        <p:tgtEl>
                                          <p:spTgt spid="79"/>
                                        </p:tgtEl>
                                      </p:cBhvr>
                                    </p:animEffect>
                                  </p:childTnLst>
                                </p:cTn>
                              </p:par>
                            </p:childTnLst>
                          </p:cTn>
                        </p:par>
                        <p:par>
                          <p:cTn id="193" fill="hold">
                            <p:stCondLst>
                              <p:cond delay="500"/>
                            </p:stCondLst>
                            <p:childTnLst>
                              <p:par>
                                <p:cTn id="194" presetID="10" presetClass="entr" presetSubtype="0" fill="hold" nodeType="afterEffect">
                                  <p:stCondLst>
                                    <p:cond delay="0"/>
                                  </p:stCondLst>
                                  <p:childTnLst>
                                    <p:set>
                                      <p:cBhvr>
                                        <p:cTn id="195" dur="1" fill="hold">
                                          <p:stCondLst>
                                            <p:cond delay="0"/>
                                          </p:stCondLst>
                                        </p:cTn>
                                        <p:tgtEl>
                                          <p:spTgt spid="93"/>
                                        </p:tgtEl>
                                        <p:attrNameLst>
                                          <p:attrName>style.visibility</p:attrName>
                                        </p:attrNameLst>
                                      </p:cBhvr>
                                      <p:to>
                                        <p:strVal val="visible"/>
                                      </p:to>
                                    </p:set>
                                    <p:animEffect transition="in" filter="fade">
                                      <p:cBhvr>
                                        <p:cTn id="196" dur="500"/>
                                        <p:tgtEl>
                                          <p:spTgt spid="93"/>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92"/>
                                        </p:tgtEl>
                                        <p:attrNameLst>
                                          <p:attrName>style.visibility</p:attrName>
                                        </p:attrNameLst>
                                      </p:cBhvr>
                                      <p:to>
                                        <p:strVal val="visible"/>
                                      </p:to>
                                    </p:set>
                                    <p:animEffect transition="in" filter="fade">
                                      <p:cBhvr>
                                        <p:cTn id="19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23" grpId="0"/>
      <p:bldP spid="24" grpId="0"/>
      <p:bldP spid="22" grpId="0" animBg="1"/>
      <p:bldP spid="57" grpId="0" animBg="1"/>
      <p:bldP spid="58" grpId="0" animBg="1"/>
      <p:bldP spid="59" grpId="0" animBg="1"/>
      <p:bldP spid="34" grpId="1"/>
      <p:bldP spid="35" grpId="0" animBg="1"/>
      <p:bldP spid="63" grpId="0" animBg="1"/>
      <p:bldP spid="66" grpId="0" animBg="1"/>
      <p:bldP spid="69" grpId="0"/>
      <p:bldP spid="79" grpId="0"/>
      <p:bldP spid="81" grpId="0"/>
      <p:bldP spid="85" grpId="0" animBg="1"/>
      <p:bldP spid="89" grpId="0" animBg="1"/>
      <p:bldP spid="94" grpId="0"/>
      <p:bldP spid="90" grpId="0" animBg="1"/>
      <p:bldP spid="91" grpId="0" animBg="1"/>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Optimizing Connectivity Services</a:t>
            </a:r>
            <a:endParaRPr lang="en-US" dirty="0"/>
          </a:p>
        </p:txBody>
      </p:sp>
      <p:sp>
        <p:nvSpPr>
          <p:cNvPr id="3" name="Text Placeholder 2"/>
          <p:cNvSpPr>
            <a:spLocks noGrp="1"/>
          </p:cNvSpPr>
          <p:nvPr>
            <p:ph type="body" sz="quarter" idx="10"/>
          </p:nvPr>
        </p:nvSpPr>
        <p:spPr>
          <a:xfrm>
            <a:off x="519112" y="1447799"/>
            <a:ext cx="11149013" cy="3828740"/>
          </a:xfrm>
        </p:spPr>
        <p:txBody>
          <a:bodyPr/>
          <a:lstStyle/>
          <a:p>
            <a:pPr lvl="0"/>
            <a:r>
              <a:rPr lang="en-US" dirty="0" smtClean="0"/>
              <a:t>Connectivity requirements have 2 sources</a:t>
            </a:r>
          </a:p>
          <a:p>
            <a:pPr lvl="1"/>
            <a:r>
              <a:rPr lang="en-US" dirty="0" smtClean="0"/>
              <a:t>Architecture</a:t>
            </a:r>
          </a:p>
          <a:p>
            <a:pPr lvl="1"/>
            <a:r>
              <a:rPr lang="en-US" dirty="0" smtClean="0"/>
              <a:t>Code</a:t>
            </a:r>
          </a:p>
          <a:p>
            <a:pPr lvl="1"/>
            <a:endParaRPr lang="en-US" dirty="0" smtClean="0"/>
          </a:p>
          <a:p>
            <a:pPr lvl="0"/>
            <a:r>
              <a:rPr lang="en-US" dirty="0" smtClean="0"/>
              <a:t>Understand connectivity consumption &amp; pricing models</a:t>
            </a:r>
          </a:p>
          <a:p>
            <a:pPr lvl="1"/>
            <a:r>
              <a:rPr lang="en-US" dirty="0" smtClean="0"/>
              <a:t>Ingress and egress costs</a:t>
            </a:r>
          </a:p>
          <a:p>
            <a:pPr lvl="1"/>
            <a:r>
              <a:rPr lang="en-US" dirty="0" smtClean="0"/>
              <a:t>The AppFabric Service Bus costs</a:t>
            </a:r>
          </a:p>
          <a:p>
            <a:pPr lvl="1"/>
            <a:r>
              <a:rPr lang="en-US" dirty="0" smtClean="0"/>
              <a:t>Windows Azure Connect costs</a:t>
            </a:r>
          </a:p>
        </p:txBody>
      </p:sp>
    </p:spTree>
    <p:extLst>
      <p:ext uri="{BB962C8B-B14F-4D97-AF65-F5344CB8AC3E}">
        <p14:creationId xmlns:p14="http://schemas.microsoft.com/office/powerpoint/2010/main" val="2006564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Optimizing Connectivity Services</a:t>
            </a:r>
            <a:br>
              <a:rPr lang="en-US" smtClean="0"/>
            </a:br>
            <a:r>
              <a:rPr lang="en-US" sz="3600" smtClean="0">
                <a:solidFill>
                  <a:schemeClr val="accent1">
                    <a:alpha val="99000"/>
                  </a:schemeClr>
                </a:solidFill>
              </a:rPr>
              <a:t>Guidance</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605459"/>
            <a:ext cx="11149013" cy="3693319"/>
          </a:xfrm>
        </p:spPr>
        <p:txBody>
          <a:bodyPr/>
          <a:lstStyle/>
          <a:p>
            <a:pPr lvl="0"/>
            <a:r>
              <a:rPr lang="en-US" dirty="0" smtClean="0"/>
              <a:t>Throttle communication</a:t>
            </a:r>
          </a:p>
          <a:p>
            <a:pPr lvl="0"/>
            <a:r>
              <a:rPr lang="en-US" dirty="0" smtClean="0"/>
              <a:t>Optimize internet traffic for web roles</a:t>
            </a:r>
          </a:p>
          <a:p>
            <a:r>
              <a:rPr lang="en-US" dirty="0" smtClean="0"/>
              <a:t>Multiplex over service bus connections</a:t>
            </a:r>
          </a:p>
          <a:p>
            <a:r>
              <a:rPr lang="en-US" dirty="0" smtClean="0"/>
              <a:t>Provide on-premises fan-out for events</a:t>
            </a:r>
          </a:p>
          <a:p>
            <a:r>
              <a:rPr lang="en-US" dirty="0" smtClean="0"/>
              <a:t>Close connections when you are not using them</a:t>
            </a:r>
          </a:p>
          <a:p>
            <a:pPr lvl="0"/>
            <a:r>
              <a:rPr lang="en-US" dirty="0" smtClean="0"/>
              <a:t>Put services are in same region as the data they access</a:t>
            </a:r>
          </a:p>
          <a:p>
            <a:pPr lvl="0"/>
            <a:r>
              <a:rPr lang="en-US" dirty="0" smtClean="0"/>
              <a:t>Use AppFabric Caching in cross-region comm. Scenarios</a:t>
            </a:r>
          </a:p>
        </p:txBody>
      </p:sp>
    </p:spTree>
    <p:extLst>
      <p:ext uri="{BB962C8B-B14F-4D97-AF65-F5344CB8AC3E}">
        <p14:creationId xmlns:p14="http://schemas.microsoft.com/office/powerpoint/2010/main" val="4142787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Optimizing Connectivity Services</a:t>
            </a:r>
            <a:br>
              <a:rPr lang="en-US" smtClean="0"/>
            </a:br>
            <a:r>
              <a:rPr lang="en-US" sz="3600" smtClean="0">
                <a:solidFill>
                  <a:schemeClr val="accent1">
                    <a:alpha val="99000"/>
                  </a:schemeClr>
                </a:solidFill>
              </a:rPr>
              <a:t>Things to avoid</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671145"/>
            <a:ext cx="11149013" cy="2542234"/>
          </a:xfrm>
        </p:spPr>
        <p:txBody>
          <a:bodyPr/>
          <a:lstStyle/>
          <a:p>
            <a:pPr lvl="0"/>
            <a:r>
              <a:rPr lang="en-US" dirty="0" smtClean="0"/>
              <a:t>Transmitting repetitive data</a:t>
            </a:r>
          </a:p>
          <a:p>
            <a:pPr lvl="0"/>
            <a:r>
              <a:rPr lang="en-US" dirty="0" smtClean="0"/>
              <a:t>Chatty communication channels</a:t>
            </a:r>
          </a:p>
          <a:p>
            <a:pPr lvl="0"/>
            <a:r>
              <a:rPr lang="en-US" dirty="0" smtClean="0"/>
              <a:t>Keeping connections open</a:t>
            </a:r>
          </a:p>
          <a:p>
            <a:pPr lvl="0"/>
            <a:r>
              <a:rPr lang="en-US" dirty="0" smtClean="0"/>
              <a:t>Excessive cross-region communication</a:t>
            </a:r>
          </a:p>
          <a:p>
            <a:pPr lvl="1"/>
            <a:r>
              <a:rPr lang="en-US" dirty="0" smtClean="0"/>
              <a:t>But remember that in some cases it can actually save money!</a:t>
            </a:r>
          </a:p>
        </p:txBody>
      </p:sp>
    </p:spTree>
    <p:extLst>
      <p:ext uri="{BB962C8B-B14F-4D97-AF65-F5344CB8AC3E}">
        <p14:creationId xmlns:p14="http://schemas.microsoft.com/office/powerpoint/2010/main" val="446799988"/>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Cost Of Development</a:t>
            </a:r>
            <a:endParaRPr lang="en-US" dirty="0"/>
          </a:p>
        </p:txBody>
      </p:sp>
      <p:sp>
        <p:nvSpPr>
          <p:cNvPr id="3" name="Text Placeholder 2"/>
          <p:cNvSpPr>
            <a:spLocks noGrp="1"/>
          </p:cNvSpPr>
          <p:nvPr>
            <p:ph type="body" sz="quarter" idx="10"/>
          </p:nvPr>
        </p:nvSpPr>
        <p:spPr/>
        <p:txBody>
          <a:bodyPr/>
          <a:lstStyle/>
          <a:p>
            <a:pPr lvl="0"/>
            <a:r>
              <a:rPr lang="en-US" dirty="0" smtClean="0"/>
              <a:t>Understand the cost of the development process</a:t>
            </a:r>
          </a:p>
          <a:p>
            <a:pPr lvl="1"/>
            <a:r>
              <a:rPr lang="en-US" dirty="0" smtClean="0"/>
              <a:t>Unit Tests &amp; CI</a:t>
            </a:r>
          </a:p>
          <a:p>
            <a:pPr lvl="1"/>
            <a:r>
              <a:rPr lang="en-US" dirty="0" smtClean="0"/>
              <a:t>Integration Tests</a:t>
            </a:r>
          </a:p>
          <a:p>
            <a:pPr lvl="1"/>
            <a:r>
              <a:rPr lang="en-US" dirty="0" smtClean="0"/>
              <a:t>Load Tests</a:t>
            </a:r>
          </a:p>
          <a:p>
            <a:pPr lvl="1"/>
            <a:endParaRPr lang="en-US" dirty="0" smtClean="0"/>
          </a:p>
          <a:p>
            <a:r>
              <a:rPr lang="en-US" dirty="0" smtClean="0"/>
              <a:t>How much does a check-in cost?</a:t>
            </a:r>
          </a:p>
        </p:txBody>
      </p:sp>
    </p:spTree>
    <p:extLst>
      <p:ext uri="{BB962C8B-B14F-4D97-AF65-F5344CB8AC3E}">
        <p14:creationId xmlns:p14="http://schemas.microsoft.com/office/powerpoint/2010/main" val="2131993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Cost of QA</a:t>
            </a:r>
            <a:endParaRPr lang="en-US" dirty="0"/>
          </a:p>
        </p:txBody>
      </p:sp>
      <p:sp>
        <p:nvSpPr>
          <p:cNvPr id="3" name="Text Placeholder 2"/>
          <p:cNvSpPr>
            <a:spLocks noGrp="1"/>
          </p:cNvSpPr>
          <p:nvPr>
            <p:ph type="body" sz="quarter" idx="10"/>
          </p:nvPr>
        </p:nvSpPr>
        <p:spPr>
          <a:xfrm>
            <a:off x="519112" y="1447799"/>
            <a:ext cx="11149013" cy="3557897"/>
          </a:xfrm>
        </p:spPr>
        <p:txBody>
          <a:bodyPr/>
          <a:lstStyle/>
          <a:p>
            <a:pPr lvl="0"/>
            <a:r>
              <a:rPr lang="en-US" dirty="0" smtClean="0"/>
              <a:t>The cost of testing</a:t>
            </a:r>
          </a:p>
          <a:p>
            <a:pPr lvl="1"/>
            <a:r>
              <a:rPr lang="en-US" dirty="0" smtClean="0"/>
              <a:t>Manual testing</a:t>
            </a:r>
          </a:p>
          <a:p>
            <a:pPr lvl="1"/>
            <a:r>
              <a:rPr lang="en-US" dirty="0" smtClean="0"/>
              <a:t>Load testing</a:t>
            </a:r>
          </a:p>
          <a:p>
            <a:pPr lvl="0"/>
            <a:r>
              <a:rPr lang="en-US" dirty="0" smtClean="0"/>
              <a:t>The cost of debugging</a:t>
            </a:r>
          </a:p>
          <a:p>
            <a:pPr lvl="0"/>
            <a:endParaRPr lang="en-US" dirty="0" smtClean="0"/>
          </a:p>
          <a:p>
            <a:pPr lvl="0"/>
            <a:r>
              <a:rPr lang="en-US" dirty="0" smtClean="0"/>
              <a:t>How much does a full test-pass cost?</a:t>
            </a:r>
          </a:p>
          <a:p>
            <a:pPr lvl="0"/>
            <a:r>
              <a:rPr lang="en-US" dirty="0" smtClean="0"/>
              <a:t>Is this bug or change request worth the cost of testing it?</a:t>
            </a:r>
          </a:p>
        </p:txBody>
      </p:sp>
    </p:spTree>
    <p:extLst>
      <p:ext uri="{BB962C8B-B14F-4D97-AF65-F5344CB8AC3E}">
        <p14:creationId xmlns:p14="http://schemas.microsoft.com/office/powerpoint/2010/main" val="1928679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Cost Of Bugs</a:t>
            </a:r>
            <a:endParaRPr lang="en-US" dirty="0"/>
          </a:p>
        </p:txBody>
      </p:sp>
      <p:sp>
        <p:nvSpPr>
          <p:cNvPr id="3" name="Text Placeholder 2"/>
          <p:cNvSpPr>
            <a:spLocks noGrp="1"/>
          </p:cNvSpPr>
          <p:nvPr>
            <p:ph type="body" sz="quarter" idx="10"/>
          </p:nvPr>
        </p:nvSpPr>
        <p:spPr/>
        <p:txBody>
          <a:bodyPr/>
          <a:lstStyle/>
          <a:p>
            <a:r>
              <a:rPr lang="en-US" dirty="0" smtClean="0"/>
              <a:t>Leaks</a:t>
            </a:r>
          </a:p>
          <a:p>
            <a:pPr lvl="1"/>
            <a:r>
              <a:rPr lang="en-US" dirty="0" smtClean="0"/>
              <a:t>Memory</a:t>
            </a:r>
          </a:p>
          <a:p>
            <a:pPr lvl="1"/>
            <a:r>
              <a:rPr lang="en-US" dirty="0" smtClean="0"/>
              <a:t>System resources (e.g. handles)</a:t>
            </a:r>
          </a:p>
          <a:p>
            <a:pPr lvl="1"/>
            <a:r>
              <a:rPr lang="en-US" dirty="0" smtClean="0"/>
              <a:t>Connections</a:t>
            </a:r>
          </a:p>
          <a:p>
            <a:pPr lvl="1"/>
            <a:r>
              <a:rPr lang="en-US" dirty="0" smtClean="0"/>
              <a:t>Storage</a:t>
            </a:r>
          </a:p>
          <a:p>
            <a:pPr lvl="1"/>
            <a:r>
              <a:rPr lang="en-US" dirty="0" smtClean="0"/>
              <a:t>etc.</a:t>
            </a:r>
          </a:p>
          <a:p>
            <a:r>
              <a:rPr lang="en-US" dirty="0" smtClean="0"/>
              <a:t>Instance crash and recycling</a:t>
            </a:r>
          </a:p>
          <a:p>
            <a:r>
              <a:rPr lang="en-US" dirty="0" smtClean="0"/>
              <a:t>Consuming resources without making progress</a:t>
            </a:r>
          </a:p>
          <a:p>
            <a:pPr lvl="1"/>
            <a:r>
              <a:rPr lang="en-US" dirty="0" smtClean="0"/>
              <a:t>Bad handling of poison messages</a:t>
            </a:r>
          </a:p>
          <a:p>
            <a:pPr lvl="0"/>
            <a:endParaRPr lang="en-US" dirty="0" smtClean="0"/>
          </a:p>
        </p:txBody>
      </p:sp>
    </p:spTree>
    <p:extLst>
      <p:ext uri="{BB962C8B-B14F-4D97-AF65-F5344CB8AC3E}">
        <p14:creationId xmlns:p14="http://schemas.microsoft.com/office/powerpoint/2010/main" val="3977489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478447" cy="1107996"/>
          </a:xfrm>
        </p:spPr>
        <p:txBody>
          <a:bodyPr/>
          <a:lstStyle/>
          <a:p>
            <a:r>
              <a:rPr lang="en-US" dirty="0" smtClean="0"/>
              <a:t>Operation Is Still Very Important</a:t>
            </a:r>
            <a:br>
              <a:rPr lang="en-US" dirty="0" smtClean="0"/>
            </a:br>
            <a:r>
              <a:rPr lang="en-US" sz="3600" dirty="0" smtClean="0">
                <a:solidFill>
                  <a:schemeClr val="accent1">
                    <a:alpha val="99000"/>
                  </a:schemeClr>
                </a:solidFill>
              </a:rPr>
              <a:t>Rumors of its demise have been greatly exaggerated </a:t>
            </a:r>
            <a:endParaRPr lang="en-US" sz="3600" dirty="0">
              <a:solidFill>
                <a:schemeClr val="accent1">
                  <a:alpha val="99000"/>
                </a:schemeClr>
              </a:solidFill>
            </a:endParaRPr>
          </a:p>
        </p:txBody>
      </p:sp>
      <p:sp>
        <p:nvSpPr>
          <p:cNvPr id="5" name="Text Placeholder 4"/>
          <p:cNvSpPr>
            <a:spLocks noGrp="1"/>
          </p:cNvSpPr>
          <p:nvPr>
            <p:ph type="body" sz="quarter" idx="10"/>
          </p:nvPr>
        </p:nvSpPr>
        <p:spPr>
          <a:xfrm>
            <a:off x="519112" y="1655379"/>
            <a:ext cx="11149013" cy="5013435"/>
          </a:xfrm>
        </p:spPr>
        <p:txBody>
          <a:bodyPr>
            <a:normAutofit/>
          </a:bodyPr>
          <a:lstStyle/>
          <a:p>
            <a:r>
              <a:rPr lang="en-US" dirty="0" smtClean="0"/>
              <a:t>Data backup</a:t>
            </a:r>
          </a:p>
          <a:p>
            <a:pPr lvl="1"/>
            <a:r>
              <a:rPr lang="en-US" dirty="0" smtClean="0"/>
              <a:t>DROP TABLE Customers … Oops!</a:t>
            </a:r>
          </a:p>
          <a:p>
            <a:pPr lvl="1"/>
            <a:r>
              <a:rPr lang="en-US" dirty="0" smtClean="0"/>
              <a:t>Backup/version of BLOBs via snapshots</a:t>
            </a:r>
          </a:p>
          <a:p>
            <a:pPr lvl="1"/>
            <a:endParaRPr lang="en-US" dirty="0" smtClean="0"/>
          </a:p>
          <a:p>
            <a:r>
              <a:rPr lang="en-US" dirty="0" smtClean="0"/>
              <a:t>Creating cost-effective data retention policies</a:t>
            </a:r>
          </a:p>
          <a:p>
            <a:pPr lvl="1"/>
            <a:endParaRPr lang="en-US" dirty="0" smtClean="0"/>
          </a:p>
          <a:p>
            <a:r>
              <a:rPr lang="en-US" dirty="0" smtClean="0"/>
              <a:t>Monitoring resource consumption on a regular basis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the Dangers of Cost Orientation</a:t>
            </a:r>
            <a:endParaRPr lang="en-US" dirty="0"/>
          </a:p>
        </p:txBody>
      </p:sp>
      <p:sp>
        <p:nvSpPr>
          <p:cNvPr id="3" name="Text Placeholder 2"/>
          <p:cNvSpPr>
            <a:spLocks noGrp="1"/>
          </p:cNvSpPr>
          <p:nvPr>
            <p:ph type="body" sz="quarter" idx="10"/>
          </p:nvPr>
        </p:nvSpPr>
        <p:spPr>
          <a:xfrm>
            <a:off x="519112" y="1447799"/>
            <a:ext cx="11149013" cy="5410201"/>
          </a:xfrm>
        </p:spPr>
        <p:txBody>
          <a:bodyPr>
            <a:normAutofit lnSpcReduction="10000"/>
          </a:bodyPr>
          <a:lstStyle/>
          <a:p>
            <a:r>
              <a:rPr lang="en-US" dirty="0" smtClean="0"/>
              <a:t>Shifting cost models can throw you off</a:t>
            </a:r>
          </a:p>
          <a:p>
            <a:pPr lvl="1"/>
            <a:r>
              <a:rPr lang="en-US" dirty="0" smtClean="0"/>
              <a:t>Focus on the high level model</a:t>
            </a:r>
          </a:p>
          <a:p>
            <a:pPr lvl="1"/>
            <a:r>
              <a:rPr lang="en-US" dirty="0" smtClean="0"/>
              <a:t>Avoid over-tuning to a particular price point</a:t>
            </a:r>
          </a:p>
          <a:p>
            <a:pPr lvl="1"/>
            <a:r>
              <a:rPr lang="en-US" dirty="0" smtClean="0"/>
              <a:t>Encapsulate highly-optimized areas</a:t>
            </a:r>
          </a:p>
          <a:p>
            <a:pPr lvl="1"/>
            <a:r>
              <a:rPr lang="en-US" dirty="0" smtClean="0"/>
              <a:t>Be agile</a:t>
            </a:r>
          </a:p>
          <a:p>
            <a:pPr lvl="1"/>
            <a:endParaRPr lang="en-US" dirty="0" smtClean="0"/>
          </a:p>
          <a:p>
            <a:r>
              <a:rPr lang="en-US" dirty="0" smtClean="0"/>
              <a:t>Avoid unnatural acts in the name of cost reduction</a:t>
            </a:r>
          </a:p>
          <a:p>
            <a:pPr lvl="1"/>
            <a:r>
              <a:rPr lang="en-US" dirty="0" smtClean="0"/>
              <a:t>Don’t create overly complex architectures in the name of cost</a:t>
            </a:r>
          </a:p>
          <a:p>
            <a:pPr lvl="1"/>
            <a:r>
              <a:rPr lang="en-US" dirty="0" smtClean="0"/>
              <a:t>Don’t create un-maintainable code in the name of cost</a:t>
            </a:r>
          </a:p>
          <a:p>
            <a:pPr lvl="1"/>
            <a:endParaRPr lang="en-US" dirty="0" smtClean="0"/>
          </a:p>
          <a:p>
            <a:r>
              <a:rPr lang="en-US" dirty="0" smtClean="0"/>
              <a:t>Follow the general rules regarding architecting for the cloud</a:t>
            </a:r>
          </a:p>
          <a:p>
            <a:pPr lvl="1"/>
            <a:r>
              <a:rPr lang="en-US" dirty="0" smtClean="0"/>
              <a:t>They will ultimately lead you down the right path</a:t>
            </a:r>
          </a:p>
        </p:txBody>
      </p:sp>
    </p:spTree>
    <p:extLst>
      <p:ext uri="{BB962C8B-B14F-4D97-AF65-F5344CB8AC3E}">
        <p14:creationId xmlns:p14="http://schemas.microsoft.com/office/powerpoint/2010/main" val="3217783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2069" y="1536174"/>
            <a:ext cx="11364686" cy="3785652"/>
          </a:xfrm>
          <a:prstGeom prst="rect">
            <a:avLst/>
          </a:prstGeom>
        </p:spPr>
        <p:txBody>
          <a:bodyPr wrap="square">
            <a:spAutoFit/>
          </a:bodyPr>
          <a:lstStyle/>
          <a:p>
            <a:pPr algn="ctr" defTabSz="914099"/>
            <a:r>
              <a:rPr lang="en-US" sz="6000" dirty="0" smtClean="0">
                <a:solidFill>
                  <a:schemeClr val="tx1">
                    <a:alpha val="99000"/>
                  </a:schemeClr>
                </a:solidFill>
              </a:rPr>
              <a:t>Not </a:t>
            </a:r>
            <a:r>
              <a:rPr lang="en-US" sz="6000" dirty="0">
                <a:solidFill>
                  <a:schemeClr val="tx1">
                    <a:alpha val="99000"/>
                  </a:schemeClr>
                </a:solidFill>
              </a:rPr>
              <a:t>accounting for the cost </a:t>
            </a:r>
            <a:r>
              <a:rPr lang="en-US" sz="6000" dirty="0" smtClean="0">
                <a:solidFill>
                  <a:schemeClr val="tx1">
                    <a:alpha val="99000"/>
                  </a:schemeClr>
                </a:solidFill>
              </a:rPr>
              <a:t>implications of </a:t>
            </a:r>
            <a:r>
              <a:rPr lang="en-US" sz="6000" dirty="0">
                <a:solidFill>
                  <a:schemeClr val="tx1">
                    <a:alpha val="99000"/>
                  </a:schemeClr>
                </a:solidFill>
              </a:rPr>
              <a:t>your architecture </a:t>
            </a:r>
            <a:r>
              <a:rPr lang="en-US" sz="6000" dirty="0" smtClean="0">
                <a:solidFill>
                  <a:schemeClr val="tx1">
                    <a:alpha val="99000"/>
                  </a:schemeClr>
                </a:solidFill>
              </a:rPr>
              <a:t>design, and implementation will result in lower cost-efficiency</a:t>
            </a:r>
            <a:endParaRPr lang="en-US" sz="6000" dirty="0">
              <a:solidFill>
                <a:schemeClr val="tx1">
                  <a:alpha val="99000"/>
                </a:schemeClr>
              </a:solidFill>
            </a:endParaRPr>
          </a:p>
        </p:txBody>
      </p:sp>
    </p:spTree>
    <p:extLst>
      <p:ext uri="{BB962C8B-B14F-4D97-AF65-F5344CB8AC3E}">
        <p14:creationId xmlns:p14="http://schemas.microsoft.com/office/powerpoint/2010/main" val="10150232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90196" y="5707117"/>
            <a:ext cx="9589376" cy="646385"/>
          </a:xfrm>
          <a:prstGeom prst="rect">
            <a:avLst/>
          </a:prstGeom>
          <a:solidFill>
            <a:srgbClr val="00B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519112" y="1447799"/>
            <a:ext cx="11149013" cy="4844403"/>
          </a:xfrm>
        </p:spPr>
        <p:txBody>
          <a:bodyPr/>
          <a:lstStyle/>
          <a:p>
            <a:r>
              <a:rPr lang="en-US" dirty="0"/>
              <a:t>Cost </a:t>
            </a:r>
            <a:r>
              <a:rPr lang="en-US" dirty="0" smtClean="0"/>
              <a:t>Orientation: Maximizing the value of your </a:t>
            </a:r>
            <a:r>
              <a:rPr lang="en-US" dirty="0"/>
              <a:t>investment</a:t>
            </a:r>
          </a:p>
          <a:p>
            <a:pPr lvl="1"/>
            <a:r>
              <a:rPr lang="en-US" dirty="0" smtClean="0"/>
              <a:t>A Quality Attribute, not a Constraint</a:t>
            </a:r>
          </a:p>
          <a:p>
            <a:r>
              <a:rPr lang="en-US" dirty="0" smtClean="0"/>
              <a:t>CO touches every aspect of the app lifecycle</a:t>
            </a:r>
          </a:p>
          <a:p>
            <a:pPr lvl="1"/>
            <a:r>
              <a:rPr lang="en-US" dirty="0" smtClean="0"/>
              <a:t>Cost Oriented Requirements</a:t>
            </a:r>
          </a:p>
          <a:p>
            <a:pPr lvl="1"/>
            <a:r>
              <a:rPr lang="en-US" dirty="0"/>
              <a:t>Cost Oriented </a:t>
            </a:r>
            <a:r>
              <a:rPr lang="en-US" dirty="0" smtClean="0"/>
              <a:t>Architecture </a:t>
            </a:r>
            <a:r>
              <a:rPr lang="en-US" dirty="0"/>
              <a:t>&amp; Design</a:t>
            </a:r>
          </a:p>
          <a:p>
            <a:pPr lvl="1"/>
            <a:r>
              <a:rPr lang="en-US" dirty="0"/>
              <a:t>Cost Oriented </a:t>
            </a:r>
            <a:r>
              <a:rPr lang="en-US" dirty="0" smtClean="0"/>
              <a:t>Implementation</a:t>
            </a:r>
            <a:endParaRPr lang="en-US" dirty="0"/>
          </a:p>
          <a:p>
            <a:pPr lvl="1"/>
            <a:r>
              <a:rPr lang="en-US" dirty="0"/>
              <a:t>Cost Oriented </a:t>
            </a:r>
            <a:r>
              <a:rPr lang="en-US" dirty="0" smtClean="0"/>
              <a:t>Testing</a:t>
            </a:r>
            <a:endParaRPr lang="en-US" dirty="0"/>
          </a:p>
          <a:p>
            <a:pPr lvl="1"/>
            <a:r>
              <a:rPr lang="en-US" dirty="0"/>
              <a:t>Cost Oriented </a:t>
            </a:r>
            <a:r>
              <a:rPr lang="en-US" dirty="0" smtClean="0"/>
              <a:t>Operations</a:t>
            </a:r>
          </a:p>
          <a:p>
            <a:pPr lvl="1"/>
            <a:endParaRPr lang="en-US" dirty="0" smtClean="0"/>
          </a:p>
          <a:p>
            <a:r>
              <a:rPr lang="en-US" b="1" dirty="0" smtClean="0"/>
              <a:t>Integrate CO into every phase of your project!</a:t>
            </a:r>
          </a:p>
        </p:txBody>
      </p:sp>
    </p:spTree>
    <p:extLst>
      <p:ext uri="{BB962C8B-B14F-4D97-AF65-F5344CB8AC3E}">
        <p14:creationId xmlns:p14="http://schemas.microsoft.com/office/powerpoint/2010/main" val="171231096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C:\Users\Shy\AppData\Local\Microsoft\Windows\Temporary Internet Files\Content.IE5\GQ8TI7VF\MP90044221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67" r="60034"/>
          <a:stretch/>
        </p:blipFill>
        <p:spPr bwMode="auto">
          <a:xfrm>
            <a:off x="0" y="-12700"/>
            <a:ext cx="3149599" cy="68707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93440" y="228600"/>
            <a:ext cx="8274685" cy="609398"/>
          </a:xfrm>
        </p:spPr>
        <p:txBody>
          <a:bodyPr>
            <a:normAutofit/>
          </a:bodyPr>
          <a:lstStyle/>
          <a:p>
            <a:r>
              <a:rPr lang="en-US" dirty="0" smtClean="0"/>
              <a:t>The Cloud Challenge</a:t>
            </a:r>
            <a:endParaRPr lang="en-US" dirty="0"/>
          </a:p>
        </p:txBody>
      </p:sp>
      <p:sp>
        <p:nvSpPr>
          <p:cNvPr id="3" name="Content Placeholder 2"/>
          <p:cNvSpPr>
            <a:spLocks noGrp="1"/>
          </p:cNvSpPr>
          <p:nvPr>
            <p:ph idx="1"/>
          </p:nvPr>
        </p:nvSpPr>
        <p:spPr>
          <a:xfrm>
            <a:off x="3413760" y="1371601"/>
            <a:ext cx="7729728" cy="4525963"/>
          </a:xfrm>
        </p:spPr>
        <p:txBody>
          <a:bodyPr>
            <a:normAutofit/>
          </a:bodyPr>
          <a:lstStyle/>
          <a:p>
            <a:r>
              <a:rPr lang="en-US" dirty="0" smtClean="0"/>
              <a:t>Pay-per-use consumption model</a:t>
            </a:r>
          </a:p>
          <a:p>
            <a:r>
              <a:rPr lang="en-US" u="sng" dirty="0"/>
              <a:t>H</a:t>
            </a:r>
            <a:r>
              <a:rPr lang="en-US" u="sng" dirty="0" smtClean="0"/>
              <a:t>uge</a:t>
            </a:r>
            <a:r>
              <a:rPr lang="en-US" dirty="0" smtClean="0"/>
              <a:t> cost savings</a:t>
            </a:r>
          </a:p>
          <a:p>
            <a:r>
              <a:rPr lang="en-US" u="sng" dirty="0" smtClean="0"/>
              <a:t>Trouble</a:t>
            </a:r>
            <a:r>
              <a:rPr lang="en-US" dirty="0" smtClean="0"/>
              <a:t> if cost is not managed properly</a:t>
            </a:r>
          </a:p>
          <a:p>
            <a:pPr lvl="1"/>
            <a:r>
              <a:rPr lang="en-US" dirty="0" smtClean="0"/>
              <a:t>At development time</a:t>
            </a:r>
          </a:p>
          <a:p>
            <a:pPr lvl="1"/>
            <a:r>
              <a:rPr lang="en-US" dirty="0" smtClean="0"/>
              <a:t>When deployed in the cloud</a:t>
            </a:r>
          </a:p>
        </p:txBody>
      </p:sp>
    </p:spTree>
    <p:extLst>
      <p:ext uri="{BB962C8B-B14F-4D97-AF65-F5344CB8AC3E}">
        <p14:creationId xmlns:p14="http://schemas.microsoft.com/office/powerpoint/2010/main" val="2173451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CommNet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70743293"/>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4622" y="147320"/>
            <a:ext cx="7821163" cy="1143000"/>
          </a:xfrm>
        </p:spPr>
        <p:txBody>
          <a:bodyPr>
            <a:normAutofit/>
          </a:bodyPr>
          <a:lstStyle/>
          <a:p>
            <a:r>
              <a:rPr lang="en-US" dirty="0" smtClean="0">
                <a:ln>
                  <a:noFill/>
                </a:ln>
                <a:solidFill>
                  <a:schemeClr val="tx1"/>
                </a:solidFill>
                <a:effectLst/>
              </a:rPr>
              <a:t>Raising to </a:t>
            </a:r>
            <a:r>
              <a:rPr lang="en-US" dirty="0">
                <a:ln>
                  <a:noFill/>
                </a:ln>
                <a:solidFill>
                  <a:schemeClr val="tx1"/>
                </a:solidFill>
                <a:effectLst/>
              </a:rPr>
              <a:t>t</a:t>
            </a:r>
            <a:r>
              <a:rPr lang="en-US" dirty="0" smtClean="0">
                <a:ln>
                  <a:noFill/>
                </a:ln>
                <a:solidFill>
                  <a:schemeClr val="tx1"/>
                </a:solidFill>
                <a:effectLst/>
              </a:rPr>
              <a:t>he Challenge</a:t>
            </a:r>
            <a:endParaRPr lang="en-US" dirty="0">
              <a:ln>
                <a:noFill/>
              </a:ln>
              <a:solidFill>
                <a:schemeClr val="tx1"/>
              </a:solidFill>
              <a:effectLst/>
            </a:endParaRPr>
          </a:p>
        </p:txBody>
      </p:sp>
      <p:sp>
        <p:nvSpPr>
          <p:cNvPr id="3" name="Content Placeholder 2"/>
          <p:cNvSpPr>
            <a:spLocks noGrp="1"/>
          </p:cNvSpPr>
          <p:nvPr>
            <p:ph idx="1"/>
          </p:nvPr>
        </p:nvSpPr>
        <p:spPr>
          <a:xfrm>
            <a:off x="3534622" y="1442720"/>
            <a:ext cx="8041293" cy="5181600"/>
          </a:xfrm>
        </p:spPr>
        <p:txBody>
          <a:bodyPr>
            <a:normAutofit/>
          </a:bodyPr>
          <a:lstStyle/>
          <a:p>
            <a:r>
              <a:rPr lang="en-US" dirty="0" smtClean="0"/>
              <a:t>Create a cost-management strategy</a:t>
            </a:r>
          </a:p>
          <a:p>
            <a:r>
              <a:rPr lang="en-US" dirty="0" smtClean="0"/>
              <a:t>Understand your application</a:t>
            </a:r>
          </a:p>
          <a:p>
            <a:r>
              <a:rPr lang="en-US" dirty="0" smtClean="0"/>
              <a:t>Architecting &amp; designing with cost in mind</a:t>
            </a:r>
          </a:p>
          <a:p>
            <a:r>
              <a:rPr lang="en-US" dirty="0" smtClean="0"/>
              <a:t>Implementing efficiently</a:t>
            </a:r>
          </a:p>
          <a:p>
            <a:endParaRPr lang="en-US" dirty="0" smtClean="0"/>
          </a:p>
          <a:p>
            <a:r>
              <a:rPr lang="en-US" dirty="0" smtClean="0"/>
              <a:t>The key to all of the above:</a:t>
            </a:r>
          </a:p>
          <a:p>
            <a:pPr lvl="4">
              <a:buFont typeface="Arial" pitchFamily="34" charset="0"/>
              <a:buChar char="•"/>
            </a:pPr>
            <a:endParaRPr lang="en-US" dirty="0" smtClean="0"/>
          </a:p>
          <a:p>
            <a:pPr marL="0" indent="0" algn="ctr">
              <a:buNone/>
            </a:pPr>
            <a:r>
              <a:rPr lang="en-US" sz="4000" b="1" dirty="0">
                <a:solidFill>
                  <a:srgbClr val="FFFF00"/>
                </a:solidFill>
                <a:effectLst>
                  <a:outerShdw blurRad="38100" dist="38100" dir="2700000" algn="tl">
                    <a:srgbClr val="000000">
                      <a:alpha val="43137"/>
                    </a:srgbClr>
                  </a:outerShdw>
                </a:effectLst>
              </a:rPr>
              <a:t>C</a:t>
            </a:r>
            <a:r>
              <a:rPr lang="en-US" sz="4000" b="1" dirty="0" smtClean="0">
                <a:solidFill>
                  <a:srgbClr val="FFFF00"/>
                </a:solidFill>
                <a:effectLst>
                  <a:outerShdw blurRad="38100" dist="38100" dir="2700000" algn="tl">
                    <a:srgbClr val="000000">
                      <a:alpha val="43137"/>
                    </a:srgbClr>
                  </a:outerShdw>
                </a:effectLst>
              </a:rPr>
              <a:t>ost Insight</a:t>
            </a:r>
          </a:p>
        </p:txBody>
      </p:sp>
      <p:pic>
        <p:nvPicPr>
          <p:cNvPr id="5122" name="Picture 2" descr="C:\Users\Shy\AppData\Local\Microsoft\Windows\Temporary Internet Files\Content.IE5\LCTC7ZWO\MP90044858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318" r="22258"/>
          <a:stretch/>
        </p:blipFill>
        <p:spPr bwMode="auto">
          <a:xfrm>
            <a:off x="0" y="0"/>
            <a:ext cx="3149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498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and Your Application</a:t>
            </a:r>
            <a:endParaRPr lang="en-US" dirty="0"/>
          </a:p>
        </p:txBody>
      </p:sp>
      <p:sp>
        <p:nvSpPr>
          <p:cNvPr id="3" name="Text Placeholder 2"/>
          <p:cNvSpPr>
            <a:spLocks noGrp="1"/>
          </p:cNvSpPr>
          <p:nvPr>
            <p:ph type="body" sz="quarter" idx="10"/>
          </p:nvPr>
        </p:nvSpPr>
        <p:spPr>
          <a:xfrm>
            <a:off x="292608" y="5526410"/>
            <a:ext cx="11375517" cy="984885"/>
          </a:xfrm>
        </p:spPr>
        <p:txBody>
          <a:bodyPr/>
          <a:lstStyle/>
          <a:p>
            <a:r>
              <a:rPr lang="en-US" dirty="0" smtClean="0"/>
              <a:t>Cost is important at every stage of the application lifecycle</a:t>
            </a:r>
          </a:p>
          <a:p>
            <a:r>
              <a:rPr lang="en-US" dirty="0" smtClean="0"/>
              <a:t>For every application type</a:t>
            </a:r>
          </a:p>
        </p:txBody>
      </p:sp>
      <p:graphicFrame>
        <p:nvGraphicFramePr>
          <p:cNvPr id="4" name="Diagram 3"/>
          <p:cNvGraphicFramePr/>
          <p:nvPr>
            <p:extLst>
              <p:ext uri="{D42A27DB-BD31-4B8C-83A1-F6EECF244321}">
                <p14:modId xmlns:p14="http://schemas.microsoft.com/office/powerpoint/2010/main" val="3788096675"/>
              </p:ext>
            </p:extLst>
          </p:nvPr>
        </p:nvGraphicFramePr>
        <p:xfrm>
          <a:off x="1780033" y="568559"/>
          <a:ext cx="8302751" cy="4706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1" name="Picture 7" descr="C:\Users\Shy\AppData\Local\Microsoft\Windows\Temporary Internet Files\Content.IE5\XFG4RLPA\MC90043474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799" y="2012994"/>
            <a:ext cx="1933195" cy="193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187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wipe(down)">
                                      <p:cBhvr>
                                        <p:cTn id="11" dur="500"/>
                                        <p:tgtEl>
                                          <p:spTgt spid="1031"/>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Orientation Strategy</a:t>
            </a:r>
            <a:endParaRPr lang="en-US" dirty="0"/>
          </a:p>
        </p:txBody>
      </p:sp>
      <p:graphicFrame>
        <p:nvGraphicFramePr>
          <p:cNvPr id="4" name="Diagram 3"/>
          <p:cNvGraphicFramePr/>
          <p:nvPr>
            <p:extLst>
              <p:ext uri="{D42A27DB-BD31-4B8C-83A1-F6EECF244321}">
                <p14:modId xmlns:p14="http://schemas.microsoft.com/office/powerpoint/2010/main" val="2572537650"/>
              </p:ext>
            </p:extLst>
          </p:nvPr>
        </p:nvGraphicFramePr>
        <p:xfrm>
          <a:off x="1323832" y="1419368"/>
          <a:ext cx="9921923" cy="1463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1437265486"/>
              </p:ext>
            </p:extLst>
          </p:nvPr>
        </p:nvGraphicFramePr>
        <p:xfrm>
          <a:off x="2561027" y="2347415"/>
          <a:ext cx="8138818" cy="42857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p:cNvGraphicFramePr/>
          <p:nvPr>
            <p:extLst>
              <p:ext uri="{D42A27DB-BD31-4B8C-83A1-F6EECF244321}">
                <p14:modId xmlns:p14="http://schemas.microsoft.com/office/powerpoint/2010/main" val="2572537650"/>
              </p:ext>
            </p:extLst>
          </p:nvPr>
        </p:nvGraphicFramePr>
        <p:xfrm>
          <a:off x="5399603" y="3482452"/>
          <a:ext cx="1781394" cy="5714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1" name="Diagram 20"/>
          <p:cNvGraphicFramePr/>
          <p:nvPr>
            <p:extLst>
              <p:ext uri="{D42A27DB-BD31-4B8C-83A1-F6EECF244321}">
                <p14:modId xmlns:p14="http://schemas.microsoft.com/office/powerpoint/2010/main" val="2572537650"/>
              </p:ext>
            </p:extLst>
          </p:nvPr>
        </p:nvGraphicFramePr>
        <p:xfrm>
          <a:off x="7339860" y="4098876"/>
          <a:ext cx="1781394" cy="57147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2" name="Diagram 21"/>
          <p:cNvGraphicFramePr/>
          <p:nvPr>
            <p:extLst>
              <p:ext uri="{D42A27DB-BD31-4B8C-83A1-F6EECF244321}">
                <p14:modId xmlns:p14="http://schemas.microsoft.com/office/powerpoint/2010/main" val="2572537650"/>
              </p:ext>
            </p:extLst>
          </p:nvPr>
        </p:nvGraphicFramePr>
        <p:xfrm>
          <a:off x="7571871" y="5682016"/>
          <a:ext cx="1781394" cy="57147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3" name="Diagram 22"/>
          <p:cNvGraphicFramePr/>
          <p:nvPr>
            <p:extLst>
              <p:ext uri="{D42A27DB-BD31-4B8C-83A1-F6EECF244321}">
                <p14:modId xmlns:p14="http://schemas.microsoft.com/office/powerpoint/2010/main" val="2572537650"/>
              </p:ext>
            </p:extLst>
          </p:nvPr>
        </p:nvGraphicFramePr>
        <p:xfrm>
          <a:off x="5347287" y="6091449"/>
          <a:ext cx="1781394" cy="57147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4" name="Diagram 23"/>
          <p:cNvGraphicFramePr/>
          <p:nvPr>
            <p:extLst>
              <p:ext uri="{D42A27DB-BD31-4B8C-83A1-F6EECF244321}">
                <p14:modId xmlns:p14="http://schemas.microsoft.com/office/powerpoint/2010/main" val="2572537650"/>
              </p:ext>
            </p:extLst>
          </p:nvPr>
        </p:nvGraphicFramePr>
        <p:xfrm>
          <a:off x="4037101" y="4603843"/>
          <a:ext cx="1781394" cy="57147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pic>
        <p:nvPicPr>
          <p:cNvPr id="10" name="Picture 7" descr="C:\Users\Shy\AppData\Local\Microsoft\Windows\Temporary Internet Files\Content.IE5\XFG4RLPA\MC900434749[1].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677080" y="3521123"/>
            <a:ext cx="1874749" cy="187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62126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E94B733347344DA46F48FFE285E5DF" ma:contentTypeVersion="0" ma:contentTypeDescription="Create a new document." ma:contentTypeScope="" ma:versionID="a8a5d65d982ae61c7a2f88ada629a2d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8DA0BCD-9A6C-4A95-ADAE-0883CB43156E}">
  <ds:schemaRefs>
    <ds:schemaRef ds:uri="http://schemas.microsoft.com/sharepoint/v3/contenttype/forms"/>
  </ds:schemaRefs>
</ds:datastoreItem>
</file>

<file path=customXml/itemProps2.xml><?xml version="1.0" encoding="utf-8"?>
<ds:datastoreItem xmlns:ds="http://schemas.openxmlformats.org/officeDocument/2006/customXml" ds:itemID="{523F11EB-53AE-408D-9D7D-DAE585A76324}">
  <ds:schemaRef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688C00FB-099F-425E-9E80-09CB39617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6940</TotalTime>
  <Words>2847</Words>
  <Application>Microsoft Office PowerPoint</Application>
  <PresentationFormat>Custom</PresentationFormat>
  <Paragraphs>660</Paragraphs>
  <Slides>62</Slides>
  <Notes>38</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TENA11_BreakoutSession_Template_16x9_Final</vt:lpstr>
      <vt:lpstr>White with Consolas font for code slides</vt:lpstr>
      <vt:lpstr>PowerPoint Presentation</vt:lpstr>
      <vt:lpstr>DPA307 - Cost Oriented Development</vt:lpstr>
      <vt:lpstr>PowerPoint Presentation</vt:lpstr>
      <vt:lpstr>Optimizing Resources Usage</vt:lpstr>
      <vt:lpstr>PowerPoint Presentation</vt:lpstr>
      <vt:lpstr>The Cloud Challenge</vt:lpstr>
      <vt:lpstr>Raising to the Challenge</vt:lpstr>
      <vt:lpstr>Cost and Your Application</vt:lpstr>
      <vt:lpstr>Cost Orientation Strategy</vt:lpstr>
      <vt:lpstr>Cost Oriented Requirements</vt:lpstr>
      <vt:lpstr>Cost Oriented Requirements Having the right conversations</vt:lpstr>
      <vt:lpstr>Functional Requirements Putting a cost on business needs</vt:lpstr>
      <vt:lpstr>Non-Functional Requirements</vt:lpstr>
      <vt:lpstr>Non-Functional Requirements Putting a cost on quality attributes</vt:lpstr>
      <vt:lpstr>Non-Functional Requirements Cost-oriented tradeoffs on quality attributes</vt:lpstr>
      <vt:lpstr>Cost Oriented Constraints</vt:lpstr>
      <vt:lpstr>Constraints Putting a cost on things you can’t avoid</vt:lpstr>
      <vt:lpstr>Cost Orientation: Focusing on Value</vt:lpstr>
      <vt:lpstr>Requirements &amp; Cost Key takeaways</vt:lpstr>
      <vt:lpstr>PowerPoint Presentation</vt:lpstr>
      <vt:lpstr>Understanding Your Application Your application’s component utilization characteristics</vt:lpstr>
      <vt:lpstr>Understanding Your Application Computational requirements</vt:lpstr>
      <vt:lpstr>Understanding Your Application Storage requirements</vt:lpstr>
      <vt:lpstr>Understanding Your Application Communication requirements</vt:lpstr>
      <vt:lpstr>Application Cost Analysis A really simplified example</vt:lpstr>
      <vt:lpstr>COA Consideration Known architecture patterns</vt:lpstr>
      <vt:lpstr>SOA and the Cloud</vt:lpstr>
      <vt:lpstr>SOA and the Cloud Rethinking solutions</vt:lpstr>
      <vt:lpstr>Optimizing Compute Resources Guidance</vt:lpstr>
      <vt:lpstr>Architecting Interfaces</vt:lpstr>
      <vt:lpstr>Architecting Interfaces Reduce costs</vt:lpstr>
      <vt:lpstr>Architecting Interfaces Consider the impact of the frameworks you use</vt:lpstr>
      <vt:lpstr>Saving Cost of Content Generation</vt:lpstr>
      <vt:lpstr>Resource Optimization</vt:lpstr>
      <vt:lpstr>More Ways to Save Additional guidance</vt:lpstr>
      <vt:lpstr>Cost Optimization Techniques</vt:lpstr>
      <vt:lpstr>Offloading Work to the Client</vt:lpstr>
      <vt:lpstr>Cost Oriented Architecture Summary</vt:lpstr>
      <vt:lpstr>PowerPoint Presentation</vt:lpstr>
      <vt:lpstr>The Cost of Your Code</vt:lpstr>
      <vt:lpstr>.NET Defers Resource Collection </vt:lpstr>
      <vt:lpstr>Better Ways to Manage Connection Cost</vt:lpstr>
      <vt:lpstr>Cost Oriented Development</vt:lpstr>
      <vt:lpstr>Thinking Outside The Code</vt:lpstr>
      <vt:lpstr>The Cost of Data</vt:lpstr>
      <vt:lpstr>Optimizing Storage Services</vt:lpstr>
      <vt:lpstr>Optimizing Storage Services Guidance</vt:lpstr>
      <vt:lpstr>More Ways to Save Additional guidance</vt:lpstr>
      <vt:lpstr>Optimizing Storage Services Things to avoid</vt:lpstr>
      <vt:lpstr>Optimizing Connectivity Services</vt:lpstr>
      <vt:lpstr>Optimizing Connectivity Services Guidance</vt:lpstr>
      <vt:lpstr>Optimizing Connectivity Services Things to avoid</vt:lpstr>
      <vt:lpstr>The Cost Of Development</vt:lpstr>
      <vt:lpstr>The Cost of QA</vt:lpstr>
      <vt:lpstr>The Cost Of Bugs</vt:lpstr>
      <vt:lpstr>Operation Is Still Very Important Rumors of its demise have been greatly exaggerated </vt:lpstr>
      <vt:lpstr>Avoiding the Dangers of Cost Orientation</vt:lpstr>
      <vt:lpstr>PowerPoint Presentation</vt:lpstr>
      <vt:lpstr>Summary</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DPR307: Cost Oriented Development</dc:title>
  <dc:subject>Microsoft TechEd North America 2011</dc:subject>
  <dc:creator> Shy Cohen; Alon Fliess</dc:creator>
  <cp:keywords>TechEd North America</cp:keywords>
  <dc:description>Template: Jordan Cayabyab
Formatting: 
Event Date: May 16-19, 2011
Event Location: Atlanta
Audience Type:</dc:description>
  <cp:lastModifiedBy>Shows</cp:lastModifiedBy>
  <cp:revision>297</cp:revision>
  <cp:lastPrinted>2010-05-11T05:02:34Z</cp:lastPrinted>
  <dcterms:created xsi:type="dcterms:W3CDTF">2011-03-28T08:41:56Z</dcterms:created>
  <dcterms:modified xsi:type="dcterms:W3CDTF">2011-05-17T17:16:19Z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0x01010092E94B733347344DA46F48FFE285E5DF</vt:lpwstr>
  </property>
</Properties>
</file>