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2" r:id="rId6"/>
    <p:sldMasterId id="2147483754" r:id="rId7"/>
  </p:sldMasterIdLst>
  <p:notesMasterIdLst>
    <p:notesMasterId r:id="rId34"/>
  </p:notesMasterIdLst>
  <p:handoutMasterIdLst>
    <p:handoutMasterId r:id="rId35"/>
  </p:handoutMasterIdLst>
  <p:sldIdLst>
    <p:sldId id="322"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7" r:id="rId29"/>
    <p:sldId id="344" r:id="rId30"/>
    <p:sldId id="345" r:id="rId31"/>
    <p:sldId id="346" r:id="rId32"/>
    <p:sldId id="319"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A1F"/>
    <a:srgbClr val="03C2F1"/>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8:35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9140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29391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39015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90645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59027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72988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898672" eaLnBrk="0" fontAlgn="base" hangingPunct="0">
              <a:lnSpc>
                <a:spcPct val="100000"/>
              </a:lnSpc>
              <a:spcBef>
                <a:spcPct val="30000"/>
              </a:spcBef>
              <a:spcAft>
                <a:spcPct val="0"/>
              </a:spcAft>
              <a:defRPr/>
            </a:pP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445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8:35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spcBef>
                <a:spcPts val="98"/>
              </a:spcBef>
              <a:spcAft>
                <a:spcPts val="98"/>
              </a:spcAft>
              <a:buClr>
                <a:schemeClr val="bg1"/>
              </a:buClr>
            </a:pP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79175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54528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21181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17203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87642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18626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6403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083838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385809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609441" y="2679493"/>
            <a:ext cx="7948130" cy="1006685"/>
          </a:xfrm>
        </p:spPr>
        <p:txBody>
          <a:bodyPr anchor="b" anchorCtr="0"/>
          <a:lstStyle>
            <a:lvl1pPr algn="l">
              <a:lnSpc>
                <a:spcPts val="4000"/>
              </a:lnSpc>
              <a:defRPr sz="36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609443" y="4165393"/>
            <a:ext cx="7935433"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596745" y="1781175"/>
            <a:ext cx="10995336"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96745" y="5076825"/>
            <a:ext cx="10995336"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333153"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srgbClr val="444444"/>
              </a:solidFill>
              <a:latin typeface="Trebuchet MS" pitchFamily="34" charset="0"/>
            </a:endParaRPr>
          </a:p>
        </p:txBody>
      </p:sp>
      <p:sp>
        <p:nvSpPr>
          <p:cNvPr id="14" name="Rectangle 13"/>
          <p:cNvSpPr/>
          <p:nvPr/>
        </p:nvSpPr>
        <p:spPr bwMode="hidden">
          <a:xfrm>
            <a:off x="2" y="6362700"/>
            <a:ext cx="1333153"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srgbClr val="444444"/>
              </a:solidFill>
              <a:latin typeface="Trebuchet MS" pitchFamily="34" charset="0"/>
            </a:endParaRPr>
          </a:p>
        </p:txBody>
      </p:sp>
      <p:sp>
        <p:nvSpPr>
          <p:cNvPr id="19" name="Rectangle 18"/>
          <p:cNvSpPr/>
          <p:nvPr/>
        </p:nvSpPr>
        <p:spPr bwMode="hidden">
          <a:xfrm>
            <a:off x="2" y="6362700"/>
            <a:ext cx="1333153"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a:xfrm>
            <a:off x="9684531" y="2651763"/>
            <a:ext cx="1982720" cy="1487427"/>
          </a:xfrm>
          <a:prstGeom prst="rect">
            <a:avLst/>
          </a:prstGeom>
        </p:spPr>
      </p:pic>
    </p:spTree>
    <p:extLst>
      <p:ext uri="{BB962C8B-B14F-4D97-AF65-F5344CB8AC3E}">
        <p14:creationId xmlns:p14="http://schemas.microsoft.com/office/powerpoint/2010/main" val="270309805"/>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61562"/>
            <a:ext cx="10982641"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609441" y="1280160"/>
            <a:ext cx="10969943"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50746326"/>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2712" y="1241427"/>
            <a:ext cx="5363083"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586166" y="1241425"/>
            <a:ext cx="5363083"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5" name="Title 1"/>
          <p:cNvSpPr>
            <a:spLocks noGrp="1"/>
          </p:cNvSpPr>
          <p:nvPr>
            <p:ph type="title" hasCustomPrompt="1"/>
          </p:nvPr>
        </p:nvSpPr>
        <p:spPr>
          <a:xfrm>
            <a:off x="567724" y="261562"/>
            <a:ext cx="10982641"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74668762"/>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202712" y="1237786"/>
            <a:ext cx="5363083"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586166" y="1237786"/>
            <a:ext cx="5363083"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609441" y="6172200"/>
            <a:ext cx="10969943"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13"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990342" y="6429375"/>
            <a:ext cx="2513945"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defTabSz="914400" fontAlgn="base">
              <a:spcBef>
                <a:spcPct val="0"/>
              </a:spcBef>
              <a:spcAft>
                <a:spcPct val="0"/>
              </a:spcAft>
            </a:pPr>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579815" y="4270919"/>
            <a:ext cx="11014382"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567724" y="261562"/>
            <a:ext cx="10982641"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2437767" y="6428235"/>
            <a:ext cx="1218884"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914400"/>
            <a:fld id="{718DB286-FF79-4BB2-AAE8-04B104D0A731}" type="datetime1">
              <a:rPr>
                <a:solidFill>
                  <a:srgbClr val="000000">
                    <a:lumMod val="60000"/>
                    <a:lumOff val="40000"/>
                  </a:srgbClr>
                </a:solidFill>
              </a:rPr>
              <a:pPr defTabSz="914400"/>
              <a:t>5/15/2011</a:t>
            </a:fld>
            <a:endParaRPr dirty="0">
              <a:solidFill>
                <a:srgbClr val="000000">
                  <a:lumMod val="60000"/>
                  <a:lumOff val="40000"/>
                </a:srgbClr>
              </a:solidFill>
            </a:endParaRPr>
          </a:p>
        </p:txBody>
      </p:sp>
    </p:spTree>
    <p:extLst>
      <p:ext uri="{BB962C8B-B14F-4D97-AF65-F5344CB8AC3E}">
        <p14:creationId xmlns:p14="http://schemas.microsoft.com/office/powerpoint/2010/main" val="432387579"/>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966032"/>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609441" y="6172200"/>
            <a:ext cx="10969943"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8"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2573431447"/>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609441" y="457200"/>
            <a:ext cx="487553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9"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990342" y="6429375"/>
            <a:ext cx="2513945"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defTabSz="914400" fontAlgn="base">
              <a:spcBef>
                <a:spcPct val="0"/>
              </a:spcBef>
              <a:spcAft>
                <a:spcPct val="0"/>
              </a:spcAft>
            </a:pPr>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2437767" y="6428235"/>
            <a:ext cx="1218884"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914400"/>
            <a:fld id="{5EC22BE8-83F9-4C18-8DAB-5390261EDED8}" type="datetime1">
              <a:rPr>
                <a:solidFill>
                  <a:srgbClr val="000000">
                    <a:lumMod val="60000"/>
                    <a:lumOff val="40000"/>
                  </a:srgbClr>
                </a:solidFill>
              </a:rPr>
              <a:pPr defTabSz="914400"/>
              <a:t>5/15/2011</a:t>
            </a:fld>
            <a:endParaRPr dirty="0">
              <a:solidFill>
                <a:srgbClr val="000000">
                  <a:lumMod val="60000"/>
                  <a:lumOff val="40000"/>
                </a:srgbClr>
              </a:solidFill>
            </a:endParaRPr>
          </a:p>
        </p:txBody>
      </p:sp>
    </p:spTree>
    <p:extLst>
      <p:ext uri="{BB962C8B-B14F-4D97-AF65-F5344CB8AC3E}">
        <p14:creationId xmlns:p14="http://schemas.microsoft.com/office/powerpoint/2010/main" val="190385618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609441" y="457200"/>
            <a:ext cx="487553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8"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990342" y="6429375"/>
            <a:ext cx="2513945"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defTabSz="914400" fontAlgn="base">
              <a:spcBef>
                <a:spcPct val="0"/>
              </a:spcBef>
              <a:spcAft>
                <a:spcPct val="0"/>
              </a:spcAft>
            </a:pPr>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2437767" y="6428235"/>
            <a:ext cx="1218884"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914400"/>
            <a:fld id="{D72DF531-3468-4E88-943B-AD2ADAEBFE57}" type="datetime1">
              <a:rPr>
                <a:solidFill>
                  <a:srgbClr val="000000">
                    <a:lumMod val="60000"/>
                    <a:lumOff val="40000"/>
                  </a:srgbClr>
                </a:solidFill>
              </a:rPr>
              <a:pPr defTabSz="914400"/>
              <a:t>5/15/2011</a:t>
            </a:fld>
            <a:endParaRPr dirty="0">
              <a:solidFill>
                <a:srgbClr val="000000">
                  <a:lumMod val="60000"/>
                  <a:lumOff val="40000"/>
                </a:srgbClr>
              </a:solidFill>
            </a:endParaRPr>
          </a:p>
        </p:txBody>
      </p:sp>
    </p:spTree>
    <p:extLst>
      <p:ext uri="{BB962C8B-B14F-4D97-AF65-F5344CB8AC3E}">
        <p14:creationId xmlns:p14="http://schemas.microsoft.com/office/powerpoint/2010/main" val="2503110436"/>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609441" y="457200"/>
            <a:ext cx="487553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8"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990342" y="6429375"/>
            <a:ext cx="2513945"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defTabSz="914400" fontAlgn="base">
              <a:spcBef>
                <a:spcPct val="0"/>
              </a:spcBef>
              <a:spcAft>
                <a:spcPct val="0"/>
              </a:spcAft>
            </a:pPr>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2437767" y="6428235"/>
            <a:ext cx="1218884"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914400"/>
            <a:fld id="{2E81D4E3-FF1C-447C-90A3-895A8C5392F1}" type="datetime1">
              <a:rPr>
                <a:solidFill>
                  <a:srgbClr val="000000">
                    <a:lumMod val="60000"/>
                    <a:lumOff val="40000"/>
                  </a:srgbClr>
                </a:solidFill>
              </a:rPr>
              <a:pPr defTabSz="914400"/>
              <a:t>5/15/2011</a:t>
            </a:fld>
            <a:endParaRPr dirty="0">
              <a:solidFill>
                <a:srgbClr val="000000">
                  <a:lumMod val="60000"/>
                  <a:lumOff val="40000"/>
                </a:srgbClr>
              </a:solidFill>
            </a:endParaRPr>
          </a:p>
        </p:txBody>
      </p:sp>
    </p:spTree>
    <p:extLst>
      <p:ext uri="{BB962C8B-B14F-4D97-AF65-F5344CB8AC3E}">
        <p14:creationId xmlns:p14="http://schemas.microsoft.com/office/powerpoint/2010/main" val="125745850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609441" y="457200"/>
            <a:ext cx="487553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8"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990342" y="6429375"/>
            <a:ext cx="2513945"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defTabSz="914400" fontAlgn="base">
              <a:spcBef>
                <a:spcPct val="0"/>
              </a:spcBef>
              <a:spcAft>
                <a:spcPct val="0"/>
              </a:spcAft>
            </a:pPr>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2437767" y="6428235"/>
            <a:ext cx="1218884"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914400"/>
            <a:fld id="{BF957C7E-C7E7-40ED-8DBB-CAEED742A383}" type="datetime1">
              <a:rPr>
                <a:solidFill>
                  <a:srgbClr val="000000">
                    <a:lumMod val="60000"/>
                    <a:lumOff val="40000"/>
                  </a:srgbClr>
                </a:solidFill>
              </a:rPr>
              <a:pPr defTabSz="914400"/>
              <a:t>5/15/2011</a:t>
            </a:fld>
            <a:endParaRPr dirty="0">
              <a:solidFill>
                <a:srgbClr val="000000">
                  <a:lumMod val="60000"/>
                  <a:lumOff val="40000"/>
                </a:srgbClr>
              </a:solidFill>
            </a:endParaRPr>
          </a:p>
        </p:txBody>
      </p:sp>
    </p:spTree>
    <p:extLst>
      <p:ext uri="{BB962C8B-B14F-4D97-AF65-F5344CB8AC3E}">
        <p14:creationId xmlns:p14="http://schemas.microsoft.com/office/powerpoint/2010/main" val="2817331191"/>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609441" y="457200"/>
            <a:ext cx="487553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10921188" y="6226686"/>
            <a:ext cx="763834" cy="573025"/>
          </a:xfrm>
          <a:prstGeom prst="rect">
            <a:avLst/>
          </a:prstGeom>
        </p:spPr>
      </p:pic>
      <p:sp>
        <p:nvSpPr>
          <p:cNvPr id="6" name="Slide Number Placeholder 5"/>
          <p:cNvSpPr>
            <a:spLocks noGrp="1"/>
          </p:cNvSpPr>
          <p:nvPr>
            <p:ph type="sldNum" sz="quarter" idx="4"/>
          </p:nvPr>
        </p:nvSpPr>
        <p:spPr>
          <a:xfrm>
            <a:off x="580565" y="6431530"/>
            <a:ext cx="347042"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pPr defTabSz="914400" fontAlgn="base">
              <a:spcBef>
                <a:spcPct val="0"/>
              </a:spcBef>
              <a:spcAft>
                <a:spcPct val="0"/>
              </a:spcAft>
            </a:pPr>
            <a:fld id="{DBD5246C-868F-410A-AE52-FE248EDADC46}" type="slidenum">
              <a:rPr lang="en-US" smtClean="0">
                <a:solidFill>
                  <a:srgbClr val="000000">
                    <a:lumMod val="60000"/>
                    <a:lumOff val="40000"/>
                  </a:srgbClr>
                </a:solidFill>
              </a:rPr>
              <a:pPr defTabSz="914400" fontAlgn="base">
                <a:spcBef>
                  <a:spcPct val="0"/>
                </a:spcBef>
                <a:spcAft>
                  <a:spcPct val="0"/>
                </a:spcAft>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990342" y="6429375"/>
            <a:ext cx="2513945"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defTabSz="914400" fontAlgn="base">
              <a:spcBef>
                <a:spcPct val="0"/>
              </a:spcBef>
              <a:spcAft>
                <a:spcPct val="0"/>
              </a:spcAft>
            </a:pPr>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2437767" y="6428235"/>
            <a:ext cx="1218884"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914400"/>
            <a:fld id="{3ABA7141-3D1C-4B71-8E8A-1A5A719C17C1}" type="datetime1">
              <a:rPr>
                <a:solidFill>
                  <a:srgbClr val="000000">
                    <a:lumMod val="60000"/>
                    <a:lumOff val="40000"/>
                  </a:srgbClr>
                </a:solidFill>
              </a:rPr>
              <a:pPr defTabSz="914400"/>
              <a:t>5/15/2011</a:t>
            </a:fld>
            <a:endParaRPr dirty="0">
              <a:solidFill>
                <a:srgbClr val="000000">
                  <a:lumMod val="60000"/>
                  <a:lumOff val="40000"/>
                </a:srgbClr>
              </a:solidFill>
            </a:endParaRPr>
          </a:p>
        </p:txBody>
      </p:sp>
    </p:spTree>
    <p:extLst>
      <p:ext uri="{BB962C8B-B14F-4D97-AF65-F5344CB8AC3E}">
        <p14:creationId xmlns:p14="http://schemas.microsoft.com/office/powerpoint/2010/main" val="517307636"/>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08110668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110824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884195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6111887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490507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4412790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4919525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81480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51106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39711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08560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989282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7615837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9498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959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74271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7845574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40660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981354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41" r:id="rId17"/>
    <p:sldLayoutId id="2147483703" r:id="rId18"/>
    <p:sldLayoutId id="2147483704"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609441" y="261562"/>
            <a:ext cx="10969943"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609441" y="1280163"/>
            <a:ext cx="10969943" cy="469497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Tree>
    <p:extLst>
      <p:ext uri="{BB962C8B-B14F-4D97-AF65-F5344CB8AC3E}">
        <p14:creationId xmlns:p14="http://schemas.microsoft.com/office/powerpoint/2010/main" val="1265401913"/>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1432348"/>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www.iasaglobal.org/" TargetMode="External"/><Relationship Id="rId2" Type="http://schemas.openxmlformats.org/officeDocument/2006/relationships/image" Target="../media/image36.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3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useo Sans For Dell" charset="0"/>
              </a:rPr>
              <a:t>Adapt or Perish: How 2012 Will Change IT Architecture</a:t>
            </a:r>
            <a:endParaRPr lang="en-US" dirty="0"/>
          </a:p>
        </p:txBody>
      </p:sp>
      <p:sp>
        <p:nvSpPr>
          <p:cNvPr id="3" name="Subtitle 2"/>
          <p:cNvSpPr>
            <a:spLocks noGrp="1"/>
          </p:cNvSpPr>
          <p:nvPr>
            <p:ph type="subTitle" idx="1"/>
          </p:nvPr>
        </p:nvSpPr>
        <p:spPr/>
        <p:txBody>
          <a:bodyPr/>
          <a:lstStyle/>
          <a:p>
            <a:pPr>
              <a:spcBef>
                <a:spcPts val="800"/>
              </a:spcBef>
            </a:pPr>
            <a:r>
              <a:rPr lang="en-US" dirty="0"/>
              <a:t>Angela </a:t>
            </a:r>
            <a:r>
              <a:rPr lang="en-US" dirty="0" err="1" smtClean="0"/>
              <a:t>Yochem</a:t>
            </a:r>
            <a:r>
              <a:rPr lang="en-US" dirty="0" smtClean="0"/>
              <a:t/>
            </a:r>
            <a:br>
              <a:rPr lang="en-US" dirty="0" smtClean="0"/>
            </a:br>
            <a:r>
              <a:rPr lang="en-US" dirty="0" smtClean="0"/>
              <a:t>Business </a:t>
            </a:r>
            <a:r>
              <a:rPr lang="en-US" dirty="0"/>
              <a:t>Information </a:t>
            </a:r>
            <a:r>
              <a:rPr lang="en-US" dirty="0" smtClean="0"/>
              <a:t>Executive</a:t>
            </a:r>
            <a:br>
              <a:rPr lang="en-US" dirty="0" smtClean="0"/>
            </a:br>
            <a:r>
              <a:rPr lang="en-US" dirty="0" smtClean="0"/>
              <a:t>Dell</a:t>
            </a:r>
            <a:endParaRPr lang="en-US" dirty="0"/>
          </a:p>
          <a:p>
            <a:endParaRPr lang="en-US" dirty="0"/>
          </a:p>
        </p:txBody>
      </p:sp>
      <p:sp>
        <p:nvSpPr>
          <p:cNvPr id="6" name="Text Placeholder 5"/>
          <p:cNvSpPr>
            <a:spLocks noGrp="1"/>
          </p:cNvSpPr>
          <p:nvPr>
            <p:ph type="body" sz="quarter" idx="10"/>
          </p:nvPr>
        </p:nvSpPr>
        <p:spPr/>
        <p:txBody>
          <a:bodyPr/>
          <a:lstStyle/>
          <a:p>
            <a:r>
              <a:rPr lang="en-US" dirty="0" smtClean="0"/>
              <a:t>DPR310</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180" t="5059" r="13251" b="4618"/>
          <a:stretch/>
        </p:blipFill>
        <p:spPr>
          <a:xfrm>
            <a:off x="585839" y="0"/>
            <a:ext cx="5794635" cy="6906013"/>
          </a:xfrm>
        </p:spPr>
      </p:pic>
      <p:sp>
        <p:nvSpPr>
          <p:cNvPr id="9" name="TextBox 8"/>
          <p:cNvSpPr txBox="1"/>
          <p:nvPr/>
        </p:nvSpPr>
        <p:spPr>
          <a:xfrm>
            <a:off x="6956036" y="656240"/>
            <a:ext cx="5232789"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Security considerations continue to evolve</a:t>
            </a:r>
          </a:p>
        </p:txBody>
      </p:sp>
    </p:spTree>
    <p:extLst>
      <p:ext uri="{BB962C8B-B14F-4D97-AF65-F5344CB8AC3E}">
        <p14:creationId xmlns:p14="http://schemas.microsoft.com/office/powerpoint/2010/main" val="3196300600"/>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038" t="-2146" r="4304" b="10801"/>
          <a:stretch/>
        </p:blipFill>
        <p:spPr>
          <a:xfrm>
            <a:off x="2225894" y="987526"/>
            <a:ext cx="7425918" cy="5723113"/>
          </a:xfrm>
        </p:spPr>
      </p:pic>
      <p:sp>
        <p:nvSpPr>
          <p:cNvPr id="6" name="TextBox 5"/>
          <p:cNvSpPr txBox="1"/>
          <p:nvPr/>
        </p:nvSpPr>
        <p:spPr>
          <a:xfrm>
            <a:off x="6424880" y="408439"/>
            <a:ext cx="4395520"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444444">
                    <a:lumMod val="50000"/>
                  </a:srgbClr>
                </a:solidFill>
              </a:rPr>
              <a:t>Economic conditions will remain volatile</a:t>
            </a:r>
          </a:p>
        </p:txBody>
      </p:sp>
    </p:spTree>
    <p:extLst>
      <p:ext uri="{BB962C8B-B14F-4D97-AF65-F5344CB8AC3E}">
        <p14:creationId xmlns:p14="http://schemas.microsoft.com/office/powerpoint/2010/main" val="108941516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6652"/>
          <a:stretch/>
        </p:blipFill>
        <p:spPr>
          <a:xfrm>
            <a:off x="6444253" y="0"/>
            <a:ext cx="4901851" cy="6841666"/>
          </a:xfrm>
        </p:spPr>
      </p:pic>
      <p:sp>
        <p:nvSpPr>
          <p:cNvPr id="5" name="Rectangle 4"/>
          <p:cNvSpPr/>
          <p:nvPr/>
        </p:nvSpPr>
        <p:spPr>
          <a:xfrm>
            <a:off x="546397" y="2072973"/>
            <a:ext cx="5740104" cy="1421928"/>
          </a:xfrm>
          <a:prstGeom prst="rect">
            <a:avLst/>
          </a:prstGeom>
        </p:spPr>
        <p:txBody>
          <a:bodyPr wrap="square">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Plan for change in the role of the architect and the practice of architecture</a:t>
            </a:r>
          </a:p>
        </p:txBody>
      </p:sp>
    </p:spTree>
    <p:extLst>
      <p:ext uri="{BB962C8B-B14F-4D97-AF65-F5344CB8AC3E}">
        <p14:creationId xmlns:p14="http://schemas.microsoft.com/office/powerpoint/2010/main" val="378675217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81" r="6129"/>
          <a:stretch/>
        </p:blipFill>
        <p:spPr>
          <a:xfrm>
            <a:off x="0" y="-84841"/>
            <a:ext cx="12299341" cy="9224391"/>
          </a:xfrm>
          <a:prstGeom prst="rect">
            <a:avLst/>
          </a:prstGeom>
        </p:spPr>
      </p:pic>
      <p:sp>
        <p:nvSpPr>
          <p:cNvPr id="3" name="Content Placeholder 2"/>
          <p:cNvSpPr>
            <a:spLocks noGrp="1"/>
          </p:cNvSpPr>
          <p:nvPr>
            <p:ph sz="half" idx="1"/>
          </p:nvPr>
        </p:nvSpPr>
        <p:spPr>
          <a:xfrm>
            <a:off x="4434223" y="523414"/>
            <a:ext cx="7691568" cy="1699523"/>
          </a:xfrm>
        </p:spPr>
        <p:txBody>
          <a:bodyPr>
            <a:normAutofit/>
          </a:bodyPr>
          <a:lstStyle/>
          <a:p>
            <a:pPr marL="0" indent="0">
              <a:buNone/>
            </a:pPr>
            <a:r>
              <a:rPr lang="en-US" sz="3200" dirty="0" smtClean="0"/>
              <a:t>The re-emergence of the “lone architect”</a:t>
            </a:r>
            <a:endParaRPr lang="en-US" sz="3200" dirty="0"/>
          </a:p>
        </p:txBody>
      </p:sp>
    </p:spTree>
    <p:extLst>
      <p:ext uri="{BB962C8B-B14F-4D97-AF65-F5344CB8AC3E}">
        <p14:creationId xmlns:p14="http://schemas.microsoft.com/office/powerpoint/2010/main" val="277263903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600" r="6374"/>
          <a:stretch/>
        </p:blipFill>
        <p:spPr>
          <a:xfrm>
            <a:off x="0" y="-239114"/>
            <a:ext cx="12196702" cy="9165027"/>
          </a:xfrm>
        </p:spPr>
      </p:pic>
      <p:sp>
        <p:nvSpPr>
          <p:cNvPr id="5" name="TextBox 4"/>
          <p:cNvSpPr txBox="1"/>
          <p:nvPr/>
        </p:nvSpPr>
        <p:spPr>
          <a:xfrm>
            <a:off x="84055" y="141887"/>
            <a:ext cx="4581316" cy="5909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600" dirty="0" smtClean="0">
                <a:solidFill>
                  <a:srgbClr val="FFFFFF">
                    <a:lumMod val="75000"/>
                  </a:srgbClr>
                </a:solidFill>
                <a:latin typeface="Cooper Black" pitchFamily="18" charset="0"/>
              </a:rPr>
              <a:t>BUSINESS</a:t>
            </a:r>
          </a:p>
        </p:txBody>
      </p:sp>
      <p:sp>
        <p:nvSpPr>
          <p:cNvPr id="6" name="TextBox 5"/>
          <p:cNvSpPr txBox="1"/>
          <p:nvPr/>
        </p:nvSpPr>
        <p:spPr>
          <a:xfrm>
            <a:off x="9575935" y="141887"/>
            <a:ext cx="2248628" cy="590931"/>
          </a:xfrm>
          <a:prstGeom prst="rect">
            <a:avLst/>
          </a:prstGeom>
          <a:noFill/>
        </p:spPr>
        <p:txBody>
          <a:bodyPr wrap="square" rtlCol="0">
            <a:spAutoFit/>
          </a:bodyPr>
          <a:lstStyle/>
          <a:p>
            <a:pPr algn="r" defTabSz="914400" fontAlgn="base">
              <a:lnSpc>
                <a:spcPct val="90000"/>
              </a:lnSpc>
              <a:spcBef>
                <a:spcPts val="100"/>
              </a:spcBef>
              <a:spcAft>
                <a:spcPts val="100"/>
              </a:spcAft>
              <a:buClr>
                <a:srgbClr val="0085C3"/>
              </a:buClr>
            </a:pPr>
            <a:r>
              <a:rPr lang="en-US" sz="3600" dirty="0" smtClean="0">
                <a:solidFill>
                  <a:srgbClr val="FFFFFF">
                    <a:lumMod val="75000"/>
                  </a:srgbClr>
                </a:solidFill>
                <a:latin typeface="Cooper Black" pitchFamily="18" charset="0"/>
              </a:rPr>
              <a:t>IT</a:t>
            </a:r>
          </a:p>
        </p:txBody>
      </p:sp>
      <p:sp>
        <p:nvSpPr>
          <p:cNvPr id="7" name="Rectangle 6"/>
          <p:cNvSpPr/>
          <p:nvPr/>
        </p:nvSpPr>
        <p:spPr>
          <a:xfrm>
            <a:off x="5" y="5082732"/>
            <a:ext cx="4171946" cy="1396901"/>
          </a:xfrm>
          <a:prstGeom prst="rect">
            <a:avLst/>
          </a:prstGeom>
          <a:solidFill>
            <a:srgbClr val="FFFFFF">
              <a:alpha val="74902"/>
            </a:srgbClr>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sp>
        <p:nvSpPr>
          <p:cNvPr id="8" name="TextBox 7"/>
          <p:cNvSpPr txBox="1"/>
          <p:nvPr/>
        </p:nvSpPr>
        <p:spPr>
          <a:xfrm>
            <a:off x="271884" y="5452590"/>
            <a:ext cx="5527442"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444444">
                    <a:lumMod val="50000"/>
                  </a:srgbClr>
                </a:solidFill>
              </a:rPr>
              <a:t>Shifting alignment</a:t>
            </a:r>
          </a:p>
        </p:txBody>
      </p:sp>
    </p:spTree>
    <p:extLst>
      <p:ext uri="{BB962C8B-B14F-4D97-AF65-F5344CB8AC3E}">
        <p14:creationId xmlns:p14="http://schemas.microsoft.com/office/powerpoint/2010/main" val="1119385470"/>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6436" y="2529877"/>
            <a:ext cx="2201267" cy="2890210"/>
          </a:xfrm>
          <a:prstGeom prst="rect">
            <a:avLst/>
          </a:prstGeom>
          <a:solidFill>
            <a:srgbClr val="0085C3"/>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0281" t="25331" r="24980" b="49948"/>
          <a:stretch/>
        </p:blipFill>
        <p:spPr>
          <a:xfrm>
            <a:off x="746423" y="2614048"/>
            <a:ext cx="1461292" cy="1859770"/>
          </a:xfrm>
          <a:ln>
            <a:solidFill>
              <a:schemeClr val="tx2"/>
            </a:solidFill>
          </a:ln>
        </p:spPr>
      </p:pic>
      <p:sp>
        <p:nvSpPr>
          <p:cNvPr id="18" name="TextBox 17"/>
          <p:cNvSpPr txBox="1"/>
          <p:nvPr/>
        </p:nvSpPr>
        <p:spPr>
          <a:xfrm>
            <a:off x="549264" y="4606217"/>
            <a:ext cx="1855611" cy="341632"/>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dirty="0" smtClean="0">
                <a:solidFill>
                  <a:srgbClr val="FFFFFF"/>
                </a:solidFill>
              </a:rPr>
              <a:t>Design</a:t>
            </a:r>
          </a:p>
        </p:txBody>
      </p:sp>
      <p:grpSp>
        <p:nvGrpSpPr>
          <p:cNvPr id="30" name="Group 29"/>
          <p:cNvGrpSpPr/>
          <p:nvPr/>
        </p:nvGrpSpPr>
        <p:grpSpPr>
          <a:xfrm>
            <a:off x="2675143" y="2529877"/>
            <a:ext cx="2201267" cy="2890210"/>
            <a:chOff x="1991114" y="1322546"/>
            <a:chExt cx="1651380" cy="2890210"/>
          </a:xfrm>
        </p:grpSpPr>
        <p:sp>
          <p:nvSpPr>
            <p:cNvPr id="20" name="Rectangle 19"/>
            <p:cNvSpPr/>
            <p:nvPr/>
          </p:nvSpPr>
          <p:spPr>
            <a:xfrm>
              <a:off x="1991114" y="1322546"/>
              <a:ext cx="1651380" cy="2890210"/>
            </a:xfrm>
            <a:prstGeom prst="rect">
              <a:avLst/>
            </a:prstGeom>
            <a:solidFill>
              <a:srgbClr val="F2AF00"/>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50000" r="75489" b="25000"/>
            <a:stretch/>
          </p:blipFill>
          <p:spPr>
            <a:xfrm>
              <a:off x="2276417" y="1403047"/>
              <a:ext cx="1080774" cy="1871449"/>
            </a:xfrm>
            <a:prstGeom prst="rect">
              <a:avLst/>
            </a:prstGeom>
            <a:ln>
              <a:solidFill>
                <a:schemeClr val="tx2"/>
              </a:solidFill>
            </a:ln>
          </p:spPr>
        </p:pic>
        <p:sp>
          <p:nvSpPr>
            <p:cNvPr id="24" name="TextBox 23"/>
            <p:cNvSpPr txBox="1"/>
            <p:nvPr/>
          </p:nvSpPr>
          <p:spPr>
            <a:xfrm>
              <a:off x="2120768" y="3399817"/>
              <a:ext cx="1392071" cy="590931"/>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dirty="0" smtClean="0">
                  <a:solidFill>
                    <a:srgbClr val="FFFFFF"/>
                  </a:solidFill>
                </a:rPr>
                <a:t>Quality Attributes</a:t>
              </a:r>
            </a:p>
          </p:txBody>
        </p:sp>
      </p:grpSp>
      <p:grpSp>
        <p:nvGrpSpPr>
          <p:cNvPr id="29" name="Group 28"/>
          <p:cNvGrpSpPr/>
          <p:nvPr/>
        </p:nvGrpSpPr>
        <p:grpSpPr>
          <a:xfrm>
            <a:off x="4982947" y="2529877"/>
            <a:ext cx="2201267" cy="2890210"/>
            <a:chOff x="3753951" y="1322546"/>
            <a:chExt cx="1651380" cy="2890210"/>
          </a:xfrm>
        </p:grpSpPr>
        <p:sp>
          <p:nvSpPr>
            <p:cNvPr id="21" name="Rectangle 20"/>
            <p:cNvSpPr/>
            <p:nvPr/>
          </p:nvSpPr>
          <p:spPr>
            <a:xfrm>
              <a:off x="3753951" y="1322546"/>
              <a:ext cx="1651380" cy="2890210"/>
            </a:xfrm>
            <a:prstGeom prst="rect">
              <a:avLst/>
            </a:prstGeom>
            <a:solidFill>
              <a:srgbClr val="7AB800"/>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25000" t="25331" r="50000" b="49948"/>
            <a:stretch/>
          </p:blipFill>
          <p:spPr bwMode="auto">
            <a:xfrm>
              <a:off x="4025731" y="1412406"/>
              <a:ext cx="1107820" cy="1859770"/>
            </a:xfrm>
            <a:prstGeom prst="rect">
              <a:avLst/>
            </a:prstGeom>
            <a:noFill/>
            <a:ln w="9525">
              <a:solidFill>
                <a:schemeClr val="tx2"/>
              </a:solidFill>
              <a:miter lim="800000"/>
              <a:headEnd/>
              <a:tailEnd/>
            </a:ln>
          </p:spPr>
        </p:pic>
        <p:sp>
          <p:nvSpPr>
            <p:cNvPr id="25" name="TextBox 24"/>
            <p:cNvSpPr txBox="1"/>
            <p:nvPr/>
          </p:nvSpPr>
          <p:spPr>
            <a:xfrm>
              <a:off x="3753951" y="3399817"/>
              <a:ext cx="1651380" cy="341632"/>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dirty="0" smtClean="0">
                  <a:solidFill>
                    <a:srgbClr val="FFFFFF"/>
                  </a:solidFill>
                </a:rPr>
                <a:t>IT Environment</a:t>
              </a:r>
            </a:p>
          </p:txBody>
        </p:sp>
      </p:grpSp>
      <p:grpSp>
        <p:nvGrpSpPr>
          <p:cNvPr id="28" name="Group 27"/>
          <p:cNvGrpSpPr/>
          <p:nvPr/>
        </p:nvGrpSpPr>
        <p:grpSpPr>
          <a:xfrm>
            <a:off x="7296102" y="2522846"/>
            <a:ext cx="2201267" cy="2924537"/>
            <a:chOff x="5583865" y="1315510"/>
            <a:chExt cx="1651380" cy="2924537"/>
          </a:xfrm>
        </p:grpSpPr>
        <p:sp>
          <p:nvSpPr>
            <p:cNvPr id="22" name="Rectangle 21"/>
            <p:cNvSpPr/>
            <p:nvPr/>
          </p:nvSpPr>
          <p:spPr>
            <a:xfrm>
              <a:off x="5583865" y="1315510"/>
              <a:ext cx="1651380" cy="2890210"/>
            </a:xfrm>
            <a:prstGeom prst="rect">
              <a:avLst/>
            </a:prstGeom>
            <a:solidFill>
              <a:srgbClr val="DC5034"/>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0004" t="75281" r="24953"/>
            <a:stretch/>
          </p:blipFill>
          <p:spPr>
            <a:xfrm>
              <a:off x="5857439" y="1403046"/>
              <a:ext cx="1104231" cy="1850414"/>
            </a:xfrm>
            <a:prstGeom prst="rect">
              <a:avLst/>
            </a:prstGeom>
            <a:ln>
              <a:solidFill>
                <a:schemeClr val="tx2"/>
              </a:solidFill>
            </a:ln>
          </p:spPr>
        </p:pic>
        <p:sp>
          <p:nvSpPr>
            <p:cNvPr id="26" name="TextBox 25"/>
            <p:cNvSpPr txBox="1"/>
            <p:nvPr/>
          </p:nvSpPr>
          <p:spPr>
            <a:xfrm>
              <a:off x="5583865" y="3399817"/>
              <a:ext cx="1651380" cy="840230"/>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dirty="0" smtClean="0">
                  <a:solidFill>
                    <a:srgbClr val="FFFFFF"/>
                  </a:solidFill>
                </a:rPr>
                <a:t>Business Technology Alignment</a:t>
              </a:r>
            </a:p>
          </p:txBody>
        </p:sp>
      </p:grpSp>
      <p:grpSp>
        <p:nvGrpSpPr>
          <p:cNvPr id="19" name="Group 18"/>
          <p:cNvGrpSpPr/>
          <p:nvPr/>
        </p:nvGrpSpPr>
        <p:grpSpPr>
          <a:xfrm>
            <a:off x="9613717" y="2514111"/>
            <a:ext cx="2201267" cy="2890210"/>
            <a:chOff x="7290996" y="1322546"/>
            <a:chExt cx="1651380" cy="2890210"/>
          </a:xfrm>
        </p:grpSpPr>
        <p:sp>
          <p:nvSpPr>
            <p:cNvPr id="23" name="Rectangle 22"/>
            <p:cNvSpPr/>
            <p:nvPr/>
          </p:nvSpPr>
          <p:spPr>
            <a:xfrm>
              <a:off x="7290996" y="1322546"/>
              <a:ext cx="1651380" cy="2890210"/>
            </a:xfrm>
            <a:prstGeom prst="rect">
              <a:avLst/>
            </a:prstGeom>
            <a:solidFill>
              <a:srgbClr val="6E2585"/>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5000" t="75128" r="50000"/>
            <a:stretch/>
          </p:blipFill>
          <p:spPr>
            <a:xfrm>
              <a:off x="7565518" y="1403047"/>
              <a:ext cx="1102335" cy="1861867"/>
            </a:xfrm>
            <a:prstGeom prst="rect">
              <a:avLst/>
            </a:prstGeom>
            <a:ln>
              <a:solidFill>
                <a:schemeClr val="tx2"/>
              </a:solidFill>
            </a:ln>
          </p:spPr>
        </p:pic>
        <p:sp>
          <p:nvSpPr>
            <p:cNvPr id="27" name="TextBox 26"/>
            <p:cNvSpPr txBox="1"/>
            <p:nvPr/>
          </p:nvSpPr>
          <p:spPr>
            <a:xfrm>
              <a:off x="7420650" y="3399817"/>
              <a:ext cx="1392071" cy="590931"/>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dirty="0" smtClean="0">
                  <a:solidFill>
                    <a:srgbClr val="FFFFFF"/>
                  </a:solidFill>
                </a:rPr>
                <a:t>Human Dynamics</a:t>
              </a:r>
            </a:p>
          </p:txBody>
        </p:sp>
      </p:grpSp>
      <p:sp>
        <p:nvSpPr>
          <p:cNvPr id="31" name="TextBox 30"/>
          <p:cNvSpPr txBox="1"/>
          <p:nvPr/>
        </p:nvSpPr>
        <p:spPr>
          <a:xfrm>
            <a:off x="2059493" y="583324"/>
            <a:ext cx="9853601" cy="757130"/>
          </a:xfrm>
          <a:prstGeom prst="rect">
            <a:avLst/>
          </a:prstGeom>
          <a:noFill/>
        </p:spPr>
        <p:txBody>
          <a:bodyPr wrap="square" rtlCol="0">
            <a:spAutoFit/>
          </a:bodyPr>
          <a:lstStyle/>
          <a:p>
            <a:pPr algn="r" defTabSz="914400" fontAlgn="base">
              <a:lnSpc>
                <a:spcPct val="90000"/>
              </a:lnSpc>
              <a:spcBef>
                <a:spcPts val="100"/>
              </a:spcBef>
              <a:spcAft>
                <a:spcPts val="100"/>
              </a:spcAft>
              <a:buClr>
                <a:srgbClr val="0085C3"/>
              </a:buClr>
            </a:pPr>
            <a:r>
              <a:rPr lang="en-US" sz="4800" dirty="0" smtClean="0">
                <a:solidFill>
                  <a:srgbClr val="000000"/>
                </a:solidFill>
              </a:rPr>
              <a:t>Architect Capabilities must evolve</a:t>
            </a:r>
          </a:p>
        </p:txBody>
      </p:sp>
      <p:sp>
        <p:nvSpPr>
          <p:cNvPr id="1024" name="TextBox 1023"/>
          <p:cNvSpPr txBox="1"/>
          <p:nvPr/>
        </p:nvSpPr>
        <p:spPr>
          <a:xfrm>
            <a:off x="540169" y="5738648"/>
            <a:ext cx="11372924" cy="369332"/>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2000" dirty="0" smtClean="0">
                <a:solidFill>
                  <a:srgbClr val="000000"/>
                </a:solidFill>
              </a:rPr>
              <a:t>The IASA Skills Taxonomy – </a:t>
            </a:r>
            <a:r>
              <a:rPr lang="en-US" sz="2000" dirty="0" smtClean="0">
                <a:solidFill>
                  <a:srgbClr val="000000"/>
                </a:solidFill>
                <a:hlinkClick r:id="rId3"/>
              </a:rPr>
              <a:t>www.iasaglobal.org</a:t>
            </a:r>
            <a:endParaRPr lang="en-US" sz="2000" dirty="0" smtClean="0">
              <a:solidFill>
                <a:srgbClr val="000000"/>
              </a:solidFill>
            </a:endParaRPr>
          </a:p>
        </p:txBody>
      </p:sp>
    </p:spTree>
    <p:extLst>
      <p:ext uri="{BB962C8B-B14F-4D97-AF65-F5344CB8AC3E}">
        <p14:creationId xmlns:p14="http://schemas.microsoft.com/office/powerpoint/2010/main" val="154030242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85533" y="4394111"/>
            <a:ext cx="1449586" cy="1702536"/>
            <a:chOff x="1991114" y="1322546"/>
            <a:chExt cx="1651380" cy="2890210"/>
          </a:xfrm>
        </p:grpSpPr>
        <p:sp>
          <p:nvSpPr>
            <p:cNvPr id="8" name="Rectangle 7"/>
            <p:cNvSpPr/>
            <p:nvPr/>
          </p:nvSpPr>
          <p:spPr>
            <a:xfrm>
              <a:off x="1991114" y="1322546"/>
              <a:ext cx="1651380" cy="2890210"/>
            </a:xfrm>
            <a:prstGeom prst="rect">
              <a:avLst/>
            </a:prstGeom>
            <a:solidFill>
              <a:srgbClr val="F2AF00"/>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0000" r="75489" b="25000"/>
            <a:stretch/>
          </p:blipFill>
          <p:spPr>
            <a:xfrm>
              <a:off x="2335057" y="1403047"/>
              <a:ext cx="963495" cy="1865077"/>
            </a:xfrm>
            <a:prstGeom prst="rect">
              <a:avLst/>
            </a:prstGeom>
            <a:ln>
              <a:solidFill>
                <a:schemeClr val="tx2"/>
              </a:solidFill>
            </a:ln>
          </p:spPr>
        </p:pic>
        <p:sp>
          <p:nvSpPr>
            <p:cNvPr id="10" name="TextBox 9"/>
            <p:cNvSpPr txBox="1"/>
            <p:nvPr/>
          </p:nvSpPr>
          <p:spPr>
            <a:xfrm>
              <a:off x="2120768" y="3399817"/>
              <a:ext cx="1392071" cy="721021"/>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sz="1200" dirty="0" smtClean="0">
                  <a:solidFill>
                    <a:srgbClr val="FFFFFF"/>
                  </a:solidFill>
                </a:rPr>
                <a:t>Quality Attributes</a:t>
              </a:r>
            </a:p>
          </p:txBody>
        </p:sp>
      </p:grpSp>
      <p:grpSp>
        <p:nvGrpSpPr>
          <p:cNvPr id="26" name="Group 25"/>
          <p:cNvGrpSpPr/>
          <p:nvPr/>
        </p:nvGrpSpPr>
        <p:grpSpPr>
          <a:xfrm>
            <a:off x="631994" y="4421671"/>
            <a:ext cx="1449585" cy="1702413"/>
            <a:chOff x="2973049" y="2975619"/>
            <a:chExt cx="1651380" cy="2890210"/>
          </a:xfrm>
        </p:grpSpPr>
        <p:sp>
          <p:nvSpPr>
            <p:cNvPr id="23" name="Rectangle 22"/>
            <p:cNvSpPr/>
            <p:nvPr/>
          </p:nvSpPr>
          <p:spPr>
            <a:xfrm>
              <a:off x="2973049" y="2975619"/>
              <a:ext cx="1651380" cy="2890210"/>
            </a:xfrm>
            <a:prstGeom prst="rect">
              <a:avLst/>
            </a:prstGeom>
            <a:solidFill>
              <a:srgbClr val="0085C3"/>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2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50281" t="25331" r="24980" b="49948"/>
            <a:stretch/>
          </p:blipFill>
          <p:spPr bwMode="auto">
            <a:xfrm>
              <a:off x="3312509" y="3059790"/>
              <a:ext cx="972458" cy="1844396"/>
            </a:xfrm>
            <a:prstGeom prst="rect">
              <a:avLst/>
            </a:prstGeom>
            <a:noFill/>
            <a:ln w="9525">
              <a:solidFill>
                <a:schemeClr val="tx2"/>
              </a:solidFill>
              <a:miter lim="800000"/>
              <a:headEnd/>
              <a:tailEnd/>
            </a:ln>
          </p:spPr>
        </p:pic>
        <p:sp>
          <p:nvSpPr>
            <p:cNvPr id="25" name="TextBox 24"/>
            <p:cNvSpPr txBox="1"/>
            <p:nvPr/>
          </p:nvSpPr>
          <p:spPr>
            <a:xfrm>
              <a:off x="3102703" y="5051959"/>
              <a:ext cx="1392071" cy="438913"/>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sz="1200" dirty="0" smtClean="0">
                  <a:solidFill>
                    <a:srgbClr val="FFFFFF"/>
                  </a:solidFill>
                </a:rPr>
                <a:t>Design</a:t>
              </a:r>
            </a:p>
          </p:txBody>
        </p:sp>
      </p:grpSp>
      <p:sp>
        <p:nvSpPr>
          <p:cNvPr id="28" name="TextBox 27"/>
          <p:cNvSpPr txBox="1"/>
          <p:nvPr/>
        </p:nvSpPr>
        <p:spPr>
          <a:xfrm>
            <a:off x="2885530" y="1403133"/>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Tracking environmental behavior</a:t>
            </a:r>
          </a:p>
        </p:txBody>
      </p:sp>
      <p:sp>
        <p:nvSpPr>
          <p:cNvPr id="27" name="TextBox 26"/>
          <p:cNvSpPr txBox="1"/>
          <p:nvPr/>
        </p:nvSpPr>
        <p:spPr>
          <a:xfrm>
            <a:off x="1070094" y="746237"/>
            <a:ext cx="10257108"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85C3"/>
                </a:solidFill>
              </a:rPr>
              <a:t>Estimate optimal SLAs</a:t>
            </a:r>
          </a:p>
        </p:txBody>
      </p:sp>
      <p:sp>
        <p:nvSpPr>
          <p:cNvPr id="29" name="TextBox 28"/>
          <p:cNvSpPr txBox="1"/>
          <p:nvPr/>
        </p:nvSpPr>
        <p:spPr>
          <a:xfrm>
            <a:off x="358312" y="2175647"/>
            <a:ext cx="10968893"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i="1" dirty="0" smtClean="0">
                <a:solidFill>
                  <a:srgbClr val="000000"/>
                </a:solidFill>
              </a:rPr>
              <a:t>Understanding distributed (hidden) costs</a:t>
            </a:r>
          </a:p>
        </p:txBody>
      </p:sp>
      <p:sp>
        <p:nvSpPr>
          <p:cNvPr id="30" name="TextBox 29"/>
          <p:cNvSpPr txBox="1"/>
          <p:nvPr/>
        </p:nvSpPr>
        <p:spPr>
          <a:xfrm>
            <a:off x="1471008" y="2948157"/>
            <a:ext cx="9530076"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Forecasting resource consumption</a:t>
            </a:r>
          </a:p>
        </p:txBody>
      </p:sp>
      <p:sp>
        <p:nvSpPr>
          <p:cNvPr id="31" name="TextBox 30"/>
          <p:cNvSpPr txBox="1"/>
          <p:nvPr/>
        </p:nvSpPr>
        <p:spPr>
          <a:xfrm>
            <a:off x="5149803" y="215959"/>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b="1" dirty="0" smtClean="0">
                <a:solidFill>
                  <a:srgbClr val="000000"/>
                </a:solidFill>
              </a:rPr>
              <a:t>Understanding impact</a:t>
            </a:r>
          </a:p>
        </p:txBody>
      </p:sp>
      <p:sp>
        <p:nvSpPr>
          <p:cNvPr id="32" name="TextBox 31"/>
          <p:cNvSpPr txBox="1"/>
          <p:nvPr/>
        </p:nvSpPr>
        <p:spPr>
          <a:xfrm>
            <a:off x="5416796" y="3689132"/>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F2AF00"/>
                </a:solidFill>
              </a:rPr>
              <a:t>Increase focus on </a:t>
            </a:r>
            <a:r>
              <a:rPr lang="en-US" sz="3200" u="sng" dirty="0" smtClean="0">
                <a:solidFill>
                  <a:srgbClr val="F2AF00"/>
                </a:solidFill>
              </a:rPr>
              <a:t>agility</a:t>
            </a:r>
          </a:p>
        </p:txBody>
      </p:sp>
      <p:sp>
        <p:nvSpPr>
          <p:cNvPr id="33" name="TextBox 32"/>
          <p:cNvSpPr txBox="1"/>
          <p:nvPr/>
        </p:nvSpPr>
        <p:spPr>
          <a:xfrm>
            <a:off x="4855588" y="4441828"/>
            <a:ext cx="7039026"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Define new routines to drive to desired capabilities within IT</a:t>
            </a:r>
          </a:p>
        </p:txBody>
      </p:sp>
      <p:sp>
        <p:nvSpPr>
          <p:cNvPr id="34" name="TextBox 33"/>
          <p:cNvSpPr txBox="1"/>
          <p:nvPr/>
        </p:nvSpPr>
        <p:spPr>
          <a:xfrm>
            <a:off x="5858129" y="6042503"/>
            <a:ext cx="10257108"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i="1" dirty="0" smtClean="0">
                <a:solidFill>
                  <a:srgbClr val="000000"/>
                </a:solidFill>
              </a:rPr>
              <a:t>Auditable transparency</a:t>
            </a:r>
          </a:p>
        </p:txBody>
      </p:sp>
    </p:spTree>
    <p:extLst>
      <p:ext uri="{BB962C8B-B14F-4D97-AF65-F5344CB8AC3E}">
        <p14:creationId xmlns:p14="http://schemas.microsoft.com/office/powerpoint/2010/main" val="144529088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299457" y="4401923"/>
            <a:ext cx="1577216" cy="1709930"/>
            <a:chOff x="3650943" y="1322546"/>
            <a:chExt cx="1853160" cy="2890210"/>
          </a:xfrm>
        </p:grpSpPr>
        <p:sp>
          <p:nvSpPr>
            <p:cNvPr id="12" name="Rectangle 11"/>
            <p:cNvSpPr/>
            <p:nvPr/>
          </p:nvSpPr>
          <p:spPr>
            <a:xfrm>
              <a:off x="3751833" y="1322546"/>
              <a:ext cx="1651380" cy="2890210"/>
            </a:xfrm>
            <a:prstGeom prst="rect">
              <a:avLst/>
            </a:prstGeom>
            <a:solidFill>
              <a:srgbClr val="7AB800"/>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13"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25000" t="25331" r="50000" b="49948"/>
            <a:stretch/>
          </p:blipFill>
          <p:spPr bwMode="auto">
            <a:xfrm>
              <a:off x="4066451" y="1412406"/>
              <a:ext cx="1022144" cy="1851850"/>
            </a:xfrm>
            <a:prstGeom prst="rect">
              <a:avLst/>
            </a:prstGeom>
            <a:noFill/>
            <a:ln w="9525">
              <a:solidFill>
                <a:schemeClr val="tx2"/>
              </a:solidFill>
              <a:miter lim="800000"/>
              <a:headEnd/>
              <a:tailEnd/>
            </a:ln>
          </p:spPr>
        </p:pic>
        <p:sp>
          <p:nvSpPr>
            <p:cNvPr id="14" name="TextBox 13"/>
            <p:cNvSpPr txBox="1"/>
            <p:nvPr/>
          </p:nvSpPr>
          <p:spPr>
            <a:xfrm>
              <a:off x="3650943" y="3399817"/>
              <a:ext cx="1853160" cy="436984"/>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sz="1200" dirty="0" smtClean="0">
                  <a:solidFill>
                    <a:srgbClr val="FFFFFF"/>
                  </a:solidFill>
                </a:rPr>
                <a:t>IT Environment</a:t>
              </a:r>
            </a:p>
          </p:txBody>
        </p:sp>
      </p:grpSp>
      <p:sp>
        <p:nvSpPr>
          <p:cNvPr id="28" name="TextBox 27"/>
          <p:cNvSpPr txBox="1"/>
          <p:nvPr/>
        </p:nvSpPr>
        <p:spPr>
          <a:xfrm>
            <a:off x="316302" y="409899"/>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7AB800"/>
                </a:solidFill>
              </a:rPr>
              <a:t>New questions to ask</a:t>
            </a:r>
          </a:p>
        </p:txBody>
      </p:sp>
      <p:sp>
        <p:nvSpPr>
          <p:cNvPr id="27" name="TextBox 26"/>
          <p:cNvSpPr txBox="1"/>
          <p:nvPr/>
        </p:nvSpPr>
        <p:spPr>
          <a:xfrm>
            <a:off x="1255003" y="1208710"/>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Black box </a:t>
            </a:r>
            <a:r>
              <a:rPr lang="en-US" sz="3200" dirty="0" err="1" smtClean="0">
                <a:solidFill>
                  <a:srgbClr val="000000"/>
                </a:solidFill>
              </a:rPr>
              <a:t>vs</a:t>
            </a:r>
            <a:r>
              <a:rPr lang="en-US" sz="3200" dirty="0" smtClean="0">
                <a:solidFill>
                  <a:srgbClr val="000000"/>
                </a:solidFill>
              </a:rPr>
              <a:t> transparent solutions</a:t>
            </a:r>
          </a:p>
        </p:txBody>
      </p:sp>
      <p:sp>
        <p:nvSpPr>
          <p:cNvPr id="29" name="TextBox 28"/>
          <p:cNvSpPr txBox="1"/>
          <p:nvPr/>
        </p:nvSpPr>
        <p:spPr>
          <a:xfrm>
            <a:off x="680562" y="1975979"/>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Aligning deployments</a:t>
            </a:r>
          </a:p>
        </p:txBody>
      </p:sp>
      <p:sp>
        <p:nvSpPr>
          <p:cNvPr id="30" name="TextBox 29"/>
          <p:cNvSpPr txBox="1"/>
          <p:nvPr/>
        </p:nvSpPr>
        <p:spPr>
          <a:xfrm>
            <a:off x="428373" y="2732752"/>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b="1" dirty="0" smtClean="0">
                <a:solidFill>
                  <a:srgbClr val="000000"/>
                </a:solidFill>
              </a:rPr>
              <a:t>Interdependency management</a:t>
            </a:r>
          </a:p>
        </p:txBody>
      </p:sp>
      <p:sp>
        <p:nvSpPr>
          <p:cNvPr id="31" name="TextBox 30"/>
          <p:cNvSpPr txBox="1"/>
          <p:nvPr/>
        </p:nvSpPr>
        <p:spPr>
          <a:xfrm>
            <a:off x="1703330" y="3515791"/>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Testing considerations </a:t>
            </a:r>
          </a:p>
        </p:txBody>
      </p:sp>
      <p:sp>
        <p:nvSpPr>
          <p:cNvPr id="32" name="TextBox 31"/>
          <p:cNvSpPr txBox="1"/>
          <p:nvPr/>
        </p:nvSpPr>
        <p:spPr>
          <a:xfrm>
            <a:off x="7391447" y="4187322"/>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7AB800"/>
                </a:solidFill>
              </a:rPr>
              <a:t>Managing quality </a:t>
            </a:r>
          </a:p>
        </p:txBody>
      </p:sp>
      <p:sp>
        <p:nvSpPr>
          <p:cNvPr id="33" name="TextBox 32"/>
          <p:cNvSpPr txBox="1"/>
          <p:nvPr/>
        </p:nvSpPr>
        <p:spPr>
          <a:xfrm>
            <a:off x="316298" y="4512285"/>
            <a:ext cx="4130574" cy="1473224"/>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i="1" dirty="0" smtClean="0">
                <a:solidFill>
                  <a:srgbClr val="000000"/>
                </a:solidFill>
              </a:rPr>
              <a:t>Measuring </a:t>
            </a:r>
          </a:p>
          <a:p>
            <a:pPr defTabSz="914400" fontAlgn="base">
              <a:lnSpc>
                <a:spcPct val="90000"/>
              </a:lnSpc>
              <a:spcBef>
                <a:spcPts val="100"/>
              </a:spcBef>
              <a:spcAft>
                <a:spcPts val="100"/>
              </a:spcAft>
              <a:buClr>
                <a:srgbClr val="0085C3"/>
              </a:buClr>
            </a:pPr>
            <a:r>
              <a:rPr lang="en-US" sz="3200" i="1" dirty="0" smtClean="0">
                <a:solidFill>
                  <a:srgbClr val="000000"/>
                </a:solidFill>
              </a:rPr>
              <a:t>adaptability and</a:t>
            </a:r>
          </a:p>
          <a:p>
            <a:pPr defTabSz="914400" fontAlgn="base">
              <a:lnSpc>
                <a:spcPct val="90000"/>
              </a:lnSpc>
              <a:spcBef>
                <a:spcPts val="100"/>
              </a:spcBef>
              <a:spcAft>
                <a:spcPts val="100"/>
              </a:spcAft>
              <a:buClr>
                <a:srgbClr val="0085C3"/>
              </a:buClr>
            </a:pPr>
            <a:r>
              <a:rPr lang="en-US" sz="3200" i="1" dirty="0" smtClean="0">
                <a:solidFill>
                  <a:srgbClr val="000000"/>
                </a:solidFill>
              </a:rPr>
              <a:t>efficiency</a:t>
            </a:r>
          </a:p>
        </p:txBody>
      </p:sp>
      <p:sp>
        <p:nvSpPr>
          <p:cNvPr id="34" name="TextBox 33"/>
          <p:cNvSpPr txBox="1"/>
          <p:nvPr/>
        </p:nvSpPr>
        <p:spPr>
          <a:xfrm>
            <a:off x="7391447" y="5032070"/>
            <a:ext cx="8729930" cy="1004378"/>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Highly distributed</a:t>
            </a:r>
          </a:p>
          <a:p>
            <a:pPr defTabSz="914400" fontAlgn="base">
              <a:lnSpc>
                <a:spcPct val="90000"/>
              </a:lnSpc>
              <a:spcBef>
                <a:spcPts val="100"/>
              </a:spcBef>
              <a:spcAft>
                <a:spcPts val="100"/>
              </a:spcAft>
              <a:buClr>
                <a:srgbClr val="0085C3"/>
              </a:buClr>
            </a:pPr>
            <a:r>
              <a:rPr lang="en-US" sz="3200" dirty="0" smtClean="0">
                <a:solidFill>
                  <a:srgbClr val="000000"/>
                </a:solidFill>
              </a:rPr>
              <a:t>resources</a:t>
            </a:r>
          </a:p>
        </p:txBody>
      </p:sp>
      <p:sp>
        <p:nvSpPr>
          <p:cNvPr id="35" name="TextBox 34"/>
          <p:cNvSpPr txBox="1"/>
          <p:nvPr/>
        </p:nvSpPr>
        <p:spPr>
          <a:xfrm>
            <a:off x="987718" y="6174986"/>
            <a:ext cx="10768692"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b="1" dirty="0" smtClean="0">
                <a:solidFill>
                  <a:srgbClr val="000000"/>
                </a:solidFill>
              </a:rPr>
              <a:t>Get your management processes right</a:t>
            </a:r>
          </a:p>
        </p:txBody>
      </p:sp>
    </p:spTree>
    <p:extLst>
      <p:ext uri="{BB962C8B-B14F-4D97-AF65-F5344CB8AC3E}">
        <p14:creationId xmlns:p14="http://schemas.microsoft.com/office/powerpoint/2010/main" val="313179747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704889" y="4417134"/>
            <a:ext cx="1405482" cy="1739069"/>
            <a:chOff x="5583865" y="1315510"/>
            <a:chExt cx="1651380" cy="2992690"/>
          </a:xfrm>
        </p:grpSpPr>
        <p:sp>
          <p:nvSpPr>
            <p:cNvPr id="16" name="Rectangle 15"/>
            <p:cNvSpPr/>
            <p:nvPr/>
          </p:nvSpPr>
          <p:spPr>
            <a:xfrm>
              <a:off x="5583865" y="1315510"/>
              <a:ext cx="1651380" cy="2890209"/>
            </a:xfrm>
            <a:prstGeom prst="rect">
              <a:avLst/>
            </a:prstGeom>
            <a:solidFill>
              <a:srgbClr val="DC5034"/>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50004" t="75281" r="24953"/>
            <a:stretch/>
          </p:blipFill>
          <p:spPr>
            <a:xfrm>
              <a:off x="5910511" y="1403048"/>
              <a:ext cx="998089" cy="1837705"/>
            </a:xfrm>
            <a:prstGeom prst="rect">
              <a:avLst/>
            </a:prstGeom>
            <a:ln>
              <a:solidFill>
                <a:schemeClr val="tx2"/>
              </a:solidFill>
            </a:ln>
          </p:spPr>
        </p:pic>
        <p:sp>
          <p:nvSpPr>
            <p:cNvPr id="18" name="TextBox 17"/>
            <p:cNvSpPr txBox="1"/>
            <p:nvPr/>
          </p:nvSpPr>
          <p:spPr>
            <a:xfrm>
              <a:off x="5583865" y="3291292"/>
              <a:ext cx="1651380" cy="1016908"/>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sz="1200" dirty="0" smtClean="0">
                  <a:solidFill>
                    <a:srgbClr val="FFFFFF"/>
                  </a:solidFill>
                </a:rPr>
                <a:t>Business Technology Alignment</a:t>
              </a:r>
            </a:p>
          </p:txBody>
        </p:sp>
      </p:grpSp>
      <p:sp>
        <p:nvSpPr>
          <p:cNvPr id="28" name="TextBox 27"/>
          <p:cNvSpPr txBox="1"/>
          <p:nvPr/>
        </p:nvSpPr>
        <p:spPr>
          <a:xfrm>
            <a:off x="275362" y="1229706"/>
            <a:ext cx="87299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b="1" dirty="0" smtClean="0">
                <a:solidFill>
                  <a:srgbClr val="DC5034"/>
                </a:solidFill>
              </a:rPr>
              <a:t>Go to market</a:t>
            </a:r>
          </a:p>
        </p:txBody>
      </p:sp>
      <p:sp>
        <p:nvSpPr>
          <p:cNvPr id="27" name="TextBox 26"/>
          <p:cNvSpPr txBox="1"/>
          <p:nvPr/>
        </p:nvSpPr>
        <p:spPr>
          <a:xfrm>
            <a:off x="1534136" y="405379"/>
            <a:ext cx="11474307"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i="1" dirty="0" smtClean="0">
                <a:solidFill>
                  <a:srgbClr val="000000"/>
                </a:solidFill>
              </a:rPr>
              <a:t>Understand changing business dynamics</a:t>
            </a:r>
          </a:p>
        </p:txBody>
      </p:sp>
      <p:sp>
        <p:nvSpPr>
          <p:cNvPr id="29" name="TextBox 28"/>
          <p:cNvSpPr txBox="1"/>
          <p:nvPr/>
        </p:nvSpPr>
        <p:spPr>
          <a:xfrm>
            <a:off x="644461" y="2085305"/>
            <a:ext cx="4756449" cy="1421928"/>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Move beyond request/response engagement</a:t>
            </a:r>
          </a:p>
        </p:txBody>
      </p:sp>
      <p:sp>
        <p:nvSpPr>
          <p:cNvPr id="30" name="TextBox 29"/>
          <p:cNvSpPr txBox="1"/>
          <p:nvPr/>
        </p:nvSpPr>
        <p:spPr>
          <a:xfrm>
            <a:off x="6290548" y="1371338"/>
            <a:ext cx="4756449" cy="1421928"/>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b="1" dirty="0" smtClean="0">
                <a:solidFill>
                  <a:srgbClr val="000000"/>
                </a:solidFill>
              </a:rPr>
              <a:t>What will catapult your company ahead of its competition?</a:t>
            </a:r>
          </a:p>
        </p:txBody>
      </p:sp>
      <p:sp>
        <p:nvSpPr>
          <p:cNvPr id="31" name="TextBox 30"/>
          <p:cNvSpPr txBox="1"/>
          <p:nvPr/>
        </p:nvSpPr>
        <p:spPr>
          <a:xfrm>
            <a:off x="1225882" y="3852762"/>
            <a:ext cx="4756449"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Know the players</a:t>
            </a:r>
          </a:p>
        </p:txBody>
      </p:sp>
      <p:sp>
        <p:nvSpPr>
          <p:cNvPr id="32" name="TextBox 31"/>
          <p:cNvSpPr txBox="1"/>
          <p:nvPr/>
        </p:nvSpPr>
        <p:spPr>
          <a:xfrm>
            <a:off x="275363" y="4740982"/>
            <a:ext cx="5706969"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Speak the language</a:t>
            </a:r>
          </a:p>
        </p:txBody>
      </p:sp>
      <p:sp>
        <p:nvSpPr>
          <p:cNvPr id="33" name="TextBox 32"/>
          <p:cNvSpPr txBox="1"/>
          <p:nvPr/>
        </p:nvSpPr>
        <p:spPr>
          <a:xfrm>
            <a:off x="1225882" y="5623927"/>
            <a:ext cx="5706969"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i="1" dirty="0" smtClean="0">
                <a:solidFill>
                  <a:srgbClr val="000000"/>
                </a:solidFill>
              </a:rPr>
              <a:t>Don’t play the hero</a:t>
            </a:r>
          </a:p>
        </p:txBody>
      </p:sp>
    </p:spTree>
    <p:extLst>
      <p:ext uri="{BB962C8B-B14F-4D97-AF65-F5344CB8AC3E}">
        <p14:creationId xmlns:p14="http://schemas.microsoft.com/office/powerpoint/2010/main" val="133850689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337025" y="4417135"/>
            <a:ext cx="1348766" cy="1679517"/>
            <a:chOff x="7290996" y="1322546"/>
            <a:chExt cx="1651380" cy="2890210"/>
          </a:xfrm>
        </p:grpSpPr>
        <p:sp>
          <p:nvSpPr>
            <p:cNvPr id="20" name="Rectangle 19"/>
            <p:cNvSpPr/>
            <p:nvPr/>
          </p:nvSpPr>
          <p:spPr>
            <a:xfrm>
              <a:off x="7290996" y="1322546"/>
              <a:ext cx="1651380" cy="2890210"/>
            </a:xfrm>
            <a:prstGeom prst="rect">
              <a:avLst/>
            </a:prstGeom>
            <a:solidFill>
              <a:srgbClr val="6E2585"/>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5000" t="75128" r="50000"/>
            <a:stretch/>
          </p:blipFill>
          <p:spPr>
            <a:xfrm>
              <a:off x="7597550" y="1403046"/>
              <a:ext cx="1038274" cy="1849079"/>
            </a:xfrm>
            <a:prstGeom prst="rect">
              <a:avLst/>
            </a:prstGeom>
            <a:ln>
              <a:solidFill>
                <a:schemeClr val="tx2"/>
              </a:solidFill>
            </a:ln>
          </p:spPr>
        </p:pic>
        <p:sp>
          <p:nvSpPr>
            <p:cNvPr id="22" name="TextBox 21"/>
            <p:cNvSpPr txBox="1"/>
            <p:nvPr/>
          </p:nvSpPr>
          <p:spPr>
            <a:xfrm>
              <a:off x="7355825" y="3399818"/>
              <a:ext cx="1521724" cy="730903"/>
            </a:xfrm>
            <a:prstGeom prst="rect">
              <a:avLst/>
            </a:prstGeom>
            <a:noFill/>
          </p:spPr>
          <p:txBody>
            <a:bodyPr wrap="square" rtlCol="0">
              <a:spAutoFit/>
            </a:bodyPr>
            <a:lstStyle/>
            <a:p>
              <a:pPr algn="ctr" defTabSz="914400" fontAlgn="base">
                <a:lnSpc>
                  <a:spcPct val="90000"/>
                </a:lnSpc>
                <a:spcBef>
                  <a:spcPts val="100"/>
                </a:spcBef>
                <a:spcAft>
                  <a:spcPts val="100"/>
                </a:spcAft>
                <a:buClr>
                  <a:srgbClr val="0085C3"/>
                </a:buClr>
              </a:pPr>
              <a:r>
                <a:rPr lang="en-US" sz="1200" dirty="0" smtClean="0">
                  <a:solidFill>
                    <a:srgbClr val="FFFFFF"/>
                  </a:solidFill>
                </a:rPr>
                <a:t>Human Dynamics</a:t>
              </a:r>
            </a:p>
          </p:txBody>
        </p:sp>
      </p:grpSp>
      <p:sp>
        <p:nvSpPr>
          <p:cNvPr id="28" name="TextBox 27"/>
          <p:cNvSpPr txBox="1"/>
          <p:nvPr/>
        </p:nvSpPr>
        <p:spPr>
          <a:xfrm>
            <a:off x="610513" y="331325"/>
            <a:ext cx="113261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i="1" dirty="0" smtClean="0">
                <a:solidFill>
                  <a:srgbClr val="000000"/>
                </a:solidFill>
              </a:rPr>
              <a:t>These are not my beautiful stakeholders</a:t>
            </a:r>
          </a:p>
        </p:txBody>
      </p:sp>
      <p:sp>
        <p:nvSpPr>
          <p:cNvPr id="27" name="TextBox 26"/>
          <p:cNvSpPr txBox="1"/>
          <p:nvPr/>
        </p:nvSpPr>
        <p:spPr>
          <a:xfrm>
            <a:off x="330310" y="1161643"/>
            <a:ext cx="113261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Be impactful</a:t>
            </a:r>
          </a:p>
        </p:txBody>
      </p:sp>
      <p:sp>
        <p:nvSpPr>
          <p:cNvPr id="29" name="TextBox 28"/>
          <p:cNvSpPr txBox="1"/>
          <p:nvPr/>
        </p:nvSpPr>
        <p:spPr>
          <a:xfrm>
            <a:off x="5232792" y="1161642"/>
            <a:ext cx="4699332"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6E2585"/>
                </a:solidFill>
              </a:rPr>
              <a:t>Be brief</a:t>
            </a:r>
          </a:p>
        </p:txBody>
      </p:sp>
      <p:sp>
        <p:nvSpPr>
          <p:cNvPr id="30" name="TextBox 29"/>
          <p:cNvSpPr txBox="1"/>
          <p:nvPr/>
        </p:nvSpPr>
        <p:spPr>
          <a:xfrm>
            <a:off x="1584218" y="1928941"/>
            <a:ext cx="7693132"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You can’t control the circumstances of communication – be ready</a:t>
            </a:r>
          </a:p>
        </p:txBody>
      </p:sp>
      <p:sp>
        <p:nvSpPr>
          <p:cNvPr id="31" name="TextBox 30"/>
          <p:cNvSpPr txBox="1"/>
          <p:nvPr/>
        </p:nvSpPr>
        <p:spPr>
          <a:xfrm>
            <a:off x="785647" y="3253256"/>
            <a:ext cx="1132613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6E2585"/>
                </a:solidFill>
              </a:rPr>
              <a:t>Be the Voice of Reason</a:t>
            </a:r>
          </a:p>
        </p:txBody>
      </p:sp>
      <p:sp>
        <p:nvSpPr>
          <p:cNvPr id="32" name="TextBox 31"/>
          <p:cNvSpPr txBox="1"/>
          <p:nvPr/>
        </p:nvSpPr>
        <p:spPr>
          <a:xfrm>
            <a:off x="3603623" y="3788787"/>
            <a:ext cx="7809583"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Influence without passion</a:t>
            </a:r>
          </a:p>
        </p:txBody>
      </p:sp>
      <p:sp>
        <p:nvSpPr>
          <p:cNvPr id="33" name="TextBox 32"/>
          <p:cNvSpPr txBox="1"/>
          <p:nvPr/>
        </p:nvSpPr>
        <p:spPr>
          <a:xfrm>
            <a:off x="330313" y="4767528"/>
            <a:ext cx="9315673"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Now is the time to fill your capability gaps</a:t>
            </a:r>
          </a:p>
        </p:txBody>
      </p:sp>
    </p:spTree>
    <p:extLst>
      <p:ext uri="{BB962C8B-B14F-4D97-AF65-F5344CB8AC3E}">
        <p14:creationId xmlns:p14="http://schemas.microsoft.com/office/powerpoint/2010/main" val="294329719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5022" b="11753"/>
          <a:stretch/>
        </p:blipFill>
        <p:spPr>
          <a:xfrm>
            <a:off x="-1" y="-1498297"/>
            <a:ext cx="12165060" cy="9122350"/>
          </a:xfrm>
          <a:ln>
            <a:noFill/>
          </a:ln>
        </p:spPr>
      </p:pic>
      <p:sp>
        <p:nvSpPr>
          <p:cNvPr id="8" name="Rectangle 7"/>
          <p:cNvSpPr/>
          <p:nvPr/>
        </p:nvSpPr>
        <p:spPr>
          <a:xfrm>
            <a:off x="-1" y="158536"/>
            <a:ext cx="10868370" cy="1291892"/>
          </a:xfrm>
          <a:prstGeom prst="rect">
            <a:avLst/>
          </a:prstGeom>
          <a:solidFill>
            <a:srgbClr val="FFFFFF">
              <a:alpha val="74902"/>
            </a:srgbClr>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sp>
        <p:nvSpPr>
          <p:cNvPr id="9" name="TextBox 8"/>
          <p:cNvSpPr txBox="1"/>
          <p:nvPr/>
        </p:nvSpPr>
        <p:spPr>
          <a:xfrm>
            <a:off x="346750" y="525097"/>
            <a:ext cx="10286950" cy="535531"/>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What’s happening in IT?</a:t>
            </a:r>
            <a:endParaRPr lang="en-US" sz="3200" dirty="0">
              <a:solidFill>
                <a:srgbClr val="000000"/>
              </a:solidFill>
            </a:endParaRPr>
          </a:p>
        </p:txBody>
      </p:sp>
    </p:spTree>
    <p:extLst>
      <p:ext uri="{BB962C8B-B14F-4D97-AF65-F5344CB8AC3E}">
        <p14:creationId xmlns:p14="http://schemas.microsoft.com/office/powerpoint/2010/main" val="640189037"/>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17901"/>
          <a:stretch/>
        </p:blipFill>
        <p:spPr>
          <a:xfrm>
            <a:off x="0" y="-447929"/>
            <a:ext cx="12209486" cy="8848979"/>
          </a:xfrm>
        </p:spPr>
      </p:pic>
      <p:sp>
        <p:nvSpPr>
          <p:cNvPr id="5" name="TextBox 4"/>
          <p:cNvSpPr txBox="1"/>
          <p:nvPr/>
        </p:nvSpPr>
        <p:spPr>
          <a:xfrm>
            <a:off x="1555126" y="1196214"/>
            <a:ext cx="4497258"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What is the Opportunity?</a:t>
            </a:r>
          </a:p>
        </p:txBody>
      </p:sp>
    </p:spTree>
    <p:extLst>
      <p:ext uri="{BB962C8B-B14F-4D97-AF65-F5344CB8AC3E}">
        <p14:creationId xmlns:p14="http://schemas.microsoft.com/office/powerpoint/2010/main" val="246119001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1264"/>
          <a:stretch/>
        </p:blipFill>
        <p:spPr>
          <a:xfrm>
            <a:off x="0" y="-334032"/>
            <a:ext cx="12909790" cy="9200859"/>
          </a:xfrm>
        </p:spPr>
      </p:pic>
      <p:sp>
        <p:nvSpPr>
          <p:cNvPr id="8" name="TextBox 7"/>
          <p:cNvSpPr txBox="1"/>
          <p:nvPr/>
        </p:nvSpPr>
        <p:spPr>
          <a:xfrm>
            <a:off x="6304568" y="1349922"/>
            <a:ext cx="5884261" cy="2410916"/>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Re-craft yourself</a:t>
            </a:r>
          </a:p>
          <a:p>
            <a:pPr defTabSz="914400" fontAlgn="base">
              <a:lnSpc>
                <a:spcPct val="90000"/>
              </a:lnSpc>
              <a:spcBef>
                <a:spcPts val="100"/>
              </a:spcBef>
              <a:spcAft>
                <a:spcPts val="100"/>
              </a:spcAft>
              <a:buClr>
                <a:srgbClr val="0085C3"/>
              </a:buClr>
            </a:pPr>
            <a:endParaRPr lang="en-US" sz="3200" dirty="0" smtClean="0">
              <a:solidFill>
                <a:srgbClr val="000000"/>
              </a:solidFill>
            </a:endParaRPr>
          </a:p>
          <a:p>
            <a:pPr defTabSz="914400" fontAlgn="base">
              <a:lnSpc>
                <a:spcPct val="90000"/>
              </a:lnSpc>
              <a:spcBef>
                <a:spcPts val="100"/>
              </a:spcBef>
              <a:spcAft>
                <a:spcPts val="100"/>
              </a:spcAft>
              <a:buClr>
                <a:srgbClr val="0085C3"/>
              </a:buClr>
            </a:pPr>
            <a:r>
              <a:rPr lang="en-US" sz="3200" dirty="0" smtClean="0">
                <a:solidFill>
                  <a:srgbClr val="000000"/>
                </a:solidFill>
              </a:rPr>
              <a:t>Re-define architecture</a:t>
            </a:r>
          </a:p>
          <a:p>
            <a:pPr defTabSz="914400" fontAlgn="base">
              <a:lnSpc>
                <a:spcPct val="90000"/>
              </a:lnSpc>
              <a:spcBef>
                <a:spcPts val="100"/>
              </a:spcBef>
              <a:spcAft>
                <a:spcPts val="100"/>
              </a:spcAft>
              <a:buClr>
                <a:srgbClr val="0085C3"/>
              </a:buClr>
            </a:pPr>
            <a:endParaRPr lang="en-US" sz="3200" dirty="0" smtClean="0">
              <a:solidFill>
                <a:srgbClr val="000000"/>
              </a:solidFill>
            </a:endParaRPr>
          </a:p>
          <a:p>
            <a:pPr defTabSz="914400" fontAlgn="base">
              <a:lnSpc>
                <a:spcPct val="90000"/>
              </a:lnSpc>
              <a:spcBef>
                <a:spcPts val="100"/>
              </a:spcBef>
              <a:spcAft>
                <a:spcPts val="100"/>
              </a:spcAft>
              <a:buClr>
                <a:srgbClr val="0085C3"/>
              </a:buClr>
            </a:pPr>
            <a:r>
              <a:rPr lang="en-US" sz="3200" dirty="0" smtClean="0">
                <a:solidFill>
                  <a:srgbClr val="000000"/>
                </a:solidFill>
              </a:rPr>
              <a:t>Change our world</a:t>
            </a:r>
          </a:p>
        </p:txBody>
      </p:sp>
    </p:spTree>
    <p:extLst>
      <p:ext uri="{BB962C8B-B14F-4D97-AF65-F5344CB8AC3E}">
        <p14:creationId xmlns:p14="http://schemas.microsoft.com/office/powerpoint/2010/main" val="260424028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ARC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3951557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3151539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622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84342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1132" t="6289" r="1" b="6619"/>
          <a:stretch/>
        </p:blipFill>
        <p:spPr>
          <a:xfrm>
            <a:off x="0" y="-572877"/>
            <a:ext cx="12502159" cy="9185252"/>
          </a:xfrm>
        </p:spPr>
      </p:pic>
      <p:sp>
        <p:nvSpPr>
          <p:cNvPr id="2" name="Rectangle 1"/>
          <p:cNvSpPr/>
          <p:nvPr/>
        </p:nvSpPr>
        <p:spPr>
          <a:xfrm>
            <a:off x="5353050" y="3681239"/>
            <a:ext cx="6835775" cy="2144110"/>
          </a:xfrm>
          <a:prstGeom prst="rect">
            <a:avLst/>
          </a:prstGeom>
          <a:solidFill>
            <a:srgbClr val="FFFFFF">
              <a:alpha val="74902"/>
            </a:srgbClr>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sp>
        <p:nvSpPr>
          <p:cNvPr id="8" name="TextBox 7"/>
          <p:cNvSpPr txBox="1"/>
          <p:nvPr/>
        </p:nvSpPr>
        <p:spPr>
          <a:xfrm>
            <a:off x="6094413" y="4245363"/>
            <a:ext cx="6094411"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DC5034">
                    <a:lumMod val="75000"/>
                  </a:srgbClr>
                </a:solidFill>
              </a:rPr>
              <a:t>Consumer expectations and appetites are evolving</a:t>
            </a:r>
          </a:p>
        </p:txBody>
      </p:sp>
    </p:spTree>
    <p:extLst>
      <p:ext uri="{BB962C8B-B14F-4D97-AF65-F5344CB8AC3E}">
        <p14:creationId xmlns:p14="http://schemas.microsoft.com/office/powerpoint/2010/main" val="413495517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599" r="6546"/>
          <a:stretch/>
        </p:blipFill>
        <p:spPr>
          <a:xfrm>
            <a:off x="-79258" y="-672028"/>
            <a:ext cx="12268083" cy="9200859"/>
          </a:xfrm>
        </p:spPr>
      </p:pic>
      <p:sp>
        <p:nvSpPr>
          <p:cNvPr id="7" name="Rectangle 6"/>
          <p:cNvSpPr/>
          <p:nvPr/>
        </p:nvSpPr>
        <p:spPr>
          <a:xfrm>
            <a:off x="1" y="520261"/>
            <a:ext cx="5467350" cy="1512849"/>
          </a:xfrm>
          <a:prstGeom prst="rect">
            <a:avLst/>
          </a:prstGeom>
          <a:solidFill>
            <a:srgbClr val="FFFFFF">
              <a:alpha val="74902"/>
            </a:srgbClr>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sp>
        <p:nvSpPr>
          <p:cNvPr id="8" name="TextBox 7"/>
          <p:cNvSpPr txBox="1"/>
          <p:nvPr/>
        </p:nvSpPr>
        <p:spPr>
          <a:xfrm>
            <a:off x="336246" y="819159"/>
            <a:ext cx="4959654"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rPr>
              <a:t>Solutions are becoming targeted/personalized </a:t>
            </a:r>
            <a:endParaRPr lang="en-US" sz="3200" dirty="0">
              <a:solidFill>
                <a:srgbClr val="000000"/>
              </a:solidFill>
            </a:endParaRPr>
          </a:p>
        </p:txBody>
      </p:sp>
    </p:spTree>
    <p:extLst>
      <p:ext uri="{BB962C8B-B14F-4D97-AF65-F5344CB8AC3E}">
        <p14:creationId xmlns:p14="http://schemas.microsoft.com/office/powerpoint/2010/main" val="334617223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2508" b="12425"/>
          <a:stretch/>
        </p:blipFill>
        <p:spPr>
          <a:xfrm>
            <a:off x="0" y="-1"/>
            <a:ext cx="12241821" cy="9181207"/>
          </a:xfrm>
        </p:spPr>
      </p:pic>
      <p:sp>
        <p:nvSpPr>
          <p:cNvPr id="8" name="Rectangle 7"/>
          <p:cNvSpPr/>
          <p:nvPr/>
        </p:nvSpPr>
        <p:spPr>
          <a:xfrm>
            <a:off x="3" y="5037933"/>
            <a:ext cx="7181847" cy="1560786"/>
          </a:xfrm>
          <a:prstGeom prst="rect">
            <a:avLst/>
          </a:prstGeom>
          <a:solidFill>
            <a:srgbClr val="FFFFFF">
              <a:alpha val="74902"/>
            </a:srgbClr>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sp>
        <p:nvSpPr>
          <p:cNvPr id="5" name="TextBox 4"/>
          <p:cNvSpPr txBox="1"/>
          <p:nvPr/>
        </p:nvSpPr>
        <p:spPr>
          <a:xfrm>
            <a:off x="714518" y="5328961"/>
            <a:ext cx="6619732"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444444">
                    <a:lumMod val="50000"/>
                  </a:srgbClr>
                </a:solidFill>
              </a:rPr>
              <a:t>Corporate/public customers have </a:t>
            </a:r>
            <a:br>
              <a:rPr lang="en-US" sz="3200" dirty="0" smtClean="0">
                <a:solidFill>
                  <a:srgbClr val="444444">
                    <a:lumMod val="50000"/>
                  </a:srgbClr>
                </a:solidFill>
              </a:rPr>
            </a:br>
            <a:r>
              <a:rPr lang="en-US" sz="3200" dirty="0" smtClean="0">
                <a:solidFill>
                  <a:srgbClr val="444444">
                    <a:lumMod val="50000"/>
                  </a:srgbClr>
                </a:solidFill>
              </a:rPr>
              <a:t>shifted focus to best overall value</a:t>
            </a:r>
          </a:p>
        </p:txBody>
      </p:sp>
    </p:spTree>
    <p:extLst>
      <p:ext uri="{BB962C8B-B14F-4D97-AF65-F5344CB8AC3E}">
        <p14:creationId xmlns:p14="http://schemas.microsoft.com/office/powerpoint/2010/main" val="404181872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91591"/>
          <a:stretch/>
        </p:blipFill>
        <p:spPr bwMode="auto">
          <a:xfrm>
            <a:off x="3" y="4821383"/>
            <a:ext cx="12188824" cy="2036618"/>
          </a:xfrm>
          <a:prstGeom prst="rect">
            <a:avLst/>
          </a:prstGeom>
          <a:noFill/>
          <a:ln w="9525">
            <a:noFill/>
            <a:miter lim="800000"/>
            <a:headEnd/>
            <a:tailEnd/>
          </a:ln>
        </p:spPr>
      </p:pic>
      <p:pic>
        <p:nvPicPr>
          <p:cNvPr id="5" name="Content Placeholder 4"/>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t="6137"/>
          <a:stretch/>
        </p:blipFill>
        <p:spPr>
          <a:xfrm>
            <a:off x="3" y="-1283698"/>
            <a:ext cx="12252960" cy="7669072"/>
          </a:xfrm>
        </p:spPr>
      </p:pic>
      <p:sp>
        <p:nvSpPr>
          <p:cNvPr id="7" name="TextBox 6"/>
          <p:cNvSpPr txBox="1"/>
          <p:nvPr/>
        </p:nvSpPr>
        <p:spPr>
          <a:xfrm>
            <a:off x="651473" y="5223324"/>
            <a:ext cx="7349527" cy="9787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000000"/>
                </a:solidFill>
                <a:latin typeface="Arial" charset="0"/>
              </a:rPr>
              <a:t>Winning companies will make the best usage of information</a:t>
            </a:r>
            <a:endParaRPr lang="en-US" sz="3200" dirty="0">
              <a:solidFill>
                <a:srgbClr val="000000"/>
              </a:solidFill>
              <a:latin typeface="Arial" charset="0"/>
            </a:endParaRPr>
          </a:p>
        </p:txBody>
      </p:sp>
    </p:spTree>
    <p:extLst>
      <p:ext uri="{BB962C8B-B14F-4D97-AF65-F5344CB8AC3E}">
        <p14:creationId xmlns:p14="http://schemas.microsoft.com/office/powerpoint/2010/main" val="211200581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17263" b="10187"/>
          <a:stretch/>
        </p:blipFill>
        <p:spPr>
          <a:xfrm>
            <a:off x="-25091" y="-1134736"/>
            <a:ext cx="12239007" cy="9193969"/>
          </a:xfrm>
        </p:spPr>
      </p:pic>
      <p:sp>
        <p:nvSpPr>
          <p:cNvPr id="6" name="TextBox 5"/>
          <p:cNvSpPr txBox="1"/>
          <p:nvPr/>
        </p:nvSpPr>
        <p:spPr>
          <a:xfrm>
            <a:off x="177753" y="214539"/>
            <a:ext cx="7575597" cy="1089529"/>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600" dirty="0" smtClean="0">
                <a:solidFill>
                  <a:srgbClr val="FFFFFF"/>
                </a:solidFill>
              </a:rPr>
              <a:t>Social aspects of decision-making are dominant</a:t>
            </a:r>
          </a:p>
        </p:txBody>
      </p:sp>
    </p:spTree>
    <p:extLst>
      <p:ext uri="{BB962C8B-B14F-4D97-AF65-F5344CB8AC3E}">
        <p14:creationId xmlns:p14="http://schemas.microsoft.com/office/powerpoint/2010/main" val="398233503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2748" t="15216" r="12070" b="15971"/>
          <a:stretch/>
        </p:blipFill>
        <p:spPr>
          <a:xfrm>
            <a:off x="4645624" y="0"/>
            <a:ext cx="7543201" cy="6904184"/>
          </a:xfrm>
          <a:prstGeom prst="rect">
            <a:avLst/>
          </a:prstGeom>
          <a:noFill/>
          <a:ln>
            <a:noFill/>
          </a:ln>
        </p:spPr>
      </p:pic>
      <p:sp>
        <p:nvSpPr>
          <p:cNvPr id="23" name="Rectangle 22"/>
          <p:cNvSpPr/>
          <p:nvPr/>
        </p:nvSpPr>
        <p:spPr>
          <a:xfrm>
            <a:off x="-2" y="3499986"/>
            <a:ext cx="6094416" cy="2119389"/>
          </a:xfrm>
          <a:prstGeom prst="rect">
            <a:avLst/>
          </a:prstGeom>
          <a:solidFill>
            <a:srgbClr val="FFFFFF">
              <a:alpha val="74902"/>
            </a:srgbClr>
          </a:solidFill>
          <a:effectLst/>
        </p:spPr>
        <p:txBody>
          <a:bodyPr wrap="square" rtlCol="0" anchor="t">
            <a:normAutofit/>
          </a:bodyPr>
          <a:lstStyle/>
          <a:p>
            <a:pPr algn="ctr" defTabSz="914400" fontAlgn="base">
              <a:lnSpc>
                <a:spcPct val="90000"/>
              </a:lnSpc>
              <a:spcBef>
                <a:spcPts val="100"/>
              </a:spcBef>
              <a:spcAft>
                <a:spcPts val="100"/>
              </a:spcAft>
            </a:pPr>
            <a:endParaRPr lang="en-US" sz="2000" dirty="0" err="1" smtClean="0">
              <a:solidFill>
                <a:srgbClr val="FFFFFF"/>
              </a:solidFill>
            </a:endParaRPr>
          </a:p>
        </p:txBody>
      </p:sp>
      <p:sp>
        <p:nvSpPr>
          <p:cNvPr id="8" name="Text Placeholder 2"/>
          <p:cNvSpPr txBox="1">
            <a:spLocks/>
          </p:cNvSpPr>
          <p:nvPr/>
        </p:nvSpPr>
        <p:spPr>
          <a:xfrm>
            <a:off x="399062" y="3799525"/>
            <a:ext cx="5695352" cy="1547250"/>
          </a:xfrm>
          <a:prstGeom prst="rect">
            <a:avLst/>
          </a:prstGeom>
        </p:spPr>
        <p:txBody>
          <a:bodyPr>
            <a:noAutofit/>
          </a:bodyPr>
          <a:lstStyle/>
          <a:p>
            <a:pPr marL="0" lvl="1" defTabSz="914400" fontAlgn="base">
              <a:lnSpc>
                <a:spcPct val="90000"/>
              </a:lnSpc>
              <a:spcBef>
                <a:spcPts val="100"/>
              </a:spcBef>
              <a:spcAft>
                <a:spcPts val="100"/>
              </a:spcAft>
              <a:defRPr/>
            </a:pPr>
            <a:r>
              <a:rPr lang="en-US" sz="3600" kern="0" dirty="0" smtClean="0">
                <a:solidFill>
                  <a:srgbClr val="444444"/>
                </a:solidFill>
                <a:ea typeface="Museo Sans For Dell" pitchFamily="2" charset="0"/>
              </a:rPr>
              <a:t>Logically and geographically distributed resources and ownership</a:t>
            </a:r>
            <a:endParaRPr lang="en-US" sz="2400" kern="0" dirty="0" smtClean="0">
              <a:solidFill>
                <a:srgbClr val="444444"/>
              </a:solidFill>
              <a:ea typeface="Museo Sans For Dell" pitchFamily="2" charset="0"/>
            </a:endParaRPr>
          </a:p>
        </p:txBody>
      </p:sp>
    </p:spTree>
    <p:extLst>
      <p:ext uri="{BB962C8B-B14F-4D97-AF65-F5344CB8AC3E}">
        <p14:creationId xmlns:p14="http://schemas.microsoft.com/office/powerpoint/2010/main" val="242582055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168" r="6099"/>
          <a:stretch/>
        </p:blipFill>
        <p:spPr>
          <a:xfrm>
            <a:off x="-57521" y="-1930713"/>
            <a:ext cx="12246346" cy="9184640"/>
          </a:xfrm>
        </p:spPr>
      </p:pic>
      <p:sp>
        <p:nvSpPr>
          <p:cNvPr id="15" name="TextBox 14"/>
          <p:cNvSpPr txBox="1"/>
          <p:nvPr/>
        </p:nvSpPr>
        <p:spPr>
          <a:xfrm>
            <a:off x="3850520" y="1891104"/>
            <a:ext cx="5397175" cy="1421928"/>
          </a:xfrm>
          <a:prstGeom prst="rect">
            <a:avLst/>
          </a:prstGeom>
          <a:noFill/>
        </p:spPr>
        <p:txBody>
          <a:bodyPr wrap="square" rtlCol="0">
            <a:spAutoFit/>
          </a:bodyPr>
          <a:lstStyle/>
          <a:p>
            <a:pPr defTabSz="914400" fontAlgn="base">
              <a:lnSpc>
                <a:spcPct val="90000"/>
              </a:lnSpc>
              <a:spcBef>
                <a:spcPts val="100"/>
              </a:spcBef>
              <a:spcAft>
                <a:spcPts val="100"/>
              </a:spcAft>
              <a:buClr>
                <a:srgbClr val="0085C3"/>
              </a:buClr>
            </a:pPr>
            <a:r>
              <a:rPr lang="en-US" sz="3200" dirty="0" smtClean="0">
                <a:solidFill>
                  <a:srgbClr val="FFFFFF"/>
                </a:solidFill>
              </a:rPr>
              <a:t>Mobility is changing long-standing business models and processes</a:t>
            </a:r>
            <a:endParaRPr lang="en-US" sz="3200" dirty="0">
              <a:solidFill>
                <a:srgbClr val="FFFFFF"/>
              </a:solidFill>
            </a:endParaRPr>
          </a:p>
        </p:txBody>
      </p:sp>
    </p:spTree>
    <p:extLst>
      <p:ext uri="{BB962C8B-B14F-4D97-AF65-F5344CB8AC3E}">
        <p14:creationId xmlns:p14="http://schemas.microsoft.com/office/powerpoint/2010/main" val="952605918"/>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4_3 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8b529f77-48ab-4581-b468-93f09345b8aa"/>
    <ds:schemaRef ds:uri="http://purl.org/dc/elements/1.1/"/>
    <ds:schemaRef ds:uri="2295e2e7-0eeb-498e-8716-217bb2ee6ee3"/>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TENA11_BreakoutSession_Template_16x9_Final_05132011</Template>
  <TotalTime>394</TotalTime>
  <Words>776</Words>
  <Application>Microsoft Office PowerPoint</Application>
  <PresentationFormat>Custom</PresentationFormat>
  <Paragraphs>126</Paragraphs>
  <Slides>26</Slides>
  <Notes>20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TENA11_BreakoutSession_Template_16x9_Final_05132011</vt:lpstr>
      <vt:lpstr>White with Consolas font for code slides</vt:lpstr>
      <vt:lpstr>4_3 template</vt:lpstr>
      <vt:lpstr>TENA11_BreakoutSession_Template_16x9_Final (2)</vt:lpstr>
      <vt:lpstr>Adapt or Perish: How 2012 Will Change IT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 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DPR310: Adapt or Perish: How 2012 Will Change IT Architecture</dc:title>
  <dc:subject>Microsoft TechEd North America 2011</dc:subject>
  <dc:creator>Angela Yochem</dc:creator>
  <dc:description>Template Design: Jordan Cayabyab
Formatter: Lynnette Spear, Silver Fox Productions
Event Date: May 16-19, 2011
Event Location: Atlanta
Audience Type: Developers, IT Pros</dc:description>
  <cp:lastModifiedBy>Shows</cp:lastModifiedBy>
  <cp:revision>9</cp:revision>
  <cp:lastPrinted>2010-05-11T05:02:34Z</cp:lastPrinted>
  <dcterms:created xsi:type="dcterms:W3CDTF">2011-05-15T17:20:49Z</dcterms:created>
  <dcterms:modified xsi:type="dcterms:W3CDTF">2011-05-17T12:36:39Z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