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8"/>
  </p:notesMasterIdLst>
  <p:handoutMasterIdLst>
    <p:handoutMasterId r:id="rId39"/>
  </p:handoutMasterIdLst>
  <p:sldIdLst>
    <p:sldId id="322" r:id="rId6"/>
    <p:sldId id="333" r:id="rId7"/>
    <p:sldId id="340" r:id="rId8"/>
    <p:sldId id="338" r:id="rId9"/>
    <p:sldId id="339" r:id="rId10"/>
    <p:sldId id="341" r:id="rId11"/>
    <p:sldId id="336" r:id="rId12"/>
    <p:sldId id="342" r:id="rId13"/>
    <p:sldId id="343" r:id="rId14"/>
    <p:sldId id="345" r:id="rId15"/>
    <p:sldId id="346" r:id="rId16"/>
    <p:sldId id="347" r:id="rId17"/>
    <p:sldId id="348" r:id="rId18"/>
    <p:sldId id="370" r:id="rId19"/>
    <p:sldId id="352" r:id="rId20"/>
    <p:sldId id="353" r:id="rId21"/>
    <p:sldId id="349" r:id="rId22"/>
    <p:sldId id="360" r:id="rId23"/>
    <p:sldId id="354" r:id="rId24"/>
    <p:sldId id="355" r:id="rId25"/>
    <p:sldId id="356" r:id="rId26"/>
    <p:sldId id="364" r:id="rId27"/>
    <p:sldId id="365" r:id="rId28"/>
    <p:sldId id="362" r:id="rId29"/>
    <p:sldId id="371" r:id="rId30"/>
    <p:sldId id="363" r:id="rId31"/>
    <p:sldId id="366" r:id="rId32"/>
    <p:sldId id="367" r:id="rId33"/>
    <p:sldId id="368" r:id="rId34"/>
    <p:sldId id="369" r:id="rId35"/>
    <p:sldId id="271" r:id="rId36"/>
    <p:sldId id="319"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C2F1"/>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485"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8" name="Slide Number Placeholder 7"/>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8" name="Slide Number Placeholder 7"/>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8" name="Slide Number Placeholder 7"/>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EA9930C4-5A87-4E69-BC0D-2ABDDD8E04D4}"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32</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48325633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75950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85743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78976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714066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4798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7040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2702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066770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4555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48838513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452002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37029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245092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397451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891246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234084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661871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30995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66803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018689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5392066"/>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en.wikipedia.org/wiki/File:Zyngalogo.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8.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0.png"/><Relationship Id="rId5" Type="http://schemas.openxmlformats.org/officeDocument/2006/relationships/hyperlink" Target="http://www.microsoft.com/learning" TargetMode="External"/><Relationship Id="rId10" Type="http://schemas.openxmlformats.org/officeDocument/2006/relationships/image" Target="../media/image59.emf"/><Relationship Id="rId4" Type="http://schemas.openxmlformats.org/officeDocument/2006/relationships/image" Target="../media/image56.png"/><Relationship Id="rId9" Type="http://schemas.openxmlformats.org/officeDocument/2006/relationships/image" Target="../media/image58.png"/><Relationship Id="rId1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File:Python_logo.svg" TargetMode="External"/><Relationship Id="rId13" Type="http://schemas.openxmlformats.org/officeDocument/2006/relationships/hyperlink" Target="http://en.wikipedia.org/wiki/File:Tomcat.png" TargetMode="External"/><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Combining Public and </a:t>
            </a:r>
            <a:r>
              <a:rPr lang="en-US" dirty="0" smtClean="0"/>
              <a:t>Private </a:t>
            </a:r>
            <a:br>
              <a:rPr lang="en-US" dirty="0" smtClean="0"/>
            </a:br>
            <a:r>
              <a:rPr lang="en-US" dirty="0" smtClean="0"/>
              <a:t>Clouds </a:t>
            </a:r>
            <a:r>
              <a:rPr lang="en-US" dirty="0"/>
              <a:t>into Useful Hybrids</a:t>
            </a:r>
          </a:p>
        </p:txBody>
      </p:sp>
      <p:sp>
        <p:nvSpPr>
          <p:cNvPr id="3" name="Subtitle 2"/>
          <p:cNvSpPr>
            <a:spLocks noGrp="1"/>
          </p:cNvSpPr>
          <p:nvPr>
            <p:ph type="subTitle" idx="1"/>
          </p:nvPr>
        </p:nvSpPr>
        <p:spPr/>
        <p:txBody>
          <a:bodyPr/>
          <a:lstStyle/>
          <a:p>
            <a:r>
              <a:rPr lang="en-US" dirty="0" smtClean="0"/>
              <a:t>David Chou</a:t>
            </a:r>
          </a:p>
          <a:p>
            <a:r>
              <a:rPr lang="en-US" dirty="0" smtClean="0"/>
              <a:t>Architect</a:t>
            </a:r>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dirty="0" smtClean="0"/>
              <a:t>DPR311</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Targeting Apps to Public Cloud Platform</a:t>
            </a:r>
            <a:endParaRPr lang="en-US" dirty="0"/>
          </a:p>
        </p:txBody>
      </p:sp>
      <p:sp>
        <p:nvSpPr>
          <p:cNvPr id="40" name="Freeform 39"/>
          <p:cNvSpPr/>
          <p:nvPr/>
        </p:nvSpPr>
        <p:spPr>
          <a:xfrm>
            <a:off x="0" y="1042708"/>
            <a:ext cx="12188825" cy="5447527"/>
          </a:xfrm>
          <a:custGeom>
            <a:avLst/>
            <a:gdLst>
              <a:gd name="connsiteX0" fmla="*/ 0 w 9144000"/>
              <a:gd name="connsiteY0" fmla="*/ 0 h 693000"/>
              <a:gd name="connsiteX1" fmla="*/ 9144000 w 9144000"/>
              <a:gd name="connsiteY1" fmla="*/ 0 h 693000"/>
              <a:gd name="connsiteX2" fmla="*/ 9144000 w 9144000"/>
              <a:gd name="connsiteY2" fmla="*/ 693000 h 693000"/>
              <a:gd name="connsiteX3" fmla="*/ 0 w 9144000"/>
              <a:gd name="connsiteY3" fmla="*/ 693000 h 693000"/>
              <a:gd name="connsiteX4" fmla="*/ 0 w 9144000"/>
              <a:gd name="connsiteY4" fmla="*/ 0 h 6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93000">
                <a:moveTo>
                  <a:pt x="0" y="0"/>
                </a:moveTo>
                <a:lnTo>
                  <a:pt x="9144000" y="0"/>
                </a:lnTo>
                <a:lnTo>
                  <a:pt x="9144000" y="693000"/>
                </a:lnTo>
                <a:lnTo>
                  <a:pt x="0" y="693000"/>
                </a:lnTo>
                <a:lnTo>
                  <a:pt x="0" y="0"/>
                </a:lnTo>
                <a:close/>
              </a:path>
            </a:pathLst>
          </a:custGeom>
          <a:gradFill>
            <a:gsLst>
              <a:gs pos="0">
                <a:srgbClr val="000000">
                  <a:alpha val="0"/>
                </a:srgbClr>
              </a:gs>
              <a:gs pos="45832">
                <a:srgbClr val="000000">
                  <a:alpha val="52000"/>
                </a:srgbClr>
              </a:gs>
              <a:gs pos="18000">
                <a:srgbClr val="000000">
                  <a:alpha val="51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0" tIns="243797" rIns="91420" bIns="45711" rtlCol="0" anchor="ctr"/>
          <a:lstStyle/>
          <a:p>
            <a:pPr lvl="1"/>
            <a:endParaRPr lang="en-US" sz="1900" dirty="0"/>
          </a:p>
        </p:txBody>
      </p:sp>
      <p:sp>
        <p:nvSpPr>
          <p:cNvPr id="41" name="Freeform 40"/>
          <p:cNvSpPr/>
          <p:nvPr/>
        </p:nvSpPr>
        <p:spPr>
          <a:xfrm rot="10800000">
            <a:off x="-3" y="1150284"/>
            <a:ext cx="8317080" cy="2975004"/>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656960" tIns="45711" rIns="91420" bIns="45711" rtlCol="0" anchor="ctr"/>
          <a:lstStyle/>
          <a:p>
            <a:pPr marL="460295" indent="-460295" defTabSz="914211">
              <a:lnSpc>
                <a:spcPct val="90000"/>
              </a:lnSpc>
              <a:spcBef>
                <a:spcPct val="20000"/>
              </a:spcBef>
              <a:buSzPct val="90000"/>
              <a:buBlip>
                <a:blip r:embed="rId2"/>
              </a:buBlip>
            </a:pPr>
            <a:endParaRPr lang="en-US" sz="2100" dirty="0">
              <a:gradFill>
                <a:gsLst>
                  <a:gs pos="0">
                    <a:prstClr val="white"/>
                  </a:gs>
                  <a:gs pos="86000">
                    <a:prstClr val="white"/>
                  </a:gs>
                </a:gsLst>
                <a:lin ang="5400000" scaled="0"/>
              </a:gradFill>
            </a:endParaRPr>
          </a:p>
        </p:txBody>
      </p:sp>
      <p:sp>
        <p:nvSpPr>
          <p:cNvPr id="42" name="Regular Pentagon 41"/>
          <p:cNvSpPr/>
          <p:nvPr/>
        </p:nvSpPr>
        <p:spPr bwMode="auto">
          <a:xfrm>
            <a:off x="1039634" y="1867460"/>
            <a:ext cx="1953798" cy="1470213"/>
          </a:xfrm>
          <a:prstGeom prst="pentagon">
            <a:avLst/>
          </a:prstGeom>
          <a:noFill/>
          <a:ln>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32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Segoe Condensed" pitchFamily="34" charset="0"/>
              <a:ea typeface="Segoe UI" pitchFamily="34" charset="0"/>
              <a:cs typeface="Segoe UI" pitchFamily="34" charset="0"/>
            </a:endParaRPr>
          </a:p>
        </p:txBody>
      </p:sp>
      <p:sp>
        <p:nvSpPr>
          <p:cNvPr id="43" name="Freeform 42"/>
          <p:cNvSpPr/>
          <p:nvPr/>
        </p:nvSpPr>
        <p:spPr>
          <a:xfrm rot="5400000">
            <a:off x="7703429" y="2151217"/>
            <a:ext cx="4919800" cy="3477401"/>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656960" tIns="45711" rIns="91420" bIns="45711" rtlCol="0" anchor="ctr"/>
          <a:lstStyle/>
          <a:p>
            <a:pPr marL="460295" indent="-460295" defTabSz="914211">
              <a:lnSpc>
                <a:spcPct val="90000"/>
              </a:lnSpc>
              <a:spcBef>
                <a:spcPct val="20000"/>
              </a:spcBef>
              <a:buSzPct val="90000"/>
              <a:buBlip>
                <a:blip r:embed="rId2"/>
              </a:buBlip>
            </a:pPr>
            <a:endParaRPr lang="en-US" sz="2100" dirty="0">
              <a:gradFill>
                <a:gsLst>
                  <a:gs pos="0">
                    <a:prstClr val="white"/>
                  </a:gs>
                  <a:gs pos="86000">
                    <a:prstClr val="white"/>
                  </a:gs>
                </a:gsLst>
                <a:lin ang="5400000" scaled="0"/>
              </a:gradFill>
            </a:endParaRPr>
          </a:p>
        </p:txBody>
      </p:sp>
      <p:sp>
        <p:nvSpPr>
          <p:cNvPr id="44" name="Rectangle 43"/>
          <p:cNvSpPr/>
          <p:nvPr/>
        </p:nvSpPr>
        <p:spPr>
          <a:xfrm>
            <a:off x="8060832" y="1291182"/>
            <a:ext cx="2176003" cy="386237"/>
          </a:xfrm>
          <a:prstGeom prst="rect">
            <a:avLst/>
          </a:prstGeom>
        </p:spPr>
        <p:txBody>
          <a:bodyPr wrap="none" lIns="121899" tIns="60949" rIns="121899" bIns="60949">
            <a:spAutoFit/>
          </a:bodyPr>
          <a:lstStyle/>
          <a:p>
            <a:pPr defTabSz="1599920">
              <a:lnSpc>
                <a:spcPct val="90000"/>
              </a:lnSpc>
              <a:spcBef>
                <a:spcPct val="0"/>
              </a:spcBef>
              <a:spcAft>
                <a:spcPct val="35000"/>
              </a:spcAft>
            </a:pPr>
            <a:r>
              <a:rPr lang="en-US" sz="1900" dirty="0">
                <a:solidFill>
                  <a:schemeClr val="tx1">
                    <a:alpha val="99000"/>
                  </a:schemeClr>
                </a:solidFill>
              </a:rPr>
              <a:t>Questions To Consider</a:t>
            </a:r>
          </a:p>
        </p:txBody>
      </p:sp>
      <p:sp>
        <p:nvSpPr>
          <p:cNvPr id="45" name="Rectangle 44"/>
          <p:cNvSpPr>
            <a:spLocks noChangeAspect="1"/>
          </p:cNvSpPr>
          <p:nvPr/>
        </p:nvSpPr>
        <p:spPr bwMode="auto">
          <a:xfrm>
            <a:off x="8590936" y="1793547"/>
            <a:ext cx="3167696" cy="455057"/>
          </a:xfrm>
          <a:prstGeom prst="rect">
            <a:avLst/>
          </a:prstGeom>
          <a:gradFill flip="none" rotWithShape="1">
            <a:gsLst>
              <a:gs pos="0">
                <a:schemeClr val="bg1">
                  <a:alpha val="75000"/>
                </a:schemeClr>
              </a:gs>
              <a:gs pos="100000">
                <a:schemeClr val="bg1">
                  <a:alpha val="10000"/>
                </a:schemeClr>
              </a:gs>
            </a:gsLst>
            <a:lin ang="2700000" scaled="1"/>
            <a:tileRect/>
          </a:gradFill>
          <a:ln>
            <a:solidFill>
              <a:schemeClr val="tx1">
                <a:lumMod val="5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defTabSz="913909" fontAlgn="base">
              <a:lnSpc>
                <a:spcPct val="80000"/>
              </a:lnSpc>
              <a:spcBef>
                <a:spcPct val="0"/>
              </a:spcBef>
              <a:spcAft>
                <a:spcPct val="0"/>
              </a:spcAft>
            </a:pPr>
            <a:endParaRPr lang="en-US" sz="2100" dirty="0">
              <a:gradFill flip="none" rotWithShape="1">
                <a:gsLst>
                  <a:gs pos="0">
                    <a:prstClr val="white"/>
                  </a:gs>
                  <a:gs pos="50000">
                    <a:prstClr val="white">
                      <a:lumMod val="85000"/>
                    </a:prstClr>
                  </a:gs>
                  <a:gs pos="100000">
                    <a:prstClr val="white">
                      <a:shade val="100000"/>
                      <a:satMod val="115000"/>
                    </a:prstClr>
                  </a:gs>
                </a:gsLst>
                <a:lin ang="2700000" scaled="1"/>
                <a:tileRect/>
              </a:gradFill>
            </a:endParaRPr>
          </a:p>
        </p:txBody>
      </p:sp>
      <p:sp>
        <p:nvSpPr>
          <p:cNvPr id="46" name="Rectangle 45"/>
          <p:cNvSpPr>
            <a:spLocks noChangeAspect="1"/>
          </p:cNvSpPr>
          <p:nvPr/>
        </p:nvSpPr>
        <p:spPr bwMode="auto">
          <a:xfrm>
            <a:off x="8590936" y="2346091"/>
            <a:ext cx="3167696" cy="455057"/>
          </a:xfrm>
          <a:prstGeom prst="rect">
            <a:avLst/>
          </a:prstGeom>
          <a:gradFill flip="none" rotWithShape="1">
            <a:gsLst>
              <a:gs pos="0">
                <a:schemeClr val="bg1">
                  <a:alpha val="75000"/>
                </a:schemeClr>
              </a:gs>
              <a:gs pos="100000">
                <a:schemeClr val="bg1">
                  <a:alpha val="10000"/>
                </a:schemeClr>
              </a:gs>
            </a:gsLst>
            <a:lin ang="2700000" scaled="1"/>
            <a:tileRect/>
          </a:gradFill>
          <a:ln>
            <a:solidFill>
              <a:schemeClr val="tx1">
                <a:lumMod val="5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defTabSz="913909" fontAlgn="base">
              <a:lnSpc>
                <a:spcPct val="80000"/>
              </a:lnSpc>
              <a:spcBef>
                <a:spcPct val="0"/>
              </a:spcBef>
              <a:spcAft>
                <a:spcPct val="0"/>
              </a:spcAft>
            </a:pPr>
            <a:endParaRPr lang="en-US" sz="2100" dirty="0">
              <a:gradFill flip="none" rotWithShape="1">
                <a:gsLst>
                  <a:gs pos="0">
                    <a:prstClr val="white"/>
                  </a:gs>
                  <a:gs pos="50000">
                    <a:prstClr val="white">
                      <a:lumMod val="85000"/>
                    </a:prstClr>
                  </a:gs>
                  <a:gs pos="100000">
                    <a:prstClr val="white">
                      <a:shade val="100000"/>
                      <a:satMod val="115000"/>
                    </a:prstClr>
                  </a:gs>
                </a:gsLst>
                <a:lin ang="2700000" scaled="1"/>
                <a:tileRect/>
              </a:gradFill>
            </a:endParaRPr>
          </a:p>
        </p:txBody>
      </p:sp>
      <p:sp>
        <p:nvSpPr>
          <p:cNvPr id="47" name="Rectangle 46"/>
          <p:cNvSpPr>
            <a:spLocks noChangeAspect="1"/>
          </p:cNvSpPr>
          <p:nvPr/>
        </p:nvSpPr>
        <p:spPr bwMode="auto">
          <a:xfrm>
            <a:off x="8590936" y="2866046"/>
            <a:ext cx="3167696" cy="455057"/>
          </a:xfrm>
          <a:prstGeom prst="rect">
            <a:avLst/>
          </a:prstGeom>
          <a:gradFill flip="none" rotWithShape="1">
            <a:gsLst>
              <a:gs pos="0">
                <a:schemeClr val="bg1">
                  <a:alpha val="75000"/>
                </a:schemeClr>
              </a:gs>
              <a:gs pos="100000">
                <a:schemeClr val="bg1">
                  <a:alpha val="10000"/>
                </a:schemeClr>
              </a:gs>
            </a:gsLst>
            <a:lin ang="2700000" scaled="1"/>
            <a:tileRect/>
          </a:gradFill>
          <a:ln>
            <a:solidFill>
              <a:schemeClr val="tx1">
                <a:lumMod val="5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defTabSz="913909" fontAlgn="base">
              <a:lnSpc>
                <a:spcPct val="80000"/>
              </a:lnSpc>
              <a:spcBef>
                <a:spcPct val="0"/>
              </a:spcBef>
              <a:spcAft>
                <a:spcPct val="0"/>
              </a:spcAft>
            </a:pPr>
            <a:endParaRPr lang="en-US" sz="2100" dirty="0">
              <a:gradFill flip="none" rotWithShape="1">
                <a:gsLst>
                  <a:gs pos="0">
                    <a:prstClr val="white"/>
                  </a:gs>
                  <a:gs pos="50000">
                    <a:prstClr val="white">
                      <a:lumMod val="85000"/>
                    </a:prstClr>
                  </a:gs>
                  <a:gs pos="100000">
                    <a:prstClr val="white">
                      <a:shade val="100000"/>
                      <a:satMod val="115000"/>
                    </a:prstClr>
                  </a:gs>
                </a:gsLst>
                <a:lin ang="2700000" scaled="1"/>
                <a:tileRect/>
              </a:gradFill>
            </a:endParaRPr>
          </a:p>
        </p:txBody>
      </p:sp>
      <p:sp>
        <p:nvSpPr>
          <p:cNvPr id="48" name="Rectangle 47"/>
          <p:cNvSpPr/>
          <p:nvPr/>
        </p:nvSpPr>
        <p:spPr>
          <a:xfrm>
            <a:off x="8639728" y="2917115"/>
            <a:ext cx="3584948" cy="356999"/>
          </a:xfrm>
          <a:prstGeom prst="rect">
            <a:avLst/>
          </a:prstGeom>
        </p:spPr>
        <p:txBody>
          <a:bodyPr wrap="square" lIns="121899" tIns="60949" rIns="121899" bIns="60949">
            <a:spAutoFit/>
          </a:bodyPr>
          <a:lstStyle/>
          <a:p>
            <a:pPr defTabSz="913909" fontAlgn="base">
              <a:lnSpc>
                <a:spcPct val="80000"/>
              </a:lnSpc>
              <a:spcBef>
                <a:spcPct val="0"/>
              </a:spcBef>
              <a:spcAft>
                <a:spcPts val="800"/>
              </a:spcAft>
              <a:buSzPct val="90000"/>
            </a:pP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Data Sensitivity</a:t>
            </a:r>
          </a:p>
        </p:txBody>
      </p:sp>
      <p:sp>
        <p:nvSpPr>
          <p:cNvPr id="49" name="Rectangle 48"/>
          <p:cNvSpPr>
            <a:spLocks noChangeAspect="1"/>
          </p:cNvSpPr>
          <p:nvPr/>
        </p:nvSpPr>
        <p:spPr bwMode="auto">
          <a:xfrm>
            <a:off x="8590936" y="3403927"/>
            <a:ext cx="3167696" cy="455057"/>
          </a:xfrm>
          <a:prstGeom prst="rect">
            <a:avLst/>
          </a:prstGeom>
          <a:gradFill flip="none" rotWithShape="1">
            <a:gsLst>
              <a:gs pos="0">
                <a:schemeClr val="bg1">
                  <a:alpha val="75000"/>
                </a:schemeClr>
              </a:gs>
              <a:gs pos="100000">
                <a:schemeClr val="bg1">
                  <a:alpha val="10000"/>
                </a:schemeClr>
              </a:gs>
            </a:gsLst>
            <a:lin ang="2700000" scaled="1"/>
            <a:tileRect/>
          </a:gradFill>
          <a:ln>
            <a:solidFill>
              <a:schemeClr val="tx1">
                <a:lumMod val="5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defTabSz="913909" fontAlgn="base">
              <a:lnSpc>
                <a:spcPct val="80000"/>
              </a:lnSpc>
              <a:spcBef>
                <a:spcPct val="0"/>
              </a:spcBef>
              <a:spcAft>
                <a:spcPct val="0"/>
              </a:spcAft>
            </a:pPr>
            <a:endParaRPr lang="en-US" sz="2100" dirty="0">
              <a:gradFill flip="none" rotWithShape="1">
                <a:gsLst>
                  <a:gs pos="0">
                    <a:prstClr val="white"/>
                  </a:gs>
                  <a:gs pos="50000">
                    <a:prstClr val="white">
                      <a:lumMod val="85000"/>
                    </a:prstClr>
                  </a:gs>
                  <a:gs pos="100000">
                    <a:prstClr val="white">
                      <a:shade val="100000"/>
                      <a:satMod val="115000"/>
                    </a:prstClr>
                  </a:gs>
                </a:gsLst>
                <a:lin ang="2700000" scaled="1"/>
                <a:tileRect/>
              </a:gradFill>
            </a:endParaRPr>
          </a:p>
        </p:txBody>
      </p:sp>
      <p:sp>
        <p:nvSpPr>
          <p:cNvPr id="50" name="Rectangle 49"/>
          <p:cNvSpPr/>
          <p:nvPr/>
        </p:nvSpPr>
        <p:spPr>
          <a:xfrm>
            <a:off x="8639728" y="3454996"/>
            <a:ext cx="3584948" cy="356999"/>
          </a:xfrm>
          <a:prstGeom prst="rect">
            <a:avLst/>
          </a:prstGeom>
        </p:spPr>
        <p:txBody>
          <a:bodyPr wrap="square" lIns="121899" tIns="60949" rIns="121899" bIns="60949">
            <a:spAutoFit/>
          </a:bodyPr>
          <a:lstStyle/>
          <a:p>
            <a:pPr defTabSz="913909" fontAlgn="base">
              <a:lnSpc>
                <a:spcPct val="80000"/>
              </a:lnSpc>
              <a:spcBef>
                <a:spcPct val="0"/>
              </a:spcBef>
              <a:spcAft>
                <a:spcPts val="800"/>
              </a:spcAft>
              <a:buSzPct val="90000"/>
            </a:pP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Connectivity Needs</a:t>
            </a:r>
          </a:p>
        </p:txBody>
      </p:sp>
      <p:sp>
        <p:nvSpPr>
          <p:cNvPr id="51" name="Rectangle 50"/>
          <p:cNvSpPr>
            <a:spLocks noChangeAspect="1"/>
          </p:cNvSpPr>
          <p:nvPr/>
        </p:nvSpPr>
        <p:spPr bwMode="auto">
          <a:xfrm>
            <a:off x="8590936" y="3941810"/>
            <a:ext cx="3167696" cy="455057"/>
          </a:xfrm>
          <a:prstGeom prst="rect">
            <a:avLst/>
          </a:prstGeom>
          <a:gradFill flip="none" rotWithShape="1">
            <a:gsLst>
              <a:gs pos="0">
                <a:schemeClr val="bg1">
                  <a:alpha val="75000"/>
                </a:schemeClr>
              </a:gs>
              <a:gs pos="100000">
                <a:schemeClr val="bg1">
                  <a:alpha val="10000"/>
                </a:schemeClr>
              </a:gs>
            </a:gsLst>
            <a:lin ang="2700000" scaled="1"/>
            <a:tileRect/>
          </a:gradFill>
          <a:ln>
            <a:solidFill>
              <a:schemeClr val="tx1">
                <a:lumMod val="5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defTabSz="913909" fontAlgn="base">
              <a:lnSpc>
                <a:spcPct val="80000"/>
              </a:lnSpc>
              <a:spcBef>
                <a:spcPct val="0"/>
              </a:spcBef>
              <a:spcAft>
                <a:spcPct val="0"/>
              </a:spcAft>
            </a:pPr>
            <a:endParaRPr lang="en-US" sz="2100" dirty="0">
              <a:gradFill flip="none" rotWithShape="1">
                <a:gsLst>
                  <a:gs pos="0">
                    <a:prstClr val="white"/>
                  </a:gs>
                  <a:gs pos="50000">
                    <a:prstClr val="white">
                      <a:lumMod val="85000"/>
                    </a:prstClr>
                  </a:gs>
                  <a:gs pos="100000">
                    <a:prstClr val="white">
                      <a:shade val="100000"/>
                      <a:satMod val="115000"/>
                    </a:prstClr>
                  </a:gs>
                </a:gsLst>
                <a:lin ang="2700000" scaled="1"/>
                <a:tileRect/>
              </a:gradFill>
            </a:endParaRPr>
          </a:p>
        </p:txBody>
      </p:sp>
      <p:sp>
        <p:nvSpPr>
          <p:cNvPr id="52" name="Rectangle 51"/>
          <p:cNvSpPr/>
          <p:nvPr/>
        </p:nvSpPr>
        <p:spPr>
          <a:xfrm>
            <a:off x="8639728" y="3992879"/>
            <a:ext cx="3584948" cy="356999"/>
          </a:xfrm>
          <a:prstGeom prst="rect">
            <a:avLst/>
          </a:prstGeom>
        </p:spPr>
        <p:txBody>
          <a:bodyPr wrap="square" lIns="121899" tIns="60949" rIns="121899" bIns="60949">
            <a:spAutoFit/>
          </a:bodyPr>
          <a:lstStyle/>
          <a:p>
            <a:pPr defTabSz="913909" fontAlgn="base">
              <a:lnSpc>
                <a:spcPct val="80000"/>
              </a:lnSpc>
              <a:spcBef>
                <a:spcPct val="0"/>
              </a:spcBef>
              <a:spcAft>
                <a:spcPts val="800"/>
              </a:spcAft>
              <a:buSzPct val="90000"/>
            </a:pP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Application Portability</a:t>
            </a:r>
          </a:p>
        </p:txBody>
      </p:sp>
      <p:sp>
        <p:nvSpPr>
          <p:cNvPr id="53" name="Rectangle 52"/>
          <p:cNvSpPr>
            <a:spLocks noChangeAspect="1"/>
          </p:cNvSpPr>
          <p:nvPr/>
        </p:nvSpPr>
        <p:spPr bwMode="auto">
          <a:xfrm>
            <a:off x="8590936" y="4479692"/>
            <a:ext cx="3167696" cy="866075"/>
          </a:xfrm>
          <a:prstGeom prst="rect">
            <a:avLst/>
          </a:prstGeom>
          <a:gradFill flip="none" rotWithShape="1">
            <a:gsLst>
              <a:gs pos="0">
                <a:schemeClr val="bg1">
                  <a:alpha val="75000"/>
                </a:schemeClr>
              </a:gs>
              <a:gs pos="100000">
                <a:schemeClr val="bg1">
                  <a:alpha val="10000"/>
                </a:schemeClr>
              </a:gs>
            </a:gsLst>
            <a:lin ang="2700000" scaled="1"/>
            <a:tileRect/>
          </a:gradFill>
          <a:ln>
            <a:solidFill>
              <a:schemeClr val="tx1">
                <a:lumMod val="5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defTabSz="913909" fontAlgn="base">
              <a:lnSpc>
                <a:spcPct val="80000"/>
              </a:lnSpc>
              <a:spcBef>
                <a:spcPct val="0"/>
              </a:spcBef>
              <a:spcAft>
                <a:spcPct val="0"/>
              </a:spcAft>
            </a:pPr>
            <a:endParaRPr lang="en-US" sz="2100" dirty="0">
              <a:gradFill flip="none" rotWithShape="1">
                <a:gsLst>
                  <a:gs pos="0">
                    <a:prstClr val="white"/>
                  </a:gs>
                  <a:gs pos="50000">
                    <a:prstClr val="white">
                      <a:lumMod val="85000"/>
                    </a:prstClr>
                  </a:gs>
                  <a:gs pos="100000">
                    <a:prstClr val="white">
                      <a:shade val="100000"/>
                      <a:satMod val="115000"/>
                    </a:prstClr>
                  </a:gs>
                </a:gsLst>
                <a:lin ang="2700000" scaled="1"/>
                <a:tileRect/>
              </a:gradFill>
            </a:endParaRPr>
          </a:p>
        </p:txBody>
      </p:sp>
      <p:sp>
        <p:nvSpPr>
          <p:cNvPr id="54" name="Rectangle 53"/>
          <p:cNvSpPr/>
          <p:nvPr/>
        </p:nvSpPr>
        <p:spPr>
          <a:xfrm>
            <a:off x="8639728" y="4530761"/>
            <a:ext cx="3584948" cy="707864"/>
          </a:xfrm>
          <a:prstGeom prst="rect">
            <a:avLst/>
          </a:prstGeom>
        </p:spPr>
        <p:txBody>
          <a:bodyPr wrap="square" lIns="121899" tIns="60949" rIns="121899" bIns="60949">
            <a:spAutoFit/>
          </a:bodyPr>
          <a:lstStyle/>
          <a:p>
            <a:pPr defTabSz="913909" fontAlgn="base">
              <a:spcBef>
                <a:spcPct val="0"/>
              </a:spcBef>
              <a:spcAft>
                <a:spcPts val="800"/>
              </a:spcAft>
              <a:buSzPct val="90000"/>
            </a:pP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Latency Between </a:t>
            </a:r>
            <a:b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b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Components</a:t>
            </a:r>
          </a:p>
        </p:txBody>
      </p:sp>
      <p:sp>
        <p:nvSpPr>
          <p:cNvPr id="55" name="Rectangle 54"/>
          <p:cNvSpPr>
            <a:spLocks noChangeAspect="1"/>
          </p:cNvSpPr>
          <p:nvPr/>
        </p:nvSpPr>
        <p:spPr bwMode="auto">
          <a:xfrm>
            <a:off x="8590936" y="5429951"/>
            <a:ext cx="3167696" cy="455057"/>
          </a:xfrm>
          <a:prstGeom prst="rect">
            <a:avLst/>
          </a:prstGeom>
          <a:gradFill flip="none" rotWithShape="1">
            <a:gsLst>
              <a:gs pos="0">
                <a:schemeClr val="bg1">
                  <a:alpha val="75000"/>
                </a:schemeClr>
              </a:gs>
              <a:gs pos="100000">
                <a:schemeClr val="bg1">
                  <a:alpha val="10000"/>
                </a:schemeClr>
              </a:gs>
            </a:gsLst>
            <a:lin ang="2700000" scaled="1"/>
            <a:tileRect/>
          </a:gradFill>
          <a:ln>
            <a:solidFill>
              <a:schemeClr val="tx1">
                <a:lumMod val="50000"/>
              </a:schemeClr>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defTabSz="913909" fontAlgn="base">
              <a:lnSpc>
                <a:spcPct val="80000"/>
              </a:lnSpc>
              <a:spcBef>
                <a:spcPct val="0"/>
              </a:spcBef>
              <a:spcAft>
                <a:spcPct val="0"/>
              </a:spcAft>
            </a:pPr>
            <a:endParaRPr lang="en-US" sz="2100" dirty="0">
              <a:gradFill flip="none" rotWithShape="1">
                <a:gsLst>
                  <a:gs pos="0">
                    <a:prstClr val="white"/>
                  </a:gs>
                  <a:gs pos="50000">
                    <a:prstClr val="white">
                      <a:lumMod val="85000"/>
                    </a:prstClr>
                  </a:gs>
                  <a:gs pos="100000">
                    <a:prstClr val="white">
                      <a:shade val="100000"/>
                      <a:satMod val="115000"/>
                    </a:prstClr>
                  </a:gs>
                </a:gsLst>
                <a:lin ang="2700000" scaled="1"/>
                <a:tileRect/>
              </a:gradFill>
            </a:endParaRPr>
          </a:p>
        </p:txBody>
      </p:sp>
      <p:sp>
        <p:nvSpPr>
          <p:cNvPr id="56" name="Rectangle 55"/>
          <p:cNvSpPr/>
          <p:nvPr/>
        </p:nvSpPr>
        <p:spPr>
          <a:xfrm>
            <a:off x="8639728" y="5481020"/>
            <a:ext cx="3584948" cy="356999"/>
          </a:xfrm>
          <a:prstGeom prst="rect">
            <a:avLst/>
          </a:prstGeom>
        </p:spPr>
        <p:txBody>
          <a:bodyPr wrap="square" lIns="121899" tIns="60949" rIns="121899" bIns="60949">
            <a:spAutoFit/>
          </a:bodyPr>
          <a:lstStyle/>
          <a:p>
            <a:pPr defTabSz="913909" fontAlgn="base">
              <a:lnSpc>
                <a:spcPct val="80000"/>
              </a:lnSpc>
              <a:spcBef>
                <a:spcPct val="0"/>
              </a:spcBef>
              <a:spcAft>
                <a:spcPts val="800"/>
              </a:spcAft>
              <a:buSzPct val="90000"/>
            </a:pP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Regulation and Compliance</a:t>
            </a:r>
          </a:p>
        </p:txBody>
      </p:sp>
      <p:pic>
        <p:nvPicPr>
          <p:cNvPr id="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535" y="3104590"/>
            <a:ext cx="923702" cy="75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 name="Group 57"/>
          <p:cNvGrpSpPr/>
          <p:nvPr/>
        </p:nvGrpSpPr>
        <p:grpSpPr>
          <a:xfrm>
            <a:off x="991215" y="3155884"/>
            <a:ext cx="711636" cy="594165"/>
            <a:chOff x="488110" y="1579842"/>
            <a:chExt cx="701001" cy="585133"/>
          </a:xfrm>
        </p:grpSpPr>
        <p:pic>
          <p:nvPicPr>
            <p:cNvPr id="59" name="Picture 2" descr="C:\Users\roslyn.ADI\Desktop\DVD_ART35\Artwork_Imagery\Icons - Illustrations\_WINDOWS SERVER ICONS\Hardware\Computer PC desktop machine.png"/>
            <p:cNvPicPr>
              <a:picLocks noChangeAspect="1" noChangeArrowheads="1"/>
            </p:cNvPicPr>
            <p:nvPr/>
          </p:nvPicPr>
          <p:blipFill>
            <a:blip r:embed="rId4" cstate="print">
              <a:grayscl/>
            </a:blip>
            <a:srcRect/>
            <a:stretch>
              <a:fillRect/>
            </a:stretch>
          </p:blipFill>
          <p:spPr bwMode="auto">
            <a:xfrm>
              <a:off x="488110" y="1579842"/>
              <a:ext cx="701001" cy="585133"/>
            </a:xfrm>
            <a:prstGeom prst="rect">
              <a:avLst/>
            </a:prstGeom>
            <a:noFill/>
          </p:spPr>
        </p:pic>
        <p:pic>
          <p:nvPicPr>
            <p:cNvPr id="60" name="Picture 3" descr="C:\Users\roslyn.ADI\Desktop\DVD_ART35\Logos\Windows (brand)\Windows brand logo h w .png"/>
            <p:cNvPicPr>
              <a:picLocks noChangeAspect="1" noChangeArrowheads="1"/>
            </p:cNvPicPr>
            <p:nvPr/>
          </p:nvPicPr>
          <p:blipFill>
            <a:blip r:embed="rId5" cstate="print"/>
            <a:srcRect r="71390" b="-1969"/>
            <a:stretch>
              <a:fillRect/>
            </a:stretch>
          </p:blipFill>
          <p:spPr bwMode="auto">
            <a:xfrm>
              <a:off x="750422" y="1683591"/>
              <a:ext cx="271554" cy="259549"/>
            </a:xfrm>
            <a:prstGeom prst="rect">
              <a:avLst/>
            </a:prstGeom>
            <a:noFill/>
          </p:spPr>
        </p:pic>
      </p:grpSp>
      <p:pic>
        <p:nvPicPr>
          <p:cNvPr id="61" name="Picture 60" descr="\\SERVER3\InternalBin\Resource DVD\DVD_ART36\Artwork_Imagery\Icons - Illustrations\Internet Clouds web\cloud 4.png"/>
          <p:cNvPicPr>
            <a:picLocks noChangeAspect="1" noChangeArrowheads="1"/>
          </p:cNvPicPr>
          <p:nvPr/>
        </p:nvPicPr>
        <p:blipFill>
          <a:blip r:embed="rId6" cstate="print"/>
          <a:srcRect t="27139"/>
          <a:stretch>
            <a:fillRect/>
          </a:stretch>
        </p:blipFill>
        <p:spPr bwMode="auto">
          <a:xfrm rot="20616818">
            <a:off x="4531726" y="1759824"/>
            <a:ext cx="3705356" cy="1948303"/>
          </a:xfrm>
          <a:prstGeom prst="rect">
            <a:avLst/>
          </a:prstGeom>
          <a:noFill/>
        </p:spPr>
      </p:pic>
      <p:sp>
        <p:nvSpPr>
          <p:cNvPr id="62" name="Right Arrow 61"/>
          <p:cNvSpPr>
            <a:spLocks noChangeAspect="1"/>
          </p:cNvSpPr>
          <p:nvPr/>
        </p:nvSpPr>
        <p:spPr bwMode="auto">
          <a:xfrm>
            <a:off x="3560906" y="2426477"/>
            <a:ext cx="2067463" cy="614995"/>
          </a:xfrm>
          <a:prstGeom prst="rightArrow">
            <a:avLst/>
          </a:prstGeom>
          <a:gradFill flip="none" rotWithShape="1">
            <a:gsLst>
              <a:gs pos="0">
                <a:schemeClr val="accent2">
                  <a:alpha val="0"/>
                </a:schemeClr>
              </a:gs>
              <a:gs pos="100000">
                <a:schemeClr val="accent1">
                  <a:lumMod val="75000"/>
                </a:schemeClr>
              </a:gs>
            </a:gsLst>
            <a:lin ang="0" scaled="1"/>
            <a:tileRect/>
          </a:gradFill>
          <a:ln>
            <a:noFill/>
            <a:headEnd type="none" w="med" len="med"/>
            <a:tailEnd type="none" w="med" len="med"/>
          </a:ln>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913909" fontAlgn="base">
              <a:lnSpc>
                <a:spcPct val="80000"/>
              </a:lnSpc>
              <a:spcBef>
                <a:spcPct val="0"/>
              </a:spcBef>
              <a:spcAft>
                <a:spcPct val="0"/>
              </a:spcAft>
            </a:pPr>
            <a:endPar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endParaRPr>
          </a:p>
        </p:txBody>
      </p:sp>
      <p:grpSp>
        <p:nvGrpSpPr>
          <p:cNvPr id="100" name="Group 99"/>
          <p:cNvGrpSpPr/>
          <p:nvPr/>
        </p:nvGrpSpPr>
        <p:grpSpPr>
          <a:xfrm>
            <a:off x="2873316" y="2295273"/>
            <a:ext cx="711636" cy="594165"/>
            <a:chOff x="488110" y="1579842"/>
            <a:chExt cx="701001" cy="585133"/>
          </a:xfrm>
        </p:grpSpPr>
        <p:pic>
          <p:nvPicPr>
            <p:cNvPr id="101" name="Picture 2" descr="C:\Users\roslyn.ADI\Desktop\DVD_ART35\Artwork_Imagery\Icons - Illustrations\_WINDOWS SERVER ICONS\Hardware\Computer PC desktop machine.png"/>
            <p:cNvPicPr>
              <a:picLocks noChangeAspect="1" noChangeArrowheads="1"/>
            </p:cNvPicPr>
            <p:nvPr/>
          </p:nvPicPr>
          <p:blipFill>
            <a:blip r:embed="rId4" cstate="print">
              <a:grayscl/>
            </a:blip>
            <a:srcRect/>
            <a:stretch>
              <a:fillRect/>
            </a:stretch>
          </p:blipFill>
          <p:spPr bwMode="auto">
            <a:xfrm>
              <a:off x="488110" y="1579842"/>
              <a:ext cx="701001" cy="585133"/>
            </a:xfrm>
            <a:prstGeom prst="rect">
              <a:avLst/>
            </a:prstGeom>
            <a:noFill/>
          </p:spPr>
        </p:pic>
        <p:pic>
          <p:nvPicPr>
            <p:cNvPr id="102" name="Picture 3" descr="C:\Users\roslyn.ADI\Desktop\DVD_ART35\Logos\Windows (brand)\Windows brand logo h w .png"/>
            <p:cNvPicPr>
              <a:picLocks noChangeAspect="1" noChangeArrowheads="1"/>
            </p:cNvPicPr>
            <p:nvPr/>
          </p:nvPicPr>
          <p:blipFill>
            <a:blip r:embed="rId5" cstate="print"/>
            <a:srcRect r="71390" b="-1969"/>
            <a:stretch>
              <a:fillRect/>
            </a:stretch>
          </p:blipFill>
          <p:spPr bwMode="auto">
            <a:xfrm>
              <a:off x="750422" y="1683591"/>
              <a:ext cx="271554" cy="259549"/>
            </a:xfrm>
            <a:prstGeom prst="rect">
              <a:avLst/>
            </a:prstGeom>
            <a:noFill/>
          </p:spPr>
        </p:pic>
      </p:grpSp>
      <p:grpSp>
        <p:nvGrpSpPr>
          <p:cNvPr id="103" name="Group 102"/>
          <p:cNvGrpSpPr/>
          <p:nvPr/>
        </p:nvGrpSpPr>
        <p:grpSpPr>
          <a:xfrm>
            <a:off x="417625" y="2295273"/>
            <a:ext cx="711636" cy="594165"/>
            <a:chOff x="488110" y="1579842"/>
            <a:chExt cx="701001" cy="585133"/>
          </a:xfrm>
        </p:grpSpPr>
        <p:pic>
          <p:nvPicPr>
            <p:cNvPr id="104" name="Picture 2" descr="C:\Users\roslyn.ADI\Desktop\DVD_ART35\Artwork_Imagery\Icons - Illustrations\_WINDOWS SERVER ICONS\Hardware\Computer PC desktop machine.png"/>
            <p:cNvPicPr>
              <a:picLocks noChangeAspect="1" noChangeArrowheads="1"/>
            </p:cNvPicPr>
            <p:nvPr/>
          </p:nvPicPr>
          <p:blipFill>
            <a:blip r:embed="rId4" cstate="print">
              <a:grayscl/>
            </a:blip>
            <a:srcRect/>
            <a:stretch>
              <a:fillRect/>
            </a:stretch>
          </p:blipFill>
          <p:spPr bwMode="auto">
            <a:xfrm>
              <a:off x="488110" y="1579842"/>
              <a:ext cx="701001" cy="585133"/>
            </a:xfrm>
            <a:prstGeom prst="rect">
              <a:avLst/>
            </a:prstGeom>
            <a:noFill/>
          </p:spPr>
        </p:pic>
        <p:pic>
          <p:nvPicPr>
            <p:cNvPr id="105" name="Picture 3" descr="C:\Users\roslyn.ADI\Desktop\DVD_ART35\Logos\Windows (brand)\Windows brand logo h w .png"/>
            <p:cNvPicPr>
              <a:picLocks noChangeAspect="1" noChangeArrowheads="1"/>
            </p:cNvPicPr>
            <p:nvPr/>
          </p:nvPicPr>
          <p:blipFill>
            <a:blip r:embed="rId5" cstate="print"/>
            <a:srcRect r="71390" b="-1969"/>
            <a:stretch>
              <a:fillRect/>
            </a:stretch>
          </p:blipFill>
          <p:spPr bwMode="auto">
            <a:xfrm>
              <a:off x="750422" y="1683591"/>
              <a:ext cx="271554" cy="259549"/>
            </a:xfrm>
            <a:prstGeom prst="rect">
              <a:avLst/>
            </a:prstGeom>
            <a:noFill/>
          </p:spPr>
        </p:pic>
      </p:grpSp>
      <p:sp>
        <p:nvSpPr>
          <p:cNvPr id="106" name="Rectangle 105"/>
          <p:cNvSpPr>
            <a:spLocks noChangeAspect="1"/>
          </p:cNvSpPr>
          <p:nvPr/>
        </p:nvSpPr>
        <p:spPr bwMode="invGray">
          <a:xfrm>
            <a:off x="95146" y="4222877"/>
            <a:ext cx="8257785" cy="1057360"/>
          </a:xfrm>
          <a:prstGeom prst="rect">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656960" tIns="45711" rIns="91420" bIns="45711" rtlCol="0" anchor="ctr"/>
          <a:lstStyle/>
          <a:p>
            <a:pPr marL="460295" indent="-460295" defTabSz="914211">
              <a:lnSpc>
                <a:spcPct val="90000"/>
              </a:lnSpc>
              <a:spcBef>
                <a:spcPct val="20000"/>
              </a:spcBef>
              <a:buSzPct val="90000"/>
              <a:buBlip>
                <a:blip r:embed="rId2"/>
              </a:buBlip>
            </a:pPr>
            <a:endParaRPr lang="en-US" sz="2100" dirty="0">
              <a:gradFill>
                <a:gsLst>
                  <a:gs pos="0">
                    <a:prstClr val="white"/>
                  </a:gs>
                  <a:gs pos="86000">
                    <a:prstClr val="white"/>
                  </a:gs>
                </a:gsLst>
                <a:lin ang="5400000" scaled="0"/>
              </a:gradFill>
            </a:endParaRPr>
          </a:p>
        </p:txBody>
      </p:sp>
      <p:sp>
        <p:nvSpPr>
          <p:cNvPr id="107" name="Pentagon 106"/>
          <p:cNvSpPr>
            <a:spLocks noChangeAspect="1"/>
          </p:cNvSpPr>
          <p:nvPr/>
        </p:nvSpPr>
        <p:spPr bwMode="auto">
          <a:xfrm>
            <a:off x="328512" y="4312287"/>
            <a:ext cx="3668706" cy="878541"/>
          </a:xfrm>
          <a:prstGeom prst="homePlate">
            <a:avLst>
              <a:gd name="adj" fmla="val 43581"/>
            </a:avLst>
          </a:prstGeom>
          <a:gradFill flip="none" rotWithShape="1">
            <a:gsLst>
              <a:gs pos="0">
                <a:schemeClr val="bg1">
                  <a:alpha val="75000"/>
                </a:schemeClr>
              </a:gs>
              <a:gs pos="100000">
                <a:schemeClr val="bg1">
                  <a:alpha val="10000"/>
                </a:schemeClr>
              </a:gs>
            </a:gsLst>
            <a:lin ang="2700000" scaled="1"/>
            <a:tileRect/>
          </a:gradFill>
          <a:ln>
            <a:solidFill>
              <a:schemeClr val="accent2"/>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913909" fontAlgn="base">
              <a:lnSpc>
                <a:spcPct val="80000"/>
              </a:lnSpc>
              <a:spcBef>
                <a:spcPct val="0"/>
              </a:spcBef>
              <a:spcAft>
                <a:spcPct val="0"/>
              </a:spcAft>
            </a:pP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Some Easy Cases</a:t>
            </a:r>
          </a:p>
        </p:txBody>
      </p:sp>
      <p:sp>
        <p:nvSpPr>
          <p:cNvPr id="108" name="Rectangle 107"/>
          <p:cNvSpPr/>
          <p:nvPr/>
        </p:nvSpPr>
        <p:spPr>
          <a:xfrm>
            <a:off x="4096358" y="4560736"/>
            <a:ext cx="6094413" cy="386237"/>
          </a:xfrm>
          <a:prstGeom prst="rect">
            <a:avLst/>
          </a:prstGeom>
        </p:spPr>
        <p:txBody>
          <a:bodyPr lIns="121899" tIns="60949" rIns="121899" bIns="60949">
            <a:spAutoFit/>
          </a:bodyPr>
          <a:lstStyle/>
          <a:p>
            <a:pPr marL="0" lvl="1" indent="-460295">
              <a:lnSpc>
                <a:spcPct val="90000"/>
              </a:lnSpc>
              <a:spcBef>
                <a:spcPct val="20000"/>
              </a:spcBef>
              <a:spcAft>
                <a:spcPts val="400"/>
              </a:spcAft>
              <a:buSzPct val="90000"/>
            </a:pPr>
            <a:r>
              <a:rPr lang="en-US" sz="1900" dirty="0">
                <a:solidFill>
                  <a:schemeClr val="tx1">
                    <a:alpha val="99000"/>
                  </a:schemeClr>
                </a:solidFill>
              </a:rPr>
              <a:t>e.g., web site sharing public data</a:t>
            </a:r>
          </a:p>
        </p:txBody>
      </p:sp>
      <p:sp>
        <p:nvSpPr>
          <p:cNvPr id="109" name="Rectangle 108"/>
          <p:cNvSpPr>
            <a:spLocks noChangeAspect="1"/>
          </p:cNvSpPr>
          <p:nvPr/>
        </p:nvSpPr>
        <p:spPr bwMode="invGray">
          <a:xfrm>
            <a:off x="95146" y="5352430"/>
            <a:ext cx="8257785" cy="1057360"/>
          </a:xfrm>
          <a:prstGeom prst="rect">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656960" tIns="45711" rIns="91420" bIns="45711" rtlCol="0" anchor="ctr"/>
          <a:lstStyle/>
          <a:p>
            <a:pPr marL="460295" indent="-460295" defTabSz="914211">
              <a:lnSpc>
                <a:spcPct val="90000"/>
              </a:lnSpc>
              <a:spcBef>
                <a:spcPct val="20000"/>
              </a:spcBef>
              <a:buSzPct val="90000"/>
              <a:buBlip>
                <a:blip r:embed="rId2"/>
              </a:buBlip>
            </a:pPr>
            <a:endParaRPr lang="en-US" sz="2100" dirty="0">
              <a:gradFill>
                <a:gsLst>
                  <a:gs pos="0">
                    <a:prstClr val="white"/>
                  </a:gs>
                  <a:gs pos="86000">
                    <a:prstClr val="white"/>
                  </a:gs>
                </a:gsLst>
                <a:lin ang="5400000" scaled="0"/>
              </a:gradFill>
            </a:endParaRPr>
          </a:p>
        </p:txBody>
      </p:sp>
      <p:sp>
        <p:nvSpPr>
          <p:cNvPr id="110" name="Pentagon 109"/>
          <p:cNvSpPr>
            <a:spLocks noChangeAspect="1"/>
          </p:cNvSpPr>
          <p:nvPr/>
        </p:nvSpPr>
        <p:spPr bwMode="auto">
          <a:xfrm>
            <a:off x="328512" y="5450805"/>
            <a:ext cx="3644517" cy="860611"/>
          </a:xfrm>
          <a:prstGeom prst="homePlate">
            <a:avLst>
              <a:gd name="adj" fmla="val 43581"/>
            </a:avLst>
          </a:prstGeom>
          <a:gradFill flip="none" rotWithShape="1">
            <a:gsLst>
              <a:gs pos="0">
                <a:schemeClr val="bg1">
                  <a:alpha val="75000"/>
                </a:schemeClr>
              </a:gs>
              <a:gs pos="100000">
                <a:schemeClr val="bg1">
                  <a:alpha val="10000"/>
                </a:schemeClr>
              </a:gs>
            </a:gsLst>
            <a:lin ang="2700000" scaled="1"/>
            <a:tileRect/>
          </a:gradFill>
          <a:ln>
            <a:solidFill>
              <a:schemeClr val="accent2"/>
            </a:solid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913909" fontAlgn="base">
              <a:spcBef>
                <a:spcPct val="0"/>
              </a:spcBef>
              <a:spcAft>
                <a:spcPct val="0"/>
              </a:spcAft>
            </a:pP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Often, Forklift Approach </a:t>
            </a:r>
            <a:b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b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Will Not Work</a:t>
            </a:r>
          </a:p>
        </p:txBody>
      </p:sp>
      <p:sp>
        <p:nvSpPr>
          <p:cNvPr id="111" name="Rectangle 110"/>
          <p:cNvSpPr/>
          <p:nvPr/>
        </p:nvSpPr>
        <p:spPr>
          <a:xfrm>
            <a:off x="4096358" y="5708218"/>
            <a:ext cx="6094413" cy="386237"/>
          </a:xfrm>
          <a:prstGeom prst="rect">
            <a:avLst/>
          </a:prstGeom>
        </p:spPr>
        <p:txBody>
          <a:bodyPr lIns="121899" tIns="60949" rIns="121899" bIns="60949">
            <a:spAutoFit/>
          </a:bodyPr>
          <a:lstStyle/>
          <a:p>
            <a:pPr marL="0" lvl="1" indent="-460295">
              <a:lnSpc>
                <a:spcPct val="90000"/>
              </a:lnSpc>
              <a:spcBef>
                <a:spcPct val="20000"/>
              </a:spcBef>
              <a:spcAft>
                <a:spcPts val="400"/>
              </a:spcAft>
              <a:buSzPct val="90000"/>
            </a:pPr>
            <a:r>
              <a:rPr lang="en-US" sz="1900" dirty="0">
                <a:solidFill>
                  <a:schemeClr val="tx1">
                    <a:alpha val="99000"/>
                  </a:schemeClr>
                </a:solidFill>
              </a:rPr>
              <a:t>Careful decomposition needed</a:t>
            </a:r>
          </a:p>
        </p:txBody>
      </p:sp>
      <p:grpSp>
        <p:nvGrpSpPr>
          <p:cNvPr id="112" name="Group 111"/>
          <p:cNvGrpSpPr/>
          <p:nvPr/>
        </p:nvGrpSpPr>
        <p:grpSpPr>
          <a:xfrm>
            <a:off x="1596491" y="1234444"/>
            <a:ext cx="840083" cy="633016"/>
            <a:chOff x="5362545" y="1752600"/>
            <a:chExt cx="3792025" cy="2857352"/>
          </a:xfrm>
        </p:grpSpPr>
        <p:pic>
          <p:nvPicPr>
            <p:cNvPr id="113" name="Picture 2" descr="C:\Users\Claudette\Documents\DVD_ART37-Sept2010\Artwork_Imagery\Icons - Illustrations\_ WINDOWS LIVE ICONS\blue person icon buddy messen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3319" y="1752600"/>
              <a:ext cx="1590476" cy="2361905"/>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C:\Users\Claudette\Documents\DVD_ART37-Sept2010\Artwork_Imagery\Icons - Illustrations\_ WINDOWS LIVE ICONS\blue person icon buddy messen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45" y="2248047"/>
              <a:ext cx="1590476" cy="2361905"/>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C:\Users\Claudette\Documents\DVD_ART37-Sept2010\Artwork_Imagery\Icons - Illustrations\_ WINDOWS LIVE ICONS\blue person icon buddy messen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4094" y="2248047"/>
              <a:ext cx="1590476" cy="2361905"/>
            </a:xfrm>
            <a:prstGeom prst="rect">
              <a:avLst/>
            </a:prstGeom>
            <a:noFill/>
            <a:extLst>
              <a:ext uri="{909E8E84-426E-40DD-AFC4-6F175D3DCCD1}">
                <a14:hiddenFill xmlns:a14="http://schemas.microsoft.com/office/drawing/2010/main">
                  <a:solidFill>
                    <a:srgbClr val="FFFFFF"/>
                  </a:solidFill>
                </a14:hiddenFill>
              </a:ext>
            </a:extLst>
          </p:spPr>
        </p:pic>
      </p:grpSp>
      <p:sp>
        <p:nvSpPr>
          <p:cNvPr id="116" name="Rectangle 115"/>
          <p:cNvSpPr/>
          <p:nvPr/>
        </p:nvSpPr>
        <p:spPr>
          <a:xfrm>
            <a:off x="8639729" y="1844616"/>
            <a:ext cx="3118904" cy="356999"/>
          </a:xfrm>
          <a:prstGeom prst="rect">
            <a:avLst/>
          </a:prstGeom>
        </p:spPr>
        <p:txBody>
          <a:bodyPr wrap="square" lIns="121899" tIns="60949" rIns="121899" bIns="60949">
            <a:spAutoFit/>
          </a:bodyPr>
          <a:lstStyle/>
          <a:p>
            <a:pPr defTabSz="913909" fontAlgn="base">
              <a:lnSpc>
                <a:spcPct val="80000"/>
              </a:lnSpc>
              <a:spcBef>
                <a:spcPct val="0"/>
              </a:spcBef>
              <a:spcAft>
                <a:spcPts val="800"/>
              </a:spcAft>
              <a:buSzPct val="90000"/>
            </a:pPr>
            <a:r>
              <a:rPr lang="en-US" sz="19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Application State</a:t>
            </a:r>
          </a:p>
        </p:txBody>
      </p:sp>
      <p:sp>
        <p:nvSpPr>
          <p:cNvPr id="117" name="Rectangle 116"/>
          <p:cNvSpPr/>
          <p:nvPr/>
        </p:nvSpPr>
        <p:spPr>
          <a:xfrm>
            <a:off x="8639729" y="2408429"/>
            <a:ext cx="3118904" cy="369310"/>
          </a:xfrm>
          <a:prstGeom prst="rect">
            <a:avLst/>
          </a:prstGeom>
        </p:spPr>
        <p:txBody>
          <a:bodyPr wrap="square" lIns="121899" tIns="60949" rIns="121899" bIns="60949">
            <a:spAutoFit/>
          </a:bodyPr>
          <a:lstStyle/>
          <a:p>
            <a:pPr defTabSz="913909" fontAlgn="base">
              <a:lnSpc>
                <a:spcPct val="80000"/>
              </a:lnSpc>
              <a:spcBef>
                <a:spcPct val="0"/>
              </a:spcBef>
              <a:spcAft>
                <a:spcPct val="0"/>
              </a:spcAft>
            </a:pPr>
            <a:r>
              <a:rPr lang="en-US" sz="2000" dirty="0">
                <a:gradFill flip="none" rotWithShape="1">
                  <a:gsLst>
                    <a:gs pos="0">
                      <a:prstClr val="white"/>
                    </a:gs>
                    <a:gs pos="50000">
                      <a:prstClr val="white">
                        <a:lumMod val="85000"/>
                      </a:prstClr>
                    </a:gs>
                    <a:gs pos="100000">
                      <a:prstClr val="white">
                        <a:shade val="100000"/>
                        <a:satMod val="115000"/>
                      </a:prstClr>
                    </a:gs>
                  </a:gsLst>
                  <a:lin ang="2700000" scaled="1"/>
                  <a:tileRect/>
                </a:gradFill>
              </a:rPr>
              <a:t>Application Scale</a:t>
            </a:r>
          </a:p>
        </p:txBody>
      </p:sp>
    </p:spTree>
    <p:extLst>
      <p:ext uri="{BB962C8B-B14F-4D97-AF65-F5344CB8AC3E}">
        <p14:creationId xmlns:p14="http://schemas.microsoft.com/office/powerpoint/2010/main" val="19855062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Targeting Apps to Public Cloud Platform</a:t>
            </a:r>
            <a:endParaRPr lang="en-US" dirty="0"/>
          </a:p>
        </p:txBody>
      </p:sp>
      <p:graphicFrame>
        <p:nvGraphicFramePr>
          <p:cNvPr id="64" name="Table 63"/>
          <p:cNvGraphicFramePr>
            <a:graphicFrameLocks noGrp="1"/>
          </p:cNvGraphicFramePr>
          <p:nvPr>
            <p:extLst>
              <p:ext uri="{D42A27DB-BD31-4B8C-83A1-F6EECF244321}">
                <p14:modId xmlns:p14="http://schemas.microsoft.com/office/powerpoint/2010/main" val="2609080706"/>
              </p:ext>
            </p:extLst>
          </p:nvPr>
        </p:nvGraphicFramePr>
        <p:xfrm>
          <a:off x="519113" y="1184501"/>
          <a:ext cx="11141076" cy="5280903"/>
        </p:xfrm>
        <a:graphic>
          <a:graphicData uri="http://schemas.openxmlformats.org/drawingml/2006/table">
            <a:tbl>
              <a:tblPr bandRow="1"/>
              <a:tblGrid>
                <a:gridCol w="2803239"/>
                <a:gridCol w="8337837"/>
              </a:tblGrid>
              <a:tr h="642701">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pPr marL="0" marR="0" lvl="0" indent="0" algn="l" defTabSz="685778" rtl="0" eaLnBrk="1" fontAlgn="auto" latinLnBrk="0" hangingPunct="1">
                        <a:lnSpc>
                          <a:spcPct val="100000"/>
                        </a:lnSpc>
                        <a:spcBef>
                          <a:spcPts val="0"/>
                        </a:spcBef>
                        <a:spcAft>
                          <a:spcPts val="0"/>
                        </a:spcAft>
                        <a:buClrTx/>
                        <a:buSzTx/>
                        <a:buFontTx/>
                        <a:buNone/>
                        <a:tabLst/>
                        <a:defRPr/>
                      </a:pPr>
                      <a:r>
                        <a:rPr lang="en-US" sz="1800" dirty="0" smtClean="0"/>
                        <a:t>Application Data</a:t>
                      </a:r>
                      <a:endParaRPr lang="en-US" sz="1800" dirty="0" smtClean="0">
                        <a:solidFill>
                          <a:schemeClr val="bg1"/>
                        </a:solidFill>
                      </a:endParaRPr>
                    </a:p>
                  </a:txBody>
                  <a:tcPr marL="121888" marR="121888" marT="60960" marB="60960" anchor="ctr">
                    <a:lnL>
                      <a:noFill/>
                    </a:lnL>
                    <a:lnR>
                      <a:noFill/>
                    </a:lnR>
                    <a:lnT w="12700" cmpd="sng">
                      <a:solidFill>
                        <a:srgbClr val="56A4E4"/>
                      </a:solidFill>
                    </a:lnT>
                    <a:lnB>
                      <a:noFill/>
                    </a:lnB>
                    <a:lnTlToBr w="12700" cmpd="sng">
                      <a:noFill/>
                      <a:prstDash val="solid"/>
                    </a:lnTlToBr>
                    <a:lnBlToTr w="12700" cmpd="sng">
                      <a:noFill/>
                      <a:prstDash val="solid"/>
                    </a:lnBlToTr>
                    <a:solidFill>
                      <a:srgbClr val="56A4E4">
                        <a:alpha val="20000"/>
                      </a:srgbClr>
                    </a:solidFill>
                  </a:tcPr>
                </a:tc>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State</a:t>
                      </a:r>
                      <a:r>
                        <a:rPr lang="en-US" sz="1800" baseline="0" dirty="0" smtClean="0"/>
                        <a:t> must be replicated, by app directly or in a replicated store</a:t>
                      </a:r>
                    </a:p>
                  </a:txBody>
                  <a:tcPr marL="121888" marR="121888" marT="60960" marB="60960" anchor="ctr">
                    <a:lnL>
                      <a:noFill/>
                    </a:lnL>
                    <a:lnR>
                      <a:noFill/>
                    </a:lnR>
                    <a:lnT w="12700" cmpd="sng">
                      <a:solidFill>
                        <a:srgbClr val="56A4E4"/>
                      </a:solidFill>
                    </a:lnT>
                    <a:lnB>
                      <a:noFill/>
                    </a:lnB>
                    <a:lnTlToBr w="12700" cmpd="sng">
                      <a:noFill/>
                      <a:prstDash val="solid"/>
                    </a:lnTlToBr>
                    <a:lnBlToTr w="12700" cmpd="sng">
                      <a:noFill/>
                      <a:prstDash val="solid"/>
                    </a:lnBlToTr>
                    <a:solidFill>
                      <a:srgbClr val="56A4E4">
                        <a:alpha val="20000"/>
                      </a:srgbClr>
                    </a:solidFill>
                  </a:tcPr>
                </a:tc>
              </a:tr>
              <a:tr h="642701">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pPr marL="0" marR="0" lvl="0" indent="0" algn="l" defTabSz="685778" rtl="0" eaLnBrk="1" fontAlgn="auto" latinLnBrk="0" hangingPunct="1">
                        <a:lnSpc>
                          <a:spcPct val="100000"/>
                        </a:lnSpc>
                        <a:spcBef>
                          <a:spcPts val="0"/>
                        </a:spcBef>
                        <a:spcAft>
                          <a:spcPts val="0"/>
                        </a:spcAft>
                        <a:buClrTx/>
                        <a:buSzTx/>
                        <a:buFontTx/>
                        <a:buNone/>
                        <a:tabLst/>
                        <a:defRPr/>
                      </a:pPr>
                      <a:r>
                        <a:rPr lang="en-US" sz="1800" dirty="0" smtClean="0"/>
                        <a:t>Application Configuration &amp; Installation</a:t>
                      </a:r>
                      <a:endParaRPr lang="en-US" sz="1800" dirty="0" smtClean="0">
                        <a:solidFill>
                          <a:schemeClr val="bg1"/>
                        </a:solidFill>
                      </a:endParaRPr>
                    </a:p>
                  </a:txBody>
                  <a:tcPr marL="121888" marR="121888" marT="60960" marB="6096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Configuration</a:t>
                      </a:r>
                      <a:r>
                        <a:rPr lang="en-US" sz="1800" baseline="0" dirty="0" smtClean="0"/>
                        <a:t> state only a cache; no lengthy install step</a:t>
                      </a:r>
                      <a:endParaRPr lang="en-US" sz="1800" dirty="0"/>
                    </a:p>
                  </a:txBody>
                  <a:tcPr marL="121888" marR="121888" marT="60960" marB="60960" anchor="ctr">
                    <a:lnL>
                      <a:noFill/>
                    </a:lnL>
                    <a:lnR>
                      <a:noFill/>
                    </a:lnR>
                    <a:lnT>
                      <a:noFill/>
                    </a:lnT>
                    <a:lnB>
                      <a:noFill/>
                    </a:lnB>
                    <a:lnTlToBr w="12700" cmpd="sng">
                      <a:noFill/>
                      <a:prstDash val="solid"/>
                    </a:lnTlToBr>
                    <a:lnBlToTr w="12700" cmpd="sng">
                      <a:noFill/>
                      <a:prstDash val="solid"/>
                    </a:lnBlToTr>
                    <a:noFill/>
                  </a:tcPr>
                </a:tc>
              </a:tr>
              <a:tr h="642701">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pPr marL="0" marR="0" indent="0" algn="l" defTabSz="685778" rtl="0" eaLnBrk="1" fontAlgn="auto" latinLnBrk="0" hangingPunct="1">
                        <a:lnSpc>
                          <a:spcPct val="100000"/>
                        </a:lnSpc>
                        <a:spcBef>
                          <a:spcPts val="0"/>
                        </a:spcBef>
                        <a:spcAft>
                          <a:spcPts val="0"/>
                        </a:spcAft>
                        <a:buClrTx/>
                        <a:buSzTx/>
                        <a:buFontTx/>
                        <a:buNone/>
                        <a:tabLst/>
                        <a:defRPr/>
                      </a:pPr>
                      <a:r>
                        <a:rPr lang="en-US" sz="1800" dirty="0" smtClean="0"/>
                        <a:t>Application Scale</a:t>
                      </a:r>
                      <a:endParaRPr lang="en-US" sz="1800" dirty="0" smtClean="0">
                        <a:solidFill>
                          <a:schemeClr val="bg1"/>
                        </a:solidFill>
                      </a:endParaRPr>
                    </a:p>
                  </a:txBody>
                  <a:tcPr marL="121888" marR="121888" marT="60960" marB="60960" anchor="ctr">
                    <a:lnL>
                      <a:noFill/>
                    </a:lnL>
                    <a:lnR>
                      <a:noFill/>
                    </a:lnR>
                    <a:lnT>
                      <a:noFill/>
                    </a:lnT>
                    <a:lnB>
                      <a:noFill/>
                    </a:lnB>
                    <a:lnTlToBr w="12700" cmpd="sng">
                      <a:noFill/>
                      <a:prstDash val="solid"/>
                    </a:lnTlToBr>
                    <a:lnBlToTr w="12700" cmpd="sng">
                      <a:noFill/>
                      <a:prstDash val="solid"/>
                    </a:lnBlToTr>
                    <a:solidFill>
                      <a:srgbClr val="56A4E4">
                        <a:alpha val="20000"/>
                      </a:srgbClr>
                    </a:solidFill>
                  </a:tcPr>
                </a:tc>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App must scale</a:t>
                      </a:r>
                      <a:r>
                        <a:rPr lang="en-US" sz="1800" baseline="0" dirty="0" smtClean="0"/>
                        <a:t> horizontally (scale-out) not vertically (scale-up)</a:t>
                      </a:r>
                      <a:endParaRPr lang="en-US" sz="1800" dirty="0"/>
                    </a:p>
                  </a:txBody>
                  <a:tcPr marL="121888" marR="121888" marT="60960" marB="60960" anchor="ctr">
                    <a:lnL>
                      <a:noFill/>
                    </a:lnL>
                    <a:lnR>
                      <a:noFill/>
                    </a:lnR>
                    <a:lnT>
                      <a:noFill/>
                    </a:lnT>
                    <a:lnB>
                      <a:noFill/>
                    </a:lnB>
                    <a:lnTlToBr w="12700" cmpd="sng">
                      <a:noFill/>
                      <a:prstDash val="solid"/>
                    </a:lnTlToBr>
                    <a:lnBlToTr w="12700" cmpd="sng">
                      <a:noFill/>
                      <a:prstDash val="solid"/>
                    </a:lnBlToTr>
                    <a:solidFill>
                      <a:srgbClr val="56A4E4">
                        <a:alpha val="20000"/>
                      </a:srgbClr>
                    </a:solidFill>
                  </a:tcPr>
                </a:tc>
              </a:tr>
              <a:tr h="642701">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pPr marL="0" marR="0" lvl="0" indent="0" algn="l" defTabSz="685778" rtl="0" eaLnBrk="1" fontAlgn="auto" latinLnBrk="0" hangingPunct="1">
                        <a:lnSpc>
                          <a:spcPct val="100000"/>
                        </a:lnSpc>
                        <a:spcBef>
                          <a:spcPts val="0"/>
                        </a:spcBef>
                        <a:spcAft>
                          <a:spcPts val="0"/>
                        </a:spcAft>
                        <a:buClrTx/>
                        <a:buSzTx/>
                        <a:buFontTx/>
                        <a:buNone/>
                        <a:tabLst/>
                        <a:defRPr/>
                      </a:pPr>
                      <a:r>
                        <a:rPr lang="en-US" sz="1800" dirty="0" smtClean="0"/>
                        <a:t>Application Dependencies</a:t>
                      </a:r>
                    </a:p>
                  </a:txBody>
                  <a:tcPr marL="121888" marR="121888" marT="60960" marB="6096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App</a:t>
                      </a:r>
                      <a:r>
                        <a:rPr lang="en-US" sz="1800" baseline="0" dirty="0" smtClean="0"/>
                        <a:t> must be able to run on cloud platform with no special hardware needs</a:t>
                      </a:r>
                      <a:endParaRPr lang="en-US" sz="1800" dirty="0"/>
                    </a:p>
                  </a:txBody>
                  <a:tcPr marL="121888" marR="121888" marT="60960" marB="60960" anchor="ctr">
                    <a:lnL>
                      <a:noFill/>
                    </a:lnL>
                    <a:lnR>
                      <a:noFill/>
                    </a:lnR>
                    <a:lnT>
                      <a:noFill/>
                    </a:lnT>
                    <a:lnB>
                      <a:noFill/>
                    </a:lnB>
                    <a:lnTlToBr w="12700" cmpd="sng">
                      <a:noFill/>
                      <a:prstDash val="solid"/>
                    </a:lnTlToBr>
                    <a:lnBlToTr w="12700" cmpd="sng">
                      <a:noFill/>
                      <a:prstDash val="solid"/>
                    </a:lnBlToTr>
                    <a:noFill/>
                  </a:tcPr>
                </a:tc>
              </a:tr>
              <a:tr h="642701">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pPr marL="0" marR="0" lvl="0" indent="0" algn="l" defTabSz="685778" rtl="0" eaLnBrk="1" fontAlgn="auto" latinLnBrk="0" hangingPunct="1">
                        <a:lnSpc>
                          <a:spcPct val="100000"/>
                        </a:lnSpc>
                        <a:spcBef>
                          <a:spcPts val="0"/>
                        </a:spcBef>
                        <a:spcAft>
                          <a:spcPts val="0"/>
                        </a:spcAft>
                        <a:buClrTx/>
                        <a:buSzTx/>
                        <a:buFontTx/>
                        <a:buNone/>
                        <a:tabLst/>
                        <a:defRPr/>
                      </a:pPr>
                      <a:r>
                        <a:rPr lang="en-US" sz="1800" dirty="0" smtClean="0"/>
                        <a:t>Latency Needs</a:t>
                      </a:r>
                    </a:p>
                  </a:txBody>
                  <a:tcPr marL="121888" marR="121888" marT="60960" marB="60960" anchor="ctr">
                    <a:lnL>
                      <a:noFill/>
                    </a:lnL>
                    <a:lnR>
                      <a:noFill/>
                    </a:lnR>
                    <a:lnT>
                      <a:noFill/>
                    </a:lnT>
                    <a:lnB>
                      <a:noFill/>
                    </a:lnB>
                    <a:lnTlToBr w="12700" cmpd="sng">
                      <a:noFill/>
                      <a:prstDash val="solid"/>
                    </a:lnTlToBr>
                    <a:lnBlToTr w="12700" cmpd="sng">
                      <a:noFill/>
                      <a:prstDash val="solid"/>
                    </a:lnBlToTr>
                    <a:solidFill>
                      <a:srgbClr val="56A4E4">
                        <a:alpha val="20000"/>
                      </a:srgbClr>
                    </a:solidFill>
                  </a:tcPr>
                </a:tc>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Shared cloud systems may</a:t>
                      </a:r>
                      <a:r>
                        <a:rPr lang="en-US" sz="1800" baseline="0" dirty="0" smtClean="0"/>
                        <a:t> not guarantee uniform/low latency among app components</a:t>
                      </a:r>
                      <a:endParaRPr lang="en-US" sz="1800" dirty="0"/>
                    </a:p>
                  </a:txBody>
                  <a:tcPr marL="121888" marR="121888" marT="60960" marB="60960" anchor="ctr">
                    <a:lnL>
                      <a:noFill/>
                    </a:lnL>
                    <a:lnR>
                      <a:noFill/>
                    </a:lnR>
                    <a:lnT>
                      <a:noFill/>
                    </a:lnT>
                    <a:lnB>
                      <a:noFill/>
                    </a:lnB>
                    <a:lnTlToBr w="12700" cmpd="sng">
                      <a:noFill/>
                      <a:prstDash val="solid"/>
                    </a:lnTlToBr>
                    <a:lnBlToTr w="12700" cmpd="sng">
                      <a:noFill/>
                      <a:prstDash val="solid"/>
                    </a:lnBlToTr>
                    <a:solidFill>
                      <a:srgbClr val="56A4E4">
                        <a:alpha val="20000"/>
                      </a:srgbClr>
                    </a:solidFill>
                  </a:tcPr>
                </a:tc>
              </a:tr>
              <a:tr h="642701">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Connectivity</a:t>
                      </a:r>
                      <a:r>
                        <a:rPr lang="en-US" sz="1800" baseline="0" dirty="0" smtClean="0"/>
                        <a:t> Needs</a:t>
                      </a:r>
                      <a:endParaRPr lang="en-US" sz="1800" dirty="0"/>
                    </a:p>
                  </a:txBody>
                  <a:tcPr marL="121888" marR="121888" marT="60960" marB="6096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Intra-</a:t>
                      </a:r>
                      <a:r>
                        <a:rPr lang="en-US" sz="1800" baseline="0" dirty="0" smtClean="0"/>
                        <a:t> and inter- app connectivity needs must be clear</a:t>
                      </a:r>
                      <a:endParaRPr lang="en-US" sz="1800" dirty="0"/>
                    </a:p>
                  </a:txBody>
                  <a:tcPr marL="121888" marR="121888" marT="60960" marB="60960" anchor="ctr">
                    <a:lnL>
                      <a:noFill/>
                    </a:lnL>
                    <a:lnR>
                      <a:noFill/>
                    </a:lnR>
                    <a:lnT>
                      <a:noFill/>
                    </a:lnT>
                    <a:lnB>
                      <a:noFill/>
                    </a:lnB>
                    <a:lnTlToBr w="12700" cmpd="sng">
                      <a:noFill/>
                      <a:prstDash val="solid"/>
                    </a:lnTlToBr>
                    <a:lnBlToTr w="12700" cmpd="sng">
                      <a:noFill/>
                      <a:prstDash val="solid"/>
                    </a:lnBlToTr>
                    <a:noFill/>
                  </a:tcPr>
                </a:tc>
              </a:tr>
              <a:tr h="642701">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Data Sensitivity</a:t>
                      </a:r>
                      <a:endParaRPr lang="en-US" sz="1800" dirty="0"/>
                    </a:p>
                  </a:txBody>
                  <a:tcPr marL="121888" marR="121888" marT="60960" marB="60960" anchor="ctr">
                    <a:lnL>
                      <a:noFill/>
                    </a:lnL>
                    <a:lnR>
                      <a:noFill/>
                    </a:lnR>
                    <a:lnT>
                      <a:noFill/>
                    </a:lnT>
                    <a:lnB>
                      <a:noFill/>
                    </a:lnB>
                    <a:lnTlToBr w="12700" cmpd="sng">
                      <a:noFill/>
                      <a:prstDash val="solid"/>
                    </a:lnTlToBr>
                    <a:lnBlToTr w="12700" cmpd="sng">
                      <a:noFill/>
                      <a:prstDash val="solid"/>
                    </a:lnBlToTr>
                    <a:solidFill>
                      <a:srgbClr val="56A4E4">
                        <a:alpha val="20000"/>
                      </a:srgbClr>
                    </a:solidFill>
                  </a:tcPr>
                </a:tc>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Public</a:t>
                      </a:r>
                      <a:r>
                        <a:rPr lang="en-US" sz="1800" baseline="0" dirty="0" smtClean="0"/>
                        <a:t> clouds may not be able to host all sensitive data; encryption may be needed</a:t>
                      </a:r>
                      <a:endParaRPr lang="en-US" sz="1800" dirty="0"/>
                    </a:p>
                  </a:txBody>
                  <a:tcPr marL="121888" marR="121888" marT="60960" marB="60960" anchor="ctr">
                    <a:lnL>
                      <a:noFill/>
                    </a:lnL>
                    <a:lnR>
                      <a:noFill/>
                    </a:lnR>
                    <a:lnT>
                      <a:noFill/>
                    </a:lnT>
                    <a:lnB>
                      <a:noFill/>
                    </a:lnB>
                    <a:lnTlToBr w="12700" cmpd="sng">
                      <a:noFill/>
                      <a:prstDash val="solid"/>
                    </a:lnTlToBr>
                    <a:lnBlToTr w="12700" cmpd="sng">
                      <a:noFill/>
                      <a:prstDash val="solid"/>
                    </a:lnBlToTr>
                    <a:solidFill>
                      <a:srgbClr val="56A4E4">
                        <a:alpha val="20000"/>
                      </a:srgbClr>
                    </a:solidFill>
                  </a:tcPr>
                </a:tc>
              </a:tr>
              <a:tr h="642701">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baseline="0" dirty="0" smtClean="0"/>
                        <a:t>Regulation &amp; Compliance</a:t>
                      </a:r>
                      <a:endParaRPr lang="en-US" sz="1800" dirty="0"/>
                    </a:p>
                  </a:txBody>
                  <a:tcPr marL="121888" marR="121888" marT="60960" marB="60960" anchor="ctr">
                    <a:lnL>
                      <a:noFill/>
                    </a:lnL>
                    <a:lnR>
                      <a:noFill/>
                    </a:lnR>
                    <a:lnT>
                      <a:noFill/>
                    </a:lnT>
                    <a:lnB w="12700" cmpd="sng">
                      <a:solidFill>
                        <a:srgbClr val="56A4E4"/>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Condensed"/>
                        </a:defRPr>
                      </a:lvl1pPr>
                      <a:lvl2pPr marL="457182" algn="l" defTabSz="914363" rtl="0" eaLnBrk="1" latinLnBrk="0" hangingPunct="1">
                        <a:defRPr sz="1800" kern="1200">
                          <a:solidFill>
                            <a:schemeClr val="tx1"/>
                          </a:solidFill>
                          <a:latin typeface="Segoe Condensed"/>
                        </a:defRPr>
                      </a:lvl2pPr>
                      <a:lvl3pPr marL="914363" algn="l" defTabSz="914363" rtl="0" eaLnBrk="1" latinLnBrk="0" hangingPunct="1">
                        <a:defRPr sz="1800" kern="1200">
                          <a:solidFill>
                            <a:schemeClr val="tx1"/>
                          </a:solidFill>
                          <a:latin typeface="Segoe Condensed"/>
                        </a:defRPr>
                      </a:lvl3pPr>
                      <a:lvl4pPr marL="1371545" algn="l" defTabSz="914363" rtl="0" eaLnBrk="1" latinLnBrk="0" hangingPunct="1">
                        <a:defRPr sz="1800" kern="1200">
                          <a:solidFill>
                            <a:schemeClr val="tx1"/>
                          </a:solidFill>
                          <a:latin typeface="Segoe Condensed"/>
                        </a:defRPr>
                      </a:lvl4pPr>
                      <a:lvl5pPr marL="1828727" algn="l" defTabSz="914363" rtl="0" eaLnBrk="1" latinLnBrk="0" hangingPunct="1">
                        <a:defRPr sz="1800" kern="1200">
                          <a:solidFill>
                            <a:schemeClr val="tx1"/>
                          </a:solidFill>
                          <a:latin typeface="Segoe Condensed"/>
                        </a:defRPr>
                      </a:lvl5pPr>
                      <a:lvl6pPr marL="2285909" algn="l" defTabSz="914363" rtl="0" eaLnBrk="1" latinLnBrk="0" hangingPunct="1">
                        <a:defRPr sz="1800" kern="1200">
                          <a:solidFill>
                            <a:schemeClr val="tx1"/>
                          </a:solidFill>
                          <a:latin typeface="Segoe Condensed"/>
                        </a:defRPr>
                      </a:lvl6pPr>
                      <a:lvl7pPr marL="2743090" algn="l" defTabSz="914363" rtl="0" eaLnBrk="1" latinLnBrk="0" hangingPunct="1">
                        <a:defRPr sz="1800" kern="1200">
                          <a:solidFill>
                            <a:schemeClr val="tx1"/>
                          </a:solidFill>
                          <a:latin typeface="Segoe Condensed"/>
                        </a:defRPr>
                      </a:lvl7pPr>
                      <a:lvl8pPr marL="3200272" algn="l" defTabSz="914363" rtl="0" eaLnBrk="1" latinLnBrk="0" hangingPunct="1">
                        <a:defRPr sz="1800" kern="1200">
                          <a:solidFill>
                            <a:schemeClr val="tx1"/>
                          </a:solidFill>
                          <a:latin typeface="Segoe Condensed"/>
                        </a:defRPr>
                      </a:lvl8pPr>
                      <a:lvl9pPr marL="3657454" algn="l" defTabSz="914363" rtl="0" eaLnBrk="1" latinLnBrk="0" hangingPunct="1">
                        <a:defRPr sz="1800" kern="1200">
                          <a:solidFill>
                            <a:schemeClr val="tx1"/>
                          </a:solidFill>
                          <a:latin typeface="Segoe Condensed"/>
                        </a:defRPr>
                      </a:lvl9pPr>
                    </a:lstStyle>
                    <a:p>
                      <a:r>
                        <a:rPr lang="en-US" sz="1800" dirty="0" smtClean="0"/>
                        <a:t>Location and type of</a:t>
                      </a:r>
                      <a:r>
                        <a:rPr lang="en-US" sz="1800" baseline="0" dirty="0" smtClean="0"/>
                        <a:t> cloud matters</a:t>
                      </a:r>
                      <a:endParaRPr lang="en-US" sz="1800" dirty="0"/>
                    </a:p>
                  </a:txBody>
                  <a:tcPr marL="121888" marR="121888" marT="60960" marB="60960" anchor="ctr">
                    <a:lnL>
                      <a:noFill/>
                    </a:lnL>
                    <a:lnR>
                      <a:noFill/>
                    </a:lnR>
                    <a:lnT>
                      <a:noFill/>
                    </a:lnT>
                    <a:lnB w="12700" cmpd="sng">
                      <a:solidFill>
                        <a:srgbClr val="56A4E4"/>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058191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Hybrid Cloud</a:t>
            </a:r>
            <a:endParaRPr lang="en-US" dirty="0"/>
          </a:p>
        </p:txBody>
      </p:sp>
      <p:sp>
        <p:nvSpPr>
          <p:cNvPr id="3" name="Text Placeholder 2"/>
          <p:cNvSpPr>
            <a:spLocks noGrp="1"/>
          </p:cNvSpPr>
          <p:nvPr>
            <p:ph type="body" sz="quarter" idx="10"/>
          </p:nvPr>
        </p:nvSpPr>
        <p:spPr/>
        <p:txBody>
          <a:bodyPr/>
          <a:lstStyle/>
          <a:p>
            <a:r>
              <a:rPr lang="en-US" smtClean="0"/>
              <a:t>Mixed/blended model of private and public clouds</a:t>
            </a:r>
          </a:p>
          <a:p>
            <a:pPr lvl="1"/>
            <a:r>
              <a:rPr lang="en-US" smtClean="0"/>
              <a:t>Variations and multiple interpretations exist</a:t>
            </a:r>
          </a:p>
          <a:p>
            <a:r>
              <a:rPr lang="en-US" smtClean="0"/>
              <a:t>On-premises and off-premises bridging</a:t>
            </a:r>
          </a:p>
          <a:p>
            <a:pPr lvl="1"/>
            <a:r>
              <a:rPr lang="en-US" smtClean="0"/>
              <a:t>Most common scenario today</a:t>
            </a:r>
          </a:p>
          <a:p>
            <a:pPr lvl="1"/>
            <a:r>
              <a:rPr lang="en-US" smtClean="0"/>
              <a:t>Especially for large enterprises</a:t>
            </a:r>
          </a:p>
          <a:p>
            <a:r>
              <a:rPr lang="en-US" smtClean="0"/>
              <a:t>More than a deployment / delivery model</a:t>
            </a:r>
          </a:p>
          <a:p>
            <a:pPr lvl="1"/>
            <a:r>
              <a:rPr lang="en-US" smtClean="0"/>
              <a:t>Application design, architectural model</a:t>
            </a:r>
            <a:endParaRPr lang="en-US" dirty="0" smtClean="0"/>
          </a:p>
        </p:txBody>
      </p:sp>
      <p:pic>
        <p:nvPicPr>
          <p:cNvPr id="2050" name="Picture 2" descr="C:\Users\dachou\Pictures\Media Bank\ws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1" y="5257194"/>
            <a:ext cx="4189354" cy="7441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chou\Pictures\Media Bank\WinAzurePltfrm_Appliance_h_rgb_r.png"/>
          <p:cNvPicPr>
            <a:picLocks noChangeAspect="1" noChangeArrowheads="1"/>
          </p:cNvPicPr>
          <p:nvPr/>
        </p:nvPicPr>
        <p:blipFill rotWithShape="1">
          <a:blip r:embed="rId4">
            <a:extLst>
              <a:ext uri="{28A0092B-C50C-407E-A947-70E740481C1C}">
                <a14:useLocalDpi xmlns:a14="http://schemas.microsoft.com/office/drawing/2010/main" val="0"/>
              </a:ext>
            </a:extLst>
          </a:blip>
          <a:srcRect b="39611"/>
          <a:stretch/>
        </p:blipFill>
        <p:spPr bwMode="auto">
          <a:xfrm>
            <a:off x="5705474" y="5381018"/>
            <a:ext cx="5686425" cy="5917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967287" y="5125258"/>
            <a:ext cx="633413"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9600" dirty="0" smtClean="0"/>
              <a:t>+</a:t>
            </a:r>
            <a:endParaRPr lang="en-US" sz="8000" dirty="0">
              <a:solidFill>
                <a:schemeClr val="accent1">
                  <a:alpha val="99000"/>
                </a:schemeClr>
              </a:solidFill>
            </a:endParaRPr>
          </a:p>
        </p:txBody>
      </p:sp>
    </p:spTree>
    <p:extLst>
      <p:ext uri="{BB962C8B-B14F-4D97-AF65-F5344CB8AC3E}">
        <p14:creationId xmlns:p14="http://schemas.microsoft.com/office/powerpoint/2010/main" val="2131392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Hybrid Cloud Deployment</a:t>
            </a:r>
            <a:br>
              <a:rPr lang="en-US" dirty="0" smtClean="0"/>
            </a:br>
            <a:r>
              <a:rPr lang="en-US" sz="3200" dirty="0">
                <a:gradFill flip="none" rotWithShape="1">
                  <a:gsLst>
                    <a:gs pos="0">
                      <a:schemeClr val="accent1"/>
                    </a:gs>
                    <a:gs pos="86000">
                      <a:schemeClr val="accent1"/>
                    </a:gs>
                  </a:gsLst>
                  <a:lin ang="5400000" scaled="0"/>
                  <a:tileRect/>
                </a:gradFill>
              </a:rPr>
              <a:t>Workload Patterns</a:t>
            </a:r>
          </a:p>
        </p:txBody>
      </p:sp>
      <p:sp>
        <p:nvSpPr>
          <p:cNvPr id="3" name="Text Placeholder 2"/>
          <p:cNvSpPr>
            <a:spLocks noGrp="1"/>
          </p:cNvSpPr>
          <p:nvPr>
            <p:ph type="body" sz="quarter" idx="10"/>
          </p:nvPr>
        </p:nvSpPr>
        <p:spPr>
          <a:xfrm>
            <a:off x="519112" y="1905000"/>
            <a:ext cx="11149013" cy="4481227"/>
          </a:xfrm>
        </p:spPr>
        <p:txBody>
          <a:bodyPr/>
          <a:lstStyle/>
          <a:p>
            <a:r>
              <a:rPr lang="en-US" sz="2800" dirty="0" smtClean="0">
                <a:gradFill>
                  <a:gsLst>
                    <a:gs pos="0">
                      <a:schemeClr val="tx1"/>
                    </a:gs>
                    <a:gs pos="100000">
                      <a:schemeClr val="tx1"/>
                    </a:gs>
                  </a:gsLst>
                  <a:lin ang="5400000" scaled="0"/>
                </a:gradFill>
              </a:rPr>
              <a:t>Elastic/burst capacity (e.g., apps with variable load, HPC / parallel processing, etc.)</a:t>
            </a:r>
          </a:p>
          <a:p>
            <a:r>
              <a:rPr lang="en-US" sz="2800" dirty="0" smtClean="0">
                <a:gradFill>
                  <a:gsLst>
                    <a:gs pos="0">
                      <a:schemeClr val="tx1"/>
                    </a:gs>
                    <a:gs pos="100000">
                      <a:schemeClr val="tx1"/>
                    </a:gs>
                  </a:gsLst>
                  <a:lin ang="5400000" scaled="0"/>
                </a:gradFill>
              </a:rPr>
              <a:t>Temporal applications (e.g., marketing apps, test &amp; QA environments, etc.)</a:t>
            </a:r>
          </a:p>
          <a:p>
            <a:r>
              <a:rPr lang="en-US" sz="2800" dirty="0">
                <a:gradFill>
                  <a:gsLst>
                    <a:gs pos="0">
                      <a:schemeClr val="tx1"/>
                    </a:gs>
                    <a:gs pos="100000">
                      <a:schemeClr val="tx1"/>
                    </a:gs>
                  </a:gsLst>
                  <a:lin ang="5400000" scaled="0"/>
                </a:gradFill>
              </a:rPr>
              <a:t>Cloud-based DMZ / Perimeter Zone</a:t>
            </a:r>
          </a:p>
          <a:p>
            <a:r>
              <a:rPr lang="en-US" sz="2800" dirty="0">
                <a:gradFill>
                  <a:gsLst>
                    <a:gs pos="0">
                      <a:schemeClr val="tx1"/>
                    </a:gs>
                    <a:gs pos="100000">
                      <a:schemeClr val="tx1"/>
                    </a:gs>
                  </a:gsLst>
                  <a:lin ang="5400000" scaled="0"/>
                </a:gradFill>
              </a:rPr>
              <a:t>High Performance Compute</a:t>
            </a:r>
          </a:p>
          <a:p>
            <a:r>
              <a:rPr lang="en-US" sz="2800" dirty="0" smtClean="0">
                <a:gradFill>
                  <a:gsLst>
                    <a:gs pos="0">
                      <a:schemeClr val="tx1"/>
                    </a:gs>
                    <a:gs pos="100000">
                      <a:schemeClr val="tx1"/>
                    </a:gs>
                  </a:gsLst>
                  <a:lin ang="5400000" scaled="0"/>
                </a:gradFill>
              </a:rPr>
              <a:t>Backup and storage</a:t>
            </a:r>
          </a:p>
          <a:p>
            <a:r>
              <a:rPr lang="en-US" sz="2800" dirty="0" smtClean="0">
                <a:gradFill>
                  <a:gsLst>
                    <a:gs pos="0">
                      <a:schemeClr val="tx1"/>
                    </a:gs>
                    <a:gs pos="100000">
                      <a:schemeClr val="tx1"/>
                    </a:gs>
                  </a:gsLst>
                  <a:lin ang="5400000" scaled="0"/>
                </a:gradFill>
              </a:rPr>
              <a:t>Disaster recovery</a:t>
            </a:r>
          </a:p>
          <a:p>
            <a:endParaRPr lang="en-US" sz="2800" dirty="0" smtClean="0">
              <a:gradFill>
                <a:gsLst>
                  <a:gs pos="0">
                    <a:schemeClr val="tx1"/>
                  </a:gs>
                  <a:gs pos="100000">
                    <a:schemeClr val="tx1"/>
                  </a:gs>
                </a:gsLst>
                <a:lin ang="5400000" scaled="0"/>
              </a:gradFill>
            </a:endParaRPr>
          </a:p>
          <a:p>
            <a:pPr marL="0" indent="0">
              <a:buNone/>
            </a:pPr>
            <a:r>
              <a:rPr lang="en-US" sz="2800" dirty="0" smtClean="0">
                <a:gradFill>
                  <a:gsLst>
                    <a:gs pos="0">
                      <a:schemeClr val="tx1"/>
                    </a:gs>
                    <a:gs pos="100000">
                      <a:schemeClr val="tx1"/>
                    </a:gs>
                  </a:gsLst>
                  <a:lin ang="5400000" scaled="0"/>
                </a:gradFill>
              </a:rPr>
              <a:t>These work, but they are still </a:t>
            </a:r>
            <a:r>
              <a:rPr lang="en-US" sz="2800" dirty="0" smtClean="0">
                <a:solidFill>
                  <a:schemeClr val="accent1"/>
                </a:solidFill>
              </a:rPr>
              <a:t>deployment models</a:t>
            </a:r>
          </a:p>
        </p:txBody>
      </p:sp>
    </p:spTree>
    <p:extLst>
      <p:ext uri="{BB962C8B-B14F-4D97-AF65-F5344CB8AC3E}">
        <p14:creationId xmlns:p14="http://schemas.microsoft.com/office/powerpoint/2010/main" val="27764644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err="1" smtClean="0"/>
              <a:t>Zynga’s</a:t>
            </a:r>
            <a:r>
              <a:rPr lang="en-US" dirty="0" smtClean="0"/>
              <a:t> “Hybrid Cloud”</a:t>
            </a:r>
            <a:br>
              <a:rPr lang="en-US" dirty="0" smtClean="0"/>
            </a:b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447799"/>
            <a:ext cx="11149013" cy="4801314"/>
          </a:xfrm>
        </p:spPr>
        <p:txBody>
          <a:bodyPr/>
          <a:lstStyle/>
          <a:p>
            <a:r>
              <a:rPr lang="en-US" sz="2400" dirty="0">
                <a:solidFill>
                  <a:schemeClr val="tx1"/>
                </a:solidFill>
              </a:rPr>
              <a:t>Active unique players</a:t>
            </a:r>
          </a:p>
          <a:p>
            <a:pPr lvl="1"/>
            <a:r>
              <a:rPr lang="en-US" sz="2000" dirty="0" smtClean="0">
                <a:solidFill>
                  <a:schemeClr val="tx1"/>
                </a:solidFill>
              </a:rPr>
              <a:t>250M monthly (updated 2011.05) ; 60M daily</a:t>
            </a:r>
          </a:p>
          <a:p>
            <a:pPr lvl="1"/>
            <a:r>
              <a:rPr lang="en-US" sz="2000" dirty="0" smtClean="0">
                <a:solidFill>
                  <a:schemeClr val="tx1"/>
                </a:solidFill>
              </a:rPr>
              <a:t>90M+ in </a:t>
            </a:r>
            <a:r>
              <a:rPr lang="en-US" sz="2000" dirty="0" err="1" smtClean="0">
                <a:solidFill>
                  <a:schemeClr val="tx1"/>
                </a:solidFill>
              </a:rPr>
              <a:t>CityVille</a:t>
            </a:r>
            <a:endParaRPr lang="en-US" sz="2000" dirty="0">
              <a:solidFill>
                <a:schemeClr val="tx1"/>
              </a:solidFill>
            </a:endParaRPr>
          </a:p>
          <a:p>
            <a:pPr lvl="1"/>
            <a:r>
              <a:rPr lang="en-US" sz="2000" dirty="0">
                <a:solidFill>
                  <a:schemeClr val="tx1"/>
                </a:solidFill>
              </a:rPr>
              <a:t>1M daily 4 days after launch; 10M after 60 days</a:t>
            </a:r>
          </a:p>
          <a:p>
            <a:pPr lvl="1"/>
            <a:r>
              <a:rPr lang="en-US" sz="2000" dirty="0">
                <a:solidFill>
                  <a:schemeClr val="tx1"/>
                </a:solidFill>
              </a:rPr>
              <a:t>3B neighborhood connections</a:t>
            </a:r>
          </a:p>
          <a:p>
            <a:r>
              <a:rPr lang="en-US" sz="2400" dirty="0">
                <a:solidFill>
                  <a:schemeClr val="tx1"/>
                </a:solidFill>
              </a:rPr>
              <a:t>Cloud infrastructure</a:t>
            </a:r>
          </a:p>
          <a:p>
            <a:pPr lvl="1"/>
            <a:r>
              <a:rPr lang="en-US" sz="2000" dirty="0" smtClean="0">
                <a:solidFill>
                  <a:schemeClr val="tx1"/>
                </a:solidFill>
              </a:rPr>
              <a:t>“Z Cloud” private cloud implementation</a:t>
            </a:r>
          </a:p>
          <a:p>
            <a:pPr lvl="2"/>
            <a:r>
              <a:rPr lang="en-US" sz="1600" dirty="0" err="1">
                <a:solidFill>
                  <a:schemeClr val="tx1"/>
                </a:solidFill>
              </a:rPr>
              <a:t>Westmere</a:t>
            </a:r>
            <a:r>
              <a:rPr lang="en-US" sz="1600" dirty="0">
                <a:solidFill>
                  <a:schemeClr val="tx1"/>
                </a:solidFill>
              </a:rPr>
              <a:t> generation of Intel Xeon </a:t>
            </a:r>
            <a:r>
              <a:rPr lang="en-US" sz="1600" dirty="0" smtClean="0">
                <a:solidFill>
                  <a:schemeClr val="tx1"/>
                </a:solidFill>
              </a:rPr>
              <a:t>processors</a:t>
            </a:r>
          </a:p>
          <a:p>
            <a:pPr lvl="2"/>
            <a:r>
              <a:rPr lang="en-US" sz="1600" dirty="0" smtClean="0">
                <a:solidFill>
                  <a:schemeClr val="tx1"/>
                </a:solidFill>
              </a:rPr>
              <a:t>2-4 CPUs with 24-96GB </a:t>
            </a:r>
            <a:r>
              <a:rPr lang="en-US" sz="1600" dirty="0">
                <a:solidFill>
                  <a:schemeClr val="tx1"/>
                </a:solidFill>
              </a:rPr>
              <a:t>of RAM and </a:t>
            </a:r>
            <a:r>
              <a:rPr lang="en-US" sz="1600" dirty="0" smtClean="0">
                <a:solidFill>
                  <a:schemeClr val="tx1"/>
                </a:solidFill>
              </a:rPr>
              <a:t>140-600GB </a:t>
            </a:r>
            <a:r>
              <a:rPr lang="en-US" sz="1600" dirty="0">
                <a:solidFill>
                  <a:schemeClr val="tx1"/>
                </a:solidFill>
              </a:rPr>
              <a:t>of disk</a:t>
            </a:r>
            <a:endParaRPr lang="en-US" sz="1600" dirty="0" smtClean="0">
              <a:solidFill>
                <a:schemeClr val="tx1"/>
              </a:solidFill>
            </a:endParaRPr>
          </a:p>
          <a:p>
            <a:pPr lvl="1"/>
            <a:r>
              <a:rPr lang="en-US" sz="2000" dirty="0" smtClean="0">
                <a:solidFill>
                  <a:schemeClr val="tx1"/>
                </a:solidFill>
              </a:rPr>
              <a:t>12,000 </a:t>
            </a:r>
            <a:r>
              <a:rPr lang="en-US" sz="2000" dirty="0">
                <a:solidFill>
                  <a:schemeClr val="tx1"/>
                </a:solidFill>
              </a:rPr>
              <a:t>Amazon EC2 </a:t>
            </a:r>
            <a:r>
              <a:rPr lang="en-US" sz="2000" dirty="0" smtClean="0">
                <a:solidFill>
                  <a:schemeClr val="tx1"/>
                </a:solidFill>
              </a:rPr>
              <a:t>nodes (updated 2010.10)</a:t>
            </a:r>
            <a:endParaRPr lang="en-US" sz="2000" dirty="0">
              <a:solidFill>
                <a:schemeClr val="tx1"/>
              </a:solidFill>
            </a:endParaRPr>
          </a:p>
          <a:p>
            <a:pPr lvl="1"/>
            <a:r>
              <a:rPr lang="en-US" sz="2000" dirty="0">
                <a:solidFill>
                  <a:schemeClr val="tx1"/>
                </a:solidFill>
              </a:rPr>
              <a:t>Adding 1,000 servers per week (updated 2010.10)</a:t>
            </a:r>
          </a:p>
          <a:p>
            <a:pPr lvl="1"/>
            <a:r>
              <a:rPr lang="en-US" sz="2000" dirty="0">
                <a:solidFill>
                  <a:schemeClr val="tx1"/>
                </a:solidFill>
              </a:rPr>
              <a:t>Moving 1PB data per day (updated 2010.10)</a:t>
            </a:r>
          </a:p>
          <a:p>
            <a:r>
              <a:rPr lang="en-US" sz="2400" dirty="0" smtClean="0">
                <a:solidFill>
                  <a:schemeClr val="tx1"/>
                </a:solidFill>
              </a:rPr>
              <a:t>Public cloud for variable capacity, private cloud for predictable capacity</a:t>
            </a:r>
            <a:endParaRPr lang="en-US" sz="2400" dirty="0">
              <a:solidFill>
                <a:schemeClr val="tx1"/>
              </a:solidFill>
            </a:endParaRPr>
          </a:p>
          <a:p>
            <a:endParaRPr lang="en-US" sz="2400" dirty="0" smtClean="0">
              <a:solidFill>
                <a:schemeClr val="tx1"/>
              </a:solidFill>
            </a:endParaRPr>
          </a:p>
        </p:txBody>
      </p:sp>
      <p:pic>
        <p:nvPicPr>
          <p:cNvPr id="4" name="Picture 4" descr="http://phandroid.com/wp-content/uploads/2010/07/farmvil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8090" y="1618013"/>
            <a:ext cx="4011169" cy="30697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Zyngalogo.pn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28801" y="722826"/>
            <a:ext cx="2489749" cy="6086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149140"/>
            <a:ext cx="7620000" cy="707886"/>
          </a:xfrm>
          <a:prstGeom prst="rect">
            <a:avLst/>
          </a:prstGeom>
        </p:spPr>
        <p:txBody>
          <a:bodyPr wrap="square">
            <a:spAutoFit/>
          </a:bodyPr>
          <a:lstStyle/>
          <a:p>
            <a:r>
              <a:rPr lang="en-US" sz="1000" i="1" dirty="0" smtClean="0"/>
              <a:t>Source(s): </a:t>
            </a:r>
          </a:p>
          <a:p>
            <a:r>
              <a:rPr lang="en-US" sz="1000" i="1" dirty="0" smtClean="0"/>
              <a:t>“</a:t>
            </a:r>
            <a:r>
              <a:rPr lang="en-US" sz="1000" i="1" dirty="0"/>
              <a:t>How </a:t>
            </a:r>
            <a:r>
              <a:rPr lang="en-US" sz="1000" i="1" dirty="0" err="1"/>
              <a:t>FarmVille</a:t>
            </a:r>
            <a:r>
              <a:rPr lang="en-US" sz="1000" i="1" dirty="0"/>
              <a:t> Scales to Harvest 75 Million Players a </a:t>
            </a:r>
            <a:r>
              <a:rPr lang="en-US" sz="1000" i="1" dirty="0" smtClean="0"/>
              <a:t>Month”, HighScalability.com, 2010.02.08, </a:t>
            </a:r>
            <a:r>
              <a:rPr lang="en-US" sz="1000" i="1" dirty="0" err="1" smtClean="0"/>
              <a:t>Tedd</a:t>
            </a:r>
            <a:r>
              <a:rPr lang="en-US" sz="1000" i="1" dirty="0" smtClean="0"/>
              <a:t> Hoff</a:t>
            </a:r>
          </a:p>
          <a:p>
            <a:r>
              <a:rPr lang="en-US" sz="1000" i="1" dirty="0"/>
              <a:t>“</a:t>
            </a:r>
            <a:r>
              <a:rPr lang="en-US" sz="1000" i="1" dirty="0" err="1"/>
              <a:t>Zynga</a:t>
            </a:r>
            <a:r>
              <a:rPr lang="en-US" sz="1000" i="1" dirty="0"/>
              <a:t> Moves 1 Petabyte Of Data Daily; Adds 1,000 Servers A Week</a:t>
            </a:r>
            <a:r>
              <a:rPr lang="en-US" sz="1000" i="1" dirty="0" smtClean="0"/>
              <a:t>”, TechCrunch.com, 2010.09.22, </a:t>
            </a:r>
            <a:r>
              <a:rPr lang="en-US" sz="1000" i="1" dirty="0" err="1" smtClean="0"/>
              <a:t>Leena</a:t>
            </a:r>
            <a:r>
              <a:rPr lang="en-US" sz="1000" i="1" dirty="0" smtClean="0"/>
              <a:t> </a:t>
            </a:r>
            <a:r>
              <a:rPr lang="en-US" sz="1000" i="1" dirty="0" err="1" smtClean="0"/>
              <a:t>Rao</a:t>
            </a:r>
            <a:endParaRPr lang="en-US" sz="1000" i="1" dirty="0" smtClean="0"/>
          </a:p>
          <a:p>
            <a:r>
              <a:rPr lang="en-US" sz="1000" i="1" dirty="0"/>
              <a:t>“Lessons From </a:t>
            </a:r>
            <a:r>
              <a:rPr lang="en-US" sz="1000" i="1" dirty="0" err="1"/>
              <a:t>FarmVille</a:t>
            </a:r>
            <a:r>
              <a:rPr lang="en-US" sz="1000" i="1" dirty="0"/>
              <a:t>: How </a:t>
            </a:r>
            <a:r>
              <a:rPr lang="en-US" sz="1000" i="1" dirty="0" err="1"/>
              <a:t>Zynga</a:t>
            </a:r>
            <a:r>
              <a:rPr lang="en-US" sz="1000" i="1" dirty="0"/>
              <a:t> Uses The </a:t>
            </a:r>
            <a:r>
              <a:rPr lang="en-US" sz="1000" i="1" dirty="0" smtClean="0"/>
              <a:t>Cloud”; InformationWeek, 2011.05.16, Charles Babcock</a:t>
            </a:r>
            <a:endParaRPr lang="en-US" sz="1000" i="1" dirty="0"/>
          </a:p>
        </p:txBody>
      </p:sp>
    </p:spTree>
    <p:extLst>
      <p:ext uri="{BB962C8B-B14F-4D97-AF65-F5344CB8AC3E}">
        <p14:creationId xmlns:p14="http://schemas.microsoft.com/office/powerpoint/2010/main" val="39982393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Cloud-based DMZ / Perimeter Zone</a:t>
            </a:r>
            <a:endParaRPr lang="en-US" dirty="0"/>
          </a:p>
        </p:txBody>
      </p:sp>
      <p:sp>
        <p:nvSpPr>
          <p:cNvPr id="3" name="Text Placeholder 2"/>
          <p:cNvSpPr>
            <a:spLocks noGrp="1"/>
          </p:cNvSpPr>
          <p:nvPr>
            <p:ph type="body" sz="quarter" idx="10"/>
          </p:nvPr>
        </p:nvSpPr>
        <p:spPr>
          <a:xfrm>
            <a:off x="519112" y="1447799"/>
            <a:ext cx="11149013" cy="4905958"/>
          </a:xfrm>
        </p:spPr>
        <p:txBody>
          <a:bodyPr/>
          <a:lstStyle/>
          <a:p>
            <a:r>
              <a:rPr lang="en-US" sz="2800" dirty="0" smtClean="0"/>
              <a:t>Move assets closer to intended users</a:t>
            </a:r>
          </a:p>
          <a:p>
            <a:pPr lvl="1"/>
            <a:r>
              <a:rPr lang="en-US" sz="2400" dirty="0" smtClean="0"/>
              <a:t>Public-facing apps and websites (microsites, mobile app services, etc.) in public cloud</a:t>
            </a:r>
          </a:p>
          <a:p>
            <a:pPr lvl="1"/>
            <a:r>
              <a:rPr lang="en-US" sz="2400" dirty="0" smtClean="0"/>
              <a:t>Internal enterprise systems and apps in private cloud</a:t>
            </a:r>
          </a:p>
          <a:p>
            <a:r>
              <a:rPr lang="en-US" sz="2800" dirty="0" smtClean="0"/>
              <a:t>Leverage optimized infrastructure models</a:t>
            </a:r>
          </a:p>
          <a:p>
            <a:pPr lvl="1"/>
            <a:r>
              <a:rPr lang="en-US" sz="2400" dirty="0" smtClean="0"/>
              <a:t>Higher scalability, reliability, and agility for applications servicing external customers, with higher opportunistic benefits</a:t>
            </a:r>
          </a:p>
          <a:p>
            <a:pPr lvl="1"/>
            <a:r>
              <a:rPr lang="en-US" sz="2400" dirty="0" smtClean="0"/>
              <a:t>Higher control and customization for core business processes accessed by internal users, with higher systematic benefits</a:t>
            </a:r>
          </a:p>
          <a:p>
            <a:pPr lvl="1"/>
            <a:r>
              <a:rPr lang="en-US" sz="2400" dirty="0" smtClean="0"/>
              <a:t>Lower conflict with compliance and data sovereignty requirements</a:t>
            </a:r>
          </a:p>
          <a:p>
            <a:r>
              <a:rPr lang="en-US" sz="2800" dirty="0" smtClean="0"/>
              <a:t>Still a deployment model</a:t>
            </a:r>
          </a:p>
          <a:p>
            <a:pPr lvl="1"/>
            <a:r>
              <a:rPr lang="en-US" sz="2400" dirty="0" smtClean="0"/>
              <a:t>Need proper application and data integration</a:t>
            </a:r>
            <a:endParaRPr lang="en-US" sz="2400" dirty="0"/>
          </a:p>
        </p:txBody>
      </p:sp>
    </p:spTree>
    <p:extLst>
      <p:ext uri="{BB962C8B-B14F-4D97-AF65-F5344CB8AC3E}">
        <p14:creationId xmlns:p14="http://schemas.microsoft.com/office/powerpoint/2010/main" val="22762582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 Performance Compute</a:t>
            </a:r>
            <a:endParaRPr lang="en-US" dirty="0"/>
          </a:p>
        </p:txBody>
      </p:sp>
      <p:sp>
        <p:nvSpPr>
          <p:cNvPr id="3" name="Text Placeholder 2"/>
          <p:cNvSpPr>
            <a:spLocks noGrp="1"/>
          </p:cNvSpPr>
          <p:nvPr>
            <p:ph type="body" sz="quarter" idx="10"/>
          </p:nvPr>
        </p:nvSpPr>
        <p:spPr>
          <a:xfrm>
            <a:off x="519112" y="1447799"/>
            <a:ext cx="5575301" cy="3785652"/>
          </a:xfrm>
        </p:spPr>
        <p:txBody>
          <a:bodyPr/>
          <a:lstStyle/>
          <a:p>
            <a:r>
              <a:rPr lang="en-US" sz="2400" dirty="0" smtClean="0"/>
              <a:t>Context</a:t>
            </a:r>
          </a:p>
          <a:p>
            <a:pPr lvl="1"/>
            <a:r>
              <a:rPr lang="en-US" sz="2000" dirty="0" err="1" smtClean="0"/>
              <a:t>RiskMetrics</a:t>
            </a:r>
            <a:r>
              <a:rPr lang="en-US" sz="2000" dirty="0" smtClean="0"/>
              <a:t> Group</a:t>
            </a:r>
          </a:p>
          <a:p>
            <a:pPr lvl="1"/>
            <a:r>
              <a:rPr lang="en-US" sz="2000" dirty="0" smtClean="0"/>
              <a:t>Complex Monte Carlo simulations to calculate financial risks</a:t>
            </a:r>
          </a:p>
          <a:p>
            <a:pPr lvl="1"/>
            <a:r>
              <a:rPr lang="en-US" sz="2000" dirty="0" smtClean="0"/>
              <a:t>Daily risk analysis load equivalent to processing 4 trillion US Stocks</a:t>
            </a:r>
          </a:p>
          <a:p>
            <a:pPr lvl="1"/>
            <a:r>
              <a:rPr lang="en-US" sz="2000" dirty="0" smtClean="0"/>
              <a:t>Existing on-premise HPC implementation</a:t>
            </a:r>
          </a:p>
          <a:p>
            <a:r>
              <a:rPr lang="en-US" sz="2400" dirty="0" smtClean="0"/>
              <a:t>Implementation</a:t>
            </a:r>
          </a:p>
          <a:p>
            <a:pPr lvl="1"/>
            <a:r>
              <a:rPr lang="en-US" sz="2000" dirty="0" smtClean="0"/>
              <a:t>Massively scalable compute leveraging cloud capacity</a:t>
            </a:r>
          </a:p>
          <a:p>
            <a:pPr lvl="1"/>
            <a:r>
              <a:rPr lang="en-US" sz="2000" dirty="0" smtClean="0"/>
              <a:t>Deployed on 2K Windows Azure instances; 10K+ planned in 2010</a:t>
            </a:r>
          </a:p>
          <a:p>
            <a:pPr lvl="1"/>
            <a:r>
              <a:rPr lang="en-US" sz="2000" dirty="0" smtClean="0"/>
              <a:t>Windows Azure Worker Role</a:t>
            </a:r>
          </a:p>
          <a:p>
            <a:pPr lvl="1"/>
            <a:r>
              <a:rPr lang="en-US" sz="2000" dirty="0" smtClean="0"/>
              <a:t>Windows Azure Blob and Queue</a:t>
            </a:r>
          </a:p>
          <a:p>
            <a:pPr lvl="1"/>
            <a:r>
              <a:rPr lang="en-US" sz="2000" dirty="0" err="1" smtClean="0"/>
              <a:t>AppFabric</a:t>
            </a:r>
            <a:r>
              <a:rPr lang="en-US" sz="2000" dirty="0" smtClean="0"/>
              <a:t> Service Bus</a:t>
            </a:r>
            <a:endParaRPr lang="en-US" sz="20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139" y="3008774"/>
            <a:ext cx="5802087" cy="358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http://fp7.portals.mbs.ac.uk/Portals/59/images/RMG_logo_194_black_notag.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4488" y="1281263"/>
            <a:ext cx="2172812" cy="13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007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Hybrid Cloud Applications</a:t>
            </a:r>
            <a:br>
              <a:rPr lang="en-US" dirty="0" smtClean="0"/>
            </a:br>
            <a:r>
              <a:rPr lang="en-US" sz="3200" dirty="0" smtClean="0">
                <a:gradFill flip="none" rotWithShape="1">
                  <a:gsLst>
                    <a:gs pos="0">
                      <a:schemeClr val="accent1"/>
                    </a:gs>
                    <a:gs pos="86000">
                      <a:schemeClr val="accent1"/>
                    </a:gs>
                  </a:gsLst>
                  <a:lin ang="5400000" scaled="0"/>
                  <a:tileRect/>
                </a:gradFill>
              </a:rPr>
              <a:t>Development Principles</a:t>
            </a:r>
            <a:endParaRPr lang="en-US" sz="32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3533275"/>
          </a:xfrm>
        </p:spPr>
        <p:txBody>
          <a:bodyPr/>
          <a:lstStyle/>
          <a:p>
            <a:r>
              <a:rPr lang="en-US" sz="2800" dirty="0" smtClean="0"/>
              <a:t>Apply appropriate decomposition</a:t>
            </a:r>
          </a:p>
          <a:p>
            <a:r>
              <a:rPr lang="en-US" sz="2800" dirty="0" smtClean="0"/>
              <a:t>Cloud-optimized design and implementation</a:t>
            </a:r>
          </a:p>
          <a:p>
            <a:r>
              <a:rPr lang="en-US" sz="2800" dirty="0" smtClean="0"/>
              <a:t>Data and storage-driven design (e.g., keeping processes local to dependent data)</a:t>
            </a:r>
          </a:p>
          <a:p>
            <a:r>
              <a:rPr lang="en-US" sz="2800" dirty="0" smtClean="0"/>
              <a:t>Account for environmental constraints (e.g., network latency, data locality, performance, security, etc.)</a:t>
            </a:r>
          </a:p>
          <a:p>
            <a:r>
              <a:rPr lang="en-US" sz="2800" dirty="0" smtClean="0"/>
              <a:t>Application integration considerations</a:t>
            </a:r>
          </a:p>
          <a:p>
            <a:r>
              <a:rPr lang="en-US" sz="2800" dirty="0" smtClean="0"/>
              <a:t>Dependent on application profiles and specific requirements</a:t>
            </a:r>
          </a:p>
        </p:txBody>
      </p:sp>
    </p:spTree>
    <p:extLst>
      <p:ext uri="{BB962C8B-B14F-4D97-AF65-F5344CB8AC3E}">
        <p14:creationId xmlns:p14="http://schemas.microsoft.com/office/powerpoint/2010/main" val="39562292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Hybrid Cloud Applications</a:t>
            </a:r>
            <a:br>
              <a:rPr lang="en-US" dirty="0" smtClean="0"/>
            </a:br>
            <a:r>
              <a:rPr lang="en-US" sz="3200" dirty="0">
                <a:gradFill flip="none" rotWithShape="1">
                  <a:gsLst>
                    <a:gs pos="0">
                      <a:schemeClr val="accent1"/>
                    </a:gs>
                    <a:gs pos="86000">
                      <a:schemeClr val="accent1"/>
                    </a:gs>
                  </a:gsLst>
                  <a:lin ang="5400000" scaled="0"/>
                  <a:tileRect/>
                </a:gradFill>
              </a:rPr>
              <a:t>Application Patterns</a:t>
            </a:r>
          </a:p>
        </p:txBody>
      </p:sp>
      <p:sp>
        <p:nvSpPr>
          <p:cNvPr id="3" name="Text Placeholder 2"/>
          <p:cNvSpPr>
            <a:spLocks noGrp="1"/>
          </p:cNvSpPr>
          <p:nvPr>
            <p:ph type="body" sz="quarter" idx="10"/>
          </p:nvPr>
        </p:nvSpPr>
        <p:spPr>
          <a:xfrm>
            <a:off x="519112" y="1905000"/>
            <a:ext cx="11149013" cy="2609945"/>
          </a:xfrm>
        </p:spPr>
        <p:txBody>
          <a:bodyPr/>
          <a:lstStyle/>
          <a:p>
            <a:r>
              <a:rPr lang="en-US" dirty="0" smtClean="0"/>
              <a:t>Hybrid Enterprise Application</a:t>
            </a:r>
          </a:p>
          <a:p>
            <a:r>
              <a:rPr lang="en-US" dirty="0" smtClean="0"/>
              <a:t>Integrated Cloud Storage</a:t>
            </a:r>
          </a:p>
          <a:p>
            <a:r>
              <a:rPr lang="en-US" dirty="0" smtClean="0"/>
              <a:t>Global Data Synchronization</a:t>
            </a:r>
          </a:p>
          <a:p>
            <a:r>
              <a:rPr lang="en-US" dirty="0" smtClean="0"/>
              <a:t>Composite Applications</a:t>
            </a:r>
          </a:p>
          <a:p>
            <a:r>
              <a:rPr lang="en-US" dirty="0" smtClean="0"/>
              <a:t>Cloud-based Application Messaging</a:t>
            </a:r>
          </a:p>
        </p:txBody>
      </p:sp>
    </p:spTree>
    <p:extLst>
      <p:ext uri="{BB962C8B-B14F-4D97-AF65-F5344CB8AC3E}">
        <p14:creationId xmlns:p14="http://schemas.microsoft.com/office/powerpoint/2010/main" val="416786314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Hybrid Enterprise Application</a:t>
            </a:r>
            <a:endParaRPr lang="en-US" dirty="0"/>
          </a:p>
        </p:txBody>
      </p:sp>
      <p:sp>
        <p:nvSpPr>
          <p:cNvPr id="3" name="Text Placeholder 2"/>
          <p:cNvSpPr>
            <a:spLocks noGrp="1"/>
          </p:cNvSpPr>
          <p:nvPr>
            <p:ph type="body" sz="quarter" idx="10"/>
          </p:nvPr>
        </p:nvSpPr>
        <p:spPr>
          <a:xfrm>
            <a:off x="519112" y="1447799"/>
            <a:ext cx="5575301" cy="3046988"/>
          </a:xfrm>
        </p:spPr>
        <p:txBody>
          <a:bodyPr/>
          <a:lstStyle/>
          <a:p>
            <a:r>
              <a:rPr lang="en-US" sz="2400" dirty="0" smtClean="0"/>
              <a:t>Context</a:t>
            </a:r>
          </a:p>
          <a:p>
            <a:pPr lvl="1"/>
            <a:r>
              <a:rPr lang="en-US" sz="2000" dirty="0" smtClean="0"/>
              <a:t>Coca-Cola Enterprises</a:t>
            </a:r>
          </a:p>
          <a:p>
            <a:pPr lvl="1"/>
            <a:r>
              <a:rPr lang="en-US" sz="2000" dirty="0" smtClean="0"/>
              <a:t>An SAP on-premise instance which holds all the actual order history data, plus 2 enterprise LOB apps handling pricing, targeted promotions, &amp; delivery schedules</a:t>
            </a:r>
          </a:p>
          <a:p>
            <a:pPr lvl="1"/>
            <a:r>
              <a:rPr lang="en-US" sz="2000" dirty="0" smtClean="0"/>
              <a:t>~1 million customers worldwide</a:t>
            </a:r>
          </a:p>
          <a:p>
            <a:r>
              <a:rPr lang="en-US" sz="2400" dirty="0" smtClean="0"/>
              <a:t>Implementation</a:t>
            </a:r>
          </a:p>
          <a:p>
            <a:pPr lvl="1"/>
            <a:r>
              <a:rPr lang="en-US" sz="2000" dirty="0" smtClean="0"/>
              <a:t>Cloud-based Web-enablement of on-premise assets</a:t>
            </a:r>
          </a:p>
          <a:p>
            <a:pPr lvl="1"/>
            <a:r>
              <a:rPr lang="en-US" sz="2000" dirty="0" smtClean="0"/>
              <a:t>Windows Azure Web Role (20) + Silverlight</a:t>
            </a:r>
          </a:p>
          <a:p>
            <a:pPr lvl="1"/>
            <a:r>
              <a:rPr lang="en-US" sz="2000" dirty="0" smtClean="0"/>
              <a:t>Web services integration via on-premise ESB endpoints</a:t>
            </a:r>
            <a:endParaRPr lang="en-US" sz="2000"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464" y="3418114"/>
            <a:ext cx="5359791" cy="31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screen"/>
          <a:srcRect/>
          <a:stretch>
            <a:fillRect/>
          </a:stretch>
        </p:blipFill>
        <p:spPr bwMode="auto">
          <a:xfrm>
            <a:off x="6585464" y="1822691"/>
            <a:ext cx="2881975" cy="2161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http://www.avvio.co.uk/Images/CMS/CCE_RGB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280" y="925285"/>
            <a:ext cx="4340026" cy="74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282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Focus of This Session</a:t>
            </a:r>
            <a:endParaRPr lang="en-US" dirty="0"/>
          </a:p>
        </p:txBody>
      </p:sp>
      <p:sp>
        <p:nvSpPr>
          <p:cNvPr id="3" name="Text Placeholder 2"/>
          <p:cNvSpPr>
            <a:spLocks noGrp="1"/>
          </p:cNvSpPr>
          <p:nvPr>
            <p:ph type="body" sz="quarter" idx="10"/>
          </p:nvPr>
        </p:nvSpPr>
        <p:spPr>
          <a:xfrm>
            <a:off x="519112" y="1447799"/>
            <a:ext cx="11149013" cy="4031873"/>
          </a:xfrm>
        </p:spPr>
        <p:txBody>
          <a:bodyPr/>
          <a:lstStyle/>
          <a:p>
            <a:r>
              <a:rPr lang="en-US" dirty="0">
                <a:gradFill>
                  <a:gsLst>
                    <a:gs pos="0">
                      <a:srgbClr val="FFFFFF"/>
                    </a:gs>
                    <a:gs pos="86000">
                      <a:srgbClr val="FFFFFF"/>
                    </a:gs>
                  </a:gsLst>
                  <a:lin ang="5400000" scaled="0"/>
                </a:gradFill>
              </a:rPr>
              <a:t>Cloud computing</a:t>
            </a:r>
          </a:p>
          <a:p>
            <a:r>
              <a:rPr lang="en-US" dirty="0">
                <a:gradFill>
                  <a:gsLst>
                    <a:gs pos="0">
                      <a:srgbClr val="FFFFFF"/>
                    </a:gs>
                    <a:gs pos="86000">
                      <a:srgbClr val="FFFFFF"/>
                    </a:gs>
                  </a:gsLst>
                  <a:lin ang="5400000" scaled="0"/>
                </a:gradFill>
              </a:rPr>
              <a:t>Microsoft cloud platform</a:t>
            </a:r>
          </a:p>
          <a:p>
            <a:r>
              <a:rPr lang="en-US" dirty="0">
                <a:gradFill>
                  <a:gsLst>
                    <a:gs pos="0">
                      <a:srgbClr val="FFFFFF"/>
                    </a:gs>
                    <a:gs pos="86000">
                      <a:srgbClr val="FFFFFF"/>
                    </a:gs>
                  </a:gsLst>
                  <a:lin ang="5400000" scaled="0"/>
                </a:gradFill>
              </a:rPr>
              <a:t>Architecture</a:t>
            </a:r>
          </a:p>
          <a:p>
            <a:pPr lvl="1"/>
            <a:r>
              <a:rPr lang="en-US" dirty="0">
                <a:gradFill>
                  <a:gsLst>
                    <a:gs pos="0">
                      <a:srgbClr val="FFFFFF"/>
                    </a:gs>
                    <a:gs pos="86000">
                      <a:srgbClr val="FFFFFF"/>
                    </a:gs>
                  </a:gsLst>
                  <a:lin ang="5400000" scaled="0"/>
                </a:gradFill>
              </a:rPr>
              <a:t>Hybrid cloud scenarios</a:t>
            </a:r>
          </a:p>
          <a:p>
            <a:pPr lvl="1"/>
            <a:r>
              <a:rPr lang="en-US" dirty="0" smtClean="0">
                <a:gradFill>
                  <a:gsLst>
                    <a:gs pos="0">
                      <a:schemeClr val="tx1"/>
                    </a:gs>
                    <a:gs pos="100000">
                      <a:schemeClr val="tx1"/>
                    </a:gs>
                  </a:gsLst>
                  <a:lin ang="5400000" scaled="0"/>
                </a:gradFill>
              </a:rPr>
              <a:t>Hybrid application </a:t>
            </a:r>
            <a:r>
              <a:rPr lang="en-US" dirty="0">
                <a:gradFill>
                  <a:gsLst>
                    <a:gs pos="0">
                      <a:schemeClr val="tx1"/>
                    </a:gs>
                    <a:gs pos="100000">
                      <a:schemeClr val="tx1"/>
                    </a:gs>
                  </a:gsLst>
                  <a:lin ang="5400000" scaled="0"/>
                </a:gradFill>
              </a:rPr>
              <a:t>models</a:t>
            </a:r>
          </a:p>
          <a:p>
            <a:pPr lvl="1"/>
            <a:r>
              <a:rPr lang="en-US" dirty="0">
                <a:gradFill>
                  <a:gsLst>
                    <a:gs pos="0">
                      <a:schemeClr val="tx1"/>
                    </a:gs>
                    <a:gs pos="100000">
                      <a:schemeClr val="tx1"/>
                    </a:gs>
                  </a:gsLst>
                  <a:lin ang="5400000" scaled="0"/>
                </a:gradFill>
              </a:rPr>
              <a:t>Principles, patterns, practices</a:t>
            </a:r>
          </a:p>
          <a:p>
            <a:r>
              <a:rPr lang="en-US" dirty="0">
                <a:gradFill>
                  <a:gsLst>
                    <a:gs pos="0">
                      <a:schemeClr val="tx1"/>
                    </a:gs>
                    <a:gs pos="100000">
                      <a:schemeClr val="tx1"/>
                    </a:gs>
                  </a:gsLst>
                  <a:lin ang="5400000" scaled="0"/>
                </a:gradFill>
              </a:rPr>
              <a:t>More about development &amp; design; less about deployment</a:t>
            </a:r>
          </a:p>
          <a:p>
            <a:r>
              <a:rPr lang="en-US" dirty="0">
                <a:gradFill>
                  <a:gsLst>
                    <a:gs pos="0">
                      <a:schemeClr val="tx1"/>
                    </a:gs>
                    <a:gs pos="100000">
                      <a:schemeClr val="tx1"/>
                    </a:gs>
                  </a:gsLst>
                  <a:lin ang="5400000" scaled="0"/>
                </a:gradFill>
              </a:rPr>
              <a:t>Not product features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Integrated Cloud Storage</a:t>
            </a:r>
            <a:endParaRPr lang="en-US" dirty="0"/>
          </a:p>
        </p:txBody>
      </p:sp>
      <p:sp>
        <p:nvSpPr>
          <p:cNvPr id="3" name="Text Placeholder 2"/>
          <p:cNvSpPr>
            <a:spLocks noGrp="1"/>
          </p:cNvSpPr>
          <p:nvPr>
            <p:ph type="body" sz="quarter" idx="10"/>
          </p:nvPr>
        </p:nvSpPr>
        <p:spPr>
          <a:xfrm>
            <a:off x="519112" y="1447799"/>
            <a:ext cx="5575301" cy="4124206"/>
          </a:xfrm>
        </p:spPr>
        <p:txBody>
          <a:bodyPr/>
          <a:lstStyle/>
          <a:p>
            <a:r>
              <a:rPr lang="en-US" sz="2400" dirty="0" smtClean="0"/>
              <a:t>Context</a:t>
            </a:r>
          </a:p>
          <a:p>
            <a:pPr lvl="1"/>
            <a:r>
              <a:rPr lang="en-US" sz="2000" dirty="0" smtClean="0"/>
              <a:t>Tribune Company</a:t>
            </a:r>
          </a:p>
          <a:p>
            <a:pPr lvl="1"/>
            <a:r>
              <a:rPr lang="en-US" sz="2000" dirty="0" smtClean="0"/>
              <a:t>100GB editorial content / day</a:t>
            </a:r>
          </a:p>
          <a:p>
            <a:pPr lvl="1"/>
            <a:r>
              <a:rPr lang="en-US" sz="2000" dirty="0" smtClean="0"/>
              <a:t>100TB net growth annually</a:t>
            </a:r>
          </a:p>
          <a:p>
            <a:pPr lvl="1"/>
            <a:r>
              <a:rPr lang="en-US" sz="2000" dirty="0" smtClean="0"/>
              <a:t>&gt;8TB at each of 23 TV stations / year</a:t>
            </a:r>
          </a:p>
          <a:p>
            <a:pPr lvl="1"/>
            <a:r>
              <a:rPr lang="en-US" sz="2000" dirty="0" smtClean="0"/>
              <a:t>32 data centers, 4K servers</a:t>
            </a:r>
          </a:p>
          <a:p>
            <a:pPr lvl="1"/>
            <a:r>
              <a:rPr lang="en-US" sz="2000" dirty="0" smtClean="0"/>
              <a:t>25 / 162 years of historical content digitized</a:t>
            </a:r>
          </a:p>
          <a:p>
            <a:r>
              <a:rPr lang="en-US" sz="2400" dirty="0" smtClean="0"/>
              <a:t>Implementation</a:t>
            </a:r>
          </a:p>
          <a:p>
            <a:pPr lvl="1"/>
            <a:r>
              <a:rPr lang="en-US" sz="2000" dirty="0" smtClean="0"/>
              <a:t>10-20 Worker Roles creating thumbnails (~15 / photo) and placed in Blob Storage</a:t>
            </a:r>
          </a:p>
          <a:p>
            <a:pPr lvl="1"/>
            <a:r>
              <a:rPr lang="en-US" sz="2000" dirty="0" smtClean="0"/>
              <a:t>Integrated with FAST Search Server</a:t>
            </a:r>
          </a:p>
          <a:p>
            <a:pPr lvl="1"/>
            <a:r>
              <a:rPr lang="en-US" sz="2000" dirty="0" smtClean="0"/>
              <a:t>Integrated with on-premises processes</a:t>
            </a:r>
          </a:p>
          <a:p>
            <a:pPr lvl="1"/>
            <a:r>
              <a:rPr lang="en-US" sz="2000" dirty="0" smtClean="0"/>
              <a:t>Plans to implement Windows Azure CDN</a:t>
            </a:r>
            <a:endParaRPr lang="en-US" sz="2000" dirty="0"/>
          </a:p>
        </p:txBody>
      </p:sp>
      <p:pic>
        <p:nvPicPr>
          <p:cNvPr id="7" name="Picture 6" descr="Tribune_Company_logo.png"/>
          <p:cNvPicPr>
            <a:picLocks noChangeAspect="1"/>
          </p:cNvPicPr>
          <p:nvPr/>
        </p:nvPicPr>
        <p:blipFill>
          <a:blip r:embed="rId3" cstate="screen"/>
          <a:stretch>
            <a:fillRect/>
          </a:stretch>
        </p:blipFill>
        <p:spPr>
          <a:xfrm>
            <a:off x="6429946" y="2239343"/>
            <a:ext cx="2667000" cy="4754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56510" y="2952476"/>
            <a:ext cx="5480872" cy="3613151"/>
          </a:xfrm>
          <a:prstGeom prst="rect">
            <a:avLst/>
          </a:prstGeom>
          <a:noFill/>
          <a:ln>
            <a:noFill/>
          </a:ln>
        </p:spPr>
      </p:pic>
      <p:sp>
        <p:nvSpPr>
          <p:cNvPr id="4" name="Rectangle 3"/>
          <p:cNvSpPr/>
          <p:nvPr/>
        </p:nvSpPr>
        <p:spPr bwMode="auto">
          <a:xfrm>
            <a:off x="7685314" y="5377542"/>
            <a:ext cx="2329543" cy="1166313"/>
          </a:xfrm>
          <a:prstGeom prst="rect">
            <a:avLst/>
          </a:prstGeom>
          <a:noFill/>
          <a:ln w="19050">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267175449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Global Data Synchronization</a:t>
            </a:r>
            <a:endParaRPr lang="en-US" dirty="0"/>
          </a:p>
        </p:txBody>
      </p:sp>
      <p:sp>
        <p:nvSpPr>
          <p:cNvPr id="3" name="Text Placeholder 2"/>
          <p:cNvSpPr>
            <a:spLocks noGrp="1"/>
          </p:cNvSpPr>
          <p:nvPr>
            <p:ph type="body" sz="quarter" idx="10"/>
          </p:nvPr>
        </p:nvSpPr>
        <p:spPr>
          <a:xfrm>
            <a:off x="519112" y="1447799"/>
            <a:ext cx="5575301" cy="4853636"/>
          </a:xfrm>
        </p:spPr>
        <p:txBody>
          <a:bodyPr/>
          <a:lstStyle/>
          <a:p>
            <a:r>
              <a:rPr lang="en-US" sz="2000" dirty="0" smtClean="0"/>
              <a:t>Context</a:t>
            </a:r>
          </a:p>
          <a:p>
            <a:pPr lvl="1"/>
            <a:r>
              <a:rPr lang="en-US" sz="1800" dirty="0" err="1" smtClean="0"/>
              <a:t>LinkShare</a:t>
            </a:r>
            <a:r>
              <a:rPr lang="en-US" sz="1800" dirty="0" smtClean="0"/>
              <a:t> Corporation</a:t>
            </a:r>
          </a:p>
          <a:p>
            <a:pPr lvl="1"/>
            <a:r>
              <a:rPr lang="en-US" sz="1800" dirty="0" smtClean="0"/>
              <a:t>Need to scale its ad management application to handle billions of online ad impressions during peak holiday traffic</a:t>
            </a:r>
          </a:p>
          <a:p>
            <a:pPr lvl="1"/>
            <a:r>
              <a:rPr lang="en-US" sz="1800" dirty="0" smtClean="0"/>
              <a:t>Need to support a global ecommerce business platform</a:t>
            </a:r>
          </a:p>
          <a:p>
            <a:pPr lvl="1"/>
            <a:r>
              <a:rPr lang="en-US" sz="1800" dirty="0" smtClean="0"/>
              <a:t>100GB / month projected data growth</a:t>
            </a:r>
          </a:p>
          <a:p>
            <a:r>
              <a:rPr lang="en-US" sz="2000" dirty="0" smtClean="0"/>
              <a:t>Implementation</a:t>
            </a:r>
          </a:p>
          <a:p>
            <a:pPr lvl="1"/>
            <a:r>
              <a:rPr lang="en-US" sz="1800" dirty="0" smtClean="0"/>
              <a:t>ASP.NET Web Roles for websites</a:t>
            </a:r>
          </a:p>
          <a:p>
            <a:pPr lvl="1"/>
            <a:r>
              <a:rPr lang="en-US" sz="1800" dirty="0" smtClean="0"/>
              <a:t>Worker Roles asynchronously handle back-end processing of incoming data</a:t>
            </a:r>
          </a:p>
          <a:p>
            <a:pPr lvl="1"/>
            <a:r>
              <a:rPr lang="en-US" sz="1800" dirty="0" smtClean="0"/>
              <a:t>Raw data in Windows Azure Table Storage</a:t>
            </a:r>
          </a:p>
          <a:p>
            <a:pPr lvl="1"/>
            <a:r>
              <a:rPr lang="en-US" sz="1800" dirty="0" smtClean="0"/>
              <a:t>Relational data in SQL Azure</a:t>
            </a:r>
          </a:p>
          <a:p>
            <a:pPr lvl="1"/>
            <a:r>
              <a:rPr lang="en-US" sz="1800" dirty="0" smtClean="0"/>
              <a:t>SQL Azure Data Sync used to synchronize globally distributed databases, including on-premises SQL Server instances</a:t>
            </a:r>
            <a:endParaRPr lang="en-US" sz="1800" dirty="0"/>
          </a:p>
        </p:txBody>
      </p:sp>
      <p:pic>
        <p:nvPicPr>
          <p:cNvPr id="10242"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558" y="2383971"/>
            <a:ext cx="5692630" cy="42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blog.ringrevenue.com/Portals/33620/images/linkshare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157" y="1557793"/>
            <a:ext cx="2828446" cy="61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8383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Composite Applications</a:t>
            </a:r>
            <a:endParaRPr lang="en-US" dirty="0"/>
          </a:p>
        </p:txBody>
      </p:sp>
      <p:sp>
        <p:nvSpPr>
          <p:cNvPr id="3" name="Text Placeholder 2"/>
          <p:cNvSpPr>
            <a:spLocks noGrp="1"/>
          </p:cNvSpPr>
          <p:nvPr>
            <p:ph type="body" sz="quarter" idx="10"/>
          </p:nvPr>
        </p:nvSpPr>
        <p:spPr>
          <a:xfrm>
            <a:off x="519113" y="1447799"/>
            <a:ext cx="5323547" cy="4068806"/>
          </a:xfrm>
        </p:spPr>
        <p:txBody>
          <a:bodyPr/>
          <a:lstStyle/>
          <a:p>
            <a:r>
              <a:rPr lang="en-US" dirty="0" smtClean="0"/>
              <a:t>Combination of on-premises and cloud-based application components and services</a:t>
            </a:r>
          </a:p>
          <a:p>
            <a:r>
              <a:rPr lang="en-US" dirty="0" smtClean="0"/>
              <a:t>Examples</a:t>
            </a:r>
          </a:p>
          <a:p>
            <a:pPr lvl="1"/>
            <a:r>
              <a:rPr lang="en-US" dirty="0" smtClean="0"/>
              <a:t>Windows Azure </a:t>
            </a:r>
            <a:r>
              <a:rPr lang="en-US" dirty="0" err="1" smtClean="0"/>
              <a:t>AppFabric</a:t>
            </a:r>
            <a:endParaRPr lang="en-US" dirty="0" smtClean="0"/>
          </a:p>
          <a:p>
            <a:pPr lvl="1"/>
            <a:r>
              <a:rPr lang="en-US" dirty="0" smtClean="0"/>
              <a:t>SharePoint and Windows Azure</a:t>
            </a:r>
          </a:p>
          <a:p>
            <a:pPr lvl="1"/>
            <a:r>
              <a:rPr lang="en-US" dirty="0" smtClean="0"/>
              <a:t>Applications leveraging cloud-based service APIs</a:t>
            </a:r>
          </a:p>
        </p:txBody>
      </p:sp>
      <p:pic>
        <p:nvPicPr>
          <p:cNvPr id="4" name="Picture 2" descr="AppFabric Composite App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955" y="319788"/>
            <a:ext cx="4417447" cy="43947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sual Design with Windows Azure AppFab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282" y="4156363"/>
            <a:ext cx="4271124" cy="254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1165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Cloud-based Application Messaging</a:t>
            </a:r>
            <a:endParaRPr lang="en-US" dirty="0"/>
          </a:p>
        </p:txBody>
      </p:sp>
      <p:sp>
        <p:nvSpPr>
          <p:cNvPr id="3" name="Text Placeholder 2"/>
          <p:cNvSpPr>
            <a:spLocks noGrp="1"/>
          </p:cNvSpPr>
          <p:nvPr>
            <p:ph type="body" sz="quarter" idx="10"/>
          </p:nvPr>
        </p:nvSpPr>
        <p:spPr>
          <a:xfrm>
            <a:off x="519112" y="1447799"/>
            <a:ext cx="5822311" cy="5410201"/>
          </a:xfrm>
        </p:spPr>
        <p:txBody>
          <a:bodyPr/>
          <a:lstStyle/>
          <a:p>
            <a:r>
              <a:rPr lang="en-US" dirty="0" smtClean="0"/>
              <a:t>Cloud </a:t>
            </a:r>
            <a:r>
              <a:rPr lang="en-US" dirty="0" err="1" smtClean="0"/>
              <a:t>eventing</a:t>
            </a:r>
            <a:r>
              <a:rPr lang="en-US" dirty="0" smtClean="0"/>
              <a:t> pattern</a:t>
            </a:r>
          </a:p>
          <a:p>
            <a:pPr lvl="1"/>
            <a:r>
              <a:rPr lang="en-US" dirty="0" smtClean="0"/>
              <a:t>Asynchronous messaging</a:t>
            </a:r>
          </a:p>
          <a:p>
            <a:pPr lvl="1"/>
            <a:r>
              <a:rPr lang="en-US" dirty="0" smtClean="0"/>
              <a:t>Event-driven architecture</a:t>
            </a:r>
          </a:p>
          <a:p>
            <a:pPr lvl="2"/>
            <a:r>
              <a:rPr lang="en-US" dirty="0" smtClean="0"/>
              <a:t>On-premises and cloud</a:t>
            </a:r>
          </a:p>
          <a:p>
            <a:pPr lvl="2"/>
            <a:r>
              <a:rPr lang="en-US" dirty="0" smtClean="0"/>
              <a:t>Cloud and cloud</a:t>
            </a:r>
          </a:p>
          <a:p>
            <a:pPr lvl="2"/>
            <a:r>
              <a:rPr lang="en-US" dirty="0" smtClean="0"/>
              <a:t>Loosely coupled clients &amp; servers</a:t>
            </a:r>
          </a:p>
          <a:p>
            <a:r>
              <a:rPr lang="en-US" dirty="0" smtClean="0"/>
              <a:t>Leverages cloud-based message queues</a:t>
            </a:r>
          </a:p>
          <a:p>
            <a:pPr lvl="1"/>
            <a:r>
              <a:rPr lang="en-US" dirty="0" smtClean="0"/>
              <a:t>Windows Azure </a:t>
            </a:r>
            <a:r>
              <a:rPr lang="en-US" dirty="0" err="1" smtClean="0"/>
              <a:t>AppFabric</a:t>
            </a:r>
            <a:r>
              <a:rPr lang="en-US" dirty="0" smtClean="0"/>
              <a:t> Service Bus</a:t>
            </a:r>
          </a:p>
          <a:p>
            <a:pPr lvl="1"/>
            <a:r>
              <a:rPr lang="en-US" dirty="0" smtClean="0"/>
              <a:t>Windows Azure Storage Queue Service</a:t>
            </a:r>
          </a:p>
        </p:txBody>
      </p:sp>
      <p:pic>
        <p:nvPicPr>
          <p:cNvPr id="4" name="Picture 3" descr="AppFabric Service Bus diagram"/>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83927" y="3106137"/>
            <a:ext cx="5415148" cy="35353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35535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Integration</a:t>
            </a:r>
            <a:endParaRPr lang="en-US" dirty="0"/>
          </a:p>
        </p:txBody>
      </p:sp>
      <p:sp>
        <p:nvSpPr>
          <p:cNvPr id="36" name="Rounded Rectangle 35"/>
          <p:cNvSpPr/>
          <p:nvPr/>
        </p:nvSpPr>
        <p:spPr bwMode="auto">
          <a:xfrm>
            <a:off x="1394784" y="5195591"/>
            <a:ext cx="9336955"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38" name="Rounded Rectangle 37"/>
          <p:cNvSpPr/>
          <p:nvPr/>
        </p:nvSpPr>
        <p:spPr bwMode="auto">
          <a:xfrm>
            <a:off x="1394784" y="3799110"/>
            <a:ext cx="9336955"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39" name="Rounded Rectangle 38"/>
          <p:cNvSpPr/>
          <p:nvPr/>
        </p:nvSpPr>
        <p:spPr bwMode="auto">
          <a:xfrm>
            <a:off x="1394784" y="3093094"/>
            <a:ext cx="9336955"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40" name="Rounded Rectangle 39"/>
          <p:cNvSpPr/>
          <p:nvPr/>
        </p:nvSpPr>
        <p:spPr bwMode="auto">
          <a:xfrm>
            <a:off x="1394780" y="2402632"/>
            <a:ext cx="9336955"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41" name="Rounded Rectangle 40"/>
          <p:cNvSpPr/>
          <p:nvPr/>
        </p:nvSpPr>
        <p:spPr bwMode="auto">
          <a:xfrm>
            <a:off x="1394784" y="4496826"/>
            <a:ext cx="9336955"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42" name="Rounded Rectangle 41"/>
          <p:cNvSpPr/>
          <p:nvPr/>
        </p:nvSpPr>
        <p:spPr bwMode="auto">
          <a:xfrm>
            <a:off x="1394784" y="5903347"/>
            <a:ext cx="9336955"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55" name="TextBox 54"/>
          <p:cNvSpPr txBox="1"/>
          <p:nvPr/>
        </p:nvSpPr>
        <p:spPr>
          <a:xfrm>
            <a:off x="5073338" y="5328852"/>
            <a:ext cx="153668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Storage</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56" name="TextBox 55"/>
          <p:cNvSpPr txBox="1"/>
          <p:nvPr/>
        </p:nvSpPr>
        <p:spPr>
          <a:xfrm>
            <a:off x="5073340" y="3932372"/>
            <a:ext cx="153668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Data</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57" name="TextBox 56"/>
          <p:cNvSpPr txBox="1"/>
          <p:nvPr/>
        </p:nvSpPr>
        <p:spPr>
          <a:xfrm>
            <a:off x="5073340" y="3226356"/>
            <a:ext cx="153668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Integration</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58" name="TextBox 57"/>
          <p:cNvSpPr txBox="1"/>
          <p:nvPr/>
        </p:nvSpPr>
        <p:spPr>
          <a:xfrm>
            <a:off x="5068670" y="2535894"/>
            <a:ext cx="154602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Security</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59" name="TextBox 58"/>
          <p:cNvSpPr txBox="1"/>
          <p:nvPr/>
        </p:nvSpPr>
        <p:spPr>
          <a:xfrm>
            <a:off x="5068672" y="4630087"/>
            <a:ext cx="154602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Compute</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60" name="TextBox 59"/>
          <p:cNvSpPr txBox="1"/>
          <p:nvPr/>
        </p:nvSpPr>
        <p:spPr>
          <a:xfrm>
            <a:off x="5067093" y="6014652"/>
            <a:ext cx="154917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Networking</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76" name="Rounded Rectangle 75"/>
          <p:cNvSpPr/>
          <p:nvPr/>
        </p:nvSpPr>
        <p:spPr bwMode="auto">
          <a:xfrm>
            <a:off x="1476623" y="3839702"/>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SQL Server</a:t>
            </a:r>
            <a:endPar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3" name="Rounded Rectangle 82"/>
          <p:cNvSpPr/>
          <p:nvPr/>
        </p:nvSpPr>
        <p:spPr bwMode="auto">
          <a:xfrm>
            <a:off x="1476623" y="2443224"/>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ADFS2</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4" name="Rounded Rectangle 83"/>
          <p:cNvSpPr/>
          <p:nvPr/>
        </p:nvSpPr>
        <p:spPr bwMode="auto">
          <a:xfrm>
            <a:off x="1476627" y="3133686"/>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BizTalk</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5" name="Rounded Rectangle 84"/>
          <p:cNvSpPr/>
          <p:nvPr/>
        </p:nvSpPr>
        <p:spPr bwMode="auto">
          <a:xfrm>
            <a:off x="1476623" y="4554363"/>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.NET WCF</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6" name="Rounded Rectangle 85"/>
          <p:cNvSpPr/>
          <p:nvPr/>
        </p:nvSpPr>
        <p:spPr bwMode="auto">
          <a:xfrm>
            <a:off x="9421143" y="5940304"/>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Connect</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pic>
        <p:nvPicPr>
          <p:cNvPr id="87" name="Picture 2" descr="C:\Users\dachou\Pictures\Media Bank\ws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784" y="1747745"/>
            <a:ext cx="2372150" cy="42136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 descr="C:\Users\dachou\Pictures\Media Bank\WinAzurePltfrm_Appliance_h_rgb_r.png"/>
          <p:cNvPicPr>
            <a:picLocks noChangeAspect="1" noChangeArrowheads="1"/>
          </p:cNvPicPr>
          <p:nvPr/>
        </p:nvPicPr>
        <p:blipFill rotWithShape="1">
          <a:blip r:embed="rId4">
            <a:extLst>
              <a:ext uri="{28A0092B-C50C-407E-A947-70E740481C1C}">
                <a14:useLocalDpi xmlns:a14="http://schemas.microsoft.com/office/drawing/2010/main" val="0"/>
              </a:ext>
            </a:extLst>
          </a:blip>
          <a:srcRect b="39611"/>
          <a:stretch/>
        </p:blipFill>
        <p:spPr bwMode="auto">
          <a:xfrm>
            <a:off x="7510504" y="1813061"/>
            <a:ext cx="3221235" cy="335221"/>
          </a:xfrm>
          <a:prstGeom prst="rect">
            <a:avLst/>
          </a:prstGeom>
          <a:noFill/>
          <a:extLst>
            <a:ext uri="{909E8E84-426E-40DD-AFC4-6F175D3DCCD1}">
              <a14:hiddenFill xmlns:a14="http://schemas.microsoft.com/office/drawing/2010/main">
                <a:solidFill>
                  <a:srgbClr val="FFFFFF"/>
                </a:solidFill>
              </a14:hiddenFill>
            </a:ext>
          </a:extLst>
        </p:spPr>
      </p:pic>
      <p:sp>
        <p:nvSpPr>
          <p:cNvPr id="89" name="Rounded Rectangle 88"/>
          <p:cNvSpPr/>
          <p:nvPr/>
        </p:nvSpPr>
        <p:spPr bwMode="auto">
          <a:xfrm>
            <a:off x="9421139" y="3839702"/>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SQL Azure Data Sync</a:t>
            </a:r>
            <a:endPar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0" name="Rounded Rectangle 89"/>
          <p:cNvSpPr/>
          <p:nvPr/>
        </p:nvSpPr>
        <p:spPr bwMode="auto">
          <a:xfrm>
            <a:off x="9421139" y="2443224"/>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err="1" smtClean="0">
                <a:ln>
                  <a:noFill/>
                </a:ln>
                <a:solidFill>
                  <a:sysClr val="window" lastClr="FFFFFF"/>
                </a:solidFill>
                <a:effectLst/>
                <a:uLnTx/>
                <a:uFillTx/>
                <a:latin typeface="Segoe UI Light" pitchFamily="34" charset="0"/>
                <a:ea typeface="Segoe UI" pitchFamily="34" charset="0"/>
                <a:cs typeface="Segoe UI" pitchFamily="34" charset="0"/>
              </a:rPr>
              <a:t>AppFabric</a:t>
            </a: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 </a:t>
            </a:r>
            <a:r>
              <a:rPr kumimoji="0" lang="en-US" sz="12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Access Control</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1" name="Rounded Rectangle 90"/>
          <p:cNvSpPr/>
          <p:nvPr/>
        </p:nvSpPr>
        <p:spPr bwMode="auto">
          <a:xfrm>
            <a:off x="9421143" y="3133686"/>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err="1" smtClean="0">
                <a:ln>
                  <a:noFill/>
                </a:ln>
                <a:solidFill>
                  <a:sysClr val="window" lastClr="FFFFFF"/>
                </a:solidFill>
                <a:effectLst/>
                <a:uLnTx/>
                <a:uFillTx/>
                <a:latin typeface="Segoe UI Light" pitchFamily="34" charset="0"/>
                <a:ea typeface="Segoe UI" pitchFamily="34" charset="0"/>
                <a:cs typeface="Segoe UI" pitchFamily="34" charset="0"/>
              </a:rPr>
              <a:t>AppFabric</a:t>
            </a: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 Service Bus</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2" name="Rounded Rectangle 91"/>
          <p:cNvSpPr/>
          <p:nvPr/>
        </p:nvSpPr>
        <p:spPr bwMode="auto">
          <a:xfrm>
            <a:off x="9421139" y="4554363"/>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.NET WCF</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3" name="Rounded Rectangle 92"/>
          <p:cNvSpPr/>
          <p:nvPr/>
        </p:nvSpPr>
        <p:spPr bwMode="auto">
          <a:xfrm>
            <a:off x="9421135" y="5240177"/>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Blob Storage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4" name="Rounded Rectangle 93"/>
          <p:cNvSpPr/>
          <p:nvPr/>
        </p:nvSpPr>
        <p:spPr bwMode="auto">
          <a:xfrm>
            <a:off x="8136621" y="5240177"/>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Table Storage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5" name="Rounded Rectangle 94"/>
          <p:cNvSpPr/>
          <p:nvPr/>
        </p:nvSpPr>
        <p:spPr bwMode="auto">
          <a:xfrm>
            <a:off x="6821398" y="5240997"/>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Queue Storage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29" name="Rounded Rectangle 28"/>
          <p:cNvSpPr/>
          <p:nvPr/>
        </p:nvSpPr>
        <p:spPr bwMode="auto">
          <a:xfrm>
            <a:off x="8136620" y="3130051"/>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err="1" smtClean="0">
                <a:ln>
                  <a:noFill/>
                </a:ln>
                <a:solidFill>
                  <a:sysClr val="window" lastClr="FFFFFF"/>
                </a:solidFill>
                <a:effectLst/>
                <a:uLnTx/>
                <a:uFillTx/>
                <a:latin typeface="Segoe UI Light" pitchFamily="34" charset="0"/>
                <a:ea typeface="Segoe UI" pitchFamily="34" charset="0"/>
                <a:cs typeface="Segoe UI" pitchFamily="34" charset="0"/>
              </a:rPr>
              <a:t>AppFabric</a:t>
            </a: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 </a:t>
            </a:r>
            <a:r>
              <a:rPr lang="en-US" sz="1200" kern="0" spc="-41" dirty="0" smtClean="0">
                <a:solidFill>
                  <a:sysClr val="window" lastClr="FFFFFF"/>
                </a:solidFill>
                <a:latin typeface="Segoe UI Light" pitchFamily="34" charset="0"/>
                <a:ea typeface="Segoe UI" pitchFamily="34" charset="0"/>
                <a:cs typeface="Segoe UI" pitchFamily="34" charset="0"/>
              </a:rPr>
              <a:t>Integration</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10475770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2" y="1447799"/>
            <a:ext cx="11534343" cy="4653582"/>
          </a:xfrm>
        </p:spPr>
        <p:txBody>
          <a:bodyPr/>
          <a:lstStyle/>
          <a:p>
            <a:r>
              <a:rPr lang="en-US" sz="2800" dirty="0" smtClean="0"/>
              <a:t>Hybrid cloud infrastructure</a:t>
            </a:r>
          </a:p>
          <a:p>
            <a:pPr lvl="1"/>
            <a:r>
              <a:rPr lang="en-US" sz="2400" dirty="0" smtClean="0"/>
              <a:t>Application deployment model</a:t>
            </a:r>
          </a:p>
          <a:p>
            <a:pPr lvl="1"/>
            <a:r>
              <a:rPr lang="en-US" sz="2400" dirty="0" smtClean="0"/>
              <a:t>Capacity planning and cost allocation</a:t>
            </a:r>
          </a:p>
          <a:p>
            <a:pPr lvl="1"/>
            <a:r>
              <a:rPr lang="en-US" sz="2400" dirty="0" smtClean="0"/>
              <a:t>Reuse existing workloads</a:t>
            </a:r>
          </a:p>
          <a:p>
            <a:pPr lvl="1"/>
            <a:r>
              <a:rPr lang="en-US" sz="2400" dirty="0" smtClean="0"/>
              <a:t>Aligns with infrastructure cloud services</a:t>
            </a:r>
          </a:p>
          <a:p>
            <a:endParaRPr lang="en-US" sz="2800" dirty="0" smtClean="0"/>
          </a:p>
          <a:p>
            <a:r>
              <a:rPr lang="en-US" sz="2800" dirty="0" smtClean="0"/>
              <a:t>Hybrid cloud applications</a:t>
            </a:r>
          </a:p>
          <a:p>
            <a:pPr lvl="1"/>
            <a:r>
              <a:rPr lang="en-US" sz="2400" dirty="0" smtClean="0"/>
              <a:t>Application development model</a:t>
            </a:r>
          </a:p>
          <a:p>
            <a:pPr lvl="1"/>
            <a:r>
              <a:rPr lang="en-US" sz="2400" dirty="0" smtClean="0"/>
              <a:t>Leverage cloud-optimized capabilities</a:t>
            </a:r>
          </a:p>
          <a:p>
            <a:pPr lvl="1"/>
            <a:r>
              <a:rPr lang="en-US" sz="2400" dirty="0" smtClean="0"/>
              <a:t>Integration via multiple layers (application, data, security, network)</a:t>
            </a:r>
          </a:p>
          <a:p>
            <a:pPr lvl="1"/>
            <a:r>
              <a:rPr lang="en-US" sz="2400" dirty="0" smtClean="0"/>
              <a:t>Aligns with platform cloud services</a:t>
            </a:r>
          </a:p>
        </p:txBody>
      </p:sp>
    </p:spTree>
    <p:extLst>
      <p:ext uri="{BB962C8B-B14F-4D97-AF65-F5344CB8AC3E}">
        <p14:creationId xmlns:p14="http://schemas.microsoft.com/office/powerpoint/2010/main" val="2868575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Text Placeholder 2"/>
          <p:cNvSpPr>
            <a:spLocks noGrp="1"/>
          </p:cNvSpPr>
          <p:nvPr>
            <p:ph type="body" sz="quarter" idx="10"/>
          </p:nvPr>
        </p:nvSpPr>
        <p:spPr/>
        <p:txBody>
          <a:bodyPr/>
          <a:lstStyle/>
          <a:p>
            <a:r>
              <a:rPr lang="en-US" smtClean="0"/>
              <a:t>Federated Clouds</a:t>
            </a:r>
          </a:p>
          <a:p>
            <a:pPr lvl="1"/>
            <a:r>
              <a:rPr lang="en-US" smtClean="0"/>
              <a:t>Multiple clouds – private, public, community, etc.</a:t>
            </a:r>
          </a:p>
          <a:p>
            <a:pPr lvl="1"/>
            <a:r>
              <a:rPr lang="en-US" smtClean="0"/>
              <a:t>Focus on integration and interoperability (development model), not portability (deployment model)</a:t>
            </a:r>
          </a:p>
          <a:p>
            <a:r>
              <a:rPr lang="en-US" smtClean="0"/>
              <a:t>Federated Applications</a:t>
            </a:r>
          </a:p>
          <a:p>
            <a:pPr lvl="1"/>
            <a:r>
              <a:rPr lang="en-US" smtClean="0"/>
              <a:t>Combination of applications and services from multiple organizations</a:t>
            </a:r>
          </a:p>
          <a:p>
            <a:r>
              <a:rPr lang="en-US" smtClean="0"/>
              <a:t>Cloud Ecosystems</a:t>
            </a:r>
          </a:p>
          <a:p>
            <a:pPr lvl="1"/>
            <a:r>
              <a:rPr lang="en-US" smtClean="0"/>
              <a:t>Ecosystems of applications and services, regardless of deployment topologies</a:t>
            </a:r>
            <a:endParaRPr lang="en-US" dirty="0" smtClean="0"/>
          </a:p>
        </p:txBody>
      </p:sp>
    </p:spTree>
    <p:extLst>
      <p:ext uri="{BB962C8B-B14F-4D97-AF65-F5344CB8AC3E}">
        <p14:creationId xmlns:p14="http://schemas.microsoft.com/office/powerpoint/2010/main" val="214317522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ARC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163016908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98290183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6248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smtClean="0"/>
              <a:t>NIST Definition of Cloud Computing</a:t>
            </a:r>
            <a:br>
              <a:rPr lang="en-US" smtClean="0"/>
            </a:br>
            <a:r>
              <a:rPr lang="en-US" sz="2800" smtClean="0">
                <a:solidFill>
                  <a:schemeClr val="accent1"/>
                </a:solidFill>
              </a:rPr>
              <a:t>http://www.nist.gov/itl/cloud/upload/cloud-def-v15.pdf</a:t>
            </a:r>
            <a:endParaRPr lang="en-US" sz="3600" dirty="0">
              <a:solidFill>
                <a:schemeClr val="accent1"/>
              </a:solidFill>
            </a:endParaRPr>
          </a:p>
        </p:txBody>
      </p:sp>
      <p:sp>
        <p:nvSpPr>
          <p:cNvPr id="3" name="Text Placeholder 2"/>
          <p:cNvSpPr>
            <a:spLocks noGrp="1"/>
          </p:cNvSpPr>
          <p:nvPr>
            <p:ph type="body" sz="quarter" idx="10"/>
          </p:nvPr>
        </p:nvSpPr>
        <p:spPr>
          <a:xfrm>
            <a:off x="519112" y="1447799"/>
            <a:ext cx="11149013" cy="4776692"/>
          </a:xfrm>
        </p:spPr>
        <p:txBody>
          <a:bodyPr numCol="2"/>
          <a:lstStyle/>
          <a:p>
            <a:pPr>
              <a:buBlip>
                <a:blip r:embed="rId3"/>
              </a:buBlip>
            </a:pPr>
            <a:r>
              <a:rPr lang="en-US" smtClean="0">
                <a:gradFill>
                  <a:gsLst>
                    <a:gs pos="0">
                      <a:srgbClr val="FFFFFF"/>
                    </a:gs>
                    <a:gs pos="86000">
                      <a:srgbClr val="FFFFFF"/>
                    </a:gs>
                  </a:gsLst>
                  <a:lin ang="5400000" scaled="0"/>
                </a:gradFill>
              </a:rPr>
              <a:t>Essential Characteristics</a:t>
            </a:r>
          </a:p>
          <a:p>
            <a:pPr lvl="1"/>
            <a:r>
              <a:rPr lang="en-US" smtClean="0">
                <a:gradFill>
                  <a:gsLst>
                    <a:gs pos="0">
                      <a:srgbClr val="FFFFFF"/>
                    </a:gs>
                    <a:gs pos="86000">
                      <a:srgbClr val="FFFFFF"/>
                    </a:gs>
                  </a:gsLst>
                  <a:lin ang="5400000" scaled="0"/>
                </a:gradFill>
              </a:rPr>
              <a:t>On-demand self-service</a:t>
            </a:r>
          </a:p>
          <a:p>
            <a:pPr lvl="1"/>
            <a:r>
              <a:rPr lang="en-US" smtClean="0">
                <a:gradFill>
                  <a:gsLst>
                    <a:gs pos="0">
                      <a:srgbClr val="FFFFFF"/>
                    </a:gs>
                    <a:gs pos="86000">
                      <a:srgbClr val="FFFFFF"/>
                    </a:gs>
                  </a:gsLst>
                  <a:lin ang="5400000" scaled="0"/>
                </a:gradFill>
              </a:rPr>
              <a:t>Broad network access</a:t>
            </a:r>
          </a:p>
          <a:p>
            <a:pPr lvl="1"/>
            <a:r>
              <a:rPr lang="en-US" smtClean="0">
                <a:gradFill>
                  <a:gsLst>
                    <a:gs pos="0">
                      <a:srgbClr val="FFFFFF"/>
                    </a:gs>
                    <a:gs pos="86000">
                      <a:srgbClr val="FFFFFF"/>
                    </a:gs>
                  </a:gsLst>
                  <a:lin ang="5400000" scaled="0"/>
                </a:gradFill>
              </a:rPr>
              <a:t>Resource pooling</a:t>
            </a:r>
          </a:p>
          <a:p>
            <a:pPr lvl="1"/>
            <a:r>
              <a:rPr lang="en-US" smtClean="0">
                <a:gradFill>
                  <a:gsLst>
                    <a:gs pos="0">
                      <a:srgbClr val="FFFFFF"/>
                    </a:gs>
                    <a:gs pos="86000">
                      <a:srgbClr val="FFFFFF"/>
                    </a:gs>
                  </a:gsLst>
                  <a:lin ang="5400000" scaled="0"/>
                </a:gradFill>
              </a:rPr>
              <a:t>Rapid elasticity</a:t>
            </a:r>
          </a:p>
          <a:p>
            <a:pPr lvl="1"/>
            <a:r>
              <a:rPr lang="en-US" smtClean="0">
                <a:gradFill>
                  <a:gsLst>
                    <a:gs pos="0">
                      <a:srgbClr val="FFFFFF"/>
                    </a:gs>
                    <a:gs pos="86000">
                      <a:srgbClr val="FFFFFF"/>
                    </a:gs>
                  </a:gsLst>
                  <a:lin ang="5400000" scaled="0"/>
                </a:gradFill>
              </a:rPr>
              <a:t>Measured service</a:t>
            </a:r>
          </a:p>
          <a:p>
            <a:r>
              <a:rPr lang="en-US" smtClean="0">
                <a:gradFill>
                  <a:gsLst>
                    <a:gs pos="0">
                      <a:srgbClr val="FFFFFF"/>
                    </a:gs>
                    <a:gs pos="86000">
                      <a:srgbClr val="FFFFFF"/>
                    </a:gs>
                  </a:gsLst>
                  <a:lin ang="5400000" scaled="0"/>
                </a:gradFill>
              </a:rPr>
              <a:t>Service Models</a:t>
            </a:r>
          </a:p>
          <a:p>
            <a:pPr lvl="1"/>
            <a:r>
              <a:rPr lang="en-US" smtClean="0">
                <a:gradFill>
                  <a:gsLst>
                    <a:gs pos="0">
                      <a:srgbClr val="FFFFFF"/>
                    </a:gs>
                    <a:gs pos="86000">
                      <a:srgbClr val="FFFFFF"/>
                    </a:gs>
                  </a:gsLst>
                  <a:lin ang="5400000" scaled="0"/>
                </a:gradFill>
              </a:rPr>
              <a:t>Software as a Service</a:t>
            </a:r>
          </a:p>
          <a:p>
            <a:pPr lvl="1"/>
            <a:r>
              <a:rPr lang="en-US" smtClean="0">
                <a:gradFill>
                  <a:gsLst>
                    <a:gs pos="0">
                      <a:srgbClr val="FFFFFF"/>
                    </a:gs>
                    <a:gs pos="86000">
                      <a:srgbClr val="FFFFFF"/>
                    </a:gs>
                  </a:gsLst>
                  <a:lin ang="5400000" scaled="0"/>
                </a:gradFill>
              </a:rPr>
              <a:t>Platform as a Service</a:t>
            </a:r>
          </a:p>
          <a:p>
            <a:pPr lvl="1"/>
            <a:r>
              <a:rPr lang="en-US" smtClean="0">
                <a:gradFill>
                  <a:gsLst>
                    <a:gs pos="0">
                      <a:srgbClr val="FFFFFF"/>
                    </a:gs>
                    <a:gs pos="86000">
                      <a:srgbClr val="FFFFFF"/>
                    </a:gs>
                  </a:gsLst>
                  <a:lin ang="5400000" scaled="0"/>
                </a:gradFill>
              </a:rPr>
              <a:t>Infrastructure as a Service</a:t>
            </a:r>
          </a:p>
          <a:p>
            <a:r>
              <a:rPr lang="en-US" smtClean="0">
                <a:gradFill>
                  <a:gsLst>
                    <a:gs pos="0">
                      <a:srgbClr val="FFFFFF"/>
                    </a:gs>
                    <a:gs pos="86000">
                      <a:srgbClr val="FFFFFF"/>
                    </a:gs>
                  </a:gsLst>
                  <a:lin ang="5400000" scaled="0"/>
                </a:gradFill>
              </a:rPr>
              <a:t>Deployment Models</a:t>
            </a:r>
          </a:p>
          <a:p>
            <a:pPr lvl="1"/>
            <a:r>
              <a:rPr lang="en-US" smtClean="0">
                <a:solidFill>
                  <a:schemeClr val="accent1"/>
                </a:solidFill>
              </a:rPr>
              <a:t>Private</a:t>
            </a:r>
          </a:p>
          <a:p>
            <a:pPr lvl="1"/>
            <a:r>
              <a:rPr lang="en-US" smtClean="0">
                <a:solidFill>
                  <a:schemeClr val="accent1"/>
                </a:solidFill>
              </a:rPr>
              <a:t>Public</a:t>
            </a:r>
          </a:p>
          <a:p>
            <a:pPr lvl="1"/>
            <a:r>
              <a:rPr lang="en-US" smtClean="0">
                <a:gradFill>
                  <a:gsLst>
                    <a:gs pos="0">
                      <a:srgbClr val="FFFFFF"/>
                    </a:gs>
                    <a:gs pos="86000">
                      <a:srgbClr val="FFFFFF"/>
                    </a:gs>
                  </a:gsLst>
                  <a:lin ang="5400000" scaled="0"/>
                </a:gradFill>
              </a:rPr>
              <a:t>Hybrid</a:t>
            </a:r>
          </a:p>
          <a:p>
            <a:pPr lvl="1"/>
            <a:r>
              <a:rPr lang="en-US" smtClean="0">
                <a:gradFill>
                  <a:gsLst>
                    <a:gs pos="0">
                      <a:srgbClr val="FFFFFF"/>
                    </a:gs>
                    <a:gs pos="86000">
                      <a:srgbClr val="FFFFFF"/>
                    </a:gs>
                  </a:gsLst>
                  <a:lin ang="5400000" scaled="0"/>
                </a:gradFill>
              </a:rPr>
              <a:t>Community</a:t>
            </a:r>
            <a:endParaRPr lang="en-US" dirty="0" smtClean="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301005180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8841597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Private Cloud</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447799"/>
            <a:ext cx="11149013" cy="4278094"/>
          </a:xfrm>
        </p:spPr>
        <p:txBody>
          <a:bodyPr/>
          <a:lstStyle/>
          <a:p>
            <a:r>
              <a:rPr lang="en-US" smtClean="0">
                <a:gradFill>
                  <a:gsLst>
                    <a:gs pos="0">
                      <a:srgbClr val="FFFFFF"/>
                    </a:gs>
                    <a:gs pos="86000">
                      <a:srgbClr val="FFFFFF"/>
                    </a:gs>
                  </a:gsLst>
                  <a:lin ang="5400000" scaled="0"/>
                </a:gradFill>
              </a:rPr>
              <a:t>Implementation of cloud services on </a:t>
            </a:r>
            <a:r>
              <a:rPr lang="en-US" smtClean="0">
                <a:solidFill>
                  <a:schemeClr val="accent1"/>
                </a:solidFill>
              </a:rPr>
              <a:t>resources that are dedicated to your organization</a:t>
            </a:r>
            <a:r>
              <a:rPr lang="en-US" smtClean="0">
                <a:gradFill>
                  <a:gsLst>
                    <a:gs pos="0">
                      <a:srgbClr val="FFFFFF"/>
                    </a:gs>
                    <a:gs pos="86000">
                      <a:srgbClr val="FFFFFF"/>
                    </a:gs>
                  </a:gsLst>
                  <a:lin ang="5400000" scaled="0"/>
                </a:gradFill>
              </a:rPr>
              <a:t>, whether they exist on-premises or off-premises</a:t>
            </a:r>
          </a:p>
          <a:p>
            <a:r>
              <a:rPr lang="en-US" smtClean="0">
                <a:gradFill>
                  <a:gsLst>
                    <a:gs pos="0">
                      <a:srgbClr val="FFFFFF"/>
                    </a:gs>
                    <a:gs pos="86000">
                      <a:srgbClr val="FFFFFF"/>
                    </a:gs>
                  </a:gsLst>
                  <a:lin ang="5400000" scaled="0"/>
                </a:gradFill>
              </a:rPr>
              <a:t>Typically, </a:t>
            </a:r>
            <a:r>
              <a:rPr lang="en-US" smtClean="0">
                <a:solidFill>
                  <a:schemeClr val="accent1"/>
                </a:solidFill>
              </a:rPr>
              <a:t>your organization </a:t>
            </a:r>
            <a:r>
              <a:rPr lang="en-US" smtClean="0">
                <a:gradFill>
                  <a:gsLst>
                    <a:gs pos="0">
                      <a:srgbClr val="FFFFFF"/>
                    </a:gs>
                    <a:gs pos="86000">
                      <a:srgbClr val="FFFFFF"/>
                    </a:gs>
                  </a:gsLst>
                  <a:lin ang="5400000" scaled="0"/>
                </a:gradFill>
              </a:rPr>
              <a:t>owns and controls the resources/assets, definition of services, costs and risks</a:t>
            </a:r>
          </a:p>
          <a:p>
            <a:pPr lvl="1"/>
            <a:r>
              <a:rPr lang="en-US" smtClean="0">
                <a:gradFill>
                  <a:gsLst>
                    <a:gs pos="0">
                      <a:srgbClr val="FFFFFF"/>
                    </a:gs>
                    <a:gs pos="86000">
                      <a:srgbClr val="FFFFFF"/>
                    </a:gs>
                  </a:gsLst>
                  <a:lin ang="5400000" scaled="0"/>
                </a:gradFill>
              </a:rPr>
              <a:t>Variations exist – such as hosted and virtual private clouds</a:t>
            </a:r>
          </a:p>
          <a:p>
            <a:r>
              <a:rPr lang="en-US" smtClean="0">
                <a:gradFill>
                  <a:gsLst>
                    <a:gs pos="0">
                      <a:schemeClr val="tx1"/>
                    </a:gs>
                    <a:gs pos="100000">
                      <a:schemeClr val="tx1"/>
                    </a:gs>
                  </a:gsLst>
                  <a:lin ang="5400000" scaled="0"/>
                </a:gradFill>
              </a:rPr>
              <a:t>Microsoft solutions</a:t>
            </a:r>
          </a:p>
          <a:p>
            <a:pPr lvl="1"/>
            <a:r>
              <a:rPr lang="en-US" smtClean="0">
                <a:gradFill>
                  <a:gsLst>
                    <a:gs pos="0">
                      <a:schemeClr val="tx1"/>
                    </a:gs>
                    <a:gs pos="100000">
                      <a:schemeClr val="tx1"/>
                    </a:gs>
                  </a:gsLst>
                  <a:lin ang="5400000" scaled="0"/>
                </a:gradFill>
              </a:rPr>
              <a:t>Windows Server 2008 R2 Hyper-V, System Center (IaaS)</a:t>
            </a:r>
          </a:p>
          <a:p>
            <a:pPr lvl="1"/>
            <a:r>
              <a:rPr lang="en-US" smtClean="0">
                <a:gradFill>
                  <a:gsLst>
                    <a:gs pos="0">
                      <a:schemeClr val="tx1"/>
                    </a:gs>
                    <a:gs pos="100000">
                      <a:schemeClr val="tx1"/>
                    </a:gs>
                  </a:gsLst>
                  <a:lin ang="5400000" scaled="0"/>
                </a:gradFill>
              </a:rPr>
              <a:t>Windows Azure Appliance (PaaS)</a:t>
            </a:r>
            <a:endParaRPr lang="en-US"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1952576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Cloud</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447799"/>
            <a:ext cx="11149013" cy="4782848"/>
          </a:xfrm>
        </p:spPr>
        <p:txBody>
          <a:bodyPr/>
          <a:lstStyle/>
          <a:p>
            <a:r>
              <a:rPr lang="en-US" smtClean="0">
                <a:gradFill>
                  <a:gsLst>
                    <a:gs pos="0">
                      <a:srgbClr val="FFFFFF"/>
                    </a:gs>
                    <a:gs pos="86000">
                      <a:srgbClr val="FFFFFF"/>
                    </a:gs>
                  </a:gsLst>
                  <a:lin ang="5400000" scaled="0"/>
                </a:gradFill>
              </a:rPr>
              <a:t>Implementation of cloud services on </a:t>
            </a:r>
            <a:r>
              <a:rPr lang="en-US" smtClean="0">
                <a:solidFill>
                  <a:schemeClr val="accent1"/>
                </a:solidFill>
              </a:rPr>
              <a:t>resources that are shared between many customers</a:t>
            </a:r>
            <a:r>
              <a:rPr lang="en-US" smtClean="0">
                <a:gradFill>
                  <a:gsLst>
                    <a:gs pos="0">
                      <a:srgbClr val="FFFFFF"/>
                    </a:gs>
                    <a:gs pos="86000">
                      <a:srgbClr val="FFFFFF"/>
                    </a:gs>
                  </a:gsLst>
                  <a:lin ang="5400000" scaled="0"/>
                </a:gradFill>
              </a:rPr>
              <a:t>, managed off-premises</a:t>
            </a:r>
          </a:p>
          <a:p>
            <a:r>
              <a:rPr lang="en-US" smtClean="0">
                <a:gradFill>
                  <a:gsLst>
                    <a:gs pos="0">
                      <a:srgbClr val="FFFFFF"/>
                    </a:gs>
                    <a:gs pos="86000">
                      <a:srgbClr val="FFFFFF"/>
                    </a:gs>
                  </a:gsLst>
                  <a:lin ang="5400000" scaled="0"/>
                </a:gradFill>
              </a:rPr>
              <a:t>Typically, </a:t>
            </a:r>
            <a:r>
              <a:rPr lang="en-US" smtClean="0">
                <a:solidFill>
                  <a:schemeClr val="accent1"/>
                </a:solidFill>
              </a:rPr>
              <a:t>cloud provider</a:t>
            </a:r>
            <a:r>
              <a:rPr lang="en-US" smtClean="0">
                <a:gradFill>
                  <a:gsLst>
                    <a:gs pos="0">
                      <a:srgbClr val="FFFFFF"/>
                    </a:gs>
                    <a:gs pos="86000">
                      <a:srgbClr val="FFFFFF"/>
                    </a:gs>
                  </a:gsLst>
                  <a:lin ang="5400000" scaled="0"/>
                </a:gradFill>
              </a:rPr>
              <a:t> owns and controls the resources/assets, definition of services, costs and risks</a:t>
            </a:r>
          </a:p>
          <a:p>
            <a:pPr lvl="1"/>
            <a:r>
              <a:rPr lang="en-US" smtClean="0">
                <a:gradFill>
                  <a:gsLst>
                    <a:gs pos="0">
                      <a:srgbClr val="FFFFFF"/>
                    </a:gs>
                    <a:gs pos="86000">
                      <a:srgbClr val="FFFFFF"/>
                    </a:gs>
                  </a:gsLst>
                  <a:lin ang="5400000" scaled="0"/>
                </a:gradFill>
              </a:rPr>
              <a:t>Variations exist – such as hosters and integrated cloud platforms</a:t>
            </a:r>
          </a:p>
          <a:p>
            <a:r>
              <a:rPr lang="en-US" smtClean="0">
                <a:gradFill>
                  <a:gsLst>
                    <a:gs pos="0">
                      <a:schemeClr val="tx1"/>
                    </a:gs>
                    <a:gs pos="100000">
                      <a:schemeClr val="tx1"/>
                    </a:gs>
                  </a:gsLst>
                  <a:lin ang="5400000" scaled="0"/>
                </a:gradFill>
              </a:rPr>
              <a:t>Microsoft solutions</a:t>
            </a:r>
          </a:p>
          <a:p>
            <a:pPr lvl="1"/>
            <a:r>
              <a:rPr lang="en-US" smtClean="0">
                <a:gradFill>
                  <a:gsLst>
                    <a:gs pos="0">
                      <a:schemeClr val="tx1"/>
                    </a:gs>
                    <a:gs pos="100000">
                      <a:schemeClr val="tx1"/>
                    </a:gs>
                  </a:gsLst>
                  <a:lin ang="5400000" scaled="0"/>
                </a:gradFill>
              </a:rPr>
              <a:t>Office 365 (SaaS)</a:t>
            </a:r>
          </a:p>
          <a:p>
            <a:pPr lvl="1"/>
            <a:r>
              <a:rPr lang="en-US" smtClean="0">
                <a:gradFill>
                  <a:gsLst>
                    <a:gs pos="0">
                      <a:schemeClr val="tx1"/>
                    </a:gs>
                    <a:gs pos="100000">
                      <a:schemeClr val="tx1"/>
                    </a:gs>
                  </a:gsLst>
                  <a:lin ang="5400000" scaled="0"/>
                </a:gradFill>
              </a:rPr>
              <a:t>Dynamics CRM Online (SaaS)</a:t>
            </a:r>
          </a:p>
          <a:p>
            <a:pPr lvl="1"/>
            <a:r>
              <a:rPr lang="en-US" smtClean="0">
                <a:gradFill>
                  <a:gsLst>
                    <a:gs pos="0">
                      <a:schemeClr val="tx1"/>
                    </a:gs>
                    <a:gs pos="100000">
                      <a:schemeClr val="tx1"/>
                    </a:gs>
                  </a:gsLst>
                  <a:lin ang="5400000" scaled="0"/>
                </a:gradFill>
              </a:rPr>
              <a:t>Windows Intune (SaaS)</a:t>
            </a:r>
          </a:p>
          <a:p>
            <a:pPr lvl="1"/>
            <a:r>
              <a:rPr lang="en-US" smtClean="0">
                <a:gradFill>
                  <a:gsLst>
                    <a:gs pos="0">
                      <a:schemeClr val="tx1"/>
                    </a:gs>
                    <a:gs pos="100000">
                      <a:schemeClr val="tx1"/>
                    </a:gs>
                  </a:gsLst>
                  <a:lin ang="5400000" scaled="0"/>
                </a:gradFill>
              </a:rPr>
              <a:t>Windows Azure platform (PaaS)</a:t>
            </a:r>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6063181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Private Cloud vs. Public Cloud</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2" y="1447799"/>
            <a:ext cx="11149013" cy="984885"/>
          </a:xfrm>
        </p:spPr>
        <p:txBody>
          <a:bodyPr/>
          <a:lstStyle/>
          <a:p>
            <a:r>
              <a:rPr lang="en-US" smtClean="0">
                <a:gradFill>
                  <a:gsLst>
                    <a:gs pos="0">
                      <a:schemeClr val="tx1"/>
                    </a:gs>
                    <a:gs pos="100000">
                      <a:schemeClr val="tx1"/>
                    </a:gs>
                  </a:gsLst>
                  <a:lin ang="5400000" scaled="0"/>
                </a:gradFill>
              </a:rPr>
              <a:t>More than a location and ownership distinction</a:t>
            </a:r>
          </a:p>
          <a:p>
            <a:r>
              <a:rPr lang="en-US" smtClean="0">
                <a:solidFill>
                  <a:schemeClr val="accent1"/>
                </a:solidFill>
              </a:rPr>
              <a:t>Not just a deployment model</a:t>
            </a:r>
            <a:endParaRPr lang="en-US" dirty="0">
              <a:solidFill>
                <a:schemeClr val="accent1"/>
              </a:solidFill>
            </a:endParaRPr>
          </a:p>
        </p:txBody>
      </p:sp>
      <p:sp>
        <p:nvSpPr>
          <p:cNvPr id="4" name="Text Placeholder 2"/>
          <p:cNvSpPr txBox="1">
            <a:spLocks/>
          </p:cNvSpPr>
          <p:nvPr/>
        </p:nvSpPr>
        <p:spPr>
          <a:xfrm>
            <a:off x="519113" y="2952749"/>
            <a:ext cx="5574506" cy="320087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chemeClr val="tx1"/>
                    </a:gs>
                    <a:gs pos="100000">
                      <a:schemeClr val="tx1"/>
                    </a:gs>
                  </a:gsLst>
                  <a:lin ang="5400000" scaled="0"/>
                </a:gradFill>
              </a:rPr>
              <a:t>Private Cloud</a:t>
            </a:r>
          </a:p>
          <a:p>
            <a:pPr lvl="1"/>
            <a:r>
              <a:rPr lang="en-US" dirty="0" smtClean="0">
                <a:gradFill>
                  <a:gsLst>
                    <a:gs pos="0">
                      <a:schemeClr val="tx1"/>
                    </a:gs>
                    <a:gs pos="100000">
                      <a:schemeClr val="tx1"/>
                    </a:gs>
                  </a:gsLst>
                  <a:lin ang="5400000" scaled="0"/>
                </a:gradFill>
              </a:rPr>
              <a:t>Control</a:t>
            </a:r>
          </a:p>
          <a:p>
            <a:pPr lvl="1"/>
            <a:r>
              <a:rPr lang="en-US" dirty="0" smtClean="0">
                <a:gradFill>
                  <a:gsLst>
                    <a:gs pos="0">
                      <a:schemeClr val="tx1"/>
                    </a:gs>
                    <a:gs pos="100000">
                      <a:schemeClr val="tx1"/>
                    </a:gs>
                  </a:gsLst>
                  <a:lin ang="5400000" scaled="0"/>
                </a:gradFill>
              </a:rPr>
              <a:t>Conventional storage</a:t>
            </a:r>
          </a:p>
          <a:p>
            <a:pPr lvl="1"/>
            <a:r>
              <a:rPr lang="en-US" dirty="0" smtClean="0">
                <a:gradFill>
                  <a:gsLst>
                    <a:gs pos="0">
                      <a:schemeClr val="tx1"/>
                    </a:gs>
                    <a:gs pos="100000">
                      <a:schemeClr val="tx1"/>
                    </a:gs>
                  </a:gsLst>
                  <a:lin ang="5400000" scaled="0"/>
                </a:gradFill>
              </a:rPr>
              <a:t>Custom policies</a:t>
            </a:r>
          </a:p>
          <a:p>
            <a:pPr lvl="1"/>
            <a:r>
              <a:rPr lang="en-US" dirty="0" smtClean="0">
                <a:gradFill>
                  <a:gsLst>
                    <a:gs pos="0">
                      <a:schemeClr val="tx1"/>
                    </a:gs>
                    <a:gs pos="100000">
                      <a:schemeClr val="tx1"/>
                    </a:gs>
                  </a:gsLst>
                  <a:lin ang="5400000" scaled="0"/>
                </a:gradFill>
              </a:rPr>
              <a:t>Heterogeneous infrastructure</a:t>
            </a:r>
          </a:p>
          <a:p>
            <a:pPr lvl="1"/>
            <a:r>
              <a:rPr lang="en-US" dirty="0" smtClean="0">
                <a:gradFill>
                  <a:gsLst>
                    <a:gs pos="0">
                      <a:schemeClr val="tx1"/>
                    </a:gs>
                    <a:gs pos="100000">
                      <a:schemeClr val="tx1"/>
                    </a:gs>
                  </a:gsLst>
                  <a:lin ang="5400000" scaled="0"/>
                </a:gradFill>
              </a:rPr>
              <a:t>Regulatory compliance &amp; data sovereignty</a:t>
            </a:r>
            <a:endParaRPr lang="en-US" dirty="0">
              <a:gradFill>
                <a:gsLst>
                  <a:gs pos="0">
                    <a:schemeClr val="tx1"/>
                  </a:gs>
                  <a:gs pos="100000">
                    <a:schemeClr val="tx1"/>
                  </a:gs>
                </a:gsLst>
                <a:lin ang="5400000" scaled="0"/>
              </a:gradFill>
            </a:endParaRPr>
          </a:p>
        </p:txBody>
      </p:sp>
      <p:sp>
        <p:nvSpPr>
          <p:cNvPr id="5" name="Text Placeholder 2"/>
          <p:cNvSpPr txBox="1">
            <a:spLocks/>
          </p:cNvSpPr>
          <p:nvPr/>
        </p:nvSpPr>
        <p:spPr>
          <a:xfrm>
            <a:off x="6093619" y="2953320"/>
            <a:ext cx="5574506" cy="281307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chemeClr val="tx1"/>
                    </a:gs>
                    <a:gs pos="100000">
                      <a:schemeClr val="tx1"/>
                    </a:gs>
                  </a:gsLst>
                  <a:lin ang="5400000" scaled="0"/>
                </a:gradFill>
              </a:rPr>
              <a:t>Public Cloud</a:t>
            </a:r>
          </a:p>
          <a:p>
            <a:pPr lvl="1"/>
            <a:r>
              <a:rPr lang="en-US" dirty="0" smtClean="0">
                <a:gradFill>
                  <a:gsLst>
                    <a:gs pos="0">
                      <a:schemeClr val="tx1"/>
                    </a:gs>
                    <a:gs pos="100000">
                      <a:schemeClr val="tx1"/>
                    </a:gs>
                  </a:gsLst>
                  <a:lin ang="5400000" scaled="0"/>
                </a:gradFill>
              </a:rPr>
              <a:t>Scale</a:t>
            </a:r>
          </a:p>
          <a:p>
            <a:pPr lvl="1"/>
            <a:r>
              <a:rPr lang="en-US" dirty="0" smtClean="0">
                <a:gradFill>
                  <a:gsLst>
                    <a:gs pos="0">
                      <a:schemeClr val="tx1"/>
                    </a:gs>
                    <a:gs pos="100000">
                      <a:schemeClr val="tx1"/>
                    </a:gs>
                  </a:gsLst>
                  <a:lin ang="5400000" scaled="0"/>
                </a:gradFill>
              </a:rPr>
              <a:t>Cloud storage</a:t>
            </a:r>
          </a:p>
          <a:p>
            <a:pPr lvl="1"/>
            <a:r>
              <a:rPr lang="en-US" dirty="0" smtClean="0">
                <a:gradFill>
                  <a:gsLst>
                    <a:gs pos="0">
                      <a:schemeClr val="tx1"/>
                    </a:gs>
                    <a:gs pos="100000">
                      <a:schemeClr val="tx1"/>
                    </a:gs>
                  </a:gsLst>
                  <a:lin ang="5400000" scaled="0"/>
                </a:gradFill>
              </a:rPr>
              <a:t>Common policies</a:t>
            </a:r>
          </a:p>
          <a:p>
            <a:pPr lvl="1"/>
            <a:r>
              <a:rPr lang="en-US" dirty="0" smtClean="0">
                <a:gradFill>
                  <a:gsLst>
                    <a:gs pos="0">
                      <a:schemeClr val="tx1"/>
                    </a:gs>
                    <a:gs pos="100000">
                      <a:schemeClr val="tx1"/>
                    </a:gs>
                  </a:gsLst>
                  <a:lin ang="5400000" scaled="0"/>
                </a:gradFill>
              </a:rPr>
              <a:t>Homogeneous infrastructure</a:t>
            </a:r>
          </a:p>
          <a:p>
            <a:pPr lvl="1"/>
            <a:r>
              <a:rPr lang="en-US" dirty="0" smtClean="0">
                <a:gradFill>
                  <a:gsLst>
                    <a:gs pos="0">
                      <a:schemeClr val="tx1"/>
                    </a:gs>
                    <a:gs pos="100000">
                      <a:schemeClr val="tx1"/>
                    </a:gs>
                  </a:gsLst>
                  <a:lin ang="5400000" scaled="0"/>
                </a:gradFill>
              </a:rPr>
              <a:t>Work in progress</a:t>
            </a:r>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6075240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Cloud Service Models</a:t>
            </a:r>
            <a:endParaRPr lang="en-US" dirty="0"/>
          </a:p>
        </p:txBody>
      </p:sp>
      <p:sp>
        <p:nvSpPr>
          <p:cNvPr id="63" name="Rounded Rectangle 62"/>
          <p:cNvSpPr/>
          <p:nvPr/>
        </p:nvSpPr>
        <p:spPr>
          <a:xfrm>
            <a:off x="1692249" y="1333500"/>
            <a:ext cx="2480202" cy="4953000"/>
          </a:xfrm>
          <a:prstGeom prst="roundRect">
            <a:avLst/>
          </a:prstGeom>
          <a:no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rPr>
              <a:t>Traditional IT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64" name="Rounded Rectangle 63"/>
          <p:cNvSpPr/>
          <p:nvPr/>
        </p:nvSpPr>
        <p:spPr>
          <a:xfrm>
            <a:off x="3923900" y="1333500"/>
            <a:ext cx="2143555" cy="4953000"/>
          </a:xfrm>
          <a:prstGeom prst="roundRect">
            <a:avLst/>
          </a:prstGeom>
          <a:no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rPr>
              <a:t>Infrastructure</a:t>
            </a:r>
            <a:endParaRPr kumimoji="0" lang="en-US" sz="16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rPr>
              <a:t>(as a Service)</a:t>
            </a:r>
          </a:p>
        </p:txBody>
      </p:sp>
      <p:sp>
        <p:nvSpPr>
          <p:cNvPr id="65" name="Rounded Rectangle 64"/>
          <p:cNvSpPr/>
          <p:nvPr/>
        </p:nvSpPr>
        <p:spPr>
          <a:xfrm>
            <a:off x="6383076" y="1333500"/>
            <a:ext cx="1543359" cy="4953000"/>
          </a:xfrm>
          <a:prstGeom prst="roundRect">
            <a:avLst/>
          </a:prstGeom>
          <a:no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rPr>
              <a:t>Platform</a:t>
            </a:r>
            <a:endParaRPr kumimoji="0" lang="en-US" sz="14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rPr>
              <a:t>(as a Service)</a:t>
            </a:r>
          </a:p>
        </p:txBody>
      </p:sp>
      <p:grpSp>
        <p:nvGrpSpPr>
          <p:cNvPr id="66" name="Group 65"/>
          <p:cNvGrpSpPr/>
          <p:nvPr/>
        </p:nvGrpSpPr>
        <p:grpSpPr>
          <a:xfrm>
            <a:off x="2132303" y="2266950"/>
            <a:ext cx="1638240" cy="4019550"/>
            <a:chOff x="637640" y="2381250"/>
            <a:chExt cx="1371600" cy="4019550"/>
          </a:xfrm>
          <a:effectLst/>
        </p:grpSpPr>
        <p:sp>
          <p:nvSpPr>
            <p:cNvPr id="67" name="Rectangle 66"/>
            <p:cNvSpPr/>
            <p:nvPr/>
          </p:nvSpPr>
          <p:spPr>
            <a:xfrm>
              <a:off x="637640" y="5564983"/>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Storage</a:t>
              </a:r>
            </a:p>
          </p:txBody>
        </p:sp>
        <p:sp>
          <p:nvSpPr>
            <p:cNvPr id="68" name="Rectangle 67"/>
            <p:cNvSpPr/>
            <p:nvPr/>
          </p:nvSpPr>
          <p:spPr>
            <a:xfrm>
              <a:off x="637640" y="5110164"/>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Servers</a:t>
              </a:r>
            </a:p>
          </p:txBody>
        </p:sp>
        <p:sp>
          <p:nvSpPr>
            <p:cNvPr id="69" name="Rectangle 68"/>
            <p:cNvSpPr/>
            <p:nvPr/>
          </p:nvSpPr>
          <p:spPr>
            <a:xfrm>
              <a:off x="637640" y="6019800"/>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Networking</a:t>
              </a:r>
            </a:p>
          </p:txBody>
        </p:sp>
        <p:sp>
          <p:nvSpPr>
            <p:cNvPr id="70" name="Rectangle 69"/>
            <p:cNvSpPr/>
            <p:nvPr/>
          </p:nvSpPr>
          <p:spPr>
            <a:xfrm>
              <a:off x="637640" y="4200526"/>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Operating System</a:t>
              </a:r>
            </a:p>
          </p:txBody>
        </p:sp>
        <p:sp>
          <p:nvSpPr>
            <p:cNvPr id="71" name="Rectangle 70"/>
            <p:cNvSpPr/>
            <p:nvPr/>
          </p:nvSpPr>
          <p:spPr>
            <a:xfrm>
              <a:off x="637640" y="3745707"/>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Middleware</a:t>
              </a:r>
            </a:p>
          </p:txBody>
        </p:sp>
        <p:sp>
          <p:nvSpPr>
            <p:cNvPr id="72" name="Rectangle 71"/>
            <p:cNvSpPr/>
            <p:nvPr/>
          </p:nvSpPr>
          <p:spPr>
            <a:xfrm>
              <a:off x="637640" y="4655345"/>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Virtualization</a:t>
              </a:r>
            </a:p>
          </p:txBody>
        </p:sp>
        <p:sp>
          <p:nvSpPr>
            <p:cNvPr id="73" name="Rectangle 72"/>
            <p:cNvSpPr/>
            <p:nvPr/>
          </p:nvSpPr>
          <p:spPr>
            <a:xfrm>
              <a:off x="637640" y="2836069"/>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Data</a:t>
              </a:r>
            </a:p>
          </p:txBody>
        </p:sp>
        <p:sp>
          <p:nvSpPr>
            <p:cNvPr id="74" name="Rectangle 73"/>
            <p:cNvSpPr/>
            <p:nvPr/>
          </p:nvSpPr>
          <p:spPr>
            <a:xfrm>
              <a:off x="637640" y="2381250"/>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Applications</a:t>
              </a:r>
            </a:p>
          </p:txBody>
        </p:sp>
        <p:sp>
          <p:nvSpPr>
            <p:cNvPr id="75" name="Rectangle 74"/>
            <p:cNvSpPr/>
            <p:nvPr/>
          </p:nvSpPr>
          <p:spPr>
            <a:xfrm>
              <a:off x="637640" y="3290888"/>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Runtime</a:t>
              </a:r>
            </a:p>
          </p:txBody>
        </p:sp>
      </p:grpSp>
      <p:grpSp>
        <p:nvGrpSpPr>
          <p:cNvPr id="76" name="Group 75"/>
          <p:cNvGrpSpPr/>
          <p:nvPr/>
        </p:nvGrpSpPr>
        <p:grpSpPr>
          <a:xfrm>
            <a:off x="4199763" y="2266950"/>
            <a:ext cx="1638240" cy="4019550"/>
            <a:chOff x="2705100" y="2381250"/>
            <a:chExt cx="1371600" cy="4019550"/>
          </a:xfrm>
          <a:effectLst/>
        </p:grpSpPr>
        <p:sp>
          <p:nvSpPr>
            <p:cNvPr id="77" name="Rounded Rectangle 31"/>
            <p:cNvSpPr/>
            <p:nvPr/>
          </p:nvSpPr>
          <p:spPr>
            <a:xfrm>
              <a:off x="2705100" y="5564983"/>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Storage</a:t>
              </a:r>
            </a:p>
          </p:txBody>
        </p:sp>
        <p:sp>
          <p:nvSpPr>
            <p:cNvPr id="78" name="Rounded Rectangle 32"/>
            <p:cNvSpPr/>
            <p:nvPr/>
          </p:nvSpPr>
          <p:spPr>
            <a:xfrm>
              <a:off x="2705100" y="5110164"/>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Servers</a:t>
              </a:r>
            </a:p>
          </p:txBody>
        </p:sp>
        <p:sp>
          <p:nvSpPr>
            <p:cNvPr id="79" name="Rounded Rectangle 33"/>
            <p:cNvSpPr/>
            <p:nvPr/>
          </p:nvSpPr>
          <p:spPr>
            <a:xfrm>
              <a:off x="2705100" y="6019800"/>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Networking</a:t>
              </a:r>
            </a:p>
          </p:txBody>
        </p:sp>
        <p:sp>
          <p:nvSpPr>
            <p:cNvPr id="80" name="Rounded Rectangle 34"/>
            <p:cNvSpPr/>
            <p:nvPr/>
          </p:nvSpPr>
          <p:spPr>
            <a:xfrm>
              <a:off x="2705100" y="4200526"/>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Operating </a:t>
              </a: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System</a:t>
              </a:r>
              <a:endParaRPr kumimoji="0" lang="en-US" sz="14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81" name="Rounded Rectangle 35"/>
            <p:cNvSpPr/>
            <p:nvPr/>
          </p:nvSpPr>
          <p:spPr>
            <a:xfrm>
              <a:off x="2705100" y="3745707"/>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Middleware</a:t>
              </a:r>
            </a:p>
          </p:txBody>
        </p:sp>
        <p:sp>
          <p:nvSpPr>
            <p:cNvPr id="82" name="Rounded Rectangle 36"/>
            <p:cNvSpPr/>
            <p:nvPr/>
          </p:nvSpPr>
          <p:spPr>
            <a:xfrm>
              <a:off x="2705100" y="4655345"/>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Virtualization</a:t>
              </a:r>
            </a:p>
          </p:txBody>
        </p:sp>
        <p:sp>
          <p:nvSpPr>
            <p:cNvPr id="83" name="Rounded Rectangle 37"/>
            <p:cNvSpPr/>
            <p:nvPr/>
          </p:nvSpPr>
          <p:spPr>
            <a:xfrm>
              <a:off x="2705100" y="2836069"/>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Data</a:t>
              </a:r>
            </a:p>
          </p:txBody>
        </p:sp>
        <p:sp>
          <p:nvSpPr>
            <p:cNvPr id="84" name="Rounded Rectangle 38"/>
            <p:cNvSpPr/>
            <p:nvPr/>
          </p:nvSpPr>
          <p:spPr>
            <a:xfrm>
              <a:off x="2705100" y="2381250"/>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Applications</a:t>
              </a:r>
            </a:p>
          </p:txBody>
        </p:sp>
        <p:sp>
          <p:nvSpPr>
            <p:cNvPr id="85" name="Rounded Rectangle 39"/>
            <p:cNvSpPr/>
            <p:nvPr/>
          </p:nvSpPr>
          <p:spPr>
            <a:xfrm>
              <a:off x="2705100" y="3290888"/>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Runtime</a:t>
              </a:r>
            </a:p>
          </p:txBody>
        </p:sp>
      </p:grpSp>
      <p:sp>
        <p:nvSpPr>
          <p:cNvPr id="86" name="Left Brace 85"/>
          <p:cNvSpPr/>
          <p:nvPr/>
        </p:nvSpPr>
        <p:spPr>
          <a:xfrm>
            <a:off x="1985001" y="2266950"/>
            <a:ext cx="137875" cy="4019550"/>
          </a:xfrm>
          <a:prstGeom prst="leftBrace">
            <a:avLst>
              <a:gd name="adj1" fmla="val 0"/>
              <a:gd name="adj2" fmla="val 50000"/>
            </a:avLst>
          </a:prstGeom>
          <a:noFill/>
          <a:ln w="1905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latin typeface="Segoe UI" pitchFamily="34" charset="0"/>
              <a:ea typeface="Segoe UI" pitchFamily="34" charset="0"/>
              <a:cs typeface="Segoe UI" pitchFamily="34" charset="0"/>
            </a:endParaRPr>
          </a:p>
        </p:txBody>
      </p:sp>
      <p:sp>
        <p:nvSpPr>
          <p:cNvPr id="87" name="TextBox 86"/>
          <p:cNvSpPr txBox="1"/>
          <p:nvPr/>
        </p:nvSpPr>
        <p:spPr>
          <a:xfrm>
            <a:off x="1657018" y="3768279"/>
            <a:ext cx="400110" cy="1070421"/>
          </a:xfrm>
          <a:prstGeom prst="rect">
            <a:avLst/>
          </a:prstGeom>
          <a:noFill/>
          <a:effectLst/>
        </p:spPr>
        <p:txBody>
          <a:bodyPr vert="vert270" wrap="none" rtlCol="0">
            <a:spAutoFit/>
          </a:bodyPr>
          <a:lstStyle/>
          <a:p>
            <a:r>
              <a:rPr lang="en-US" sz="1400" dirty="0" smtClean="0">
                <a:solidFill>
                  <a:schemeClr val="accent1"/>
                </a:solidFill>
                <a:latin typeface="Segoe UI" pitchFamily="34" charset="0"/>
                <a:ea typeface="Segoe UI" pitchFamily="34" charset="0"/>
                <a:cs typeface="Segoe UI" pitchFamily="34" charset="0"/>
              </a:rPr>
              <a:t>You manage</a:t>
            </a:r>
            <a:endParaRPr lang="en-US" sz="1400" dirty="0">
              <a:solidFill>
                <a:schemeClr val="accent1"/>
              </a:solidFill>
              <a:latin typeface="Segoe UI" pitchFamily="34" charset="0"/>
              <a:ea typeface="Segoe UI" pitchFamily="34" charset="0"/>
              <a:cs typeface="Segoe UI" pitchFamily="34" charset="0"/>
            </a:endParaRPr>
          </a:p>
        </p:txBody>
      </p:sp>
      <p:sp>
        <p:nvSpPr>
          <p:cNvPr id="88" name="Left Brace 87"/>
          <p:cNvSpPr/>
          <p:nvPr/>
        </p:nvSpPr>
        <p:spPr>
          <a:xfrm flipH="1">
            <a:off x="7999854" y="3171824"/>
            <a:ext cx="209580" cy="3122948"/>
          </a:xfrm>
          <a:prstGeom prst="leftBrace">
            <a:avLst>
              <a:gd name="adj1" fmla="val 0"/>
              <a:gd name="adj2" fmla="val 50000"/>
            </a:avLst>
          </a:prstGeom>
          <a:noFill/>
          <a:ln w="190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89" name="TextBox 88"/>
          <p:cNvSpPr txBox="1"/>
          <p:nvPr/>
        </p:nvSpPr>
        <p:spPr>
          <a:xfrm flipH="1">
            <a:off x="8113596" y="3848100"/>
            <a:ext cx="400110" cy="1794722"/>
          </a:xfrm>
          <a:prstGeom prst="rect">
            <a:avLst/>
          </a:prstGeom>
          <a:noFill/>
          <a:effectLst/>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Segoe UI" pitchFamily="34" charset="0"/>
                <a:ea typeface="Segoe UI" pitchFamily="34" charset="0"/>
                <a:cs typeface="Segoe UI" pitchFamily="34" charset="0"/>
              </a:rPr>
              <a:t>Delivered as a service</a:t>
            </a:r>
          </a:p>
        </p:txBody>
      </p:sp>
      <p:sp>
        <p:nvSpPr>
          <p:cNvPr id="90" name="Left Brace 89"/>
          <p:cNvSpPr/>
          <p:nvPr/>
        </p:nvSpPr>
        <p:spPr>
          <a:xfrm flipH="1">
            <a:off x="5867400" y="4541045"/>
            <a:ext cx="200055" cy="1753726"/>
          </a:xfrm>
          <a:prstGeom prst="leftBrace">
            <a:avLst>
              <a:gd name="adj1" fmla="val 0"/>
              <a:gd name="adj2" fmla="val 50000"/>
            </a:avLst>
          </a:prstGeom>
          <a:noFill/>
          <a:ln w="190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91" name="TextBox 90"/>
          <p:cNvSpPr txBox="1"/>
          <p:nvPr/>
        </p:nvSpPr>
        <p:spPr>
          <a:xfrm flipH="1">
            <a:off x="5971097" y="4530732"/>
            <a:ext cx="400110" cy="1794722"/>
          </a:xfrm>
          <a:prstGeom prst="rect">
            <a:avLst/>
          </a:prstGeom>
          <a:noFill/>
          <a:effectLst/>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Segoe UI" pitchFamily="34" charset="0"/>
                <a:ea typeface="Segoe UI" pitchFamily="34" charset="0"/>
                <a:cs typeface="Segoe UI" pitchFamily="34" charset="0"/>
              </a:rPr>
              <a:t>Delivered as a service</a:t>
            </a:r>
            <a:endParaRPr kumimoji="0" lang="en-US" sz="1400" b="0" i="0" u="none" strike="noStrike" kern="0" cap="none" spc="0" normalizeH="0" baseline="0" noProof="0" dirty="0">
              <a:ln>
                <a:noFill/>
              </a:ln>
              <a:effectLst/>
              <a:uLnTx/>
              <a:uFillTx/>
              <a:latin typeface="Segoe UI" pitchFamily="34" charset="0"/>
              <a:ea typeface="Segoe UI" pitchFamily="34" charset="0"/>
              <a:cs typeface="Segoe UI" pitchFamily="34" charset="0"/>
            </a:endParaRPr>
          </a:p>
        </p:txBody>
      </p:sp>
      <p:sp>
        <p:nvSpPr>
          <p:cNvPr id="92" name="Left Brace 91"/>
          <p:cNvSpPr/>
          <p:nvPr/>
        </p:nvSpPr>
        <p:spPr>
          <a:xfrm>
            <a:off x="4061255" y="2266950"/>
            <a:ext cx="133350" cy="2200276"/>
          </a:xfrm>
          <a:prstGeom prst="leftBrace">
            <a:avLst>
              <a:gd name="adj1" fmla="val 0"/>
              <a:gd name="adj2" fmla="val 50000"/>
            </a:avLst>
          </a:prstGeom>
          <a:noFill/>
          <a:ln w="1905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solidFill>
              <a:effectLst/>
              <a:uLnTx/>
              <a:uFillTx/>
              <a:latin typeface="Segoe UI" pitchFamily="34" charset="0"/>
              <a:ea typeface="Segoe UI" pitchFamily="34" charset="0"/>
              <a:cs typeface="Segoe UI" pitchFamily="34" charset="0"/>
            </a:endParaRPr>
          </a:p>
        </p:txBody>
      </p:sp>
      <p:sp>
        <p:nvSpPr>
          <p:cNvPr id="93" name="TextBox 92"/>
          <p:cNvSpPr txBox="1"/>
          <p:nvPr/>
        </p:nvSpPr>
        <p:spPr>
          <a:xfrm>
            <a:off x="3723845" y="2828471"/>
            <a:ext cx="400110" cy="1070421"/>
          </a:xfrm>
          <a:prstGeom prst="rect">
            <a:avLst/>
          </a:prstGeom>
          <a:noFill/>
          <a:ln>
            <a:noFill/>
          </a:ln>
          <a:effectLst/>
        </p:spPr>
        <p:txBody>
          <a:bodyPr vert="vert270" wrap="none" rtlCol="0">
            <a:spAutoFit/>
          </a:bodyPr>
          <a:lstStyle/>
          <a:p>
            <a:r>
              <a:rPr lang="en-US" sz="1400" dirty="0" smtClean="0">
                <a:solidFill>
                  <a:schemeClr val="accent1"/>
                </a:solidFill>
                <a:latin typeface="Segoe UI" pitchFamily="34" charset="0"/>
                <a:ea typeface="Segoe UI" pitchFamily="34" charset="0"/>
                <a:cs typeface="Segoe UI" pitchFamily="34" charset="0"/>
              </a:rPr>
              <a:t>You manage</a:t>
            </a:r>
            <a:endParaRPr lang="en-US" sz="1400" dirty="0">
              <a:solidFill>
                <a:schemeClr val="accent1"/>
              </a:solidFill>
              <a:latin typeface="Segoe UI" pitchFamily="34" charset="0"/>
              <a:ea typeface="Segoe UI" pitchFamily="34" charset="0"/>
              <a:cs typeface="Segoe UI" pitchFamily="34" charset="0"/>
            </a:endParaRPr>
          </a:p>
        </p:txBody>
      </p:sp>
      <p:sp>
        <p:nvSpPr>
          <p:cNvPr id="94" name="Left Brace 93"/>
          <p:cNvSpPr/>
          <p:nvPr/>
        </p:nvSpPr>
        <p:spPr>
          <a:xfrm>
            <a:off x="6190526" y="2247899"/>
            <a:ext cx="152400" cy="847725"/>
          </a:xfrm>
          <a:prstGeom prst="leftBrace">
            <a:avLst>
              <a:gd name="adj1" fmla="val 0"/>
              <a:gd name="adj2" fmla="val 50000"/>
            </a:avLst>
          </a:prstGeom>
          <a:noFill/>
          <a:ln w="1905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0F0"/>
              </a:solidFill>
              <a:effectLst/>
              <a:uLnTx/>
              <a:uFillTx/>
              <a:latin typeface="Segoe UI" pitchFamily="34" charset="0"/>
              <a:ea typeface="Segoe UI" pitchFamily="34" charset="0"/>
              <a:cs typeface="Segoe UI" pitchFamily="34" charset="0"/>
            </a:endParaRPr>
          </a:p>
        </p:txBody>
      </p:sp>
      <p:sp>
        <p:nvSpPr>
          <p:cNvPr id="95" name="TextBox 94"/>
          <p:cNvSpPr txBox="1"/>
          <p:nvPr/>
        </p:nvSpPr>
        <p:spPr>
          <a:xfrm>
            <a:off x="5867400" y="2168079"/>
            <a:ext cx="400110" cy="1070421"/>
          </a:xfrm>
          <a:prstGeom prst="rect">
            <a:avLst/>
          </a:prstGeom>
          <a:noFill/>
          <a:ln>
            <a:noFill/>
          </a:ln>
          <a:effectLst/>
        </p:spPr>
        <p:txBody>
          <a:bodyPr vert="vert270" wrap="none" rtlCol="0">
            <a:spAutoFit/>
          </a:bodyPr>
          <a:lstStyle/>
          <a:p>
            <a:r>
              <a:rPr lang="en-US" sz="1400" dirty="0" smtClean="0">
                <a:solidFill>
                  <a:schemeClr val="accent1"/>
                </a:solidFill>
                <a:latin typeface="Segoe UI" pitchFamily="34" charset="0"/>
                <a:ea typeface="Segoe UI" pitchFamily="34" charset="0"/>
                <a:cs typeface="Segoe UI" pitchFamily="34" charset="0"/>
              </a:rPr>
              <a:t>You manage</a:t>
            </a:r>
            <a:endParaRPr lang="en-US" sz="1400" dirty="0">
              <a:solidFill>
                <a:schemeClr val="accent1"/>
              </a:solidFill>
              <a:latin typeface="Segoe UI" pitchFamily="34" charset="0"/>
              <a:ea typeface="Segoe UI" pitchFamily="34" charset="0"/>
              <a:cs typeface="Segoe UI" pitchFamily="34" charset="0"/>
            </a:endParaRPr>
          </a:p>
        </p:txBody>
      </p:sp>
      <p:grpSp>
        <p:nvGrpSpPr>
          <p:cNvPr id="96" name="Group 95"/>
          <p:cNvGrpSpPr/>
          <p:nvPr/>
        </p:nvGrpSpPr>
        <p:grpSpPr>
          <a:xfrm>
            <a:off x="6352353" y="2266950"/>
            <a:ext cx="1638240" cy="4019550"/>
            <a:chOff x="4857690" y="2381250"/>
            <a:chExt cx="1371600" cy="4019550"/>
          </a:xfrm>
          <a:effectLst/>
        </p:grpSpPr>
        <p:sp>
          <p:nvSpPr>
            <p:cNvPr id="97" name="Rounded Rectangle 40"/>
            <p:cNvSpPr/>
            <p:nvPr/>
          </p:nvSpPr>
          <p:spPr>
            <a:xfrm>
              <a:off x="4857690" y="5564983"/>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Storage</a:t>
              </a:r>
            </a:p>
          </p:txBody>
        </p:sp>
        <p:sp>
          <p:nvSpPr>
            <p:cNvPr id="98" name="Rounded Rectangle 41"/>
            <p:cNvSpPr/>
            <p:nvPr/>
          </p:nvSpPr>
          <p:spPr>
            <a:xfrm>
              <a:off x="4857690" y="5110164"/>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Servers</a:t>
              </a:r>
            </a:p>
          </p:txBody>
        </p:sp>
        <p:sp>
          <p:nvSpPr>
            <p:cNvPr id="99" name="Rounded Rectangle 42"/>
            <p:cNvSpPr/>
            <p:nvPr/>
          </p:nvSpPr>
          <p:spPr>
            <a:xfrm>
              <a:off x="4857690" y="6019800"/>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Networking</a:t>
              </a:r>
            </a:p>
          </p:txBody>
        </p:sp>
        <p:sp>
          <p:nvSpPr>
            <p:cNvPr id="100" name="Rounded Rectangle 43"/>
            <p:cNvSpPr/>
            <p:nvPr/>
          </p:nvSpPr>
          <p:spPr>
            <a:xfrm>
              <a:off x="4857690" y="4200526"/>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rPr>
                <a:t>Operating </a:t>
              </a: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System</a:t>
              </a:r>
            </a:p>
          </p:txBody>
        </p:sp>
        <p:sp>
          <p:nvSpPr>
            <p:cNvPr id="101" name="Rounded Rectangle 44"/>
            <p:cNvSpPr/>
            <p:nvPr/>
          </p:nvSpPr>
          <p:spPr>
            <a:xfrm>
              <a:off x="4857690" y="3745707"/>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Middleware</a:t>
              </a:r>
            </a:p>
          </p:txBody>
        </p:sp>
        <p:sp>
          <p:nvSpPr>
            <p:cNvPr id="102" name="Rounded Rectangle 45"/>
            <p:cNvSpPr/>
            <p:nvPr/>
          </p:nvSpPr>
          <p:spPr>
            <a:xfrm>
              <a:off x="4857690" y="4655345"/>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Virtualization</a:t>
              </a:r>
            </a:p>
          </p:txBody>
        </p:sp>
        <p:sp>
          <p:nvSpPr>
            <p:cNvPr id="103" name="Rounded Rectangle 47"/>
            <p:cNvSpPr/>
            <p:nvPr/>
          </p:nvSpPr>
          <p:spPr>
            <a:xfrm>
              <a:off x="4857690" y="2381250"/>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Applications</a:t>
              </a:r>
            </a:p>
          </p:txBody>
        </p:sp>
        <p:sp>
          <p:nvSpPr>
            <p:cNvPr id="104" name="Rounded Rectangle 48"/>
            <p:cNvSpPr/>
            <p:nvPr/>
          </p:nvSpPr>
          <p:spPr>
            <a:xfrm>
              <a:off x="4857690" y="3290888"/>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rPr>
                <a:t>Runtime</a:t>
              </a:r>
            </a:p>
          </p:txBody>
        </p:sp>
        <p:sp>
          <p:nvSpPr>
            <p:cNvPr id="105" name="Rounded Rectangle 49"/>
            <p:cNvSpPr/>
            <p:nvPr/>
          </p:nvSpPr>
          <p:spPr>
            <a:xfrm>
              <a:off x="4857690" y="2836069"/>
              <a:ext cx="1371600" cy="381000"/>
            </a:xfrm>
            <a:prstGeom prst="rect">
              <a:avLst/>
            </a:prstGeom>
            <a:solidFill>
              <a:srgbClr val="0070C0"/>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Data</a:t>
              </a:r>
            </a:p>
          </p:txBody>
        </p:sp>
      </p:grpSp>
      <p:sp>
        <p:nvSpPr>
          <p:cNvPr id="106" name="Rounded Rectangle 105"/>
          <p:cNvSpPr/>
          <p:nvPr/>
        </p:nvSpPr>
        <p:spPr>
          <a:xfrm>
            <a:off x="8516676" y="1333500"/>
            <a:ext cx="1543359" cy="4953000"/>
          </a:xfrm>
          <a:prstGeom prst="roundRect">
            <a:avLst/>
          </a:prstGeom>
          <a:no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rPr>
              <a:t>Software</a:t>
            </a:r>
            <a:endParaRPr kumimoji="0" lang="en-US" sz="14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chemeClr val="accent1"/>
                </a:solidFill>
                <a:effectLst/>
                <a:uLnTx/>
                <a:uFillTx/>
                <a:latin typeface="Segoe UI" pitchFamily="34" charset="0"/>
                <a:ea typeface="Segoe UI" pitchFamily="34" charset="0"/>
                <a:cs typeface="Segoe UI" pitchFamily="34" charset="0"/>
              </a:rPr>
              <a:t>(as a Service)</a:t>
            </a:r>
          </a:p>
        </p:txBody>
      </p:sp>
      <p:sp>
        <p:nvSpPr>
          <p:cNvPr id="107" name="Left Brace 106"/>
          <p:cNvSpPr/>
          <p:nvPr/>
        </p:nvSpPr>
        <p:spPr>
          <a:xfrm flipH="1">
            <a:off x="10133552" y="2247900"/>
            <a:ext cx="200055" cy="4046872"/>
          </a:xfrm>
          <a:prstGeom prst="leftBrace">
            <a:avLst>
              <a:gd name="adj1" fmla="val 0"/>
              <a:gd name="adj2" fmla="val 50000"/>
            </a:avLst>
          </a:prstGeom>
          <a:noFill/>
          <a:ln w="190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08" name="TextBox 107"/>
          <p:cNvSpPr txBox="1"/>
          <p:nvPr/>
        </p:nvSpPr>
        <p:spPr>
          <a:xfrm flipH="1">
            <a:off x="10247392" y="3376196"/>
            <a:ext cx="400110" cy="1794722"/>
          </a:xfrm>
          <a:prstGeom prst="rect">
            <a:avLst/>
          </a:prstGeom>
          <a:noFill/>
          <a:effectLst/>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Segoe UI" pitchFamily="34" charset="0"/>
                <a:ea typeface="Segoe UI" pitchFamily="34" charset="0"/>
                <a:cs typeface="Segoe UI" pitchFamily="34" charset="0"/>
              </a:rPr>
              <a:t>Delivered as a service</a:t>
            </a:r>
          </a:p>
        </p:txBody>
      </p:sp>
      <p:grpSp>
        <p:nvGrpSpPr>
          <p:cNvPr id="109" name="Group 108"/>
          <p:cNvGrpSpPr/>
          <p:nvPr/>
        </p:nvGrpSpPr>
        <p:grpSpPr>
          <a:xfrm>
            <a:off x="8485953" y="2266950"/>
            <a:ext cx="1638240" cy="4019550"/>
            <a:chOff x="6991290" y="2381250"/>
            <a:chExt cx="1371600" cy="4019550"/>
          </a:xfrm>
          <a:effectLst/>
        </p:grpSpPr>
        <p:sp>
          <p:nvSpPr>
            <p:cNvPr id="110" name="Rounded Rectangle 67"/>
            <p:cNvSpPr/>
            <p:nvPr/>
          </p:nvSpPr>
          <p:spPr>
            <a:xfrm>
              <a:off x="6991290" y="5564983"/>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Storage</a:t>
              </a:r>
            </a:p>
          </p:txBody>
        </p:sp>
        <p:sp>
          <p:nvSpPr>
            <p:cNvPr id="111" name="Rounded Rectangle 68"/>
            <p:cNvSpPr/>
            <p:nvPr/>
          </p:nvSpPr>
          <p:spPr>
            <a:xfrm>
              <a:off x="6991290" y="5110164"/>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Servers</a:t>
              </a:r>
            </a:p>
          </p:txBody>
        </p:sp>
        <p:sp>
          <p:nvSpPr>
            <p:cNvPr id="112" name="Rounded Rectangle 69"/>
            <p:cNvSpPr/>
            <p:nvPr/>
          </p:nvSpPr>
          <p:spPr>
            <a:xfrm>
              <a:off x="6991290" y="6019800"/>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Networking</a:t>
              </a:r>
            </a:p>
          </p:txBody>
        </p:sp>
        <p:sp>
          <p:nvSpPr>
            <p:cNvPr id="113" name="Rounded Rectangle 70"/>
            <p:cNvSpPr/>
            <p:nvPr/>
          </p:nvSpPr>
          <p:spPr>
            <a:xfrm>
              <a:off x="6991290" y="4200526"/>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Operating System</a:t>
              </a:r>
            </a:p>
          </p:txBody>
        </p:sp>
        <p:sp>
          <p:nvSpPr>
            <p:cNvPr id="114" name="Rounded Rectangle 71"/>
            <p:cNvSpPr/>
            <p:nvPr/>
          </p:nvSpPr>
          <p:spPr>
            <a:xfrm>
              <a:off x="6991290" y="3745707"/>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Middleware</a:t>
              </a:r>
            </a:p>
          </p:txBody>
        </p:sp>
        <p:sp>
          <p:nvSpPr>
            <p:cNvPr id="115" name="Rounded Rectangle 72"/>
            <p:cNvSpPr/>
            <p:nvPr/>
          </p:nvSpPr>
          <p:spPr>
            <a:xfrm>
              <a:off x="6991290" y="4655345"/>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Virtualization</a:t>
              </a:r>
            </a:p>
          </p:txBody>
        </p:sp>
        <p:sp>
          <p:nvSpPr>
            <p:cNvPr id="116" name="Rounded Rectangle 73"/>
            <p:cNvSpPr/>
            <p:nvPr/>
          </p:nvSpPr>
          <p:spPr>
            <a:xfrm>
              <a:off x="6991290" y="2381250"/>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Applications</a:t>
              </a:r>
            </a:p>
          </p:txBody>
        </p:sp>
        <p:sp>
          <p:nvSpPr>
            <p:cNvPr id="117" name="Rounded Rectangle 74"/>
            <p:cNvSpPr/>
            <p:nvPr/>
          </p:nvSpPr>
          <p:spPr>
            <a:xfrm>
              <a:off x="6991290" y="3290888"/>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rPr>
                <a:t>Runtime</a:t>
              </a:r>
            </a:p>
          </p:txBody>
        </p:sp>
        <p:sp>
          <p:nvSpPr>
            <p:cNvPr id="118" name="Rounded Rectangle 75"/>
            <p:cNvSpPr/>
            <p:nvPr/>
          </p:nvSpPr>
          <p:spPr>
            <a:xfrm>
              <a:off x="6991290" y="2836069"/>
              <a:ext cx="1371600" cy="381000"/>
            </a:xfrm>
            <a:prstGeom prst="rect">
              <a:avLst/>
            </a:prstGeom>
            <a:solidFill>
              <a:sysClr val="window" lastClr="FFFFFF">
                <a:lumMod val="85000"/>
              </a:sys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Data</a:t>
              </a:r>
            </a:p>
          </p:txBody>
        </p:sp>
      </p:grpSp>
    </p:spTree>
    <p:extLst>
      <p:ext uri="{BB962C8B-B14F-4D97-AF65-F5344CB8AC3E}">
        <p14:creationId xmlns:p14="http://schemas.microsoft.com/office/powerpoint/2010/main" val="39632384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Platform as a Service</a:t>
            </a:r>
            <a:endParaRPr lang="en-US" dirty="0"/>
          </a:p>
        </p:txBody>
      </p:sp>
      <p:sp>
        <p:nvSpPr>
          <p:cNvPr id="59" name="Rounded Rectangle 58"/>
          <p:cNvSpPr/>
          <p:nvPr/>
        </p:nvSpPr>
        <p:spPr bwMode="auto">
          <a:xfrm>
            <a:off x="1907471" y="5195591"/>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60" name="TextBox 59"/>
          <p:cNvSpPr txBox="1"/>
          <p:nvPr/>
        </p:nvSpPr>
        <p:spPr>
          <a:xfrm>
            <a:off x="1935460" y="5345668"/>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Storage</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grpSp>
        <p:nvGrpSpPr>
          <p:cNvPr id="61" name="Group 60"/>
          <p:cNvGrpSpPr/>
          <p:nvPr/>
        </p:nvGrpSpPr>
        <p:grpSpPr>
          <a:xfrm>
            <a:off x="3218370" y="5232916"/>
            <a:ext cx="6468642" cy="554672"/>
            <a:chOff x="2073244" y="5393890"/>
            <a:chExt cx="6468642" cy="554672"/>
          </a:xfrm>
        </p:grpSpPr>
        <p:sp>
          <p:nvSpPr>
            <p:cNvPr id="62" name="Rounded Rectangle 61"/>
            <p:cNvSpPr/>
            <p:nvPr/>
          </p:nvSpPr>
          <p:spPr bwMode="auto">
            <a:xfrm>
              <a:off x="2073244" y="5393890"/>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Dynamic Tabular Data</a:t>
              </a:r>
              <a:endPar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19" name="Rounded Rectangle 118"/>
            <p:cNvSpPr/>
            <p:nvPr/>
          </p:nvSpPr>
          <p:spPr bwMode="auto">
            <a:xfrm>
              <a:off x="3392019" y="5393890"/>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Blobs</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20" name="Rounded Rectangle 119"/>
            <p:cNvSpPr/>
            <p:nvPr/>
          </p:nvSpPr>
          <p:spPr bwMode="auto">
            <a:xfrm>
              <a:off x="4701463" y="5393890"/>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Message Queues</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21" name="Rounded Rectangle 120"/>
            <p:cNvSpPr/>
            <p:nvPr/>
          </p:nvSpPr>
          <p:spPr bwMode="auto">
            <a:xfrm>
              <a:off x="6010907" y="5393890"/>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Distributed File System</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22" name="Rounded Rectangle 121"/>
            <p:cNvSpPr/>
            <p:nvPr/>
          </p:nvSpPr>
          <p:spPr bwMode="auto">
            <a:xfrm>
              <a:off x="7313127" y="5393890"/>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Content Distribution</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grpSp>
      <p:sp>
        <p:nvSpPr>
          <p:cNvPr id="123" name="Rounded Rectangle 122"/>
          <p:cNvSpPr/>
          <p:nvPr/>
        </p:nvSpPr>
        <p:spPr bwMode="auto">
          <a:xfrm>
            <a:off x="1907471" y="3799110"/>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124" name="TextBox 123"/>
          <p:cNvSpPr txBox="1"/>
          <p:nvPr/>
        </p:nvSpPr>
        <p:spPr>
          <a:xfrm>
            <a:off x="1926129" y="3949188"/>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Data</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grpSp>
        <p:nvGrpSpPr>
          <p:cNvPr id="125" name="Group 124"/>
          <p:cNvGrpSpPr/>
          <p:nvPr/>
        </p:nvGrpSpPr>
        <p:grpSpPr>
          <a:xfrm>
            <a:off x="4544755" y="3836067"/>
            <a:ext cx="5148429" cy="554672"/>
            <a:chOff x="3384126" y="3997041"/>
            <a:chExt cx="5148429" cy="554672"/>
          </a:xfrm>
        </p:grpSpPr>
        <p:sp>
          <p:nvSpPr>
            <p:cNvPr id="126" name="Rounded Rectangle 125"/>
            <p:cNvSpPr/>
            <p:nvPr/>
          </p:nvSpPr>
          <p:spPr bwMode="auto">
            <a:xfrm>
              <a:off x="6001576" y="3997041"/>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Transact-SQL</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27" name="Rounded Rectangle 126"/>
            <p:cNvSpPr/>
            <p:nvPr/>
          </p:nvSpPr>
          <p:spPr bwMode="auto">
            <a:xfrm>
              <a:off x="7303796" y="3997041"/>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Data </a:t>
              </a:r>
              <a:r>
                <a:rPr kumimoji="0" lang="en-US" sz="12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Synchronization</a:t>
              </a:r>
              <a:endPar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28" name="Rounded Rectangle 127"/>
            <p:cNvSpPr/>
            <p:nvPr/>
          </p:nvSpPr>
          <p:spPr bwMode="auto">
            <a:xfrm>
              <a:off x="3384126" y="3997041"/>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rPr>
                <a:t>Relational Database</a:t>
              </a:r>
            </a:p>
          </p:txBody>
        </p:sp>
        <p:sp>
          <p:nvSpPr>
            <p:cNvPr id="129" name="Rounded Rectangle 128"/>
            <p:cNvSpPr/>
            <p:nvPr/>
          </p:nvSpPr>
          <p:spPr bwMode="auto">
            <a:xfrm>
              <a:off x="4693570" y="3997041"/>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rPr>
                <a:t>ADO.NET, ODBC, </a:t>
              </a: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PHP</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grpSp>
      <p:sp>
        <p:nvSpPr>
          <p:cNvPr id="130" name="Rounded Rectangle 129"/>
          <p:cNvSpPr/>
          <p:nvPr/>
        </p:nvSpPr>
        <p:spPr bwMode="auto">
          <a:xfrm>
            <a:off x="1907471" y="3093094"/>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131" name="TextBox 130"/>
          <p:cNvSpPr txBox="1"/>
          <p:nvPr/>
        </p:nvSpPr>
        <p:spPr>
          <a:xfrm>
            <a:off x="1926129" y="3243172"/>
            <a:ext cx="17204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Integration</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grpSp>
        <p:nvGrpSpPr>
          <p:cNvPr id="132" name="Group 131"/>
          <p:cNvGrpSpPr/>
          <p:nvPr/>
        </p:nvGrpSpPr>
        <p:grpSpPr>
          <a:xfrm>
            <a:off x="5854199" y="3130051"/>
            <a:ext cx="3838985" cy="554672"/>
            <a:chOff x="4693570" y="3291025"/>
            <a:chExt cx="3838985" cy="554672"/>
          </a:xfrm>
        </p:grpSpPr>
        <p:sp>
          <p:nvSpPr>
            <p:cNvPr id="133" name="Rounded Rectangle 132"/>
            <p:cNvSpPr/>
            <p:nvPr/>
          </p:nvSpPr>
          <p:spPr bwMode="auto">
            <a:xfrm>
              <a:off x="6001576" y="3291025"/>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smtClean="0">
                  <a:ln>
                    <a:noFill/>
                  </a:ln>
                  <a:solidFill>
                    <a:sysClr val="window" lastClr="FFFFFF"/>
                  </a:solidFill>
                  <a:effectLst/>
                  <a:uLnTx/>
                  <a:uFillTx/>
                  <a:latin typeface="Segoe UI Light" pitchFamily="34" charset="0"/>
                  <a:ea typeface="Segoe UI" pitchFamily="34" charset="0"/>
                  <a:cs typeface="Segoe UI" pitchFamily="34" charset="0"/>
                </a:rPr>
                <a:t>Messasging</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34" name="Rounded Rectangle 133"/>
            <p:cNvSpPr/>
            <p:nvPr/>
          </p:nvSpPr>
          <p:spPr bwMode="auto">
            <a:xfrm>
              <a:off x="7303796" y="3291025"/>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Registry</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35" name="Rounded Rectangle 134"/>
            <p:cNvSpPr/>
            <p:nvPr/>
          </p:nvSpPr>
          <p:spPr bwMode="auto">
            <a:xfrm>
              <a:off x="4693570" y="3291025"/>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Service Bus</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grpSp>
      <p:sp>
        <p:nvSpPr>
          <p:cNvPr id="136" name="Rounded Rectangle 135"/>
          <p:cNvSpPr/>
          <p:nvPr/>
        </p:nvSpPr>
        <p:spPr bwMode="auto">
          <a:xfrm>
            <a:off x="1907467" y="2402632"/>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137" name="TextBox 136"/>
          <p:cNvSpPr txBox="1"/>
          <p:nvPr/>
        </p:nvSpPr>
        <p:spPr>
          <a:xfrm>
            <a:off x="1926125" y="2552710"/>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Security</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grpSp>
        <p:nvGrpSpPr>
          <p:cNvPr id="138" name="Group 137"/>
          <p:cNvGrpSpPr/>
          <p:nvPr/>
        </p:nvGrpSpPr>
        <p:grpSpPr>
          <a:xfrm>
            <a:off x="4544751" y="2439589"/>
            <a:ext cx="5148429" cy="554672"/>
            <a:chOff x="3384122" y="2600563"/>
            <a:chExt cx="5148429" cy="554672"/>
          </a:xfrm>
        </p:grpSpPr>
        <p:sp>
          <p:nvSpPr>
            <p:cNvPr id="139" name="Rounded Rectangle 138"/>
            <p:cNvSpPr/>
            <p:nvPr/>
          </p:nvSpPr>
          <p:spPr bwMode="auto">
            <a:xfrm>
              <a:off x="6001572" y="2600563"/>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Claims-Based Identity</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40" name="Rounded Rectangle 139"/>
            <p:cNvSpPr/>
            <p:nvPr/>
          </p:nvSpPr>
          <p:spPr bwMode="auto">
            <a:xfrm>
              <a:off x="7303792" y="2600563"/>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Federated Identities</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41" name="Rounded Rectangle 140"/>
            <p:cNvSpPr/>
            <p:nvPr/>
          </p:nvSpPr>
          <p:spPr bwMode="auto">
            <a:xfrm>
              <a:off x="3384122" y="2600563"/>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Secure Token Service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42" name="Rounded Rectangle 141"/>
            <p:cNvSpPr/>
            <p:nvPr/>
          </p:nvSpPr>
          <p:spPr bwMode="auto">
            <a:xfrm>
              <a:off x="4693566" y="2600563"/>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Declarative Policies</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grpSp>
      <p:sp>
        <p:nvSpPr>
          <p:cNvPr id="143" name="Rounded Rectangle 142"/>
          <p:cNvSpPr/>
          <p:nvPr/>
        </p:nvSpPr>
        <p:spPr bwMode="auto">
          <a:xfrm>
            <a:off x="1907467" y="990600"/>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144" name="TextBox 143"/>
          <p:cNvSpPr txBox="1"/>
          <p:nvPr/>
        </p:nvSpPr>
        <p:spPr>
          <a:xfrm>
            <a:off x="1922970" y="1140678"/>
            <a:ext cx="2399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Marketplace</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grpSp>
        <p:nvGrpSpPr>
          <p:cNvPr id="145" name="Group 144"/>
          <p:cNvGrpSpPr/>
          <p:nvPr/>
        </p:nvGrpSpPr>
        <p:grpSpPr>
          <a:xfrm>
            <a:off x="7162201" y="1027557"/>
            <a:ext cx="2530979" cy="554672"/>
            <a:chOff x="6001572" y="1188531"/>
            <a:chExt cx="2530979" cy="554672"/>
          </a:xfrm>
        </p:grpSpPr>
        <p:sp>
          <p:nvSpPr>
            <p:cNvPr id="146" name="Rounded Rectangle 145"/>
            <p:cNvSpPr/>
            <p:nvPr/>
          </p:nvSpPr>
          <p:spPr bwMode="auto">
            <a:xfrm>
              <a:off x="6001572" y="1188531"/>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Application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Marketplace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47" name="Rounded Rectangle 146"/>
            <p:cNvSpPr/>
            <p:nvPr/>
          </p:nvSpPr>
          <p:spPr bwMode="auto">
            <a:xfrm>
              <a:off x="7303792" y="1188531"/>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Information Marketplace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grpSp>
      <p:sp>
        <p:nvSpPr>
          <p:cNvPr id="148" name="Rounded Rectangle 147"/>
          <p:cNvSpPr/>
          <p:nvPr/>
        </p:nvSpPr>
        <p:spPr bwMode="auto">
          <a:xfrm>
            <a:off x="1907467" y="1696616"/>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149" name="TextBox 148"/>
          <p:cNvSpPr txBox="1"/>
          <p:nvPr/>
        </p:nvSpPr>
        <p:spPr>
          <a:xfrm>
            <a:off x="1926125" y="1846694"/>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Frameworks</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grpSp>
        <p:nvGrpSpPr>
          <p:cNvPr id="150" name="Group 149"/>
          <p:cNvGrpSpPr/>
          <p:nvPr/>
        </p:nvGrpSpPr>
        <p:grpSpPr>
          <a:xfrm>
            <a:off x="5856384" y="1733573"/>
            <a:ext cx="3838986" cy="554672"/>
            <a:chOff x="4693565" y="1894547"/>
            <a:chExt cx="3838986" cy="554672"/>
          </a:xfrm>
        </p:grpSpPr>
        <p:sp>
          <p:nvSpPr>
            <p:cNvPr id="151" name="Rounded Rectangle 150"/>
            <p:cNvSpPr/>
            <p:nvPr/>
          </p:nvSpPr>
          <p:spPr bwMode="auto">
            <a:xfrm>
              <a:off x="6001572" y="1894547"/>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Workflow Hosting</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52" name="Rounded Rectangle 151"/>
            <p:cNvSpPr/>
            <p:nvPr/>
          </p:nvSpPr>
          <p:spPr bwMode="auto">
            <a:xfrm>
              <a:off x="7303792" y="1894547"/>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Distributed Cache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53" name="Rounded Rectangle 152"/>
            <p:cNvSpPr/>
            <p:nvPr/>
          </p:nvSpPr>
          <p:spPr bwMode="auto">
            <a:xfrm>
              <a:off x="4693565" y="1894547"/>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Services Hosting</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grpSp>
      <p:sp>
        <p:nvSpPr>
          <p:cNvPr id="154" name="Rounded Rectangle 153"/>
          <p:cNvSpPr/>
          <p:nvPr/>
        </p:nvSpPr>
        <p:spPr bwMode="auto">
          <a:xfrm>
            <a:off x="1907471" y="4496826"/>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155" name="TextBox 154"/>
          <p:cNvSpPr txBox="1"/>
          <p:nvPr/>
        </p:nvSpPr>
        <p:spPr>
          <a:xfrm>
            <a:off x="1926129" y="4646903"/>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Compute</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grpSp>
        <p:nvGrpSpPr>
          <p:cNvPr id="156" name="Group 155"/>
          <p:cNvGrpSpPr/>
          <p:nvPr/>
        </p:nvGrpSpPr>
        <p:grpSpPr>
          <a:xfrm>
            <a:off x="3864020" y="4191000"/>
            <a:ext cx="5671494" cy="976545"/>
            <a:chOff x="2626850" y="4539022"/>
            <a:chExt cx="5671494" cy="976545"/>
          </a:xfrm>
        </p:grpSpPr>
        <p:pic>
          <p:nvPicPr>
            <p:cNvPr id="157" name="Picture 1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725" y="4539022"/>
              <a:ext cx="523875" cy="976545"/>
            </a:xfrm>
            <a:prstGeom prst="rect">
              <a:avLst/>
            </a:prstGeom>
          </p:spPr>
        </p:pic>
        <p:pic>
          <p:nvPicPr>
            <p:cNvPr id="158" name="Picture 15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26850" y="5005139"/>
              <a:ext cx="1183150" cy="383428"/>
            </a:xfrm>
            <a:prstGeom prst="rect">
              <a:avLst/>
            </a:prstGeom>
            <a:noFill/>
          </p:spPr>
        </p:pic>
        <p:pic>
          <p:nvPicPr>
            <p:cNvPr id="159" name="Picture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8375" y="5029200"/>
              <a:ext cx="745634" cy="387078"/>
            </a:xfrm>
            <a:prstGeom prst="rect">
              <a:avLst/>
            </a:prstGeom>
          </p:spPr>
        </p:pic>
        <p:pic>
          <p:nvPicPr>
            <p:cNvPr id="160" name="Picture 15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467225" y="4933950"/>
              <a:ext cx="431843" cy="206017"/>
            </a:xfrm>
            <a:prstGeom prst="rect">
              <a:avLst/>
            </a:prstGeom>
          </p:spPr>
        </p:pic>
        <p:pic>
          <p:nvPicPr>
            <p:cNvPr id="161" name="Picture 16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86400" y="5197087"/>
              <a:ext cx="476610" cy="298838"/>
            </a:xfrm>
            <a:prstGeom prst="rect">
              <a:avLst/>
            </a:prstGeom>
          </p:spPr>
        </p:pic>
        <p:sp>
          <p:nvSpPr>
            <p:cNvPr id="162" name="TextBox 161"/>
            <p:cNvSpPr txBox="1"/>
            <p:nvPr/>
          </p:nvSpPr>
          <p:spPr>
            <a:xfrm>
              <a:off x="6873714" y="4966702"/>
              <a:ext cx="548227"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300"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 / C++</a:t>
              </a:r>
            </a:p>
          </p:txBody>
        </p:sp>
        <p:sp>
          <p:nvSpPr>
            <p:cNvPr id="163" name="TextBox 162"/>
            <p:cNvSpPr txBox="1"/>
            <p:nvPr/>
          </p:nvSpPr>
          <p:spPr>
            <a:xfrm>
              <a:off x="7201709" y="5187715"/>
              <a:ext cx="383118"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150"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Win32</a:t>
              </a:r>
            </a:p>
          </p:txBody>
        </p:sp>
        <p:pic>
          <p:nvPicPr>
            <p:cNvPr id="164" name="Picture 2" descr="http://windows7hacker.com/wp-content/uploads/images/3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4775" y="4900195"/>
              <a:ext cx="534946" cy="534946"/>
            </a:xfrm>
            <a:prstGeom prst="rect">
              <a:avLst/>
            </a:prstGeom>
            <a:noFill/>
            <a:extLst>
              <a:ext uri="{909E8E84-426E-40DD-AFC4-6F175D3DCCD1}">
                <a14:hiddenFill xmlns:a14="http://schemas.microsoft.com/office/drawing/2010/main">
                  <a:solidFill>
                    <a:srgbClr val="FFFFFF"/>
                  </a:solidFill>
                </a14:hiddenFill>
              </a:ext>
            </a:extLst>
          </p:spPr>
        </p:pic>
        <p:sp>
          <p:nvSpPr>
            <p:cNvPr id="165" name="TextBox 164"/>
            <p:cNvSpPr txBox="1"/>
            <p:nvPr/>
          </p:nvSpPr>
          <p:spPr>
            <a:xfrm>
              <a:off x="8054688" y="5278179"/>
              <a:ext cx="24365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150"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VHD</a:t>
              </a:r>
            </a:p>
          </p:txBody>
        </p:sp>
        <p:grpSp>
          <p:nvGrpSpPr>
            <p:cNvPr id="166" name="Group 165"/>
            <p:cNvGrpSpPr>
              <a:grpSpLocks noChangeAspect="1"/>
            </p:cNvGrpSpPr>
            <p:nvPr/>
          </p:nvGrpSpPr>
          <p:grpSpPr>
            <a:xfrm>
              <a:off x="4572000" y="5231891"/>
              <a:ext cx="822329" cy="197359"/>
              <a:chOff x="5777525" y="657050"/>
              <a:chExt cx="2048286" cy="491589"/>
            </a:xfrm>
          </p:grpSpPr>
          <p:pic>
            <p:nvPicPr>
              <p:cNvPr id="169" name="Picture 2" descr="Official Python Logo">
                <a:hlinkClick r:id="rId8" tooltip="Official Python Logo"/>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777525" y="657050"/>
                <a:ext cx="2048286" cy="491589"/>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2" descr="Official Python Logo">
                <a:hlinkClick r:id="rId8" tooltip="Official Python Logo"/>
              </p:cNvPr>
              <p:cNvPicPr>
                <a:picLocks noChangeAspect="1" noChangeArrowheads="1"/>
              </p:cNvPicPr>
              <p:nvPr/>
            </p:nvPicPr>
            <p:blipFill rotWithShape="1">
              <a:blip r:embed="rId11" cstate="print">
                <a:biLevel thresh="25000"/>
                <a:extLst>
                  <a:ext uri="{28A0092B-C50C-407E-A947-70E740481C1C}">
                    <a14:useLocalDpi xmlns:a14="http://schemas.microsoft.com/office/drawing/2010/main" val="0"/>
                  </a:ext>
                </a:extLst>
              </a:blip>
              <a:srcRect/>
              <a:stretch/>
            </p:blipFill>
            <p:spPr bwMode="auto">
              <a:xfrm>
                <a:off x="6338222" y="657050"/>
                <a:ext cx="1487589" cy="491589"/>
              </a:xfrm>
              <a:prstGeom prst="rect">
                <a:avLst/>
              </a:prstGeom>
              <a:noFill/>
              <a:extLst>
                <a:ext uri="{909E8E84-426E-40DD-AFC4-6F175D3DCCD1}">
                  <a14:hiddenFill xmlns:a14="http://schemas.microsoft.com/office/drawing/2010/main">
                    <a:solidFill>
                      <a:srgbClr val="FFFFFF"/>
                    </a:solidFill>
                  </a14:hiddenFill>
                </a:ext>
              </a:extLst>
            </p:spPr>
          </p:pic>
        </p:grpSp>
        <p:pic>
          <p:nvPicPr>
            <p:cNvPr id="167" name="Picture 4" descr="http://besthostingtop10.com/temp/articles/ruby-scripting-languag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74820" y="4872324"/>
              <a:ext cx="287780" cy="323752"/>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8" descr="Apache Tomcat Logo">
              <a:hlinkClick r:id="rId13" tooltip="Apache Tomcat Logo"/>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4904601"/>
              <a:ext cx="390139" cy="276999"/>
            </a:xfrm>
            <a:prstGeom prst="rect">
              <a:avLst/>
            </a:prstGeom>
            <a:noFill/>
            <a:extLst>
              <a:ext uri="{909E8E84-426E-40DD-AFC4-6F175D3DCCD1}">
                <a14:hiddenFill xmlns:a14="http://schemas.microsoft.com/office/drawing/2010/main">
                  <a:solidFill>
                    <a:srgbClr val="FFFFFF"/>
                  </a:solidFill>
                </a14:hiddenFill>
              </a:ext>
            </a:extLst>
          </p:spPr>
        </p:pic>
      </p:grpSp>
      <p:sp>
        <p:nvSpPr>
          <p:cNvPr id="172" name="Rounded Rectangle 171"/>
          <p:cNvSpPr/>
          <p:nvPr/>
        </p:nvSpPr>
        <p:spPr bwMode="auto">
          <a:xfrm>
            <a:off x="1907471" y="5903347"/>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173" name="Rounded Rectangle 172"/>
          <p:cNvSpPr/>
          <p:nvPr/>
        </p:nvSpPr>
        <p:spPr bwMode="auto">
          <a:xfrm>
            <a:off x="8466611" y="5950909"/>
            <a:ext cx="1228759" cy="554672"/>
          </a:xfrm>
          <a:prstGeom prst="roundRect">
            <a:avLst>
              <a:gd name="adj" fmla="val 17725"/>
            </a:avLst>
          </a:prstGeom>
          <a:gradFill flip="none" rotWithShape="1">
            <a:gsLst>
              <a:gs pos="8000">
                <a:srgbClr val="EEECE1">
                  <a:alpha val="0"/>
                </a:srgbClr>
              </a:gs>
              <a:gs pos="0">
                <a:sysClr val="windowText" lastClr="000000"/>
              </a:gs>
              <a:gs pos="50000">
                <a:sysClr val="window" lastClr="FFFFFF">
                  <a:alpha val="9000"/>
                </a:sysClr>
              </a:gs>
              <a:gs pos="86000">
                <a:srgbClr val="000000">
                  <a:alpha val="0"/>
                </a:srgbClr>
              </a:gs>
              <a:gs pos="100000">
                <a:sysClr val="window" lastClr="FFFFFF">
                  <a:alpha val="55000"/>
                </a:sysClr>
              </a:gs>
            </a:gsLst>
            <a:lin ang="5400000" scaled="0"/>
            <a:tileRect/>
          </a:gradFill>
          <a:ln w="12700" cap="flat" cmpd="sng" algn="ctr">
            <a:gradFill flip="none" rotWithShape="1">
              <a:gsLst>
                <a:gs pos="0">
                  <a:srgbClr val="FFFFFF"/>
                </a:gs>
                <a:gs pos="50000">
                  <a:srgbClr val="FFFFFF">
                    <a:alpha val="49000"/>
                  </a:srgbClr>
                </a:gs>
                <a:gs pos="100000">
                  <a:srgbClr val="4F81BD">
                    <a:tint val="23500"/>
                    <a:satMod val="160000"/>
                    <a:alpha val="0"/>
                  </a:srgbClr>
                </a:gs>
              </a:gsLst>
              <a:lin ang="5400000" scaled="0"/>
              <a:tileRect/>
            </a:gra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On-Premises Bridging</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174" name="TextBox 173"/>
          <p:cNvSpPr txBox="1"/>
          <p:nvPr/>
        </p:nvSpPr>
        <p:spPr>
          <a:xfrm>
            <a:off x="1922970" y="6031468"/>
            <a:ext cx="190977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Networking</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148630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anim calcmode="lin" valueType="num">
                                      <p:cBhvr>
                                        <p:cTn id="8" dur="500" fill="hold"/>
                                        <p:tgtEl>
                                          <p:spTgt spid="173"/>
                                        </p:tgtEl>
                                        <p:attrNameLst>
                                          <p:attrName>ppt_x</p:attrName>
                                        </p:attrNameLst>
                                      </p:cBhvr>
                                      <p:tavLst>
                                        <p:tav tm="0">
                                          <p:val>
                                            <p:strVal val="#ppt_x"/>
                                          </p:val>
                                        </p:tav>
                                        <p:tav tm="100000">
                                          <p:val>
                                            <p:strVal val="#ppt_x"/>
                                          </p:val>
                                        </p:tav>
                                      </p:tavLst>
                                    </p:anim>
                                    <p:anim calcmode="lin" valueType="num">
                                      <p:cBhvr>
                                        <p:cTn id="9" dur="5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anim calcmode="lin" valueType="num">
                                      <p:cBhvr>
                                        <p:cTn id="15" dur="500" fill="hold"/>
                                        <p:tgtEl>
                                          <p:spTgt spid="61"/>
                                        </p:tgtEl>
                                        <p:attrNameLst>
                                          <p:attrName>ppt_x</p:attrName>
                                        </p:attrNameLst>
                                      </p:cBhvr>
                                      <p:tavLst>
                                        <p:tav tm="0">
                                          <p:val>
                                            <p:strVal val="#ppt_x"/>
                                          </p:val>
                                        </p:tav>
                                        <p:tav tm="100000">
                                          <p:val>
                                            <p:strVal val="#ppt_x"/>
                                          </p:val>
                                        </p:tav>
                                      </p:tavLst>
                                    </p:anim>
                                    <p:anim calcmode="lin" valueType="num">
                                      <p:cBhvr>
                                        <p:cTn id="16"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fade">
                                      <p:cBhvr>
                                        <p:cTn id="21" dur="500"/>
                                        <p:tgtEl>
                                          <p:spTgt spid="156"/>
                                        </p:tgtEl>
                                      </p:cBhvr>
                                    </p:animEffect>
                                    <p:anim calcmode="lin" valueType="num">
                                      <p:cBhvr>
                                        <p:cTn id="22" dur="500" fill="hold"/>
                                        <p:tgtEl>
                                          <p:spTgt spid="156"/>
                                        </p:tgtEl>
                                        <p:attrNameLst>
                                          <p:attrName>ppt_x</p:attrName>
                                        </p:attrNameLst>
                                      </p:cBhvr>
                                      <p:tavLst>
                                        <p:tav tm="0">
                                          <p:val>
                                            <p:strVal val="#ppt_x"/>
                                          </p:val>
                                        </p:tav>
                                        <p:tav tm="100000">
                                          <p:val>
                                            <p:strVal val="#ppt_x"/>
                                          </p:val>
                                        </p:tav>
                                      </p:tavLst>
                                    </p:anim>
                                    <p:anim calcmode="lin" valueType="num">
                                      <p:cBhvr>
                                        <p:cTn id="23" dur="5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500"/>
                                        <p:tgtEl>
                                          <p:spTgt spid="125"/>
                                        </p:tgtEl>
                                      </p:cBhvr>
                                    </p:animEffect>
                                    <p:anim calcmode="lin" valueType="num">
                                      <p:cBhvr>
                                        <p:cTn id="29" dur="500" fill="hold"/>
                                        <p:tgtEl>
                                          <p:spTgt spid="125"/>
                                        </p:tgtEl>
                                        <p:attrNameLst>
                                          <p:attrName>ppt_x</p:attrName>
                                        </p:attrNameLst>
                                      </p:cBhvr>
                                      <p:tavLst>
                                        <p:tav tm="0">
                                          <p:val>
                                            <p:strVal val="#ppt_x"/>
                                          </p:val>
                                        </p:tav>
                                        <p:tav tm="100000">
                                          <p:val>
                                            <p:strVal val="#ppt_x"/>
                                          </p:val>
                                        </p:tav>
                                      </p:tavLst>
                                    </p:anim>
                                    <p:anim calcmode="lin" valueType="num">
                                      <p:cBhvr>
                                        <p:cTn id="30" dur="5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500"/>
                                        <p:tgtEl>
                                          <p:spTgt spid="132"/>
                                        </p:tgtEl>
                                      </p:cBhvr>
                                    </p:animEffect>
                                    <p:anim calcmode="lin" valueType="num">
                                      <p:cBhvr>
                                        <p:cTn id="36" dur="500" fill="hold"/>
                                        <p:tgtEl>
                                          <p:spTgt spid="132"/>
                                        </p:tgtEl>
                                        <p:attrNameLst>
                                          <p:attrName>ppt_x</p:attrName>
                                        </p:attrNameLst>
                                      </p:cBhvr>
                                      <p:tavLst>
                                        <p:tav tm="0">
                                          <p:val>
                                            <p:strVal val="#ppt_x"/>
                                          </p:val>
                                        </p:tav>
                                        <p:tav tm="100000">
                                          <p:val>
                                            <p:strVal val="#ppt_x"/>
                                          </p:val>
                                        </p:tav>
                                      </p:tavLst>
                                    </p:anim>
                                    <p:anim calcmode="lin" valueType="num">
                                      <p:cBhvr>
                                        <p:cTn id="37"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fade">
                                      <p:cBhvr>
                                        <p:cTn id="42" dur="500"/>
                                        <p:tgtEl>
                                          <p:spTgt spid="138"/>
                                        </p:tgtEl>
                                      </p:cBhvr>
                                    </p:animEffect>
                                    <p:anim calcmode="lin" valueType="num">
                                      <p:cBhvr>
                                        <p:cTn id="43" dur="500" fill="hold"/>
                                        <p:tgtEl>
                                          <p:spTgt spid="138"/>
                                        </p:tgtEl>
                                        <p:attrNameLst>
                                          <p:attrName>ppt_x</p:attrName>
                                        </p:attrNameLst>
                                      </p:cBhvr>
                                      <p:tavLst>
                                        <p:tav tm="0">
                                          <p:val>
                                            <p:strVal val="#ppt_x"/>
                                          </p:val>
                                        </p:tav>
                                        <p:tav tm="100000">
                                          <p:val>
                                            <p:strVal val="#ppt_x"/>
                                          </p:val>
                                        </p:tav>
                                      </p:tavLst>
                                    </p:anim>
                                    <p:anim calcmode="lin" valueType="num">
                                      <p:cBhvr>
                                        <p:cTn id="44"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fade">
                                      <p:cBhvr>
                                        <p:cTn id="49" dur="500"/>
                                        <p:tgtEl>
                                          <p:spTgt spid="150"/>
                                        </p:tgtEl>
                                      </p:cBhvr>
                                    </p:animEffect>
                                    <p:anim calcmode="lin" valueType="num">
                                      <p:cBhvr>
                                        <p:cTn id="50" dur="500" fill="hold"/>
                                        <p:tgtEl>
                                          <p:spTgt spid="150"/>
                                        </p:tgtEl>
                                        <p:attrNameLst>
                                          <p:attrName>ppt_x</p:attrName>
                                        </p:attrNameLst>
                                      </p:cBhvr>
                                      <p:tavLst>
                                        <p:tav tm="0">
                                          <p:val>
                                            <p:strVal val="#ppt_x"/>
                                          </p:val>
                                        </p:tav>
                                        <p:tav tm="100000">
                                          <p:val>
                                            <p:strVal val="#ppt_x"/>
                                          </p:val>
                                        </p:tav>
                                      </p:tavLst>
                                    </p:anim>
                                    <p:anim calcmode="lin" valueType="num">
                                      <p:cBhvr>
                                        <p:cTn id="51" dur="5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5"/>
                                        </p:tgtEl>
                                        <p:attrNameLst>
                                          <p:attrName>style.visibility</p:attrName>
                                        </p:attrNameLst>
                                      </p:cBhvr>
                                      <p:to>
                                        <p:strVal val="visible"/>
                                      </p:to>
                                    </p:set>
                                    <p:animEffect transition="in" filter="fade">
                                      <p:cBhvr>
                                        <p:cTn id="56" dur="500"/>
                                        <p:tgtEl>
                                          <p:spTgt spid="145"/>
                                        </p:tgtEl>
                                      </p:cBhvr>
                                    </p:animEffect>
                                    <p:anim calcmode="lin" valueType="num">
                                      <p:cBhvr>
                                        <p:cTn id="57" dur="500" fill="hold"/>
                                        <p:tgtEl>
                                          <p:spTgt spid="145"/>
                                        </p:tgtEl>
                                        <p:attrNameLst>
                                          <p:attrName>ppt_x</p:attrName>
                                        </p:attrNameLst>
                                      </p:cBhvr>
                                      <p:tavLst>
                                        <p:tav tm="0">
                                          <p:val>
                                            <p:strVal val="#ppt_x"/>
                                          </p:val>
                                        </p:tav>
                                        <p:tav tm="100000">
                                          <p:val>
                                            <p:strVal val="#ppt_x"/>
                                          </p:val>
                                        </p:tav>
                                      </p:tavLst>
                                    </p:anim>
                                    <p:anim calcmode="lin" valueType="num">
                                      <p:cBhvr>
                                        <p:cTn id="58"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Platform as a Service</a:t>
            </a:r>
            <a:endParaRPr lang="en-US" dirty="0"/>
          </a:p>
        </p:txBody>
      </p:sp>
      <p:sp>
        <p:nvSpPr>
          <p:cNvPr id="63" name="Rounded Rectangle 62"/>
          <p:cNvSpPr/>
          <p:nvPr/>
        </p:nvSpPr>
        <p:spPr bwMode="auto">
          <a:xfrm>
            <a:off x="1907471" y="4496827"/>
            <a:ext cx="7862254" cy="2027798"/>
          </a:xfrm>
          <a:prstGeom prst="roundRect">
            <a:avLst>
              <a:gd name="adj" fmla="val 6271"/>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64" name="Rounded Rectangle 63"/>
          <p:cNvSpPr/>
          <p:nvPr/>
        </p:nvSpPr>
        <p:spPr bwMode="auto">
          <a:xfrm>
            <a:off x="1907467" y="1696616"/>
            <a:ext cx="7862254" cy="2025064"/>
          </a:xfrm>
          <a:prstGeom prst="roundRect">
            <a:avLst>
              <a:gd name="adj" fmla="val 4438"/>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65" name="TextBox 64"/>
          <p:cNvSpPr txBox="1"/>
          <p:nvPr/>
        </p:nvSpPr>
        <p:spPr>
          <a:xfrm>
            <a:off x="1926129" y="4646903"/>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Compute</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66" name="TextBox 65"/>
          <p:cNvSpPr txBox="1"/>
          <p:nvPr/>
        </p:nvSpPr>
        <p:spPr>
          <a:xfrm>
            <a:off x="1935460" y="5345668"/>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Storage</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67" name="Rounded Rectangle 66"/>
          <p:cNvSpPr/>
          <p:nvPr/>
        </p:nvSpPr>
        <p:spPr bwMode="auto">
          <a:xfrm>
            <a:off x="1907471" y="3799110"/>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68" name="TextBox 67"/>
          <p:cNvSpPr txBox="1"/>
          <p:nvPr/>
        </p:nvSpPr>
        <p:spPr>
          <a:xfrm>
            <a:off x="1926129" y="3949188"/>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Data</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69" name="Rounded Rectangle 68"/>
          <p:cNvSpPr/>
          <p:nvPr/>
        </p:nvSpPr>
        <p:spPr bwMode="auto">
          <a:xfrm>
            <a:off x="3218370" y="3836067"/>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Relational Database</a:t>
            </a:r>
            <a:endPar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70" name="TextBox 69"/>
          <p:cNvSpPr txBox="1"/>
          <p:nvPr/>
        </p:nvSpPr>
        <p:spPr>
          <a:xfrm>
            <a:off x="1926129" y="3243172"/>
            <a:ext cx="17204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Integration</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71" name="TextBox 70"/>
          <p:cNvSpPr txBox="1"/>
          <p:nvPr/>
        </p:nvSpPr>
        <p:spPr>
          <a:xfrm>
            <a:off x="1926125" y="2552710"/>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Security</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72" name="Rounded Rectangle 71"/>
          <p:cNvSpPr/>
          <p:nvPr/>
        </p:nvSpPr>
        <p:spPr bwMode="auto">
          <a:xfrm>
            <a:off x="1907467" y="990600"/>
            <a:ext cx="7862254" cy="628587"/>
          </a:xfrm>
          <a:prstGeom prst="roundRect">
            <a:avLst/>
          </a:prstGeom>
          <a:solidFill>
            <a:srgbClr val="0070C0"/>
          </a:solidFill>
          <a:ln>
            <a:gradFill flip="none" rotWithShape="1">
              <a:gsLst>
                <a:gs pos="0">
                  <a:srgbClr val="1F497D">
                    <a:alpha val="0"/>
                  </a:srgbClr>
                </a:gs>
                <a:gs pos="50000">
                  <a:srgbClr val="1F497D"/>
                </a:gs>
                <a:gs pos="100000">
                  <a:sysClr val="window" lastClr="FFFFFF">
                    <a:alpha val="0"/>
                  </a:sys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rgbClr val="C0504D">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FFFFFF"/>
              </a:solidFill>
              <a:effectLst/>
              <a:uLnTx/>
              <a:uFillTx/>
              <a:latin typeface="Segoe UI Light" pitchFamily="34" charset="0"/>
              <a:ea typeface="Segoe UI" pitchFamily="34" charset="0"/>
              <a:cs typeface="Segoe UI" pitchFamily="34" charset="0"/>
            </a:endParaRPr>
          </a:p>
        </p:txBody>
      </p:sp>
      <p:sp>
        <p:nvSpPr>
          <p:cNvPr id="73" name="TextBox 72"/>
          <p:cNvSpPr txBox="1"/>
          <p:nvPr/>
        </p:nvSpPr>
        <p:spPr>
          <a:xfrm>
            <a:off x="1922970" y="1140678"/>
            <a:ext cx="248345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Marketplace</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74" name="TextBox 73"/>
          <p:cNvSpPr txBox="1"/>
          <p:nvPr/>
        </p:nvSpPr>
        <p:spPr>
          <a:xfrm>
            <a:off x="1926125" y="1846694"/>
            <a:ext cx="15366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Frameworks</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941" y="6142068"/>
            <a:ext cx="2210666" cy="411132"/>
          </a:xfrm>
          <a:prstGeom prst="rect">
            <a:avLst/>
          </a:prstGeom>
        </p:spPr>
      </p:pic>
      <p:pic>
        <p:nvPicPr>
          <p:cNvPr id="76" name="Picture 2" descr="E:\Pictures\Media Bank\SQL-Azure_rgb_r.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946533" y="3880575"/>
            <a:ext cx="1748837" cy="539025"/>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p:nvGrpSpPr>
        <p:grpSpPr>
          <a:xfrm>
            <a:off x="3206246" y="5232916"/>
            <a:ext cx="6468642" cy="554672"/>
            <a:chOff x="2073244" y="5393890"/>
            <a:chExt cx="6468642" cy="554672"/>
          </a:xfrm>
          <a:solidFill>
            <a:srgbClr val="00B0F0"/>
          </a:solidFill>
        </p:grpSpPr>
        <p:sp>
          <p:nvSpPr>
            <p:cNvPr id="78" name="Rounded Rectangle 77"/>
            <p:cNvSpPr/>
            <p:nvPr/>
          </p:nvSpPr>
          <p:spPr bwMode="auto">
            <a:xfrm>
              <a:off x="2073244" y="5393890"/>
              <a:ext cx="1228759" cy="554672"/>
            </a:xfrm>
            <a:prstGeom prst="roundRect">
              <a:avLst>
                <a:gd name="adj" fmla="val 17725"/>
              </a:avLst>
            </a:prstGeom>
            <a:grp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Table Storage</a:t>
              </a:r>
              <a:endPar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79" name="Rounded Rectangle 78"/>
            <p:cNvSpPr/>
            <p:nvPr/>
          </p:nvSpPr>
          <p:spPr bwMode="auto">
            <a:xfrm>
              <a:off x="3392019" y="5393890"/>
              <a:ext cx="1228759" cy="554672"/>
            </a:xfrm>
            <a:prstGeom prst="roundRect">
              <a:avLst>
                <a:gd name="adj" fmla="val 17725"/>
              </a:avLst>
            </a:prstGeom>
            <a:grp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Blob Storage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0" name="Rounded Rectangle 79"/>
            <p:cNvSpPr/>
            <p:nvPr/>
          </p:nvSpPr>
          <p:spPr bwMode="auto">
            <a:xfrm>
              <a:off x="4701463" y="5393890"/>
              <a:ext cx="1228759" cy="554672"/>
            </a:xfrm>
            <a:prstGeom prst="roundRect">
              <a:avLst>
                <a:gd name="adj" fmla="val 17725"/>
              </a:avLst>
            </a:prstGeom>
            <a:grp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Queue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1" name="Rounded Rectangle 80"/>
            <p:cNvSpPr/>
            <p:nvPr/>
          </p:nvSpPr>
          <p:spPr bwMode="auto">
            <a:xfrm>
              <a:off x="6010907" y="5393890"/>
              <a:ext cx="1228759" cy="554672"/>
            </a:xfrm>
            <a:prstGeom prst="roundRect">
              <a:avLst>
                <a:gd name="adj" fmla="val 17725"/>
              </a:avLst>
            </a:prstGeom>
            <a:grp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rPr>
                <a:t>D</a:t>
              </a: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rive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2" name="Rounded Rectangle 81"/>
            <p:cNvSpPr/>
            <p:nvPr/>
          </p:nvSpPr>
          <p:spPr bwMode="auto">
            <a:xfrm>
              <a:off x="7313127" y="5393890"/>
              <a:ext cx="1228759" cy="554672"/>
            </a:xfrm>
            <a:prstGeom prst="roundRect">
              <a:avLst>
                <a:gd name="adj" fmla="val 17725"/>
              </a:avLst>
            </a:prstGeom>
            <a:grp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Content Delivery Network</a:t>
              </a:r>
              <a:endPar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grpSp>
      <p:pic>
        <p:nvPicPr>
          <p:cNvPr id="83" name="Picture 3" descr="C:\Users\dachou\Downloads\Media Bank\WinAzure_AppFabric_h_rgb_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343" y="3117827"/>
            <a:ext cx="2163027" cy="539773"/>
          </a:xfrm>
          <a:prstGeom prst="rect">
            <a:avLst/>
          </a:prstGeom>
          <a:noFill/>
          <a:extLst>
            <a:ext uri="{909E8E84-426E-40DD-AFC4-6F175D3DCCD1}">
              <a14:hiddenFill xmlns:a14="http://schemas.microsoft.com/office/drawing/2010/main">
                <a:solidFill>
                  <a:srgbClr val="FFFFFF"/>
                </a:solidFill>
              </a14:hiddenFill>
            </a:ext>
          </a:extLst>
        </p:spPr>
      </p:pic>
      <p:sp>
        <p:nvSpPr>
          <p:cNvPr id="84" name="Rounded Rectangle 83"/>
          <p:cNvSpPr/>
          <p:nvPr/>
        </p:nvSpPr>
        <p:spPr bwMode="auto">
          <a:xfrm>
            <a:off x="5838388" y="4550728"/>
            <a:ext cx="1228759" cy="554672"/>
          </a:xfrm>
          <a:prstGeom prst="roundRect">
            <a:avLst>
              <a:gd name="adj" fmla="val 17725"/>
            </a:avLst>
          </a:prstGeom>
          <a:noFill/>
          <a:ln w="12700" cap="flat" cmpd="sng" algn="ctr">
            <a:solidFill>
              <a:sysClr val="window" lastClr="FFFFFF">
                <a:lumMod val="85000"/>
              </a:sysClr>
            </a:solidFill>
            <a:prstDash val="dash"/>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VM Role</a:t>
            </a:r>
            <a:endParaRPr kumimoji="0" lang="en-US" sz="1600" b="0" i="1"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pic>
        <p:nvPicPr>
          <p:cNvPr id="85" name="Picture 4" descr="C:\Users\dachou\Downloads\Media Bank\WinAzure_Mktplace_h_rgb_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8579" y="1022234"/>
            <a:ext cx="2163024" cy="53977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1922971" y="6031468"/>
            <a:ext cx="1981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50" normalizeH="0" baseline="0" noProof="0" dirty="0" smtClean="0">
                <a:ln>
                  <a:noFill/>
                </a:ln>
                <a:solidFill>
                  <a:srgbClr val="4F81BD">
                    <a:lumMod val="20000"/>
                    <a:lumOff val="80000"/>
                  </a:srgbClr>
                </a:solidFill>
                <a:effectLst/>
                <a:uLnTx/>
                <a:uFillTx/>
                <a:latin typeface="Segoe UI Light" pitchFamily="34" charset="0"/>
                <a:ea typeface="Segoe UI" pitchFamily="34" charset="0"/>
                <a:cs typeface="Segoe UI" pitchFamily="34" charset="0"/>
              </a:rPr>
              <a:t>Networking</a:t>
            </a:r>
            <a:endParaRPr kumimoji="0" lang="en-US" sz="1800" b="0" i="0" u="none" strike="noStrike" kern="0" cap="none" spc="-50" normalizeH="0" baseline="0" noProof="0" dirty="0">
              <a:ln>
                <a:noFill/>
              </a:ln>
              <a:solidFill>
                <a:srgbClr val="4F81BD">
                  <a:lumMod val="20000"/>
                  <a:lumOff val="80000"/>
                </a:srgbClr>
              </a:solidFill>
              <a:effectLst/>
              <a:uLnTx/>
              <a:uFillTx/>
              <a:latin typeface="Segoe UI Light" pitchFamily="34" charset="0"/>
              <a:ea typeface="Segoe UI" pitchFamily="34" charset="0"/>
              <a:cs typeface="Segoe UI" pitchFamily="34" charset="0"/>
            </a:endParaRPr>
          </a:p>
        </p:txBody>
      </p:sp>
      <p:sp>
        <p:nvSpPr>
          <p:cNvPr id="87" name="Rounded Rectangle 86"/>
          <p:cNvSpPr/>
          <p:nvPr/>
        </p:nvSpPr>
        <p:spPr bwMode="auto">
          <a:xfrm>
            <a:off x="3218370" y="5922328"/>
            <a:ext cx="1228759" cy="554672"/>
          </a:xfrm>
          <a:prstGeom prst="roundRect">
            <a:avLst>
              <a:gd name="adj" fmla="val 17725"/>
            </a:avLst>
          </a:prstGeom>
          <a:noFill/>
          <a:ln w="12700" cap="flat" cmpd="sng" algn="ctr">
            <a:solidFill>
              <a:sysClr val="window" lastClr="FFFFFF">
                <a:lumMod val="85000"/>
              </a:sysClr>
            </a:solidFill>
            <a:prstDash val="dash"/>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Connect</a:t>
            </a:r>
            <a:endParaRPr kumimoji="0" lang="en-US" sz="1600" b="0" i="1"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8" name="Rounded Rectangle 87"/>
          <p:cNvSpPr/>
          <p:nvPr/>
        </p:nvSpPr>
        <p:spPr bwMode="auto">
          <a:xfrm>
            <a:off x="4533982" y="1027557"/>
            <a:ext cx="1228759" cy="554672"/>
          </a:xfrm>
          <a:prstGeom prst="roundRect">
            <a:avLst>
              <a:gd name="adj" fmla="val 17725"/>
            </a:avLst>
          </a:prstGeom>
          <a:noFill/>
          <a:ln w="12700" cap="flat" cmpd="sng" algn="ctr">
            <a:solidFill>
              <a:sysClr val="window" lastClr="FFFFFF">
                <a:lumMod val="85000"/>
              </a:sysClr>
            </a:solidFill>
            <a:prstDash val="dash"/>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Application</a:t>
            </a:r>
            <a:r>
              <a:rPr kumimoji="0" lang="en-US" sz="1600" b="0" i="1"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rPr>
              <a:t>s</a:t>
            </a:r>
            <a:endPar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89" name="Rounded Rectangle 88"/>
          <p:cNvSpPr/>
          <p:nvPr/>
        </p:nvSpPr>
        <p:spPr bwMode="auto">
          <a:xfrm>
            <a:off x="3218370" y="1027557"/>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err="1" smtClean="0">
                <a:ln>
                  <a:noFill/>
                </a:ln>
                <a:solidFill>
                  <a:sysClr val="window" lastClr="FFFFFF"/>
                </a:solidFill>
                <a:effectLst/>
                <a:uLnTx/>
                <a:uFillTx/>
                <a:latin typeface="Segoe UI Light" pitchFamily="34" charset="0"/>
                <a:ea typeface="Segoe UI" pitchFamily="34" charset="0"/>
                <a:cs typeface="Segoe UI" pitchFamily="34" charset="0"/>
              </a:rPr>
              <a:t>DataMarket</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0" name="Rounded Rectangle 89"/>
          <p:cNvSpPr/>
          <p:nvPr/>
        </p:nvSpPr>
        <p:spPr bwMode="auto">
          <a:xfrm>
            <a:off x="3218370" y="2439589"/>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Access Control</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1" name="Rounded Rectangle 90"/>
          <p:cNvSpPr/>
          <p:nvPr/>
        </p:nvSpPr>
        <p:spPr bwMode="auto">
          <a:xfrm>
            <a:off x="3218374" y="3130051"/>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Service Bus</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2" name="Rounded Rectangle 91"/>
          <p:cNvSpPr/>
          <p:nvPr/>
        </p:nvSpPr>
        <p:spPr bwMode="auto">
          <a:xfrm>
            <a:off x="4536172" y="1733573"/>
            <a:ext cx="1228759" cy="554672"/>
          </a:xfrm>
          <a:prstGeom prst="roundRect">
            <a:avLst>
              <a:gd name="adj" fmla="val 17725"/>
            </a:avLst>
          </a:prstGeom>
          <a:noFill/>
          <a:ln w="12700" cap="flat" cmpd="sng" algn="ctr">
            <a:solidFill>
              <a:sysClr val="window" lastClr="FFFFFF">
                <a:lumMod val="85000"/>
              </a:sysClr>
            </a:solidFill>
            <a:prstDash val="dash"/>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Composite App</a:t>
            </a:r>
            <a:endParaRPr kumimoji="0" lang="en-US" sz="1600" b="0" i="1"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3" name="Rounded Rectangle 92"/>
          <p:cNvSpPr/>
          <p:nvPr/>
        </p:nvSpPr>
        <p:spPr bwMode="auto">
          <a:xfrm>
            <a:off x="3220560" y="1733573"/>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Caching</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4" name="Rounded Rectangle 93"/>
          <p:cNvSpPr/>
          <p:nvPr/>
        </p:nvSpPr>
        <p:spPr bwMode="auto">
          <a:xfrm>
            <a:off x="3218370" y="4550728"/>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Web Role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5" name="Rounded Rectangle 94"/>
          <p:cNvSpPr/>
          <p:nvPr/>
        </p:nvSpPr>
        <p:spPr bwMode="auto">
          <a:xfrm>
            <a:off x="4527814" y="4550728"/>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Worker Role</a:t>
            </a:r>
            <a:endParaRPr kumimoji="0" lang="en-US" sz="16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6" name="Rounded Rectangle 95"/>
          <p:cNvSpPr/>
          <p:nvPr/>
        </p:nvSpPr>
        <p:spPr bwMode="auto">
          <a:xfrm>
            <a:off x="5838388" y="3836067"/>
            <a:ext cx="1228759" cy="554672"/>
          </a:xfrm>
          <a:prstGeom prst="roundRect">
            <a:avLst>
              <a:gd name="adj" fmla="val 17725"/>
            </a:avLst>
          </a:prstGeom>
          <a:noFill/>
          <a:ln w="12700" cap="flat" cmpd="sng" algn="ctr">
            <a:solidFill>
              <a:sysClr val="window" lastClr="FFFFFF">
                <a:lumMod val="85000"/>
              </a:sysClr>
            </a:solidFill>
            <a:prstDash val="dash"/>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Reporting</a:t>
            </a:r>
            <a:endParaRPr kumimoji="0" lang="en-US" sz="1600" b="0" i="1"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7" name="Rounded Rectangle 96"/>
          <p:cNvSpPr/>
          <p:nvPr/>
        </p:nvSpPr>
        <p:spPr bwMode="auto">
          <a:xfrm>
            <a:off x="4527814" y="3836067"/>
            <a:ext cx="1228759" cy="554672"/>
          </a:xfrm>
          <a:prstGeom prst="roundRect">
            <a:avLst>
              <a:gd name="adj" fmla="val 17725"/>
            </a:avLst>
          </a:prstGeom>
          <a:solidFill>
            <a:srgbClr val="00B0F0"/>
          </a:solidFill>
          <a:ln w="25400" cap="flat" cmpd="sng" algn="ctr">
            <a:solidFill>
              <a:srgbClr val="4BACC6">
                <a:shade val="50000"/>
              </a:srgbClr>
            </a:solidFill>
            <a:prstDash val="solid"/>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41" normalizeH="0" baseline="0" noProof="0" dirty="0" err="1" smtClean="0">
                <a:ln>
                  <a:noFill/>
                </a:ln>
                <a:solidFill>
                  <a:sysClr val="window" lastClr="FFFFFF"/>
                </a:solidFill>
                <a:effectLst/>
                <a:uLnTx/>
                <a:uFillTx/>
                <a:latin typeface="Segoe UI Light" pitchFamily="34" charset="0"/>
                <a:ea typeface="Segoe UI" pitchFamily="34" charset="0"/>
                <a:cs typeface="Segoe UI" pitchFamily="34" charset="0"/>
              </a:rPr>
              <a:t>DataSync</a:t>
            </a:r>
            <a:endParaRPr kumimoji="0" lang="en-US" sz="1400" b="0" i="0"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8" name="Rounded Rectangle 97"/>
          <p:cNvSpPr/>
          <p:nvPr/>
        </p:nvSpPr>
        <p:spPr bwMode="auto">
          <a:xfrm>
            <a:off x="4527814" y="3124200"/>
            <a:ext cx="1228759" cy="554672"/>
          </a:xfrm>
          <a:prstGeom prst="roundRect">
            <a:avLst>
              <a:gd name="adj" fmla="val 17725"/>
            </a:avLst>
          </a:prstGeom>
          <a:noFill/>
          <a:ln w="12700" cap="flat" cmpd="sng" algn="ctr">
            <a:solidFill>
              <a:sysClr val="window" lastClr="FFFFFF">
                <a:lumMod val="85000"/>
              </a:sysClr>
            </a:solidFill>
            <a:prstDash val="dash"/>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Integration</a:t>
            </a:r>
            <a:endParaRPr kumimoji="0" lang="en-US" sz="1600" b="0" i="1"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
        <p:nvSpPr>
          <p:cNvPr id="99" name="Rounded Rectangle 98"/>
          <p:cNvSpPr/>
          <p:nvPr/>
        </p:nvSpPr>
        <p:spPr bwMode="auto">
          <a:xfrm>
            <a:off x="5838388" y="3124200"/>
            <a:ext cx="1228759" cy="554672"/>
          </a:xfrm>
          <a:prstGeom prst="roundRect">
            <a:avLst>
              <a:gd name="adj" fmla="val 17725"/>
            </a:avLst>
          </a:prstGeom>
          <a:noFill/>
          <a:ln w="12700" cap="flat" cmpd="sng" algn="ctr">
            <a:solidFill>
              <a:sysClr val="window" lastClr="FFFFFF">
                <a:lumMod val="85000"/>
              </a:sysClr>
            </a:solidFill>
            <a:prstDash val="dash"/>
            <a:headEnd type="none" w="med" len="med"/>
            <a:tailEnd type="none" w="med" len="med"/>
          </a:ln>
          <a:effectLst/>
        </p:spPr>
        <p:txBody>
          <a:bodyPr lIns="74097" tIns="37049" rIns="74097" bIns="37049"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Connect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41" normalizeH="0" baseline="0" noProof="0" dirty="0" smtClean="0">
                <a:ln>
                  <a:noFill/>
                </a:ln>
                <a:solidFill>
                  <a:sysClr val="window" lastClr="FFFFFF"/>
                </a:solidFill>
                <a:effectLst/>
                <a:uLnTx/>
                <a:uFillTx/>
                <a:latin typeface="Segoe UI Light" pitchFamily="34" charset="0"/>
                <a:ea typeface="Segoe UI" pitchFamily="34" charset="0"/>
                <a:cs typeface="Segoe UI" pitchFamily="34" charset="0"/>
              </a:rPr>
              <a:t>(BizTalk)</a:t>
            </a:r>
            <a:endParaRPr kumimoji="0" lang="en-US" sz="1600" b="0" i="1" u="none" strike="noStrike" kern="0" cap="none" spc="-41" normalizeH="0" baseline="0" noProof="0" dirty="0">
              <a:ln>
                <a:noFill/>
              </a:ln>
              <a:solidFill>
                <a:sysClr val="window" lastClr="FFFFFF"/>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621448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terms/"/>
    <ds:schemaRef ds:uri="http://purl.org/dc/elements/1.1/"/>
    <ds:schemaRef ds:uri="http://schemas.microsoft.com/office/2006/metadata/properties"/>
    <ds:schemaRef ds:uri="8b529f77-48ab-4581-b468-93f09345b8aa"/>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2295e2e7-0eeb-498e-8716-217bb2ee6ee3"/>
    <ds:schemaRef ds:uri="http://purl.org/dc/dcmityp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2203</TotalTime>
  <Words>4299</Words>
  <Application>Microsoft Office PowerPoint</Application>
  <PresentationFormat>Custom</PresentationFormat>
  <Paragraphs>498</Paragraphs>
  <Slides>32</Slides>
  <Notes>26</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TENA11_BreakoutSession_Template_16x9_Final_05132011</vt:lpstr>
      <vt:lpstr>1_White with Consolas font for code slides</vt:lpstr>
      <vt:lpstr>Combining Public and Private  Clouds into Useful Hybrids</vt:lpstr>
      <vt:lpstr>Focus of This Session</vt:lpstr>
      <vt:lpstr>NIST Definition of Cloud Computing http://www.nist.gov/itl/cloud/upload/cloud-def-v15.pdf</vt:lpstr>
      <vt:lpstr>Private Cloud</vt:lpstr>
      <vt:lpstr>Public Cloud</vt:lpstr>
      <vt:lpstr>Private Cloud vs. Public Cloud</vt:lpstr>
      <vt:lpstr>Cloud Service Models</vt:lpstr>
      <vt:lpstr>Platform as a Service</vt:lpstr>
      <vt:lpstr>Platform as a Service</vt:lpstr>
      <vt:lpstr>Targeting Apps to Public Cloud Platform</vt:lpstr>
      <vt:lpstr>Targeting Apps to Public Cloud Platform</vt:lpstr>
      <vt:lpstr>Hybrid Cloud</vt:lpstr>
      <vt:lpstr>Hybrid Cloud Deployment Workload Patterns</vt:lpstr>
      <vt:lpstr>Zynga’s “Hybrid Cloud” </vt:lpstr>
      <vt:lpstr>Cloud-based DMZ / Perimeter Zone</vt:lpstr>
      <vt:lpstr>High Performance Compute</vt:lpstr>
      <vt:lpstr>Hybrid Cloud Applications Development Principles</vt:lpstr>
      <vt:lpstr>Hybrid Cloud Applications Application Patterns</vt:lpstr>
      <vt:lpstr>Hybrid Enterprise Application</vt:lpstr>
      <vt:lpstr>Integrated Cloud Storage</vt:lpstr>
      <vt:lpstr>Global Data Synchronization</vt:lpstr>
      <vt:lpstr>Composite Applications</vt:lpstr>
      <vt:lpstr>Cloud-based Application Messaging</vt:lpstr>
      <vt:lpstr>Cloud Integration</vt:lpstr>
      <vt:lpstr>Summary</vt:lpstr>
      <vt:lpstr>Next Steps</vt:lpstr>
      <vt:lpstr>ARC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DPR311: Combining Public and Private Clouds into Useful Hybrids</dc:title>
  <dc:subject>Microsoft TechEd North America 2011</dc:subject>
  <dc:creator>David Chou</dc:creator>
  <dc:description>Template Design: Jordan Cayabyab
Formatter: Sylvia Tedjo, Silver Fox Productions
Event Date: May 16-19, 2011
Event Location: Atlanta
Audience Type: Developers, IT Pros</dc:description>
  <cp:lastModifiedBy>Shows</cp:lastModifiedBy>
  <cp:revision>80</cp:revision>
  <cp:lastPrinted>2010-05-11T05:02:34Z</cp:lastPrinted>
  <dcterms:created xsi:type="dcterms:W3CDTF">2011-05-06T05:58:05Z</dcterms:created>
  <dcterms:modified xsi:type="dcterms:W3CDTF">2011-05-17T23:24:56Z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