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3" r:id="rId1"/>
    <p:sldMasterId id="2147483766" r:id="rId2"/>
  </p:sldMasterIdLst>
  <p:notesMasterIdLst>
    <p:notesMasterId r:id="rId56"/>
  </p:notesMasterIdLst>
  <p:handoutMasterIdLst>
    <p:handoutMasterId r:id="rId57"/>
  </p:handoutMasterIdLst>
  <p:sldIdLst>
    <p:sldId id="322" r:id="rId3"/>
    <p:sldId id="336" r:id="rId4"/>
    <p:sldId id="338" r:id="rId5"/>
    <p:sldId id="339" r:id="rId6"/>
    <p:sldId id="340" r:id="rId7"/>
    <p:sldId id="341" r:id="rId8"/>
    <p:sldId id="390" r:id="rId9"/>
    <p:sldId id="344" r:id="rId10"/>
    <p:sldId id="345" r:id="rId11"/>
    <p:sldId id="350" r:id="rId12"/>
    <p:sldId id="351" r:id="rId13"/>
    <p:sldId id="352" r:id="rId14"/>
    <p:sldId id="349" r:id="rId15"/>
    <p:sldId id="360" r:id="rId16"/>
    <p:sldId id="361" r:id="rId17"/>
    <p:sldId id="362" r:id="rId18"/>
    <p:sldId id="363" r:id="rId19"/>
    <p:sldId id="364" r:id="rId20"/>
    <p:sldId id="365" r:id="rId21"/>
    <p:sldId id="366" r:id="rId22"/>
    <p:sldId id="367" r:id="rId23"/>
    <p:sldId id="368" r:id="rId24"/>
    <p:sldId id="369" r:id="rId25"/>
    <p:sldId id="370" r:id="rId26"/>
    <p:sldId id="371" r:id="rId27"/>
    <p:sldId id="372" r:id="rId28"/>
    <p:sldId id="385" r:id="rId29"/>
    <p:sldId id="387" r:id="rId30"/>
    <p:sldId id="373" r:id="rId31"/>
    <p:sldId id="353" r:id="rId32"/>
    <p:sldId id="354" r:id="rId33"/>
    <p:sldId id="356" r:id="rId34"/>
    <p:sldId id="357" r:id="rId35"/>
    <p:sldId id="358" r:id="rId36"/>
    <p:sldId id="359" r:id="rId37"/>
    <p:sldId id="355" r:id="rId38"/>
    <p:sldId id="375" r:id="rId39"/>
    <p:sldId id="376" r:id="rId40"/>
    <p:sldId id="377" r:id="rId41"/>
    <p:sldId id="378" r:id="rId42"/>
    <p:sldId id="379" r:id="rId43"/>
    <p:sldId id="380" r:id="rId44"/>
    <p:sldId id="381" r:id="rId45"/>
    <p:sldId id="382" r:id="rId46"/>
    <p:sldId id="383" r:id="rId47"/>
    <p:sldId id="384" r:id="rId48"/>
    <p:sldId id="389" r:id="rId49"/>
    <p:sldId id="331" r:id="rId50"/>
    <p:sldId id="391" r:id="rId51"/>
    <p:sldId id="392" r:id="rId52"/>
    <p:sldId id="393" r:id="rId53"/>
    <p:sldId id="271" r:id="rId54"/>
    <p:sldId id="319" r:id="rId5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799" autoAdjust="0"/>
    <p:restoredTop sz="95122"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12:35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2617577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11</a:t>
            </a:fld>
            <a:endParaRPr lang="en-US" dirty="0">
              <a:latin typeface="Segoe" pitchFamily="34" charset="0"/>
            </a:endParaRPr>
          </a:p>
        </p:txBody>
      </p:sp>
    </p:spTree>
    <p:extLst>
      <p:ext uri="{BB962C8B-B14F-4D97-AF65-F5344CB8AC3E}">
        <p14:creationId xmlns:p14="http://schemas.microsoft.com/office/powerpoint/2010/main" val="1958368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663891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3551229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3362355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BBFE5FE-73FD-4222-91FB-D29533EE69EB}" type="slidenum">
              <a:rPr lang="en-US" smtClean="0"/>
              <a:pPr>
                <a:defRPr/>
              </a:pPr>
              <a:t>15</a:t>
            </a:fld>
            <a:endParaRPr lang="en-US"/>
          </a:p>
        </p:txBody>
      </p:sp>
    </p:spTree>
    <p:extLst>
      <p:ext uri="{BB962C8B-B14F-4D97-AF65-F5344CB8AC3E}">
        <p14:creationId xmlns:p14="http://schemas.microsoft.com/office/powerpoint/2010/main" val="3011381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2956556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kern="1200" dirty="0">
              <a:solidFill>
                <a:schemeClr val="tx1"/>
              </a:solidFill>
              <a:effectLst/>
              <a:latin typeface="Segoe UI" pitchFamily="34" charset="0"/>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12:35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extLst>
      <p:ext uri="{BB962C8B-B14F-4D97-AF65-F5344CB8AC3E}">
        <p14:creationId xmlns:p14="http://schemas.microsoft.com/office/powerpoint/2010/main" val="3293624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465046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2346239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2201902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4033910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757600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3825622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fontScale="70000" lnSpcReduction="20000"/>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E5146E7-1A77-4DC7-82DB-5B1B9012FF8B}" type="slidenum">
              <a:rPr lang="en-US" smtClean="0"/>
              <a:pPr/>
              <a:t>23</a:t>
            </a:fld>
            <a:endParaRPr lang="en-US"/>
          </a:p>
        </p:txBody>
      </p:sp>
    </p:spTree>
    <p:extLst>
      <p:ext uri="{BB962C8B-B14F-4D97-AF65-F5344CB8AC3E}">
        <p14:creationId xmlns:p14="http://schemas.microsoft.com/office/powerpoint/2010/main" val="2236022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049EC2DB-640B-4BD2-8C7B-51DEE275931C}" type="slidenum">
              <a:rPr lang="en-US" smtClean="0"/>
              <a:pPr/>
              <a:t>26</a:t>
            </a:fld>
            <a:endParaRPr lang="en-US"/>
          </a:p>
        </p:txBody>
      </p:sp>
    </p:spTree>
    <p:extLst>
      <p:ext uri="{BB962C8B-B14F-4D97-AF65-F5344CB8AC3E}">
        <p14:creationId xmlns:p14="http://schemas.microsoft.com/office/powerpoint/2010/main" val="1644797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2814596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kern="1200" dirty="0">
              <a:solidFill>
                <a:schemeClr val="tx1"/>
              </a:solidFill>
              <a:effectLst/>
              <a:latin typeface="Segoe UI" pitchFamily="34" charset="0"/>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12:35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extLst>
      <p:ext uri="{BB962C8B-B14F-4D97-AF65-F5344CB8AC3E}">
        <p14:creationId xmlns:p14="http://schemas.microsoft.com/office/powerpoint/2010/main" val="845802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2245801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2013190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648624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lnSpcReduction="10000"/>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3250555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024194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fontScale="92500" lnSpcReduction="20000"/>
          </a:bodyPr>
          <a:lstStyle/>
          <a:p>
            <a:pPr marL="3971" indent="-105823" defTabSz="914313">
              <a:spcAft>
                <a:spcPts val="333"/>
              </a:spcAft>
              <a:defRPr/>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3452411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836246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34025840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2142830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r>
              <a:rPr lang="en-US" smtClean="0"/>
              <a:t>SMSG Readiness</a:t>
            </a:r>
            <a:endParaRPr lang="en-US" dirty="0"/>
          </a:p>
        </p:txBody>
      </p:sp>
      <p:sp>
        <p:nvSpPr>
          <p:cNvPr id="5" name="Date Placeholder 4"/>
          <p:cNvSpPr>
            <a:spLocks noGrp="1"/>
          </p:cNvSpPr>
          <p:nvPr>
            <p:ph type="dt" idx="11"/>
          </p:nvPr>
        </p:nvSpPr>
        <p:spPr/>
        <p:txBody>
          <a:bodyPr/>
          <a:lstStyle/>
          <a:p>
            <a:fld id="{25310497-67CD-4CD1-827B-B9B8D2E35F46}" type="datetime1">
              <a:rPr lang="en-US" smtClean="0"/>
              <a:pPr/>
              <a:t>5/18/2011</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19039795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363" rtl="0" eaLnBrk="1" fontAlgn="auto" latinLnBrk="0" hangingPunct="1">
              <a:lnSpc>
                <a:spcPct val="90000"/>
              </a:lnSpc>
              <a:spcBef>
                <a:spcPts val="0"/>
              </a:spcBef>
              <a:spcAft>
                <a:spcPts val="333"/>
              </a:spcAft>
              <a:buClrTx/>
              <a:buSzTx/>
              <a:buFont typeface="Arial" pitchFamily="34" charset="0"/>
              <a:buNone/>
              <a:tabLst/>
              <a:defRPr/>
            </a:pPr>
            <a:endParaRPr lang="en-US" dirty="0"/>
          </a:p>
        </p:txBody>
      </p:sp>
      <p:sp>
        <p:nvSpPr>
          <p:cNvPr id="4" name="Header Placeholder 3"/>
          <p:cNvSpPr>
            <a:spLocks noGrp="1"/>
          </p:cNvSpPr>
          <p:nvPr>
            <p:ph type="hdr" sz="quarter" idx="10"/>
          </p:nvPr>
        </p:nvSpPr>
        <p:spPr/>
        <p:txBody>
          <a:bodyPr/>
          <a:lstStyle/>
          <a:p>
            <a:r>
              <a:rPr lang="en-US" smtClean="0"/>
              <a:t>SMSG Readiness</a:t>
            </a:r>
            <a:endParaRPr lang="en-US" dirty="0"/>
          </a:p>
        </p:txBody>
      </p:sp>
      <p:sp>
        <p:nvSpPr>
          <p:cNvPr id="5" name="Date Placeholder 4"/>
          <p:cNvSpPr>
            <a:spLocks noGrp="1"/>
          </p:cNvSpPr>
          <p:nvPr>
            <p:ph type="dt" idx="11"/>
          </p:nvPr>
        </p:nvSpPr>
        <p:spPr/>
        <p:txBody>
          <a:bodyPr/>
          <a:lstStyle/>
          <a:p>
            <a:fld id="{25310497-67CD-4CD1-827B-B9B8D2E35F46}" type="datetime1">
              <a:rPr lang="en-US" smtClean="0"/>
              <a:pPr/>
              <a:t>5/18/2011</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19039795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363" rtl="0" eaLnBrk="1" fontAlgn="auto" latinLnBrk="0" hangingPunct="1">
              <a:lnSpc>
                <a:spcPct val="90000"/>
              </a:lnSpc>
              <a:spcBef>
                <a:spcPts val="0"/>
              </a:spcBef>
              <a:spcAft>
                <a:spcPts val="333"/>
              </a:spcAft>
              <a:buClrTx/>
              <a:buSzTx/>
              <a:buFont typeface="Arial" pitchFamily="34" charset="0"/>
              <a:buNone/>
              <a:tabLst/>
              <a:defRPr/>
            </a:pPr>
            <a:endParaRPr lang="en-US" dirty="0"/>
          </a:p>
        </p:txBody>
      </p:sp>
      <p:sp>
        <p:nvSpPr>
          <p:cNvPr id="4" name="Header Placeholder 3"/>
          <p:cNvSpPr>
            <a:spLocks noGrp="1"/>
          </p:cNvSpPr>
          <p:nvPr>
            <p:ph type="hdr" sz="quarter" idx="10"/>
          </p:nvPr>
        </p:nvSpPr>
        <p:spPr/>
        <p:txBody>
          <a:bodyPr/>
          <a:lstStyle/>
          <a:p>
            <a:r>
              <a:rPr lang="en-US" smtClean="0"/>
              <a:t>SMSG Readiness</a:t>
            </a:r>
            <a:endParaRPr lang="en-US" dirty="0"/>
          </a:p>
        </p:txBody>
      </p:sp>
      <p:sp>
        <p:nvSpPr>
          <p:cNvPr id="5" name="Date Placeholder 4"/>
          <p:cNvSpPr>
            <a:spLocks noGrp="1"/>
          </p:cNvSpPr>
          <p:nvPr>
            <p:ph type="dt" idx="11"/>
          </p:nvPr>
        </p:nvSpPr>
        <p:spPr/>
        <p:txBody>
          <a:bodyPr/>
          <a:lstStyle/>
          <a:p>
            <a:fld id="{25310497-67CD-4CD1-827B-B9B8D2E35F46}" type="datetime1">
              <a:rPr lang="en-US" smtClean="0"/>
              <a:pPr/>
              <a:t>5/18/2011</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19039795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r>
              <a:rPr lang="en-US" smtClean="0"/>
              <a:t>SMSG Readiness</a:t>
            </a:r>
            <a:endParaRPr lang="en-US" dirty="0"/>
          </a:p>
        </p:txBody>
      </p:sp>
      <p:sp>
        <p:nvSpPr>
          <p:cNvPr id="5" name="Date Placeholder 4"/>
          <p:cNvSpPr>
            <a:spLocks noGrp="1"/>
          </p:cNvSpPr>
          <p:nvPr>
            <p:ph type="dt" idx="11"/>
          </p:nvPr>
        </p:nvSpPr>
        <p:spPr/>
        <p:txBody>
          <a:bodyPr/>
          <a:lstStyle/>
          <a:p>
            <a:fld id="{25310497-67CD-4CD1-827B-B9B8D2E35F46}" type="datetime1">
              <a:rPr lang="en-US" smtClean="0"/>
              <a:pPr/>
              <a:t>5/18/2011</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41</a:t>
            </a:fld>
            <a:endParaRPr lang="en-US" dirty="0"/>
          </a:p>
        </p:txBody>
      </p:sp>
    </p:spTree>
    <p:extLst>
      <p:ext uri="{BB962C8B-B14F-4D97-AF65-F5344CB8AC3E}">
        <p14:creationId xmlns:p14="http://schemas.microsoft.com/office/powerpoint/2010/main" val="19039795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B2EB3586-7C3B-4000-A5C0-0421560D3B90}" type="datetime1">
              <a:rPr lang="en-US" smtClean="0"/>
              <a:t>5/18/2011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46</a:t>
            </a:fld>
            <a:endParaRPr lang="en-US" dirty="0"/>
          </a:p>
        </p:txBody>
      </p:sp>
    </p:spTree>
    <p:extLst>
      <p:ext uri="{BB962C8B-B14F-4D97-AF65-F5344CB8AC3E}">
        <p14:creationId xmlns:p14="http://schemas.microsoft.com/office/powerpoint/2010/main" val="40829649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kern="1200" dirty="0">
              <a:solidFill>
                <a:schemeClr val="tx1"/>
              </a:solidFill>
              <a:effectLst/>
              <a:latin typeface="Segoe UI" pitchFamily="34" charset="0"/>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12:35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47</a:t>
            </a:fld>
            <a:endParaRPr lang="en-US" dirty="0"/>
          </a:p>
        </p:txBody>
      </p:sp>
    </p:spTree>
    <p:extLst>
      <p:ext uri="{BB962C8B-B14F-4D97-AF65-F5344CB8AC3E}">
        <p14:creationId xmlns:p14="http://schemas.microsoft.com/office/powerpoint/2010/main" val="845802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118660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12:35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extLst>
      <p:ext uri="{BB962C8B-B14F-4D97-AF65-F5344CB8AC3E}">
        <p14:creationId xmlns:p14="http://schemas.microsoft.com/office/powerpoint/2010/main" val="10277546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12:35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12:35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51</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12:35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12:35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52</a:t>
            </a:fld>
            <a:endParaRPr lang="en-US" dirty="0"/>
          </a:p>
        </p:txBody>
      </p:sp>
    </p:spTree>
    <p:extLst>
      <p:ext uri="{BB962C8B-B14F-4D97-AF65-F5344CB8AC3E}">
        <p14:creationId xmlns:p14="http://schemas.microsoft.com/office/powerpoint/2010/main" val="35615863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53</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101710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1451432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024194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12:35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extLst>
      <p:ext uri="{BB962C8B-B14F-4D97-AF65-F5344CB8AC3E}">
        <p14:creationId xmlns:p14="http://schemas.microsoft.com/office/powerpoint/2010/main" val="2719512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3243354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88898348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6011486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174121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681602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71651025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10276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11224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78385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65372395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697157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8527696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7314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55399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4129903"/>
            <a:ext cx="10360501" cy="27699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441" y="6356353"/>
            <a:ext cx="2844059"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64515" y="6356353"/>
            <a:ext cx="3859795"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5326" y="6356353"/>
            <a:ext cx="2844059" cy="365125"/>
          </a:xfrm>
          <a:prstGeom prst="rect">
            <a:avLst/>
          </a:prstGeom>
        </p:spPr>
        <p:txBody>
          <a:bodyPr/>
          <a:lstStyle>
            <a:lvl1pPr>
              <a:defRPr/>
            </a:lvl1pPr>
          </a:lstStyle>
          <a:p>
            <a:pPr>
              <a:defRPr/>
            </a:pPr>
            <a:fld id="{AC5A22B5-4948-4FE8-8BD7-FB7483864C51}" type="slidenum">
              <a:rPr lang="en-US"/>
              <a:pPr>
                <a:defRPr/>
              </a:pPr>
              <a:t>‹#›</a:t>
            </a:fld>
            <a:endParaRPr lang="en-US"/>
          </a:p>
        </p:txBody>
      </p:sp>
    </p:spTree>
    <p:extLst>
      <p:ext uri="{BB962C8B-B14F-4D97-AF65-F5344CB8AC3E}">
        <p14:creationId xmlns:p14="http://schemas.microsoft.com/office/powerpoint/2010/main" val="4165498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9900405"/>
      </p:ext>
    </p:extLst>
  </p:cSld>
  <p:clrMapOvr>
    <a:masterClrMapping/>
  </p:clrMapOvr>
  <p:transition>
    <p:strips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910334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1869529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35146681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07553791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75738255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2736171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295047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39328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4101488"/>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291965"/>
      </p:ext>
    </p:extLst>
  </p:cSld>
  <p:clrMap bg1="dk1" tx1="lt1" bg2="dk2" tx2="lt2" accent1="accent1" accent2="accent2" accent3="accent3" accent4="accent4" accent5="accent5" accent6="accent6" hlink="hlink" folHlink="folHlink"/>
  <p:sldLayoutIdLst>
    <p:sldLayoutId id="2147483767"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4.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23.wmf"/><Relationship Id="rId5" Type="http://schemas.openxmlformats.org/officeDocument/2006/relationships/image" Target="../media/image22.jpe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13.xml"/><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hyperlink" Target="mailto:rasundar@microsoft.com"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58.png"/><Relationship Id="rId5" Type="http://schemas.openxmlformats.org/officeDocument/2006/relationships/hyperlink" Target="http://www.microsoft.com/learning" TargetMode="External"/><Relationship Id="rId10" Type="http://schemas.openxmlformats.org/officeDocument/2006/relationships/image" Target="../media/image57.emf"/><Relationship Id="rId4" Type="http://schemas.openxmlformats.org/officeDocument/2006/relationships/image" Target="../media/image54.png"/><Relationship Id="rId9" Type="http://schemas.openxmlformats.org/officeDocument/2006/relationships/image" Target="../media/image56.png"/><Relationship Id="rId1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42.xml"/><Relationship Id="rId1" Type="http://schemas.openxmlformats.org/officeDocument/2006/relationships/slideLayout" Target="../slideLayouts/slideLayout14.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511655"/>
            <a:ext cx="10242549" cy="1523497"/>
          </a:xfrm>
        </p:spPr>
        <p:txBody>
          <a:bodyPr/>
          <a:lstStyle/>
          <a:p>
            <a:r>
              <a:rPr lang="en-US" dirty="0"/>
              <a:t>Archiving and Discovery in Microsoft Exchange 2010 SP1 and </a:t>
            </a:r>
            <a:r>
              <a:rPr lang="en-US" dirty="0" smtClean="0"/>
              <a:t/>
            </a:r>
            <a:br>
              <a:rPr lang="en-US" dirty="0" smtClean="0"/>
            </a:br>
            <a:r>
              <a:rPr lang="en-US" dirty="0" smtClean="0"/>
              <a:t>Exchange Online</a:t>
            </a:r>
            <a:endParaRPr lang="en-US" dirty="0"/>
          </a:p>
        </p:txBody>
      </p:sp>
      <p:sp>
        <p:nvSpPr>
          <p:cNvPr id="3" name="Subtitle 2"/>
          <p:cNvSpPr>
            <a:spLocks noGrp="1"/>
          </p:cNvSpPr>
          <p:nvPr>
            <p:ph type="subTitle" idx="1"/>
          </p:nvPr>
        </p:nvSpPr>
        <p:spPr/>
        <p:txBody>
          <a:bodyPr/>
          <a:lstStyle/>
          <a:p>
            <a:r>
              <a:rPr lang="en-US" smtClean="0"/>
              <a:t>Krish Sundaresan</a:t>
            </a:r>
          </a:p>
          <a:p>
            <a:r>
              <a:rPr lang="en-US" smtClean="0"/>
              <a:t>Program Manager</a:t>
            </a:r>
          </a:p>
          <a:p>
            <a:r>
              <a:rPr lang="en-US" smtClean="0"/>
              <a:t>Microsoft Corp</a:t>
            </a:r>
            <a:endParaRPr lang="en-US" dirty="0"/>
          </a:p>
        </p:txBody>
      </p:sp>
      <p:sp>
        <p:nvSpPr>
          <p:cNvPr id="6" name="Text Placeholder 5"/>
          <p:cNvSpPr>
            <a:spLocks noGrp="1"/>
          </p:cNvSpPr>
          <p:nvPr>
            <p:ph type="body" sz="quarter" idx="10"/>
          </p:nvPr>
        </p:nvSpPr>
        <p:spPr/>
        <p:txBody>
          <a:bodyPr/>
          <a:lstStyle/>
          <a:p>
            <a:r>
              <a:rPr lang="en-US" dirty="0" smtClean="0"/>
              <a:t>EXL302</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Archives in Office 365</a:t>
            </a:r>
            <a:endParaRPr lang="en-US" dirty="0"/>
          </a:p>
        </p:txBody>
      </p:sp>
      <p:sp>
        <p:nvSpPr>
          <p:cNvPr id="5" name="Content Placeholder 4"/>
          <p:cNvSpPr>
            <a:spLocks noGrp="1"/>
          </p:cNvSpPr>
          <p:nvPr>
            <p:ph type="body" sz="quarter" idx="10"/>
          </p:nvPr>
        </p:nvSpPr>
        <p:spPr/>
        <p:txBody>
          <a:bodyPr/>
          <a:lstStyle/>
          <a:p>
            <a:r>
              <a:rPr lang="en-US" smtClean="0"/>
              <a:t>Archiving is a per user feature</a:t>
            </a:r>
          </a:p>
          <a:p>
            <a:r>
              <a:rPr lang="en-US" smtClean="0"/>
              <a:t>Two choices</a:t>
            </a:r>
          </a:p>
          <a:p>
            <a:pPr lvl="1"/>
            <a:r>
              <a:rPr lang="en-US" smtClean="0"/>
              <a:t>Primary + Archive in the cloud </a:t>
            </a:r>
          </a:p>
          <a:p>
            <a:pPr lvl="2"/>
            <a:r>
              <a:rPr lang="en-US" smtClean="0"/>
              <a:t>Setup tenant</a:t>
            </a:r>
          </a:p>
          <a:p>
            <a:pPr lvl="2"/>
            <a:r>
              <a:rPr lang="en-US" smtClean="0"/>
              <a:t>Provision archives per-user</a:t>
            </a:r>
          </a:p>
          <a:p>
            <a:pPr lvl="1"/>
            <a:r>
              <a:rPr lang="en-US" smtClean="0"/>
              <a:t>Standalone Archive</a:t>
            </a:r>
          </a:p>
          <a:p>
            <a:pPr lvl="2"/>
            <a:r>
              <a:rPr lang="en-US" smtClean="0"/>
              <a:t>Setup tenant</a:t>
            </a:r>
          </a:p>
          <a:p>
            <a:pPr lvl="2"/>
            <a:r>
              <a:rPr lang="en-US" smtClean="0"/>
              <a:t>Setup Rich Co-Existence between on-prem and tenant</a:t>
            </a:r>
          </a:p>
          <a:p>
            <a:pPr lvl="2"/>
            <a:r>
              <a:rPr lang="en-US" smtClean="0"/>
              <a:t>Provision archives per-user</a:t>
            </a:r>
          </a:p>
          <a:p>
            <a:endParaRPr lang="en-US" smtClean="0"/>
          </a:p>
          <a:p>
            <a:endParaRPr lang="en-US" smtClean="0"/>
          </a:p>
          <a:p>
            <a:pPr lvl="1"/>
            <a:endParaRPr lang="en-US" dirty="0"/>
          </a:p>
        </p:txBody>
      </p:sp>
    </p:spTree>
    <p:extLst>
      <p:ext uri="{BB962C8B-B14F-4D97-AF65-F5344CB8AC3E}">
        <p14:creationId xmlns:p14="http://schemas.microsoft.com/office/powerpoint/2010/main" val="374226206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493667" y="1748201"/>
            <a:ext cx="4367662" cy="254731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Archive Provisioning Experience in Office 365</a:t>
            </a:r>
            <a:endParaRPr lang="en-US" dirty="0"/>
          </a:p>
        </p:txBody>
      </p:sp>
      <p:sp>
        <p:nvSpPr>
          <p:cNvPr id="12" name="Text Placeholder 11"/>
          <p:cNvSpPr>
            <a:spLocks noGrp="1"/>
          </p:cNvSpPr>
          <p:nvPr>
            <p:ph type="body" sz="quarter" idx="4294967295"/>
          </p:nvPr>
        </p:nvSpPr>
        <p:spPr>
          <a:xfrm>
            <a:off x="7212013" y="4846638"/>
            <a:ext cx="4976812" cy="1749425"/>
          </a:xfrm>
        </p:spPr>
        <p:txBody>
          <a:bodyPr/>
          <a:lstStyle/>
          <a:p>
            <a:pPr marL="344488" indent="-344488"/>
            <a:r>
              <a:rPr lang="en-US" sz="1600" dirty="0" smtClean="0"/>
              <a:t>Create cloud archives for local users </a:t>
            </a:r>
          </a:p>
          <a:p>
            <a:pPr marL="344488" indent="-344488"/>
            <a:r>
              <a:rPr lang="en-US" sz="1600" dirty="0" smtClean="0"/>
              <a:t>Requires Exchange Server 2010 SP1 </a:t>
            </a:r>
            <a:r>
              <a:rPr lang="en-US" sz="1600" dirty="0"/>
              <a:t>on-premises</a:t>
            </a:r>
            <a:endParaRPr lang="en-US" sz="1600" dirty="0" smtClean="0"/>
          </a:p>
          <a:p>
            <a:pPr marL="344488" indent="-344488"/>
            <a:r>
              <a:rPr lang="en-US" sz="1600" dirty="0" smtClean="0"/>
              <a:t>Manage the archive using the Exchange Management Console</a:t>
            </a:r>
          </a:p>
          <a:p>
            <a:pPr marL="344488" indent="-344488"/>
            <a:r>
              <a:rPr lang="en-US" sz="1600" dirty="0" smtClean="0"/>
              <a:t>If primary mailbox is later moved to the cloud, archive moves with it</a:t>
            </a:r>
            <a:endParaRPr lang="en-US" sz="1400" dirty="0" smtClean="0"/>
          </a:p>
          <a:p>
            <a:endParaRPr lang="en-US" sz="1600" dirty="0"/>
          </a:p>
        </p:txBody>
      </p:sp>
      <p:sp>
        <p:nvSpPr>
          <p:cNvPr id="5" name="Content Placeholder 2"/>
          <p:cNvSpPr txBox="1">
            <a:spLocks/>
          </p:cNvSpPr>
          <p:nvPr/>
        </p:nvSpPr>
        <p:spPr>
          <a:xfrm>
            <a:off x="6094415" y="1468725"/>
            <a:ext cx="5891263" cy="4800600"/>
          </a:xfrm>
          <a:prstGeom prst="rect">
            <a:avLst/>
          </a:prstGeom>
        </p:spPr>
        <p:txBody>
          <a:bodyPr>
            <a:normAutofit/>
          </a:bodyPr>
          <a:lstStyle>
            <a:lvl1pPr marL="460375" indent="-460375" algn="l" defTabSz="914363" rtl="0" eaLnBrk="1" latinLnBrk="0" hangingPunct="1">
              <a:lnSpc>
                <a:spcPct val="90000"/>
              </a:lnSpc>
              <a:spcBef>
                <a:spcPct val="20000"/>
              </a:spcBef>
              <a:buSzPct val="85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33426" lvl="1" indent="-338138">
              <a:spcAft>
                <a:spcPts val="600"/>
              </a:spcAft>
              <a:buClr>
                <a:srgbClr val="777777"/>
              </a:buClr>
              <a:buSzPct val="130000"/>
              <a:buFont typeface="Arial" pitchFamily="34" charset="0"/>
              <a:buChar char="•"/>
              <a:defRPr/>
            </a:pPr>
            <a:endParaRPr lang="en-US" sz="2000" dirty="0">
              <a:solidFill>
                <a:schemeClr val="tx1"/>
              </a:solidFill>
            </a:endParaRPr>
          </a:p>
        </p:txBody>
      </p:sp>
      <p:sp>
        <p:nvSpPr>
          <p:cNvPr id="6" name="Rounded Rectangle 5"/>
          <p:cNvSpPr/>
          <p:nvPr/>
        </p:nvSpPr>
        <p:spPr>
          <a:xfrm>
            <a:off x="6646027" y="2895090"/>
            <a:ext cx="4062942" cy="730950"/>
          </a:xfrm>
          <a:prstGeom prst="roundRect">
            <a:avLst>
              <a:gd name="adj" fmla="val 9328"/>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TextBox 12"/>
          <p:cNvSpPr txBox="1"/>
          <p:nvPr/>
        </p:nvSpPr>
        <p:spPr>
          <a:xfrm>
            <a:off x="532003" y="1395445"/>
            <a:ext cx="3342582" cy="400110"/>
          </a:xfrm>
          <a:prstGeom prst="rect">
            <a:avLst/>
          </a:prstGeom>
          <a:noFill/>
        </p:spPr>
        <p:txBody>
          <a:bodyPr wrap="none" rtlCol="0">
            <a:spAutoFit/>
          </a:bodyPr>
          <a:lstStyle/>
          <a:p>
            <a:r>
              <a:rPr lang="en-US" sz="2000" dirty="0" smtClean="0"/>
              <a:t>For cloud only deployments</a:t>
            </a:r>
          </a:p>
        </p:txBody>
      </p:sp>
      <p:sp>
        <p:nvSpPr>
          <p:cNvPr id="15" name="TextBox 14"/>
          <p:cNvSpPr txBox="1"/>
          <p:nvPr/>
        </p:nvSpPr>
        <p:spPr>
          <a:xfrm>
            <a:off x="6518619" y="1367282"/>
            <a:ext cx="3094117" cy="400110"/>
          </a:xfrm>
          <a:prstGeom prst="rect">
            <a:avLst/>
          </a:prstGeom>
          <a:noFill/>
        </p:spPr>
        <p:txBody>
          <a:bodyPr wrap="none" rtlCol="0">
            <a:spAutoFit/>
          </a:bodyPr>
          <a:lstStyle/>
          <a:p>
            <a:r>
              <a:rPr lang="en-US" sz="2000" dirty="0" smtClean="0"/>
              <a:t>For all other deployments</a:t>
            </a:r>
          </a:p>
        </p:txBody>
      </p:sp>
      <p:pic>
        <p:nvPicPr>
          <p:cNvPr id="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170" t="9028" r="34385" b="10130"/>
          <a:stretch/>
        </p:blipFill>
        <p:spPr bwMode="auto">
          <a:xfrm>
            <a:off x="812588" y="1773525"/>
            <a:ext cx="3551443" cy="38694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 Placeholder 11"/>
          <p:cNvSpPr txBox="1">
            <a:spLocks/>
          </p:cNvSpPr>
          <p:nvPr/>
        </p:nvSpPr>
        <p:spPr>
          <a:xfrm>
            <a:off x="609441" y="5832060"/>
            <a:ext cx="4469237" cy="935641"/>
          </a:xfrm>
          <a:prstGeom prst="rect">
            <a:avLst/>
          </a:prstGeom>
        </p:spPr>
        <p:txBody>
          <a:bodyPr vert="horz" wrap="square" lIns="0" tIns="0" rIns="0" bIns="0" rtlCol="0">
            <a:spAutoFit/>
          </a:bodyPr>
          <a:lstStyle>
            <a:lvl1pPr marL="457200" indent="-457200" algn="l" defTabSz="914363" rtl="0" eaLnBrk="1" latinLnBrk="0" hangingPunct="1">
              <a:lnSpc>
                <a:spcPct val="90000"/>
              </a:lnSpc>
              <a:spcBef>
                <a:spcPct val="20000"/>
              </a:spcBef>
              <a:buClr>
                <a:srgbClr val="777777"/>
              </a:buClr>
              <a:buSzPct val="130000"/>
              <a:buFont typeface="Arial" pitchFamily="34" charset="0"/>
              <a:buChar char="•"/>
              <a:defRPr sz="3200" kern="1200">
                <a:solidFill>
                  <a:schemeClr val="tx1"/>
                </a:solidFill>
                <a:latin typeface="+mn-lt"/>
                <a:ea typeface="+mn-ea"/>
                <a:cs typeface="+mn-cs"/>
              </a:defRPr>
            </a:lvl1pPr>
            <a:lvl2pPr marL="854075" indent="-396875" algn="l" defTabSz="914363" rtl="0" eaLnBrk="1" latinLnBrk="0" hangingPunct="1">
              <a:lnSpc>
                <a:spcPct val="90000"/>
              </a:lnSpc>
              <a:spcBef>
                <a:spcPct val="20000"/>
              </a:spcBef>
              <a:buClr>
                <a:srgbClr val="777777"/>
              </a:buClr>
              <a:buSzPct val="100000"/>
              <a:buFont typeface="Segoe" pitchFamily="34" charset="0"/>
              <a:buChar char="−"/>
              <a:defRPr lang="en-US" sz="2800" kern="1200" dirty="0" smtClean="0">
                <a:solidFill>
                  <a:schemeClr val="tx1"/>
                </a:solidFill>
                <a:latin typeface="+mn-lt"/>
                <a:ea typeface="+mn-ea"/>
                <a:cs typeface="+mn-cs"/>
              </a:defRPr>
            </a:lvl2pPr>
            <a:lvl3pPr marL="1258888" indent="-404813"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tx1"/>
                </a:solidFill>
                <a:latin typeface="+mn-lt"/>
                <a:ea typeface="+mn-ea"/>
                <a:cs typeface="+mn-cs"/>
              </a:defRPr>
            </a:lvl3pPr>
            <a:lvl4pPr marL="1604963" indent="-346075"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tx1"/>
                </a:solidFill>
                <a:latin typeface="+mn-lt"/>
                <a:ea typeface="+mn-ea"/>
                <a:cs typeface="+mn-cs"/>
              </a:defRPr>
            </a:lvl4pPr>
            <a:lvl5pPr marL="1941513" indent="-336550" algn="l" defTabSz="914363" rtl="0" eaLnBrk="1" latinLnBrk="0" hangingPunct="1">
              <a:lnSpc>
                <a:spcPct val="90000"/>
              </a:lnSpc>
              <a:spcBef>
                <a:spcPct val="20000"/>
              </a:spcBef>
              <a:buClr>
                <a:srgbClr val="777777"/>
              </a:buClr>
              <a:buSzPct val="100000"/>
              <a:buFont typeface="Segoe" pitchFamily="34" charset="0"/>
              <a:buChar char="−"/>
              <a:defRPr lang="en-US" sz="2400" kern="1200" dirty="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4488" indent="-344488"/>
            <a:r>
              <a:rPr lang="en-US" sz="1600" dirty="0" smtClean="0"/>
              <a:t>Easily add archiving capabilities for cloud-based users</a:t>
            </a:r>
          </a:p>
          <a:p>
            <a:pPr marL="344488" indent="-344488"/>
            <a:r>
              <a:rPr lang="en-US" sz="1600" dirty="0" smtClean="0"/>
              <a:t>Manage the archive from the Exchange Control Panel</a:t>
            </a:r>
          </a:p>
        </p:txBody>
      </p:sp>
      <p:sp>
        <p:nvSpPr>
          <p:cNvPr id="18" name="TextBox 9"/>
          <p:cNvSpPr txBox="1"/>
          <p:nvPr/>
        </p:nvSpPr>
        <p:spPr>
          <a:xfrm>
            <a:off x="1929897" y="3010064"/>
            <a:ext cx="3405116" cy="646331"/>
          </a:xfrm>
          <a:prstGeom prst="rect">
            <a:avLst/>
          </a:prstGeom>
          <a:solidFill>
            <a:srgbClr val="FFFFFF">
              <a:lumMod val="95000"/>
              <a:alpha val="75000"/>
            </a:srgbClr>
          </a:solidFill>
          <a:ln>
            <a:noFill/>
          </a:ln>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dirty="0" smtClean="0">
                <a:solidFill>
                  <a:schemeClr val="bg1"/>
                </a:solidFill>
              </a:rPr>
              <a:t>Enable archiving for an Exchange Online user</a:t>
            </a:r>
            <a:endParaRPr lang="en-US" dirty="0">
              <a:solidFill>
                <a:schemeClr val="bg1"/>
              </a:solidFill>
            </a:endParaRPr>
          </a:p>
        </p:txBody>
      </p:sp>
      <p:cxnSp>
        <p:nvCxnSpPr>
          <p:cNvPr id="19" name="Straight Arrow Connector 18"/>
          <p:cNvCxnSpPr>
            <a:endCxn id="18" idx="2"/>
          </p:cNvCxnSpPr>
          <p:nvPr/>
        </p:nvCxnSpPr>
        <p:spPr>
          <a:xfrm flipV="1">
            <a:off x="2133045" y="3656395"/>
            <a:ext cx="1499411" cy="843041"/>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a:stCxn id="6" idx="2"/>
            <a:endCxn id="31" idx="0"/>
          </p:cNvCxnSpPr>
          <p:nvPr/>
        </p:nvCxnSpPr>
        <p:spPr>
          <a:xfrm flipH="1">
            <a:off x="7847757" y="3626040"/>
            <a:ext cx="829741" cy="34631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31" name="TextBox 9"/>
          <p:cNvSpPr txBox="1"/>
          <p:nvPr/>
        </p:nvSpPr>
        <p:spPr>
          <a:xfrm>
            <a:off x="5639733" y="3972350"/>
            <a:ext cx="4416047" cy="646331"/>
          </a:xfrm>
          <a:prstGeom prst="rect">
            <a:avLst/>
          </a:prstGeom>
          <a:solidFill>
            <a:srgbClr val="FFFFFF">
              <a:lumMod val="95000"/>
              <a:alpha val="75000"/>
            </a:srgbClr>
          </a:solidFill>
          <a:ln>
            <a:noFill/>
          </a:ln>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dirty="0" smtClean="0">
                <a:solidFill>
                  <a:schemeClr val="bg1"/>
                </a:solidFill>
              </a:rPr>
              <a:t>Create a remote archive for an Exchange Server 2010 mailbox</a:t>
            </a:r>
            <a:endParaRPr lang="en-US" dirty="0">
              <a:solidFill>
                <a:schemeClr val="bg1"/>
              </a:solidFill>
            </a:endParaRPr>
          </a:p>
        </p:txBody>
      </p:sp>
    </p:spTree>
    <p:extLst>
      <p:ext uri="{BB962C8B-B14F-4D97-AF65-F5344CB8AC3E}">
        <p14:creationId xmlns:p14="http://schemas.microsoft.com/office/powerpoint/2010/main" val="347376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Remote Archive Client Access</a:t>
            </a:r>
            <a:endParaRPr lang="en-US" dirty="0"/>
          </a:p>
        </p:txBody>
      </p:sp>
      <p:sp>
        <p:nvSpPr>
          <p:cNvPr id="25" name="Text Placeholder 24"/>
          <p:cNvSpPr>
            <a:spLocks noGrp="1"/>
          </p:cNvSpPr>
          <p:nvPr>
            <p:ph type="body" sz="quarter" idx="10"/>
          </p:nvPr>
        </p:nvSpPr>
        <p:spPr>
          <a:xfrm>
            <a:off x="6635261" y="1447799"/>
            <a:ext cx="5032863" cy="2886944"/>
          </a:xfrm>
        </p:spPr>
        <p:txBody>
          <a:bodyPr/>
          <a:lstStyle/>
          <a:p>
            <a:r>
              <a:rPr lang="en-US" sz="2800" dirty="0" smtClean="0"/>
              <a:t>Clients should configured to talk to on-</a:t>
            </a:r>
            <a:r>
              <a:rPr lang="en-US" sz="2800" dirty="0" err="1" smtClean="0"/>
              <a:t>prem</a:t>
            </a:r>
            <a:r>
              <a:rPr lang="en-US" sz="2800" dirty="0" smtClean="0"/>
              <a:t> CAS</a:t>
            </a:r>
          </a:p>
          <a:p>
            <a:r>
              <a:rPr lang="en-US" sz="2800" dirty="0" smtClean="0"/>
              <a:t>Outlook communicates directly with remote archive</a:t>
            </a:r>
          </a:p>
          <a:p>
            <a:r>
              <a:rPr lang="en-US" sz="2800" dirty="0" smtClean="0"/>
              <a:t>OWA relies on on-</a:t>
            </a:r>
            <a:r>
              <a:rPr lang="en-US" sz="2800" dirty="0" err="1" smtClean="0"/>
              <a:t>prem</a:t>
            </a:r>
            <a:r>
              <a:rPr lang="en-US" sz="2800" dirty="0" smtClean="0"/>
              <a:t> CAS to proxy traffic to remote archive</a:t>
            </a:r>
            <a:endParaRPr lang="en-US" sz="2800" dirty="0"/>
          </a:p>
        </p:txBody>
      </p:sp>
      <p:sp>
        <p:nvSpPr>
          <p:cNvPr id="5" name="Cloud Callout 4"/>
          <p:cNvSpPr/>
          <p:nvPr/>
        </p:nvSpPr>
        <p:spPr bwMode="auto">
          <a:xfrm>
            <a:off x="4630256" y="3133844"/>
            <a:ext cx="1849793" cy="1017532"/>
          </a:xfrm>
          <a:prstGeom prst="cloudCallout">
            <a:avLst>
              <a:gd name="adj1" fmla="val -10606"/>
              <a:gd name="adj2" fmla="val 3633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6" name="Rectangle 5"/>
          <p:cNvSpPr/>
          <p:nvPr/>
        </p:nvSpPr>
        <p:spPr bwMode="auto">
          <a:xfrm>
            <a:off x="970286" y="3064616"/>
            <a:ext cx="1425176" cy="940456"/>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nvGrpSpPr>
          <p:cNvPr id="7" name="Group 6"/>
          <p:cNvGrpSpPr/>
          <p:nvPr/>
        </p:nvGrpSpPr>
        <p:grpSpPr>
          <a:xfrm>
            <a:off x="5724381" y="3479301"/>
            <a:ext cx="459518" cy="338350"/>
            <a:chOff x="4419601" y="5839257"/>
            <a:chExt cx="381000" cy="332943"/>
          </a:xfrm>
        </p:grpSpPr>
        <p:grpSp>
          <p:nvGrpSpPr>
            <p:cNvPr id="8" name="Group 7"/>
            <p:cNvGrpSpPr/>
            <p:nvPr/>
          </p:nvGrpSpPr>
          <p:grpSpPr>
            <a:xfrm>
              <a:off x="4419601" y="5839257"/>
              <a:ext cx="381000" cy="332943"/>
              <a:chOff x="304799" y="1371601"/>
              <a:chExt cx="1600201" cy="1295399"/>
            </a:xfrm>
          </p:grpSpPr>
          <p:sp>
            <p:nvSpPr>
              <p:cNvPr id="10" name="Rectangle 9"/>
              <p:cNvSpPr/>
              <p:nvPr/>
            </p:nvSpPr>
            <p:spPr bwMode="auto">
              <a:xfrm>
                <a:off x="304799" y="1371601"/>
                <a:ext cx="1600201" cy="129539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11" name="Isosceles Triangle 10"/>
              <p:cNvSpPr/>
              <p:nvPr/>
            </p:nvSpPr>
            <p:spPr bwMode="auto">
              <a:xfrm rot="10800000">
                <a:off x="304799" y="1371601"/>
                <a:ext cx="1600200" cy="647700"/>
              </a:xfrm>
              <a:prstGeom prst="triangl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sp>
          <p:nvSpPr>
            <p:cNvPr id="9" name="TextBox 8"/>
            <p:cNvSpPr txBox="1"/>
            <p:nvPr/>
          </p:nvSpPr>
          <p:spPr>
            <a:xfrm>
              <a:off x="4564145" y="5915549"/>
              <a:ext cx="127593" cy="20674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lIns="0" tIns="0" rIns="0" bIns="0" rtlCol="0">
              <a:spAutoFit/>
            </a:bodyPr>
            <a:lstStyle/>
            <a:p>
              <a:r>
                <a:rPr lang="en-US" dirty="0" smtClean="0">
                  <a:gradFill>
                    <a:gsLst>
                      <a:gs pos="0">
                        <a:schemeClr val="tx1"/>
                      </a:gs>
                      <a:gs pos="86000">
                        <a:schemeClr val="tx1"/>
                      </a:gs>
                    </a:gsLst>
                    <a:lin ang="5400000" scaled="0"/>
                  </a:gradFill>
                </a:rPr>
                <a:t>A</a:t>
              </a:r>
              <a:endParaRPr lang="en-US" sz="3600" dirty="0" smtClean="0">
                <a:gradFill>
                  <a:gsLst>
                    <a:gs pos="0">
                      <a:schemeClr val="tx1"/>
                    </a:gs>
                    <a:gs pos="86000">
                      <a:schemeClr val="tx1"/>
                    </a:gs>
                  </a:gsLst>
                  <a:lin ang="5400000" scaled="0"/>
                </a:gradFill>
              </a:endParaRPr>
            </a:p>
          </p:txBody>
        </p:sp>
      </p:grpSp>
      <p:grpSp>
        <p:nvGrpSpPr>
          <p:cNvPr id="12" name="Group 11"/>
          <p:cNvGrpSpPr/>
          <p:nvPr/>
        </p:nvGrpSpPr>
        <p:grpSpPr>
          <a:xfrm>
            <a:off x="1059074" y="3467993"/>
            <a:ext cx="458126" cy="329196"/>
            <a:chOff x="4419601" y="5839257"/>
            <a:chExt cx="381000" cy="332943"/>
          </a:xfrm>
        </p:grpSpPr>
        <p:grpSp>
          <p:nvGrpSpPr>
            <p:cNvPr id="13" name="Group 12"/>
            <p:cNvGrpSpPr/>
            <p:nvPr/>
          </p:nvGrpSpPr>
          <p:grpSpPr>
            <a:xfrm>
              <a:off x="4419601" y="5839257"/>
              <a:ext cx="381000" cy="332943"/>
              <a:chOff x="304799" y="1371601"/>
              <a:chExt cx="1600201" cy="1295399"/>
            </a:xfrm>
          </p:grpSpPr>
          <p:sp>
            <p:nvSpPr>
              <p:cNvPr id="15" name="Rectangle 14"/>
              <p:cNvSpPr/>
              <p:nvPr/>
            </p:nvSpPr>
            <p:spPr bwMode="auto">
              <a:xfrm>
                <a:off x="304799" y="1371601"/>
                <a:ext cx="1600201" cy="1295399"/>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16" name="Isosceles Triangle 15"/>
              <p:cNvSpPr/>
              <p:nvPr/>
            </p:nvSpPr>
            <p:spPr bwMode="auto">
              <a:xfrm rot="10800000">
                <a:off x="304799" y="1371601"/>
                <a:ext cx="1600200" cy="647700"/>
              </a:xfrm>
              <a:prstGeom prst="triangl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sp>
          <p:nvSpPr>
            <p:cNvPr id="14" name="TextBox 13"/>
            <p:cNvSpPr txBox="1"/>
            <p:nvPr/>
          </p:nvSpPr>
          <p:spPr>
            <a:xfrm>
              <a:off x="4564145" y="5915549"/>
              <a:ext cx="127981" cy="21249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lIns="0" tIns="0" rIns="0" bIns="0" rtlCol="0">
              <a:spAutoFit/>
            </a:bodyPr>
            <a:lstStyle/>
            <a:p>
              <a:r>
                <a:rPr lang="en-US" dirty="0" smtClean="0">
                  <a:gradFill>
                    <a:gsLst>
                      <a:gs pos="0">
                        <a:schemeClr val="tx1"/>
                      </a:gs>
                      <a:gs pos="86000">
                        <a:schemeClr val="tx1"/>
                      </a:gs>
                    </a:gsLst>
                    <a:lin ang="5400000" scaled="0"/>
                  </a:gradFill>
                </a:rPr>
                <a:t>P</a:t>
              </a:r>
              <a:endParaRPr lang="en-US" sz="3600" dirty="0" smtClean="0">
                <a:gradFill>
                  <a:gsLst>
                    <a:gs pos="0">
                      <a:schemeClr val="tx1"/>
                    </a:gs>
                    <a:gs pos="86000">
                      <a:schemeClr val="tx1"/>
                    </a:gs>
                  </a:gsLst>
                  <a:lin ang="5400000" scaled="0"/>
                </a:gradFill>
              </a:endParaRPr>
            </a:p>
          </p:txBody>
        </p:sp>
      </p:grpSp>
      <p:sp>
        <p:nvSpPr>
          <p:cNvPr id="17" name="TextBox 16"/>
          <p:cNvSpPr txBox="1"/>
          <p:nvPr/>
        </p:nvSpPr>
        <p:spPr>
          <a:xfrm>
            <a:off x="196441" y="4398603"/>
            <a:ext cx="2226763" cy="247037"/>
          </a:xfrm>
          <a:prstGeom prst="rect">
            <a:avLst/>
          </a:prstGeom>
          <a:noFill/>
        </p:spPr>
        <p:txBody>
          <a:bodyPr wrap="none" lIns="0" tIns="0" rIns="0" bIns="0" rtlCol="0">
            <a:spAutoFit/>
          </a:bodyPr>
          <a:lstStyle/>
          <a:p>
            <a:r>
              <a:rPr lang="en-US" b="1" dirty="0" smtClean="0">
                <a:solidFill>
                  <a:schemeClr val="bg1"/>
                </a:solidFill>
                <a:latin typeface="Segoe Light" pitchFamily="34" charset="0"/>
              </a:rPr>
              <a:t>Exchange On-Premises</a:t>
            </a:r>
          </a:p>
        </p:txBody>
      </p:sp>
      <p:sp>
        <p:nvSpPr>
          <p:cNvPr id="18" name="TextBox 17"/>
          <p:cNvSpPr txBox="1"/>
          <p:nvPr/>
        </p:nvSpPr>
        <p:spPr>
          <a:xfrm>
            <a:off x="5125770" y="4639537"/>
            <a:ext cx="1623842" cy="247037"/>
          </a:xfrm>
          <a:prstGeom prst="rect">
            <a:avLst/>
          </a:prstGeom>
          <a:noFill/>
        </p:spPr>
        <p:txBody>
          <a:bodyPr wrap="none" lIns="0" tIns="0" rIns="0" bIns="0" rtlCol="0">
            <a:spAutoFit/>
          </a:bodyPr>
          <a:lstStyle/>
          <a:p>
            <a:r>
              <a:rPr lang="en-US" b="1" dirty="0" smtClean="0">
                <a:solidFill>
                  <a:schemeClr val="bg1"/>
                </a:solidFill>
                <a:latin typeface="Segoe Light" pitchFamily="34" charset="0"/>
              </a:rPr>
              <a:t>Exchange Online</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7301" y="4404107"/>
            <a:ext cx="1326292" cy="943845"/>
          </a:xfrm>
          <a:prstGeom prst="rect">
            <a:avLst/>
          </a:prstGeom>
        </p:spPr>
      </p:pic>
      <p:sp>
        <p:nvSpPr>
          <p:cNvPr id="20" name="TextBox 19"/>
          <p:cNvSpPr txBox="1"/>
          <p:nvPr/>
        </p:nvSpPr>
        <p:spPr>
          <a:xfrm>
            <a:off x="3358798" y="5365459"/>
            <a:ext cx="779059" cy="247037"/>
          </a:xfrm>
          <a:prstGeom prst="rect">
            <a:avLst/>
          </a:prstGeom>
          <a:noFill/>
        </p:spPr>
        <p:txBody>
          <a:bodyPr wrap="none" lIns="0" tIns="0" rIns="0" bIns="0" rtlCol="0">
            <a:spAutoFit/>
          </a:bodyPr>
          <a:lstStyle/>
          <a:p>
            <a:r>
              <a:rPr lang="en-US" b="1" dirty="0" smtClean="0">
                <a:solidFill>
                  <a:schemeClr val="bg1"/>
                </a:solidFill>
                <a:latin typeface="Segoe Light" pitchFamily="34" charset="0"/>
              </a:rPr>
              <a:t>Outlook</a:t>
            </a:r>
          </a:p>
        </p:txBody>
      </p:sp>
      <p:sp>
        <p:nvSpPr>
          <p:cNvPr id="21" name="Rectangle 20"/>
          <p:cNvSpPr/>
          <p:nvPr/>
        </p:nvSpPr>
        <p:spPr bwMode="auto">
          <a:xfrm>
            <a:off x="1682874" y="3379613"/>
            <a:ext cx="600557" cy="434991"/>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i="1" dirty="0" smtClean="0">
                <a:solidFill>
                  <a:schemeClr val="bg1"/>
                </a:solidFill>
                <a:latin typeface="Segoe Light" pitchFamily="34" charset="0"/>
              </a:rPr>
              <a:t>CAS</a:t>
            </a:r>
          </a:p>
        </p:txBody>
      </p:sp>
      <p:sp>
        <p:nvSpPr>
          <p:cNvPr id="22" name="Rectangle 21"/>
          <p:cNvSpPr/>
          <p:nvPr/>
        </p:nvSpPr>
        <p:spPr bwMode="auto">
          <a:xfrm>
            <a:off x="4922673" y="3385688"/>
            <a:ext cx="678199" cy="497687"/>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i="1" dirty="0" smtClean="0">
                <a:solidFill>
                  <a:schemeClr val="bg1"/>
                </a:solidFill>
                <a:latin typeface="Segoe Light" pitchFamily="34" charset="0"/>
              </a:rPr>
              <a:t>CAS</a:t>
            </a:r>
          </a:p>
        </p:txBody>
      </p:sp>
      <p:cxnSp>
        <p:nvCxnSpPr>
          <p:cNvPr id="23" name="Straight Arrow Connector 22"/>
          <p:cNvCxnSpPr>
            <a:stCxn id="21" idx="3"/>
            <a:endCxn id="22" idx="1"/>
          </p:cNvCxnSpPr>
          <p:nvPr/>
        </p:nvCxnSpPr>
        <p:spPr>
          <a:xfrm>
            <a:off x="2283431" y="3597109"/>
            <a:ext cx="2639242" cy="37423"/>
          </a:xfrm>
          <a:prstGeom prst="straightConnector1">
            <a:avLst/>
          </a:prstGeom>
          <a:ln w="25400">
            <a:solidFill>
              <a:schemeClr val="bg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9" idx="0"/>
            <a:endCxn id="21" idx="2"/>
          </p:cNvCxnSpPr>
          <p:nvPr/>
        </p:nvCxnSpPr>
        <p:spPr>
          <a:xfrm flipH="1" flipV="1">
            <a:off x="1983153" y="3814604"/>
            <a:ext cx="1767294" cy="589504"/>
          </a:xfrm>
          <a:prstGeom prst="straightConnector1">
            <a:avLst/>
          </a:prstGeom>
          <a:ln w="254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802519" y="3814604"/>
            <a:ext cx="1767294" cy="589504"/>
          </a:xfrm>
          <a:prstGeom prst="straightConnector1">
            <a:avLst/>
          </a:prstGeom>
          <a:ln w="254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9" idx="1"/>
            <a:endCxn id="14" idx="2"/>
          </p:cNvCxnSpPr>
          <p:nvPr/>
        </p:nvCxnSpPr>
        <p:spPr>
          <a:xfrm flipH="1" flipV="1">
            <a:off x="1309822" y="3753527"/>
            <a:ext cx="1777479" cy="1122503"/>
          </a:xfrm>
          <a:prstGeom prst="straightConnector1">
            <a:avLst/>
          </a:prstGeom>
          <a:ln w="254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9" idx="3"/>
            <a:endCxn id="10" idx="2"/>
          </p:cNvCxnSpPr>
          <p:nvPr/>
        </p:nvCxnSpPr>
        <p:spPr>
          <a:xfrm flipV="1">
            <a:off x="4413593" y="3817651"/>
            <a:ext cx="1540547" cy="1058379"/>
          </a:xfrm>
          <a:prstGeom prst="straightConnector1">
            <a:avLst/>
          </a:prstGeom>
          <a:ln w="254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7138" y="1730184"/>
            <a:ext cx="1322381" cy="1167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0" name="Straight Arrow Connector 49"/>
          <p:cNvCxnSpPr>
            <a:stCxn id="22" idx="2"/>
            <a:endCxn id="19" idx="0"/>
          </p:cNvCxnSpPr>
          <p:nvPr/>
        </p:nvCxnSpPr>
        <p:spPr>
          <a:xfrm flipH="1">
            <a:off x="3750447" y="3883375"/>
            <a:ext cx="1511326" cy="520732"/>
          </a:xfrm>
          <a:prstGeom prst="straightConnector1">
            <a:avLst/>
          </a:prstGeom>
          <a:ln w="25400">
            <a:solidFill>
              <a:schemeClr val="bg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027" idx="1"/>
            <a:endCxn id="16" idx="3"/>
          </p:cNvCxnSpPr>
          <p:nvPr/>
        </p:nvCxnSpPr>
        <p:spPr>
          <a:xfrm flipH="1">
            <a:off x="1288137" y="2314152"/>
            <a:ext cx="1799001" cy="1153841"/>
          </a:xfrm>
          <a:prstGeom prst="straightConnector1">
            <a:avLst/>
          </a:prstGeom>
          <a:ln w="254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1890403" y="2885216"/>
            <a:ext cx="1712649" cy="463048"/>
          </a:xfrm>
          <a:prstGeom prst="straightConnector1">
            <a:avLst/>
          </a:prstGeom>
          <a:ln w="254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027" idx="2"/>
            <a:endCxn id="21" idx="0"/>
          </p:cNvCxnSpPr>
          <p:nvPr/>
        </p:nvCxnSpPr>
        <p:spPr>
          <a:xfrm flipH="1">
            <a:off x="1983153" y="2898120"/>
            <a:ext cx="1765176" cy="481493"/>
          </a:xfrm>
          <a:prstGeom prst="straightConnector1">
            <a:avLst/>
          </a:prstGeom>
          <a:ln w="25400">
            <a:solidFill>
              <a:schemeClr val="bg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585362" y="1730184"/>
            <a:ext cx="516232" cy="247037"/>
          </a:xfrm>
          <a:prstGeom prst="rect">
            <a:avLst/>
          </a:prstGeom>
          <a:noFill/>
        </p:spPr>
        <p:txBody>
          <a:bodyPr wrap="none" lIns="0" tIns="0" rIns="0" bIns="0" rtlCol="0">
            <a:spAutoFit/>
          </a:bodyPr>
          <a:lstStyle/>
          <a:p>
            <a:r>
              <a:rPr lang="en-US" b="1" dirty="0" smtClean="0">
                <a:solidFill>
                  <a:schemeClr val="bg1"/>
                </a:solidFill>
                <a:latin typeface="Segoe Light" pitchFamily="34" charset="0"/>
              </a:rPr>
              <a:t>OWA</a:t>
            </a:r>
          </a:p>
        </p:txBody>
      </p:sp>
    </p:spTree>
    <p:extLst>
      <p:ext uri="{BB962C8B-B14F-4D97-AF65-F5344CB8AC3E}">
        <p14:creationId xmlns:p14="http://schemas.microsoft.com/office/powerpoint/2010/main" val="1802956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4"/>
                                        </p:tgtEl>
                                        <p:attrNameLst>
                                          <p:attrName>style.visibility</p:attrName>
                                        </p:attrNameLst>
                                      </p:cBhvr>
                                      <p:to>
                                        <p:strVal val="hidden"/>
                                      </p:to>
                                    </p:set>
                                  </p:childTnLst>
                                </p:cTn>
                              </p:par>
                            </p:childTnLst>
                          </p:cTn>
                        </p:par>
                        <p:par>
                          <p:cTn id="19" fill="hold">
                            <p:stCondLst>
                              <p:cond delay="0"/>
                            </p:stCondLst>
                            <p:childTnLst>
                              <p:par>
                                <p:cTn id="20" presetID="1" presetClass="exit" presetSubtype="0" fill="hold" nodeType="afterEffect">
                                  <p:stCondLst>
                                    <p:cond delay="0"/>
                                  </p:stCondLst>
                                  <p:childTnLst>
                                    <p:set>
                                      <p:cBhvr>
                                        <p:cTn id="21" dur="1" fill="hold">
                                          <p:stCondLst>
                                            <p:cond delay="0"/>
                                          </p:stCondLst>
                                        </p:cTn>
                                        <p:tgtEl>
                                          <p:spTgt spid="26"/>
                                        </p:tgtEl>
                                        <p:attrNameLst>
                                          <p:attrName>style.visibility</p:attrName>
                                        </p:attrNameLst>
                                      </p:cBhvr>
                                      <p:to>
                                        <p:strVal val="hidden"/>
                                      </p:to>
                                    </p:set>
                                  </p:childTnLst>
                                </p:cTn>
                              </p:par>
                            </p:childTnLst>
                          </p:cTn>
                        </p:par>
                        <p:par>
                          <p:cTn id="22" fill="hold">
                            <p:stCondLst>
                              <p:cond delay="0"/>
                            </p:stCondLst>
                            <p:childTnLst>
                              <p:par>
                                <p:cTn id="23" presetID="1" presetClass="exit" presetSubtype="0" fill="hold" nodeType="afterEffect">
                                  <p:stCondLst>
                                    <p:cond delay="0"/>
                                  </p:stCondLst>
                                  <p:childTnLst>
                                    <p:set>
                                      <p:cBhvr>
                                        <p:cTn id="24" dur="1" fill="hold">
                                          <p:stCondLst>
                                            <p:cond delay="0"/>
                                          </p:stCondLst>
                                        </p:cTn>
                                        <p:tgtEl>
                                          <p:spTgt spid="5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23"/>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63"/>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60"/>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PST Ingestion &amp; Export</a:t>
            </a:r>
            <a:endParaRPr lang="en-US" dirty="0"/>
          </a:p>
        </p:txBody>
      </p:sp>
      <p:sp>
        <p:nvSpPr>
          <p:cNvPr id="3" name="Text Placeholder 2"/>
          <p:cNvSpPr>
            <a:spLocks noGrp="1"/>
          </p:cNvSpPr>
          <p:nvPr>
            <p:ph type="body" sz="quarter" idx="10"/>
          </p:nvPr>
        </p:nvSpPr>
        <p:spPr>
          <a:xfrm>
            <a:off x="507868" y="2590798"/>
            <a:ext cx="11173090" cy="2609945"/>
          </a:xfrm>
        </p:spPr>
        <p:txBody>
          <a:bodyPr/>
          <a:lstStyle/>
          <a:p>
            <a:r>
              <a:rPr lang="en-US" smtClean="0"/>
              <a:t>Native support for PST export and import from Exchange</a:t>
            </a:r>
          </a:p>
          <a:p>
            <a:r>
              <a:rPr lang="en-US" smtClean="0"/>
              <a:t>Same job scheduling semantics as mailbox moves</a:t>
            </a:r>
          </a:p>
          <a:p>
            <a:r>
              <a:rPr lang="en-US" smtClean="0"/>
              <a:t>Ability to import directly into the archive </a:t>
            </a:r>
          </a:p>
          <a:p>
            <a:r>
              <a:rPr lang="en-US" smtClean="0"/>
              <a:t>Import to Office 365 in the works</a:t>
            </a:r>
          </a:p>
          <a:p>
            <a:pPr lvl="1"/>
            <a:r>
              <a:rPr lang="en-US" smtClean="0"/>
              <a:t>Workaround: Import using Outlook</a:t>
            </a:r>
            <a:endParaRPr lang="en-US" dirty="0" smtClean="0"/>
          </a:p>
        </p:txBody>
      </p:sp>
      <p:sp>
        <p:nvSpPr>
          <p:cNvPr id="5" name="Text Placeholder 2"/>
          <p:cNvSpPr txBox="1">
            <a:spLocks/>
          </p:cNvSpPr>
          <p:nvPr/>
        </p:nvSpPr>
        <p:spPr>
          <a:xfrm>
            <a:off x="507868" y="1447799"/>
            <a:ext cx="11173090" cy="88639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85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smtClean="0"/>
              <a:t>Make it easy to import data into personal archives from non-Exchange data sources</a:t>
            </a:r>
            <a:endParaRPr lang="en-US" i="1" dirty="0"/>
          </a:p>
        </p:txBody>
      </p:sp>
      <p:sp>
        <p:nvSpPr>
          <p:cNvPr id="6" name="Explosion 1 5"/>
          <p:cNvSpPr/>
          <p:nvPr/>
        </p:nvSpPr>
        <p:spPr bwMode="auto">
          <a:xfrm>
            <a:off x="6018212" y="76200"/>
            <a:ext cx="1523603" cy="609600"/>
          </a:xfrm>
          <a:prstGeom prst="irregularSeal1">
            <a:avLst/>
          </a:prstGeom>
          <a:gradFill>
            <a:gsLst>
              <a:gs pos="0">
                <a:srgbClr val="FFFF00"/>
              </a:gs>
              <a:gs pos="60000">
                <a:srgbClr val="FFFF00"/>
              </a:gs>
              <a:gs pos="100000">
                <a:srgbClr val="FFFF00"/>
              </a:gs>
            </a:gsLst>
          </a:gradFill>
          <a:ln>
            <a:solidFill>
              <a:srgbClr val="FFFF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rPr>
              <a:t>SP1</a:t>
            </a:r>
          </a:p>
        </p:txBody>
      </p:sp>
      <p:sp>
        <p:nvSpPr>
          <p:cNvPr id="9" name="Rectangle 8"/>
          <p:cNvSpPr/>
          <p:nvPr/>
        </p:nvSpPr>
        <p:spPr bwMode="auto">
          <a:xfrm>
            <a:off x="379412" y="5486398"/>
            <a:ext cx="11353800" cy="9144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r>
              <a:rPr lang="en-US" sz="3600" i="1" dirty="0"/>
              <a:t>New-</a:t>
            </a:r>
            <a:r>
              <a:rPr lang="en-US" sz="3600" i="1" dirty="0" err="1"/>
              <a:t>MailboxImportRequest</a:t>
            </a:r>
            <a:r>
              <a:rPr lang="en-US" sz="3600" i="1" dirty="0"/>
              <a:t> –Mailbox </a:t>
            </a:r>
            <a:r>
              <a:rPr lang="en-US" sz="3600" i="1" dirty="0" smtClean="0"/>
              <a:t>… </a:t>
            </a:r>
            <a:r>
              <a:rPr lang="en-US" sz="3600" i="1" u="sng" dirty="0"/>
              <a:t>-</a:t>
            </a:r>
            <a:r>
              <a:rPr lang="en-US" sz="3600" i="1" u="sng" dirty="0" err="1" smtClean="0"/>
              <a:t>IsArchive</a:t>
            </a:r>
            <a:endParaRPr lang="en-US" sz="3600" i="1" dirty="0"/>
          </a:p>
        </p:txBody>
      </p:sp>
    </p:spTree>
    <p:extLst>
      <p:ext uri="{BB962C8B-B14F-4D97-AF65-F5344CB8AC3E}">
        <p14:creationId xmlns:p14="http://schemas.microsoft.com/office/powerpoint/2010/main" val="381480098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Preserve: Move and DELETE Policy</a:t>
            </a:r>
            <a:endParaRPr lang="en-US" dirty="0" smtClean="0"/>
          </a:p>
        </p:txBody>
      </p:sp>
      <p:sp>
        <p:nvSpPr>
          <p:cNvPr id="6" name="Subtitle 5"/>
          <p:cNvSpPr>
            <a:spLocks noGrp="1"/>
          </p:cNvSpPr>
          <p:nvPr>
            <p:ph type="body" idx="1"/>
          </p:nvPr>
        </p:nvSpPr>
        <p:spPr/>
        <p:txBody>
          <a:bodyPr/>
          <a:lstStyle/>
          <a:p>
            <a:r>
              <a:rPr lang="en-US" smtClean="0"/>
              <a:t>IW and IT Pro Experience</a:t>
            </a:r>
            <a:endParaRPr lang="en-US" dirty="0"/>
          </a:p>
        </p:txBody>
      </p:sp>
    </p:spTree>
    <p:extLst>
      <p:ext uri="{BB962C8B-B14F-4D97-AF65-F5344CB8AC3E}">
        <p14:creationId xmlns:p14="http://schemas.microsoft.com/office/powerpoint/2010/main" val="3159481111"/>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Preserve: Message Retention</a:t>
            </a:r>
            <a:endParaRPr lang="en-US" dirty="0"/>
          </a:p>
        </p:txBody>
      </p:sp>
      <p:sp>
        <p:nvSpPr>
          <p:cNvPr id="3" name="Content Placeholder 2"/>
          <p:cNvSpPr>
            <a:spLocks noGrp="1"/>
          </p:cNvSpPr>
          <p:nvPr>
            <p:ph idx="1"/>
          </p:nvPr>
        </p:nvSpPr>
        <p:spPr/>
        <p:txBody>
          <a:bodyPr/>
          <a:lstStyle/>
          <a:p>
            <a:r>
              <a:rPr lang="en-US" smtClean="0"/>
              <a:t>Archive Policy: automatically moves mail to the archive</a:t>
            </a:r>
          </a:p>
          <a:p>
            <a:pPr lvl="1"/>
            <a:r>
              <a:rPr lang="en-US" smtClean="0"/>
              <a:t>End User Impact: Keeps Mailbox under quota</a:t>
            </a:r>
          </a:p>
          <a:p>
            <a:pPr lvl="1"/>
            <a:r>
              <a:rPr lang="en-US" smtClean="0"/>
              <a:t>Like Outlook Auto-Archive – without PSTs!</a:t>
            </a:r>
          </a:p>
          <a:p>
            <a:r>
              <a:rPr lang="en-US" smtClean="0"/>
              <a:t>Delete Policy: automatically deletes mail</a:t>
            </a:r>
          </a:p>
          <a:p>
            <a:pPr lvl="1"/>
            <a:r>
              <a:rPr lang="en-US" smtClean="0"/>
              <a:t>End User Impact: Unwanted mail is removed from view</a:t>
            </a:r>
          </a:p>
          <a:p>
            <a:pPr lvl="1"/>
            <a:r>
              <a:rPr lang="en-US" smtClean="0"/>
              <a:t>End User Impact: Keeps Mailbox under quota</a:t>
            </a:r>
          </a:p>
          <a:p>
            <a:pPr lvl="1"/>
            <a:r>
              <a:rPr lang="en-US" smtClean="0"/>
              <a:t>Delete Policies apply whether in primary or archive</a:t>
            </a:r>
          </a:p>
          <a:p>
            <a:pPr lvl="1"/>
            <a:r>
              <a:rPr lang="en-US" smtClean="0"/>
              <a:t>Per item policies take precedence over folder policies</a:t>
            </a:r>
          </a:p>
          <a:p>
            <a:pPr lvl="1"/>
            <a:r>
              <a:rPr lang="en-US" smtClean="0"/>
              <a:t>Policy properties are preserved so message retention is respected in third party systems.</a:t>
            </a:r>
            <a:endParaRPr lang="en-US" dirty="0"/>
          </a:p>
        </p:txBody>
      </p:sp>
    </p:spTree>
    <p:extLst>
      <p:ext uri="{BB962C8B-B14F-4D97-AF65-F5344CB8AC3E}">
        <p14:creationId xmlns:p14="http://schemas.microsoft.com/office/powerpoint/2010/main" val="254587900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Preserve: Move and Delete Concepts</a:t>
            </a:r>
            <a:endParaRPr lang="en-US" dirty="0"/>
          </a:p>
        </p:txBody>
      </p:sp>
      <p:sp>
        <p:nvSpPr>
          <p:cNvPr id="3" name="Text Placeholder 2"/>
          <p:cNvSpPr>
            <a:spLocks noGrp="1"/>
          </p:cNvSpPr>
          <p:nvPr>
            <p:ph type="body" sz="quarter" idx="10"/>
          </p:nvPr>
        </p:nvSpPr>
        <p:spPr/>
        <p:txBody>
          <a:bodyPr/>
          <a:lstStyle/>
          <a:p>
            <a:r>
              <a:rPr lang="en-US" smtClean="0"/>
              <a:t>Retention Tags</a:t>
            </a:r>
          </a:p>
          <a:p>
            <a:pPr lvl="1"/>
            <a:r>
              <a:rPr lang="en-US" smtClean="0"/>
              <a:t>Name, Action, Time period</a:t>
            </a:r>
          </a:p>
          <a:p>
            <a:pPr lvl="1"/>
            <a:r>
              <a:rPr lang="en-US" smtClean="0"/>
              <a:t>Admin mandated or User applied </a:t>
            </a:r>
          </a:p>
          <a:p>
            <a:pPr lvl="2"/>
            <a:r>
              <a:rPr lang="en-US" smtClean="0"/>
              <a:t>All Items in Inbox are deleted in 3 years</a:t>
            </a:r>
          </a:p>
          <a:p>
            <a:pPr lvl="2"/>
            <a:r>
              <a:rPr lang="en-US" smtClean="0"/>
              <a:t>Items and Folders may have a 2 year Archive Policy</a:t>
            </a:r>
          </a:p>
          <a:p>
            <a:endParaRPr lang="en-US" smtClean="0"/>
          </a:p>
          <a:p>
            <a:r>
              <a:rPr lang="en-US" smtClean="0"/>
              <a:t>Retention Policies </a:t>
            </a:r>
          </a:p>
          <a:p>
            <a:pPr lvl="1"/>
            <a:r>
              <a:rPr lang="en-US" smtClean="0"/>
              <a:t>Retention tags</a:t>
            </a:r>
          </a:p>
          <a:p>
            <a:pPr lvl="1"/>
            <a:r>
              <a:rPr lang="en-US" smtClean="0"/>
              <a:t>Policies span to groups of users like ‘Accounting’ </a:t>
            </a:r>
          </a:p>
          <a:p>
            <a:pPr lvl="1"/>
            <a:r>
              <a:rPr lang="en-US" smtClean="0"/>
              <a:t>User has one policy and many tags applied</a:t>
            </a:r>
            <a:endParaRPr lang="en-US" dirty="0" smtClean="0"/>
          </a:p>
        </p:txBody>
      </p:sp>
      <p:pic>
        <p:nvPicPr>
          <p:cNvPr id="1026" name="Picture 2" descr="C:\Users\kamaljan\AppData\Local\Microsoft\Windows\Temporary Internet Files\Content.IE5\6G8DI3Y1\MC900013282[1].wmf"/>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974720" y="914400"/>
            <a:ext cx="1197721" cy="128905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7771571" y="3648094"/>
            <a:ext cx="1400868" cy="1289050"/>
            <a:chOff x="5045075" y="2667000"/>
            <a:chExt cx="1355725" cy="1746250"/>
          </a:xfrm>
        </p:grpSpPr>
        <p:pic>
          <p:nvPicPr>
            <p:cNvPr id="8" name="Picture 2" descr="C:\Users\kamaljan\AppData\Local\Microsoft\Windows\Temporary Internet Files\Content.IE5\6G8DI3Y1\MC900013282[1].wmf"/>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045075" y="2667000"/>
              <a:ext cx="898525" cy="12890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kamaljan\AppData\Local\Microsoft\Windows\Temporary Internet Files\Content.IE5\6G8DI3Y1\MC900013282[1].wmf"/>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197475" y="2819400"/>
              <a:ext cx="898525" cy="12890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kamaljan\AppData\Local\Microsoft\Windows\Temporary Internet Files\Content.IE5\6G8DI3Y1\MC900013282[1].wmf"/>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349875" y="2971800"/>
              <a:ext cx="898525" cy="12890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kamaljan\AppData\Local\Microsoft\Windows\Temporary Internet Files\Content.IE5\6G8DI3Y1\MC900013282[1].wmf"/>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502275" y="3124200"/>
              <a:ext cx="898525" cy="12890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7179217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Deploying Message Retention Policy </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3971168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Message Retention V. Managed Folders</a:t>
            </a:r>
            <a:endParaRPr lang="en-US" dirty="0"/>
          </a:p>
        </p:txBody>
      </p:sp>
      <p:sp>
        <p:nvSpPr>
          <p:cNvPr id="6" name="Text Placeholder 5"/>
          <p:cNvSpPr>
            <a:spLocks noGrp="1"/>
          </p:cNvSpPr>
          <p:nvPr>
            <p:ph type="body" sz="quarter" idx="10"/>
          </p:nvPr>
        </p:nvSpPr>
        <p:spPr/>
        <p:txBody>
          <a:bodyPr/>
          <a:lstStyle/>
          <a:p>
            <a:r>
              <a:rPr lang="en-US" smtClean="0"/>
              <a:t>Compliance management is a spectrum</a:t>
            </a:r>
          </a:p>
          <a:p>
            <a:pPr lvl="1"/>
            <a:r>
              <a:rPr lang="en-US" smtClean="0"/>
              <a:t>Full IT Admin control to no IT control (End user tool)</a:t>
            </a:r>
          </a:p>
          <a:p>
            <a:r>
              <a:rPr lang="en-US" smtClean="0"/>
              <a:t>Managed folders  (Exchange 2007)</a:t>
            </a:r>
          </a:p>
          <a:p>
            <a:pPr lvl="1"/>
            <a:r>
              <a:rPr lang="en-US" smtClean="0"/>
              <a:t>Addresses only one end of the spectrum</a:t>
            </a:r>
          </a:p>
          <a:p>
            <a:pPr lvl="1"/>
            <a:r>
              <a:rPr lang="en-US" smtClean="0"/>
              <a:t>Very little end user flexibility</a:t>
            </a:r>
          </a:p>
          <a:p>
            <a:r>
              <a:rPr lang="en-US" smtClean="0"/>
              <a:t>Message Retention  (Exchange 2010)</a:t>
            </a:r>
          </a:p>
          <a:p>
            <a:pPr lvl="1"/>
            <a:r>
              <a:rPr lang="en-US" smtClean="0"/>
              <a:t>Addresses both ends on the spectrum</a:t>
            </a:r>
          </a:p>
          <a:p>
            <a:pPr lvl="2"/>
            <a:r>
              <a:rPr lang="en-US" smtClean="0"/>
              <a:t>Framework for IT admins to associate policy with mailboxes and system folders</a:t>
            </a:r>
          </a:p>
          <a:p>
            <a:pPr lvl="2"/>
            <a:r>
              <a:rPr lang="en-US" smtClean="0"/>
              <a:t>Framework for end users to optionally associate policy with their folders and mail items</a:t>
            </a:r>
            <a:endParaRPr lang="en-US" dirty="0"/>
          </a:p>
        </p:txBody>
      </p:sp>
    </p:spTree>
    <p:extLst>
      <p:ext uri="{BB962C8B-B14F-4D97-AF65-F5344CB8AC3E}">
        <p14:creationId xmlns:p14="http://schemas.microsoft.com/office/powerpoint/2010/main" val="59939178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Talk about policy precedence</a:t>
            </a:r>
            <a:endParaRPr lang="en-US" dirty="0"/>
          </a:p>
        </p:txBody>
      </p:sp>
      <p:sp>
        <p:nvSpPr>
          <p:cNvPr id="3" name="Text Placeholder 2"/>
          <p:cNvSpPr>
            <a:spLocks noGrp="1"/>
          </p:cNvSpPr>
          <p:nvPr>
            <p:ph type="body" sz="quarter" idx="10"/>
          </p:nvPr>
        </p:nvSpPr>
        <p:spPr/>
        <p:txBody>
          <a:bodyPr/>
          <a:lstStyle/>
          <a:p>
            <a:r>
              <a:rPr lang="en-US" smtClean="0"/>
              <a:t>Archive policy and delete policy are orthogonal</a:t>
            </a:r>
          </a:p>
          <a:p>
            <a:r>
              <a:rPr lang="en-US" smtClean="0"/>
              <a:t>Delete policy stamped in mail item will be preserved when moved to archive</a:t>
            </a:r>
          </a:p>
          <a:p>
            <a:r>
              <a:rPr lang="en-US" smtClean="0"/>
              <a:t>Precedence rule: </a:t>
            </a:r>
          </a:p>
          <a:p>
            <a:pPr lvl="1"/>
            <a:r>
              <a:rPr lang="en-US" smtClean="0"/>
              <a:t>Policy tag that is closest scope to a mail item wins</a:t>
            </a:r>
          </a:p>
          <a:p>
            <a:pPr lvl="1"/>
            <a:endParaRPr lang="en-US" dirty="0"/>
          </a:p>
        </p:txBody>
      </p:sp>
    </p:spTree>
    <p:extLst>
      <p:ext uri="{BB962C8B-B14F-4D97-AF65-F5344CB8AC3E}">
        <p14:creationId xmlns:p14="http://schemas.microsoft.com/office/powerpoint/2010/main" val="105023454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Archiving and Compliance</a:t>
            </a:r>
            <a:endParaRPr lang="en-US" dirty="0"/>
          </a:p>
        </p:txBody>
      </p:sp>
      <p:sp>
        <p:nvSpPr>
          <p:cNvPr id="44" name="Rounded Rectangle 43"/>
          <p:cNvSpPr/>
          <p:nvPr/>
        </p:nvSpPr>
        <p:spPr>
          <a:xfrm>
            <a:off x="1015736" y="4800600"/>
            <a:ext cx="10851821" cy="1371600"/>
          </a:xfrm>
          <a:prstGeom prst="roundRect">
            <a:avLst>
              <a:gd name="adj" fmla="val 16667"/>
            </a:avLst>
          </a:prstGeom>
          <a:gradFill flip="none" rotWithShape="1">
            <a:gsLst>
              <a:gs pos="0">
                <a:srgbClr val="FFFFFF"/>
              </a:gs>
              <a:gs pos="18000">
                <a:srgbClr val="FFFFFF">
                  <a:lumMod val="65000"/>
                  <a:alpha val="38000"/>
                </a:srgbClr>
              </a:gs>
              <a:gs pos="100000">
                <a:srgbClr val="FFFFFF">
                  <a:alpha val="70000"/>
                </a:srgbClr>
              </a:gs>
            </a:gsLst>
            <a:lin ang="2700000" scaled="1"/>
            <a:tileRect/>
          </a:gradFill>
          <a:ln>
            <a:noFill/>
            <a:headEnd type="none" w="med" len="med"/>
            <a:tailEnd type="none" w="med" len="med"/>
          </a:ln>
          <a:effectLst>
            <a:outerShdw blurRad="88900" dist="63500" dir="2700000" algn="tl" rotWithShape="0">
              <a:prstClr val="black">
                <a:alpha val="25000"/>
              </a:prst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85000"/>
              </a:lnSpc>
              <a:spcBef>
                <a:spcPts val="0"/>
              </a:spcBef>
              <a:spcAft>
                <a:spcPts val="0"/>
              </a:spcAft>
              <a:buClrTx/>
              <a:buSzTx/>
              <a:buFontTx/>
              <a:buNone/>
              <a:tabLst/>
              <a:defRPr/>
            </a:pPr>
            <a:endParaRPr kumimoji="0" lang="en-US" sz="1800" b="0" i="0" u="none" strike="noStrike" kern="0" cap="none" spc="0" normalizeH="0" baseline="0" noProof="0" dirty="0" smtClean="0">
              <a:ln>
                <a:noFill/>
              </a:ln>
              <a:gradFill>
                <a:gsLst>
                  <a:gs pos="0">
                    <a:srgbClr val="FFFFFF"/>
                  </a:gs>
                  <a:gs pos="100000">
                    <a:srgbClr val="FFFFFF"/>
                  </a:gs>
                </a:gsLst>
                <a:lin ang="13500000" scaled="1"/>
              </a:gradFill>
              <a:effectLst/>
              <a:uLnTx/>
              <a:uFillTx/>
              <a:latin typeface="Segoe Semibold" pitchFamily="34" charset="0"/>
              <a:ea typeface="+mn-ea"/>
              <a:cs typeface="+mn-cs"/>
            </a:endParaRPr>
          </a:p>
        </p:txBody>
      </p:sp>
      <p:sp>
        <p:nvSpPr>
          <p:cNvPr id="45" name="Rounded Rectangle 44"/>
          <p:cNvSpPr/>
          <p:nvPr/>
        </p:nvSpPr>
        <p:spPr>
          <a:xfrm>
            <a:off x="1015736" y="3124200"/>
            <a:ext cx="10851821" cy="1371600"/>
          </a:xfrm>
          <a:prstGeom prst="roundRect">
            <a:avLst>
              <a:gd name="adj" fmla="val 16667"/>
            </a:avLst>
          </a:prstGeom>
          <a:gradFill flip="none" rotWithShape="1">
            <a:gsLst>
              <a:gs pos="0">
                <a:srgbClr val="FFFFFF"/>
              </a:gs>
              <a:gs pos="18000">
                <a:srgbClr val="FFFFFF">
                  <a:lumMod val="65000"/>
                  <a:alpha val="38000"/>
                </a:srgbClr>
              </a:gs>
              <a:gs pos="100000">
                <a:srgbClr val="FFFFFF">
                  <a:alpha val="70000"/>
                </a:srgbClr>
              </a:gs>
            </a:gsLst>
            <a:lin ang="2700000" scaled="1"/>
            <a:tileRect/>
          </a:gradFill>
          <a:ln>
            <a:noFill/>
            <a:headEnd type="none" w="med" len="med"/>
            <a:tailEnd type="none" w="med" len="med"/>
          </a:ln>
          <a:effectLst>
            <a:outerShdw blurRad="88900" dist="63500" dir="2700000" algn="tl" rotWithShape="0">
              <a:prstClr val="black">
                <a:alpha val="25000"/>
              </a:prst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85000"/>
              </a:lnSpc>
              <a:spcBef>
                <a:spcPts val="0"/>
              </a:spcBef>
              <a:spcAft>
                <a:spcPts val="0"/>
              </a:spcAft>
              <a:buClrTx/>
              <a:buSzTx/>
              <a:buFontTx/>
              <a:buNone/>
              <a:tabLst/>
              <a:defRPr/>
            </a:pPr>
            <a:endParaRPr kumimoji="0" lang="en-US" sz="1800" b="0" i="0" u="none" strike="noStrike" kern="0" cap="none" spc="0" normalizeH="0" baseline="0" noProof="0" dirty="0" smtClean="0">
              <a:ln>
                <a:noFill/>
              </a:ln>
              <a:gradFill>
                <a:gsLst>
                  <a:gs pos="0">
                    <a:srgbClr val="FFFFFF"/>
                  </a:gs>
                  <a:gs pos="100000">
                    <a:srgbClr val="FFFFFF"/>
                  </a:gs>
                </a:gsLst>
                <a:lin ang="13500000" scaled="1"/>
              </a:gradFill>
              <a:effectLst/>
              <a:uLnTx/>
              <a:uFillTx/>
              <a:latin typeface="Segoe Semibold" pitchFamily="34" charset="0"/>
              <a:ea typeface="+mn-ea"/>
              <a:cs typeface="+mn-cs"/>
            </a:endParaRPr>
          </a:p>
        </p:txBody>
      </p:sp>
      <p:sp>
        <p:nvSpPr>
          <p:cNvPr id="46" name="Rounded Rectangle 45"/>
          <p:cNvSpPr/>
          <p:nvPr/>
        </p:nvSpPr>
        <p:spPr>
          <a:xfrm>
            <a:off x="1015736" y="1371600"/>
            <a:ext cx="10851821" cy="1371600"/>
          </a:xfrm>
          <a:prstGeom prst="roundRect">
            <a:avLst>
              <a:gd name="adj" fmla="val 16667"/>
            </a:avLst>
          </a:prstGeom>
          <a:gradFill flip="none" rotWithShape="1">
            <a:gsLst>
              <a:gs pos="0">
                <a:srgbClr val="FFFFFF"/>
              </a:gs>
              <a:gs pos="18000">
                <a:srgbClr val="FFFFFF">
                  <a:lumMod val="65000"/>
                  <a:alpha val="38000"/>
                </a:srgbClr>
              </a:gs>
              <a:gs pos="100000">
                <a:srgbClr val="FFFFFF">
                  <a:alpha val="70000"/>
                </a:srgbClr>
              </a:gs>
            </a:gsLst>
            <a:lin ang="2700000" scaled="1"/>
            <a:tileRect/>
          </a:gradFill>
          <a:ln>
            <a:noFill/>
            <a:headEnd type="none" w="med" len="med"/>
            <a:tailEnd type="none" w="med" len="med"/>
          </a:ln>
          <a:effectLst>
            <a:outerShdw blurRad="88900" dist="63500" dir="2700000" algn="tl" rotWithShape="0">
              <a:prstClr val="black">
                <a:alpha val="25000"/>
              </a:prst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85000"/>
              </a:lnSpc>
              <a:spcBef>
                <a:spcPts val="0"/>
              </a:spcBef>
              <a:spcAft>
                <a:spcPts val="0"/>
              </a:spcAft>
              <a:buClrTx/>
              <a:buSzTx/>
              <a:buFontTx/>
              <a:buNone/>
              <a:tabLst/>
              <a:defRPr/>
            </a:pPr>
            <a:endParaRPr kumimoji="0" lang="en-US" sz="1800" b="0" i="0" u="none" strike="noStrike" kern="0" cap="none" spc="0" normalizeH="0" baseline="0" noProof="0" dirty="0" smtClean="0">
              <a:ln>
                <a:noFill/>
              </a:ln>
              <a:gradFill>
                <a:gsLst>
                  <a:gs pos="0">
                    <a:srgbClr val="FFFFFF"/>
                  </a:gs>
                  <a:gs pos="100000">
                    <a:srgbClr val="FFFFFF"/>
                  </a:gs>
                </a:gsLst>
                <a:lin ang="13500000" scaled="1"/>
              </a:gradFill>
              <a:effectLst/>
              <a:uLnTx/>
              <a:uFillTx/>
              <a:latin typeface="Segoe Semibold" pitchFamily="34" charset="0"/>
              <a:ea typeface="+mn-ea"/>
              <a:cs typeface="+mn-cs"/>
            </a:endParaRPr>
          </a:p>
        </p:txBody>
      </p:sp>
      <p:sp>
        <p:nvSpPr>
          <p:cNvPr id="47" name="TextBox 46"/>
          <p:cNvSpPr txBox="1"/>
          <p:nvPr/>
        </p:nvSpPr>
        <p:spPr>
          <a:xfrm>
            <a:off x="2640912" y="1475090"/>
            <a:ext cx="8735325" cy="1181862"/>
          </a:xfrm>
          <a:prstGeom prst="rect">
            <a:avLst/>
          </a:prstGeom>
          <a:noFill/>
        </p:spPr>
        <p:txBody>
          <a:bodyPr wrap="square" rtlCol="0">
            <a:spAutoFit/>
          </a:bodyPr>
          <a:lstStyle/>
          <a:p>
            <a:pPr marL="457200" marR="0" lvl="0" indent="-457200" defTabSz="914400" eaLnBrk="1" fontAlgn="auto" latinLnBrk="0" hangingPunct="1">
              <a:lnSpc>
                <a:spcPct val="90000"/>
              </a:lnSpc>
              <a:spcBef>
                <a:spcPct val="20000"/>
              </a:spcBef>
              <a:spcAft>
                <a:spcPts val="0"/>
              </a:spcAft>
              <a:buClr>
                <a:srgbClr val="777777"/>
              </a:buClr>
              <a:buSzPct val="130000"/>
              <a:buFontTx/>
              <a:buNone/>
              <a:tabLst/>
              <a:defRPr/>
            </a:pPr>
            <a:r>
              <a:rPr kumimoji="0" lang="en-US" sz="2000" b="1" i="0" u="none" strike="noStrike" kern="0" cap="none" spc="0" normalizeH="0" baseline="0" noProof="0" dirty="0" smtClean="0">
                <a:ln>
                  <a:noFill/>
                </a:ln>
                <a:solidFill>
                  <a:schemeClr val="bg1"/>
                </a:solidFill>
                <a:uLnTx/>
                <a:uFillTx/>
              </a:rPr>
              <a:t>Storage Management</a:t>
            </a:r>
          </a:p>
          <a:p>
            <a:pPr marL="460375" marR="0" lvl="0" indent="-460375" fontAlgn="auto">
              <a:lnSpc>
                <a:spcPct val="90000"/>
              </a:lnSpc>
              <a:spcBef>
                <a:spcPct val="20000"/>
              </a:spcBef>
              <a:spcAft>
                <a:spcPts val="0"/>
              </a:spcAft>
              <a:buClr>
                <a:srgbClr val="777777"/>
              </a:buClr>
              <a:buSzPct val="85000"/>
              <a:buBlip>
                <a:blip r:embed="rId4"/>
              </a:buBlip>
              <a:tabLst/>
              <a:defRPr/>
            </a:pPr>
            <a:r>
              <a:rPr lang="en-US" sz="1600" dirty="0">
                <a:solidFill>
                  <a:schemeClr val="bg1"/>
                </a:solidFill>
              </a:rPr>
              <a:t>Balance mailbox size demands with available storage resources</a:t>
            </a:r>
          </a:p>
          <a:p>
            <a:pPr marL="460375" indent="-460375">
              <a:lnSpc>
                <a:spcPct val="90000"/>
              </a:lnSpc>
              <a:spcBef>
                <a:spcPct val="20000"/>
              </a:spcBef>
              <a:buClr>
                <a:srgbClr val="777777"/>
              </a:buClr>
              <a:buSzPct val="85000"/>
              <a:buBlip>
                <a:blip r:embed="rId4"/>
              </a:buBlip>
            </a:pPr>
            <a:r>
              <a:rPr lang="en-US" sz="1600" dirty="0">
                <a:solidFill>
                  <a:schemeClr val="bg1"/>
                </a:solidFill>
              </a:rPr>
              <a:t>Reduce the proliferation of .PST files stored outside of IT control</a:t>
            </a:r>
          </a:p>
          <a:p>
            <a:pPr marL="460375" indent="-460375">
              <a:lnSpc>
                <a:spcPct val="90000"/>
              </a:lnSpc>
              <a:spcBef>
                <a:spcPct val="20000"/>
              </a:spcBef>
              <a:buClr>
                <a:srgbClr val="777777"/>
              </a:buClr>
              <a:buSzPct val="85000"/>
              <a:buBlip>
                <a:blip r:embed="rId4"/>
              </a:buBlip>
            </a:pPr>
            <a:r>
              <a:rPr lang="en-US" sz="1600" dirty="0">
                <a:solidFill>
                  <a:schemeClr val="bg1"/>
                </a:solidFill>
              </a:rPr>
              <a:t>Improve overall application and network performance</a:t>
            </a:r>
          </a:p>
        </p:txBody>
      </p:sp>
      <p:sp>
        <p:nvSpPr>
          <p:cNvPr id="48" name="TextBox 47"/>
          <p:cNvSpPr txBox="1"/>
          <p:nvPr/>
        </p:nvSpPr>
        <p:spPr>
          <a:xfrm>
            <a:off x="2640912" y="3200401"/>
            <a:ext cx="9852634" cy="1215717"/>
          </a:xfrm>
          <a:prstGeom prst="rect">
            <a:avLst/>
          </a:prstGeom>
          <a:noFill/>
        </p:spPr>
        <p:txBody>
          <a:bodyPr wrap="square" rtlCol="0">
            <a:spAutoFit/>
          </a:bodyPr>
          <a:lstStyle/>
          <a:p>
            <a:pPr marL="457200" marR="0" lvl="0" indent="-457200" defTabSz="914400" eaLnBrk="1" fontAlgn="auto" latinLnBrk="0" hangingPunct="1">
              <a:lnSpc>
                <a:spcPct val="90000"/>
              </a:lnSpc>
              <a:spcBef>
                <a:spcPct val="20000"/>
              </a:spcBef>
              <a:spcAft>
                <a:spcPts val="0"/>
              </a:spcAft>
              <a:buClr>
                <a:srgbClr val="777777"/>
              </a:buClr>
              <a:buSzPct val="130000"/>
              <a:buFontTx/>
              <a:buNone/>
              <a:tabLst/>
              <a:defRPr/>
            </a:pPr>
            <a:r>
              <a:rPr kumimoji="0" lang="en-US" sz="2000" b="1" i="0" u="none" strike="noStrike" kern="0" cap="none" spc="0" normalizeH="0" baseline="0" noProof="0" dirty="0" smtClean="0">
                <a:ln>
                  <a:noFill/>
                </a:ln>
                <a:solidFill>
                  <a:schemeClr val="bg1"/>
                </a:solidFill>
                <a:uLnTx/>
                <a:uFillTx/>
              </a:rPr>
              <a:t>Data Retention</a:t>
            </a:r>
          </a:p>
          <a:p>
            <a:pPr marL="460375" indent="-460375">
              <a:lnSpc>
                <a:spcPct val="90000"/>
              </a:lnSpc>
              <a:spcBef>
                <a:spcPct val="20000"/>
              </a:spcBef>
              <a:buClr>
                <a:srgbClr val="777777"/>
              </a:buClr>
              <a:buSzPct val="85000"/>
              <a:buBlip>
                <a:blip r:embed="rId4"/>
              </a:buBlip>
            </a:pPr>
            <a:r>
              <a:rPr lang="en-US" sz="1600" dirty="0">
                <a:solidFill>
                  <a:schemeClr val="bg1"/>
                </a:solidFill>
              </a:rPr>
              <a:t>Meet industry and regulatory e-mail data retention requirements</a:t>
            </a:r>
          </a:p>
          <a:p>
            <a:pPr marL="460375" indent="-460375">
              <a:lnSpc>
                <a:spcPct val="90000"/>
              </a:lnSpc>
              <a:spcBef>
                <a:spcPct val="20000"/>
              </a:spcBef>
              <a:buClr>
                <a:srgbClr val="777777"/>
              </a:buClr>
              <a:buSzPct val="85000"/>
              <a:buBlip>
                <a:blip r:embed="rId4"/>
              </a:buBlip>
            </a:pPr>
            <a:r>
              <a:rPr lang="en-US" sz="1600" dirty="0">
                <a:solidFill>
                  <a:schemeClr val="bg1"/>
                </a:solidFill>
              </a:rPr>
              <a:t>Support ongoing compliance, litigation, or personnel matters</a:t>
            </a:r>
          </a:p>
          <a:p>
            <a:pPr marL="460375" indent="-460375">
              <a:lnSpc>
                <a:spcPct val="90000"/>
              </a:lnSpc>
              <a:spcBef>
                <a:spcPct val="20000"/>
              </a:spcBef>
              <a:buClr>
                <a:srgbClr val="777777"/>
              </a:buClr>
              <a:buSzPct val="85000"/>
              <a:buBlip>
                <a:blip r:embed="rId4"/>
              </a:buBlip>
            </a:pPr>
            <a:r>
              <a:rPr lang="en-US" sz="1600" dirty="0">
                <a:solidFill>
                  <a:schemeClr val="bg1"/>
                </a:solidFill>
              </a:rPr>
              <a:t>Preserve valuable intellectual property and corporate assets</a:t>
            </a:r>
          </a:p>
        </p:txBody>
      </p:sp>
      <p:sp>
        <p:nvSpPr>
          <p:cNvPr id="49" name="TextBox 48"/>
          <p:cNvSpPr txBox="1"/>
          <p:nvPr/>
        </p:nvSpPr>
        <p:spPr>
          <a:xfrm>
            <a:off x="2640912" y="4876801"/>
            <a:ext cx="9226645" cy="1215717"/>
          </a:xfrm>
          <a:prstGeom prst="rect">
            <a:avLst/>
          </a:prstGeom>
          <a:noFill/>
        </p:spPr>
        <p:txBody>
          <a:bodyPr wrap="square" rtlCol="0">
            <a:spAutoFit/>
          </a:bodyPr>
          <a:lstStyle/>
          <a:p>
            <a:pPr marL="457200" marR="0" lvl="0" indent="-457200" defTabSz="914400" eaLnBrk="1" fontAlgn="auto" latinLnBrk="0" hangingPunct="1">
              <a:lnSpc>
                <a:spcPct val="90000"/>
              </a:lnSpc>
              <a:spcBef>
                <a:spcPct val="20000"/>
              </a:spcBef>
              <a:spcAft>
                <a:spcPts val="0"/>
              </a:spcAft>
              <a:buClr>
                <a:srgbClr val="777777"/>
              </a:buClr>
              <a:buSzPct val="130000"/>
              <a:buFontTx/>
              <a:buNone/>
              <a:tabLst/>
              <a:defRPr/>
            </a:pPr>
            <a:r>
              <a:rPr kumimoji="0" lang="en-US" sz="2000" b="1" i="0" u="none" strike="noStrike" kern="0" cap="none" spc="0" normalizeH="0" baseline="0" noProof="0" dirty="0" smtClean="0">
                <a:ln>
                  <a:noFill/>
                </a:ln>
                <a:solidFill>
                  <a:schemeClr val="bg1"/>
                </a:solidFill>
                <a:uLnTx/>
                <a:uFillTx/>
              </a:rPr>
              <a:t>Discovery</a:t>
            </a:r>
          </a:p>
          <a:p>
            <a:pPr marL="460375" indent="-460375">
              <a:lnSpc>
                <a:spcPct val="90000"/>
              </a:lnSpc>
              <a:spcBef>
                <a:spcPct val="20000"/>
              </a:spcBef>
              <a:buClr>
                <a:srgbClr val="777777"/>
              </a:buClr>
              <a:buSzPct val="85000"/>
              <a:buBlip>
                <a:blip r:embed="rId4"/>
              </a:buBlip>
            </a:pPr>
            <a:r>
              <a:rPr lang="en-US" sz="1600" dirty="0">
                <a:solidFill>
                  <a:schemeClr val="bg1"/>
                </a:solidFill>
              </a:rPr>
              <a:t>Respond to strict timelines for legal discovery orders</a:t>
            </a:r>
          </a:p>
          <a:p>
            <a:pPr marL="460375" indent="-460375">
              <a:lnSpc>
                <a:spcPct val="90000"/>
              </a:lnSpc>
              <a:spcBef>
                <a:spcPct val="20000"/>
              </a:spcBef>
              <a:buClr>
                <a:srgbClr val="777777"/>
              </a:buClr>
              <a:buSzPct val="85000"/>
              <a:buBlip>
                <a:blip r:embed="rId4"/>
              </a:buBlip>
            </a:pPr>
            <a:r>
              <a:rPr lang="en-US" sz="1600" dirty="0">
                <a:solidFill>
                  <a:schemeClr val="bg1"/>
                </a:solidFill>
              </a:rPr>
              <a:t>Reduce costs involved in searching for and retrieving e-mail data</a:t>
            </a:r>
          </a:p>
          <a:p>
            <a:pPr marL="460375" indent="-460375">
              <a:lnSpc>
                <a:spcPct val="90000"/>
              </a:lnSpc>
              <a:spcBef>
                <a:spcPct val="20000"/>
              </a:spcBef>
              <a:buClr>
                <a:srgbClr val="777777"/>
              </a:buClr>
              <a:buSzPct val="85000"/>
              <a:buBlip>
                <a:blip r:embed="rId4"/>
              </a:buBlip>
            </a:pPr>
            <a:r>
              <a:rPr lang="en-US" sz="1600" dirty="0">
                <a:solidFill>
                  <a:schemeClr val="bg1"/>
                </a:solidFill>
              </a:rPr>
              <a:t>Report on e-mail communications as part of auditing procedures</a:t>
            </a:r>
          </a:p>
        </p:txBody>
      </p:sp>
      <p:sp>
        <p:nvSpPr>
          <p:cNvPr id="50" name="Round Same Side Corner Rectangle 49"/>
          <p:cNvSpPr/>
          <p:nvPr/>
        </p:nvSpPr>
        <p:spPr>
          <a:xfrm>
            <a:off x="313953" y="1453886"/>
            <a:ext cx="1920665" cy="1213115"/>
          </a:xfrm>
          <a:prstGeom prst="round2SameRect">
            <a:avLst>
              <a:gd name="adj1" fmla="val 10809"/>
              <a:gd name="adj2" fmla="val 8788"/>
            </a:avLst>
          </a:prstGeom>
          <a:gradFill flip="none" rotWithShape="1">
            <a:gsLst>
              <a:gs pos="0">
                <a:srgbClr val="B64506"/>
              </a:gs>
              <a:gs pos="25000">
                <a:srgbClr val="CB790B"/>
              </a:gs>
              <a:gs pos="80000">
                <a:srgbClr val="FA9B00"/>
              </a:gs>
              <a:gs pos="100000">
                <a:srgbClr val="FFC971"/>
              </a:gs>
            </a:gsLst>
            <a:lin ang="5400000" scaled="1"/>
            <a:tileRect/>
          </a:gradFill>
          <a:ln>
            <a:noFill/>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13500000" scaled="1"/>
              </a:gradFill>
              <a:effectLst/>
              <a:uLnTx/>
              <a:uFillTx/>
              <a:latin typeface="Segoe Semibold" pitchFamily="34" charset="0"/>
              <a:ea typeface="+mn-ea"/>
              <a:cs typeface="+mn-cs"/>
            </a:endParaRPr>
          </a:p>
        </p:txBody>
      </p:sp>
      <p:sp>
        <p:nvSpPr>
          <p:cNvPr id="51" name="Round Same Side Corner Rectangle 50"/>
          <p:cNvSpPr/>
          <p:nvPr/>
        </p:nvSpPr>
        <p:spPr>
          <a:xfrm>
            <a:off x="318664" y="3200400"/>
            <a:ext cx="1915954" cy="1210140"/>
          </a:xfrm>
          <a:prstGeom prst="round2SameRect">
            <a:avLst>
              <a:gd name="adj1" fmla="val 10809"/>
              <a:gd name="adj2" fmla="val 8788"/>
            </a:avLst>
          </a:prstGeom>
          <a:gradFill flip="none" rotWithShape="1">
            <a:gsLst>
              <a:gs pos="0">
                <a:srgbClr val="1B396B"/>
              </a:gs>
              <a:gs pos="25000">
                <a:srgbClr val="5082B9">
                  <a:lumMod val="75000"/>
                </a:srgbClr>
              </a:gs>
              <a:gs pos="80000">
                <a:srgbClr val="5082B9"/>
              </a:gs>
              <a:gs pos="100000">
                <a:srgbClr val="5C9EE6"/>
              </a:gs>
            </a:gsLst>
            <a:lin ang="5400000" scaled="1"/>
            <a:tileRect/>
          </a:gradFill>
          <a:ln>
            <a:noFill/>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13500000" scaled="1"/>
              </a:gradFill>
              <a:effectLst/>
              <a:uLnTx/>
              <a:uFillTx/>
              <a:latin typeface="Segoe Semibold" pitchFamily="34" charset="0"/>
              <a:ea typeface="+mn-ea"/>
              <a:cs typeface="+mn-cs"/>
            </a:endParaRPr>
          </a:p>
        </p:txBody>
      </p:sp>
      <p:sp>
        <p:nvSpPr>
          <p:cNvPr id="52" name="Round Same Side Corner Rectangle 51"/>
          <p:cNvSpPr/>
          <p:nvPr/>
        </p:nvSpPr>
        <p:spPr>
          <a:xfrm>
            <a:off x="323390" y="4889863"/>
            <a:ext cx="1911229" cy="1207155"/>
          </a:xfrm>
          <a:prstGeom prst="round2SameRect">
            <a:avLst>
              <a:gd name="adj1" fmla="val 10809"/>
              <a:gd name="adj2" fmla="val 8788"/>
            </a:avLst>
          </a:prstGeom>
          <a:gradFill flip="none" rotWithShape="1">
            <a:gsLst>
              <a:gs pos="0">
                <a:srgbClr val="64BE46">
                  <a:lumMod val="50000"/>
                </a:srgbClr>
              </a:gs>
              <a:gs pos="25000">
                <a:srgbClr val="64BE46">
                  <a:lumMod val="75000"/>
                </a:srgbClr>
              </a:gs>
              <a:gs pos="80000">
                <a:srgbClr val="64BE46"/>
              </a:gs>
              <a:gs pos="100000">
                <a:srgbClr val="64BE46">
                  <a:lumMod val="60000"/>
                  <a:lumOff val="40000"/>
                  <a:alpha val="69000"/>
                </a:srgbClr>
              </a:gs>
            </a:gsLst>
            <a:lin ang="5400000" scaled="1"/>
            <a:tileRect/>
          </a:gradFill>
          <a:ln>
            <a:noFill/>
            <a:headEnd type="none" w="med" len="med"/>
            <a:tailEnd type="none" w="med" len="med"/>
          </a:ln>
          <a:effectLst>
            <a:outerShdw blurRad="101600" dist="25400" dir="2700000" algn="tl" rotWithShape="0">
              <a:prstClr val="black">
                <a:alpha val="25000"/>
              </a:prst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13500000" scaled="1"/>
              </a:gradFill>
              <a:effectLst/>
              <a:uLnTx/>
              <a:uFillTx/>
              <a:latin typeface="Segoe Semibold" pitchFamily="34" charset="0"/>
              <a:ea typeface="+mn-ea"/>
              <a:cs typeface="+mn-cs"/>
            </a:endParaRPr>
          </a:p>
        </p:txBody>
      </p:sp>
      <p:pic>
        <p:nvPicPr>
          <p:cNvPr id="53" name="Picture 29" descr="Mail_1"/>
          <p:cNvPicPr>
            <a:picLocks noChangeAspect="1" noChangeArrowheads="1"/>
          </p:cNvPicPr>
          <p:nvPr/>
        </p:nvPicPr>
        <p:blipFill>
          <a:blip r:embed="rId5" cstate="screen"/>
          <a:srcRect/>
          <a:stretch>
            <a:fillRect/>
          </a:stretch>
        </p:blipFill>
        <p:spPr bwMode="auto">
          <a:xfrm>
            <a:off x="507868" y="1600201"/>
            <a:ext cx="1152560" cy="542397"/>
          </a:xfrm>
          <a:prstGeom prst="rect">
            <a:avLst/>
          </a:prstGeom>
          <a:ln>
            <a:noFill/>
          </a:ln>
          <a:effectLst>
            <a:outerShdw blurRad="292100" dist="139700" dir="2700000" algn="tl" rotWithShape="0">
              <a:srgbClr val="333333">
                <a:alpha val="65000"/>
              </a:srgbClr>
            </a:outerShdw>
          </a:effectLst>
        </p:spPr>
      </p:pic>
      <p:pic>
        <p:nvPicPr>
          <p:cNvPr id="54" name="Picture 29" descr="Mail_1"/>
          <p:cNvPicPr>
            <a:picLocks noChangeAspect="1" noChangeArrowheads="1"/>
          </p:cNvPicPr>
          <p:nvPr/>
        </p:nvPicPr>
        <p:blipFill>
          <a:blip r:embed="rId5" cstate="screen"/>
          <a:srcRect/>
          <a:stretch>
            <a:fillRect/>
          </a:stretch>
        </p:blipFill>
        <p:spPr bwMode="auto">
          <a:xfrm>
            <a:off x="711015" y="1752600"/>
            <a:ext cx="1152560" cy="542397"/>
          </a:xfrm>
          <a:prstGeom prst="rect">
            <a:avLst/>
          </a:prstGeom>
          <a:ln>
            <a:noFill/>
          </a:ln>
          <a:effectLst>
            <a:outerShdw blurRad="292100" dist="139700" dir="2700000" algn="tl" rotWithShape="0">
              <a:srgbClr val="333333">
                <a:alpha val="65000"/>
              </a:srgbClr>
            </a:outerShdw>
          </a:effectLst>
        </p:spPr>
      </p:pic>
      <p:pic>
        <p:nvPicPr>
          <p:cNvPr id="55" name="Picture 29" descr="Mail_1"/>
          <p:cNvPicPr>
            <a:picLocks noChangeAspect="1" noChangeArrowheads="1"/>
          </p:cNvPicPr>
          <p:nvPr/>
        </p:nvPicPr>
        <p:blipFill>
          <a:blip r:embed="rId5" cstate="screen"/>
          <a:srcRect/>
          <a:stretch>
            <a:fillRect/>
          </a:stretch>
        </p:blipFill>
        <p:spPr bwMode="auto">
          <a:xfrm>
            <a:off x="914162" y="1905001"/>
            <a:ext cx="1152560" cy="542397"/>
          </a:xfrm>
          <a:prstGeom prst="rect">
            <a:avLst/>
          </a:prstGeom>
          <a:ln>
            <a:noFill/>
          </a:ln>
          <a:effectLst>
            <a:outerShdw blurRad="292100" dist="139700" dir="2700000" algn="tl" rotWithShape="0">
              <a:srgbClr val="333333">
                <a:alpha val="65000"/>
              </a:srgbClr>
            </a:outerShdw>
          </a:effectLst>
        </p:spPr>
      </p:pic>
      <p:pic>
        <p:nvPicPr>
          <p:cNvPr id="56" name="Picture 2" descr="C:\Users\ianhamer\AppData\Local\Microsoft\Windows\Temporary Internet Files\Content.IE5\O4BM9X2F\MCj03917480000[1].wmf"/>
          <p:cNvPicPr>
            <a:picLocks noChangeAspect="1" noChangeArrowheads="1"/>
          </p:cNvPicPr>
          <p:nvPr/>
        </p:nvPicPr>
        <p:blipFill>
          <a:blip r:embed="rId6" cstate="screen">
            <a:grayscl/>
            <a:lum bright="-25000" contrast="34000"/>
          </a:blip>
          <a:srcRect/>
          <a:stretch>
            <a:fillRect/>
          </a:stretch>
        </p:blipFill>
        <p:spPr bwMode="auto">
          <a:xfrm>
            <a:off x="708199" y="5029200"/>
            <a:ext cx="1120126" cy="838200"/>
          </a:xfrm>
          <a:prstGeom prst="rect">
            <a:avLst/>
          </a:prstGeom>
          <a:ln>
            <a:noFill/>
          </a:ln>
          <a:effectLst>
            <a:outerShdw blurRad="292100" dist="139700" dir="2700000" algn="tl" rotWithShape="0">
              <a:srgbClr val="333333">
                <a:alpha val="65000"/>
              </a:srgbClr>
            </a:outerShdw>
          </a:effectLst>
        </p:spPr>
      </p:pic>
      <p:grpSp>
        <p:nvGrpSpPr>
          <p:cNvPr id="57" name="Group 56"/>
          <p:cNvGrpSpPr/>
          <p:nvPr/>
        </p:nvGrpSpPr>
        <p:grpSpPr>
          <a:xfrm>
            <a:off x="581017" y="3350954"/>
            <a:ext cx="1381592" cy="914068"/>
            <a:chOff x="-3545888" y="5294661"/>
            <a:chExt cx="873712" cy="773705"/>
          </a:xfrm>
        </p:grpSpPr>
        <p:pic>
          <p:nvPicPr>
            <p:cNvPr id="58" name="Picture 2" descr="\\eventsql\dvd\Online_ART\DVD_ART36\Artwork_Imagery\Icons - Illustrations\_ XML ICONS\Database blue.png"/>
            <p:cNvPicPr>
              <a:picLocks noChangeAspect="1" noChangeArrowheads="1"/>
            </p:cNvPicPr>
            <p:nvPr/>
          </p:nvPicPr>
          <p:blipFill>
            <a:blip r:embed="rId7">
              <a:clrChange>
                <a:clrFrom>
                  <a:srgbClr val="FDFDFD"/>
                </a:clrFrom>
                <a:clrTo>
                  <a:srgbClr val="FDFDFD">
                    <a:alpha val="0"/>
                  </a:srgbClr>
                </a:clrTo>
              </a:clrChange>
            </a:blip>
            <a:srcRect/>
            <a:stretch>
              <a:fillRect/>
            </a:stretch>
          </p:blipFill>
          <p:spPr bwMode="auto">
            <a:xfrm>
              <a:off x="-3314700" y="5294661"/>
              <a:ext cx="381000" cy="459049"/>
            </a:xfrm>
            <a:prstGeom prst="rect">
              <a:avLst/>
            </a:prstGeom>
            <a:ln>
              <a:noFill/>
            </a:ln>
            <a:effectLst>
              <a:outerShdw blurRad="292100" dist="139700" dir="2700000" algn="tl" rotWithShape="0">
                <a:srgbClr val="333333">
                  <a:alpha val="65000"/>
                </a:srgbClr>
              </a:outerShdw>
            </a:effectLst>
          </p:spPr>
        </p:pic>
        <p:pic>
          <p:nvPicPr>
            <p:cNvPr id="59" name="Picture 2" descr="\\eventsql\dvd\Online_ART\DVD_ART36\Artwork_Imagery\Icons - Illustrations\_ XML ICONS\Database blue.png"/>
            <p:cNvPicPr>
              <a:picLocks noChangeAspect="1" noChangeArrowheads="1"/>
            </p:cNvPicPr>
            <p:nvPr/>
          </p:nvPicPr>
          <p:blipFill>
            <a:blip r:embed="rId7">
              <a:clrChange>
                <a:clrFrom>
                  <a:srgbClr val="FDFDFD"/>
                </a:clrFrom>
                <a:clrTo>
                  <a:srgbClr val="FDFDFD">
                    <a:alpha val="0"/>
                  </a:srgbClr>
                </a:clrTo>
              </a:clrChange>
            </a:blip>
            <a:srcRect/>
            <a:stretch>
              <a:fillRect/>
            </a:stretch>
          </p:blipFill>
          <p:spPr bwMode="auto">
            <a:xfrm>
              <a:off x="-3545888" y="5454591"/>
              <a:ext cx="381000" cy="459049"/>
            </a:xfrm>
            <a:prstGeom prst="rect">
              <a:avLst/>
            </a:prstGeom>
            <a:ln>
              <a:noFill/>
            </a:ln>
            <a:effectLst>
              <a:outerShdw blurRad="292100" dist="139700" dir="2700000" algn="tl" rotWithShape="0">
                <a:srgbClr val="333333">
                  <a:alpha val="65000"/>
                </a:srgbClr>
              </a:outerShdw>
            </a:effectLst>
          </p:spPr>
        </p:pic>
        <p:pic>
          <p:nvPicPr>
            <p:cNvPr id="60" name="Picture 2" descr="\\eventsql\dvd\Online_ART\DVD_ART36\Artwork_Imagery\Icons - Illustrations\_ XML ICONS\Database blue.png"/>
            <p:cNvPicPr>
              <a:picLocks noChangeAspect="1" noChangeArrowheads="1"/>
            </p:cNvPicPr>
            <p:nvPr/>
          </p:nvPicPr>
          <p:blipFill>
            <a:blip r:embed="rId7">
              <a:clrChange>
                <a:clrFrom>
                  <a:srgbClr val="FDFDFD"/>
                </a:clrFrom>
                <a:clrTo>
                  <a:srgbClr val="FDFDFD">
                    <a:alpha val="0"/>
                  </a:srgbClr>
                </a:clrTo>
              </a:clrChange>
            </a:blip>
            <a:srcRect/>
            <a:stretch>
              <a:fillRect/>
            </a:stretch>
          </p:blipFill>
          <p:spPr bwMode="auto">
            <a:xfrm>
              <a:off x="-3053176" y="5454591"/>
              <a:ext cx="381000" cy="459049"/>
            </a:xfrm>
            <a:prstGeom prst="rect">
              <a:avLst/>
            </a:prstGeom>
            <a:ln>
              <a:noFill/>
            </a:ln>
            <a:effectLst>
              <a:outerShdw blurRad="292100" dist="139700" dir="2700000" algn="tl" rotWithShape="0">
                <a:srgbClr val="333333">
                  <a:alpha val="65000"/>
                </a:srgbClr>
              </a:outerShdw>
            </a:effectLst>
          </p:spPr>
        </p:pic>
        <p:pic>
          <p:nvPicPr>
            <p:cNvPr id="61" name="Picture 2" descr="\\eventsql\dvd\Online_ART\DVD_ART36\Artwork_Imagery\Icons - Illustrations\_ XML ICONS\Database blue.png"/>
            <p:cNvPicPr>
              <a:picLocks noChangeAspect="1" noChangeArrowheads="1"/>
            </p:cNvPicPr>
            <p:nvPr/>
          </p:nvPicPr>
          <p:blipFill>
            <a:blip r:embed="rId7">
              <a:clrChange>
                <a:clrFrom>
                  <a:srgbClr val="FDFDFD"/>
                </a:clrFrom>
                <a:clrTo>
                  <a:srgbClr val="FDFDFD">
                    <a:alpha val="0"/>
                  </a:srgbClr>
                </a:clrTo>
              </a:clrChange>
            </a:blip>
            <a:srcRect/>
            <a:stretch>
              <a:fillRect/>
            </a:stretch>
          </p:blipFill>
          <p:spPr bwMode="auto">
            <a:xfrm>
              <a:off x="-3314700" y="5609317"/>
              <a:ext cx="381000" cy="459049"/>
            </a:xfrm>
            <a:prstGeom prst="rect">
              <a:avLst/>
            </a:prstGeom>
            <a:ln>
              <a:noFill/>
            </a:ln>
            <a:effectLst>
              <a:outerShdw blurRad="292100" dist="139700" dir="2700000" algn="tl" rotWithShape="0">
                <a:srgbClr val="333333">
                  <a:alpha val="65000"/>
                </a:srgbClr>
              </a:outerShdw>
            </a:effectLst>
          </p:spPr>
        </p:pic>
      </p:grpSp>
    </p:spTree>
    <p:custDataLst>
      <p:tags r:id="rId1"/>
    </p:custDataLst>
    <p:extLst>
      <p:ext uri="{BB962C8B-B14F-4D97-AF65-F5344CB8AC3E}">
        <p14:creationId xmlns:p14="http://schemas.microsoft.com/office/powerpoint/2010/main" val="2498273373"/>
      </p:ext>
    </p:extLst>
  </p:cSld>
  <p:clrMapOvr>
    <a:masterClrMapping/>
  </p:clrMapOvr>
  <p:transition advTm="388085">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MRM Mailbox Assistant</a:t>
            </a:r>
            <a:endParaRPr lang="en-US" dirty="0"/>
          </a:p>
        </p:txBody>
      </p:sp>
      <p:sp>
        <p:nvSpPr>
          <p:cNvPr id="3" name="Content Placeholder 2"/>
          <p:cNvSpPr>
            <a:spLocks noGrp="1"/>
          </p:cNvSpPr>
          <p:nvPr>
            <p:ph idx="1"/>
          </p:nvPr>
        </p:nvSpPr>
        <p:spPr>
          <a:xfrm>
            <a:off x="519112" y="1447799"/>
            <a:ext cx="11149013" cy="5275290"/>
          </a:xfrm>
        </p:spPr>
        <p:txBody>
          <a:bodyPr/>
          <a:lstStyle/>
          <a:p>
            <a:r>
              <a:rPr lang="en-US" sz="2400" smtClean="0"/>
              <a:t>MRM Scheduling is a Mailbox Assistant</a:t>
            </a:r>
          </a:p>
          <a:p>
            <a:pPr lvl="1"/>
            <a:r>
              <a:rPr lang="en-US" sz="2000" smtClean="0"/>
              <a:t>Runs as a background process to crawl mailboxes and take action on “expired” mail items</a:t>
            </a:r>
          </a:p>
          <a:p>
            <a:pPr lvl="1"/>
            <a:r>
              <a:rPr lang="en-US" sz="2000" smtClean="0"/>
              <a:t>Assistant name is ManagedFolderAssistant</a:t>
            </a:r>
          </a:p>
          <a:p>
            <a:r>
              <a:rPr lang="en-US" sz="2400" smtClean="0"/>
              <a:t>Exchange 2010 RTM</a:t>
            </a:r>
          </a:p>
          <a:p>
            <a:pPr lvl="1"/>
            <a:r>
              <a:rPr lang="en-US" sz="2000" smtClean="0"/>
              <a:t>Specify a start and end time and frequency</a:t>
            </a:r>
          </a:p>
          <a:p>
            <a:pPr lvl="1"/>
            <a:r>
              <a:rPr lang="en-US" sz="2000" smtClean="0"/>
              <a:t>If unable to process mail items within said time, will resume on next cycle</a:t>
            </a:r>
          </a:p>
          <a:p>
            <a:pPr lvl="1"/>
            <a:r>
              <a:rPr lang="en-US" sz="2000" smtClean="0"/>
              <a:t>Can result in processing being forever behind</a:t>
            </a:r>
          </a:p>
          <a:p>
            <a:r>
              <a:rPr lang="en-US" sz="2400" smtClean="0"/>
              <a:t>Exchange 2010 SP1</a:t>
            </a:r>
          </a:p>
          <a:p>
            <a:pPr lvl="1"/>
            <a:r>
              <a:rPr lang="en-US" sz="2000" smtClean="0"/>
              <a:t>Specify how often to run assistant (in days/hours…)</a:t>
            </a:r>
          </a:p>
          <a:p>
            <a:pPr lvl="1"/>
            <a:r>
              <a:rPr lang="en-US" sz="2000" smtClean="0"/>
              <a:t>Assistant runs in background, throttled to not compete with critical mailbox server resources</a:t>
            </a:r>
          </a:p>
          <a:p>
            <a:pPr lvl="1"/>
            <a:r>
              <a:rPr lang="en-US" sz="2000" smtClean="0"/>
              <a:t>Will continue to run till all mailboxes are processed</a:t>
            </a:r>
          </a:p>
          <a:p>
            <a:pPr lvl="1"/>
            <a:r>
              <a:rPr lang="en-US" sz="2000" smtClean="0"/>
              <a:t>In Office 365 cycle is 7 days</a:t>
            </a:r>
          </a:p>
          <a:p>
            <a:r>
              <a:rPr lang="en-US" sz="2400" smtClean="0"/>
              <a:t>Caveat:</a:t>
            </a:r>
          </a:p>
          <a:p>
            <a:pPr lvl="1"/>
            <a:r>
              <a:rPr lang="en-US" sz="2000" smtClean="0"/>
              <a:t>The MRM Mailbox Assistant also enforces dumpster cleanup and single item recovery. </a:t>
            </a:r>
          </a:p>
          <a:p>
            <a:pPr lvl="1"/>
            <a:endParaRPr lang="en-US" sz="2000" dirty="0"/>
          </a:p>
        </p:txBody>
      </p:sp>
    </p:spTree>
    <p:extLst>
      <p:ext uri="{BB962C8B-B14F-4D97-AF65-F5344CB8AC3E}">
        <p14:creationId xmlns:p14="http://schemas.microsoft.com/office/powerpoint/2010/main" val="74867598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Preserve: Migrating Policy to Cloud</a:t>
            </a:r>
            <a:endParaRPr lang="en-US" dirty="0"/>
          </a:p>
        </p:txBody>
      </p:sp>
      <p:sp>
        <p:nvSpPr>
          <p:cNvPr id="3" name="Content Placeholder 2"/>
          <p:cNvSpPr>
            <a:spLocks noGrp="1"/>
          </p:cNvSpPr>
          <p:nvPr>
            <p:ph idx="1"/>
          </p:nvPr>
        </p:nvSpPr>
        <p:spPr>
          <a:xfrm>
            <a:off x="519112" y="1447799"/>
            <a:ext cx="11149013" cy="2419124"/>
          </a:xfrm>
        </p:spPr>
        <p:txBody>
          <a:bodyPr/>
          <a:lstStyle/>
          <a:p>
            <a:r>
              <a:rPr lang="en-US" sz="2800" smtClean="0"/>
              <a:t>Migrating Primary mailboxes to cloud:</a:t>
            </a:r>
          </a:p>
          <a:p>
            <a:pPr lvl="1"/>
            <a:r>
              <a:rPr lang="en-US" sz="2400" smtClean="0"/>
              <a:t>MRM policy not automatically migrated or synced</a:t>
            </a:r>
          </a:p>
          <a:p>
            <a:pPr lvl="1"/>
            <a:r>
              <a:rPr lang="en-US" sz="2400" smtClean="0"/>
              <a:t>Scripts shipped to automate migration and sync*</a:t>
            </a:r>
          </a:p>
          <a:p>
            <a:pPr lvl="2"/>
            <a:r>
              <a:rPr lang="en-US" sz="2000" smtClean="0"/>
              <a:t>Export-RetentionTags.ps1</a:t>
            </a:r>
          </a:p>
          <a:p>
            <a:pPr lvl="2"/>
            <a:r>
              <a:rPr lang="en-US" sz="2000" smtClean="0"/>
              <a:t>Import-RetentionTags.ps1</a:t>
            </a:r>
          </a:p>
          <a:p>
            <a:r>
              <a:rPr lang="en-US" sz="2800" smtClean="0"/>
              <a:t>Not required for pure archive in the cloud case.</a:t>
            </a:r>
            <a:endParaRPr lang="en-US" sz="2800" dirty="0" smtClean="0"/>
          </a:p>
        </p:txBody>
      </p:sp>
      <p:sp>
        <p:nvSpPr>
          <p:cNvPr id="5" name="Rectangle 4"/>
          <p:cNvSpPr/>
          <p:nvPr/>
        </p:nvSpPr>
        <p:spPr bwMode="auto">
          <a:xfrm>
            <a:off x="3069766" y="4731700"/>
            <a:ext cx="2719926" cy="12881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6" name="Cloud Callout 5"/>
          <p:cNvSpPr/>
          <p:nvPr/>
        </p:nvSpPr>
        <p:spPr bwMode="auto">
          <a:xfrm>
            <a:off x="7211721" y="4648201"/>
            <a:ext cx="3235816" cy="1357387"/>
          </a:xfrm>
          <a:prstGeom prst="cloudCallout">
            <a:avLst>
              <a:gd name="adj1" fmla="val -10606"/>
              <a:gd name="adj2" fmla="val 3633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nvGrpSpPr>
          <p:cNvPr id="74" name="Group 73"/>
          <p:cNvGrpSpPr/>
          <p:nvPr/>
        </p:nvGrpSpPr>
        <p:grpSpPr>
          <a:xfrm>
            <a:off x="3250353" y="5424058"/>
            <a:ext cx="1320456" cy="443343"/>
            <a:chOff x="2362200" y="4357257"/>
            <a:chExt cx="990600" cy="443343"/>
          </a:xfrm>
        </p:grpSpPr>
        <p:grpSp>
          <p:nvGrpSpPr>
            <p:cNvPr id="46" name="Group 45"/>
            <p:cNvGrpSpPr/>
            <p:nvPr/>
          </p:nvGrpSpPr>
          <p:grpSpPr>
            <a:xfrm>
              <a:off x="2971800" y="4357257"/>
              <a:ext cx="381000" cy="332943"/>
              <a:chOff x="304799" y="1371600"/>
              <a:chExt cx="1600201" cy="1295400"/>
            </a:xfrm>
          </p:grpSpPr>
          <p:sp>
            <p:nvSpPr>
              <p:cNvPr id="47" name="Rectangle 46"/>
              <p:cNvSpPr/>
              <p:nvPr/>
            </p:nvSpPr>
            <p:spPr bwMode="auto">
              <a:xfrm>
                <a:off x="304800" y="1371600"/>
                <a:ext cx="1600200" cy="1295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48" name="Isosceles Triangle 47"/>
              <p:cNvSpPr/>
              <p:nvPr/>
            </p:nvSpPr>
            <p:spPr bwMode="auto">
              <a:xfrm rot="10800000">
                <a:off x="304799" y="1371601"/>
                <a:ext cx="1600200" cy="647700"/>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grpSp>
          <p:nvGrpSpPr>
            <p:cNvPr id="49" name="Group 48"/>
            <p:cNvGrpSpPr/>
            <p:nvPr/>
          </p:nvGrpSpPr>
          <p:grpSpPr>
            <a:xfrm>
              <a:off x="2514600" y="4357257"/>
              <a:ext cx="381000" cy="332943"/>
              <a:chOff x="304799" y="1371600"/>
              <a:chExt cx="1600201" cy="1295400"/>
            </a:xfrm>
          </p:grpSpPr>
          <p:sp>
            <p:nvSpPr>
              <p:cNvPr id="50" name="Rectangle 49"/>
              <p:cNvSpPr/>
              <p:nvPr/>
            </p:nvSpPr>
            <p:spPr bwMode="auto">
              <a:xfrm>
                <a:off x="304800" y="1371600"/>
                <a:ext cx="1600200" cy="1295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51" name="Isosceles Triangle 50"/>
              <p:cNvSpPr/>
              <p:nvPr/>
            </p:nvSpPr>
            <p:spPr bwMode="auto">
              <a:xfrm rot="10800000">
                <a:off x="304799" y="1371601"/>
                <a:ext cx="1600200" cy="647700"/>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grpSp>
          <p:nvGrpSpPr>
            <p:cNvPr id="39" name="Group 38"/>
            <p:cNvGrpSpPr/>
            <p:nvPr/>
          </p:nvGrpSpPr>
          <p:grpSpPr>
            <a:xfrm>
              <a:off x="2438400" y="4405314"/>
              <a:ext cx="381000" cy="332943"/>
              <a:chOff x="304799" y="1371600"/>
              <a:chExt cx="1600201" cy="1295400"/>
            </a:xfrm>
          </p:grpSpPr>
          <p:sp>
            <p:nvSpPr>
              <p:cNvPr id="41" name="Rectangle 40"/>
              <p:cNvSpPr/>
              <p:nvPr/>
            </p:nvSpPr>
            <p:spPr bwMode="auto">
              <a:xfrm>
                <a:off x="304800" y="1371600"/>
                <a:ext cx="1600200" cy="1295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42" name="Isosceles Triangle 41"/>
              <p:cNvSpPr/>
              <p:nvPr/>
            </p:nvSpPr>
            <p:spPr bwMode="auto">
              <a:xfrm rot="10800000">
                <a:off x="304799" y="1371601"/>
                <a:ext cx="1600200" cy="647700"/>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grpSp>
          <p:nvGrpSpPr>
            <p:cNvPr id="7" name="Group 6"/>
            <p:cNvGrpSpPr/>
            <p:nvPr/>
          </p:nvGrpSpPr>
          <p:grpSpPr>
            <a:xfrm>
              <a:off x="2362200" y="4433457"/>
              <a:ext cx="381000" cy="353291"/>
              <a:chOff x="4419601" y="5839257"/>
              <a:chExt cx="381000" cy="353291"/>
            </a:xfrm>
          </p:grpSpPr>
          <p:grpSp>
            <p:nvGrpSpPr>
              <p:cNvPr id="23" name="Group 22"/>
              <p:cNvGrpSpPr/>
              <p:nvPr/>
            </p:nvGrpSpPr>
            <p:grpSpPr>
              <a:xfrm>
                <a:off x="4419601" y="5839257"/>
                <a:ext cx="381000" cy="332943"/>
                <a:chOff x="304799" y="1371600"/>
                <a:chExt cx="1600201" cy="1295400"/>
              </a:xfrm>
            </p:grpSpPr>
            <p:sp>
              <p:nvSpPr>
                <p:cNvPr id="25" name="Rectangle 24"/>
                <p:cNvSpPr/>
                <p:nvPr/>
              </p:nvSpPr>
              <p:spPr bwMode="auto">
                <a:xfrm>
                  <a:off x="304800" y="1371600"/>
                  <a:ext cx="1600200" cy="1295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26" name="Isosceles Triangle 25"/>
                <p:cNvSpPr/>
                <p:nvPr/>
              </p:nvSpPr>
              <p:spPr bwMode="auto">
                <a:xfrm rot="10800000">
                  <a:off x="304799" y="1371601"/>
                  <a:ext cx="1600200" cy="647700"/>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sp>
            <p:nvSpPr>
              <p:cNvPr id="24" name="TextBox 23"/>
              <p:cNvSpPr txBox="1"/>
              <p:nvPr/>
            </p:nvSpPr>
            <p:spPr>
              <a:xfrm>
                <a:off x="4572001" y="5915549"/>
                <a:ext cx="97408" cy="276999"/>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none" lIns="0" tIns="0" rIns="0" bIns="0" rtlCol="0">
                <a:spAutoFit/>
              </a:bodyPr>
              <a:lstStyle/>
              <a:p>
                <a:r>
                  <a:rPr lang="en-US" dirty="0" smtClean="0">
                    <a:gradFill>
                      <a:gsLst>
                        <a:gs pos="0">
                          <a:schemeClr val="tx1"/>
                        </a:gs>
                        <a:gs pos="86000">
                          <a:schemeClr val="tx1"/>
                        </a:gs>
                      </a:gsLst>
                      <a:lin ang="5400000" scaled="0"/>
                    </a:gradFill>
                  </a:rPr>
                  <a:t>P</a:t>
                </a:r>
                <a:endParaRPr lang="en-US" sz="2400" dirty="0" smtClean="0">
                  <a:gradFill>
                    <a:gsLst>
                      <a:gs pos="0">
                        <a:schemeClr val="tx1"/>
                      </a:gs>
                      <a:gs pos="86000">
                        <a:schemeClr val="tx1"/>
                      </a:gs>
                    </a:gsLst>
                    <a:lin ang="5400000" scaled="0"/>
                  </a:gradFill>
                </a:endParaRPr>
              </a:p>
            </p:txBody>
          </p:sp>
        </p:grpSp>
        <p:grpSp>
          <p:nvGrpSpPr>
            <p:cNvPr id="43" name="Group 42"/>
            <p:cNvGrpSpPr/>
            <p:nvPr/>
          </p:nvGrpSpPr>
          <p:grpSpPr>
            <a:xfrm>
              <a:off x="2895600" y="4405314"/>
              <a:ext cx="381000" cy="332943"/>
              <a:chOff x="304799" y="1371600"/>
              <a:chExt cx="1600201" cy="1295400"/>
            </a:xfrm>
          </p:grpSpPr>
          <p:sp>
            <p:nvSpPr>
              <p:cNvPr id="44" name="Rectangle 43"/>
              <p:cNvSpPr/>
              <p:nvPr/>
            </p:nvSpPr>
            <p:spPr bwMode="auto">
              <a:xfrm>
                <a:off x="304800" y="1371600"/>
                <a:ext cx="1600200" cy="1295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45" name="Isosceles Triangle 44"/>
              <p:cNvSpPr/>
              <p:nvPr/>
            </p:nvSpPr>
            <p:spPr bwMode="auto">
              <a:xfrm rot="10800000">
                <a:off x="304799" y="1371601"/>
                <a:ext cx="1600200" cy="647700"/>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grpSp>
          <p:nvGrpSpPr>
            <p:cNvPr id="9" name="Group 8"/>
            <p:cNvGrpSpPr/>
            <p:nvPr/>
          </p:nvGrpSpPr>
          <p:grpSpPr>
            <a:xfrm>
              <a:off x="2819400" y="4447309"/>
              <a:ext cx="381000" cy="353291"/>
              <a:chOff x="4419601" y="5839257"/>
              <a:chExt cx="381000" cy="353291"/>
            </a:xfrm>
          </p:grpSpPr>
          <p:grpSp>
            <p:nvGrpSpPr>
              <p:cNvPr id="15" name="Group 14"/>
              <p:cNvGrpSpPr/>
              <p:nvPr/>
            </p:nvGrpSpPr>
            <p:grpSpPr>
              <a:xfrm>
                <a:off x="4419601" y="5839257"/>
                <a:ext cx="381000" cy="332943"/>
                <a:chOff x="304799" y="1371600"/>
                <a:chExt cx="1600201" cy="1295400"/>
              </a:xfrm>
            </p:grpSpPr>
            <p:sp>
              <p:nvSpPr>
                <p:cNvPr id="17" name="Rectangle 16"/>
                <p:cNvSpPr/>
                <p:nvPr/>
              </p:nvSpPr>
              <p:spPr bwMode="auto">
                <a:xfrm>
                  <a:off x="304800" y="1371600"/>
                  <a:ext cx="1600200" cy="1295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18" name="Isosceles Triangle 17"/>
                <p:cNvSpPr/>
                <p:nvPr/>
              </p:nvSpPr>
              <p:spPr bwMode="auto">
                <a:xfrm rot="10800000">
                  <a:off x="304799" y="1371601"/>
                  <a:ext cx="1600200" cy="647700"/>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sp>
            <p:nvSpPr>
              <p:cNvPr id="16" name="TextBox 15"/>
              <p:cNvSpPr txBox="1"/>
              <p:nvPr/>
            </p:nvSpPr>
            <p:spPr>
              <a:xfrm>
                <a:off x="4506707" y="5915549"/>
                <a:ext cx="158738" cy="276999"/>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none" lIns="0" tIns="0" rIns="0" bIns="0" rtlCol="0">
                <a:spAutoFit/>
              </a:bodyPr>
              <a:lstStyle/>
              <a:p>
                <a:r>
                  <a:rPr lang="en-US" dirty="0" smtClean="0">
                    <a:gradFill>
                      <a:gsLst>
                        <a:gs pos="0">
                          <a:schemeClr val="tx1"/>
                        </a:gs>
                        <a:gs pos="86000">
                          <a:schemeClr val="tx1"/>
                        </a:gs>
                      </a:gsLst>
                      <a:lin ang="5400000" scaled="0"/>
                    </a:gradFill>
                  </a:rPr>
                  <a:t> A</a:t>
                </a:r>
                <a:endParaRPr lang="en-US" sz="2400" dirty="0" smtClean="0">
                  <a:gradFill>
                    <a:gsLst>
                      <a:gs pos="0">
                        <a:schemeClr val="tx1"/>
                      </a:gs>
                      <a:gs pos="86000">
                        <a:schemeClr val="tx1"/>
                      </a:gs>
                    </a:gsLst>
                    <a:lin ang="5400000" scaled="0"/>
                  </a:gradFill>
                </a:endParaRPr>
              </a:p>
            </p:txBody>
          </p:sp>
        </p:grpSp>
      </p:grpSp>
      <p:grpSp>
        <p:nvGrpSpPr>
          <p:cNvPr id="75" name="Group 74"/>
          <p:cNvGrpSpPr/>
          <p:nvPr/>
        </p:nvGrpSpPr>
        <p:grpSpPr>
          <a:xfrm>
            <a:off x="8619214" y="5278317"/>
            <a:ext cx="1320456" cy="443343"/>
            <a:chOff x="2362200" y="4357257"/>
            <a:chExt cx="990600" cy="443343"/>
          </a:xfrm>
        </p:grpSpPr>
        <p:grpSp>
          <p:nvGrpSpPr>
            <p:cNvPr id="76" name="Group 75"/>
            <p:cNvGrpSpPr/>
            <p:nvPr/>
          </p:nvGrpSpPr>
          <p:grpSpPr>
            <a:xfrm>
              <a:off x="2971800" y="4357257"/>
              <a:ext cx="381000" cy="332943"/>
              <a:chOff x="304799" y="1371600"/>
              <a:chExt cx="1600201" cy="1295400"/>
            </a:xfrm>
          </p:grpSpPr>
          <p:sp>
            <p:nvSpPr>
              <p:cNvPr id="96" name="Rectangle 95"/>
              <p:cNvSpPr/>
              <p:nvPr/>
            </p:nvSpPr>
            <p:spPr bwMode="auto">
              <a:xfrm>
                <a:off x="304800" y="1371600"/>
                <a:ext cx="1600200" cy="1295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97" name="Isosceles Triangle 96"/>
              <p:cNvSpPr/>
              <p:nvPr/>
            </p:nvSpPr>
            <p:spPr bwMode="auto">
              <a:xfrm rot="10800000">
                <a:off x="304799" y="1371601"/>
                <a:ext cx="1600200" cy="647700"/>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grpSp>
          <p:nvGrpSpPr>
            <p:cNvPr id="77" name="Group 76"/>
            <p:cNvGrpSpPr/>
            <p:nvPr/>
          </p:nvGrpSpPr>
          <p:grpSpPr>
            <a:xfrm>
              <a:off x="2514600" y="4357257"/>
              <a:ext cx="381000" cy="332943"/>
              <a:chOff x="304799" y="1371600"/>
              <a:chExt cx="1600201" cy="1295400"/>
            </a:xfrm>
          </p:grpSpPr>
          <p:sp>
            <p:nvSpPr>
              <p:cNvPr id="94" name="Rectangle 93"/>
              <p:cNvSpPr/>
              <p:nvPr/>
            </p:nvSpPr>
            <p:spPr bwMode="auto">
              <a:xfrm>
                <a:off x="304800" y="1371600"/>
                <a:ext cx="1600200" cy="1295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95" name="Isosceles Triangle 94"/>
              <p:cNvSpPr/>
              <p:nvPr/>
            </p:nvSpPr>
            <p:spPr bwMode="auto">
              <a:xfrm rot="10800000">
                <a:off x="304799" y="1371601"/>
                <a:ext cx="1600200" cy="647700"/>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grpSp>
          <p:nvGrpSpPr>
            <p:cNvPr id="78" name="Group 77"/>
            <p:cNvGrpSpPr/>
            <p:nvPr/>
          </p:nvGrpSpPr>
          <p:grpSpPr>
            <a:xfrm>
              <a:off x="2438400" y="4405314"/>
              <a:ext cx="381000" cy="332943"/>
              <a:chOff x="304799" y="1371600"/>
              <a:chExt cx="1600201" cy="1295400"/>
            </a:xfrm>
          </p:grpSpPr>
          <p:sp>
            <p:nvSpPr>
              <p:cNvPr id="92" name="Rectangle 91"/>
              <p:cNvSpPr/>
              <p:nvPr/>
            </p:nvSpPr>
            <p:spPr bwMode="auto">
              <a:xfrm>
                <a:off x="304800" y="1371600"/>
                <a:ext cx="1600200" cy="1295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93" name="Isosceles Triangle 92"/>
              <p:cNvSpPr/>
              <p:nvPr/>
            </p:nvSpPr>
            <p:spPr bwMode="auto">
              <a:xfrm rot="10800000">
                <a:off x="304799" y="1371601"/>
                <a:ext cx="1600200" cy="647700"/>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grpSp>
          <p:nvGrpSpPr>
            <p:cNvPr id="79" name="Group 78"/>
            <p:cNvGrpSpPr/>
            <p:nvPr/>
          </p:nvGrpSpPr>
          <p:grpSpPr>
            <a:xfrm>
              <a:off x="2362200" y="4433457"/>
              <a:ext cx="381000" cy="353291"/>
              <a:chOff x="4419601" y="5839257"/>
              <a:chExt cx="381000" cy="353291"/>
            </a:xfrm>
          </p:grpSpPr>
          <p:grpSp>
            <p:nvGrpSpPr>
              <p:cNvPr id="88" name="Group 87"/>
              <p:cNvGrpSpPr/>
              <p:nvPr/>
            </p:nvGrpSpPr>
            <p:grpSpPr>
              <a:xfrm>
                <a:off x="4419601" y="5839257"/>
                <a:ext cx="381000" cy="332943"/>
                <a:chOff x="304799" y="1371600"/>
                <a:chExt cx="1600201" cy="1295400"/>
              </a:xfrm>
            </p:grpSpPr>
            <p:sp>
              <p:nvSpPr>
                <p:cNvPr id="90" name="Rectangle 89"/>
                <p:cNvSpPr/>
                <p:nvPr/>
              </p:nvSpPr>
              <p:spPr bwMode="auto">
                <a:xfrm>
                  <a:off x="304800" y="1371600"/>
                  <a:ext cx="1600200" cy="1295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91" name="Isosceles Triangle 90"/>
                <p:cNvSpPr/>
                <p:nvPr/>
              </p:nvSpPr>
              <p:spPr bwMode="auto">
                <a:xfrm rot="10800000">
                  <a:off x="304799" y="1371601"/>
                  <a:ext cx="1600200" cy="647700"/>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sp>
            <p:nvSpPr>
              <p:cNvPr id="89" name="TextBox 88"/>
              <p:cNvSpPr txBox="1"/>
              <p:nvPr/>
            </p:nvSpPr>
            <p:spPr>
              <a:xfrm>
                <a:off x="4572001" y="5915549"/>
                <a:ext cx="97408" cy="276999"/>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none" lIns="0" tIns="0" rIns="0" bIns="0" rtlCol="0">
                <a:spAutoFit/>
              </a:bodyPr>
              <a:lstStyle/>
              <a:p>
                <a:r>
                  <a:rPr lang="en-US" dirty="0" smtClean="0">
                    <a:gradFill>
                      <a:gsLst>
                        <a:gs pos="0">
                          <a:schemeClr val="tx1"/>
                        </a:gs>
                        <a:gs pos="86000">
                          <a:schemeClr val="tx1"/>
                        </a:gs>
                      </a:gsLst>
                      <a:lin ang="5400000" scaled="0"/>
                    </a:gradFill>
                  </a:rPr>
                  <a:t>P</a:t>
                </a:r>
                <a:endParaRPr lang="en-US" sz="2400" dirty="0" smtClean="0">
                  <a:gradFill>
                    <a:gsLst>
                      <a:gs pos="0">
                        <a:schemeClr val="tx1"/>
                      </a:gs>
                      <a:gs pos="86000">
                        <a:schemeClr val="tx1"/>
                      </a:gs>
                    </a:gsLst>
                    <a:lin ang="5400000" scaled="0"/>
                  </a:gradFill>
                </a:endParaRPr>
              </a:p>
            </p:txBody>
          </p:sp>
        </p:grpSp>
        <p:grpSp>
          <p:nvGrpSpPr>
            <p:cNvPr id="80" name="Group 79"/>
            <p:cNvGrpSpPr/>
            <p:nvPr/>
          </p:nvGrpSpPr>
          <p:grpSpPr>
            <a:xfrm>
              <a:off x="2895600" y="4405314"/>
              <a:ext cx="381000" cy="332943"/>
              <a:chOff x="304799" y="1371600"/>
              <a:chExt cx="1600201" cy="1295400"/>
            </a:xfrm>
          </p:grpSpPr>
          <p:sp>
            <p:nvSpPr>
              <p:cNvPr id="86" name="Rectangle 85"/>
              <p:cNvSpPr/>
              <p:nvPr/>
            </p:nvSpPr>
            <p:spPr bwMode="auto">
              <a:xfrm>
                <a:off x="304800" y="1371600"/>
                <a:ext cx="1600200" cy="1295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87" name="Isosceles Triangle 86"/>
              <p:cNvSpPr/>
              <p:nvPr/>
            </p:nvSpPr>
            <p:spPr bwMode="auto">
              <a:xfrm rot="10800000">
                <a:off x="304799" y="1371601"/>
                <a:ext cx="1600200" cy="647700"/>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grpSp>
          <p:nvGrpSpPr>
            <p:cNvPr id="81" name="Group 80"/>
            <p:cNvGrpSpPr/>
            <p:nvPr/>
          </p:nvGrpSpPr>
          <p:grpSpPr>
            <a:xfrm>
              <a:off x="2819400" y="4447309"/>
              <a:ext cx="381000" cy="353291"/>
              <a:chOff x="4419601" y="5839257"/>
              <a:chExt cx="381000" cy="353291"/>
            </a:xfrm>
          </p:grpSpPr>
          <p:grpSp>
            <p:nvGrpSpPr>
              <p:cNvPr id="82" name="Group 81"/>
              <p:cNvGrpSpPr/>
              <p:nvPr/>
            </p:nvGrpSpPr>
            <p:grpSpPr>
              <a:xfrm>
                <a:off x="4419601" y="5839257"/>
                <a:ext cx="381000" cy="332943"/>
                <a:chOff x="304799" y="1371600"/>
                <a:chExt cx="1600201" cy="1295400"/>
              </a:xfrm>
            </p:grpSpPr>
            <p:sp>
              <p:nvSpPr>
                <p:cNvPr id="84" name="Rectangle 83"/>
                <p:cNvSpPr/>
                <p:nvPr/>
              </p:nvSpPr>
              <p:spPr bwMode="auto">
                <a:xfrm>
                  <a:off x="304800" y="1371600"/>
                  <a:ext cx="1600200" cy="12954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85" name="Isosceles Triangle 84"/>
                <p:cNvSpPr/>
                <p:nvPr/>
              </p:nvSpPr>
              <p:spPr bwMode="auto">
                <a:xfrm rot="10800000">
                  <a:off x="304799" y="1371601"/>
                  <a:ext cx="1600200" cy="647700"/>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sp>
            <p:nvSpPr>
              <p:cNvPr id="83" name="TextBox 82"/>
              <p:cNvSpPr txBox="1"/>
              <p:nvPr/>
            </p:nvSpPr>
            <p:spPr>
              <a:xfrm>
                <a:off x="4506707" y="5915549"/>
                <a:ext cx="158738" cy="276999"/>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none" lIns="0" tIns="0" rIns="0" bIns="0" rtlCol="0">
                <a:spAutoFit/>
              </a:bodyPr>
              <a:lstStyle/>
              <a:p>
                <a:r>
                  <a:rPr lang="en-US" dirty="0" smtClean="0">
                    <a:gradFill>
                      <a:gsLst>
                        <a:gs pos="0">
                          <a:schemeClr val="tx1"/>
                        </a:gs>
                        <a:gs pos="86000">
                          <a:schemeClr val="tx1"/>
                        </a:gs>
                      </a:gsLst>
                      <a:lin ang="5400000" scaled="0"/>
                    </a:gradFill>
                  </a:rPr>
                  <a:t> A</a:t>
                </a:r>
                <a:endParaRPr lang="en-US" sz="2400" dirty="0" smtClean="0">
                  <a:gradFill>
                    <a:gsLst>
                      <a:gs pos="0">
                        <a:schemeClr val="tx1"/>
                      </a:gs>
                      <a:gs pos="86000">
                        <a:schemeClr val="tx1"/>
                      </a:gs>
                    </a:gsLst>
                    <a:lin ang="5400000" scaled="0"/>
                  </a:gradFill>
                </a:endParaRPr>
              </a:p>
            </p:txBody>
          </p:sp>
        </p:grpSp>
      </p:grpSp>
      <p:grpSp>
        <p:nvGrpSpPr>
          <p:cNvPr id="108" name="Group 107"/>
          <p:cNvGrpSpPr/>
          <p:nvPr/>
        </p:nvGrpSpPr>
        <p:grpSpPr>
          <a:xfrm>
            <a:off x="4875530" y="4867710"/>
            <a:ext cx="507868" cy="549077"/>
            <a:chOff x="304800" y="4038600"/>
            <a:chExt cx="609600" cy="693100"/>
          </a:xfrm>
        </p:grpSpPr>
        <p:sp>
          <p:nvSpPr>
            <p:cNvPr id="98" name="Rectangle 97"/>
            <p:cNvSpPr/>
            <p:nvPr/>
          </p:nvSpPr>
          <p:spPr bwMode="auto">
            <a:xfrm>
              <a:off x="304800" y="4038600"/>
              <a:ext cx="609600" cy="693100"/>
            </a:xfrm>
            <a:prstGeom prst="rect">
              <a:avLst/>
            </a:prstGeom>
            <a:solidFill>
              <a:schemeClr val="tx1"/>
            </a:solidFill>
            <a:ln w="12700">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cxnSp>
          <p:nvCxnSpPr>
            <p:cNvPr id="100" name="Straight Connector 99"/>
            <p:cNvCxnSpPr/>
            <p:nvPr/>
          </p:nvCxnSpPr>
          <p:spPr>
            <a:xfrm>
              <a:off x="381000" y="41148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81000" y="4191000"/>
              <a:ext cx="4572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81000" y="42672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381000" y="4343400"/>
              <a:ext cx="4572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381000" y="44196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381000" y="4495800"/>
              <a:ext cx="4572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381000" y="4572000"/>
              <a:ext cx="4572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a:off x="495472" y="4117693"/>
            <a:ext cx="2949975" cy="307777"/>
          </a:xfrm>
          <a:prstGeom prst="rect">
            <a:avLst/>
          </a:prstGeom>
          <a:noFill/>
        </p:spPr>
        <p:txBody>
          <a:bodyPr wrap="none" lIns="0" tIns="0" rIns="0" bIns="0" rtlCol="0">
            <a:spAutoFit/>
          </a:bodyPr>
          <a:lstStyle/>
          <a:p>
            <a:r>
              <a:rPr lang="en-US" sz="2000" dirty="0">
                <a:solidFill>
                  <a:srgbClr val="FFFF00"/>
                </a:solidFill>
              </a:rPr>
              <a:t>Export-RetentionTags.ps1</a:t>
            </a:r>
            <a:endParaRPr lang="en-US" dirty="0">
              <a:solidFill>
                <a:srgbClr val="FFFF00"/>
              </a:solidFill>
            </a:endParaRPr>
          </a:p>
        </p:txBody>
      </p:sp>
      <p:cxnSp>
        <p:nvCxnSpPr>
          <p:cNvPr id="111" name="Straight Arrow Connector 110"/>
          <p:cNvCxnSpPr>
            <a:stCxn id="109" idx="2"/>
          </p:cNvCxnSpPr>
          <p:nvPr/>
        </p:nvCxnSpPr>
        <p:spPr>
          <a:xfrm>
            <a:off x="1970460" y="4425470"/>
            <a:ext cx="1113467" cy="650853"/>
          </a:xfrm>
          <a:prstGeom prst="straightConnector1">
            <a:avLst/>
          </a:prstGeom>
          <a:ln w="28575">
            <a:solidFill>
              <a:schemeClr val="accent5">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3" name="Curved Connector 112"/>
          <p:cNvCxnSpPr>
            <a:stCxn id="98" idx="0"/>
          </p:cNvCxnSpPr>
          <p:nvPr/>
        </p:nvCxnSpPr>
        <p:spPr>
          <a:xfrm rot="5400000" flipH="1" flipV="1">
            <a:off x="5417027" y="3936389"/>
            <a:ext cx="643759" cy="1218883"/>
          </a:xfrm>
          <a:prstGeom prst="curvedConnector2">
            <a:avLst/>
          </a:prstGeom>
          <a:ln w="25400">
            <a:solidFill>
              <a:schemeClr val="accent5">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9046761" y="4117694"/>
            <a:ext cx="2933945" cy="307777"/>
          </a:xfrm>
          <a:prstGeom prst="rect">
            <a:avLst/>
          </a:prstGeom>
          <a:noFill/>
        </p:spPr>
        <p:txBody>
          <a:bodyPr wrap="none" lIns="0" tIns="0" rIns="0" bIns="0" rtlCol="0">
            <a:spAutoFit/>
          </a:bodyPr>
          <a:lstStyle/>
          <a:p>
            <a:r>
              <a:rPr lang="en-US" sz="2000" dirty="0" smtClean="0">
                <a:solidFill>
                  <a:srgbClr val="FFFF00"/>
                </a:solidFill>
              </a:rPr>
              <a:t>Import-RetentionTags.ps1</a:t>
            </a:r>
            <a:endParaRPr lang="en-US" sz="2000" dirty="0">
              <a:solidFill>
                <a:srgbClr val="FFFF00"/>
              </a:solidFill>
            </a:endParaRPr>
          </a:p>
        </p:txBody>
      </p:sp>
      <p:cxnSp>
        <p:nvCxnSpPr>
          <p:cNvPr id="127" name="Straight Arrow Connector 126"/>
          <p:cNvCxnSpPr>
            <a:stCxn id="126" idx="2"/>
          </p:cNvCxnSpPr>
          <p:nvPr/>
        </p:nvCxnSpPr>
        <p:spPr>
          <a:xfrm flipH="1">
            <a:off x="9736524" y="4425471"/>
            <a:ext cx="777210" cy="306229"/>
          </a:xfrm>
          <a:prstGeom prst="straightConnector1">
            <a:avLst/>
          </a:prstGeom>
          <a:ln w="28575">
            <a:solidFill>
              <a:schemeClr val="accent5">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99" name="Group 98"/>
          <p:cNvGrpSpPr/>
          <p:nvPr/>
        </p:nvGrpSpPr>
        <p:grpSpPr>
          <a:xfrm>
            <a:off x="7806625" y="4923111"/>
            <a:ext cx="507868" cy="549077"/>
            <a:chOff x="304800" y="4038600"/>
            <a:chExt cx="609600" cy="693100"/>
          </a:xfrm>
        </p:grpSpPr>
        <p:sp>
          <p:nvSpPr>
            <p:cNvPr id="101" name="Rectangle 100"/>
            <p:cNvSpPr/>
            <p:nvPr/>
          </p:nvSpPr>
          <p:spPr bwMode="auto">
            <a:xfrm>
              <a:off x="304800" y="4038600"/>
              <a:ext cx="609600" cy="693100"/>
            </a:xfrm>
            <a:prstGeom prst="rect">
              <a:avLst/>
            </a:prstGeom>
            <a:solidFill>
              <a:schemeClr val="tx1"/>
            </a:solidFill>
            <a:ln w="12700">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cxnSp>
          <p:nvCxnSpPr>
            <p:cNvPr id="110" name="Straight Connector 109"/>
            <p:cNvCxnSpPr/>
            <p:nvPr/>
          </p:nvCxnSpPr>
          <p:spPr>
            <a:xfrm>
              <a:off x="381000" y="41148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381000" y="4191000"/>
              <a:ext cx="4572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381000" y="42672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381000" y="4343400"/>
              <a:ext cx="4572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81000" y="44196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81000" y="4495800"/>
              <a:ext cx="4572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381000" y="4572000"/>
              <a:ext cx="45720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0" name="Curved Connector 129"/>
          <p:cNvCxnSpPr>
            <a:stCxn id="101" idx="0"/>
            <a:endCxn id="118" idx="3"/>
          </p:cNvCxnSpPr>
          <p:nvPr/>
        </p:nvCxnSpPr>
        <p:spPr>
          <a:xfrm rot="16200000" flipV="1">
            <a:off x="7077005" y="3939556"/>
            <a:ext cx="711976" cy="1255132"/>
          </a:xfrm>
          <a:prstGeom prst="curvedConnector2">
            <a:avLst/>
          </a:prstGeom>
          <a:ln w="25400">
            <a:solidFill>
              <a:schemeClr val="accent5">
                <a:lumMod val="75000"/>
              </a:schemeClr>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53501" y="6019801"/>
            <a:ext cx="1295419" cy="276999"/>
          </a:xfrm>
          <a:prstGeom prst="rect">
            <a:avLst/>
          </a:prstGeom>
          <a:noFill/>
        </p:spPr>
        <p:txBody>
          <a:bodyPr wrap="none" lIns="0" tIns="0" rIns="0" bIns="0" rtlCol="0">
            <a:spAutoFit/>
          </a:bodyPr>
          <a:lstStyle/>
          <a:p>
            <a:r>
              <a:rPr lang="en-US" dirty="0" smtClean="0">
                <a:solidFill>
                  <a:schemeClr val="bg1"/>
                </a:solidFill>
              </a:rPr>
              <a:t>On-Premises</a:t>
            </a:r>
          </a:p>
        </p:txBody>
      </p:sp>
      <p:sp>
        <p:nvSpPr>
          <p:cNvPr id="131" name="TextBox 130"/>
          <p:cNvSpPr txBox="1"/>
          <p:nvPr/>
        </p:nvSpPr>
        <p:spPr>
          <a:xfrm>
            <a:off x="8647184" y="6019801"/>
            <a:ext cx="599523" cy="276999"/>
          </a:xfrm>
          <a:prstGeom prst="rect">
            <a:avLst/>
          </a:prstGeom>
          <a:noFill/>
        </p:spPr>
        <p:txBody>
          <a:bodyPr wrap="none" lIns="0" tIns="0" rIns="0" bIns="0" rtlCol="0">
            <a:spAutoFit/>
          </a:bodyPr>
          <a:lstStyle/>
          <a:p>
            <a:r>
              <a:rPr lang="en-US" dirty="0" smtClean="0">
                <a:solidFill>
                  <a:schemeClr val="bg1"/>
                </a:solidFill>
              </a:rPr>
              <a:t>Cloud</a:t>
            </a:r>
          </a:p>
        </p:txBody>
      </p:sp>
      <p:sp>
        <p:nvSpPr>
          <p:cNvPr id="132" name="TextBox 131"/>
          <p:cNvSpPr txBox="1"/>
          <p:nvPr/>
        </p:nvSpPr>
        <p:spPr>
          <a:xfrm>
            <a:off x="4939014" y="3780329"/>
            <a:ext cx="740587" cy="307777"/>
          </a:xfrm>
          <a:prstGeom prst="rect">
            <a:avLst/>
          </a:prstGeom>
          <a:noFill/>
        </p:spPr>
        <p:txBody>
          <a:bodyPr wrap="none" lIns="0" tIns="0" rIns="0" bIns="0" rtlCol="0">
            <a:spAutoFit/>
          </a:bodyPr>
          <a:lstStyle/>
          <a:p>
            <a:r>
              <a:rPr lang="en-US" sz="2000" dirty="0" smtClean="0">
                <a:solidFill>
                  <a:srgbClr val="FFFF00"/>
                </a:solidFill>
              </a:rPr>
              <a:t>Export</a:t>
            </a:r>
          </a:p>
        </p:txBody>
      </p:sp>
      <p:sp>
        <p:nvSpPr>
          <p:cNvPr id="133" name="TextBox 132"/>
          <p:cNvSpPr txBox="1"/>
          <p:nvPr/>
        </p:nvSpPr>
        <p:spPr>
          <a:xfrm>
            <a:off x="7341208" y="3780329"/>
            <a:ext cx="724557" cy="307777"/>
          </a:xfrm>
          <a:prstGeom prst="rect">
            <a:avLst/>
          </a:prstGeom>
          <a:noFill/>
        </p:spPr>
        <p:txBody>
          <a:bodyPr wrap="none" lIns="0" tIns="0" rIns="0" bIns="0" rtlCol="0">
            <a:spAutoFit/>
          </a:bodyPr>
          <a:lstStyle/>
          <a:p>
            <a:r>
              <a:rPr lang="en-US" sz="2000" dirty="0" smtClean="0">
                <a:solidFill>
                  <a:srgbClr val="FFFF00"/>
                </a:solidFill>
              </a:rPr>
              <a:t>Import</a:t>
            </a:r>
            <a:endParaRPr lang="en-US" dirty="0" smtClean="0">
              <a:solidFill>
                <a:srgbClr val="FFFF00"/>
              </a:solidFill>
            </a:endParaRPr>
          </a:p>
        </p:txBody>
      </p:sp>
      <p:sp>
        <p:nvSpPr>
          <p:cNvPr id="11" name="TextBox 10"/>
          <p:cNvSpPr txBox="1"/>
          <p:nvPr/>
        </p:nvSpPr>
        <p:spPr>
          <a:xfrm>
            <a:off x="3348210" y="4951428"/>
            <a:ext cx="1069588" cy="246221"/>
          </a:xfrm>
          <a:prstGeom prst="rect">
            <a:avLst/>
          </a:prstGeom>
          <a:noFill/>
        </p:spPr>
        <p:txBody>
          <a:bodyPr wrap="none" lIns="0" tIns="0" rIns="0" bIns="0" rtlCol="0">
            <a:spAutoFit/>
          </a:bodyPr>
          <a:lstStyle/>
          <a:p>
            <a:r>
              <a:rPr lang="en-US" sz="1600" dirty="0" smtClean="0">
                <a:solidFill>
                  <a:schemeClr val="bg1"/>
                </a:solidFill>
              </a:rPr>
              <a:t>MRM Policy</a:t>
            </a:r>
          </a:p>
        </p:txBody>
      </p:sp>
      <p:sp>
        <p:nvSpPr>
          <p:cNvPr id="4" name="TextBox 3"/>
          <p:cNvSpPr txBox="1"/>
          <p:nvPr/>
        </p:nvSpPr>
        <p:spPr>
          <a:xfrm>
            <a:off x="53506" y="6471273"/>
            <a:ext cx="5370060" cy="215444"/>
          </a:xfrm>
          <a:prstGeom prst="rect">
            <a:avLst/>
          </a:prstGeom>
          <a:noFill/>
        </p:spPr>
        <p:txBody>
          <a:bodyPr wrap="none" lIns="0" tIns="0" rIns="0" bIns="0" rtlCol="0">
            <a:spAutoFit/>
          </a:bodyPr>
          <a:lstStyle/>
          <a:p>
            <a:pPr marL="0" lvl="2"/>
            <a:r>
              <a:rPr lang="en-US" sz="1400" dirty="0" smtClean="0"/>
              <a:t>*Location: %Program </a:t>
            </a:r>
            <a:r>
              <a:rPr lang="en-US" sz="1400" dirty="0"/>
              <a:t>Files%\Microsoft\Exchange </a:t>
            </a:r>
            <a:r>
              <a:rPr lang="en-US" sz="1400" dirty="0" smtClean="0"/>
              <a:t>Server\V14\Scripts</a:t>
            </a:r>
            <a:endParaRPr lang="en-US" sz="1400" dirty="0"/>
          </a:p>
        </p:txBody>
      </p:sp>
      <p:grpSp>
        <p:nvGrpSpPr>
          <p:cNvPr id="22" name="Group 21"/>
          <p:cNvGrpSpPr/>
          <p:nvPr/>
        </p:nvGrpSpPr>
        <p:grpSpPr>
          <a:xfrm>
            <a:off x="6297564" y="3936595"/>
            <a:ext cx="876559" cy="615717"/>
            <a:chOff x="4724400" y="3936595"/>
            <a:chExt cx="657590" cy="615717"/>
          </a:xfrm>
        </p:grpSpPr>
        <p:grpSp>
          <p:nvGrpSpPr>
            <p:cNvPr id="117" name="Group 116"/>
            <p:cNvGrpSpPr/>
            <p:nvPr/>
          </p:nvGrpSpPr>
          <p:grpSpPr>
            <a:xfrm>
              <a:off x="4724400" y="3936595"/>
              <a:ext cx="381000" cy="549077"/>
              <a:chOff x="304800" y="4038600"/>
              <a:chExt cx="609600" cy="693100"/>
            </a:xfrm>
          </p:grpSpPr>
          <p:sp>
            <p:nvSpPr>
              <p:cNvPr id="118" name="Rectangle 117"/>
              <p:cNvSpPr/>
              <p:nvPr/>
            </p:nvSpPr>
            <p:spPr bwMode="auto">
              <a:xfrm>
                <a:off x="304800" y="4038600"/>
                <a:ext cx="609600" cy="693100"/>
              </a:xfrm>
              <a:prstGeom prst="rect">
                <a:avLst/>
              </a:prstGeom>
              <a:solidFill>
                <a:schemeClr val="tx1"/>
              </a:solidFill>
              <a:ln w="12700">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cxnSp>
            <p:nvCxnSpPr>
              <p:cNvPr id="119" name="Straight Connector 118"/>
              <p:cNvCxnSpPr/>
              <p:nvPr/>
            </p:nvCxnSpPr>
            <p:spPr>
              <a:xfrm>
                <a:off x="381000" y="41148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381000" y="4191000"/>
                <a:ext cx="4572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381000" y="42672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381000" y="4343400"/>
                <a:ext cx="4572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381000" y="44196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381000" y="4495800"/>
                <a:ext cx="4572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81000" y="4572000"/>
                <a:ext cx="4572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5105400" y="4306091"/>
              <a:ext cx="276590" cy="246221"/>
            </a:xfrm>
            <a:prstGeom prst="rect">
              <a:avLst/>
            </a:prstGeom>
            <a:noFill/>
          </p:spPr>
          <p:txBody>
            <a:bodyPr wrap="none" lIns="0" tIns="0" rIns="0" bIns="0" rtlCol="0">
              <a:spAutoFit/>
            </a:bodyPr>
            <a:lstStyle/>
            <a:p>
              <a:r>
                <a:rPr lang="en-US" sz="1400" dirty="0" smtClean="0">
                  <a:solidFill>
                    <a:srgbClr val="FFFF00"/>
                  </a:solidFill>
                </a:rPr>
                <a:t>.</a:t>
              </a:r>
              <a:r>
                <a:rPr lang="en-US" sz="1600" dirty="0" smtClean="0">
                  <a:solidFill>
                    <a:srgbClr val="FFFF00"/>
                  </a:solidFill>
                </a:rPr>
                <a:t>xml</a:t>
              </a:r>
              <a:endParaRPr lang="en-US" sz="1400" dirty="0" smtClean="0">
                <a:solidFill>
                  <a:srgbClr val="FFFF00"/>
                </a:solidFill>
              </a:endParaRPr>
            </a:p>
          </p:txBody>
        </p:sp>
      </p:grpSp>
    </p:spTree>
    <p:extLst>
      <p:ext uri="{BB962C8B-B14F-4D97-AF65-F5344CB8AC3E}">
        <p14:creationId xmlns:p14="http://schemas.microsoft.com/office/powerpoint/2010/main" val="17629498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childTnLst>
                          </p:cTn>
                        </p:par>
                        <p:par>
                          <p:cTn id="9" fill="hold">
                            <p:stCondLst>
                              <p:cond delay="0"/>
                            </p:stCondLst>
                            <p:childTnLst>
                              <p:par>
                                <p:cTn id="10" presetID="22" presetClass="entr" presetSubtype="4" fill="hold" nodeType="afterEffect">
                                  <p:stCondLst>
                                    <p:cond delay="1000"/>
                                  </p:stCondLst>
                                  <p:childTnLst>
                                    <p:set>
                                      <p:cBhvr>
                                        <p:cTn id="11" dur="1" fill="hold">
                                          <p:stCondLst>
                                            <p:cond delay="0"/>
                                          </p:stCondLst>
                                        </p:cTn>
                                        <p:tgtEl>
                                          <p:spTgt spid="113"/>
                                        </p:tgtEl>
                                        <p:attrNameLst>
                                          <p:attrName>style.visibility</p:attrName>
                                        </p:attrNameLst>
                                      </p:cBhvr>
                                      <p:to>
                                        <p:strVal val="visible"/>
                                      </p:to>
                                    </p:set>
                                    <p:animEffect transition="in" filter="wipe(down)">
                                      <p:cBhvr>
                                        <p:cTn id="12" dur="500"/>
                                        <p:tgtEl>
                                          <p:spTgt spid="113"/>
                                        </p:tgtEl>
                                      </p:cBhvr>
                                    </p:animEffec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0"/>
                                          </p:stCondLst>
                                        </p:cTn>
                                        <p:tgtEl>
                                          <p:spTgt spid="13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7"/>
                                        </p:tgtEl>
                                        <p:attrNameLst>
                                          <p:attrName>style.visibility</p:attrName>
                                        </p:attrNameLst>
                                      </p:cBhvr>
                                      <p:to>
                                        <p:strVal val="visible"/>
                                      </p:to>
                                    </p:set>
                                  </p:childTnLst>
                                </p:cTn>
                              </p:par>
                            </p:childTnLst>
                          </p:cTn>
                        </p:par>
                        <p:par>
                          <p:cTn id="24" fill="hold">
                            <p:stCondLst>
                              <p:cond delay="0"/>
                            </p:stCondLst>
                            <p:childTnLst>
                              <p:par>
                                <p:cTn id="25" presetID="22" presetClass="entr" presetSubtype="1" fill="hold" nodeType="afterEffect">
                                  <p:stCondLst>
                                    <p:cond delay="1000"/>
                                  </p:stCondLst>
                                  <p:childTnLst>
                                    <p:set>
                                      <p:cBhvr>
                                        <p:cTn id="26" dur="1" fill="hold">
                                          <p:stCondLst>
                                            <p:cond delay="0"/>
                                          </p:stCondLst>
                                        </p:cTn>
                                        <p:tgtEl>
                                          <p:spTgt spid="130"/>
                                        </p:tgtEl>
                                        <p:attrNameLst>
                                          <p:attrName>style.visibility</p:attrName>
                                        </p:attrNameLst>
                                      </p:cBhvr>
                                      <p:to>
                                        <p:strVal val="visible"/>
                                      </p:to>
                                    </p:set>
                                    <p:animEffect transition="in" filter="wipe(up)">
                                      <p:cBhvr>
                                        <p:cTn id="27" dur="500"/>
                                        <p:tgtEl>
                                          <p:spTgt spid="130"/>
                                        </p:tgtEl>
                                      </p:cBhvr>
                                    </p:animEffect>
                                  </p:childTnLst>
                                </p:cTn>
                              </p:par>
                            </p:childTnLst>
                          </p:cTn>
                        </p:par>
                        <p:par>
                          <p:cTn id="28" fill="hold">
                            <p:stCondLst>
                              <p:cond delay="1500"/>
                            </p:stCondLst>
                            <p:childTnLst>
                              <p:par>
                                <p:cTn id="29" presetID="1" presetClass="entr" presetSubtype="0" fill="hold" nodeType="afterEffect">
                                  <p:stCondLst>
                                    <p:cond delay="0"/>
                                  </p:stCondLst>
                                  <p:childTnLst>
                                    <p:set>
                                      <p:cBhvr>
                                        <p:cTn id="30" dur="1" fill="hold">
                                          <p:stCondLst>
                                            <p:cond delay="0"/>
                                          </p:stCondLst>
                                        </p:cTn>
                                        <p:tgtEl>
                                          <p:spTgt spid="9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26" grpId="0"/>
      <p:bldP spid="132" grpId="0"/>
      <p:bldP spid="1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Preserve: Hold Policy</a:t>
            </a:r>
            <a:endParaRPr lang="en-US" dirty="0" smtClean="0"/>
          </a:p>
        </p:txBody>
      </p:sp>
      <p:sp>
        <p:nvSpPr>
          <p:cNvPr id="6" name="Subtitle 5"/>
          <p:cNvSpPr>
            <a:spLocks noGrp="1"/>
          </p:cNvSpPr>
          <p:nvPr>
            <p:ph type="body" idx="1"/>
          </p:nvPr>
        </p:nvSpPr>
        <p:spPr/>
        <p:txBody>
          <a:bodyPr/>
          <a:lstStyle/>
          <a:p>
            <a:r>
              <a:rPr lang="en-US" smtClean="0"/>
              <a:t>Legal Hold, Single Item Recovery and the Dumpster</a:t>
            </a:r>
            <a:endParaRPr lang="en-US" dirty="0"/>
          </a:p>
        </p:txBody>
      </p:sp>
    </p:spTree>
    <p:extLst>
      <p:ext uri="{BB962C8B-B14F-4D97-AF65-F5344CB8AC3E}">
        <p14:creationId xmlns:p14="http://schemas.microsoft.com/office/powerpoint/2010/main" val="444080861"/>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p:cNvSpPr txBox="1">
            <a:spLocks/>
          </p:cNvSpPr>
          <p:nvPr/>
        </p:nvSpPr>
        <p:spPr>
          <a:xfrm>
            <a:off x="507868" y="1676400"/>
            <a:ext cx="11173090" cy="4800600"/>
          </a:xfrm>
          <a:prstGeom prst="rect">
            <a:avLst/>
          </a:prstGeom>
        </p:spPr>
        <p:txBody>
          <a:bodyPr/>
          <a:lstStyle/>
          <a:p>
            <a:pPr marL="3193" algn="ctr">
              <a:lnSpc>
                <a:spcPct val="90000"/>
              </a:lnSpc>
              <a:spcBef>
                <a:spcPct val="20000"/>
              </a:spcBef>
              <a:buSzPct val="85000"/>
            </a:pPr>
            <a:r>
              <a:rPr lang="en-US" sz="2400" b="1" i="1" dirty="0" smtClean="0">
                <a:gradFill>
                  <a:gsLst>
                    <a:gs pos="0">
                      <a:schemeClr val="tx1"/>
                    </a:gs>
                    <a:gs pos="86000">
                      <a:schemeClr val="tx1"/>
                    </a:gs>
                  </a:gsLst>
                  <a:lin ang="5400000" scaled="0"/>
                </a:gradFill>
              </a:rPr>
              <a:t>Preserve items for recovery and discovery for an finite or indefinite period of time without impacting end user experience</a:t>
            </a:r>
          </a:p>
          <a:p>
            <a:pPr marL="398481" indent="-395288">
              <a:lnSpc>
                <a:spcPct val="90000"/>
              </a:lnSpc>
              <a:spcBef>
                <a:spcPct val="20000"/>
              </a:spcBef>
              <a:buSzPct val="85000"/>
              <a:buBlip>
                <a:blip r:embed="rId3"/>
              </a:buBlip>
            </a:pPr>
            <a:endParaRPr lang="en-US" sz="2400" dirty="0" smtClean="0">
              <a:gradFill>
                <a:gsLst>
                  <a:gs pos="0">
                    <a:schemeClr val="tx1"/>
                  </a:gs>
                  <a:gs pos="86000">
                    <a:schemeClr val="tx1"/>
                  </a:gs>
                </a:gsLst>
                <a:lin ang="5400000" scaled="0"/>
              </a:gradFill>
            </a:endParaRPr>
          </a:p>
          <a:p>
            <a:pPr marL="398481" indent="-395288">
              <a:lnSpc>
                <a:spcPct val="90000"/>
              </a:lnSpc>
              <a:spcBef>
                <a:spcPct val="20000"/>
              </a:spcBef>
              <a:buSzPct val="90000"/>
              <a:buBlip>
                <a:blip r:embed="rId4"/>
              </a:buBlip>
            </a:pPr>
            <a:r>
              <a:rPr lang="en-US" sz="2400" dirty="0">
                <a:gradFill>
                  <a:gsLst>
                    <a:gs pos="0">
                      <a:schemeClr val="tx1"/>
                    </a:gs>
                    <a:gs pos="86000">
                      <a:schemeClr val="tx1"/>
                    </a:gs>
                  </a:gsLst>
                  <a:lin ang="5400000" scaled="0"/>
                </a:gradFill>
              </a:rPr>
              <a:t>Captures all edits/deletes on a mailbox (user/admin or by delete policy)</a:t>
            </a:r>
          </a:p>
          <a:p>
            <a:pPr marL="398481" indent="-395288">
              <a:lnSpc>
                <a:spcPct val="90000"/>
              </a:lnSpc>
              <a:spcBef>
                <a:spcPct val="20000"/>
              </a:spcBef>
              <a:buSzPct val="90000"/>
              <a:buBlip>
                <a:blip r:embed="rId4"/>
              </a:buBlip>
            </a:pPr>
            <a:r>
              <a:rPr lang="en-US" sz="2400" dirty="0">
                <a:gradFill>
                  <a:gsLst>
                    <a:gs pos="0">
                      <a:schemeClr val="tx1"/>
                    </a:gs>
                    <a:gs pos="86000">
                      <a:schemeClr val="tx1"/>
                    </a:gs>
                  </a:gsLst>
                  <a:lin ang="5400000" scaled="0"/>
                </a:gradFill>
              </a:rPr>
              <a:t>User workflow is unchanged, items captured in hidden folders in Dumpster 2.0. </a:t>
            </a:r>
          </a:p>
          <a:p>
            <a:pPr marL="398481" indent="-395288">
              <a:lnSpc>
                <a:spcPct val="90000"/>
              </a:lnSpc>
              <a:spcBef>
                <a:spcPct val="20000"/>
              </a:spcBef>
              <a:buSzPct val="90000"/>
              <a:buBlip>
                <a:blip r:embed="rId4"/>
              </a:buBlip>
            </a:pPr>
            <a:r>
              <a:rPr lang="en-US" sz="2400" dirty="0">
                <a:gradFill>
                  <a:gsLst>
                    <a:gs pos="0">
                      <a:schemeClr val="tx1"/>
                    </a:gs>
                    <a:gs pos="86000">
                      <a:schemeClr val="tx1"/>
                    </a:gs>
                  </a:gsLst>
                  <a:lin ang="5400000" scaled="0"/>
                </a:gradFill>
              </a:rPr>
              <a:t>Both Primary &amp; archive mailboxes have dumpsters</a:t>
            </a:r>
          </a:p>
          <a:p>
            <a:pPr marL="398481" indent="-395288">
              <a:lnSpc>
                <a:spcPct val="90000"/>
              </a:lnSpc>
              <a:spcBef>
                <a:spcPct val="20000"/>
              </a:spcBef>
              <a:buSzPct val="90000"/>
              <a:buBlip>
                <a:blip r:embed="rId4"/>
              </a:buBlip>
            </a:pPr>
            <a:r>
              <a:rPr lang="en-US" sz="2400" dirty="0">
                <a:gradFill>
                  <a:gsLst>
                    <a:gs pos="0">
                      <a:schemeClr val="tx1"/>
                    </a:gs>
                    <a:gs pos="86000">
                      <a:schemeClr val="tx1"/>
                    </a:gs>
                  </a:gsLst>
                  <a:lin ang="5400000" scaled="0"/>
                </a:gradFill>
              </a:rPr>
              <a:t>Multi-mailbox search can retrieve items indexed in Dumpster 2.0. </a:t>
            </a:r>
          </a:p>
          <a:p>
            <a:pPr marL="398481" indent="-395288">
              <a:lnSpc>
                <a:spcPct val="90000"/>
              </a:lnSpc>
              <a:spcBef>
                <a:spcPct val="20000"/>
              </a:spcBef>
              <a:buSzPct val="90000"/>
              <a:buBlip>
                <a:blip r:embed="rId4"/>
              </a:buBlip>
            </a:pPr>
            <a:r>
              <a:rPr lang="en-US" sz="2400" dirty="0">
                <a:gradFill>
                  <a:gsLst>
                    <a:gs pos="0">
                      <a:schemeClr val="tx1"/>
                    </a:gs>
                    <a:gs pos="86000">
                      <a:schemeClr val="tx1"/>
                    </a:gs>
                  </a:gsLst>
                  <a:lin ang="5400000" scaled="0"/>
                </a:gradFill>
              </a:rPr>
              <a:t>Users may receive notification they are on hold; eliminates manual process.</a:t>
            </a:r>
          </a:p>
          <a:p>
            <a:pPr marL="398481" indent="-395288">
              <a:lnSpc>
                <a:spcPct val="90000"/>
              </a:lnSpc>
              <a:spcBef>
                <a:spcPct val="20000"/>
              </a:spcBef>
              <a:buSzPct val="90000"/>
              <a:buBlip>
                <a:blip r:embed="rId4"/>
              </a:buBlip>
            </a:pPr>
            <a:r>
              <a:rPr lang="en-US" sz="2400" dirty="0">
                <a:gradFill>
                  <a:gsLst>
                    <a:gs pos="0">
                      <a:schemeClr val="tx1"/>
                    </a:gs>
                    <a:gs pos="86000">
                      <a:schemeClr val="tx1"/>
                    </a:gs>
                  </a:gsLst>
                  <a:lin ang="5400000" scaled="0"/>
                </a:gradFill>
              </a:rPr>
              <a:t>No end-user impact</a:t>
            </a:r>
          </a:p>
          <a:p>
            <a:pPr marL="398481" indent="-395288">
              <a:lnSpc>
                <a:spcPct val="90000"/>
              </a:lnSpc>
              <a:spcBef>
                <a:spcPct val="20000"/>
              </a:spcBef>
              <a:buSzPct val="85000"/>
              <a:buBlip>
                <a:blip r:embed="rId3"/>
              </a:buBlip>
            </a:pPr>
            <a:endParaRPr kumimoji="0" lang="en-US" sz="2000" b="0" i="0" u="none" strike="noStrike" kern="1200" cap="none" spc="0" normalizeH="0" baseline="0" noProof="0" dirty="0">
              <a:ln>
                <a:noFill/>
              </a:ln>
              <a:gradFill>
                <a:gsLst>
                  <a:gs pos="0">
                    <a:schemeClr val="tx1"/>
                  </a:gs>
                  <a:gs pos="86000">
                    <a:schemeClr val="tx1"/>
                  </a:gs>
                </a:gsLst>
                <a:lin ang="5400000" scaled="0"/>
              </a:gradFill>
              <a:effectLst/>
              <a:uLnTx/>
              <a:uFillTx/>
            </a:endParaRPr>
          </a:p>
        </p:txBody>
      </p:sp>
      <p:sp>
        <p:nvSpPr>
          <p:cNvPr id="2" name="Title 1"/>
          <p:cNvSpPr>
            <a:spLocks noGrp="1"/>
          </p:cNvSpPr>
          <p:nvPr>
            <p:ph type="title"/>
          </p:nvPr>
        </p:nvSpPr>
        <p:spPr/>
        <p:txBody>
          <a:bodyPr/>
          <a:lstStyle/>
          <a:p>
            <a:r>
              <a:rPr lang="en-US" smtClean="0"/>
              <a:t>Preserve: Legal Hold</a:t>
            </a:r>
            <a:br>
              <a:rPr lang="en-US" smtClean="0"/>
            </a:br>
            <a:r>
              <a:rPr lang="en-US" smtClean="0"/>
              <a:t>Overview</a:t>
            </a:r>
            <a:endParaRPr lang="en-US" dirty="0"/>
          </a:p>
        </p:txBody>
      </p:sp>
    </p:spTree>
    <p:extLst>
      <p:ext uri="{BB962C8B-B14F-4D97-AF65-F5344CB8AC3E}">
        <p14:creationId xmlns:p14="http://schemas.microsoft.com/office/powerpoint/2010/main" val="3756364733"/>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2"/>
            <a:ext cx="11173090" cy="1107996"/>
          </a:xfrm>
        </p:spPr>
        <p:txBody>
          <a:bodyPr/>
          <a:lstStyle/>
          <a:p>
            <a:r>
              <a:rPr lang="en-US" dirty="0">
                <a:solidFill>
                  <a:schemeClr val="tx1"/>
                </a:solidFill>
              </a:rPr>
              <a:t>Preserve: Legal Hold</a:t>
            </a:r>
            <a:br>
              <a:rPr lang="en-US" dirty="0">
                <a:solidFill>
                  <a:schemeClr val="tx1"/>
                </a:solidFill>
              </a:rPr>
            </a:br>
            <a:r>
              <a:rPr lang="en-US" sz="3600" dirty="0" smtClean="0">
                <a:solidFill>
                  <a:schemeClr val="tx1"/>
                </a:solidFill>
              </a:rPr>
              <a:t>Configuration</a:t>
            </a:r>
            <a:endParaRPr lang="en-US" dirty="0">
              <a:solidFill>
                <a:schemeClr val="tx1"/>
              </a:solidFill>
            </a:endParaRPr>
          </a:p>
        </p:txBody>
      </p:sp>
      <p:pic>
        <p:nvPicPr>
          <p:cNvPr id="4" name="Picture 3" descr="\\Tkzaw-pro-18\Mydocs3\ianhamer\My Documents\_Archiving_\Ex2010 Launch\Content Refresh\Screen Shots\Exchange Management Shell\EMS Setting Legal Hold (Hi-Res).bmp"/>
          <p:cNvPicPr>
            <a:picLocks noChangeAspect="1" noChangeArrowheads="1"/>
          </p:cNvPicPr>
          <p:nvPr/>
        </p:nvPicPr>
        <p:blipFill>
          <a:blip r:embed="rId2" cstate="screen"/>
          <a:srcRect/>
          <a:stretch>
            <a:fillRect/>
          </a:stretch>
        </p:blipFill>
        <p:spPr bwMode="auto">
          <a:xfrm>
            <a:off x="507868" y="1905000"/>
            <a:ext cx="10091114" cy="2514600"/>
          </a:xfrm>
          <a:prstGeom prst="rect">
            <a:avLst/>
          </a:prstGeom>
          <a:ln>
            <a:solidFill>
              <a:srgbClr val="FFFFFF">
                <a:lumMod val="75000"/>
              </a:srgbClr>
            </a:solidFill>
          </a:ln>
          <a:effectLst>
            <a:outerShdw blurRad="292100" dist="139700" dir="2700000" algn="tl" rotWithShape="0">
              <a:srgbClr val="333333">
                <a:alpha val="65000"/>
              </a:srgbClr>
            </a:outerShdw>
          </a:effectLst>
        </p:spPr>
      </p:pic>
      <p:pic>
        <p:nvPicPr>
          <p:cNvPr id="5" name="Picture 4" descr="\\Tkzaw-pro-18\Mydocs3\ianhamer\My Documents\_Archiving_\Ex2010 Launch\Content Refresh\Screen Shots\Exchange Control Panel\ECP New Multi-Mailbox Search - Recoverable Items Deletion (Hi-Res).bmp"/>
          <p:cNvPicPr>
            <a:picLocks noChangeAspect="1" noChangeArrowheads="1"/>
          </p:cNvPicPr>
          <p:nvPr/>
        </p:nvPicPr>
        <p:blipFill>
          <a:blip r:embed="rId3"/>
          <a:srcRect l="519" t="11451" r="217" b="32659"/>
          <a:stretch>
            <a:fillRect/>
          </a:stretch>
        </p:blipFill>
        <p:spPr bwMode="auto">
          <a:xfrm>
            <a:off x="2161768" y="2667003"/>
            <a:ext cx="9531241" cy="2856131"/>
          </a:xfrm>
          <a:prstGeom prst="rect">
            <a:avLst/>
          </a:prstGeom>
          <a:ln>
            <a:solidFill>
              <a:srgbClr val="FFFFFF">
                <a:lumMod val="75000"/>
              </a:srgbClr>
            </a:solidFill>
          </a:ln>
          <a:effectLst>
            <a:outerShdw blurRad="292100" dist="139700" dir="2700000" algn="tl" rotWithShape="0">
              <a:srgbClr val="333333">
                <a:alpha val="65000"/>
              </a:srgbClr>
            </a:outerShdw>
          </a:effectLst>
        </p:spPr>
      </p:pic>
      <p:sp>
        <p:nvSpPr>
          <p:cNvPr id="6" name="TextBox 10"/>
          <p:cNvSpPr txBox="1"/>
          <p:nvPr/>
        </p:nvSpPr>
        <p:spPr>
          <a:xfrm>
            <a:off x="5891265" y="2477872"/>
            <a:ext cx="3555074" cy="646331"/>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dirty="0" smtClean="0">
                <a:solidFill>
                  <a:schemeClr val="bg1"/>
                </a:solidFill>
              </a:rPr>
              <a:t>Set legal hold to capture all changes indefinitely</a:t>
            </a:r>
            <a:endParaRPr lang="en-US" dirty="0">
              <a:solidFill>
                <a:schemeClr val="bg1"/>
              </a:solidFill>
            </a:endParaRPr>
          </a:p>
        </p:txBody>
      </p:sp>
      <p:cxnSp>
        <p:nvCxnSpPr>
          <p:cNvPr id="7" name="Straight Arrow Connector 6"/>
          <p:cNvCxnSpPr/>
          <p:nvPr/>
        </p:nvCxnSpPr>
        <p:spPr>
          <a:xfrm>
            <a:off x="4677550" y="2245966"/>
            <a:ext cx="1213717" cy="421037"/>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 name="TextBox 10"/>
          <p:cNvSpPr txBox="1"/>
          <p:nvPr/>
        </p:nvSpPr>
        <p:spPr>
          <a:xfrm>
            <a:off x="203147" y="5029204"/>
            <a:ext cx="4469236" cy="646331"/>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dirty="0" smtClean="0">
                <a:solidFill>
                  <a:schemeClr val="bg1"/>
                </a:solidFill>
              </a:rPr>
              <a:t>Captured e-mail data found in multi-mailbox search results</a:t>
            </a:r>
            <a:endParaRPr lang="en-US" dirty="0">
              <a:solidFill>
                <a:schemeClr val="bg1"/>
              </a:solidFill>
            </a:endParaRPr>
          </a:p>
        </p:txBody>
      </p:sp>
      <p:cxnSp>
        <p:nvCxnSpPr>
          <p:cNvPr id="9" name="Straight Arrow Connector 8"/>
          <p:cNvCxnSpPr/>
          <p:nvPr/>
        </p:nvCxnSpPr>
        <p:spPr>
          <a:xfrm rot="10800000" flipV="1">
            <a:off x="1826208" y="4876800"/>
            <a:ext cx="803980" cy="152400"/>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507868" y="5813145"/>
            <a:ext cx="11680957" cy="830997"/>
          </a:xfrm>
          <a:prstGeom prst="rect">
            <a:avLst/>
          </a:prstGeom>
        </p:spPr>
        <p:txBody>
          <a:bodyPr wrap="square">
            <a:spAutoFit/>
          </a:bodyPr>
          <a:lstStyle/>
          <a:p>
            <a:pPr marL="460375" lvl="8" indent="-460375">
              <a:lnSpc>
                <a:spcPct val="90000"/>
              </a:lnSpc>
              <a:spcBef>
                <a:spcPct val="20000"/>
              </a:spcBef>
              <a:buClr>
                <a:srgbClr val="777777"/>
              </a:buClr>
              <a:buSzPct val="90000"/>
              <a:buBlip>
                <a:blip r:embed="rId4"/>
              </a:buBlip>
              <a:defRPr/>
            </a:pPr>
            <a:r>
              <a:rPr lang="en-US" sz="2400" dirty="0">
                <a:gradFill>
                  <a:gsLst>
                    <a:gs pos="0">
                      <a:schemeClr val="tx1"/>
                    </a:gs>
                    <a:gs pos="86000">
                      <a:schemeClr val="tx1"/>
                    </a:gs>
                  </a:gsLst>
                  <a:lin ang="5400000" scaled="0"/>
                </a:gradFill>
              </a:rPr>
              <a:t>Provides separate settings to enable single item restore</a:t>
            </a:r>
          </a:p>
          <a:p>
            <a:pPr marL="460375" lvl="8" indent="-460375">
              <a:lnSpc>
                <a:spcPct val="90000"/>
              </a:lnSpc>
              <a:spcBef>
                <a:spcPct val="20000"/>
              </a:spcBef>
              <a:buClr>
                <a:srgbClr val="777777"/>
              </a:buClr>
              <a:buSzPct val="90000"/>
              <a:buBlip>
                <a:blip r:embed="rId4"/>
              </a:buBlip>
              <a:defRPr/>
            </a:pPr>
            <a:r>
              <a:rPr lang="en-US" sz="2400" dirty="0">
                <a:gradFill>
                  <a:gsLst>
                    <a:gs pos="0">
                      <a:schemeClr val="tx1"/>
                    </a:gs>
                    <a:gs pos="86000">
                      <a:schemeClr val="tx1"/>
                    </a:gs>
                  </a:gsLst>
                  <a:lin ang="5400000" scaled="0"/>
                </a:gradFill>
              </a:rPr>
              <a:t>Optional alert message for users with Outlook 2010 and OWA</a:t>
            </a:r>
          </a:p>
        </p:txBody>
      </p:sp>
    </p:spTree>
    <p:extLst>
      <p:ext uri="{BB962C8B-B14F-4D97-AF65-F5344CB8AC3E}">
        <p14:creationId xmlns:p14="http://schemas.microsoft.com/office/powerpoint/2010/main" val="40009731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Legal Hold ECP Config in SP1</a:t>
            </a:r>
            <a:endParaRPr lang="en-US" dirty="0"/>
          </a:p>
        </p:txBody>
      </p:sp>
      <p:pic>
        <p:nvPicPr>
          <p:cNvPr id="3074" name="Picture 2" descr="C:\Users\ianhamer\Desktop\Screenshots\ECP_Mailbox_LitHol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580" y="1143000"/>
            <a:ext cx="9893000" cy="5367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40146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Preserve: Hold Policy</a:t>
            </a:r>
            <a:br>
              <a:rPr lang="en-US" dirty="0" smtClean="0"/>
            </a:br>
            <a:r>
              <a:rPr lang="en-US" sz="3600" dirty="0" smtClean="0">
                <a:solidFill>
                  <a:schemeClr val="accent1"/>
                </a:solidFill>
              </a:rPr>
              <a:t>IW Experience</a:t>
            </a:r>
            <a:endParaRPr lang="en-US" dirty="0">
              <a:solidFill>
                <a:schemeClr val="accent1"/>
              </a:solidFill>
            </a:endParaRPr>
          </a:p>
        </p:txBody>
      </p:sp>
      <p:pic>
        <p:nvPicPr>
          <p:cNvPr id="6" name="Picture 4"/>
          <p:cNvPicPr>
            <a:picLocks noChangeAspect="1" noChangeArrowheads="1"/>
          </p:cNvPicPr>
          <p:nvPr/>
        </p:nvPicPr>
        <p:blipFill>
          <a:blip r:embed="rId3" cstate="print"/>
          <a:srcRect/>
          <a:stretch>
            <a:fillRect/>
          </a:stretch>
        </p:blipFill>
        <p:spPr bwMode="auto">
          <a:xfrm>
            <a:off x="1828325" y="1665498"/>
            <a:ext cx="8320169" cy="4201902"/>
          </a:xfrm>
          <a:prstGeom prst="rect">
            <a:avLst/>
          </a:prstGeom>
          <a:noFill/>
          <a:ln w="9525">
            <a:noFill/>
            <a:miter lim="800000"/>
            <a:headEnd/>
            <a:tailEnd/>
          </a:ln>
        </p:spPr>
      </p:pic>
      <p:sp>
        <p:nvSpPr>
          <p:cNvPr id="7" name="Rectangular Callout 6"/>
          <p:cNvSpPr/>
          <p:nvPr/>
        </p:nvSpPr>
        <p:spPr>
          <a:xfrm>
            <a:off x="304721" y="4953000"/>
            <a:ext cx="1828324" cy="609600"/>
          </a:xfrm>
          <a:prstGeom prst="wedgeRectCallout">
            <a:avLst>
              <a:gd name="adj1" fmla="val 212237"/>
              <a:gd name="adj2" fmla="val -958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URL links to additional info</a:t>
            </a:r>
            <a:endParaRPr lang="en-US" sz="1400" dirty="0"/>
          </a:p>
        </p:txBody>
      </p:sp>
      <p:sp>
        <p:nvSpPr>
          <p:cNvPr id="8" name="Rectangular Callout 7"/>
          <p:cNvSpPr/>
          <p:nvPr/>
        </p:nvSpPr>
        <p:spPr>
          <a:xfrm>
            <a:off x="203147" y="2667000"/>
            <a:ext cx="2234618" cy="685800"/>
          </a:xfrm>
          <a:prstGeom prst="wedgeRectCallout">
            <a:avLst>
              <a:gd name="adj1" fmla="val 167201"/>
              <a:gd name="adj2" fmla="val 1720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IW is told how to comply (no action needed for e-mail)</a:t>
            </a:r>
            <a:endParaRPr lang="en-US" sz="1400" dirty="0"/>
          </a:p>
        </p:txBody>
      </p:sp>
    </p:spTree>
    <p:extLst>
      <p:ext uri="{BB962C8B-B14F-4D97-AF65-F5344CB8AC3E}">
        <p14:creationId xmlns:p14="http://schemas.microsoft.com/office/powerpoint/2010/main" val="1107673094"/>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391" y="305338"/>
            <a:ext cx="10953076" cy="609398"/>
          </a:xfrm>
        </p:spPr>
        <p:txBody>
          <a:bodyPr/>
          <a:lstStyle/>
          <a:p>
            <a:r>
              <a:rPr lang="en-US" dirty="0" smtClean="0"/>
              <a:t>Single Item Recovery &amp; Fixed Retention</a:t>
            </a:r>
            <a:endParaRPr lang="en-US" dirty="0"/>
          </a:p>
        </p:txBody>
      </p:sp>
      <p:sp>
        <p:nvSpPr>
          <p:cNvPr id="3" name="Text Placeholder 2"/>
          <p:cNvSpPr>
            <a:spLocks noGrp="1"/>
          </p:cNvSpPr>
          <p:nvPr>
            <p:ph type="body" idx="1"/>
          </p:nvPr>
        </p:nvSpPr>
        <p:spPr>
          <a:xfrm>
            <a:off x="415748" y="1322513"/>
            <a:ext cx="11149012" cy="2573628"/>
          </a:xfrm>
        </p:spPr>
        <p:txBody>
          <a:bodyPr/>
          <a:lstStyle/>
          <a:p>
            <a:r>
              <a:rPr lang="en-US" dirty="0" smtClean="0"/>
              <a:t>Fixed Retention: The ability to preserve user data for a rolling window of time that overrides user actions</a:t>
            </a:r>
          </a:p>
          <a:p>
            <a:r>
              <a:rPr lang="en-US" dirty="0" smtClean="0"/>
              <a:t>Can be achieved using Single Item Recovery (SIR)</a:t>
            </a:r>
          </a:p>
          <a:p>
            <a:r>
              <a:rPr lang="en-US" dirty="0" smtClean="0"/>
              <a:t>SIR captures all edits and stores them for the specified time period</a:t>
            </a:r>
            <a:br>
              <a:rPr lang="en-US" dirty="0" smtClean="0"/>
            </a:br>
            <a:endParaRPr lang="en-US" dirty="0" smtClean="0"/>
          </a:p>
          <a:p>
            <a:endParaRPr lang="en-US" dirty="0"/>
          </a:p>
        </p:txBody>
      </p:sp>
      <p:sp>
        <p:nvSpPr>
          <p:cNvPr id="4" name="Rectangle 3"/>
          <p:cNvSpPr/>
          <p:nvPr/>
        </p:nvSpPr>
        <p:spPr bwMode="auto">
          <a:xfrm>
            <a:off x="336565" y="3774641"/>
            <a:ext cx="11709779" cy="717846"/>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r>
              <a:rPr lang="en-US" sz="2401" b="1" i="1" dirty="0"/>
              <a:t>&gt; Set-Mailbox -Identity </a:t>
            </a:r>
            <a:r>
              <a:rPr lang="en-US" sz="2401" b="1" i="1" dirty="0" err="1"/>
              <a:t>bobk</a:t>
            </a:r>
            <a:r>
              <a:rPr lang="en-US" sz="2401" b="1" i="1" dirty="0"/>
              <a:t> -</a:t>
            </a:r>
            <a:r>
              <a:rPr lang="en-US" sz="2401" b="1" i="1" u="sng" dirty="0" err="1"/>
              <a:t>SingleItemRecoveryEnabled</a:t>
            </a:r>
            <a:r>
              <a:rPr lang="en-US" sz="2401" b="1" i="1" dirty="0"/>
              <a:t> $</a:t>
            </a:r>
            <a:r>
              <a:rPr lang="en-US" sz="2401" b="1" i="1" dirty="0" smtClean="0"/>
              <a:t>true</a:t>
            </a:r>
            <a:endParaRPr lang="en-US" sz="2401" b="1" i="1" dirty="0"/>
          </a:p>
        </p:txBody>
      </p:sp>
      <p:sp>
        <p:nvSpPr>
          <p:cNvPr id="5" name="Text Placeholder 2"/>
          <p:cNvSpPr txBox="1">
            <a:spLocks/>
          </p:cNvSpPr>
          <p:nvPr/>
        </p:nvSpPr>
        <p:spPr>
          <a:xfrm>
            <a:off x="336566" y="4663130"/>
            <a:ext cx="11149012" cy="1969770"/>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Off by default on-premises</a:t>
            </a:r>
          </a:p>
          <a:p>
            <a:r>
              <a:rPr lang="en-US" dirty="0" smtClean="0"/>
              <a:t>On by default in the datacenter with a default window of 14 days.</a:t>
            </a:r>
          </a:p>
          <a:p>
            <a:r>
              <a:rPr lang="en-US" dirty="0" smtClean="0"/>
              <a:t>Datacenter admin can change retention window per-tenant</a:t>
            </a:r>
            <a:endParaRPr lang="en-US" dirty="0"/>
          </a:p>
        </p:txBody>
      </p:sp>
    </p:spTree>
    <p:extLst>
      <p:ext uri="{BB962C8B-B14F-4D97-AF65-F5344CB8AC3E}">
        <p14:creationId xmlns:p14="http://schemas.microsoft.com/office/powerpoint/2010/main" val="188446238"/>
      </p:ext>
    </p:extLst>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Single Item Recovery &amp; Fixed Retention </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5272040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Preserve: 2010 Hold Message Flow</a:t>
            </a:r>
            <a:br>
              <a:rPr lang="en-US" dirty="0" smtClean="0"/>
            </a:br>
            <a:r>
              <a:rPr lang="en-US" sz="3600" dirty="0" smtClean="0">
                <a:solidFill>
                  <a:schemeClr val="accent1"/>
                </a:solidFill>
              </a:rPr>
              <a:t>Hold Period of 10 years</a:t>
            </a:r>
            <a:endParaRPr lang="en-US" dirty="0">
              <a:solidFill>
                <a:schemeClr val="accent1"/>
              </a:solidFill>
            </a:endParaRPr>
          </a:p>
        </p:txBody>
      </p:sp>
      <p:sp>
        <p:nvSpPr>
          <p:cNvPr id="19" name="Rectangle 18"/>
          <p:cNvSpPr/>
          <p:nvPr/>
        </p:nvSpPr>
        <p:spPr>
          <a:xfrm>
            <a:off x="5180251" y="2209800"/>
            <a:ext cx="2234618" cy="3886200"/>
          </a:xfrm>
          <a:prstGeom prst="rect">
            <a:avLst/>
          </a:prstGeom>
          <a:solidFill>
            <a:schemeClr val="bg1">
              <a:lumMod val="50000"/>
              <a:lumOff val="50000"/>
            </a:schemeClr>
          </a:solidFill>
          <a:ln>
            <a:noFill/>
          </a:ln>
        </p:spPr>
        <p:style>
          <a:lnRef idx="1">
            <a:schemeClr val="dk1"/>
          </a:lnRef>
          <a:fillRef idx="1001">
            <a:schemeClr val="lt2"/>
          </a:fillRef>
          <a:effectRef idx="1">
            <a:schemeClr val="dk1"/>
          </a:effectRef>
          <a:fontRef idx="minor">
            <a:schemeClr val="dk1"/>
          </a:fontRef>
        </p:style>
        <p:txBody>
          <a:bodyPr rtlCol="0" anchor="t" anchorCtr="0"/>
          <a:lstStyle/>
          <a:p>
            <a:pPr algn="ctr"/>
            <a:r>
              <a:rPr lang="en-US" sz="1400" b="1" dirty="0" smtClean="0">
                <a:solidFill>
                  <a:schemeClr val="tx1"/>
                </a:solidFill>
              </a:rPr>
              <a:t>Primary Mailbox</a:t>
            </a:r>
            <a:endParaRPr lang="en-US" sz="1400" b="1" dirty="0">
              <a:solidFill>
                <a:schemeClr val="tx1"/>
              </a:solidFill>
            </a:endParaRPr>
          </a:p>
        </p:txBody>
      </p:sp>
      <p:sp>
        <p:nvSpPr>
          <p:cNvPr id="22" name="Rectangle 21"/>
          <p:cNvSpPr/>
          <p:nvPr/>
        </p:nvSpPr>
        <p:spPr>
          <a:xfrm>
            <a:off x="5281824" y="3886200"/>
            <a:ext cx="2031471" cy="2057400"/>
          </a:xfrm>
          <a:prstGeom prst="rect">
            <a:avLst/>
          </a:prstGeom>
          <a:solidFill>
            <a:schemeClr val="accent1"/>
          </a:solidFill>
          <a:ln>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sz="1400" b="1" dirty="0" smtClean="0">
                <a:solidFill>
                  <a:schemeClr val="tx1"/>
                </a:solidFill>
              </a:rPr>
              <a:t>Dumpster 2.0</a:t>
            </a:r>
          </a:p>
        </p:txBody>
      </p:sp>
      <p:sp>
        <p:nvSpPr>
          <p:cNvPr id="40" name="Rectangle 39"/>
          <p:cNvSpPr/>
          <p:nvPr/>
        </p:nvSpPr>
        <p:spPr>
          <a:xfrm>
            <a:off x="5383398" y="4267200"/>
            <a:ext cx="1828324" cy="533400"/>
          </a:xfrm>
          <a:prstGeom prst="rect">
            <a:avLst/>
          </a:prstGeom>
          <a:solidFill>
            <a:schemeClr val="tx1"/>
          </a:solidFill>
          <a:ln>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a:r>
              <a:rPr lang="en-US" sz="1400" dirty="0" smtClean="0">
                <a:solidFill>
                  <a:schemeClr val="bg1"/>
                </a:solidFill>
              </a:rPr>
              <a:t>Recoverable Items</a:t>
            </a:r>
            <a:endParaRPr lang="en-US" sz="1400" dirty="0">
              <a:solidFill>
                <a:schemeClr val="bg1"/>
              </a:solidFill>
            </a:endParaRPr>
          </a:p>
        </p:txBody>
      </p:sp>
      <p:sp>
        <p:nvSpPr>
          <p:cNvPr id="84" name="Rectangle 83"/>
          <p:cNvSpPr/>
          <p:nvPr/>
        </p:nvSpPr>
        <p:spPr>
          <a:xfrm>
            <a:off x="5281824" y="3429004"/>
            <a:ext cx="2031471" cy="304799"/>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400" dirty="0" smtClean="0">
                <a:solidFill>
                  <a:schemeClr val="bg1"/>
                </a:solidFill>
              </a:rPr>
              <a:t>Deleted Items</a:t>
            </a:r>
            <a:endParaRPr lang="en-US" sz="1400" dirty="0">
              <a:solidFill>
                <a:schemeClr val="bg1"/>
              </a:solidFill>
            </a:endParaRPr>
          </a:p>
        </p:txBody>
      </p:sp>
      <p:sp>
        <p:nvSpPr>
          <p:cNvPr id="85" name="Rectangle 84"/>
          <p:cNvSpPr/>
          <p:nvPr/>
        </p:nvSpPr>
        <p:spPr>
          <a:xfrm>
            <a:off x="5281824" y="2743200"/>
            <a:ext cx="2031471" cy="3429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400" dirty="0" smtClean="0">
                <a:solidFill>
                  <a:schemeClr val="bg1"/>
                </a:solidFill>
              </a:rPr>
              <a:t>Inbox</a:t>
            </a:r>
            <a:endParaRPr lang="en-US" sz="1400" dirty="0">
              <a:solidFill>
                <a:schemeClr val="bg1"/>
              </a:solidFill>
            </a:endParaRPr>
          </a:p>
        </p:txBody>
      </p:sp>
      <p:sp>
        <p:nvSpPr>
          <p:cNvPr id="86" name="Rectangle 85"/>
          <p:cNvSpPr/>
          <p:nvPr/>
        </p:nvSpPr>
        <p:spPr>
          <a:xfrm>
            <a:off x="5281824" y="3124200"/>
            <a:ext cx="2031471" cy="228600"/>
          </a:xfrm>
          <a:prstGeom prst="rect">
            <a:avLst/>
          </a:prstGeom>
          <a:solidFill>
            <a:schemeClr val="tx1"/>
          </a:solidFill>
          <a:ln>
            <a:solidFill>
              <a:schemeClr val="bg1">
                <a:lumMod val="65000"/>
              </a:schemeClr>
            </a:solidFill>
          </a:ln>
        </p:spPr>
        <p:style>
          <a:lnRef idx="1">
            <a:schemeClr val="dk1"/>
          </a:lnRef>
          <a:fillRef idx="1001">
            <a:schemeClr val="lt2"/>
          </a:fillRef>
          <a:effectRef idx="1">
            <a:schemeClr val="dk1"/>
          </a:effectRef>
          <a:fontRef idx="minor">
            <a:schemeClr val="dk1"/>
          </a:fontRef>
        </p:style>
        <p:txBody>
          <a:bodyPr rtlCol="0" anchor="b" anchorCtr="0"/>
          <a:lstStyle/>
          <a:p>
            <a:pPr algn="ctr"/>
            <a:r>
              <a:rPr lang="en-US" sz="1400" dirty="0" smtClean="0">
                <a:solidFill>
                  <a:schemeClr val="bg1"/>
                </a:solidFill>
              </a:rPr>
              <a:t>…</a:t>
            </a:r>
            <a:endParaRPr lang="en-US" sz="1400" dirty="0">
              <a:solidFill>
                <a:schemeClr val="bg1"/>
              </a:solidFill>
            </a:endParaRPr>
          </a:p>
        </p:txBody>
      </p:sp>
      <p:sp>
        <p:nvSpPr>
          <p:cNvPr id="116" name="Right Bracket 115"/>
          <p:cNvSpPr/>
          <p:nvPr/>
        </p:nvSpPr>
        <p:spPr>
          <a:xfrm rot="10800000">
            <a:off x="4977103" y="2895600"/>
            <a:ext cx="101574" cy="533400"/>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cxnSp>
        <p:nvCxnSpPr>
          <p:cNvPr id="126" name="Elbow Connector 125"/>
          <p:cNvCxnSpPr/>
          <p:nvPr/>
        </p:nvCxnSpPr>
        <p:spPr>
          <a:xfrm>
            <a:off x="2590125" y="2463812"/>
            <a:ext cx="1371243" cy="622288"/>
          </a:xfrm>
          <a:prstGeom prst="bentConnector3">
            <a:avLst>
              <a:gd name="adj1" fmla="val 50000"/>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10800000">
            <a:off x="4469236" y="3276600"/>
            <a:ext cx="507868" cy="1588"/>
          </a:xfrm>
          <a:prstGeom prst="line">
            <a:avLst/>
          </a:prstGeom>
          <a:ln w="12700">
            <a:solidFill>
              <a:schemeClr val="tx1"/>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53" name="Elbow Connector 152"/>
          <p:cNvCxnSpPr/>
          <p:nvPr/>
        </p:nvCxnSpPr>
        <p:spPr>
          <a:xfrm>
            <a:off x="4570809" y="3276600"/>
            <a:ext cx="711015" cy="304800"/>
          </a:xfrm>
          <a:prstGeom prst="bentConnector3">
            <a:avLst>
              <a:gd name="adj1" fmla="val -12782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84" idx="1"/>
            <a:endCxn id="29" idx="2"/>
          </p:cNvCxnSpPr>
          <p:nvPr/>
        </p:nvCxnSpPr>
        <p:spPr>
          <a:xfrm rot="10800000" flipV="1">
            <a:off x="4977108" y="3581401"/>
            <a:ext cx="304719" cy="1133472"/>
          </a:xfrm>
          <a:prstGeom prst="bentConnector3">
            <a:avLst>
              <a:gd name="adj1" fmla="val 532245"/>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8" name="Elbow Connector 47"/>
          <p:cNvCxnSpPr>
            <a:endCxn id="28" idx="1"/>
          </p:cNvCxnSpPr>
          <p:nvPr/>
        </p:nvCxnSpPr>
        <p:spPr>
          <a:xfrm>
            <a:off x="3656650" y="4773004"/>
            <a:ext cx="1726748" cy="819148"/>
          </a:xfrm>
          <a:prstGeom prst="bentConnector3">
            <a:avLst>
              <a:gd name="adj1" fmla="val 522"/>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74116" y="2202202"/>
            <a:ext cx="1726750" cy="523220"/>
          </a:xfrm>
          <a:prstGeom prst="rect">
            <a:avLst/>
          </a:prstGeom>
          <a:noFill/>
        </p:spPr>
        <p:txBody>
          <a:bodyPr wrap="square" rtlCol="0">
            <a:spAutoFit/>
          </a:bodyPr>
          <a:lstStyle/>
          <a:p>
            <a:r>
              <a:rPr lang="en-US" sz="1400" b="1" dirty="0" smtClean="0"/>
              <a:t>(1) Message delivered</a:t>
            </a:r>
            <a:endParaRPr lang="en-US" sz="1400" b="1" dirty="0"/>
          </a:p>
        </p:txBody>
      </p:sp>
      <p:sp>
        <p:nvSpPr>
          <p:cNvPr id="21" name="TextBox 20"/>
          <p:cNvSpPr txBox="1"/>
          <p:nvPr/>
        </p:nvSpPr>
        <p:spPr>
          <a:xfrm>
            <a:off x="1117309" y="3134380"/>
            <a:ext cx="2133044" cy="523220"/>
          </a:xfrm>
          <a:prstGeom prst="rect">
            <a:avLst/>
          </a:prstGeom>
          <a:noFill/>
        </p:spPr>
        <p:txBody>
          <a:bodyPr wrap="square" rtlCol="0">
            <a:spAutoFit/>
          </a:bodyPr>
          <a:lstStyle/>
          <a:p>
            <a:r>
              <a:rPr lang="en-US" sz="1400" b="1" dirty="0" smtClean="0"/>
              <a:t>(2) Message Edited/Deleted</a:t>
            </a:r>
            <a:endParaRPr lang="en-US" sz="1400" b="1" dirty="0"/>
          </a:p>
        </p:txBody>
      </p:sp>
      <p:sp>
        <p:nvSpPr>
          <p:cNvPr id="23" name="TextBox 22"/>
          <p:cNvSpPr txBox="1"/>
          <p:nvPr/>
        </p:nvSpPr>
        <p:spPr>
          <a:xfrm>
            <a:off x="1023331" y="3886200"/>
            <a:ext cx="1929897" cy="738664"/>
          </a:xfrm>
          <a:prstGeom prst="rect">
            <a:avLst/>
          </a:prstGeom>
          <a:noFill/>
        </p:spPr>
        <p:txBody>
          <a:bodyPr wrap="square" rtlCol="0">
            <a:spAutoFit/>
          </a:bodyPr>
          <a:lstStyle/>
          <a:p>
            <a:r>
              <a:rPr lang="en-US" sz="1400" b="1" dirty="0" smtClean="0"/>
              <a:t>(3) Message Permanently Deleted</a:t>
            </a:r>
            <a:endParaRPr lang="en-US" sz="1400" b="1" dirty="0"/>
          </a:p>
        </p:txBody>
      </p:sp>
      <p:sp>
        <p:nvSpPr>
          <p:cNvPr id="26" name="TextBox 25"/>
          <p:cNvSpPr txBox="1"/>
          <p:nvPr/>
        </p:nvSpPr>
        <p:spPr>
          <a:xfrm>
            <a:off x="968745" y="4942875"/>
            <a:ext cx="1828324" cy="523220"/>
          </a:xfrm>
          <a:prstGeom prst="rect">
            <a:avLst/>
          </a:prstGeom>
          <a:noFill/>
        </p:spPr>
        <p:txBody>
          <a:bodyPr wrap="square" rtlCol="0">
            <a:spAutoFit/>
          </a:bodyPr>
          <a:lstStyle/>
          <a:p>
            <a:r>
              <a:rPr lang="en-US" sz="1400" b="1" dirty="0" smtClean="0"/>
              <a:t>(4) Message “purged” by user</a:t>
            </a:r>
            <a:endParaRPr lang="en-US" sz="1400" b="1" dirty="0"/>
          </a:p>
        </p:txBody>
      </p:sp>
      <p:sp>
        <p:nvSpPr>
          <p:cNvPr id="27" name="Rectangle 26"/>
          <p:cNvSpPr/>
          <p:nvPr/>
        </p:nvSpPr>
        <p:spPr>
          <a:xfrm>
            <a:off x="5383398" y="4914900"/>
            <a:ext cx="1828324" cy="228600"/>
          </a:xfrm>
          <a:prstGeom prst="rect">
            <a:avLst/>
          </a:prstGeom>
          <a:solidFill>
            <a:schemeClr val="tx1"/>
          </a:solidFill>
          <a:ln>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a:r>
              <a:rPr lang="en-US" sz="1400" dirty="0" smtClean="0">
                <a:solidFill>
                  <a:schemeClr val="bg1"/>
                </a:solidFill>
              </a:rPr>
              <a:t>Edits</a:t>
            </a:r>
            <a:endParaRPr lang="en-US" sz="1400" dirty="0">
              <a:solidFill>
                <a:schemeClr val="bg1"/>
              </a:solidFill>
            </a:endParaRPr>
          </a:p>
        </p:txBody>
      </p:sp>
      <p:sp>
        <p:nvSpPr>
          <p:cNvPr id="28" name="Rectangle 27"/>
          <p:cNvSpPr/>
          <p:nvPr/>
        </p:nvSpPr>
        <p:spPr>
          <a:xfrm>
            <a:off x="5383398" y="5477852"/>
            <a:ext cx="1828324" cy="228600"/>
          </a:xfrm>
          <a:prstGeom prst="rect">
            <a:avLst/>
          </a:prstGeom>
          <a:solidFill>
            <a:schemeClr val="tx1"/>
          </a:solidFill>
          <a:ln>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rtlCol="0" anchor="ctr" anchorCtr="0"/>
          <a:lstStyle/>
          <a:p>
            <a:pPr algn="ctr"/>
            <a:r>
              <a:rPr lang="en-US" sz="1400" dirty="0" smtClean="0">
                <a:solidFill>
                  <a:schemeClr val="bg1"/>
                </a:solidFill>
              </a:rPr>
              <a:t>Purges</a:t>
            </a:r>
            <a:endParaRPr lang="en-US" sz="1400" dirty="0">
              <a:solidFill>
                <a:schemeClr val="bg1"/>
              </a:solidFill>
            </a:endParaRPr>
          </a:p>
        </p:txBody>
      </p:sp>
      <p:sp>
        <p:nvSpPr>
          <p:cNvPr id="29" name="Right Bracket 28"/>
          <p:cNvSpPr/>
          <p:nvPr/>
        </p:nvSpPr>
        <p:spPr>
          <a:xfrm rot="10800000">
            <a:off x="4977107" y="4267201"/>
            <a:ext cx="60943" cy="895351"/>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p:cNvSpPr txBox="1"/>
          <p:nvPr/>
        </p:nvSpPr>
        <p:spPr>
          <a:xfrm>
            <a:off x="9073270" y="4552148"/>
            <a:ext cx="2336191" cy="738664"/>
          </a:xfrm>
          <a:prstGeom prst="rect">
            <a:avLst/>
          </a:prstGeom>
          <a:noFill/>
        </p:spPr>
        <p:txBody>
          <a:bodyPr wrap="square" rtlCol="0">
            <a:spAutoFit/>
          </a:bodyPr>
          <a:lstStyle/>
          <a:p>
            <a:pPr algn="ctr"/>
            <a:r>
              <a:rPr lang="en-US" sz="1400" b="1" dirty="0" smtClean="0"/>
              <a:t>(5) Message removed from system after Hold Period (10 years)</a:t>
            </a:r>
            <a:endParaRPr lang="en-US" sz="1400" b="1" dirty="0"/>
          </a:p>
        </p:txBody>
      </p:sp>
      <p:cxnSp>
        <p:nvCxnSpPr>
          <p:cNvPr id="46" name="Straight Connector 45"/>
          <p:cNvCxnSpPr>
            <a:stCxn id="47" idx="2"/>
            <a:endCxn id="45" idx="1"/>
          </p:cNvCxnSpPr>
          <p:nvPr/>
        </p:nvCxnSpPr>
        <p:spPr>
          <a:xfrm flipV="1">
            <a:off x="7678961" y="4921480"/>
            <a:ext cx="1394309" cy="118335"/>
          </a:xfrm>
          <a:prstGeom prst="line">
            <a:avLst/>
          </a:prstGeom>
          <a:ln w="12700">
            <a:solidFill>
              <a:schemeClr val="tx1"/>
            </a:solidFill>
            <a:headEnd type="stealth"/>
            <a:tailEnd type="none" w="med" len="lg"/>
          </a:ln>
        </p:spPr>
        <p:style>
          <a:lnRef idx="1">
            <a:schemeClr val="accent1"/>
          </a:lnRef>
          <a:fillRef idx="0">
            <a:schemeClr val="accent1"/>
          </a:fillRef>
          <a:effectRef idx="0">
            <a:schemeClr val="accent1"/>
          </a:effectRef>
          <a:fontRef idx="minor">
            <a:schemeClr val="tx1"/>
          </a:fontRef>
        </p:style>
      </p:cxnSp>
      <p:sp>
        <p:nvSpPr>
          <p:cNvPr id="47" name="Right Bracket 46"/>
          <p:cNvSpPr/>
          <p:nvPr/>
        </p:nvSpPr>
        <p:spPr>
          <a:xfrm>
            <a:off x="7618018" y="4152903"/>
            <a:ext cx="60943" cy="1773823"/>
          </a:xfrm>
          <a:prstGeom prst="rightBracket">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59052641"/>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a:spLocks noGrp="1"/>
          </p:cNvSpPr>
          <p:nvPr>
            <p:ph type="title"/>
          </p:nvPr>
        </p:nvSpPr>
        <p:spPr/>
        <p:txBody>
          <a:bodyPr/>
          <a:lstStyle/>
          <a:p>
            <a:r>
              <a:rPr lang="en-US" smtClean="0"/>
              <a:t>Archiving and Compliance  Roadmap</a:t>
            </a:r>
            <a:endParaRPr lang="en-US" dirty="0"/>
          </a:p>
        </p:txBody>
      </p:sp>
      <p:sp>
        <p:nvSpPr>
          <p:cNvPr id="3" name="Text Placeholder 2"/>
          <p:cNvSpPr>
            <a:spLocks noGrp="1"/>
          </p:cNvSpPr>
          <p:nvPr>
            <p:ph type="body" sz="quarter" idx="10"/>
          </p:nvPr>
        </p:nvSpPr>
        <p:spPr>
          <a:xfrm>
            <a:off x="519906" y="4343400"/>
            <a:ext cx="11149013" cy="1723549"/>
          </a:xfrm>
        </p:spPr>
        <p:txBody>
          <a:bodyPr/>
          <a:lstStyle/>
          <a:p>
            <a:r>
              <a:rPr lang="en-US" sz="2800" dirty="0"/>
              <a:t>Give customers a choice by making the application </a:t>
            </a:r>
            <a:r>
              <a:rPr lang="en-US" sz="2800" dirty="0" smtClean="0"/>
              <a:t/>
            </a:r>
            <a:br>
              <a:rPr lang="en-US" sz="2800" dirty="0" smtClean="0"/>
            </a:br>
            <a:r>
              <a:rPr lang="en-US" sz="2800" dirty="0" smtClean="0"/>
              <a:t>archive enabled In-place </a:t>
            </a:r>
            <a:r>
              <a:rPr lang="en-US" sz="2800" dirty="0"/>
              <a:t>archiving</a:t>
            </a:r>
          </a:p>
          <a:p>
            <a:r>
              <a:rPr lang="en-US" sz="2800" dirty="0"/>
              <a:t>Application provides APIs for federation</a:t>
            </a:r>
          </a:p>
          <a:p>
            <a:r>
              <a:rPr lang="en-US" sz="2800" dirty="0"/>
              <a:t>Federation built by Microsoft and partners</a:t>
            </a:r>
            <a:r>
              <a:rPr lang="en-US" sz="2800" dirty="0" smtClean="0"/>
              <a:t>.</a:t>
            </a:r>
            <a:endParaRPr lang="en-US" sz="2800" dirty="0"/>
          </a:p>
        </p:txBody>
      </p:sp>
      <p:sp>
        <p:nvSpPr>
          <p:cNvPr id="69" name="Flowchart: Magnetic Disk 68"/>
          <p:cNvSpPr/>
          <p:nvPr/>
        </p:nvSpPr>
        <p:spPr>
          <a:xfrm>
            <a:off x="507867" y="2423846"/>
            <a:ext cx="1422031" cy="629595"/>
          </a:xfrm>
          <a:prstGeom prst="flowChartMagneticDisk">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b="1" dirty="0" smtClean="0">
                <a:solidFill>
                  <a:schemeClr val="bg1"/>
                </a:solidFill>
              </a:rPr>
              <a:t>Exchange</a:t>
            </a:r>
            <a:endParaRPr lang="en-US" sz="1400" b="1" dirty="0">
              <a:solidFill>
                <a:schemeClr val="bg1"/>
              </a:solidFill>
            </a:endParaRPr>
          </a:p>
        </p:txBody>
      </p:sp>
      <p:grpSp>
        <p:nvGrpSpPr>
          <p:cNvPr id="70" name="Group 69"/>
          <p:cNvGrpSpPr/>
          <p:nvPr/>
        </p:nvGrpSpPr>
        <p:grpSpPr>
          <a:xfrm>
            <a:off x="507868" y="1697166"/>
            <a:ext cx="5015194" cy="2219803"/>
            <a:chOff x="381000" y="1543050"/>
            <a:chExt cx="3762375" cy="2219803"/>
          </a:xfrm>
        </p:grpSpPr>
        <p:grpSp>
          <p:nvGrpSpPr>
            <p:cNvPr id="71" name="Group 28"/>
            <p:cNvGrpSpPr/>
            <p:nvPr/>
          </p:nvGrpSpPr>
          <p:grpSpPr>
            <a:xfrm>
              <a:off x="2457451" y="1543050"/>
              <a:ext cx="1685924" cy="2219803"/>
              <a:chOff x="2638426" y="1600200"/>
              <a:chExt cx="1685924" cy="2219803"/>
            </a:xfrm>
            <a:gradFill>
              <a:gsLst>
                <a:gs pos="0">
                  <a:srgbClr val="DDEBCF"/>
                </a:gs>
                <a:gs pos="50000">
                  <a:srgbClr val="9CB86E"/>
                </a:gs>
                <a:gs pos="100000">
                  <a:srgbClr val="156B13"/>
                </a:gs>
              </a:gsLst>
              <a:lin ang="5400000" scaled="0"/>
            </a:gradFill>
          </p:grpSpPr>
          <p:sp>
            <p:nvSpPr>
              <p:cNvPr id="73" name="Flowchart: Magnetic Disk 72"/>
              <p:cNvSpPr/>
              <p:nvPr/>
            </p:nvSpPr>
            <p:spPr>
              <a:xfrm>
                <a:off x="2638426" y="2411132"/>
                <a:ext cx="1685924" cy="1408871"/>
              </a:xfrm>
              <a:prstGeom prst="flowChartMagneticDisk">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tx1"/>
                  </a:solidFill>
                </a:endParaRPr>
              </a:p>
              <a:p>
                <a:pPr algn="ctr"/>
                <a:r>
                  <a:rPr lang="en-US" sz="2400" b="1" dirty="0" smtClean="0">
                    <a:solidFill>
                      <a:schemeClr val="tx1"/>
                    </a:solidFill>
                  </a:rPr>
                  <a:t>External Repository</a:t>
                </a:r>
                <a:endParaRPr lang="en-US" sz="2400" b="1" dirty="0">
                  <a:solidFill>
                    <a:schemeClr val="tx1"/>
                  </a:solidFill>
                </a:endParaRPr>
              </a:p>
            </p:txBody>
          </p:sp>
          <p:sp>
            <p:nvSpPr>
              <p:cNvPr id="74" name="Rounded Rectangle 73"/>
              <p:cNvSpPr/>
              <p:nvPr/>
            </p:nvSpPr>
            <p:spPr>
              <a:xfrm>
                <a:off x="2638426" y="1600200"/>
                <a:ext cx="1685924" cy="735656"/>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nchorCtr="0"/>
              <a:lstStyle/>
              <a:p>
                <a:pPr algn="ctr"/>
                <a:r>
                  <a:rPr lang="en-US" b="1" dirty="0" smtClean="0">
                    <a:solidFill>
                      <a:schemeClr val="tx1"/>
                    </a:solidFill>
                  </a:rPr>
                  <a:t>Discovery, Policy, Reporting</a:t>
                </a:r>
                <a:endParaRPr lang="en-US" b="1" dirty="0">
                  <a:solidFill>
                    <a:schemeClr val="tx1"/>
                  </a:solidFill>
                </a:endParaRPr>
              </a:p>
            </p:txBody>
          </p:sp>
        </p:grpSp>
        <p:sp>
          <p:nvSpPr>
            <p:cNvPr id="72" name="Flowchart: Magnetic Disk 71"/>
            <p:cNvSpPr/>
            <p:nvPr/>
          </p:nvSpPr>
          <p:spPr>
            <a:xfrm>
              <a:off x="381000" y="3129639"/>
              <a:ext cx="1066800" cy="623370"/>
            </a:xfrm>
            <a:prstGeom prst="flowChartMagneticDisk">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b="1" dirty="0" smtClean="0">
                  <a:solidFill>
                    <a:schemeClr val="bg1"/>
                  </a:solidFill>
                </a:rPr>
                <a:t>SharePoint</a:t>
              </a:r>
              <a:endParaRPr lang="en-US" sz="1400" b="1" dirty="0">
                <a:solidFill>
                  <a:schemeClr val="bg1"/>
                </a:solidFill>
              </a:endParaRPr>
            </a:p>
          </p:txBody>
        </p:sp>
      </p:grpSp>
      <p:sp>
        <p:nvSpPr>
          <p:cNvPr id="75" name="Right Arrow 74"/>
          <p:cNvSpPr/>
          <p:nvPr/>
        </p:nvSpPr>
        <p:spPr bwMode="auto">
          <a:xfrm>
            <a:off x="2183833" y="2835297"/>
            <a:ext cx="958600" cy="731894"/>
          </a:xfrm>
          <a:prstGeom prst="rightArrow">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8100000" scaled="1"/>
            <a:tileRect/>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6" name="TextBox 75"/>
          <p:cNvSpPr txBox="1"/>
          <p:nvPr/>
        </p:nvSpPr>
        <p:spPr>
          <a:xfrm>
            <a:off x="812588" y="1057790"/>
            <a:ext cx="4469236" cy="430887"/>
          </a:xfrm>
          <a:prstGeom prst="rect">
            <a:avLst/>
          </a:prstGeom>
          <a:noFill/>
        </p:spPr>
        <p:txBody>
          <a:bodyPr wrap="square" lIns="0" tIns="0" rIns="0" bIns="0" rtlCol="0">
            <a:spAutoFit/>
          </a:bodyPr>
          <a:lstStyle/>
          <a:p>
            <a:r>
              <a:rPr lang="en-US" sz="2800" i="1" dirty="0" smtClean="0">
                <a:gradFill>
                  <a:gsLst>
                    <a:gs pos="0">
                      <a:schemeClr val="tx1"/>
                    </a:gs>
                    <a:gs pos="86000">
                      <a:schemeClr val="tx1"/>
                    </a:gs>
                  </a:gsLst>
                  <a:lin ang="5400000" scaled="0"/>
                </a:gradFill>
              </a:rPr>
              <a:t>World Today</a:t>
            </a:r>
          </a:p>
        </p:txBody>
      </p:sp>
      <p:sp>
        <p:nvSpPr>
          <p:cNvPr id="77" name="TextBox 76"/>
          <p:cNvSpPr txBox="1"/>
          <p:nvPr/>
        </p:nvSpPr>
        <p:spPr>
          <a:xfrm>
            <a:off x="6889072" y="1057150"/>
            <a:ext cx="5299753" cy="430887"/>
          </a:xfrm>
          <a:prstGeom prst="rect">
            <a:avLst/>
          </a:prstGeom>
          <a:noFill/>
        </p:spPr>
        <p:txBody>
          <a:bodyPr wrap="square" lIns="0" tIns="0" rIns="0" bIns="0" rtlCol="0">
            <a:spAutoFit/>
          </a:bodyPr>
          <a:lstStyle/>
          <a:p>
            <a:r>
              <a:rPr lang="en-US" sz="2800" i="1" dirty="0" smtClean="0">
                <a:gradFill>
                  <a:gsLst>
                    <a:gs pos="0">
                      <a:schemeClr val="tx1"/>
                    </a:gs>
                    <a:gs pos="86000">
                      <a:schemeClr val="tx1"/>
                    </a:gs>
                  </a:gsLst>
                  <a:lin ang="5400000" scaled="0"/>
                </a:gradFill>
              </a:rPr>
              <a:t>Archive enabled applications</a:t>
            </a:r>
          </a:p>
        </p:txBody>
      </p:sp>
      <p:grpSp>
        <p:nvGrpSpPr>
          <p:cNvPr id="78" name="Group 77"/>
          <p:cNvGrpSpPr/>
          <p:nvPr/>
        </p:nvGrpSpPr>
        <p:grpSpPr>
          <a:xfrm>
            <a:off x="6767949" y="1697166"/>
            <a:ext cx="4777494" cy="2270902"/>
            <a:chOff x="6767947" y="1752601"/>
            <a:chExt cx="4777493" cy="2270902"/>
          </a:xfrm>
        </p:grpSpPr>
        <p:sp>
          <p:nvSpPr>
            <p:cNvPr id="79" name="Flowchart: Magnetic Disk 78"/>
            <p:cNvSpPr/>
            <p:nvPr/>
          </p:nvSpPr>
          <p:spPr>
            <a:xfrm>
              <a:off x="10832174" y="2673288"/>
              <a:ext cx="713266" cy="1268227"/>
            </a:xfrm>
            <a:prstGeom prst="flowChartMagneticDisk">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b="1" dirty="0">
                <a:solidFill>
                  <a:schemeClr val="tx1"/>
                </a:solidFill>
              </a:endParaRPr>
            </a:p>
          </p:txBody>
        </p:sp>
        <p:grpSp>
          <p:nvGrpSpPr>
            <p:cNvPr id="80" name="Group 17"/>
            <p:cNvGrpSpPr/>
            <p:nvPr/>
          </p:nvGrpSpPr>
          <p:grpSpPr>
            <a:xfrm>
              <a:off x="6767947" y="1752601"/>
              <a:ext cx="4773345" cy="2253869"/>
              <a:chOff x="308142" y="3674180"/>
              <a:chExt cx="3759981" cy="2356320"/>
            </a:xfrm>
            <a:gradFill>
              <a:gsLst>
                <a:gs pos="0">
                  <a:srgbClr val="5E9EFF"/>
                </a:gs>
                <a:gs pos="39999">
                  <a:srgbClr val="85C2FF"/>
                </a:gs>
                <a:gs pos="70000">
                  <a:srgbClr val="C4D6EB"/>
                </a:gs>
                <a:gs pos="100000">
                  <a:srgbClr val="FFEBFA"/>
                </a:gs>
              </a:gsLst>
              <a:lin ang="5400000" scaled="0"/>
            </a:gradFill>
          </p:grpSpPr>
          <p:sp>
            <p:nvSpPr>
              <p:cNvPr id="83" name="Flowchart: Magnetic Disk 82"/>
              <p:cNvSpPr/>
              <p:nvPr/>
            </p:nvSpPr>
            <p:spPr>
              <a:xfrm>
                <a:off x="308142" y="4688928"/>
                <a:ext cx="965210" cy="1305957"/>
              </a:xfrm>
              <a:prstGeom prst="flowChartMagneticDisk">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b="1" dirty="0" smtClean="0">
                    <a:solidFill>
                      <a:schemeClr val="bg1"/>
                    </a:solidFill>
                  </a:rPr>
                  <a:t>Exchange </a:t>
                </a:r>
              </a:p>
            </p:txBody>
          </p:sp>
          <p:sp>
            <p:nvSpPr>
              <p:cNvPr id="84" name="Flowchart: Magnetic Disk 83"/>
              <p:cNvSpPr/>
              <p:nvPr/>
            </p:nvSpPr>
            <p:spPr>
              <a:xfrm>
                <a:off x="1382114" y="4688929"/>
                <a:ext cx="894769" cy="1305956"/>
              </a:xfrm>
              <a:prstGeom prst="flowChartMagneticDisk">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b="1" dirty="0" smtClean="0">
                    <a:solidFill>
                      <a:schemeClr val="bg1"/>
                    </a:solidFill>
                  </a:rPr>
                  <a:t>SharePoint</a:t>
                </a:r>
              </a:p>
            </p:txBody>
          </p:sp>
          <p:sp>
            <p:nvSpPr>
              <p:cNvPr id="85" name="Flowchart: Magnetic Disk 84"/>
              <p:cNvSpPr/>
              <p:nvPr/>
            </p:nvSpPr>
            <p:spPr>
              <a:xfrm>
                <a:off x="2388957" y="4704626"/>
                <a:ext cx="561842" cy="1325874"/>
              </a:xfrm>
              <a:prstGeom prst="flowChartMagneticDisk">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solidFill>
                      <a:schemeClr val="bg1"/>
                    </a:solidFill>
                  </a:rPr>
                  <a:t>IMs</a:t>
                </a:r>
                <a:endParaRPr lang="en-US" b="1" dirty="0">
                  <a:solidFill>
                    <a:schemeClr val="bg1"/>
                  </a:solidFill>
                </a:endParaRPr>
              </a:p>
            </p:txBody>
          </p:sp>
          <p:sp>
            <p:nvSpPr>
              <p:cNvPr id="86" name="Rounded Rectangle 85"/>
              <p:cNvSpPr/>
              <p:nvPr/>
            </p:nvSpPr>
            <p:spPr>
              <a:xfrm>
                <a:off x="337665" y="3674180"/>
                <a:ext cx="3730458" cy="769096"/>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nchorCtr="0"/>
              <a:lstStyle/>
              <a:p>
                <a:pPr algn="ctr"/>
                <a:r>
                  <a:rPr lang="en-US" sz="2000" b="1" dirty="0" smtClean="0">
                    <a:solidFill>
                      <a:schemeClr val="tx1"/>
                    </a:solidFill>
                  </a:rPr>
                  <a:t>Federated Discovery, Policy, Reporting</a:t>
                </a:r>
                <a:endParaRPr lang="en-US" sz="2000" b="1" dirty="0">
                  <a:solidFill>
                    <a:schemeClr val="tx1"/>
                  </a:solidFill>
                </a:endParaRPr>
              </a:p>
            </p:txBody>
          </p:sp>
        </p:grpSp>
        <p:sp>
          <p:nvSpPr>
            <p:cNvPr id="81" name="Flowchart: Magnetic Disk 80"/>
            <p:cNvSpPr/>
            <p:nvPr/>
          </p:nvSpPr>
          <p:spPr>
            <a:xfrm>
              <a:off x="10597582" y="2705820"/>
              <a:ext cx="713266" cy="1268227"/>
            </a:xfrm>
            <a:prstGeom prst="flowChartMagneticDisk">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b="1" dirty="0">
                <a:solidFill>
                  <a:schemeClr val="tx1"/>
                </a:solidFill>
              </a:endParaRPr>
            </a:p>
          </p:txBody>
        </p:sp>
        <p:sp>
          <p:nvSpPr>
            <p:cNvPr id="82" name="Flowchart: Magnetic Disk 81"/>
            <p:cNvSpPr/>
            <p:nvPr/>
          </p:nvSpPr>
          <p:spPr>
            <a:xfrm>
              <a:off x="10284051" y="2755276"/>
              <a:ext cx="826562" cy="1268227"/>
            </a:xfrm>
            <a:prstGeom prst="flowChartMagneticDisk">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b="1" dirty="0" smtClean="0">
                  <a:solidFill>
                    <a:schemeClr val="bg1"/>
                  </a:solidFill>
                </a:rPr>
                <a:t>Other…</a:t>
              </a:r>
              <a:endParaRPr lang="en-US" sz="1400" b="1" dirty="0">
                <a:solidFill>
                  <a:schemeClr val="bg1"/>
                </a:solidFill>
              </a:endParaRPr>
            </a:p>
          </p:txBody>
        </p:sp>
      </p:grpSp>
    </p:spTree>
    <p:extLst>
      <p:ext uri="{BB962C8B-B14F-4D97-AF65-F5344CB8AC3E}">
        <p14:creationId xmlns:p14="http://schemas.microsoft.com/office/powerpoint/2010/main" val="194440557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Discover: Multi-Mailbox Search</a:t>
            </a:r>
            <a:endParaRPr lang="en-US" dirty="0" smtClean="0"/>
          </a:p>
        </p:txBody>
      </p:sp>
      <p:sp>
        <p:nvSpPr>
          <p:cNvPr id="3" name="Text Placeholder 2"/>
          <p:cNvSpPr>
            <a:spLocks noGrp="1"/>
          </p:cNvSpPr>
          <p:nvPr>
            <p:ph type="body" idx="1"/>
          </p:nvPr>
        </p:nvSpPr>
        <p:spPr/>
        <p:txBody>
          <a:bodyPr/>
          <a:lstStyle/>
          <a:p>
            <a:r>
              <a:rPr lang="en-US" smtClean="0"/>
              <a:t>Discovery Console in ECP and PowerShell search</a:t>
            </a:r>
            <a:endParaRPr lang="en-US" dirty="0"/>
          </a:p>
        </p:txBody>
      </p:sp>
    </p:spTree>
    <p:extLst>
      <p:ext uri="{BB962C8B-B14F-4D97-AF65-F5344CB8AC3E}">
        <p14:creationId xmlns:p14="http://schemas.microsoft.com/office/powerpoint/2010/main" val="2074754881"/>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lvl="0"/>
            <a:r>
              <a:rPr lang="en-US" smtClean="0"/>
              <a:t>Discover: Multi-Mailbox Search </a:t>
            </a:r>
            <a:endParaRPr lang="en-US" dirty="0"/>
          </a:p>
        </p:txBody>
      </p:sp>
      <p:sp>
        <p:nvSpPr>
          <p:cNvPr id="3" name="Text Placeholder 2"/>
          <p:cNvSpPr>
            <a:spLocks noGrp="1"/>
          </p:cNvSpPr>
          <p:nvPr>
            <p:ph type="body" sz="quarter" idx="10"/>
          </p:nvPr>
        </p:nvSpPr>
        <p:spPr/>
        <p:txBody>
          <a:bodyPr/>
          <a:lstStyle/>
          <a:p>
            <a:r>
              <a:rPr lang="en-US" smtClean="0"/>
              <a:t>Goals and Assumptions</a:t>
            </a:r>
          </a:p>
          <a:p>
            <a:pPr lvl="1"/>
            <a:r>
              <a:rPr lang="en-US" smtClean="0"/>
              <a:t>Performs distributed search across end user mailboxes located on multiple servers.</a:t>
            </a:r>
          </a:p>
          <a:p>
            <a:pPr lvl="1"/>
            <a:r>
              <a:rPr lang="en-US" smtClean="0"/>
              <a:t>Search is throttled and parallelized</a:t>
            </a:r>
          </a:p>
          <a:p>
            <a:pPr lvl="1"/>
            <a:r>
              <a:rPr lang="en-US" smtClean="0"/>
              <a:t>Results are copied to discovery mailbox after search</a:t>
            </a:r>
          </a:p>
          <a:p>
            <a:pPr lvl="1"/>
            <a:r>
              <a:rPr lang="en-US" smtClean="0"/>
              <a:t>Admins by default do not have access to search all mailboxes, specific RBAC Discovery Role is required</a:t>
            </a:r>
          </a:p>
          <a:p>
            <a:pPr lvl="1"/>
            <a:r>
              <a:rPr lang="en-US" smtClean="0"/>
              <a:t>Partners: Enable web services access to the multi-mailbox search for partners to build discovery solutions.</a:t>
            </a:r>
            <a:endParaRPr lang="en-US" dirty="0" smtClean="0"/>
          </a:p>
        </p:txBody>
      </p:sp>
    </p:spTree>
    <p:extLst>
      <p:ext uri="{BB962C8B-B14F-4D97-AF65-F5344CB8AC3E}">
        <p14:creationId xmlns:p14="http://schemas.microsoft.com/office/powerpoint/2010/main" val="380539723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pPr lvl="0"/>
            <a:r>
              <a:rPr lang="en-US" dirty="0" smtClean="0"/>
              <a:t>Multi-Mailbox Search </a:t>
            </a:r>
            <a:br>
              <a:rPr lang="en-US" dirty="0" smtClean="0"/>
            </a:br>
            <a:r>
              <a:rPr lang="en-US" sz="3600" dirty="0" smtClean="0">
                <a:solidFill>
                  <a:schemeClr val="accent1"/>
                </a:solidFill>
              </a:rPr>
              <a:t>Simple, role-based GUI</a:t>
            </a:r>
            <a:endParaRPr lang="en-US" dirty="0">
              <a:solidFill>
                <a:schemeClr val="accent1"/>
              </a:solidFill>
            </a:endParaRPr>
          </a:p>
        </p:txBody>
      </p:sp>
      <p:cxnSp>
        <p:nvCxnSpPr>
          <p:cNvPr id="15" name="Straight Arrow Connector 14"/>
          <p:cNvCxnSpPr/>
          <p:nvPr/>
        </p:nvCxnSpPr>
        <p:spPr>
          <a:xfrm rot="10800000">
            <a:off x="3148781" y="2209800"/>
            <a:ext cx="711015" cy="1588"/>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07868" y="3200400"/>
            <a:ext cx="3047206" cy="1754326"/>
          </a:xfrm>
          <a:prstGeom prst="rect">
            <a:avLst/>
          </a:prstGeom>
          <a:noFill/>
        </p:spPr>
        <p:txBody>
          <a:bodyPr wrap="square" rtlCol="0">
            <a:spAutoFit/>
          </a:bodyPr>
          <a:lstStyle/>
          <a:p>
            <a:r>
              <a:rPr lang="en-US" dirty="0" smtClean="0">
                <a:latin typeface="Segoe" pitchFamily="34" charset="0"/>
              </a:rPr>
              <a:t>Filtering includes: sender, receiver, expiry policy, message size, sent/receive date, cc/bcc, regular expressions, IRM protected items </a:t>
            </a:r>
            <a:endParaRPr lang="en-US" dirty="0"/>
          </a:p>
        </p:txBody>
      </p:sp>
      <p:cxnSp>
        <p:nvCxnSpPr>
          <p:cNvPr id="24" name="Straight Arrow Connector 23"/>
          <p:cNvCxnSpPr/>
          <p:nvPr/>
        </p:nvCxnSpPr>
        <p:spPr>
          <a:xfrm rot="10800000" flipV="1">
            <a:off x="6195986" y="4724400"/>
            <a:ext cx="1523603" cy="1066800"/>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2" name="Picture 11" descr="screenshot.2.jpeg"/>
          <p:cNvPicPr>
            <a:picLocks noChangeAspect="1"/>
          </p:cNvPicPr>
          <p:nvPr/>
        </p:nvPicPr>
        <p:blipFill>
          <a:blip r:embed="rId3"/>
          <a:srcRect t="7087"/>
          <a:stretch>
            <a:fillRect/>
          </a:stretch>
        </p:blipFill>
        <p:spPr>
          <a:xfrm>
            <a:off x="3961368" y="1752601"/>
            <a:ext cx="4672383" cy="3995811"/>
          </a:xfrm>
          <a:prstGeom prst="rect">
            <a:avLst/>
          </a:prstGeom>
        </p:spPr>
      </p:pic>
      <p:pic>
        <p:nvPicPr>
          <p:cNvPr id="18" name="Picture 17" descr="MessageandFieldPicker.png"/>
          <p:cNvPicPr>
            <a:picLocks noChangeAspect="1"/>
          </p:cNvPicPr>
          <p:nvPr/>
        </p:nvPicPr>
        <p:blipFill>
          <a:blip r:embed="rId4"/>
          <a:stretch>
            <a:fillRect/>
          </a:stretch>
        </p:blipFill>
        <p:spPr>
          <a:xfrm>
            <a:off x="8329030" y="3810000"/>
            <a:ext cx="3591987" cy="2590800"/>
          </a:xfrm>
          <a:prstGeom prst="rect">
            <a:avLst/>
          </a:prstGeom>
          <a:ln>
            <a:noFill/>
          </a:ln>
          <a:effectLst>
            <a:outerShdw blurRad="50800" dist="38100" dir="5400000" algn="t" rotWithShape="0">
              <a:prstClr val="black">
                <a:alpha val="40000"/>
              </a:prstClr>
            </a:outerShdw>
          </a:effectLst>
        </p:spPr>
      </p:pic>
      <p:sp>
        <p:nvSpPr>
          <p:cNvPr id="16" name="TextBox 15"/>
          <p:cNvSpPr txBox="1"/>
          <p:nvPr/>
        </p:nvSpPr>
        <p:spPr>
          <a:xfrm>
            <a:off x="8633751" y="1981203"/>
            <a:ext cx="3351927"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en-US" dirty="0" smtClean="0">
                <a:latin typeface="Segoe"/>
              </a:rPr>
              <a:t>  </a:t>
            </a:r>
          </a:p>
          <a:p>
            <a:pPr algn="r"/>
            <a:endParaRPr lang="en-US" dirty="0" smtClean="0">
              <a:latin typeface="Segoe"/>
            </a:endParaRPr>
          </a:p>
        </p:txBody>
      </p:sp>
      <p:cxnSp>
        <p:nvCxnSpPr>
          <p:cNvPr id="19" name="Straight Arrow Connector 18"/>
          <p:cNvCxnSpPr/>
          <p:nvPr/>
        </p:nvCxnSpPr>
        <p:spPr>
          <a:xfrm rot="5400000" flipH="1" flipV="1">
            <a:off x="9341290" y="3624546"/>
            <a:ext cx="1265583" cy="569696"/>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a:off x="3108190" y="2933781"/>
            <a:ext cx="533400" cy="609441"/>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0800000">
            <a:off x="3070170" y="3505200"/>
            <a:ext cx="812588" cy="1588"/>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6200000" flipV="1">
            <a:off x="3006577" y="3568792"/>
            <a:ext cx="838200" cy="711015"/>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761299" y="1743549"/>
            <a:ext cx="2786735" cy="1200329"/>
          </a:xfrm>
          <a:prstGeom prst="rect">
            <a:avLst/>
          </a:prstGeom>
          <a:noFill/>
        </p:spPr>
        <p:txBody>
          <a:bodyPr wrap="square" rtlCol="0">
            <a:spAutoFit/>
          </a:bodyPr>
          <a:lstStyle/>
          <a:p>
            <a:r>
              <a:rPr lang="en-US" dirty="0" smtClean="0"/>
              <a:t>Delegate </a:t>
            </a:r>
            <a:br>
              <a:rPr lang="en-US" dirty="0" smtClean="0"/>
            </a:br>
            <a:r>
              <a:rPr lang="en-US" dirty="0" smtClean="0"/>
              <a:t>access to search </a:t>
            </a:r>
            <a:br>
              <a:rPr lang="en-US" dirty="0" smtClean="0"/>
            </a:br>
            <a:r>
              <a:rPr lang="en-US" dirty="0" smtClean="0"/>
              <a:t>to HR, compliance, legal manager </a:t>
            </a:r>
          </a:p>
        </p:txBody>
      </p:sp>
      <p:sp>
        <p:nvSpPr>
          <p:cNvPr id="26" name="TextBox 25"/>
          <p:cNvSpPr txBox="1"/>
          <p:nvPr/>
        </p:nvSpPr>
        <p:spPr>
          <a:xfrm>
            <a:off x="8938472" y="1752601"/>
            <a:ext cx="3047206" cy="1200329"/>
          </a:xfrm>
          <a:prstGeom prst="rect">
            <a:avLst/>
          </a:prstGeom>
          <a:noFill/>
        </p:spPr>
        <p:txBody>
          <a:bodyPr wrap="square" rtlCol="0">
            <a:spAutoFit/>
          </a:bodyPr>
          <a:lstStyle/>
          <a:p>
            <a:r>
              <a:rPr lang="en-US" dirty="0" smtClean="0"/>
              <a:t>Search all </a:t>
            </a:r>
            <a:br>
              <a:rPr lang="en-US" dirty="0" smtClean="0"/>
            </a:br>
            <a:r>
              <a:rPr lang="en-US" dirty="0" smtClean="0"/>
              <a:t>mail items (email, IM, contacts, calendar) across primary mailbox, archives</a:t>
            </a:r>
          </a:p>
        </p:txBody>
      </p:sp>
    </p:spTree>
    <p:extLst>
      <p:ext uri="{BB962C8B-B14F-4D97-AF65-F5344CB8AC3E}">
        <p14:creationId xmlns:p14="http://schemas.microsoft.com/office/powerpoint/2010/main" val="2909555825"/>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creenshot.1.jpeg"/>
          <p:cNvPicPr>
            <a:picLocks noChangeAspect="1"/>
          </p:cNvPicPr>
          <p:nvPr/>
        </p:nvPicPr>
        <p:blipFill>
          <a:blip r:embed="rId3"/>
          <a:srcRect l="822" t="8141" r="892"/>
          <a:stretch>
            <a:fillRect/>
          </a:stretch>
        </p:blipFill>
        <p:spPr>
          <a:xfrm>
            <a:off x="3351926" y="1981202"/>
            <a:ext cx="5180252" cy="4431503"/>
          </a:xfrm>
          <a:prstGeom prst="rect">
            <a:avLst/>
          </a:prstGeom>
        </p:spPr>
      </p:pic>
      <p:cxnSp>
        <p:nvCxnSpPr>
          <p:cNvPr id="18" name="Straight Arrow Connector 17"/>
          <p:cNvCxnSpPr/>
          <p:nvPr/>
        </p:nvCxnSpPr>
        <p:spPr>
          <a:xfrm rot="10800000" flipV="1">
            <a:off x="2234619" y="5791200"/>
            <a:ext cx="1218883" cy="228600"/>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a:off x="1828325" y="4267200"/>
            <a:ext cx="1625177" cy="1143000"/>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04721" y="3352802"/>
            <a:ext cx="3148780" cy="923330"/>
          </a:xfrm>
          <a:prstGeom prst="rect">
            <a:avLst/>
          </a:prstGeom>
          <a:noFill/>
        </p:spPr>
        <p:txBody>
          <a:bodyPr wrap="square" rtlCol="0">
            <a:spAutoFit/>
          </a:bodyPr>
          <a:lstStyle/>
          <a:p>
            <a:r>
              <a:rPr lang="en-US" dirty="0" smtClean="0"/>
              <a:t>Export search results to a mailbox or SMTP address</a:t>
            </a:r>
          </a:p>
          <a:p>
            <a:endParaRPr lang="en-US" dirty="0" err="1" smtClean="0"/>
          </a:p>
        </p:txBody>
      </p:sp>
      <p:sp>
        <p:nvSpPr>
          <p:cNvPr id="13" name="TextBox 12"/>
          <p:cNvSpPr txBox="1"/>
          <p:nvPr/>
        </p:nvSpPr>
        <p:spPr>
          <a:xfrm>
            <a:off x="406294" y="5029200"/>
            <a:ext cx="2031471" cy="1292662"/>
          </a:xfrm>
          <a:prstGeom prst="rect">
            <a:avLst/>
          </a:prstGeom>
          <a:noFill/>
        </p:spPr>
        <p:txBody>
          <a:bodyPr wrap="square" rtlCol="0">
            <a:spAutoFit/>
          </a:bodyPr>
          <a:lstStyle/>
          <a:p>
            <a:r>
              <a:rPr lang="en-US" dirty="0" smtClean="0"/>
              <a:t>Request email alert when search is complete </a:t>
            </a:r>
          </a:p>
          <a:p>
            <a:endParaRPr lang="en-US" sz="2400" dirty="0" err="1" smtClean="0"/>
          </a:p>
        </p:txBody>
      </p:sp>
      <p:pic>
        <p:nvPicPr>
          <p:cNvPr id="1026" name="Picture 2"/>
          <p:cNvPicPr>
            <a:picLocks noChangeAspect="1" noChangeArrowheads="1"/>
          </p:cNvPicPr>
          <p:nvPr/>
        </p:nvPicPr>
        <p:blipFill>
          <a:blip r:embed="rId4"/>
          <a:srcRect t="17228" r="84027" b="54000"/>
          <a:stretch>
            <a:fillRect/>
          </a:stretch>
        </p:blipFill>
        <p:spPr bwMode="auto">
          <a:xfrm>
            <a:off x="7719589" y="1676400"/>
            <a:ext cx="3338253" cy="2819400"/>
          </a:xfrm>
          <a:prstGeom prst="rect">
            <a:avLst/>
          </a:prstGeom>
          <a:noFill/>
          <a:ln w="9525">
            <a:noFill/>
            <a:miter lim="800000"/>
            <a:headEnd/>
            <a:tailEnd/>
          </a:ln>
          <a:effectLst/>
        </p:spPr>
      </p:pic>
      <p:cxnSp>
        <p:nvCxnSpPr>
          <p:cNvPr id="22" name="Straight Arrow Connector 21"/>
          <p:cNvCxnSpPr/>
          <p:nvPr/>
        </p:nvCxnSpPr>
        <p:spPr>
          <a:xfrm rot="10800000">
            <a:off x="2539340" y="2590800"/>
            <a:ext cx="1015735" cy="457200"/>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06294" y="2133601"/>
            <a:ext cx="2336191" cy="1015663"/>
          </a:xfrm>
          <a:prstGeom prst="rect">
            <a:avLst/>
          </a:prstGeom>
          <a:noFill/>
        </p:spPr>
        <p:txBody>
          <a:bodyPr wrap="square" rtlCol="0">
            <a:spAutoFit/>
          </a:bodyPr>
          <a:lstStyle/>
          <a:p>
            <a:r>
              <a:rPr lang="en-US" dirty="0" smtClean="0"/>
              <a:t>Search specific mailboxes or DLS</a:t>
            </a:r>
          </a:p>
          <a:p>
            <a:endParaRPr lang="en-US" sz="2400" dirty="0" err="1" smtClean="0"/>
          </a:p>
        </p:txBody>
      </p:sp>
      <p:cxnSp>
        <p:nvCxnSpPr>
          <p:cNvPr id="24" name="Straight Arrow Connector 23"/>
          <p:cNvCxnSpPr/>
          <p:nvPr/>
        </p:nvCxnSpPr>
        <p:spPr>
          <a:xfrm rot="16200000" flipH="1">
            <a:off x="9992228" y="4000581"/>
            <a:ext cx="533400" cy="609441"/>
          </a:xfrm>
          <a:prstGeom prst="straightConnector1">
            <a:avLst/>
          </a:prstGeom>
          <a:ln cap="flat" cmpd="sng">
            <a:solidFill>
              <a:srgbClr val="FFC000"/>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8735326" y="4572001"/>
            <a:ext cx="3250353" cy="1015663"/>
          </a:xfrm>
          <a:prstGeom prst="rect">
            <a:avLst/>
          </a:prstGeom>
          <a:noFill/>
        </p:spPr>
        <p:txBody>
          <a:bodyPr wrap="square" rtlCol="0">
            <a:spAutoFit/>
          </a:bodyPr>
          <a:lstStyle/>
          <a:p>
            <a:pPr algn="r"/>
            <a:r>
              <a:rPr lang="en-US" dirty="0" smtClean="0"/>
              <a:t>Search results organized per original hierarchy </a:t>
            </a:r>
          </a:p>
          <a:p>
            <a:pPr algn="r"/>
            <a:endParaRPr lang="en-US" sz="2400" dirty="0" err="1" smtClean="0"/>
          </a:p>
        </p:txBody>
      </p:sp>
      <p:sp>
        <p:nvSpPr>
          <p:cNvPr id="30" name="TextBox 29"/>
          <p:cNvSpPr txBox="1"/>
          <p:nvPr/>
        </p:nvSpPr>
        <p:spPr>
          <a:xfrm>
            <a:off x="8719073" y="5370577"/>
            <a:ext cx="3250353" cy="923330"/>
          </a:xfrm>
          <a:prstGeom prst="rect">
            <a:avLst/>
          </a:prstGeom>
          <a:noFill/>
        </p:spPr>
        <p:txBody>
          <a:bodyPr wrap="square" rtlCol="0">
            <a:spAutoFit/>
          </a:bodyPr>
          <a:lstStyle/>
          <a:p>
            <a:pPr algn="r"/>
            <a:r>
              <a:rPr lang="en-US" dirty="0" smtClean="0"/>
              <a:t>API enables 3</a:t>
            </a:r>
            <a:r>
              <a:rPr lang="en-US" baseline="30000" dirty="0" smtClean="0"/>
              <a:t>rd</a:t>
            </a:r>
            <a:r>
              <a:rPr lang="en-US" dirty="0" smtClean="0"/>
              <a:t> tool integration with query results for processing  </a:t>
            </a:r>
          </a:p>
        </p:txBody>
      </p:sp>
      <p:sp>
        <p:nvSpPr>
          <p:cNvPr id="2" name="Title 1"/>
          <p:cNvSpPr>
            <a:spLocks noGrp="1"/>
          </p:cNvSpPr>
          <p:nvPr>
            <p:ph type="title"/>
          </p:nvPr>
        </p:nvSpPr>
        <p:spPr>
          <a:xfrm>
            <a:off x="519112" y="228600"/>
            <a:ext cx="11149013" cy="1107996"/>
          </a:xfrm>
        </p:spPr>
        <p:txBody>
          <a:bodyPr/>
          <a:lstStyle/>
          <a:p>
            <a:r>
              <a:rPr lang="en-US" dirty="0"/>
              <a:t>Multi-Mailbox Search</a:t>
            </a:r>
            <a:br>
              <a:rPr lang="en-US" dirty="0"/>
            </a:br>
            <a:r>
              <a:rPr lang="en-US" sz="3600" dirty="0">
                <a:solidFill>
                  <a:schemeClr val="accent1"/>
                </a:solidFill>
              </a:rPr>
              <a:t>Additional </a:t>
            </a:r>
            <a:r>
              <a:rPr lang="en-US" sz="3600" dirty="0" err="1">
                <a:solidFill>
                  <a:schemeClr val="accent1"/>
                </a:solidFill>
              </a:rPr>
              <a:t>eDiscovery</a:t>
            </a:r>
            <a:r>
              <a:rPr lang="en-US" sz="3600" dirty="0">
                <a:solidFill>
                  <a:schemeClr val="accent1"/>
                </a:solidFill>
              </a:rPr>
              <a:t> features</a:t>
            </a:r>
            <a:endParaRPr lang="en-US" dirty="0">
              <a:solidFill>
                <a:schemeClr val="accent1"/>
              </a:solidFill>
            </a:endParaRPr>
          </a:p>
        </p:txBody>
      </p:sp>
    </p:spTree>
    <p:extLst>
      <p:ext uri="{BB962C8B-B14F-4D97-AF65-F5344CB8AC3E}">
        <p14:creationId xmlns:p14="http://schemas.microsoft.com/office/powerpoint/2010/main" val="1032437925"/>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SP1: Multi-Mailbox Search</a:t>
            </a:r>
            <a:endParaRPr lang="en-US" dirty="0"/>
          </a:p>
        </p:txBody>
      </p:sp>
      <p:sp>
        <p:nvSpPr>
          <p:cNvPr id="4" name="Text Placeholder 3"/>
          <p:cNvSpPr>
            <a:spLocks noGrp="1"/>
          </p:cNvSpPr>
          <p:nvPr>
            <p:ph type="body" sz="quarter" idx="10"/>
          </p:nvPr>
        </p:nvSpPr>
        <p:spPr>
          <a:xfrm>
            <a:off x="519112" y="1447799"/>
            <a:ext cx="11149013" cy="738664"/>
          </a:xfrm>
        </p:spPr>
        <p:txBody>
          <a:bodyPr/>
          <a:lstStyle/>
          <a:p>
            <a:pPr marL="0" indent="0">
              <a:buNone/>
            </a:pPr>
            <a:r>
              <a:rPr lang="en-US" sz="2400" dirty="0"/>
              <a:t>Empower compliance officers to conduct multi-mailbox searches with ease</a:t>
            </a:r>
          </a:p>
          <a:p>
            <a:endParaRPr lang="en-US" sz="2400" dirty="0"/>
          </a:p>
        </p:txBody>
      </p:sp>
      <p:pic>
        <p:nvPicPr>
          <p:cNvPr id="16" name="Picture 15" descr="C:\Users\ianhamer\Desktop\Meshing Around\Work\MMS05.bmp"/>
          <p:cNvPicPr>
            <a:picLocks noChangeAspect="1" noChangeArrowheads="1"/>
          </p:cNvPicPr>
          <p:nvPr/>
        </p:nvPicPr>
        <p:blipFill>
          <a:blip r:embed="rId2" cstate="screen"/>
          <a:srcRect t="-15" b="10365"/>
          <a:stretch>
            <a:fillRect/>
          </a:stretch>
        </p:blipFill>
        <p:spPr bwMode="auto">
          <a:xfrm>
            <a:off x="537924" y="1888021"/>
            <a:ext cx="11108266" cy="4572000"/>
          </a:xfrm>
          <a:prstGeom prst="rect">
            <a:avLst/>
          </a:prstGeom>
          <a:ln>
            <a:solidFill>
              <a:srgbClr val="FFFFFF">
                <a:lumMod val="75000"/>
              </a:srgbClr>
            </a:solidFill>
          </a:ln>
          <a:effectLst>
            <a:outerShdw blurRad="292100" dist="139700" dir="2700000" algn="tl" rotWithShape="0">
              <a:srgbClr val="333333">
                <a:alpha val="65000"/>
              </a:srgbClr>
            </a:outerShdw>
          </a:effectLst>
        </p:spPr>
      </p:pic>
      <p:pic>
        <p:nvPicPr>
          <p:cNvPr id="17" name="Picture 16" descr="C:\Users\ianhamer\Desktop\Meshing Around\Work\MMS02.bmp"/>
          <p:cNvPicPr>
            <a:picLocks noChangeAspect="1" noChangeArrowheads="1"/>
          </p:cNvPicPr>
          <p:nvPr/>
        </p:nvPicPr>
        <p:blipFill>
          <a:blip r:embed="rId3" cstate="screen"/>
          <a:srcRect/>
          <a:stretch>
            <a:fillRect/>
          </a:stretch>
        </p:blipFill>
        <p:spPr bwMode="auto">
          <a:xfrm>
            <a:off x="1440356" y="2326005"/>
            <a:ext cx="4409175" cy="3753016"/>
          </a:xfrm>
          <a:prstGeom prst="rect">
            <a:avLst/>
          </a:prstGeom>
          <a:ln>
            <a:solidFill>
              <a:srgbClr val="FFFFFF">
                <a:lumMod val="75000"/>
              </a:srgbClr>
            </a:solidFill>
          </a:ln>
          <a:effectLst>
            <a:outerShdw blurRad="292100" dist="139700" dir="2700000" algn="tl" rotWithShape="0">
              <a:srgbClr val="333333">
                <a:alpha val="65000"/>
              </a:srgbClr>
            </a:outerShdw>
          </a:effectLst>
        </p:spPr>
      </p:pic>
      <p:pic>
        <p:nvPicPr>
          <p:cNvPr id="18" name="Picture 17" descr="C:\Users\ianhamer\Desktop\Meshing Around\Work\MMS04.bmp"/>
          <p:cNvPicPr>
            <a:picLocks noChangeAspect="1" noChangeArrowheads="1"/>
          </p:cNvPicPr>
          <p:nvPr/>
        </p:nvPicPr>
        <p:blipFill>
          <a:blip r:embed="rId4" cstate="screen"/>
          <a:srcRect/>
          <a:stretch>
            <a:fillRect/>
          </a:stretch>
        </p:blipFill>
        <p:spPr bwMode="auto">
          <a:xfrm>
            <a:off x="3410429" y="2806486"/>
            <a:ext cx="4387977" cy="3746714"/>
          </a:xfrm>
          <a:prstGeom prst="rect">
            <a:avLst/>
          </a:prstGeom>
          <a:ln>
            <a:solidFill>
              <a:srgbClr val="FFFFFF">
                <a:lumMod val="75000"/>
              </a:srgbClr>
            </a:solidFill>
          </a:ln>
          <a:effectLst>
            <a:outerShdw blurRad="292100" dist="139700" dir="2700000" algn="tl" rotWithShape="0">
              <a:srgbClr val="333333">
                <a:alpha val="65000"/>
              </a:srgbClr>
            </a:outerShdw>
          </a:effectLst>
        </p:spPr>
      </p:pic>
      <p:sp>
        <p:nvSpPr>
          <p:cNvPr id="19" name="TextBox 5"/>
          <p:cNvSpPr txBox="1"/>
          <p:nvPr/>
        </p:nvSpPr>
        <p:spPr>
          <a:xfrm>
            <a:off x="93757" y="4840167"/>
            <a:ext cx="3150502" cy="646331"/>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a:ea typeface="+mn-ea"/>
                <a:cs typeface="+mn-cs"/>
              </a:rPr>
              <a:t>Rich search criteria and targeting options</a:t>
            </a:r>
          </a:p>
        </p:txBody>
      </p:sp>
      <p:cxnSp>
        <p:nvCxnSpPr>
          <p:cNvPr id="20" name="Straight Arrow Connector 19"/>
          <p:cNvCxnSpPr/>
          <p:nvPr/>
        </p:nvCxnSpPr>
        <p:spPr>
          <a:xfrm rot="5400000">
            <a:off x="892722" y="3882109"/>
            <a:ext cx="1507022" cy="448406"/>
          </a:xfrm>
          <a:prstGeom prst="straightConnector1">
            <a:avLst/>
          </a:prstGeom>
          <a:noFill/>
          <a:ln w="25400" cap="flat" cmpd="sng" algn="ctr">
            <a:solidFill>
              <a:srgbClr val="FFA514">
                <a:alpha val="99000"/>
              </a:srgbClr>
            </a:solidFill>
            <a:prstDash val="solid"/>
            <a:headEnd type="triangle" w="med" len="med"/>
            <a:tailEnd type="none" w="med" len="med"/>
          </a:ln>
          <a:effectLst>
            <a:outerShdw blurRad="50800" dist="38100" dir="5400000" algn="t" rotWithShape="0">
              <a:prstClr val="black">
                <a:alpha val="40000"/>
              </a:prstClr>
            </a:outerShdw>
          </a:effectLst>
        </p:spPr>
      </p:cxnSp>
      <p:cxnSp>
        <p:nvCxnSpPr>
          <p:cNvPr id="21" name="Straight Arrow Connector 20"/>
          <p:cNvCxnSpPr/>
          <p:nvPr/>
        </p:nvCxnSpPr>
        <p:spPr>
          <a:xfrm rot="10800000" flipV="1">
            <a:off x="1674178" y="4419602"/>
            <a:ext cx="1952277" cy="457201"/>
          </a:xfrm>
          <a:prstGeom prst="straightConnector1">
            <a:avLst/>
          </a:prstGeom>
          <a:noFill/>
          <a:ln w="25400" cap="flat" cmpd="sng" algn="ctr">
            <a:solidFill>
              <a:srgbClr val="FFA514">
                <a:alpha val="99000"/>
              </a:srgbClr>
            </a:solidFill>
            <a:prstDash val="solid"/>
            <a:headEnd type="triangle" w="med" len="med"/>
            <a:tailEnd type="none" w="med" len="med"/>
          </a:ln>
          <a:effectLst>
            <a:outerShdw blurRad="50800" dist="38100" dir="5400000" algn="t" rotWithShape="0">
              <a:prstClr val="black">
                <a:alpha val="40000"/>
              </a:prstClr>
            </a:outerShdw>
          </a:effectLst>
        </p:spPr>
      </p:cxnSp>
      <p:sp>
        <p:nvSpPr>
          <p:cNvPr id="22" name="TextBox 8"/>
          <p:cNvSpPr txBox="1"/>
          <p:nvPr/>
        </p:nvSpPr>
        <p:spPr>
          <a:xfrm>
            <a:off x="6600755" y="2308493"/>
            <a:ext cx="2844059" cy="646331"/>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a:ea typeface="+mn-ea"/>
                <a:cs typeface="+mn-cs"/>
              </a:rPr>
              <a:t>Delegate </a:t>
            </a:r>
            <a:r>
              <a:rPr kumimoji="0" lang="en-US" sz="1800" b="0" i="0" u="none" strike="noStrike" kern="1200" cap="none" spc="0" normalizeH="0" baseline="0" noProof="0" dirty="0" smtClean="0">
                <a:ln>
                  <a:noFill/>
                </a:ln>
                <a:solidFill>
                  <a:srgbClr val="000000"/>
                </a:solidFill>
                <a:effectLst/>
                <a:uLnTx/>
                <a:uFillTx/>
                <a:latin typeface="Segoe"/>
                <a:ea typeface="+mn-ea"/>
                <a:cs typeface="+mn-cs"/>
              </a:rPr>
              <a:t>capability to specialist users</a:t>
            </a:r>
            <a:endParaRPr kumimoji="0" lang="en-US" sz="1800" b="0" i="0" u="none" strike="noStrike" kern="1200" cap="none" spc="0" normalizeH="0" baseline="0" noProof="0" dirty="0">
              <a:ln>
                <a:noFill/>
              </a:ln>
              <a:solidFill>
                <a:srgbClr val="000000"/>
              </a:solidFill>
              <a:effectLst/>
              <a:uLnTx/>
              <a:uFillTx/>
              <a:latin typeface="Segoe"/>
              <a:ea typeface="+mn-ea"/>
              <a:cs typeface="+mn-cs"/>
            </a:endParaRPr>
          </a:p>
        </p:txBody>
      </p:sp>
      <p:cxnSp>
        <p:nvCxnSpPr>
          <p:cNvPr id="23" name="Straight Arrow Connector 22"/>
          <p:cNvCxnSpPr/>
          <p:nvPr/>
        </p:nvCxnSpPr>
        <p:spPr>
          <a:xfrm rot="10800000" flipV="1">
            <a:off x="9446342" y="2234150"/>
            <a:ext cx="1246431" cy="382484"/>
          </a:xfrm>
          <a:prstGeom prst="straightConnector1">
            <a:avLst/>
          </a:prstGeom>
          <a:noFill/>
          <a:ln w="25400" cap="flat" cmpd="sng" algn="ctr">
            <a:solidFill>
              <a:srgbClr val="FFA514">
                <a:alpha val="99000"/>
              </a:srgbClr>
            </a:solidFill>
            <a:prstDash val="solid"/>
            <a:headEnd type="triangle" w="med" len="med"/>
            <a:tailEnd type="none" w="med" len="med"/>
          </a:ln>
          <a:effectLst>
            <a:outerShdw blurRad="50800" dist="38100" dir="5400000" algn="t" rotWithShape="0">
              <a:prstClr val="black">
                <a:alpha val="40000"/>
              </a:prstClr>
            </a:outerShdw>
          </a:effectLst>
        </p:spPr>
      </p:cxnSp>
      <p:sp>
        <p:nvSpPr>
          <p:cNvPr id="24" name="TextBox 10"/>
          <p:cNvSpPr txBox="1"/>
          <p:nvPr/>
        </p:nvSpPr>
        <p:spPr>
          <a:xfrm>
            <a:off x="7922736" y="5583803"/>
            <a:ext cx="4164515" cy="646331"/>
          </a:xfrm>
          <a:prstGeom prst="rect">
            <a:avLst/>
          </a:prstGeom>
          <a:solidFill>
            <a:srgbClr val="FFFFFF">
              <a:lumMod val="95000"/>
              <a:alpha val="65000"/>
            </a:srgbClr>
          </a:solidFill>
          <a:effectLst>
            <a:outerShdw blurRad="50800"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Segoe"/>
                <a:ea typeface="+mn-ea"/>
                <a:cs typeface="+mn-cs"/>
              </a:rPr>
              <a:t>Results stored in specialized </a:t>
            </a:r>
            <a:r>
              <a:rPr kumimoji="0" lang="en-US" sz="1800" b="0" i="0" u="none" strike="noStrike" kern="1200" cap="none" spc="0" normalizeH="0" baseline="0" noProof="0" dirty="0" smtClean="0">
                <a:ln>
                  <a:noFill/>
                </a:ln>
                <a:solidFill>
                  <a:srgbClr val="000000"/>
                </a:solidFill>
                <a:effectLst/>
                <a:uLnTx/>
                <a:uFillTx/>
                <a:latin typeface="Segoe"/>
                <a:ea typeface="+mn-ea"/>
                <a:cs typeface="+mn-cs"/>
              </a:rPr>
              <a:t>discovery mailbox</a:t>
            </a:r>
            <a:endParaRPr kumimoji="0" lang="en-US" sz="1800" b="0" i="0" u="none" strike="noStrike" kern="1200" cap="none" spc="0" normalizeH="0" baseline="0" noProof="0" dirty="0">
              <a:ln>
                <a:noFill/>
              </a:ln>
              <a:solidFill>
                <a:srgbClr val="000000"/>
              </a:solidFill>
              <a:effectLst/>
              <a:uLnTx/>
              <a:uFillTx/>
              <a:latin typeface="Segoe"/>
              <a:ea typeface="+mn-ea"/>
              <a:cs typeface="+mn-cs"/>
            </a:endParaRPr>
          </a:p>
        </p:txBody>
      </p:sp>
      <p:cxnSp>
        <p:nvCxnSpPr>
          <p:cNvPr id="25" name="Straight Arrow Connector 24"/>
          <p:cNvCxnSpPr/>
          <p:nvPr/>
        </p:nvCxnSpPr>
        <p:spPr>
          <a:xfrm rot="5400000">
            <a:off x="8657670" y="4833845"/>
            <a:ext cx="904068" cy="705845"/>
          </a:xfrm>
          <a:prstGeom prst="straightConnector1">
            <a:avLst/>
          </a:prstGeom>
          <a:noFill/>
          <a:ln w="25400" cap="flat" cmpd="sng" algn="ctr">
            <a:solidFill>
              <a:srgbClr val="FFA514">
                <a:alpha val="99000"/>
              </a:srgbClr>
            </a:solidFill>
            <a:prstDash val="solid"/>
            <a:headEnd type="triangle" w="med" len="med"/>
            <a:tailEnd type="none" w="med" len="med"/>
          </a:ln>
          <a:effectLst>
            <a:outerShdw blurRad="50800" dist="38100" dir="5400000" algn="t" rotWithShape="0">
              <a:prstClr val="black">
                <a:alpha val="40000"/>
              </a:prstClr>
            </a:outerShdw>
          </a:effectLst>
        </p:spPr>
      </p:cxnSp>
      <p:cxnSp>
        <p:nvCxnSpPr>
          <p:cNvPr id="26" name="Straight Arrow Connector 25"/>
          <p:cNvCxnSpPr/>
          <p:nvPr/>
        </p:nvCxnSpPr>
        <p:spPr>
          <a:xfrm>
            <a:off x="6301796" y="5615556"/>
            <a:ext cx="1620940" cy="175647"/>
          </a:xfrm>
          <a:prstGeom prst="straightConnector1">
            <a:avLst/>
          </a:prstGeom>
          <a:noFill/>
          <a:ln w="25400" cap="flat" cmpd="sng" algn="ctr">
            <a:solidFill>
              <a:srgbClr val="FFA514">
                <a:alpha val="99000"/>
              </a:srgbClr>
            </a:solidFill>
            <a:prstDash val="solid"/>
            <a:headEnd type="triangle" w="med" len="med"/>
            <a:tailEnd type="none" w="med" len="med"/>
          </a:ln>
          <a:effectLst>
            <a:outerShdw blurRad="50800" dist="38100" dir="5400000" algn="t" rotWithShape="0">
              <a:prstClr val="black">
                <a:alpha val="40000"/>
              </a:prstClr>
            </a:outerShdw>
          </a:effectLst>
        </p:spPr>
      </p:cxnSp>
    </p:spTree>
    <p:extLst>
      <p:ext uri="{BB962C8B-B14F-4D97-AF65-F5344CB8AC3E}">
        <p14:creationId xmlns:p14="http://schemas.microsoft.com/office/powerpoint/2010/main" val="120649075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2"/>
            <a:ext cx="11173090" cy="609398"/>
          </a:xfrm>
        </p:spPr>
        <p:txBody>
          <a:bodyPr/>
          <a:lstStyle/>
          <a:p>
            <a:r>
              <a:rPr lang="en-US" dirty="0"/>
              <a:t>Improved </a:t>
            </a:r>
            <a:r>
              <a:rPr lang="en-US" dirty="0" smtClean="0"/>
              <a:t>Workflow in SP1</a:t>
            </a:r>
            <a:endParaRPr lang="en-US" dirty="0"/>
          </a:p>
        </p:txBody>
      </p:sp>
      <p:pic>
        <p:nvPicPr>
          <p:cNvPr id="4" name="Picture 4" descr="C:\Users\ianhamer\Desktop\Screenshots\ECP_MMS_Annote_2.PNG"/>
          <p:cNvPicPr>
            <a:picLocks noChangeAspect="1" noChangeArrowheads="1"/>
          </p:cNvPicPr>
          <p:nvPr/>
        </p:nvPicPr>
        <p:blipFill rotWithShape="1">
          <a:blip r:embed="rId3">
            <a:extLst>
              <a:ext uri="{28A0092B-C50C-407E-A947-70E740481C1C}">
                <a14:useLocalDpi xmlns:a14="http://schemas.microsoft.com/office/drawing/2010/main" val="0"/>
              </a:ext>
            </a:extLst>
          </a:blip>
          <a:srcRect l="15181" t="16057" r="15890" b="7214"/>
          <a:stretch/>
        </p:blipFill>
        <p:spPr bwMode="auto">
          <a:xfrm>
            <a:off x="7066964" y="1295401"/>
            <a:ext cx="4791064" cy="35052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3" descr="C:\Users\ianhamer\Desktop\Screenshots\ECP_MMS_Preview_MetaDa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22" y="1143000"/>
            <a:ext cx="7419381" cy="4038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06294" y="5326685"/>
            <a:ext cx="11782531" cy="1676400"/>
          </a:xfrm>
          <a:prstGeom prst="rect">
            <a:avLst/>
          </a:prstGeom>
        </p:spPr>
        <p:txBody>
          <a:bodyPr>
            <a:noAutofit/>
          </a:bodyPr>
          <a:lstStyle>
            <a:lvl1pPr marL="460375" indent="-460375" algn="l" defTabSz="914363" rtl="0" eaLnBrk="1" latinLnBrk="0" hangingPunct="1">
              <a:lnSpc>
                <a:spcPct val="90000"/>
              </a:lnSpc>
              <a:spcBef>
                <a:spcPct val="20000"/>
              </a:spcBef>
              <a:buSzPct val="85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90000"/>
              <a:buBlip>
                <a:blip r:embed="rId6"/>
              </a:buBlip>
            </a:pPr>
            <a:r>
              <a:rPr lang="en-US" sz="2000" dirty="0"/>
              <a:t>Search preview provides info on estimated number of results with keyword statistics before copying result set to designed discovery mailbox</a:t>
            </a:r>
          </a:p>
          <a:p>
            <a:pPr>
              <a:buSzPct val="90000"/>
              <a:buBlip>
                <a:blip r:embed="rId6"/>
              </a:buBlip>
            </a:pPr>
            <a:r>
              <a:rPr lang="en-US" sz="2000" dirty="0"/>
              <a:t>De-duplication of search results copies only one instance of a message</a:t>
            </a:r>
          </a:p>
          <a:p>
            <a:pPr>
              <a:buSzPct val="90000"/>
              <a:buBlip>
                <a:blip r:embed="rId6"/>
              </a:buBlip>
            </a:pPr>
            <a:r>
              <a:rPr lang="en-US" sz="2000" dirty="0"/>
              <a:t>Searchable annotation offers tagging of reviewed items</a:t>
            </a:r>
          </a:p>
        </p:txBody>
      </p:sp>
      <p:grpSp>
        <p:nvGrpSpPr>
          <p:cNvPr id="7" name="Group 6"/>
          <p:cNvGrpSpPr/>
          <p:nvPr/>
        </p:nvGrpSpPr>
        <p:grpSpPr>
          <a:xfrm>
            <a:off x="382843" y="944106"/>
            <a:ext cx="4677442" cy="3657600"/>
            <a:chOff x="152401" y="609600"/>
            <a:chExt cx="3508995" cy="3657600"/>
          </a:xfrm>
        </p:grpSpPr>
        <p:pic>
          <p:nvPicPr>
            <p:cNvPr id="8" name="Picture 2" descr="C:\Users\ianhamer\Desktop\Screenshots\ECP_MMS_Preview.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52401" y="609600"/>
              <a:ext cx="3508995" cy="365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Rounded Rectangle 8"/>
            <p:cNvSpPr/>
            <p:nvPr/>
          </p:nvSpPr>
          <p:spPr>
            <a:xfrm flipV="1">
              <a:off x="275094" y="2730227"/>
              <a:ext cx="1906292" cy="594160"/>
            </a:xfrm>
            <a:prstGeom prst="roundRect">
              <a:avLst>
                <a:gd name="adj" fmla="val 504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flipV="1">
            <a:off x="5319808" y="3200401"/>
            <a:ext cx="2274623" cy="1600201"/>
          </a:xfrm>
          <a:prstGeom prst="roundRect">
            <a:avLst>
              <a:gd name="adj" fmla="val 504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9" idx="3"/>
            <a:endCxn id="10" idx="1"/>
          </p:cNvCxnSpPr>
          <p:nvPr/>
        </p:nvCxnSpPr>
        <p:spPr>
          <a:xfrm>
            <a:off x="3087453" y="3361815"/>
            <a:ext cx="2232355" cy="638685"/>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flipV="1">
            <a:off x="11065561" y="1556827"/>
            <a:ext cx="172308" cy="189317"/>
          </a:xfrm>
          <a:prstGeom prst="roundRect">
            <a:avLst>
              <a:gd name="adj" fmla="val 504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12" idx="1"/>
          </p:cNvCxnSpPr>
          <p:nvPr/>
        </p:nvCxnSpPr>
        <p:spPr>
          <a:xfrm flipH="1">
            <a:off x="9196455" y="1651482"/>
            <a:ext cx="1869105" cy="528612"/>
          </a:xfrm>
          <a:prstGeom prst="straightConnector1">
            <a:avLst/>
          </a:prstGeom>
          <a:ln>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636096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1218795"/>
          </a:xfrm>
        </p:spPr>
        <p:txBody>
          <a:bodyPr/>
          <a:lstStyle/>
          <a:p>
            <a:r>
              <a:rPr lang="en-US" dirty="0" smtClean="0"/>
              <a:t>Discover: On-Premises Vs. </a:t>
            </a:r>
            <a:br>
              <a:rPr lang="en-US" dirty="0" smtClean="0"/>
            </a:br>
            <a:r>
              <a:rPr lang="en-US" dirty="0" smtClean="0"/>
              <a:t>Cloud Discovery Search </a:t>
            </a:r>
            <a:endParaRPr lang="en-US" dirty="0"/>
          </a:p>
        </p:txBody>
      </p:sp>
      <p:sp>
        <p:nvSpPr>
          <p:cNvPr id="4" name="Content Placeholder 3"/>
          <p:cNvSpPr>
            <a:spLocks noGrp="1"/>
          </p:cNvSpPr>
          <p:nvPr>
            <p:ph type="body" sz="quarter" idx="10"/>
          </p:nvPr>
        </p:nvSpPr>
        <p:spPr>
          <a:xfrm>
            <a:off x="519906" y="1899138"/>
            <a:ext cx="11149013" cy="886397"/>
          </a:xfrm>
        </p:spPr>
        <p:txBody>
          <a:bodyPr/>
          <a:lstStyle/>
          <a:p>
            <a:pPr marL="0" indent="0">
              <a:buNone/>
            </a:pPr>
            <a:r>
              <a:rPr lang="en-US" dirty="0" smtClean="0"/>
              <a:t>Provide a single org-wide discovery console across on-premises and cloud</a:t>
            </a:r>
          </a:p>
        </p:txBody>
      </p:sp>
    </p:spTree>
    <p:extLst>
      <p:ext uri="{BB962C8B-B14F-4D97-AF65-F5344CB8AC3E}">
        <p14:creationId xmlns:p14="http://schemas.microsoft.com/office/powerpoint/2010/main" val="399804170"/>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Auditing &amp; Reporting</a:t>
            </a:r>
            <a:endParaRPr lang="en-US" dirty="0"/>
          </a:p>
        </p:txBody>
      </p:sp>
      <p:sp>
        <p:nvSpPr>
          <p:cNvPr id="4" name="Text Placeholder 3"/>
          <p:cNvSpPr>
            <a:spLocks noGrp="1"/>
          </p:cNvSpPr>
          <p:nvPr>
            <p:ph type="body" idx="1"/>
          </p:nvPr>
        </p:nvSpPr>
        <p:spPr/>
        <p:txBody>
          <a:bodyPr/>
          <a:lstStyle/>
          <a:p>
            <a:r>
              <a:rPr lang="en-US" smtClean="0"/>
              <a:t>Configuration Audit and Mailbox Audit</a:t>
            </a:r>
            <a:endParaRPr lang="en-US" dirty="0"/>
          </a:p>
        </p:txBody>
      </p:sp>
    </p:spTree>
    <p:extLst>
      <p:ext uri="{BB962C8B-B14F-4D97-AF65-F5344CB8AC3E}">
        <p14:creationId xmlns:p14="http://schemas.microsoft.com/office/powerpoint/2010/main" val="14860836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smtClean="0"/>
              <a:t>Auditing</a:t>
            </a:r>
            <a:endParaRPr lang="en-US" dirty="0"/>
          </a:p>
        </p:txBody>
      </p:sp>
      <p:sp>
        <p:nvSpPr>
          <p:cNvPr id="2" name="Content Placeholder 1"/>
          <p:cNvSpPr>
            <a:spLocks noGrp="1"/>
          </p:cNvSpPr>
          <p:nvPr>
            <p:ph idx="1"/>
          </p:nvPr>
        </p:nvSpPr>
        <p:spPr>
          <a:xfrm>
            <a:off x="519112" y="1447799"/>
            <a:ext cx="11149013" cy="4955203"/>
          </a:xfrm>
        </p:spPr>
        <p:txBody>
          <a:bodyPr/>
          <a:lstStyle/>
          <a:p>
            <a:r>
              <a:rPr lang="en-US" sz="2800" dirty="0" smtClean="0"/>
              <a:t>Compliance Configuration</a:t>
            </a:r>
          </a:p>
          <a:p>
            <a:r>
              <a:rPr lang="en-US" sz="2800" dirty="0" smtClean="0"/>
              <a:t>All the configuration changes made by the administrators from any of the UIs</a:t>
            </a:r>
          </a:p>
          <a:p>
            <a:r>
              <a:rPr lang="en-US" sz="2800" dirty="0" smtClean="0"/>
              <a:t>Was litigation hold ever removed from this mailbox?</a:t>
            </a:r>
          </a:p>
          <a:p>
            <a:r>
              <a:rPr lang="en-US" sz="2800" dirty="0" smtClean="0"/>
              <a:t>Who has been running Discovery searches?</a:t>
            </a:r>
          </a:p>
          <a:p>
            <a:r>
              <a:rPr lang="en-US" sz="2800" dirty="0" smtClean="0"/>
              <a:t>What was the old value of retention period?</a:t>
            </a:r>
          </a:p>
          <a:p>
            <a:r>
              <a:rPr lang="en-US" sz="2800" dirty="0" smtClean="0"/>
              <a:t>Mailbox</a:t>
            </a:r>
          </a:p>
          <a:p>
            <a:r>
              <a:rPr lang="en-US" sz="2800" dirty="0" smtClean="0"/>
              <a:t>Mailbox data access actions performed by Administrators/Delegates/Owners</a:t>
            </a:r>
          </a:p>
          <a:p>
            <a:r>
              <a:rPr lang="en-US" sz="2800" dirty="0" smtClean="0"/>
              <a:t>Who is reading my emails?</a:t>
            </a:r>
          </a:p>
          <a:p>
            <a:r>
              <a:rPr lang="en-US" sz="2800" dirty="0" smtClean="0"/>
              <a:t>Who really sent that e-mail</a:t>
            </a:r>
            <a:endParaRPr lang="en-US" sz="2800" dirty="0"/>
          </a:p>
        </p:txBody>
      </p:sp>
    </p:spTree>
    <p:extLst>
      <p:ext uri="{BB962C8B-B14F-4D97-AF65-F5344CB8AC3E}">
        <p14:creationId xmlns:p14="http://schemas.microsoft.com/office/powerpoint/2010/main" val="1989811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smtClean="0"/>
              <a:t>Audit: Configuration Audit</a:t>
            </a:r>
            <a:endParaRPr lang="en-US" dirty="0"/>
          </a:p>
        </p:txBody>
      </p:sp>
      <p:sp>
        <p:nvSpPr>
          <p:cNvPr id="3" name="Text Placeholder 2"/>
          <p:cNvSpPr>
            <a:spLocks noGrp="1"/>
          </p:cNvSpPr>
          <p:nvPr>
            <p:ph type="body" sz="quarter" idx="10"/>
          </p:nvPr>
        </p:nvSpPr>
        <p:spPr>
          <a:xfrm>
            <a:off x="519112" y="1447799"/>
            <a:ext cx="11149013" cy="4856714"/>
          </a:xfrm>
        </p:spPr>
        <p:txBody>
          <a:bodyPr/>
          <a:lstStyle/>
          <a:p>
            <a:r>
              <a:rPr lang="en-US" sz="2800" dirty="0" smtClean="0"/>
              <a:t>Configured per tenant organization </a:t>
            </a:r>
          </a:p>
          <a:p>
            <a:pPr lvl="1"/>
            <a:r>
              <a:rPr lang="en-US" sz="2400" dirty="0" smtClean="0"/>
              <a:t>Set-</a:t>
            </a:r>
            <a:r>
              <a:rPr lang="en-US" sz="2400" dirty="0" err="1" smtClean="0"/>
              <a:t>AdminAuditConfig</a:t>
            </a:r>
            <a:endParaRPr lang="en-US" sz="2400" dirty="0" smtClean="0"/>
          </a:p>
          <a:p>
            <a:pPr marL="0" indent="0">
              <a:buNone/>
            </a:pPr>
            <a:endParaRPr lang="en-US" sz="2800" dirty="0"/>
          </a:p>
          <a:p>
            <a:pPr marL="0" indent="0">
              <a:buNone/>
            </a:pPr>
            <a:endParaRPr lang="en-US" sz="2800" dirty="0" smtClean="0"/>
          </a:p>
          <a:p>
            <a:r>
              <a:rPr lang="en-US" sz="2800" dirty="0" smtClean="0"/>
              <a:t>Logged to tenant arbitration mailbox</a:t>
            </a:r>
          </a:p>
          <a:p>
            <a:r>
              <a:rPr lang="en-US" sz="2800" dirty="0" smtClean="0"/>
              <a:t>Results can be searched/exported using</a:t>
            </a:r>
          </a:p>
          <a:p>
            <a:pPr lvl="1"/>
            <a:r>
              <a:rPr lang="en-US" sz="2400" dirty="0" smtClean="0"/>
              <a:t>Search-</a:t>
            </a:r>
            <a:r>
              <a:rPr lang="en-US" sz="2400" dirty="0" err="1" smtClean="0"/>
              <a:t>AdminAuditLog</a:t>
            </a:r>
            <a:endParaRPr lang="en-US" sz="2400" dirty="0" smtClean="0"/>
          </a:p>
          <a:p>
            <a:pPr lvl="1"/>
            <a:r>
              <a:rPr lang="en-US" sz="2400" dirty="0" smtClean="0"/>
              <a:t>New-</a:t>
            </a:r>
            <a:r>
              <a:rPr lang="en-US" sz="2400" dirty="0" err="1" smtClean="0"/>
              <a:t>AdminAuditLogSearch</a:t>
            </a:r>
            <a:r>
              <a:rPr lang="en-US" sz="2400" dirty="0" smtClean="0"/>
              <a:t>  </a:t>
            </a:r>
          </a:p>
          <a:p>
            <a:pPr lvl="1"/>
            <a:r>
              <a:rPr lang="en-US" sz="2400" dirty="0" smtClean="0"/>
              <a:t>ECP UI</a:t>
            </a:r>
          </a:p>
          <a:p>
            <a:r>
              <a:rPr lang="en-US" sz="2800" dirty="0" smtClean="0"/>
              <a:t>Default retention of 90 days</a:t>
            </a:r>
          </a:p>
          <a:p>
            <a:pPr lvl="1"/>
            <a:r>
              <a:rPr lang="en-US" sz="2400" dirty="0" smtClean="0"/>
              <a:t>Set-</a:t>
            </a:r>
            <a:r>
              <a:rPr lang="en-US" sz="2400" dirty="0" err="1" smtClean="0"/>
              <a:t>AdminAuditLogConfig</a:t>
            </a:r>
            <a:r>
              <a:rPr lang="en-US" sz="2400" dirty="0" smtClean="0"/>
              <a:t> -</a:t>
            </a:r>
            <a:r>
              <a:rPr lang="en-US" sz="2400" dirty="0" err="1" smtClean="0"/>
              <a:t>AdminAuditLogAgeLimit</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592" y="2315306"/>
            <a:ext cx="943364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7063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Archive &amp; Discovery in Exchange 2010 SP1</a:t>
            </a:r>
            <a:endParaRPr lang="en-US" dirty="0"/>
          </a:p>
        </p:txBody>
      </p:sp>
      <p:sp>
        <p:nvSpPr>
          <p:cNvPr id="4" name="Text Placeholder 3"/>
          <p:cNvSpPr>
            <a:spLocks noGrp="1"/>
          </p:cNvSpPr>
          <p:nvPr>
            <p:ph type="body" sz="quarter" idx="10"/>
          </p:nvPr>
        </p:nvSpPr>
        <p:spPr>
          <a:xfrm>
            <a:off x="519112" y="1447799"/>
            <a:ext cx="11149013" cy="664797"/>
          </a:xfrm>
        </p:spPr>
        <p:txBody>
          <a:bodyPr/>
          <a:lstStyle/>
          <a:p>
            <a:pPr marL="0" indent="0">
              <a:buNone/>
            </a:pPr>
            <a:r>
              <a:rPr lang="en-US" sz="2400" dirty="0"/>
              <a:t>Integrated e-mail archiving capabilities offer tools to preserve and discover e-mail data, without changing the user or IT professional </a:t>
            </a:r>
            <a:r>
              <a:rPr lang="en-US" sz="2400" dirty="0" smtClean="0"/>
              <a:t>experience</a:t>
            </a:r>
            <a:endParaRPr lang="en-US" sz="2400" dirty="0"/>
          </a:p>
        </p:txBody>
      </p:sp>
      <p:sp>
        <p:nvSpPr>
          <p:cNvPr id="23" name="Rounded Rectangle 22"/>
          <p:cNvSpPr/>
          <p:nvPr/>
        </p:nvSpPr>
        <p:spPr bwMode="auto">
          <a:xfrm>
            <a:off x="491829" y="2186961"/>
            <a:ext cx="11173090" cy="4424853"/>
          </a:xfrm>
          <a:prstGeom prst="roundRect">
            <a:avLst>
              <a:gd name="adj" fmla="val 4546"/>
            </a:avLst>
          </a:prstGeom>
          <a:gradFill flip="none" rotWithShape="1">
            <a:gsLst>
              <a:gs pos="0">
                <a:srgbClr val="FFFFFF">
                  <a:lumMod val="95000"/>
                  <a:alpha val="80000"/>
                </a:srgbClr>
              </a:gs>
              <a:gs pos="50000">
                <a:srgbClr val="000000">
                  <a:lumMod val="20000"/>
                  <a:lumOff val="80000"/>
                  <a:alpha val="69000"/>
                </a:srgbClr>
              </a:gs>
              <a:gs pos="100000">
                <a:srgbClr val="FFFFFF">
                  <a:lumMod val="95000"/>
                  <a:alpha val="29000"/>
                </a:srgbClr>
              </a:gs>
            </a:gsLst>
            <a:lin ang="13500000" scaled="1"/>
            <a:tileRect/>
          </a:gradFill>
          <a:ln>
            <a:solidFill>
              <a:srgbClr val="FFA514"/>
            </a:solid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523854" marR="0" lvl="0" indent="-523854" algn="ctr" defTabSz="914099" rtl="0" eaLnBrk="0" fontAlgn="base" latinLnBrk="0" hangingPunct="0">
              <a:lnSpc>
                <a:spcPct val="85000"/>
              </a:lnSpc>
              <a:spcBef>
                <a:spcPct val="0"/>
              </a:spcBef>
              <a:spcAft>
                <a:spcPct val="0"/>
              </a:spcAft>
              <a:buClr>
                <a:srgbClr val="FFC000"/>
              </a:buClr>
              <a:buSzPct val="76000"/>
              <a:buFontTx/>
              <a:buNone/>
              <a:tabLst/>
              <a:defRPr/>
            </a:pPr>
            <a:endParaRPr kumimoji="0" lang="en-US" sz="2300" b="0" i="0" u="none" strike="noStrike" kern="1200" cap="none" spc="0" normalizeH="0" baseline="0" noProof="0" dirty="0" err="1" smtClean="0">
              <a:ln>
                <a:noFill/>
              </a:ln>
              <a:gradFill>
                <a:gsLst>
                  <a:gs pos="0">
                    <a:srgbClr val="000000"/>
                  </a:gs>
                  <a:gs pos="50000">
                    <a:srgbClr val="000000"/>
                  </a:gs>
                </a:gsLst>
                <a:lin ang="5400000" scaled="0"/>
              </a:gradFill>
              <a:effectLst/>
              <a:uLnTx/>
              <a:uFillTx/>
              <a:latin typeface="Segoe" pitchFamily="34" charset="0"/>
              <a:ea typeface="+mn-ea"/>
              <a:cs typeface="+mn-cs"/>
            </a:endParaRPr>
          </a:p>
        </p:txBody>
      </p:sp>
      <p:sp>
        <p:nvSpPr>
          <p:cNvPr id="25" name="Rounded Rectangle 24"/>
          <p:cNvSpPr/>
          <p:nvPr/>
        </p:nvSpPr>
        <p:spPr>
          <a:xfrm>
            <a:off x="565608" y="2376544"/>
            <a:ext cx="8272004" cy="785771"/>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85000"/>
              </a:lnSpc>
              <a:spcBef>
                <a:spcPct val="0"/>
              </a:spcBef>
              <a:spcAft>
                <a:spcPct val="0"/>
              </a:spcAft>
              <a:buClrTx/>
              <a:buSzTx/>
              <a:buFontTx/>
              <a:buNone/>
              <a:tabLst/>
              <a:defRPr/>
            </a:pPr>
            <a:r>
              <a:rPr kumimoji="0" lang="en-US" sz="2400" b="0" i="0" u="none" strike="noStrike" kern="0" cap="none" spc="0" normalizeH="0" baseline="0" noProof="0" dirty="0" smtClean="0">
                <a:ln>
                  <a:noFill/>
                </a:ln>
                <a:gradFill>
                  <a:gsLst>
                    <a:gs pos="0">
                      <a:srgbClr val="FFFFFF"/>
                    </a:gs>
                    <a:gs pos="100000">
                      <a:srgbClr val="FFFFFF"/>
                    </a:gs>
                  </a:gsLst>
                  <a:lin ang="13500000" scaled="1"/>
                </a:gradFill>
                <a:effectLst>
                  <a:outerShdw blurRad="38100" dist="38100" dir="2700000" algn="tl">
                    <a:srgbClr val="000000">
                      <a:alpha val="43137"/>
                    </a:srgbClr>
                  </a:outerShdw>
                </a:effectLst>
                <a:uLnTx/>
                <a:uFillTx/>
                <a:latin typeface="Segoe Semibold" pitchFamily="34" charset="0"/>
                <a:ea typeface="+mn-ea"/>
                <a:cs typeface="+mn-cs"/>
              </a:rPr>
              <a:t>Preserve</a:t>
            </a:r>
          </a:p>
        </p:txBody>
      </p:sp>
      <p:grpSp>
        <p:nvGrpSpPr>
          <p:cNvPr id="26" name="Group 7"/>
          <p:cNvGrpSpPr/>
          <p:nvPr/>
        </p:nvGrpSpPr>
        <p:grpSpPr>
          <a:xfrm>
            <a:off x="8990011" y="2384973"/>
            <a:ext cx="2589372" cy="797840"/>
            <a:chOff x="0" y="3041359"/>
            <a:chExt cx="2324862" cy="1320663"/>
          </a:xfr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scene3d>
            <a:camera prst="orthographicFront"/>
            <a:lightRig rig="flat" dir="t"/>
          </a:scene3d>
        </p:grpSpPr>
        <p:sp>
          <p:nvSpPr>
            <p:cNvPr id="27" name="Rounded Rectangle 26"/>
            <p:cNvSpPr/>
            <p:nvPr/>
          </p:nvSpPr>
          <p:spPr>
            <a:xfrm>
              <a:off x="0" y="3041359"/>
              <a:ext cx="2324862" cy="1320663"/>
            </a:xfrm>
            <a:prstGeom prst="round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sp>
        <p:sp>
          <p:nvSpPr>
            <p:cNvPr id="28" name="Rounded Rectangle 4"/>
            <p:cNvSpPr/>
            <p:nvPr/>
          </p:nvSpPr>
          <p:spPr>
            <a:xfrm>
              <a:off x="64469" y="3105828"/>
              <a:ext cx="2195924" cy="1191725"/>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85000"/>
                </a:lnSpc>
                <a:spcBef>
                  <a:spcPct val="0"/>
                </a:spcBef>
                <a:spcAft>
                  <a:spcPct val="0"/>
                </a:spcAft>
                <a:buClrTx/>
                <a:buSzTx/>
                <a:buFontTx/>
                <a:buNone/>
                <a:tabLst/>
                <a:defRPr/>
              </a:pPr>
              <a:r>
                <a:rPr kumimoji="0" lang="en-US" sz="2400" b="0" i="0" u="none" strike="noStrike" kern="0" cap="none" spc="0" normalizeH="0" baseline="0" noProof="0" dirty="0" smtClean="0">
                  <a:ln>
                    <a:noFill/>
                  </a:ln>
                  <a:gradFill>
                    <a:gsLst>
                      <a:gs pos="0">
                        <a:srgbClr val="FFFFFF"/>
                      </a:gs>
                      <a:gs pos="100000">
                        <a:srgbClr val="FFFFFF"/>
                      </a:gs>
                    </a:gsLst>
                    <a:lin ang="13500000" scaled="1"/>
                  </a:gradFill>
                  <a:effectLst>
                    <a:outerShdw blurRad="38100" dist="38100" dir="2700000" algn="tl">
                      <a:srgbClr val="000000">
                        <a:alpha val="43137"/>
                      </a:srgbClr>
                    </a:outerShdw>
                  </a:effectLst>
                  <a:uLnTx/>
                  <a:uFillTx/>
                  <a:latin typeface="Segoe Semibold" pitchFamily="34" charset="0"/>
                  <a:ea typeface="+mn-ea"/>
                  <a:cs typeface="+mn-cs"/>
                </a:rPr>
                <a:t>Discover</a:t>
              </a:r>
            </a:p>
          </p:txBody>
        </p:sp>
      </p:grpSp>
      <p:sp>
        <p:nvSpPr>
          <p:cNvPr id="29" name="Rounded Rectangle 28"/>
          <p:cNvSpPr/>
          <p:nvPr/>
        </p:nvSpPr>
        <p:spPr bwMode="auto">
          <a:xfrm>
            <a:off x="565607" y="3868614"/>
            <a:ext cx="2330789" cy="2398992"/>
          </a:xfrm>
          <a:prstGeom prst="roundRect">
            <a:avLst>
              <a:gd name="adj" fmla="val 0"/>
            </a:avLst>
          </a:prstGeom>
          <a:gradFill rotWithShape="1">
            <a:gsLst>
              <a:gs pos="0">
                <a:srgbClr val="4D4D4D">
                  <a:tint val="50000"/>
                  <a:satMod val="300000"/>
                  <a:alpha val="5000"/>
                </a:srgbClr>
              </a:gs>
              <a:gs pos="35000">
                <a:srgbClr val="4D4D4D">
                  <a:tint val="37000"/>
                  <a:satMod val="300000"/>
                  <a:alpha val="19000"/>
                </a:srgbClr>
              </a:gs>
              <a:gs pos="100000">
                <a:srgbClr val="FFFFFF"/>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marL="523854" marR="0" lvl="0" indent="-523854" algn="ctr" defTabSz="912777" eaLnBrk="0" fontAlgn="auto" latinLnBrk="0" hangingPunct="0">
              <a:lnSpc>
                <a:spcPct val="85000"/>
              </a:lnSpc>
              <a:spcBef>
                <a:spcPct val="50000"/>
              </a:spcBef>
              <a:spcAft>
                <a:spcPts val="0"/>
              </a:spcAft>
              <a:buClr>
                <a:srgbClr val="FFC000"/>
              </a:buClr>
              <a:buSzPct val="76000"/>
              <a:buFontTx/>
              <a:buNone/>
              <a:tabLst/>
              <a:defRPr/>
            </a:pPr>
            <a:endParaRPr kumimoji="0" lang="en-US" sz="3000" b="0" i="1" u="none" strike="noStrike" kern="0" cap="none" spc="-50" normalizeH="0" baseline="0" noProof="0" dirty="0" smtClean="0">
              <a:ln>
                <a:noFill/>
              </a:ln>
              <a:solidFill>
                <a:srgbClr val="FFFFFF"/>
              </a:solidFill>
              <a:effectLst/>
              <a:uLnTx/>
              <a:uFillTx/>
              <a:latin typeface="Arial"/>
            </a:endParaRPr>
          </a:p>
        </p:txBody>
      </p:sp>
      <p:sp>
        <p:nvSpPr>
          <p:cNvPr id="30" name="Rounded Rectangle 29"/>
          <p:cNvSpPr/>
          <p:nvPr/>
        </p:nvSpPr>
        <p:spPr bwMode="auto">
          <a:xfrm>
            <a:off x="3051163" y="4536018"/>
            <a:ext cx="1817487" cy="1694796"/>
          </a:xfrm>
          <a:prstGeom prst="roundRect">
            <a:avLst>
              <a:gd name="adj" fmla="val 0"/>
            </a:avLst>
          </a:prstGeom>
          <a:gradFill rotWithShape="1">
            <a:gsLst>
              <a:gs pos="0">
                <a:srgbClr val="4D4D4D">
                  <a:tint val="50000"/>
                  <a:satMod val="300000"/>
                  <a:alpha val="5000"/>
                </a:srgbClr>
              </a:gs>
              <a:gs pos="35000">
                <a:srgbClr val="4D4D4D">
                  <a:tint val="37000"/>
                  <a:satMod val="300000"/>
                  <a:alpha val="19000"/>
                </a:srgbClr>
              </a:gs>
              <a:gs pos="100000">
                <a:srgbClr val="FFFFFF"/>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marL="523854" marR="0" lvl="0" indent="-523854" algn="ctr" defTabSz="912777" eaLnBrk="0" fontAlgn="auto" latinLnBrk="0" hangingPunct="0">
              <a:lnSpc>
                <a:spcPct val="85000"/>
              </a:lnSpc>
              <a:spcBef>
                <a:spcPct val="50000"/>
              </a:spcBef>
              <a:spcAft>
                <a:spcPts val="0"/>
              </a:spcAft>
              <a:buClr>
                <a:srgbClr val="FFC000"/>
              </a:buClr>
              <a:buSzPct val="76000"/>
              <a:buFontTx/>
              <a:buNone/>
              <a:tabLst/>
              <a:defRPr/>
            </a:pPr>
            <a:endParaRPr kumimoji="0" lang="en-US" sz="3000" b="0" i="1" u="none" strike="noStrike" kern="0" cap="none" spc="-50" normalizeH="0" baseline="0" noProof="0" dirty="0" smtClean="0">
              <a:ln>
                <a:noFill/>
              </a:ln>
              <a:solidFill>
                <a:srgbClr val="FFFFFF"/>
              </a:solidFill>
              <a:effectLst/>
              <a:uLnTx/>
              <a:uFillTx/>
              <a:latin typeface="Arial"/>
            </a:endParaRPr>
          </a:p>
        </p:txBody>
      </p:sp>
      <p:sp>
        <p:nvSpPr>
          <p:cNvPr id="31" name="Rounded Rectangle 30"/>
          <p:cNvSpPr/>
          <p:nvPr/>
        </p:nvSpPr>
        <p:spPr bwMode="auto">
          <a:xfrm>
            <a:off x="5001365" y="4554414"/>
            <a:ext cx="2139642" cy="1694796"/>
          </a:xfrm>
          <a:prstGeom prst="roundRect">
            <a:avLst>
              <a:gd name="adj" fmla="val 0"/>
            </a:avLst>
          </a:prstGeom>
          <a:gradFill rotWithShape="1">
            <a:gsLst>
              <a:gs pos="0">
                <a:srgbClr val="4D4D4D">
                  <a:tint val="50000"/>
                  <a:satMod val="300000"/>
                  <a:alpha val="5000"/>
                </a:srgbClr>
              </a:gs>
              <a:gs pos="35000">
                <a:srgbClr val="4D4D4D">
                  <a:tint val="37000"/>
                  <a:satMod val="300000"/>
                  <a:alpha val="19000"/>
                </a:srgbClr>
              </a:gs>
              <a:gs pos="100000">
                <a:srgbClr val="FFFFFF"/>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marL="523854" marR="0" lvl="0" indent="-523854" algn="ctr" defTabSz="912777" eaLnBrk="0" fontAlgn="auto" latinLnBrk="0" hangingPunct="0">
              <a:lnSpc>
                <a:spcPct val="85000"/>
              </a:lnSpc>
              <a:spcBef>
                <a:spcPct val="50000"/>
              </a:spcBef>
              <a:spcAft>
                <a:spcPts val="0"/>
              </a:spcAft>
              <a:buClr>
                <a:srgbClr val="FFC000"/>
              </a:buClr>
              <a:buSzPct val="76000"/>
              <a:buFontTx/>
              <a:buNone/>
              <a:tabLst/>
              <a:defRPr/>
            </a:pPr>
            <a:endParaRPr kumimoji="0" lang="en-US" sz="3000" b="0" i="1" u="none" strike="noStrike" kern="0" cap="none" spc="-50" normalizeH="0" baseline="0" noProof="0" dirty="0" smtClean="0">
              <a:ln>
                <a:noFill/>
              </a:ln>
              <a:solidFill>
                <a:srgbClr val="FFFFFF"/>
              </a:solidFill>
              <a:effectLst/>
              <a:uLnTx/>
              <a:uFillTx/>
              <a:latin typeface="Arial"/>
            </a:endParaRPr>
          </a:p>
        </p:txBody>
      </p:sp>
      <p:sp>
        <p:nvSpPr>
          <p:cNvPr id="32" name="Rounded Rectangle 31"/>
          <p:cNvSpPr/>
          <p:nvPr/>
        </p:nvSpPr>
        <p:spPr bwMode="auto">
          <a:xfrm>
            <a:off x="8990011" y="3868614"/>
            <a:ext cx="2575135" cy="2514600"/>
          </a:xfrm>
          <a:prstGeom prst="roundRect">
            <a:avLst>
              <a:gd name="adj" fmla="val 0"/>
            </a:avLst>
          </a:prstGeom>
          <a:gradFill rotWithShape="1">
            <a:gsLst>
              <a:gs pos="0">
                <a:srgbClr val="4D4D4D">
                  <a:tint val="50000"/>
                  <a:satMod val="300000"/>
                  <a:alpha val="5000"/>
                </a:srgbClr>
              </a:gs>
              <a:gs pos="35000">
                <a:srgbClr val="4D4D4D">
                  <a:tint val="37000"/>
                  <a:satMod val="300000"/>
                  <a:alpha val="19000"/>
                </a:srgbClr>
              </a:gs>
              <a:gs pos="100000">
                <a:srgbClr val="FFFFFF"/>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marL="523854" marR="0" lvl="0" indent="-523854" algn="ctr" defTabSz="912777" eaLnBrk="0" fontAlgn="auto" latinLnBrk="0" hangingPunct="0">
              <a:lnSpc>
                <a:spcPct val="85000"/>
              </a:lnSpc>
              <a:spcBef>
                <a:spcPct val="50000"/>
              </a:spcBef>
              <a:spcAft>
                <a:spcPts val="0"/>
              </a:spcAft>
              <a:buClr>
                <a:srgbClr val="FFC000"/>
              </a:buClr>
              <a:buSzPct val="76000"/>
              <a:buFontTx/>
              <a:buNone/>
              <a:tabLst/>
              <a:defRPr/>
            </a:pPr>
            <a:endParaRPr kumimoji="0" lang="en-US" sz="3000" b="0" i="1" u="none" strike="noStrike" kern="0" cap="none" spc="-50" normalizeH="0" baseline="0" noProof="0" dirty="0" smtClean="0">
              <a:ln>
                <a:noFill/>
              </a:ln>
              <a:solidFill>
                <a:srgbClr val="FFFFFF"/>
              </a:solidFill>
              <a:effectLst/>
              <a:uLnTx/>
              <a:uFillTx/>
              <a:latin typeface="Arial"/>
            </a:endParaRPr>
          </a:p>
        </p:txBody>
      </p:sp>
      <p:sp>
        <p:nvSpPr>
          <p:cNvPr id="33" name="Rectangle 32"/>
          <p:cNvSpPr/>
          <p:nvPr/>
        </p:nvSpPr>
        <p:spPr bwMode="auto">
          <a:xfrm>
            <a:off x="565608" y="3868614"/>
            <a:ext cx="2328404" cy="2333410"/>
          </a:xfrm>
          <a:prstGeom prst="rect">
            <a:avLst/>
          </a:prstGeom>
          <a:noFill/>
          <a:ln w="9525" cap="flat" cmpd="sng" algn="ctr">
            <a:no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200" b="0" i="0" u="none" strike="noStrike" kern="0" cap="none" spc="0" normalizeH="0" baseline="0" noProof="0" dirty="0" smtClean="0">
                <a:ln>
                  <a:noFill/>
                </a:ln>
                <a:solidFill>
                  <a:schemeClr val="bg1"/>
                </a:solidFill>
                <a:effectLst/>
                <a:uLnTx/>
                <a:uFillTx/>
                <a:latin typeface="Segoe" pitchFamily="34" charset="0"/>
              </a:rPr>
              <a:t>Secondary mailbox with separate quota</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lang="en-US" sz="1200" kern="0" dirty="0" smtClean="0">
                <a:solidFill>
                  <a:schemeClr val="bg1"/>
                </a:solidFill>
                <a:latin typeface="Segoe" pitchFamily="34" charset="0"/>
              </a:rPr>
              <a:t>Can be on different database from primary</a:t>
            </a:r>
            <a:endParaRPr kumimoji="0" lang="en-US" sz="1200" b="0" i="0" u="none" strike="noStrike" kern="0" cap="none" spc="0" normalizeH="0" baseline="0" noProof="0" dirty="0" smtClean="0">
              <a:ln>
                <a:noFill/>
              </a:ln>
              <a:solidFill>
                <a:schemeClr val="bg1"/>
              </a:solidFill>
              <a:effectLst/>
              <a:uLnTx/>
              <a:uFillTx/>
              <a:latin typeface="Segoe" pitchFamily="34" charset="0"/>
            </a:endParaRP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200" b="0" i="0" u="none" strike="noStrike" kern="0" cap="none" spc="0" normalizeH="0" baseline="0" noProof="0" dirty="0" smtClean="0">
                <a:ln>
                  <a:noFill/>
                </a:ln>
                <a:solidFill>
                  <a:schemeClr val="bg1"/>
                </a:solidFill>
                <a:effectLst/>
                <a:uLnTx/>
                <a:uFillTx/>
                <a:latin typeface="Segoe" pitchFamily="34" charset="0"/>
              </a:rPr>
              <a:t>Appears in Outlook </a:t>
            </a:r>
            <a:r>
              <a:rPr lang="en-US" sz="1200" kern="0" dirty="0" smtClean="0">
                <a:solidFill>
                  <a:schemeClr val="bg1"/>
                </a:solidFill>
                <a:latin typeface="Segoe" pitchFamily="34" charset="0"/>
              </a:rPr>
              <a:t>(’07, ‘10) </a:t>
            </a:r>
            <a:r>
              <a:rPr kumimoji="0" lang="en-US" sz="1200" b="0" i="0" u="none" strike="noStrike" kern="0" cap="none" spc="0" normalizeH="0" baseline="0" noProof="0" dirty="0" smtClean="0">
                <a:ln>
                  <a:noFill/>
                </a:ln>
                <a:solidFill>
                  <a:schemeClr val="bg1"/>
                </a:solidFill>
                <a:effectLst/>
                <a:uLnTx/>
                <a:uFillTx/>
                <a:latin typeface="Segoe" pitchFamily="34" charset="0"/>
              </a:rPr>
              <a:t>&amp; OWA</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200" b="0" i="0" u="none" strike="noStrike" kern="0" cap="none" spc="0" normalizeH="0" baseline="0" noProof="0" dirty="0" smtClean="0">
                <a:ln>
                  <a:noFill/>
                </a:ln>
                <a:solidFill>
                  <a:schemeClr val="bg1"/>
                </a:solidFill>
                <a:effectLst/>
                <a:uLnTx/>
                <a:uFillTx/>
                <a:latin typeface="Segoe" pitchFamily="34" charset="0"/>
              </a:rPr>
              <a:t>Managed through EMC or PowerShell</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lang="en-US" sz="1200" kern="0" dirty="0" smtClean="0">
                <a:solidFill>
                  <a:schemeClr val="bg1"/>
                </a:solidFill>
                <a:latin typeface="Segoe" pitchFamily="34" charset="0"/>
              </a:rPr>
              <a:t>Direct PST Import into Archive</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lang="en-US" sz="1200" kern="0" dirty="0" smtClean="0">
                <a:solidFill>
                  <a:schemeClr val="bg1"/>
                </a:solidFill>
                <a:latin typeface="Segoe" pitchFamily="34" charset="0"/>
              </a:rPr>
              <a:t>Admin Delegation</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lang="en-US" sz="1200" kern="0" dirty="0" smtClean="0">
                <a:solidFill>
                  <a:schemeClr val="bg1"/>
                </a:solidFill>
                <a:latin typeface="Segoe" pitchFamily="34" charset="0"/>
              </a:rPr>
              <a:t>EWS Support</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endParaRPr kumimoji="0" lang="en-US" sz="1200" b="0" i="0" u="none" strike="noStrike" kern="0" cap="none" spc="0" normalizeH="0" baseline="0" noProof="0" dirty="0" smtClean="0">
              <a:ln>
                <a:noFill/>
              </a:ln>
              <a:solidFill>
                <a:schemeClr val="bg1"/>
              </a:solidFill>
              <a:effectLst/>
              <a:uLnTx/>
              <a:uFillTx/>
              <a:latin typeface="Segoe" pitchFamily="34" charset="0"/>
            </a:endParaRPr>
          </a:p>
        </p:txBody>
      </p:sp>
      <p:sp>
        <p:nvSpPr>
          <p:cNvPr id="34" name="Rectangle 33"/>
          <p:cNvSpPr/>
          <p:nvPr/>
        </p:nvSpPr>
        <p:spPr bwMode="auto">
          <a:xfrm>
            <a:off x="565608" y="3239027"/>
            <a:ext cx="2328404" cy="629587"/>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85000"/>
              </a:lnSpc>
              <a:spcBef>
                <a:spcPct val="0"/>
              </a:spcBef>
              <a:spcAft>
                <a:spcPct val="0"/>
              </a:spcAft>
              <a:buClrTx/>
              <a:buSzTx/>
              <a:buFontTx/>
              <a:buNone/>
              <a:tabLst/>
              <a:defRPr/>
            </a:pPr>
            <a:r>
              <a:rPr kumimoji="0" lang="en-US" sz="1800" b="0" i="0" u="none" strike="noStrike" kern="0" cap="none" spc="0" normalizeH="0" baseline="0" noProof="0" dirty="0" smtClean="0">
                <a:ln>
                  <a:noFill/>
                </a:ln>
                <a:effectLst>
                  <a:outerShdw blurRad="38100" dist="38100" dir="2700000" algn="tl">
                    <a:srgbClr val="000000">
                      <a:alpha val="43137"/>
                    </a:srgbClr>
                  </a:outerShdw>
                </a:effectLst>
                <a:uLnTx/>
                <a:uFillTx/>
                <a:latin typeface="Segoe"/>
                <a:ea typeface="+mn-ea"/>
                <a:cs typeface="+mn-cs"/>
              </a:rPr>
              <a:t>Personal Archive</a:t>
            </a:r>
          </a:p>
        </p:txBody>
      </p:sp>
      <p:sp>
        <p:nvSpPr>
          <p:cNvPr id="35" name="Rectangle 34"/>
          <p:cNvSpPr/>
          <p:nvPr/>
        </p:nvSpPr>
        <p:spPr>
          <a:xfrm>
            <a:off x="772293" y="4176922"/>
            <a:ext cx="350002" cy="307777"/>
          </a:xfrm>
          <a:prstGeom prst="rect">
            <a:avLst/>
          </a:prstGeom>
        </p:spPr>
        <p:txBody>
          <a:bodyPr wrap="square">
            <a:spAutoFit/>
          </a:bodyPr>
          <a:lstStyle/>
          <a:p>
            <a:pPr marL="115888" marR="0" lvl="0" indent="-115888" defTabSz="914363" eaLnBrk="1" fontAlgn="auto" latinLnBrk="0" hangingPunct="1">
              <a:lnSpc>
                <a:spcPct val="100000"/>
              </a:lnSpc>
              <a:spcBef>
                <a:spcPts val="0"/>
              </a:spcBef>
              <a:spcAft>
                <a:spcPts val="600"/>
              </a:spcAft>
              <a:buClrTx/>
              <a:buSzPct val="65000"/>
              <a:buFontTx/>
              <a:buBlip>
                <a:blip r:embed="rId3"/>
              </a:buBlip>
              <a:tabLst/>
              <a:defRPr/>
            </a:pPr>
            <a:endParaRPr kumimoji="0" lang="en-US" sz="1400" b="0" i="0" u="none" strike="noStrike" kern="0" cap="none" spc="0" normalizeH="0" baseline="0" noProof="0" dirty="0" smtClean="0">
              <a:ln>
                <a:noFill/>
              </a:ln>
              <a:solidFill>
                <a:srgbClr val="373737"/>
              </a:solidFill>
              <a:effectLst/>
              <a:uLnTx/>
              <a:uFillTx/>
              <a:latin typeface="Segoe" pitchFamily="34" charset="0"/>
            </a:endParaRPr>
          </a:p>
        </p:txBody>
      </p:sp>
      <p:sp>
        <p:nvSpPr>
          <p:cNvPr id="36" name="Rectangle 35"/>
          <p:cNvSpPr/>
          <p:nvPr/>
        </p:nvSpPr>
        <p:spPr bwMode="auto">
          <a:xfrm>
            <a:off x="3082336" y="4619538"/>
            <a:ext cx="1785617" cy="1542502"/>
          </a:xfrm>
          <a:prstGeom prst="rect">
            <a:avLst/>
          </a:prstGeom>
          <a:noFill/>
          <a:ln w="9525" cap="flat" cmpd="sng" algn="ctr">
            <a:no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200" b="0" i="0" u="none" strike="noStrike" kern="0" cap="none" spc="0" normalizeH="0" baseline="0" noProof="0" dirty="0" smtClean="0">
                <a:ln>
                  <a:noFill/>
                </a:ln>
                <a:solidFill>
                  <a:schemeClr val="bg1"/>
                </a:solidFill>
                <a:effectLst/>
                <a:uLnTx/>
                <a:uFillTx/>
                <a:latin typeface="Segoe" pitchFamily="34" charset="0"/>
                <a:ea typeface="+mn-ea"/>
                <a:cs typeface="+mn-cs"/>
              </a:rPr>
              <a:t>Automated and time-based criteria</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200" b="0" i="0" u="none" strike="noStrike" kern="0" cap="none" spc="0" normalizeH="0" baseline="0" noProof="0" dirty="0" smtClean="0">
                <a:ln>
                  <a:noFill/>
                </a:ln>
                <a:solidFill>
                  <a:schemeClr val="bg1"/>
                </a:solidFill>
                <a:effectLst/>
                <a:uLnTx/>
                <a:uFillTx/>
                <a:latin typeface="Segoe" pitchFamily="34" charset="0"/>
                <a:ea typeface="+mn-ea"/>
                <a:cs typeface="+mn-cs"/>
              </a:rPr>
              <a:t>Set policies at item or folder level</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lang="en-US" sz="1200" kern="0" noProof="0" dirty="0" smtClean="0">
                <a:solidFill>
                  <a:schemeClr val="bg1"/>
                </a:solidFill>
                <a:latin typeface="Segoe" pitchFamily="34" charset="0"/>
              </a:rPr>
              <a:t>Managed through EMC or PowerShell</a:t>
            </a:r>
            <a:endParaRPr kumimoji="0" lang="en-US" sz="1200" b="0" i="0" u="none" strike="noStrike" kern="0" cap="none" spc="0" normalizeH="0" baseline="0" noProof="0" dirty="0" smtClean="0">
              <a:ln>
                <a:noFill/>
              </a:ln>
              <a:solidFill>
                <a:schemeClr val="bg1"/>
              </a:solidFill>
              <a:effectLst/>
              <a:uLnTx/>
              <a:uFillTx/>
              <a:latin typeface="Segoe" pitchFamily="34" charset="0"/>
              <a:ea typeface="+mn-ea"/>
              <a:cs typeface="+mn-cs"/>
            </a:endParaRP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lang="en-US" sz="1200" kern="0" dirty="0" smtClean="0">
                <a:solidFill>
                  <a:schemeClr val="bg1"/>
                </a:solidFill>
                <a:latin typeface="Segoe" pitchFamily="34" charset="0"/>
              </a:rPr>
              <a:t>EWS Support</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endParaRPr kumimoji="0" lang="en-US" sz="1200" b="0" i="0" u="none" strike="noStrike" kern="0" cap="none" spc="0" normalizeH="0" baseline="0" noProof="0" dirty="0" smtClean="0">
              <a:ln>
                <a:noFill/>
              </a:ln>
              <a:solidFill>
                <a:schemeClr val="bg1"/>
              </a:solidFill>
              <a:effectLst/>
              <a:uLnTx/>
              <a:uFillTx/>
              <a:latin typeface="Segoe" pitchFamily="34" charset="0"/>
              <a:ea typeface="+mn-ea"/>
              <a:cs typeface="+mn-cs"/>
            </a:endParaRPr>
          </a:p>
        </p:txBody>
      </p:sp>
      <p:sp>
        <p:nvSpPr>
          <p:cNvPr id="37" name="Rectangle 36"/>
          <p:cNvSpPr/>
          <p:nvPr/>
        </p:nvSpPr>
        <p:spPr bwMode="auto">
          <a:xfrm>
            <a:off x="3046412" y="3964235"/>
            <a:ext cx="1821541" cy="629587"/>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85000"/>
              </a:lnSpc>
              <a:spcBef>
                <a:spcPct val="0"/>
              </a:spcBef>
              <a:spcAft>
                <a:spcPct val="0"/>
              </a:spcAft>
              <a:buClrTx/>
              <a:buSzTx/>
              <a:buFontTx/>
              <a:buNone/>
              <a:tabLst/>
              <a:defRPr/>
            </a:pPr>
            <a:r>
              <a:rPr kumimoji="0" lang="en-US" b="0" i="0" u="none" strike="noStrike" kern="0" cap="none" spc="0" normalizeH="0" baseline="0" noProof="0" dirty="0" smtClean="0">
                <a:ln>
                  <a:noFill/>
                </a:ln>
                <a:effectLst>
                  <a:outerShdw blurRad="38100" dist="38100" dir="2700000" algn="tl">
                    <a:srgbClr val="000000">
                      <a:alpha val="43137"/>
                    </a:srgbClr>
                  </a:outerShdw>
                </a:effectLst>
                <a:uLnTx/>
                <a:uFillTx/>
                <a:latin typeface="Segoe"/>
                <a:ea typeface="+mn-ea"/>
                <a:cs typeface="+mn-cs"/>
              </a:rPr>
              <a:t>Move/Delete Policy</a:t>
            </a:r>
          </a:p>
        </p:txBody>
      </p:sp>
      <p:sp>
        <p:nvSpPr>
          <p:cNvPr id="39" name="Rectangle 38"/>
          <p:cNvSpPr/>
          <p:nvPr/>
        </p:nvSpPr>
        <p:spPr bwMode="auto">
          <a:xfrm>
            <a:off x="8990012" y="3934196"/>
            <a:ext cx="2539628" cy="2333410"/>
          </a:xfrm>
          <a:prstGeom prst="rect">
            <a:avLst/>
          </a:prstGeom>
          <a:noFill/>
          <a:ln w="9525" cap="flat" cmpd="sng" algn="ctr">
            <a:no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200" b="0" i="0" u="none" strike="noStrike" kern="0" cap="none" spc="0" normalizeH="0" baseline="0" noProof="0" dirty="0" smtClean="0">
                <a:ln>
                  <a:noFill/>
                </a:ln>
                <a:solidFill>
                  <a:schemeClr val="bg1"/>
                </a:solidFill>
                <a:effectLst/>
                <a:uLnTx/>
                <a:uFillTx/>
                <a:latin typeface="Segoe" pitchFamily="34" charset="0"/>
              </a:rPr>
              <a:t>Web-based UI</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200" b="0" i="0" u="none" strike="noStrike" kern="0" cap="none" spc="0" normalizeH="0" baseline="0" noProof="0" dirty="0" smtClean="0">
                <a:ln>
                  <a:noFill/>
                </a:ln>
                <a:solidFill>
                  <a:schemeClr val="bg1"/>
                </a:solidFill>
                <a:effectLst/>
                <a:uLnTx/>
                <a:uFillTx/>
                <a:latin typeface="Segoe" pitchFamily="34" charset="0"/>
              </a:rPr>
              <a:t>Search primary, archive, and recoverable items</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lang="en-US" sz="1200" kern="0" dirty="0" smtClean="0">
                <a:solidFill>
                  <a:schemeClr val="bg1"/>
                </a:solidFill>
                <a:latin typeface="Segoe" pitchFamily="34" charset="0"/>
              </a:rPr>
              <a:t>Role based access</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200" b="0" i="0" u="none" strike="noStrike" kern="0" cap="none" spc="0" normalizeH="0" baseline="0" noProof="0" dirty="0" smtClean="0">
                <a:ln>
                  <a:noFill/>
                </a:ln>
                <a:solidFill>
                  <a:schemeClr val="bg1"/>
                </a:solidFill>
                <a:effectLst/>
                <a:uLnTx/>
                <a:uFillTx/>
                <a:latin typeface="Segoe" pitchFamily="34" charset="0"/>
              </a:rPr>
              <a:t>Search Preview</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lang="en-US" sz="1200" kern="0" dirty="0" smtClean="0">
                <a:solidFill>
                  <a:schemeClr val="bg1"/>
                </a:solidFill>
                <a:latin typeface="Segoe" pitchFamily="34" charset="0"/>
              </a:rPr>
              <a:t>De-duplication</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lang="en-US" sz="1200" kern="0" noProof="0" dirty="0" smtClean="0">
                <a:solidFill>
                  <a:schemeClr val="bg1"/>
                </a:solidFill>
                <a:latin typeface="Segoe" pitchFamily="34" charset="0"/>
              </a:rPr>
              <a:t>Annotations</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200" b="0" i="0" u="none" strike="noStrike" kern="0" cap="none" spc="0" normalizeH="0" baseline="0" dirty="0" smtClean="0">
                <a:ln>
                  <a:noFill/>
                </a:ln>
                <a:solidFill>
                  <a:schemeClr val="bg1"/>
                </a:solidFill>
                <a:effectLst/>
                <a:uLnTx/>
                <a:uFillTx/>
                <a:latin typeface="Segoe" pitchFamily="34" charset="0"/>
              </a:rPr>
              <a:t>Search</a:t>
            </a:r>
            <a:r>
              <a:rPr kumimoji="0" lang="en-US" sz="1200" b="0" i="0" u="none" strike="noStrike" kern="0" cap="none" spc="0" normalizeH="0" dirty="0" smtClean="0">
                <a:ln>
                  <a:noFill/>
                </a:ln>
                <a:solidFill>
                  <a:schemeClr val="bg1"/>
                </a:solidFill>
                <a:effectLst/>
                <a:uLnTx/>
                <a:uFillTx/>
                <a:latin typeface="Segoe" pitchFamily="34" charset="0"/>
              </a:rPr>
              <a:t> &amp; Destroy</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lang="en-US" sz="1200" kern="0" dirty="0" smtClean="0">
                <a:solidFill>
                  <a:schemeClr val="bg1"/>
                </a:solidFill>
                <a:latin typeface="Segoe" pitchFamily="34" charset="0"/>
              </a:rPr>
              <a:t>Auditing</a:t>
            </a:r>
            <a:endParaRPr kumimoji="0" lang="en-US" sz="1200" b="0" i="0" u="none" strike="noStrike" kern="0" cap="none" spc="0" normalizeH="0" baseline="0" noProof="0" dirty="0" smtClean="0">
              <a:ln>
                <a:noFill/>
              </a:ln>
              <a:solidFill>
                <a:schemeClr val="bg1"/>
              </a:solidFill>
              <a:effectLst/>
              <a:uLnTx/>
              <a:uFillTx/>
              <a:latin typeface="Segoe" pitchFamily="34" charset="0"/>
            </a:endParaRPr>
          </a:p>
        </p:txBody>
      </p:sp>
      <p:sp>
        <p:nvSpPr>
          <p:cNvPr id="38" name="Rectangle 37"/>
          <p:cNvSpPr/>
          <p:nvPr/>
        </p:nvSpPr>
        <p:spPr bwMode="auto">
          <a:xfrm>
            <a:off x="5032923" y="4637934"/>
            <a:ext cx="2102042" cy="1542502"/>
          </a:xfrm>
          <a:prstGeom prst="rect">
            <a:avLst/>
          </a:prstGeom>
          <a:noFill/>
          <a:ln w="9525" cap="flat" cmpd="sng" algn="ctr">
            <a:no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200" b="0" i="0" u="none" strike="noStrike" kern="0" cap="none" spc="0" normalizeH="0" baseline="0" noProof="0" dirty="0" smtClean="0">
                <a:ln>
                  <a:noFill/>
                </a:ln>
                <a:solidFill>
                  <a:schemeClr val="bg1"/>
                </a:solidFill>
                <a:effectLst/>
                <a:uLnTx/>
                <a:uFillTx/>
                <a:latin typeface="Segoe" pitchFamily="34" charset="0"/>
                <a:ea typeface="+mn-ea"/>
                <a:cs typeface="+mn-cs"/>
              </a:rPr>
              <a:t>Capture deletes &amp; edits </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200" b="0" i="0" u="none" strike="noStrike" kern="0" cap="none" spc="0" normalizeH="0" baseline="0" noProof="0" dirty="0" smtClean="0">
                <a:ln>
                  <a:noFill/>
                </a:ln>
                <a:solidFill>
                  <a:schemeClr val="bg1"/>
                </a:solidFill>
                <a:effectLst/>
                <a:uLnTx/>
                <a:uFillTx/>
                <a:latin typeface="Segoe" pitchFamily="34" charset="0"/>
                <a:ea typeface="+mn-ea"/>
                <a:cs typeface="+mn-cs"/>
              </a:rPr>
              <a:t>Offer single item restore</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200" b="0" i="0" u="none" strike="noStrike" kern="0" cap="none" spc="0" normalizeH="0" baseline="0" noProof="0" dirty="0" smtClean="0">
                <a:ln>
                  <a:noFill/>
                </a:ln>
                <a:solidFill>
                  <a:schemeClr val="bg1"/>
                </a:solidFill>
                <a:effectLst/>
                <a:uLnTx/>
                <a:uFillTx/>
                <a:latin typeface="Segoe" pitchFamily="34" charset="0"/>
                <a:ea typeface="+mn-ea"/>
                <a:cs typeface="+mn-cs"/>
              </a:rPr>
              <a:t>Notify user on hold</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lang="en-US" sz="1200" kern="0" dirty="0" smtClean="0">
                <a:solidFill>
                  <a:schemeClr val="bg1"/>
                </a:solidFill>
                <a:latin typeface="Segoe" pitchFamily="34" charset="0"/>
              </a:rPr>
              <a:t>Auto primary to archive dumpster transfer</a:t>
            </a:r>
          </a:p>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r>
              <a:rPr kumimoji="0" lang="en-US" sz="1200" b="0" i="0" u="none" strike="noStrike" kern="0" cap="none" spc="0" normalizeH="0" baseline="0" noProof="0" dirty="0" smtClean="0">
                <a:ln>
                  <a:noFill/>
                </a:ln>
                <a:solidFill>
                  <a:schemeClr val="bg1"/>
                </a:solidFill>
                <a:effectLst/>
                <a:uLnTx/>
                <a:uFillTx/>
                <a:latin typeface="Segoe" pitchFamily="34" charset="0"/>
                <a:ea typeface="+mn-ea"/>
                <a:cs typeface="+mn-cs"/>
              </a:rPr>
              <a:t>Managed through EMC,</a:t>
            </a:r>
            <a:r>
              <a:rPr kumimoji="0" lang="en-US" sz="1200" b="0" i="0" u="none" strike="noStrike" kern="0" cap="none" spc="0" normalizeH="0" noProof="0" dirty="0" smtClean="0">
                <a:ln>
                  <a:noFill/>
                </a:ln>
                <a:solidFill>
                  <a:schemeClr val="bg1"/>
                </a:solidFill>
                <a:effectLst/>
                <a:uLnTx/>
                <a:uFillTx/>
                <a:latin typeface="Segoe" pitchFamily="34" charset="0"/>
                <a:ea typeface="+mn-ea"/>
                <a:cs typeface="+mn-cs"/>
              </a:rPr>
              <a:t> ECP and PowerShell</a:t>
            </a:r>
            <a:endParaRPr kumimoji="0" lang="en-US" sz="1200" b="0" i="0" u="none" strike="noStrike" kern="0" cap="none" spc="0" normalizeH="0" baseline="0" noProof="0" dirty="0" smtClean="0">
              <a:ln>
                <a:noFill/>
              </a:ln>
              <a:solidFill>
                <a:schemeClr val="bg1"/>
              </a:solidFill>
              <a:effectLst/>
              <a:uLnTx/>
              <a:uFillTx/>
              <a:latin typeface="Segoe" pitchFamily="34" charset="0"/>
              <a:ea typeface="+mn-ea"/>
              <a:cs typeface="+mn-cs"/>
            </a:endParaRPr>
          </a:p>
        </p:txBody>
      </p:sp>
      <p:sp>
        <p:nvSpPr>
          <p:cNvPr id="40" name="Rectangle 39"/>
          <p:cNvSpPr/>
          <p:nvPr/>
        </p:nvSpPr>
        <p:spPr bwMode="auto">
          <a:xfrm>
            <a:off x="5001365" y="3956809"/>
            <a:ext cx="2133600" cy="655409"/>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85000"/>
              </a:lnSpc>
              <a:spcBef>
                <a:spcPct val="0"/>
              </a:spcBef>
              <a:spcAft>
                <a:spcPct val="0"/>
              </a:spcAft>
              <a:buClrTx/>
              <a:buSzTx/>
              <a:buFontTx/>
              <a:buNone/>
              <a:tabLst/>
              <a:defRPr/>
            </a:pPr>
            <a:r>
              <a:rPr kumimoji="0" lang="en-US" sz="1800" b="0" i="0" u="none" strike="noStrike" kern="0" cap="none" spc="0" normalizeH="0" baseline="0" noProof="0" dirty="0" smtClean="0">
                <a:ln>
                  <a:noFill/>
                </a:ln>
                <a:effectLst>
                  <a:outerShdw blurRad="38100" dist="38100" dir="2700000" algn="tl">
                    <a:srgbClr val="000000">
                      <a:alpha val="43137"/>
                    </a:srgbClr>
                  </a:outerShdw>
                </a:effectLst>
                <a:uLnTx/>
                <a:uFillTx/>
                <a:latin typeface="Segoe"/>
                <a:ea typeface="+mn-ea"/>
                <a:cs typeface="+mn-cs"/>
              </a:rPr>
              <a:t>Hold Policy</a:t>
            </a:r>
          </a:p>
        </p:txBody>
      </p:sp>
      <p:sp>
        <p:nvSpPr>
          <p:cNvPr id="41" name="Rectangle 40"/>
          <p:cNvSpPr/>
          <p:nvPr/>
        </p:nvSpPr>
        <p:spPr bwMode="auto">
          <a:xfrm>
            <a:off x="8990012" y="3216055"/>
            <a:ext cx="2575552" cy="652559"/>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85000"/>
              </a:lnSpc>
              <a:spcBef>
                <a:spcPct val="0"/>
              </a:spcBef>
              <a:spcAft>
                <a:spcPct val="0"/>
              </a:spcAft>
              <a:buClrTx/>
              <a:buSzTx/>
              <a:buFontTx/>
              <a:buNone/>
              <a:tabLst/>
              <a:defRPr/>
            </a:pPr>
            <a:r>
              <a:rPr kumimoji="0" lang="en-US" sz="1800" b="0" i="0" u="none" strike="noStrike" kern="0" cap="none" spc="0" normalizeH="0" baseline="0" noProof="0" dirty="0" smtClean="0">
                <a:ln>
                  <a:noFill/>
                </a:ln>
                <a:effectLst>
                  <a:outerShdw blurRad="38100" dist="38100" dir="2700000" algn="tl">
                    <a:srgbClr val="000000">
                      <a:alpha val="43137"/>
                    </a:srgbClr>
                  </a:outerShdw>
                </a:effectLst>
                <a:uLnTx/>
                <a:uFillTx/>
                <a:latin typeface="Segoe"/>
                <a:ea typeface="+mn-ea"/>
                <a:cs typeface="+mn-cs"/>
              </a:rPr>
              <a:t>Multi-Mailbox Search</a:t>
            </a:r>
          </a:p>
        </p:txBody>
      </p:sp>
      <p:sp>
        <p:nvSpPr>
          <p:cNvPr id="42" name="Rectangle 41"/>
          <p:cNvSpPr/>
          <p:nvPr/>
        </p:nvSpPr>
        <p:spPr bwMode="auto">
          <a:xfrm>
            <a:off x="7287364" y="3956809"/>
            <a:ext cx="1548739" cy="655409"/>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85000"/>
              </a:lnSpc>
              <a:spcBef>
                <a:spcPct val="0"/>
              </a:spcBef>
              <a:spcAft>
                <a:spcPct val="0"/>
              </a:spcAft>
              <a:buClrTx/>
              <a:buSzTx/>
              <a:buFontTx/>
              <a:buNone/>
              <a:tabLst/>
              <a:defRPr/>
            </a:pPr>
            <a:r>
              <a:rPr kumimoji="0" lang="en-US" sz="1800" b="0" i="0" u="none" strike="noStrike" kern="0" cap="none" spc="0" normalizeH="0" baseline="0" noProof="0" dirty="0" smtClean="0">
                <a:ln>
                  <a:noFill/>
                </a:ln>
                <a:effectLst>
                  <a:outerShdw blurRad="38100" dist="38100" dir="2700000" algn="tl">
                    <a:srgbClr val="000000">
                      <a:alpha val="43137"/>
                    </a:srgbClr>
                  </a:outerShdw>
                </a:effectLst>
                <a:uLnTx/>
                <a:uFillTx/>
                <a:latin typeface="Segoe"/>
                <a:ea typeface="+mn-ea"/>
                <a:cs typeface="+mn-cs"/>
              </a:rPr>
              <a:t>Audit Policy</a:t>
            </a:r>
          </a:p>
        </p:txBody>
      </p:sp>
      <p:sp>
        <p:nvSpPr>
          <p:cNvPr id="43" name="Rounded Rectangle 42"/>
          <p:cNvSpPr/>
          <p:nvPr/>
        </p:nvSpPr>
        <p:spPr bwMode="auto">
          <a:xfrm>
            <a:off x="7277671" y="4612218"/>
            <a:ext cx="1558434" cy="1694796"/>
          </a:xfrm>
          <a:prstGeom prst="roundRect">
            <a:avLst>
              <a:gd name="adj" fmla="val 0"/>
            </a:avLst>
          </a:prstGeom>
          <a:gradFill rotWithShape="1">
            <a:gsLst>
              <a:gs pos="0">
                <a:srgbClr val="4D4D4D">
                  <a:tint val="50000"/>
                  <a:satMod val="300000"/>
                  <a:alpha val="5000"/>
                </a:srgbClr>
              </a:gs>
              <a:gs pos="35000">
                <a:srgbClr val="4D4D4D">
                  <a:tint val="37000"/>
                  <a:satMod val="300000"/>
                  <a:alpha val="19000"/>
                </a:srgbClr>
              </a:gs>
              <a:gs pos="100000">
                <a:srgbClr val="FFFFFF"/>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marL="523854" marR="0" lvl="0" indent="-523854" algn="ctr" defTabSz="912777" eaLnBrk="0" fontAlgn="auto" latinLnBrk="0" hangingPunct="0">
              <a:lnSpc>
                <a:spcPct val="85000"/>
              </a:lnSpc>
              <a:spcBef>
                <a:spcPct val="50000"/>
              </a:spcBef>
              <a:spcAft>
                <a:spcPts val="0"/>
              </a:spcAft>
              <a:buClr>
                <a:srgbClr val="FFC000"/>
              </a:buClr>
              <a:buSzPct val="76000"/>
              <a:buFontTx/>
              <a:buNone/>
              <a:tabLst/>
              <a:defRPr/>
            </a:pPr>
            <a:endParaRPr kumimoji="0" lang="en-US" sz="3000" b="0" i="1" u="none" strike="noStrike" kern="0" cap="none" spc="-50" normalizeH="0" baseline="0" noProof="0" dirty="0" smtClean="0">
              <a:ln>
                <a:noFill/>
              </a:ln>
              <a:solidFill>
                <a:srgbClr val="FFFFFF"/>
              </a:solidFill>
              <a:effectLst/>
              <a:uLnTx/>
              <a:uFillTx/>
              <a:latin typeface="Arial"/>
            </a:endParaRPr>
          </a:p>
        </p:txBody>
      </p:sp>
      <p:sp>
        <p:nvSpPr>
          <p:cNvPr id="44" name="Rectangle 43"/>
          <p:cNvSpPr/>
          <p:nvPr/>
        </p:nvSpPr>
        <p:spPr bwMode="auto">
          <a:xfrm>
            <a:off x="7043701" y="4695738"/>
            <a:ext cx="1589257" cy="1542502"/>
          </a:xfrm>
          <a:prstGeom prst="rect">
            <a:avLst/>
          </a:prstGeom>
          <a:noFill/>
          <a:ln w="9525" cap="flat" cmpd="sng" algn="ctr">
            <a:no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115888" marR="0" lvl="0" indent="-115888" defTabSz="914363" eaLnBrk="1" fontAlgn="auto" latinLnBrk="0" hangingPunct="1">
              <a:lnSpc>
                <a:spcPct val="100000"/>
              </a:lnSpc>
              <a:spcBef>
                <a:spcPts val="0"/>
              </a:spcBef>
              <a:spcAft>
                <a:spcPts val="600"/>
              </a:spcAft>
              <a:buClr>
                <a:schemeClr val="bg1">
                  <a:lumMod val="50000"/>
                </a:schemeClr>
              </a:buClr>
              <a:buSzPct val="125000"/>
              <a:buFont typeface="Arial" pitchFamily="34" charset="0"/>
              <a:buChar char="•"/>
              <a:tabLst/>
              <a:defRPr/>
            </a:pPr>
            <a:endParaRPr kumimoji="0" lang="en-US" sz="1200" b="0" i="0" u="none" strike="noStrike" kern="0" cap="none" spc="0" normalizeH="0" baseline="0" noProof="0" dirty="0" smtClean="0">
              <a:ln>
                <a:noFill/>
              </a:ln>
              <a:solidFill>
                <a:schemeClr val="tx1">
                  <a:lumMod val="65000"/>
                </a:schemeClr>
              </a:solidFill>
              <a:effectLst/>
              <a:uLnTx/>
              <a:uFillTx/>
              <a:latin typeface="Segoe" pitchFamily="34" charset="0"/>
              <a:ea typeface="+mn-ea"/>
              <a:cs typeface="+mn-cs"/>
            </a:endParaRPr>
          </a:p>
        </p:txBody>
      </p:sp>
      <p:sp>
        <p:nvSpPr>
          <p:cNvPr id="46" name="Rectangle 45"/>
          <p:cNvSpPr/>
          <p:nvPr/>
        </p:nvSpPr>
        <p:spPr bwMode="auto">
          <a:xfrm>
            <a:off x="7296241" y="4666126"/>
            <a:ext cx="1447167" cy="1542502"/>
          </a:xfrm>
          <a:prstGeom prst="rect">
            <a:avLst/>
          </a:prstGeom>
          <a:noFill/>
          <a:ln w="9525" cap="flat" cmpd="sng" algn="ctr">
            <a:no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marL="115888" lvl="0" indent="-115888">
              <a:spcAft>
                <a:spcPts val="600"/>
              </a:spcAft>
              <a:buClr>
                <a:schemeClr val="bg1">
                  <a:lumMod val="50000"/>
                </a:schemeClr>
              </a:buClr>
              <a:buSzPct val="125000"/>
              <a:buFont typeface="Arial" pitchFamily="34" charset="0"/>
              <a:buChar char="•"/>
              <a:defRPr/>
            </a:pPr>
            <a:r>
              <a:rPr lang="en-US" sz="1200" kern="0" dirty="0">
                <a:solidFill>
                  <a:schemeClr val="bg1"/>
                </a:solidFill>
                <a:latin typeface="Segoe" pitchFamily="34" charset="0"/>
              </a:rPr>
              <a:t>Configuration Audit logged to regular mailbox</a:t>
            </a:r>
          </a:p>
          <a:p>
            <a:pPr marL="115888" lvl="0" indent="-115888">
              <a:spcAft>
                <a:spcPts val="600"/>
              </a:spcAft>
              <a:buClr>
                <a:schemeClr val="bg1">
                  <a:lumMod val="50000"/>
                </a:schemeClr>
              </a:buClr>
              <a:buSzPct val="125000"/>
              <a:buFont typeface="Arial" pitchFamily="34" charset="0"/>
              <a:buChar char="•"/>
              <a:defRPr/>
            </a:pPr>
            <a:r>
              <a:rPr lang="en-US" sz="1200" kern="0" dirty="0">
                <a:solidFill>
                  <a:schemeClr val="bg1"/>
                </a:solidFill>
                <a:latin typeface="Segoe" pitchFamily="34" charset="0"/>
              </a:rPr>
              <a:t>Mailbox &amp; discovery audit</a:t>
            </a:r>
          </a:p>
          <a:p>
            <a:pPr marL="115888" lvl="0" indent="-115888">
              <a:spcAft>
                <a:spcPts val="600"/>
              </a:spcAft>
              <a:buClr>
                <a:schemeClr val="bg1">
                  <a:lumMod val="50000"/>
                </a:schemeClr>
              </a:buClr>
              <a:buSzPct val="125000"/>
              <a:buFont typeface="Arial" pitchFamily="34" charset="0"/>
              <a:buChar char="•"/>
              <a:defRPr/>
            </a:pPr>
            <a:r>
              <a:rPr lang="en-US" sz="1200" kern="0" dirty="0">
                <a:solidFill>
                  <a:schemeClr val="bg1"/>
                </a:solidFill>
                <a:latin typeface="Segoe" pitchFamily="34" charset="0"/>
              </a:rPr>
              <a:t>Reporting and export</a:t>
            </a:r>
          </a:p>
          <a:p>
            <a:pPr marL="115888" lvl="0" indent="-115888">
              <a:spcAft>
                <a:spcPts val="600"/>
              </a:spcAft>
              <a:buClr>
                <a:schemeClr val="bg1">
                  <a:lumMod val="50000"/>
                </a:schemeClr>
              </a:buClr>
              <a:buSzPct val="125000"/>
              <a:buFont typeface="Arial" pitchFamily="34" charset="0"/>
              <a:buChar char="•"/>
              <a:defRPr/>
            </a:pPr>
            <a:endParaRPr lang="en-US" sz="1100" kern="0" dirty="0">
              <a:solidFill>
                <a:schemeClr val="bg1"/>
              </a:solidFill>
              <a:latin typeface="Segoe" pitchFamily="34" charset="0"/>
            </a:endParaRPr>
          </a:p>
        </p:txBody>
      </p:sp>
      <p:sp>
        <p:nvSpPr>
          <p:cNvPr id="49" name="Rounded Rectangle 48"/>
          <p:cNvSpPr/>
          <p:nvPr/>
        </p:nvSpPr>
        <p:spPr>
          <a:xfrm>
            <a:off x="3046412" y="3259014"/>
            <a:ext cx="5791200" cy="594423"/>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85000"/>
              </a:lnSpc>
              <a:spcBef>
                <a:spcPct val="0"/>
              </a:spcBef>
              <a:spcAft>
                <a:spcPct val="0"/>
              </a:spcAft>
              <a:buClrTx/>
              <a:buSzTx/>
              <a:buFontTx/>
              <a:buNone/>
              <a:tabLst/>
              <a:defRPr/>
            </a:pPr>
            <a:r>
              <a:rPr lang="en-US" sz="2400" kern="0" dirty="0" smtClean="0">
                <a:gradFill>
                  <a:gsLst>
                    <a:gs pos="0">
                      <a:srgbClr val="FFFFFF"/>
                    </a:gs>
                    <a:gs pos="100000">
                      <a:srgbClr val="FFFFFF"/>
                    </a:gs>
                  </a:gsLst>
                  <a:lin ang="13500000" scaled="1"/>
                </a:gradFill>
                <a:effectLst>
                  <a:outerShdw blurRad="38100" dist="38100" dir="2700000" algn="tl">
                    <a:srgbClr val="000000">
                      <a:alpha val="43137"/>
                    </a:srgbClr>
                  </a:outerShdw>
                </a:effectLst>
                <a:latin typeface="Segoe Semibold" pitchFamily="34" charset="0"/>
              </a:rPr>
              <a:t>Policy</a:t>
            </a:r>
            <a:endParaRPr kumimoji="0" lang="en-US" sz="2400" b="0" i="0" u="none" strike="noStrike" kern="0" cap="none" spc="0" normalizeH="0" baseline="0" noProof="0" dirty="0" smtClean="0">
              <a:ln>
                <a:noFill/>
              </a:ln>
              <a:gradFill>
                <a:gsLst>
                  <a:gs pos="0">
                    <a:srgbClr val="FFFFFF"/>
                  </a:gs>
                  <a:gs pos="100000">
                    <a:srgbClr val="FFFFFF"/>
                  </a:gs>
                </a:gsLst>
                <a:lin ang="13500000" scaled="1"/>
              </a:gradFill>
              <a:effectLst>
                <a:outerShdw blurRad="38100" dist="38100" dir="2700000" algn="tl">
                  <a:srgbClr val="000000">
                    <a:alpha val="43137"/>
                  </a:srgbClr>
                </a:outerShdw>
              </a:effectLst>
              <a:uLnTx/>
              <a:uFillTx/>
              <a:latin typeface="Segoe Semibold" pitchFamily="34" charset="0"/>
              <a:ea typeface="+mn-ea"/>
              <a:cs typeface="+mn-cs"/>
            </a:endParaRPr>
          </a:p>
        </p:txBody>
      </p:sp>
    </p:spTree>
    <p:extLst>
      <p:ext uri="{BB962C8B-B14F-4D97-AF65-F5344CB8AC3E}">
        <p14:creationId xmlns:p14="http://schemas.microsoft.com/office/powerpoint/2010/main" val="64936760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smtClean="0"/>
              <a:t>Audit: Mailbox Audit</a:t>
            </a:r>
            <a:endParaRPr lang="en-US" dirty="0"/>
          </a:p>
        </p:txBody>
      </p:sp>
      <p:sp>
        <p:nvSpPr>
          <p:cNvPr id="2" name="Content Placeholder 1"/>
          <p:cNvSpPr>
            <a:spLocks noGrp="1"/>
          </p:cNvSpPr>
          <p:nvPr>
            <p:ph idx="1"/>
          </p:nvPr>
        </p:nvSpPr>
        <p:spPr/>
        <p:txBody>
          <a:bodyPr/>
          <a:lstStyle/>
          <a:p>
            <a:r>
              <a:rPr lang="en-US" smtClean="0"/>
              <a:t>Configure per mailbox using set-mailbox</a:t>
            </a:r>
          </a:p>
          <a:p>
            <a:pPr lvl="1"/>
            <a:r>
              <a:rPr lang="en-US" smtClean="0"/>
              <a:t>Admin</a:t>
            </a:r>
          </a:p>
          <a:p>
            <a:pPr lvl="1"/>
            <a:r>
              <a:rPr lang="en-US" smtClean="0"/>
              <a:t>Delegate</a:t>
            </a:r>
          </a:p>
          <a:p>
            <a:pPr lvl="1"/>
            <a:r>
              <a:rPr lang="en-US" smtClean="0"/>
              <a:t>Owner</a:t>
            </a:r>
          </a:p>
          <a:p>
            <a:r>
              <a:rPr lang="en-US" smtClean="0"/>
              <a:t>Logged to special Audit folder in user mailbox</a:t>
            </a:r>
          </a:p>
          <a:p>
            <a:r>
              <a:rPr lang="en-US" smtClean="0"/>
              <a:t>Results can be searched/exported using </a:t>
            </a:r>
          </a:p>
          <a:p>
            <a:pPr lvl="1"/>
            <a:r>
              <a:rPr lang="en-US" smtClean="0"/>
              <a:t>Search-MailboxAuditLog</a:t>
            </a:r>
          </a:p>
          <a:p>
            <a:pPr lvl="1"/>
            <a:r>
              <a:rPr lang="en-US" smtClean="0"/>
              <a:t>New-MailboxAuditLogSearch</a:t>
            </a:r>
          </a:p>
          <a:p>
            <a:pPr lvl="1"/>
            <a:r>
              <a:rPr lang="en-US" smtClean="0"/>
              <a:t>ECP UI</a:t>
            </a:r>
            <a:endParaRPr lang="en-US" dirty="0"/>
          </a:p>
        </p:txBody>
      </p:sp>
    </p:spTree>
    <p:extLst>
      <p:ext uri="{BB962C8B-B14F-4D97-AF65-F5344CB8AC3E}">
        <p14:creationId xmlns:p14="http://schemas.microsoft.com/office/powerpoint/2010/main" val="4062496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mtClean="0"/>
              <a:t>Audit: Reports in ECP UI</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162" y="1438472"/>
            <a:ext cx="10182748" cy="48509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320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173404"/>
            <a:ext cx="10055781" cy="664797"/>
          </a:xfrm>
        </p:spPr>
        <p:txBody>
          <a:bodyPr/>
          <a:lstStyle/>
          <a:p>
            <a:r>
              <a:rPr lang="en-US" dirty="0"/>
              <a:t>Audit</a:t>
            </a:r>
            <a:r>
              <a:rPr lang="en-US" dirty="0" smtClean="0"/>
              <a:t>: Litigation Hold report</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1407662"/>
            <a:ext cx="9841388" cy="4688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484971" y="1629612"/>
            <a:ext cx="6183153" cy="4124296"/>
          </a:xfrm>
          <a:prstGeom prst="rect">
            <a:avLst/>
          </a:prstGeom>
          <a:ln>
            <a:noFill/>
          </a:ln>
          <a:effectLst>
            <a:outerShdw blurRad="292100" dist="139700" dir="2700000" algn="tl" rotWithShape="0">
              <a:srgbClr val="333333">
                <a:alpha val="65000"/>
              </a:srgbClr>
            </a:outerShdw>
          </a:effectLst>
        </p:spPr>
      </p:pic>
      <p:cxnSp>
        <p:nvCxnSpPr>
          <p:cNvPr id="6" name="Straight Arrow Connector 5"/>
          <p:cNvCxnSpPr/>
          <p:nvPr/>
        </p:nvCxnSpPr>
        <p:spPr>
          <a:xfrm flipH="1">
            <a:off x="4062941" y="3695701"/>
            <a:ext cx="1422030" cy="825279"/>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2985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173404"/>
            <a:ext cx="10055781" cy="664797"/>
          </a:xfrm>
        </p:spPr>
        <p:txBody>
          <a:bodyPr/>
          <a:lstStyle/>
          <a:p>
            <a:r>
              <a:rPr lang="en-US" dirty="0" smtClean="0"/>
              <a:t>Audit: Role Group change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3" y="1854642"/>
            <a:ext cx="9789018" cy="46633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3656648" y="4686300"/>
            <a:ext cx="1333154" cy="1181100"/>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5231" y="1447800"/>
            <a:ext cx="6607656" cy="426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9369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173404"/>
            <a:ext cx="10055781" cy="664797"/>
          </a:xfrm>
        </p:spPr>
        <p:txBody>
          <a:bodyPr/>
          <a:lstStyle/>
          <a:p>
            <a:r>
              <a:rPr lang="en-US" dirty="0" smtClean="0"/>
              <a:t>Audit: Non Owner access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027" y="914400"/>
            <a:ext cx="8883545" cy="4232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flipV="1">
            <a:off x="3555074" y="3366349"/>
            <a:ext cx="1130007" cy="900851"/>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619" y="2182702"/>
            <a:ext cx="6948137" cy="44466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80857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Export: Mailbox access</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914" y="1524000"/>
            <a:ext cx="9027212" cy="43004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327" y="1943100"/>
            <a:ext cx="7882107" cy="3695700"/>
          </a:xfrm>
          <a:prstGeom prst="rect">
            <a:avLst/>
          </a:prstGeom>
          <a:ln>
            <a:noFill/>
          </a:ln>
          <a:effectLst>
            <a:outerShdw blurRad="292100" dist="139700" dir="2700000" algn="tl" rotWithShape="0">
              <a:srgbClr val="333333">
                <a:alpha val="65000"/>
              </a:srgbClr>
            </a:outerShdw>
          </a:effectLst>
        </p:spPr>
      </p:pic>
      <p:cxnSp>
        <p:nvCxnSpPr>
          <p:cNvPr id="5" name="Straight Arrow Connector 4"/>
          <p:cNvCxnSpPr/>
          <p:nvPr/>
        </p:nvCxnSpPr>
        <p:spPr>
          <a:xfrm>
            <a:off x="8532177" y="3124200"/>
            <a:ext cx="1117309" cy="762000"/>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586296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Export: Configuration</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914" y="1524000"/>
            <a:ext cx="9027212" cy="43004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8633751" y="3581400"/>
            <a:ext cx="914162" cy="990600"/>
          </a:xfrm>
          <a:prstGeom prst="straightConnector1">
            <a:avLst/>
          </a:prstGeom>
          <a:ln cap="flat" cmpd="sng">
            <a:solidFill>
              <a:schemeClr val="accent1"/>
            </a:solidFill>
            <a:headEnd type="triangle" w="med" len="med"/>
            <a:tailEnd type="none" w="med" len="med"/>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964" y="1409700"/>
            <a:ext cx="8019622" cy="37601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64334403"/>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Configuration Auditing </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60511586"/>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375674"/>
            <a:ext cx="11173090" cy="2160591"/>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lvl="0">
              <a:lnSpc>
                <a:spcPct val="90000"/>
              </a:lnSpc>
              <a:spcBef>
                <a:spcPct val="20000"/>
              </a:spcBef>
              <a:buSzPct val="90000"/>
            </a:pPr>
            <a:r>
              <a:rPr lang="en-US" sz="2400" dirty="0" smtClean="0">
                <a:gradFill>
                  <a:gsLst>
                    <a:gs pos="0">
                      <a:schemeClr val="tx1"/>
                    </a:gs>
                    <a:gs pos="100000">
                      <a:schemeClr val="tx1"/>
                    </a:gs>
                  </a:gsLst>
                  <a:lin ang="5400000" scaled="0"/>
                </a:gradFill>
              </a:rPr>
              <a:t>Breakout Sessions </a:t>
            </a:r>
          </a:p>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EXL311: Microsoft Exchange Server &amp; Office 365: How to set up Hybrid deployment</a:t>
            </a:r>
          </a:p>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EXL375-INT: Understanding Archiving &amp; Compliance in Exchange Online</a:t>
            </a:r>
          </a:p>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EXL383-HOL: Exchange Compliance, Archiving &amp; Retention</a:t>
            </a:r>
            <a:endParaRPr lang="en-US" sz="2400" dirty="0">
              <a:gradFill>
                <a:gsLst>
                  <a:gs pos="0">
                    <a:schemeClr val="tx1"/>
                  </a:gs>
                  <a:gs pos="100000">
                    <a:schemeClr val="tx1"/>
                  </a:gs>
                </a:gsLst>
                <a:lin ang="5400000" scaled="0"/>
              </a:gradFill>
            </a:endParaRPr>
          </a:p>
        </p:txBody>
      </p:sp>
      <p:sp>
        <p:nvSpPr>
          <p:cNvPr id="15" name="Rectangle 14"/>
          <p:cNvSpPr/>
          <p:nvPr/>
        </p:nvSpPr>
        <p:spPr bwMode="auto">
          <a:xfrm>
            <a:off x="507868" y="3893255"/>
            <a:ext cx="11173090" cy="1015663"/>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Find Me Later At</a:t>
            </a:r>
            <a:r>
              <a:rPr lang="en-US" sz="2400" dirty="0" smtClean="0">
                <a:gradFill>
                  <a:gsLst>
                    <a:gs pos="0">
                      <a:schemeClr val="tx1"/>
                    </a:gs>
                    <a:gs pos="100000">
                      <a:schemeClr val="tx1"/>
                    </a:gs>
                  </a:gsLst>
                  <a:lin ang="5400000" scaled="0"/>
                </a:gradFill>
              </a:rPr>
              <a:t>…</a:t>
            </a:r>
          </a:p>
          <a:p>
            <a:pPr marL="917557" lvl="1"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4"/>
              </a:rPr>
              <a:t>rasundar@microsoft.com</a:t>
            </a:r>
            <a:endParaRPr lang="en-US" sz="24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84667221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loud Callout 32"/>
          <p:cNvSpPr/>
          <p:nvPr/>
        </p:nvSpPr>
        <p:spPr bwMode="auto">
          <a:xfrm>
            <a:off x="6203451" y="4278868"/>
            <a:ext cx="2836594" cy="1623778"/>
          </a:xfrm>
          <a:prstGeom prst="cloudCallout">
            <a:avLst>
              <a:gd name="adj1" fmla="val -16556"/>
              <a:gd name="adj2" fmla="val 37995"/>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24" name="Cloud Callout 23"/>
          <p:cNvSpPr/>
          <p:nvPr/>
        </p:nvSpPr>
        <p:spPr bwMode="auto">
          <a:xfrm>
            <a:off x="8597390" y="1651032"/>
            <a:ext cx="3185140" cy="1854168"/>
          </a:xfrm>
          <a:prstGeom prst="cloudCallout">
            <a:avLst>
              <a:gd name="adj1" fmla="val -16556"/>
              <a:gd name="adj2" fmla="val 37995"/>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13" name="Rectangle 12"/>
          <p:cNvSpPr/>
          <p:nvPr/>
        </p:nvSpPr>
        <p:spPr bwMode="auto">
          <a:xfrm>
            <a:off x="497811" y="1676400"/>
            <a:ext cx="2133044" cy="14478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smtClean="0"/>
              <a:t>Archive: Office 365 Deployment Scenarios </a:t>
            </a:r>
            <a:endParaRPr lang="en-US" dirty="0"/>
          </a:p>
        </p:txBody>
      </p:sp>
      <p:grpSp>
        <p:nvGrpSpPr>
          <p:cNvPr id="12" name="Group 11"/>
          <p:cNvGrpSpPr/>
          <p:nvPr/>
        </p:nvGrpSpPr>
        <p:grpSpPr>
          <a:xfrm>
            <a:off x="1056464" y="2013011"/>
            <a:ext cx="1015737" cy="628649"/>
            <a:chOff x="304799" y="1371600"/>
            <a:chExt cx="1600201" cy="1295400"/>
          </a:xfrm>
        </p:grpSpPr>
        <p:sp>
          <p:nvSpPr>
            <p:cNvPr id="5" name="Rectangle 4"/>
            <p:cNvSpPr/>
            <p:nvPr/>
          </p:nvSpPr>
          <p:spPr bwMode="auto">
            <a:xfrm>
              <a:off x="304800" y="1371600"/>
              <a:ext cx="1600200" cy="12954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1200" dirty="0" smtClean="0">
                <a:gradFill>
                  <a:gsLst>
                    <a:gs pos="0">
                      <a:srgbClr val="FFFFFF"/>
                    </a:gs>
                    <a:gs pos="100000">
                      <a:srgbClr val="FFFFFF"/>
                    </a:gs>
                  </a:gsLst>
                  <a:lin ang="5400000" scaled="0"/>
                </a:gradFill>
              </a:endParaRPr>
            </a:p>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Primary</a:t>
              </a:r>
            </a:p>
          </p:txBody>
        </p:sp>
        <p:sp>
          <p:nvSpPr>
            <p:cNvPr id="11" name="Isosceles Triangle 10"/>
            <p:cNvSpPr/>
            <p:nvPr/>
          </p:nvSpPr>
          <p:spPr bwMode="auto">
            <a:xfrm rot="10800000">
              <a:off x="304799" y="1371601"/>
              <a:ext cx="1600200" cy="647700"/>
            </a:xfrm>
            <a:prstGeom prst="triangl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sp>
        <p:nvSpPr>
          <p:cNvPr id="15" name="Cloud Callout 14"/>
          <p:cNvSpPr/>
          <p:nvPr/>
        </p:nvSpPr>
        <p:spPr bwMode="auto">
          <a:xfrm>
            <a:off x="2945632" y="1676400"/>
            <a:ext cx="2539339" cy="1447800"/>
          </a:xfrm>
          <a:prstGeom prst="cloudCallout">
            <a:avLst>
              <a:gd name="adj1" fmla="val -16556"/>
              <a:gd name="adj2" fmla="val 37995"/>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nvGrpSpPr>
          <p:cNvPr id="16" name="Group 15"/>
          <p:cNvGrpSpPr/>
          <p:nvPr/>
        </p:nvGrpSpPr>
        <p:grpSpPr>
          <a:xfrm>
            <a:off x="3707433" y="2013011"/>
            <a:ext cx="1015737" cy="628649"/>
            <a:chOff x="304799" y="1371600"/>
            <a:chExt cx="1600201" cy="1295400"/>
          </a:xfrm>
        </p:grpSpPr>
        <p:sp>
          <p:nvSpPr>
            <p:cNvPr id="17" name="Rectangle 16"/>
            <p:cNvSpPr/>
            <p:nvPr/>
          </p:nvSpPr>
          <p:spPr bwMode="auto">
            <a:xfrm>
              <a:off x="304800" y="1371600"/>
              <a:ext cx="1600200" cy="12954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Archive</a:t>
              </a:r>
            </a:p>
          </p:txBody>
        </p:sp>
        <p:sp>
          <p:nvSpPr>
            <p:cNvPr id="18" name="Isosceles Triangle 17"/>
            <p:cNvSpPr/>
            <p:nvPr/>
          </p:nvSpPr>
          <p:spPr bwMode="auto">
            <a:xfrm rot="10800000">
              <a:off x="304799" y="1371601"/>
              <a:ext cx="1600200" cy="647700"/>
            </a:xfrm>
            <a:prstGeom prst="triangl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sp>
        <p:nvSpPr>
          <p:cNvPr id="19" name="TextBox 18"/>
          <p:cNvSpPr txBox="1"/>
          <p:nvPr/>
        </p:nvSpPr>
        <p:spPr>
          <a:xfrm>
            <a:off x="957088" y="1124773"/>
            <a:ext cx="3643241" cy="369332"/>
          </a:xfrm>
          <a:prstGeom prst="rect">
            <a:avLst/>
          </a:prstGeom>
          <a:noFill/>
        </p:spPr>
        <p:txBody>
          <a:bodyPr wrap="none" lIns="0" tIns="0" rIns="0" bIns="0" rtlCol="0">
            <a:spAutoFit/>
          </a:bodyPr>
          <a:lstStyle/>
          <a:p>
            <a:r>
              <a:rPr lang="en-US" sz="2400" i="1" dirty="0" smtClean="0">
                <a:gradFill>
                  <a:gsLst>
                    <a:gs pos="0">
                      <a:schemeClr val="tx1"/>
                    </a:gs>
                    <a:gs pos="86000">
                      <a:schemeClr val="tx1"/>
                    </a:gs>
                  </a:gsLst>
                  <a:lin ang="5400000" scaled="0"/>
                </a:gradFill>
              </a:rPr>
              <a:t>Standalone Remote Archive</a:t>
            </a:r>
          </a:p>
        </p:txBody>
      </p:sp>
      <p:sp>
        <p:nvSpPr>
          <p:cNvPr id="20" name="Rectangle 19"/>
          <p:cNvSpPr/>
          <p:nvPr/>
        </p:nvSpPr>
        <p:spPr bwMode="auto">
          <a:xfrm>
            <a:off x="6500707" y="1676401"/>
            <a:ext cx="1929899" cy="1295401"/>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nvGrpSpPr>
          <p:cNvPr id="21" name="Group 20"/>
          <p:cNvGrpSpPr/>
          <p:nvPr/>
        </p:nvGrpSpPr>
        <p:grpSpPr>
          <a:xfrm>
            <a:off x="9243193" y="2105027"/>
            <a:ext cx="1015737" cy="628649"/>
            <a:chOff x="304799" y="1371600"/>
            <a:chExt cx="1600201" cy="1295400"/>
          </a:xfrm>
        </p:grpSpPr>
        <p:sp>
          <p:nvSpPr>
            <p:cNvPr id="22" name="Rectangle 21"/>
            <p:cNvSpPr/>
            <p:nvPr/>
          </p:nvSpPr>
          <p:spPr bwMode="auto">
            <a:xfrm>
              <a:off x="304800" y="1371600"/>
              <a:ext cx="1600200" cy="12954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smtClean="0">
                <a:gradFill>
                  <a:gsLst>
                    <a:gs pos="0">
                      <a:srgbClr val="FFFFFF"/>
                    </a:gs>
                    <a:gs pos="100000">
                      <a:srgbClr val="FFFFFF"/>
                    </a:gs>
                  </a:gsLst>
                  <a:lin ang="5400000" scaled="0"/>
                </a:gradFill>
              </a:endParaRPr>
            </a:p>
            <a:p>
              <a:pPr algn="ctr" defTabSz="914099" fontAlgn="base">
                <a:spcBef>
                  <a:spcPct val="0"/>
                </a:spcBef>
                <a:spcAft>
                  <a:spcPct val="0"/>
                </a:spcAft>
              </a:pPr>
              <a:endParaRPr lang="en-US" sz="1200" dirty="0" smtClean="0">
                <a:gradFill>
                  <a:gsLst>
                    <a:gs pos="0">
                      <a:srgbClr val="FFFFFF"/>
                    </a:gs>
                    <a:gs pos="100000">
                      <a:srgbClr val="FFFFFF"/>
                    </a:gs>
                  </a:gsLst>
                  <a:lin ang="5400000" scaled="0"/>
                </a:gradFill>
              </a:endParaRPr>
            </a:p>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Primary</a:t>
              </a:r>
            </a:p>
          </p:txBody>
        </p:sp>
        <p:sp>
          <p:nvSpPr>
            <p:cNvPr id="23" name="Isosceles Triangle 22"/>
            <p:cNvSpPr/>
            <p:nvPr/>
          </p:nvSpPr>
          <p:spPr bwMode="auto">
            <a:xfrm rot="10800000">
              <a:off x="304799" y="1371601"/>
              <a:ext cx="1600200" cy="647700"/>
            </a:xfrm>
            <a:prstGeom prst="triangl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grpSp>
        <p:nvGrpSpPr>
          <p:cNvPr id="25" name="Group 24"/>
          <p:cNvGrpSpPr/>
          <p:nvPr/>
        </p:nvGrpSpPr>
        <p:grpSpPr>
          <a:xfrm>
            <a:off x="10189960" y="2362201"/>
            <a:ext cx="1015737" cy="628649"/>
            <a:chOff x="304799" y="1371600"/>
            <a:chExt cx="1600201" cy="1295400"/>
          </a:xfrm>
        </p:grpSpPr>
        <p:sp>
          <p:nvSpPr>
            <p:cNvPr id="26" name="Rectangle 25"/>
            <p:cNvSpPr/>
            <p:nvPr/>
          </p:nvSpPr>
          <p:spPr bwMode="auto">
            <a:xfrm>
              <a:off x="304800" y="1371600"/>
              <a:ext cx="1600200" cy="12954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Archive</a:t>
              </a:r>
            </a:p>
          </p:txBody>
        </p:sp>
        <p:sp>
          <p:nvSpPr>
            <p:cNvPr id="27" name="Isosceles Triangle 26"/>
            <p:cNvSpPr/>
            <p:nvPr/>
          </p:nvSpPr>
          <p:spPr bwMode="auto">
            <a:xfrm rot="10800000">
              <a:off x="304799" y="1371601"/>
              <a:ext cx="1600200" cy="647700"/>
            </a:xfrm>
            <a:prstGeom prst="triangl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sp>
        <p:nvSpPr>
          <p:cNvPr id="28" name="TextBox 27"/>
          <p:cNvSpPr txBox="1"/>
          <p:nvPr/>
        </p:nvSpPr>
        <p:spPr>
          <a:xfrm>
            <a:off x="6551612" y="1124773"/>
            <a:ext cx="5013104" cy="369332"/>
          </a:xfrm>
          <a:prstGeom prst="rect">
            <a:avLst/>
          </a:prstGeom>
          <a:noFill/>
        </p:spPr>
        <p:txBody>
          <a:bodyPr wrap="none" lIns="0" tIns="0" rIns="0" bIns="0" rtlCol="0">
            <a:spAutoFit/>
          </a:bodyPr>
          <a:lstStyle/>
          <a:p>
            <a:r>
              <a:rPr lang="en-US" sz="2400" i="1" dirty="0" smtClean="0">
                <a:gradFill>
                  <a:gsLst>
                    <a:gs pos="0">
                      <a:schemeClr val="tx1"/>
                    </a:gs>
                    <a:gs pos="86000">
                      <a:schemeClr val="tx1"/>
                    </a:gs>
                  </a:gsLst>
                  <a:lin ang="5400000" scaled="0"/>
                </a:gradFill>
              </a:rPr>
              <a:t>Fully Hosted Cloud Primary + Archive</a:t>
            </a:r>
          </a:p>
        </p:txBody>
      </p:sp>
      <p:sp>
        <p:nvSpPr>
          <p:cNvPr id="29" name="Rectangle 28"/>
          <p:cNvSpPr/>
          <p:nvPr/>
        </p:nvSpPr>
        <p:spPr bwMode="auto">
          <a:xfrm>
            <a:off x="3351927" y="4278868"/>
            <a:ext cx="2536746" cy="1623778"/>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nvGrpSpPr>
          <p:cNvPr id="30" name="Group 29"/>
          <p:cNvGrpSpPr/>
          <p:nvPr/>
        </p:nvGrpSpPr>
        <p:grpSpPr>
          <a:xfrm>
            <a:off x="6703854" y="4593012"/>
            <a:ext cx="1015737" cy="628649"/>
            <a:chOff x="304799" y="1371600"/>
            <a:chExt cx="1600201" cy="1295400"/>
          </a:xfrm>
        </p:grpSpPr>
        <p:sp>
          <p:nvSpPr>
            <p:cNvPr id="31" name="Rectangle 30"/>
            <p:cNvSpPr/>
            <p:nvPr/>
          </p:nvSpPr>
          <p:spPr bwMode="auto">
            <a:xfrm>
              <a:off x="304800" y="1371600"/>
              <a:ext cx="1600200" cy="12954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Primary</a:t>
              </a:r>
            </a:p>
          </p:txBody>
        </p:sp>
        <p:sp>
          <p:nvSpPr>
            <p:cNvPr id="32" name="Isosceles Triangle 31"/>
            <p:cNvSpPr/>
            <p:nvPr/>
          </p:nvSpPr>
          <p:spPr bwMode="auto">
            <a:xfrm rot="10800000">
              <a:off x="304799" y="1371601"/>
              <a:ext cx="1600200" cy="647700"/>
            </a:xfrm>
            <a:prstGeom prst="triangl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grpSp>
        <p:nvGrpSpPr>
          <p:cNvPr id="34" name="Group 33"/>
          <p:cNvGrpSpPr/>
          <p:nvPr/>
        </p:nvGrpSpPr>
        <p:grpSpPr>
          <a:xfrm>
            <a:off x="7618015" y="4890405"/>
            <a:ext cx="1015737" cy="628649"/>
            <a:chOff x="304799" y="1371600"/>
            <a:chExt cx="1600201" cy="1295400"/>
          </a:xfrm>
        </p:grpSpPr>
        <p:sp>
          <p:nvSpPr>
            <p:cNvPr id="35" name="Rectangle 34"/>
            <p:cNvSpPr/>
            <p:nvPr/>
          </p:nvSpPr>
          <p:spPr bwMode="auto">
            <a:xfrm>
              <a:off x="304800" y="1371600"/>
              <a:ext cx="1600200" cy="12954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Archive</a:t>
              </a:r>
            </a:p>
          </p:txBody>
        </p:sp>
        <p:sp>
          <p:nvSpPr>
            <p:cNvPr id="36" name="Isosceles Triangle 35"/>
            <p:cNvSpPr/>
            <p:nvPr/>
          </p:nvSpPr>
          <p:spPr bwMode="auto">
            <a:xfrm rot="10800000">
              <a:off x="304799" y="1371601"/>
              <a:ext cx="1600200" cy="647700"/>
            </a:xfrm>
            <a:prstGeom prst="triangl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sp>
        <p:nvSpPr>
          <p:cNvPr id="37" name="TextBox 36"/>
          <p:cNvSpPr txBox="1"/>
          <p:nvPr/>
        </p:nvSpPr>
        <p:spPr>
          <a:xfrm>
            <a:off x="3881841" y="3657600"/>
            <a:ext cx="4413709" cy="369332"/>
          </a:xfrm>
          <a:prstGeom prst="rect">
            <a:avLst/>
          </a:prstGeom>
          <a:noFill/>
        </p:spPr>
        <p:txBody>
          <a:bodyPr wrap="none" lIns="0" tIns="0" rIns="0" bIns="0" rtlCol="0">
            <a:spAutoFit/>
          </a:bodyPr>
          <a:lstStyle/>
          <a:p>
            <a:r>
              <a:rPr lang="en-US" sz="2400" i="1" dirty="0" smtClean="0">
                <a:gradFill>
                  <a:gsLst>
                    <a:gs pos="0">
                      <a:schemeClr val="tx1"/>
                    </a:gs>
                    <a:gs pos="86000">
                      <a:schemeClr val="tx1"/>
                    </a:gs>
                  </a:gsLst>
                  <a:lin ang="5400000" scaled="0"/>
                </a:gradFill>
              </a:rPr>
              <a:t>Cross-premises Rich Co-Existence</a:t>
            </a:r>
          </a:p>
        </p:txBody>
      </p:sp>
      <p:grpSp>
        <p:nvGrpSpPr>
          <p:cNvPr id="38" name="Group 37"/>
          <p:cNvGrpSpPr/>
          <p:nvPr/>
        </p:nvGrpSpPr>
        <p:grpSpPr>
          <a:xfrm>
            <a:off x="3656648" y="4583669"/>
            <a:ext cx="1015737" cy="628649"/>
            <a:chOff x="304799" y="1371600"/>
            <a:chExt cx="1600201" cy="1295400"/>
          </a:xfrm>
        </p:grpSpPr>
        <p:sp>
          <p:nvSpPr>
            <p:cNvPr id="39" name="Rectangle 38"/>
            <p:cNvSpPr/>
            <p:nvPr/>
          </p:nvSpPr>
          <p:spPr bwMode="auto">
            <a:xfrm>
              <a:off x="304800" y="1371600"/>
              <a:ext cx="1600200" cy="12954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Primary</a:t>
              </a:r>
            </a:p>
          </p:txBody>
        </p:sp>
        <p:sp>
          <p:nvSpPr>
            <p:cNvPr id="40" name="Isosceles Triangle 39"/>
            <p:cNvSpPr/>
            <p:nvPr/>
          </p:nvSpPr>
          <p:spPr bwMode="auto">
            <a:xfrm rot="10800000">
              <a:off x="304799" y="1371601"/>
              <a:ext cx="1600200" cy="647700"/>
            </a:xfrm>
            <a:prstGeom prst="triangl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grpSp>
        <p:nvGrpSpPr>
          <p:cNvPr id="41" name="Group 40"/>
          <p:cNvGrpSpPr/>
          <p:nvPr/>
        </p:nvGrpSpPr>
        <p:grpSpPr>
          <a:xfrm>
            <a:off x="4570809" y="4881062"/>
            <a:ext cx="1015737" cy="628649"/>
            <a:chOff x="304799" y="1371600"/>
            <a:chExt cx="1600201" cy="1295400"/>
          </a:xfrm>
        </p:grpSpPr>
        <p:sp>
          <p:nvSpPr>
            <p:cNvPr id="42" name="Rectangle 41"/>
            <p:cNvSpPr/>
            <p:nvPr/>
          </p:nvSpPr>
          <p:spPr bwMode="auto">
            <a:xfrm>
              <a:off x="304800" y="1371600"/>
              <a:ext cx="1600200" cy="12954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a:p>
              <a:pPr algn="ctr" defTabSz="914099" fontAlgn="base">
                <a:spcBef>
                  <a:spcPct val="0"/>
                </a:spcBef>
                <a:spcAft>
                  <a:spcPct val="0"/>
                </a:spcAft>
              </a:pPr>
              <a:r>
                <a:rPr lang="en-US" sz="1400" dirty="0" smtClean="0">
                  <a:gradFill>
                    <a:gsLst>
                      <a:gs pos="0">
                        <a:srgbClr val="FFFFFF"/>
                      </a:gs>
                      <a:gs pos="100000">
                        <a:srgbClr val="FFFFFF"/>
                      </a:gs>
                    </a:gsLst>
                    <a:lin ang="5400000" scaled="0"/>
                  </a:gradFill>
                </a:rPr>
                <a:t>Archive</a:t>
              </a:r>
            </a:p>
          </p:txBody>
        </p:sp>
        <p:sp>
          <p:nvSpPr>
            <p:cNvPr id="43" name="Isosceles Triangle 42"/>
            <p:cNvSpPr/>
            <p:nvPr/>
          </p:nvSpPr>
          <p:spPr bwMode="auto">
            <a:xfrm rot="10800000">
              <a:off x="304799" y="1371601"/>
              <a:ext cx="1600200" cy="647700"/>
            </a:xfrm>
            <a:prstGeom prst="triangl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gradFill>
                  <a:gsLst>
                    <a:gs pos="0">
                      <a:srgbClr val="FFFFFF"/>
                    </a:gs>
                    <a:gs pos="100000">
                      <a:srgbClr val="FFFFFF"/>
                    </a:gs>
                  </a:gsLst>
                  <a:lin ang="5400000" scaled="0"/>
                </a:gradFill>
              </a:endParaRPr>
            </a:p>
          </p:txBody>
        </p:sp>
      </p:grpSp>
      <p:sp>
        <p:nvSpPr>
          <p:cNvPr id="44" name="Rectangle 43"/>
          <p:cNvSpPr/>
          <p:nvPr/>
        </p:nvSpPr>
        <p:spPr bwMode="auto">
          <a:xfrm>
            <a:off x="914162" y="2817886"/>
            <a:ext cx="1422030" cy="230114"/>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b="1" i="1" dirty="0" smtClean="0">
                <a:solidFill>
                  <a:schemeClr val="bg1"/>
                </a:solidFill>
              </a:rPr>
              <a:t>On-Premises</a:t>
            </a:r>
            <a:endParaRPr lang="en-US" b="1" i="1" dirty="0" smtClean="0">
              <a:solidFill>
                <a:schemeClr val="bg1"/>
              </a:solidFill>
            </a:endParaRPr>
          </a:p>
        </p:txBody>
      </p:sp>
      <p:sp>
        <p:nvSpPr>
          <p:cNvPr id="47" name="Rectangle 46"/>
          <p:cNvSpPr/>
          <p:nvPr/>
        </p:nvSpPr>
        <p:spPr bwMode="auto">
          <a:xfrm>
            <a:off x="3682041" y="2732419"/>
            <a:ext cx="1066521" cy="184666"/>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i="1" dirty="0" smtClean="0">
                <a:solidFill>
                  <a:schemeClr val="bg1"/>
                </a:solidFill>
              </a:rPr>
              <a:t>Cloud</a:t>
            </a:r>
            <a:endParaRPr lang="en-US" sz="2000" b="1" i="1" dirty="0" smtClean="0">
              <a:solidFill>
                <a:schemeClr val="bg1"/>
              </a:solidFill>
            </a:endParaRPr>
          </a:p>
        </p:txBody>
      </p:sp>
      <p:sp>
        <p:nvSpPr>
          <p:cNvPr id="48" name="Rectangle 47"/>
          <p:cNvSpPr/>
          <p:nvPr/>
        </p:nvSpPr>
        <p:spPr bwMode="auto">
          <a:xfrm>
            <a:off x="9446340" y="3144746"/>
            <a:ext cx="1066521" cy="184666"/>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i="1" dirty="0" smtClean="0">
                <a:solidFill>
                  <a:schemeClr val="bg1"/>
                </a:solidFill>
              </a:rPr>
              <a:t>Cloud</a:t>
            </a:r>
            <a:endParaRPr lang="en-US" sz="2000" b="1" i="1" dirty="0" smtClean="0">
              <a:solidFill>
                <a:schemeClr val="bg1"/>
              </a:solidFill>
            </a:endParaRPr>
          </a:p>
        </p:txBody>
      </p:sp>
      <p:sp>
        <p:nvSpPr>
          <p:cNvPr id="49" name="Rectangle 48"/>
          <p:cNvSpPr/>
          <p:nvPr/>
        </p:nvSpPr>
        <p:spPr bwMode="auto">
          <a:xfrm>
            <a:off x="6989735" y="5638800"/>
            <a:ext cx="1066521" cy="184666"/>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i="1" dirty="0" smtClean="0">
                <a:solidFill>
                  <a:schemeClr val="bg1"/>
                </a:solidFill>
              </a:rPr>
              <a:t>Cloud</a:t>
            </a:r>
            <a:endParaRPr lang="en-US" sz="2000" b="1" i="1" dirty="0" smtClean="0">
              <a:solidFill>
                <a:schemeClr val="bg1"/>
              </a:solidFill>
            </a:endParaRPr>
          </a:p>
        </p:txBody>
      </p:sp>
      <p:sp>
        <p:nvSpPr>
          <p:cNvPr id="3" name="TextBox 2"/>
          <p:cNvSpPr txBox="1"/>
          <p:nvPr/>
        </p:nvSpPr>
        <p:spPr>
          <a:xfrm>
            <a:off x="101574" y="6245424"/>
            <a:ext cx="6895093" cy="307777"/>
          </a:xfrm>
          <a:prstGeom prst="rect">
            <a:avLst/>
          </a:prstGeom>
          <a:noFill/>
        </p:spPr>
        <p:txBody>
          <a:bodyPr wrap="none" lIns="0" tIns="0" rIns="0" bIns="0" rtlCol="0">
            <a:spAutoFit/>
          </a:bodyPr>
          <a:lstStyle/>
          <a:p>
            <a:r>
              <a:rPr lang="en-US" sz="2000" i="1" dirty="0">
                <a:gradFill>
                  <a:gsLst>
                    <a:gs pos="0">
                      <a:schemeClr val="tx1"/>
                    </a:gs>
                    <a:gs pos="86000">
                      <a:schemeClr val="tx1"/>
                    </a:gs>
                  </a:gsLst>
                  <a:lin ang="5400000" scaled="0"/>
                </a:gradFill>
              </a:rPr>
              <a:t>*</a:t>
            </a:r>
            <a:r>
              <a:rPr lang="en-US" sz="2000" i="1" dirty="0" smtClean="0">
                <a:gradFill>
                  <a:gsLst>
                    <a:gs pos="0">
                      <a:schemeClr val="tx1"/>
                    </a:gs>
                    <a:gs pos="86000">
                      <a:schemeClr val="tx1"/>
                    </a:gs>
                  </a:gsLst>
                  <a:lin ang="5400000" scaled="0"/>
                </a:gradFill>
              </a:rPr>
              <a:t>All these deployment scenarios requires E14 SP1 On-Premises</a:t>
            </a:r>
          </a:p>
        </p:txBody>
      </p:sp>
      <p:sp>
        <p:nvSpPr>
          <p:cNvPr id="50" name="Rectangle 49"/>
          <p:cNvSpPr/>
          <p:nvPr/>
        </p:nvSpPr>
        <p:spPr bwMode="auto">
          <a:xfrm>
            <a:off x="6754640" y="2667000"/>
            <a:ext cx="1422030" cy="230114"/>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b="1" i="1" dirty="0" smtClean="0">
                <a:solidFill>
                  <a:schemeClr val="bg1"/>
                </a:solidFill>
              </a:rPr>
              <a:t>On-Premises</a:t>
            </a:r>
            <a:endParaRPr lang="en-US" b="1" i="1" dirty="0" smtClean="0">
              <a:solidFill>
                <a:schemeClr val="bg1"/>
              </a:solidFill>
            </a:endParaRPr>
          </a:p>
        </p:txBody>
      </p:sp>
      <p:sp>
        <p:nvSpPr>
          <p:cNvPr id="51" name="Rectangle 50"/>
          <p:cNvSpPr/>
          <p:nvPr/>
        </p:nvSpPr>
        <p:spPr bwMode="auto">
          <a:xfrm>
            <a:off x="3909284" y="5637286"/>
            <a:ext cx="1422030" cy="230114"/>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b="1" i="1" dirty="0" smtClean="0">
                <a:solidFill>
                  <a:schemeClr val="bg1"/>
                </a:solidFill>
              </a:rPr>
              <a:t>On-Premises</a:t>
            </a:r>
            <a:endParaRPr lang="en-US" b="1" i="1" dirty="0" smtClean="0">
              <a:solidFill>
                <a:schemeClr val="bg1"/>
              </a:solidFill>
            </a:endParaRPr>
          </a:p>
        </p:txBody>
      </p:sp>
    </p:spTree>
    <p:extLst>
      <p:ext uri="{BB962C8B-B14F-4D97-AF65-F5344CB8AC3E}">
        <p14:creationId xmlns:p14="http://schemas.microsoft.com/office/powerpoint/2010/main" val="2195640562"/>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322905"/>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431018633"/>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Personal Archive</a:t>
            </a:r>
            <a:endParaRPr lang="en-US" dirty="0" smtClean="0"/>
          </a:p>
        </p:txBody>
      </p:sp>
      <p:sp>
        <p:nvSpPr>
          <p:cNvPr id="6" name="Subtitle 5"/>
          <p:cNvSpPr>
            <a:spLocks noGrp="1"/>
          </p:cNvSpPr>
          <p:nvPr>
            <p:ph type="body" idx="1"/>
          </p:nvPr>
        </p:nvSpPr>
        <p:spPr/>
        <p:txBody>
          <a:bodyPr/>
          <a:lstStyle/>
          <a:p>
            <a:r>
              <a:rPr lang="en-US" smtClean="0"/>
              <a:t>IW and IT Pro Experience</a:t>
            </a:r>
            <a:endParaRPr lang="en-US" dirty="0"/>
          </a:p>
        </p:txBody>
      </p:sp>
    </p:spTree>
    <p:extLst>
      <p:ext uri="{BB962C8B-B14F-4D97-AF65-F5344CB8AC3E}">
        <p14:creationId xmlns:p14="http://schemas.microsoft.com/office/powerpoint/2010/main" val="1013232540"/>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mtClean="0"/>
              <a:t>Personal Archive: Overview</a:t>
            </a:r>
            <a:endParaRPr lang="en-US" dirty="0" smtClean="0"/>
          </a:p>
        </p:txBody>
      </p:sp>
      <p:sp>
        <p:nvSpPr>
          <p:cNvPr id="3" name="Text Placeholder 2"/>
          <p:cNvSpPr>
            <a:spLocks noGrp="1"/>
          </p:cNvSpPr>
          <p:nvPr>
            <p:ph type="body" sz="quarter" idx="10"/>
          </p:nvPr>
        </p:nvSpPr>
        <p:spPr>
          <a:xfrm>
            <a:off x="519112" y="1447799"/>
            <a:ext cx="11149013" cy="4850559"/>
          </a:xfrm>
        </p:spPr>
        <p:txBody>
          <a:bodyPr/>
          <a:lstStyle/>
          <a:p>
            <a:r>
              <a:rPr lang="en-US" sz="2800" dirty="0"/>
              <a:t>End User</a:t>
            </a:r>
          </a:p>
          <a:p>
            <a:pPr lvl="1"/>
            <a:r>
              <a:rPr lang="en-US" sz="2400" dirty="0"/>
              <a:t>Builds on and improves the PST experience</a:t>
            </a:r>
          </a:p>
          <a:p>
            <a:pPr lvl="1"/>
            <a:r>
              <a:rPr lang="en-US" sz="2400" dirty="0"/>
              <a:t>Seamless end-user workflow for accessing, searching, operating on mail items in archive</a:t>
            </a:r>
          </a:p>
          <a:p>
            <a:pPr lvl="1"/>
            <a:r>
              <a:rPr lang="en-US" sz="2400" dirty="0"/>
              <a:t>Archive mailbox access is online only.</a:t>
            </a:r>
          </a:p>
          <a:p>
            <a:pPr lvl="1"/>
            <a:r>
              <a:rPr lang="en-US" sz="2400" dirty="0"/>
              <a:t>May use policy to automate moving items to archive based on age.</a:t>
            </a:r>
          </a:p>
          <a:p>
            <a:pPr lvl="1"/>
            <a:r>
              <a:rPr lang="en-US" sz="2400" dirty="0"/>
              <a:t>On-Premises vs. Cloud is transparent to the user.</a:t>
            </a:r>
          </a:p>
          <a:p>
            <a:r>
              <a:rPr lang="en-US" sz="2800" dirty="0"/>
              <a:t>IT Pro </a:t>
            </a:r>
          </a:p>
          <a:p>
            <a:pPr lvl="1"/>
            <a:r>
              <a:rPr lang="en-US" sz="2400" dirty="0"/>
              <a:t>Builds on mailbox, so same management experience as primary</a:t>
            </a:r>
          </a:p>
          <a:p>
            <a:pPr lvl="1"/>
            <a:r>
              <a:rPr lang="en-US" sz="2400" dirty="0"/>
              <a:t>Archive always associated with a user who has a primary mailbox</a:t>
            </a:r>
          </a:p>
          <a:p>
            <a:pPr lvl="1"/>
            <a:r>
              <a:rPr lang="en-US" sz="2400" dirty="0"/>
              <a:t>At most one archive per user</a:t>
            </a:r>
          </a:p>
          <a:p>
            <a:pPr lvl="1"/>
            <a:r>
              <a:rPr lang="en-US" sz="2400" dirty="0"/>
              <a:t>Similar management experience across On-Premises and </a:t>
            </a:r>
            <a:r>
              <a:rPr lang="en-US" sz="2400" dirty="0" smtClean="0"/>
              <a:t>Cloud</a:t>
            </a:r>
            <a:endParaRPr lang="en-US" dirty="0"/>
          </a:p>
        </p:txBody>
      </p:sp>
    </p:spTree>
    <p:extLst>
      <p:ext uri="{BB962C8B-B14F-4D97-AF65-F5344CB8AC3E}">
        <p14:creationId xmlns:p14="http://schemas.microsoft.com/office/powerpoint/2010/main" val="418611822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Configure and Access Archive</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9921017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Archive : Support for Tiered Storage</a:t>
            </a:r>
            <a:endParaRPr lang="en-US" dirty="0"/>
          </a:p>
        </p:txBody>
      </p:sp>
      <p:sp>
        <p:nvSpPr>
          <p:cNvPr id="12" name="Text Placeholder 11"/>
          <p:cNvSpPr>
            <a:spLocks noGrp="1"/>
          </p:cNvSpPr>
          <p:nvPr>
            <p:ph type="body" sz="quarter" idx="10"/>
          </p:nvPr>
        </p:nvSpPr>
        <p:spPr/>
        <p:txBody>
          <a:bodyPr/>
          <a:lstStyle/>
          <a:p>
            <a:endParaRPr lang="en-US"/>
          </a:p>
        </p:txBody>
      </p:sp>
      <p:pic>
        <p:nvPicPr>
          <p:cNvPr id="4" name="Picture 2" descr="C:\Users\ianhamer\Desktop\Screenshots\EMC Archive Properties.png"/>
          <p:cNvPicPr>
            <a:picLocks noChangeAspect="1" noChangeArrowheads="1"/>
          </p:cNvPicPr>
          <p:nvPr/>
        </p:nvPicPr>
        <p:blipFill rotWithShape="1">
          <a:blip r:embed="rId3">
            <a:extLst>
              <a:ext uri="{28A0092B-C50C-407E-A947-70E740481C1C}">
                <a14:useLocalDpi xmlns:a14="http://schemas.microsoft.com/office/drawing/2010/main" val="0"/>
              </a:ext>
            </a:extLst>
          </a:blip>
          <a:srcRect l="30122" t="14595" r="27807" b="12800"/>
          <a:stretch/>
        </p:blipFill>
        <p:spPr bwMode="auto">
          <a:xfrm>
            <a:off x="484094" y="977153"/>
            <a:ext cx="4114800" cy="502023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6094413" y="1456592"/>
            <a:ext cx="5891263" cy="5172808"/>
          </a:xfrm>
          <a:prstGeom prst="rect">
            <a:avLst/>
          </a:prstGeom>
        </p:spPr>
        <p:txBody>
          <a:bodyPr>
            <a:noAutofit/>
          </a:bodyPr>
          <a:lstStyle>
            <a:lvl1pPr marL="460375" indent="-460375" algn="l" defTabSz="914363" rtl="0" eaLnBrk="1" latinLnBrk="0" hangingPunct="1">
              <a:lnSpc>
                <a:spcPct val="90000"/>
              </a:lnSpc>
              <a:spcBef>
                <a:spcPct val="20000"/>
              </a:spcBef>
              <a:buSzPct val="85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90000"/>
              <a:buBlip>
                <a:blip r:embed="rId5"/>
              </a:buBlip>
            </a:pPr>
            <a:r>
              <a:rPr lang="en-US" sz="2000" dirty="0"/>
              <a:t>Primary &amp; archive can be on same or different databases</a:t>
            </a:r>
          </a:p>
          <a:p>
            <a:pPr lvl="1">
              <a:buSzPct val="90000"/>
              <a:buBlip>
                <a:blip r:embed="rId5"/>
              </a:buBlip>
            </a:pPr>
            <a:r>
              <a:rPr lang="en-US" sz="2000" dirty="0"/>
              <a:t>Supports both homogenous and differentiated storage models</a:t>
            </a:r>
          </a:p>
          <a:p>
            <a:pPr lvl="1">
              <a:buSzPct val="90000"/>
              <a:buBlip>
                <a:blip r:embed="rId5"/>
              </a:buBlip>
            </a:pPr>
            <a:r>
              <a:rPr lang="en-US" sz="2000" dirty="0"/>
              <a:t>Exchange Online betting on homogenous storage model in the datacenter</a:t>
            </a:r>
          </a:p>
          <a:p>
            <a:pPr>
              <a:buSzPct val="90000"/>
              <a:buBlip>
                <a:blip r:embed="rId5"/>
              </a:buBlip>
            </a:pPr>
            <a:r>
              <a:rPr lang="en-US" sz="2000" dirty="0"/>
              <a:t>Allows for different storage hardware DAGs, RPOs, RTOs for primary vs. archive</a:t>
            </a:r>
          </a:p>
          <a:p>
            <a:pPr>
              <a:buSzPct val="90000"/>
              <a:buBlip>
                <a:blip r:embed="rId5"/>
              </a:buBlip>
            </a:pPr>
            <a:r>
              <a:rPr lang="en-US" sz="2000" dirty="0"/>
              <a:t>Archive may be located remotely in Exchange Online.</a:t>
            </a:r>
          </a:p>
          <a:p>
            <a:pPr>
              <a:buSzPct val="90000"/>
              <a:buBlip>
                <a:blip r:embed="rId5"/>
              </a:buBlip>
            </a:pPr>
            <a:r>
              <a:rPr lang="en-US" sz="2000" dirty="0"/>
              <a:t>Storage </a:t>
            </a:r>
          </a:p>
          <a:p>
            <a:pPr lvl="1">
              <a:buSzPct val="90000"/>
              <a:buBlip>
                <a:blip r:embed="rId5"/>
              </a:buBlip>
            </a:pPr>
            <a:r>
              <a:rPr lang="en-US" sz="2000" dirty="0"/>
              <a:t>Archive mailbox is cold data</a:t>
            </a:r>
          </a:p>
          <a:p>
            <a:pPr lvl="1">
              <a:buSzPct val="90000"/>
              <a:buBlip>
                <a:blip r:embed="rId5"/>
              </a:buBlip>
            </a:pPr>
            <a:r>
              <a:rPr lang="en-US" sz="2000" dirty="0"/>
              <a:t>Primary is recent “hot” data.</a:t>
            </a:r>
          </a:p>
          <a:p>
            <a:pPr lvl="2">
              <a:buSzPct val="90000"/>
              <a:buBlip>
                <a:blip r:embed="rId5"/>
              </a:buBlip>
            </a:pPr>
            <a:r>
              <a:rPr lang="en-US" sz="2000" dirty="0"/>
              <a:t>Guidance: provide enough primary mailbox storage to hold ~ 2 years of data</a:t>
            </a:r>
          </a:p>
          <a:p>
            <a:pPr lvl="1">
              <a:buSzPct val="90000"/>
              <a:buBlip>
                <a:blip r:embed="rId5"/>
              </a:buBlip>
            </a:pPr>
            <a:endParaRPr lang="en-US" sz="2000" dirty="0"/>
          </a:p>
        </p:txBody>
      </p:sp>
      <p:sp>
        <p:nvSpPr>
          <p:cNvPr id="6" name="Rounded Rectangle 5"/>
          <p:cNvSpPr/>
          <p:nvPr/>
        </p:nvSpPr>
        <p:spPr>
          <a:xfrm>
            <a:off x="657952" y="2810865"/>
            <a:ext cx="1711256" cy="422329"/>
          </a:xfrm>
          <a:prstGeom prst="roundRect">
            <a:avLst>
              <a:gd name="adj" fmla="val 932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C:\Users\ianhamer\Desktop\Screenshots\EMC_Archive_Move.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053919" y="3291309"/>
            <a:ext cx="4929171" cy="32222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ounded Rectangle 7"/>
          <p:cNvSpPr/>
          <p:nvPr/>
        </p:nvSpPr>
        <p:spPr>
          <a:xfrm flipV="1">
            <a:off x="2336192" y="5533419"/>
            <a:ext cx="1726750" cy="533400"/>
          </a:xfrm>
          <a:prstGeom prst="roundRect">
            <a:avLst>
              <a:gd name="adj" fmla="val 504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6" idx="2"/>
            <a:endCxn id="8" idx="2"/>
          </p:cNvCxnSpPr>
          <p:nvPr/>
        </p:nvCxnSpPr>
        <p:spPr>
          <a:xfrm>
            <a:off x="1513581" y="3233191"/>
            <a:ext cx="1685986" cy="2300228"/>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 name="Explosion 1 9"/>
          <p:cNvSpPr/>
          <p:nvPr/>
        </p:nvSpPr>
        <p:spPr bwMode="auto">
          <a:xfrm>
            <a:off x="8609012" y="0"/>
            <a:ext cx="1523603" cy="609600"/>
          </a:xfrm>
          <a:prstGeom prst="irregularSeal1">
            <a:avLst/>
          </a:prstGeom>
          <a:gradFill>
            <a:gsLst>
              <a:gs pos="0">
                <a:srgbClr val="FFFF00"/>
              </a:gs>
              <a:gs pos="60000">
                <a:srgbClr val="FFFF00"/>
              </a:gs>
              <a:gs pos="100000">
                <a:srgbClr val="FFFF00"/>
              </a:gs>
            </a:gsLst>
          </a:gradFill>
          <a:ln>
            <a:solidFill>
              <a:srgbClr val="FFFF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rPr>
              <a:t>SP1</a:t>
            </a:r>
          </a:p>
        </p:txBody>
      </p:sp>
    </p:spTree>
    <p:extLst>
      <p:ext uri="{BB962C8B-B14F-4D97-AF65-F5344CB8AC3E}">
        <p14:creationId xmlns:p14="http://schemas.microsoft.com/office/powerpoint/2010/main" val="685046774"/>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37.6|1.5|35.7"/>
</p:tagLst>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 Ed 2011</Template>
  <TotalTime>1750</TotalTime>
  <Words>3690</Words>
  <Application>Microsoft Office PowerPoint</Application>
  <PresentationFormat>Custom</PresentationFormat>
  <Paragraphs>486</Paragraphs>
  <Slides>53</Slides>
  <Notes>45</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TENA11_BreakoutSession_Template_16x9_Final_05132011</vt:lpstr>
      <vt:lpstr>White with Consolas font for code slides</vt:lpstr>
      <vt:lpstr>Archiving and Discovery in Microsoft Exchange 2010 SP1 and  Exchange Online</vt:lpstr>
      <vt:lpstr>Archiving and Compliance</vt:lpstr>
      <vt:lpstr>Archiving and Compliance  Roadmap</vt:lpstr>
      <vt:lpstr>Archive &amp; Discovery in Exchange 2010 SP1</vt:lpstr>
      <vt:lpstr>Archive: Office 365 Deployment Scenarios </vt:lpstr>
      <vt:lpstr>Personal Archive</vt:lpstr>
      <vt:lpstr>Personal Archive: Overview</vt:lpstr>
      <vt:lpstr>Configure and Access Archive</vt:lpstr>
      <vt:lpstr>Archive : Support for Tiered Storage</vt:lpstr>
      <vt:lpstr>Archives in Office 365</vt:lpstr>
      <vt:lpstr>Archive Provisioning Experience in Office 365</vt:lpstr>
      <vt:lpstr>Remote Archive Client Access</vt:lpstr>
      <vt:lpstr>PST Ingestion &amp; Export</vt:lpstr>
      <vt:lpstr>Preserve: Move and DELETE Policy</vt:lpstr>
      <vt:lpstr>Preserve: Message Retention</vt:lpstr>
      <vt:lpstr>Preserve: Move and Delete Concepts</vt:lpstr>
      <vt:lpstr>Deploying Message Retention Policy </vt:lpstr>
      <vt:lpstr>Message Retention V. Managed Folders</vt:lpstr>
      <vt:lpstr>Talk about policy precedence</vt:lpstr>
      <vt:lpstr>MRM Mailbox Assistant</vt:lpstr>
      <vt:lpstr>Preserve: Migrating Policy to Cloud</vt:lpstr>
      <vt:lpstr>Preserve: Hold Policy</vt:lpstr>
      <vt:lpstr>Preserve: Legal Hold Overview</vt:lpstr>
      <vt:lpstr>Preserve: Legal Hold Configuration</vt:lpstr>
      <vt:lpstr>Legal Hold ECP Config in SP1</vt:lpstr>
      <vt:lpstr>Preserve: Hold Policy IW Experience</vt:lpstr>
      <vt:lpstr>Single Item Recovery &amp; Fixed Retention</vt:lpstr>
      <vt:lpstr>Single Item Recovery &amp; Fixed Retention </vt:lpstr>
      <vt:lpstr>Preserve: 2010 Hold Message Flow Hold Period of 10 years</vt:lpstr>
      <vt:lpstr>Discover: Multi-Mailbox Search</vt:lpstr>
      <vt:lpstr>Discover: Multi-Mailbox Search </vt:lpstr>
      <vt:lpstr>Multi-Mailbox Search  Simple, role-based GUI</vt:lpstr>
      <vt:lpstr>Multi-Mailbox Search Additional eDiscovery features</vt:lpstr>
      <vt:lpstr>SP1: Multi-Mailbox Search</vt:lpstr>
      <vt:lpstr>Improved Workflow in SP1</vt:lpstr>
      <vt:lpstr>Discover: On-Premises Vs.  Cloud Discovery Search </vt:lpstr>
      <vt:lpstr>Auditing &amp; Reporting</vt:lpstr>
      <vt:lpstr>Auditing</vt:lpstr>
      <vt:lpstr>Audit: Configuration Audit</vt:lpstr>
      <vt:lpstr>Audit: Mailbox Audit</vt:lpstr>
      <vt:lpstr>Audit: Reports in ECP UI</vt:lpstr>
      <vt:lpstr>Audit: Litigation Hold report</vt:lpstr>
      <vt:lpstr>Audit: Role Group change</vt:lpstr>
      <vt:lpstr>Audit: Non Owner access</vt:lpstr>
      <vt:lpstr>Audit Export: Mailbox access</vt:lpstr>
      <vt:lpstr>Audit Export: Configuration</vt:lpstr>
      <vt:lpstr>Configuration Auditing </vt:lpstr>
      <vt:lpstr>Related Content</vt:lpstr>
      <vt:lpstr>Resources</vt:lpstr>
      <vt:lpstr>PowerPoint Presentation</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EXL302: Archiving and Discovery in Microsoft Exchange 2010 SP1 and Exchange Online (Repeats on 5/18 at 5:00pm)</dc:title>
  <dc:subject>Microsoft TechEd North America 2011</dc:subject>
  <dc:creator>Krish Sundaresan</dc:creator>
  <dc:description>Template: Jordan Cayabyab
Formatting: John Lee, Silver Fox Productions
Event Date: May 16-19, 2011
Event Location: Atlanta
Audience Type:</dc:description>
  <cp:lastModifiedBy>Shows</cp:lastModifiedBy>
  <cp:revision>184</cp:revision>
  <cp:lastPrinted>2010-05-11T05:02:34Z</cp:lastPrinted>
  <dcterms:created xsi:type="dcterms:W3CDTF">2011-04-14T23:33:00Z</dcterms:created>
  <dcterms:modified xsi:type="dcterms:W3CDTF">2011-05-18T16:36:50Z</dcterms:modified>
</cp:coreProperties>
</file>