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42" r:id="rId1"/>
    <p:sldMasterId id="2147483762" r:id="rId2"/>
  </p:sldMasterIdLst>
  <p:notesMasterIdLst>
    <p:notesMasterId r:id="rId83"/>
  </p:notesMasterIdLst>
  <p:handoutMasterIdLst>
    <p:handoutMasterId r:id="rId84"/>
  </p:handoutMasterIdLst>
  <p:sldIdLst>
    <p:sldId id="322" r:id="rId3"/>
    <p:sldId id="435" r:id="rId4"/>
    <p:sldId id="344" r:id="rId5"/>
    <p:sldId id="353" r:id="rId6"/>
    <p:sldId id="458" r:id="rId7"/>
    <p:sldId id="377" r:id="rId8"/>
    <p:sldId id="355" r:id="rId9"/>
    <p:sldId id="433" r:id="rId10"/>
    <p:sldId id="354" r:id="rId11"/>
    <p:sldId id="444" r:id="rId12"/>
    <p:sldId id="345" r:id="rId13"/>
    <p:sldId id="445" r:id="rId14"/>
    <p:sldId id="347" r:id="rId15"/>
    <p:sldId id="446" r:id="rId16"/>
    <p:sldId id="398" r:id="rId17"/>
    <p:sldId id="374" r:id="rId18"/>
    <p:sldId id="375" r:id="rId19"/>
    <p:sldId id="455" r:id="rId20"/>
    <p:sldId id="454" r:id="rId21"/>
    <p:sldId id="456" r:id="rId22"/>
    <p:sldId id="439" r:id="rId23"/>
    <p:sldId id="363" r:id="rId24"/>
    <p:sldId id="364" r:id="rId25"/>
    <p:sldId id="472" r:id="rId26"/>
    <p:sldId id="365" r:id="rId27"/>
    <p:sldId id="463" r:id="rId28"/>
    <p:sldId id="467" r:id="rId29"/>
    <p:sldId id="432" r:id="rId30"/>
    <p:sldId id="357" r:id="rId31"/>
    <p:sldId id="466" r:id="rId32"/>
    <p:sldId id="399" r:id="rId33"/>
    <p:sldId id="368" r:id="rId34"/>
    <p:sldId id="367" r:id="rId35"/>
    <p:sldId id="473" r:id="rId36"/>
    <p:sldId id="470" r:id="rId37"/>
    <p:sldId id="471" r:id="rId38"/>
    <p:sldId id="369" r:id="rId39"/>
    <p:sldId id="431" r:id="rId40"/>
    <p:sldId id="401" r:id="rId41"/>
    <p:sldId id="403" r:id="rId42"/>
    <p:sldId id="427" r:id="rId43"/>
    <p:sldId id="394" r:id="rId44"/>
    <p:sldId id="396" r:id="rId45"/>
    <p:sldId id="395" r:id="rId46"/>
    <p:sldId id="421" r:id="rId47"/>
    <p:sldId id="358" r:id="rId48"/>
    <p:sldId id="425" r:id="rId49"/>
    <p:sldId id="373" r:id="rId50"/>
    <p:sldId id="343" r:id="rId51"/>
    <p:sldId id="386" r:id="rId52"/>
    <p:sldId id="437" r:id="rId53"/>
    <p:sldId id="465" r:id="rId54"/>
    <p:sldId id="384" r:id="rId55"/>
    <p:sldId id="407" r:id="rId56"/>
    <p:sldId id="449" r:id="rId57"/>
    <p:sldId id="450" r:id="rId58"/>
    <p:sldId id="448" r:id="rId59"/>
    <p:sldId id="451" r:id="rId60"/>
    <p:sldId id="452" r:id="rId61"/>
    <p:sldId id="405" r:id="rId62"/>
    <p:sldId id="385" r:id="rId63"/>
    <p:sldId id="404" r:id="rId64"/>
    <p:sldId id="406" r:id="rId65"/>
    <p:sldId id="423" r:id="rId66"/>
    <p:sldId id="388" r:id="rId67"/>
    <p:sldId id="389" r:id="rId68"/>
    <p:sldId id="390" r:id="rId69"/>
    <p:sldId id="391" r:id="rId70"/>
    <p:sldId id="393" r:id="rId71"/>
    <p:sldId id="417" r:id="rId72"/>
    <p:sldId id="418" r:id="rId73"/>
    <p:sldId id="419" r:id="rId74"/>
    <p:sldId id="420" r:id="rId75"/>
    <p:sldId id="443" r:id="rId76"/>
    <p:sldId id="474" r:id="rId77"/>
    <p:sldId id="479" r:id="rId78"/>
    <p:sldId id="480" r:id="rId79"/>
    <p:sldId id="481" r:id="rId80"/>
    <p:sldId id="478" r:id="rId81"/>
    <p:sldId id="319" r:id="rId8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A8E2B9-1AC2-4318-BC47-761D246F4A95}">
          <p14:sldIdLst>
            <p14:sldId id="322"/>
            <p14:sldId id="435"/>
            <p14:sldId id="344"/>
            <p14:sldId id="353"/>
            <p14:sldId id="458"/>
            <p14:sldId id="377"/>
            <p14:sldId id="355"/>
            <p14:sldId id="433"/>
            <p14:sldId id="354"/>
            <p14:sldId id="444"/>
            <p14:sldId id="345"/>
            <p14:sldId id="445"/>
            <p14:sldId id="347"/>
            <p14:sldId id="446"/>
            <p14:sldId id="398"/>
            <p14:sldId id="374"/>
            <p14:sldId id="375"/>
            <p14:sldId id="455"/>
            <p14:sldId id="454"/>
            <p14:sldId id="456"/>
            <p14:sldId id="439"/>
            <p14:sldId id="363"/>
            <p14:sldId id="364"/>
            <p14:sldId id="472"/>
            <p14:sldId id="365"/>
            <p14:sldId id="463"/>
            <p14:sldId id="467"/>
            <p14:sldId id="432"/>
            <p14:sldId id="357"/>
            <p14:sldId id="466"/>
            <p14:sldId id="399"/>
            <p14:sldId id="368"/>
            <p14:sldId id="367"/>
            <p14:sldId id="473"/>
            <p14:sldId id="470"/>
            <p14:sldId id="471"/>
            <p14:sldId id="369"/>
            <p14:sldId id="431"/>
            <p14:sldId id="401"/>
            <p14:sldId id="403"/>
            <p14:sldId id="427"/>
            <p14:sldId id="394"/>
            <p14:sldId id="396"/>
            <p14:sldId id="395"/>
            <p14:sldId id="421"/>
            <p14:sldId id="358"/>
            <p14:sldId id="425"/>
            <p14:sldId id="373"/>
            <p14:sldId id="343"/>
            <p14:sldId id="386"/>
            <p14:sldId id="437"/>
            <p14:sldId id="465"/>
            <p14:sldId id="384"/>
            <p14:sldId id="407"/>
            <p14:sldId id="449"/>
            <p14:sldId id="450"/>
            <p14:sldId id="448"/>
            <p14:sldId id="451"/>
            <p14:sldId id="452"/>
            <p14:sldId id="405"/>
            <p14:sldId id="385"/>
            <p14:sldId id="404"/>
            <p14:sldId id="406"/>
            <p14:sldId id="423"/>
            <p14:sldId id="388"/>
            <p14:sldId id="389"/>
            <p14:sldId id="390"/>
            <p14:sldId id="391"/>
            <p14:sldId id="393"/>
            <p14:sldId id="417"/>
            <p14:sldId id="418"/>
            <p14:sldId id="419"/>
            <p14:sldId id="420"/>
            <p14:sldId id="443"/>
            <p14:sldId id="474"/>
            <p14:sldId id="479"/>
            <p14:sldId id="480"/>
            <p14:sldId id="481"/>
            <p14:sldId id="478"/>
            <p14:sldId id="319"/>
          </p14:sldIdLst>
        </p14:section>
        <p14:section name="Untitled Section" id="{37C6BC52-D5B3-410A-9B6C-A4FF7067945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9FF"/>
    <a:srgbClr val="006600"/>
    <a:srgbClr val="F60020"/>
    <a:srgbClr val="00C459"/>
    <a:srgbClr val="009900"/>
    <a:srgbClr val="0B1949"/>
    <a:srgbClr val="0B1951"/>
    <a:srgbClr val="111E51"/>
    <a:srgbClr val="171E49"/>
    <a:srgbClr val="1125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6341"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65" d="100"/>
          <a:sy n="65" d="100"/>
        </p:scale>
        <p:origin x="-356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TechEd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TechEd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119536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262584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09116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16</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17</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18</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19</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22</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23</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24</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25</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869417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730854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485587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32</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33</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34</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35</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37</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3836626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1752990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2970473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673091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3470745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49</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extLst>
      <p:ext uri="{BB962C8B-B14F-4D97-AF65-F5344CB8AC3E}">
        <p14:creationId xmlns:p14="http://schemas.microsoft.com/office/powerpoint/2010/main" val="221340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436808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51</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207CC-533A-4508-8941-7E18F78AA4A4}" type="slidenum">
              <a:rPr lang="en-US" smtClean="0"/>
              <a:pPr/>
              <a:t>52</a:t>
            </a:fld>
            <a:endParaRPr lang="en-US" dirty="0"/>
          </a:p>
        </p:txBody>
      </p:sp>
    </p:spTree>
    <p:extLst>
      <p:ext uri="{BB962C8B-B14F-4D97-AF65-F5344CB8AC3E}">
        <p14:creationId xmlns:p14="http://schemas.microsoft.com/office/powerpoint/2010/main" val="4103735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extLst>
      <p:ext uri="{BB962C8B-B14F-4D97-AF65-F5344CB8AC3E}">
        <p14:creationId xmlns:p14="http://schemas.microsoft.com/office/powerpoint/2010/main" val="4304635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sz="1200" dirty="0" smtClean="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74</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912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143981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22060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34260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848891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4421760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35172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0781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82960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9710483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5454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30501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1736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2815717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772379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969608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6539483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74923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461708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661478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702422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198887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960262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54097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32976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1170747"/>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2699807"/>
      </p:ext>
    </p:extLst>
  </p:cSld>
  <p:clrMap bg1="dk1" tx1="lt1" bg2="dk2" tx2="lt2" accent1="accent1" accent2="accent2" accent3="accent3" accent4="accent4" accent5="accent5" accent6="accent6" hlink="hlink" folHlink="folHlink"/>
  <p:sldLayoutIdLst>
    <p:sldLayoutId id="2147483763"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3.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hyperlink" Target="http://technet.microsoft.com/en-us/library/bb123889(EXCHG.80).aspx" TargetMode="External"/><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22.png"/><Relationship Id="rId5" Type="http://schemas.openxmlformats.org/officeDocument/2006/relationships/image" Target="../media/image33.png"/><Relationship Id="rId10" Type="http://schemas.openxmlformats.org/officeDocument/2006/relationships/image" Target="../media/image26.png"/><Relationship Id="rId4" Type="http://schemas.openxmlformats.org/officeDocument/2006/relationships/image" Target="../media/image32.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6.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5.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27.png"/><Relationship Id="rId4" Type="http://schemas.openxmlformats.org/officeDocument/2006/relationships/image" Target="../media/image37.jpe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4.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6.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47.jpeg"/><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6.png"/><Relationship Id="rId3" Type="http://schemas.openxmlformats.org/officeDocument/2006/relationships/image" Target="../media/image31.png"/><Relationship Id="rId7" Type="http://schemas.openxmlformats.org/officeDocument/2006/relationships/image" Target="../media/image51.png"/><Relationship Id="rId12"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23.png"/><Relationship Id="rId5" Type="http://schemas.openxmlformats.org/officeDocument/2006/relationships/image" Target="../media/image49.png"/><Relationship Id="rId15" Type="http://schemas.openxmlformats.org/officeDocument/2006/relationships/image" Target="../media/image27.png"/><Relationship Id="rId10" Type="http://schemas.openxmlformats.org/officeDocument/2006/relationships/image" Target="../media/image54.jpe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1.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55.png"/><Relationship Id="rId9"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56.wmf"/></Relationships>
</file>

<file path=ppt/slides/_rels/slide3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9.png"/><Relationship Id="rId7"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0.xml"/><Relationship Id="rId4" Type="http://schemas.openxmlformats.org/officeDocument/2006/relationships/image" Target="../media/image84.png"/></Relationships>
</file>

<file path=ppt/slides/_rels/slide5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3.xml"/><Relationship Id="rId5" Type="http://schemas.openxmlformats.org/officeDocument/2006/relationships/image" Target="../media/image95.png"/><Relationship Id="rId4" Type="http://schemas.openxmlformats.org/officeDocument/2006/relationships/image" Target="../media/image94.png"/></Relationships>
</file>

<file path=ppt/slides/_rels/slide6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107.png"/><Relationship Id="rId5" Type="http://schemas.openxmlformats.org/officeDocument/2006/relationships/hyperlink" Target="http://www.microsoft.com/learning" TargetMode="External"/><Relationship Id="rId10" Type="http://schemas.openxmlformats.org/officeDocument/2006/relationships/image" Target="../media/image106.emf"/><Relationship Id="rId4" Type="http://schemas.openxmlformats.org/officeDocument/2006/relationships/image" Target="../media/image103.png"/><Relationship Id="rId9" Type="http://schemas.openxmlformats.org/officeDocument/2006/relationships/image" Target="../media/image105.png"/><Relationship Id="rId14" Type="http://schemas.microsoft.com/office/2007/relationships/hdphoto" Target="../media/hdphoto1.wdp"/></Relationships>
</file>

<file path=ppt/slides/_rels/slide77.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s>
</file>

<file path=ppt/slides/_rels/slide78.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Microsoft Exchange Online in Microsoft Office 365: Simple Migration Live!</a:t>
            </a:r>
          </a:p>
        </p:txBody>
      </p:sp>
      <p:sp>
        <p:nvSpPr>
          <p:cNvPr id="3" name="Subtitle 2"/>
          <p:cNvSpPr>
            <a:spLocks noGrp="1"/>
          </p:cNvSpPr>
          <p:nvPr>
            <p:ph type="subTitle" idx="1"/>
          </p:nvPr>
        </p:nvSpPr>
        <p:spPr/>
        <p:txBody>
          <a:bodyPr/>
          <a:lstStyle/>
          <a:p>
            <a:r>
              <a:rPr lang="en-US" dirty="0" smtClean="0"/>
              <a:t>Ram Poornalingam</a:t>
            </a:r>
          </a:p>
          <a:p>
            <a:r>
              <a:rPr lang="en-US" dirty="0" smtClean="0"/>
              <a:t>Program Manager</a:t>
            </a:r>
          </a:p>
          <a:p>
            <a:r>
              <a:rPr lang="en-US" dirty="0" smtClean="0"/>
              <a:t>Microsoft Corporation</a:t>
            </a:r>
            <a:endParaRPr lang="en-US" dirty="0"/>
          </a:p>
        </p:txBody>
      </p:sp>
      <p:sp>
        <p:nvSpPr>
          <p:cNvPr id="4" name="Text Placeholder 3"/>
          <p:cNvSpPr>
            <a:spLocks noGrp="1"/>
          </p:cNvSpPr>
          <p:nvPr>
            <p:ph type="body" sz="quarter" idx="10"/>
          </p:nvPr>
        </p:nvSpPr>
        <p:spPr/>
        <p:txBody>
          <a:bodyPr/>
          <a:lstStyle/>
          <a:p>
            <a:r>
              <a:rPr lang="en-US" dirty="0" smtClean="0"/>
              <a:t>EXL310</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nvPr>
        </p:nvSpPr>
        <p:spPr/>
        <p:txBody>
          <a:bodyPr/>
          <a:lstStyle/>
          <a:p>
            <a:r>
              <a:rPr lang="en-US" dirty="0" smtClean="0"/>
              <a:t>Deployment Plan</a:t>
            </a:r>
            <a:br>
              <a:rPr lang="en-US" dirty="0" smtClean="0"/>
            </a:br>
            <a:r>
              <a:rPr lang="en-US" sz="3600" dirty="0" smtClean="0">
                <a:solidFill>
                  <a:schemeClr val="accent1">
                    <a:alpha val="99000"/>
                  </a:schemeClr>
                </a:solidFill>
              </a:rPr>
              <a:t>Plan</a:t>
            </a:r>
            <a:endParaRPr lang="en-US" dirty="0"/>
          </a:p>
        </p:txBody>
      </p:sp>
      <p:grpSp>
        <p:nvGrpSpPr>
          <p:cNvPr id="93" name="Group 92"/>
          <p:cNvGrpSpPr/>
          <p:nvPr/>
        </p:nvGrpSpPr>
        <p:grpSpPr>
          <a:xfrm>
            <a:off x="263108" y="1782131"/>
            <a:ext cx="1783078" cy="3772002"/>
            <a:chOff x="263108" y="1782131"/>
            <a:chExt cx="1783078" cy="3772002"/>
          </a:xfrm>
        </p:grpSpPr>
        <p:sp>
          <p:nvSpPr>
            <p:cNvPr id="46" name="Rounded Rectangle 45"/>
            <p:cNvSpPr>
              <a:spLocks/>
            </p:cNvSpPr>
            <p:nvPr/>
          </p:nvSpPr>
          <p:spPr bwMode="auto">
            <a:xfrm>
              <a:off x="263108" y="2446869"/>
              <a:ext cx="1783078" cy="3107264"/>
            </a:xfrm>
            <a:prstGeom prst="roundRect">
              <a:avLst>
                <a:gd name="adj" fmla="val 0"/>
              </a:avLst>
            </a:prstGeom>
            <a:gradFill>
              <a:gsLst>
                <a:gs pos="0">
                  <a:srgbClr val="EEB000"/>
                </a:gs>
                <a:gs pos="35000">
                  <a:schemeClr val="accent1"/>
                </a:gs>
                <a:gs pos="100000">
                  <a:schemeClr val="dk1">
                    <a:tint val="15000"/>
                    <a:satMod val="350000"/>
                  </a:scheme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latin typeface="Arial" charset="0"/>
                </a:rPr>
                <a:t>Read case studies </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latin typeface="Arial" charset="0"/>
                </a:rPr>
                <a:t>and documentation</a:t>
              </a: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sp>
          <p:nvSpPr>
            <p:cNvPr id="47" name="Rounded Rectangle 46"/>
            <p:cNvSpPr/>
            <p:nvPr/>
          </p:nvSpPr>
          <p:spPr bwMode="auto">
            <a:xfrm>
              <a:off x="263108" y="1782131"/>
              <a:ext cx="1783078"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1. Plan</a:t>
              </a:r>
            </a:p>
          </p:txBody>
        </p:sp>
      </p:grpSp>
      <p:grpSp>
        <p:nvGrpSpPr>
          <p:cNvPr id="48" name="Group 47"/>
          <p:cNvGrpSpPr/>
          <p:nvPr/>
        </p:nvGrpSpPr>
        <p:grpSpPr>
          <a:xfrm>
            <a:off x="1800181" y="1782131"/>
            <a:ext cx="3788381" cy="3772002"/>
            <a:chOff x="1800181" y="1782131"/>
            <a:chExt cx="3788381" cy="3772002"/>
          </a:xfrm>
        </p:grpSpPr>
        <p:sp>
          <p:nvSpPr>
            <p:cNvPr id="49" name="Rounded Rectangle 48"/>
            <p:cNvSpPr>
              <a:spLocks/>
            </p:cNvSpPr>
            <p:nvPr/>
          </p:nvSpPr>
          <p:spPr bwMode="auto">
            <a:xfrm>
              <a:off x="2122783" y="2446869"/>
              <a:ext cx="3465779"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sp>
          <p:nvSpPr>
            <p:cNvPr id="50" name="Rounded Rectangle 49"/>
            <p:cNvSpPr/>
            <p:nvPr/>
          </p:nvSpPr>
          <p:spPr bwMode="auto">
            <a:xfrm>
              <a:off x="2122884" y="1782131"/>
              <a:ext cx="3465576"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2. Prepare</a:t>
              </a:r>
            </a:p>
          </p:txBody>
        </p:sp>
        <p:sp>
          <p:nvSpPr>
            <p:cNvPr id="52" name="Rectangle 20"/>
            <p:cNvSpPr>
              <a:spLocks noChangeArrowheads="1"/>
            </p:cNvSpPr>
            <p:nvPr/>
          </p:nvSpPr>
          <p:spPr bwMode="auto">
            <a:xfrm>
              <a:off x="2400482" y="3141133"/>
              <a:ext cx="1223115" cy="335852"/>
            </a:xfrm>
            <a:prstGeom prst="rect">
              <a:avLst/>
            </a:prstGeom>
            <a:noFill/>
            <a:ln w="9525">
              <a:noFill/>
              <a:miter lim="800000"/>
              <a:headEnd/>
              <a:tailEnd/>
            </a:ln>
          </p:spPr>
          <p:txBody>
            <a:bodyPr lIns="58284" tIns="29142" rIns="58284" bIns="29142">
              <a:spAutoFit/>
            </a:bodyPr>
            <a:lstStyle/>
            <a:p>
              <a:pPr algn="ctr" defTabSz="582613" eaLnBrk="1" hangingPunct="1"/>
              <a:r>
                <a:rPr lang="en-US" sz="900" b="1" dirty="0" smtClean="0">
                  <a:solidFill>
                    <a:schemeClr val="bg1"/>
                  </a:solidFill>
                  <a:latin typeface="Calibri" pitchFamily="34" charset="0"/>
                  <a:cs typeface="Arial" charset="0"/>
                </a:rPr>
                <a:t>Add and Verify SMTP domains</a:t>
              </a:r>
              <a:endParaRPr lang="en-US" sz="900" b="1" dirty="0">
                <a:solidFill>
                  <a:schemeClr val="bg1"/>
                </a:solidFill>
                <a:latin typeface="Calibri" pitchFamily="34" charset="0"/>
                <a:cs typeface="Arial" charset="0"/>
              </a:endParaRPr>
            </a:p>
          </p:txBody>
        </p:sp>
        <p:sp>
          <p:nvSpPr>
            <p:cNvPr id="53" name="TextBox 52"/>
            <p:cNvSpPr txBox="1"/>
            <p:nvPr/>
          </p:nvSpPr>
          <p:spPr>
            <a:xfrm>
              <a:off x="2199451" y="4375041"/>
              <a:ext cx="1625177" cy="230832"/>
            </a:xfrm>
            <a:prstGeom prst="rect">
              <a:avLst/>
            </a:prstGeom>
            <a:noFill/>
          </p:spPr>
          <p:txBody>
            <a:bodyPr wrap="square" rtlCol="0">
              <a:spAutoFit/>
            </a:bodyPr>
            <a:lstStyle/>
            <a:p>
              <a:pPr algn="ctr"/>
              <a:r>
                <a:rPr lang="en-US" sz="900" dirty="0" smtClean="0">
                  <a:solidFill>
                    <a:schemeClr val="bg1"/>
                  </a:solidFill>
                </a:rPr>
                <a:t>DNS Administration</a:t>
              </a:r>
              <a:endParaRPr lang="en-US" sz="900" dirty="0">
                <a:solidFill>
                  <a:schemeClr val="bg1"/>
                </a:solidFill>
              </a:endParaRPr>
            </a:p>
          </p:txBody>
        </p:sp>
        <p:pic>
          <p:nvPicPr>
            <p:cNvPr id="54"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81339" y="3683003"/>
              <a:ext cx="1261401" cy="457200"/>
            </a:xfrm>
            <a:prstGeom prst="rect">
              <a:avLst/>
            </a:prstGeom>
            <a:noFill/>
            <a:ln w="9525">
              <a:noFill/>
              <a:miter lim="800000"/>
              <a:headEnd/>
              <a:tailEnd/>
            </a:ln>
            <a:effectLst/>
          </p:spPr>
        </p:pic>
        <p:sp>
          <p:nvSpPr>
            <p:cNvPr id="55" name="Chevron 54"/>
            <p:cNvSpPr/>
            <p:nvPr/>
          </p:nvSpPr>
          <p:spPr bwMode="auto">
            <a:xfrm>
              <a:off x="1800181"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56" name="Group 55"/>
          <p:cNvGrpSpPr/>
          <p:nvPr/>
        </p:nvGrpSpPr>
        <p:grpSpPr>
          <a:xfrm>
            <a:off x="3728984" y="3141133"/>
            <a:ext cx="1715419" cy="1134535"/>
            <a:chOff x="3728984" y="3141133"/>
            <a:chExt cx="1715419" cy="1134535"/>
          </a:xfrm>
        </p:grpSpPr>
        <p:pic>
          <p:nvPicPr>
            <p:cNvPr id="57" name="Picture 9"/>
            <p:cNvPicPr>
              <a:picLocks noChangeAspect="1" noChangeArrowheads="1"/>
            </p:cNvPicPr>
            <p:nvPr/>
          </p:nvPicPr>
          <p:blipFill>
            <a:blip r:embed="rId4"/>
            <a:stretch>
              <a:fillRect/>
            </a:stretch>
          </p:blipFill>
          <p:spPr bwMode="auto">
            <a:xfrm>
              <a:off x="4481784" y="3605110"/>
              <a:ext cx="662152" cy="636684"/>
            </a:xfrm>
            <a:prstGeom prst="rect">
              <a:avLst/>
            </a:prstGeom>
            <a:noFill/>
            <a:ln w="9525">
              <a:noFill/>
              <a:miter lim="800000"/>
              <a:headEnd/>
              <a:tailEnd/>
            </a:ln>
            <a:effectLst>
              <a:outerShdw blurRad="50800" dist="38100" dir="2700000">
                <a:srgbClr val="000000">
                  <a:alpha val="10000"/>
                </a:srgbClr>
              </a:outerShdw>
            </a:effectLst>
          </p:spPr>
        </p:pic>
        <p:sp>
          <p:nvSpPr>
            <p:cNvPr id="58" name="Rectangle 20"/>
            <p:cNvSpPr>
              <a:spLocks noChangeArrowheads="1"/>
            </p:cNvSpPr>
            <p:nvPr/>
          </p:nvSpPr>
          <p:spPr bwMode="auto">
            <a:xfrm>
              <a:off x="4096645" y="3141133"/>
              <a:ext cx="1347758" cy="335852"/>
            </a:xfrm>
            <a:prstGeom prst="rect">
              <a:avLst/>
            </a:prstGeom>
            <a:noFill/>
            <a:ln w="9525">
              <a:noFill/>
              <a:miter lim="800000"/>
              <a:headEnd/>
              <a:tailEnd/>
            </a:ln>
          </p:spPr>
          <p:txBody>
            <a:bodyPr wrap="square" lIns="58284" tIns="29142" rIns="58284" bIns="29142">
              <a:spAutoFit/>
            </a:bodyPr>
            <a:lstStyle/>
            <a:p>
              <a:pPr algn="ctr" defTabSz="582613" eaLnBrk="1" hangingPunct="1"/>
              <a:r>
                <a:rPr lang="en-US" sz="900" b="1" dirty="0" smtClean="0">
                  <a:solidFill>
                    <a:schemeClr val="bg1"/>
                  </a:solidFill>
                  <a:latin typeface="Calibri" pitchFamily="34" charset="0"/>
                  <a:cs typeface="Arial" charset="0"/>
                </a:rPr>
                <a:t>Configure On Premise</a:t>
              </a:r>
              <a:endParaRPr lang="en-US" sz="900" b="1" dirty="0">
                <a:solidFill>
                  <a:schemeClr val="bg1"/>
                </a:solidFill>
                <a:latin typeface="Calibri" pitchFamily="34" charset="0"/>
                <a:cs typeface="Arial" charset="0"/>
              </a:endParaRPr>
            </a:p>
          </p:txBody>
        </p:sp>
        <p:sp>
          <p:nvSpPr>
            <p:cNvPr id="59" name="Chevron 58"/>
            <p:cNvSpPr/>
            <p:nvPr/>
          </p:nvSpPr>
          <p:spPr bwMode="auto">
            <a:xfrm>
              <a:off x="3728984"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60" name="Group 59"/>
          <p:cNvGrpSpPr/>
          <p:nvPr/>
        </p:nvGrpSpPr>
        <p:grpSpPr>
          <a:xfrm>
            <a:off x="5329181" y="1782131"/>
            <a:ext cx="3904319" cy="3772002"/>
            <a:chOff x="5329181" y="1782131"/>
            <a:chExt cx="3904319" cy="3772002"/>
          </a:xfrm>
        </p:grpSpPr>
        <p:sp>
          <p:nvSpPr>
            <p:cNvPr id="61" name="Rounded Rectangle 60"/>
            <p:cNvSpPr>
              <a:spLocks/>
            </p:cNvSpPr>
            <p:nvPr/>
          </p:nvSpPr>
          <p:spPr bwMode="auto">
            <a:xfrm>
              <a:off x="5667340" y="2446869"/>
              <a:ext cx="3566160"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pic>
          <p:nvPicPr>
            <p:cNvPr id="62" name="Picture 9"/>
            <p:cNvPicPr>
              <a:picLocks noChangeAspect="1" noChangeArrowheads="1"/>
            </p:cNvPicPr>
            <p:nvPr/>
          </p:nvPicPr>
          <p:blipFill>
            <a:blip r:embed="rId4"/>
            <a:stretch>
              <a:fillRect/>
            </a:stretch>
          </p:blipFill>
          <p:spPr bwMode="auto">
            <a:xfrm>
              <a:off x="5930668" y="3808795"/>
              <a:ext cx="802539" cy="771673"/>
            </a:xfrm>
            <a:prstGeom prst="rect">
              <a:avLst/>
            </a:prstGeom>
            <a:noFill/>
            <a:ln w="9525">
              <a:noFill/>
              <a:miter lim="800000"/>
              <a:headEnd/>
              <a:tailEnd/>
            </a:ln>
            <a:effectLst>
              <a:outerShdw blurRad="50800" dist="38100" dir="2700000">
                <a:srgbClr val="000000">
                  <a:alpha val="10000"/>
                </a:srgbClr>
              </a:outerShdw>
            </a:effectLst>
          </p:spPr>
        </p:pic>
        <p:pic>
          <p:nvPicPr>
            <p:cNvPr id="63" name="Picture 62" descr="D:\Pennie's documents\Images for TechEd06\Shapes_and_Graphics\Internet Cloud\cloud illustration icon.png"/>
            <p:cNvPicPr>
              <a:picLocks noChangeAspect="1" noChangeArrowheads="1"/>
            </p:cNvPicPr>
            <p:nvPr/>
          </p:nvPicPr>
          <p:blipFill>
            <a:blip r:embed="rId5"/>
            <a:stretch>
              <a:fillRect/>
            </a:stretch>
          </p:blipFill>
          <p:spPr bwMode="auto">
            <a:xfrm>
              <a:off x="7491781" y="3007718"/>
              <a:ext cx="1479619" cy="1479619"/>
            </a:xfrm>
            <a:prstGeom prst="rect">
              <a:avLst/>
            </a:prstGeom>
            <a:noFill/>
          </p:spPr>
        </p:pic>
        <p:sp>
          <p:nvSpPr>
            <p:cNvPr id="64" name="Rounded Rectangle 63"/>
            <p:cNvSpPr/>
            <p:nvPr/>
          </p:nvSpPr>
          <p:spPr bwMode="auto">
            <a:xfrm>
              <a:off x="5667340" y="1782131"/>
              <a:ext cx="3566160"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3. Migrate</a:t>
              </a:r>
            </a:p>
          </p:txBody>
        </p:sp>
        <p:sp>
          <p:nvSpPr>
            <p:cNvPr id="65" name="Chevron 64"/>
            <p:cNvSpPr/>
            <p:nvPr/>
          </p:nvSpPr>
          <p:spPr bwMode="auto">
            <a:xfrm>
              <a:off x="5329181"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66" name="Picture 65" descr="email.png"/>
            <p:cNvPicPr>
              <a:picLocks noChangeAspect="1"/>
            </p:cNvPicPr>
            <p:nvPr/>
          </p:nvPicPr>
          <p:blipFill>
            <a:blip r:embed="rId6"/>
            <a:stretch>
              <a:fillRect/>
            </a:stretch>
          </p:blipFill>
          <p:spPr>
            <a:xfrm>
              <a:off x="6646702" y="3545631"/>
              <a:ext cx="365125" cy="262889"/>
            </a:xfrm>
            <a:prstGeom prst="rect">
              <a:avLst/>
            </a:prstGeom>
            <a:effectLst>
              <a:outerShdw blurRad="50800" dist="38100" dir="2700000">
                <a:srgbClr val="000000">
                  <a:alpha val="10000"/>
                </a:srgbClr>
              </a:outerShdw>
            </a:effectLst>
          </p:spPr>
        </p:pic>
        <p:pic>
          <p:nvPicPr>
            <p:cNvPr id="68" name="Picture 67" descr="email.png"/>
            <p:cNvPicPr>
              <a:picLocks noChangeAspect="1"/>
            </p:cNvPicPr>
            <p:nvPr/>
          </p:nvPicPr>
          <p:blipFill>
            <a:blip r:embed="rId6"/>
            <a:stretch>
              <a:fillRect/>
            </a:stretch>
          </p:blipFill>
          <p:spPr>
            <a:xfrm>
              <a:off x="7000716" y="3105365"/>
              <a:ext cx="365125" cy="262889"/>
            </a:xfrm>
            <a:prstGeom prst="rect">
              <a:avLst/>
            </a:prstGeom>
            <a:effectLst>
              <a:outerShdw blurRad="50800" dist="38100" dir="2700000">
                <a:srgbClr val="000000">
                  <a:alpha val="10000"/>
                </a:srgbClr>
              </a:outerShdw>
            </a:effectLst>
          </p:spPr>
        </p:pic>
        <p:pic>
          <p:nvPicPr>
            <p:cNvPr id="69" name="Picture 68" descr="email.png"/>
            <p:cNvPicPr>
              <a:picLocks noChangeAspect="1"/>
            </p:cNvPicPr>
            <p:nvPr/>
          </p:nvPicPr>
          <p:blipFill>
            <a:blip r:embed="rId6"/>
            <a:stretch>
              <a:fillRect/>
            </a:stretch>
          </p:blipFill>
          <p:spPr>
            <a:xfrm>
              <a:off x="7567981" y="3274698"/>
              <a:ext cx="365125" cy="262889"/>
            </a:xfrm>
            <a:prstGeom prst="rect">
              <a:avLst/>
            </a:prstGeom>
            <a:effectLst>
              <a:outerShdw blurRad="50800" dist="38100" dir="2700000">
                <a:srgbClr val="000000">
                  <a:alpha val="10000"/>
                </a:srgbClr>
              </a:outerShdw>
            </a:effectLst>
          </p:spPr>
        </p:pic>
      </p:grpSp>
      <p:grpSp>
        <p:nvGrpSpPr>
          <p:cNvPr id="70" name="Group 69"/>
          <p:cNvGrpSpPr/>
          <p:nvPr/>
        </p:nvGrpSpPr>
        <p:grpSpPr>
          <a:xfrm>
            <a:off x="8978332" y="1782131"/>
            <a:ext cx="2947385" cy="3772002"/>
            <a:chOff x="8978332" y="1782131"/>
            <a:chExt cx="2947385" cy="3772002"/>
          </a:xfrm>
        </p:grpSpPr>
        <p:sp>
          <p:nvSpPr>
            <p:cNvPr id="71" name="Rounded Rectangle 70"/>
            <p:cNvSpPr>
              <a:spLocks/>
            </p:cNvSpPr>
            <p:nvPr/>
          </p:nvSpPr>
          <p:spPr bwMode="auto">
            <a:xfrm>
              <a:off x="9310533" y="2446869"/>
              <a:ext cx="2615184"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pic>
          <p:nvPicPr>
            <p:cNvPr id="72" name="Picture 3" descr="C:\Users\rampo\AppData\Local\Microsoft\Windows\Temporary Internet Files\Content.IE5\CC30UIBC\MC90043386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3436" y="3302003"/>
              <a:ext cx="1292106" cy="129210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9"/>
            <p:cNvPicPr>
              <a:picLocks noChangeAspect="1" noChangeArrowheads="1"/>
            </p:cNvPicPr>
            <p:nvPr/>
          </p:nvPicPr>
          <p:blipFill>
            <a:blip r:embed="rId4"/>
            <a:srcRect l="-8001" r="5463" b="18234"/>
            <a:stretch>
              <a:fillRect/>
            </a:stretch>
          </p:blipFill>
          <p:spPr bwMode="auto">
            <a:xfrm>
              <a:off x="10197370" y="3374359"/>
              <a:ext cx="777968" cy="596511"/>
            </a:xfrm>
            <a:prstGeom prst="rect">
              <a:avLst/>
            </a:prstGeom>
            <a:noFill/>
            <a:ln w="9525">
              <a:noFill/>
              <a:miter lim="800000"/>
              <a:headEnd/>
              <a:tailEnd/>
            </a:ln>
            <a:effectLst/>
          </p:spPr>
        </p:pic>
        <p:sp>
          <p:nvSpPr>
            <p:cNvPr id="74" name="Rounded Rectangle 73"/>
            <p:cNvSpPr/>
            <p:nvPr/>
          </p:nvSpPr>
          <p:spPr bwMode="auto">
            <a:xfrm>
              <a:off x="9313465" y="1782131"/>
              <a:ext cx="260932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4. Decommission</a:t>
              </a:r>
            </a:p>
          </p:txBody>
        </p:sp>
        <p:sp>
          <p:nvSpPr>
            <p:cNvPr id="75" name="Chevron 74"/>
            <p:cNvSpPr/>
            <p:nvPr/>
          </p:nvSpPr>
          <p:spPr bwMode="auto">
            <a:xfrm>
              <a:off x="8978332"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Tree>
    <p:extLst>
      <p:ext uri="{BB962C8B-B14F-4D97-AF65-F5344CB8AC3E}">
        <p14:creationId xmlns:p14="http://schemas.microsoft.com/office/powerpoint/2010/main" val="2477861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bwMode="auto">
          <a:xfrm rot="2700000" flipH="1">
            <a:off x="9517584" y="5110964"/>
            <a:ext cx="1444350" cy="57516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6" name="Right Arrow 35"/>
          <p:cNvSpPr/>
          <p:nvPr/>
        </p:nvSpPr>
        <p:spPr bwMode="auto">
          <a:xfrm rot="18900000">
            <a:off x="7624185" y="5043586"/>
            <a:ext cx="1253775" cy="57516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7" name="Right Arrow 36"/>
          <p:cNvSpPr/>
          <p:nvPr/>
        </p:nvSpPr>
        <p:spPr bwMode="auto">
          <a:xfrm rot="5400000">
            <a:off x="8203613" y="2009712"/>
            <a:ext cx="2186307" cy="57516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29" name="Picture 28" descr="cloudLarge_150.png"/>
          <p:cNvPicPr>
            <a:picLocks noChangeAspect="1"/>
          </p:cNvPicPr>
          <p:nvPr/>
        </p:nvPicPr>
        <p:blipFill>
          <a:blip r:embed="rId3"/>
          <a:stretch>
            <a:fillRect/>
          </a:stretch>
        </p:blipFill>
        <p:spPr>
          <a:xfrm>
            <a:off x="8258161" y="-294353"/>
            <a:ext cx="2077210" cy="2077210"/>
          </a:xfrm>
          <a:prstGeom prst="rect">
            <a:avLst/>
          </a:prstGeom>
        </p:spPr>
      </p:pic>
      <p:sp>
        <p:nvSpPr>
          <p:cNvPr id="2" name="Title 1"/>
          <p:cNvSpPr>
            <a:spLocks noGrp="1"/>
          </p:cNvSpPr>
          <p:nvPr>
            <p:ph type="title"/>
          </p:nvPr>
        </p:nvSpPr>
        <p:spPr/>
        <p:txBody>
          <a:bodyPr/>
          <a:lstStyle/>
          <a:p>
            <a:r>
              <a:rPr lang="en-US" smtClean="0"/>
              <a:t>Plan</a:t>
            </a:r>
            <a:endParaRPr lang="en-US" dirty="0"/>
          </a:p>
        </p:txBody>
      </p:sp>
      <p:sp>
        <p:nvSpPr>
          <p:cNvPr id="28" name="Content Placeholder 27"/>
          <p:cNvSpPr>
            <a:spLocks noGrp="1"/>
          </p:cNvSpPr>
          <p:nvPr>
            <p:ph idx="1"/>
          </p:nvPr>
        </p:nvSpPr>
        <p:spPr>
          <a:xfrm>
            <a:off x="519112" y="1447799"/>
            <a:ext cx="5231239" cy="1877437"/>
          </a:xfrm>
        </p:spPr>
        <p:txBody>
          <a:bodyPr/>
          <a:lstStyle/>
          <a:p>
            <a:r>
              <a:rPr lang="en-US" sz="2800" dirty="0" smtClean="0"/>
              <a:t>Read a few case studies</a:t>
            </a:r>
          </a:p>
          <a:p>
            <a:r>
              <a:rPr lang="en-US" sz="2800" dirty="0" smtClean="0"/>
              <a:t>Read Documentation on help.outlook.com</a:t>
            </a:r>
          </a:p>
          <a:p>
            <a:r>
              <a:rPr lang="en-US" sz="2800" dirty="0" smtClean="0"/>
              <a:t>Decide when you want to kick-off the migrations</a:t>
            </a:r>
          </a:p>
          <a:p>
            <a:r>
              <a:rPr lang="en-US" sz="2800" dirty="0" smtClean="0"/>
              <a:t>Create the deployment plan</a:t>
            </a:r>
            <a:endParaRPr lang="en-US" sz="2800" dirty="0"/>
          </a:p>
        </p:txBody>
      </p:sp>
      <p:sp>
        <p:nvSpPr>
          <p:cNvPr id="20" name="TextBox 19"/>
          <p:cNvSpPr txBox="1"/>
          <p:nvPr/>
        </p:nvSpPr>
        <p:spPr>
          <a:xfrm>
            <a:off x="8593785" y="601371"/>
            <a:ext cx="1405963" cy="461665"/>
          </a:xfrm>
          <a:prstGeom prst="rect">
            <a:avLst/>
          </a:prstGeom>
          <a:noFill/>
        </p:spPr>
        <p:txBody>
          <a:bodyPr wrap="square" rtlCol="0">
            <a:spAutoFit/>
          </a:bodyPr>
          <a:lstStyle/>
          <a:p>
            <a:pPr algn="ctr"/>
            <a:r>
              <a:rPr lang="en-US" sz="2400" dirty="0" smtClean="0">
                <a:solidFill>
                  <a:schemeClr val="bg1"/>
                </a:solidFill>
              </a:rPr>
              <a:t>Internet</a:t>
            </a:r>
            <a:endParaRPr lang="en-US" sz="2400" dirty="0">
              <a:solidFill>
                <a:schemeClr val="bg1"/>
              </a:solidFill>
            </a:endParaRPr>
          </a:p>
        </p:txBody>
      </p:sp>
      <p:cxnSp>
        <p:nvCxnSpPr>
          <p:cNvPr id="25" name="Straight Connector 24"/>
          <p:cNvCxnSpPr/>
          <p:nvPr/>
        </p:nvCxnSpPr>
        <p:spPr>
          <a:xfrm>
            <a:off x="6342205" y="606032"/>
            <a:ext cx="0" cy="5893676"/>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30" name="Picture 29" descr="email.png"/>
          <p:cNvPicPr>
            <a:picLocks noChangeAspect="1"/>
          </p:cNvPicPr>
          <p:nvPr/>
        </p:nvPicPr>
        <p:blipFill>
          <a:blip r:embed="rId4"/>
          <a:stretch>
            <a:fillRect/>
          </a:stretch>
        </p:blipFill>
        <p:spPr>
          <a:xfrm>
            <a:off x="8940575" y="1953512"/>
            <a:ext cx="712382" cy="512915"/>
          </a:xfrm>
          <a:prstGeom prst="rect">
            <a:avLst/>
          </a:prstGeom>
        </p:spPr>
      </p:pic>
      <p:pic>
        <p:nvPicPr>
          <p:cNvPr id="31" name="Picture 30" descr="outlook.png"/>
          <p:cNvPicPr>
            <a:picLocks noChangeAspect="1"/>
          </p:cNvPicPr>
          <p:nvPr/>
        </p:nvPicPr>
        <p:blipFill>
          <a:blip r:embed="rId5"/>
          <a:stretch>
            <a:fillRect/>
          </a:stretch>
        </p:blipFill>
        <p:spPr>
          <a:xfrm>
            <a:off x="7204731" y="5550195"/>
            <a:ext cx="982340" cy="982340"/>
          </a:xfrm>
          <a:prstGeom prst="rect">
            <a:avLst/>
          </a:prstGeom>
        </p:spPr>
      </p:pic>
      <p:pic>
        <p:nvPicPr>
          <p:cNvPr id="33" name="Picture 32" descr="genericServer_150.png"/>
          <p:cNvPicPr>
            <a:picLocks noChangeAspect="1"/>
          </p:cNvPicPr>
          <p:nvPr/>
        </p:nvPicPr>
        <p:blipFill>
          <a:blip r:embed="rId6"/>
          <a:stretch>
            <a:fillRect/>
          </a:stretch>
        </p:blipFill>
        <p:spPr>
          <a:xfrm>
            <a:off x="8858671" y="3482802"/>
            <a:ext cx="876191" cy="1380952"/>
          </a:xfrm>
          <a:prstGeom prst="rect">
            <a:avLst/>
          </a:prstGeom>
        </p:spPr>
      </p:pic>
      <p:grpSp>
        <p:nvGrpSpPr>
          <p:cNvPr id="16" name="Group 15"/>
          <p:cNvGrpSpPr/>
          <p:nvPr/>
        </p:nvGrpSpPr>
        <p:grpSpPr>
          <a:xfrm>
            <a:off x="9444625" y="5724395"/>
            <a:ext cx="2329841" cy="626301"/>
            <a:chOff x="9482203" y="5661765"/>
            <a:chExt cx="2329841" cy="626301"/>
          </a:xfrm>
        </p:grpSpPr>
        <p:sp>
          <p:nvSpPr>
            <p:cNvPr id="15" name="Rounded Rectangle 14"/>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18"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7"/>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169903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nvPr>
        </p:nvSpPr>
        <p:spPr/>
        <p:txBody>
          <a:bodyPr/>
          <a:lstStyle/>
          <a:p>
            <a:r>
              <a:rPr lang="en-US" dirty="0"/>
              <a:t>Deployment Plan</a:t>
            </a:r>
            <a:r>
              <a:rPr lang="en-US" dirty="0" smtClean="0"/>
              <a:t/>
            </a:r>
            <a:br>
              <a:rPr lang="en-US" dirty="0" smtClean="0"/>
            </a:br>
            <a:r>
              <a:rPr lang="en-US" sz="3600" dirty="0" smtClean="0">
                <a:solidFill>
                  <a:schemeClr val="accent1">
                    <a:alpha val="99000"/>
                  </a:schemeClr>
                </a:solidFill>
              </a:rPr>
              <a:t>Prepare</a:t>
            </a:r>
            <a:endParaRPr lang="en-US" dirty="0"/>
          </a:p>
        </p:txBody>
      </p:sp>
      <p:grpSp>
        <p:nvGrpSpPr>
          <p:cNvPr id="76" name="Group 75"/>
          <p:cNvGrpSpPr/>
          <p:nvPr/>
        </p:nvGrpSpPr>
        <p:grpSpPr>
          <a:xfrm>
            <a:off x="263108" y="1782131"/>
            <a:ext cx="1783078" cy="3772002"/>
            <a:chOff x="263108" y="1782131"/>
            <a:chExt cx="1783078" cy="3772002"/>
          </a:xfrm>
        </p:grpSpPr>
        <p:sp>
          <p:nvSpPr>
            <p:cNvPr id="46" name="Rounded Rectangle 45"/>
            <p:cNvSpPr>
              <a:spLocks/>
            </p:cNvSpPr>
            <p:nvPr/>
          </p:nvSpPr>
          <p:spPr bwMode="auto">
            <a:xfrm>
              <a:off x="263108" y="2446869"/>
              <a:ext cx="1783078"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100" dirty="0" smtClean="0">
                  <a:solidFill>
                    <a:schemeClr val="bg1"/>
                  </a:solidFill>
                  <a:latin typeface="Arial" charset="0"/>
                </a:rPr>
                <a:t>Read case studies </a:t>
              </a:r>
            </a:p>
            <a:p>
              <a:pPr algn="ctr" defTabSz="914400" eaLnBrk="0" fontAlgn="base" hangingPunct="0">
                <a:spcBef>
                  <a:spcPct val="0"/>
                </a:spcBef>
                <a:spcAft>
                  <a:spcPct val="0"/>
                </a:spcAft>
              </a:pPr>
              <a:r>
                <a:rPr lang="en-US" sz="1100" dirty="0" smtClean="0">
                  <a:solidFill>
                    <a:schemeClr val="bg1"/>
                  </a:solidFill>
                  <a:latin typeface="Arial" charset="0"/>
                </a:rPr>
                <a:t>and documentation</a:t>
              </a:r>
            </a:p>
            <a:p>
              <a:pPr algn="ctr" defTabSz="914400" eaLnBrk="0" fontAlgn="base" hangingPunct="0">
                <a:spcBef>
                  <a:spcPct val="0"/>
                </a:spcBef>
                <a:spcAft>
                  <a:spcPct val="0"/>
                </a:spcAft>
              </a:pPr>
              <a:endParaRPr lang="en-US" sz="1100" dirty="0" smtClean="0">
                <a:solidFill>
                  <a:schemeClr val="bg1"/>
                </a:solidFill>
                <a:latin typeface="Arial" charset="0"/>
              </a:endParaRPr>
            </a:p>
            <a:p>
              <a:pPr algn="ctr" defTabSz="914400" eaLnBrk="0" fontAlgn="base" hangingPunct="0">
                <a:spcBef>
                  <a:spcPct val="0"/>
                </a:spcBef>
                <a:spcAft>
                  <a:spcPct val="0"/>
                </a:spcAft>
              </a:pPr>
              <a:endParaRPr lang="en-US" sz="1100" dirty="0" smtClean="0">
                <a:solidFill>
                  <a:schemeClr val="bg1"/>
                </a:solidFill>
                <a:latin typeface="Arial" charset="0"/>
              </a:endParaRPr>
            </a:p>
          </p:txBody>
        </p:sp>
        <p:sp>
          <p:nvSpPr>
            <p:cNvPr id="47" name="Rounded Rectangle 46"/>
            <p:cNvSpPr/>
            <p:nvPr/>
          </p:nvSpPr>
          <p:spPr bwMode="auto">
            <a:xfrm>
              <a:off x="263108" y="1782131"/>
              <a:ext cx="1783078"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1. Plan</a:t>
              </a:r>
            </a:p>
          </p:txBody>
        </p:sp>
      </p:grpSp>
      <p:grpSp>
        <p:nvGrpSpPr>
          <p:cNvPr id="77" name="Group 76"/>
          <p:cNvGrpSpPr/>
          <p:nvPr/>
        </p:nvGrpSpPr>
        <p:grpSpPr>
          <a:xfrm>
            <a:off x="1800181" y="1782131"/>
            <a:ext cx="3788381" cy="3772002"/>
            <a:chOff x="1800181" y="1782131"/>
            <a:chExt cx="3788381" cy="3772002"/>
          </a:xfrm>
        </p:grpSpPr>
        <p:sp>
          <p:nvSpPr>
            <p:cNvPr id="49" name="Rounded Rectangle 48"/>
            <p:cNvSpPr>
              <a:spLocks/>
            </p:cNvSpPr>
            <p:nvPr/>
          </p:nvSpPr>
          <p:spPr bwMode="auto">
            <a:xfrm>
              <a:off x="2122783" y="2446869"/>
              <a:ext cx="3465779" cy="3107264"/>
            </a:xfrm>
            <a:prstGeom prst="roundRect">
              <a:avLst>
                <a:gd name="adj" fmla="val 0"/>
              </a:avLst>
            </a:prstGeom>
            <a:gradFill>
              <a:gsLst>
                <a:gs pos="0">
                  <a:srgbClr val="EEB000"/>
                </a:gs>
                <a:gs pos="35000">
                  <a:schemeClr val="accent1"/>
                </a:gs>
                <a:gs pos="100000">
                  <a:schemeClr val="dk1">
                    <a:tint val="15000"/>
                    <a:satMod val="350000"/>
                  </a:scheme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a:p>
              <a:pPr algn="ctr" defTabSz="914400" eaLnBrk="0" fontAlgn="base" hangingPunct="0">
                <a:spcBef>
                  <a:spcPct val="0"/>
                </a:spcBef>
                <a:spcAft>
                  <a:spcPct val="0"/>
                </a:spcAft>
              </a:pPr>
              <a:endParaRPr lang="en-US" sz="1100" dirty="0" smtClean="0">
                <a:solidFill>
                  <a:schemeClr val="bg1"/>
                </a:solidFill>
                <a:latin typeface="Arial" charset="0"/>
              </a:endParaRPr>
            </a:p>
          </p:txBody>
        </p:sp>
        <p:sp>
          <p:nvSpPr>
            <p:cNvPr id="50" name="Rounded Rectangle 49"/>
            <p:cNvSpPr/>
            <p:nvPr/>
          </p:nvSpPr>
          <p:spPr bwMode="auto">
            <a:xfrm>
              <a:off x="2122884" y="1782131"/>
              <a:ext cx="3465576"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2. Prepare</a:t>
              </a:r>
            </a:p>
          </p:txBody>
        </p:sp>
        <p:sp>
          <p:nvSpPr>
            <p:cNvPr id="52" name="Rectangle 20"/>
            <p:cNvSpPr>
              <a:spLocks noChangeArrowheads="1"/>
            </p:cNvSpPr>
            <p:nvPr/>
          </p:nvSpPr>
          <p:spPr bwMode="auto">
            <a:xfrm>
              <a:off x="2400482" y="3141133"/>
              <a:ext cx="1223115" cy="335852"/>
            </a:xfrm>
            <a:prstGeom prst="rect">
              <a:avLst/>
            </a:prstGeom>
            <a:noFill/>
            <a:ln w="9525">
              <a:noFill/>
              <a:miter lim="800000"/>
              <a:headEnd/>
              <a:tailEnd/>
            </a:ln>
          </p:spPr>
          <p:txBody>
            <a:bodyPr lIns="58284" tIns="29142" rIns="58284" bIns="29142">
              <a:spAutoFit/>
            </a:bodyPr>
            <a:lstStyle/>
            <a:p>
              <a:pPr algn="ctr" defTabSz="582613" eaLnBrk="1" hangingPunct="1"/>
              <a:r>
                <a:rPr lang="en-US" sz="900" b="1" dirty="0" smtClean="0">
                  <a:solidFill>
                    <a:schemeClr val="bg1"/>
                  </a:solidFill>
                  <a:latin typeface="Calibri" pitchFamily="34" charset="0"/>
                  <a:cs typeface="Arial" charset="0"/>
                </a:rPr>
                <a:t>Add and Verify SMTP domains</a:t>
              </a:r>
              <a:endParaRPr lang="en-US" sz="900" b="1" dirty="0">
                <a:solidFill>
                  <a:schemeClr val="bg1"/>
                </a:solidFill>
                <a:latin typeface="Calibri" pitchFamily="34" charset="0"/>
                <a:cs typeface="Arial" charset="0"/>
              </a:endParaRPr>
            </a:p>
          </p:txBody>
        </p:sp>
        <p:sp>
          <p:nvSpPr>
            <p:cNvPr id="53" name="TextBox 52"/>
            <p:cNvSpPr txBox="1"/>
            <p:nvPr/>
          </p:nvSpPr>
          <p:spPr>
            <a:xfrm>
              <a:off x="2199451" y="4375041"/>
              <a:ext cx="1625177" cy="230832"/>
            </a:xfrm>
            <a:prstGeom prst="rect">
              <a:avLst/>
            </a:prstGeom>
            <a:noFill/>
          </p:spPr>
          <p:txBody>
            <a:bodyPr wrap="square" rtlCol="0">
              <a:spAutoFit/>
            </a:bodyPr>
            <a:lstStyle/>
            <a:p>
              <a:pPr algn="ctr"/>
              <a:r>
                <a:rPr lang="en-US" sz="900" dirty="0" smtClean="0">
                  <a:solidFill>
                    <a:schemeClr val="bg1"/>
                  </a:solidFill>
                </a:rPr>
                <a:t>DNS Administration</a:t>
              </a:r>
              <a:endParaRPr lang="en-US" sz="900" dirty="0">
                <a:solidFill>
                  <a:schemeClr val="bg1"/>
                </a:solidFill>
              </a:endParaRPr>
            </a:p>
          </p:txBody>
        </p:sp>
        <p:pic>
          <p:nvPicPr>
            <p:cNvPr id="54" name="Picture 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81339" y="3683003"/>
              <a:ext cx="1261401" cy="457200"/>
            </a:xfrm>
            <a:prstGeom prst="rect">
              <a:avLst/>
            </a:prstGeom>
            <a:noFill/>
            <a:ln w="9525">
              <a:noFill/>
              <a:miter lim="800000"/>
              <a:headEnd/>
              <a:tailEnd/>
            </a:ln>
            <a:effectLst/>
          </p:spPr>
        </p:pic>
        <p:sp>
          <p:nvSpPr>
            <p:cNvPr id="55" name="Chevron 54"/>
            <p:cNvSpPr/>
            <p:nvPr/>
          </p:nvSpPr>
          <p:spPr bwMode="auto">
            <a:xfrm>
              <a:off x="1800181"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56" name="Group 55"/>
          <p:cNvGrpSpPr/>
          <p:nvPr/>
        </p:nvGrpSpPr>
        <p:grpSpPr>
          <a:xfrm>
            <a:off x="3728984" y="3141133"/>
            <a:ext cx="1715419" cy="1134535"/>
            <a:chOff x="3728984" y="3141133"/>
            <a:chExt cx="1715419" cy="1134535"/>
          </a:xfrm>
        </p:grpSpPr>
        <p:pic>
          <p:nvPicPr>
            <p:cNvPr id="57" name="Picture 9"/>
            <p:cNvPicPr>
              <a:picLocks noChangeAspect="1" noChangeArrowheads="1"/>
            </p:cNvPicPr>
            <p:nvPr/>
          </p:nvPicPr>
          <p:blipFill>
            <a:blip r:embed="rId3"/>
            <a:stretch>
              <a:fillRect/>
            </a:stretch>
          </p:blipFill>
          <p:spPr bwMode="auto">
            <a:xfrm>
              <a:off x="4481784" y="3605110"/>
              <a:ext cx="662152" cy="636684"/>
            </a:xfrm>
            <a:prstGeom prst="rect">
              <a:avLst/>
            </a:prstGeom>
            <a:noFill/>
            <a:ln w="9525">
              <a:noFill/>
              <a:miter lim="800000"/>
              <a:headEnd/>
              <a:tailEnd/>
            </a:ln>
            <a:effectLst>
              <a:outerShdw blurRad="50800" dist="38100" dir="2700000">
                <a:srgbClr val="000000">
                  <a:alpha val="10000"/>
                </a:srgbClr>
              </a:outerShdw>
            </a:effectLst>
          </p:spPr>
        </p:pic>
        <p:sp>
          <p:nvSpPr>
            <p:cNvPr id="58" name="Rectangle 20"/>
            <p:cNvSpPr>
              <a:spLocks noChangeArrowheads="1"/>
            </p:cNvSpPr>
            <p:nvPr/>
          </p:nvSpPr>
          <p:spPr bwMode="auto">
            <a:xfrm>
              <a:off x="4096645" y="3141133"/>
              <a:ext cx="1347758" cy="335852"/>
            </a:xfrm>
            <a:prstGeom prst="rect">
              <a:avLst/>
            </a:prstGeom>
            <a:noFill/>
            <a:ln w="9525">
              <a:noFill/>
              <a:miter lim="800000"/>
              <a:headEnd/>
              <a:tailEnd/>
            </a:ln>
          </p:spPr>
          <p:txBody>
            <a:bodyPr wrap="square" lIns="58284" tIns="29142" rIns="58284" bIns="29142">
              <a:spAutoFit/>
            </a:bodyPr>
            <a:lstStyle/>
            <a:p>
              <a:pPr algn="ctr" defTabSz="582613" eaLnBrk="1" hangingPunct="1"/>
              <a:r>
                <a:rPr lang="en-US" sz="900" b="1" dirty="0" smtClean="0">
                  <a:solidFill>
                    <a:schemeClr val="bg1"/>
                  </a:solidFill>
                  <a:latin typeface="Calibri" pitchFamily="34" charset="0"/>
                  <a:cs typeface="Arial" charset="0"/>
                </a:rPr>
                <a:t>Configure On Premise</a:t>
              </a:r>
              <a:endParaRPr lang="en-US" sz="900" b="1" dirty="0">
                <a:solidFill>
                  <a:schemeClr val="bg1"/>
                </a:solidFill>
                <a:latin typeface="Calibri" pitchFamily="34" charset="0"/>
                <a:cs typeface="Arial" charset="0"/>
              </a:endParaRPr>
            </a:p>
          </p:txBody>
        </p:sp>
        <p:sp>
          <p:nvSpPr>
            <p:cNvPr id="59" name="Chevron 58"/>
            <p:cNvSpPr/>
            <p:nvPr/>
          </p:nvSpPr>
          <p:spPr bwMode="auto">
            <a:xfrm>
              <a:off x="3728984"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78" name="Group 77"/>
          <p:cNvGrpSpPr/>
          <p:nvPr/>
        </p:nvGrpSpPr>
        <p:grpSpPr>
          <a:xfrm>
            <a:off x="5329181" y="1782131"/>
            <a:ext cx="3904319" cy="3772002"/>
            <a:chOff x="5329181" y="1782131"/>
            <a:chExt cx="3904319" cy="3772002"/>
          </a:xfrm>
        </p:grpSpPr>
        <p:sp>
          <p:nvSpPr>
            <p:cNvPr id="61" name="Rounded Rectangle 60"/>
            <p:cNvSpPr>
              <a:spLocks/>
            </p:cNvSpPr>
            <p:nvPr/>
          </p:nvSpPr>
          <p:spPr bwMode="auto">
            <a:xfrm>
              <a:off x="5667340" y="2446869"/>
              <a:ext cx="3566160"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pic>
          <p:nvPicPr>
            <p:cNvPr id="62" name="Picture 9"/>
            <p:cNvPicPr>
              <a:picLocks noChangeAspect="1" noChangeArrowheads="1"/>
            </p:cNvPicPr>
            <p:nvPr/>
          </p:nvPicPr>
          <p:blipFill>
            <a:blip r:embed="rId3"/>
            <a:stretch>
              <a:fillRect/>
            </a:stretch>
          </p:blipFill>
          <p:spPr bwMode="auto">
            <a:xfrm>
              <a:off x="5930668" y="3808795"/>
              <a:ext cx="802539" cy="771673"/>
            </a:xfrm>
            <a:prstGeom prst="rect">
              <a:avLst/>
            </a:prstGeom>
            <a:noFill/>
            <a:ln w="9525">
              <a:noFill/>
              <a:miter lim="800000"/>
              <a:headEnd/>
              <a:tailEnd/>
            </a:ln>
            <a:effectLst>
              <a:outerShdw blurRad="50800" dist="38100" dir="2700000">
                <a:srgbClr val="000000">
                  <a:alpha val="10000"/>
                </a:srgbClr>
              </a:outerShdw>
            </a:effectLst>
          </p:spPr>
        </p:pic>
        <p:pic>
          <p:nvPicPr>
            <p:cNvPr id="63" name="Picture 62" descr="D:\Pennie's documents\Images for TechEd06\Shapes_and_Graphics\Internet Cloud\cloud illustration icon.png"/>
            <p:cNvPicPr>
              <a:picLocks noChangeAspect="1" noChangeArrowheads="1"/>
            </p:cNvPicPr>
            <p:nvPr/>
          </p:nvPicPr>
          <p:blipFill>
            <a:blip r:embed="rId4"/>
            <a:stretch>
              <a:fillRect/>
            </a:stretch>
          </p:blipFill>
          <p:spPr bwMode="auto">
            <a:xfrm>
              <a:off x="7491781" y="3007718"/>
              <a:ext cx="1479619" cy="1479619"/>
            </a:xfrm>
            <a:prstGeom prst="rect">
              <a:avLst/>
            </a:prstGeom>
            <a:noFill/>
          </p:spPr>
        </p:pic>
        <p:sp>
          <p:nvSpPr>
            <p:cNvPr id="64" name="Rounded Rectangle 63"/>
            <p:cNvSpPr/>
            <p:nvPr/>
          </p:nvSpPr>
          <p:spPr bwMode="auto">
            <a:xfrm>
              <a:off x="5667340" y="1782131"/>
              <a:ext cx="3566160"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3. Migrate</a:t>
              </a:r>
            </a:p>
          </p:txBody>
        </p:sp>
        <p:sp>
          <p:nvSpPr>
            <p:cNvPr id="65" name="Chevron 64"/>
            <p:cNvSpPr/>
            <p:nvPr/>
          </p:nvSpPr>
          <p:spPr bwMode="auto">
            <a:xfrm>
              <a:off x="5329181"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66" name="Picture 65" descr="email.png"/>
            <p:cNvPicPr>
              <a:picLocks noChangeAspect="1"/>
            </p:cNvPicPr>
            <p:nvPr/>
          </p:nvPicPr>
          <p:blipFill>
            <a:blip r:embed="rId5"/>
            <a:stretch>
              <a:fillRect/>
            </a:stretch>
          </p:blipFill>
          <p:spPr>
            <a:xfrm>
              <a:off x="6646702" y="3545631"/>
              <a:ext cx="365125" cy="262889"/>
            </a:xfrm>
            <a:prstGeom prst="rect">
              <a:avLst/>
            </a:prstGeom>
            <a:effectLst>
              <a:outerShdw blurRad="50800" dist="38100" dir="2700000">
                <a:srgbClr val="000000">
                  <a:alpha val="10000"/>
                </a:srgbClr>
              </a:outerShdw>
            </a:effectLst>
          </p:spPr>
        </p:pic>
        <p:pic>
          <p:nvPicPr>
            <p:cNvPr id="68" name="Picture 67" descr="email.png"/>
            <p:cNvPicPr>
              <a:picLocks noChangeAspect="1"/>
            </p:cNvPicPr>
            <p:nvPr/>
          </p:nvPicPr>
          <p:blipFill>
            <a:blip r:embed="rId5"/>
            <a:stretch>
              <a:fillRect/>
            </a:stretch>
          </p:blipFill>
          <p:spPr>
            <a:xfrm>
              <a:off x="7000716" y="3105365"/>
              <a:ext cx="365125" cy="262889"/>
            </a:xfrm>
            <a:prstGeom prst="rect">
              <a:avLst/>
            </a:prstGeom>
            <a:effectLst>
              <a:outerShdw blurRad="50800" dist="38100" dir="2700000">
                <a:srgbClr val="000000">
                  <a:alpha val="10000"/>
                </a:srgbClr>
              </a:outerShdw>
            </a:effectLst>
          </p:spPr>
        </p:pic>
        <p:pic>
          <p:nvPicPr>
            <p:cNvPr id="69" name="Picture 68" descr="email.png"/>
            <p:cNvPicPr>
              <a:picLocks noChangeAspect="1"/>
            </p:cNvPicPr>
            <p:nvPr/>
          </p:nvPicPr>
          <p:blipFill>
            <a:blip r:embed="rId5"/>
            <a:stretch>
              <a:fillRect/>
            </a:stretch>
          </p:blipFill>
          <p:spPr>
            <a:xfrm>
              <a:off x="7567981" y="3274698"/>
              <a:ext cx="365125" cy="262889"/>
            </a:xfrm>
            <a:prstGeom prst="rect">
              <a:avLst/>
            </a:prstGeom>
            <a:effectLst>
              <a:outerShdw blurRad="50800" dist="38100" dir="2700000">
                <a:srgbClr val="000000">
                  <a:alpha val="10000"/>
                </a:srgbClr>
              </a:outerShdw>
            </a:effectLst>
          </p:spPr>
        </p:pic>
      </p:grpSp>
      <p:grpSp>
        <p:nvGrpSpPr>
          <p:cNvPr id="70" name="Group 69"/>
          <p:cNvGrpSpPr/>
          <p:nvPr/>
        </p:nvGrpSpPr>
        <p:grpSpPr>
          <a:xfrm>
            <a:off x="8978332" y="1782131"/>
            <a:ext cx="2947385" cy="3772002"/>
            <a:chOff x="8978332" y="1782131"/>
            <a:chExt cx="2947385" cy="3772002"/>
          </a:xfrm>
        </p:grpSpPr>
        <p:sp>
          <p:nvSpPr>
            <p:cNvPr id="71" name="Rounded Rectangle 70"/>
            <p:cNvSpPr>
              <a:spLocks/>
            </p:cNvSpPr>
            <p:nvPr/>
          </p:nvSpPr>
          <p:spPr bwMode="auto">
            <a:xfrm>
              <a:off x="9310533" y="2446869"/>
              <a:ext cx="2615184"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pic>
          <p:nvPicPr>
            <p:cNvPr id="72" name="Picture 3" descr="C:\Users\rampo\AppData\Local\Microsoft\Windows\Temporary Internet Files\Content.IE5\CC30UIBC\MC90043386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436" y="3302003"/>
              <a:ext cx="1292106" cy="129210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9"/>
            <p:cNvPicPr>
              <a:picLocks noChangeAspect="1" noChangeArrowheads="1"/>
            </p:cNvPicPr>
            <p:nvPr/>
          </p:nvPicPr>
          <p:blipFill>
            <a:blip r:embed="rId3"/>
            <a:srcRect l="-8001" r="5463" b="18234"/>
            <a:stretch>
              <a:fillRect/>
            </a:stretch>
          </p:blipFill>
          <p:spPr bwMode="auto">
            <a:xfrm>
              <a:off x="10197370" y="3374359"/>
              <a:ext cx="777968" cy="596511"/>
            </a:xfrm>
            <a:prstGeom prst="rect">
              <a:avLst/>
            </a:prstGeom>
            <a:noFill/>
            <a:ln w="9525">
              <a:noFill/>
              <a:miter lim="800000"/>
              <a:headEnd/>
              <a:tailEnd/>
            </a:ln>
            <a:effectLst/>
          </p:spPr>
        </p:pic>
        <p:sp>
          <p:nvSpPr>
            <p:cNvPr id="74" name="Rounded Rectangle 73"/>
            <p:cNvSpPr/>
            <p:nvPr/>
          </p:nvSpPr>
          <p:spPr bwMode="auto">
            <a:xfrm>
              <a:off x="9313465" y="1782131"/>
              <a:ext cx="260932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4. Decommission</a:t>
              </a:r>
            </a:p>
          </p:txBody>
        </p:sp>
        <p:sp>
          <p:nvSpPr>
            <p:cNvPr id="75" name="Chevron 74"/>
            <p:cNvSpPr/>
            <p:nvPr/>
          </p:nvSpPr>
          <p:spPr bwMode="auto">
            <a:xfrm>
              <a:off x="8978332"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Tree>
    <p:extLst>
      <p:ext uri="{BB962C8B-B14F-4D97-AF65-F5344CB8AC3E}">
        <p14:creationId xmlns:p14="http://schemas.microsoft.com/office/powerpoint/2010/main" val="268339551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bwMode="auto">
          <a:xfrm rot="2700000" flipH="1">
            <a:off x="9517584" y="5110964"/>
            <a:ext cx="1444350" cy="57516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17" name="Group 16"/>
          <p:cNvGrpSpPr/>
          <p:nvPr/>
        </p:nvGrpSpPr>
        <p:grpSpPr>
          <a:xfrm>
            <a:off x="9444625" y="5620698"/>
            <a:ext cx="2329841" cy="626301"/>
            <a:chOff x="9482203" y="5661765"/>
            <a:chExt cx="2329841" cy="626301"/>
          </a:xfrm>
        </p:grpSpPr>
        <p:sp>
          <p:nvSpPr>
            <p:cNvPr id="18" name="Rounded Rectangle 17"/>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30"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3"/>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Prepare </a:t>
            </a:r>
            <a:endParaRPr lang="en-US" dirty="0"/>
          </a:p>
        </p:txBody>
      </p:sp>
      <p:cxnSp>
        <p:nvCxnSpPr>
          <p:cNvPr id="13" name="Straight Connector 12"/>
          <p:cNvCxnSpPr/>
          <p:nvPr/>
        </p:nvCxnSpPr>
        <p:spPr>
          <a:xfrm>
            <a:off x="6006621" y="606032"/>
            <a:ext cx="0" cy="5208562"/>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4" name="Text Placeholder 2"/>
          <p:cNvSpPr txBox="1">
            <a:spLocks/>
          </p:cNvSpPr>
          <p:nvPr/>
        </p:nvSpPr>
        <p:spPr>
          <a:xfrm>
            <a:off x="519114" y="1447800"/>
            <a:ext cx="5231238" cy="2493225"/>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hlinkClick r:id="rId5"/>
              </a:rPr>
              <a:t>Public third party CA Issued certificate</a:t>
            </a:r>
          </a:p>
          <a:p>
            <a:r>
              <a:rPr lang="en-US" sz="2000" dirty="0" smtClean="0">
                <a:hlinkClick r:id="rId5"/>
              </a:rPr>
              <a:t>Enable Outlook Anywhere</a:t>
            </a:r>
            <a:endParaRPr lang="en-US" sz="2000" dirty="0" smtClean="0"/>
          </a:p>
          <a:p>
            <a:r>
              <a:rPr lang="en-US" sz="2000" dirty="0" smtClean="0"/>
              <a:t>Create Migration Admin Mailbox (i.e. </a:t>
            </a:r>
            <a:r>
              <a:rPr lang="en-US" sz="2000" dirty="0" err="1" smtClean="0"/>
              <a:t>migAdmin</a:t>
            </a:r>
            <a:r>
              <a:rPr lang="en-US" sz="2000" dirty="0" smtClean="0"/>
              <a:t>)</a:t>
            </a:r>
          </a:p>
          <a:p>
            <a:r>
              <a:rPr lang="en-US" sz="2000" dirty="0" smtClean="0"/>
              <a:t>Permissions</a:t>
            </a:r>
          </a:p>
          <a:p>
            <a:pPr lvl="1"/>
            <a:r>
              <a:rPr lang="en-US" sz="1600" dirty="0" smtClean="0"/>
              <a:t>For Hosted Scenarios, give full access to miguser on all the mailboxes to be migrated</a:t>
            </a:r>
          </a:p>
          <a:p>
            <a:pPr lvl="1"/>
            <a:r>
              <a:rPr lang="en-US" sz="1600" dirty="0" smtClean="0"/>
              <a:t>For on-premises, give receive-as access to miguser . This can be done  at the DB scope</a:t>
            </a:r>
            <a:endParaRPr lang="en-US" sz="1600" dirty="0"/>
          </a:p>
        </p:txBody>
      </p:sp>
      <p:sp>
        <p:nvSpPr>
          <p:cNvPr id="21" name="Right Arrow 20"/>
          <p:cNvSpPr/>
          <p:nvPr/>
        </p:nvSpPr>
        <p:spPr bwMode="auto">
          <a:xfrm rot="18900000">
            <a:off x="7624185" y="5043586"/>
            <a:ext cx="1253775" cy="57516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2" name="Right Arrow 21"/>
          <p:cNvSpPr/>
          <p:nvPr/>
        </p:nvSpPr>
        <p:spPr bwMode="auto">
          <a:xfrm rot="5400000">
            <a:off x="8203613" y="2009712"/>
            <a:ext cx="2186307" cy="57516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24" name="Picture 23" descr="cloudLarge_150.png"/>
          <p:cNvPicPr>
            <a:picLocks noChangeAspect="1"/>
          </p:cNvPicPr>
          <p:nvPr/>
        </p:nvPicPr>
        <p:blipFill>
          <a:blip r:embed="rId6"/>
          <a:stretch>
            <a:fillRect/>
          </a:stretch>
        </p:blipFill>
        <p:spPr>
          <a:xfrm>
            <a:off x="8258161" y="-294353"/>
            <a:ext cx="2077210" cy="2077210"/>
          </a:xfrm>
          <a:prstGeom prst="rect">
            <a:avLst/>
          </a:prstGeom>
        </p:spPr>
      </p:pic>
      <p:sp>
        <p:nvSpPr>
          <p:cNvPr id="25" name="TextBox 24"/>
          <p:cNvSpPr txBox="1"/>
          <p:nvPr/>
        </p:nvSpPr>
        <p:spPr>
          <a:xfrm>
            <a:off x="8593785" y="601371"/>
            <a:ext cx="1405963" cy="461665"/>
          </a:xfrm>
          <a:prstGeom prst="rect">
            <a:avLst/>
          </a:prstGeom>
          <a:noFill/>
        </p:spPr>
        <p:txBody>
          <a:bodyPr wrap="square" rtlCol="0">
            <a:spAutoFit/>
          </a:bodyPr>
          <a:lstStyle/>
          <a:p>
            <a:pPr algn="ctr"/>
            <a:r>
              <a:rPr lang="en-US" sz="2400" dirty="0" smtClean="0">
                <a:solidFill>
                  <a:schemeClr val="bg1"/>
                </a:solidFill>
              </a:rPr>
              <a:t>Internet</a:t>
            </a:r>
            <a:endParaRPr lang="en-US" sz="2400" dirty="0">
              <a:solidFill>
                <a:schemeClr val="bg1"/>
              </a:solidFill>
            </a:endParaRPr>
          </a:p>
        </p:txBody>
      </p:sp>
      <p:pic>
        <p:nvPicPr>
          <p:cNvPr id="26" name="Picture 25" descr="email.png"/>
          <p:cNvPicPr>
            <a:picLocks noChangeAspect="1"/>
          </p:cNvPicPr>
          <p:nvPr/>
        </p:nvPicPr>
        <p:blipFill>
          <a:blip r:embed="rId7"/>
          <a:stretch>
            <a:fillRect/>
          </a:stretch>
        </p:blipFill>
        <p:spPr>
          <a:xfrm>
            <a:off x="8940575" y="1953512"/>
            <a:ext cx="712382" cy="512915"/>
          </a:xfrm>
          <a:prstGeom prst="rect">
            <a:avLst/>
          </a:prstGeom>
        </p:spPr>
      </p:pic>
      <p:pic>
        <p:nvPicPr>
          <p:cNvPr id="28" name="Picture 27" descr="outlook.png"/>
          <p:cNvPicPr>
            <a:picLocks noChangeAspect="1"/>
          </p:cNvPicPr>
          <p:nvPr/>
        </p:nvPicPr>
        <p:blipFill>
          <a:blip r:embed="rId8"/>
          <a:stretch>
            <a:fillRect/>
          </a:stretch>
        </p:blipFill>
        <p:spPr>
          <a:xfrm>
            <a:off x="7204731" y="5446498"/>
            <a:ext cx="982340" cy="982340"/>
          </a:xfrm>
          <a:prstGeom prst="rect">
            <a:avLst/>
          </a:prstGeom>
        </p:spPr>
      </p:pic>
      <p:pic>
        <p:nvPicPr>
          <p:cNvPr id="29" name="Picture 28" descr="genericServer_150.png"/>
          <p:cNvPicPr>
            <a:picLocks noChangeAspect="1"/>
          </p:cNvPicPr>
          <p:nvPr/>
        </p:nvPicPr>
        <p:blipFill>
          <a:blip r:embed="rId9"/>
          <a:stretch>
            <a:fillRect/>
          </a:stretch>
        </p:blipFill>
        <p:spPr>
          <a:xfrm>
            <a:off x="8858671" y="3482802"/>
            <a:ext cx="876191" cy="1380952"/>
          </a:xfrm>
          <a:prstGeom prst="rect">
            <a:avLst/>
          </a:prstGeom>
        </p:spPr>
      </p:pic>
      <p:pic>
        <p:nvPicPr>
          <p:cNvPr id="1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5301" y="2400799"/>
            <a:ext cx="5356314" cy="3579848"/>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9463" y="975638"/>
            <a:ext cx="5838810" cy="4091140"/>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8638" y="6350696"/>
            <a:ext cx="78676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637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nvPr>
        </p:nvSpPr>
        <p:spPr/>
        <p:txBody>
          <a:bodyPr/>
          <a:lstStyle/>
          <a:p>
            <a:r>
              <a:rPr lang="en-US" dirty="0"/>
              <a:t>Deployment Plan</a:t>
            </a:r>
            <a:r>
              <a:rPr lang="en-US" dirty="0" smtClean="0"/>
              <a:t/>
            </a:r>
            <a:br>
              <a:rPr lang="en-US" dirty="0" smtClean="0"/>
            </a:br>
            <a:r>
              <a:rPr lang="en-US" sz="3600" dirty="0" smtClean="0">
                <a:solidFill>
                  <a:schemeClr val="accent1">
                    <a:alpha val="99000"/>
                  </a:schemeClr>
                </a:solidFill>
              </a:rPr>
              <a:t>Migrate</a:t>
            </a:r>
            <a:endParaRPr lang="en-US" dirty="0"/>
          </a:p>
        </p:txBody>
      </p:sp>
      <p:sp>
        <p:nvSpPr>
          <p:cNvPr id="46" name="Rounded Rectangle 45"/>
          <p:cNvSpPr>
            <a:spLocks/>
          </p:cNvSpPr>
          <p:nvPr/>
        </p:nvSpPr>
        <p:spPr bwMode="auto">
          <a:xfrm>
            <a:off x="263108" y="2446869"/>
            <a:ext cx="1783078"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100" dirty="0" smtClean="0">
                <a:solidFill>
                  <a:schemeClr val="bg1"/>
                </a:solidFill>
                <a:latin typeface="Arial" charset="0"/>
              </a:rPr>
              <a:t>Read case studies </a:t>
            </a:r>
          </a:p>
          <a:p>
            <a:pPr algn="ctr" defTabSz="914400" eaLnBrk="0" fontAlgn="base" hangingPunct="0">
              <a:spcBef>
                <a:spcPct val="0"/>
              </a:spcBef>
              <a:spcAft>
                <a:spcPct val="0"/>
              </a:spcAft>
            </a:pPr>
            <a:r>
              <a:rPr lang="en-US" sz="1100" dirty="0" smtClean="0">
                <a:solidFill>
                  <a:schemeClr val="bg1"/>
                </a:solidFill>
                <a:latin typeface="Arial" charset="0"/>
              </a:rPr>
              <a:t>and documentation</a:t>
            </a:r>
          </a:p>
          <a:p>
            <a:pPr algn="ctr" defTabSz="914400" eaLnBrk="0" fontAlgn="base" hangingPunct="0">
              <a:spcBef>
                <a:spcPct val="0"/>
              </a:spcBef>
              <a:spcAft>
                <a:spcPct val="0"/>
              </a:spcAft>
            </a:pPr>
            <a:endParaRPr lang="en-US" sz="1100" dirty="0" smtClean="0">
              <a:solidFill>
                <a:schemeClr val="bg1"/>
              </a:solidFill>
              <a:latin typeface="Arial" charset="0"/>
            </a:endParaRPr>
          </a:p>
          <a:p>
            <a:pPr algn="ctr" defTabSz="914400" eaLnBrk="0" fontAlgn="base" hangingPunct="0">
              <a:spcBef>
                <a:spcPct val="0"/>
              </a:spcBef>
              <a:spcAft>
                <a:spcPct val="0"/>
              </a:spcAft>
            </a:pPr>
            <a:endParaRPr lang="en-US" sz="1100" dirty="0" smtClean="0">
              <a:solidFill>
                <a:schemeClr val="bg1"/>
              </a:solidFill>
              <a:latin typeface="Arial" charset="0"/>
            </a:endParaRPr>
          </a:p>
        </p:txBody>
      </p:sp>
      <p:sp>
        <p:nvSpPr>
          <p:cNvPr id="47" name="Rounded Rectangle 46"/>
          <p:cNvSpPr/>
          <p:nvPr/>
        </p:nvSpPr>
        <p:spPr bwMode="auto">
          <a:xfrm>
            <a:off x="263108" y="1782131"/>
            <a:ext cx="1783078"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1. Plan</a:t>
            </a:r>
          </a:p>
        </p:txBody>
      </p:sp>
      <p:grpSp>
        <p:nvGrpSpPr>
          <p:cNvPr id="48" name="Group 47"/>
          <p:cNvGrpSpPr/>
          <p:nvPr/>
        </p:nvGrpSpPr>
        <p:grpSpPr>
          <a:xfrm>
            <a:off x="1800181" y="1782131"/>
            <a:ext cx="3788381" cy="3772002"/>
            <a:chOff x="1800181" y="1782131"/>
            <a:chExt cx="3788381" cy="3772002"/>
          </a:xfrm>
        </p:grpSpPr>
        <p:sp>
          <p:nvSpPr>
            <p:cNvPr id="49" name="Rounded Rectangle 48"/>
            <p:cNvSpPr>
              <a:spLocks/>
            </p:cNvSpPr>
            <p:nvPr/>
          </p:nvSpPr>
          <p:spPr bwMode="auto">
            <a:xfrm>
              <a:off x="2122783" y="2446869"/>
              <a:ext cx="3465779"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sp>
          <p:nvSpPr>
            <p:cNvPr id="50" name="Rounded Rectangle 49"/>
            <p:cNvSpPr/>
            <p:nvPr/>
          </p:nvSpPr>
          <p:spPr bwMode="auto">
            <a:xfrm>
              <a:off x="2122884" y="1782131"/>
              <a:ext cx="3465576"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2. Prepare</a:t>
              </a:r>
            </a:p>
          </p:txBody>
        </p:sp>
        <p:sp>
          <p:nvSpPr>
            <p:cNvPr id="52" name="Rectangle 20"/>
            <p:cNvSpPr>
              <a:spLocks noChangeArrowheads="1"/>
            </p:cNvSpPr>
            <p:nvPr/>
          </p:nvSpPr>
          <p:spPr bwMode="auto">
            <a:xfrm>
              <a:off x="2400482" y="3141133"/>
              <a:ext cx="1223115" cy="335852"/>
            </a:xfrm>
            <a:prstGeom prst="rect">
              <a:avLst/>
            </a:prstGeom>
            <a:noFill/>
            <a:ln w="9525">
              <a:noFill/>
              <a:miter lim="800000"/>
              <a:headEnd/>
              <a:tailEnd/>
            </a:ln>
          </p:spPr>
          <p:txBody>
            <a:bodyPr lIns="58284" tIns="29142" rIns="58284" bIns="29142">
              <a:spAutoFit/>
            </a:bodyPr>
            <a:lstStyle/>
            <a:p>
              <a:pPr algn="ctr" defTabSz="582613" eaLnBrk="1" hangingPunct="1"/>
              <a:r>
                <a:rPr lang="en-US" sz="900" b="1" dirty="0" smtClean="0">
                  <a:solidFill>
                    <a:schemeClr val="bg1"/>
                  </a:solidFill>
                  <a:latin typeface="Calibri" pitchFamily="34" charset="0"/>
                  <a:cs typeface="Arial" charset="0"/>
                </a:rPr>
                <a:t>Add and Verify SMTP domains</a:t>
              </a:r>
              <a:endParaRPr lang="en-US" sz="900" b="1" dirty="0">
                <a:solidFill>
                  <a:schemeClr val="bg1"/>
                </a:solidFill>
                <a:latin typeface="Calibri" pitchFamily="34" charset="0"/>
                <a:cs typeface="Arial" charset="0"/>
              </a:endParaRPr>
            </a:p>
          </p:txBody>
        </p:sp>
        <p:sp>
          <p:nvSpPr>
            <p:cNvPr id="53" name="TextBox 52"/>
            <p:cNvSpPr txBox="1"/>
            <p:nvPr/>
          </p:nvSpPr>
          <p:spPr>
            <a:xfrm>
              <a:off x="2199451" y="4375041"/>
              <a:ext cx="1625177" cy="230832"/>
            </a:xfrm>
            <a:prstGeom prst="rect">
              <a:avLst/>
            </a:prstGeom>
            <a:noFill/>
          </p:spPr>
          <p:txBody>
            <a:bodyPr wrap="square" rtlCol="0">
              <a:spAutoFit/>
            </a:bodyPr>
            <a:lstStyle/>
            <a:p>
              <a:pPr algn="ctr"/>
              <a:r>
                <a:rPr lang="en-US" sz="900" dirty="0" smtClean="0">
                  <a:solidFill>
                    <a:schemeClr val="bg1"/>
                  </a:solidFill>
                </a:rPr>
                <a:t>DNS Administration</a:t>
              </a:r>
              <a:endParaRPr lang="en-US" sz="900" dirty="0">
                <a:solidFill>
                  <a:schemeClr val="bg1"/>
                </a:solidFill>
              </a:endParaRPr>
            </a:p>
          </p:txBody>
        </p:sp>
        <p:pic>
          <p:nvPicPr>
            <p:cNvPr id="54" name="Picture 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81339" y="3683003"/>
              <a:ext cx="1261401" cy="457200"/>
            </a:xfrm>
            <a:prstGeom prst="rect">
              <a:avLst/>
            </a:prstGeom>
            <a:noFill/>
            <a:ln w="9525">
              <a:noFill/>
              <a:miter lim="800000"/>
              <a:headEnd/>
              <a:tailEnd/>
            </a:ln>
            <a:effectLst/>
          </p:spPr>
        </p:pic>
        <p:sp>
          <p:nvSpPr>
            <p:cNvPr id="55" name="Chevron 54"/>
            <p:cNvSpPr/>
            <p:nvPr/>
          </p:nvSpPr>
          <p:spPr bwMode="auto">
            <a:xfrm>
              <a:off x="1800181"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56" name="Group 55"/>
          <p:cNvGrpSpPr/>
          <p:nvPr/>
        </p:nvGrpSpPr>
        <p:grpSpPr>
          <a:xfrm>
            <a:off x="3728984" y="3141133"/>
            <a:ext cx="1715419" cy="1134535"/>
            <a:chOff x="3728984" y="3141133"/>
            <a:chExt cx="1715419" cy="1134535"/>
          </a:xfrm>
        </p:grpSpPr>
        <p:pic>
          <p:nvPicPr>
            <p:cNvPr id="57" name="Picture 9"/>
            <p:cNvPicPr>
              <a:picLocks noChangeAspect="1" noChangeArrowheads="1"/>
            </p:cNvPicPr>
            <p:nvPr/>
          </p:nvPicPr>
          <p:blipFill>
            <a:blip r:embed="rId3"/>
            <a:stretch>
              <a:fillRect/>
            </a:stretch>
          </p:blipFill>
          <p:spPr bwMode="auto">
            <a:xfrm>
              <a:off x="4481784" y="3605110"/>
              <a:ext cx="662152" cy="636684"/>
            </a:xfrm>
            <a:prstGeom prst="rect">
              <a:avLst/>
            </a:prstGeom>
            <a:noFill/>
            <a:ln w="9525">
              <a:noFill/>
              <a:miter lim="800000"/>
              <a:headEnd/>
              <a:tailEnd/>
            </a:ln>
            <a:effectLst>
              <a:outerShdw blurRad="50800" dist="38100" dir="2700000">
                <a:srgbClr val="000000">
                  <a:alpha val="10000"/>
                </a:srgbClr>
              </a:outerShdw>
            </a:effectLst>
          </p:spPr>
        </p:pic>
        <p:sp>
          <p:nvSpPr>
            <p:cNvPr id="58" name="Rectangle 20"/>
            <p:cNvSpPr>
              <a:spLocks noChangeArrowheads="1"/>
            </p:cNvSpPr>
            <p:nvPr/>
          </p:nvSpPr>
          <p:spPr bwMode="auto">
            <a:xfrm>
              <a:off x="4096645" y="3141133"/>
              <a:ext cx="1347758" cy="335852"/>
            </a:xfrm>
            <a:prstGeom prst="rect">
              <a:avLst/>
            </a:prstGeom>
            <a:noFill/>
            <a:ln w="9525">
              <a:noFill/>
              <a:miter lim="800000"/>
              <a:headEnd/>
              <a:tailEnd/>
            </a:ln>
          </p:spPr>
          <p:txBody>
            <a:bodyPr wrap="square" lIns="58284" tIns="29142" rIns="58284" bIns="29142">
              <a:spAutoFit/>
            </a:bodyPr>
            <a:lstStyle/>
            <a:p>
              <a:pPr algn="ctr" defTabSz="582613" eaLnBrk="1" hangingPunct="1"/>
              <a:r>
                <a:rPr lang="en-US" sz="900" b="1" dirty="0" smtClean="0">
                  <a:solidFill>
                    <a:schemeClr val="bg1"/>
                  </a:solidFill>
                  <a:latin typeface="Calibri" pitchFamily="34" charset="0"/>
                  <a:cs typeface="Arial" charset="0"/>
                </a:rPr>
                <a:t>Configure On Premise</a:t>
              </a:r>
              <a:endParaRPr lang="en-US" sz="900" b="1" dirty="0">
                <a:solidFill>
                  <a:schemeClr val="bg1"/>
                </a:solidFill>
                <a:latin typeface="Calibri" pitchFamily="34" charset="0"/>
                <a:cs typeface="Arial" charset="0"/>
              </a:endParaRPr>
            </a:p>
          </p:txBody>
        </p:sp>
        <p:sp>
          <p:nvSpPr>
            <p:cNvPr id="59" name="Chevron 58"/>
            <p:cNvSpPr/>
            <p:nvPr/>
          </p:nvSpPr>
          <p:spPr bwMode="auto">
            <a:xfrm>
              <a:off x="3728984"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61" name="Rounded Rectangle 60"/>
          <p:cNvSpPr>
            <a:spLocks/>
          </p:cNvSpPr>
          <p:nvPr/>
        </p:nvSpPr>
        <p:spPr bwMode="auto">
          <a:xfrm>
            <a:off x="5667340" y="2446869"/>
            <a:ext cx="3566160" cy="3107264"/>
          </a:xfrm>
          <a:prstGeom prst="roundRect">
            <a:avLst>
              <a:gd name="adj" fmla="val 0"/>
            </a:avLst>
          </a:prstGeom>
          <a:gradFill>
            <a:gsLst>
              <a:gs pos="0">
                <a:srgbClr val="EEB000"/>
              </a:gs>
              <a:gs pos="35000">
                <a:schemeClr val="accent1"/>
              </a:gs>
              <a:gs pos="100000">
                <a:schemeClr val="dk1">
                  <a:tint val="15000"/>
                  <a:satMod val="350000"/>
                </a:scheme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62" name="Picture 9"/>
          <p:cNvPicPr>
            <a:picLocks noChangeAspect="1" noChangeArrowheads="1"/>
          </p:cNvPicPr>
          <p:nvPr/>
        </p:nvPicPr>
        <p:blipFill>
          <a:blip r:embed="rId3"/>
          <a:stretch>
            <a:fillRect/>
          </a:stretch>
        </p:blipFill>
        <p:spPr bwMode="auto">
          <a:xfrm>
            <a:off x="5930668" y="3808795"/>
            <a:ext cx="802539" cy="771673"/>
          </a:xfrm>
          <a:prstGeom prst="rect">
            <a:avLst/>
          </a:prstGeom>
          <a:noFill/>
          <a:ln w="9525">
            <a:noFill/>
            <a:miter lim="800000"/>
            <a:headEnd/>
            <a:tailEnd/>
          </a:ln>
          <a:effectLst>
            <a:outerShdw blurRad="50800" dist="38100" dir="2700000">
              <a:srgbClr val="000000">
                <a:alpha val="10000"/>
              </a:srgbClr>
            </a:outerShdw>
          </a:effectLst>
        </p:spPr>
      </p:pic>
      <p:pic>
        <p:nvPicPr>
          <p:cNvPr id="63" name="Picture 62" descr="D:\Pennie's documents\Images for TechEd06\Shapes_and_Graphics\Internet Cloud\cloud illustration icon.png"/>
          <p:cNvPicPr>
            <a:picLocks noChangeAspect="1" noChangeArrowheads="1"/>
          </p:cNvPicPr>
          <p:nvPr/>
        </p:nvPicPr>
        <p:blipFill>
          <a:blip r:embed="rId4"/>
          <a:stretch>
            <a:fillRect/>
          </a:stretch>
        </p:blipFill>
        <p:spPr bwMode="auto">
          <a:xfrm>
            <a:off x="7491781" y="3007718"/>
            <a:ext cx="1479619" cy="1479619"/>
          </a:xfrm>
          <a:prstGeom prst="rect">
            <a:avLst/>
          </a:prstGeom>
          <a:noFill/>
        </p:spPr>
      </p:pic>
      <p:sp>
        <p:nvSpPr>
          <p:cNvPr id="64" name="Rounded Rectangle 63"/>
          <p:cNvSpPr/>
          <p:nvPr/>
        </p:nvSpPr>
        <p:spPr bwMode="auto">
          <a:xfrm>
            <a:off x="5667340" y="1782131"/>
            <a:ext cx="3566160"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3. Migrate</a:t>
            </a:r>
          </a:p>
        </p:txBody>
      </p:sp>
      <p:sp>
        <p:nvSpPr>
          <p:cNvPr id="65" name="Chevron 64"/>
          <p:cNvSpPr/>
          <p:nvPr/>
        </p:nvSpPr>
        <p:spPr bwMode="auto">
          <a:xfrm>
            <a:off x="5329181"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66" name="Picture 65" descr="email.png"/>
          <p:cNvPicPr>
            <a:picLocks noChangeAspect="1"/>
          </p:cNvPicPr>
          <p:nvPr/>
        </p:nvPicPr>
        <p:blipFill>
          <a:blip r:embed="rId5"/>
          <a:stretch>
            <a:fillRect/>
          </a:stretch>
        </p:blipFill>
        <p:spPr>
          <a:xfrm>
            <a:off x="6646702" y="3545631"/>
            <a:ext cx="365125" cy="262889"/>
          </a:xfrm>
          <a:prstGeom prst="rect">
            <a:avLst/>
          </a:prstGeom>
          <a:effectLst>
            <a:outerShdw blurRad="50800" dist="38100" dir="2700000">
              <a:srgbClr val="000000">
                <a:alpha val="10000"/>
              </a:srgbClr>
            </a:outerShdw>
          </a:effectLst>
        </p:spPr>
      </p:pic>
      <p:pic>
        <p:nvPicPr>
          <p:cNvPr id="68" name="Picture 67" descr="email.png"/>
          <p:cNvPicPr>
            <a:picLocks noChangeAspect="1"/>
          </p:cNvPicPr>
          <p:nvPr/>
        </p:nvPicPr>
        <p:blipFill>
          <a:blip r:embed="rId5"/>
          <a:stretch>
            <a:fillRect/>
          </a:stretch>
        </p:blipFill>
        <p:spPr>
          <a:xfrm>
            <a:off x="7000716" y="3105365"/>
            <a:ext cx="365125" cy="262889"/>
          </a:xfrm>
          <a:prstGeom prst="rect">
            <a:avLst/>
          </a:prstGeom>
          <a:effectLst>
            <a:outerShdw blurRad="50800" dist="38100" dir="2700000">
              <a:srgbClr val="000000">
                <a:alpha val="10000"/>
              </a:srgbClr>
            </a:outerShdw>
          </a:effectLst>
        </p:spPr>
      </p:pic>
      <p:pic>
        <p:nvPicPr>
          <p:cNvPr id="69" name="Picture 68" descr="email.png"/>
          <p:cNvPicPr>
            <a:picLocks noChangeAspect="1"/>
          </p:cNvPicPr>
          <p:nvPr/>
        </p:nvPicPr>
        <p:blipFill>
          <a:blip r:embed="rId5"/>
          <a:stretch>
            <a:fillRect/>
          </a:stretch>
        </p:blipFill>
        <p:spPr>
          <a:xfrm>
            <a:off x="7567981" y="3274698"/>
            <a:ext cx="365125" cy="262889"/>
          </a:xfrm>
          <a:prstGeom prst="rect">
            <a:avLst/>
          </a:prstGeom>
          <a:effectLst>
            <a:outerShdw blurRad="50800" dist="38100" dir="2700000">
              <a:srgbClr val="000000">
                <a:alpha val="10000"/>
              </a:srgbClr>
            </a:outerShdw>
          </a:effectLst>
        </p:spPr>
      </p:pic>
      <p:grpSp>
        <p:nvGrpSpPr>
          <p:cNvPr id="70" name="Group 69"/>
          <p:cNvGrpSpPr/>
          <p:nvPr/>
        </p:nvGrpSpPr>
        <p:grpSpPr>
          <a:xfrm>
            <a:off x="8978332" y="1782131"/>
            <a:ext cx="2947385" cy="3772002"/>
            <a:chOff x="8978332" y="1782131"/>
            <a:chExt cx="2947385" cy="3772002"/>
          </a:xfrm>
        </p:grpSpPr>
        <p:sp>
          <p:nvSpPr>
            <p:cNvPr id="71" name="Rounded Rectangle 70"/>
            <p:cNvSpPr>
              <a:spLocks/>
            </p:cNvSpPr>
            <p:nvPr/>
          </p:nvSpPr>
          <p:spPr bwMode="auto">
            <a:xfrm>
              <a:off x="9310533" y="2446869"/>
              <a:ext cx="2615184"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pic>
          <p:nvPicPr>
            <p:cNvPr id="72" name="Picture 3" descr="C:\Users\rampo\AppData\Local\Microsoft\Windows\Temporary Internet Files\Content.IE5\CC30UIBC\MC90043386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436" y="3302003"/>
              <a:ext cx="1292106" cy="129210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9"/>
            <p:cNvPicPr>
              <a:picLocks noChangeAspect="1" noChangeArrowheads="1"/>
            </p:cNvPicPr>
            <p:nvPr/>
          </p:nvPicPr>
          <p:blipFill>
            <a:blip r:embed="rId3"/>
            <a:srcRect l="-8001" r="5463" b="18234"/>
            <a:stretch>
              <a:fillRect/>
            </a:stretch>
          </p:blipFill>
          <p:spPr bwMode="auto">
            <a:xfrm>
              <a:off x="10197370" y="3374359"/>
              <a:ext cx="777968" cy="596511"/>
            </a:xfrm>
            <a:prstGeom prst="rect">
              <a:avLst/>
            </a:prstGeom>
            <a:noFill/>
            <a:ln w="9525">
              <a:noFill/>
              <a:miter lim="800000"/>
              <a:headEnd/>
              <a:tailEnd/>
            </a:ln>
            <a:effectLst/>
          </p:spPr>
        </p:pic>
        <p:sp>
          <p:nvSpPr>
            <p:cNvPr id="74" name="Rounded Rectangle 73"/>
            <p:cNvSpPr/>
            <p:nvPr/>
          </p:nvSpPr>
          <p:spPr bwMode="auto">
            <a:xfrm>
              <a:off x="9313465" y="1782131"/>
              <a:ext cx="260932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4. Decommission</a:t>
              </a:r>
            </a:p>
          </p:txBody>
        </p:sp>
        <p:sp>
          <p:nvSpPr>
            <p:cNvPr id="75" name="Chevron 74"/>
            <p:cNvSpPr/>
            <p:nvPr/>
          </p:nvSpPr>
          <p:spPr bwMode="auto">
            <a:xfrm>
              <a:off x="8978332"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Tree>
    <p:extLst>
      <p:ext uri="{BB962C8B-B14F-4D97-AF65-F5344CB8AC3E}">
        <p14:creationId xmlns:p14="http://schemas.microsoft.com/office/powerpoint/2010/main" val="16531805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Flow</a:t>
            </a:r>
            <a:endParaRPr lang="en-US" dirty="0"/>
          </a:p>
        </p:txBody>
      </p:sp>
      <p:sp>
        <p:nvSpPr>
          <p:cNvPr id="49" name="Rounded Rectangle 48"/>
          <p:cNvSpPr/>
          <p:nvPr/>
        </p:nvSpPr>
        <p:spPr bwMode="auto">
          <a:xfrm>
            <a:off x="2218381" y="1783178"/>
            <a:ext cx="1823026" cy="338328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11" name="Group 110"/>
          <p:cNvGrpSpPr/>
          <p:nvPr/>
        </p:nvGrpSpPr>
        <p:grpSpPr>
          <a:xfrm>
            <a:off x="2215494" y="2198576"/>
            <a:ext cx="1828800" cy="2447978"/>
            <a:chOff x="2280443" y="2198577"/>
            <a:chExt cx="1828800" cy="200906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54" name="Rounded Rectangle 53"/>
            <p:cNvSpPr/>
            <p:nvPr/>
          </p:nvSpPr>
          <p:spPr bwMode="auto">
            <a:xfrm>
              <a:off x="2283330" y="2198577"/>
              <a:ext cx="1823026" cy="2009067"/>
            </a:xfrm>
            <a:prstGeom prst="roundRect">
              <a:avLst>
                <a:gd name="adj" fmla="val 0"/>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 name="Rounded Rectangle 3"/>
            <p:cNvSpPr/>
            <p:nvPr/>
          </p:nvSpPr>
          <p:spPr>
            <a:xfrm>
              <a:off x="2280443" y="2303764"/>
              <a:ext cx="1828800" cy="1682986"/>
            </a:xfrm>
            <a:prstGeom prst="roundRect">
              <a:avLst>
                <a:gd name="adj" fmla="val 0"/>
              </a:avLst>
            </a:prstGeom>
            <a:grp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1100" b="1" dirty="0" smtClean="0"/>
                <a:t> Provision</a:t>
              </a:r>
              <a:r>
                <a:rPr lang="en-US" sz="1100" dirty="0" smtClean="0"/>
                <a:t> users, </a:t>
              </a:r>
              <a:br>
                <a:rPr lang="en-US" sz="1100" dirty="0" smtClean="0"/>
              </a:br>
              <a:r>
                <a:rPr lang="en-US" sz="1100" dirty="0" smtClean="0"/>
                <a:t>groups, mailboxes</a:t>
              </a:r>
              <a:br>
                <a:rPr lang="en-US" sz="1100" dirty="0" smtClean="0"/>
              </a:br>
              <a:r>
                <a:rPr lang="en-US" sz="1100" dirty="0" smtClean="0"/>
                <a:t>etc. through NSPI</a:t>
              </a:r>
              <a:endParaRPr lang="en-US" sz="1100" dirty="0"/>
            </a:p>
          </p:txBody>
        </p:sp>
      </p:grpSp>
      <p:sp>
        <p:nvSpPr>
          <p:cNvPr id="50" name="Rounded Rectangle 49"/>
          <p:cNvSpPr/>
          <p:nvPr/>
        </p:nvSpPr>
        <p:spPr bwMode="auto">
          <a:xfrm>
            <a:off x="4194727" y="1783178"/>
            <a:ext cx="1823026" cy="338328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10" name="Group 109"/>
          <p:cNvGrpSpPr/>
          <p:nvPr/>
        </p:nvGrpSpPr>
        <p:grpSpPr>
          <a:xfrm>
            <a:off x="4191840" y="2198576"/>
            <a:ext cx="1828800" cy="2447978"/>
            <a:chOff x="4256789" y="2198577"/>
            <a:chExt cx="1828800" cy="200906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55" name="Rounded Rectangle 54"/>
            <p:cNvSpPr/>
            <p:nvPr/>
          </p:nvSpPr>
          <p:spPr bwMode="auto">
            <a:xfrm>
              <a:off x="4259676" y="2198577"/>
              <a:ext cx="1823026" cy="2009067"/>
            </a:xfrm>
            <a:prstGeom prst="roundRect">
              <a:avLst>
                <a:gd name="adj" fmla="val 0"/>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ounded Rectangle 4"/>
            <p:cNvSpPr/>
            <p:nvPr/>
          </p:nvSpPr>
          <p:spPr>
            <a:xfrm>
              <a:off x="4256789" y="2303764"/>
              <a:ext cx="1828800" cy="1682986"/>
            </a:xfrm>
            <a:prstGeom prst="roundRect">
              <a:avLst>
                <a:gd name="adj" fmla="val 0"/>
              </a:avLst>
            </a:prstGeom>
            <a:grp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1100" b="1" dirty="0" smtClean="0"/>
                <a:t>Initial Sync</a:t>
              </a:r>
            </a:p>
            <a:p>
              <a:pPr algn="ctr"/>
              <a:r>
                <a:rPr lang="en-US" sz="1100" dirty="0" smtClean="0"/>
                <a:t>Migrate All Mailboxes</a:t>
              </a:r>
              <a:endParaRPr lang="en-US" sz="1100" dirty="0"/>
            </a:p>
          </p:txBody>
        </p:sp>
      </p:grpSp>
      <p:sp>
        <p:nvSpPr>
          <p:cNvPr id="52" name="Rounded Rectangle 51"/>
          <p:cNvSpPr/>
          <p:nvPr/>
        </p:nvSpPr>
        <p:spPr bwMode="auto">
          <a:xfrm>
            <a:off x="8147419" y="1783178"/>
            <a:ext cx="1823026" cy="338328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08" name="Group 107"/>
          <p:cNvGrpSpPr/>
          <p:nvPr/>
        </p:nvGrpSpPr>
        <p:grpSpPr>
          <a:xfrm>
            <a:off x="8144532" y="2198576"/>
            <a:ext cx="1828800" cy="2447978"/>
            <a:chOff x="8209481" y="2198577"/>
            <a:chExt cx="1828800" cy="2009067"/>
          </a:xfrm>
        </p:grpSpPr>
        <p:sp>
          <p:nvSpPr>
            <p:cNvPr id="57" name="Rounded Rectangle 56"/>
            <p:cNvSpPr/>
            <p:nvPr/>
          </p:nvSpPr>
          <p:spPr bwMode="auto">
            <a:xfrm>
              <a:off x="8212368" y="2198577"/>
              <a:ext cx="1823026" cy="2009067"/>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ounded Rectangle 10"/>
            <p:cNvSpPr/>
            <p:nvPr/>
          </p:nvSpPr>
          <p:spPr>
            <a:xfrm>
              <a:off x="8209481" y="2303764"/>
              <a:ext cx="1828800" cy="1682986"/>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1100" dirty="0" smtClean="0"/>
                <a:t>Switch User to Cloud</a:t>
              </a:r>
              <a:br>
                <a:rPr lang="en-US" sz="1100" dirty="0" smtClean="0"/>
              </a:br>
              <a:r>
                <a:rPr lang="en-US" sz="1100" dirty="0" smtClean="0"/>
                <a:t>through MX Record</a:t>
              </a:r>
              <a:endParaRPr lang="en-US" sz="1100" dirty="0"/>
            </a:p>
          </p:txBody>
        </p:sp>
      </p:grpSp>
      <p:sp>
        <p:nvSpPr>
          <p:cNvPr id="23" name="Rounded Rectangle 22"/>
          <p:cNvSpPr/>
          <p:nvPr/>
        </p:nvSpPr>
        <p:spPr bwMode="auto">
          <a:xfrm>
            <a:off x="239522" y="1783178"/>
            <a:ext cx="1828053" cy="338328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12" name="Group 111"/>
          <p:cNvGrpSpPr/>
          <p:nvPr/>
        </p:nvGrpSpPr>
        <p:grpSpPr>
          <a:xfrm>
            <a:off x="239148" y="2198576"/>
            <a:ext cx="1828800" cy="2447978"/>
            <a:chOff x="304097" y="2198577"/>
            <a:chExt cx="1828800" cy="2009067"/>
          </a:xfrm>
        </p:grpSpPr>
        <p:sp>
          <p:nvSpPr>
            <p:cNvPr id="59" name="Rounded Rectangle 58"/>
            <p:cNvSpPr/>
            <p:nvPr/>
          </p:nvSpPr>
          <p:spPr bwMode="auto">
            <a:xfrm>
              <a:off x="304471" y="2198577"/>
              <a:ext cx="1828053" cy="2009067"/>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 name="Rounded Rectangle 12"/>
            <p:cNvSpPr/>
            <p:nvPr/>
          </p:nvSpPr>
          <p:spPr>
            <a:xfrm>
              <a:off x="304097" y="2303764"/>
              <a:ext cx="1828800" cy="1682986"/>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1100" dirty="0" smtClean="0"/>
                <a:t>New Migration</a:t>
              </a:r>
              <a:endParaRPr lang="en-US" sz="1100" dirty="0"/>
            </a:p>
          </p:txBody>
        </p:sp>
      </p:grpSp>
      <p:sp>
        <p:nvSpPr>
          <p:cNvPr id="53" name="Rounded Rectangle 52"/>
          <p:cNvSpPr/>
          <p:nvPr/>
        </p:nvSpPr>
        <p:spPr bwMode="auto">
          <a:xfrm>
            <a:off x="10123764" y="1783178"/>
            <a:ext cx="1823026" cy="338328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93" name="Group 92"/>
          <p:cNvGrpSpPr/>
          <p:nvPr/>
        </p:nvGrpSpPr>
        <p:grpSpPr>
          <a:xfrm>
            <a:off x="10120877" y="2198576"/>
            <a:ext cx="1828800" cy="2447978"/>
            <a:chOff x="10021324" y="2198577"/>
            <a:chExt cx="1600200" cy="1497004"/>
          </a:xfrm>
        </p:grpSpPr>
        <p:sp>
          <p:nvSpPr>
            <p:cNvPr id="58" name="Rounded Rectangle 57"/>
            <p:cNvSpPr/>
            <p:nvPr/>
          </p:nvSpPr>
          <p:spPr bwMode="auto">
            <a:xfrm>
              <a:off x="10023850" y="2198577"/>
              <a:ext cx="1595148" cy="149700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8" name="Rounded Rectangle 37"/>
            <p:cNvSpPr/>
            <p:nvPr/>
          </p:nvSpPr>
          <p:spPr>
            <a:xfrm>
              <a:off x="10021324" y="2276954"/>
              <a:ext cx="1600200" cy="1254033"/>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1100" dirty="0" smtClean="0"/>
                <a:t>License Users</a:t>
              </a:r>
              <a:endParaRPr lang="en-US" sz="1100" dirty="0"/>
            </a:p>
          </p:txBody>
        </p:sp>
      </p:grpSp>
      <p:sp>
        <p:nvSpPr>
          <p:cNvPr id="51" name="Rounded Rectangle 50"/>
          <p:cNvSpPr/>
          <p:nvPr/>
        </p:nvSpPr>
        <p:spPr bwMode="auto">
          <a:xfrm>
            <a:off x="6170956" y="1783178"/>
            <a:ext cx="1823255" cy="338328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09" name="Group 108"/>
          <p:cNvGrpSpPr/>
          <p:nvPr/>
        </p:nvGrpSpPr>
        <p:grpSpPr>
          <a:xfrm>
            <a:off x="6168186" y="2198576"/>
            <a:ext cx="1828800" cy="2447978"/>
            <a:chOff x="6233135" y="2198577"/>
            <a:chExt cx="1828800" cy="200906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56" name="Rounded Rectangle 55"/>
            <p:cNvSpPr/>
            <p:nvPr/>
          </p:nvSpPr>
          <p:spPr bwMode="auto">
            <a:xfrm>
              <a:off x="6236022" y="2198577"/>
              <a:ext cx="1823026" cy="2009067"/>
            </a:xfrm>
            <a:prstGeom prst="roundRect">
              <a:avLst>
                <a:gd name="adj" fmla="val 0"/>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ounded Rectangle 6"/>
            <p:cNvSpPr/>
            <p:nvPr/>
          </p:nvSpPr>
          <p:spPr>
            <a:xfrm>
              <a:off x="6233135" y="2303764"/>
              <a:ext cx="1828800" cy="1682986"/>
            </a:xfrm>
            <a:prstGeom prst="roundRect">
              <a:avLst>
                <a:gd name="adj" fmla="val 0"/>
              </a:avLst>
            </a:prstGeom>
            <a:grp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dirty="0" smtClean="0"/>
                <a:t>Incremental Sync</a:t>
              </a:r>
              <a:endParaRPr lang="en-US" sz="1100" dirty="0"/>
            </a:p>
          </p:txBody>
        </p:sp>
      </p:grpSp>
      <p:sp>
        <p:nvSpPr>
          <p:cNvPr id="10" name="TextBox 9"/>
          <p:cNvSpPr txBox="1"/>
          <p:nvPr/>
        </p:nvSpPr>
        <p:spPr>
          <a:xfrm>
            <a:off x="6724548" y="1951264"/>
            <a:ext cx="1125581" cy="246221"/>
          </a:xfrm>
          <a:prstGeom prst="rect">
            <a:avLst/>
          </a:prstGeom>
          <a:noFill/>
        </p:spPr>
        <p:txBody>
          <a:bodyPr wrap="square" rtlCol="0">
            <a:spAutoFit/>
          </a:bodyPr>
          <a:lstStyle/>
          <a:p>
            <a:r>
              <a:rPr lang="en-US" sz="1000" dirty="0" smtClean="0"/>
              <a:t>Every 24 hrs</a:t>
            </a:r>
            <a:endParaRPr lang="en-US" sz="1000" dirty="0"/>
          </a:p>
        </p:txBody>
      </p:sp>
      <p:sp>
        <p:nvSpPr>
          <p:cNvPr id="76" name="Circular Arrow 75"/>
          <p:cNvSpPr/>
          <p:nvPr/>
        </p:nvSpPr>
        <p:spPr bwMode="auto">
          <a:xfrm flipH="1">
            <a:off x="6467774" y="1814529"/>
            <a:ext cx="635421" cy="681882"/>
          </a:xfrm>
          <a:prstGeom prst="circularArrow">
            <a:avLst>
              <a:gd name="adj1" fmla="val 12500"/>
              <a:gd name="adj2" fmla="val 1142319"/>
              <a:gd name="adj3" fmla="val 20457681"/>
              <a:gd name="adj4" fmla="val 13614011"/>
              <a:gd name="adj5" fmla="val 12500"/>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101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3" name="Chevron 42"/>
          <p:cNvSpPr/>
          <p:nvPr/>
        </p:nvSpPr>
        <p:spPr bwMode="auto">
          <a:xfrm>
            <a:off x="1808443" y="2959015"/>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4" name="Chevron 43"/>
          <p:cNvSpPr/>
          <p:nvPr/>
        </p:nvSpPr>
        <p:spPr bwMode="auto">
          <a:xfrm>
            <a:off x="3784678" y="2959015"/>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5" name="Chevron 44"/>
          <p:cNvSpPr/>
          <p:nvPr/>
        </p:nvSpPr>
        <p:spPr bwMode="auto">
          <a:xfrm>
            <a:off x="5760913" y="2959015"/>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6" name="Chevron 45"/>
          <p:cNvSpPr/>
          <p:nvPr/>
        </p:nvSpPr>
        <p:spPr bwMode="auto">
          <a:xfrm>
            <a:off x="7737148" y="2972175"/>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7" name="Chevron 46"/>
          <p:cNvSpPr/>
          <p:nvPr/>
        </p:nvSpPr>
        <p:spPr bwMode="auto">
          <a:xfrm>
            <a:off x="9719963" y="2972175"/>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37049608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rampo\Documents\Work\Exchange\Presentations\TechEd\Screenshots\SSEMScreenshot1New-MigrationBa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80" y="1414542"/>
            <a:ext cx="6060532" cy="4213781"/>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sp>
        <p:nvSpPr>
          <p:cNvPr id="35" name="Right Arrow 34"/>
          <p:cNvSpPr/>
          <p:nvPr/>
        </p:nvSpPr>
        <p:spPr bwMode="auto">
          <a:xfrm rot="18900000">
            <a:off x="6932914" y="4451770"/>
            <a:ext cx="920778"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6" name="Right Arrow 35"/>
          <p:cNvSpPr/>
          <p:nvPr/>
        </p:nvSpPr>
        <p:spPr bwMode="auto">
          <a:xfrm rot="5400000">
            <a:off x="7372346" y="2202801"/>
            <a:ext cx="1577175"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2" name="Rectangle 41"/>
          <p:cNvSpPr/>
          <p:nvPr/>
        </p:nvSpPr>
        <p:spPr bwMode="auto">
          <a:xfrm>
            <a:off x="0" y="5770656"/>
            <a:ext cx="12188825" cy="1087344"/>
          </a:xfrm>
          <a:prstGeom prst="rect">
            <a:avLst/>
          </a:prstGeom>
          <a:solidFill>
            <a:srgbClr val="0B1949"/>
          </a:solidFill>
          <a:ln>
            <a:solidFill>
              <a:schemeClr val="tx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dirty="0" smtClean="0"/>
              <a:t>Migration Flow</a:t>
            </a:r>
            <a:br>
              <a:rPr lang="en-US" dirty="0" smtClean="0"/>
            </a:br>
            <a:r>
              <a:rPr lang="en-US" sz="3600" dirty="0" smtClean="0">
                <a:solidFill>
                  <a:schemeClr val="accent1">
                    <a:alpha val="99000"/>
                  </a:schemeClr>
                </a:solidFill>
              </a:rPr>
              <a:t>New Batch</a:t>
            </a:r>
            <a:endParaRPr lang="en-US" dirty="0"/>
          </a:p>
        </p:txBody>
      </p:sp>
      <p:cxnSp>
        <p:nvCxnSpPr>
          <p:cNvPr id="16" name="Straight Connector 15"/>
          <p:cNvCxnSpPr/>
          <p:nvPr/>
        </p:nvCxnSpPr>
        <p:spPr>
          <a:xfrm rot="5400000">
            <a:off x="4031161" y="3275370"/>
            <a:ext cx="4622092" cy="1"/>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88" y="6105513"/>
            <a:ext cx="8614156" cy="11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b="27709"/>
          <a:stretch>
            <a:fillRect/>
          </a:stretch>
        </p:blipFill>
        <p:spPr bwMode="auto">
          <a:xfrm>
            <a:off x="484889" y="6389927"/>
            <a:ext cx="10909069" cy="11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rampo\Documents\Work\Exchange\Presentations\TechEd\Screenshots\Test-MigationServerAvailabilityU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193" y="1581473"/>
            <a:ext cx="4076003" cy="3967834"/>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pic>
        <p:nvPicPr>
          <p:cNvPr id="1027" name="Picture 3" descr="C:\Users\rampo\Documents\Work\Exchange\Presentations\TechEd\Screenshots\Test-MigrationServerAvailabilitySuccessU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1144" y="1742463"/>
            <a:ext cx="3900382" cy="3594470"/>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pic>
        <p:nvPicPr>
          <p:cNvPr id="29" name="Picture 28" descr="email.png"/>
          <p:cNvPicPr>
            <a:picLocks noChangeAspect="1"/>
          </p:cNvPicPr>
          <p:nvPr/>
        </p:nvPicPr>
        <p:blipFill>
          <a:blip r:embed="rId8"/>
          <a:stretch>
            <a:fillRect/>
          </a:stretch>
        </p:blipFill>
        <p:spPr>
          <a:xfrm>
            <a:off x="7899542" y="2140550"/>
            <a:ext cx="522786" cy="376407"/>
          </a:xfrm>
          <a:prstGeom prst="rect">
            <a:avLst/>
          </a:prstGeom>
        </p:spPr>
      </p:pic>
      <p:pic>
        <p:nvPicPr>
          <p:cNvPr id="32" name="Picture 31" descr="outlook.png"/>
          <p:cNvPicPr>
            <a:picLocks noChangeAspect="1"/>
          </p:cNvPicPr>
          <p:nvPr/>
        </p:nvPicPr>
        <p:blipFill>
          <a:blip r:embed="rId9"/>
          <a:stretch>
            <a:fillRect/>
          </a:stretch>
        </p:blipFill>
        <p:spPr>
          <a:xfrm>
            <a:off x="6625680" y="4823307"/>
            <a:ext cx="720897" cy="720897"/>
          </a:xfrm>
          <a:prstGeom prst="rect">
            <a:avLst/>
          </a:prstGeom>
        </p:spPr>
      </p:pic>
      <p:pic>
        <p:nvPicPr>
          <p:cNvPr id="33" name="Picture 32" descr="genericServer_150.png"/>
          <p:cNvPicPr>
            <a:picLocks noChangeAspect="1"/>
          </p:cNvPicPr>
          <p:nvPr/>
        </p:nvPicPr>
        <p:blipFill>
          <a:blip r:embed="rId10"/>
          <a:stretch>
            <a:fillRect/>
          </a:stretch>
        </p:blipFill>
        <p:spPr>
          <a:xfrm>
            <a:off x="7839436" y="3306135"/>
            <a:ext cx="642999" cy="1013422"/>
          </a:xfrm>
          <a:prstGeom prst="rect">
            <a:avLst/>
          </a:prstGeom>
        </p:spPr>
      </p:pic>
      <p:pic>
        <p:nvPicPr>
          <p:cNvPr id="39" name="Picture 38" descr="cloudLarge_150.png"/>
          <p:cNvPicPr>
            <a:picLocks noChangeAspect="1"/>
          </p:cNvPicPr>
          <p:nvPr/>
        </p:nvPicPr>
        <p:blipFill>
          <a:blip r:embed="rId11"/>
          <a:stretch>
            <a:fillRect/>
          </a:stretch>
        </p:blipFill>
        <p:spPr>
          <a:xfrm>
            <a:off x="9917617" y="509422"/>
            <a:ext cx="1683110" cy="1683110"/>
          </a:xfrm>
          <a:prstGeom prst="rect">
            <a:avLst/>
          </a:prstGeom>
        </p:spPr>
      </p:pic>
      <p:sp>
        <p:nvSpPr>
          <p:cNvPr id="40" name="TextBox 39"/>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41" name="Rounded Rectangle 40"/>
          <p:cNvSpPr/>
          <p:nvPr/>
        </p:nvSpPr>
        <p:spPr bwMode="auto">
          <a:xfrm>
            <a:off x="7385984"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On Premise</a:t>
            </a:r>
            <a:endParaRPr lang="en-US" sz="1200" dirty="0"/>
          </a:p>
        </p:txBody>
      </p:sp>
      <p:pic>
        <p:nvPicPr>
          <p:cNvPr id="27" name="Picture 26" descr="cloudLarge_150.png"/>
          <p:cNvPicPr>
            <a:picLocks noChangeAspect="1"/>
          </p:cNvPicPr>
          <p:nvPr/>
        </p:nvPicPr>
        <p:blipFill>
          <a:blip r:embed="rId11"/>
          <a:stretch>
            <a:fillRect/>
          </a:stretch>
        </p:blipFill>
        <p:spPr>
          <a:xfrm>
            <a:off x="7398747" y="534242"/>
            <a:ext cx="1524376" cy="1524376"/>
          </a:xfrm>
          <a:prstGeom prst="rect">
            <a:avLst/>
          </a:prstGeom>
        </p:spPr>
      </p:pic>
      <p:sp>
        <p:nvSpPr>
          <p:cNvPr id="28" name="TextBox 27"/>
          <p:cNvSpPr txBox="1"/>
          <p:nvPr/>
        </p:nvSpPr>
        <p:spPr>
          <a:xfrm>
            <a:off x="7645047"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sp>
        <p:nvSpPr>
          <p:cNvPr id="21" name="Right Arrow 20"/>
          <p:cNvSpPr/>
          <p:nvPr/>
        </p:nvSpPr>
        <p:spPr bwMode="auto">
          <a:xfrm rot="2700000" flipH="1">
            <a:off x="8217293" y="4503883"/>
            <a:ext cx="1017256" cy="405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22" name="Group 21"/>
          <p:cNvGrpSpPr/>
          <p:nvPr/>
        </p:nvGrpSpPr>
        <p:grpSpPr>
          <a:xfrm>
            <a:off x="8204548" y="4935255"/>
            <a:ext cx="1640909" cy="441104"/>
            <a:chOff x="9482203" y="5661765"/>
            <a:chExt cx="2329841" cy="626301"/>
          </a:xfrm>
        </p:grpSpPr>
        <p:sp>
          <p:nvSpPr>
            <p:cNvPr id="23" name="Rounded Rectangle 22"/>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24"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12"/>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1140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ight Arrow 73"/>
          <p:cNvSpPr/>
          <p:nvPr/>
        </p:nvSpPr>
        <p:spPr bwMode="auto">
          <a:xfrm rot="18900000">
            <a:off x="6932914" y="4451770"/>
            <a:ext cx="920778"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5" name="Right Arrow 74"/>
          <p:cNvSpPr/>
          <p:nvPr/>
        </p:nvSpPr>
        <p:spPr bwMode="auto">
          <a:xfrm rot="5400000">
            <a:off x="7372346" y="2202801"/>
            <a:ext cx="1577175"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9" name="Rectangle 28"/>
          <p:cNvSpPr/>
          <p:nvPr/>
        </p:nvSpPr>
        <p:spPr bwMode="auto">
          <a:xfrm>
            <a:off x="0" y="5902256"/>
            <a:ext cx="6343223" cy="955744"/>
          </a:xfrm>
          <a:prstGeom prst="rect">
            <a:avLst/>
          </a:prstGeom>
          <a:solidFill>
            <a:srgbClr val="0B1949"/>
          </a:solidFill>
          <a:ln>
            <a:solidFill>
              <a:schemeClr val="tx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smtClean="0"/>
              <a:t>Migration Flow</a:t>
            </a:r>
            <a:br>
              <a:rPr lang="en-US" smtClean="0"/>
            </a:br>
            <a:r>
              <a:rPr lang="en-US" sz="3600" smtClean="0">
                <a:solidFill>
                  <a:schemeClr val="accent1">
                    <a:alpha val="99000"/>
                  </a:schemeClr>
                </a:solidFill>
              </a:rPr>
              <a:t>Provision</a:t>
            </a:r>
            <a:endParaRPr lang="en-US" dirty="0"/>
          </a:p>
        </p:txBody>
      </p:sp>
      <p:cxnSp>
        <p:nvCxnSpPr>
          <p:cNvPr id="16" name="Straight Connector 15"/>
          <p:cNvCxnSpPr/>
          <p:nvPr/>
        </p:nvCxnSpPr>
        <p:spPr>
          <a:xfrm>
            <a:off x="6342205" y="964324"/>
            <a:ext cx="0" cy="5893676"/>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58" y="6158222"/>
            <a:ext cx="4241800" cy="18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descr="C:\Users\rampo\Documents\Work\Exchange\Presentations\TechEd\Screenshots\Test-MigrationServerAvailabilitySuccessU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301" y="1451487"/>
            <a:ext cx="4536000" cy="4180236"/>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grpSp>
        <p:nvGrpSpPr>
          <p:cNvPr id="22" name="Group 21"/>
          <p:cNvGrpSpPr/>
          <p:nvPr/>
        </p:nvGrpSpPr>
        <p:grpSpPr>
          <a:xfrm>
            <a:off x="8823817" y="1755981"/>
            <a:ext cx="1267617" cy="1903563"/>
            <a:chOff x="8823817" y="1755981"/>
            <a:chExt cx="1267617" cy="1903563"/>
          </a:xfrm>
        </p:grpSpPr>
        <p:sp>
          <p:nvSpPr>
            <p:cNvPr id="27" name="Right Arrow 26"/>
            <p:cNvSpPr/>
            <p:nvPr/>
          </p:nvSpPr>
          <p:spPr>
            <a:xfrm rot="18775890">
              <a:off x="8505844" y="2073954"/>
              <a:ext cx="1903563" cy="1267617"/>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a:solidFill>
                  <a:schemeClr val="bg1"/>
                </a:solidFill>
              </a:endParaRPr>
            </a:p>
          </p:txBody>
        </p:sp>
        <p:sp>
          <p:nvSpPr>
            <p:cNvPr id="45" name="TextBox 44"/>
            <p:cNvSpPr txBox="1"/>
            <p:nvPr/>
          </p:nvSpPr>
          <p:spPr>
            <a:xfrm rot="18780000">
              <a:off x="8652950" y="2553555"/>
              <a:ext cx="1472042" cy="600164"/>
            </a:xfrm>
            <a:prstGeom prst="rect">
              <a:avLst/>
            </a:prstGeom>
            <a:noFill/>
          </p:spPr>
          <p:txBody>
            <a:bodyPr wrap="square" lIns="0" tIns="0" rIns="0" bIns="0" rtlCol="0">
              <a:spAutoFit/>
            </a:bodyPr>
            <a:lstStyle/>
            <a:p>
              <a:pPr algn="ctr"/>
              <a:r>
                <a:rPr lang="en-US" sz="1300" dirty="0" smtClean="0">
                  <a:solidFill>
                    <a:schemeClr val="bg1"/>
                  </a:solidFill>
                </a:rPr>
                <a:t>Create users,</a:t>
              </a:r>
            </a:p>
            <a:p>
              <a:pPr algn="ctr"/>
              <a:r>
                <a:rPr lang="en-US" sz="1300" dirty="0" smtClean="0">
                  <a:solidFill>
                    <a:schemeClr val="bg1"/>
                  </a:solidFill>
                </a:rPr>
                <a:t>groups, contacts</a:t>
              </a:r>
            </a:p>
            <a:p>
              <a:pPr algn="ctr"/>
              <a:endParaRPr lang="en-US" sz="1300" dirty="0" smtClean="0">
                <a:gradFill>
                  <a:gsLst>
                    <a:gs pos="0">
                      <a:schemeClr val="tx1"/>
                    </a:gs>
                    <a:gs pos="86000">
                      <a:schemeClr val="tx1"/>
                    </a:gs>
                  </a:gsLst>
                  <a:lin ang="5400000" scaled="0"/>
                </a:gradFill>
              </a:endParaRPr>
            </a:p>
          </p:txBody>
        </p:sp>
      </p:grpSp>
      <p:pic>
        <p:nvPicPr>
          <p:cNvPr id="63" name="Picture 62" descr="outlook.png"/>
          <p:cNvPicPr>
            <a:picLocks noChangeAspect="1"/>
          </p:cNvPicPr>
          <p:nvPr/>
        </p:nvPicPr>
        <p:blipFill>
          <a:blip r:embed="rId5"/>
          <a:stretch>
            <a:fillRect/>
          </a:stretch>
        </p:blipFill>
        <p:spPr>
          <a:xfrm>
            <a:off x="6625680" y="4823307"/>
            <a:ext cx="720897" cy="720897"/>
          </a:xfrm>
          <a:prstGeom prst="rect">
            <a:avLst/>
          </a:prstGeom>
        </p:spPr>
      </p:pic>
      <p:pic>
        <p:nvPicPr>
          <p:cNvPr id="64" name="Picture 63" descr="genericServer_150.png"/>
          <p:cNvPicPr>
            <a:picLocks noChangeAspect="1"/>
          </p:cNvPicPr>
          <p:nvPr/>
        </p:nvPicPr>
        <p:blipFill>
          <a:blip r:embed="rId6"/>
          <a:stretch>
            <a:fillRect/>
          </a:stretch>
        </p:blipFill>
        <p:spPr>
          <a:xfrm>
            <a:off x="7839436" y="3306135"/>
            <a:ext cx="642999" cy="1013422"/>
          </a:xfrm>
          <a:prstGeom prst="rect">
            <a:avLst/>
          </a:prstGeom>
        </p:spPr>
      </p:pic>
      <p:pic>
        <p:nvPicPr>
          <p:cNvPr id="69" name="Picture 68" descr="cloudLarge_150.png"/>
          <p:cNvPicPr>
            <a:picLocks noChangeAspect="1"/>
          </p:cNvPicPr>
          <p:nvPr/>
        </p:nvPicPr>
        <p:blipFill>
          <a:blip r:embed="rId7"/>
          <a:stretch>
            <a:fillRect/>
          </a:stretch>
        </p:blipFill>
        <p:spPr>
          <a:xfrm>
            <a:off x="9917617" y="509422"/>
            <a:ext cx="1683110" cy="1683110"/>
          </a:xfrm>
          <a:prstGeom prst="rect">
            <a:avLst/>
          </a:prstGeom>
        </p:spPr>
      </p:pic>
      <p:sp>
        <p:nvSpPr>
          <p:cNvPr id="70" name="TextBox 69"/>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71" name="Rounded Rectangle 70"/>
          <p:cNvSpPr/>
          <p:nvPr/>
        </p:nvSpPr>
        <p:spPr bwMode="auto">
          <a:xfrm>
            <a:off x="7385984"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On Premise</a:t>
            </a:r>
            <a:endParaRPr lang="en-US" sz="1200" dirty="0"/>
          </a:p>
        </p:txBody>
      </p:sp>
      <p:pic>
        <p:nvPicPr>
          <p:cNvPr id="72" name="Picture 71" descr="cloudLarge_150.png"/>
          <p:cNvPicPr>
            <a:picLocks noChangeAspect="1"/>
          </p:cNvPicPr>
          <p:nvPr/>
        </p:nvPicPr>
        <p:blipFill>
          <a:blip r:embed="rId7"/>
          <a:stretch>
            <a:fillRect/>
          </a:stretch>
        </p:blipFill>
        <p:spPr>
          <a:xfrm>
            <a:off x="7398747" y="534242"/>
            <a:ext cx="1524376" cy="1524376"/>
          </a:xfrm>
          <a:prstGeom prst="rect">
            <a:avLst/>
          </a:prstGeom>
        </p:spPr>
      </p:pic>
      <p:sp>
        <p:nvSpPr>
          <p:cNvPr id="73" name="TextBox 72"/>
          <p:cNvSpPr txBox="1"/>
          <p:nvPr/>
        </p:nvSpPr>
        <p:spPr>
          <a:xfrm>
            <a:off x="7645047"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pic>
        <p:nvPicPr>
          <p:cNvPr id="77" name="Picture 76" descr="email.png"/>
          <p:cNvPicPr>
            <a:picLocks noChangeAspect="1"/>
          </p:cNvPicPr>
          <p:nvPr/>
        </p:nvPicPr>
        <p:blipFill>
          <a:blip r:embed="rId8"/>
          <a:stretch>
            <a:fillRect/>
          </a:stretch>
        </p:blipFill>
        <p:spPr>
          <a:xfrm>
            <a:off x="7899542" y="2140550"/>
            <a:ext cx="522786" cy="376407"/>
          </a:xfrm>
          <a:prstGeom prst="rect">
            <a:avLst/>
          </a:prstGeom>
        </p:spPr>
      </p:pic>
      <p:sp>
        <p:nvSpPr>
          <p:cNvPr id="23" name="Right Arrow 22"/>
          <p:cNvSpPr/>
          <p:nvPr/>
        </p:nvSpPr>
        <p:spPr bwMode="auto">
          <a:xfrm rot="2700000" flipH="1">
            <a:off x="8217293" y="4503883"/>
            <a:ext cx="1017256" cy="405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24" name="Group 23"/>
          <p:cNvGrpSpPr/>
          <p:nvPr/>
        </p:nvGrpSpPr>
        <p:grpSpPr>
          <a:xfrm>
            <a:off x="8204548" y="4935255"/>
            <a:ext cx="1640909" cy="441104"/>
            <a:chOff x="9482203" y="5661765"/>
            <a:chExt cx="2329841" cy="626301"/>
          </a:xfrm>
        </p:grpSpPr>
        <p:sp>
          <p:nvSpPr>
            <p:cNvPr id="25" name="Rounded Rectangle 24"/>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28"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9"/>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Oval 29"/>
          <p:cNvSpPr/>
          <p:nvPr/>
        </p:nvSpPr>
        <p:spPr bwMode="auto">
          <a:xfrm>
            <a:off x="3969027" y="5296020"/>
            <a:ext cx="742674" cy="335703"/>
          </a:xfrm>
          <a:prstGeom prst="ellipse">
            <a:avLst/>
          </a:prstGeom>
          <a:no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3131140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ight Arrow 43"/>
          <p:cNvSpPr/>
          <p:nvPr/>
        </p:nvSpPr>
        <p:spPr bwMode="auto">
          <a:xfrm rot="18900000">
            <a:off x="6932914" y="4451770"/>
            <a:ext cx="920778"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5" name="Right Arrow 44"/>
          <p:cNvSpPr/>
          <p:nvPr/>
        </p:nvSpPr>
        <p:spPr bwMode="auto">
          <a:xfrm rot="5400000">
            <a:off x="7372346" y="2202801"/>
            <a:ext cx="1577175"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dirty="0" smtClean="0"/>
              <a:t>Migration Flow</a:t>
            </a:r>
            <a:br>
              <a:rPr lang="en-US" dirty="0" smtClean="0"/>
            </a:br>
            <a:r>
              <a:rPr lang="en-US" sz="3600" dirty="0">
                <a:solidFill>
                  <a:schemeClr val="accent1">
                    <a:alpha val="99000"/>
                  </a:schemeClr>
                </a:solidFill>
              </a:rPr>
              <a:t>Initial </a:t>
            </a:r>
            <a:r>
              <a:rPr lang="en-US" sz="3600" dirty="0" smtClean="0">
                <a:solidFill>
                  <a:schemeClr val="accent1">
                    <a:alpha val="99000"/>
                  </a:schemeClr>
                </a:solidFill>
              </a:rPr>
              <a:t>Sync</a:t>
            </a:r>
            <a:endParaRPr lang="en-US" dirty="0"/>
          </a:p>
        </p:txBody>
      </p:sp>
      <p:cxnSp>
        <p:nvCxnSpPr>
          <p:cNvPr id="26" name="Straight Connector 25"/>
          <p:cNvCxnSpPr/>
          <p:nvPr/>
        </p:nvCxnSpPr>
        <p:spPr>
          <a:xfrm>
            <a:off x="6342205" y="964324"/>
            <a:ext cx="0" cy="5893676"/>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23817" y="1755981"/>
            <a:ext cx="1267617" cy="1903563"/>
            <a:chOff x="8823817" y="1755981"/>
            <a:chExt cx="1267617" cy="1903563"/>
          </a:xfrm>
        </p:grpSpPr>
        <p:sp>
          <p:nvSpPr>
            <p:cNvPr id="27" name="Right Arrow 26"/>
            <p:cNvSpPr/>
            <p:nvPr/>
          </p:nvSpPr>
          <p:spPr>
            <a:xfrm rot="18775890">
              <a:off x="8505844" y="2073954"/>
              <a:ext cx="1903563" cy="1267617"/>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a:solidFill>
                  <a:schemeClr val="bg1"/>
                </a:solidFill>
              </a:endParaRPr>
            </a:p>
          </p:txBody>
        </p:sp>
        <p:sp>
          <p:nvSpPr>
            <p:cNvPr id="28" name="TextBox 27"/>
            <p:cNvSpPr txBox="1"/>
            <p:nvPr/>
          </p:nvSpPr>
          <p:spPr>
            <a:xfrm rot="18780000">
              <a:off x="8650188" y="2749175"/>
              <a:ext cx="1241107" cy="246221"/>
            </a:xfrm>
            <a:prstGeom prst="rect">
              <a:avLst/>
            </a:prstGeom>
            <a:noFill/>
          </p:spPr>
          <p:txBody>
            <a:bodyPr wrap="square" lIns="0" tIns="0" rIns="0" bIns="0" rtlCol="0">
              <a:spAutoFit/>
            </a:bodyPr>
            <a:lstStyle/>
            <a:p>
              <a:pPr algn="ctr"/>
              <a:r>
                <a:rPr lang="en-US" sz="1600" dirty="0" smtClean="0">
                  <a:solidFill>
                    <a:schemeClr val="bg1"/>
                  </a:solidFill>
                </a:rPr>
                <a:t>Initial Sync</a:t>
              </a:r>
              <a:endParaRPr lang="en-US" sz="1600" dirty="0" smtClean="0">
                <a:gradFill>
                  <a:gsLst>
                    <a:gs pos="0">
                      <a:schemeClr val="tx1"/>
                    </a:gs>
                    <a:gs pos="86000">
                      <a:schemeClr val="tx1"/>
                    </a:gs>
                  </a:gsLst>
                  <a:lin ang="5400000" scaled="0"/>
                </a:gradFill>
              </a:endParaRPr>
            </a:p>
          </p:txBody>
        </p:sp>
      </p:grpSp>
      <p:pic>
        <p:nvPicPr>
          <p:cNvPr id="33" name="Picture 32" descr="outlook.png"/>
          <p:cNvPicPr>
            <a:picLocks noChangeAspect="1"/>
          </p:cNvPicPr>
          <p:nvPr/>
        </p:nvPicPr>
        <p:blipFill>
          <a:blip r:embed="rId3"/>
          <a:stretch>
            <a:fillRect/>
          </a:stretch>
        </p:blipFill>
        <p:spPr>
          <a:xfrm>
            <a:off x="6625680" y="4823307"/>
            <a:ext cx="720897" cy="720897"/>
          </a:xfrm>
          <a:prstGeom prst="rect">
            <a:avLst/>
          </a:prstGeom>
        </p:spPr>
      </p:pic>
      <p:pic>
        <p:nvPicPr>
          <p:cNvPr id="34" name="Picture 33" descr="genericServer_150.png"/>
          <p:cNvPicPr>
            <a:picLocks noChangeAspect="1"/>
          </p:cNvPicPr>
          <p:nvPr/>
        </p:nvPicPr>
        <p:blipFill>
          <a:blip r:embed="rId4"/>
          <a:stretch>
            <a:fillRect/>
          </a:stretch>
        </p:blipFill>
        <p:spPr>
          <a:xfrm>
            <a:off x="7839436" y="3306135"/>
            <a:ext cx="642999" cy="1013422"/>
          </a:xfrm>
          <a:prstGeom prst="rect">
            <a:avLst/>
          </a:prstGeom>
        </p:spPr>
      </p:pic>
      <p:pic>
        <p:nvPicPr>
          <p:cNvPr id="39" name="Picture 38" descr="cloudLarge_150.png"/>
          <p:cNvPicPr>
            <a:picLocks noChangeAspect="1"/>
          </p:cNvPicPr>
          <p:nvPr/>
        </p:nvPicPr>
        <p:blipFill>
          <a:blip r:embed="rId5"/>
          <a:stretch>
            <a:fillRect/>
          </a:stretch>
        </p:blipFill>
        <p:spPr>
          <a:xfrm>
            <a:off x="9917617" y="509422"/>
            <a:ext cx="1683110" cy="1683110"/>
          </a:xfrm>
          <a:prstGeom prst="rect">
            <a:avLst/>
          </a:prstGeom>
        </p:spPr>
      </p:pic>
      <p:sp>
        <p:nvSpPr>
          <p:cNvPr id="40" name="TextBox 39"/>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41" name="Rounded Rectangle 40"/>
          <p:cNvSpPr/>
          <p:nvPr/>
        </p:nvSpPr>
        <p:spPr bwMode="auto">
          <a:xfrm>
            <a:off x="7385984"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On Premise</a:t>
            </a:r>
            <a:endParaRPr lang="en-US" sz="1200" dirty="0"/>
          </a:p>
        </p:txBody>
      </p:sp>
      <p:pic>
        <p:nvPicPr>
          <p:cNvPr id="42" name="Picture 41" descr="cloudLarge_150.png"/>
          <p:cNvPicPr>
            <a:picLocks noChangeAspect="1"/>
          </p:cNvPicPr>
          <p:nvPr/>
        </p:nvPicPr>
        <p:blipFill>
          <a:blip r:embed="rId5"/>
          <a:stretch>
            <a:fillRect/>
          </a:stretch>
        </p:blipFill>
        <p:spPr>
          <a:xfrm>
            <a:off x="7398747" y="534242"/>
            <a:ext cx="1524376" cy="1524376"/>
          </a:xfrm>
          <a:prstGeom prst="rect">
            <a:avLst/>
          </a:prstGeom>
        </p:spPr>
      </p:pic>
      <p:sp>
        <p:nvSpPr>
          <p:cNvPr id="43" name="TextBox 42"/>
          <p:cNvSpPr txBox="1"/>
          <p:nvPr/>
        </p:nvSpPr>
        <p:spPr>
          <a:xfrm>
            <a:off x="7645047"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pic>
        <p:nvPicPr>
          <p:cNvPr id="47" name="Picture 46" descr="email.png"/>
          <p:cNvPicPr>
            <a:picLocks noChangeAspect="1"/>
          </p:cNvPicPr>
          <p:nvPr/>
        </p:nvPicPr>
        <p:blipFill>
          <a:blip r:embed="rId6"/>
          <a:stretch>
            <a:fillRect/>
          </a:stretch>
        </p:blipFill>
        <p:spPr>
          <a:xfrm>
            <a:off x="7899542" y="2140550"/>
            <a:ext cx="522786" cy="376407"/>
          </a:xfrm>
          <a:prstGeom prst="rect">
            <a:avLst/>
          </a:prstGeom>
        </p:spPr>
      </p:pic>
      <p:sp>
        <p:nvSpPr>
          <p:cNvPr id="19" name="Right Arrow 18"/>
          <p:cNvSpPr/>
          <p:nvPr/>
        </p:nvSpPr>
        <p:spPr bwMode="auto">
          <a:xfrm rot="2700000" flipH="1">
            <a:off x="8217293" y="4503883"/>
            <a:ext cx="1017256" cy="405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20" name="Group 19"/>
          <p:cNvGrpSpPr/>
          <p:nvPr/>
        </p:nvGrpSpPr>
        <p:grpSpPr>
          <a:xfrm>
            <a:off x="8204548" y="4935255"/>
            <a:ext cx="1640909" cy="441104"/>
            <a:chOff x="9482203" y="5661765"/>
            <a:chExt cx="2329841" cy="626301"/>
          </a:xfrm>
        </p:grpSpPr>
        <p:sp>
          <p:nvSpPr>
            <p:cNvPr id="21" name="Rounded Rectangle 20"/>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22"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7"/>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789758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ight Arrow 44"/>
          <p:cNvSpPr/>
          <p:nvPr/>
        </p:nvSpPr>
        <p:spPr bwMode="auto">
          <a:xfrm rot="18900000">
            <a:off x="6932914" y="4451770"/>
            <a:ext cx="920778"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6" name="Right Arrow 45"/>
          <p:cNvSpPr/>
          <p:nvPr/>
        </p:nvSpPr>
        <p:spPr bwMode="auto">
          <a:xfrm rot="5400000">
            <a:off x="7372346" y="2202801"/>
            <a:ext cx="1577175"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48" name="Picture 47" descr="email.png"/>
          <p:cNvPicPr>
            <a:picLocks noChangeAspect="1"/>
          </p:cNvPicPr>
          <p:nvPr/>
        </p:nvPicPr>
        <p:blipFill>
          <a:blip r:embed="rId3"/>
          <a:stretch>
            <a:fillRect/>
          </a:stretch>
        </p:blipFill>
        <p:spPr>
          <a:xfrm>
            <a:off x="7899542" y="2140550"/>
            <a:ext cx="522786" cy="376407"/>
          </a:xfrm>
          <a:prstGeom prst="rect">
            <a:avLst/>
          </a:prstGeom>
        </p:spPr>
      </p:pic>
      <p:sp>
        <p:nvSpPr>
          <p:cNvPr id="2" name="Title 1"/>
          <p:cNvSpPr>
            <a:spLocks noGrp="1"/>
          </p:cNvSpPr>
          <p:nvPr>
            <p:ph type="title"/>
          </p:nvPr>
        </p:nvSpPr>
        <p:spPr/>
        <p:txBody>
          <a:bodyPr/>
          <a:lstStyle/>
          <a:p>
            <a:r>
              <a:rPr lang="en-US" dirty="0" smtClean="0"/>
              <a:t>Migration Flow</a:t>
            </a:r>
            <a:br>
              <a:rPr lang="en-US" dirty="0" smtClean="0"/>
            </a:br>
            <a:r>
              <a:rPr lang="en-US" sz="3600" dirty="0" smtClean="0">
                <a:solidFill>
                  <a:schemeClr val="accent1">
                    <a:alpha val="99000"/>
                  </a:schemeClr>
                </a:solidFill>
              </a:rPr>
              <a:t>Get-MigrationBatch</a:t>
            </a:r>
            <a:endParaRPr lang="en-US" dirty="0"/>
          </a:p>
        </p:txBody>
      </p:sp>
      <p:pic>
        <p:nvPicPr>
          <p:cNvPr id="1026" name="Picture 2" descr="C:\Users\rampo\Documents\Work\Exchange\Presentations\TechEd\Screenshots\ActiveMigrationsDashBo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26" y="2286988"/>
            <a:ext cx="6011254" cy="4425336"/>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pic>
        <p:nvPicPr>
          <p:cNvPr id="1027" name="Picture 3" descr="C:\Users\rampo\Documents\Work\Exchange\Presentations\TechEd\Screenshots\ActiveMigrationsWindo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624" y="3279571"/>
            <a:ext cx="4398756" cy="3094839"/>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pic>
        <p:nvPicPr>
          <p:cNvPr id="1028" name="Picture 4" descr="C:\Users\rampo\Documents\Work\Exchange\Presentations\TechEd\Screenshots\ActiveMigrationsErrorWindo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3463" y="1745272"/>
            <a:ext cx="3054314" cy="3785168"/>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cxnSp>
        <p:nvCxnSpPr>
          <p:cNvPr id="26" name="Straight Connector 25"/>
          <p:cNvCxnSpPr/>
          <p:nvPr/>
        </p:nvCxnSpPr>
        <p:spPr>
          <a:xfrm>
            <a:off x="6342205" y="964324"/>
            <a:ext cx="0" cy="5893676"/>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8823817" y="1755981"/>
            <a:ext cx="1267617" cy="1903563"/>
            <a:chOff x="8823817" y="1755981"/>
            <a:chExt cx="1267617" cy="1903563"/>
          </a:xfrm>
        </p:grpSpPr>
        <p:sp>
          <p:nvSpPr>
            <p:cNvPr id="27" name="Right Arrow 26"/>
            <p:cNvSpPr/>
            <p:nvPr/>
          </p:nvSpPr>
          <p:spPr>
            <a:xfrm rot="18775890">
              <a:off x="8505844" y="2073954"/>
              <a:ext cx="1903563" cy="1267617"/>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a:solidFill>
                  <a:schemeClr val="bg1"/>
                </a:solidFill>
              </a:endParaRPr>
            </a:p>
          </p:txBody>
        </p:sp>
        <p:sp>
          <p:nvSpPr>
            <p:cNvPr id="28" name="TextBox 27"/>
            <p:cNvSpPr txBox="1"/>
            <p:nvPr/>
          </p:nvSpPr>
          <p:spPr>
            <a:xfrm rot="18780000">
              <a:off x="8650188" y="2749175"/>
              <a:ext cx="1241107" cy="246221"/>
            </a:xfrm>
            <a:prstGeom prst="rect">
              <a:avLst/>
            </a:prstGeom>
            <a:noFill/>
          </p:spPr>
          <p:txBody>
            <a:bodyPr wrap="square" lIns="0" tIns="0" rIns="0" bIns="0" rtlCol="0">
              <a:spAutoFit/>
            </a:bodyPr>
            <a:lstStyle/>
            <a:p>
              <a:pPr algn="ctr"/>
              <a:r>
                <a:rPr lang="en-US" sz="1600" dirty="0" smtClean="0">
                  <a:solidFill>
                    <a:schemeClr val="bg1"/>
                  </a:solidFill>
                </a:rPr>
                <a:t>Initial Sync</a:t>
              </a:r>
              <a:endParaRPr lang="en-US" sz="1600" dirty="0" smtClean="0">
                <a:gradFill>
                  <a:gsLst>
                    <a:gs pos="0">
                      <a:schemeClr val="tx1"/>
                    </a:gs>
                    <a:gs pos="86000">
                      <a:schemeClr val="tx1"/>
                    </a:gs>
                  </a:gsLst>
                  <a:lin ang="5400000" scaled="0"/>
                </a:gradFill>
              </a:endParaRPr>
            </a:p>
          </p:txBody>
        </p:sp>
      </p:grpSp>
      <p:pic>
        <p:nvPicPr>
          <p:cNvPr id="33" name="Picture 32" descr="outlook.png"/>
          <p:cNvPicPr>
            <a:picLocks noChangeAspect="1"/>
          </p:cNvPicPr>
          <p:nvPr/>
        </p:nvPicPr>
        <p:blipFill>
          <a:blip r:embed="rId7"/>
          <a:stretch>
            <a:fillRect/>
          </a:stretch>
        </p:blipFill>
        <p:spPr>
          <a:xfrm>
            <a:off x="6625680" y="4823307"/>
            <a:ext cx="720897" cy="720897"/>
          </a:xfrm>
          <a:prstGeom prst="rect">
            <a:avLst/>
          </a:prstGeom>
        </p:spPr>
      </p:pic>
      <p:pic>
        <p:nvPicPr>
          <p:cNvPr id="34" name="Picture 33" descr="genericServer_150.png"/>
          <p:cNvPicPr>
            <a:picLocks noChangeAspect="1"/>
          </p:cNvPicPr>
          <p:nvPr/>
        </p:nvPicPr>
        <p:blipFill>
          <a:blip r:embed="rId8"/>
          <a:stretch>
            <a:fillRect/>
          </a:stretch>
        </p:blipFill>
        <p:spPr>
          <a:xfrm>
            <a:off x="7839436" y="3306135"/>
            <a:ext cx="642999" cy="1013422"/>
          </a:xfrm>
          <a:prstGeom prst="rect">
            <a:avLst/>
          </a:prstGeom>
        </p:spPr>
      </p:pic>
      <p:pic>
        <p:nvPicPr>
          <p:cNvPr id="39" name="Picture 38" descr="cloudLarge_150.png"/>
          <p:cNvPicPr>
            <a:picLocks noChangeAspect="1"/>
          </p:cNvPicPr>
          <p:nvPr/>
        </p:nvPicPr>
        <p:blipFill>
          <a:blip r:embed="rId9"/>
          <a:stretch>
            <a:fillRect/>
          </a:stretch>
        </p:blipFill>
        <p:spPr>
          <a:xfrm>
            <a:off x="9917617" y="509422"/>
            <a:ext cx="1683110" cy="1683110"/>
          </a:xfrm>
          <a:prstGeom prst="rect">
            <a:avLst/>
          </a:prstGeom>
        </p:spPr>
      </p:pic>
      <p:sp>
        <p:nvSpPr>
          <p:cNvPr id="40" name="TextBox 39"/>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41" name="Rounded Rectangle 40"/>
          <p:cNvSpPr/>
          <p:nvPr/>
        </p:nvSpPr>
        <p:spPr bwMode="auto">
          <a:xfrm>
            <a:off x="7385984"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On Premise</a:t>
            </a:r>
            <a:endParaRPr lang="en-US" sz="1200" dirty="0"/>
          </a:p>
        </p:txBody>
      </p:sp>
      <p:pic>
        <p:nvPicPr>
          <p:cNvPr id="42" name="Picture 41" descr="cloudLarge_150.png"/>
          <p:cNvPicPr>
            <a:picLocks noChangeAspect="1"/>
          </p:cNvPicPr>
          <p:nvPr/>
        </p:nvPicPr>
        <p:blipFill>
          <a:blip r:embed="rId9"/>
          <a:stretch>
            <a:fillRect/>
          </a:stretch>
        </p:blipFill>
        <p:spPr>
          <a:xfrm>
            <a:off x="7398747" y="534242"/>
            <a:ext cx="1524376" cy="1524376"/>
          </a:xfrm>
          <a:prstGeom prst="rect">
            <a:avLst/>
          </a:prstGeom>
        </p:spPr>
      </p:pic>
      <p:sp>
        <p:nvSpPr>
          <p:cNvPr id="43" name="TextBox 42"/>
          <p:cNvSpPr txBox="1"/>
          <p:nvPr/>
        </p:nvSpPr>
        <p:spPr>
          <a:xfrm>
            <a:off x="7645047"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sp>
        <p:nvSpPr>
          <p:cNvPr id="22" name="Right Arrow 21"/>
          <p:cNvSpPr/>
          <p:nvPr/>
        </p:nvSpPr>
        <p:spPr bwMode="auto">
          <a:xfrm rot="2700000" flipH="1">
            <a:off x="8217293" y="4503883"/>
            <a:ext cx="1017256" cy="405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23" name="Group 22"/>
          <p:cNvGrpSpPr/>
          <p:nvPr/>
        </p:nvGrpSpPr>
        <p:grpSpPr>
          <a:xfrm>
            <a:off x="8204548" y="4935255"/>
            <a:ext cx="1640909" cy="441104"/>
            <a:chOff x="9482203" y="5661765"/>
            <a:chExt cx="2329841" cy="626301"/>
          </a:xfrm>
        </p:grpSpPr>
        <p:sp>
          <p:nvSpPr>
            <p:cNvPr id="24" name="Rounded Rectangle 23"/>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25"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10"/>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735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Session Objectives and Takeaways</a:t>
            </a:r>
            <a:endParaRPr lang="en-US" dirty="0"/>
          </a:p>
        </p:txBody>
      </p:sp>
      <p:sp>
        <p:nvSpPr>
          <p:cNvPr id="6" name="Text Placeholder 5"/>
          <p:cNvSpPr>
            <a:spLocks noGrp="1"/>
          </p:cNvSpPr>
          <p:nvPr>
            <p:ph type="body" sz="quarter" idx="10"/>
          </p:nvPr>
        </p:nvSpPr>
        <p:spPr/>
        <p:txBody>
          <a:bodyPr/>
          <a:lstStyle/>
          <a:p>
            <a:r>
              <a:rPr lang="en-US" dirty="0" smtClean="0"/>
              <a:t>Session Objective(s):  </a:t>
            </a:r>
          </a:p>
          <a:p>
            <a:pPr lvl="1"/>
            <a:r>
              <a:rPr lang="en-US" dirty="0" smtClean="0"/>
              <a:t>Overview of the migration space and the available tools</a:t>
            </a:r>
          </a:p>
          <a:p>
            <a:pPr lvl="1"/>
            <a:r>
              <a:rPr lang="en-US" dirty="0" smtClean="0"/>
              <a:t>Explain and demonstrate Exchange Migration tools in Office 365</a:t>
            </a:r>
          </a:p>
          <a:p>
            <a:pPr lvl="2"/>
            <a:r>
              <a:rPr lang="en-US" dirty="0" smtClean="0"/>
              <a:t>Cut-Over EM</a:t>
            </a:r>
          </a:p>
          <a:p>
            <a:pPr lvl="2"/>
            <a:r>
              <a:rPr lang="en-US" dirty="0" smtClean="0"/>
              <a:t>Staged EM</a:t>
            </a:r>
          </a:p>
          <a:p>
            <a:r>
              <a:rPr lang="en-US" dirty="0" smtClean="0"/>
              <a:t>Key Takeaways</a:t>
            </a:r>
          </a:p>
          <a:p>
            <a:pPr lvl="2"/>
            <a:r>
              <a:rPr lang="en-US" dirty="0" smtClean="0"/>
              <a:t>Office 365 provides out of the box online migrations tool that are simple to use</a:t>
            </a:r>
            <a:endParaRPr lang="en-US" dirty="0"/>
          </a:p>
        </p:txBody>
      </p:sp>
    </p:spTree>
    <p:extLst>
      <p:ext uri="{BB962C8B-B14F-4D97-AF65-F5344CB8AC3E}">
        <p14:creationId xmlns:p14="http://schemas.microsoft.com/office/powerpoint/2010/main" val="332725988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a:t>
            </a:r>
            <a:r>
              <a:rPr lang="en-US" dirty="0" smtClean="0"/>
              <a:t>Flow</a:t>
            </a:r>
            <a:br>
              <a:rPr lang="en-US" dirty="0" smtClean="0"/>
            </a:br>
            <a:r>
              <a:rPr lang="en-US" sz="3600" dirty="0" smtClean="0">
                <a:solidFill>
                  <a:schemeClr val="accent1">
                    <a:alpha val="99000"/>
                  </a:schemeClr>
                </a:solidFill>
              </a:rPr>
              <a:t>Get-MigrationBatch</a:t>
            </a:r>
            <a:endParaRPr lang="en-US" dirty="0"/>
          </a:p>
        </p:txBody>
      </p:sp>
      <p:pic>
        <p:nvPicPr>
          <p:cNvPr id="4" name="Picture 4" descr="C:\Users\rampo\Documents\Work\Exchange\Presentations\TechEd\Screenshots\ActiveMigrationPowersh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423476"/>
            <a:ext cx="9853729" cy="5205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73" y="2277504"/>
            <a:ext cx="1065085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566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xit" presetSubtype="0" fill="hold"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Flow</a:t>
            </a:r>
            <a:br>
              <a:rPr lang="en-US" dirty="0" smtClean="0"/>
            </a:br>
            <a:r>
              <a:rPr lang="en-US" sz="3600" dirty="0" smtClean="0">
                <a:solidFill>
                  <a:schemeClr val="accent1">
                    <a:alpha val="99000"/>
                  </a:schemeClr>
                </a:solidFill>
              </a:rPr>
              <a:t>Admin Migration Reports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73" y="1562716"/>
            <a:ext cx="10737740" cy="5127111"/>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583" y="3476628"/>
            <a:ext cx="8410575" cy="2828925"/>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323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ight Arrow 41"/>
          <p:cNvSpPr/>
          <p:nvPr/>
        </p:nvSpPr>
        <p:spPr bwMode="auto">
          <a:xfrm rot="18900000">
            <a:off x="6932914" y="4451770"/>
            <a:ext cx="920778"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3" name="Right Arrow 42"/>
          <p:cNvSpPr/>
          <p:nvPr/>
        </p:nvSpPr>
        <p:spPr bwMode="auto">
          <a:xfrm rot="5400000">
            <a:off x="7372346" y="2202801"/>
            <a:ext cx="1577175"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45" name="Picture 44" descr="email.png"/>
          <p:cNvPicPr>
            <a:picLocks noChangeAspect="1"/>
          </p:cNvPicPr>
          <p:nvPr/>
        </p:nvPicPr>
        <p:blipFill>
          <a:blip r:embed="rId3"/>
          <a:stretch>
            <a:fillRect/>
          </a:stretch>
        </p:blipFill>
        <p:spPr>
          <a:xfrm>
            <a:off x="7899542" y="2140550"/>
            <a:ext cx="522786" cy="376407"/>
          </a:xfrm>
          <a:prstGeom prst="rect">
            <a:avLst/>
          </a:prstGeom>
        </p:spPr>
      </p:pic>
      <p:sp>
        <p:nvSpPr>
          <p:cNvPr id="2" name="Title 1"/>
          <p:cNvSpPr>
            <a:spLocks noGrp="1"/>
          </p:cNvSpPr>
          <p:nvPr>
            <p:ph type="title"/>
          </p:nvPr>
        </p:nvSpPr>
        <p:spPr>
          <a:xfrm>
            <a:off x="519112" y="228600"/>
            <a:ext cx="11149013" cy="1107996"/>
          </a:xfrm>
        </p:spPr>
        <p:txBody>
          <a:bodyPr/>
          <a:lstStyle/>
          <a:p>
            <a:r>
              <a:rPr lang="en-US" dirty="0" smtClean="0"/>
              <a:t>Migration Flow</a:t>
            </a:r>
            <a:br>
              <a:rPr lang="en-US" dirty="0" smtClean="0"/>
            </a:br>
            <a:r>
              <a:rPr lang="en-US" sz="3600" dirty="0" smtClean="0">
                <a:solidFill>
                  <a:schemeClr val="accent1">
                    <a:alpha val="99000"/>
                  </a:schemeClr>
                </a:solidFill>
              </a:rPr>
              <a:t>Incremental Sync</a:t>
            </a:r>
            <a:endParaRPr lang="en-US" dirty="0"/>
          </a:p>
        </p:txBody>
      </p:sp>
      <p:sp>
        <p:nvSpPr>
          <p:cNvPr id="21" name="Content Placeholder 27"/>
          <p:cNvSpPr>
            <a:spLocks noGrp="1"/>
          </p:cNvSpPr>
          <p:nvPr>
            <p:ph idx="1"/>
          </p:nvPr>
        </p:nvSpPr>
        <p:spPr>
          <a:xfrm>
            <a:off x="588723" y="2525035"/>
            <a:ext cx="4997885" cy="1366528"/>
          </a:xfrm>
        </p:spPr>
        <p:txBody>
          <a:bodyPr/>
          <a:lstStyle/>
          <a:p>
            <a:pPr>
              <a:lnSpc>
                <a:spcPct val="100000"/>
              </a:lnSpc>
            </a:pPr>
            <a:r>
              <a:rPr lang="en-US" sz="2400" dirty="0" smtClean="0"/>
              <a:t>Incremental sync happens every 24 hrs</a:t>
            </a:r>
          </a:p>
          <a:p>
            <a:pPr>
              <a:lnSpc>
                <a:spcPct val="150000"/>
              </a:lnSpc>
            </a:pPr>
            <a:r>
              <a:rPr lang="en-US" sz="2400" dirty="0" smtClean="0"/>
              <a:t>Incremental sync is throttled</a:t>
            </a:r>
            <a:endParaRPr lang="en-US" sz="2400" dirty="0"/>
          </a:p>
        </p:txBody>
      </p:sp>
      <p:cxnSp>
        <p:nvCxnSpPr>
          <p:cNvPr id="16" name="Straight Connector 15"/>
          <p:cNvCxnSpPr/>
          <p:nvPr/>
        </p:nvCxnSpPr>
        <p:spPr>
          <a:xfrm>
            <a:off x="6342205" y="964324"/>
            <a:ext cx="0" cy="5893676"/>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8823817" y="1755981"/>
            <a:ext cx="1267617" cy="1903563"/>
            <a:chOff x="8823817" y="1755981"/>
            <a:chExt cx="1267617" cy="1903563"/>
          </a:xfrm>
        </p:grpSpPr>
        <p:sp>
          <p:nvSpPr>
            <p:cNvPr id="24" name="Right Arrow 23"/>
            <p:cNvSpPr/>
            <p:nvPr/>
          </p:nvSpPr>
          <p:spPr>
            <a:xfrm rot="18775890">
              <a:off x="8505844" y="2073954"/>
              <a:ext cx="1903563" cy="1267617"/>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a:solidFill>
                  <a:schemeClr val="bg1"/>
                </a:solidFill>
              </a:endParaRPr>
            </a:p>
          </p:txBody>
        </p:sp>
        <p:sp>
          <p:nvSpPr>
            <p:cNvPr id="26" name="TextBox 25"/>
            <p:cNvSpPr txBox="1"/>
            <p:nvPr/>
          </p:nvSpPr>
          <p:spPr>
            <a:xfrm rot="18780000">
              <a:off x="8650188" y="2626064"/>
              <a:ext cx="1241107" cy="492443"/>
            </a:xfrm>
            <a:prstGeom prst="rect">
              <a:avLst/>
            </a:prstGeom>
            <a:noFill/>
          </p:spPr>
          <p:txBody>
            <a:bodyPr wrap="square" lIns="0" tIns="0" rIns="0" bIns="0" rtlCol="0">
              <a:spAutoFit/>
            </a:bodyPr>
            <a:lstStyle/>
            <a:p>
              <a:pPr algn="ctr"/>
              <a:r>
                <a:rPr lang="en-US" sz="1600" dirty="0" smtClean="0">
                  <a:solidFill>
                    <a:schemeClr val="bg1"/>
                  </a:solidFill>
                </a:rPr>
                <a:t>Incremental Sync</a:t>
              </a:r>
              <a:endParaRPr lang="en-US" sz="1600" dirty="0" smtClean="0">
                <a:gradFill>
                  <a:gsLst>
                    <a:gs pos="0">
                      <a:schemeClr val="tx1"/>
                    </a:gs>
                    <a:gs pos="86000">
                      <a:schemeClr val="tx1"/>
                    </a:gs>
                  </a:gsLst>
                  <a:lin ang="5400000" scaled="0"/>
                </a:gradFill>
              </a:endParaRPr>
            </a:p>
          </p:txBody>
        </p:sp>
      </p:grpSp>
      <p:pic>
        <p:nvPicPr>
          <p:cNvPr id="31" name="Picture 30" descr="outlook.png"/>
          <p:cNvPicPr>
            <a:picLocks noChangeAspect="1"/>
          </p:cNvPicPr>
          <p:nvPr/>
        </p:nvPicPr>
        <p:blipFill>
          <a:blip r:embed="rId4"/>
          <a:stretch>
            <a:fillRect/>
          </a:stretch>
        </p:blipFill>
        <p:spPr>
          <a:xfrm>
            <a:off x="6625680" y="4823307"/>
            <a:ext cx="720897" cy="720897"/>
          </a:xfrm>
          <a:prstGeom prst="rect">
            <a:avLst/>
          </a:prstGeom>
        </p:spPr>
      </p:pic>
      <p:pic>
        <p:nvPicPr>
          <p:cNvPr id="32" name="Picture 31" descr="genericServer_150.png"/>
          <p:cNvPicPr>
            <a:picLocks noChangeAspect="1"/>
          </p:cNvPicPr>
          <p:nvPr/>
        </p:nvPicPr>
        <p:blipFill>
          <a:blip r:embed="rId5"/>
          <a:stretch>
            <a:fillRect/>
          </a:stretch>
        </p:blipFill>
        <p:spPr>
          <a:xfrm>
            <a:off x="7839436" y="3306135"/>
            <a:ext cx="642999" cy="1013422"/>
          </a:xfrm>
          <a:prstGeom prst="rect">
            <a:avLst/>
          </a:prstGeom>
        </p:spPr>
      </p:pic>
      <p:pic>
        <p:nvPicPr>
          <p:cNvPr id="37" name="Picture 36" descr="cloudLarge_150.png"/>
          <p:cNvPicPr>
            <a:picLocks noChangeAspect="1"/>
          </p:cNvPicPr>
          <p:nvPr/>
        </p:nvPicPr>
        <p:blipFill>
          <a:blip r:embed="rId6"/>
          <a:stretch>
            <a:fillRect/>
          </a:stretch>
        </p:blipFill>
        <p:spPr>
          <a:xfrm>
            <a:off x="9917617" y="509422"/>
            <a:ext cx="1683110" cy="1683110"/>
          </a:xfrm>
          <a:prstGeom prst="rect">
            <a:avLst/>
          </a:prstGeom>
        </p:spPr>
      </p:pic>
      <p:sp>
        <p:nvSpPr>
          <p:cNvPr id="38" name="TextBox 37"/>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39" name="Rounded Rectangle 38"/>
          <p:cNvSpPr/>
          <p:nvPr/>
        </p:nvSpPr>
        <p:spPr bwMode="auto">
          <a:xfrm>
            <a:off x="7385984"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On Premise</a:t>
            </a:r>
            <a:endParaRPr lang="en-US" sz="1200" dirty="0"/>
          </a:p>
        </p:txBody>
      </p:sp>
      <p:pic>
        <p:nvPicPr>
          <p:cNvPr id="40" name="Picture 39" descr="cloudLarge_150.png"/>
          <p:cNvPicPr>
            <a:picLocks noChangeAspect="1"/>
          </p:cNvPicPr>
          <p:nvPr/>
        </p:nvPicPr>
        <p:blipFill>
          <a:blip r:embed="rId6"/>
          <a:stretch>
            <a:fillRect/>
          </a:stretch>
        </p:blipFill>
        <p:spPr>
          <a:xfrm>
            <a:off x="7398747" y="534242"/>
            <a:ext cx="1524376" cy="1524376"/>
          </a:xfrm>
          <a:prstGeom prst="rect">
            <a:avLst/>
          </a:prstGeom>
        </p:spPr>
      </p:pic>
      <p:sp>
        <p:nvSpPr>
          <p:cNvPr id="41" name="TextBox 40"/>
          <p:cNvSpPr txBox="1"/>
          <p:nvPr/>
        </p:nvSpPr>
        <p:spPr>
          <a:xfrm>
            <a:off x="7645047"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sp>
        <p:nvSpPr>
          <p:cNvPr id="20" name="Right Arrow 19"/>
          <p:cNvSpPr/>
          <p:nvPr/>
        </p:nvSpPr>
        <p:spPr bwMode="auto">
          <a:xfrm rot="2700000" flipH="1">
            <a:off x="8217293" y="4503883"/>
            <a:ext cx="1017256" cy="405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22" name="Group 21"/>
          <p:cNvGrpSpPr/>
          <p:nvPr/>
        </p:nvGrpSpPr>
        <p:grpSpPr>
          <a:xfrm>
            <a:off x="8204548" y="4935255"/>
            <a:ext cx="1640909" cy="441104"/>
            <a:chOff x="9482203" y="5661765"/>
            <a:chExt cx="2329841" cy="626301"/>
          </a:xfrm>
        </p:grpSpPr>
        <p:sp>
          <p:nvSpPr>
            <p:cNvPr id="23" name="Rounded Rectangle 22"/>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25"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7"/>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19524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158182" y="3732921"/>
            <a:ext cx="1364123" cy="1905883"/>
            <a:chOff x="7158182" y="3732921"/>
            <a:chExt cx="1364123" cy="1905883"/>
          </a:xfrm>
        </p:grpSpPr>
        <p:sp>
          <p:nvSpPr>
            <p:cNvPr id="48" name="Right Arrow 47"/>
            <p:cNvSpPr/>
            <p:nvPr/>
          </p:nvSpPr>
          <p:spPr bwMode="auto">
            <a:xfrm rot="13632036">
              <a:off x="7419130" y="4535630"/>
              <a:ext cx="1905883"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7" name="Right Arrow 46"/>
            <p:cNvSpPr/>
            <p:nvPr/>
          </p:nvSpPr>
          <p:spPr bwMode="auto">
            <a:xfrm rot="16462456">
              <a:off x="6773749" y="4510030"/>
              <a:ext cx="1069331"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2" name="Title 1"/>
          <p:cNvSpPr>
            <a:spLocks noGrp="1"/>
          </p:cNvSpPr>
          <p:nvPr>
            <p:ph type="title"/>
          </p:nvPr>
        </p:nvSpPr>
        <p:spPr>
          <a:xfrm>
            <a:off x="519112" y="228600"/>
            <a:ext cx="11149013" cy="1107996"/>
          </a:xfrm>
        </p:spPr>
        <p:txBody>
          <a:bodyPr/>
          <a:lstStyle/>
          <a:p>
            <a:r>
              <a:rPr lang="en-US" dirty="0" smtClean="0"/>
              <a:t>Migration Flow</a:t>
            </a:r>
            <a:br>
              <a:rPr lang="en-US" dirty="0" smtClean="0"/>
            </a:br>
            <a:r>
              <a:rPr lang="en-US" sz="3600" dirty="0" smtClean="0">
                <a:solidFill>
                  <a:schemeClr val="accent1">
                    <a:alpha val="99000"/>
                  </a:schemeClr>
                </a:solidFill>
              </a:rPr>
              <a:t>Switch to Cloud</a:t>
            </a:r>
            <a:endParaRPr lang="en-US" dirty="0"/>
          </a:p>
        </p:txBody>
      </p:sp>
      <p:cxnSp>
        <p:nvCxnSpPr>
          <p:cNvPr id="16" name="Straight Connector 15"/>
          <p:cNvCxnSpPr/>
          <p:nvPr/>
        </p:nvCxnSpPr>
        <p:spPr>
          <a:xfrm>
            <a:off x="6342205" y="964324"/>
            <a:ext cx="0" cy="5893676"/>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41" y="2901429"/>
            <a:ext cx="5341209" cy="3609975"/>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32" name="Picture 31" descr="email.png"/>
          <p:cNvPicPr>
            <a:picLocks noChangeAspect="1"/>
          </p:cNvPicPr>
          <p:nvPr/>
        </p:nvPicPr>
        <p:blipFill>
          <a:blip r:embed="rId4"/>
          <a:stretch>
            <a:fillRect/>
          </a:stretch>
        </p:blipFill>
        <p:spPr>
          <a:xfrm>
            <a:off x="9064221" y="1298311"/>
            <a:ext cx="522786" cy="376407"/>
          </a:xfrm>
          <a:prstGeom prst="rect">
            <a:avLst/>
          </a:prstGeom>
        </p:spPr>
      </p:pic>
      <p:pic>
        <p:nvPicPr>
          <p:cNvPr id="34" name="Picture 33" descr="outlook.png"/>
          <p:cNvPicPr>
            <a:picLocks noChangeAspect="1"/>
          </p:cNvPicPr>
          <p:nvPr/>
        </p:nvPicPr>
        <p:blipFill>
          <a:blip r:embed="rId5"/>
          <a:stretch>
            <a:fillRect/>
          </a:stretch>
        </p:blipFill>
        <p:spPr>
          <a:xfrm>
            <a:off x="6895464" y="5040447"/>
            <a:ext cx="720897" cy="720897"/>
          </a:xfrm>
          <a:prstGeom prst="rect">
            <a:avLst/>
          </a:prstGeom>
        </p:spPr>
      </p:pic>
      <p:pic>
        <p:nvPicPr>
          <p:cNvPr id="35" name="Picture 34" descr="genericServer_150.png"/>
          <p:cNvPicPr>
            <a:picLocks noChangeAspect="1"/>
          </p:cNvPicPr>
          <p:nvPr/>
        </p:nvPicPr>
        <p:blipFill>
          <a:blip r:embed="rId6"/>
          <a:stretch>
            <a:fillRect/>
          </a:stretch>
        </p:blipFill>
        <p:spPr>
          <a:xfrm>
            <a:off x="7174845" y="3016616"/>
            <a:ext cx="642999" cy="1013422"/>
          </a:xfrm>
          <a:prstGeom prst="rect">
            <a:avLst/>
          </a:prstGeom>
        </p:spPr>
      </p:pic>
      <p:sp>
        <p:nvSpPr>
          <p:cNvPr id="36" name="Right Arrow 35"/>
          <p:cNvSpPr/>
          <p:nvPr/>
        </p:nvSpPr>
        <p:spPr bwMode="auto">
          <a:xfrm>
            <a:off x="8317255" y="1294213"/>
            <a:ext cx="679067"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40" name="Picture 39" descr="cloudLarge_150.png"/>
          <p:cNvPicPr>
            <a:picLocks noChangeAspect="1"/>
          </p:cNvPicPr>
          <p:nvPr/>
        </p:nvPicPr>
        <p:blipFill>
          <a:blip r:embed="rId7"/>
          <a:stretch>
            <a:fillRect/>
          </a:stretch>
        </p:blipFill>
        <p:spPr>
          <a:xfrm>
            <a:off x="9917617" y="509422"/>
            <a:ext cx="1683110" cy="1683110"/>
          </a:xfrm>
          <a:prstGeom prst="rect">
            <a:avLst/>
          </a:prstGeom>
        </p:spPr>
      </p:pic>
      <p:sp>
        <p:nvSpPr>
          <p:cNvPr id="41" name="TextBox 40"/>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42" name="Rounded Rectangle 41"/>
          <p:cNvSpPr/>
          <p:nvPr/>
        </p:nvSpPr>
        <p:spPr bwMode="auto">
          <a:xfrm>
            <a:off x="7070139"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Cloud</a:t>
            </a:r>
            <a:endParaRPr lang="en-US" sz="1200" dirty="0"/>
          </a:p>
        </p:txBody>
      </p:sp>
      <p:pic>
        <p:nvPicPr>
          <p:cNvPr id="43" name="Picture 42" descr="cloudLarge_150.png"/>
          <p:cNvPicPr>
            <a:picLocks noChangeAspect="1"/>
          </p:cNvPicPr>
          <p:nvPr/>
        </p:nvPicPr>
        <p:blipFill>
          <a:blip r:embed="rId7"/>
          <a:stretch>
            <a:fillRect/>
          </a:stretch>
        </p:blipFill>
        <p:spPr>
          <a:xfrm>
            <a:off x="7082902" y="534242"/>
            <a:ext cx="1524376" cy="1524376"/>
          </a:xfrm>
          <a:prstGeom prst="rect">
            <a:avLst/>
          </a:prstGeom>
        </p:spPr>
      </p:pic>
      <p:sp>
        <p:nvSpPr>
          <p:cNvPr id="44" name="TextBox 43"/>
          <p:cNvSpPr txBox="1"/>
          <p:nvPr/>
        </p:nvSpPr>
        <p:spPr>
          <a:xfrm>
            <a:off x="7329202"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sp>
        <p:nvSpPr>
          <p:cNvPr id="45" name="Right Arrow 44"/>
          <p:cNvSpPr/>
          <p:nvPr/>
        </p:nvSpPr>
        <p:spPr bwMode="auto">
          <a:xfrm>
            <a:off x="9672757" y="1294213"/>
            <a:ext cx="527725"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5" name="Text Placeholder 2"/>
          <p:cNvSpPr txBox="1">
            <a:spLocks/>
          </p:cNvSpPr>
          <p:nvPr/>
        </p:nvSpPr>
        <p:spPr>
          <a:xfrm>
            <a:off x="521208" y="1620392"/>
            <a:ext cx="4956634" cy="203699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Update MX Record with the below information</a:t>
            </a:r>
          </a:p>
        </p:txBody>
      </p:sp>
      <p:grpSp>
        <p:nvGrpSpPr>
          <p:cNvPr id="27" name="Group 26"/>
          <p:cNvGrpSpPr/>
          <p:nvPr/>
        </p:nvGrpSpPr>
        <p:grpSpPr>
          <a:xfrm>
            <a:off x="8367388" y="5085567"/>
            <a:ext cx="1640909" cy="441104"/>
            <a:chOff x="9482203" y="5661765"/>
            <a:chExt cx="2329841" cy="626301"/>
          </a:xfrm>
        </p:grpSpPr>
        <p:sp>
          <p:nvSpPr>
            <p:cNvPr id="28" name="Rounded Rectangle 27"/>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29"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9"/>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ight Arrow 25"/>
          <p:cNvSpPr/>
          <p:nvPr/>
        </p:nvSpPr>
        <p:spPr bwMode="auto">
          <a:xfrm rot="5400000">
            <a:off x="7094718" y="2161448"/>
            <a:ext cx="1288248"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30" name="Picture 29" descr="email.png"/>
          <p:cNvPicPr>
            <a:picLocks noChangeAspect="1"/>
          </p:cNvPicPr>
          <p:nvPr/>
        </p:nvPicPr>
        <p:blipFill>
          <a:blip r:embed="rId4"/>
          <a:stretch>
            <a:fillRect/>
          </a:stretch>
        </p:blipFill>
        <p:spPr>
          <a:xfrm>
            <a:off x="7498990" y="2109467"/>
            <a:ext cx="522786" cy="376407"/>
          </a:xfrm>
          <a:prstGeom prst="rect">
            <a:avLst/>
          </a:prstGeom>
        </p:spPr>
      </p:pic>
    </p:spTree>
    <p:extLst>
      <p:ext uri="{BB962C8B-B14F-4D97-AF65-F5344CB8AC3E}">
        <p14:creationId xmlns:p14="http://schemas.microsoft.com/office/powerpoint/2010/main" val="1481157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8699154" y="1330474"/>
            <a:ext cx="1566778" cy="4430275"/>
            <a:chOff x="8699154" y="1330474"/>
            <a:chExt cx="1566778" cy="4430275"/>
          </a:xfrm>
        </p:grpSpPr>
        <p:sp>
          <p:nvSpPr>
            <p:cNvPr id="46" name="Right Arrow 45"/>
            <p:cNvSpPr/>
            <p:nvPr/>
          </p:nvSpPr>
          <p:spPr bwMode="auto">
            <a:xfrm rot="17130149">
              <a:off x="8466376" y="3407310"/>
              <a:ext cx="3298646"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7" name="Right Arrow 36"/>
            <p:cNvSpPr/>
            <p:nvPr/>
          </p:nvSpPr>
          <p:spPr bwMode="auto">
            <a:xfrm rot="18589337">
              <a:off x="6634249" y="3395379"/>
              <a:ext cx="4430275"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2" name="Title 1"/>
          <p:cNvSpPr>
            <a:spLocks noGrp="1"/>
          </p:cNvSpPr>
          <p:nvPr>
            <p:ph type="title"/>
          </p:nvPr>
        </p:nvSpPr>
        <p:spPr>
          <a:xfrm>
            <a:off x="519112" y="228600"/>
            <a:ext cx="11149013" cy="1107996"/>
          </a:xfrm>
        </p:spPr>
        <p:txBody>
          <a:bodyPr/>
          <a:lstStyle/>
          <a:p>
            <a:r>
              <a:rPr lang="en-US" dirty="0" smtClean="0"/>
              <a:t>Migration Flow</a:t>
            </a:r>
            <a:br>
              <a:rPr lang="en-US" dirty="0" smtClean="0"/>
            </a:br>
            <a:r>
              <a:rPr lang="en-US" sz="3600" dirty="0" smtClean="0">
                <a:solidFill>
                  <a:schemeClr val="accent1">
                    <a:alpha val="99000"/>
                  </a:schemeClr>
                </a:solidFill>
              </a:rPr>
              <a:t>Users to Office 365</a:t>
            </a:r>
            <a:endParaRPr lang="en-US" dirty="0"/>
          </a:p>
        </p:txBody>
      </p:sp>
      <p:cxnSp>
        <p:nvCxnSpPr>
          <p:cNvPr id="16" name="Straight Connector 15"/>
          <p:cNvCxnSpPr/>
          <p:nvPr/>
        </p:nvCxnSpPr>
        <p:spPr>
          <a:xfrm>
            <a:off x="6342205" y="964324"/>
            <a:ext cx="0" cy="5893676"/>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32" name="Picture 31" descr="email.png"/>
          <p:cNvPicPr>
            <a:picLocks noChangeAspect="1"/>
          </p:cNvPicPr>
          <p:nvPr/>
        </p:nvPicPr>
        <p:blipFill>
          <a:blip r:embed="rId3"/>
          <a:stretch>
            <a:fillRect/>
          </a:stretch>
        </p:blipFill>
        <p:spPr>
          <a:xfrm>
            <a:off x="9064221" y="1298311"/>
            <a:ext cx="522786" cy="376407"/>
          </a:xfrm>
          <a:prstGeom prst="rect">
            <a:avLst/>
          </a:prstGeom>
        </p:spPr>
      </p:pic>
      <p:pic>
        <p:nvPicPr>
          <p:cNvPr id="34" name="Picture 33" descr="outlook.png"/>
          <p:cNvPicPr>
            <a:picLocks noChangeAspect="1"/>
          </p:cNvPicPr>
          <p:nvPr/>
        </p:nvPicPr>
        <p:blipFill>
          <a:blip r:embed="rId4"/>
          <a:stretch>
            <a:fillRect/>
          </a:stretch>
        </p:blipFill>
        <p:spPr>
          <a:xfrm>
            <a:off x="6895464" y="5040447"/>
            <a:ext cx="720897" cy="720897"/>
          </a:xfrm>
          <a:prstGeom prst="rect">
            <a:avLst/>
          </a:prstGeom>
        </p:spPr>
      </p:pic>
      <p:pic>
        <p:nvPicPr>
          <p:cNvPr id="35" name="Picture 34" descr="genericServer_150.png"/>
          <p:cNvPicPr>
            <a:picLocks noChangeAspect="1"/>
          </p:cNvPicPr>
          <p:nvPr/>
        </p:nvPicPr>
        <p:blipFill>
          <a:blip r:embed="rId5"/>
          <a:stretch>
            <a:fillRect/>
          </a:stretch>
        </p:blipFill>
        <p:spPr>
          <a:xfrm>
            <a:off x="7174845" y="3016616"/>
            <a:ext cx="642999" cy="1013422"/>
          </a:xfrm>
          <a:prstGeom prst="rect">
            <a:avLst/>
          </a:prstGeom>
        </p:spPr>
      </p:pic>
      <p:sp>
        <p:nvSpPr>
          <p:cNvPr id="36" name="Right Arrow 35"/>
          <p:cNvSpPr/>
          <p:nvPr/>
        </p:nvSpPr>
        <p:spPr bwMode="auto">
          <a:xfrm>
            <a:off x="8317255" y="1294213"/>
            <a:ext cx="679067"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40" name="Picture 39" descr="cloudLarge_150.png"/>
          <p:cNvPicPr>
            <a:picLocks noChangeAspect="1"/>
          </p:cNvPicPr>
          <p:nvPr/>
        </p:nvPicPr>
        <p:blipFill>
          <a:blip r:embed="rId6"/>
          <a:stretch>
            <a:fillRect/>
          </a:stretch>
        </p:blipFill>
        <p:spPr>
          <a:xfrm>
            <a:off x="9917617" y="509422"/>
            <a:ext cx="1683110" cy="1683110"/>
          </a:xfrm>
          <a:prstGeom prst="rect">
            <a:avLst/>
          </a:prstGeom>
        </p:spPr>
      </p:pic>
      <p:sp>
        <p:nvSpPr>
          <p:cNvPr id="41" name="TextBox 40"/>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42" name="Rounded Rectangle 41"/>
          <p:cNvSpPr/>
          <p:nvPr/>
        </p:nvSpPr>
        <p:spPr bwMode="auto">
          <a:xfrm>
            <a:off x="7070139"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Cloud</a:t>
            </a:r>
            <a:endParaRPr lang="en-US" sz="1200" dirty="0"/>
          </a:p>
        </p:txBody>
      </p:sp>
      <p:pic>
        <p:nvPicPr>
          <p:cNvPr id="43" name="Picture 42" descr="cloudLarge_150.png"/>
          <p:cNvPicPr>
            <a:picLocks noChangeAspect="1"/>
          </p:cNvPicPr>
          <p:nvPr/>
        </p:nvPicPr>
        <p:blipFill>
          <a:blip r:embed="rId6"/>
          <a:stretch>
            <a:fillRect/>
          </a:stretch>
        </p:blipFill>
        <p:spPr>
          <a:xfrm>
            <a:off x="7082902" y="534242"/>
            <a:ext cx="1524376" cy="1524376"/>
          </a:xfrm>
          <a:prstGeom prst="rect">
            <a:avLst/>
          </a:prstGeom>
        </p:spPr>
      </p:pic>
      <p:sp>
        <p:nvSpPr>
          <p:cNvPr id="44" name="TextBox 43"/>
          <p:cNvSpPr txBox="1"/>
          <p:nvPr/>
        </p:nvSpPr>
        <p:spPr>
          <a:xfrm>
            <a:off x="7329202"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sp>
        <p:nvSpPr>
          <p:cNvPr id="45" name="Right Arrow 44"/>
          <p:cNvSpPr/>
          <p:nvPr/>
        </p:nvSpPr>
        <p:spPr bwMode="auto">
          <a:xfrm>
            <a:off x="9672757" y="1294213"/>
            <a:ext cx="527725"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27" name="Group 26"/>
          <p:cNvGrpSpPr/>
          <p:nvPr/>
        </p:nvGrpSpPr>
        <p:grpSpPr>
          <a:xfrm>
            <a:off x="8367388" y="5085567"/>
            <a:ext cx="1640909" cy="441104"/>
            <a:chOff x="9482203" y="5661765"/>
            <a:chExt cx="2329841" cy="626301"/>
          </a:xfrm>
        </p:grpSpPr>
        <p:sp>
          <p:nvSpPr>
            <p:cNvPr id="28" name="Rounded Rectangle 27"/>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29"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7"/>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descr="cloudLarge_150.png"/>
          <p:cNvPicPr>
            <a:picLocks noChangeAspect="1"/>
          </p:cNvPicPr>
          <p:nvPr/>
        </p:nvPicPr>
        <p:blipFill>
          <a:blip r:embed="rId6"/>
          <a:stretch>
            <a:fillRect/>
          </a:stretch>
        </p:blipFill>
        <p:spPr>
          <a:xfrm>
            <a:off x="3432822" y="1928069"/>
            <a:ext cx="2909383" cy="2909383"/>
          </a:xfrm>
          <a:prstGeom prst="rect">
            <a:avLst/>
          </a:prstGeom>
        </p:spPr>
      </p:pic>
      <p:pic>
        <p:nvPicPr>
          <p:cNvPr id="30" name="Picture 29" descr="genericServer_150.png"/>
          <p:cNvPicPr>
            <a:picLocks noChangeAspect="1"/>
          </p:cNvPicPr>
          <p:nvPr/>
        </p:nvPicPr>
        <p:blipFill>
          <a:blip r:embed="rId5"/>
          <a:stretch>
            <a:fillRect/>
          </a:stretch>
        </p:blipFill>
        <p:spPr>
          <a:xfrm>
            <a:off x="418445" y="4531376"/>
            <a:ext cx="642999" cy="1013422"/>
          </a:xfrm>
          <a:prstGeom prst="rect">
            <a:avLst/>
          </a:prstGeom>
        </p:spPr>
      </p:pic>
      <p:pic>
        <p:nvPicPr>
          <p:cNvPr id="3" name="Picture 3" descr="C:\Users\rampo\AppData\Local\Microsoft\Windows\Temporary Internet Files\Content.IE5\U1NSF1TE\MC900391038[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2822" y="3911162"/>
            <a:ext cx="838200" cy="8747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rampo\AppData\Local\Microsoft\Windows\Temporary Internet Files\Content.IE5\U1NSF1TE\MC900391038[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200" y="3523327"/>
            <a:ext cx="838200" cy="87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184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0" y="5902256"/>
            <a:ext cx="6343223" cy="955744"/>
          </a:xfrm>
          <a:prstGeom prst="rect">
            <a:avLst/>
          </a:prstGeom>
          <a:solidFill>
            <a:srgbClr val="0B1949"/>
          </a:solidFill>
          <a:ln>
            <a:solidFill>
              <a:schemeClr val="tx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a:xfrm>
            <a:off x="519112" y="228600"/>
            <a:ext cx="11149013" cy="1107996"/>
          </a:xfrm>
        </p:spPr>
        <p:txBody>
          <a:bodyPr/>
          <a:lstStyle/>
          <a:p>
            <a:r>
              <a:rPr lang="en-US" dirty="0" smtClean="0"/>
              <a:t>Migration Flow</a:t>
            </a:r>
            <a:br>
              <a:rPr lang="en-US" dirty="0" smtClean="0"/>
            </a:br>
            <a:r>
              <a:rPr lang="en-US" sz="3600" dirty="0" smtClean="0">
                <a:solidFill>
                  <a:schemeClr val="accent1">
                    <a:alpha val="99000"/>
                  </a:schemeClr>
                </a:solidFill>
              </a:rPr>
              <a:t>Complete-Migration</a:t>
            </a:r>
            <a:endParaRPr lang="en-US" dirty="0"/>
          </a:p>
        </p:txBody>
      </p:sp>
      <p:cxnSp>
        <p:nvCxnSpPr>
          <p:cNvPr id="16" name="Straight Connector 15"/>
          <p:cNvCxnSpPr/>
          <p:nvPr/>
        </p:nvCxnSpPr>
        <p:spPr>
          <a:xfrm>
            <a:off x="6342205" y="964324"/>
            <a:ext cx="0" cy="5893676"/>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8" y="6181617"/>
            <a:ext cx="3424987" cy="26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rampo\Documents\Work\Exchange\Presentations\TechEd\Screenshots\ActiveMigrationCompleteMig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01" y="2780519"/>
            <a:ext cx="5338719" cy="3008378"/>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sp>
        <p:nvSpPr>
          <p:cNvPr id="26" name="Oval 25"/>
          <p:cNvSpPr/>
          <p:nvPr/>
        </p:nvSpPr>
        <p:spPr bwMode="auto">
          <a:xfrm>
            <a:off x="2264629" y="3993902"/>
            <a:ext cx="1011119" cy="335703"/>
          </a:xfrm>
          <a:prstGeom prst="ellipse">
            <a:avLst/>
          </a:prstGeom>
          <a:no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8" name="Right Arrow 27"/>
          <p:cNvSpPr/>
          <p:nvPr/>
        </p:nvSpPr>
        <p:spPr bwMode="auto">
          <a:xfrm rot="17130149">
            <a:off x="8466376" y="3407310"/>
            <a:ext cx="3298646"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9" name="Right Arrow 28"/>
          <p:cNvSpPr/>
          <p:nvPr/>
        </p:nvSpPr>
        <p:spPr bwMode="auto">
          <a:xfrm rot="18589337">
            <a:off x="6634249" y="3395379"/>
            <a:ext cx="4430275"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33" name="Picture 32" descr="email.png"/>
          <p:cNvPicPr>
            <a:picLocks noChangeAspect="1"/>
          </p:cNvPicPr>
          <p:nvPr/>
        </p:nvPicPr>
        <p:blipFill>
          <a:blip r:embed="rId5"/>
          <a:stretch>
            <a:fillRect/>
          </a:stretch>
        </p:blipFill>
        <p:spPr>
          <a:xfrm>
            <a:off x="9064221" y="1298311"/>
            <a:ext cx="522786" cy="376407"/>
          </a:xfrm>
          <a:prstGeom prst="rect">
            <a:avLst/>
          </a:prstGeom>
        </p:spPr>
      </p:pic>
      <p:pic>
        <p:nvPicPr>
          <p:cNvPr id="35" name="Picture 34" descr="outlook.png"/>
          <p:cNvPicPr>
            <a:picLocks noChangeAspect="1"/>
          </p:cNvPicPr>
          <p:nvPr/>
        </p:nvPicPr>
        <p:blipFill>
          <a:blip r:embed="rId6"/>
          <a:stretch>
            <a:fillRect/>
          </a:stretch>
        </p:blipFill>
        <p:spPr>
          <a:xfrm>
            <a:off x="6895464" y="5040447"/>
            <a:ext cx="720897" cy="720897"/>
          </a:xfrm>
          <a:prstGeom prst="rect">
            <a:avLst/>
          </a:prstGeom>
        </p:spPr>
      </p:pic>
      <p:pic>
        <p:nvPicPr>
          <p:cNvPr id="36" name="Picture 35" descr="genericServer_150.png"/>
          <p:cNvPicPr>
            <a:picLocks noChangeAspect="1"/>
          </p:cNvPicPr>
          <p:nvPr/>
        </p:nvPicPr>
        <p:blipFill>
          <a:blip r:embed="rId7"/>
          <a:stretch>
            <a:fillRect/>
          </a:stretch>
        </p:blipFill>
        <p:spPr>
          <a:xfrm>
            <a:off x="7174845" y="3016616"/>
            <a:ext cx="642999" cy="1013422"/>
          </a:xfrm>
          <a:prstGeom prst="rect">
            <a:avLst/>
          </a:prstGeom>
        </p:spPr>
      </p:pic>
      <p:sp>
        <p:nvSpPr>
          <p:cNvPr id="37" name="Right Arrow 36"/>
          <p:cNvSpPr/>
          <p:nvPr/>
        </p:nvSpPr>
        <p:spPr bwMode="auto">
          <a:xfrm>
            <a:off x="8317255" y="1294213"/>
            <a:ext cx="679067"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38" name="Picture 37" descr="cloudLarge_150.png"/>
          <p:cNvPicPr>
            <a:picLocks noChangeAspect="1"/>
          </p:cNvPicPr>
          <p:nvPr/>
        </p:nvPicPr>
        <p:blipFill>
          <a:blip r:embed="rId8"/>
          <a:stretch>
            <a:fillRect/>
          </a:stretch>
        </p:blipFill>
        <p:spPr>
          <a:xfrm>
            <a:off x="9917617" y="509422"/>
            <a:ext cx="1683110" cy="1683110"/>
          </a:xfrm>
          <a:prstGeom prst="rect">
            <a:avLst/>
          </a:prstGeom>
        </p:spPr>
      </p:pic>
      <p:sp>
        <p:nvSpPr>
          <p:cNvPr id="39" name="TextBox 38"/>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40" name="Rounded Rectangle 39"/>
          <p:cNvSpPr/>
          <p:nvPr/>
        </p:nvSpPr>
        <p:spPr bwMode="auto">
          <a:xfrm>
            <a:off x="7070139"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Cloud</a:t>
            </a:r>
            <a:endParaRPr lang="en-US" sz="1200" dirty="0"/>
          </a:p>
        </p:txBody>
      </p:sp>
      <p:pic>
        <p:nvPicPr>
          <p:cNvPr id="41" name="Picture 40" descr="cloudLarge_150.png"/>
          <p:cNvPicPr>
            <a:picLocks noChangeAspect="1"/>
          </p:cNvPicPr>
          <p:nvPr/>
        </p:nvPicPr>
        <p:blipFill>
          <a:blip r:embed="rId8"/>
          <a:stretch>
            <a:fillRect/>
          </a:stretch>
        </p:blipFill>
        <p:spPr>
          <a:xfrm>
            <a:off x="7082902" y="534242"/>
            <a:ext cx="1524376" cy="1524376"/>
          </a:xfrm>
          <a:prstGeom prst="rect">
            <a:avLst/>
          </a:prstGeom>
        </p:spPr>
      </p:pic>
      <p:sp>
        <p:nvSpPr>
          <p:cNvPr id="42" name="TextBox 41"/>
          <p:cNvSpPr txBox="1"/>
          <p:nvPr/>
        </p:nvSpPr>
        <p:spPr>
          <a:xfrm>
            <a:off x="7329202"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sp>
        <p:nvSpPr>
          <p:cNvPr id="43" name="Right Arrow 42"/>
          <p:cNvSpPr/>
          <p:nvPr/>
        </p:nvSpPr>
        <p:spPr bwMode="auto">
          <a:xfrm>
            <a:off x="9672757" y="1294213"/>
            <a:ext cx="527725"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4" name="Right Arrow 43"/>
          <p:cNvSpPr/>
          <p:nvPr/>
        </p:nvSpPr>
        <p:spPr>
          <a:xfrm rot="19417785">
            <a:off x="7761541" y="2124228"/>
            <a:ext cx="1778520" cy="1026489"/>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a:solidFill>
                <a:schemeClr val="bg1"/>
              </a:solidFill>
            </a:endParaRPr>
          </a:p>
        </p:txBody>
      </p:sp>
      <p:sp>
        <p:nvSpPr>
          <p:cNvPr id="45" name="TextBox 44"/>
          <p:cNvSpPr txBox="1"/>
          <p:nvPr/>
        </p:nvSpPr>
        <p:spPr>
          <a:xfrm rot="19421895">
            <a:off x="7671646" y="2566947"/>
            <a:ext cx="1590050" cy="338554"/>
          </a:xfrm>
          <a:prstGeom prst="rect">
            <a:avLst/>
          </a:prstGeom>
          <a:noFill/>
        </p:spPr>
        <p:txBody>
          <a:bodyPr wrap="square" lIns="0" tIns="0" rIns="0" bIns="0" rtlCol="0">
            <a:spAutoFit/>
          </a:bodyPr>
          <a:lstStyle/>
          <a:p>
            <a:pPr algn="ctr"/>
            <a:r>
              <a:rPr lang="en-US" sz="1100" dirty="0" smtClean="0">
                <a:solidFill>
                  <a:schemeClr val="bg1"/>
                </a:solidFill>
              </a:rPr>
              <a:t>One more</a:t>
            </a:r>
          </a:p>
          <a:p>
            <a:pPr algn="ctr"/>
            <a:r>
              <a:rPr lang="en-US" sz="1100" dirty="0" smtClean="0">
                <a:solidFill>
                  <a:schemeClr val="bg1"/>
                </a:solidFill>
              </a:rPr>
              <a:t>incremental sync</a:t>
            </a:r>
            <a:endParaRPr lang="en-US" sz="1100" dirty="0" smtClean="0">
              <a:gradFill>
                <a:gsLst>
                  <a:gs pos="0">
                    <a:schemeClr val="tx1"/>
                  </a:gs>
                  <a:gs pos="86000">
                    <a:schemeClr val="tx1"/>
                  </a:gs>
                </a:gsLst>
                <a:lin ang="5400000" scaled="0"/>
              </a:gradFill>
            </a:endParaRPr>
          </a:p>
        </p:txBody>
      </p:sp>
      <p:sp>
        <p:nvSpPr>
          <p:cNvPr id="24" name="Text Placeholder 2"/>
          <p:cNvSpPr txBox="1">
            <a:spLocks/>
          </p:cNvSpPr>
          <p:nvPr/>
        </p:nvSpPr>
        <p:spPr>
          <a:xfrm>
            <a:off x="521208" y="1620392"/>
            <a:ext cx="4956634" cy="203699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One final sync before completing the migration</a:t>
            </a:r>
          </a:p>
          <a:p>
            <a:endParaRPr lang="en-US" sz="2800" dirty="0" smtClean="0"/>
          </a:p>
        </p:txBody>
      </p:sp>
      <p:grpSp>
        <p:nvGrpSpPr>
          <p:cNvPr id="25" name="Group 24"/>
          <p:cNvGrpSpPr/>
          <p:nvPr/>
        </p:nvGrpSpPr>
        <p:grpSpPr>
          <a:xfrm>
            <a:off x="8367388" y="5085567"/>
            <a:ext cx="1640909" cy="441104"/>
            <a:chOff x="9482203" y="5661765"/>
            <a:chExt cx="2329841" cy="626301"/>
          </a:xfrm>
        </p:grpSpPr>
        <p:sp>
          <p:nvSpPr>
            <p:cNvPr id="27" name="Rounded Rectangle 26"/>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30"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10"/>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83999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animBg="1"/>
      <p:bldP spid="44" grpId="0" animBg="1"/>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nvPr>
        </p:nvSpPr>
        <p:spPr>
          <a:xfrm>
            <a:off x="519112" y="228600"/>
            <a:ext cx="11149013" cy="1107996"/>
          </a:xfrm>
        </p:spPr>
        <p:txBody>
          <a:bodyPr/>
          <a:lstStyle/>
          <a:p>
            <a:r>
              <a:rPr lang="en-US" dirty="0"/>
              <a:t>Deployment Plan</a:t>
            </a:r>
            <a:r>
              <a:rPr lang="en-US" dirty="0" smtClean="0"/>
              <a:t/>
            </a:r>
            <a:br>
              <a:rPr lang="en-US" dirty="0" smtClean="0"/>
            </a:br>
            <a:r>
              <a:rPr lang="en-US" sz="3600" dirty="0" smtClean="0">
                <a:solidFill>
                  <a:schemeClr val="accent1">
                    <a:alpha val="99000"/>
                  </a:schemeClr>
                </a:solidFill>
              </a:rPr>
              <a:t>Decommission</a:t>
            </a:r>
            <a:endParaRPr lang="en-US" dirty="0"/>
          </a:p>
        </p:txBody>
      </p:sp>
      <p:sp>
        <p:nvSpPr>
          <p:cNvPr id="46" name="Rounded Rectangle 45"/>
          <p:cNvSpPr>
            <a:spLocks/>
          </p:cNvSpPr>
          <p:nvPr/>
        </p:nvSpPr>
        <p:spPr bwMode="auto">
          <a:xfrm>
            <a:off x="263108" y="2446869"/>
            <a:ext cx="1783078"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100" dirty="0" smtClean="0">
                <a:solidFill>
                  <a:schemeClr val="bg1"/>
                </a:solidFill>
                <a:latin typeface="Arial" charset="0"/>
              </a:rPr>
              <a:t>Read case studies </a:t>
            </a:r>
          </a:p>
          <a:p>
            <a:pPr algn="ctr" defTabSz="914400" eaLnBrk="0" fontAlgn="base" hangingPunct="0">
              <a:spcBef>
                <a:spcPct val="0"/>
              </a:spcBef>
              <a:spcAft>
                <a:spcPct val="0"/>
              </a:spcAft>
            </a:pPr>
            <a:r>
              <a:rPr lang="en-US" sz="1100" dirty="0" smtClean="0">
                <a:solidFill>
                  <a:schemeClr val="bg1"/>
                </a:solidFill>
                <a:latin typeface="Arial" charset="0"/>
              </a:rPr>
              <a:t>and documentation</a:t>
            </a:r>
          </a:p>
          <a:p>
            <a:pPr algn="ctr" defTabSz="914400" eaLnBrk="0" fontAlgn="base" hangingPunct="0">
              <a:spcBef>
                <a:spcPct val="0"/>
              </a:spcBef>
              <a:spcAft>
                <a:spcPct val="0"/>
              </a:spcAft>
            </a:pPr>
            <a:endParaRPr lang="en-US" sz="1100" dirty="0" smtClean="0">
              <a:solidFill>
                <a:schemeClr val="bg1"/>
              </a:solidFill>
              <a:latin typeface="Arial" charset="0"/>
            </a:endParaRPr>
          </a:p>
          <a:p>
            <a:pPr algn="ctr" defTabSz="914400" eaLnBrk="0" fontAlgn="base" hangingPunct="0">
              <a:spcBef>
                <a:spcPct val="0"/>
              </a:spcBef>
              <a:spcAft>
                <a:spcPct val="0"/>
              </a:spcAft>
            </a:pPr>
            <a:endParaRPr lang="en-US" sz="1100" dirty="0" smtClean="0">
              <a:solidFill>
                <a:schemeClr val="bg1"/>
              </a:solidFill>
              <a:latin typeface="Arial" charset="0"/>
            </a:endParaRPr>
          </a:p>
        </p:txBody>
      </p:sp>
      <p:sp>
        <p:nvSpPr>
          <p:cNvPr id="47" name="Rounded Rectangle 46"/>
          <p:cNvSpPr/>
          <p:nvPr/>
        </p:nvSpPr>
        <p:spPr bwMode="auto">
          <a:xfrm>
            <a:off x="263108" y="1782131"/>
            <a:ext cx="1783078"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1. Plan</a:t>
            </a:r>
          </a:p>
        </p:txBody>
      </p:sp>
      <p:grpSp>
        <p:nvGrpSpPr>
          <p:cNvPr id="48" name="Group 47"/>
          <p:cNvGrpSpPr/>
          <p:nvPr/>
        </p:nvGrpSpPr>
        <p:grpSpPr>
          <a:xfrm>
            <a:off x="1800181" y="1782131"/>
            <a:ext cx="3788381" cy="3772002"/>
            <a:chOff x="1800181" y="1782131"/>
            <a:chExt cx="3788381" cy="3772002"/>
          </a:xfrm>
        </p:grpSpPr>
        <p:sp>
          <p:nvSpPr>
            <p:cNvPr id="49" name="Rounded Rectangle 48"/>
            <p:cNvSpPr>
              <a:spLocks/>
            </p:cNvSpPr>
            <p:nvPr/>
          </p:nvSpPr>
          <p:spPr bwMode="auto">
            <a:xfrm>
              <a:off x="2122783" y="2446869"/>
              <a:ext cx="3465779"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sp>
          <p:nvSpPr>
            <p:cNvPr id="50" name="Rounded Rectangle 49"/>
            <p:cNvSpPr/>
            <p:nvPr/>
          </p:nvSpPr>
          <p:spPr bwMode="auto">
            <a:xfrm>
              <a:off x="2122884" y="1782131"/>
              <a:ext cx="3465576"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2. Prepare</a:t>
              </a:r>
            </a:p>
          </p:txBody>
        </p:sp>
        <p:sp>
          <p:nvSpPr>
            <p:cNvPr id="52" name="Rectangle 20"/>
            <p:cNvSpPr>
              <a:spLocks noChangeArrowheads="1"/>
            </p:cNvSpPr>
            <p:nvPr/>
          </p:nvSpPr>
          <p:spPr bwMode="auto">
            <a:xfrm>
              <a:off x="2400482" y="3141133"/>
              <a:ext cx="1223115" cy="335852"/>
            </a:xfrm>
            <a:prstGeom prst="rect">
              <a:avLst/>
            </a:prstGeom>
            <a:noFill/>
            <a:ln w="9525">
              <a:noFill/>
              <a:miter lim="800000"/>
              <a:headEnd/>
              <a:tailEnd/>
            </a:ln>
          </p:spPr>
          <p:txBody>
            <a:bodyPr lIns="58284" tIns="29142" rIns="58284" bIns="29142">
              <a:spAutoFit/>
            </a:bodyPr>
            <a:lstStyle/>
            <a:p>
              <a:pPr algn="ctr" defTabSz="582613" eaLnBrk="1" hangingPunct="1"/>
              <a:r>
                <a:rPr lang="en-US" sz="900" b="1" dirty="0" smtClean="0">
                  <a:solidFill>
                    <a:schemeClr val="bg1"/>
                  </a:solidFill>
                  <a:latin typeface="Calibri" pitchFamily="34" charset="0"/>
                  <a:cs typeface="Arial" charset="0"/>
                </a:rPr>
                <a:t>Add and Verify SMTP domains</a:t>
              </a:r>
              <a:endParaRPr lang="en-US" sz="900" b="1" dirty="0">
                <a:solidFill>
                  <a:schemeClr val="bg1"/>
                </a:solidFill>
                <a:latin typeface="Calibri" pitchFamily="34" charset="0"/>
                <a:cs typeface="Arial" charset="0"/>
              </a:endParaRPr>
            </a:p>
          </p:txBody>
        </p:sp>
        <p:sp>
          <p:nvSpPr>
            <p:cNvPr id="53" name="TextBox 52"/>
            <p:cNvSpPr txBox="1"/>
            <p:nvPr/>
          </p:nvSpPr>
          <p:spPr>
            <a:xfrm>
              <a:off x="2199451" y="4375041"/>
              <a:ext cx="1625177" cy="230832"/>
            </a:xfrm>
            <a:prstGeom prst="rect">
              <a:avLst/>
            </a:prstGeom>
            <a:noFill/>
          </p:spPr>
          <p:txBody>
            <a:bodyPr wrap="square" rtlCol="0">
              <a:spAutoFit/>
            </a:bodyPr>
            <a:lstStyle/>
            <a:p>
              <a:pPr algn="ctr"/>
              <a:r>
                <a:rPr lang="en-US" sz="900" dirty="0" smtClean="0">
                  <a:solidFill>
                    <a:schemeClr val="bg1"/>
                  </a:solidFill>
                </a:rPr>
                <a:t>DNS Administration</a:t>
              </a:r>
              <a:endParaRPr lang="en-US" sz="900" dirty="0">
                <a:solidFill>
                  <a:schemeClr val="bg1"/>
                </a:solidFill>
              </a:endParaRPr>
            </a:p>
          </p:txBody>
        </p:sp>
        <p:pic>
          <p:nvPicPr>
            <p:cNvPr id="54"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81339" y="3683003"/>
              <a:ext cx="1261401" cy="457200"/>
            </a:xfrm>
            <a:prstGeom prst="rect">
              <a:avLst/>
            </a:prstGeom>
            <a:noFill/>
            <a:ln w="9525">
              <a:noFill/>
              <a:miter lim="800000"/>
              <a:headEnd/>
              <a:tailEnd/>
            </a:ln>
            <a:effectLst/>
          </p:spPr>
        </p:pic>
        <p:sp>
          <p:nvSpPr>
            <p:cNvPr id="55" name="Chevron 54"/>
            <p:cNvSpPr/>
            <p:nvPr/>
          </p:nvSpPr>
          <p:spPr bwMode="auto">
            <a:xfrm>
              <a:off x="1800181"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56" name="Group 55"/>
          <p:cNvGrpSpPr/>
          <p:nvPr/>
        </p:nvGrpSpPr>
        <p:grpSpPr>
          <a:xfrm>
            <a:off x="3728984" y="3141133"/>
            <a:ext cx="1715419" cy="1134535"/>
            <a:chOff x="3728984" y="3141133"/>
            <a:chExt cx="1715419" cy="1134535"/>
          </a:xfrm>
        </p:grpSpPr>
        <p:pic>
          <p:nvPicPr>
            <p:cNvPr id="57" name="Picture 9"/>
            <p:cNvPicPr>
              <a:picLocks noChangeAspect="1" noChangeArrowheads="1"/>
            </p:cNvPicPr>
            <p:nvPr/>
          </p:nvPicPr>
          <p:blipFill>
            <a:blip r:embed="rId4"/>
            <a:stretch>
              <a:fillRect/>
            </a:stretch>
          </p:blipFill>
          <p:spPr bwMode="auto">
            <a:xfrm>
              <a:off x="4481784" y="3605110"/>
              <a:ext cx="662152" cy="636684"/>
            </a:xfrm>
            <a:prstGeom prst="rect">
              <a:avLst/>
            </a:prstGeom>
            <a:noFill/>
            <a:ln w="9525">
              <a:noFill/>
              <a:miter lim="800000"/>
              <a:headEnd/>
              <a:tailEnd/>
            </a:ln>
            <a:effectLst>
              <a:outerShdw blurRad="50800" dist="38100" dir="2700000">
                <a:srgbClr val="000000">
                  <a:alpha val="10000"/>
                </a:srgbClr>
              </a:outerShdw>
            </a:effectLst>
          </p:spPr>
        </p:pic>
        <p:sp>
          <p:nvSpPr>
            <p:cNvPr id="58" name="Rectangle 20"/>
            <p:cNvSpPr>
              <a:spLocks noChangeArrowheads="1"/>
            </p:cNvSpPr>
            <p:nvPr/>
          </p:nvSpPr>
          <p:spPr bwMode="auto">
            <a:xfrm>
              <a:off x="4096645" y="3141133"/>
              <a:ext cx="1347758" cy="335852"/>
            </a:xfrm>
            <a:prstGeom prst="rect">
              <a:avLst/>
            </a:prstGeom>
            <a:noFill/>
            <a:ln w="9525">
              <a:noFill/>
              <a:miter lim="800000"/>
              <a:headEnd/>
              <a:tailEnd/>
            </a:ln>
          </p:spPr>
          <p:txBody>
            <a:bodyPr wrap="square" lIns="58284" tIns="29142" rIns="58284" bIns="29142">
              <a:spAutoFit/>
            </a:bodyPr>
            <a:lstStyle/>
            <a:p>
              <a:pPr algn="ctr" defTabSz="582613" eaLnBrk="1" hangingPunct="1"/>
              <a:r>
                <a:rPr lang="en-US" sz="900" b="1" dirty="0" smtClean="0">
                  <a:solidFill>
                    <a:schemeClr val="bg1"/>
                  </a:solidFill>
                  <a:latin typeface="Calibri" pitchFamily="34" charset="0"/>
                  <a:cs typeface="Arial" charset="0"/>
                </a:rPr>
                <a:t>Configure On Premise</a:t>
              </a:r>
              <a:endParaRPr lang="en-US" sz="900" b="1" dirty="0">
                <a:solidFill>
                  <a:schemeClr val="bg1"/>
                </a:solidFill>
                <a:latin typeface="Calibri" pitchFamily="34" charset="0"/>
                <a:cs typeface="Arial" charset="0"/>
              </a:endParaRPr>
            </a:p>
          </p:txBody>
        </p:sp>
        <p:sp>
          <p:nvSpPr>
            <p:cNvPr id="59" name="Chevron 58"/>
            <p:cNvSpPr/>
            <p:nvPr/>
          </p:nvSpPr>
          <p:spPr bwMode="auto">
            <a:xfrm>
              <a:off x="3728984"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61" name="Rounded Rectangle 60"/>
          <p:cNvSpPr>
            <a:spLocks/>
          </p:cNvSpPr>
          <p:nvPr/>
        </p:nvSpPr>
        <p:spPr bwMode="auto">
          <a:xfrm>
            <a:off x="5667340" y="2446869"/>
            <a:ext cx="3566160" cy="3107264"/>
          </a:xfrm>
          <a:prstGeom prst="roundRect">
            <a:avLst>
              <a:gd name="adj" fmla="val 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62" name="Picture 9"/>
          <p:cNvPicPr>
            <a:picLocks noChangeAspect="1" noChangeArrowheads="1"/>
          </p:cNvPicPr>
          <p:nvPr/>
        </p:nvPicPr>
        <p:blipFill>
          <a:blip r:embed="rId4"/>
          <a:stretch>
            <a:fillRect/>
          </a:stretch>
        </p:blipFill>
        <p:spPr bwMode="auto">
          <a:xfrm>
            <a:off x="5930668" y="3808795"/>
            <a:ext cx="802539" cy="771673"/>
          </a:xfrm>
          <a:prstGeom prst="rect">
            <a:avLst/>
          </a:prstGeom>
          <a:noFill/>
          <a:ln w="9525">
            <a:noFill/>
            <a:miter lim="800000"/>
            <a:headEnd/>
            <a:tailEnd/>
          </a:ln>
          <a:effectLst>
            <a:outerShdw blurRad="50800" dist="38100" dir="2700000">
              <a:srgbClr val="000000">
                <a:alpha val="10000"/>
              </a:srgbClr>
            </a:outerShdw>
          </a:effectLst>
        </p:spPr>
      </p:pic>
      <p:pic>
        <p:nvPicPr>
          <p:cNvPr id="63" name="Picture 62" descr="D:\Pennie's documents\Images for TechEd06\Shapes_and_Graphics\Internet Cloud\cloud illustration icon.png"/>
          <p:cNvPicPr>
            <a:picLocks noChangeAspect="1" noChangeArrowheads="1"/>
          </p:cNvPicPr>
          <p:nvPr/>
        </p:nvPicPr>
        <p:blipFill>
          <a:blip r:embed="rId5"/>
          <a:stretch>
            <a:fillRect/>
          </a:stretch>
        </p:blipFill>
        <p:spPr bwMode="auto">
          <a:xfrm>
            <a:off x="7491781" y="3007718"/>
            <a:ext cx="1479619" cy="1479619"/>
          </a:xfrm>
          <a:prstGeom prst="rect">
            <a:avLst/>
          </a:prstGeom>
          <a:noFill/>
        </p:spPr>
      </p:pic>
      <p:sp>
        <p:nvSpPr>
          <p:cNvPr id="64" name="Rounded Rectangle 63"/>
          <p:cNvSpPr/>
          <p:nvPr/>
        </p:nvSpPr>
        <p:spPr bwMode="auto">
          <a:xfrm>
            <a:off x="5667340" y="1782131"/>
            <a:ext cx="3566160"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3. Migrate</a:t>
            </a:r>
          </a:p>
        </p:txBody>
      </p:sp>
      <p:sp>
        <p:nvSpPr>
          <p:cNvPr id="65" name="Chevron 64"/>
          <p:cNvSpPr/>
          <p:nvPr/>
        </p:nvSpPr>
        <p:spPr bwMode="auto">
          <a:xfrm>
            <a:off x="5329181"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66" name="Picture 65" descr="email.png"/>
          <p:cNvPicPr>
            <a:picLocks noChangeAspect="1"/>
          </p:cNvPicPr>
          <p:nvPr/>
        </p:nvPicPr>
        <p:blipFill>
          <a:blip r:embed="rId6"/>
          <a:stretch>
            <a:fillRect/>
          </a:stretch>
        </p:blipFill>
        <p:spPr>
          <a:xfrm>
            <a:off x="6646702" y="3545631"/>
            <a:ext cx="365125" cy="262889"/>
          </a:xfrm>
          <a:prstGeom prst="rect">
            <a:avLst/>
          </a:prstGeom>
          <a:effectLst>
            <a:outerShdw blurRad="50800" dist="38100" dir="2700000">
              <a:srgbClr val="000000">
                <a:alpha val="10000"/>
              </a:srgbClr>
            </a:outerShdw>
          </a:effectLst>
        </p:spPr>
      </p:pic>
      <p:pic>
        <p:nvPicPr>
          <p:cNvPr id="68" name="Picture 67" descr="email.png"/>
          <p:cNvPicPr>
            <a:picLocks noChangeAspect="1"/>
          </p:cNvPicPr>
          <p:nvPr/>
        </p:nvPicPr>
        <p:blipFill>
          <a:blip r:embed="rId6"/>
          <a:stretch>
            <a:fillRect/>
          </a:stretch>
        </p:blipFill>
        <p:spPr>
          <a:xfrm>
            <a:off x="7000716" y="3105365"/>
            <a:ext cx="365125" cy="262889"/>
          </a:xfrm>
          <a:prstGeom prst="rect">
            <a:avLst/>
          </a:prstGeom>
          <a:effectLst>
            <a:outerShdw blurRad="50800" dist="38100" dir="2700000">
              <a:srgbClr val="000000">
                <a:alpha val="10000"/>
              </a:srgbClr>
            </a:outerShdw>
          </a:effectLst>
        </p:spPr>
      </p:pic>
      <p:pic>
        <p:nvPicPr>
          <p:cNvPr id="69" name="Picture 68" descr="email.png"/>
          <p:cNvPicPr>
            <a:picLocks noChangeAspect="1"/>
          </p:cNvPicPr>
          <p:nvPr/>
        </p:nvPicPr>
        <p:blipFill>
          <a:blip r:embed="rId6"/>
          <a:stretch>
            <a:fillRect/>
          </a:stretch>
        </p:blipFill>
        <p:spPr>
          <a:xfrm>
            <a:off x="7567981" y="3274698"/>
            <a:ext cx="365125" cy="262889"/>
          </a:xfrm>
          <a:prstGeom prst="rect">
            <a:avLst/>
          </a:prstGeom>
          <a:effectLst>
            <a:outerShdw blurRad="50800" dist="38100" dir="2700000">
              <a:srgbClr val="000000">
                <a:alpha val="10000"/>
              </a:srgbClr>
            </a:outerShdw>
          </a:effectLst>
        </p:spPr>
      </p:pic>
      <p:sp>
        <p:nvSpPr>
          <p:cNvPr id="71" name="Rounded Rectangle 70"/>
          <p:cNvSpPr>
            <a:spLocks/>
          </p:cNvSpPr>
          <p:nvPr/>
        </p:nvSpPr>
        <p:spPr bwMode="auto">
          <a:xfrm>
            <a:off x="9310533" y="2461740"/>
            <a:ext cx="2615184" cy="3107264"/>
          </a:xfrm>
          <a:prstGeom prst="roundRect">
            <a:avLst>
              <a:gd name="adj" fmla="val 0"/>
            </a:avLst>
          </a:prstGeom>
          <a:gradFill>
            <a:gsLst>
              <a:gs pos="0">
                <a:srgbClr val="FFC000"/>
              </a:gs>
              <a:gs pos="68000">
                <a:schemeClr val="dk1">
                  <a:tint val="37000"/>
                  <a:satMod val="300000"/>
                </a:schemeClr>
              </a:gs>
              <a:gs pos="99000">
                <a:schemeClr val="dk1">
                  <a:tint val="15000"/>
                  <a:satMod val="350000"/>
                </a:scheme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pic>
        <p:nvPicPr>
          <p:cNvPr id="72" name="Picture 3" descr="C:\Users\rampo\AppData\Local\Microsoft\Windows\Temporary Internet Files\Content.IE5\CC30UIBC\MC90043386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3436" y="3316874"/>
            <a:ext cx="1292106" cy="129210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9"/>
          <p:cNvPicPr>
            <a:picLocks noChangeAspect="1" noChangeArrowheads="1"/>
          </p:cNvPicPr>
          <p:nvPr/>
        </p:nvPicPr>
        <p:blipFill>
          <a:blip r:embed="rId4"/>
          <a:srcRect l="-8001" r="5463" b="18234"/>
          <a:stretch>
            <a:fillRect/>
          </a:stretch>
        </p:blipFill>
        <p:spPr bwMode="auto">
          <a:xfrm>
            <a:off x="10197370" y="3389230"/>
            <a:ext cx="777968" cy="596511"/>
          </a:xfrm>
          <a:prstGeom prst="rect">
            <a:avLst/>
          </a:prstGeom>
          <a:noFill/>
          <a:ln w="9525">
            <a:noFill/>
            <a:miter lim="800000"/>
            <a:headEnd/>
            <a:tailEnd/>
          </a:ln>
          <a:effectLst/>
        </p:spPr>
      </p:pic>
      <p:sp>
        <p:nvSpPr>
          <p:cNvPr id="74" name="Rounded Rectangle 73"/>
          <p:cNvSpPr/>
          <p:nvPr/>
        </p:nvSpPr>
        <p:spPr bwMode="auto">
          <a:xfrm>
            <a:off x="9313465" y="1797002"/>
            <a:ext cx="260932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4. Decommission</a:t>
            </a:r>
          </a:p>
        </p:txBody>
      </p:sp>
      <p:sp>
        <p:nvSpPr>
          <p:cNvPr id="75" name="Chevron 74"/>
          <p:cNvSpPr/>
          <p:nvPr/>
        </p:nvSpPr>
        <p:spPr bwMode="auto">
          <a:xfrm>
            <a:off x="8978332" y="3460805"/>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25780523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Cutover Exchange Migration</a:t>
            </a:r>
            <a:endParaRPr lang="en-US" dirty="0"/>
          </a:p>
        </p:txBody>
      </p:sp>
      <p:sp>
        <p:nvSpPr>
          <p:cNvPr id="4" name="Subtitle 3"/>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116981040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0"/>
          </p:nvPr>
        </p:nvSpPr>
        <p:spPr/>
        <p:txBody>
          <a:bodyPr/>
          <a:lstStyle/>
          <a:p>
            <a:endParaRPr lang="en-US" sz="3200" dirty="0"/>
          </a:p>
        </p:txBody>
      </p:sp>
      <p:sp>
        <p:nvSpPr>
          <p:cNvPr id="2" name="Title 1"/>
          <p:cNvSpPr>
            <a:spLocks noGrp="1"/>
          </p:cNvSpPr>
          <p:nvPr>
            <p:ph type="ctrTitle"/>
          </p:nvPr>
        </p:nvSpPr>
        <p:spPr/>
        <p:txBody>
          <a:bodyPr/>
          <a:lstStyle/>
          <a:p>
            <a:r>
              <a:rPr lang="en-US" sz="5400" b="1" dirty="0"/>
              <a:t>IT Pro </a:t>
            </a:r>
            <a:r>
              <a:rPr lang="en-US" sz="5400" b="1" dirty="0" smtClean="0"/>
              <a:t>Experience</a:t>
            </a:r>
            <a:r>
              <a:rPr lang="en-US" sz="5400" dirty="0"/>
              <a:t/>
            </a:r>
            <a:br>
              <a:rPr lang="en-US" sz="5400" dirty="0"/>
            </a:br>
            <a:r>
              <a:rPr lang="en-US" sz="5400" dirty="0"/>
              <a:t>Staged </a:t>
            </a:r>
            <a:r>
              <a:rPr lang="en-US" sz="5400" dirty="0" smtClean="0"/>
              <a:t>Exchange Migration (SEM)</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209279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Staged Exchange Migration</a:t>
            </a:r>
            <a:endParaRPr lang="en-US" dirty="0"/>
          </a:p>
        </p:txBody>
      </p:sp>
      <p:cxnSp>
        <p:nvCxnSpPr>
          <p:cNvPr id="6" name="Straight Connector 5"/>
          <p:cNvCxnSpPr/>
          <p:nvPr/>
        </p:nvCxnSpPr>
        <p:spPr>
          <a:xfrm>
            <a:off x="6184550" y="964324"/>
            <a:ext cx="0" cy="5893676"/>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062" y="3931658"/>
            <a:ext cx="6121488" cy="0"/>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4" name="Text Placeholder 2"/>
          <p:cNvSpPr txBox="1">
            <a:spLocks/>
          </p:cNvSpPr>
          <p:nvPr/>
        </p:nvSpPr>
        <p:spPr>
          <a:xfrm>
            <a:off x="521208" y="4125814"/>
            <a:ext cx="4568327" cy="1548475"/>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800" b="1" dirty="0" smtClean="0"/>
              <a:t>Require</a:t>
            </a:r>
          </a:p>
          <a:p>
            <a:pPr lvl="1"/>
            <a:r>
              <a:rPr lang="en-US" dirty="0" smtClean="0"/>
              <a:t>Directory sync</a:t>
            </a:r>
          </a:p>
        </p:txBody>
      </p:sp>
      <p:sp>
        <p:nvSpPr>
          <p:cNvPr id="15" name="Text Placeholder 2"/>
          <p:cNvSpPr txBox="1">
            <a:spLocks/>
          </p:cNvSpPr>
          <p:nvPr/>
        </p:nvSpPr>
        <p:spPr>
          <a:xfrm>
            <a:off x="521208" y="1620392"/>
            <a:ext cx="4956634" cy="203699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800" b="1" dirty="0" smtClean="0"/>
              <a:t>Objective</a:t>
            </a:r>
          </a:p>
          <a:p>
            <a:pPr lvl="1"/>
            <a:r>
              <a:rPr lang="en-US" dirty="0" smtClean="0"/>
              <a:t>A simple  Exchange migration solution for  medium and large size organizations</a:t>
            </a:r>
          </a:p>
        </p:txBody>
      </p:sp>
      <p:sp>
        <p:nvSpPr>
          <p:cNvPr id="18" name="Text Placeholder 2"/>
          <p:cNvSpPr txBox="1">
            <a:spLocks/>
          </p:cNvSpPr>
          <p:nvPr/>
        </p:nvSpPr>
        <p:spPr>
          <a:xfrm>
            <a:off x="6604888" y="1620392"/>
            <a:ext cx="5201329" cy="5249917"/>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b="1" dirty="0" smtClean="0"/>
              <a:t>Capability</a:t>
            </a:r>
          </a:p>
          <a:p>
            <a:r>
              <a:rPr lang="en-US" sz="2800" dirty="0" smtClean="0"/>
              <a:t>Migration from Exchange Server 2003 and Exchange 2007 only.</a:t>
            </a:r>
          </a:p>
          <a:p>
            <a:r>
              <a:rPr lang="en-US" sz="2800" dirty="0" smtClean="0"/>
              <a:t>Migrate in batches </a:t>
            </a:r>
          </a:p>
          <a:p>
            <a:r>
              <a:rPr lang="en-US" sz="2800" dirty="0" smtClean="0"/>
              <a:t>High fidelity migrations - Mail, calendar, tasks and many more</a:t>
            </a:r>
          </a:p>
        </p:txBody>
      </p:sp>
    </p:spTree>
    <p:extLst>
      <p:ext uri="{BB962C8B-B14F-4D97-AF65-F5344CB8AC3E}">
        <p14:creationId xmlns:p14="http://schemas.microsoft.com/office/powerpoint/2010/main" val="11877622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263108" y="1782131"/>
            <a:ext cx="1783078" cy="3772002"/>
            <a:chOff x="263108" y="1782131"/>
            <a:chExt cx="1783078" cy="3772002"/>
          </a:xfrm>
        </p:grpSpPr>
        <p:sp>
          <p:nvSpPr>
            <p:cNvPr id="71" name="Rounded Rectangle 70"/>
            <p:cNvSpPr>
              <a:spLocks/>
            </p:cNvSpPr>
            <p:nvPr/>
          </p:nvSpPr>
          <p:spPr bwMode="auto">
            <a:xfrm>
              <a:off x="263108" y="2446869"/>
              <a:ext cx="1783078"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latin typeface="Arial" charset="0"/>
                </a:rPr>
                <a:t>Read case studies </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latin typeface="Arial" charset="0"/>
                </a:rPr>
                <a:t>and documentation</a:t>
              </a: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sp>
          <p:nvSpPr>
            <p:cNvPr id="72" name="Rounded Rectangle 71"/>
            <p:cNvSpPr/>
            <p:nvPr/>
          </p:nvSpPr>
          <p:spPr bwMode="auto">
            <a:xfrm>
              <a:off x="263108" y="1782131"/>
              <a:ext cx="1783078"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1. Plan</a:t>
              </a:r>
            </a:p>
          </p:txBody>
        </p:sp>
      </p:grpSp>
      <p:grpSp>
        <p:nvGrpSpPr>
          <p:cNvPr id="97" name="Group 96"/>
          <p:cNvGrpSpPr/>
          <p:nvPr/>
        </p:nvGrpSpPr>
        <p:grpSpPr>
          <a:xfrm>
            <a:off x="1800181" y="1782131"/>
            <a:ext cx="3788381" cy="3772002"/>
            <a:chOff x="1800181" y="1782131"/>
            <a:chExt cx="3788381" cy="3772002"/>
          </a:xfrm>
        </p:grpSpPr>
        <p:sp>
          <p:nvSpPr>
            <p:cNvPr id="76" name="Rounded Rectangle 75"/>
            <p:cNvSpPr>
              <a:spLocks/>
            </p:cNvSpPr>
            <p:nvPr/>
          </p:nvSpPr>
          <p:spPr bwMode="auto">
            <a:xfrm>
              <a:off x="2122783" y="2446869"/>
              <a:ext cx="3465779"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sp>
          <p:nvSpPr>
            <p:cNvPr id="73" name="Rounded Rectangle 72"/>
            <p:cNvSpPr/>
            <p:nvPr/>
          </p:nvSpPr>
          <p:spPr bwMode="auto">
            <a:xfrm>
              <a:off x="2122884" y="1782131"/>
              <a:ext cx="3465576"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2. Prepare</a:t>
              </a:r>
            </a:p>
          </p:txBody>
        </p:sp>
        <p:sp>
          <p:nvSpPr>
            <p:cNvPr id="78" name="Rectangle 20"/>
            <p:cNvSpPr>
              <a:spLocks noChangeArrowheads="1"/>
            </p:cNvSpPr>
            <p:nvPr/>
          </p:nvSpPr>
          <p:spPr bwMode="auto">
            <a:xfrm>
              <a:off x="2400482" y="3141133"/>
              <a:ext cx="1223115" cy="335852"/>
            </a:xfrm>
            <a:prstGeom prst="rect">
              <a:avLst/>
            </a:prstGeom>
            <a:noFill/>
            <a:ln w="9525">
              <a:noFill/>
              <a:miter lim="800000"/>
              <a:headEnd/>
              <a:tailEnd/>
            </a:ln>
          </p:spPr>
          <p:txBody>
            <a:bodyPr lIns="58284" tIns="29142" rIns="58284" bIns="29142">
              <a:spAutoFit/>
            </a:bodyPr>
            <a:lstStyle/>
            <a:p>
              <a:pPr algn="ctr" defTabSz="582613" eaLnBrk="1" hangingPunct="1"/>
              <a:r>
                <a:rPr lang="en-US" sz="900" b="1" dirty="0" smtClean="0">
                  <a:solidFill>
                    <a:schemeClr val="bg1"/>
                  </a:solidFill>
                  <a:latin typeface="Calibri" pitchFamily="34" charset="0"/>
                  <a:cs typeface="Arial" charset="0"/>
                </a:rPr>
                <a:t>Add and Verify SMTP domains</a:t>
              </a:r>
              <a:endParaRPr lang="en-US" sz="900" b="1" dirty="0">
                <a:solidFill>
                  <a:schemeClr val="bg1"/>
                </a:solidFill>
                <a:latin typeface="Calibri" pitchFamily="34" charset="0"/>
                <a:cs typeface="Arial" charset="0"/>
              </a:endParaRPr>
            </a:p>
          </p:txBody>
        </p:sp>
        <p:sp>
          <p:nvSpPr>
            <p:cNvPr id="80" name="TextBox 79"/>
            <p:cNvSpPr txBox="1"/>
            <p:nvPr/>
          </p:nvSpPr>
          <p:spPr>
            <a:xfrm>
              <a:off x="2199451" y="4375041"/>
              <a:ext cx="1625177" cy="230832"/>
            </a:xfrm>
            <a:prstGeom prst="rect">
              <a:avLst/>
            </a:prstGeom>
            <a:noFill/>
          </p:spPr>
          <p:txBody>
            <a:bodyPr wrap="square" rtlCol="0">
              <a:spAutoFit/>
            </a:bodyPr>
            <a:lstStyle/>
            <a:p>
              <a:pPr algn="ctr"/>
              <a:r>
                <a:rPr lang="en-US" sz="900" dirty="0" smtClean="0">
                  <a:solidFill>
                    <a:schemeClr val="bg1"/>
                  </a:solidFill>
                </a:rPr>
                <a:t>DNS Administration</a:t>
              </a:r>
              <a:endParaRPr lang="en-US" sz="900" dirty="0">
                <a:solidFill>
                  <a:schemeClr val="bg1"/>
                </a:solidFill>
              </a:endParaRPr>
            </a:p>
          </p:txBody>
        </p:sp>
        <p:pic>
          <p:nvPicPr>
            <p:cNvPr id="81"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81339" y="3683003"/>
              <a:ext cx="1261401" cy="457200"/>
            </a:xfrm>
            <a:prstGeom prst="rect">
              <a:avLst/>
            </a:prstGeom>
            <a:noFill/>
            <a:ln w="9525">
              <a:noFill/>
              <a:miter lim="800000"/>
              <a:headEnd/>
              <a:tailEnd/>
            </a:ln>
            <a:effectLst/>
          </p:spPr>
        </p:pic>
        <p:sp>
          <p:nvSpPr>
            <p:cNvPr id="84" name="Chevron 83"/>
            <p:cNvSpPr/>
            <p:nvPr/>
          </p:nvSpPr>
          <p:spPr bwMode="auto">
            <a:xfrm>
              <a:off x="1800181"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67" name="Title 66"/>
          <p:cNvSpPr>
            <a:spLocks noGrp="1"/>
          </p:cNvSpPr>
          <p:nvPr>
            <p:ph type="title"/>
          </p:nvPr>
        </p:nvSpPr>
        <p:spPr/>
        <p:txBody>
          <a:bodyPr/>
          <a:lstStyle/>
          <a:p>
            <a:r>
              <a:rPr lang="en-US" smtClean="0"/>
              <a:t>Deployment Plan</a:t>
            </a:r>
            <a:br>
              <a:rPr lang="en-US" smtClean="0"/>
            </a:br>
            <a:r>
              <a:rPr lang="en-US" smtClean="0">
                <a:solidFill>
                  <a:schemeClr val="accent1">
                    <a:alpha val="99000"/>
                  </a:schemeClr>
                </a:solidFill>
              </a:rPr>
              <a:t>Stages</a:t>
            </a:r>
            <a:endParaRPr lang="en-US" dirty="0"/>
          </a:p>
        </p:txBody>
      </p:sp>
      <p:grpSp>
        <p:nvGrpSpPr>
          <p:cNvPr id="98" name="Group 97"/>
          <p:cNvGrpSpPr/>
          <p:nvPr/>
        </p:nvGrpSpPr>
        <p:grpSpPr>
          <a:xfrm>
            <a:off x="3728984" y="3141133"/>
            <a:ext cx="1715419" cy="1134535"/>
            <a:chOff x="3728984" y="3141133"/>
            <a:chExt cx="1715419" cy="1134535"/>
          </a:xfrm>
        </p:grpSpPr>
        <p:pic>
          <p:nvPicPr>
            <p:cNvPr id="77" name="Picture 9"/>
            <p:cNvPicPr>
              <a:picLocks noChangeAspect="1" noChangeArrowheads="1"/>
            </p:cNvPicPr>
            <p:nvPr/>
          </p:nvPicPr>
          <p:blipFill>
            <a:blip r:embed="rId4"/>
            <a:stretch>
              <a:fillRect/>
            </a:stretch>
          </p:blipFill>
          <p:spPr bwMode="auto">
            <a:xfrm>
              <a:off x="4481784" y="3605110"/>
              <a:ext cx="662152" cy="636684"/>
            </a:xfrm>
            <a:prstGeom prst="rect">
              <a:avLst/>
            </a:prstGeom>
            <a:noFill/>
            <a:ln w="9525">
              <a:noFill/>
              <a:miter lim="800000"/>
              <a:headEnd/>
              <a:tailEnd/>
            </a:ln>
            <a:effectLst>
              <a:outerShdw blurRad="50800" dist="38100" dir="2700000">
                <a:srgbClr val="000000">
                  <a:alpha val="10000"/>
                </a:srgbClr>
              </a:outerShdw>
            </a:effectLst>
          </p:spPr>
        </p:pic>
        <p:sp>
          <p:nvSpPr>
            <p:cNvPr id="79" name="Rectangle 20"/>
            <p:cNvSpPr>
              <a:spLocks noChangeArrowheads="1"/>
            </p:cNvSpPr>
            <p:nvPr/>
          </p:nvSpPr>
          <p:spPr bwMode="auto">
            <a:xfrm>
              <a:off x="4096645" y="3141133"/>
              <a:ext cx="1347758" cy="335852"/>
            </a:xfrm>
            <a:prstGeom prst="rect">
              <a:avLst/>
            </a:prstGeom>
            <a:noFill/>
            <a:ln w="9525">
              <a:noFill/>
              <a:miter lim="800000"/>
              <a:headEnd/>
              <a:tailEnd/>
            </a:ln>
          </p:spPr>
          <p:txBody>
            <a:bodyPr wrap="square" lIns="58284" tIns="29142" rIns="58284" bIns="29142">
              <a:spAutoFit/>
            </a:bodyPr>
            <a:lstStyle/>
            <a:p>
              <a:pPr algn="ctr" defTabSz="582613" eaLnBrk="1" hangingPunct="1"/>
              <a:r>
                <a:rPr lang="en-US" sz="900" b="1" dirty="0" smtClean="0">
                  <a:solidFill>
                    <a:schemeClr val="bg1"/>
                  </a:solidFill>
                  <a:latin typeface="Calibri" pitchFamily="34" charset="0"/>
                  <a:cs typeface="Arial" charset="0"/>
                </a:rPr>
                <a:t>Configure On Premise</a:t>
              </a:r>
              <a:endParaRPr lang="en-US" sz="900" b="1" dirty="0">
                <a:solidFill>
                  <a:schemeClr val="bg1"/>
                </a:solidFill>
                <a:latin typeface="Calibri" pitchFamily="34" charset="0"/>
                <a:cs typeface="Arial" charset="0"/>
              </a:endParaRPr>
            </a:p>
          </p:txBody>
        </p:sp>
        <p:sp>
          <p:nvSpPr>
            <p:cNvPr id="85" name="Chevron 84"/>
            <p:cNvSpPr/>
            <p:nvPr/>
          </p:nvSpPr>
          <p:spPr bwMode="auto">
            <a:xfrm>
              <a:off x="3728984"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99" name="Group 98"/>
          <p:cNvGrpSpPr/>
          <p:nvPr/>
        </p:nvGrpSpPr>
        <p:grpSpPr>
          <a:xfrm>
            <a:off x="5329181" y="1782131"/>
            <a:ext cx="3904319" cy="3772002"/>
            <a:chOff x="5329181" y="1782131"/>
            <a:chExt cx="3904319" cy="3772002"/>
          </a:xfrm>
        </p:grpSpPr>
        <p:sp>
          <p:nvSpPr>
            <p:cNvPr id="87" name="Rounded Rectangle 86"/>
            <p:cNvSpPr>
              <a:spLocks/>
            </p:cNvSpPr>
            <p:nvPr/>
          </p:nvSpPr>
          <p:spPr bwMode="auto">
            <a:xfrm>
              <a:off x="5667340" y="2446869"/>
              <a:ext cx="3566160"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pic>
          <p:nvPicPr>
            <p:cNvPr id="18" name="Picture 9"/>
            <p:cNvPicPr>
              <a:picLocks noChangeAspect="1" noChangeArrowheads="1"/>
            </p:cNvPicPr>
            <p:nvPr/>
          </p:nvPicPr>
          <p:blipFill>
            <a:blip r:embed="rId4"/>
            <a:stretch>
              <a:fillRect/>
            </a:stretch>
          </p:blipFill>
          <p:spPr bwMode="auto">
            <a:xfrm>
              <a:off x="5930668" y="3808795"/>
              <a:ext cx="802539" cy="771673"/>
            </a:xfrm>
            <a:prstGeom prst="rect">
              <a:avLst/>
            </a:prstGeom>
            <a:noFill/>
            <a:ln w="9525">
              <a:noFill/>
              <a:miter lim="800000"/>
              <a:headEnd/>
              <a:tailEnd/>
            </a:ln>
            <a:effectLst>
              <a:outerShdw blurRad="50800" dist="38100" dir="2700000">
                <a:srgbClr val="000000">
                  <a:alpha val="10000"/>
                </a:srgbClr>
              </a:outerShdw>
            </a:effectLst>
          </p:spPr>
        </p:pic>
        <p:pic>
          <p:nvPicPr>
            <p:cNvPr id="19" name="Picture 18" descr="D:\Pennie's documents\Images for TechEd06\Shapes_and_Graphics\Internet Cloud\cloud illustration icon.png"/>
            <p:cNvPicPr>
              <a:picLocks noChangeAspect="1" noChangeArrowheads="1"/>
            </p:cNvPicPr>
            <p:nvPr/>
          </p:nvPicPr>
          <p:blipFill>
            <a:blip r:embed="rId5"/>
            <a:stretch>
              <a:fillRect/>
            </a:stretch>
          </p:blipFill>
          <p:spPr bwMode="auto">
            <a:xfrm>
              <a:off x="7491781" y="3007718"/>
              <a:ext cx="1479619" cy="1479619"/>
            </a:xfrm>
            <a:prstGeom prst="rect">
              <a:avLst/>
            </a:prstGeom>
            <a:noFill/>
          </p:spPr>
        </p:pic>
        <p:sp>
          <p:nvSpPr>
            <p:cNvPr id="74" name="Rounded Rectangle 73"/>
            <p:cNvSpPr/>
            <p:nvPr/>
          </p:nvSpPr>
          <p:spPr bwMode="auto">
            <a:xfrm>
              <a:off x="5667340" y="1782131"/>
              <a:ext cx="3566160"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3. Migrate</a:t>
              </a:r>
            </a:p>
          </p:txBody>
        </p:sp>
        <p:sp>
          <p:nvSpPr>
            <p:cNvPr id="86" name="Chevron 85"/>
            <p:cNvSpPr/>
            <p:nvPr/>
          </p:nvSpPr>
          <p:spPr bwMode="auto">
            <a:xfrm>
              <a:off x="5329181"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90" name="Picture 89" descr="email.png"/>
            <p:cNvPicPr>
              <a:picLocks noChangeAspect="1"/>
            </p:cNvPicPr>
            <p:nvPr/>
          </p:nvPicPr>
          <p:blipFill>
            <a:blip r:embed="rId6"/>
            <a:stretch>
              <a:fillRect/>
            </a:stretch>
          </p:blipFill>
          <p:spPr>
            <a:xfrm>
              <a:off x="6646702" y="3545631"/>
              <a:ext cx="365125" cy="262889"/>
            </a:xfrm>
            <a:prstGeom prst="rect">
              <a:avLst/>
            </a:prstGeom>
            <a:effectLst>
              <a:outerShdw blurRad="50800" dist="38100" dir="2700000">
                <a:srgbClr val="000000">
                  <a:alpha val="10000"/>
                </a:srgbClr>
              </a:outerShdw>
            </a:effectLst>
          </p:spPr>
        </p:pic>
        <p:pic>
          <p:nvPicPr>
            <p:cNvPr id="91" name="Picture 90" descr="email.png"/>
            <p:cNvPicPr>
              <a:picLocks noChangeAspect="1"/>
            </p:cNvPicPr>
            <p:nvPr/>
          </p:nvPicPr>
          <p:blipFill>
            <a:blip r:embed="rId6"/>
            <a:stretch>
              <a:fillRect/>
            </a:stretch>
          </p:blipFill>
          <p:spPr>
            <a:xfrm>
              <a:off x="7000716" y="3105365"/>
              <a:ext cx="365125" cy="262889"/>
            </a:xfrm>
            <a:prstGeom prst="rect">
              <a:avLst/>
            </a:prstGeom>
            <a:effectLst>
              <a:outerShdw blurRad="50800" dist="38100" dir="2700000">
                <a:srgbClr val="000000">
                  <a:alpha val="10000"/>
                </a:srgbClr>
              </a:outerShdw>
            </a:effectLst>
          </p:spPr>
        </p:pic>
        <p:pic>
          <p:nvPicPr>
            <p:cNvPr id="92" name="Picture 91" descr="email.png"/>
            <p:cNvPicPr>
              <a:picLocks noChangeAspect="1"/>
            </p:cNvPicPr>
            <p:nvPr/>
          </p:nvPicPr>
          <p:blipFill>
            <a:blip r:embed="rId6"/>
            <a:stretch>
              <a:fillRect/>
            </a:stretch>
          </p:blipFill>
          <p:spPr>
            <a:xfrm>
              <a:off x="7567981" y="3274698"/>
              <a:ext cx="365125" cy="262889"/>
            </a:xfrm>
            <a:prstGeom prst="rect">
              <a:avLst/>
            </a:prstGeom>
            <a:effectLst>
              <a:outerShdw blurRad="50800" dist="38100" dir="2700000">
                <a:srgbClr val="000000">
                  <a:alpha val="10000"/>
                </a:srgbClr>
              </a:outerShdw>
            </a:effectLst>
          </p:spPr>
        </p:pic>
      </p:grpSp>
      <p:grpSp>
        <p:nvGrpSpPr>
          <p:cNvPr id="100" name="Group 99"/>
          <p:cNvGrpSpPr/>
          <p:nvPr/>
        </p:nvGrpSpPr>
        <p:grpSpPr>
          <a:xfrm>
            <a:off x="8978332" y="1782131"/>
            <a:ext cx="2947385" cy="3772002"/>
            <a:chOff x="8978332" y="1782131"/>
            <a:chExt cx="2947385" cy="3772002"/>
          </a:xfrm>
        </p:grpSpPr>
        <p:sp>
          <p:nvSpPr>
            <p:cNvPr id="89" name="Rounded Rectangle 88"/>
            <p:cNvSpPr>
              <a:spLocks/>
            </p:cNvSpPr>
            <p:nvPr/>
          </p:nvSpPr>
          <p:spPr bwMode="auto">
            <a:xfrm>
              <a:off x="9310533" y="2446869"/>
              <a:ext cx="2615184"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pic>
          <p:nvPicPr>
            <p:cNvPr id="1027" name="Picture 3" descr="C:\Users\rampo\AppData\Local\Microsoft\Windows\Temporary Internet Files\Content.IE5\CC30UIBC\MC90043386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3436" y="3302003"/>
              <a:ext cx="1292106" cy="129210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p:cNvPicPr>
              <a:picLocks noChangeAspect="1" noChangeArrowheads="1"/>
            </p:cNvPicPr>
            <p:nvPr/>
          </p:nvPicPr>
          <p:blipFill>
            <a:blip r:embed="rId4"/>
            <a:srcRect l="-8001" r="5463" b="18234"/>
            <a:stretch>
              <a:fillRect/>
            </a:stretch>
          </p:blipFill>
          <p:spPr bwMode="auto">
            <a:xfrm>
              <a:off x="10197370" y="3374359"/>
              <a:ext cx="777968" cy="596511"/>
            </a:xfrm>
            <a:prstGeom prst="rect">
              <a:avLst/>
            </a:prstGeom>
            <a:noFill/>
            <a:ln w="9525">
              <a:noFill/>
              <a:miter lim="800000"/>
              <a:headEnd/>
              <a:tailEnd/>
            </a:ln>
            <a:effectLst/>
          </p:spPr>
        </p:pic>
        <p:sp>
          <p:nvSpPr>
            <p:cNvPr id="75" name="Rounded Rectangle 74"/>
            <p:cNvSpPr/>
            <p:nvPr/>
          </p:nvSpPr>
          <p:spPr bwMode="auto">
            <a:xfrm>
              <a:off x="9313465" y="1782131"/>
              <a:ext cx="260932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4. Decommission</a:t>
              </a:r>
            </a:p>
          </p:txBody>
        </p:sp>
        <p:sp>
          <p:nvSpPr>
            <p:cNvPr id="93" name="Chevron 92"/>
            <p:cNvSpPr/>
            <p:nvPr/>
          </p:nvSpPr>
          <p:spPr bwMode="auto">
            <a:xfrm>
              <a:off x="8978332"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Tree>
    <p:extLst>
      <p:ext uri="{BB962C8B-B14F-4D97-AF65-F5344CB8AC3E}">
        <p14:creationId xmlns:p14="http://schemas.microsoft.com/office/powerpoint/2010/main" val="3559509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nvPr>
        </p:nvSpPr>
        <p:spPr/>
        <p:txBody>
          <a:bodyPr/>
          <a:lstStyle/>
          <a:p>
            <a:r>
              <a:rPr lang="en-US" dirty="0"/>
              <a:t>Deployment Plan</a:t>
            </a:r>
            <a:r>
              <a:rPr lang="en-US" dirty="0" smtClean="0"/>
              <a:t/>
            </a:r>
            <a:br>
              <a:rPr lang="en-US" dirty="0" smtClean="0"/>
            </a:br>
            <a:r>
              <a:rPr lang="en-US" sz="3600" dirty="0" smtClean="0">
                <a:solidFill>
                  <a:schemeClr val="accent1">
                    <a:alpha val="99000"/>
                  </a:schemeClr>
                </a:solidFill>
              </a:rPr>
              <a:t>Migrate</a:t>
            </a:r>
            <a:endParaRPr lang="en-US" dirty="0"/>
          </a:p>
        </p:txBody>
      </p:sp>
      <p:sp>
        <p:nvSpPr>
          <p:cNvPr id="46" name="Rounded Rectangle 45"/>
          <p:cNvSpPr>
            <a:spLocks/>
          </p:cNvSpPr>
          <p:nvPr/>
        </p:nvSpPr>
        <p:spPr bwMode="auto">
          <a:xfrm>
            <a:off x="263108" y="2446869"/>
            <a:ext cx="1783078"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100" dirty="0" smtClean="0">
                <a:solidFill>
                  <a:schemeClr val="bg1"/>
                </a:solidFill>
                <a:latin typeface="Arial" charset="0"/>
              </a:rPr>
              <a:t>Read case studies </a:t>
            </a:r>
          </a:p>
          <a:p>
            <a:pPr algn="ctr" defTabSz="914400" eaLnBrk="0" fontAlgn="base" hangingPunct="0">
              <a:spcBef>
                <a:spcPct val="0"/>
              </a:spcBef>
              <a:spcAft>
                <a:spcPct val="0"/>
              </a:spcAft>
            </a:pPr>
            <a:r>
              <a:rPr lang="en-US" sz="1100" dirty="0" smtClean="0">
                <a:solidFill>
                  <a:schemeClr val="bg1"/>
                </a:solidFill>
                <a:latin typeface="Arial" charset="0"/>
              </a:rPr>
              <a:t>and documentation</a:t>
            </a:r>
          </a:p>
          <a:p>
            <a:pPr algn="ctr" defTabSz="914400" eaLnBrk="0" fontAlgn="base" hangingPunct="0">
              <a:spcBef>
                <a:spcPct val="0"/>
              </a:spcBef>
              <a:spcAft>
                <a:spcPct val="0"/>
              </a:spcAft>
            </a:pPr>
            <a:endParaRPr lang="en-US" sz="1100" dirty="0" smtClean="0">
              <a:solidFill>
                <a:schemeClr val="bg1"/>
              </a:solidFill>
              <a:latin typeface="Arial" charset="0"/>
            </a:endParaRPr>
          </a:p>
          <a:p>
            <a:pPr algn="ctr" defTabSz="914400" eaLnBrk="0" fontAlgn="base" hangingPunct="0">
              <a:spcBef>
                <a:spcPct val="0"/>
              </a:spcBef>
              <a:spcAft>
                <a:spcPct val="0"/>
              </a:spcAft>
            </a:pPr>
            <a:endParaRPr lang="en-US" sz="1100" dirty="0" smtClean="0">
              <a:solidFill>
                <a:schemeClr val="bg1"/>
              </a:solidFill>
              <a:latin typeface="Arial" charset="0"/>
            </a:endParaRPr>
          </a:p>
        </p:txBody>
      </p:sp>
      <p:sp>
        <p:nvSpPr>
          <p:cNvPr id="47" name="Rounded Rectangle 46"/>
          <p:cNvSpPr/>
          <p:nvPr/>
        </p:nvSpPr>
        <p:spPr bwMode="auto">
          <a:xfrm>
            <a:off x="263108" y="1782131"/>
            <a:ext cx="1783078"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1. Plan</a:t>
            </a:r>
          </a:p>
        </p:txBody>
      </p:sp>
      <p:grpSp>
        <p:nvGrpSpPr>
          <p:cNvPr id="48" name="Group 47"/>
          <p:cNvGrpSpPr/>
          <p:nvPr/>
        </p:nvGrpSpPr>
        <p:grpSpPr>
          <a:xfrm>
            <a:off x="1800181" y="1782131"/>
            <a:ext cx="3788381" cy="3772002"/>
            <a:chOff x="1800181" y="1782131"/>
            <a:chExt cx="3788381" cy="3772002"/>
          </a:xfrm>
        </p:grpSpPr>
        <p:sp>
          <p:nvSpPr>
            <p:cNvPr id="49" name="Rounded Rectangle 48"/>
            <p:cNvSpPr>
              <a:spLocks/>
            </p:cNvSpPr>
            <p:nvPr/>
          </p:nvSpPr>
          <p:spPr bwMode="auto">
            <a:xfrm>
              <a:off x="2122783" y="2446869"/>
              <a:ext cx="3465779"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sp>
          <p:nvSpPr>
            <p:cNvPr id="50" name="Rounded Rectangle 49"/>
            <p:cNvSpPr/>
            <p:nvPr/>
          </p:nvSpPr>
          <p:spPr bwMode="auto">
            <a:xfrm>
              <a:off x="2122884" y="1782131"/>
              <a:ext cx="3465576"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2. Prepare</a:t>
              </a:r>
            </a:p>
          </p:txBody>
        </p:sp>
        <p:sp>
          <p:nvSpPr>
            <p:cNvPr id="52" name="Rectangle 20"/>
            <p:cNvSpPr>
              <a:spLocks noChangeArrowheads="1"/>
            </p:cNvSpPr>
            <p:nvPr/>
          </p:nvSpPr>
          <p:spPr bwMode="auto">
            <a:xfrm>
              <a:off x="2400482" y="3141133"/>
              <a:ext cx="1223115" cy="335852"/>
            </a:xfrm>
            <a:prstGeom prst="rect">
              <a:avLst/>
            </a:prstGeom>
            <a:noFill/>
            <a:ln w="9525">
              <a:noFill/>
              <a:miter lim="800000"/>
              <a:headEnd/>
              <a:tailEnd/>
            </a:ln>
          </p:spPr>
          <p:txBody>
            <a:bodyPr lIns="58284" tIns="29142" rIns="58284" bIns="29142">
              <a:spAutoFit/>
            </a:bodyPr>
            <a:lstStyle/>
            <a:p>
              <a:pPr algn="ctr" defTabSz="582613" eaLnBrk="1" hangingPunct="1"/>
              <a:r>
                <a:rPr lang="en-US" sz="900" b="1" dirty="0" smtClean="0">
                  <a:solidFill>
                    <a:schemeClr val="bg1"/>
                  </a:solidFill>
                  <a:latin typeface="Calibri" pitchFamily="34" charset="0"/>
                  <a:cs typeface="Arial" charset="0"/>
                </a:rPr>
                <a:t>Add and Verify SMTP domains</a:t>
              </a:r>
              <a:endParaRPr lang="en-US" sz="900" b="1" dirty="0">
                <a:solidFill>
                  <a:schemeClr val="bg1"/>
                </a:solidFill>
                <a:latin typeface="Calibri" pitchFamily="34" charset="0"/>
                <a:cs typeface="Arial" charset="0"/>
              </a:endParaRPr>
            </a:p>
          </p:txBody>
        </p:sp>
        <p:sp>
          <p:nvSpPr>
            <p:cNvPr id="53" name="TextBox 52"/>
            <p:cNvSpPr txBox="1"/>
            <p:nvPr/>
          </p:nvSpPr>
          <p:spPr>
            <a:xfrm>
              <a:off x="2199451" y="4375041"/>
              <a:ext cx="1625177" cy="230832"/>
            </a:xfrm>
            <a:prstGeom prst="rect">
              <a:avLst/>
            </a:prstGeom>
            <a:noFill/>
          </p:spPr>
          <p:txBody>
            <a:bodyPr wrap="square" rtlCol="0">
              <a:spAutoFit/>
            </a:bodyPr>
            <a:lstStyle/>
            <a:p>
              <a:pPr algn="ctr"/>
              <a:r>
                <a:rPr lang="en-US" sz="900" dirty="0" smtClean="0">
                  <a:solidFill>
                    <a:schemeClr val="bg1"/>
                  </a:solidFill>
                </a:rPr>
                <a:t>DNS Administration</a:t>
              </a:r>
              <a:endParaRPr lang="en-US" sz="900" dirty="0">
                <a:solidFill>
                  <a:schemeClr val="bg1"/>
                </a:solidFill>
              </a:endParaRPr>
            </a:p>
          </p:txBody>
        </p:sp>
        <p:pic>
          <p:nvPicPr>
            <p:cNvPr id="54" name="Picture 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81339" y="3683003"/>
              <a:ext cx="1261401" cy="457200"/>
            </a:xfrm>
            <a:prstGeom prst="rect">
              <a:avLst/>
            </a:prstGeom>
            <a:noFill/>
            <a:ln w="9525">
              <a:noFill/>
              <a:miter lim="800000"/>
              <a:headEnd/>
              <a:tailEnd/>
            </a:ln>
            <a:effectLst/>
          </p:spPr>
        </p:pic>
        <p:sp>
          <p:nvSpPr>
            <p:cNvPr id="55" name="Chevron 54"/>
            <p:cNvSpPr/>
            <p:nvPr/>
          </p:nvSpPr>
          <p:spPr bwMode="auto">
            <a:xfrm>
              <a:off x="1800181"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56" name="Group 55"/>
          <p:cNvGrpSpPr/>
          <p:nvPr/>
        </p:nvGrpSpPr>
        <p:grpSpPr>
          <a:xfrm>
            <a:off x="3728984" y="3141133"/>
            <a:ext cx="1715419" cy="1134535"/>
            <a:chOff x="3728984" y="3141133"/>
            <a:chExt cx="1715419" cy="1134535"/>
          </a:xfrm>
        </p:grpSpPr>
        <p:pic>
          <p:nvPicPr>
            <p:cNvPr id="57" name="Picture 9"/>
            <p:cNvPicPr>
              <a:picLocks noChangeAspect="1" noChangeArrowheads="1"/>
            </p:cNvPicPr>
            <p:nvPr/>
          </p:nvPicPr>
          <p:blipFill>
            <a:blip r:embed="rId3"/>
            <a:stretch>
              <a:fillRect/>
            </a:stretch>
          </p:blipFill>
          <p:spPr bwMode="auto">
            <a:xfrm>
              <a:off x="4481784" y="3605110"/>
              <a:ext cx="662152" cy="636684"/>
            </a:xfrm>
            <a:prstGeom prst="rect">
              <a:avLst/>
            </a:prstGeom>
            <a:noFill/>
            <a:ln w="9525">
              <a:noFill/>
              <a:miter lim="800000"/>
              <a:headEnd/>
              <a:tailEnd/>
            </a:ln>
            <a:effectLst>
              <a:outerShdw blurRad="50800" dist="38100" dir="2700000">
                <a:srgbClr val="000000">
                  <a:alpha val="10000"/>
                </a:srgbClr>
              </a:outerShdw>
            </a:effectLst>
          </p:spPr>
        </p:pic>
        <p:sp>
          <p:nvSpPr>
            <p:cNvPr id="58" name="Rectangle 20"/>
            <p:cNvSpPr>
              <a:spLocks noChangeArrowheads="1"/>
            </p:cNvSpPr>
            <p:nvPr/>
          </p:nvSpPr>
          <p:spPr bwMode="auto">
            <a:xfrm>
              <a:off x="4096645" y="3141133"/>
              <a:ext cx="1347758" cy="335852"/>
            </a:xfrm>
            <a:prstGeom prst="rect">
              <a:avLst/>
            </a:prstGeom>
            <a:noFill/>
            <a:ln w="9525">
              <a:noFill/>
              <a:miter lim="800000"/>
              <a:headEnd/>
              <a:tailEnd/>
            </a:ln>
          </p:spPr>
          <p:txBody>
            <a:bodyPr wrap="square" lIns="58284" tIns="29142" rIns="58284" bIns="29142">
              <a:spAutoFit/>
            </a:bodyPr>
            <a:lstStyle/>
            <a:p>
              <a:pPr algn="ctr" defTabSz="582613" eaLnBrk="1" hangingPunct="1"/>
              <a:r>
                <a:rPr lang="en-US" sz="900" b="1" dirty="0" smtClean="0">
                  <a:solidFill>
                    <a:schemeClr val="bg1"/>
                  </a:solidFill>
                  <a:latin typeface="Calibri" pitchFamily="34" charset="0"/>
                  <a:cs typeface="Arial" charset="0"/>
                </a:rPr>
                <a:t>Configure On Premise</a:t>
              </a:r>
              <a:endParaRPr lang="en-US" sz="900" b="1" dirty="0">
                <a:solidFill>
                  <a:schemeClr val="bg1"/>
                </a:solidFill>
                <a:latin typeface="Calibri" pitchFamily="34" charset="0"/>
                <a:cs typeface="Arial" charset="0"/>
              </a:endParaRPr>
            </a:p>
          </p:txBody>
        </p:sp>
        <p:sp>
          <p:nvSpPr>
            <p:cNvPr id="59" name="Chevron 58"/>
            <p:cNvSpPr/>
            <p:nvPr/>
          </p:nvSpPr>
          <p:spPr bwMode="auto">
            <a:xfrm>
              <a:off x="3728984"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61" name="Rounded Rectangle 60"/>
          <p:cNvSpPr>
            <a:spLocks/>
          </p:cNvSpPr>
          <p:nvPr/>
        </p:nvSpPr>
        <p:spPr bwMode="auto">
          <a:xfrm>
            <a:off x="5667340" y="2446869"/>
            <a:ext cx="3566160" cy="3107264"/>
          </a:xfrm>
          <a:prstGeom prst="roundRect">
            <a:avLst>
              <a:gd name="adj" fmla="val 0"/>
            </a:avLst>
          </a:prstGeom>
          <a:gradFill>
            <a:gsLst>
              <a:gs pos="0">
                <a:srgbClr val="EEB000"/>
              </a:gs>
              <a:gs pos="35000">
                <a:schemeClr val="accent1"/>
              </a:gs>
              <a:gs pos="100000">
                <a:schemeClr val="dk1">
                  <a:tint val="15000"/>
                  <a:satMod val="350000"/>
                </a:scheme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62" name="Picture 9"/>
          <p:cNvPicPr>
            <a:picLocks noChangeAspect="1" noChangeArrowheads="1"/>
          </p:cNvPicPr>
          <p:nvPr/>
        </p:nvPicPr>
        <p:blipFill>
          <a:blip r:embed="rId3"/>
          <a:stretch>
            <a:fillRect/>
          </a:stretch>
        </p:blipFill>
        <p:spPr bwMode="auto">
          <a:xfrm>
            <a:off x="5930668" y="3808795"/>
            <a:ext cx="802539" cy="771673"/>
          </a:xfrm>
          <a:prstGeom prst="rect">
            <a:avLst/>
          </a:prstGeom>
          <a:noFill/>
          <a:ln w="9525">
            <a:noFill/>
            <a:miter lim="800000"/>
            <a:headEnd/>
            <a:tailEnd/>
          </a:ln>
          <a:effectLst>
            <a:outerShdw blurRad="50800" dist="38100" dir="2700000">
              <a:srgbClr val="000000">
                <a:alpha val="10000"/>
              </a:srgbClr>
            </a:outerShdw>
          </a:effectLst>
        </p:spPr>
      </p:pic>
      <p:pic>
        <p:nvPicPr>
          <p:cNvPr id="63" name="Picture 62" descr="D:\Pennie's documents\Images for TechEd06\Shapes_and_Graphics\Internet Cloud\cloud illustration icon.png"/>
          <p:cNvPicPr>
            <a:picLocks noChangeAspect="1" noChangeArrowheads="1"/>
          </p:cNvPicPr>
          <p:nvPr/>
        </p:nvPicPr>
        <p:blipFill>
          <a:blip r:embed="rId4"/>
          <a:stretch>
            <a:fillRect/>
          </a:stretch>
        </p:blipFill>
        <p:spPr bwMode="auto">
          <a:xfrm>
            <a:off x="7491781" y="3007718"/>
            <a:ext cx="1479619" cy="1479619"/>
          </a:xfrm>
          <a:prstGeom prst="rect">
            <a:avLst/>
          </a:prstGeom>
          <a:noFill/>
        </p:spPr>
      </p:pic>
      <p:sp>
        <p:nvSpPr>
          <p:cNvPr id="64" name="Rounded Rectangle 63"/>
          <p:cNvSpPr/>
          <p:nvPr/>
        </p:nvSpPr>
        <p:spPr bwMode="auto">
          <a:xfrm>
            <a:off x="5667340" y="1782131"/>
            <a:ext cx="3566160"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3. Migrate</a:t>
            </a:r>
          </a:p>
        </p:txBody>
      </p:sp>
      <p:sp>
        <p:nvSpPr>
          <p:cNvPr id="65" name="Chevron 64"/>
          <p:cNvSpPr/>
          <p:nvPr/>
        </p:nvSpPr>
        <p:spPr bwMode="auto">
          <a:xfrm>
            <a:off x="5329181"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66" name="Picture 65" descr="email.png"/>
          <p:cNvPicPr>
            <a:picLocks noChangeAspect="1"/>
          </p:cNvPicPr>
          <p:nvPr/>
        </p:nvPicPr>
        <p:blipFill>
          <a:blip r:embed="rId5"/>
          <a:stretch>
            <a:fillRect/>
          </a:stretch>
        </p:blipFill>
        <p:spPr>
          <a:xfrm>
            <a:off x="6646702" y="3545631"/>
            <a:ext cx="365125" cy="262889"/>
          </a:xfrm>
          <a:prstGeom prst="rect">
            <a:avLst/>
          </a:prstGeom>
          <a:effectLst>
            <a:outerShdw blurRad="50800" dist="38100" dir="2700000">
              <a:srgbClr val="000000">
                <a:alpha val="10000"/>
              </a:srgbClr>
            </a:outerShdw>
          </a:effectLst>
        </p:spPr>
      </p:pic>
      <p:pic>
        <p:nvPicPr>
          <p:cNvPr id="68" name="Picture 67" descr="email.png"/>
          <p:cNvPicPr>
            <a:picLocks noChangeAspect="1"/>
          </p:cNvPicPr>
          <p:nvPr/>
        </p:nvPicPr>
        <p:blipFill>
          <a:blip r:embed="rId5"/>
          <a:stretch>
            <a:fillRect/>
          </a:stretch>
        </p:blipFill>
        <p:spPr>
          <a:xfrm>
            <a:off x="7000716" y="3105365"/>
            <a:ext cx="365125" cy="262889"/>
          </a:xfrm>
          <a:prstGeom prst="rect">
            <a:avLst/>
          </a:prstGeom>
          <a:effectLst>
            <a:outerShdw blurRad="50800" dist="38100" dir="2700000">
              <a:srgbClr val="000000">
                <a:alpha val="10000"/>
              </a:srgbClr>
            </a:outerShdw>
          </a:effectLst>
        </p:spPr>
      </p:pic>
      <p:pic>
        <p:nvPicPr>
          <p:cNvPr id="69" name="Picture 68" descr="email.png"/>
          <p:cNvPicPr>
            <a:picLocks noChangeAspect="1"/>
          </p:cNvPicPr>
          <p:nvPr/>
        </p:nvPicPr>
        <p:blipFill>
          <a:blip r:embed="rId5"/>
          <a:stretch>
            <a:fillRect/>
          </a:stretch>
        </p:blipFill>
        <p:spPr>
          <a:xfrm>
            <a:off x="7567981" y="3274698"/>
            <a:ext cx="365125" cy="262889"/>
          </a:xfrm>
          <a:prstGeom prst="rect">
            <a:avLst/>
          </a:prstGeom>
          <a:effectLst>
            <a:outerShdw blurRad="50800" dist="38100" dir="2700000">
              <a:srgbClr val="000000">
                <a:alpha val="10000"/>
              </a:srgbClr>
            </a:outerShdw>
          </a:effectLst>
        </p:spPr>
      </p:pic>
      <p:grpSp>
        <p:nvGrpSpPr>
          <p:cNvPr id="70" name="Group 69"/>
          <p:cNvGrpSpPr/>
          <p:nvPr/>
        </p:nvGrpSpPr>
        <p:grpSpPr>
          <a:xfrm>
            <a:off x="8978332" y="1782131"/>
            <a:ext cx="2947385" cy="3772002"/>
            <a:chOff x="8978332" y="1782131"/>
            <a:chExt cx="2947385" cy="3772002"/>
          </a:xfrm>
        </p:grpSpPr>
        <p:sp>
          <p:nvSpPr>
            <p:cNvPr id="71" name="Rounded Rectangle 70"/>
            <p:cNvSpPr>
              <a:spLocks/>
            </p:cNvSpPr>
            <p:nvPr/>
          </p:nvSpPr>
          <p:spPr bwMode="auto">
            <a:xfrm>
              <a:off x="9310533" y="2446869"/>
              <a:ext cx="2615184" cy="3107264"/>
            </a:xfrm>
            <a:prstGeom prst="roundRect">
              <a:avLst>
                <a:gd name="adj"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smtClean="0">
                <a:solidFill>
                  <a:schemeClr val="bg1"/>
                </a:solidFill>
                <a:latin typeface="Arial" charset="0"/>
              </a:endParaRPr>
            </a:p>
          </p:txBody>
        </p:sp>
        <p:pic>
          <p:nvPicPr>
            <p:cNvPr id="72" name="Picture 3" descr="C:\Users\rampo\AppData\Local\Microsoft\Windows\Temporary Internet Files\Content.IE5\CC30UIBC\MC90043386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436" y="3302003"/>
              <a:ext cx="1292106" cy="129210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9"/>
            <p:cNvPicPr>
              <a:picLocks noChangeAspect="1" noChangeArrowheads="1"/>
            </p:cNvPicPr>
            <p:nvPr/>
          </p:nvPicPr>
          <p:blipFill>
            <a:blip r:embed="rId3"/>
            <a:srcRect l="-8001" r="5463" b="18234"/>
            <a:stretch>
              <a:fillRect/>
            </a:stretch>
          </p:blipFill>
          <p:spPr bwMode="auto">
            <a:xfrm>
              <a:off x="10197370" y="3374359"/>
              <a:ext cx="777968" cy="596511"/>
            </a:xfrm>
            <a:prstGeom prst="rect">
              <a:avLst/>
            </a:prstGeom>
            <a:noFill/>
            <a:ln w="9525">
              <a:noFill/>
              <a:miter lim="800000"/>
              <a:headEnd/>
              <a:tailEnd/>
            </a:ln>
            <a:effectLst/>
          </p:spPr>
        </p:pic>
        <p:sp>
          <p:nvSpPr>
            <p:cNvPr id="74" name="Rounded Rectangle 73"/>
            <p:cNvSpPr/>
            <p:nvPr/>
          </p:nvSpPr>
          <p:spPr bwMode="auto">
            <a:xfrm>
              <a:off x="9313465" y="1782131"/>
              <a:ext cx="260932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4. Decommission</a:t>
              </a:r>
            </a:p>
          </p:txBody>
        </p:sp>
        <p:sp>
          <p:nvSpPr>
            <p:cNvPr id="75" name="Chevron 74"/>
            <p:cNvSpPr/>
            <p:nvPr/>
          </p:nvSpPr>
          <p:spPr bwMode="auto">
            <a:xfrm>
              <a:off x="8978332" y="3445934"/>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Tree>
    <p:extLst>
      <p:ext uri="{BB962C8B-B14F-4D97-AF65-F5344CB8AC3E}">
        <p14:creationId xmlns:p14="http://schemas.microsoft.com/office/powerpoint/2010/main" val="172688881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Flow </a:t>
            </a:r>
            <a:endParaRPr lang="en-US" dirty="0"/>
          </a:p>
        </p:txBody>
      </p:sp>
      <p:sp>
        <p:nvSpPr>
          <p:cNvPr id="15" name="Rounded Rectangle 14"/>
          <p:cNvSpPr/>
          <p:nvPr/>
        </p:nvSpPr>
        <p:spPr bwMode="auto">
          <a:xfrm>
            <a:off x="2383481" y="1783178"/>
            <a:ext cx="1823026" cy="338328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6" name="Group 15"/>
          <p:cNvGrpSpPr/>
          <p:nvPr/>
        </p:nvGrpSpPr>
        <p:grpSpPr>
          <a:xfrm>
            <a:off x="2380594" y="2198576"/>
            <a:ext cx="1828800" cy="2447978"/>
            <a:chOff x="2280443" y="2198577"/>
            <a:chExt cx="1828800" cy="2009067"/>
          </a:xfrm>
        </p:grpSpPr>
        <p:sp>
          <p:nvSpPr>
            <p:cNvPr id="17" name="Rounded Rectangle 16"/>
            <p:cNvSpPr/>
            <p:nvPr/>
          </p:nvSpPr>
          <p:spPr bwMode="auto">
            <a:xfrm>
              <a:off x="2283330" y="2198577"/>
              <a:ext cx="1823026" cy="2009067"/>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Rounded Rectangle 17"/>
            <p:cNvSpPr/>
            <p:nvPr/>
          </p:nvSpPr>
          <p:spPr>
            <a:xfrm>
              <a:off x="2280443" y="2303764"/>
              <a:ext cx="1828800" cy="1682986"/>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1400" dirty="0" smtClean="0"/>
                <a:t>New Batch</a:t>
              </a:r>
              <a:endParaRPr lang="en-US" sz="1400" dirty="0"/>
            </a:p>
          </p:txBody>
        </p:sp>
      </p:grpSp>
      <p:sp>
        <p:nvSpPr>
          <p:cNvPr id="19" name="Rounded Rectangle 18"/>
          <p:cNvSpPr/>
          <p:nvPr/>
        </p:nvSpPr>
        <p:spPr bwMode="auto">
          <a:xfrm>
            <a:off x="4359827" y="1783178"/>
            <a:ext cx="1823026" cy="338328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21" name="Group 20"/>
          <p:cNvGrpSpPr/>
          <p:nvPr/>
        </p:nvGrpSpPr>
        <p:grpSpPr>
          <a:xfrm>
            <a:off x="4356940" y="2198576"/>
            <a:ext cx="1828800" cy="2447978"/>
            <a:chOff x="4256789" y="2198577"/>
            <a:chExt cx="1828800" cy="200906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2" name="Rounded Rectangle 21"/>
            <p:cNvSpPr/>
            <p:nvPr/>
          </p:nvSpPr>
          <p:spPr bwMode="auto">
            <a:xfrm>
              <a:off x="4259676" y="2198577"/>
              <a:ext cx="1823026" cy="2009067"/>
            </a:xfrm>
            <a:prstGeom prst="roundRect">
              <a:avLst>
                <a:gd name="adj" fmla="val 0"/>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4" name="Rounded Rectangle 23"/>
            <p:cNvSpPr/>
            <p:nvPr/>
          </p:nvSpPr>
          <p:spPr>
            <a:xfrm>
              <a:off x="4256789" y="2303764"/>
              <a:ext cx="1828800" cy="1682986"/>
            </a:xfrm>
            <a:prstGeom prst="roundRect">
              <a:avLst>
                <a:gd name="adj" fmla="val 0"/>
              </a:avLst>
            </a:prstGeom>
            <a:grp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1400" dirty="0" smtClean="0"/>
                <a:t>Switch User to </a:t>
              </a:r>
              <a:br>
                <a:rPr lang="en-US" sz="1400" dirty="0" smtClean="0"/>
              </a:br>
              <a:r>
                <a:rPr lang="en-US" sz="1400" dirty="0" smtClean="0"/>
                <a:t>Cloud by setting </a:t>
              </a:r>
              <a:br>
                <a:rPr lang="en-US" sz="1400" dirty="0" smtClean="0"/>
              </a:br>
              <a:r>
                <a:rPr lang="en-US" sz="1400" dirty="0" smtClean="0"/>
                <a:t>target address</a:t>
              </a:r>
              <a:endParaRPr lang="en-US" sz="1400" dirty="0"/>
            </a:p>
          </p:txBody>
        </p:sp>
      </p:grpSp>
      <p:sp>
        <p:nvSpPr>
          <p:cNvPr id="25" name="Rounded Rectangle 24"/>
          <p:cNvSpPr/>
          <p:nvPr/>
        </p:nvSpPr>
        <p:spPr bwMode="auto">
          <a:xfrm>
            <a:off x="8312519" y="1783178"/>
            <a:ext cx="1823026" cy="338328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26" name="Group 25"/>
          <p:cNvGrpSpPr/>
          <p:nvPr/>
        </p:nvGrpSpPr>
        <p:grpSpPr>
          <a:xfrm>
            <a:off x="8309632" y="2198576"/>
            <a:ext cx="1828800" cy="2447978"/>
            <a:chOff x="8209481" y="2198577"/>
            <a:chExt cx="1828800" cy="200906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7" name="Rounded Rectangle 26"/>
            <p:cNvSpPr/>
            <p:nvPr/>
          </p:nvSpPr>
          <p:spPr bwMode="auto">
            <a:xfrm>
              <a:off x="8212368" y="2198577"/>
              <a:ext cx="1823026" cy="2009067"/>
            </a:xfrm>
            <a:prstGeom prst="roundRect">
              <a:avLst>
                <a:gd name="adj" fmla="val 0"/>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0" name="Rounded Rectangle 29"/>
            <p:cNvSpPr/>
            <p:nvPr/>
          </p:nvSpPr>
          <p:spPr>
            <a:xfrm>
              <a:off x="8209481" y="2303764"/>
              <a:ext cx="1828800" cy="1682986"/>
            </a:xfrm>
            <a:prstGeom prst="roundRect">
              <a:avLst>
                <a:gd name="adj" fmla="val 0"/>
              </a:avLst>
            </a:prstGeom>
            <a:grp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1400" b="1" dirty="0" smtClean="0"/>
                <a:t>Initial Sync</a:t>
              </a:r>
            </a:p>
            <a:p>
              <a:pPr algn="ctr"/>
              <a:r>
                <a:rPr lang="en-US" sz="1400" dirty="0" smtClean="0"/>
                <a:t>Migrate mailboxes</a:t>
              </a:r>
              <a:br>
                <a:rPr lang="en-US" sz="1400" dirty="0" smtClean="0"/>
              </a:br>
              <a:r>
                <a:rPr lang="en-US" sz="1400" dirty="0" smtClean="0"/>
                <a:t>in batches</a:t>
              </a:r>
            </a:p>
          </p:txBody>
        </p:sp>
      </p:grpSp>
      <p:sp>
        <p:nvSpPr>
          <p:cNvPr id="39" name="Rounded Rectangle 38"/>
          <p:cNvSpPr/>
          <p:nvPr/>
        </p:nvSpPr>
        <p:spPr bwMode="auto">
          <a:xfrm>
            <a:off x="6336056" y="1783178"/>
            <a:ext cx="1823255" cy="338328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0" name="Group 39"/>
          <p:cNvGrpSpPr/>
          <p:nvPr/>
        </p:nvGrpSpPr>
        <p:grpSpPr>
          <a:xfrm>
            <a:off x="6333286" y="2198576"/>
            <a:ext cx="1828800" cy="2447978"/>
            <a:chOff x="6233135" y="2198577"/>
            <a:chExt cx="1828800" cy="2009067"/>
          </a:xfrm>
        </p:grpSpPr>
        <p:sp>
          <p:nvSpPr>
            <p:cNvPr id="41" name="Rounded Rectangle 40"/>
            <p:cNvSpPr/>
            <p:nvPr/>
          </p:nvSpPr>
          <p:spPr bwMode="auto">
            <a:xfrm>
              <a:off x="6236022" y="2198577"/>
              <a:ext cx="1823026" cy="2009067"/>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2" name="Rounded Rectangle 41"/>
            <p:cNvSpPr/>
            <p:nvPr/>
          </p:nvSpPr>
          <p:spPr>
            <a:xfrm>
              <a:off x="6233135" y="2303764"/>
              <a:ext cx="1828800" cy="1682986"/>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License</a:t>
              </a:r>
              <a:endParaRPr lang="en-US" sz="1400" dirty="0"/>
            </a:p>
          </p:txBody>
        </p:sp>
      </p:grpSp>
      <p:sp>
        <p:nvSpPr>
          <p:cNvPr id="46" name="Chevron 45"/>
          <p:cNvSpPr/>
          <p:nvPr/>
        </p:nvSpPr>
        <p:spPr bwMode="auto">
          <a:xfrm>
            <a:off x="3949778" y="2959015"/>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7" name="Chevron 46"/>
          <p:cNvSpPr/>
          <p:nvPr/>
        </p:nvSpPr>
        <p:spPr bwMode="auto">
          <a:xfrm>
            <a:off x="5926013" y="2959015"/>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8" name="Chevron 47"/>
          <p:cNvSpPr/>
          <p:nvPr/>
        </p:nvSpPr>
        <p:spPr bwMode="auto">
          <a:xfrm>
            <a:off x="7902248" y="2972175"/>
            <a:ext cx="520470" cy="829734"/>
          </a:xfrm>
          <a:prstGeom prst="chevron">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5" name="Freeform 54"/>
          <p:cNvSpPr/>
          <p:nvPr/>
        </p:nvSpPr>
        <p:spPr>
          <a:xfrm>
            <a:off x="3567015" y="1311612"/>
            <a:ext cx="5612831" cy="715027"/>
          </a:xfrm>
          <a:custGeom>
            <a:avLst/>
            <a:gdLst>
              <a:gd name="connsiteX0" fmla="*/ 5612831 w 5612831"/>
              <a:gd name="connsiteY0" fmla="*/ 715027 h 715027"/>
              <a:gd name="connsiteX1" fmla="*/ 4685036 w 5612831"/>
              <a:gd name="connsiteY1" fmla="*/ 168887 h 715027"/>
              <a:gd name="connsiteX2" fmla="*/ 888315 w 5612831"/>
              <a:gd name="connsiteY2" fmla="*/ 76767 h 715027"/>
              <a:gd name="connsiteX3" fmla="*/ 0 w 5612831"/>
              <a:gd name="connsiteY3" fmla="*/ 629487 h 715027"/>
            </a:gdLst>
            <a:ahLst/>
            <a:cxnLst>
              <a:cxn ang="0">
                <a:pos x="connsiteX0" y="connsiteY0"/>
              </a:cxn>
              <a:cxn ang="0">
                <a:pos x="connsiteX1" y="connsiteY1"/>
              </a:cxn>
              <a:cxn ang="0">
                <a:pos x="connsiteX2" y="connsiteY2"/>
              </a:cxn>
              <a:cxn ang="0">
                <a:pos x="connsiteX3" y="connsiteY3"/>
              </a:cxn>
            </a:cxnLst>
            <a:rect l="l" t="t" r="r" b="b"/>
            <a:pathLst>
              <a:path w="5612831" h="715027">
                <a:moveTo>
                  <a:pt x="5612831" y="715027"/>
                </a:moveTo>
                <a:cubicBezTo>
                  <a:pt x="5542643" y="495145"/>
                  <a:pt x="5472455" y="275264"/>
                  <a:pt x="4685036" y="168887"/>
                </a:cubicBezTo>
                <a:cubicBezTo>
                  <a:pt x="3897617" y="62510"/>
                  <a:pt x="1669154" y="0"/>
                  <a:pt x="888315" y="76767"/>
                </a:cubicBezTo>
                <a:cubicBezTo>
                  <a:pt x="107476" y="153534"/>
                  <a:pt x="122829" y="404671"/>
                  <a:pt x="0" y="629487"/>
                </a:cubicBezTo>
              </a:path>
            </a:pathLst>
          </a:custGeom>
          <a:ln w="79375" cap="sq" cmpd="sng" algn="ctr">
            <a:solidFill>
              <a:schemeClr val="accent6">
                <a:lumMod val="40000"/>
                <a:lumOff val="60000"/>
                <a:alpha val="50000"/>
              </a:schemeClr>
            </a:solidFill>
            <a:prstDash val="solid"/>
            <a:round/>
            <a:headEnd type="none" w="med" len="med"/>
            <a:tailEnd type="triangle" w="med" len="med"/>
          </a:ln>
          <a:effectLst>
            <a:outerShdw blurRad="97155" dist="38100" dir="5400000" rotWithShape="0">
              <a:srgbClr val="000000">
                <a:alpha val="18000"/>
              </a:srgbClr>
            </a:outerShdw>
          </a:effectLst>
          <a:scene3d>
            <a:camera prst="orthographicFront"/>
            <a:lightRig rig="threePt" dir="t"/>
          </a:scene3d>
          <a:sp3d>
            <a:bevelT w="127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6381660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Arrow 40"/>
          <p:cNvSpPr/>
          <p:nvPr/>
        </p:nvSpPr>
        <p:spPr bwMode="auto">
          <a:xfrm rot="18900000">
            <a:off x="6972629" y="4435320"/>
            <a:ext cx="874250"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2" name="Right Arrow 41"/>
          <p:cNvSpPr/>
          <p:nvPr/>
        </p:nvSpPr>
        <p:spPr bwMode="auto">
          <a:xfrm rot="5400000">
            <a:off x="7401956" y="2212671"/>
            <a:ext cx="1517955"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a:p>
            <a:pPr algn="ctr" defTabSz="914099"/>
            <a:endParaRPr lang="en-US" sz="2200" dirty="0" smtClean="0">
              <a:solidFill>
                <a:schemeClr val="tx1">
                  <a:alpha val="99000"/>
                </a:schemeClr>
              </a:solidFill>
            </a:endParaRPr>
          </a:p>
        </p:txBody>
      </p:sp>
      <p:sp>
        <p:nvSpPr>
          <p:cNvPr id="53" name="Rectangle 52"/>
          <p:cNvSpPr/>
          <p:nvPr/>
        </p:nvSpPr>
        <p:spPr bwMode="auto">
          <a:xfrm>
            <a:off x="0" y="5770656"/>
            <a:ext cx="12188825" cy="1087344"/>
          </a:xfrm>
          <a:prstGeom prst="rect">
            <a:avLst/>
          </a:prstGeom>
          <a:solidFill>
            <a:srgbClr val="0B1949"/>
          </a:solidFill>
          <a:ln>
            <a:solidFill>
              <a:schemeClr val="tx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dirty="0" smtClean="0"/>
              <a:t>Migration Flow </a:t>
            </a:r>
            <a:br>
              <a:rPr lang="en-US" dirty="0" smtClean="0"/>
            </a:br>
            <a:r>
              <a:rPr lang="en-US" sz="3600" dirty="0" smtClean="0">
                <a:solidFill>
                  <a:schemeClr val="accent1">
                    <a:alpha val="99000"/>
                  </a:schemeClr>
                </a:solidFill>
              </a:rPr>
              <a:t>New Batch</a:t>
            </a:r>
            <a:endParaRPr lang="en-US" sz="3600" dirty="0"/>
          </a:p>
        </p:txBody>
      </p:sp>
      <p:cxnSp>
        <p:nvCxnSpPr>
          <p:cNvPr id="16" name="Straight Connector 15"/>
          <p:cNvCxnSpPr/>
          <p:nvPr/>
        </p:nvCxnSpPr>
        <p:spPr>
          <a:xfrm flipH="1">
            <a:off x="6506128" y="964324"/>
            <a:ext cx="15190" cy="4155396"/>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3074" name="Picture 2" descr="C:\Users\rampo\Documents\Work\Exchange\Presentations\TechEd\Screenshots\SSEMScreenshot1New-MigrationBa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93" y="1414542"/>
            <a:ext cx="6060532" cy="4213781"/>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pic>
        <p:nvPicPr>
          <p:cNvPr id="3075" name="Picture 3" descr="C:\Users\rampo\Documents\Work\Exchange\Presentations\TechEd\Screenshots\SSEMScreenshot2ConfigurationSett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770" y="2056913"/>
            <a:ext cx="3507557" cy="3429000"/>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pic>
        <p:nvPicPr>
          <p:cNvPr id="3076" name="Picture 4" descr="C:\Users\rampo\Documents\Work\Exchange\Presentations\TechEd\Screenshots\SSEMScreenshot3UploadCS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408" y="1843137"/>
            <a:ext cx="3627038" cy="3545805"/>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l="429" t="1921"/>
          <a:stretch>
            <a:fillRect/>
          </a:stretch>
        </p:blipFill>
        <p:spPr bwMode="auto">
          <a:xfrm>
            <a:off x="231754" y="2776758"/>
            <a:ext cx="6102795" cy="1394946"/>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3077" name="Picture 5" descr="C:\Users\rampo\Documents\Work\Exchange\Presentations\TechEd\Screenshots\SSEMScreenshot5CSVFileValidati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7808" y="1551343"/>
            <a:ext cx="4252461" cy="4157221"/>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460" y="5844983"/>
            <a:ext cx="9820616" cy="23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C:\Users\rampo\Documents\Work\Exchange\Presentations\TechEd\Screenshots\SSEMNewMigrationBatchPowershell1CSV.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460" y="6138449"/>
            <a:ext cx="7498773" cy="2511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rampo\Documents\Work\Exchange\Presentations\TechEd\Screenshots\SSEMNewMigrationBatchPowershell2NewMigrati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460" y="6425495"/>
            <a:ext cx="10668000" cy="21933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email.png"/>
          <p:cNvPicPr>
            <a:picLocks noChangeAspect="1"/>
          </p:cNvPicPr>
          <p:nvPr/>
        </p:nvPicPr>
        <p:blipFill>
          <a:blip r:embed="rId11"/>
          <a:stretch>
            <a:fillRect/>
          </a:stretch>
        </p:blipFill>
        <p:spPr>
          <a:xfrm>
            <a:off x="7892962" y="2147130"/>
            <a:ext cx="522786" cy="376407"/>
          </a:xfrm>
          <a:prstGeom prst="rect">
            <a:avLst/>
          </a:prstGeom>
        </p:spPr>
      </p:pic>
      <p:pic>
        <p:nvPicPr>
          <p:cNvPr id="38" name="Picture 37" descr="outlook.png"/>
          <p:cNvPicPr>
            <a:picLocks noChangeAspect="1"/>
          </p:cNvPicPr>
          <p:nvPr/>
        </p:nvPicPr>
        <p:blipFill>
          <a:blip r:embed="rId12"/>
          <a:stretch>
            <a:fillRect/>
          </a:stretch>
        </p:blipFill>
        <p:spPr>
          <a:xfrm>
            <a:off x="6625680" y="4823307"/>
            <a:ext cx="720897" cy="720897"/>
          </a:xfrm>
          <a:prstGeom prst="rect">
            <a:avLst/>
          </a:prstGeom>
        </p:spPr>
      </p:pic>
      <p:pic>
        <p:nvPicPr>
          <p:cNvPr id="39" name="Picture 38" descr="genericServer_150.png"/>
          <p:cNvPicPr>
            <a:picLocks noChangeAspect="1"/>
          </p:cNvPicPr>
          <p:nvPr/>
        </p:nvPicPr>
        <p:blipFill>
          <a:blip r:embed="rId13"/>
          <a:stretch>
            <a:fillRect/>
          </a:stretch>
        </p:blipFill>
        <p:spPr>
          <a:xfrm>
            <a:off x="7839436" y="3306135"/>
            <a:ext cx="642999" cy="1013422"/>
          </a:xfrm>
          <a:prstGeom prst="rect">
            <a:avLst/>
          </a:prstGeom>
        </p:spPr>
      </p:pic>
      <p:pic>
        <p:nvPicPr>
          <p:cNvPr id="44" name="Picture 43" descr="cloudLarge_150.png"/>
          <p:cNvPicPr>
            <a:picLocks noChangeAspect="1"/>
          </p:cNvPicPr>
          <p:nvPr/>
        </p:nvPicPr>
        <p:blipFill>
          <a:blip r:embed="rId14"/>
          <a:stretch>
            <a:fillRect/>
          </a:stretch>
        </p:blipFill>
        <p:spPr>
          <a:xfrm>
            <a:off x="9917617" y="509422"/>
            <a:ext cx="1683110" cy="1683110"/>
          </a:xfrm>
          <a:prstGeom prst="rect">
            <a:avLst/>
          </a:prstGeom>
        </p:spPr>
      </p:pic>
      <p:sp>
        <p:nvSpPr>
          <p:cNvPr id="45" name="TextBox 44"/>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46" name="Rounded Rectangle 45"/>
          <p:cNvSpPr/>
          <p:nvPr/>
        </p:nvSpPr>
        <p:spPr bwMode="auto">
          <a:xfrm>
            <a:off x="7385984"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On Premise</a:t>
            </a:r>
            <a:endParaRPr lang="en-US" sz="1200" dirty="0"/>
          </a:p>
        </p:txBody>
      </p:sp>
      <p:pic>
        <p:nvPicPr>
          <p:cNvPr id="47" name="Picture 46" descr="cloudLarge_150.png"/>
          <p:cNvPicPr>
            <a:picLocks noChangeAspect="1"/>
          </p:cNvPicPr>
          <p:nvPr/>
        </p:nvPicPr>
        <p:blipFill>
          <a:blip r:embed="rId14"/>
          <a:stretch>
            <a:fillRect/>
          </a:stretch>
        </p:blipFill>
        <p:spPr>
          <a:xfrm>
            <a:off x="7398747" y="534242"/>
            <a:ext cx="1524376" cy="1524376"/>
          </a:xfrm>
          <a:prstGeom prst="rect">
            <a:avLst/>
          </a:prstGeom>
        </p:spPr>
      </p:pic>
      <p:sp>
        <p:nvSpPr>
          <p:cNvPr id="48" name="TextBox 47"/>
          <p:cNvSpPr txBox="1"/>
          <p:nvPr/>
        </p:nvSpPr>
        <p:spPr>
          <a:xfrm>
            <a:off x="7645047"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sp>
        <p:nvSpPr>
          <p:cNvPr id="28" name="Right Arrow 27"/>
          <p:cNvSpPr/>
          <p:nvPr/>
        </p:nvSpPr>
        <p:spPr bwMode="auto">
          <a:xfrm rot="2700000" flipH="1">
            <a:off x="8217293" y="4503883"/>
            <a:ext cx="1017256" cy="405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29" name="Group 28"/>
          <p:cNvGrpSpPr/>
          <p:nvPr/>
        </p:nvGrpSpPr>
        <p:grpSpPr>
          <a:xfrm>
            <a:off x="8204548" y="4935255"/>
            <a:ext cx="1640909" cy="441104"/>
            <a:chOff x="9482203" y="5661765"/>
            <a:chExt cx="2329841" cy="626301"/>
          </a:xfrm>
        </p:grpSpPr>
        <p:sp>
          <p:nvSpPr>
            <p:cNvPr id="30" name="Rounded Rectangle 29"/>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31"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15"/>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33624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fade">
                                      <p:cBhvr>
                                        <p:cTn id="16" dur="500"/>
                                        <p:tgtEl>
                                          <p:spTgt spid="307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 presetClass="entr" presetSubtype="0" fill="hold" nodeType="withEffect">
                                  <p:stCondLst>
                                    <p:cond delay="0"/>
                                  </p:stCondLst>
                                  <p:childTnLst>
                                    <p:set>
                                      <p:cBhvr>
                                        <p:cTn id="23" dur="1" fill="hold">
                                          <p:stCondLst>
                                            <p:cond delay="0"/>
                                          </p:stCondLst>
                                        </p:cTn>
                                        <p:tgtEl>
                                          <p:spTgt spid="307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fade">
                                      <p:cBhvr>
                                        <p:cTn id="28" dur="500"/>
                                        <p:tgtEl>
                                          <p:spTgt spid="3077"/>
                                        </p:tgtEl>
                                      </p:cBhvr>
                                    </p:animEffect>
                                  </p:childTnLst>
                                </p:cTn>
                              </p:par>
                              <p:par>
                                <p:cTn id="29" presetID="1" presetClass="entr" presetSubtype="0" fill="hold" nodeType="withEffect">
                                  <p:stCondLst>
                                    <p:cond delay="0"/>
                                  </p:stCondLst>
                                  <p:childTnLst>
                                    <p:set>
                                      <p:cBhvr>
                                        <p:cTn id="30"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0" y="6349694"/>
            <a:ext cx="6343223" cy="508305"/>
          </a:xfrm>
          <a:prstGeom prst="rect">
            <a:avLst/>
          </a:prstGeom>
          <a:solidFill>
            <a:srgbClr val="0B1949"/>
          </a:solidFill>
          <a:ln>
            <a:solidFill>
              <a:schemeClr val="tx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dirty="0" smtClean="0"/>
              <a:t>Migration Flow</a:t>
            </a:r>
            <a:br>
              <a:rPr lang="en-US" dirty="0" smtClean="0"/>
            </a:br>
            <a:r>
              <a:rPr lang="en-US" sz="3600" dirty="0" smtClean="0">
                <a:solidFill>
                  <a:schemeClr val="accent1">
                    <a:alpha val="99000"/>
                  </a:schemeClr>
                </a:solidFill>
              </a:rPr>
              <a:t>Switch Users in Batch to Cloud</a:t>
            </a:r>
            <a:endParaRPr lang="en-US" dirty="0"/>
          </a:p>
        </p:txBody>
      </p:sp>
      <p:cxnSp>
        <p:nvCxnSpPr>
          <p:cNvPr id="16" name="Straight Connector 15"/>
          <p:cNvCxnSpPr/>
          <p:nvPr/>
        </p:nvCxnSpPr>
        <p:spPr>
          <a:xfrm rot="5400000">
            <a:off x="4031804" y="4547599"/>
            <a:ext cx="4620802" cy="1588"/>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27" name="Picture 5" descr="C:\Users\rampo\Documents\Work\Exchange\Presentations\TechEd\Screenshots\SSEMScreenshot5CSVFileValid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39" y="2587311"/>
            <a:ext cx="3620022" cy="3538947"/>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pic>
        <p:nvPicPr>
          <p:cNvPr id="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94" y="6475128"/>
            <a:ext cx="30194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ight Arrow 43"/>
          <p:cNvSpPr/>
          <p:nvPr/>
        </p:nvSpPr>
        <p:spPr bwMode="auto">
          <a:xfrm rot="6425004">
            <a:off x="7017794" y="2182026"/>
            <a:ext cx="1506459"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48" name="Picture 47" descr="cloudLarge_150.png"/>
          <p:cNvPicPr>
            <a:picLocks noChangeAspect="1"/>
          </p:cNvPicPr>
          <p:nvPr/>
        </p:nvPicPr>
        <p:blipFill>
          <a:blip r:embed="rId5"/>
          <a:stretch>
            <a:fillRect/>
          </a:stretch>
        </p:blipFill>
        <p:spPr>
          <a:xfrm>
            <a:off x="9917617" y="509422"/>
            <a:ext cx="1683110" cy="1683110"/>
          </a:xfrm>
          <a:prstGeom prst="rect">
            <a:avLst/>
          </a:prstGeom>
        </p:spPr>
      </p:pic>
      <p:sp>
        <p:nvSpPr>
          <p:cNvPr id="49" name="TextBox 48"/>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50" name="Rounded Rectangle 49"/>
          <p:cNvSpPr/>
          <p:nvPr/>
        </p:nvSpPr>
        <p:spPr bwMode="auto">
          <a:xfrm>
            <a:off x="7385984"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On Premise</a:t>
            </a:r>
            <a:endParaRPr lang="en-US" sz="1200" dirty="0"/>
          </a:p>
        </p:txBody>
      </p:sp>
      <p:pic>
        <p:nvPicPr>
          <p:cNvPr id="51" name="Picture 50" descr="cloudLarge_150.png"/>
          <p:cNvPicPr>
            <a:picLocks noChangeAspect="1"/>
          </p:cNvPicPr>
          <p:nvPr/>
        </p:nvPicPr>
        <p:blipFill>
          <a:blip r:embed="rId5"/>
          <a:stretch>
            <a:fillRect/>
          </a:stretch>
        </p:blipFill>
        <p:spPr>
          <a:xfrm>
            <a:off x="7398747" y="534242"/>
            <a:ext cx="1524376" cy="1524376"/>
          </a:xfrm>
          <a:prstGeom prst="rect">
            <a:avLst/>
          </a:prstGeom>
        </p:spPr>
      </p:pic>
      <p:sp>
        <p:nvSpPr>
          <p:cNvPr id="52" name="TextBox 51"/>
          <p:cNvSpPr txBox="1"/>
          <p:nvPr/>
        </p:nvSpPr>
        <p:spPr>
          <a:xfrm>
            <a:off x="7645047"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sp>
        <p:nvSpPr>
          <p:cNvPr id="54" name="Right Arrow 53"/>
          <p:cNvSpPr/>
          <p:nvPr/>
        </p:nvSpPr>
        <p:spPr bwMode="auto">
          <a:xfrm rot="19073865">
            <a:off x="7117675" y="2300237"/>
            <a:ext cx="3060273"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59" name="Picture 58" descr="outlook.png"/>
          <p:cNvPicPr>
            <a:picLocks noChangeAspect="1"/>
          </p:cNvPicPr>
          <p:nvPr/>
        </p:nvPicPr>
        <p:blipFill>
          <a:blip r:embed="rId6"/>
          <a:stretch>
            <a:fillRect/>
          </a:stretch>
        </p:blipFill>
        <p:spPr>
          <a:xfrm>
            <a:off x="7231048" y="5027287"/>
            <a:ext cx="720897" cy="720897"/>
          </a:xfrm>
          <a:prstGeom prst="rect">
            <a:avLst/>
          </a:prstGeom>
        </p:spPr>
      </p:pic>
      <p:pic>
        <p:nvPicPr>
          <p:cNvPr id="60" name="Picture 59" descr="genericServer_150.png"/>
          <p:cNvPicPr>
            <a:picLocks noChangeAspect="1"/>
          </p:cNvPicPr>
          <p:nvPr/>
        </p:nvPicPr>
        <p:blipFill>
          <a:blip r:embed="rId7"/>
          <a:stretch>
            <a:fillRect/>
          </a:stretch>
        </p:blipFill>
        <p:spPr>
          <a:xfrm>
            <a:off x="7115624" y="3253496"/>
            <a:ext cx="642999" cy="1013422"/>
          </a:xfrm>
          <a:prstGeom prst="rect">
            <a:avLst/>
          </a:prstGeom>
        </p:spPr>
      </p:pic>
      <p:pic>
        <p:nvPicPr>
          <p:cNvPr id="40" name="Picture 39" descr="email.png"/>
          <p:cNvPicPr>
            <a:picLocks noChangeAspect="1"/>
          </p:cNvPicPr>
          <p:nvPr/>
        </p:nvPicPr>
        <p:blipFill>
          <a:blip r:embed="rId8"/>
          <a:stretch>
            <a:fillRect/>
          </a:stretch>
        </p:blipFill>
        <p:spPr>
          <a:xfrm>
            <a:off x="7504736" y="2193190"/>
            <a:ext cx="522786" cy="376407"/>
          </a:xfrm>
          <a:prstGeom prst="rect">
            <a:avLst/>
          </a:prstGeom>
        </p:spPr>
      </p:pic>
      <p:pic>
        <p:nvPicPr>
          <p:cNvPr id="53" name="Picture 52" descr="email.png"/>
          <p:cNvPicPr>
            <a:picLocks noChangeAspect="1"/>
          </p:cNvPicPr>
          <p:nvPr/>
        </p:nvPicPr>
        <p:blipFill>
          <a:blip r:embed="rId8"/>
          <a:stretch>
            <a:fillRect/>
          </a:stretch>
        </p:blipFill>
        <p:spPr>
          <a:xfrm>
            <a:off x="8197639" y="2418660"/>
            <a:ext cx="522786" cy="376407"/>
          </a:xfrm>
          <a:prstGeom prst="rect">
            <a:avLst/>
          </a:prstGeom>
        </p:spPr>
      </p:pic>
      <p:sp>
        <p:nvSpPr>
          <p:cNvPr id="63" name="Right Arrow 62"/>
          <p:cNvSpPr/>
          <p:nvPr/>
        </p:nvSpPr>
        <p:spPr>
          <a:xfrm rot="19240902">
            <a:off x="8045326" y="2341781"/>
            <a:ext cx="1703978" cy="98173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a:solidFill>
                <a:schemeClr val="bg1"/>
              </a:solidFill>
            </a:endParaRPr>
          </a:p>
        </p:txBody>
      </p:sp>
      <p:sp>
        <p:nvSpPr>
          <p:cNvPr id="64" name="TextBox 63"/>
          <p:cNvSpPr txBox="1"/>
          <p:nvPr/>
        </p:nvSpPr>
        <p:spPr>
          <a:xfrm rot="19240902">
            <a:off x="8147486" y="2806477"/>
            <a:ext cx="1163386" cy="246221"/>
          </a:xfrm>
          <a:prstGeom prst="rect">
            <a:avLst/>
          </a:prstGeom>
          <a:noFill/>
        </p:spPr>
        <p:txBody>
          <a:bodyPr wrap="square" lIns="0" tIns="0" rIns="0" bIns="0" rtlCol="0">
            <a:spAutoFit/>
          </a:bodyPr>
          <a:lstStyle/>
          <a:p>
            <a:pPr algn="ctr"/>
            <a:r>
              <a:rPr lang="en-US" sz="1600" dirty="0" smtClean="0">
                <a:solidFill>
                  <a:schemeClr val="bg1"/>
                </a:solidFill>
              </a:rPr>
              <a:t>Initial Sync</a:t>
            </a:r>
            <a:endParaRPr lang="en-US" sz="1600" dirty="0" smtClean="0">
              <a:gradFill>
                <a:gsLst>
                  <a:gs pos="0">
                    <a:schemeClr val="tx1"/>
                  </a:gs>
                  <a:gs pos="86000">
                    <a:schemeClr val="tx1"/>
                  </a:gs>
                </a:gsLst>
                <a:lin ang="5400000" scaled="0"/>
              </a:gradFill>
            </a:endParaRPr>
          </a:p>
        </p:txBody>
      </p:sp>
      <p:sp>
        <p:nvSpPr>
          <p:cNvPr id="75" name="TextBox 74"/>
          <p:cNvSpPr txBox="1"/>
          <p:nvPr/>
        </p:nvSpPr>
        <p:spPr>
          <a:xfrm>
            <a:off x="6734185" y="6151933"/>
            <a:ext cx="4377875" cy="523220"/>
          </a:xfrm>
          <a:prstGeom prst="rect">
            <a:avLst/>
          </a:prstGeom>
          <a:noFill/>
        </p:spPr>
        <p:txBody>
          <a:bodyPr wrap="square" lIns="0" tIns="0" rIns="0" bIns="0" rtlCol="0">
            <a:spAutoFit/>
          </a:bodyPr>
          <a:lstStyle/>
          <a:p>
            <a:r>
              <a:rPr lang="en-US" sz="1700" dirty="0" smtClean="0">
                <a:gradFill>
                  <a:gsLst>
                    <a:gs pos="0">
                      <a:schemeClr val="tx1"/>
                    </a:gs>
                    <a:gs pos="86000">
                      <a:schemeClr val="tx1"/>
                    </a:gs>
                  </a:gsLst>
                  <a:lin ang="5400000" scaled="0"/>
                </a:gradFill>
              </a:rPr>
              <a:t>NOTE: Customers are migrated to the cloud once you start the migration batch </a:t>
            </a:r>
          </a:p>
        </p:txBody>
      </p:sp>
      <p:sp>
        <p:nvSpPr>
          <p:cNvPr id="25" name="Text Placeholder 2"/>
          <p:cNvSpPr txBox="1">
            <a:spLocks/>
          </p:cNvSpPr>
          <p:nvPr/>
        </p:nvSpPr>
        <p:spPr>
          <a:xfrm>
            <a:off x="521208" y="1545236"/>
            <a:ext cx="5366025" cy="203699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Migrate users in batches as many times as needed</a:t>
            </a:r>
          </a:p>
        </p:txBody>
      </p:sp>
      <p:grpSp>
        <p:nvGrpSpPr>
          <p:cNvPr id="26" name="Group 25"/>
          <p:cNvGrpSpPr/>
          <p:nvPr/>
        </p:nvGrpSpPr>
        <p:grpSpPr>
          <a:xfrm>
            <a:off x="8367388" y="5085567"/>
            <a:ext cx="1640909" cy="441104"/>
            <a:chOff x="9482203" y="5661765"/>
            <a:chExt cx="2329841" cy="626301"/>
          </a:xfrm>
        </p:grpSpPr>
        <p:sp>
          <p:nvSpPr>
            <p:cNvPr id="28" name="Rounded Rectangle 27"/>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29"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10"/>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ight Arrow 30"/>
          <p:cNvSpPr/>
          <p:nvPr/>
        </p:nvSpPr>
        <p:spPr bwMode="auto">
          <a:xfrm rot="13632036">
            <a:off x="7501858" y="4346269"/>
            <a:ext cx="1403274" cy="30638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2" name="Right Arrow 31"/>
          <p:cNvSpPr/>
          <p:nvPr/>
        </p:nvSpPr>
        <p:spPr bwMode="auto">
          <a:xfrm rot="16462456">
            <a:off x="6773749" y="4510030"/>
            <a:ext cx="1069331"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0" name="Oval 29"/>
          <p:cNvSpPr/>
          <p:nvPr/>
        </p:nvSpPr>
        <p:spPr bwMode="auto">
          <a:xfrm>
            <a:off x="3499919" y="5748184"/>
            <a:ext cx="589481" cy="271616"/>
          </a:xfrm>
          <a:prstGeom prst="ellipse">
            <a:avLst/>
          </a:prstGeom>
          <a:no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497392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3" grpId="0" animBg="1"/>
      <p:bldP spid="64" grpId="0"/>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Flow</a:t>
            </a:r>
            <a:br>
              <a:rPr lang="en-US" dirty="0" smtClean="0"/>
            </a:br>
            <a:r>
              <a:rPr lang="en-US" sz="3600" dirty="0" smtClean="0">
                <a:solidFill>
                  <a:schemeClr val="accent1">
                    <a:alpha val="99000"/>
                  </a:schemeClr>
                </a:solidFill>
              </a:rPr>
              <a:t>Users in Batch Move to Office 365</a:t>
            </a:r>
            <a:endParaRPr lang="en-US" dirty="0"/>
          </a:p>
        </p:txBody>
      </p:sp>
      <p:cxnSp>
        <p:nvCxnSpPr>
          <p:cNvPr id="16" name="Straight Connector 15"/>
          <p:cNvCxnSpPr/>
          <p:nvPr/>
        </p:nvCxnSpPr>
        <p:spPr>
          <a:xfrm rot="5400000">
            <a:off x="4237955" y="4234614"/>
            <a:ext cx="4620802" cy="1588"/>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bwMode="auto">
          <a:xfrm rot="6425004">
            <a:off x="7017794" y="2182026"/>
            <a:ext cx="1506459"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48" name="Picture 47" descr="cloudLarge_150.png"/>
          <p:cNvPicPr>
            <a:picLocks noChangeAspect="1"/>
          </p:cNvPicPr>
          <p:nvPr/>
        </p:nvPicPr>
        <p:blipFill>
          <a:blip r:embed="rId3"/>
          <a:stretch>
            <a:fillRect/>
          </a:stretch>
        </p:blipFill>
        <p:spPr>
          <a:xfrm>
            <a:off x="9917617" y="509422"/>
            <a:ext cx="1683110" cy="1683110"/>
          </a:xfrm>
          <a:prstGeom prst="rect">
            <a:avLst/>
          </a:prstGeom>
        </p:spPr>
      </p:pic>
      <p:sp>
        <p:nvSpPr>
          <p:cNvPr id="49" name="TextBox 48"/>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50" name="Rounded Rectangle 49"/>
          <p:cNvSpPr/>
          <p:nvPr/>
        </p:nvSpPr>
        <p:spPr bwMode="auto">
          <a:xfrm>
            <a:off x="7385984"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On Premise</a:t>
            </a:r>
            <a:endParaRPr lang="en-US" sz="1200" dirty="0"/>
          </a:p>
        </p:txBody>
      </p:sp>
      <p:pic>
        <p:nvPicPr>
          <p:cNvPr id="51" name="Picture 50" descr="cloudLarge_150.png"/>
          <p:cNvPicPr>
            <a:picLocks noChangeAspect="1"/>
          </p:cNvPicPr>
          <p:nvPr/>
        </p:nvPicPr>
        <p:blipFill>
          <a:blip r:embed="rId3"/>
          <a:stretch>
            <a:fillRect/>
          </a:stretch>
        </p:blipFill>
        <p:spPr>
          <a:xfrm>
            <a:off x="7398747" y="534242"/>
            <a:ext cx="1524376" cy="1524376"/>
          </a:xfrm>
          <a:prstGeom prst="rect">
            <a:avLst/>
          </a:prstGeom>
        </p:spPr>
      </p:pic>
      <p:sp>
        <p:nvSpPr>
          <p:cNvPr id="52" name="TextBox 51"/>
          <p:cNvSpPr txBox="1"/>
          <p:nvPr/>
        </p:nvSpPr>
        <p:spPr>
          <a:xfrm>
            <a:off x="7645047"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sp>
        <p:nvSpPr>
          <p:cNvPr id="54" name="Right Arrow 53"/>
          <p:cNvSpPr/>
          <p:nvPr/>
        </p:nvSpPr>
        <p:spPr bwMode="auto">
          <a:xfrm rot="19073865">
            <a:off x="7117675" y="2300237"/>
            <a:ext cx="3060273"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6" name="Right Arrow 55"/>
          <p:cNvSpPr/>
          <p:nvPr/>
        </p:nvSpPr>
        <p:spPr bwMode="auto">
          <a:xfrm rot="17628697">
            <a:off x="8174577" y="3489254"/>
            <a:ext cx="3637346"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7" name="Right Arrow 56"/>
          <p:cNvSpPr/>
          <p:nvPr/>
        </p:nvSpPr>
        <p:spPr bwMode="auto">
          <a:xfrm rot="18516911">
            <a:off x="7005689" y="3461097"/>
            <a:ext cx="4252274"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59" name="Picture 58" descr="outlook.png"/>
          <p:cNvPicPr>
            <a:picLocks noChangeAspect="1"/>
          </p:cNvPicPr>
          <p:nvPr/>
        </p:nvPicPr>
        <p:blipFill>
          <a:blip r:embed="rId4"/>
          <a:stretch>
            <a:fillRect/>
          </a:stretch>
        </p:blipFill>
        <p:spPr>
          <a:xfrm>
            <a:off x="7231048" y="5027287"/>
            <a:ext cx="720897" cy="720897"/>
          </a:xfrm>
          <a:prstGeom prst="rect">
            <a:avLst/>
          </a:prstGeom>
        </p:spPr>
      </p:pic>
      <p:pic>
        <p:nvPicPr>
          <p:cNvPr id="60" name="Picture 59" descr="genericServer_150.png"/>
          <p:cNvPicPr>
            <a:picLocks noChangeAspect="1"/>
          </p:cNvPicPr>
          <p:nvPr/>
        </p:nvPicPr>
        <p:blipFill>
          <a:blip r:embed="rId5"/>
          <a:stretch>
            <a:fillRect/>
          </a:stretch>
        </p:blipFill>
        <p:spPr>
          <a:xfrm>
            <a:off x="7115624" y="3253496"/>
            <a:ext cx="642999" cy="1013422"/>
          </a:xfrm>
          <a:prstGeom prst="rect">
            <a:avLst/>
          </a:prstGeom>
        </p:spPr>
      </p:pic>
      <p:pic>
        <p:nvPicPr>
          <p:cNvPr id="40" name="Picture 39" descr="email.png"/>
          <p:cNvPicPr>
            <a:picLocks noChangeAspect="1"/>
          </p:cNvPicPr>
          <p:nvPr/>
        </p:nvPicPr>
        <p:blipFill>
          <a:blip r:embed="rId6"/>
          <a:stretch>
            <a:fillRect/>
          </a:stretch>
        </p:blipFill>
        <p:spPr>
          <a:xfrm>
            <a:off x="7504736" y="2193190"/>
            <a:ext cx="522786" cy="376407"/>
          </a:xfrm>
          <a:prstGeom prst="rect">
            <a:avLst/>
          </a:prstGeom>
        </p:spPr>
      </p:pic>
      <p:pic>
        <p:nvPicPr>
          <p:cNvPr id="53" name="Picture 52" descr="email.png"/>
          <p:cNvPicPr>
            <a:picLocks noChangeAspect="1"/>
          </p:cNvPicPr>
          <p:nvPr/>
        </p:nvPicPr>
        <p:blipFill>
          <a:blip r:embed="rId6"/>
          <a:stretch>
            <a:fillRect/>
          </a:stretch>
        </p:blipFill>
        <p:spPr>
          <a:xfrm>
            <a:off x="8197639" y="2418660"/>
            <a:ext cx="522786" cy="376407"/>
          </a:xfrm>
          <a:prstGeom prst="rect">
            <a:avLst/>
          </a:prstGeom>
        </p:spPr>
      </p:pic>
      <p:sp>
        <p:nvSpPr>
          <p:cNvPr id="63" name="Right Arrow 62"/>
          <p:cNvSpPr/>
          <p:nvPr/>
        </p:nvSpPr>
        <p:spPr>
          <a:xfrm rot="19240902">
            <a:off x="8045326" y="2341781"/>
            <a:ext cx="1703978" cy="98173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a:solidFill>
                <a:schemeClr val="bg1"/>
              </a:solidFill>
            </a:endParaRPr>
          </a:p>
        </p:txBody>
      </p:sp>
      <p:sp>
        <p:nvSpPr>
          <p:cNvPr id="64" name="TextBox 63"/>
          <p:cNvSpPr txBox="1"/>
          <p:nvPr/>
        </p:nvSpPr>
        <p:spPr>
          <a:xfrm rot="19240902">
            <a:off x="8147486" y="2806477"/>
            <a:ext cx="1163386" cy="246221"/>
          </a:xfrm>
          <a:prstGeom prst="rect">
            <a:avLst/>
          </a:prstGeom>
          <a:noFill/>
        </p:spPr>
        <p:txBody>
          <a:bodyPr wrap="square" lIns="0" tIns="0" rIns="0" bIns="0" rtlCol="0">
            <a:spAutoFit/>
          </a:bodyPr>
          <a:lstStyle/>
          <a:p>
            <a:pPr algn="ctr"/>
            <a:r>
              <a:rPr lang="en-US" sz="1600" dirty="0" smtClean="0">
                <a:solidFill>
                  <a:schemeClr val="bg1"/>
                </a:solidFill>
              </a:rPr>
              <a:t>Initial Sync</a:t>
            </a:r>
            <a:endParaRPr lang="en-US" sz="1600" dirty="0" smtClean="0">
              <a:gradFill>
                <a:gsLst>
                  <a:gs pos="0">
                    <a:schemeClr val="tx1"/>
                  </a:gs>
                  <a:gs pos="86000">
                    <a:schemeClr val="tx1"/>
                  </a:gs>
                </a:gsLst>
                <a:lin ang="5400000" scaled="0"/>
              </a:gradFill>
            </a:endParaRPr>
          </a:p>
        </p:txBody>
      </p:sp>
      <p:sp>
        <p:nvSpPr>
          <p:cNvPr id="75" name="TextBox 74"/>
          <p:cNvSpPr txBox="1"/>
          <p:nvPr/>
        </p:nvSpPr>
        <p:spPr>
          <a:xfrm>
            <a:off x="6734185" y="6113178"/>
            <a:ext cx="4377875" cy="523220"/>
          </a:xfrm>
          <a:prstGeom prst="rect">
            <a:avLst/>
          </a:prstGeom>
          <a:noFill/>
        </p:spPr>
        <p:txBody>
          <a:bodyPr wrap="square" lIns="0" tIns="0" rIns="0" bIns="0" rtlCol="0">
            <a:spAutoFit/>
          </a:bodyPr>
          <a:lstStyle/>
          <a:p>
            <a:r>
              <a:rPr lang="en-US" sz="1700" dirty="0" smtClean="0">
                <a:gradFill>
                  <a:gsLst>
                    <a:gs pos="0">
                      <a:schemeClr val="tx1"/>
                    </a:gs>
                    <a:gs pos="86000">
                      <a:schemeClr val="tx1"/>
                    </a:gs>
                  </a:gsLst>
                  <a:lin ang="5400000" scaled="0"/>
                </a:gradFill>
              </a:rPr>
              <a:t>NOTE: Customers are migrated to the cloud once you start the migration batch </a:t>
            </a:r>
          </a:p>
        </p:txBody>
      </p:sp>
      <p:grpSp>
        <p:nvGrpSpPr>
          <p:cNvPr id="26" name="Group 25"/>
          <p:cNvGrpSpPr/>
          <p:nvPr/>
        </p:nvGrpSpPr>
        <p:grpSpPr>
          <a:xfrm>
            <a:off x="8367388" y="5085567"/>
            <a:ext cx="1640909" cy="441104"/>
            <a:chOff x="9482203" y="5661765"/>
            <a:chExt cx="2329841" cy="626301"/>
          </a:xfrm>
        </p:grpSpPr>
        <p:sp>
          <p:nvSpPr>
            <p:cNvPr id="28" name="Rounded Rectangle 27"/>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29"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7"/>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32" descr="cloudLarge_150.png"/>
          <p:cNvPicPr>
            <a:picLocks noChangeAspect="1"/>
          </p:cNvPicPr>
          <p:nvPr/>
        </p:nvPicPr>
        <p:blipFill>
          <a:blip r:embed="rId3"/>
          <a:stretch>
            <a:fillRect/>
          </a:stretch>
        </p:blipFill>
        <p:spPr>
          <a:xfrm>
            <a:off x="3432822" y="1928069"/>
            <a:ext cx="2909383" cy="2909383"/>
          </a:xfrm>
          <a:prstGeom prst="rect">
            <a:avLst/>
          </a:prstGeom>
        </p:spPr>
      </p:pic>
      <p:pic>
        <p:nvPicPr>
          <p:cNvPr id="34" name="Picture 33" descr="genericServer_150.png"/>
          <p:cNvPicPr>
            <a:picLocks noChangeAspect="1"/>
          </p:cNvPicPr>
          <p:nvPr/>
        </p:nvPicPr>
        <p:blipFill>
          <a:blip r:embed="rId5"/>
          <a:stretch>
            <a:fillRect/>
          </a:stretch>
        </p:blipFill>
        <p:spPr>
          <a:xfrm>
            <a:off x="418445" y="4531376"/>
            <a:ext cx="642999" cy="1013422"/>
          </a:xfrm>
          <a:prstGeom prst="rect">
            <a:avLst/>
          </a:prstGeom>
        </p:spPr>
      </p:pic>
      <p:pic>
        <p:nvPicPr>
          <p:cNvPr id="36" name="Picture 3" descr="C:\Users\rampo\AppData\Local\Microsoft\Windows\Temporary Internet Files\Content.IE5\U1NSF1TE\MC900391038[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3722" y="3770845"/>
            <a:ext cx="838200" cy="87471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rampo\AppData\Local\Microsoft\Windows\Temporary Internet Files\Content.IE5\U1NSF1TE\MC900391038[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5344" y="3962740"/>
            <a:ext cx="838200" cy="8747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ampo\AppData\Local\Microsoft\Windows\Temporary Internet Files\Content.IE5\RXU1RYJO\MC900391002[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366" y="5131451"/>
            <a:ext cx="945156" cy="142979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descr="C:\Users\rampo\AppData\Local\Microsoft\Windows\Temporary Internet Files\Content.IE5\RXU1RYJO\MC900391002[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8588" y="5038087"/>
            <a:ext cx="945156" cy="1429790"/>
          </a:xfrm>
          <a:prstGeom prst="rect">
            <a:avLst/>
          </a:prstGeom>
          <a:noFill/>
          <a:extLst>
            <a:ext uri="{909E8E84-426E-40DD-AFC4-6F175D3DCCD1}">
              <a14:hiddenFill xmlns:a14="http://schemas.microsoft.com/office/drawing/2010/main">
                <a:solidFill>
                  <a:srgbClr val="FFFFFF"/>
                </a:solidFill>
              </a14:hiddenFill>
            </a:ext>
          </a:extLst>
        </p:spPr>
      </p:pic>
      <p:sp>
        <p:nvSpPr>
          <p:cNvPr id="41" name="Right Arrow 40"/>
          <p:cNvSpPr/>
          <p:nvPr/>
        </p:nvSpPr>
        <p:spPr bwMode="auto">
          <a:xfrm rot="13632036">
            <a:off x="7501858" y="4346269"/>
            <a:ext cx="1403274" cy="30638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2" name="Right Arrow 41"/>
          <p:cNvSpPr/>
          <p:nvPr/>
        </p:nvSpPr>
        <p:spPr bwMode="auto">
          <a:xfrm rot="16462456">
            <a:off x="6773749" y="4510030"/>
            <a:ext cx="1069331"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1958394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41" grpId="0" animBg="1"/>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447587" cy="1107996"/>
          </a:xfrm>
        </p:spPr>
        <p:txBody>
          <a:bodyPr/>
          <a:lstStyle/>
          <a:p>
            <a:r>
              <a:rPr lang="en-US" dirty="0" smtClean="0"/>
              <a:t>Migration Flow</a:t>
            </a:r>
            <a:br>
              <a:rPr lang="en-US" dirty="0" smtClean="0"/>
            </a:br>
            <a:r>
              <a:rPr lang="en-US" sz="3600" dirty="0" smtClean="0">
                <a:solidFill>
                  <a:schemeClr val="accent1">
                    <a:alpha val="99000"/>
                  </a:schemeClr>
                </a:solidFill>
              </a:rPr>
              <a:t>Get-</a:t>
            </a:r>
            <a:r>
              <a:rPr lang="en-US" sz="3600" dirty="0" err="1" smtClean="0">
                <a:solidFill>
                  <a:schemeClr val="accent1">
                    <a:alpha val="99000"/>
                  </a:schemeClr>
                </a:solidFill>
              </a:rPr>
              <a:t>MigrationBatch</a:t>
            </a:r>
            <a:endParaRPr lang="en-US" dirty="0"/>
          </a:p>
        </p:txBody>
      </p:sp>
      <p:cxnSp>
        <p:nvCxnSpPr>
          <p:cNvPr id="16" name="Straight Connector 15"/>
          <p:cNvCxnSpPr/>
          <p:nvPr/>
        </p:nvCxnSpPr>
        <p:spPr>
          <a:xfrm rot="5400000">
            <a:off x="4201486" y="4224576"/>
            <a:ext cx="4620802" cy="1588"/>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bwMode="auto">
          <a:xfrm rot="6425004">
            <a:off x="7017794" y="2182026"/>
            <a:ext cx="1506459"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48" name="Picture 47" descr="cloudLarge_150.png"/>
          <p:cNvPicPr>
            <a:picLocks noChangeAspect="1"/>
          </p:cNvPicPr>
          <p:nvPr/>
        </p:nvPicPr>
        <p:blipFill>
          <a:blip r:embed="rId3"/>
          <a:stretch>
            <a:fillRect/>
          </a:stretch>
        </p:blipFill>
        <p:spPr>
          <a:xfrm>
            <a:off x="9917617" y="509422"/>
            <a:ext cx="1683110" cy="1683110"/>
          </a:xfrm>
          <a:prstGeom prst="rect">
            <a:avLst/>
          </a:prstGeom>
        </p:spPr>
      </p:pic>
      <p:sp>
        <p:nvSpPr>
          <p:cNvPr id="49" name="TextBox 48"/>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50" name="Rounded Rectangle 49"/>
          <p:cNvSpPr/>
          <p:nvPr/>
        </p:nvSpPr>
        <p:spPr bwMode="auto">
          <a:xfrm>
            <a:off x="7385984"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On Premise</a:t>
            </a:r>
            <a:endParaRPr lang="en-US" sz="1200" dirty="0"/>
          </a:p>
        </p:txBody>
      </p:sp>
      <p:pic>
        <p:nvPicPr>
          <p:cNvPr id="51" name="Picture 50" descr="cloudLarge_150.png"/>
          <p:cNvPicPr>
            <a:picLocks noChangeAspect="1"/>
          </p:cNvPicPr>
          <p:nvPr/>
        </p:nvPicPr>
        <p:blipFill>
          <a:blip r:embed="rId3"/>
          <a:stretch>
            <a:fillRect/>
          </a:stretch>
        </p:blipFill>
        <p:spPr>
          <a:xfrm>
            <a:off x="7398747" y="534242"/>
            <a:ext cx="1524376" cy="1524376"/>
          </a:xfrm>
          <a:prstGeom prst="rect">
            <a:avLst/>
          </a:prstGeom>
        </p:spPr>
      </p:pic>
      <p:sp>
        <p:nvSpPr>
          <p:cNvPr id="52" name="TextBox 51"/>
          <p:cNvSpPr txBox="1"/>
          <p:nvPr/>
        </p:nvSpPr>
        <p:spPr>
          <a:xfrm>
            <a:off x="7645047"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sp>
        <p:nvSpPr>
          <p:cNvPr id="54" name="Right Arrow 53"/>
          <p:cNvSpPr/>
          <p:nvPr/>
        </p:nvSpPr>
        <p:spPr bwMode="auto">
          <a:xfrm rot="19073865">
            <a:off x="7117675" y="2300237"/>
            <a:ext cx="3060273"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6" name="Right Arrow 55"/>
          <p:cNvSpPr/>
          <p:nvPr/>
        </p:nvSpPr>
        <p:spPr bwMode="auto">
          <a:xfrm rot="17628697">
            <a:off x="8174577" y="3489254"/>
            <a:ext cx="3637346"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7" name="Right Arrow 56"/>
          <p:cNvSpPr/>
          <p:nvPr/>
        </p:nvSpPr>
        <p:spPr bwMode="auto">
          <a:xfrm rot="18516911">
            <a:off x="7005689" y="3461097"/>
            <a:ext cx="4252274"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59" name="Picture 58" descr="outlook.png"/>
          <p:cNvPicPr>
            <a:picLocks noChangeAspect="1"/>
          </p:cNvPicPr>
          <p:nvPr/>
        </p:nvPicPr>
        <p:blipFill>
          <a:blip r:embed="rId4"/>
          <a:stretch>
            <a:fillRect/>
          </a:stretch>
        </p:blipFill>
        <p:spPr>
          <a:xfrm>
            <a:off x="7231048" y="5027287"/>
            <a:ext cx="720897" cy="720897"/>
          </a:xfrm>
          <a:prstGeom prst="rect">
            <a:avLst/>
          </a:prstGeom>
        </p:spPr>
      </p:pic>
      <p:pic>
        <p:nvPicPr>
          <p:cNvPr id="60" name="Picture 59" descr="genericServer_150.png"/>
          <p:cNvPicPr>
            <a:picLocks noChangeAspect="1"/>
          </p:cNvPicPr>
          <p:nvPr/>
        </p:nvPicPr>
        <p:blipFill>
          <a:blip r:embed="rId5"/>
          <a:stretch>
            <a:fillRect/>
          </a:stretch>
        </p:blipFill>
        <p:spPr>
          <a:xfrm>
            <a:off x="7115624" y="3253496"/>
            <a:ext cx="642999" cy="1013422"/>
          </a:xfrm>
          <a:prstGeom prst="rect">
            <a:avLst/>
          </a:prstGeom>
        </p:spPr>
      </p:pic>
      <p:pic>
        <p:nvPicPr>
          <p:cNvPr id="40" name="Picture 39" descr="email.png"/>
          <p:cNvPicPr>
            <a:picLocks noChangeAspect="1"/>
          </p:cNvPicPr>
          <p:nvPr/>
        </p:nvPicPr>
        <p:blipFill>
          <a:blip r:embed="rId6"/>
          <a:stretch>
            <a:fillRect/>
          </a:stretch>
        </p:blipFill>
        <p:spPr>
          <a:xfrm>
            <a:off x="7504736" y="2193190"/>
            <a:ext cx="522786" cy="376407"/>
          </a:xfrm>
          <a:prstGeom prst="rect">
            <a:avLst/>
          </a:prstGeom>
        </p:spPr>
      </p:pic>
      <p:pic>
        <p:nvPicPr>
          <p:cNvPr id="53" name="Picture 52" descr="email.png"/>
          <p:cNvPicPr>
            <a:picLocks noChangeAspect="1"/>
          </p:cNvPicPr>
          <p:nvPr/>
        </p:nvPicPr>
        <p:blipFill>
          <a:blip r:embed="rId6"/>
          <a:stretch>
            <a:fillRect/>
          </a:stretch>
        </p:blipFill>
        <p:spPr>
          <a:xfrm>
            <a:off x="8197639" y="2418660"/>
            <a:ext cx="522786" cy="376407"/>
          </a:xfrm>
          <a:prstGeom prst="rect">
            <a:avLst/>
          </a:prstGeom>
        </p:spPr>
      </p:pic>
      <p:sp>
        <p:nvSpPr>
          <p:cNvPr id="63" name="Right Arrow 62"/>
          <p:cNvSpPr/>
          <p:nvPr/>
        </p:nvSpPr>
        <p:spPr>
          <a:xfrm rot="19240902">
            <a:off x="8045326" y="2341781"/>
            <a:ext cx="1703978" cy="98173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a:solidFill>
                <a:schemeClr val="bg1"/>
              </a:solidFill>
            </a:endParaRPr>
          </a:p>
        </p:txBody>
      </p:sp>
      <p:sp>
        <p:nvSpPr>
          <p:cNvPr id="64" name="TextBox 63"/>
          <p:cNvSpPr txBox="1"/>
          <p:nvPr/>
        </p:nvSpPr>
        <p:spPr>
          <a:xfrm rot="19240902">
            <a:off x="8147486" y="2806477"/>
            <a:ext cx="1163386" cy="246221"/>
          </a:xfrm>
          <a:prstGeom prst="rect">
            <a:avLst/>
          </a:prstGeom>
          <a:noFill/>
        </p:spPr>
        <p:txBody>
          <a:bodyPr wrap="square" lIns="0" tIns="0" rIns="0" bIns="0" rtlCol="0">
            <a:spAutoFit/>
          </a:bodyPr>
          <a:lstStyle/>
          <a:p>
            <a:pPr algn="ctr"/>
            <a:r>
              <a:rPr lang="en-US" sz="1600" dirty="0" smtClean="0">
                <a:solidFill>
                  <a:schemeClr val="bg1"/>
                </a:solidFill>
              </a:rPr>
              <a:t>Initial Sync</a:t>
            </a:r>
            <a:endParaRPr lang="en-US" sz="1600" dirty="0" smtClean="0">
              <a:gradFill>
                <a:gsLst>
                  <a:gs pos="0">
                    <a:schemeClr val="tx1"/>
                  </a:gs>
                  <a:gs pos="86000">
                    <a:schemeClr val="tx1"/>
                  </a:gs>
                </a:gsLst>
                <a:lin ang="5400000" scaled="0"/>
              </a:gradFill>
            </a:endParaRPr>
          </a:p>
        </p:txBody>
      </p:sp>
      <p:grpSp>
        <p:nvGrpSpPr>
          <p:cNvPr id="26" name="Group 25"/>
          <p:cNvGrpSpPr/>
          <p:nvPr/>
        </p:nvGrpSpPr>
        <p:grpSpPr>
          <a:xfrm>
            <a:off x="8367388" y="5085567"/>
            <a:ext cx="1640909" cy="441104"/>
            <a:chOff x="9482203" y="5661765"/>
            <a:chExt cx="2329841" cy="626301"/>
          </a:xfrm>
        </p:grpSpPr>
        <p:sp>
          <p:nvSpPr>
            <p:cNvPr id="28" name="Rounded Rectangle 27"/>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29"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7"/>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C:\Users\rampo\Documents\Work\Exchange\Presentations\TechEd\Screenshots\ActiveMigrationsDashBoa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157" y="1790981"/>
            <a:ext cx="6011254" cy="4425336"/>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spTree>
    <p:extLst>
      <p:ext uri="{BB962C8B-B14F-4D97-AF65-F5344CB8AC3E}">
        <p14:creationId xmlns:p14="http://schemas.microsoft.com/office/powerpoint/2010/main" val="6952326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Migration Flow</a:t>
            </a:r>
            <a:br>
              <a:rPr lang="en-US" dirty="0" smtClean="0"/>
            </a:br>
            <a:r>
              <a:rPr lang="en-US" sz="3600" dirty="0" smtClean="0">
                <a:solidFill>
                  <a:schemeClr val="accent1">
                    <a:alpha val="99000"/>
                  </a:schemeClr>
                </a:solidFill>
              </a:rPr>
              <a:t>Admin Migration Reports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59" y="1562716"/>
            <a:ext cx="10737740" cy="5127111"/>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46743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loudLarge_150.png"/>
          <p:cNvPicPr>
            <a:picLocks noChangeAspect="1"/>
          </p:cNvPicPr>
          <p:nvPr/>
        </p:nvPicPr>
        <p:blipFill>
          <a:blip r:embed="rId3"/>
          <a:stretch>
            <a:fillRect/>
          </a:stretch>
        </p:blipFill>
        <p:spPr>
          <a:xfrm>
            <a:off x="9917617" y="509422"/>
            <a:ext cx="1683110" cy="1683110"/>
          </a:xfrm>
          <a:prstGeom prst="rect">
            <a:avLst/>
          </a:prstGeom>
        </p:spPr>
      </p:pic>
      <p:sp>
        <p:nvSpPr>
          <p:cNvPr id="48" name="Right Arrow 47"/>
          <p:cNvSpPr/>
          <p:nvPr/>
        </p:nvSpPr>
        <p:spPr bwMode="auto">
          <a:xfrm>
            <a:off x="8633102" y="1175773"/>
            <a:ext cx="1401562"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4" name="Right Arrow 43"/>
          <p:cNvSpPr/>
          <p:nvPr/>
        </p:nvSpPr>
        <p:spPr bwMode="auto">
          <a:xfrm rot="17628697">
            <a:off x="7990332" y="3502415"/>
            <a:ext cx="3637346"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5" name="Right Arrow 44"/>
          <p:cNvSpPr/>
          <p:nvPr/>
        </p:nvSpPr>
        <p:spPr bwMode="auto">
          <a:xfrm rot="18371082">
            <a:off x="6722743" y="3395297"/>
            <a:ext cx="4252274"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a:xfrm>
            <a:off x="519112" y="228600"/>
            <a:ext cx="11149013" cy="1107996"/>
          </a:xfrm>
        </p:spPr>
        <p:txBody>
          <a:bodyPr/>
          <a:lstStyle/>
          <a:p>
            <a:r>
              <a:rPr lang="en-US" dirty="0" smtClean="0"/>
              <a:t>Migration Flow</a:t>
            </a:r>
            <a:br>
              <a:rPr lang="en-US" dirty="0" smtClean="0"/>
            </a:br>
            <a:r>
              <a:rPr lang="en-US" sz="3600" dirty="0" smtClean="0">
                <a:solidFill>
                  <a:schemeClr val="accent1">
                    <a:alpha val="99000"/>
                  </a:schemeClr>
                </a:solidFill>
              </a:rPr>
              <a:t>Update MX Record</a:t>
            </a:r>
            <a:endParaRPr lang="en-US" dirty="0"/>
          </a:p>
        </p:txBody>
      </p:sp>
      <p:cxnSp>
        <p:nvCxnSpPr>
          <p:cNvPr id="16" name="Straight Connector 15"/>
          <p:cNvCxnSpPr/>
          <p:nvPr/>
        </p:nvCxnSpPr>
        <p:spPr>
          <a:xfrm>
            <a:off x="6342205" y="964324"/>
            <a:ext cx="0" cy="5893676"/>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107066" y="1082592"/>
            <a:ext cx="1286892" cy="523220"/>
          </a:xfrm>
          <a:prstGeom prst="rect">
            <a:avLst/>
          </a:prstGeom>
          <a:noFill/>
        </p:spPr>
        <p:txBody>
          <a:bodyPr wrap="square" rtlCol="0">
            <a:spAutoFit/>
          </a:bodyPr>
          <a:lstStyle/>
          <a:p>
            <a:pPr lvl="0" algn="ctr"/>
            <a:r>
              <a:rPr lang="en-US" sz="1400" dirty="0" smtClean="0">
                <a:solidFill>
                  <a:srgbClr val="000000"/>
                </a:solidFill>
              </a:rPr>
              <a:t>Exchange Online</a:t>
            </a:r>
            <a:endParaRPr lang="en-US" sz="1400" dirty="0">
              <a:solidFill>
                <a:srgbClr val="000000"/>
              </a:solidFill>
            </a:endParaRPr>
          </a:p>
        </p:txBody>
      </p:sp>
      <p:sp>
        <p:nvSpPr>
          <p:cNvPr id="30" name="Rounded Rectangle 29"/>
          <p:cNvSpPr/>
          <p:nvPr/>
        </p:nvSpPr>
        <p:spPr bwMode="auto">
          <a:xfrm>
            <a:off x="7385984" y="276360"/>
            <a:ext cx="1534702" cy="697701"/>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dirty="0" smtClean="0"/>
              <a:t>MX Record:</a:t>
            </a:r>
            <a:br>
              <a:rPr lang="en-US" sz="1200" dirty="0" smtClean="0"/>
            </a:br>
            <a:r>
              <a:rPr lang="en-US" sz="1200" dirty="0" smtClean="0"/>
              <a:t>On Premise</a:t>
            </a:r>
            <a:endParaRPr lang="en-US" sz="1200" dirty="0"/>
          </a:p>
        </p:txBody>
      </p:sp>
      <p:pic>
        <p:nvPicPr>
          <p:cNvPr id="31" name="Picture 30" descr="cloudLarge_150.png"/>
          <p:cNvPicPr>
            <a:picLocks noChangeAspect="1"/>
          </p:cNvPicPr>
          <p:nvPr/>
        </p:nvPicPr>
        <p:blipFill>
          <a:blip r:embed="rId3"/>
          <a:stretch>
            <a:fillRect/>
          </a:stretch>
        </p:blipFill>
        <p:spPr>
          <a:xfrm>
            <a:off x="7398747" y="534242"/>
            <a:ext cx="1524376" cy="1524376"/>
          </a:xfrm>
          <a:prstGeom prst="rect">
            <a:avLst/>
          </a:prstGeom>
        </p:spPr>
      </p:pic>
      <p:sp>
        <p:nvSpPr>
          <p:cNvPr id="32" name="TextBox 31"/>
          <p:cNvSpPr txBox="1"/>
          <p:nvPr/>
        </p:nvSpPr>
        <p:spPr>
          <a:xfrm>
            <a:off x="7645047" y="1191576"/>
            <a:ext cx="1031776" cy="307777"/>
          </a:xfrm>
          <a:prstGeom prst="rect">
            <a:avLst/>
          </a:prstGeom>
          <a:noFill/>
        </p:spPr>
        <p:txBody>
          <a:bodyPr wrap="square" rtlCol="0">
            <a:spAutoFit/>
          </a:bodyPr>
          <a:lstStyle/>
          <a:p>
            <a:pPr algn="ctr"/>
            <a:r>
              <a:rPr lang="en-US" sz="1400" dirty="0" smtClean="0">
                <a:solidFill>
                  <a:schemeClr val="bg1"/>
                </a:solidFill>
              </a:rPr>
              <a:t>Internet</a:t>
            </a:r>
            <a:endParaRPr lang="en-US" sz="1400" dirty="0">
              <a:solidFill>
                <a:schemeClr val="bg1"/>
              </a:solidFill>
            </a:endParaRPr>
          </a:p>
        </p:txBody>
      </p:sp>
      <p:pic>
        <p:nvPicPr>
          <p:cNvPr id="37" name="Picture 36" descr="outlook.png"/>
          <p:cNvPicPr>
            <a:picLocks noChangeAspect="1"/>
          </p:cNvPicPr>
          <p:nvPr/>
        </p:nvPicPr>
        <p:blipFill>
          <a:blip r:embed="rId4"/>
          <a:stretch>
            <a:fillRect/>
          </a:stretch>
        </p:blipFill>
        <p:spPr>
          <a:xfrm>
            <a:off x="7231048" y="5027287"/>
            <a:ext cx="720897" cy="720897"/>
          </a:xfrm>
          <a:prstGeom prst="rect">
            <a:avLst/>
          </a:prstGeom>
        </p:spPr>
      </p:pic>
      <p:pic>
        <p:nvPicPr>
          <p:cNvPr id="38" name="Picture 37" descr="genericServer_150.png"/>
          <p:cNvPicPr>
            <a:picLocks noChangeAspect="1"/>
          </p:cNvPicPr>
          <p:nvPr/>
        </p:nvPicPr>
        <p:blipFill>
          <a:blip r:embed="rId5"/>
          <a:stretch>
            <a:fillRect/>
          </a:stretch>
        </p:blipFill>
        <p:spPr>
          <a:xfrm>
            <a:off x="7115624" y="3253496"/>
            <a:ext cx="642999" cy="1013422"/>
          </a:xfrm>
          <a:prstGeom prst="rect">
            <a:avLst/>
          </a:prstGeom>
        </p:spPr>
      </p:pic>
      <p:pic>
        <p:nvPicPr>
          <p:cNvPr id="46" name="Picture 45" descr="email.png"/>
          <p:cNvPicPr>
            <a:picLocks noChangeAspect="1"/>
          </p:cNvPicPr>
          <p:nvPr/>
        </p:nvPicPr>
        <p:blipFill>
          <a:blip r:embed="rId6"/>
          <a:stretch>
            <a:fillRect/>
          </a:stretch>
        </p:blipFill>
        <p:spPr>
          <a:xfrm>
            <a:off x="9064221" y="1179871"/>
            <a:ext cx="522786" cy="376407"/>
          </a:xfrm>
          <a:prstGeom prst="rect">
            <a:avLst/>
          </a:prstGeom>
        </p:spPr>
      </p:pic>
      <p:sp>
        <p:nvSpPr>
          <p:cNvPr id="49" name="Rectangle 48"/>
          <p:cNvSpPr/>
          <p:nvPr/>
        </p:nvSpPr>
        <p:spPr bwMode="auto">
          <a:xfrm>
            <a:off x="0" y="5566676"/>
            <a:ext cx="6343223" cy="1291324"/>
          </a:xfrm>
          <a:prstGeom prst="rect">
            <a:avLst/>
          </a:prstGeom>
          <a:solidFill>
            <a:srgbClr val="0B1949"/>
          </a:solidFill>
          <a:ln>
            <a:solidFill>
              <a:schemeClr val="tx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729" y="5845697"/>
            <a:ext cx="3810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Placeholder 2"/>
          <p:cNvSpPr txBox="1">
            <a:spLocks/>
          </p:cNvSpPr>
          <p:nvPr/>
        </p:nvSpPr>
        <p:spPr>
          <a:xfrm>
            <a:off x="521208" y="1971120"/>
            <a:ext cx="5366025" cy="2801295"/>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p>
        </p:txBody>
      </p:sp>
      <p:sp>
        <p:nvSpPr>
          <p:cNvPr id="19" name="Text Placeholder 2"/>
          <p:cNvSpPr txBox="1">
            <a:spLocks/>
          </p:cNvSpPr>
          <p:nvPr/>
        </p:nvSpPr>
        <p:spPr>
          <a:xfrm>
            <a:off x="521208" y="1905000"/>
            <a:ext cx="5366025" cy="2625931"/>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Migrate users in batches as many times as needed</a:t>
            </a:r>
          </a:p>
          <a:p>
            <a:pPr>
              <a:lnSpc>
                <a:spcPct val="100000"/>
              </a:lnSpc>
            </a:pPr>
            <a:r>
              <a:rPr lang="en-US" sz="2800" dirty="0" smtClean="0"/>
              <a:t>Once you are done update the mx record and complete the migration</a:t>
            </a:r>
          </a:p>
          <a:p>
            <a:endParaRPr lang="en-US" sz="2800" dirty="0" smtClean="0"/>
          </a:p>
        </p:txBody>
      </p:sp>
      <p:grpSp>
        <p:nvGrpSpPr>
          <p:cNvPr id="21" name="Group 20"/>
          <p:cNvGrpSpPr/>
          <p:nvPr/>
        </p:nvGrpSpPr>
        <p:grpSpPr>
          <a:xfrm>
            <a:off x="8367388" y="5085567"/>
            <a:ext cx="1640909" cy="441104"/>
            <a:chOff x="9482203" y="5661765"/>
            <a:chExt cx="2329841" cy="626301"/>
          </a:xfrm>
        </p:grpSpPr>
        <p:sp>
          <p:nvSpPr>
            <p:cNvPr id="22" name="Rounded Rectangle 21"/>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23"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9"/>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964568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0"/>
          </p:nvPr>
        </p:nvSpPr>
        <p:spPr/>
        <p:txBody>
          <a:bodyPr/>
          <a:lstStyle/>
          <a:p>
            <a:endParaRPr lang="en-US" sz="3200" dirty="0"/>
          </a:p>
        </p:txBody>
      </p:sp>
      <p:sp>
        <p:nvSpPr>
          <p:cNvPr id="2" name="Title 1"/>
          <p:cNvSpPr>
            <a:spLocks noGrp="1"/>
          </p:cNvSpPr>
          <p:nvPr>
            <p:ph type="ctrTitle"/>
          </p:nvPr>
        </p:nvSpPr>
        <p:spPr/>
        <p:txBody>
          <a:bodyPr/>
          <a:lstStyle/>
          <a:p>
            <a:r>
              <a:rPr lang="en-US" sz="5400" b="1" dirty="0"/>
              <a:t>IT Pro </a:t>
            </a:r>
            <a:r>
              <a:rPr lang="en-US" sz="5400" b="1" dirty="0" smtClean="0"/>
              <a:t>Experience</a:t>
            </a:r>
            <a:r>
              <a:rPr lang="en-US" sz="5400" b="1" dirty="0"/>
              <a:t/>
            </a:r>
            <a:br>
              <a:rPr lang="en-US" sz="5400" b="1" dirty="0"/>
            </a:br>
            <a:r>
              <a:rPr lang="en-US" sz="5400" dirty="0"/>
              <a:t>Exchange </a:t>
            </a:r>
            <a:r>
              <a:rPr lang="en-US" sz="5400" dirty="0" smtClean="0"/>
              <a:t>Migration</a:t>
            </a:r>
            <a:br>
              <a:rPr lang="en-US" sz="5400" dirty="0" smtClean="0"/>
            </a:br>
            <a:r>
              <a:rPr lang="en-US" sz="5400" dirty="0" smtClean="0"/>
              <a:t>Mailbox COPY Algorithm</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209279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bwMode="auto">
          <a:xfrm>
            <a:off x="7217371" y="2459584"/>
            <a:ext cx="4480560" cy="420624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 name="Group 3"/>
          <p:cNvGrpSpPr/>
          <p:nvPr/>
        </p:nvGrpSpPr>
        <p:grpSpPr>
          <a:xfrm>
            <a:off x="7431305" y="3163374"/>
            <a:ext cx="4052692" cy="3193585"/>
            <a:chOff x="7431305" y="3163374"/>
            <a:chExt cx="4052692" cy="3193585"/>
          </a:xfrm>
        </p:grpSpPr>
        <p:sp>
          <p:nvSpPr>
            <p:cNvPr id="74" name="Rounded Rectangle 73"/>
            <p:cNvSpPr/>
            <p:nvPr/>
          </p:nvSpPr>
          <p:spPr>
            <a:xfrm>
              <a:off x="8258674" y="3219189"/>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CONTACTS</a:t>
              </a:r>
            </a:p>
          </p:txBody>
        </p:sp>
        <p:sp>
          <p:nvSpPr>
            <p:cNvPr id="75" name="Rounded Rectangle 74"/>
            <p:cNvSpPr/>
            <p:nvPr/>
          </p:nvSpPr>
          <p:spPr>
            <a:xfrm>
              <a:off x="8258674" y="3681608"/>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CALENDAR</a:t>
              </a:r>
            </a:p>
          </p:txBody>
        </p:sp>
        <p:sp>
          <p:nvSpPr>
            <p:cNvPr id="76" name="Rounded Rectangle 75"/>
            <p:cNvSpPr/>
            <p:nvPr/>
          </p:nvSpPr>
          <p:spPr>
            <a:xfrm>
              <a:off x="8258674" y="4144027"/>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TASKS</a:t>
              </a:r>
            </a:p>
          </p:txBody>
        </p:sp>
        <p:sp>
          <p:nvSpPr>
            <p:cNvPr id="77" name="Rounded Rectangle 76"/>
            <p:cNvSpPr/>
            <p:nvPr/>
          </p:nvSpPr>
          <p:spPr>
            <a:xfrm>
              <a:off x="8258674" y="4606446"/>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NOTES</a:t>
              </a:r>
            </a:p>
          </p:txBody>
        </p:sp>
        <p:sp>
          <p:nvSpPr>
            <p:cNvPr id="78" name="Rounded Rectangle 77"/>
            <p:cNvSpPr/>
            <p:nvPr/>
          </p:nvSpPr>
          <p:spPr>
            <a:xfrm>
              <a:off x="8258674" y="5068865"/>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INBOX</a:t>
              </a:r>
            </a:p>
          </p:txBody>
        </p:sp>
        <p:sp>
          <p:nvSpPr>
            <p:cNvPr id="79" name="Rounded Rectangle 78"/>
            <p:cNvSpPr/>
            <p:nvPr/>
          </p:nvSpPr>
          <p:spPr>
            <a:xfrm>
              <a:off x="8258674" y="5531284"/>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SENT ITEMS</a:t>
              </a:r>
            </a:p>
          </p:txBody>
        </p:sp>
        <p:sp>
          <p:nvSpPr>
            <p:cNvPr id="80" name="Rounded Rectangle 79"/>
            <p:cNvSpPr/>
            <p:nvPr/>
          </p:nvSpPr>
          <p:spPr>
            <a:xfrm>
              <a:off x="8258674" y="5993704"/>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OTHERS</a:t>
              </a:r>
            </a:p>
          </p:txBody>
        </p:sp>
        <p:pic>
          <p:nvPicPr>
            <p:cNvPr id="81" name="Picture 80" descr="Windows_Contacts_Icon.png"/>
            <p:cNvPicPr>
              <a:picLocks noChangeAspect="1"/>
            </p:cNvPicPr>
            <p:nvPr/>
          </p:nvPicPr>
          <p:blipFill>
            <a:blip r:embed="rId2"/>
            <a:stretch>
              <a:fillRect/>
            </a:stretch>
          </p:blipFill>
          <p:spPr>
            <a:xfrm>
              <a:off x="7431305" y="3163374"/>
              <a:ext cx="613776" cy="479512"/>
            </a:xfrm>
            <a:prstGeom prst="rect">
              <a:avLst/>
            </a:prstGeom>
            <a:noFill/>
            <a:ln>
              <a:noFill/>
            </a:ln>
          </p:spPr>
        </p:pic>
        <p:pic>
          <p:nvPicPr>
            <p:cNvPr id="82" name="Picture 81" descr="Calendar.png"/>
            <p:cNvPicPr>
              <a:picLocks noChangeAspect="1"/>
            </p:cNvPicPr>
            <p:nvPr/>
          </p:nvPicPr>
          <p:blipFill>
            <a:blip r:embed="rId3"/>
            <a:stretch>
              <a:fillRect/>
            </a:stretch>
          </p:blipFill>
          <p:spPr>
            <a:xfrm>
              <a:off x="7553799" y="3677947"/>
              <a:ext cx="368788" cy="347453"/>
            </a:xfrm>
            <a:prstGeom prst="rect">
              <a:avLst/>
            </a:prstGeom>
          </p:spPr>
        </p:pic>
        <p:pic>
          <p:nvPicPr>
            <p:cNvPr id="83" name="Picture 82" descr="Tasks.png"/>
            <p:cNvPicPr>
              <a:picLocks noChangeAspect="1"/>
            </p:cNvPicPr>
            <p:nvPr/>
          </p:nvPicPr>
          <p:blipFill>
            <a:blip r:embed="rId4"/>
            <a:stretch>
              <a:fillRect/>
            </a:stretch>
          </p:blipFill>
          <p:spPr>
            <a:xfrm>
              <a:off x="7581271" y="4123091"/>
              <a:ext cx="313845" cy="404694"/>
            </a:xfrm>
            <a:prstGeom prst="rect">
              <a:avLst/>
            </a:prstGeom>
          </p:spPr>
        </p:pic>
        <p:pic>
          <p:nvPicPr>
            <p:cNvPr id="84" name="Picture 83" descr="Notes.png"/>
            <p:cNvPicPr>
              <a:picLocks noChangeAspect="1"/>
            </p:cNvPicPr>
            <p:nvPr/>
          </p:nvPicPr>
          <p:blipFill>
            <a:blip r:embed="rId5"/>
            <a:stretch>
              <a:fillRect/>
            </a:stretch>
          </p:blipFill>
          <p:spPr>
            <a:xfrm>
              <a:off x="7579831" y="4587898"/>
              <a:ext cx="316725" cy="408408"/>
            </a:xfrm>
            <a:prstGeom prst="rect">
              <a:avLst/>
            </a:prstGeom>
          </p:spPr>
        </p:pic>
        <p:pic>
          <p:nvPicPr>
            <p:cNvPr id="85" name="Picture 84" descr="email.png"/>
            <p:cNvPicPr>
              <a:picLocks noChangeAspect="1"/>
            </p:cNvPicPr>
            <p:nvPr/>
          </p:nvPicPr>
          <p:blipFill>
            <a:blip r:embed="rId6"/>
            <a:stretch>
              <a:fillRect/>
            </a:stretch>
          </p:blipFill>
          <p:spPr>
            <a:xfrm>
              <a:off x="7505341" y="5106523"/>
              <a:ext cx="465704" cy="335308"/>
            </a:xfrm>
            <a:prstGeom prst="rect">
              <a:avLst/>
            </a:prstGeom>
            <a:effectLst>
              <a:outerShdw blurRad="50800" dist="38100" dir="2700000" algn="tl" rotWithShape="0">
                <a:prstClr val="black">
                  <a:alpha val="23000"/>
                </a:prstClr>
              </a:outerShdw>
            </a:effectLst>
          </p:spPr>
        </p:pic>
        <p:pic>
          <p:nvPicPr>
            <p:cNvPr id="87" name="Picture 86" descr="email.png"/>
            <p:cNvPicPr>
              <a:picLocks noChangeAspect="1"/>
            </p:cNvPicPr>
            <p:nvPr/>
          </p:nvPicPr>
          <p:blipFill>
            <a:blip r:embed="rId6"/>
            <a:stretch>
              <a:fillRect/>
            </a:stretch>
          </p:blipFill>
          <p:spPr>
            <a:xfrm>
              <a:off x="7505341" y="5552049"/>
              <a:ext cx="465704" cy="335308"/>
            </a:xfrm>
            <a:prstGeom prst="rect">
              <a:avLst/>
            </a:prstGeom>
            <a:effectLst>
              <a:outerShdw blurRad="50800" dist="38100" dir="2700000" algn="tl" rotWithShape="0">
                <a:prstClr val="black">
                  <a:alpha val="23000"/>
                </a:prstClr>
              </a:outerShdw>
            </a:effectLst>
          </p:spPr>
        </p:pic>
        <p:sp>
          <p:nvSpPr>
            <p:cNvPr id="88" name="Right Arrow 87"/>
            <p:cNvSpPr/>
            <p:nvPr/>
          </p:nvSpPr>
          <p:spPr bwMode="auto">
            <a:xfrm>
              <a:off x="7767861" y="5611659"/>
              <a:ext cx="383557" cy="21746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6" name="Oval 85"/>
            <p:cNvSpPr/>
            <p:nvPr/>
          </p:nvSpPr>
          <p:spPr bwMode="auto">
            <a:xfrm>
              <a:off x="7809327" y="5098093"/>
              <a:ext cx="225468" cy="225468"/>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chemeClr val="tx1">
                      <a:alpha val="99000"/>
                    </a:schemeClr>
                  </a:solidFill>
                </a:rPr>
                <a:t>2</a:t>
              </a:r>
            </a:p>
          </p:txBody>
        </p:sp>
      </p:grpSp>
      <p:grpSp>
        <p:nvGrpSpPr>
          <p:cNvPr id="71" name="Group 70"/>
          <p:cNvGrpSpPr/>
          <p:nvPr/>
        </p:nvGrpSpPr>
        <p:grpSpPr>
          <a:xfrm>
            <a:off x="490894" y="2459584"/>
            <a:ext cx="4480560" cy="4206240"/>
            <a:chOff x="490894" y="2459584"/>
            <a:chExt cx="4480560" cy="4206240"/>
          </a:xfrm>
        </p:grpSpPr>
        <p:sp>
          <p:nvSpPr>
            <p:cNvPr id="124" name="Rounded Rectangle 123"/>
            <p:cNvSpPr/>
            <p:nvPr/>
          </p:nvSpPr>
          <p:spPr bwMode="auto">
            <a:xfrm>
              <a:off x="490894" y="2459584"/>
              <a:ext cx="4480560" cy="420624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7" name="Rounded Rectangle 126"/>
            <p:cNvSpPr/>
            <p:nvPr/>
          </p:nvSpPr>
          <p:spPr>
            <a:xfrm>
              <a:off x="1528175" y="3219189"/>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CONTACTS</a:t>
              </a:r>
            </a:p>
          </p:txBody>
        </p:sp>
        <p:sp>
          <p:nvSpPr>
            <p:cNvPr id="143" name="Rounded Rectangle 142"/>
            <p:cNvSpPr/>
            <p:nvPr/>
          </p:nvSpPr>
          <p:spPr>
            <a:xfrm>
              <a:off x="1528175" y="3681608"/>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CALENDAR</a:t>
              </a:r>
            </a:p>
          </p:txBody>
        </p:sp>
        <p:sp>
          <p:nvSpPr>
            <p:cNvPr id="149" name="Rounded Rectangle 148"/>
            <p:cNvSpPr/>
            <p:nvPr/>
          </p:nvSpPr>
          <p:spPr>
            <a:xfrm>
              <a:off x="1528175" y="4144027"/>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TASKS</a:t>
              </a:r>
            </a:p>
          </p:txBody>
        </p:sp>
        <p:sp>
          <p:nvSpPr>
            <p:cNvPr id="150" name="Rounded Rectangle 149"/>
            <p:cNvSpPr/>
            <p:nvPr/>
          </p:nvSpPr>
          <p:spPr>
            <a:xfrm>
              <a:off x="1528175" y="4606446"/>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NOTES</a:t>
              </a:r>
            </a:p>
          </p:txBody>
        </p:sp>
        <p:sp>
          <p:nvSpPr>
            <p:cNvPr id="151" name="Rounded Rectangle 150"/>
            <p:cNvSpPr/>
            <p:nvPr/>
          </p:nvSpPr>
          <p:spPr>
            <a:xfrm>
              <a:off x="1528175" y="5068865"/>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INBOX</a:t>
              </a:r>
            </a:p>
          </p:txBody>
        </p:sp>
        <p:sp>
          <p:nvSpPr>
            <p:cNvPr id="152" name="Rounded Rectangle 151"/>
            <p:cNvSpPr/>
            <p:nvPr/>
          </p:nvSpPr>
          <p:spPr>
            <a:xfrm>
              <a:off x="1528175" y="5531284"/>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SENT ITEMS</a:t>
              </a:r>
            </a:p>
          </p:txBody>
        </p:sp>
        <p:sp>
          <p:nvSpPr>
            <p:cNvPr id="153" name="Rounded Rectangle 152"/>
            <p:cNvSpPr/>
            <p:nvPr/>
          </p:nvSpPr>
          <p:spPr>
            <a:xfrm>
              <a:off x="1528175" y="5993704"/>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OTHERS</a:t>
              </a:r>
            </a:p>
          </p:txBody>
        </p:sp>
        <p:pic>
          <p:nvPicPr>
            <p:cNvPr id="154" name="Picture 153" descr="Windows_Contacts_Icon.png"/>
            <p:cNvPicPr>
              <a:picLocks noChangeAspect="1"/>
            </p:cNvPicPr>
            <p:nvPr/>
          </p:nvPicPr>
          <p:blipFill>
            <a:blip r:embed="rId2"/>
            <a:stretch>
              <a:fillRect/>
            </a:stretch>
          </p:blipFill>
          <p:spPr>
            <a:xfrm>
              <a:off x="700806" y="3163374"/>
              <a:ext cx="613776" cy="479512"/>
            </a:xfrm>
            <a:prstGeom prst="rect">
              <a:avLst/>
            </a:prstGeom>
            <a:noFill/>
            <a:ln>
              <a:noFill/>
            </a:ln>
          </p:spPr>
        </p:pic>
        <p:pic>
          <p:nvPicPr>
            <p:cNvPr id="155" name="Picture 154" descr="Calendar.png"/>
            <p:cNvPicPr>
              <a:picLocks noChangeAspect="1"/>
            </p:cNvPicPr>
            <p:nvPr/>
          </p:nvPicPr>
          <p:blipFill>
            <a:blip r:embed="rId3"/>
            <a:stretch>
              <a:fillRect/>
            </a:stretch>
          </p:blipFill>
          <p:spPr>
            <a:xfrm>
              <a:off x="823300" y="3677947"/>
              <a:ext cx="368788" cy="347453"/>
            </a:xfrm>
            <a:prstGeom prst="rect">
              <a:avLst/>
            </a:prstGeom>
          </p:spPr>
        </p:pic>
        <p:pic>
          <p:nvPicPr>
            <p:cNvPr id="156" name="Picture 155" descr="Tasks.png"/>
            <p:cNvPicPr>
              <a:picLocks noChangeAspect="1"/>
            </p:cNvPicPr>
            <p:nvPr/>
          </p:nvPicPr>
          <p:blipFill>
            <a:blip r:embed="rId4"/>
            <a:stretch>
              <a:fillRect/>
            </a:stretch>
          </p:blipFill>
          <p:spPr>
            <a:xfrm>
              <a:off x="850772" y="4123091"/>
              <a:ext cx="313845" cy="404694"/>
            </a:xfrm>
            <a:prstGeom prst="rect">
              <a:avLst/>
            </a:prstGeom>
          </p:spPr>
        </p:pic>
        <p:pic>
          <p:nvPicPr>
            <p:cNvPr id="157" name="Picture 156" descr="Notes.png"/>
            <p:cNvPicPr>
              <a:picLocks noChangeAspect="1"/>
            </p:cNvPicPr>
            <p:nvPr/>
          </p:nvPicPr>
          <p:blipFill>
            <a:blip r:embed="rId5"/>
            <a:stretch>
              <a:fillRect/>
            </a:stretch>
          </p:blipFill>
          <p:spPr>
            <a:xfrm>
              <a:off x="849332" y="4587898"/>
              <a:ext cx="316725" cy="408408"/>
            </a:xfrm>
            <a:prstGeom prst="rect">
              <a:avLst/>
            </a:prstGeom>
          </p:spPr>
        </p:pic>
        <p:pic>
          <p:nvPicPr>
            <p:cNvPr id="67" name="Picture 66" descr="email.png"/>
            <p:cNvPicPr>
              <a:picLocks noChangeAspect="1"/>
            </p:cNvPicPr>
            <p:nvPr/>
          </p:nvPicPr>
          <p:blipFill>
            <a:blip r:embed="rId6"/>
            <a:stretch>
              <a:fillRect/>
            </a:stretch>
          </p:blipFill>
          <p:spPr>
            <a:xfrm>
              <a:off x="774842" y="5106523"/>
              <a:ext cx="465704" cy="335308"/>
            </a:xfrm>
            <a:prstGeom prst="rect">
              <a:avLst/>
            </a:prstGeom>
            <a:effectLst>
              <a:outerShdw blurRad="50800" dist="38100" dir="2700000" algn="tl" rotWithShape="0">
                <a:prstClr val="black">
                  <a:alpha val="23000"/>
                </a:prstClr>
              </a:outerShdw>
            </a:effectLst>
          </p:spPr>
        </p:pic>
        <p:sp>
          <p:nvSpPr>
            <p:cNvPr id="68" name="Oval 67"/>
            <p:cNvSpPr/>
            <p:nvPr/>
          </p:nvSpPr>
          <p:spPr bwMode="auto">
            <a:xfrm>
              <a:off x="1082850" y="5098093"/>
              <a:ext cx="225468" cy="225468"/>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chemeClr val="tx1">
                      <a:alpha val="99000"/>
                    </a:schemeClr>
                  </a:solidFill>
                </a:rPr>
                <a:t>2</a:t>
              </a:r>
            </a:p>
          </p:txBody>
        </p:sp>
        <p:pic>
          <p:nvPicPr>
            <p:cNvPr id="69" name="Picture 68" descr="email.png"/>
            <p:cNvPicPr>
              <a:picLocks noChangeAspect="1"/>
            </p:cNvPicPr>
            <p:nvPr/>
          </p:nvPicPr>
          <p:blipFill>
            <a:blip r:embed="rId6"/>
            <a:stretch>
              <a:fillRect/>
            </a:stretch>
          </p:blipFill>
          <p:spPr>
            <a:xfrm>
              <a:off x="774842" y="5552049"/>
              <a:ext cx="465704" cy="335308"/>
            </a:xfrm>
            <a:prstGeom prst="rect">
              <a:avLst/>
            </a:prstGeom>
            <a:effectLst>
              <a:outerShdw blurRad="50800" dist="38100" dir="2700000" algn="tl" rotWithShape="0">
                <a:prstClr val="black">
                  <a:alpha val="23000"/>
                </a:prstClr>
              </a:outerShdw>
            </a:effectLst>
          </p:spPr>
        </p:pic>
        <p:sp>
          <p:nvSpPr>
            <p:cNvPr id="70" name="Right Arrow 69"/>
            <p:cNvSpPr/>
            <p:nvPr/>
          </p:nvSpPr>
          <p:spPr bwMode="auto">
            <a:xfrm>
              <a:off x="1041384" y="5611659"/>
              <a:ext cx="383557" cy="21746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233" name="Group 232"/>
          <p:cNvGrpSpPr/>
          <p:nvPr/>
        </p:nvGrpSpPr>
        <p:grpSpPr>
          <a:xfrm>
            <a:off x="2943462" y="3283907"/>
            <a:ext cx="1667414" cy="3021823"/>
            <a:chOff x="3093774" y="3434219"/>
            <a:chExt cx="1667414" cy="3021823"/>
          </a:xfrm>
        </p:grpSpPr>
        <p:pic>
          <p:nvPicPr>
            <p:cNvPr id="221" name="Picture 220" descr="email.png"/>
            <p:cNvPicPr>
              <a:picLocks noChangeAspect="1"/>
            </p:cNvPicPr>
            <p:nvPr/>
          </p:nvPicPr>
          <p:blipFill>
            <a:blip r:embed="rId6"/>
            <a:stretch>
              <a:fillRect/>
            </a:stretch>
          </p:blipFill>
          <p:spPr>
            <a:xfrm>
              <a:off x="4409007" y="3434219"/>
              <a:ext cx="352181" cy="253571"/>
            </a:xfrm>
            <a:prstGeom prst="rect">
              <a:avLst/>
            </a:prstGeom>
            <a:effectLst>
              <a:outerShdw blurRad="50800" dist="38100" dir="2700000" algn="tl" rotWithShape="0">
                <a:prstClr val="black">
                  <a:alpha val="23000"/>
                </a:prstClr>
              </a:outerShdw>
            </a:effectLst>
          </p:spPr>
        </p:pic>
        <p:pic>
          <p:nvPicPr>
            <p:cNvPr id="222" name="Picture 221" descr="email.png"/>
            <p:cNvPicPr>
              <a:picLocks noChangeAspect="1"/>
            </p:cNvPicPr>
            <p:nvPr/>
          </p:nvPicPr>
          <p:blipFill>
            <a:blip r:embed="rId6"/>
            <a:stretch>
              <a:fillRect/>
            </a:stretch>
          </p:blipFill>
          <p:spPr>
            <a:xfrm>
              <a:off x="3970596" y="3434219"/>
              <a:ext cx="352181" cy="253571"/>
            </a:xfrm>
            <a:prstGeom prst="rect">
              <a:avLst/>
            </a:prstGeom>
            <a:effectLst>
              <a:outerShdw blurRad="50800" dist="38100" dir="2700000" algn="tl" rotWithShape="0">
                <a:prstClr val="black">
                  <a:alpha val="23000"/>
                </a:prstClr>
              </a:outerShdw>
            </a:effectLst>
          </p:spPr>
        </p:pic>
        <p:pic>
          <p:nvPicPr>
            <p:cNvPr id="223" name="Picture 222" descr="email.png"/>
            <p:cNvPicPr>
              <a:picLocks noChangeAspect="1"/>
            </p:cNvPicPr>
            <p:nvPr/>
          </p:nvPicPr>
          <p:blipFill>
            <a:blip r:embed="rId6"/>
            <a:stretch>
              <a:fillRect/>
            </a:stretch>
          </p:blipFill>
          <p:spPr>
            <a:xfrm>
              <a:off x="4409007" y="3895594"/>
              <a:ext cx="352181" cy="253571"/>
            </a:xfrm>
            <a:prstGeom prst="rect">
              <a:avLst/>
            </a:prstGeom>
            <a:effectLst>
              <a:outerShdw blurRad="50800" dist="38100" dir="2700000" algn="tl" rotWithShape="0">
                <a:prstClr val="black">
                  <a:alpha val="23000"/>
                </a:prstClr>
              </a:outerShdw>
            </a:effectLst>
          </p:spPr>
        </p:pic>
        <p:pic>
          <p:nvPicPr>
            <p:cNvPr id="224" name="Picture 223" descr="email.png"/>
            <p:cNvPicPr>
              <a:picLocks noChangeAspect="1"/>
            </p:cNvPicPr>
            <p:nvPr/>
          </p:nvPicPr>
          <p:blipFill>
            <a:blip r:embed="rId6"/>
            <a:stretch>
              <a:fillRect/>
            </a:stretch>
          </p:blipFill>
          <p:spPr>
            <a:xfrm>
              <a:off x="3970596" y="3895594"/>
              <a:ext cx="352181" cy="253571"/>
            </a:xfrm>
            <a:prstGeom prst="rect">
              <a:avLst/>
            </a:prstGeom>
            <a:effectLst>
              <a:outerShdw blurRad="50800" dist="38100" dir="2700000" algn="tl" rotWithShape="0">
                <a:prstClr val="black">
                  <a:alpha val="23000"/>
                </a:prstClr>
              </a:outerShdw>
            </a:effectLst>
          </p:spPr>
        </p:pic>
        <p:pic>
          <p:nvPicPr>
            <p:cNvPr id="225" name="Picture 224" descr="email.png"/>
            <p:cNvPicPr>
              <a:picLocks noChangeAspect="1"/>
            </p:cNvPicPr>
            <p:nvPr/>
          </p:nvPicPr>
          <p:blipFill>
            <a:blip r:embed="rId6"/>
            <a:stretch>
              <a:fillRect/>
            </a:stretch>
          </p:blipFill>
          <p:spPr>
            <a:xfrm>
              <a:off x="4409007" y="4356969"/>
              <a:ext cx="352181" cy="253571"/>
            </a:xfrm>
            <a:prstGeom prst="rect">
              <a:avLst/>
            </a:prstGeom>
            <a:effectLst>
              <a:outerShdw blurRad="50800" dist="38100" dir="2700000" algn="tl" rotWithShape="0">
                <a:prstClr val="black">
                  <a:alpha val="23000"/>
                </a:prstClr>
              </a:outerShdw>
            </a:effectLst>
          </p:spPr>
        </p:pic>
        <p:pic>
          <p:nvPicPr>
            <p:cNvPr id="226" name="Picture 225" descr="email.png"/>
            <p:cNvPicPr>
              <a:picLocks noChangeAspect="1"/>
            </p:cNvPicPr>
            <p:nvPr/>
          </p:nvPicPr>
          <p:blipFill>
            <a:blip r:embed="rId6"/>
            <a:stretch>
              <a:fillRect/>
            </a:stretch>
          </p:blipFill>
          <p:spPr>
            <a:xfrm>
              <a:off x="4409007" y="4818344"/>
              <a:ext cx="352181" cy="253571"/>
            </a:xfrm>
            <a:prstGeom prst="rect">
              <a:avLst/>
            </a:prstGeom>
            <a:effectLst>
              <a:outerShdw blurRad="50800" dist="38100" dir="2700000" algn="tl" rotWithShape="0">
                <a:prstClr val="black">
                  <a:alpha val="23000"/>
                </a:prstClr>
              </a:outerShdw>
            </a:effectLst>
          </p:spPr>
        </p:pic>
        <p:pic>
          <p:nvPicPr>
            <p:cNvPr id="227" name="Picture 226" descr="email.png"/>
            <p:cNvPicPr>
              <a:picLocks noChangeAspect="1"/>
            </p:cNvPicPr>
            <p:nvPr/>
          </p:nvPicPr>
          <p:blipFill>
            <a:blip r:embed="rId6"/>
            <a:stretch>
              <a:fillRect/>
            </a:stretch>
          </p:blipFill>
          <p:spPr>
            <a:xfrm>
              <a:off x="4409007" y="5279719"/>
              <a:ext cx="352181" cy="253571"/>
            </a:xfrm>
            <a:prstGeom prst="rect">
              <a:avLst/>
            </a:prstGeom>
            <a:effectLst>
              <a:outerShdw blurRad="50800" dist="38100" dir="2700000" algn="tl" rotWithShape="0">
                <a:prstClr val="black">
                  <a:alpha val="23000"/>
                </a:prstClr>
              </a:outerShdw>
            </a:effectLst>
          </p:spPr>
        </p:pic>
        <p:pic>
          <p:nvPicPr>
            <p:cNvPr id="228" name="Picture 227" descr="email.png"/>
            <p:cNvPicPr>
              <a:picLocks noChangeAspect="1"/>
            </p:cNvPicPr>
            <p:nvPr/>
          </p:nvPicPr>
          <p:blipFill>
            <a:blip r:embed="rId6"/>
            <a:stretch>
              <a:fillRect/>
            </a:stretch>
          </p:blipFill>
          <p:spPr>
            <a:xfrm>
              <a:off x="3970596" y="5279719"/>
              <a:ext cx="352181" cy="253571"/>
            </a:xfrm>
            <a:prstGeom prst="rect">
              <a:avLst/>
            </a:prstGeom>
            <a:effectLst>
              <a:outerShdw blurRad="50800" dist="38100" dir="2700000" algn="tl" rotWithShape="0">
                <a:prstClr val="black">
                  <a:alpha val="23000"/>
                </a:prstClr>
              </a:outerShdw>
            </a:effectLst>
          </p:spPr>
        </p:pic>
        <p:pic>
          <p:nvPicPr>
            <p:cNvPr id="229" name="Picture 228" descr="email.png"/>
            <p:cNvPicPr>
              <a:picLocks noChangeAspect="1"/>
            </p:cNvPicPr>
            <p:nvPr/>
          </p:nvPicPr>
          <p:blipFill>
            <a:blip r:embed="rId6"/>
            <a:stretch>
              <a:fillRect/>
            </a:stretch>
          </p:blipFill>
          <p:spPr>
            <a:xfrm>
              <a:off x="3532185" y="5279719"/>
              <a:ext cx="352181" cy="253571"/>
            </a:xfrm>
            <a:prstGeom prst="rect">
              <a:avLst/>
            </a:prstGeom>
            <a:effectLst>
              <a:outerShdw blurRad="50800" dist="38100" dir="2700000" algn="tl" rotWithShape="0">
                <a:prstClr val="black">
                  <a:alpha val="23000"/>
                </a:prstClr>
              </a:outerShdw>
            </a:effectLst>
          </p:spPr>
        </p:pic>
        <p:pic>
          <p:nvPicPr>
            <p:cNvPr id="230" name="Picture 229" descr="email.png"/>
            <p:cNvPicPr>
              <a:picLocks noChangeAspect="1"/>
            </p:cNvPicPr>
            <p:nvPr/>
          </p:nvPicPr>
          <p:blipFill>
            <a:blip r:embed="rId6"/>
            <a:stretch>
              <a:fillRect/>
            </a:stretch>
          </p:blipFill>
          <p:spPr>
            <a:xfrm>
              <a:off x="3093774" y="5279719"/>
              <a:ext cx="352181" cy="253571"/>
            </a:xfrm>
            <a:prstGeom prst="rect">
              <a:avLst/>
            </a:prstGeom>
            <a:effectLst>
              <a:outerShdw blurRad="50800" dist="38100" dir="2700000" algn="tl" rotWithShape="0">
                <a:prstClr val="black">
                  <a:alpha val="23000"/>
                </a:prstClr>
              </a:outerShdw>
            </a:effectLst>
          </p:spPr>
        </p:pic>
        <p:pic>
          <p:nvPicPr>
            <p:cNvPr id="231" name="Picture 230" descr="email.png"/>
            <p:cNvPicPr>
              <a:picLocks noChangeAspect="1"/>
            </p:cNvPicPr>
            <p:nvPr/>
          </p:nvPicPr>
          <p:blipFill>
            <a:blip r:embed="rId6"/>
            <a:stretch>
              <a:fillRect/>
            </a:stretch>
          </p:blipFill>
          <p:spPr>
            <a:xfrm>
              <a:off x="4409007" y="5741094"/>
              <a:ext cx="352181" cy="253571"/>
            </a:xfrm>
            <a:prstGeom prst="rect">
              <a:avLst/>
            </a:prstGeom>
            <a:effectLst>
              <a:outerShdw blurRad="50800" dist="38100" dir="2700000" algn="tl" rotWithShape="0">
                <a:prstClr val="black">
                  <a:alpha val="23000"/>
                </a:prstClr>
              </a:outerShdw>
            </a:effectLst>
          </p:spPr>
        </p:pic>
        <p:pic>
          <p:nvPicPr>
            <p:cNvPr id="232" name="Picture 231" descr="email.png"/>
            <p:cNvPicPr>
              <a:picLocks noChangeAspect="1"/>
            </p:cNvPicPr>
            <p:nvPr/>
          </p:nvPicPr>
          <p:blipFill>
            <a:blip r:embed="rId6"/>
            <a:stretch>
              <a:fillRect/>
            </a:stretch>
          </p:blipFill>
          <p:spPr>
            <a:xfrm>
              <a:off x="4409007" y="6202471"/>
              <a:ext cx="352181" cy="253571"/>
            </a:xfrm>
            <a:prstGeom prst="rect">
              <a:avLst/>
            </a:prstGeom>
            <a:effectLst>
              <a:outerShdw blurRad="50800" dist="38100" dir="2700000" algn="tl" rotWithShape="0">
                <a:prstClr val="black">
                  <a:alpha val="23000"/>
                </a:prstClr>
              </a:outerShdw>
            </a:effectLst>
          </p:spPr>
        </p:pic>
      </p:grpSp>
      <p:sp>
        <p:nvSpPr>
          <p:cNvPr id="2" name="Title 1"/>
          <p:cNvSpPr>
            <a:spLocks noGrp="1"/>
          </p:cNvSpPr>
          <p:nvPr>
            <p:ph type="title"/>
          </p:nvPr>
        </p:nvSpPr>
        <p:spPr>
          <a:xfrm>
            <a:off x="519112" y="228600"/>
            <a:ext cx="11149013" cy="1717393"/>
          </a:xfrm>
        </p:spPr>
        <p:txBody>
          <a:bodyPr/>
          <a:lstStyle/>
          <a:p>
            <a:r>
              <a:rPr lang="en-US" dirty="0" smtClean="0"/>
              <a:t>Mailbox Copy</a:t>
            </a:r>
            <a:br>
              <a:rPr lang="en-US" dirty="0" smtClean="0"/>
            </a:br>
            <a:r>
              <a:rPr lang="en-US" sz="3600" dirty="0" smtClean="0">
                <a:solidFill>
                  <a:schemeClr val="accent1">
                    <a:alpha val="99000"/>
                  </a:schemeClr>
                </a:solidFill>
              </a:rPr>
              <a:t>Initial Sync</a:t>
            </a:r>
            <a:r>
              <a:rPr lang="en-US" dirty="0" smtClean="0"/>
              <a:t/>
            </a:r>
            <a:br>
              <a:rPr lang="en-US" dirty="0" smtClean="0"/>
            </a:br>
            <a:endParaRPr lang="en-US" dirty="0"/>
          </a:p>
        </p:txBody>
      </p:sp>
      <p:sp>
        <p:nvSpPr>
          <p:cNvPr id="123" name="Text Placeholder 2"/>
          <p:cNvSpPr txBox="1">
            <a:spLocks/>
          </p:cNvSpPr>
          <p:nvPr/>
        </p:nvSpPr>
        <p:spPr>
          <a:xfrm>
            <a:off x="490894" y="1447800"/>
            <a:ext cx="10125915" cy="1536168"/>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Mirror Folder Structure first</a:t>
            </a:r>
          </a:p>
          <a:p>
            <a:pPr>
              <a:lnSpc>
                <a:spcPct val="100000"/>
              </a:lnSpc>
            </a:pPr>
            <a:r>
              <a:rPr lang="en-US" sz="2400" dirty="0" smtClean="0"/>
              <a:t>In each of the folders, we copy latest first </a:t>
            </a:r>
          </a:p>
          <a:p>
            <a:pPr>
              <a:lnSpc>
                <a:spcPct val="100000"/>
              </a:lnSpc>
            </a:pPr>
            <a:endParaRPr lang="en-US" sz="2400" dirty="0" smtClean="0"/>
          </a:p>
        </p:txBody>
      </p:sp>
      <p:sp>
        <p:nvSpPr>
          <p:cNvPr id="126" name="Rounded Rectangle 125"/>
          <p:cNvSpPr/>
          <p:nvPr/>
        </p:nvSpPr>
        <p:spPr bwMode="auto">
          <a:xfrm>
            <a:off x="490894" y="2430049"/>
            <a:ext cx="4480560" cy="475989"/>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Source Mailbox</a:t>
            </a:r>
          </a:p>
        </p:txBody>
      </p:sp>
      <p:sp>
        <p:nvSpPr>
          <p:cNvPr id="194" name="Rounded Rectangle 193"/>
          <p:cNvSpPr/>
          <p:nvPr/>
        </p:nvSpPr>
        <p:spPr bwMode="auto">
          <a:xfrm>
            <a:off x="7217370" y="2430049"/>
            <a:ext cx="4480560" cy="475989"/>
          </a:xfrm>
          <a:prstGeom prst="roundRect">
            <a:avLst>
              <a:gd name="adj" fmla="val 0"/>
            </a:avLst>
          </a:prstGeom>
          <a:gradFill>
            <a:gsLst>
              <a:gs pos="0">
                <a:srgbClr val="009900"/>
              </a:gs>
              <a:gs pos="80000">
                <a:srgbClr val="00C459"/>
              </a:gs>
              <a:gs pos="100000">
                <a:srgbClr val="92D050"/>
              </a:gs>
            </a:gsLst>
          </a:gradFill>
          <a:ln>
            <a:solidFill>
              <a:srgbClr val="00C45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Target Mailbox</a:t>
            </a:r>
          </a:p>
        </p:txBody>
      </p:sp>
      <p:pic>
        <p:nvPicPr>
          <p:cNvPr id="206" name="Picture 205" descr="email.png"/>
          <p:cNvPicPr>
            <a:picLocks noChangeAspect="1"/>
          </p:cNvPicPr>
          <p:nvPr/>
        </p:nvPicPr>
        <p:blipFill>
          <a:blip r:embed="rId6"/>
          <a:stretch>
            <a:fillRect/>
          </a:stretch>
        </p:blipFill>
        <p:spPr>
          <a:xfrm>
            <a:off x="10983083" y="3281819"/>
            <a:ext cx="352181" cy="253571"/>
          </a:xfrm>
          <a:prstGeom prst="rect">
            <a:avLst/>
          </a:prstGeom>
          <a:effectLst>
            <a:outerShdw blurRad="50800" dist="38100" dir="2700000" algn="tl" rotWithShape="0">
              <a:prstClr val="black">
                <a:alpha val="23000"/>
              </a:prstClr>
            </a:outerShdw>
          </a:effectLst>
        </p:spPr>
      </p:pic>
      <p:pic>
        <p:nvPicPr>
          <p:cNvPr id="207" name="Picture 206" descr="email.png"/>
          <p:cNvPicPr>
            <a:picLocks noChangeAspect="1"/>
          </p:cNvPicPr>
          <p:nvPr/>
        </p:nvPicPr>
        <p:blipFill>
          <a:blip r:embed="rId6"/>
          <a:stretch>
            <a:fillRect/>
          </a:stretch>
        </p:blipFill>
        <p:spPr>
          <a:xfrm>
            <a:off x="10544672" y="3281819"/>
            <a:ext cx="352181" cy="253571"/>
          </a:xfrm>
          <a:prstGeom prst="rect">
            <a:avLst/>
          </a:prstGeom>
          <a:effectLst>
            <a:outerShdw blurRad="50800" dist="38100" dir="2700000" algn="tl" rotWithShape="0">
              <a:prstClr val="black">
                <a:alpha val="23000"/>
              </a:prstClr>
            </a:outerShdw>
          </a:effectLst>
        </p:spPr>
      </p:pic>
      <p:pic>
        <p:nvPicPr>
          <p:cNvPr id="208" name="Picture 207" descr="email.png"/>
          <p:cNvPicPr>
            <a:picLocks noChangeAspect="1"/>
          </p:cNvPicPr>
          <p:nvPr/>
        </p:nvPicPr>
        <p:blipFill>
          <a:blip r:embed="rId6"/>
          <a:stretch>
            <a:fillRect/>
          </a:stretch>
        </p:blipFill>
        <p:spPr>
          <a:xfrm>
            <a:off x="10983083" y="3743194"/>
            <a:ext cx="352181" cy="253571"/>
          </a:xfrm>
          <a:prstGeom prst="rect">
            <a:avLst/>
          </a:prstGeom>
          <a:effectLst>
            <a:outerShdw blurRad="50800" dist="38100" dir="2700000" algn="tl" rotWithShape="0">
              <a:prstClr val="black">
                <a:alpha val="23000"/>
              </a:prstClr>
            </a:outerShdw>
          </a:effectLst>
        </p:spPr>
      </p:pic>
      <p:pic>
        <p:nvPicPr>
          <p:cNvPr id="209" name="Picture 208" descr="email.png"/>
          <p:cNvPicPr>
            <a:picLocks noChangeAspect="1"/>
          </p:cNvPicPr>
          <p:nvPr/>
        </p:nvPicPr>
        <p:blipFill>
          <a:blip r:embed="rId6"/>
          <a:stretch>
            <a:fillRect/>
          </a:stretch>
        </p:blipFill>
        <p:spPr>
          <a:xfrm>
            <a:off x="10544672" y="3743194"/>
            <a:ext cx="352181" cy="253571"/>
          </a:xfrm>
          <a:prstGeom prst="rect">
            <a:avLst/>
          </a:prstGeom>
          <a:effectLst>
            <a:outerShdw blurRad="50800" dist="38100" dir="2700000" algn="tl" rotWithShape="0">
              <a:prstClr val="black">
                <a:alpha val="23000"/>
              </a:prstClr>
            </a:outerShdw>
          </a:effectLst>
        </p:spPr>
      </p:pic>
      <p:pic>
        <p:nvPicPr>
          <p:cNvPr id="210" name="Picture 209" descr="email.png"/>
          <p:cNvPicPr>
            <a:picLocks noChangeAspect="1"/>
          </p:cNvPicPr>
          <p:nvPr/>
        </p:nvPicPr>
        <p:blipFill>
          <a:blip r:embed="rId6"/>
          <a:stretch>
            <a:fillRect/>
          </a:stretch>
        </p:blipFill>
        <p:spPr>
          <a:xfrm>
            <a:off x="10983083" y="4204569"/>
            <a:ext cx="352181" cy="253571"/>
          </a:xfrm>
          <a:prstGeom prst="rect">
            <a:avLst/>
          </a:prstGeom>
          <a:effectLst>
            <a:outerShdw blurRad="50800" dist="38100" dir="2700000" algn="tl" rotWithShape="0">
              <a:prstClr val="black">
                <a:alpha val="23000"/>
              </a:prstClr>
            </a:outerShdw>
          </a:effectLst>
        </p:spPr>
      </p:pic>
      <p:pic>
        <p:nvPicPr>
          <p:cNvPr id="211" name="Picture 210" descr="email.png"/>
          <p:cNvPicPr>
            <a:picLocks noChangeAspect="1"/>
          </p:cNvPicPr>
          <p:nvPr/>
        </p:nvPicPr>
        <p:blipFill>
          <a:blip r:embed="rId6"/>
          <a:stretch>
            <a:fillRect/>
          </a:stretch>
        </p:blipFill>
        <p:spPr>
          <a:xfrm>
            <a:off x="10983083" y="4665944"/>
            <a:ext cx="352181" cy="253571"/>
          </a:xfrm>
          <a:prstGeom prst="rect">
            <a:avLst/>
          </a:prstGeom>
          <a:effectLst>
            <a:outerShdw blurRad="50800" dist="38100" dir="2700000" algn="tl" rotWithShape="0">
              <a:prstClr val="black">
                <a:alpha val="23000"/>
              </a:prstClr>
            </a:outerShdw>
          </a:effectLst>
        </p:spPr>
      </p:pic>
      <p:pic>
        <p:nvPicPr>
          <p:cNvPr id="212" name="Picture 211" descr="email.png"/>
          <p:cNvPicPr>
            <a:picLocks noChangeAspect="1"/>
          </p:cNvPicPr>
          <p:nvPr/>
        </p:nvPicPr>
        <p:blipFill>
          <a:blip r:embed="rId6"/>
          <a:stretch>
            <a:fillRect/>
          </a:stretch>
        </p:blipFill>
        <p:spPr>
          <a:xfrm>
            <a:off x="10983083" y="5127319"/>
            <a:ext cx="352181" cy="253571"/>
          </a:xfrm>
          <a:prstGeom prst="rect">
            <a:avLst/>
          </a:prstGeom>
          <a:effectLst>
            <a:outerShdw blurRad="50800" dist="38100" dir="2700000" algn="tl" rotWithShape="0">
              <a:prstClr val="black">
                <a:alpha val="23000"/>
              </a:prstClr>
            </a:outerShdw>
          </a:effectLst>
        </p:spPr>
      </p:pic>
      <p:pic>
        <p:nvPicPr>
          <p:cNvPr id="213" name="Picture 212" descr="email.png"/>
          <p:cNvPicPr>
            <a:picLocks noChangeAspect="1"/>
          </p:cNvPicPr>
          <p:nvPr/>
        </p:nvPicPr>
        <p:blipFill>
          <a:blip r:embed="rId6"/>
          <a:stretch>
            <a:fillRect/>
          </a:stretch>
        </p:blipFill>
        <p:spPr>
          <a:xfrm>
            <a:off x="10544672" y="5127319"/>
            <a:ext cx="352181" cy="253571"/>
          </a:xfrm>
          <a:prstGeom prst="rect">
            <a:avLst/>
          </a:prstGeom>
          <a:effectLst>
            <a:outerShdw blurRad="50800" dist="38100" dir="2700000" algn="tl" rotWithShape="0">
              <a:prstClr val="black">
                <a:alpha val="23000"/>
              </a:prstClr>
            </a:outerShdw>
          </a:effectLst>
        </p:spPr>
      </p:pic>
      <p:pic>
        <p:nvPicPr>
          <p:cNvPr id="214" name="Picture 213" descr="email.png"/>
          <p:cNvPicPr>
            <a:picLocks noChangeAspect="1"/>
          </p:cNvPicPr>
          <p:nvPr/>
        </p:nvPicPr>
        <p:blipFill>
          <a:blip r:embed="rId6"/>
          <a:stretch>
            <a:fillRect/>
          </a:stretch>
        </p:blipFill>
        <p:spPr>
          <a:xfrm>
            <a:off x="10106261" y="5127319"/>
            <a:ext cx="352181" cy="253571"/>
          </a:xfrm>
          <a:prstGeom prst="rect">
            <a:avLst/>
          </a:prstGeom>
          <a:effectLst>
            <a:outerShdw blurRad="50800" dist="38100" dir="2700000" algn="tl" rotWithShape="0">
              <a:prstClr val="black">
                <a:alpha val="23000"/>
              </a:prstClr>
            </a:outerShdw>
          </a:effectLst>
        </p:spPr>
      </p:pic>
      <p:pic>
        <p:nvPicPr>
          <p:cNvPr id="215" name="Picture 214" descr="email.png"/>
          <p:cNvPicPr>
            <a:picLocks noChangeAspect="1"/>
          </p:cNvPicPr>
          <p:nvPr/>
        </p:nvPicPr>
        <p:blipFill>
          <a:blip r:embed="rId6"/>
          <a:stretch>
            <a:fillRect/>
          </a:stretch>
        </p:blipFill>
        <p:spPr>
          <a:xfrm>
            <a:off x="9667850" y="5127319"/>
            <a:ext cx="352181" cy="253571"/>
          </a:xfrm>
          <a:prstGeom prst="rect">
            <a:avLst/>
          </a:prstGeom>
          <a:effectLst>
            <a:outerShdw blurRad="50800" dist="38100" dir="2700000" algn="tl" rotWithShape="0">
              <a:prstClr val="black">
                <a:alpha val="23000"/>
              </a:prstClr>
            </a:outerShdw>
          </a:effectLst>
        </p:spPr>
      </p:pic>
      <p:pic>
        <p:nvPicPr>
          <p:cNvPr id="216" name="Picture 215" descr="email.png"/>
          <p:cNvPicPr>
            <a:picLocks noChangeAspect="1"/>
          </p:cNvPicPr>
          <p:nvPr/>
        </p:nvPicPr>
        <p:blipFill>
          <a:blip r:embed="rId6"/>
          <a:stretch>
            <a:fillRect/>
          </a:stretch>
        </p:blipFill>
        <p:spPr>
          <a:xfrm>
            <a:off x="10983083" y="5588694"/>
            <a:ext cx="352181" cy="253571"/>
          </a:xfrm>
          <a:prstGeom prst="rect">
            <a:avLst/>
          </a:prstGeom>
          <a:effectLst>
            <a:outerShdw blurRad="50800" dist="38100" dir="2700000" algn="tl" rotWithShape="0">
              <a:prstClr val="black">
                <a:alpha val="23000"/>
              </a:prstClr>
            </a:outerShdw>
          </a:effectLst>
        </p:spPr>
      </p:pic>
      <p:pic>
        <p:nvPicPr>
          <p:cNvPr id="217" name="Picture 216" descr="email.png"/>
          <p:cNvPicPr>
            <a:picLocks noChangeAspect="1"/>
          </p:cNvPicPr>
          <p:nvPr/>
        </p:nvPicPr>
        <p:blipFill>
          <a:blip r:embed="rId6"/>
          <a:stretch>
            <a:fillRect/>
          </a:stretch>
        </p:blipFill>
        <p:spPr>
          <a:xfrm>
            <a:off x="10983083" y="6050071"/>
            <a:ext cx="352181" cy="253571"/>
          </a:xfrm>
          <a:prstGeom prst="rect">
            <a:avLst/>
          </a:prstGeom>
          <a:effectLst>
            <a:outerShdw blurRad="50800" dist="38100" dir="2700000" algn="tl" rotWithShape="0">
              <a:prstClr val="black">
                <a:alpha val="23000"/>
              </a:prstClr>
            </a:outerShdw>
          </a:effectLst>
        </p:spPr>
      </p:pic>
      <p:pic>
        <p:nvPicPr>
          <p:cNvPr id="158" name="Picture 157" descr="email.png"/>
          <p:cNvPicPr>
            <a:picLocks noChangeAspect="1"/>
          </p:cNvPicPr>
          <p:nvPr/>
        </p:nvPicPr>
        <p:blipFill>
          <a:blip r:embed="rId6"/>
          <a:stretch>
            <a:fillRect/>
          </a:stretch>
        </p:blipFill>
        <p:spPr>
          <a:xfrm>
            <a:off x="4256607" y="3281819"/>
            <a:ext cx="352181" cy="253571"/>
          </a:xfrm>
          <a:prstGeom prst="rect">
            <a:avLst/>
          </a:prstGeom>
          <a:effectLst>
            <a:outerShdw blurRad="50800" dist="38100" dir="2700000" algn="tl" rotWithShape="0">
              <a:prstClr val="black">
                <a:alpha val="23000"/>
              </a:prstClr>
            </a:outerShdw>
          </a:effectLst>
        </p:spPr>
      </p:pic>
      <p:pic>
        <p:nvPicPr>
          <p:cNvPr id="159" name="Picture 158" descr="email.png"/>
          <p:cNvPicPr>
            <a:picLocks noChangeAspect="1"/>
          </p:cNvPicPr>
          <p:nvPr/>
        </p:nvPicPr>
        <p:blipFill>
          <a:blip r:embed="rId6"/>
          <a:stretch>
            <a:fillRect/>
          </a:stretch>
        </p:blipFill>
        <p:spPr>
          <a:xfrm>
            <a:off x="3818196" y="3281819"/>
            <a:ext cx="352181" cy="253571"/>
          </a:xfrm>
          <a:prstGeom prst="rect">
            <a:avLst/>
          </a:prstGeom>
          <a:effectLst>
            <a:outerShdw blurRad="50800" dist="38100" dir="2700000" algn="tl" rotWithShape="0">
              <a:prstClr val="black">
                <a:alpha val="23000"/>
              </a:prstClr>
            </a:outerShdw>
          </a:effectLst>
        </p:spPr>
      </p:pic>
      <p:pic>
        <p:nvPicPr>
          <p:cNvPr id="162" name="Picture 161" descr="email.png"/>
          <p:cNvPicPr>
            <a:picLocks noChangeAspect="1"/>
          </p:cNvPicPr>
          <p:nvPr/>
        </p:nvPicPr>
        <p:blipFill>
          <a:blip r:embed="rId6"/>
          <a:stretch>
            <a:fillRect/>
          </a:stretch>
        </p:blipFill>
        <p:spPr>
          <a:xfrm>
            <a:off x="4256607" y="3743194"/>
            <a:ext cx="352181" cy="253571"/>
          </a:xfrm>
          <a:prstGeom prst="rect">
            <a:avLst/>
          </a:prstGeom>
          <a:effectLst>
            <a:outerShdw blurRad="50800" dist="38100" dir="2700000" algn="tl" rotWithShape="0">
              <a:prstClr val="black">
                <a:alpha val="23000"/>
              </a:prstClr>
            </a:outerShdw>
          </a:effectLst>
        </p:spPr>
      </p:pic>
      <p:pic>
        <p:nvPicPr>
          <p:cNvPr id="163" name="Picture 162" descr="email.png"/>
          <p:cNvPicPr>
            <a:picLocks noChangeAspect="1"/>
          </p:cNvPicPr>
          <p:nvPr/>
        </p:nvPicPr>
        <p:blipFill>
          <a:blip r:embed="rId6"/>
          <a:stretch>
            <a:fillRect/>
          </a:stretch>
        </p:blipFill>
        <p:spPr>
          <a:xfrm>
            <a:off x="3818196" y="3743194"/>
            <a:ext cx="352181" cy="253571"/>
          </a:xfrm>
          <a:prstGeom prst="rect">
            <a:avLst/>
          </a:prstGeom>
          <a:effectLst>
            <a:outerShdw blurRad="50800" dist="38100" dir="2700000" algn="tl" rotWithShape="0">
              <a:prstClr val="black">
                <a:alpha val="23000"/>
              </a:prstClr>
            </a:outerShdw>
          </a:effectLst>
        </p:spPr>
      </p:pic>
      <p:pic>
        <p:nvPicPr>
          <p:cNvPr id="166" name="Picture 165" descr="email.png"/>
          <p:cNvPicPr>
            <a:picLocks noChangeAspect="1"/>
          </p:cNvPicPr>
          <p:nvPr/>
        </p:nvPicPr>
        <p:blipFill>
          <a:blip r:embed="rId6"/>
          <a:stretch>
            <a:fillRect/>
          </a:stretch>
        </p:blipFill>
        <p:spPr>
          <a:xfrm>
            <a:off x="4256607" y="4204569"/>
            <a:ext cx="352181" cy="253571"/>
          </a:xfrm>
          <a:prstGeom prst="rect">
            <a:avLst/>
          </a:prstGeom>
          <a:effectLst>
            <a:outerShdw blurRad="50800" dist="38100" dir="2700000" algn="tl" rotWithShape="0">
              <a:prstClr val="black">
                <a:alpha val="23000"/>
              </a:prstClr>
            </a:outerShdw>
          </a:effectLst>
        </p:spPr>
      </p:pic>
      <p:pic>
        <p:nvPicPr>
          <p:cNvPr id="170" name="Picture 169" descr="email.png"/>
          <p:cNvPicPr>
            <a:picLocks noChangeAspect="1"/>
          </p:cNvPicPr>
          <p:nvPr/>
        </p:nvPicPr>
        <p:blipFill>
          <a:blip r:embed="rId6"/>
          <a:stretch>
            <a:fillRect/>
          </a:stretch>
        </p:blipFill>
        <p:spPr>
          <a:xfrm>
            <a:off x="4256607" y="4665944"/>
            <a:ext cx="352181" cy="253571"/>
          </a:xfrm>
          <a:prstGeom prst="rect">
            <a:avLst/>
          </a:prstGeom>
          <a:effectLst>
            <a:outerShdw blurRad="50800" dist="38100" dir="2700000" algn="tl" rotWithShape="0">
              <a:prstClr val="black">
                <a:alpha val="23000"/>
              </a:prstClr>
            </a:outerShdw>
          </a:effectLst>
        </p:spPr>
      </p:pic>
      <p:pic>
        <p:nvPicPr>
          <p:cNvPr id="179" name="Picture 178" descr="email.png"/>
          <p:cNvPicPr>
            <a:picLocks noChangeAspect="1"/>
          </p:cNvPicPr>
          <p:nvPr/>
        </p:nvPicPr>
        <p:blipFill>
          <a:blip r:embed="rId6"/>
          <a:stretch>
            <a:fillRect/>
          </a:stretch>
        </p:blipFill>
        <p:spPr>
          <a:xfrm>
            <a:off x="4256607" y="5127319"/>
            <a:ext cx="352181" cy="253571"/>
          </a:xfrm>
          <a:prstGeom prst="rect">
            <a:avLst/>
          </a:prstGeom>
          <a:effectLst>
            <a:outerShdw blurRad="50800" dist="38100" dir="2700000" algn="tl" rotWithShape="0">
              <a:prstClr val="black">
                <a:alpha val="23000"/>
              </a:prstClr>
            </a:outerShdw>
          </a:effectLst>
        </p:spPr>
      </p:pic>
      <p:pic>
        <p:nvPicPr>
          <p:cNvPr id="180" name="Picture 179" descr="email.png"/>
          <p:cNvPicPr>
            <a:picLocks noChangeAspect="1"/>
          </p:cNvPicPr>
          <p:nvPr/>
        </p:nvPicPr>
        <p:blipFill>
          <a:blip r:embed="rId6"/>
          <a:stretch>
            <a:fillRect/>
          </a:stretch>
        </p:blipFill>
        <p:spPr>
          <a:xfrm>
            <a:off x="3818196" y="5127319"/>
            <a:ext cx="352181" cy="253571"/>
          </a:xfrm>
          <a:prstGeom prst="rect">
            <a:avLst/>
          </a:prstGeom>
          <a:effectLst>
            <a:outerShdw blurRad="50800" dist="38100" dir="2700000" algn="tl" rotWithShape="0">
              <a:prstClr val="black">
                <a:alpha val="23000"/>
              </a:prstClr>
            </a:outerShdw>
          </a:effectLst>
        </p:spPr>
      </p:pic>
      <p:pic>
        <p:nvPicPr>
          <p:cNvPr id="181" name="Picture 180" descr="email.png"/>
          <p:cNvPicPr>
            <a:picLocks noChangeAspect="1"/>
          </p:cNvPicPr>
          <p:nvPr/>
        </p:nvPicPr>
        <p:blipFill>
          <a:blip r:embed="rId6"/>
          <a:stretch>
            <a:fillRect/>
          </a:stretch>
        </p:blipFill>
        <p:spPr>
          <a:xfrm>
            <a:off x="3379785" y="5127319"/>
            <a:ext cx="352181" cy="253571"/>
          </a:xfrm>
          <a:prstGeom prst="rect">
            <a:avLst/>
          </a:prstGeom>
          <a:effectLst>
            <a:outerShdw blurRad="50800" dist="38100" dir="2700000" algn="tl" rotWithShape="0">
              <a:prstClr val="black">
                <a:alpha val="23000"/>
              </a:prstClr>
            </a:outerShdw>
          </a:effectLst>
        </p:spPr>
      </p:pic>
      <p:pic>
        <p:nvPicPr>
          <p:cNvPr id="182" name="Picture 181" descr="email.png"/>
          <p:cNvPicPr>
            <a:picLocks noChangeAspect="1"/>
          </p:cNvPicPr>
          <p:nvPr/>
        </p:nvPicPr>
        <p:blipFill>
          <a:blip r:embed="rId6"/>
          <a:stretch>
            <a:fillRect/>
          </a:stretch>
        </p:blipFill>
        <p:spPr>
          <a:xfrm>
            <a:off x="2941374" y="5127319"/>
            <a:ext cx="352181" cy="253571"/>
          </a:xfrm>
          <a:prstGeom prst="rect">
            <a:avLst/>
          </a:prstGeom>
          <a:effectLst>
            <a:outerShdw blurRad="50800" dist="38100" dir="2700000" algn="tl" rotWithShape="0">
              <a:prstClr val="black">
                <a:alpha val="23000"/>
              </a:prstClr>
            </a:outerShdw>
          </a:effectLst>
        </p:spPr>
      </p:pic>
      <p:pic>
        <p:nvPicPr>
          <p:cNvPr id="184" name="Picture 183" descr="email.png"/>
          <p:cNvPicPr>
            <a:picLocks noChangeAspect="1"/>
          </p:cNvPicPr>
          <p:nvPr/>
        </p:nvPicPr>
        <p:blipFill>
          <a:blip r:embed="rId6"/>
          <a:stretch>
            <a:fillRect/>
          </a:stretch>
        </p:blipFill>
        <p:spPr>
          <a:xfrm>
            <a:off x="4256607" y="5588694"/>
            <a:ext cx="352181" cy="253571"/>
          </a:xfrm>
          <a:prstGeom prst="rect">
            <a:avLst/>
          </a:prstGeom>
          <a:effectLst>
            <a:outerShdw blurRad="50800" dist="38100" dir="2700000" algn="tl" rotWithShape="0">
              <a:prstClr val="black">
                <a:alpha val="23000"/>
              </a:prstClr>
            </a:outerShdw>
          </a:effectLst>
        </p:spPr>
      </p:pic>
      <p:pic>
        <p:nvPicPr>
          <p:cNvPr id="189" name="Picture 188" descr="email.png"/>
          <p:cNvPicPr>
            <a:picLocks noChangeAspect="1"/>
          </p:cNvPicPr>
          <p:nvPr/>
        </p:nvPicPr>
        <p:blipFill>
          <a:blip r:embed="rId6"/>
          <a:stretch>
            <a:fillRect/>
          </a:stretch>
        </p:blipFill>
        <p:spPr>
          <a:xfrm>
            <a:off x="4256607" y="6050071"/>
            <a:ext cx="352181" cy="253571"/>
          </a:xfrm>
          <a:prstGeom prst="rect">
            <a:avLst/>
          </a:prstGeom>
          <a:effectLst>
            <a:outerShdw blurRad="50800" dist="38100" dir="2700000" algn="tl" rotWithShape="0">
              <a:prstClr val="black">
                <a:alpha val="23000"/>
              </a:prstClr>
            </a:outerShdw>
          </a:effectLst>
        </p:spPr>
      </p:pic>
    </p:spTree>
    <p:extLst>
      <p:ext uri="{BB962C8B-B14F-4D97-AF65-F5344CB8AC3E}">
        <p14:creationId xmlns:p14="http://schemas.microsoft.com/office/powerpoint/2010/main" val="3244847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18705E-6 -9.89824E-7 L 0.58708 -9.89824E-7 " pathEditMode="relative" rAng="0" ptsTypes="AA">
                                      <p:cBhvr>
                                        <p:cTn id="10" dur="1000" fill="hold"/>
                                        <p:tgtEl>
                                          <p:spTgt spid="159"/>
                                        </p:tgtEl>
                                        <p:attrNameLst>
                                          <p:attrName>ppt_x</p:attrName>
                                          <p:attrName>ppt_y</p:attrName>
                                        </p:attrNameLst>
                                      </p:cBhvr>
                                      <p:rCtr x="293" y="0"/>
                                    </p:animMotion>
                                  </p:childTnLst>
                                </p:cTn>
                              </p:par>
                            </p:childTnLst>
                          </p:cTn>
                        </p:par>
                        <p:par>
                          <p:cTn id="11" fill="hold">
                            <p:stCondLst>
                              <p:cond delay="1000"/>
                            </p:stCondLst>
                            <p:childTnLst>
                              <p:par>
                                <p:cTn id="12" presetID="10" presetClass="exit" presetSubtype="0" fill="hold" nodeType="afterEffect">
                                  <p:stCondLst>
                                    <p:cond delay="0"/>
                                  </p:stCondLst>
                                  <p:childTnLst>
                                    <p:animEffect transition="out" filter="fade">
                                      <p:cBhvr>
                                        <p:cTn id="13" dur="500"/>
                                        <p:tgtEl>
                                          <p:spTgt spid="159"/>
                                        </p:tgtEl>
                                      </p:cBhvr>
                                    </p:animEffect>
                                    <p:set>
                                      <p:cBhvr>
                                        <p:cTn id="14" dur="1" fill="hold">
                                          <p:stCondLst>
                                            <p:cond delay="499"/>
                                          </p:stCondLst>
                                        </p:cTn>
                                        <p:tgtEl>
                                          <p:spTgt spid="159"/>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500"/>
                                        <p:tgtEl>
                                          <p:spTgt spid="206"/>
                                        </p:tgtEl>
                                      </p:cBhvr>
                                    </p:animEffect>
                                  </p:childTnLst>
                                </p:cTn>
                              </p:par>
                            </p:childTnLst>
                          </p:cTn>
                        </p:par>
                        <p:par>
                          <p:cTn id="18" fill="hold">
                            <p:stCondLst>
                              <p:cond delay="1500"/>
                            </p:stCondLst>
                            <p:childTnLst>
                              <p:par>
                                <p:cTn id="19" presetID="63" presetClass="path" presetSubtype="0" accel="50000" decel="50000" fill="hold" nodeType="afterEffect">
                                  <p:stCondLst>
                                    <p:cond delay="0"/>
                                  </p:stCondLst>
                                  <p:childTnLst>
                                    <p:animMotion origin="layout" path="M -3.73062E-6 -9.89824E-7 L 0.51726 -9.89824E-7 " pathEditMode="relative" rAng="0" ptsTypes="AA">
                                      <p:cBhvr>
                                        <p:cTn id="20" dur="500" fill="hold"/>
                                        <p:tgtEl>
                                          <p:spTgt spid="158"/>
                                        </p:tgtEl>
                                        <p:attrNameLst>
                                          <p:attrName>ppt_x</p:attrName>
                                          <p:attrName>ppt_y</p:attrName>
                                        </p:attrNameLst>
                                      </p:cBhvr>
                                      <p:rCtr x="259" y="0"/>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158"/>
                                        </p:tgtEl>
                                      </p:cBhvr>
                                    </p:animEffect>
                                    <p:set>
                                      <p:cBhvr>
                                        <p:cTn id="24" dur="1" fill="hold">
                                          <p:stCondLst>
                                            <p:cond delay="499"/>
                                          </p:stCondLst>
                                        </p:cTn>
                                        <p:tgtEl>
                                          <p:spTgt spid="158"/>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fade">
                                      <p:cBhvr>
                                        <p:cTn id="27" dur="500"/>
                                        <p:tgtEl>
                                          <p:spTgt spid="207"/>
                                        </p:tgtEl>
                                      </p:cBhvr>
                                    </p:animEffect>
                                  </p:childTnLst>
                                </p:cTn>
                              </p:par>
                            </p:childTnLst>
                          </p:cTn>
                        </p:par>
                        <p:par>
                          <p:cTn id="28" fill="hold">
                            <p:stCondLst>
                              <p:cond delay="2500"/>
                            </p:stCondLst>
                            <p:childTnLst>
                              <p:par>
                                <p:cTn id="29" presetID="63" presetClass="path" presetSubtype="0" accel="50000" decel="50000" fill="hold" nodeType="afterEffect">
                                  <p:stCondLst>
                                    <p:cond delay="0"/>
                                  </p:stCondLst>
                                  <p:childTnLst>
                                    <p:animMotion origin="layout" path="M -2.18705E-6 2.12766E-7 L 0.58799 2.12766E-7 " pathEditMode="relative" rAng="0" ptsTypes="AA">
                                      <p:cBhvr>
                                        <p:cTn id="30" dur="1000" fill="hold"/>
                                        <p:tgtEl>
                                          <p:spTgt spid="163"/>
                                        </p:tgtEl>
                                        <p:attrNameLst>
                                          <p:attrName>ppt_x</p:attrName>
                                          <p:attrName>ppt_y</p:attrName>
                                        </p:attrNameLst>
                                      </p:cBhvr>
                                      <p:rCtr x="294" y="0"/>
                                    </p:animMotion>
                                  </p:childTnLst>
                                </p:cTn>
                              </p:par>
                            </p:childTnLst>
                          </p:cTn>
                        </p:par>
                        <p:par>
                          <p:cTn id="31" fill="hold">
                            <p:stCondLst>
                              <p:cond delay="3500"/>
                            </p:stCondLst>
                            <p:childTnLst>
                              <p:par>
                                <p:cTn id="32" presetID="10" presetClass="exit" presetSubtype="0" fill="hold" nodeType="afterEffect">
                                  <p:stCondLst>
                                    <p:cond delay="0"/>
                                  </p:stCondLst>
                                  <p:childTnLst>
                                    <p:animEffect transition="out" filter="fade">
                                      <p:cBhvr>
                                        <p:cTn id="33" dur="500"/>
                                        <p:tgtEl>
                                          <p:spTgt spid="163"/>
                                        </p:tgtEl>
                                      </p:cBhvr>
                                    </p:animEffect>
                                    <p:set>
                                      <p:cBhvr>
                                        <p:cTn id="34" dur="1" fill="hold">
                                          <p:stCondLst>
                                            <p:cond delay="499"/>
                                          </p:stCondLst>
                                        </p:cTn>
                                        <p:tgtEl>
                                          <p:spTgt spid="163"/>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08"/>
                                        </p:tgtEl>
                                        <p:attrNameLst>
                                          <p:attrName>style.visibility</p:attrName>
                                        </p:attrNameLst>
                                      </p:cBhvr>
                                      <p:to>
                                        <p:strVal val="visible"/>
                                      </p:to>
                                    </p:set>
                                    <p:animEffect transition="in" filter="fade">
                                      <p:cBhvr>
                                        <p:cTn id="37" dur="500"/>
                                        <p:tgtEl>
                                          <p:spTgt spid="208"/>
                                        </p:tgtEl>
                                      </p:cBhvr>
                                    </p:animEffect>
                                  </p:childTnLst>
                                </p:cTn>
                              </p:par>
                            </p:childTnLst>
                          </p:cTn>
                        </p:par>
                        <p:par>
                          <p:cTn id="38" fill="hold">
                            <p:stCondLst>
                              <p:cond delay="4000"/>
                            </p:stCondLst>
                            <p:childTnLst>
                              <p:par>
                                <p:cTn id="39" presetID="63" presetClass="path" presetSubtype="0" accel="50000" decel="50000" fill="hold" nodeType="afterEffect">
                                  <p:stCondLst>
                                    <p:cond delay="0"/>
                                  </p:stCondLst>
                                  <p:childTnLst>
                                    <p:animMotion origin="layout" path="M -3.73062E-6 2.12766E-7 L 0.51622 2.12766E-7 " pathEditMode="relative" rAng="0" ptsTypes="AA">
                                      <p:cBhvr>
                                        <p:cTn id="40" dur="500" fill="hold"/>
                                        <p:tgtEl>
                                          <p:spTgt spid="162"/>
                                        </p:tgtEl>
                                        <p:attrNameLst>
                                          <p:attrName>ppt_x</p:attrName>
                                          <p:attrName>ppt_y</p:attrName>
                                        </p:attrNameLst>
                                      </p:cBhvr>
                                      <p:rCtr x="258" y="0"/>
                                    </p:animMotion>
                                  </p:childTnLst>
                                </p:cTn>
                              </p:par>
                            </p:childTnLst>
                          </p:cTn>
                        </p:par>
                        <p:par>
                          <p:cTn id="41" fill="hold">
                            <p:stCondLst>
                              <p:cond delay="4500"/>
                            </p:stCondLst>
                            <p:childTnLst>
                              <p:par>
                                <p:cTn id="42" presetID="10" presetClass="exit" presetSubtype="0" fill="hold" nodeType="afterEffect">
                                  <p:stCondLst>
                                    <p:cond delay="0"/>
                                  </p:stCondLst>
                                  <p:childTnLst>
                                    <p:animEffect transition="out" filter="fade">
                                      <p:cBhvr>
                                        <p:cTn id="43" dur="500"/>
                                        <p:tgtEl>
                                          <p:spTgt spid="162"/>
                                        </p:tgtEl>
                                      </p:cBhvr>
                                    </p:animEffect>
                                    <p:set>
                                      <p:cBhvr>
                                        <p:cTn id="44" dur="1" fill="hold">
                                          <p:stCondLst>
                                            <p:cond delay="499"/>
                                          </p:stCondLst>
                                        </p:cTn>
                                        <p:tgtEl>
                                          <p:spTgt spid="162"/>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209"/>
                                        </p:tgtEl>
                                        <p:attrNameLst>
                                          <p:attrName>style.visibility</p:attrName>
                                        </p:attrNameLst>
                                      </p:cBhvr>
                                      <p:to>
                                        <p:strVal val="visible"/>
                                      </p:to>
                                    </p:set>
                                    <p:animEffect transition="in" filter="fade">
                                      <p:cBhvr>
                                        <p:cTn id="47" dur="500"/>
                                        <p:tgtEl>
                                          <p:spTgt spid="209"/>
                                        </p:tgtEl>
                                      </p:cBhvr>
                                    </p:animEffect>
                                  </p:childTnLst>
                                </p:cTn>
                              </p:par>
                            </p:childTnLst>
                          </p:cTn>
                        </p:par>
                        <p:par>
                          <p:cTn id="48" fill="hold">
                            <p:stCondLst>
                              <p:cond delay="5000"/>
                            </p:stCondLst>
                            <p:childTnLst>
                              <p:par>
                                <p:cTn id="49" presetID="63" presetClass="path" presetSubtype="0" accel="50000" decel="50000" fill="hold" nodeType="afterEffect">
                                  <p:stCondLst>
                                    <p:cond delay="0"/>
                                  </p:stCondLst>
                                  <p:childTnLst>
                                    <p:animMotion origin="layout" path="M -3.73062E-6 2.6827E-6 L 0.55113 2.6827E-6 " pathEditMode="relative" rAng="0" ptsTypes="AA">
                                      <p:cBhvr>
                                        <p:cTn id="50" dur="1000" fill="hold"/>
                                        <p:tgtEl>
                                          <p:spTgt spid="166"/>
                                        </p:tgtEl>
                                        <p:attrNameLst>
                                          <p:attrName>ppt_x</p:attrName>
                                          <p:attrName>ppt_y</p:attrName>
                                        </p:attrNameLst>
                                      </p:cBhvr>
                                      <p:rCtr x="275" y="0"/>
                                    </p:animMotion>
                                  </p:childTnLst>
                                </p:cTn>
                              </p:par>
                            </p:childTnLst>
                          </p:cTn>
                        </p:par>
                        <p:par>
                          <p:cTn id="51" fill="hold">
                            <p:stCondLst>
                              <p:cond delay="6000"/>
                            </p:stCondLst>
                            <p:childTnLst>
                              <p:par>
                                <p:cTn id="52" presetID="10" presetClass="exit" presetSubtype="0" fill="hold" nodeType="afterEffect">
                                  <p:stCondLst>
                                    <p:cond delay="0"/>
                                  </p:stCondLst>
                                  <p:childTnLst>
                                    <p:animEffect transition="out" filter="fade">
                                      <p:cBhvr>
                                        <p:cTn id="53" dur="500"/>
                                        <p:tgtEl>
                                          <p:spTgt spid="166"/>
                                        </p:tgtEl>
                                      </p:cBhvr>
                                    </p:animEffect>
                                    <p:set>
                                      <p:cBhvr>
                                        <p:cTn id="54" dur="1" fill="hold">
                                          <p:stCondLst>
                                            <p:cond delay="499"/>
                                          </p:stCondLst>
                                        </p:cTn>
                                        <p:tgtEl>
                                          <p:spTgt spid="16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10"/>
                                        </p:tgtEl>
                                        <p:attrNameLst>
                                          <p:attrName>style.visibility</p:attrName>
                                        </p:attrNameLst>
                                      </p:cBhvr>
                                      <p:to>
                                        <p:strVal val="visible"/>
                                      </p:to>
                                    </p:set>
                                    <p:animEffect transition="in" filter="fade">
                                      <p:cBhvr>
                                        <p:cTn id="57" dur="500"/>
                                        <p:tgtEl>
                                          <p:spTgt spid="210"/>
                                        </p:tgtEl>
                                      </p:cBhvr>
                                    </p:animEffect>
                                  </p:childTnLst>
                                </p:cTn>
                              </p:par>
                            </p:childTnLst>
                          </p:cTn>
                        </p:par>
                        <p:par>
                          <p:cTn id="58" fill="hold">
                            <p:stCondLst>
                              <p:cond delay="6500"/>
                            </p:stCondLst>
                            <p:childTnLst>
                              <p:par>
                                <p:cTn id="59" presetID="63" presetClass="path" presetSubtype="0" accel="50000" decel="50000" fill="hold" nodeType="afterEffect">
                                  <p:stCondLst>
                                    <p:cond delay="0"/>
                                  </p:stCondLst>
                                  <p:childTnLst>
                                    <p:animMotion origin="layout" path="M -3.73062E-6 3.88529E-6 L 0.55113 3.88529E-6 " pathEditMode="relative" rAng="0" ptsTypes="AA">
                                      <p:cBhvr>
                                        <p:cTn id="60" dur="1000" fill="hold"/>
                                        <p:tgtEl>
                                          <p:spTgt spid="170"/>
                                        </p:tgtEl>
                                        <p:attrNameLst>
                                          <p:attrName>ppt_x</p:attrName>
                                          <p:attrName>ppt_y</p:attrName>
                                        </p:attrNameLst>
                                      </p:cBhvr>
                                      <p:rCtr x="275" y="0"/>
                                    </p:animMotion>
                                  </p:childTnLst>
                                </p:cTn>
                              </p:par>
                            </p:childTnLst>
                          </p:cTn>
                        </p:par>
                        <p:par>
                          <p:cTn id="61" fill="hold">
                            <p:stCondLst>
                              <p:cond delay="7500"/>
                            </p:stCondLst>
                            <p:childTnLst>
                              <p:par>
                                <p:cTn id="62" presetID="10" presetClass="exit" presetSubtype="0" fill="hold" nodeType="afterEffect">
                                  <p:stCondLst>
                                    <p:cond delay="0"/>
                                  </p:stCondLst>
                                  <p:childTnLst>
                                    <p:animEffect transition="out" filter="fade">
                                      <p:cBhvr>
                                        <p:cTn id="63" dur="500"/>
                                        <p:tgtEl>
                                          <p:spTgt spid="170"/>
                                        </p:tgtEl>
                                      </p:cBhvr>
                                    </p:animEffect>
                                    <p:set>
                                      <p:cBhvr>
                                        <p:cTn id="64" dur="1" fill="hold">
                                          <p:stCondLst>
                                            <p:cond delay="499"/>
                                          </p:stCondLst>
                                        </p:cTn>
                                        <p:tgtEl>
                                          <p:spTgt spid="170"/>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211"/>
                                        </p:tgtEl>
                                        <p:attrNameLst>
                                          <p:attrName>style.visibility</p:attrName>
                                        </p:attrNameLst>
                                      </p:cBhvr>
                                      <p:to>
                                        <p:strVal val="visible"/>
                                      </p:to>
                                    </p:set>
                                    <p:animEffect transition="in" filter="fade">
                                      <p:cBhvr>
                                        <p:cTn id="67" dur="500"/>
                                        <p:tgtEl>
                                          <p:spTgt spid="211"/>
                                        </p:tgtEl>
                                      </p:cBhvr>
                                    </p:animEffect>
                                  </p:childTnLst>
                                </p:cTn>
                              </p:par>
                            </p:childTnLst>
                          </p:cTn>
                        </p:par>
                        <p:par>
                          <p:cTn id="68" fill="hold">
                            <p:stCondLst>
                              <p:cond delay="8000"/>
                            </p:stCondLst>
                            <p:childTnLst>
                              <p:par>
                                <p:cTn id="69" presetID="63" presetClass="path" presetSubtype="0" accel="50000" decel="50000" fill="hold" nodeType="afterEffect">
                                  <p:stCondLst>
                                    <p:cond delay="0"/>
                                  </p:stCondLst>
                                  <p:childTnLst>
                                    <p:animMotion origin="layout" path="M -3.73062E-6 -4.91212E-6 L 0.55113 -4.91212E-6 " pathEditMode="relative" rAng="0" ptsTypes="AA">
                                      <p:cBhvr>
                                        <p:cTn id="70" dur="1000" fill="hold"/>
                                        <p:tgtEl>
                                          <p:spTgt spid="179"/>
                                        </p:tgtEl>
                                        <p:attrNameLst>
                                          <p:attrName>ppt_x</p:attrName>
                                          <p:attrName>ppt_y</p:attrName>
                                        </p:attrNameLst>
                                      </p:cBhvr>
                                      <p:rCtr x="275" y="0"/>
                                    </p:animMotion>
                                  </p:childTnLst>
                                </p:cTn>
                              </p:par>
                            </p:childTnLst>
                          </p:cTn>
                        </p:par>
                        <p:par>
                          <p:cTn id="71" fill="hold">
                            <p:stCondLst>
                              <p:cond delay="9000"/>
                            </p:stCondLst>
                            <p:childTnLst>
                              <p:par>
                                <p:cTn id="72" presetID="10" presetClass="exit" presetSubtype="0" fill="hold" nodeType="afterEffect">
                                  <p:stCondLst>
                                    <p:cond delay="0"/>
                                  </p:stCondLst>
                                  <p:childTnLst>
                                    <p:animEffect transition="out" filter="fade">
                                      <p:cBhvr>
                                        <p:cTn id="73" dur="500"/>
                                        <p:tgtEl>
                                          <p:spTgt spid="179"/>
                                        </p:tgtEl>
                                      </p:cBhvr>
                                    </p:animEffect>
                                    <p:set>
                                      <p:cBhvr>
                                        <p:cTn id="74" dur="1" fill="hold">
                                          <p:stCondLst>
                                            <p:cond delay="499"/>
                                          </p:stCondLst>
                                        </p:cTn>
                                        <p:tgtEl>
                                          <p:spTgt spid="179"/>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212"/>
                                        </p:tgtEl>
                                        <p:attrNameLst>
                                          <p:attrName>style.visibility</p:attrName>
                                        </p:attrNameLst>
                                      </p:cBhvr>
                                      <p:to>
                                        <p:strVal val="visible"/>
                                      </p:to>
                                    </p:set>
                                    <p:animEffect transition="in" filter="fade">
                                      <p:cBhvr>
                                        <p:cTn id="77" dur="500"/>
                                        <p:tgtEl>
                                          <p:spTgt spid="212"/>
                                        </p:tgtEl>
                                      </p:cBhvr>
                                    </p:animEffect>
                                  </p:childTnLst>
                                </p:cTn>
                              </p:par>
                            </p:childTnLst>
                          </p:cTn>
                        </p:par>
                        <p:par>
                          <p:cTn id="78" fill="hold">
                            <p:stCondLst>
                              <p:cond delay="9500"/>
                            </p:stCondLst>
                            <p:childTnLst>
                              <p:par>
                                <p:cTn id="79" presetID="63" presetClass="path" presetSubtype="0" accel="50000" decel="50000" fill="hold" nodeType="afterEffect">
                                  <p:stCondLst>
                                    <p:cond delay="0"/>
                                  </p:stCondLst>
                                  <p:childTnLst>
                                    <p:animMotion origin="layout" path="M -2.18705E-6 -4.91212E-6 L 0.55009 -4.91212E-6 " pathEditMode="relative" rAng="0" ptsTypes="AA">
                                      <p:cBhvr>
                                        <p:cTn id="80" dur="500" fill="hold"/>
                                        <p:tgtEl>
                                          <p:spTgt spid="180"/>
                                        </p:tgtEl>
                                        <p:attrNameLst>
                                          <p:attrName>ppt_x</p:attrName>
                                          <p:attrName>ppt_y</p:attrName>
                                        </p:attrNameLst>
                                      </p:cBhvr>
                                      <p:rCtr x="275" y="0"/>
                                    </p:animMotion>
                                  </p:childTnLst>
                                </p:cTn>
                              </p:par>
                            </p:childTnLst>
                          </p:cTn>
                        </p:par>
                        <p:par>
                          <p:cTn id="81" fill="hold">
                            <p:stCondLst>
                              <p:cond delay="10000"/>
                            </p:stCondLst>
                            <p:childTnLst>
                              <p:par>
                                <p:cTn id="82" presetID="10" presetClass="exit" presetSubtype="0" fill="hold" nodeType="afterEffect">
                                  <p:stCondLst>
                                    <p:cond delay="0"/>
                                  </p:stCondLst>
                                  <p:childTnLst>
                                    <p:animEffect transition="out" filter="fade">
                                      <p:cBhvr>
                                        <p:cTn id="83" dur="500"/>
                                        <p:tgtEl>
                                          <p:spTgt spid="180"/>
                                        </p:tgtEl>
                                      </p:cBhvr>
                                    </p:animEffect>
                                    <p:set>
                                      <p:cBhvr>
                                        <p:cTn id="84" dur="1" fill="hold">
                                          <p:stCondLst>
                                            <p:cond delay="499"/>
                                          </p:stCondLst>
                                        </p:cTn>
                                        <p:tgtEl>
                                          <p:spTgt spid="180"/>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213"/>
                                        </p:tgtEl>
                                        <p:attrNameLst>
                                          <p:attrName>style.visibility</p:attrName>
                                        </p:attrNameLst>
                                      </p:cBhvr>
                                      <p:to>
                                        <p:strVal val="visible"/>
                                      </p:to>
                                    </p:set>
                                    <p:animEffect transition="in" filter="fade">
                                      <p:cBhvr>
                                        <p:cTn id="87" dur="500"/>
                                        <p:tgtEl>
                                          <p:spTgt spid="213"/>
                                        </p:tgtEl>
                                      </p:cBhvr>
                                    </p:animEffect>
                                  </p:childTnLst>
                                </p:cTn>
                              </p:par>
                            </p:childTnLst>
                          </p:cTn>
                        </p:par>
                        <p:par>
                          <p:cTn id="88" fill="hold">
                            <p:stCondLst>
                              <p:cond delay="10500"/>
                            </p:stCondLst>
                            <p:childTnLst>
                              <p:par>
                                <p:cTn id="89" presetID="63" presetClass="path" presetSubtype="0" accel="50000" decel="50000" fill="hold" nodeType="afterEffect">
                                  <p:stCondLst>
                                    <p:cond delay="0"/>
                                  </p:stCondLst>
                                  <p:childTnLst>
                                    <p:animMotion origin="layout" path="M -6.43481E-7 -4.91212E-6 L 0.55217 -4.91212E-6 " pathEditMode="relative" rAng="0" ptsTypes="AA">
                                      <p:cBhvr>
                                        <p:cTn id="90" dur="500" fill="hold"/>
                                        <p:tgtEl>
                                          <p:spTgt spid="181"/>
                                        </p:tgtEl>
                                        <p:attrNameLst>
                                          <p:attrName>ppt_x</p:attrName>
                                          <p:attrName>ppt_y</p:attrName>
                                        </p:attrNameLst>
                                      </p:cBhvr>
                                      <p:rCtr x="276" y="0"/>
                                    </p:animMotion>
                                  </p:childTnLst>
                                </p:cTn>
                              </p:par>
                            </p:childTnLst>
                          </p:cTn>
                        </p:par>
                        <p:par>
                          <p:cTn id="91" fill="hold">
                            <p:stCondLst>
                              <p:cond delay="11000"/>
                            </p:stCondLst>
                            <p:childTnLst>
                              <p:par>
                                <p:cTn id="92" presetID="10" presetClass="exit" presetSubtype="0" fill="hold" nodeType="afterEffect">
                                  <p:stCondLst>
                                    <p:cond delay="0"/>
                                  </p:stCondLst>
                                  <p:childTnLst>
                                    <p:animEffect transition="out" filter="fade">
                                      <p:cBhvr>
                                        <p:cTn id="93" dur="500"/>
                                        <p:tgtEl>
                                          <p:spTgt spid="181"/>
                                        </p:tgtEl>
                                      </p:cBhvr>
                                    </p:animEffect>
                                    <p:set>
                                      <p:cBhvr>
                                        <p:cTn id="94" dur="1" fill="hold">
                                          <p:stCondLst>
                                            <p:cond delay="499"/>
                                          </p:stCondLst>
                                        </p:cTn>
                                        <p:tgtEl>
                                          <p:spTgt spid="181"/>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214"/>
                                        </p:tgtEl>
                                        <p:attrNameLst>
                                          <p:attrName>style.visibility</p:attrName>
                                        </p:attrNameLst>
                                      </p:cBhvr>
                                      <p:to>
                                        <p:strVal val="visible"/>
                                      </p:to>
                                    </p:set>
                                    <p:animEffect transition="in" filter="fade">
                                      <p:cBhvr>
                                        <p:cTn id="97" dur="500"/>
                                        <p:tgtEl>
                                          <p:spTgt spid="214"/>
                                        </p:tgtEl>
                                      </p:cBhvr>
                                    </p:animEffect>
                                  </p:childTnLst>
                                </p:cTn>
                              </p:par>
                            </p:childTnLst>
                          </p:cTn>
                        </p:par>
                        <p:par>
                          <p:cTn id="98" fill="hold">
                            <p:stCondLst>
                              <p:cond delay="11500"/>
                            </p:stCondLst>
                            <p:childTnLst>
                              <p:par>
                                <p:cTn id="99" presetID="63" presetClass="path" presetSubtype="0" accel="50000" decel="50000" fill="hold" nodeType="afterEffect">
                                  <p:stCondLst>
                                    <p:cond delay="0"/>
                                  </p:stCondLst>
                                  <p:childTnLst>
                                    <p:animMotion origin="layout" path="M 9.00091E-7 -4.91212E-6 L 0.55008 -4.91212E-6 " pathEditMode="relative" rAng="0" ptsTypes="AA">
                                      <p:cBhvr>
                                        <p:cTn id="100" dur="500" fill="hold"/>
                                        <p:tgtEl>
                                          <p:spTgt spid="182"/>
                                        </p:tgtEl>
                                        <p:attrNameLst>
                                          <p:attrName>ppt_x</p:attrName>
                                          <p:attrName>ppt_y</p:attrName>
                                        </p:attrNameLst>
                                      </p:cBhvr>
                                      <p:rCtr x="275" y="0"/>
                                    </p:animMotion>
                                  </p:childTnLst>
                                </p:cTn>
                              </p:par>
                            </p:childTnLst>
                          </p:cTn>
                        </p:par>
                        <p:par>
                          <p:cTn id="101" fill="hold">
                            <p:stCondLst>
                              <p:cond delay="12000"/>
                            </p:stCondLst>
                            <p:childTnLst>
                              <p:par>
                                <p:cTn id="102" presetID="10" presetClass="exit" presetSubtype="0" fill="hold" nodeType="afterEffect">
                                  <p:stCondLst>
                                    <p:cond delay="0"/>
                                  </p:stCondLst>
                                  <p:childTnLst>
                                    <p:animEffect transition="out" filter="fade">
                                      <p:cBhvr>
                                        <p:cTn id="103" dur="500"/>
                                        <p:tgtEl>
                                          <p:spTgt spid="182"/>
                                        </p:tgtEl>
                                      </p:cBhvr>
                                    </p:animEffect>
                                    <p:set>
                                      <p:cBhvr>
                                        <p:cTn id="104" dur="1" fill="hold">
                                          <p:stCondLst>
                                            <p:cond delay="499"/>
                                          </p:stCondLst>
                                        </p:cTn>
                                        <p:tgtEl>
                                          <p:spTgt spid="182"/>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215"/>
                                        </p:tgtEl>
                                        <p:attrNameLst>
                                          <p:attrName>style.visibility</p:attrName>
                                        </p:attrNameLst>
                                      </p:cBhvr>
                                      <p:to>
                                        <p:strVal val="visible"/>
                                      </p:to>
                                    </p:set>
                                    <p:animEffect transition="in" filter="fade">
                                      <p:cBhvr>
                                        <p:cTn id="107" dur="500"/>
                                        <p:tgtEl>
                                          <p:spTgt spid="215"/>
                                        </p:tgtEl>
                                      </p:cBhvr>
                                    </p:animEffect>
                                  </p:childTnLst>
                                </p:cTn>
                              </p:par>
                            </p:childTnLst>
                          </p:cTn>
                        </p:par>
                        <p:par>
                          <p:cTn id="108" fill="hold">
                            <p:stCondLst>
                              <p:cond delay="12500"/>
                            </p:stCondLst>
                            <p:childTnLst>
                              <p:par>
                                <p:cTn id="109" presetID="63" presetClass="path" presetSubtype="0" accel="50000" decel="50000" fill="hold" nodeType="afterEffect">
                                  <p:stCondLst>
                                    <p:cond delay="0"/>
                                  </p:stCondLst>
                                  <p:childTnLst>
                                    <p:animMotion origin="layout" path="M -3.73062E-6 -2.44218E-6 L 0.55217 -2.44218E-6 " pathEditMode="relative" rAng="0" ptsTypes="AA">
                                      <p:cBhvr>
                                        <p:cTn id="110" dur="1000" fill="hold"/>
                                        <p:tgtEl>
                                          <p:spTgt spid="184"/>
                                        </p:tgtEl>
                                        <p:attrNameLst>
                                          <p:attrName>ppt_x</p:attrName>
                                          <p:attrName>ppt_y</p:attrName>
                                        </p:attrNameLst>
                                      </p:cBhvr>
                                      <p:rCtr x="276" y="0"/>
                                    </p:animMotion>
                                  </p:childTnLst>
                                </p:cTn>
                              </p:par>
                            </p:childTnLst>
                          </p:cTn>
                        </p:par>
                        <p:par>
                          <p:cTn id="111" fill="hold">
                            <p:stCondLst>
                              <p:cond delay="13500"/>
                            </p:stCondLst>
                            <p:childTnLst>
                              <p:par>
                                <p:cTn id="112" presetID="10" presetClass="exit" presetSubtype="0" fill="hold" nodeType="afterEffect">
                                  <p:stCondLst>
                                    <p:cond delay="0"/>
                                  </p:stCondLst>
                                  <p:childTnLst>
                                    <p:animEffect transition="out" filter="fade">
                                      <p:cBhvr>
                                        <p:cTn id="113" dur="500"/>
                                        <p:tgtEl>
                                          <p:spTgt spid="184"/>
                                        </p:tgtEl>
                                      </p:cBhvr>
                                    </p:animEffect>
                                    <p:set>
                                      <p:cBhvr>
                                        <p:cTn id="114" dur="1" fill="hold">
                                          <p:stCondLst>
                                            <p:cond delay="499"/>
                                          </p:stCondLst>
                                        </p:cTn>
                                        <p:tgtEl>
                                          <p:spTgt spid="184"/>
                                        </p:tgtEl>
                                        <p:attrNameLst>
                                          <p:attrName>style.visibility</p:attrName>
                                        </p:attrNameLst>
                                      </p:cBhvr>
                                      <p:to>
                                        <p:strVal val="hidden"/>
                                      </p:to>
                                    </p:set>
                                  </p:childTnLst>
                                </p:cTn>
                              </p:par>
                              <p:par>
                                <p:cTn id="115" presetID="10" presetClass="entr" presetSubtype="0" fill="hold" nodeType="withEffect">
                                  <p:stCondLst>
                                    <p:cond delay="0"/>
                                  </p:stCondLst>
                                  <p:childTnLst>
                                    <p:set>
                                      <p:cBhvr>
                                        <p:cTn id="116" dur="1" fill="hold">
                                          <p:stCondLst>
                                            <p:cond delay="0"/>
                                          </p:stCondLst>
                                        </p:cTn>
                                        <p:tgtEl>
                                          <p:spTgt spid="216"/>
                                        </p:tgtEl>
                                        <p:attrNameLst>
                                          <p:attrName>style.visibility</p:attrName>
                                        </p:attrNameLst>
                                      </p:cBhvr>
                                      <p:to>
                                        <p:strVal val="visible"/>
                                      </p:to>
                                    </p:set>
                                    <p:animEffect transition="in" filter="fade">
                                      <p:cBhvr>
                                        <p:cTn id="117" dur="500"/>
                                        <p:tgtEl>
                                          <p:spTgt spid="216"/>
                                        </p:tgtEl>
                                      </p:cBhvr>
                                    </p:animEffect>
                                  </p:childTnLst>
                                </p:cTn>
                              </p:par>
                            </p:childTnLst>
                          </p:cTn>
                        </p:par>
                        <p:par>
                          <p:cTn id="118" fill="hold">
                            <p:stCondLst>
                              <p:cond delay="14000"/>
                            </p:stCondLst>
                            <p:childTnLst>
                              <p:par>
                                <p:cTn id="119" presetID="63" presetClass="path" presetSubtype="0" accel="50000" decel="50000" fill="hold" nodeType="afterEffect">
                                  <p:stCondLst>
                                    <p:cond delay="0"/>
                                  </p:stCondLst>
                                  <p:childTnLst>
                                    <p:animMotion origin="layout" path="M -3.73062E-6 -1.23959E-6 L 0.55217 -1.23959E-6 " pathEditMode="relative" rAng="0" ptsTypes="AA">
                                      <p:cBhvr>
                                        <p:cTn id="120" dur="1000" fill="hold"/>
                                        <p:tgtEl>
                                          <p:spTgt spid="189"/>
                                        </p:tgtEl>
                                        <p:attrNameLst>
                                          <p:attrName>ppt_x</p:attrName>
                                          <p:attrName>ppt_y</p:attrName>
                                        </p:attrNameLst>
                                      </p:cBhvr>
                                      <p:rCtr x="276" y="0"/>
                                    </p:animMotion>
                                  </p:childTnLst>
                                </p:cTn>
                              </p:par>
                            </p:childTnLst>
                          </p:cTn>
                        </p:par>
                        <p:par>
                          <p:cTn id="121" fill="hold">
                            <p:stCondLst>
                              <p:cond delay="15000"/>
                            </p:stCondLst>
                            <p:childTnLst>
                              <p:par>
                                <p:cTn id="122" presetID="10" presetClass="exit" presetSubtype="0" fill="hold" nodeType="afterEffect">
                                  <p:stCondLst>
                                    <p:cond delay="0"/>
                                  </p:stCondLst>
                                  <p:childTnLst>
                                    <p:animEffect transition="out" filter="fade">
                                      <p:cBhvr>
                                        <p:cTn id="123" dur="500"/>
                                        <p:tgtEl>
                                          <p:spTgt spid="189"/>
                                        </p:tgtEl>
                                      </p:cBhvr>
                                    </p:animEffect>
                                    <p:set>
                                      <p:cBhvr>
                                        <p:cTn id="124" dur="1" fill="hold">
                                          <p:stCondLst>
                                            <p:cond delay="499"/>
                                          </p:stCondLst>
                                        </p:cTn>
                                        <p:tgtEl>
                                          <p:spTgt spid="18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217"/>
                                        </p:tgtEl>
                                        <p:attrNameLst>
                                          <p:attrName>style.visibility</p:attrName>
                                        </p:attrNameLst>
                                      </p:cBhvr>
                                      <p:to>
                                        <p:strVal val="visible"/>
                                      </p:to>
                                    </p:set>
                                    <p:animEffect transition="in" filter="fade">
                                      <p:cBhvr>
                                        <p:cTn id="12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4645175" y="4570019"/>
            <a:ext cx="2898475" cy="2274125"/>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normAutofit/>
          </a:bodyPr>
          <a:lstStyle/>
          <a:p>
            <a:pPr algn="ctr" defTabSz="914099"/>
            <a:endParaRPr lang="en-US" sz="1600" b="1" dirty="0" smtClean="0">
              <a:solidFill>
                <a:schemeClr val="bg1">
                  <a:alpha val="99000"/>
                </a:schemeClr>
              </a:solidFill>
            </a:endParaRPr>
          </a:p>
          <a:p>
            <a:pPr algn="ctr" defTabSz="914099"/>
            <a:r>
              <a:rPr lang="en-US" b="1" dirty="0" smtClean="0">
                <a:solidFill>
                  <a:schemeClr val="bg1">
                    <a:alpha val="99000"/>
                  </a:schemeClr>
                </a:solidFill>
              </a:rPr>
              <a:t>DEPLOYMENT PLAN</a:t>
            </a:r>
          </a:p>
          <a:p>
            <a:pPr algn="ctr" defTabSz="914099"/>
            <a:r>
              <a:rPr lang="en-US" sz="1600" b="1" dirty="0" smtClean="0">
                <a:solidFill>
                  <a:schemeClr val="bg1">
                    <a:alpha val="99000"/>
                  </a:schemeClr>
                </a:solidFill>
              </a:rPr>
              <a:t>Migration solution is part of the plan</a:t>
            </a:r>
            <a:endParaRPr lang="en-US" sz="1600" b="1" dirty="0">
              <a:solidFill>
                <a:schemeClr val="bg1">
                  <a:alpha val="99000"/>
                </a:schemeClr>
              </a:solidFill>
            </a:endParaRPr>
          </a:p>
        </p:txBody>
      </p:sp>
      <p:grpSp>
        <p:nvGrpSpPr>
          <p:cNvPr id="29" name="Group 28"/>
          <p:cNvGrpSpPr/>
          <p:nvPr/>
        </p:nvGrpSpPr>
        <p:grpSpPr>
          <a:xfrm>
            <a:off x="477941" y="4119925"/>
            <a:ext cx="3861605" cy="2411468"/>
            <a:chOff x="477941" y="3967525"/>
            <a:chExt cx="3861605" cy="2411468"/>
          </a:xfrm>
        </p:grpSpPr>
        <p:sp>
          <p:nvSpPr>
            <p:cNvPr id="11" name="Right Arrow 10"/>
            <p:cNvSpPr/>
            <p:nvPr/>
          </p:nvSpPr>
          <p:spPr bwMode="auto">
            <a:xfrm>
              <a:off x="3126835" y="5189184"/>
              <a:ext cx="1212711" cy="57516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 name="Rectangle 2"/>
            <p:cNvSpPr/>
            <p:nvPr/>
          </p:nvSpPr>
          <p:spPr bwMode="auto">
            <a:xfrm>
              <a:off x="477941" y="4778793"/>
              <a:ext cx="2514600" cy="1600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15888" lvl="0" indent="-115888">
                <a:spcAft>
                  <a:spcPts val="600"/>
                </a:spcAft>
                <a:buClr>
                  <a:schemeClr val="bg1">
                    <a:lumMod val="50000"/>
                  </a:schemeClr>
                </a:buClr>
                <a:buSzPct val="125000"/>
                <a:buFont typeface="Arial" pitchFamily="34" charset="0"/>
                <a:buChar char="•"/>
                <a:defRPr/>
              </a:pPr>
              <a:endParaRPr lang="en-US" sz="2000" kern="0" dirty="0">
                <a:solidFill>
                  <a:schemeClr val="bg1"/>
                </a:solidFill>
                <a:latin typeface="Segoe" pitchFamily="34" charset="0"/>
              </a:endParaRPr>
            </a:p>
          </p:txBody>
        </p:sp>
        <p:sp>
          <p:nvSpPr>
            <p:cNvPr id="31" name="Rounded Rectangle 30"/>
            <p:cNvSpPr/>
            <p:nvPr/>
          </p:nvSpPr>
          <p:spPr bwMode="auto">
            <a:xfrm>
              <a:off x="477941" y="3967525"/>
              <a:ext cx="2514600" cy="749808"/>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Source </a:t>
              </a:r>
              <a:r>
                <a:rPr lang="en-US" sz="2200" dirty="0" smtClean="0">
                  <a:gradFill>
                    <a:gsLst>
                      <a:gs pos="0">
                        <a:srgbClr val="FFFFFF"/>
                      </a:gs>
                      <a:gs pos="100000">
                        <a:srgbClr val="FFFFFF"/>
                      </a:gs>
                    </a:gsLst>
                    <a:lin ang="5400000" scaled="0"/>
                  </a:gradFill>
                </a:rPr>
                <a:t>Server</a:t>
              </a:r>
            </a:p>
          </p:txBody>
        </p:sp>
        <p:sp>
          <p:nvSpPr>
            <p:cNvPr id="19" name="Text Placeholder 2"/>
            <p:cNvSpPr txBox="1">
              <a:spLocks/>
            </p:cNvSpPr>
            <p:nvPr/>
          </p:nvSpPr>
          <p:spPr>
            <a:xfrm>
              <a:off x="612022" y="4942113"/>
              <a:ext cx="2207378" cy="1292662"/>
            </a:xfrm>
            <a:prstGeom prst="rect">
              <a:avLst/>
            </a:prstGeom>
          </p:spPr>
          <p:txBody>
            <a:bodyPr vert="horz" wrap="square" lIns="0" tIns="0" rIns="0" bIns="0" rtlCol="0">
              <a:spAutoFit/>
            </a:bodyPr>
            <a:lstStyle/>
            <a:p>
              <a:pPr marL="460375" lvl="0" indent="-460375">
                <a:lnSpc>
                  <a:spcPct val="90000"/>
                </a:lnSpc>
                <a:spcBef>
                  <a:spcPct val="20000"/>
                </a:spcBef>
                <a:buSzPct val="90000"/>
                <a:buBlip>
                  <a:blip r:embed="rId3"/>
                </a:buBlip>
              </a:pPr>
              <a:r>
                <a:rPr lang="en-US" sz="2000" dirty="0">
                  <a:solidFill>
                    <a:schemeClr val="bg1"/>
                  </a:solidFill>
                </a:rPr>
                <a:t>Exchange</a:t>
              </a:r>
            </a:p>
            <a:p>
              <a:pPr marL="460375" lvl="0" indent="-460375">
                <a:lnSpc>
                  <a:spcPct val="90000"/>
                </a:lnSpc>
                <a:spcBef>
                  <a:spcPct val="20000"/>
                </a:spcBef>
                <a:buSzPct val="90000"/>
                <a:buBlip>
                  <a:blip r:embed="rId3"/>
                </a:buBlip>
              </a:pPr>
              <a:r>
                <a:rPr lang="en-US" sz="2000" dirty="0">
                  <a:solidFill>
                    <a:schemeClr val="bg1"/>
                  </a:solidFill>
                </a:rPr>
                <a:t>IMAP</a:t>
              </a:r>
            </a:p>
            <a:p>
              <a:pPr marL="460375" lvl="0" indent="-460375">
                <a:lnSpc>
                  <a:spcPct val="90000"/>
                </a:lnSpc>
                <a:spcBef>
                  <a:spcPct val="20000"/>
                </a:spcBef>
                <a:buSzPct val="90000"/>
                <a:buBlip>
                  <a:blip r:embed="rId3"/>
                </a:buBlip>
              </a:pPr>
              <a:r>
                <a:rPr lang="en-US" sz="2000" dirty="0">
                  <a:solidFill>
                    <a:schemeClr val="bg1"/>
                  </a:solidFill>
                </a:rPr>
                <a:t>Lotus Notes</a:t>
              </a:r>
            </a:p>
            <a:p>
              <a:pPr marL="460375" lvl="0" indent="-460375">
                <a:lnSpc>
                  <a:spcPct val="90000"/>
                </a:lnSpc>
                <a:spcBef>
                  <a:spcPct val="20000"/>
                </a:spcBef>
                <a:buSzPct val="90000"/>
                <a:buBlip>
                  <a:blip r:embed="rId3"/>
                </a:buBlip>
              </a:pPr>
              <a:r>
                <a:rPr lang="en-US" sz="2000" dirty="0">
                  <a:solidFill>
                    <a:schemeClr val="bg1"/>
                  </a:solidFill>
                </a:rPr>
                <a:t>Google</a:t>
              </a:r>
            </a:p>
          </p:txBody>
        </p:sp>
      </p:grpSp>
      <p:grpSp>
        <p:nvGrpSpPr>
          <p:cNvPr id="33" name="Group 32"/>
          <p:cNvGrpSpPr/>
          <p:nvPr/>
        </p:nvGrpSpPr>
        <p:grpSpPr>
          <a:xfrm>
            <a:off x="1702423" y="1263907"/>
            <a:ext cx="3065935" cy="3254589"/>
            <a:chOff x="1702423" y="1111507"/>
            <a:chExt cx="3065935" cy="3254589"/>
          </a:xfrm>
        </p:grpSpPr>
        <p:sp>
          <p:nvSpPr>
            <p:cNvPr id="17" name="Rectangle 16"/>
            <p:cNvSpPr/>
            <p:nvPr/>
          </p:nvSpPr>
          <p:spPr bwMode="auto">
            <a:xfrm>
              <a:off x="1702423" y="1926432"/>
              <a:ext cx="2514600" cy="1600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15888" lvl="0" indent="-115888">
                <a:spcAft>
                  <a:spcPts val="600"/>
                </a:spcAft>
                <a:buClr>
                  <a:schemeClr val="bg1">
                    <a:lumMod val="50000"/>
                  </a:schemeClr>
                </a:buClr>
                <a:buSzPct val="125000"/>
                <a:buFont typeface="Arial" pitchFamily="34" charset="0"/>
                <a:buChar char="•"/>
                <a:defRPr/>
              </a:pPr>
              <a:endParaRPr lang="en-US" sz="2000" kern="0" dirty="0">
                <a:solidFill>
                  <a:schemeClr val="bg1"/>
                </a:solidFill>
                <a:latin typeface="Segoe" pitchFamily="34" charset="0"/>
              </a:endParaRPr>
            </a:p>
          </p:txBody>
        </p:sp>
        <p:sp>
          <p:nvSpPr>
            <p:cNvPr id="26" name="Rounded Rectangle 25"/>
            <p:cNvSpPr/>
            <p:nvPr/>
          </p:nvSpPr>
          <p:spPr bwMode="auto">
            <a:xfrm>
              <a:off x="1702423" y="1111507"/>
              <a:ext cx="2514600" cy="749808"/>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Size</a:t>
              </a:r>
            </a:p>
          </p:txBody>
        </p:sp>
        <p:sp>
          <p:nvSpPr>
            <p:cNvPr id="12" name="Right Arrow 11"/>
            <p:cNvSpPr/>
            <p:nvPr/>
          </p:nvSpPr>
          <p:spPr bwMode="auto">
            <a:xfrm rot="2083412">
              <a:off x="3691609" y="3790928"/>
              <a:ext cx="1076749" cy="57516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3" name="Text Placeholder 2"/>
            <p:cNvSpPr txBox="1">
              <a:spLocks/>
            </p:cNvSpPr>
            <p:nvPr/>
          </p:nvSpPr>
          <p:spPr>
            <a:xfrm>
              <a:off x="1852994" y="2002967"/>
              <a:ext cx="2207378" cy="954107"/>
            </a:xfrm>
            <a:prstGeom prst="rect">
              <a:avLst/>
            </a:prstGeom>
          </p:spPr>
          <p:txBody>
            <a:bodyPr vert="horz" wrap="square" lIns="0" tIns="0" rIns="0" bIns="0" rtlCol="0">
              <a:spAutoFit/>
            </a:bodyPr>
            <a:lstStyle/>
            <a:p>
              <a:pPr marL="460375" lvl="0" indent="-460375">
                <a:lnSpc>
                  <a:spcPct val="90000"/>
                </a:lnSpc>
                <a:spcBef>
                  <a:spcPct val="20000"/>
                </a:spcBef>
                <a:buSzPct val="90000"/>
                <a:buBlip>
                  <a:blip r:embed="rId3"/>
                </a:buBlip>
              </a:pPr>
              <a:r>
                <a:rPr lang="en-US" sz="2000" dirty="0">
                  <a:solidFill>
                    <a:schemeClr val="bg1"/>
                  </a:solidFill>
                </a:rPr>
                <a:t>Large</a:t>
              </a:r>
            </a:p>
            <a:p>
              <a:pPr marL="460375" lvl="0" indent="-460375">
                <a:lnSpc>
                  <a:spcPct val="90000"/>
                </a:lnSpc>
                <a:spcBef>
                  <a:spcPct val="20000"/>
                </a:spcBef>
                <a:buSzPct val="90000"/>
                <a:buBlip>
                  <a:blip r:embed="rId3"/>
                </a:buBlip>
              </a:pPr>
              <a:r>
                <a:rPr lang="en-US" sz="2000" dirty="0">
                  <a:solidFill>
                    <a:schemeClr val="bg1"/>
                  </a:solidFill>
                </a:rPr>
                <a:t>Medium</a:t>
              </a:r>
            </a:p>
            <a:p>
              <a:pPr marL="460375" lvl="0" indent="-460375">
                <a:lnSpc>
                  <a:spcPct val="90000"/>
                </a:lnSpc>
                <a:spcBef>
                  <a:spcPct val="20000"/>
                </a:spcBef>
                <a:buSzPct val="90000"/>
                <a:buBlip>
                  <a:blip r:embed="rId3"/>
                </a:buBlip>
              </a:pPr>
              <a:r>
                <a:rPr lang="en-US" sz="2000" dirty="0">
                  <a:solidFill>
                    <a:schemeClr val="bg1"/>
                  </a:solidFill>
                </a:rPr>
                <a:t>Small</a:t>
              </a:r>
            </a:p>
          </p:txBody>
        </p:sp>
      </p:grpSp>
      <p:grpSp>
        <p:nvGrpSpPr>
          <p:cNvPr id="34" name="Group 33"/>
          <p:cNvGrpSpPr/>
          <p:nvPr/>
        </p:nvGrpSpPr>
        <p:grpSpPr>
          <a:xfrm>
            <a:off x="4805351" y="1266383"/>
            <a:ext cx="2514600" cy="3201974"/>
            <a:chOff x="4805351" y="1113983"/>
            <a:chExt cx="2514600" cy="3201974"/>
          </a:xfrm>
        </p:grpSpPr>
        <p:sp>
          <p:nvSpPr>
            <p:cNvPr id="5" name="Rectangle 4"/>
            <p:cNvSpPr/>
            <p:nvPr/>
          </p:nvSpPr>
          <p:spPr bwMode="auto">
            <a:xfrm>
              <a:off x="4805351" y="1926432"/>
              <a:ext cx="2514600" cy="1600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15888" lvl="0" indent="-115888">
                <a:spcAft>
                  <a:spcPts val="600"/>
                </a:spcAft>
                <a:buClr>
                  <a:schemeClr val="bg1">
                    <a:lumMod val="50000"/>
                  </a:schemeClr>
                </a:buClr>
                <a:buSzPct val="125000"/>
                <a:buFont typeface="Arial" pitchFamily="34" charset="0"/>
                <a:buChar char="•"/>
                <a:defRPr/>
              </a:pPr>
              <a:endParaRPr lang="en-US" sz="1200" kern="0" dirty="0">
                <a:solidFill>
                  <a:schemeClr val="bg1"/>
                </a:solidFill>
                <a:latin typeface="Segoe" pitchFamily="34" charset="0"/>
              </a:endParaRPr>
            </a:p>
          </p:txBody>
        </p:sp>
        <p:sp>
          <p:nvSpPr>
            <p:cNvPr id="20" name="Right Arrow 19"/>
            <p:cNvSpPr/>
            <p:nvPr/>
          </p:nvSpPr>
          <p:spPr bwMode="auto">
            <a:xfrm rot="5400000">
              <a:off x="5754077" y="3688038"/>
              <a:ext cx="680671" cy="57516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1" name="Rounded Rectangle 20"/>
            <p:cNvSpPr/>
            <p:nvPr/>
          </p:nvSpPr>
          <p:spPr bwMode="auto">
            <a:xfrm>
              <a:off x="4805351" y="1113983"/>
              <a:ext cx="2514600" cy="744856"/>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Identity Management</a:t>
              </a:r>
            </a:p>
          </p:txBody>
        </p:sp>
        <p:sp>
          <p:nvSpPr>
            <p:cNvPr id="24" name="Text Placeholder 2"/>
            <p:cNvSpPr txBox="1">
              <a:spLocks/>
            </p:cNvSpPr>
            <p:nvPr/>
          </p:nvSpPr>
          <p:spPr>
            <a:xfrm>
              <a:off x="4955422" y="2002967"/>
              <a:ext cx="2207378" cy="954107"/>
            </a:xfrm>
            <a:prstGeom prst="rect">
              <a:avLst/>
            </a:prstGeom>
          </p:spPr>
          <p:txBody>
            <a:bodyPr vert="horz" wrap="square" lIns="0" tIns="0" rIns="0" bIns="0" rtlCol="0">
              <a:spAutoFit/>
            </a:bodyPr>
            <a:lstStyle/>
            <a:p>
              <a:pPr marL="460375" lvl="0" indent="-460375">
                <a:lnSpc>
                  <a:spcPct val="90000"/>
                </a:lnSpc>
                <a:spcBef>
                  <a:spcPct val="20000"/>
                </a:spcBef>
                <a:buSzPct val="90000"/>
                <a:buBlip>
                  <a:blip r:embed="rId3"/>
                </a:buBlip>
              </a:pPr>
              <a:r>
                <a:rPr lang="en-US" sz="2000" dirty="0">
                  <a:solidFill>
                    <a:schemeClr val="bg1"/>
                  </a:solidFill>
                </a:rPr>
                <a:t>On-Premise</a:t>
              </a:r>
            </a:p>
            <a:p>
              <a:pPr marL="460375" lvl="0" indent="-460375">
                <a:lnSpc>
                  <a:spcPct val="90000"/>
                </a:lnSpc>
                <a:spcBef>
                  <a:spcPct val="20000"/>
                </a:spcBef>
                <a:buSzPct val="90000"/>
                <a:buBlip>
                  <a:blip r:embed="rId3"/>
                </a:buBlip>
              </a:pPr>
              <a:r>
                <a:rPr lang="en-US" sz="2000" dirty="0">
                  <a:solidFill>
                    <a:schemeClr val="bg1"/>
                  </a:solidFill>
                </a:rPr>
                <a:t>Single Sign-On</a:t>
              </a:r>
            </a:p>
            <a:p>
              <a:pPr marL="460375" lvl="0" indent="-460375">
                <a:lnSpc>
                  <a:spcPct val="90000"/>
                </a:lnSpc>
                <a:spcBef>
                  <a:spcPct val="20000"/>
                </a:spcBef>
                <a:buSzPct val="90000"/>
                <a:buBlip>
                  <a:blip r:embed="rId3"/>
                </a:buBlip>
              </a:pPr>
              <a:r>
                <a:rPr lang="en-US" sz="2000" dirty="0">
                  <a:solidFill>
                    <a:schemeClr val="bg1"/>
                  </a:solidFill>
                </a:rPr>
                <a:t>On-Cloud</a:t>
              </a:r>
            </a:p>
          </p:txBody>
        </p:sp>
      </p:grpSp>
      <p:grpSp>
        <p:nvGrpSpPr>
          <p:cNvPr id="35" name="Group 34"/>
          <p:cNvGrpSpPr/>
          <p:nvPr/>
        </p:nvGrpSpPr>
        <p:grpSpPr>
          <a:xfrm>
            <a:off x="7420466" y="1266383"/>
            <a:ext cx="3065936" cy="3252113"/>
            <a:chOff x="7420466" y="1113983"/>
            <a:chExt cx="3065936" cy="3252113"/>
          </a:xfrm>
        </p:grpSpPr>
        <p:sp>
          <p:nvSpPr>
            <p:cNvPr id="8" name="Rectangle 7"/>
            <p:cNvSpPr/>
            <p:nvPr/>
          </p:nvSpPr>
          <p:spPr bwMode="auto">
            <a:xfrm>
              <a:off x="7971802" y="1926432"/>
              <a:ext cx="2514600" cy="1600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15888" lvl="0" indent="-115888">
                <a:spcAft>
                  <a:spcPts val="600"/>
                </a:spcAft>
                <a:buClr>
                  <a:schemeClr val="bg1">
                    <a:lumMod val="50000"/>
                  </a:schemeClr>
                </a:buClr>
                <a:buSzPct val="125000"/>
                <a:buFont typeface="Arial" pitchFamily="34" charset="0"/>
                <a:buChar char="•"/>
                <a:defRPr/>
              </a:pPr>
              <a:endParaRPr lang="en-US" sz="900" kern="0" dirty="0">
                <a:solidFill>
                  <a:schemeClr val="bg1"/>
                </a:solidFill>
                <a:latin typeface="Segoe" pitchFamily="34" charset="0"/>
              </a:endParaRPr>
            </a:p>
          </p:txBody>
        </p:sp>
        <p:sp>
          <p:nvSpPr>
            <p:cNvPr id="30" name="Rounded Rectangle 29"/>
            <p:cNvSpPr/>
            <p:nvPr/>
          </p:nvSpPr>
          <p:spPr bwMode="auto">
            <a:xfrm>
              <a:off x="7971802" y="1113983"/>
              <a:ext cx="2514600" cy="744856"/>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Hybrid</a:t>
              </a:r>
            </a:p>
          </p:txBody>
        </p:sp>
        <p:sp>
          <p:nvSpPr>
            <p:cNvPr id="37" name="Right Arrow 36"/>
            <p:cNvSpPr/>
            <p:nvPr/>
          </p:nvSpPr>
          <p:spPr bwMode="auto">
            <a:xfrm rot="19516588" flipH="1">
              <a:off x="7420466" y="3790928"/>
              <a:ext cx="1076749" cy="57516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5" name="Text Placeholder 2"/>
            <p:cNvSpPr txBox="1">
              <a:spLocks/>
            </p:cNvSpPr>
            <p:nvPr/>
          </p:nvSpPr>
          <p:spPr>
            <a:xfrm>
              <a:off x="8119989" y="2002967"/>
              <a:ext cx="2362954" cy="615553"/>
            </a:xfrm>
            <a:prstGeom prst="rect">
              <a:avLst/>
            </a:prstGeom>
          </p:spPr>
          <p:txBody>
            <a:bodyPr vert="horz" wrap="square" lIns="0" tIns="0" rIns="0" bIns="0" rtlCol="0">
              <a:spAutoFit/>
            </a:bodyPr>
            <a:lstStyle/>
            <a:p>
              <a:pPr marL="460375" lvl="0" indent="-460375">
                <a:lnSpc>
                  <a:spcPct val="90000"/>
                </a:lnSpc>
                <a:spcBef>
                  <a:spcPct val="20000"/>
                </a:spcBef>
                <a:buSzPct val="90000"/>
                <a:buBlip>
                  <a:blip r:embed="rId3"/>
                </a:buBlip>
              </a:pPr>
              <a:r>
                <a:rPr lang="en-US" sz="2000" dirty="0" smtClean="0">
                  <a:solidFill>
                    <a:schemeClr val="bg1"/>
                  </a:solidFill>
                </a:rPr>
                <a:t>Hybrid</a:t>
              </a:r>
            </a:p>
            <a:p>
              <a:pPr marL="460375" lvl="0" indent="-460375">
                <a:lnSpc>
                  <a:spcPct val="90000"/>
                </a:lnSpc>
                <a:spcBef>
                  <a:spcPct val="20000"/>
                </a:spcBef>
                <a:buSzPct val="90000"/>
                <a:buBlip>
                  <a:blip r:embed="rId3"/>
                </a:buBlip>
              </a:pPr>
              <a:r>
                <a:rPr lang="en-US" sz="2000" dirty="0" smtClean="0">
                  <a:solidFill>
                    <a:schemeClr val="bg1"/>
                  </a:solidFill>
                </a:rPr>
                <a:t>No Hybrid</a:t>
              </a:r>
            </a:p>
          </p:txBody>
        </p:sp>
      </p:grpSp>
      <p:grpSp>
        <p:nvGrpSpPr>
          <p:cNvPr id="36" name="Group 35"/>
          <p:cNvGrpSpPr/>
          <p:nvPr/>
        </p:nvGrpSpPr>
        <p:grpSpPr>
          <a:xfrm>
            <a:off x="7771997" y="4119925"/>
            <a:ext cx="3938887" cy="2411468"/>
            <a:chOff x="7771997" y="3967525"/>
            <a:chExt cx="3938887" cy="2411468"/>
          </a:xfrm>
        </p:grpSpPr>
        <p:sp>
          <p:nvSpPr>
            <p:cNvPr id="14" name="Right Arrow 13"/>
            <p:cNvSpPr/>
            <p:nvPr/>
          </p:nvSpPr>
          <p:spPr bwMode="auto">
            <a:xfrm rot="10800000">
              <a:off x="7771997" y="5189184"/>
              <a:ext cx="1289993" cy="57516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 name="Rectangle 9"/>
            <p:cNvSpPr/>
            <p:nvPr/>
          </p:nvSpPr>
          <p:spPr bwMode="auto">
            <a:xfrm>
              <a:off x="9196284" y="4778793"/>
              <a:ext cx="2514600" cy="1600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endParaRPr>
            </a:p>
          </p:txBody>
        </p:sp>
        <p:sp>
          <p:nvSpPr>
            <p:cNvPr id="32" name="Rounded Rectangle 31"/>
            <p:cNvSpPr/>
            <p:nvPr/>
          </p:nvSpPr>
          <p:spPr bwMode="auto">
            <a:xfrm>
              <a:off x="9196284" y="3967525"/>
              <a:ext cx="2514600" cy="749808"/>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Provisioning</a:t>
              </a:r>
            </a:p>
          </p:txBody>
        </p:sp>
        <p:sp>
          <p:nvSpPr>
            <p:cNvPr id="28" name="Text Placeholder 2"/>
            <p:cNvSpPr txBox="1">
              <a:spLocks/>
            </p:cNvSpPr>
            <p:nvPr/>
          </p:nvSpPr>
          <p:spPr>
            <a:xfrm>
              <a:off x="9244391" y="4920340"/>
              <a:ext cx="2435979" cy="858697"/>
            </a:xfrm>
            <a:prstGeom prst="rect">
              <a:avLst/>
            </a:prstGeom>
          </p:spPr>
          <p:txBody>
            <a:bodyPr vert="horz" wrap="square" lIns="0" tIns="0" rIns="0" bIns="0" rtlCol="0">
              <a:spAutoFit/>
            </a:bodyPr>
            <a:lstStyle/>
            <a:p>
              <a:pPr marL="460375" lvl="0" indent="-460375">
                <a:lnSpc>
                  <a:spcPct val="90000"/>
                </a:lnSpc>
                <a:spcBef>
                  <a:spcPct val="20000"/>
                </a:spcBef>
                <a:buSzPct val="90000"/>
                <a:buBlip>
                  <a:blip r:embed="rId3"/>
                </a:buBlip>
              </a:pPr>
              <a:r>
                <a:rPr lang="en-US" dirty="0" smtClean="0">
                  <a:solidFill>
                    <a:schemeClr val="bg1"/>
                  </a:solidFill>
                </a:rPr>
                <a:t>DirSync</a:t>
              </a:r>
            </a:p>
            <a:p>
              <a:pPr marL="460375" lvl="0" indent="-460375">
                <a:lnSpc>
                  <a:spcPct val="90000"/>
                </a:lnSpc>
                <a:spcBef>
                  <a:spcPct val="20000"/>
                </a:spcBef>
                <a:buSzPct val="90000"/>
                <a:buBlip>
                  <a:blip r:embed="rId3"/>
                </a:buBlip>
              </a:pPr>
              <a:r>
                <a:rPr lang="en-US" dirty="0" smtClean="0">
                  <a:solidFill>
                    <a:schemeClr val="bg1"/>
                  </a:solidFill>
                </a:rPr>
                <a:t>Bulk Provisioning</a:t>
              </a:r>
            </a:p>
            <a:p>
              <a:pPr marL="460375" lvl="0" indent="-460375">
                <a:lnSpc>
                  <a:spcPct val="90000"/>
                </a:lnSpc>
                <a:spcBef>
                  <a:spcPct val="20000"/>
                </a:spcBef>
                <a:buSzPct val="90000"/>
                <a:buBlip>
                  <a:blip r:embed="rId3"/>
                </a:buBlip>
              </a:pPr>
              <a:r>
                <a:rPr lang="en-US" dirty="0" smtClean="0">
                  <a:solidFill>
                    <a:schemeClr val="bg1"/>
                  </a:solidFill>
                </a:rPr>
                <a:t>NSPI Provisioning</a:t>
              </a:r>
            </a:p>
          </p:txBody>
        </p:sp>
      </p:grpSp>
      <p:sp>
        <p:nvSpPr>
          <p:cNvPr id="2" name="Title 1"/>
          <p:cNvSpPr>
            <a:spLocks noGrp="1"/>
          </p:cNvSpPr>
          <p:nvPr>
            <p:ph type="title"/>
          </p:nvPr>
        </p:nvSpPr>
        <p:spPr>
          <a:xfrm>
            <a:off x="519112" y="228600"/>
            <a:ext cx="11149013" cy="997196"/>
          </a:xfrm>
        </p:spPr>
        <p:txBody>
          <a:bodyPr/>
          <a:lstStyle/>
          <a:p>
            <a:r>
              <a:rPr lang="en-US" sz="3600" dirty="0"/>
              <a:t>Deployment Plan</a:t>
            </a:r>
            <a:r>
              <a:rPr lang="en-US" sz="3600" dirty="0">
                <a:solidFill>
                  <a:schemeClr val="accent1">
                    <a:alpha val="99000"/>
                  </a:schemeClr>
                </a:solidFill>
              </a:rPr>
              <a:t/>
            </a:r>
            <a:br>
              <a:rPr lang="en-US" sz="3600" dirty="0">
                <a:solidFill>
                  <a:schemeClr val="accent1">
                    <a:alpha val="99000"/>
                  </a:schemeClr>
                </a:solidFill>
              </a:rPr>
            </a:br>
            <a:r>
              <a:rPr lang="en-US" sz="3600" dirty="0" smtClean="0">
                <a:solidFill>
                  <a:schemeClr val="accent1">
                    <a:alpha val="99000"/>
                  </a:schemeClr>
                </a:solidFill>
              </a:rPr>
              <a:t>Factors</a:t>
            </a:r>
            <a:endParaRPr lang="en-US" sz="3600" dirty="0"/>
          </a:p>
        </p:txBody>
      </p:sp>
    </p:spTree>
    <p:extLst>
      <p:ext uri="{BB962C8B-B14F-4D97-AF65-F5344CB8AC3E}">
        <p14:creationId xmlns:p14="http://schemas.microsoft.com/office/powerpoint/2010/main" val="1838876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bwMode="auto">
          <a:xfrm>
            <a:off x="7217371" y="2459584"/>
            <a:ext cx="4480560" cy="420624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0" name="Rounded Rectangle 69"/>
          <p:cNvSpPr/>
          <p:nvPr/>
        </p:nvSpPr>
        <p:spPr>
          <a:xfrm>
            <a:off x="8254652" y="3219189"/>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CONTACTS</a:t>
            </a:r>
          </a:p>
        </p:txBody>
      </p:sp>
      <p:sp>
        <p:nvSpPr>
          <p:cNvPr id="71" name="Rounded Rectangle 70"/>
          <p:cNvSpPr/>
          <p:nvPr/>
        </p:nvSpPr>
        <p:spPr>
          <a:xfrm>
            <a:off x="8254652" y="3681608"/>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CALENDAR</a:t>
            </a:r>
          </a:p>
        </p:txBody>
      </p:sp>
      <p:sp>
        <p:nvSpPr>
          <p:cNvPr id="72" name="Rounded Rectangle 71"/>
          <p:cNvSpPr/>
          <p:nvPr/>
        </p:nvSpPr>
        <p:spPr>
          <a:xfrm>
            <a:off x="8254652" y="4144027"/>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TASKS</a:t>
            </a:r>
          </a:p>
        </p:txBody>
      </p:sp>
      <p:sp>
        <p:nvSpPr>
          <p:cNvPr id="73" name="Rounded Rectangle 72"/>
          <p:cNvSpPr/>
          <p:nvPr/>
        </p:nvSpPr>
        <p:spPr>
          <a:xfrm>
            <a:off x="8254652" y="4606446"/>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NOTES</a:t>
            </a:r>
          </a:p>
        </p:txBody>
      </p:sp>
      <p:sp>
        <p:nvSpPr>
          <p:cNvPr id="74" name="Rounded Rectangle 73"/>
          <p:cNvSpPr/>
          <p:nvPr/>
        </p:nvSpPr>
        <p:spPr>
          <a:xfrm>
            <a:off x="8254652" y="5068865"/>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INBOX</a:t>
            </a:r>
          </a:p>
        </p:txBody>
      </p:sp>
      <p:sp>
        <p:nvSpPr>
          <p:cNvPr id="75" name="Rounded Rectangle 74"/>
          <p:cNvSpPr/>
          <p:nvPr/>
        </p:nvSpPr>
        <p:spPr>
          <a:xfrm>
            <a:off x="8254652" y="5531284"/>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SENT ITEMS</a:t>
            </a:r>
          </a:p>
        </p:txBody>
      </p:sp>
      <p:sp>
        <p:nvSpPr>
          <p:cNvPr id="76" name="Rounded Rectangle 75"/>
          <p:cNvSpPr/>
          <p:nvPr/>
        </p:nvSpPr>
        <p:spPr>
          <a:xfrm>
            <a:off x="8254652" y="5993704"/>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OTHERS</a:t>
            </a:r>
          </a:p>
        </p:txBody>
      </p:sp>
      <p:pic>
        <p:nvPicPr>
          <p:cNvPr id="77" name="Picture 76" descr="Windows_Contacts_Icon.png"/>
          <p:cNvPicPr>
            <a:picLocks noChangeAspect="1"/>
          </p:cNvPicPr>
          <p:nvPr/>
        </p:nvPicPr>
        <p:blipFill>
          <a:blip r:embed="rId2"/>
          <a:stretch>
            <a:fillRect/>
          </a:stretch>
        </p:blipFill>
        <p:spPr>
          <a:xfrm>
            <a:off x="7427283" y="3163374"/>
            <a:ext cx="613776" cy="479512"/>
          </a:xfrm>
          <a:prstGeom prst="rect">
            <a:avLst/>
          </a:prstGeom>
          <a:noFill/>
          <a:ln>
            <a:noFill/>
          </a:ln>
        </p:spPr>
      </p:pic>
      <p:pic>
        <p:nvPicPr>
          <p:cNvPr id="78" name="Picture 77" descr="Calendar.png"/>
          <p:cNvPicPr>
            <a:picLocks noChangeAspect="1"/>
          </p:cNvPicPr>
          <p:nvPr/>
        </p:nvPicPr>
        <p:blipFill>
          <a:blip r:embed="rId3"/>
          <a:stretch>
            <a:fillRect/>
          </a:stretch>
        </p:blipFill>
        <p:spPr>
          <a:xfrm>
            <a:off x="7549777" y="3677947"/>
            <a:ext cx="368788" cy="347453"/>
          </a:xfrm>
          <a:prstGeom prst="rect">
            <a:avLst/>
          </a:prstGeom>
        </p:spPr>
      </p:pic>
      <p:pic>
        <p:nvPicPr>
          <p:cNvPr id="79" name="Picture 78" descr="Tasks.png"/>
          <p:cNvPicPr>
            <a:picLocks noChangeAspect="1"/>
          </p:cNvPicPr>
          <p:nvPr/>
        </p:nvPicPr>
        <p:blipFill>
          <a:blip r:embed="rId4"/>
          <a:stretch>
            <a:fillRect/>
          </a:stretch>
        </p:blipFill>
        <p:spPr>
          <a:xfrm>
            <a:off x="7577249" y="4123091"/>
            <a:ext cx="313845" cy="404694"/>
          </a:xfrm>
          <a:prstGeom prst="rect">
            <a:avLst/>
          </a:prstGeom>
        </p:spPr>
      </p:pic>
      <p:pic>
        <p:nvPicPr>
          <p:cNvPr id="80" name="Picture 79" descr="Notes.png"/>
          <p:cNvPicPr>
            <a:picLocks noChangeAspect="1"/>
          </p:cNvPicPr>
          <p:nvPr/>
        </p:nvPicPr>
        <p:blipFill>
          <a:blip r:embed="rId5"/>
          <a:stretch>
            <a:fillRect/>
          </a:stretch>
        </p:blipFill>
        <p:spPr>
          <a:xfrm>
            <a:off x="7575809" y="4587898"/>
            <a:ext cx="316725" cy="408408"/>
          </a:xfrm>
          <a:prstGeom prst="rect">
            <a:avLst/>
          </a:prstGeom>
        </p:spPr>
      </p:pic>
      <p:pic>
        <p:nvPicPr>
          <p:cNvPr id="81" name="Picture 80" descr="email.png"/>
          <p:cNvPicPr>
            <a:picLocks noChangeAspect="1"/>
          </p:cNvPicPr>
          <p:nvPr/>
        </p:nvPicPr>
        <p:blipFill>
          <a:blip r:embed="rId6"/>
          <a:stretch>
            <a:fillRect/>
          </a:stretch>
        </p:blipFill>
        <p:spPr>
          <a:xfrm>
            <a:off x="7501319" y="5106523"/>
            <a:ext cx="465704" cy="335308"/>
          </a:xfrm>
          <a:prstGeom prst="rect">
            <a:avLst/>
          </a:prstGeom>
          <a:effectLst>
            <a:outerShdw blurRad="50800" dist="38100" dir="2700000" algn="tl" rotWithShape="0">
              <a:prstClr val="black">
                <a:alpha val="23000"/>
              </a:prstClr>
            </a:outerShdw>
          </a:effectLst>
        </p:spPr>
      </p:pic>
      <p:sp>
        <p:nvSpPr>
          <p:cNvPr id="82" name="Oval 81"/>
          <p:cNvSpPr/>
          <p:nvPr/>
        </p:nvSpPr>
        <p:spPr bwMode="auto">
          <a:xfrm>
            <a:off x="7809327" y="5098093"/>
            <a:ext cx="225468" cy="225468"/>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chemeClr val="tx1">
                    <a:alpha val="99000"/>
                  </a:schemeClr>
                </a:solidFill>
              </a:rPr>
              <a:t>2</a:t>
            </a:r>
          </a:p>
        </p:txBody>
      </p:sp>
      <p:pic>
        <p:nvPicPr>
          <p:cNvPr id="83" name="Picture 82" descr="email.png"/>
          <p:cNvPicPr>
            <a:picLocks noChangeAspect="1"/>
          </p:cNvPicPr>
          <p:nvPr/>
        </p:nvPicPr>
        <p:blipFill>
          <a:blip r:embed="rId6"/>
          <a:stretch>
            <a:fillRect/>
          </a:stretch>
        </p:blipFill>
        <p:spPr>
          <a:xfrm>
            <a:off x="7501319" y="5552049"/>
            <a:ext cx="465704" cy="335308"/>
          </a:xfrm>
          <a:prstGeom prst="rect">
            <a:avLst/>
          </a:prstGeom>
          <a:effectLst>
            <a:outerShdw blurRad="50800" dist="38100" dir="2700000" algn="tl" rotWithShape="0">
              <a:prstClr val="black">
                <a:alpha val="23000"/>
              </a:prstClr>
            </a:outerShdw>
          </a:effectLst>
        </p:spPr>
      </p:pic>
      <p:sp>
        <p:nvSpPr>
          <p:cNvPr id="84" name="Right Arrow 83"/>
          <p:cNvSpPr/>
          <p:nvPr/>
        </p:nvSpPr>
        <p:spPr bwMode="auto">
          <a:xfrm>
            <a:off x="7767861" y="5611659"/>
            <a:ext cx="383557" cy="21746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6" name="Rounded Rectangle 85"/>
          <p:cNvSpPr/>
          <p:nvPr/>
        </p:nvSpPr>
        <p:spPr bwMode="auto">
          <a:xfrm>
            <a:off x="2056647" y="2459584"/>
            <a:ext cx="4480560" cy="420624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7" name="Rounded Rectangle 86"/>
          <p:cNvSpPr/>
          <p:nvPr/>
        </p:nvSpPr>
        <p:spPr>
          <a:xfrm>
            <a:off x="3093928" y="3219189"/>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CONTACTS</a:t>
            </a:r>
          </a:p>
        </p:txBody>
      </p:sp>
      <p:sp>
        <p:nvSpPr>
          <p:cNvPr id="88" name="Rounded Rectangle 87"/>
          <p:cNvSpPr/>
          <p:nvPr/>
        </p:nvSpPr>
        <p:spPr>
          <a:xfrm>
            <a:off x="3093928" y="3681608"/>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CALENDAR</a:t>
            </a:r>
          </a:p>
        </p:txBody>
      </p:sp>
      <p:sp>
        <p:nvSpPr>
          <p:cNvPr id="89" name="Rounded Rectangle 88"/>
          <p:cNvSpPr/>
          <p:nvPr/>
        </p:nvSpPr>
        <p:spPr>
          <a:xfrm>
            <a:off x="3093928" y="4144027"/>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TASKS</a:t>
            </a:r>
          </a:p>
        </p:txBody>
      </p:sp>
      <p:sp>
        <p:nvSpPr>
          <p:cNvPr id="90" name="Rounded Rectangle 89"/>
          <p:cNvSpPr/>
          <p:nvPr/>
        </p:nvSpPr>
        <p:spPr>
          <a:xfrm>
            <a:off x="3093928" y="4606446"/>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NOTES</a:t>
            </a:r>
          </a:p>
        </p:txBody>
      </p:sp>
      <p:sp>
        <p:nvSpPr>
          <p:cNvPr id="91" name="Rounded Rectangle 90"/>
          <p:cNvSpPr/>
          <p:nvPr/>
        </p:nvSpPr>
        <p:spPr>
          <a:xfrm>
            <a:off x="3093928" y="5068865"/>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INBOX</a:t>
            </a:r>
          </a:p>
        </p:txBody>
      </p:sp>
      <p:sp>
        <p:nvSpPr>
          <p:cNvPr id="92" name="Rounded Rectangle 91"/>
          <p:cNvSpPr/>
          <p:nvPr/>
        </p:nvSpPr>
        <p:spPr>
          <a:xfrm>
            <a:off x="3093928" y="5531284"/>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SENT ITEMS</a:t>
            </a:r>
          </a:p>
        </p:txBody>
      </p:sp>
      <p:sp>
        <p:nvSpPr>
          <p:cNvPr id="93" name="Rounded Rectangle 92"/>
          <p:cNvSpPr/>
          <p:nvPr/>
        </p:nvSpPr>
        <p:spPr>
          <a:xfrm>
            <a:off x="3093928" y="5993704"/>
            <a:ext cx="3225323" cy="363255"/>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200" b="1" dirty="0" smtClean="0">
                <a:gradFill>
                  <a:gsLst>
                    <a:gs pos="0">
                      <a:srgbClr val="FFFFFF"/>
                    </a:gs>
                    <a:gs pos="100000">
                      <a:srgbClr val="FFFFFF"/>
                    </a:gs>
                  </a:gsLst>
                  <a:lin ang="5400000" scaled="0"/>
                </a:gradFill>
              </a:rPr>
              <a:t>OTHERS</a:t>
            </a:r>
          </a:p>
        </p:txBody>
      </p:sp>
      <p:pic>
        <p:nvPicPr>
          <p:cNvPr id="94" name="Picture 93" descr="Windows_Contacts_Icon.png"/>
          <p:cNvPicPr>
            <a:picLocks noChangeAspect="1"/>
          </p:cNvPicPr>
          <p:nvPr/>
        </p:nvPicPr>
        <p:blipFill>
          <a:blip r:embed="rId2"/>
          <a:stretch>
            <a:fillRect/>
          </a:stretch>
        </p:blipFill>
        <p:spPr>
          <a:xfrm>
            <a:off x="2266559" y="3163374"/>
            <a:ext cx="613776" cy="479512"/>
          </a:xfrm>
          <a:prstGeom prst="rect">
            <a:avLst/>
          </a:prstGeom>
          <a:noFill/>
          <a:ln>
            <a:noFill/>
          </a:ln>
        </p:spPr>
      </p:pic>
      <p:pic>
        <p:nvPicPr>
          <p:cNvPr id="95" name="Picture 94" descr="Calendar.png"/>
          <p:cNvPicPr>
            <a:picLocks noChangeAspect="1"/>
          </p:cNvPicPr>
          <p:nvPr/>
        </p:nvPicPr>
        <p:blipFill>
          <a:blip r:embed="rId3"/>
          <a:stretch>
            <a:fillRect/>
          </a:stretch>
        </p:blipFill>
        <p:spPr>
          <a:xfrm>
            <a:off x="2389053" y="3677947"/>
            <a:ext cx="368788" cy="347453"/>
          </a:xfrm>
          <a:prstGeom prst="rect">
            <a:avLst/>
          </a:prstGeom>
        </p:spPr>
      </p:pic>
      <p:pic>
        <p:nvPicPr>
          <p:cNvPr id="96" name="Picture 95" descr="Tasks.png"/>
          <p:cNvPicPr>
            <a:picLocks noChangeAspect="1"/>
          </p:cNvPicPr>
          <p:nvPr/>
        </p:nvPicPr>
        <p:blipFill>
          <a:blip r:embed="rId4"/>
          <a:stretch>
            <a:fillRect/>
          </a:stretch>
        </p:blipFill>
        <p:spPr>
          <a:xfrm>
            <a:off x="2416525" y="4123091"/>
            <a:ext cx="313845" cy="404694"/>
          </a:xfrm>
          <a:prstGeom prst="rect">
            <a:avLst/>
          </a:prstGeom>
        </p:spPr>
      </p:pic>
      <p:pic>
        <p:nvPicPr>
          <p:cNvPr id="97" name="Picture 96" descr="Notes.png"/>
          <p:cNvPicPr>
            <a:picLocks noChangeAspect="1"/>
          </p:cNvPicPr>
          <p:nvPr/>
        </p:nvPicPr>
        <p:blipFill>
          <a:blip r:embed="rId5"/>
          <a:stretch>
            <a:fillRect/>
          </a:stretch>
        </p:blipFill>
        <p:spPr>
          <a:xfrm>
            <a:off x="2415085" y="4587898"/>
            <a:ext cx="316725" cy="408408"/>
          </a:xfrm>
          <a:prstGeom prst="rect">
            <a:avLst/>
          </a:prstGeom>
        </p:spPr>
      </p:pic>
      <p:pic>
        <p:nvPicPr>
          <p:cNvPr id="98" name="Picture 97" descr="email.png"/>
          <p:cNvPicPr>
            <a:picLocks noChangeAspect="1"/>
          </p:cNvPicPr>
          <p:nvPr/>
        </p:nvPicPr>
        <p:blipFill>
          <a:blip r:embed="rId6"/>
          <a:stretch>
            <a:fillRect/>
          </a:stretch>
        </p:blipFill>
        <p:spPr>
          <a:xfrm>
            <a:off x="2340595" y="5106523"/>
            <a:ext cx="465704" cy="335308"/>
          </a:xfrm>
          <a:prstGeom prst="rect">
            <a:avLst/>
          </a:prstGeom>
          <a:effectLst>
            <a:outerShdw blurRad="50800" dist="38100" dir="2700000" algn="tl" rotWithShape="0">
              <a:prstClr val="black">
                <a:alpha val="23000"/>
              </a:prstClr>
            </a:outerShdw>
          </a:effectLst>
        </p:spPr>
      </p:pic>
      <p:sp>
        <p:nvSpPr>
          <p:cNvPr id="99" name="Oval 98"/>
          <p:cNvSpPr/>
          <p:nvPr/>
        </p:nvSpPr>
        <p:spPr bwMode="auto">
          <a:xfrm>
            <a:off x="2648603" y="5098093"/>
            <a:ext cx="225468" cy="225468"/>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chemeClr val="tx1">
                    <a:alpha val="99000"/>
                  </a:schemeClr>
                </a:solidFill>
              </a:rPr>
              <a:t>2</a:t>
            </a:r>
          </a:p>
        </p:txBody>
      </p:sp>
      <p:pic>
        <p:nvPicPr>
          <p:cNvPr id="100" name="Picture 99" descr="email.png"/>
          <p:cNvPicPr>
            <a:picLocks noChangeAspect="1"/>
          </p:cNvPicPr>
          <p:nvPr/>
        </p:nvPicPr>
        <p:blipFill>
          <a:blip r:embed="rId6"/>
          <a:stretch>
            <a:fillRect/>
          </a:stretch>
        </p:blipFill>
        <p:spPr>
          <a:xfrm>
            <a:off x="2340595" y="5552049"/>
            <a:ext cx="465704" cy="335308"/>
          </a:xfrm>
          <a:prstGeom prst="rect">
            <a:avLst/>
          </a:prstGeom>
          <a:effectLst>
            <a:outerShdw blurRad="50800" dist="38100" dir="2700000" algn="tl" rotWithShape="0">
              <a:prstClr val="black">
                <a:alpha val="23000"/>
              </a:prstClr>
            </a:outerShdw>
          </a:effectLst>
        </p:spPr>
      </p:pic>
      <p:sp>
        <p:nvSpPr>
          <p:cNvPr id="101" name="Right Arrow 100"/>
          <p:cNvSpPr/>
          <p:nvPr/>
        </p:nvSpPr>
        <p:spPr bwMode="auto">
          <a:xfrm>
            <a:off x="2607137" y="5611659"/>
            <a:ext cx="383557" cy="21746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a:xfrm>
            <a:off x="519112" y="228600"/>
            <a:ext cx="11149013" cy="1661993"/>
          </a:xfrm>
        </p:spPr>
        <p:txBody>
          <a:bodyPr/>
          <a:lstStyle/>
          <a:p>
            <a:r>
              <a:rPr lang="en-US" dirty="0" smtClean="0"/>
              <a:t>Mailbox Copy</a:t>
            </a:r>
            <a:r>
              <a:rPr lang="en-US" sz="4000" dirty="0"/>
              <a:t/>
            </a:r>
            <a:br>
              <a:rPr lang="en-US" sz="4000" dirty="0"/>
            </a:br>
            <a:r>
              <a:rPr lang="en-US" sz="3600" dirty="0" smtClean="0">
                <a:solidFill>
                  <a:schemeClr val="accent1">
                    <a:alpha val="99000"/>
                  </a:schemeClr>
                </a:solidFill>
              </a:rPr>
              <a:t>Incremental Sync</a:t>
            </a:r>
            <a:r>
              <a:rPr lang="en-US" sz="4000" dirty="0" smtClean="0"/>
              <a:t/>
            </a:r>
            <a:br>
              <a:rPr lang="en-US" sz="4000" dirty="0" smtClean="0"/>
            </a:br>
            <a:endParaRPr lang="en-US" sz="4000" dirty="0"/>
          </a:p>
        </p:txBody>
      </p:sp>
      <p:sp>
        <p:nvSpPr>
          <p:cNvPr id="131" name="Text Placeholder 2"/>
          <p:cNvSpPr txBox="1">
            <a:spLocks/>
          </p:cNvSpPr>
          <p:nvPr/>
        </p:nvSpPr>
        <p:spPr>
          <a:xfrm>
            <a:off x="521208" y="1400372"/>
            <a:ext cx="10125915" cy="1536168"/>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We will Sync the difference in incremental sync</a:t>
            </a:r>
          </a:p>
          <a:p>
            <a:pPr lvl="1">
              <a:lnSpc>
                <a:spcPct val="100000"/>
              </a:lnSpc>
            </a:pPr>
            <a:r>
              <a:rPr lang="en-US" sz="1800" dirty="0" smtClean="0"/>
              <a:t>We will add new mail and folders</a:t>
            </a:r>
          </a:p>
          <a:p>
            <a:pPr lvl="1">
              <a:lnSpc>
                <a:spcPct val="100000"/>
              </a:lnSpc>
            </a:pPr>
            <a:r>
              <a:rPr lang="en-US" sz="1800" dirty="0" smtClean="0"/>
              <a:t>We will delete mails and folder</a:t>
            </a:r>
          </a:p>
        </p:txBody>
      </p:sp>
      <p:pic>
        <p:nvPicPr>
          <p:cNvPr id="144" name="Picture 143" descr="email.png"/>
          <p:cNvPicPr>
            <a:picLocks noChangeAspect="1"/>
          </p:cNvPicPr>
          <p:nvPr/>
        </p:nvPicPr>
        <p:blipFill>
          <a:blip r:embed="rId6"/>
          <a:stretch>
            <a:fillRect/>
          </a:stretch>
        </p:blipFill>
        <p:spPr>
          <a:xfrm>
            <a:off x="5824448" y="3283907"/>
            <a:ext cx="352181" cy="253571"/>
          </a:xfrm>
          <a:prstGeom prst="rect">
            <a:avLst/>
          </a:prstGeom>
          <a:effectLst>
            <a:outerShdw blurRad="50800" dist="38100" dir="2700000" algn="tl" rotWithShape="0">
              <a:prstClr val="black">
                <a:alpha val="23000"/>
              </a:prstClr>
            </a:outerShdw>
          </a:effectLst>
        </p:spPr>
      </p:pic>
      <p:pic>
        <p:nvPicPr>
          <p:cNvPr id="145" name="Picture 144" descr="email.png"/>
          <p:cNvPicPr>
            <a:picLocks noChangeAspect="1"/>
          </p:cNvPicPr>
          <p:nvPr/>
        </p:nvPicPr>
        <p:blipFill>
          <a:blip r:embed="rId6"/>
          <a:stretch>
            <a:fillRect/>
          </a:stretch>
        </p:blipFill>
        <p:spPr>
          <a:xfrm>
            <a:off x="5386037" y="3283907"/>
            <a:ext cx="352181" cy="253571"/>
          </a:xfrm>
          <a:prstGeom prst="rect">
            <a:avLst/>
          </a:prstGeom>
          <a:effectLst>
            <a:outerShdw blurRad="50800" dist="38100" dir="2700000" algn="tl" rotWithShape="0">
              <a:prstClr val="black">
                <a:alpha val="23000"/>
              </a:prstClr>
            </a:outerShdw>
          </a:effectLst>
        </p:spPr>
      </p:pic>
      <p:pic>
        <p:nvPicPr>
          <p:cNvPr id="146" name="Picture 145" descr="email.png"/>
          <p:cNvPicPr>
            <a:picLocks noChangeAspect="1"/>
          </p:cNvPicPr>
          <p:nvPr/>
        </p:nvPicPr>
        <p:blipFill>
          <a:blip r:embed="rId6"/>
          <a:stretch>
            <a:fillRect/>
          </a:stretch>
        </p:blipFill>
        <p:spPr>
          <a:xfrm>
            <a:off x="5824448" y="3745282"/>
            <a:ext cx="352181" cy="253571"/>
          </a:xfrm>
          <a:prstGeom prst="rect">
            <a:avLst/>
          </a:prstGeom>
          <a:effectLst>
            <a:outerShdw blurRad="50800" dist="38100" dir="2700000" algn="tl" rotWithShape="0">
              <a:prstClr val="black">
                <a:alpha val="23000"/>
              </a:prstClr>
            </a:outerShdw>
          </a:effectLst>
        </p:spPr>
      </p:pic>
      <p:pic>
        <p:nvPicPr>
          <p:cNvPr id="147" name="Picture 146" descr="email.png"/>
          <p:cNvPicPr>
            <a:picLocks noChangeAspect="1"/>
          </p:cNvPicPr>
          <p:nvPr/>
        </p:nvPicPr>
        <p:blipFill>
          <a:blip r:embed="rId6"/>
          <a:stretch>
            <a:fillRect/>
          </a:stretch>
        </p:blipFill>
        <p:spPr>
          <a:xfrm>
            <a:off x="5386037" y="3745282"/>
            <a:ext cx="352181" cy="253571"/>
          </a:xfrm>
          <a:prstGeom prst="rect">
            <a:avLst/>
          </a:prstGeom>
          <a:effectLst>
            <a:outerShdw blurRad="50800" dist="38100" dir="2700000" algn="tl" rotWithShape="0">
              <a:prstClr val="black">
                <a:alpha val="23000"/>
              </a:prstClr>
            </a:outerShdw>
          </a:effectLst>
        </p:spPr>
      </p:pic>
      <p:pic>
        <p:nvPicPr>
          <p:cNvPr id="148" name="Picture 147" descr="email.png"/>
          <p:cNvPicPr>
            <a:picLocks noChangeAspect="1"/>
          </p:cNvPicPr>
          <p:nvPr/>
        </p:nvPicPr>
        <p:blipFill>
          <a:blip r:embed="rId6"/>
          <a:stretch>
            <a:fillRect/>
          </a:stretch>
        </p:blipFill>
        <p:spPr>
          <a:xfrm>
            <a:off x="5824448" y="4206657"/>
            <a:ext cx="352181" cy="253571"/>
          </a:xfrm>
          <a:prstGeom prst="rect">
            <a:avLst/>
          </a:prstGeom>
          <a:effectLst>
            <a:outerShdw blurRad="50800" dist="38100" dir="2700000" algn="tl" rotWithShape="0">
              <a:prstClr val="black">
                <a:alpha val="23000"/>
              </a:prstClr>
            </a:outerShdw>
          </a:effectLst>
        </p:spPr>
      </p:pic>
      <p:pic>
        <p:nvPicPr>
          <p:cNvPr id="149" name="Picture 148" descr="email.png"/>
          <p:cNvPicPr>
            <a:picLocks noChangeAspect="1"/>
          </p:cNvPicPr>
          <p:nvPr/>
        </p:nvPicPr>
        <p:blipFill>
          <a:blip r:embed="rId6"/>
          <a:stretch>
            <a:fillRect/>
          </a:stretch>
        </p:blipFill>
        <p:spPr>
          <a:xfrm>
            <a:off x="5824448" y="4668032"/>
            <a:ext cx="352181" cy="253571"/>
          </a:xfrm>
          <a:prstGeom prst="rect">
            <a:avLst/>
          </a:prstGeom>
          <a:effectLst>
            <a:outerShdw blurRad="50800" dist="38100" dir="2700000" algn="tl" rotWithShape="0">
              <a:prstClr val="black">
                <a:alpha val="23000"/>
              </a:prstClr>
            </a:outerShdw>
          </a:effectLst>
        </p:spPr>
      </p:pic>
      <p:pic>
        <p:nvPicPr>
          <p:cNvPr id="150" name="Picture 149" descr="email.png"/>
          <p:cNvPicPr>
            <a:picLocks noChangeAspect="1"/>
          </p:cNvPicPr>
          <p:nvPr/>
        </p:nvPicPr>
        <p:blipFill>
          <a:blip r:embed="rId6"/>
          <a:stretch>
            <a:fillRect/>
          </a:stretch>
        </p:blipFill>
        <p:spPr>
          <a:xfrm>
            <a:off x="5824448" y="5129407"/>
            <a:ext cx="352181" cy="253571"/>
          </a:xfrm>
          <a:prstGeom prst="rect">
            <a:avLst/>
          </a:prstGeom>
          <a:effectLst>
            <a:outerShdw blurRad="50800" dist="38100" dir="2700000" algn="tl" rotWithShape="0">
              <a:prstClr val="black">
                <a:alpha val="23000"/>
              </a:prstClr>
            </a:outerShdw>
          </a:effectLst>
        </p:spPr>
      </p:pic>
      <p:pic>
        <p:nvPicPr>
          <p:cNvPr id="151" name="Picture 150" descr="email.png"/>
          <p:cNvPicPr>
            <a:picLocks noChangeAspect="1"/>
          </p:cNvPicPr>
          <p:nvPr/>
        </p:nvPicPr>
        <p:blipFill>
          <a:blip r:embed="rId6"/>
          <a:stretch>
            <a:fillRect/>
          </a:stretch>
        </p:blipFill>
        <p:spPr>
          <a:xfrm>
            <a:off x="5386037" y="5129407"/>
            <a:ext cx="352181" cy="253571"/>
          </a:xfrm>
          <a:prstGeom prst="rect">
            <a:avLst/>
          </a:prstGeom>
          <a:effectLst>
            <a:outerShdw blurRad="50800" dist="38100" dir="2700000" algn="tl" rotWithShape="0">
              <a:prstClr val="black">
                <a:alpha val="23000"/>
              </a:prstClr>
            </a:outerShdw>
          </a:effectLst>
        </p:spPr>
      </p:pic>
      <p:pic>
        <p:nvPicPr>
          <p:cNvPr id="152" name="Picture 151" descr="email.png"/>
          <p:cNvPicPr>
            <a:picLocks noChangeAspect="1"/>
          </p:cNvPicPr>
          <p:nvPr/>
        </p:nvPicPr>
        <p:blipFill>
          <a:blip r:embed="rId6"/>
          <a:stretch>
            <a:fillRect/>
          </a:stretch>
        </p:blipFill>
        <p:spPr>
          <a:xfrm>
            <a:off x="4947626" y="5129407"/>
            <a:ext cx="352181" cy="253571"/>
          </a:xfrm>
          <a:prstGeom prst="rect">
            <a:avLst/>
          </a:prstGeom>
          <a:effectLst>
            <a:outerShdw blurRad="50800" dist="38100" dir="2700000" algn="tl" rotWithShape="0">
              <a:prstClr val="black">
                <a:alpha val="23000"/>
              </a:prstClr>
            </a:outerShdw>
          </a:effectLst>
        </p:spPr>
      </p:pic>
      <p:pic>
        <p:nvPicPr>
          <p:cNvPr id="154" name="Picture 153" descr="email.png"/>
          <p:cNvPicPr>
            <a:picLocks noChangeAspect="1"/>
          </p:cNvPicPr>
          <p:nvPr/>
        </p:nvPicPr>
        <p:blipFill>
          <a:blip r:embed="rId6"/>
          <a:stretch>
            <a:fillRect/>
          </a:stretch>
        </p:blipFill>
        <p:spPr>
          <a:xfrm>
            <a:off x="5824448" y="5590782"/>
            <a:ext cx="352181" cy="253571"/>
          </a:xfrm>
          <a:prstGeom prst="rect">
            <a:avLst/>
          </a:prstGeom>
          <a:effectLst>
            <a:outerShdw blurRad="50800" dist="38100" dir="2700000" algn="tl" rotWithShape="0">
              <a:prstClr val="black">
                <a:alpha val="23000"/>
              </a:prstClr>
            </a:outerShdw>
          </a:effectLst>
        </p:spPr>
      </p:pic>
      <p:sp>
        <p:nvSpPr>
          <p:cNvPr id="156" name="Rounded Rectangle 155"/>
          <p:cNvSpPr/>
          <p:nvPr/>
        </p:nvSpPr>
        <p:spPr bwMode="auto">
          <a:xfrm>
            <a:off x="2056647" y="2430049"/>
            <a:ext cx="4480560" cy="475989"/>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Source Mailbox</a:t>
            </a:r>
          </a:p>
        </p:txBody>
      </p:sp>
      <p:sp>
        <p:nvSpPr>
          <p:cNvPr id="162" name="Rounded Rectangle 161"/>
          <p:cNvSpPr/>
          <p:nvPr/>
        </p:nvSpPr>
        <p:spPr bwMode="auto">
          <a:xfrm>
            <a:off x="7217370" y="2430049"/>
            <a:ext cx="4480560" cy="475989"/>
          </a:xfrm>
          <a:prstGeom prst="roundRect">
            <a:avLst>
              <a:gd name="adj" fmla="val 0"/>
            </a:avLst>
          </a:prstGeom>
          <a:gradFill>
            <a:gsLst>
              <a:gs pos="0">
                <a:srgbClr val="009900"/>
              </a:gs>
              <a:gs pos="80000">
                <a:srgbClr val="00C459"/>
              </a:gs>
              <a:gs pos="100000">
                <a:srgbClr val="92D050"/>
              </a:gs>
            </a:gsLst>
          </a:gradFill>
          <a:ln>
            <a:solidFill>
              <a:srgbClr val="00C45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Target Mailbox</a:t>
            </a:r>
          </a:p>
        </p:txBody>
      </p:sp>
      <p:pic>
        <p:nvPicPr>
          <p:cNvPr id="174" name="Picture 173" descr="email.png"/>
          <p:cNvPicPr>
            <a:picLocks noChangeAspect="1"/>
          </p:cNvPicPr>
          <p:nvPr/>
        </p:nvPicPr>
        <p:blipFill>
          <a:blip r:embed="rId6"/>
          <a:stretch>
            <a:fillRect/>
          </a:stretch>
        </p:blipFill>
        <p:spPr>
          <a:xfrm>
            <a:off x="10983083" y="3281819"/>
            <a:ext cx="352181" cy="253571"/>
          </a:xfrm>
          <a:prstGeom prst="rect">
            <a:avLst/>
          </a:prstGeom>
          <a:effectLst>
            <a:outerShdw blurRad="50800" dist="38100" dir="2700000" algn="tl" rotWithShape="0">
              <a:prstClr val="black">
                <a:alpha val="23000"/>
              </a:prstClr>
            </a:outerShdw>
          </a:effectLst>
        </p:spPr>
      </p:pic>
      <p:pic>
        <p:nvPicPr>
          <p:cNvPr id="175" name="Picture 174" descr="email.png"/>
          <p:cNvPicPr>
            <a:picLocks noChangeAspect="1"/>
          </p:cNvPicPr>
          <p:nvPr/>
        </p:nvPicPr>
        <p:blipFill>
          <a:blip r:embed="rId6"/>
          <a:stretch>
            <a:fillRect/>
          </a:stretch>
        </p:blipFill>
        <p:spPr>
          <a:xfrm>
            <a:off x="10544672" y="3281819"/>
            <a:ext cx="352181" cy="253571"/>
          </a:xfrm>
          <a:prstGeom prst="rect">
            <a:avLst/>
          </a:prstGeom>
          <a:effectLst>
            <a:outerShdw blurRad="50800" dist="38100" dir="2700000" algn="tl" rotWithShape="0">
              <a:prstClr val="black">
                <a:alpha val="23000"/>
              </a:prstClr>
            </a:outerShdw>
          </a:effectLst>
        </p:spPr>
      </p:pic>
      <p:pic>
        <p:nvPicPr>
          <p:cNvPr id="176" name="Picture 175" descr="email.png"/>
          <p:cNvPicPr>
            <a:picLocks noChangeAspect="1"/>
          </p:cNvPicPr>
          <p:nvPr/>
        </p:nvPicPr>
        <p:blipFill>
          <a:blip r:embed="rId6"/>
          <a:stretch>
            <a:fillRect/>
          </a:stretch>
        </p:blipFill>
        <p:spPr>
          <a:xfrm>
            <a:off x="10983083" y="3743194"/>
            <a:ext cx="352181" cy="253571"/>
          </a:xfrm>
          <a:prstGeom prst="rect">
            <a:avLst/>
          </a:prstGeom>
          <a:effectLst>
            <a:outerShdw blurRad="50800" dist="38100" dir="2700000" algn="tl" rotWithShape="0">
              <a:prstClr val="black">
                <a:alpha val="23000"/>
              </a:prstClr>
            </a:outerShdw>
          </a:effectLst>
        </p:spPr>
      </p:pic>
      <p:pic>
        <p:nvPicPr>
          <p:cNvPr id="177" name="Picture 176" descr="email.png"/>
          <p:cNvPicPr>
            <a:picLocks noChangeAspect="1"/>
          </p:cNvPicPr>
          <p:nvPr/>
        </p:nvPicPr>
        <p:blipFill>
          <a:blip r:embed="rId6"/>
          <a:stretch>
            <a:fillRect/>
          </a:stretch>
        </p:blipFill>
        <p:spPr>
          <a:xfrm>
            <a:off x="10544672" y="3743194"/>
            <a:ext cx="352181" cy="253571"/>
          </a:xfrm>
          <a:prstGeom prst="rect">
            <a:avLst/>
          </a:prstGeom>
          <a:effectLst>
            <a:outerShdw blurRad="50800" dist="38100" dir="2700000" algn="tl" rotWithShape="0">
              <a:prstClr val="black">
                <a:alpha val="23000"/>
              </a:prstClr>
            </a:outerShdw>
          </a:effectLst>
        </p:spPr>
      </p:pic>
      <p:pic>
        <p:nvPicPr>
          <p:cNvPr id="178" name="Picture 177" descr="email.png"/>
          <p:cNvPicPr>
            <a:picLocks noChangeAspect="1"/>
          </p:cNvPicPr>
          <p:nvPr/>
        </p:nvPicPr>
        <p:blipFill>
          <a:blip r:embed="rId6"/>
          <a:stretch>
            <a:fillRect/>
          </a:stretch>
        </p:blipFill>
        <p:spPr>
          <a:xfrm>
            <a:off x="10983083" y="4204569"/>
            <a:ext cx="352181" cy="253571"/>
          </a:xfrm>
          <a:prstGeom prst="rect">
            <a:avLst/>
          </a:prstGeom>
          <a:effectLst>
            <a:outerShdw blurRad="50800" dist="38100" dir="2700000" algn="tl" rotWithShape="0">
              <a:prstClr val="black">
                <a:alpha val="23000"/>
              </a:prstClr>
            </a:outerShdw>
          </a:effectLst>
        </p:spPr>
      </p:pic>
      <p:pic>
        <p:nvPicPr>
          <p:cNvPr id="179" name="Picture 178" descr="email.png"/>
          <p:cNvPicPr>
            <a:picLocks noChangeAspect="1"/>
          </p:cNvPicPr>
          <p:nvPr/>
        </p:nvPicPr>
        <p:blipFill>
          <a:blip r:embed="rId6"/>
          <a:stretch>
            <a:fillRect/>
          </a:stretch>
        </p:blipFill>
        <p:spPr>
          <a:xfrm>
            <a:off x="10983083" y="4665944"/>
            <a:ext cx="352181" cy="253571"/>
          </a:xfrm>
          <a:prstGeom prst="rect">
            <a:avLst/>
          </a:prstGeom>
          <a:effectLst>
            <a:outerShdw blurRad="50800" dist="38100" dir="2700000" algn="tl" rotWithShape="0">
              <a:prstClr val="black">
                <a:alpha val="23000"/>
              </a:prstClr>
            </a:outerShdw>
          </a:effectLst>
        </p:spPr>
      </p:pic>
      <p:pic>
        <p:nvPicPr>
          <p:cNvPr id="180" name="Picture 179" descr="email.png"/>
          <p:cNvPicPr>
            <a:picLocks noChangeAspect="1"/>
          </p:cNvPicPr>
          <p:nvPr/>
        </p:nvPicPr>
        <p:blipFill>
          <a:blip r:embed="rId6"/>
          <a:stretch>
            <a:fillRect/>
          </a:stretch>
        </p:blipFill>
        <p:spPr>
          <a:xfrm>
            <a:off x="10983083" y="5127319"/>
            <a:ext cx="352181" cy="253571"/>
          </a:xfrm>
          <a:prstGeom prst="rect">
            <a:avLst/>
          </a:prstGeom>
          <a:effectLst>
            <a:outerShdw blurRad="50800" dist="38100" dir="2700000" algn="tl" rotWithShape="0">
              <a:prstClr val="black">
                <a:alpha val="23000"/>
              </a:prstClr>
            </a:outerShdw>
          </a:effectLst>
        </p:spPr>
      </p:pic>
      <p:pic>
        <p:nvPicPr>
          <p:cNvPr id="181" name="Picture 180" descr="email.png"/>
          <p:cNvPicPr>
            <a:picLocks noChangeAspect="1"/>
          </p:cNvPicPr>
          <p:nvPr/>
        </p:nvPicPr>
        <p:blipFill>
          <a:blip r:embed="rId6"/>
          <a:stretch>
            <a:fillRect/>
          </a:stretch>
        </p:blipFill>
        <p:spPr>
          <a:xfrm>
            <a:off x="10544672" y="5127319"/>
            <a:ext cx="352181" cy="253571"/>
          </a:xfrm>
          <a:prstGeom prst="rect">
            <a:avLst/>
          </a:prstGeom>
          <a:effectLst>
            <a:outerShdw blurRad="50800" dist="38100" dir="2700000" algn="tl" rotWithShape="0">
              <a:prstClr val="black">
                <a:alpha val="23000"/>
              </a:prstClr>
            </a:outerShdw>
          </a:effectLst>
        </p:spPr>
      </p:pic>
      <p:pic>
        <p:nvPicPr>
          <p:cNvPr id="182" name="Picture 181" descr="email.png"/>
          <p:cNvPicPr>
            <a:picLocks noChangeAspect="1"/>
          </p:cNvPicPr>
          <p:nvPr/>
        </p:nvPicPr>
        <p:blipFill>
          <a:blip r:embed="rId6"/>
          <a:stretch>
            <a:fillRect/>
          </a:stretch>
        </p:blipFill>
        <p:spPr>
          <a:xfrm>
            <a:off x="10106261" y="5127319"/>
            <a:ext cx="352181" cy="253571"/>
          </a:xfrm>
          <a:prstGeom prst="rect">
            <a:avLst/>
          </a:prstGeom>
          <a:effectLst>
            <a:outerShdw blurRad="50800" dist="38100" dir="2700000" algn="tl" rotWithShape="0">
              <a:prstClr val="black">
                <a:alpha val="23000"/>
              </a:prstClr>
            </a:outerShdw>
          </a:effectLst>
        </p:spPr>
      </p:pic>
      <p:pic>
        <p:nvPicPr>
          <p:cNvPr id="184" name="Picture 183" descr="email.png"/>
          <p:cNvPicPr>
            <a:picLocks noChangeAspect="1"/>
          </p:cNvPicPr>
          <p:nvPr/>
        </p:nvPicPr>
        <p:blipFill>
          <a:blip r:embed="rId6"/>
          <a:stretch>
            <a:fillRect/>
          </a:stretch>
        </p:blipFill>
        <p:spPr>
          <a:xfrm>
            <a:off x="10983083" y="5588694"/>
            <a:ext cx="352181" cy="253571"/>
          </a:xfrm>
          <a:prstGeom prst="rect">
            <a:avLst/>
          </a:prstGeom>
          <a:effectLst>
            <a:outerShdw blurRad="50800" dist="38100" dir="2700000" algn="tl" rotWithShape="0">
              <a:prstClr val="black">
                <a:alpha val="23000"/>
              </a:prstClr>
            </a:outerShdw>
          </a:effectLst>
        </p:spPr>
      </p:pic>
      <p:pic>
        <p:nvPicPr>
          <p:cNvPr id="198" name="Picture 197" descr="cloudLarge_150.png"/>
          <p:cNvPicPr>
            <a:picLocks noChangeAspect="1"/>
          </p:cNvPicPr>
          <p:nvPr/>
        </p:nvPicPr>
        <p:blipFill>
          <a:blip r:embed="rId8"/>
          <a:stretch>
            <a:fillRect/>
          </a:stretch>
        </p:blipFill>
        <p:spPr>
          <a:xfrm>
            <a:off x="175365" y="1938453"/>
            <a:ext cx="1524376" cy="1524376"/>
          </a:xfrm>
          <a:prstGeom prst="rect">
            <a:avLst/>
          </a:prstGeom>
        </p:spPr>
      </p:pic>
      <p:pic>
        <p:nvPicPr>
          <p:cNvPr id="201" name="Picture 200" descr="email.png"/>
          <p:cNvPicPr>
            <a:picLocks noChangeAspect="1"/>
          </p:cNvPicPr>
          <p:nvPr/>
        </p:nvPicPr>
        <p:blipFill>
          <a:blip r:embed="rId6"/>
          <a:stretch>
            <a:fillRect/>
          </a:stretch>
        </p:blipFill>
        <p:spPr>
          <a:xfrm>
            <a:off x="849527" y="2668043"/>
            <a:ext cx="352181" cy="253571"/>
          </a:xfrm>
          <a:prstGeom prst="rect">
            <a:avLst/>
          </a:prstGeom>
          <a:ln>
            <a:noFill/>
          </a:ln>
          <a:effectLst>
            <a:innerShdw blurRad="165100" dist="50800" dir="13500000">
              <a:schemeClr val="accent3">
                <a:alpha val="66000"/>
              </a:schemeClr>
            </a:innerShdw>
          </a:effectLst>
        </p:spPr>
      </p:pic>
      <p:pic>
        <p:nvPicPr>
          <p:cNvPr id="203" name="Picture 202" descr="email.png"/>
          <p:cNvPicPr>
            <a:picLocks noChangeAspect="1"/>
          </p:cNvPicPr>
          <p:nvPr/>
        </p:nvPicPr>
        <p:blipFill>
          <a:blip r:embed="rId6"/>
          <a:stretch>
            <a:fillRect/>
          </a:stretch>
        </p:blipFill>
        <p:spPr>
          <a:xfrm>
            <a:off x="4507992" y="5129784"/>
            <a:ext cx="352181" cy="253571"/>
          </a:xfrm>
          <a:prstGeom prst="rect">
            <a:avLst/>
          </a:prstGeom>
          <a:ln>
            <a:noFill/>
          </a:ln>
          <a:effectLst>
            <a:innerShdw blurRad="165100" dist="50800" dir="13500000">
              <a:schemeClr val="accent3">
                <a:alpha val="66000"/>
              </a:schemeClr>
            </a:innerShdw>
          </a:effectLst>
        </p:spPr>
      </p:pic>
      <p:pic>
        <p:nvPicPr>
          <p:cNvPr id="205" name="Picture 204" descr="email.png"/>
          <p:cNvPicPr>
            <a:picLocks noChangeAspect="1"/>
          </p:cNvPicPr>
          <p:nvPr/>
        </p:nvPicPr>
        <p:blipFill>
          <a:blip r:embed="rId6"/>
          <a:stretch>
            <a:fillRect/>
          </a:stretch>
        </p:blipFill>
        <p:spPr>
          <a:xfrm>
            <a:off x="5385816" y="4204946"/>
            <a:ext cx="352181" cy="253571"/>
          </a:xfrm>
          <a:prstGeom prst="rect">
            <a:avLst/>
          </a:prstGeom>
          <a:ln>
            <a:noFill/>
          </a:ln>
          <a:effectLst>
            <a:innerShdw blurRad="165100" dist="50800" dir="13500000">
              <a:schemeClr val="accent3">
                <a:alpha val="66000"/>
              </a:schemeClr>
            </a:innerShdw>
          </a:effectLst>
        </p:spPr>
      </p:pic>
      <p:pic>
        <p:nvPicPr>
          <p:cNvPr id="207" name="Picture 206" descr="email.png"/>
          <p:cNvPicPr>
            <a:picLocks noChangeAspect="1"/>
          </p:cNvPicPr>
          <p:nvPr/>
        </p:nvPicPr>
        <p:blipFill>
          <a:blip r:embed="rId6"/>
          <a:stretch>
            <a:fillRect/>
          </a:stretch>
        </p:blipFill>
        <p:spPr>
          <a:xfrm>
            <a:off x="5385816" y="5584896"/>
            <a:ext cx="352181" cy="253571"/>
          </a:xfrm>
          <a:prstGeom prst="rect">
            <a:avLst/>
          </a:prstGeom>
          <a:ln>
            <a:noFill/>
          </a:ln>
          <a:effectLst>
            <a:innerShdw blurRad="165100" dist="50800" dir="13500000">
              <a:schemeClr val="accent3">
                <a:alpha val="66000"/>
              </a:schemeClr>
            </a:innerShdw>
          </a:effectLst>
        </p:spPr>
      </p:pic>
      <p:pic>
        <p:nvPicPr>
          <p:cNvPr id="209" name="Picture 208" descr="email.png"/>
          <p:cNvPicPr>
            <a:picLocks noChangeAspect="1"/>
          </p:cNvPicPr>
          <p:nvPr/>
        </p:nvPicPr>
        <p:blipFill>
          <a:blip r:embed="rId6"/>
          <a:stretch>
            <a:fillRect/>
          </a:stretch>
        </p:blipFill>
        <p:spPr>
          <a:xfrm>
            <a:off x="4507992" y="5129784"/>
            <a:ext cx="352181" cy="253571"/>
          </a:xfrm>
          <a:prstGeom prst="rect">
            <a:avLst/>
          </a:prstGeom>
          <a:ln>
            <a:noFill/>
          </a:ln>
          <a:effectLst>
            <a:innerShdw blurRad="165100" dist="50800" dir="13500000">
              <a:schemeClr val="accent3">
                <a:alpha val="66000"/>
              </a:schemeClr>
            </a:innerShdw>
          </a:effectLst>
        </p:spPr>
      </p:pic>
      <p:pic>
        <p:nvPicPr>
          <p:cNvPr id="210" name="Picture 209" descr="email.png"/>
          <p:cNvPicPr>
            <a:picLocks noChangeAspect="1"/>
          </p:cNvPicPr>
          <p:nvPr/>
        </p:nvPicPr>
        <p:blipFill>
          <a:blip r:embed="rId6"/>
          <a:stretch>
            <a:fillRect/>
          </a:stretch>
        </p:blipFill>
        <p:spPr>
          <a:xfrm>
            <a:off x="5385816" y="4206240"/>
            <a:ext cx="352181" cy="253571"/>
          </a:xfrm>
          <a:prstGeom prst="rect">
            <a:avLst/>
          </a:prstGeom>
          <a:ln>
            <a:noFill/>
          </a:ln>
          <a:effectLst>
            <a:innerShdw blurRad="165100" dist="50800" dir="13500000">
              <a:schemeClr val="accent3">
                <a:alpha val="66000"/>
              </a:schemeClr>
            </a:innerShdw>
          </a:effectLst>
        </p:spPr>
      </p:pic>
      <p:pic>
        <p:nvPicPr>
          <p:cNvPr id="211" name="Picture 210" descr="email.png"/>
          <p:cNvPicPr>
            <a:picLocks noChangeAspect="1"/>
          </p:cNvPicPr>
          <p:nvPr/>
        </p:nvPicPr>
        <p:blipFill>
          <a:blip r:embed="rId6"/>
          <a:stretch>
            <a:fillRect/>
          </a:stretch>
        </p:blipFill>
        <p:spPr>
          <a:xfrm>
            <a:off x="5385816" y="5586984"/>
            <a:ext cx="352181" cy="253571"/>
          </a:xfrm>
          <a:prstGeom prst="rect">
            <a:avLst/>
          </a:prstGeom>
          <a:ln>
            <a:noFill/>
          </a:ln>
          <a:effectLst>
            <a:innerShdw blurRad="165100" dist="50800" dir="13500000">
              <a:schemeClr val="accent3">
                <a:alpha val="66000"/>
              </a:schemeClr>
            </a:innerShdw>
          </a:effectLst>
        </p:spPr>
      </p:pic>
      <p:pic>
        <p:nvPicPr>
          <p:cNvPr id="212" name="Picture 211" descr="email.png"/>
          <p:cNvPicPr>
            <a:picLocks noChangeAspect="1"/>
          </p:cNvPicPr>
          <p:nvPr/>
        </p:nvPicPr>
        <p:blipFill>
          <a:blip r:embed="rId6"/>
          <a:stretch>
            <a:fillRect/>
          </a:stretch>
        </p:blipFill>
        <p:spPr>
          <a:xfrm>
            <a:off x="10543032" y="5586984"/>
            <a:ext cx="352181" cy="253571"/>
          </a:xfrm>
          <a:prstGeom prst="rect">
            <a:avLst/>
          </a:prstGeom>
          <a:ln>
            <a:noFill/>
          </a:ln>
          <a:effectLst>
            <a:innerShdw blurRad="165100" dist="50800" dir="13500000">
              <a:schemeClr val="accent3">
                <a:alpha val="66000"/>
              </a:schemeClr>
            </a:innerShdw>
          </a:effectLst>
        </p:spPr>
      </p:pic>
      <p:pic>
        <p:nvPicPr>
          <p:cNvPr id="213" name="Picture 212" descr="email.png"/>
          <p:cNvPicPr>
            <a:picLocks noChangeAspect="1"/>
          </p:cNvPicPr>
          <p:nvPr/>
        </p:nvPicPr>
        <p:blipFill>
          <a:blip r:embed="rId6"/>
          <a:stretch>
            <a:fillRect/>
          </a:stretch>
        </p:blipFill>
        <p:spPr>
          <a:xfrm>
            <a:off x="10543032" y="4206240"/>
            <a:ext cx="352181" cy="253571"/>
          </a:xfrm>
          <a:prstGeom prst="rect">
            <a:avLst/>
          </a:prstGeom>
          <a:ln>
            <a:noFill/>
          </a:ln>
          <a:effectLst>
            <a:innerShdw blurRad="165100" dist="50800" dir="13500000">
              <a:schemeClr val="accent3">
                <a:alpha val="66000"/>
              </a:schemeClr>
            </a:innerShdw>
          </a:effectLst>
        </p:spPr>
      </p:pic>
      <p:pic>
        <p:nvPicPr>
          <p:cNvPr id="214" name="Picture 213" descr="email.png"/>
          <p:cNvPicPr>
            <a:picLocks noChangeAspect="1"/>
          </p:cNvPicPr>
          <p:nvPr/>
        </p:nvPicPr>
        <p:blipFill>
          <a:blip r:embed="rId6"/>
          <a:stretch>
            <a:fillRect/>
          </a:stretch>
        </p:blipFill>
        <p:spPr>
          <a:xfrm>
            <a:off x="9665710" y="5129784"/>
            <a:ext cx="352181" cy="253571"/>
          </a:xfrm>
          <a:prstGeom prst="rect">
            <a:avLst/>
          </a:prstGeom>
          <a:ln>
            <a:noFill/>
          </a:ln>
          <a:effectLst>
            <a:innerShdw blurRad="165100" dist="50800" dir="13500000">
              <a:schemeClr val="accent3">
                <a:alpha val="66000"/>
              </a:schemeClr>
            </a:innerShdw>
          </a:effectLst>
        </p:spPr>
      </p:pic>
    </p:spTree>
    <p:extLst>
      <p:ext uri="{BB962C8B-B14F-4D97-AF65-F5344CB8AC3E}">
        <p14:creationId xmlns:p14="http://schemas.microsoft.com/office/powerpoint/2010/main" val="2792606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11176E-6 1.26735E-6 C -0.03413 0.10546 -0.06813 0.21115 -0.0185 0.27197 C 0.03113 0.33279 0.24644 0.34343 0.29803 0.36494 " pathEditMode="relative" ptsTypes="aaA">
                                      <p:cBhvr>
                                        <p:cTn id="6" dur="1000" fill="hold"/>
                                        <p:tgtEl>
                                          <p:spTgt spid="201"/>
                                        </p:tgtEl>
                                        <p:attrNameLst>
                                          <p:attrName>ppt_x</p:attrName>
                                          <p:attrName>ppt_y</p:attrName>
                                        </p:attrNameLst>
                                      </p:cBhvr>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500"/>
                                        <p:tgtEl>
                                          <p:spTgt spid="201"/>
                                        </p:tgtEl>
                                      </p:cBhvr>
                                    </p:animEffect>
                                    <p:set>
                                      <p:cBhvr>
                                        <p:cTn id="10" dur="1" fill="hold">
                                          <p:stCondLst>
                                            <p:cond delay="499"/>
                                          </p:stCondLst>
                                        </p:cTn>
                                        <p:tgtEl>
                                          <p:spTgt spid="20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fade">
                                      <p:cBhvr>
                                        <p:cTn id="16" dur="500"/>
                                        <p:tgtEl>
                                          <p:spTgt spid="203"/>
                                        </p:tgtEl>
                                      </p:cBhvr>
                                    </p:animEffect>
                                  </p:childTnLst>
                                </p:cTn>
                              </p:par>
                              <p:par>
                                <p:cTn id="17" presetID="10" presetClass="entr" presetSubtype="0" fill="hold" nodeType="withEffect">
                                  <p:stCondLst>
                                    <p:cond delay="0"/>
                                  </p:stCondLst>
                                  <p:childTnLst>
                                    <p:set>
                                      <p:cBhvr>
                                        <p:cTn id="18" dur="1" fill="hold">
                                          <p:stCondLst>
                                            <p:cond delay="0"/>
                                          </p:stCondLst>
                                        </p:cTn>
                                        <p:tgtEl>
                                          <p:spTgt spid="210"/>
                                        </p:tgtEl>
                                        <p:attrNameLst>
                                          <p:attrName>style.visibility</p:attrName>
                                        </p:attrNameLst>
                                      </p:cBhvr>
                                      <p:to>
                                        <p:strVal val="visible"/>
                                      </p:to>
                                    </p:set>
                                    <p:animEffect transition="in" filter="fade">
                                      <p:cBhvr>
                                        <p:cTn id="19" dur="500"/>
                                        <p:tgtEl>
                                          <p:spTgt spid="210"/>
                                        </p:tgtEl>
                                      </p:cBhvr>
                                    </p:animEffect>
                                  </p:childTnLst>
                                </p:cTn>
                              </p:par>
                              <p:par>
                                <p:cTn id="20" presetID="10" presetClass="entr" presetSubtype="0" fill="hold" nodeType="withEffect">
                                  <p:stCondLst>
                                    <p:cond delay="0"/>
                                  </p:stCondLst>
                                  <p:childTnLst>
                                    <p:set>
                                      <p:cBhvr>
                                        <p:cTn id="21" dur="1" fill="hold">
                                          <p:stCondLst>
                                            <p:cond delay="0"/>
                                          </p:stCondLst>
                                        </p:cTn>
                                        <p:tgtEl>
                                          <p:spTgt spid="205"/>
                                        </p:tgtEl>
                                        <p:attrNameLst>
                                          <p:attrName>style.visibility</p:attrName>
                                        </p:attrNameLst>
                                      </p:cBhvr>
                                      <p:to>
                                        <p:strVal val="visible"/>
                                      </p:to>
                                    </p:set>
                                    <p:animEffect transition="in" filter="fade">
                                      <p:cBhvr>
                                        <p:cTn id="22" dur="500"/>
                                        <p:tgtEl>
                                          <p:spTgt spid="205"/>
                                        </p:tgtEl>
                                      </p:cBhvr>
                                    </p:animEffect>
                                  </p:childTnLst>
                                </p:cTn>
                              </p:par>
                              <p:par>
                                <p:cTn id="23" presetID="10" presetClass="entr" presetSubtype="0" fill="hold" nodeType="withEffect">
                                  <p:stCondLst>
                                    <p:cond delay="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childTnLst>
                                </p:cTn>
                              </p:par>
                              <p:par>
                                <p:cTn id="26" presetID="10" presetClass="entr" presetSubtype="0" fill="hold" nodeType="withEffect">
                                  <p:stCondLst>
                                    <p:cond delay="0"/>
                                  </p:stCondLst>
                                  <p:childTnLst>
                                    <p:set>
                                      <p:cBhvr>
                                        <p:cTn id="27" dur="1" fill="hold">
                                          <p:stCondLst>
                                            <p:cond delay="0"/>
                                          </p:stCondLst>
                                        </p:cTn>
                                        <p:tgtEl>
                                          <p:spTgt spid="207"/>
                                        </p:tgtEl>
                                        <p:attrNameLst>
                                          <p:attrName>style.visibility</p:attrName>
                                        </p:attrNameLst>
                                      </p:cBhvr>
                                      <p:to>
                                        <p:strVal val="visible"/>
                                      </p:to>
                                    </p:set>
                                    <p:animEffect transition="in" filter="fade">
                                      <p:cBhvr>
                                        <p:cTn id="28" dur="500"/>
                                        <p:tgtEl>
                                          <p:spTgt spid="20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2000"/>
                                        <p:tgtEl>
                                          <p:spTgt spid="93"/>
                                        </p:tgtEl>
                                      </p:cBhvr>
                                    </p:animEffect>
                                    <p:set>
                                      <p:cBhvr>
                                        <p:cTn id="33" dur="1" fill="hold">
                                          <p:stCondLst>
                                            <p:cond delay="1999"/>
                                          </p:stCondLst>
                                        </p:cTn>
                                        <p:tgtEl>
                                          <p:spTgt spid="9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0013 -0.00139 L 0.42386 -0.00139 " pathEditMode="relative" rAng="0" ptsTypes="AA">
                                      <p:cBhvr>
                                        <p:cTn id="37" dur="1000" fill="hold"/>
                                        <p:tgtEl>
                                          <p:spTgt spid="210"/>
                                        </p:tgtEl>
                                        <p:attrNameLst>
                                          <p:attrName>ppt_x</p:attrName>
                                          <p:attrName>ppt_y</p:attrName>
                                        </p:attrNameLst>
                                      </p:cBhvr>
                                      <p:rCtr x="211" y="0"/>
                                    </p:animMotion>
                                  </p:childTnLst>
                                </p:cTn>
                              </p:par>
                            </p:childTnLst>
                          </p:cTn>
                        </p:par>
                        <p:par>
                          <p:cTn id="38" fill="hold">
                            <p:stCondLst>
                              <p:cond delay="1000"/>
                            </p:stCondLst>
                            <p:childTnLst>
                              <p:par>
                                <p:cTn id="39" presetID="10" presetClass="exit" presetSubtype="0" fill="hold" nodeType="afterEffect">
                                  <p:stCondLst>
                                    <p:cond delay="0"/>
                                  </p:stCondLst>
                                  <p:childTnLst>
                                    <p:animEffect transition="out" filter="fade">
                                      <p:cBhvr>
                                        <p:cTn id="40" dur="500"/>
                                        <p:tgtEl>
                                          <p:spTgt spid="210"/>
                                        </p:tgtEl>
                                      </p:cBhvr>
                                    </p:animEffect>
                                    <p:set>
                                      <p:cBhvr>
                                        <p:cTn id="41" dur="1" fill="hold">
                                          <p:stCondLst>
                                            <p:cond delay="499"/>
                                          </p:stCondLst>
                                        </p:cTn>
                                        <p:tgtEl>
                                          <p:spTgt spid="210"/>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13"/>
                                        </p:tgtEl>
                                        <p:attrNameLst>
                                          <p:attrName>style.visibility</p:attrName>
                                        </p:attrNameLst>
                                      </p:cBhvr>
                                      <p:to>
                                        <p:strVal val="visible"/>
                                      </p:to>
                                    </p:set>
                                    <p:animEffect transition="in" filter="fade">
                                      <p:cBhvr>
                                        <p:cTn id="44" dur="500"/>
                                        <p:tgtEl>
                                          <p:spTgt spid="213"/>
                                        </p:tgtEl>
                                      </p:cBhvr>
                                    </p:animEffect>
                                  </p:childTnLst>
                                </p:cTn>
                              </p:par>
                            </p:childTnLst>
                          </p:cTn>
                        </p:par>
                        <p:par>
                          <p:cTn id="45" fill="hold">
                            <p:stCondLst>
                              <p:cond delay="1500"/>
                            </p:stCondLst>
                            <p:childTnLst>
                              <p:par>
                                <p:cTn id="46" presetID="63" presetClass="path" presetSubtype="0" accel="50000" decel="50000" fill="hold" nodeType="afterEffect">
                                  <p:stCondLst>
                                    <p:cond delay="0"/>
                                  </p:stCondLst>
                                  <p:childTnLst>
                                    <p:animMotion origin="layout" path="M -0.00222 -0.00092 L 0.42048 -0.00092 " pathEditMode="relative" rAng="0" ptsTypes="AA">
                                      <p:cBhvr>
                                        <p:cTn id="47" dur="500" fill="hold"/>
                                        <p:tgtEl>
                                          <p:spTgt spid="209"/>
                                        </p:tgtEl>
                                        <p:attrNameLst>
                                          <p:attrName>ppt_x</p:attrName>
                                          <p:attrName>ppt_y</p:attrName>
                                        </p:attrNameLst>
                                      </p:cBhvr>
                                      <p:rCtr x="211" y="0"/>
                                    </p:animMotion>
                                  </p:childTnLst>
                                </p:cTn>
                              </p:par>
                            </p:childTnLst>
                          </p:cTn>
                        </p:par>
                        <p:par>
                          <p:cTn id="48" fill="hold">
                            <p:stCondLst>
                              <p:cond delay="2000"/>
                            </p:stCondLst>
                            <p:childTnLst>
                              <p:par>
                                <p:cTn id="49" presetID="10" presetClass="exit" presetSubtype="0" fill="hold" nodeType="afterEffect">
                                  <p:stCondLst>
                                    <p:cond delay="0"/>
                                  </p:stCondLst>
                                  <p:childTnLst>
                                    <p:animEffect transition="out" filter="fade">
                                      <p:cBhvr>
                                        <p:cTn id="50" dur="500"/>
                                        <p:tgtEl>
                                          <p:spTgt spid="209"/>
                                        </p:tgtEl>
                                      </p:cBhvr>
                                    </p:animEffect>
                                    <p:set>
                                      <p:cBhvr>
                                        <p:cTn id="51" dur="1" fill="hold">
                                          <p:stCondLst>
                                            <p:cond delay="499"/>
                                          </p:stCondLst>
                                        </p:cTn>
                                        <p:tgtEl>
                                          <p:spTgt spid="20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214"/>
                                        </p:tgtEl>
                                        <p:attrNameLst>
                                          <p:attrName>style.visibility</p:attrName>
                                        </p:attrNameLst>
                                      </p:cBhvr>
                                      <p:to>
                                        <p:strVal val="visible"/>
                                      </p:to>
                                    </p:set>
                                    <p:animEffect transition="in" filter="fade">
                                      <p:cBhvr>
                                        <p:cTn id="54" dur="500"/>
                                        <p:tgtEl>
                                          <p:spTgt spid="214"/>
                                        </p:tgtEl>
                                      </p:cBhvr>
                                    </p:animEffect>
                                  </p:childTnLst>
                                </p:cTn>
                              </p:par>
                            </p:childTnLst>
                          </p:cTn>
                        </p:par>
                        <p:par>
                          <p:cTn id="55" fill="hold">
                            <p:stCondLst>
                              <p:cond delay="2500"/>
                            </p:stCondLst>
                            <p:childTnLst>
                              <p:par>
                                <p:cTn id="56" presetID="63" presetClass="path" presetSubtype="0" accel="50000" decel="50000" fill="hold" nodeType="afterEffect">
                                  <p:stCondLst>
                                    <p:cond delay="0"/>
                                  </p:stCondLst>
                                  <p:childTnLst>
                                    <p:animMotion origin="layout" path="M 1.81712E-6 -1.17484E-6 L 0.42556 -1.17484E-6 " pathEditMode="relative" rAng="0" ptsTypes="AA">
                                      <p:cBhvr>
                                        <p:cTn id="57" dur="500" fill="hold"/>
                                        <p:tgtEl>
                                          <p:spTgt spid="211"/>
                                        </p:tgtEl>
                                        <p:attrNameLst>
                                          <p:attrName>ppt_x</p:attrName>
                                          <p:attrName>ppt_y</p:attrName>
                                        </p:attrNameLst>
                                      </p:cBhvr>
                                      <p:rCtr x="213" y="0"/>
                                    </p:animMotion>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211"/>
                                        </p:tgtEl>
                                      </p:cBhvr>
                                    </p:animEffect>
                                    <p:set>
                                      <p:cBhvr>
                                        <p:cTn id="61" dur="1" fill="hold">
                                          <p:stCondLst>
                                            <p:cond delay="499"/>
                                          </p:stCondLst>
                                        </p:cTn>
                                        <p:tgtEl>
                                          <p:spTgt spid="211"/>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212"/>
                                        </p:tgtEl>
                                        <p:attrNameLst>
                                          <p:attrName>style.visibility</p:attrName>
                                        </p:attrNameLst>
                                      </p:cBhvr>
                                      <p:to>
                                        <p:strVal val="visible"/>
                                      </p:to>
                                    </p:set>
                                    <p:animEffect transition="in" filter="fade">
                                      <p:cBhvr>
                                        <p:cTn id="64" dur="500"/>
                                        <p:tgtEl>
                                          <p:spTgt spid="212"/>
                                        </p:tgtEl>
                                      </p:cBhvr>
                                    </p:animEffect>
                                  </p:childTnLst>
                                </p:cTn>
                              </p:par>
                              <p:par>
                                <p:cTn id="65" presetID="10" presetClass="exit" presetSubtype="0" fill="hold" grpId="0" nodeType="withEffect">
                                  <p:stCondLst>
                                    <p:cond delay="0"/>
                                  </p:stCondLst>
                                  <p:childTnLst>
                                    <p:animEffect transition="out" filter="fade">
                                      <p:cBhvr>
                                        <p:cTn id="66" dur="2000"/>
                                        <p:tgtEl>
                                          <p:spTgt spid="76"/>
                                        </p:tgtEl>
                                      </p:cBhvr>
                                    </p:animEffect>
                                    <p:set>
                                      <p:cBhvr>
                                        <p:cTn id="67" dur="1" fill="hold">
                                          <p:stCondLst>
                                            <p:cond delay="19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9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0"/>
          </p:nvPr>
        </p:nvSpPr>
        <p:spPr/>
        <p:txBody>
          <a:bodyPr/>
          <a:lstStyle/>
          <a:p>
            <a:endParaRPr lang="en-US" sz="3200" dirty="0"/>
          </a:p>
        </p:txBody>
      </p:sp>
      <p:sp>
        <p:nvSpPr>
          <p:cNvPr id="2" name="Title 1"/>
          <p:cNvSpPr>
            <a:spLocks noGrp="1"/>
          </p:cNvSpPr>
          <p:nvPr>
            <p:ph type="ctrTitle"/>
          </p:nvPr>
        </p:nvSpPr>
        <p:spPr/>
        <p:txBody>
          <a:bodyPr/>
          <a:lstStyle/>
          <a:p>
            <a:r>
              <a:rPr lang="en-US" sz="5400" b="1" dirty="0"/>
              <a:t>IT Pro </a:t>
            </a:r>
            <a:r>
              <a:rPr lang="en-US" sz="5400" b="1" dirty="0" smtClean="0"/>
              <a:t>Experience</a:t>
            </a:r>
            <a:r>
              <a:rPr lang="en-US" sz="5400" dirty="0"/>
              <a:t/>
            </a:r>
            <a:br>
              <a:rPr lang="en-US" sz="5400" dirty="0"/>
            </a:br>
            <a:r>
              <a:rPr lang="en-US" sz="5400" dirty="0"/>
              <a:t>What </a:t>
            </a:r>
            <a:r>
              <a:rPr lang="en-US" sz="5400" dirty="0" smtClean="0"/>
              <a:t>Isn’t and is migrated?</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209279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Not Migrated</a:t>
            </a:r>
            <a:br>
              <a:rPr lang="en-US" dirty="0" smtClean="0"/>
            </a:br>
            <a:r>
              <a:rPr lang="en-US" sz="3600" dirty="0" smtClean="0">
                <a:solidFill>
                  <a:schemeClr val="accent1">
                    <a:alpha val="99000"/>
                  </a:schemeClr>
                </a:solidFill>
              </a:rPr>
              <a:t>Security Groups</a:t>
            </a:r>
            <a:endParaRPr lang="en-US" dirty="0"/>
          </a:p>
        </p:txBody>
      </p:sp>
      <p:grpSp>
        <p:nvGrpSpPr>
          <p:cNvPr id="6" name="Group 5"/>
          <p:cNvGrpSpPr/>
          <p:nvPr/>
        </p:nvGrpSpPr>
        <p:grpSpPr>
          <a:xfrm>
            <a:off x="272385" y="2018169"/>
            <a:ext cx="11644055" cy="4114800"/>
            <a:chOff x="200418" y="2018169"/>
            <a:chExt cx="11644055" cy="4114800"/>
          </a:xfrm>
        </p:grpSpPr>
        <p:pic>
          <p:nvPicPr>
            <p:cNvPr id="2050" name="Picture 2" descr="http://www.msexchange.org/img/upl/image0011184160050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18" y="2018169"/>
              <a:ext cx="5881203" cy="4114800"/>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563" y="2018169"/>
              <a:ext cx="5481910" cy="4114800"/>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6987176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Not Migrated</a:t>
            </a:r>
            <a:br>
              <a:rPr lang="en-US" dirty="0" smtClean="0"/>
            </a:br>
            <a:r>
              <a:rPr lang="en-US" sz="3600" dirty="0" smtClean="0">
                <a:solidFill>
                  <a:schemeClr val="accent1">
                    <a:alpha val="99000"/>
                  </a:schemeClr>
                </a:solidFill>
              </a:rPr>
              <a:t>Dynamic Distribution Lists (DDL)</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045" y="1551843"/>
            <a:ext cx="6070735" cy="5024322"/>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99016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Not Migrated</a:t>
            </a:r>
            <a:br>
              <a:rPr lang="en-US" dirty="0" smtClean="0"/>
            </a:br>
            <a:r>
              <a:rPr lang="en-US" sz="3600" dirty="0" smtClean="0">
                <a:solidFill>
                  <a:schemeClr val="accent1">
                    <a:alpha val="99000"/>
                  </a:schemeClr>
                </a:solidFill>
              </a:rPr>
              <a:t>Dumpster 1.0</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12" y="1954060"/>
            <a:ext cx="10663800" cy="4083485"/>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08292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Not Migrated</a:t>
            </a:r>
            <a:br>
              <a:rPr lang="en-US" dirty="0" smtClean="0"/>
            </a:br>
            <a:r>
              <a:rPr lang="en-US" sz="3600" dirty="0" smtClean="0">
                <a:solidFill>
                  <a:schemeClr val="accent1">
                    <a:alpha val="99000"/>
                  </a:schemeClr>
                </a:solidFill>
              </a:rPr>
              <a:t>Send-As Permissions</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663" y="1344708"/>
            <a:ext cx="8850312" cy="524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88193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Migrated</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16" y="2430050"/>
            <a:ext cx="11248373" cy="4198984"/>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61" y="2131421"/>
            <a:ext cx="7560671" cy="4557478"/>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24" y="1848695"/>
            <a:ext cx="10110351" cy="3950856"/>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0828" y="1428958"/>
            <a:ext cx="7261714" cy="4790215"/>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5573" y="1210940"/>
            <a:ext cx="7628926" cy="4413245"/>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6118" y="740372"/>
            <a:ext cx="5110506" cy="4570664"/>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4213" y="889348"/>
            <a:ext cx="6774739" cy="5336088"/>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058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0"/>
          </p:nvPr>
        </p:nvSpPr>
        <p:spPr/>
        <p:txBody>
          <a:bodyPr/>
          <a:lstStyle/>
          <a:p>
            <a:endParaRPr lang="en-US" sz="3200" dirty="0"/>
          </a:p>
        </p:txBody>
      </p:sp>
      <p:sp>
        <p:nvSpPr>
          <p:cNvPr id="2" name="Title 1"/>
          <p:cNvSpPr>
            <a:spLocks noGrp="1"/>
          </p:cNvSpPr>
          <p:nvPr>
            <p:ph type="ctrTitle"/>
          </p:nvPr>
        </p:nvSpPr>
        <p:spPr/>
        <p:txBody>
          <a:bodyPr/>
          <a:lstStyle/>
          <a:p>
            <a:r>
              <a:rPr lang="en-US" sz="5400" b="1" dirty="0"/>
              <a:t>IT Pro </a:t>
            </a:r>
            <a:r>
              <a:rPr lang="en-US" sz="5400" b="1" dirty="0" smtClean="0"/>
              <a:t>Experience</a:t>
            </a:r>
            <a:r>
              <a:rPr lang="en-US" sz="5400" dirty="0"/>
              <a:t/>
            </a:r>
            <a:br>
              <a:rPr lang="en-US" sz="5400" dirty="0"/>
            </a:br>
            <a:r>
              <a:rPr lang="en-US" sz="5400" dirty="0"/>
              <a:t>Troubleshooting </a:t>
            </a:r>
            <a:r>
              <a:rPr lang="en-US" sz="5400" dirty="0" smtClean="0"/>
              <a:t>TIPS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628537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Troubleshooting</a:t>
            </a:r>
            <a:endParaRPr lang="en-US" dirty="0"/>
          </a:p>
        </p:txBody>
      </p:sp>
      <p:sp>
        <p:nvSpPr>
          <p:cNvPr id="3" name="Content Placeholder 2"/>
          <p:cNvSpPr>
            <a:spLocks noGrp="1"/>
          </p:cNvSpPr>
          <p:nvPr>
            <p:ph idx="1"/>
          </p:nvPr>
        </p:nvSpPr>
        <p:spPr>
          <a:xfrm>
            <a:off x="519112" y="1447799"/>
            <a:ext cx="11149013" cy="3490186"/>
          </a:xfrm>
        </p:spPr>
        <p:txBody>
          <a:bodyPr/>
          <a:lstStyle/>
          <a:p>
            <a:r>
              <a:rPr lang="en-US" dirty="0" smtClean="0"/>
              <a:t>Scenarios </a:t>
            </a:r>
          </a:p>
          <a:p>
            <a:pPr lvl="1"/>
            <a:r>
              <a:rPr lang="en-US" dirty="0" smtClean="0"/>
              <a:t>Performance</a:t>
            </a:r>
          </a:p>
          <a:p>
            <a:pPr lvl="1"/>
            <a:r>
              <a:rPr lang="en-US" dirty="0" smtClean="0"/>
              <a:t>Connectivity Issues </a:t>
            </a:r>
          </a:p>
          <a:p>
            <a:pPr lvl="2"/>
            <a:r>
              <a:rPr lang="en-US" dirty="0" smtClean="0"/>
              <a:t>Not Viable CA Cert </a:t>
            </a:r>
          </a:p>
          <a:p>
            <a:pPr lvl="2"/>
            <a:r>
              <a:rPr lang="en-US" dirty="0" smtClean="0"/>
              <a:t>Unable to set target address</a:t>
            </a:r>
          </a:p>
          <a:p>
            <a:pPr lvl="1"/>
            <a:r>
              <a:rPr lang="en-US" dirty="0" smtClean="0"/>
              <a:t>User Content Not Migrated</a:t>
            </a:r>
          </a:p>
          <a:p>
            <a:pPr lvl="2"/>
            <a:r>
              <a:rPr lang="en-US" dirty="0" smtClean="0"/>
              <a:t>Large Messages</a:t>
            </a:r>
          </a:p>
          <a:p>
            <a:pPr lvl="2"/>
            <a:r>
              <a:rPr lang="en-US" dirty="0" smtClean="0"/>
              <a:t>Bad Item</a:t>
            </a:r>
          </a:p>
        </p:txBody>
      </p:sp>
    </p:spTree>
    <p:extLst>
      <p:ext uri="{BB962C8B-B14F-4D97-AF65-F5344CB8AC3E}">
        <p14:creationId xmlns:p14="http://schemas.microsoft.com/office/powerpoint/2010/main" val="55924782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descr="cloudLarge_150.png"/>
          <p:cNvPicPr>
            <a:picLocks noChangeAspect="1"/>
          </p:cNvPicPr>
          <p:nvPr/>
        </p:nvPicPr>
        <p:blipFill>
          <a:blip r:embed="rId3"/>
          <a:stretch>
            <a:fillRect/>
          </a:stretch>
        </p:blipFill>
        <p:spPr>
          <a:xfrm>
            <a:off x="8563667" y="62630"/>
            <a:ext cx="3031299" cy="3031299"/>
          </a:xfrm>
          <a:prstGeom prst="rect">
            <a:avLst/>
          </a:prstGeom>
        </p:spPr>
      </p:pic>
      <p:sp>
        <p:nvSpPr>
          <p:cNvPr id="2" name="Title 1"/>
          <p:cNvSpPr>
            <a:spLocks noGrp="1"/>
          </p:cNvSpPr>
          <p:nvPr>
            <p:ph type="title"/>
          </p:nvPr>
        </p:nvSpPr>
        <p:spPr>
          <a:xfrm>
            <a:off x="519112" y="228600"/>
            <a:ext cx="11149013" cy="1107996"/>
          </a:xfrm>
        </p:spPr>
        <p:txBody>
          <a:bodyPr/>
          <a:lstStyle/>
          <a:p>
            <a:r>
              <a:rPr lang="en-US" dirty="0" smtClean="0"/>
              <a:t>Troubleshooting Performance</a:t>
            </a:r>
            <a:br>
              <a:rPr lang="en-US" dirty="0" smtClean="0"/>
            </a:br>
            <a:r>
              <a:rPr lang="en-US" sz="3600" dirty="0" smtClean="0">
                <a:solidFill>
                  <a:schemeClr val="accent1">
                    <a:alpha val="99000"/>
                  </a:schemeClr>
                </a:solidFill>
              </a:rPr>
              <a:t>Migration Throughput</a:t>
            </a:r>
            <a:endParaRPr lang="en-US" dirty="0"/>
          </a:p>
        </p:txBody>
      </p:sp>
      <p:sp>
        <p:nvSpPr>
          <p:cNvPr id="83" name="Right Arrow 82"/>
          <p:cNvSpPr/>
          <p:nvPr/>
        </p:nvSpPr>
        <p:spPr bwMode="auto">
          <a:xfrm rot="18900000">
            <a:off x="5056147" y="5211934"/>
            <a:ext cx="874250"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4" name="Right Arrow 83"/>
          <p:cNvSpPr/>
          <p:nvPr/>
        </p:nvSpPr>
        <p:spPr bwMode="auto">
          <a:xfrm rot="5400000">
            <a:off x="5485474" y="2838973"/>
            <a:ext cx="1517955"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a:p>
            <a:pPr algn="ctr" defTabSz="914099"/>
            <a:endParaRPr lang="en-US" sz="2200" dirty="0" smtClean="0">
              <a:solidFill>
                <a:schemeClr val="tx1">
                  <a:alpha val="99000"/>
                </a:schemeClr>
              </a:solidFill>
            </a:endParaRPr>
          </a:p>
        </p:txBody>
      </p:sp>
      <p:sp>
        <p:nvSpPr>
          <p:cNvPr id="85" name="Right Arrow 84"/>
          <p:cNvSpPr/>
          <p:nvPr/>
        </p:nvSpPr>
        <p:spPr bwMode="auto">
          <a:xfrm rot="2700000" flipH="1">
            <a:off x="6395835" y="5303334"/>
            <a:ext cx="1132769"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86" name="Picture 85" descr="email.png"/>
          <p:cNvPicPr>
            <a:picLocks noChangeAspect="1"/>
          </p:cNvPicPr>
          <p:nvPr/>
        </p:nvPicPr>
        <p:blipFill>
          <a:blip r:embed="rId4"/>
          <a:stretch>
            <a:fillRect/>
          </a:stretch>
        </p:blipFill>
        <p:spPr>
          <a:xfrm>
            <a:off x="5976480" y="2773432"/>
            <a:ext cx="522786" cy="376407"/>
          </a:xfrm>
          <a:prstGeom prst="rect">
            <a:avLst/>
          </a:prstGeom>
        </p:spPr>
      </p:pic>
      <p:pic>
        <p:nvPicPr>
          <p:cNvPr id="88" name="Picture 87" descr="outlook.png"/>
          <p:cNvPicPr>
            <a:picLocks noChangeAspect="1"/>
          </p:cNvPicPr>
          <p:nvPr/>
        </p:nvPicPr>
        <p:blipFill>
          <a:blip r:embed="rId5"/>
          <a:stretch>
            <a:fillRect/>
          </a:stretch>
        </p:blipFill>
        <p:spPr>
          <a:xfrm>
            <a:off x="4709198" y="5599921"/>
            <a:ext cx="720897" cy="720897"/>
          </a:xfrm>
          <a:prstGeom prst="rect">
            <a:avLst/>
          </a:prstGeom>
        </p:spPr>
      </p:pic>
      <p:pic>
        <p:nvPicPr>
          <p:cNvPr id="89" name="Picture 88" descr="genericServer_150.png"/>
          <p:cNvPicPr>
            <a:picLocks noChangeAspect="1"/>
          </p:cNvPicPr>
          <p:nvPr/>
        </p:nvPicPr>
        <p:blipFill>
          <a:blip r:embed="rId6"/>
          <a:stretch>
            <a:fillRect/>
          </a:stretch>
        </p:blipFill>
        <p:spPr>
          <a:xfrm>
            <a:off x="5812078" y="3832841"/>
            <a:ext cx="864752" cy="1362926"/>
          </a:xfrm>
          <a:prstGeom prst="rect">
            <a:avLst/>
          </a:prstGeom>
        </p:spPr>
      </p:pic>
      <p:pic>
        <p:nvPicPr>
          <p:cNvPr id="91" name="Picture 90" descr="cloudLarge_150.png"/>
          <p:cNvPicPr>
            <a:picLocks noChangeAspect="1"/>
          </p:cNvPicPr>
          <p:nvPr/>
        </p:nvPicPr>
        <p:blipFill>
          <a:blip r:embed="rId3"/>
          <a:stretch>
            <a:fillRect/>
          </a:stretch>
        </p:blipFill>
        <p:spPr>
          <a:xfrm>
            <a:off x="5482265" y="1160544"/>
            <a:ext cx="1524376" cy="1524376"/>
          </a:xfrm>
          <a:prstGeom prst="rect">
            <a:avLst/>
          </a:prstGeom>
        </p:spPr>
      </p:pic>
      <p:sp>
        <p:nvSpPr>
          <p:cNvPr id="92" name="TextBox 91"/>
          <p:cNvSpPr txBox="1"/>
          <p:nvPr/>
        </p:nvSpPr>
        <p:spPr>
          <a:xfrm>
            <a:off x="5649238" y="1742722"/>
            <a:ext cx="1173733" cy="400110"/>
          </a:xfrm>
          <a:prstGeom prst="rect">
            <a:avLst/>
          </a:prstGeom>
          <a:noFill/>
        </p:spPr>
        <p:txBody>
          <a:bodyPr wrap="square" rtlCol="0">
            <a:spAutoFit/>
          </a:bodyPr>
          <a:lstStyle/>
          <a:p>
            <a:pPr algn="ctr"/>
            <a:r>
              <a:rPr lang="en-US" sz="2000" dirty="0" smtClean="0">
                <a:solidFill>
                  <a:schemeClr val="bg1"/>
                </a:solidFill>
              </a:rPr>
              <a:t>Internet</a:t>
            </a:r>
            <a:endParaRPr lang="en-US" sz="2000" dirty="0">
              <a:solidFill>
                <a:schemeClr val="bg1"/>
              </a:solidFill>
            </a:endParaRPr>
          </a:p>
        </p:txBody>
      </p:sp>
      <p:sp>
        <p:nvSpPr>
          <p:cNvPr id="96" name="TextBox 95"/>
          <p:cNvSpPr txBox="1"/>
          <p:nvPr/>
        </p:nvSpPr>
        <p:spPr>
          <a:xfrm>
            <a:off x="9106423" y="1240077"/>
            <a:ext cx="1916482" cy="830997"/>
          </a:xfrm>
          <a:prstGeom prst="rect">
            <a:avLst/>
          </a:prstGeom>
          <a:noFill/>
        </p:spPr>
        <p:txBody>
          <a:bodyPr wrap="square" rtlCol="0">
            <a:spAutoFit/>
          </a:bodyPr>
          <a:lstStyle/>
          <a:p>
            <a:pPr algn="ctr"/>
            <a:r>
              <a:rPr lang="en-US" sz="2400" dirty="0" smtClean="0">
                <a:solidFill>
                  <a:schemeClr val="bg1"/>
                </a:solidFill>
              </a:rPr>
              <a:t>Exchange</a:t>
            </a:r>
          </a:p>
          <a:p>
            <a:pPr algn="ctr"/>
            <a:r>
              <a:rPr lang="en-US" sz="2400" dirty="0" smtClean="0">
                <a:solidFill>
                  <a:schemeClr val="bg1"/>
                </a:solidFill>
              </a:rPr>
              <a:t>Online</a:t>
            </a:r>
            <a:endParaRPr lang="en-US" sz="2400" dirty="0">
              <a:solidFill>
                <a:schemeClr val="bg1"/>
              </a:solidFill>
            </a:endParaRPr>
          </a:p>
        </p:txBody>
      </p:sp>
      <p:grpSp>
        <p:nvGrpSpPr>
          <p:cNvPr id="123" name="Group 122"/>
          <p:cNvGrpSpPr/>
          <p:nvPr/>
        </p:nvGrpSpPr>
        <p:grpSpPr>
          <a:xfrm rot="20875287">
            <a:off x="6617579" y="2145277"/>
            <a:ext cx="3081509" cy="1820218"/>
            <a:chOff x="6345880" y="2290168"/>
            <a:chExt cx="3544025" cy="2093422"/>
          </a:xfrm>
        </p:grpSpPr>
        <p:sp>
          <p:nvSpPr>
            <p:cNvPr id="95" name="Right Arrow 94"/>
            <p:cNvSpPr/>
            <p:nvPr/>
          </p:nvSpPr>
          <p:spPr>
            <a:xfrm rot="19912651">
              <a:off x="6345880" y="2290168"/>
              <a:ext cx="3544025" cy="2093422"/>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a:solidFill>
                  <a:schemeClr val="bg1"/>
                </a:solidFill>
              </a:endParaRPr>
            </a:p>
          </p:txBody>
        </p:sp>
        <p:grpSp>
          <p:nvGrpSpPr>
            <p:cNvPr id="121" name="Group 120"/>
            <p:cNvGrpSpPr/>
            <p:nvPr/>
          </p:nvGrpSpPr>
          <p:grpSpPr>
            <a:xfrm rot="19920000">
              <a:off x="6540825" y="3147700"/>
              <a:ext cx="2226901" cy="823051"/>
              <a:chOff x="6603457" y="3886736"/>
              <a:chExt cx="2226901" cy="823051"/>
            </a:xfrm>
          </p:grpSpPr>
          <p:sp>
            <p:nvSpPr>
              <p:cNvPr id="97" name="Rounded Rectangle 96"/>
              <p:cNvSpPr/>
              <p:nvPr/>
            </p:nvSpPr>
            <p:spPr bwMode="auto">
              <a:xfrm>
                <a:off x="6603457" y="3886736"/>
                <a:ext cx="2226901" cy="2468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8" name="Rounded Rectangle 117"/>
              <p:cNvSpPr/>
              <p:nvPr/>
            </p:nvSpPr>
            <p:spPr bwMode="auto">
              <a:xfrm>
                <a:off x="6603457" y="4168571"/>
                <a:ext cx="2226901" cy="2468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9" name="Rounded Rectangle 118"/>
              <p:cNvSpPr/>
              <p:nvPr/>
            </p:nvSpPr>
            <p:spPr bwMode="auto">
              <a:xfrm>
                <a:off x="6603457" y="4462933"/>
                <a:ext cx="2226901" cy="2468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17" name="Group 116"/>
              <p:cNvGrpSpPr/>
              <p:nvPr/>
            </p:nvGrpSpPr>
            <p:grpSpPr>
              <a:xfrm>
                <a:off x="6864394" y="4496199"/>
                <a:ext cx="1576714" cy="162991"/>
                <a:chOff x="3596535" y="4489497"/>
                <a:chExt cx="1576714" cy="162991"/>
              </a:xfrm>
            </p:grpSpPr>
            <p:pic>
              <p:nvPicPr>
                <p:cNvPr id="100" name="Picture 99" descr="email.png"/>
                <p:cNvPicPr>
                  <a:picLocks noChangeAspect="1"/>
                </p:cNvPicPr>
                <p:nvPr/>
              </p:nvPicPr>
              <p:blipFill>
                <a:blip r:embed="rId4"/>
                <a:stretch>
                  <a:fillRect/>
                </a:stretch>
              </p:blipFill>
              <p:spPr>
                <a:xfrm>
                  <a:off x="3596535" y="4489497"/>
                  <a:ext cx="226376" cy="162991"/>
                </a:xfrm>
                <a:prstGeom prst="rect">
                  <a:avLst/>
                </a:prstGeom>
              </p:spPr>
            </p:pic>
            <p:pic>
              <p:nvPicPr>
                <p:cNvPr id="102" name="Picture 101" descr="email.png"/>
                <p:cNvPicPr>
                  <a:picLocks noChangeAspect="1"/>
                </p:cNvPicPr>
                <p:nvPr/>
              </p:nvPicPr>
              <p:blipFill>
                <a:blip r:embed="rId4"/>
                <a:stretch>
                  <a:fillRect/>
                </a:stretch>
              </p:blipFill>
              <p:spPr>
                <a:xfrm>
                  <a:off x="4252720" y="4489497"/>
                  <a:ext cx="226376" cy="162991"/>
                </a:xfrm>
                <a:prstGeom prst="rect">
                  <a:avLst/>
                </a:prstGeom>
              </p:spPr>
            </p:pic>
            <p:pic>
              <p:nvPicPr>
                <p:cNvPr id="103" name="Picture 102" descr="email.png"/>
                <p:cNvPicPr>
                  <a:picLocks noChangeAspect="1"/>
                </p:cNvPicPr>
                <p:nvPr/>
              </p:nvPicPr>
              <p:blipFill>
                <a:blip r:embed="rId4"/>
                <a:stretch>
                  <a:fillRect/>
                </a:stretch>
              </p:blipFill>
              <p:spPr>
                <a:xfrm>
                  <a:off x="4584363" y="4489497"/>
                  <a:ext cx="226376" cy="162991"/>
                </a:xfrm>
                <a:prstGeom prst="rect">
                  <a:avLst/>
                </a:prstGeom>
              </p:spPr>
            </p:pic>
            <p:pic>
              <p:nvPicPr>
                <p:cNvPr id="104" name="Picture 103" descr="email.png"/>
                <p:cNvPicPr>
                  <a:picLocks noChangeAspect="1"/>
                </p:cNvPicPr>
                <p:nvPr/>
              </p:nvPicPr>
              <p:blipFill>
                <a:blip r:embed="rId4"/>
                <a:stretch>
                  <a:fillRect/>
                </a:stretch>
              </p:blipFill>
              <p:spPr>
                <a:xfrm>
                  <a:off x="4946873" y="4489497"/>
                  <a:ext cx="226376" cy="162991"/>
                </a:xfrm>
                <a:prstGeom prst="rect">
                  <a:avLst/>
                </a:prstGeom>
              </p:spPr>
            </p:pic>
          </p:grpSp>
          <p:grpSp>
            <p:nvGrpSpPr>
              <p:cNvPr id="106" name="Group 105"/>
              <p:cNvGrpSpPr/>
              <p:nvPr/>
            </p:nvGrpSpPr>
            <p:grpSpPr>
              <a:xfrm>
                <a:off x="6767709" y="3922090"/>
                <a:ext cx="1902391" cy="162991"/>
                <a:chOff x="3433696" y="4489496"/>
                <a:chExt cx="4393329" cy="376407"/>
              </a:xfrm>
            </p:grpSpPr>
            <p:pic>
              <p:nvPicPr>
                <p:cNvPr id="107" name="Picture 106" descr="email.png"/>
                <p:cNvPicPr>
                  <a:picLocks noChangeAspect="1"/>
                </p:cNvPicPr>
                <p:nvPr/>
              </p:nvPicPr>
              <p:blipFill>
                <a:blip r:embed="rId4"/>
                <a:stretch>
                  <a:fillRect/>
                </a:stretch>
              </p:blipFill>
              <p:spPr>
                <a:xfrm>
                  <a:off x="3433696" y="4489496"/>
                  <a:ext cx="522786" cy="376407"/>
                </a:xfrm>
                <a:prstGeom prst="rect">
                  <a:avLst/>
                </a:prstGeom>
              </p:spPr>
            </p:pic>
            <p:pic>
              <p:nvPicPr>
                <p:cNvPr id="108" name="Picture 107" descr="email.png"/>
                <p:cNvPicPr>
                  <a:picLocks noChangeAspect="1"/>
                </p:cNvPicPr>
                <p:nvPr/>
              </p:nvPicPr>
              <p:blipFill>
                <a:blip r:embed="rId4"/>
                <a:stretch>
                  <a:fillRect/>
                </a:stretch>
              </p:blipFill>
              <p:spPr>
                <a:xfrm>
                  <a:off x="4072523" y="4489496"/>
                  <a:ext cx="522786" cy="376407"/>
                </a:xfrm>
                <a:prstGeom prst="rect">
                  <a:avLst/>
                </a:prstGeom>
              </p:spPr>
            </p:pic>
            <p:pic>
              <p:nvPicPr>
                <p:cNvPr id="109" name="Picture 108" descr="email.png"/>
                <p:cNvPicPr>
                  <a:picLocks noChangeAspect="1"/>
                </p:cNvPicPr>
                <p:nvPr/>
              </p:nvPicPr>
              <p:blipFill>
                <a:blip r:embed="rId4"/>
                <a:stretch>
                  <a:fillRect/>
                </a:stretch>
              </p:blipFill>
              <p:spPr>
                <a:xfrm>
                  <a:off x="5325126" y="4489496"/>
                  <a:ext cx="522786" cy="376407"/>
                </a:xfrm>
                <a:prstGeom prst="rect">
                  <a:avLst/>
                </a:prstGeom>
              </p:spPr>
            </p:pic>
            <p:pic>
              <p:nvPicPr>
                <p:cNvPr id="110" name="Picture 109" descr="email.png"/>
                <p:cNvPicPr>
                  <a:picLocks noChangeAspect="1"/>
                </p:cNvPicPr>
                <p:nvPr/>
              </p:nvPicPr>
              <p:blipFill>
                <a:blip r:embed="rId4"/>
                <a:stretch>
                  <a:fillRect/>
                </a:stretch>
              </p:blipFill>
              <p:spPr>
                <a:xfrm>
                  <a:off x="6264578" y="4489496"/>
                  <a:ext cx="522786" cy="376407"/>
                </a:xfrm>
                <a:prstGeom prst="rect">
                  <a:avLst/>
                </a:prstGeom>
              </p:spPr>
            </p:pic>
            <p:pic>
              <p:nvPicPr>
                <p:cNvPr id="111" name="Picture 110" descr="email.png"/>
                <p:cNvPicPr>
                  <a:picLocks noChangeAspect="1"/>
                </p:cNvPicPr>
                <p:nvPr/>
              </p:nvPicPr>
              <p:blipFill>
                <a:blip r:embed="rId4"/>
                <a:stretch>
                  <a:fillRect/>
                </a:stretch>
              </p:blipFill>
              <p:spPr>
                <a:xfrm>
                  <a:off x="7304239" y="4489496"/>
                  <a:ext cx="522786" cy="376407"/>
                </a:xfrm>
                <a:prstGeom prst="rect">
                  <a:avLst/>
                </a:prstGeom>
              </p:spPr>
            </p:pic>
          </p:grpSp>
          <p:grpSp>
            <p:nvGrpSpPr>
              <p:cNvPr id="116" name="Group 115"/>
              <p:cNvGrpSpPr/>
              <p:nvPr/>
            </p:nvGrpSpPr>
            <p:grpSpPr>
              <a:xfrm>
                <a:off x="7011749" y="4202275"/>
                <a:ext cx="1463980" cy="162991"/>
                <a:chOff x="3659165" y="4840226"/>
                <a:chExt cx="1463980" cy="162991"/>
              </a:xfrm>
            </p:grpSpPr>
            <p:pic>
              <p:nvPicPr>
                <p:cNvPr id="112" name="Picture 111" descr="email.png"/>
                <p:cNvPicPr>
                  <a:picLocks noChangeAspect="1"/>
                </p:cNvPicPr>
                <p:nvPr/>
              </p:nvPicPr>
              <p:blipFill>
                <a:blip r:embed="rId4"/>
                <a:stretch>
                  <a:fillRect/>
                </a:stretch>
              </p:blipFill>
              <p:spPr>
                <a:xfrm>
                  <a:off x="3659165" y="4840226"/>
                  <a:ext cx="226376" cy="162991"/>
                </a:xfrm>
                <a:prstGeom prst="rect">
                  <a:avLst/>
                </a:prstGeom>
              </p:spPr>
            </p:pic>
            <p:pic>
              <p:nvPicPr>
                <p:cNvPr id="113" name="Picture 112" descr="email.png"/>
                <p:cNvPicPr>
                  <a:picLocks noChangeAspect="1"/>
                </p:cNvPicPr>
                <p:nvPr/>
              </p:nvPicPr>
              <p:blipFill>
                <a:blip r:embed="rId4"/>
                <a:stretch>
                  <a:fillRect/>
                </a:stretch>
              </p:blipFill>
              <p:spPr>
                <a:xfrm>
                  <a:off x="4064829" y="4840226"/>
                  <a:ext cx="226376" cy="162991"/>
                </a:xfrm>
                <a:prstGeom prst="rect">
                  <a:avLst/>
                </a:prstGeom>
              </p:spPr>
            </p:pic>
            <p:pic>
              <p:nvPicPr>
                <p:cNvPr id="114" name="Picture 113" descr="email.png"/>
                <p:cNvPicPr>
                  <a:picLocks noChangeAspect="1"/>
                </p:cNvPicPr>
                <p:nvPr/>
              </p:nvPicPr>
              <p:blipFill>
                <a:blip r:embed="rId4"/>
                <a:stretch>
                  <a:fillRect/>
                </a:stretch>
              </p:blipFill>
              <p:spPr>
                <a:xfrm>
                  <a:off x="4421525" y="4840226"/>
                  <a:ext cx="226376" cy="162991"/>
                </a:xfrm>
                <a:prstGeom prst="rect">
                  <a:avLst/>
                </a:prstGeom>
              </p:spPr>
            </p:pic>
            <p:pic>
              <p:nvPicPr>
                <p:cNvPr id="115" name="Picture 114" descr="email.png"/>
                <p:cNvPicPr>
                  <a:picLocks noChangeAspect="1"/>
                </p:cNvPicPr>
                <p:nvPr/>
              </p:nvPicPr>
              <p:blipFill>
                <a:blip r:embed="rId4"/>
                <a:stretch>
                  <a:fillRect/>
                </a:stretch>
              </p:blipFill>
              <p:spPr>
                <a:xfrm>
                  <a:off x="4896769" y="4840226"/>
                  <a:ext cx="226376" cy="162991"/>
                </a:xfrm>
                <a:prstGeom prst="rect">
                  <a:avLst/>
                </a:prstGeom>
              </p:spPr>
            </p:pic>
          </p:grpSp>
        </p:grpSp>
      </p:grpSp>
      <p:sp>
        <p:nvSpPr>
          <p:cNvPr id="122" name="Text Placeholder 2"/>
          <p:cNvSpPr txBox="1">
            <a:spLocks/>
          </p:cNvSpPr>
          <p:nvPr/>
        </p:nvSpPr>
        <p:spPr>
          <a:xfrm>
            <a:off x="521207" y="1745652"/>
            <a:ext cx="4614464" cy="2174993"/>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One knob to control them all - </a:t>
            </a:r>
            <a:r>
              <a:rPr lang="en-US" sz="2400" dirty="0" err="1"/>
              <a:t>MaxConcurrentMigrations</a:t>
            </a:r>
            <a:endParaRPr lang="en-US" sz="2400" dirty="0"/>
          </a:p>
          <a:p>
            <a:r>
              <a:rPr lang="en-US" sz="2400" dirty="0" smtClean="0"/>
              <a:t>Limiting Factors</a:t>
            </a:r>
          </a:p>
          <a:p>
            <a:pPr lvl="1"/>
            <a:r>
              <a:rPr lang="en-US" sz="2000" dirty="0" smtClean="0"/>
              <a:t>Source Servers</a:t>
            </a:r>
          </a:p>
          <a:p>
            <a:pPr lvl="1"/>
            <a:r>
              <a:rPr lang="en-US" sz="2000" dirty="0" smtClean="0"/>
              <a:t>Disk Spindles</a:t>
            </a:r>
          </a:p>
          <a:p>
            <a:pPr lvl="1"/>
            <a:r>
              <a:rPr lang="en-US" sz="2000" dirty="0" smtClean="0"/>
              <a:t>Network</a:t>
            </a:r>
          </a:p>
        </p:txBody>
      </p:sp>
      <p:grpSp>
        <p:nvGrpSpPr>
          <p:cNvPr id="37" name="Group 36"/>
          <p:cNvGrpSpPr/>
          <p:nvPr/>
        </p:nvGrpSpPr>
        <p:grpSpPr>
          <a:xfrm>
            <a:off x="6438379" y="5724394"/>
            <a:ext cx="1491099" cy="400833"/>
            <a:chOff x="9482203" y="5661765"/>
            <a:chExt cx="2329841" cy="626301"/>
          </a:xfrm>
        </p:grpSpPr>
        <p:sp>
          <p:nvSpPr>
            <p:cNvPr id="38" name="Rounded Rectangle 37"/>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39"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8"/>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98518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97634" y="1552355"/>
            <a:ext cx="7870462" cy="1040533"/>
          </a:xfrm>
          <a:prstGeom prst="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endParaRPr lang="en-US" sz="2200" dirty="0" smtClean="0">
              <a:solidFill>
                <a:schemeClr val="tx1">
                  <a:alpha val="99000"/>
                </a:schemeClr>
              </a:solidFill>
            </a:endParaRPr>
          </a:p>
        </p:txBody>
      </p:sp>
      <p:sp>
        <p:nvSpPr>
          <p:cNvPr id="24" name="Rectangle 23"/>
          <p:cNvSpPr/>
          <p:nvPr/>
        </p:nvSpPr>
        <p:spPr bwMode="auto">
          <a:xfrm>
            <a:off x="297634" y="3681780"/>
            <a:ext cx="7870462" cy="115326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Clr>
                <a:schemeClr val="bg1">
                  <a:lumMod val="50000"/>
                </a:schemeClr>
              </a:buClr>
              <a:buSzPct val="125000"/>
              <a:defRPr/>
            </a:pPr>
            <a:endParaRPr lang="en-US" sz="2200" dirty="0" smtClean="0">
              <a:gradFill>
                <a:gsLst>
                  <a:gs pos="0">
                    <a:srgbClr val="FFFFFF"/>
                  </a:gs>
                  <a:gs pos="100000">
                    <a:srgbClr val="FFFFFF"/>
                  </a:gs>
                </a:gsLst>
                <a:lin ang="5400000" scaled="0"/>
              </a:gradFill>
            </a:endParaRPr>
          </a:p>
        </p:txBody>
      </p:sp>
      <p:sp>
        <p:nvSpPr>
          <p:cNvPr id="23" name="Rectangle 22"/>
          <p:cNvSpPr/>
          <p:nvPr/>
        </p:nvSpPr>
        <p:spPr bwMode="auto">
          <a:xfrm>
            <a:off x="297634" y="2579489"/>
            <a:ext cx="7870462" cy="1115689"/>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indent="-171450" algn="ctr" defTabSz="914099" fontAlgn="base">
              <a:spcBef>
                <a:spcPct val="0"/>
              </a:spcBef>
              <a:spcAft>
                <a:spcPct val="0"/>
              </a:spcAft>
              <a:buClr>
                <a:schemeClr val="bg1">
                  <a:lumMod val="50000"/>
                </a:schemeClr>
              </a:buClr>
              <a:buSzPct val="125000"/>
              <a:buFont typeface="Arial" pitchFamily="34" charset="0"/>
              <a:buChar char="•"/>
              <a:defRPr/>
            </a:pPr>
            <a:endParaRPr lang="en-US" sz="2200" dirty="0" smtClean="0">
              <a:gradFill>
                <a:gsLst>
                  <a:gs pos="0">
                    <a:srgbClr val="FFFFFF"/>
                  </a:gs>
                  <a:gs pos="100000">
                    <a:srgbClr val="FFFFFF"/>
                  </a:gs>
                </a:gsLst>
                <a:lin ang="5400000" scaled="0"/>
              </a:gradFill>
            </a:endParaRPr>
          </a:p>
        </p:txBody>
      </p:sp>
      <p:sp>
        <p:nvSpPr>
          <p:cNvPr id="16" name="Rectangle 15"/>
          <p:cNvSpPr/>
          <p:nvPr/>
        </p:nvSpPr>
        <p:spPr bwMode="auto">
          <a:xfrm>
            <a:off x="297639" y="4987088"/>
            <a:ext cx="7870458" cy="1619630"/>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171450" algn="ctr" defTabSz="914099" fontAlgn="base">
              <a:spcBef>
                <a:spcPct val="0"/>
              </a:spcBef>
              <a:spcAft>
                <a:spcPct val="0"/>
              </a:spcAft>
              <a:buClr>
                <a:schemeClr val="bg1">
                  <a:lumMod val="50000"/>
                </a:schemeClr>
              </a:buClr>
              <a:buSzPct val="125000"/>
              <a:buFont typeface="Arial" pitchFamily="34" charset="0"/>
              <a:buChar char="•"/>
              <a:defRPr/>
            </a:pPr>
            <a:endParaRPr lang="en-US" sz="2200" dirty="0" smtClean="0">
              <a:solidFill>
                <a:schemeClr val="tx1">
                  <a:alpha val="99000"/>
                </a:schemeClr>
              </a:solidFill>
            </a:endParaRPr>
          </a:p>
        </p:txBody>
      </p:sp>
      <p:graphicFrame>
        <p:nvGraphicFramePr>
          <p:cNvPr id="32" name="Table 31"/>
          <p:cNvGraphicFramePr>
            <a:graphicFrameLocks noGrp="1"/>
          </p:cNvGraphicFramePr>
          <p:nvPr>
            <p:extLst>
              <p:ext uri="{D42A27DB-BD31-4B8C-83A1-F6EECF244321}">
                <p14:modId xmlns:p14="http://schemas.microsoft.com/office/powerpoint/2010/main" val="1930354925"/>
              </p:ext>
            </p:extLst>
          </p:nvPr>
        </p:nvGraphicFramePr>
        <p:xfrm>
          <a:off x="8337869" y="1552355"/>
          <a:ext cx="3422375" cy="3912038"/>
        </p:xfrm>
        <a:graphic>
          <a:graphicData uri="http://schemas.openxmlformats.org/drawingml/2006/table">
            <a:tbl>
              <a:tblPr firstRow="1" bandRow="1">
                <a:tableStyleId>{5C22544A-7EE6-4342-B048-85BDC9FD1C3A}</a:tableStyleId>
              </a:tblPr>
              <a:tblGrid>
                <a:gridCol w="1622757"/>
                <a:gridCol w="526542"/>
                <a:gridCol w="338708"/>
                <a:gridCol w="467184"/>
                <a:gridCol w="467184"/>
              </a:tblGrid>
              <a:tr h="1771914">
                <a:tc>
                  <a:txBody>
                    <a:bodyPr/>
                    <a:lstStyle/>
                    <a:p>
                      <a:endParaRPr lang="en-US" sz="1400" dirty="0"/>
                    </a:p>
                  </a:txBody>
                  <a:tcPr marL="12189" marR="12189"/>
                </a:tc>
                <a:tc>
                  <a:txBody>
                    <a:bodyPr/>
                    <a:lstStyle/>
                    <a:p>
                      <a:pPr algn="ctr"/>
                      <a:r>
                        <a:rPr lang="en-US" sz="1300" dirty="0" smtClean="0"/>
                        <a:t> IMAP migration</a:t>
                      </a:r>
                    </a:p>
                  </a:txBody>
                  <a:tcPr marL="12189" marR="12189" vert="vert270" anchor="ctr" anchorCtr="1"/>
                </a:tc>
                <a:tc>
                  <a:txBody>
                    <a:bodyPr/>
                    <a:lstStyle/>
                    <a:p>
                      <a:pPr algn="ctr"/>
                      <a:r>
                        <a:rPr lang="en-US" sz="1300" dirty="0" smtClean="0"/>
                        <a:t>Exchange migration</a:t>
                      </a:r>
                      <a:endParaRPr lang="en-US" sz="1300" dirty="0"/>
                    </a:p>
                  </a:txBody>
                  <a:tcPr marL="12189" marR="12189" vert="vert270" anchor="ctr" anchorCtr="1"/>
                </a:tc>
                <a:tc>
                  <a:txBody>
                    <a:bodyPr/>
                    <a:lstStyle/>
                    <a:p>
                      <a:pPr algn="ctr"/>
                      <a:r>
                        <a:rPr lang="en-US" sz="1300" dirty="0" smtClean="0"/>
                        <a:t>Staged migration</a:t>
                      </a:r>
                    </a:p>
                  </a:txBody>
                  <a:tcPr marL="12189" marR="12189" vert="vert270" anchor="ctr" anchorCtr="1"/>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300" dirty="0" smtClean="0"/>
                        <a:t>Hybrid</a:t>
                      </a:r>
                    </a:p>
                  </a:txBody>
                  <a:tcPr marL="12189" marR="12189" vert="vert270" anchor="ctr" anchorCtr="1"/>
                </a:tc>
              </a:tr>
              <a:tr h="27034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t>Exchange 5.5</a:t>
                      </a:r>
                    </a:p>
                  </a:txBody>
                  <a:tcPr marL="60944" marR="36566" marT="27432" marB="27432"/>
                </a:tc>
                <a:tc>
                  <a:txBody>
                    <a:bodyPr/>
                    <a:lstStyle/>
                    <a:p>
                      <a:pPr algn="ctr"/>
                      <a:r>
                        <a:rPr lang="en-US" sz="1200" dirty="0" smtClean="0"/>
                        <a:t>X</a:t>
                      </a:r>
                      <a:endParaRPr lang="en-US" sz="1200" dirty="0"/>
                    </a:p>
                  </a:txBody>
                  <a:tcPr marL="60944" marR="36566" marT="27432" marB="27432"/>
                </a:tc>
                <a:tc>
                  <a:txBody>
                    <a:bodyPr/>
                    <a:lstStyle/>
                    <a:p>
                      <a:pPr algn="ctr"/>
                      <a:endParaRPr lang="en-US" sz="1200" dirty="0"/>
                    </a:p>
                  </a:txBody>
                  <a:tcPr marL="60944" marR="36566" marT="27432" marB="27432"/>
                </a:tc>
                <a:tc>
                  <a:txBody>
                    <a:bodyPr/>
                    <a:lstStyle/>
                    <a:p>
                      <a:pPr algn="ctr"/>
                      <a:endParaRPr lang="en-US" sz="1200" dirty="0"/>
                    </a:p>
                  </a:txBody>
                  <a:tcPr marL="60944" marR="36566" marT="27432" marB="27432"/>
                </a:tc>
                <a:tc>
                  <a:txBody>
                    <a:bodyPr/>
                    <a:lstStyle/>
                    <a:p>
                      <a:pPr algn="ctr"/>
                      <a:endParaRPr lang="en-US" sz="1200" dirty="0"/>
                    </a:p>
                  </a:txBody>
                  <a:tcPr marL="60944" marR="36566" marT="27432" marB="27432"/>
                </a:tc>
              </a:tr>
              <a:tr h="27034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t>Exchange 2000</a:t>
                      </a:r>
                    </a:p>
                  </a:txBody>
                  <a:tcPr marL="60944" marR="36566" marT="27432" marB="27432"/>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p>
                  </a:txBody>
                  <a:tcPr marL="60944" marR="36566" marT="27432" marB="27432"/>
                </a:tc>
                <a:tc>
                  <a:txBody>
                    <a:bodyPr/>
                    <a:lstStyle/>
                    <a:p>
                      <a:pPr algn="ctr"/>
                      <a:endParaRPr lang="en-US" sz="1200" dirty="0"/>
                    </a:p>
                  </a:txBody>
                  <a:tcPr marL="60944" marR="36566" marT="27432" marB="27432"/>
                </a:tc>
                <a:tc>
                  <a:txBody>
                    <a:bodyPr/>
                    <a:lstStyle/>
                    <a:p>
                      <a:pPr algn="ctr"/>
                      <a:endParaRPr lang="en-US" sz="1200" dirty="0"/>
                    </a:p>
                  </a:txBody>
                  <a:tcPr marL="60944" marR="36566" marT="27432" marB="27432"/>
                </a:tc>
                <a:tc>
                  <a:txBody>
                    <a:bodyPr/>
                    <a:lstStyle/>
                    <a:p>
                      <a:pPr algn="ctr"/>
                      <a:endParaRPr lang="en-US" sz="1200" dirty="0"/>
                    </a:p>
                  </a:txBody>
                  <a:tcPr marL="60944" marR="36566" marT="27432" marB="27432"/>
                </a:tc>
              </a:tr>
              <a:tr h="27034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t>Exchange 2003</a:t>
                      </a:r>
                    </a:p>
                  </a:txBody>
                  <a:tcPr marL="60944" marR="36566" marT="27432" marB="27432"/>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p>
                  </a:txBody>
                  <a:tcPr marL="60944" marR="36566" marT="27432" marB="27432"/>
                </a:tc>
                <a:tc>
                  <a:txBody>
                    <a:bodyPr/>
                    <a:lstStyle/>
                    <a:p>
                      <a:pPr algn="ctr"/>
                      <a:r>
                        <a:rPr lang="en-US" sz="1200" dirty="0" smtClean="0"/>
                        <a:t>X</a:t>
                      </a:r>
                      <a:endParaRPr lang="en-US" sz="1200" dirty="0"/>
                    </a:p>
                  </a:txBody>
                  <a:tcPr marL="60944" marR="36566" marT="27432" marB="27432"/>
                </a:tc>
                <a:tc>
                  <a:txBody>
                    <a:bodyPr/>
                    <a:lstStyle/>
                    <a:p>
                      <a:pPr algn="ctr"/>
                      <a:r>
                        <a:rPr lang="en-US" sz="1200" dirty="0" smtClean="0"/>
                        <a:t>X</a:t>
                      </a:r>
                      <a:endParaRPr lang="en-US" sz="1200" dirty="0"/>
                    </a:p>
                  </a:txBody>
                  <a:tcPr marL="60944" marR="36566" marT="27432" marB="27432"/>
                </a:tc>
                <a:tc>
                  <a:txBody>
                    <a:bodyPr/>
                    <a:lstStyle/>
                    <a:p>
                      <a:pPr algn="ctr"/>
                      <a:r>
                        <a:rPr lang="en-US" sz="1200" dirty="0" smtClean="0"/>
                        <a:t>X</a:t>
                      </a:r>
                      <a:endParaRPr lang="en-US" sz="1200" dirty="0"/>
                    </a:p>
                  </a:txBody>
                  <a:tcPr marL="60944" marR="36566" marT="27432" marB="27432"/>
                </a:tc>
              </a:tr>
              <a:tr h="27034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t>Exchange</a:t>
                      </a:r>
                      <a:r>
                        <a:rPr lang="en-US" sz="1200" b="1" baseline="0" dirty="0" smtClean="0"/>
                        <a:t> </a:t>
                      </a:r>
                      <a:r>
                        <a:rPr lang="en-US" sz="1200" b="1" dirty="0" smtClean="0"/>
                        <a:t>2007</a:t>
                      </a:r>
                      <a:endParaRPr lang="en-US" sz="1200" b="1" dirty="0"/>
                    </a:p>
                  </a:txBody>
                  <a:tcPr marL="60944" marR="36566" marT="27432" marB="27432"/>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p>
                  </a:txBody>
                  <a:tcPr marL="60944" marR="36566" marT="27432" marB="27432"/>
                </a:tc>
                <a:tc>
                  <a:txBody>
                    <a:bodyPr/>
                    <a:lstStyle/>
                    <a:p>
                      <a:pPr algn="ctr"/>
                      <a:r>
                        <a:rPr lang="en-US" sz="1200" dirty="0" smtClean="0"/>
                        <a:t>X</a:t>
                      </a:r>
                      <a:endParaRPr lang="en-US" sz="1200" dirty="0"/>
                    </a:p>
                  </a:txBody>
                  <a:tcPr marL="60944" marR="36566" marT="27432" marB="27432"/>
                </a:tc>
                <a:tc>
                  <a:txBody>
                    <a:bodyPr/>
                    <a:lstStyle/>
                    <a:p>
                      <a:pPr algn="ctr"/>
                      <a:r>
                        <a:rPr lang="en-US" sz="1200" dirty="0" smtClean="0"/>
                        <a:t>X</a:t>
                      </a:r>
                      <a:endParaRPr lang="en-US" sz="1200" dirty="0"/>
                    </a:p>
                  </a:txBody>
                  <a:tcPr marL="60944" marR="36566" marT="27432" marB="27432"/>
                </a:tc>
                <a:tc>
                  <a:txBody>
                    <a:bodyPr/>
                    <a:lstStyle/>
                    <a:p>
                      <a:pPr algn="ctr"/>
                      <a:r>
                        <a:rPr lang="en-US" sz="1200" dirty="0" smtClean="0"/>
                        <a:t>X</a:t>
                      </a:r>
                      <a:endParaRPr lang="en-US" sz="1200" dirty="0"/>
                    </a:p>
                  </a:txBody>
                  <a:tcPr marL="60944" marR="36566" marT="27432" marB="27432"/>
                </a:tc>
              </a:tr>
              <a:tr h="27034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t>Exchange</a:t>
                      </a:r>
                      <a:r>
                        <a:rPr lang="en-US" sz="1200" b="1" baseline="0" dirty="0" smtClean="0"/>
                        <a:t> </a:t>
                      </a:r>
                      <a:r>
                        <a:rPr lang="en-US" sz="1200" b="1" dirty="0" smtClean="0"/>
                        <a:t>2010</a:t>
                      </a:r>
                    </a:p>
                  </a:txBody>
                  <a:tcPr marL="60944" marR="36566" marT="27432" marB="27432"/>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p>
                  </a:txBody>
                  <a:tcPr marL="60944" marR="36566" marT="27432" marB="27432"/>
                </a:tc>
                <a:tc>
                  <a:txBody>
                    <a:bodyPr/>
                    <a:lstStyle/>
                    <a:p>
                      <a:pPr algn="ctr"/>
                      <a:r>
                        <a:rPr lang="en-US" sz="1200" dirty="0" smtClean="0"/>
                        <a:t>X</a:t>
                      </a:r>
                      <a:endParaRPr lang="en-US" sz="1200" dirty="0"/>
                    </a:p>
                  </a:txBody>
                  <a:tcPr marL="60944" marR="36566" marT="27432" marB="27432"/>
                </a:tc>
                <a:tc>
                  <a:txBody>
                    <a:bodyPr/>
                    <a:lstStyle/>
                    <a:p>
                      <a:pPr algn="ctr"/>
                      <a:endParaRPr lang="en-US" sz="1200" dirty="0"/>
                    </a:p>
                  </a:txBody>
                  <a:tcPr marL="60944" marR="36566" marT="27432" marB="27432"/>
                </a:tc>
                <a:tc>
                  <a:txBody>
                    <a:bodyPr/>
                    <a:lstStyle/>
                    <a:p>
                      <a:pPr algn="ctr"/>
                      <a:r>
                        <a:rPr lang="en-US" sz="1200" dirty="0" smtClean="0"/>
                        <a:t>X</a:t>
                      </a:r>
                      <a:endParaRPr lang="en-US" sz="1200" dirty="0"/>
                    </a:p>
                  </a:txBody>
                  <a:tcPr marL="60944" marR="36566" marT="27432" marB="27432"/>
                </a:tc>
              </a:tr>
              <a:tr h="27034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t>Notes/Domino</a:t>
                      </a:r>
                    </a:p>
                  </a:txBody>
                  <a:tcPr marL="60944" marR="36566" marT="27432" marB="27432"/>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p>
                  </a:txBody>
                  <a:tcPr marL="60944" marR="36566" marT="27432" marB="27432"/>
                </a:tc>
                <a:tc>
                  <a:txBody>
                    <a:bodyPr/>
                    <a:lstStyle/>
                    <a:p>
                      <a:pPr algn="ctr"/>
                      <a:endParaRPr lang="en-US" sz="1200" dirty="0"/>
                    </a:p>
                  </a:txBody>
                  <a:tcPr marL="60944" marR="36566" marT="27432" marB="27432"/>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60944" marR="36566" marT="27432" marB="27432"/>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60944" marR="36566" marT="27432" marB="27432"/>
                </a:tc>
              </a:tr>
              <a:tr h="24773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dirty="0" smtClean="0"/>
                        <a:t>GroupWise</a:t>
                      </a:r>
                    </a:p>
                  </a:txBody>
                  <a:tcPr marL="60944" marR="36566" marT="27432" marB="27432"/>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p>
                  </a:txBody>
                  <a:tcPr marL="60944" marR="36566" marT="27432" marB="27432"/>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a:p>
                  </a:txBody>
                  <a:tcPr marL="60944" marR="36566" marT="27432" marB="27432"/>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60944" marR="36566" marT="27432" marB="27432"/>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60944" marR="36566" marT="27432" marB="27432"/>
                </a:tc>
              </a:tr>
              <a:tr h="270342">
                <a:tc>
                  <a:txBody>
                    <a:bodyPr/>
                    <a:lstStyle/>
                    <a:p>
                      <a:r>
                        <a:rPr lang="en-US" sz="1200" b="1" dirty="0" smtClean="0"/>
                        <a:t>Other</a:t>
                      </a:r>
                      <a:endParaRPr lang="en-US" sz="1200" b="1" dirty="0"/>
                    </a:p>
                  </a:txBody>
                  <a:tcPr marL="60944" marR="36566" marT="27432" marB="27432"/>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p>
                  </a:txBody>
                  <a:tcPr marL="60944" marR="36566" marT="27432" marB="27432"/>
                </a:tc>
                <a:tc>
                  <a:txBody>
                    <a:bodyPr/>
                    <a:lstStyle/>
                    <a:p>
                      <a:pPr algn="ctr"/>
                      <a:endParaRPr lang="en-US" sz="1200" dirty="0"/>
                    </a:p>
                  </a:txBody>
                  <a:tcPr marL="60944" marR="36566" marT="27432" marB="27432"/>
                </a:tc>
                <a:tc>
                  <a:txBody>
                    <a:bodyPr/>
                    <a:lstStyle/>
                    <a:p>
                      <a:pPr algn="ctr"/>
                      <a:endParaRPr lang="en-US" sz="1200" dirty="0"/>
                    </a:p>
                  </a:txBody>
                  <a:tcPr marL="60944" marR="36566" marT="27432" marB="27432"/>
                </a:tc>
                <a:tc>
                  <a:txBody>
                    <a:bodyPr/>
                    <a:lstStyle/>
                    <a:p>
                      <a:pPr algn="ctr"/>
                      <a:endParaRPr lang="en-US" sz="1200" dirty="0"/>
                    </a:p>
                  </a:txBody>
                  <a:tcPr marL="60944" marR="36566" marT="27432" marB="27432"/>
                </a:tc>
              </a:tr>
            </a:tbl>
          </a:graphicData>
        </a:graphic>
      </p:graphicFrame>
      <p:sp>
        <p:nvSpPr>
          <p:cNvPr id="54" name="TextBox 53"/>
          <p:cNvSpPr txBox="1"/>
          <p:nvPr/>
        </p:nvSpPr>
        <p:spPr>
          <a:xfrm>
            <a:off x="8490475" y="5549054"/>
            <a:ext cx="3166980" cy="369332"/>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 Additional options available with tools from migration partners</a:t>
            </a:r>
          </a:p>
        </p:txBody>
      </p:sp>
      <p:sp>
        <p:nvSpPr>
          <p:cNvPr id="15" name="Title 1"/>
          <p:cNvSpPr txBox="1">
            <a:spLocks/>
          </p:cNvSpPr>
          <p:nvPr/>
        </p:nvSpPr>
        <p:spPr>
          <a:xfrm>
            <a:off x="519113" y="228600"/>
            <a:ext cx="11173090" cy="1107996"/>
          </a:xfrm>
          <a:prstGeom prst="rect">
            <a:avLst/>
          </a:prstGeom>
        </p:spPr>
        <p:txBody>
          <a:bodyPr vert="horz" wrap="square" lIns="0" tIns="0" rIns="0" bIns="0" rtlCol="0" anchor="t">
            <a:spAutoFit/>
          </a:bodyPr>
          <a:lstStyle>
            <a:lvl1pPr algn="l" defTabSz="912813" rtl="0" fontAlgn="base">
              <a:lnSpc>
                <a:spcPct val="90000"/>
              </a:lnSpc>
              <a:spcBef>
                <a:spcPct val="0"/>
              </a:spcBef>
              <a:spcAft>
                <a:spcPct val="0"/>
              </a:spcAft>
              <a:defRPr lang="en-US" sz="4800" kern="1200" spc="-150" dirty="0">
                <a:ln w="3175">
                  <a:noFill/>
                </a:ln>
                <a:solidFill>
                  <a:srgbClr val="777777"/>
                </a:solidFill>
                <a:latin typeface="Segoe" pitchFamily="34" charset="0"/>
                <a:ea typeface="+mn-ea"/>
                <a:cs typeface="Arial" charset="0"/>
              </a:defRPr>
            </a:lvl1pPr>
            <a:lvl2pPr algn="l" defTabSz="912813" rtl="0" fontAlgn="base">
              <a:lnSpc>
                <a:spcPct val="90000"/>
              </a:lnSpc>
              <a:spcBef>
                <a:spcPct val="0"/>
              </a:spcBef>
              <a:spcAft>
                <a:spcPct val="0"/>
              </a:spcAft>
              <a:defRPr sz="4800">
                <a:solidFill>
                  <a:srgbClr val="777777"/>
                </a:solidFill>
                <a:latin typeface="Segoe" pitchFamily="34" charset="0"/>
                <a:cs typeface="Arial" charset="0"/>
              </a:defRPr>
            </a:lvl2pPr>
            <a:lvl3pPr algn="l" defTabSz="912813" rtl="0" fontAlgn="base">
              <a:lnSpc>
                <a:spcPct val="90000"/>
              </a:lnSpc>
              <a:spcBef>
                <a:spcPct val="0"/>
              </a:spcBef>
              <a:spcAft>
                <a:spcPct val="0"/>
              </a:spcAft>
              <a:defRPr sz="4800">
                <a:solidFill>
                  <a:srgbClr val="777777"/>
                </a:solidFill>
                <a:latin typeface="Segoe" pitchFamily="34" charset="0"/>
                <a:cs typeface="Arial" charset="0"/>
              </a:defRPr>
            </a:lvl3pPr>
            <a:lvl4pPr algn="l" defTabSz="912813" rtl="0" fontAlgn="base">
              <a:lnSpc>
                <a:spcPct val="90000"/>
              </a:lnSpc>
              <a:spcBef>
                <a:spcPct val="0"/>
              </a:spcBef>
              <a:spcAft>
                <a:spcPct val="0"/>
              </a:spcAft>
              <a:defRPr sz="4800">
                <a:solidFill>
                  <a:srgbClr val="777777"/>
                </a:solidFill>
                <a:latin typeface="Segoe" pitchFamily="34" charset="0"/>
                <a:cs typeface="Arial" charset="0"/>
              </a:defRPr>
            </a:lvl4pPr>
            <a:lvl5pPr algn="l" defTabSz="912813" rtl="0" fontAlgn="base">
              <a:lnSpc>
                <a:spcPct val="90000"/>
              </a:lnSpc>
              <a:spcBef>
                <a:spcPct val="0"/>
              </a:spcBef>
              <a:spcAft>
                <a:spcPct val="0"/>
              </a:spcAft>
              <a:defRPr sz="4800">
                <a:solidFill>
                  <a:srgbClr val="777777"/>
                </a:solidFill>
                <a:latin typeface="Segoe" pitchFamily="34" charset="0"/>
                <a:cs typeface="Arial" charset="0"/>
              </a:defRPr>
            </a:lvl5pPr>
            <a:lvl6pPr marL="457200" algn="l" defTabSz="912813" rtl="0" fontAlgn="base">
              <a:lnSpc>
                <a:spcPct val="90000"/>
              </a:lnSpc>
              <a:spcBef>
                <a:spcPct val="0"/>
              </a:spcBef>
              <a:spcAft>
                <a:spcPct val="0"/>
              </a:spcAft>
              <a:defRPr sz="4800">
                <a:solidFill>
                  <a:srgbClr val="777777"/>
                </a:solidFill>
                <a:latin typeface="Segoe" pitchFamily="34" charset="0"/>
                <a:cs typeface="Arial" charset="0"/>
              </a:defRPr>
            </a:lvl6pPr>
            <a:lvl7pPr marL="914400" algn="l" defTabSz="912813" rtl="0" fontAlgn="base">
              <a:lnSpc>
                <a:spcPct val="90000"/>
              </a:lnSpc>
              <a:spcBef>
                <a:spcPct val="0"/>
              </a:spcBef>
              <a:spcAft>
                <a:spcPct val="0"/>
              </a:spcAft>
              <a:defRPr sz="4800">
                <a:solidFill>
                  <a:srgbClr val="777777"/>
                </a:solidFill>
                <a:latin typeface="Segoe" pitchFamily="34" charset="0"/>
                <a:cs typeface="Arial" charset="0"/>
              </a:defRPr>
            </a:lvl7pPr>
            <a:lvl8pPr marL="1371600" algn="l" defTabSz="912813" rtl="0" fontAlgn="base">
              <a:lnSpc>
                <a:spcPct val="90000"/>
              </a:lnSpc>
              <a:spcBef>
                <a:spcPct val="0"/>
              </a:spcBef>
              <a:spcAft>
                <a:spcPct val="0"/>
              </a:spcAft>
              <a:defRPr sz="4800">
                <a:solidFill>
                  <a:srgbClr val="777777"/>
                </a:solidFill>
                <a:latin typeface="Segoe" pitchFamily="34" charset="0"/>
                <a:cs typeface="Arial" charset="0"/>
              </a:defRPr>
            </a:lvl8pPr>
            <a:lvl9pPr marL="1828800" algn="l" defTabSz="912813" rtl="0" fontAlgn="base">
              <a:lnSpc>
                <a:spcPct val="90000"/>
              </a:lnSpc>
              <a:spcBef>
                <a:spcPct val="0"/>
              </a:spcBef>
              <a:spcAft>
                <a:spcPct val="0"/>
              </a:spcAft>
              <a:defRPr sz="4800">
                <a:solidFill>
                  <a:srgbClr val="777777"/>
                </a:solidFill>
                <a:latin typeface="Segoe" pitchFamily="34" charset="0"/>
                <a:cs typeface="Arial" charset="0"/>
              </a:defRPr>
            </a:lvl9pPr>
          </a:lstStyle>
          <a:p>
            <a:r>
              <a:rPr lang="en-US" sz="4400" dirty="0" smtClean="0">
                <a:solidFill>
                  <a:schemeClr val="tx1"/>
                </a:solidFill>
                <a:latin typeface="+mj-lt"/>
              </a:rPr>
              <a:t>Deployment Plan</a:t>
            </a:r>
          </a:p>
          <a:p>
            <a:r>
              <a:rPr lang="en-US" sz="3600" dirty="0" smtClean="0">
                <a:solidFill>
                  <a:schemeClr val="accent1">
                    <a:alpha val="99000"/>
                  </a:schemeClr>
                </a:solidFill>
              </a:rPr>
              <a:t>Choices to fit your organization</a:t>
            </a:r>
            <a:endParaRPr lang="en-US" dirty="0">
              <a:latin typeface="+mj-lt"/>
            </a:endParaRPr>
          </a:p>
        </p:txBody>
      </p:sp>
      <p:sp>
        <p:nvSpPr>
          <p:cNvPr id="3" name="Rectangle 2"/>
          <p:cNvSpPr/>
          <p:nvPr/>
        </p:nvSpPr>
        <p:spPr bwMode="auto">
          <a:xfrm rot="16200000">
            <a:off x="-1036477" y="2886470"/>
            <a:ext cx="3291840" cy="623611"/>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2200" dirty="0" smtClean="0">
                <a:gradFill>
                  <a:gsLst>
                    <a:gs pos="0">
                      <a:srgbClr val="FFFFFF"/>
                    </a:gs>
                    <a:gs pos="100000">
                      <a:srgbClr val="FFFFFF"/>
                    </a:gs>
                  </a:gsLst>
                  <a:lin ang="5400000" scaled="0"/>
                </a:gradFill>
              </a:rPr>
              <a:t>Migration</a:t>
            </a:r>
          </a:p>
        </p:txBody>
      </p:sp>
      <p:sp>
        <p:nvSpPr>
          <p:cNvPr id="14" name="Rectangle 13"/>
          <p:cNvSpPr/>
          <p:nvPr/>
        </p:nvSpPr>
        <p:spPr bwMode="auto">
          <a:xfrm rot="16200000">
            <a:off x="-200371" y="5485097"/>
            <a:ext cx="1619630" cy="623611"/>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2200" dirty="0" smtClean="0">
                <a:gradFill>
                  <a:gsLst>
                    <a:gs pos="0">
                      <a:srgbClr val="FFFFFF"/>
                    </a:gs>
                    <a:gs pos="100000">
                      <a:srgbClr val="FFFFFF"/>
                    </a:gs>
                  </a:gsLst>
                  <a:lin ang="5400000" scaled="0"/>
                </a:gradFill>
              </a:rPr>
              <a:t>Hybrid</a:t>
            </a:r>
          </a:p>
        </p:txBody>
      </p:sp>
      <p:sp>
        <p:nvSpPr>
          <p:cNvPr id="21" name="Text Placeholder 2"/>
          <p:cNvSpPr txBox="1">
            <a:spLocks/>
          </p:cNvSpPr>
          <p:nvPr/>
        </p:nvSpPr>
        <p:spPr>
          <a:xfrm>
            <a:off x="1075705" y="1596911"/>
            <a:ext cx="6870516" cy="3080843"/>
          </a:xfrm>
          <a:prstGeom prst="rect">
            <a:avLst/>
          </a:prstGeom>
        </p:spPr>
        <p:txBody>
          <a:bodyPr vert="horz" wrap="square" lIns="0" tIns="0" rIns="0" bIns="0" rtlCol="0">
            <a:spAutoFit/>
          </a:bodyPr>
          <a:lstStyle/>
          <a:p>
            <a:pPr marL="460375" lvl="0" indent="-460375">
              <a:lnSpc>
                <a:spcPct val="90000"/>
              </a:lnSpc>
              <a:spcBef>
                <a:spcPct val="20000"/>
              </a:spcBef>
              <a:buSzPct val="90000"/>
              <a:buBlip>
                <a:blip r:embed="rId3"/>
              </a:buBlip>
            </a:pPr>
            <a:r>
              <a:rPr lang="en-US" sz="2200" b="1" dirty="0" smtClean="0">
                <a:gradFill>
                  <a:gsLst>
                    <a:gs pos="0">
                      <a:schemeClr val="tx1"/>
                    </a:gs>
                    <a:gs pos="86000">
                      <a:schemeClr val="tx1"/>
                    </a:gs>
                  </a:gsLst>
                  <a:lin ang="5400000" scaled="0"/>
                </a:gradFill>
              </a:rPr>
              <a:t>IMAP migration</a:t>
            </a:r>
          </a:p>
          <a:p>
            <a:pPr marL="917557" lvl="1" indent="-460375">
              <a:lnSpc>
                <a:spcPct val="90000"/>
              </a:lnSpc>
              <a:spcBef>
                <a:spcPct val="20000"/>
              </a:spcBef>
              <a:buSzPct val="90000"/>
              <a:buBlip>
                <a:blip r:embed="rId3"/>
              </a:buBlip>
            </a:pPr>
            <a:r>
              <a:rPr lang="en-US" sz="1600" dirty="0" smtClean="0">
                <a:gradFill>
                  <a:gsLst>
                    <a:gs pos="0">
                      <a:schemeClr val="tx1"/>
                    </a:gs>
                    <a:gs pos="86000">
                      <a:schemeClr val="tx1"/>
                    </a:gs>
                  </a:gsLst>
                  <a:lin ang="5400000" scaled="0"/>
                </a:gradFill>
              </a:rPr>
              <a:t>Supports wide range of e-mail platforms</a:t>
            </a:r>
          </a:p>
          <a:p>
            <a:pPr marL="917557" lvl="1" indent="-460375">
              <a:lnSpc>
                <a:spcPct val="90000"/>
              </a:lnSpc>
              <a:spcBef>
                <a:spcPct val="20000"/>
              </a:spcBef>
              <a:buSzPct val="90000"/>
              <a:buBlip>
                <a:blip r:embed="rId3"/>
              </a:buBlip>
            </a:pPr>
            <a:r>
              <a:rPr lang="en-US" sz="1600" dirty="0" smtClean="0">
                <a:gradFill>
                  <a:gsLst>
                    <a:gs pos="0">
                      <a:schemeClr val="tx1"/>
                    </a:gs>
                    <a:gs pos="86000">
                      <a:schemeClr val="tx1"/>
                    </a:gs>
                  </a:gsLst>
                  <a:lin ang="5400000" scaled="0"/>
                </a:gradFill>
              </a:rPr>
              <a:t>E-mail only (no calendar, contacts, or tasks)</a:t>
            </a:r>
            <a:endParaRPr lang="en-US" sz="1600" dirty="0">
              <a:gradFill>
                <a:gsLst>
                  <a:gs pos="0">
                    <a:schemeClr val="tx1"/>
                  </a:gs>
                  <a:gs pos="86000">
                    <a:schemeClr val="tx1"/>
                  </a:gs>
                </a:gsLst>
                <a:lin ang="5400000" scaled="0"/>
              </a:gradFill>
            </a:endParaRPr>
          </a:p>
          <a:p>
            <a:pPr marL="460375" indent="-460375">
              <a:lnSpc>
                <a:spcPct val="150000"/>
              </a:lnSpc>
              <a:spcBef>
                <a:spcPct val="20000"/>
              </a:spcBef>
              <a:buSzPct val="90000"/>
              <a:buBlip>
                <a:blip r:embed="rId3"/>
              </a:buBlip>
            </a:pPr>
            <a:r>
              <a:rPr lang="en-US" sz="2200" b="1" dirty="0" smtClean="0">
                <a:gradFill>
                  <a:gsLst>
                    <a:gs pos="0">
                      <a:schemeClr val="tx1"/>
                    </a:gs>
                    <a:gs pos="86000">
                      <a:schemeClr val="tx1"/>
                    </a:gs>
                  </a:gsLst>
                  <a:lin ang="5400000" scaled="0"/>
                </a:gradFill>
              </a:rPr>
              <a:t>Cut-Over Exchange migration (C-EM)</a:t>
            </a:r>
          </a:p>
          <a:p>
            <a:pPr marL="917557" lvl="1" indent="-460375">
              <a:lnSpc>
                <a:spcPct val="90000"/>
              </a:lnSpc>
              <a:spcBef>
                <a:spcPct val="20000"/>
              </a:spcBef>
              <a:buSzPct val="90000"/>
              <a:buBlip>
                <a:blip r:embed="rId3"/>
              </a:buBlip>
            </a:pPr>
            <a:r>
              <a:rPr lang="en-US" sz="1600" dirty="0" smtClean="0">
                <a:gradFill>
                  <a:gsLst>
                    <a:gs pos="0">
                      <a:schemeClr val="tx1"/>
                    </a:gs>
                    <a:gs pos="86000">
                      <a:schemeClr val="tx1"/>
                    </a:gs>
                  </a:gsLst>
                  <a:lin ang="5400000" scaled="0"/>
                </a:gradFill>
              </a:rPr>
              <a:t>Good for fast, cutover migrations</a:t>
            </a:r>
          </a:p>
          <a:p>
            <a:pPr marL="917557" lvl="1" indent="-460375">
              <a:lnSpc>
                <a:spcPct val="90000"/>
              </a:lnSpc>
              <a:spcBef>
                <a:spcPct val="20000"/>
              </a:spcBef>
              <a:buSzPct val="90000"/>
              <a:buBlip>
                <a:blip r:embed="rId3"/>
              </a:buBlip>
            </a:pPr>
            <a:r>
              <a:rPr lang="en-US" sz="1600" dirty="0" smtClean="0">
                <a:gradFill>
                  <a:gsLst>
                    <a:gs pos="0">
                      <a:schemeClr val="tx1"/>
                    </a:gs>
                    <a:gs pos="86000">
                      <a:schemeClr val="tx1"/>
                    </a:gs>
                  </a:gsLst>
                  <a:lin ang="5400000" scaled="0"/>
                </a:gradFill>
              </a:rPr>
              <a:t>No server required on-premises</a:t>
            </a:r>
          </a:p>
          <a:p>
            <a:pPr marL="460375" indent="-460375">
              <a:lnSpc>
                <a:spcPct val="150000"/>
              </a:lnSpc>
              <a:spcBef>
                <a:spcPct val="20000"/>
              </a:spcBef>
              <a:buSzPct val="90000"/>
              <a:buBlip>
                <a:blip r:embed="rId3"/>
              </a:buBlip>
            </a:pPr>
            <a:r>
              <a:rPr lang="en-US" sz="2200" b="1" dirty="0" smtClean="0">
                <a:gradFill>
                  <a:gsLst>
                    <a:gs pos="0">
                      <a:schemeClr val="tx1"/>
                    </a:gs>
                    <a:gs pos="86000">
                      <a:schemeClr val="tx1"/>
                    </a:gs>
                  </a:gsLst>
                  <a:lin ang="5400000" scaled="0"/>
                </a:gradFill>
              </a:rPr>
              <a:t>Staged Exchange migration (S-EM)</a:t>
            </a:r>
          </a:p>
          <a:p>
            <a:pPr marL="917557" lvl="1" indent="-460375">
              <a:lnSpc>
                <a:spcPct val="90000"/>
              </a:lnSpc>
              <a:spcBef>
                <a:spcPct val="20000"/>
              </a:spcBef>
              <a:buSzPct val="90000"/>
              <a:buBlip>
                <a:blip r:embed="rId3"/>
              </a:buBlip>
            </a:pPr>
            <a:r>
              <a:rPr lang="en-US" sz="1600" dirty="0" smtClean="0">
                <a:gradFill>
                  <a:gsLst>
                    <a:gs pos="0">
                      <a:schemeClr val="tx1"/>
                    </a:gs>
                    <a:gs pos="86000">
                      <a:schemeClr val="tx1"/>
                    </a:gs>
                  </a:gsLst>
                  <a:lin ang="5400000" scaled="0"/>
                </a:gradFill>
              </a:rPr>
              <a:t>No server required on-premises</a:t>
            </a:r>
          </a:p>
          <a:p>
            <a:pPr marL="917557" lvl="1" indent="-460375">
              <a:lnSpc>
                <a:spcPct val="90000"/>
              </a:lnSpc>
              <a:spcBef>
                <a:spcPct val="20000"/>
              </a:spcBef>
              <a:buSzPct val="90000"/>
              <a:buBlip>
                <a:blip r:embed="rId3"/>
              </a:buBlip>
            </a:pPr>
            <a:r>
              <a:rPr lang="en-US" sz="1600" dirty="0" smtClean="0">
                <a:gradFill>
                  <a:gsLst>
                    <a:gs pos="0">
                      <a:schemeClr val="tx1"/>
                    </a:gs>
                    <a:gs pos="86000">
                      <a:schemeClr val="tx1"/>
                    </a:gs>
                  </a:gsLst>
                  <a:lin ang="5400000" scaled="0"/>
                </a:gradFill>
              </a:rPr>
              <a:t>Identity federation with on-premises directory</a:t>
            </a:r>
          </a:p>
        </p:txBody>
      </p:sp>
      <p:sp>
        <p:nvSpPr>
          <p:cNvPr id="25" name="Text Placeholder 2"/>
          <p:cNvSpPr txBox="1">
            <a:spLocks/>
          </p:cNvSpPr>
          <p:nvPr/>
        </p:nvSpPr>
        <p:spPr>
          <a:xfrm>
            <a:off x="1188967" y="5103622"/>
            <a:ext cx="6190028" cy="1344984"/>
          </a:xfrm>
          <a:prstGeom prst="rect">
            <a:avLst/>
          </a:prstGeom>
        </p:spPr>
        <p:txBody>
          <a:bodyPr vert="horz" wrap="square" lIns="0" tIns="0" rIns="0" bIns="0" rtlCol="0">
            <a:spAutoFit/>
          </a:bodyPr>
          <a:lstStyle/>
          <a:p>
            <a:pPr marL="460375" lvl="0" indent="-460375">
              <a:lnSpc>
                <a:spcPct val="150000"/>
              </a:lnSpc>
              <a:spcBef>
                <a:spcPct val="20000"/>
              </a:spcBef>
              <a:buSzPct val="90000"/>
              <a:buBlip>
                <a:blip r:embed="rId3"/>
              </a:buBlip>
            </a:pPr>
            <a:r>
              <a:rPr lang="en-US" sz="2200" b="1" dirty="0" smtClean="0">
                <a:gradFill>
                  <a:gsLst>
                    <a:gs pos="0">
                      <a:schemeClr val="tx1"/>
                    </a:gs>
                    <a:gs pos="86000">
                      <a:schemeClr val="tx1"/>
                    </a:gs>
                  </a:gsLst>
                  <a:lin ang="5400000" scaled="0"/>
                </a:gradFill>
              </a:rPr>
              <a:t>Hybrid deployment (MRS)</a:t>
            </a:r>
          </a:p>
          <a:p>
            <a:pPr marL="917557" lvl="1" indent="-460375">
              <a:spcBef>
                <a:spcPct val="20000"/>
              </a:spcBef>
              <a:buSzPct val="90000"/>
              <a:buBlip>
                <a:blip r:embed="rId3"/>
              </a:buBlip>
            </a:pPr>
            <a:r>
              <a:rPr lang="en-US" sz="1600" dirty="0" smtClean="0">
                <a:gradFill>
                  <a:gsLst>
                    <a:gs pos="0">
                      <a:schemeClr val="tx1"/>
                    </a:gs>
                    <a:gs pos="86000">
                      <a:schemeClr val="tx1"/>
                    </a:gs>
                  </a:gsLst>
                  <a:lin ang="5400000" scaled="0"/>
                </a:gradFill>
              </a:rPr>
              <a:t>Manage users on-premises and online</a:t>
            </a:r>
          </a:p>
          <a:p>
            <a:pPr marL="917557" lvl="1" indent="-460375">
              <a:spcBef>
                <a:spcPct val="20000"/>
              </a:spcBef>
              <a:buSzPct val="90000"/>
              <a:buBlip>
                <a:blip r:embed="rId3"/>
              </a:buBlip>
            </a:pPr>
            <a:r>
              <a:rPr lang="en-US" sz="1600" dirty="0" smtClean="0">
                <a:gradFill>
                  <a:gsLst>
                    <a:gs pos="0">
                      <a:schemeClr val="tx1"/>
                    </a:gs>
                    <a:gs pos="86000">
                      <a:schemeClr val="tx1"/>
                    </a:gs>
                  </a:gsLst>
                  <a:lin ang="5400000" scaled="0"/>
                </a:gradFill>
              </a:rPr>
              <a:t>Enables cross-premises calendaring, smooth migration, and easy off-boarding</a:t>
            </a:r>
          </a:p>
        </p:txBody>
      </p:sp>
      <p:grpSp>
        <p:nvGrpSpPr>
          <p:cNvPr id="13" name="Group 12"/>
          <p:cNvGrpSpPr/>
          <p:nvPr/>
        </p:nvGrpSpPr>
        <p:grpSpPr>
          <a:xfrm>
            <a:off x="6247015" y="165556"/>
            <a:ext cx="2081463" cy="1206793"/>
            <a:chOff x="7593047" y="451886"/>
            <a:chExt cx="2081463" cy="1206793"/>
          </a:xfrm>
        </p:grpSpPr>
        <p:sp>
          <p:nvSpPr>
            <p:cNvPr id="17" name="Rounded Rectangle 16"/>
            <p:cNvSpPr/>
            <p:nvPr/>
          </p:nvSpPr>
          <p:spPr>
            <a:xfrm>
              <a:off x="7593047" y="451886"/>
              <a:ext cx="2081463" cy="530192"/>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85000"/>
                </a:lnSpc>
                <a:spcBef>
                  <a:spcPct val="0"/>
                </a:spcBef>
                <a:spcAft>
                  <a:spcPct val="0"/>
                </a:spcAft>
                <a:buClrTx/>
                <a:buSzTx/>
                <a:buFontTx/>
                <a:buNone/>
                <a:tabLst/>
                <a:defRPr/>
              </a:pPr>
              <a:r>
                <a:rPr lang="en-US" sz="2200" dirty="0" smtClean="0">
                  <a:gradFill>
                    <a:gsLst>
                      <a:gs pos="0">
                        <a:srgbClr val="FFFFFF"/>
                      </a:gs>
                      <a:gs pos="100000">
                        <a:srgbClr val="FFFFFF"/>
                      </a:gs>
                    </a:gsLst>
                    <a:lin ang="5400000" scaled="0"/>
                  </a:gradFill>
                </a:rPr>
                <a:t>Today’s Focus</a:t>
              </a:r>
            </a:p>
          </p:txBody>
        </p:sp>
        <p:sp>
          <p:nvSpPr>
            <p:cNvPr id="18" name="Right Arrow 17"/>
            <p:cNvSpPr/>
            <p:nvPr/>
          </p:nvSpPr>
          <p:spPr bwMode="auto">
            <a:xfrm rot="5400000">
              <a:off x="8333447" y="1070763"/>
              <a:ext cx="600664" cy="575168"/>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Tree>
    <p:extLst>
      <p:ext uri="{BB962C8B-B14F-4D97-AF65-F5344CB8AC3E}">
        <p14:creationId xmlns:p14="http://schemas.microsoft.com/office/powerpoint/2010/main" val="486146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Troubleshooting Performance</a:t>
            </a:r>
            <a:br>
              <a:rPr lang="en-US" dirty="0" smtClean="0"/>
            </a:br>
            <a:r>
              <a:rPr lang="en-US" sz="3600" dirty="0" smtClean="0">
                <a:solidFill>
                  <a:schemeClr val="accent1">
                    <a:alpha val="99000"/>
                  </a:schemeClr>
                </a:solidFill>
              </a:rPr>
              <a:t>How to Identify</a:t>
            </a:r>
            <a:endParaRPr lang="en-US" dirty="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2936321433"/>
              </p:ext>
            </p:extLst>
          </p:nvPr>
        </p:nvGraphicFramePr>
        <p:xfrm>
          <a:off x="557491" y="1911546"/>
          <a:ext cx="9775596" cy="3312160"/>
        </p:xfrm>
        <a:graphic>
          <a:graphicData uri="http://schemas.openxmlformats.org/drawingml/2006/table">
            <a:tbl>
              <a:tblPr firstRow="1" bandRow="1">
                <a:tableStyleId>{5C22544A-7EE6-4342-B048-85BDC9FD1C3A}</a:tableStyleId>
              </a:tblPr>
              <a:tblGrid>
                <a:gridCol w="4887798"/>
                <a:gridCol w="4887798"/>
              </a:tblGrid>
              <a:tr h="370840">
                <a:tc>
                  <a:txBody>
                    <a:bodyPr/>
                    <a:lstStyle/>
                    <a:p>
                      <a:r>
                        <a:rPr lang="en-US" dirty="0" smtClean="0"/>
                        <a:t>Variable</a:t>
                      </a:r>
                      <a:endParaRPr lang="en-US" dirty="0"/>
                    </a:p>
                  </a:txBody>
                  <a:tcPr/>
                </a:tc>
                <a:tc>
                  <a:txBody>
                    <a:bodyPr/>
                    <a:lstStyle/>
                    <a:p>
                      <a:r>
                        <a:rPr lang="en-US" dirty="0" smtClean="0"/>
                        <a:t>Observation</a:t>
                      </a:r>
                      <a:r>
                        <a:rPr lang="en-US" baseline="0" dirty="0" smtClean="0"/>
                        <a:t> tool</a:t>
                      </a:r>
                      <a:endParaRPr lang="en-US" dirty="0"/>
                    </a:p>
                  </a:txBody>
                  <a:tcPr/>
                </a:tc>
              </a:tr>
              <a:tr h="370840">
                <a:tc>
                  <a:txBody>
                    <a:bodyPr/>
                    <a:lstStyle/>
                    <a:p>
                      <a:r>
                        <a:rPr lang="en-US" dirty="0" smtClean="0"/>
                        <a:t>CPU</a:t>
                      </a:r>
                      <a:endParaRPr lang="en-US" dirty="0"/>
                    </a:p>
                  </a:txBody>
                  <a:tcPr/>
                </a:tc>
                <a:tc>
                  <a:txBody>
                    <a:bodyPr/>
                    <a:lstStyle/>
                    <a:p>
                      <a:r>
                        <a:rPr lang="en-US" sz="1800" kern="1200" dirty="0" smtClean="0">
                          <a:solidFill>
                            <a:schemeClr val="dk1"/>
                          </a:solidFill>
                          <a:effectLst/>
                          <a:latin typeface="+mn-lt"/>
                          <a:ea typeface="+mn-ea"/>
                          <a:cs typeface="+mn-cs"/>
                        </a:rPr>
                        <a:t>\Processor(_total)\% Processor Time</a:t>
                      </a:r>
                      <a:endParaRPr lang="en-US" dirty="0" smtClean="0"/>
                    </a:p>
                  </a:txBody>
                  <a:tcPr/>
                </a:tc>
              </a:tr>
              <a:tr h="370840">
                <a:tc>
                  <a:txBody>
                    <a:bodyPr/>
                    <a:lstStyle/>
                    <a:p>
                      <a:r>
                        <a:rPr lang="en-US" dirty="0" smtClean="0"/>
                        <a:t>Memory</a:t>
                      </a:r>
                      <a:endParaRPr lang="en-US" dirty="0"/>
                    </a:p>
                  </a:txBody>
                  <a:tcPr/>
                </a:tc>
                <a:tc>
                  <a:txBody>
                    <a:bodyPr/>
                    <a:lstStyle/>
                    <a:p>
                      <a:r>
                        <a:rPr lang="en-US" sz="1800" kern="1200" dirty="0" smtClean="0">
                          <a:solidFill>
                            <a:schemeClr val="dk1"/>
                          </a:solidFill>
                          <a:effectLst/>
                          <a:latin typeface="+mn-lt"/>
                          <a:ea typeface="+mn-ea"/>
                          <a:cs typeface="+mn-cs"/>
                        </a:rPr>
                        <a:t>\Memory\Available </a:t>
                      </a:r>
                      <a:r>
                        <a:rPr lang="en-US" sz="1800" kern="1200" dirty="0" err="1" smtClean="0">
                          <a:solidFill>
                            <a:schemeClr val="dk1"/>
                          </a:solidFill>
                          <a:effectLst/>
                          <a:latin typeface="+mn-lt"/>
                          <a:ea typeface="+mn-ea"/>
                          <a:cs typeface="+mn-cs"/>
                        </a:rPr>
                        <a:t>MBytes</a:t>
                      </a:r>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\Memory\Page Faults/sec</a:t>
                      </a:r>
                      <a:endParaRPr lang="en-US" dirty="0" smtClean="0"/>
                    </a:p>
                  </a:txBody>
                  <a:tcPr/>
                </a:tc>
              </a:tr>
              <a:tr h="370840">
                <a:tc>
                  <a:txBody>
                    <a:bodyPr/>
                    <a:lstStyle/>
                    <a:p>
                      <a:r>
                        <a:rPr lang="en-US" dirty="0" smtClean="0"/>
                        <a:t>Disk IO</a:t>
                      </a:r>
                      <a:endParaRPr lang="en-US" dirty="0"/>
                    </a:p>
                  </a:txBody>
                  <a:tcPr/>
                </a:tc>
                <a:tc>
                  <a:txBody>
                    <a:bodyPr/>
                    <a:lstStyle/>
                    <a:p>
                      <a:r>
                        <a:rPr lang="en-US" sz="1800" kern="1200" dirty="0" err="1" smtClean="0">
                          <a:solidFill>
                            <a:schemeClr val="dk1"/>
                          </a:solidFill>
                          <a:effectLst/>
                          <a:latin typeface="+mn-lt"/>
                          <a:ea typeface="+mn-ea"/>
                          <a:cs typeface="+mn-cs"/>
                        </a:rPr>
                        <a:t>PhysicalDisk</a:t>
                      </a:r>
                      <a:r>
                        <a:rPr lang="en-US" sz="1800" kern="1200" dirty="0" smtClean="0">
                          <a:solidFill>
                            <a:schemeClr val="dk1"/>
                          </a:solidFill>
                          <a:effectLst/>
                          <a:latin typeface="+mn-lt"/>
                          <a:ea typeface="+mn-ea"/>
                          <a:cs typeface="+mn-cs"/>
                        </a:rPr>
                        <a:t>(*)\Current Disk Queue Length</a:t>
                      </a:r>
                      <a:endParaRPr lang="en-US" dirty="0" smtClean="0"/>
                    </a:p>
                  </a:txBody>
                  <a:tcPr/>
                </a:tc>
              </a:tr>
              <a:tr h="370840">
                <a:tc>
                  <a:txBody>
                    <a:bodyPr/>
                    <a:lstStyle/>
                    <a:p>
                      <a:r>
                        <a:rPr lang="en-US" dirty="0" smtClean="0"/>
                        <a:t>Network Bandwidth</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\Network Interface(*)\Bytes Sent/sec</a:t>
                      </a:r>
                    </a:p>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\Network Interface(*)\Bytes Total/sec</a:t>
                      </a:r>
                    </a:p>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\Network Interface(*)\Current Bandwidth</a:t>
                      </a:r>
                    </a:p>
                    <a:p>
                      <a:endParaRPr lang="en-US" dirty="0" smtClean="0"/>
                    </a:p>
                  </a:txBody>
                  <a:tcPr/>
                </a:tc>
              </a:tr>
              <a:tr h="370840">
                <a:tc>
                  <a:txBody>
                    <a:bodyPr/>
                    <a:lstStyle/>
                    <a:p>
                      <a:r>
                        <a:rPr lang="en-US" dirty="0" smtClean="0"/>
                        <a:t>Latency</a:t>
                      </a:r>
                      <a:endParaRPr lang="en-US" dirty="0"/>
                    </a:p>
                  </a:txBody>
                  <a:tcPr/>
                </a:tc>
                <a:tc>
                  <a:txBody>
                    <a:bodyPr/>
                    <a:lstStyle/>
                    <a:p>
                      <a:endParaRPr lang="en-US" dirty="0" smtClean="0"/>
                    </a:p>
                  </a:txBody>
                  <a:tcPr/>
                </a:tc>
              </a:tr>
            </a:tbl>
          </a:graphicData>
        </a:graphic>
      </p:graphicFrame>
    </p:spTree>
    <p:extLst>
      <p:ext uri="{BB962C8B-B14F-4D97-AF65-F5344CB8AC3E}">
        <p14:creationId xmlns:p14="http://schemas.microsoft.com/office/powerpoint/2010/main" val="46066718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Troubleshooting Performance</a:t>
            </a:r>
            <a:br>
              <a:rPr lang="en-US" dirty="0" smtClean="0"/>
            </a:br>
            <a:r>
              <a:rPr lang="en-US" sz="3600" dirty="0" smtClean="0">
                <a:solidFill>
                  <a:schemeClr val="accent1">
                    <a:alpha val="99000"/>
                  </a:schemeClr>
                </a:solidFill>
              </a:rPr>
              <a:t>Fix – Increase Concurrency</a:t>
            </a:r>
            <a:endParaRPr lang="en-US" dirty="0"/>
          </a:p>
        </p:txBody>
      </p:sp>
      <p:pic>
        <p:nvPicPr>
          <p:cNvPr id="118" name="Picture 117" descr="cloudLarge_150.png"/>
          <p:cNvPicPr>
            <a:picLocks noChangeAspect="1"/>
          </p:cNvPicPr>
          <p:nvPr/>
        </p:nvPicPr>
        <p:blipFill>
          <a:blip r:embed="rId3"/>
          <a:stretch>
            <a:fillRect/>
          </a:stretch>
        </p:blipFill>
        <p:spPr>
          <a:xfrm>
            <a:off x="8563667" y="62630"/>
            <a:ext cx="3031299" cy="3031299"/>
          </a:xfrm>
          <a:prstGeom prst="rect">
            <a:avLst/>
          </a:prstGeom>
        </p:spPr>
      </p:pic>
      <p:sp>
        <p:nvSpPr>
          <p:cNvPr id="119" name="Right Arrow 118"/>
          <p:cNvSpPr/>
          <p:nvPr/>
        </p:nvSpPr>
        <p:spPr bwMode="auto">
          <a:xfrm rot="18900000">
            <a:off x="5056147" y="5211934"/>
            <a:ext cx="874250"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22" name="Right Arrow 121"/>
          <p:cNvSpPr/>
          <p:nvPr/>
        </p:nvSpPr>
        <p:spPr bwMode="auto">
          <a:xfrm rot="5400000">
            <a:off x="5485474" y="2838973"/>
            <a:ext cx="1517955"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a:p>
            <a:pPr algn="ctr" defTabSz="914099"/>
            <a:endParaRPr lang="en-US" sz="2200" dirty="0" smtClean="0">
              <a:solidFill>
                <a:schemeClr val="tx1">
                  <a:alpha val="99000"/>
                </a:schemeClr>
              </a:solidFill>
            </a:endParaRPr>
          </a:p>
        </p:txBody>
      </p:sp>
      <p:pic>
        <p:nvPicPr>
          <p:cNvPr id="126" name="Picture 125" descr="email.png"/>
          <p:cNvPicPr>
            <a:picLocks noChangeAspect="1"/>
          </p:cNvPicPr>
          <p:nvPr/>
        </p:nvPicPr>
        <p:blipFill>
          <a:blip r:embed="rId4"/>
          <a:stretch>
            <a:fillRect/>
          </a:stretch>
        </p:blipFill>
        <p:spPr>
          <a:xfrm>
            <a:off x="5976480" y="2773432"/>
            <a:ext cx="522786" cy="376407"/>
          </a:xfrm>
          <a:prstGeom prst="rect">
            <a:avLst/>
          </a:prstGeom>
        </p:spPr>
      </p:pic>
      <p:pic>
        <p:nvPicPr>
          <p:cNvPr id="128" name="Picture 127" descr="outlook.png"/>
          <p:cNvPicPr>
            <a:picLocks noChangeAspect="1"/>
          </p:cNvPicPr>
          <p:nvPr/>
        </p:nvPicPr>
        <p:blipFill>
          <a:blip r:embed="rId5"/>
          <a:stretch>
            <a:fillRect/>
          </a:stretch>
        </p:blipFill>
        <p:spPr>
          <a:xfrm>
            <a:off x="4709198" y="5599921"/>
            <a:ext cx="720897" cy="720897"/>
          </a:xfrm>
          <a:prstGeom prst="rect">
            <a:avLst/>
          </a:prstGeom>
        </p:spPr>
      </p:pic>
      <p:pic>
        <p:nvPicPr>
          <p:cNvPr id="129" name="Picture 128" descr="genericServer_150.png"/>
          <p:cNvPicPr>
            <a:picLocks noChangeAspect="1"/>
          </p:cNvPicPr>
          <p:nvPr/>
        </p:nvPicPr>
        <p:blipFill>
          <a:blip r:embed="rId6"/>
          <a:stretch>
            <a:fillRect/>
          </a:stretch>
        </p:blipFill>
        <p:spPr>
          <a:xfrm>
            <a:off x="5812078" y="3832841"/>
            <a:ext cx="864752" cy="1362926"/>
          </a:xfrm>
          <a:prstGeom prst="rect">
            <a:avLst/>
          </a:prstGeom>
        </p:spPr>
      </p:pic>
      <p:pic>
        <p:nvPicPr>
          <p:cNvPr id="130" name="Picture 129" descr="cloudLarge_150.png"/>
          <p:cNvPicPr>
            <a:picLocks noChangeAspect="1"/>
          </p:cNvPicPr>
          <p:nvPr/>
        </p:nvPicPr>
        <p:blipFill>
          <a:blip r:embed="rId3"/>
          <a:stretch>
            <a:fillRect/>
          </a:stretch>
        </p:blipFill>
        <p:spPr>
          <a:xfrm>
            <a:off x="5482265" y="1160544"/>
            <a:ext cx="1524376" cy="1524376"/>
          </a:xfrm>
          <a:prstGeom prst="rect">
            <a:avLst/>
          </a:prstGeom>
        </p:spPr>
      </p:pic>
      <p:sp>
        <p:nvSpPr>
          <p:cNvPr id="131" name="TextBox 130"/>
          <p:cNvSpPr txBox="1"/>
          <p:nvPr/>
        </p:nvSpPr>
        <p:spPr>
          <a:xfrm>
            <a:off x="5649238" y="1742722"/>
            <a:ext cx="1173733" cy="400110"/>
          </a:xfrm>
          <a:prstGeom prst="rect">
            <a:avLst/>
          </a:prstGeom>
          <a:noFill/>
        </p:spPr>
        <p:txBody>
          <a:bodyPr wrap="square" rtlCol="0">
            <a:spAutoFit/>
          </a:bodyPr>
          <a:lstStyle/>
          <a:p>
            <a:pPr algn="ctr"/>
            <a:r>
              <a:rPr lang="en-US" sz="2000" dirty="0" smtClean="0">
                <a:solidFill>
                  <a:schemeClr val="bg1"/>
                </a:solidFill>
              </a:rPr>
              <a:t>Internet</a:t>
            </a:r>
            <a:endParaRPr lang="en-US" sz="2000" dirty="0">
              <a:solidFill>
                <a:schemeClr val="bg1"/>
              </a:solidFill>
            </a:endParaRPr>
          </a:p>
        </p:txBody>
      </p:sp>
      <p:sp>
        <p:nvSpPr>
          <p:cNvPr id="132" name="TextBox 131"/>
          <p:cNvSpPr txBox="1"/>
          <p:nvPr/>
        </p:nvSpPr>
        <p:spPr>
          <a:xfrm>
            <a:off x="9106423" y="1240077"/>
            <a:ext cx="1916482" cy="830997"/>
          </a:xfrm>
          <a:prstGeom prst="rect">
            <a:avLst/>
          </a:prstGeom>
          <a:noFill/>
        </p:spPr>
        <p:txBody>
          <a:bodyPr wrap="square" rtlCol="0">
            <a:spAutoFit/>
          </a:bodyPr>
          <a:lstStyle/>
          <a:p>
            <a:pPr algn="ctr"/>
            <a:r>
              <a:rPr lang="en-US" sz="2400" dirty="0" smtClean="0">
                <a:solidFill>
                  <a:schemeClr val="bg1"/>
                </a:solidFill>
              </a:rPr>
              <a:t>Exchange</a:t>
            </a:r>
          </a:p>
          <a:p>
            <a:pPr algn="ctr"/>
            <a:r>
              <a:rPr lang="en-US" sz="2400" dirty="0" smtClean="0">
                <a:solidFill>
                  <a:schemeClr val="bg1"/>
                </a:solidFill>
              </a:rPr>
              <a:t>Online</a:t>
            </a:r>
            <a:endParaRPr lang="en-US" sz="2400" dirty="0">
              <a:solidFill>
                <a:schemeClr val="bg1"/>
              </a:solidFill>
            </a:endParaRPr>
          </a:p>
        </p:txBody>
      </p:sp>
      <p:sp>
        <p:nvSpPr>
          <p:cNvPr id="134" name="Right Arrow 133"/>
          <p:cNvSpPr/>
          <p:nvPr/>
        </p:nvSpPr>
        <p:spPr>
          <a:xfrm rot="18977552">
            <a:off x="6720639" y="1363036"/>
            <a:ext cx="3215358" cy="329814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a:solidFill>
                <a:schemeClr val="bg1"/>
              </a:solidFill>
            </a:endParaRPr>
          </a:p>
        </p:txBody>
      </p:sp>
      <p:sp>
        <p:nvSpPr>
          <p:cNvPr id="155" name="Text Placeholder 2"/>
          <p:cNvSpPr txBox="1">
            <a:spLocks/>
          </p:cNvSpPr>
          <p:nvPr/>
        </p:nvSpPr>
        <p:spPr>
          <a:xfrm>
            <a:off x="521206" y="1903763"/>
            <a:ext cx="4802355" cy="2174993"/>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Increase the concurrency to an acceptable level</a:t>
            </a:r>
          </a:p>
        </p:txBody>
      </p:sp>
      <p:grpSp>
        <p:nvGrpSpPr>
          <p:cNvPr id="181" name="Group 180"/>
          <p:cNvGrpSpPr/>
          <p:nvPr/>
        </p:nvGrpSpPr>
        <p:grpSpPr>
          <a:xfrm rot="18960000">
            <a:off x="6938400" y="2629521"/>
            <a:ext cx="1956897" cy="1493769"/>
            <a:chOff x="9609704" y="4275042"/>
            <a:chExt cx="2226901" cy="1699873"/>
          </a:xfrm>
        </p:grpSpPr>
        <p:grpSp>
          <p:nvGrpSpPr>
            <p:cNvPr id="156" name="Group 155"/>
            <p:cNvGrpSpPr/>
            <p:nvPr/>
          </p:nvGrpSpPr>
          <p:grpSpPr>
            <a:xfrm>
              <a:off x="9609704" y="5728061"/>
              <a:ext cx="2226901" cy="246854"/>
              <a:chOff x="9609704" y="5728061"/>
              <a:chExt cx="2226901" cy="246854"/>
            </a:xfrm>
          </p:grpSpPr>
          <p:sp>
            <p:nvSpPr>
              <p:cNvPr id="88" name="Rounded Rectangle 87"/>
              <p:cNvSpPr/>
              <p:nvPr/>
            </p:nvSpPr>
            <p:spPr bwMode="auto">
              <a:xfrm>
                <a:off x="9609704" y="5728061"/>
                <a:ext cx="2226901" cy="2468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90" name="Group 89"/>
              <p:cNvGrpSpPr/>
              <p:nvPr/>
            </p:nvGrpSpPr>
            <p:grpSpPr>
              <a:xfrm>
                <a:off x="9870641" y="5761327"/>
                <a:ext cx="1576714" cy="162991"/>
                <a:chOff x="3596535" y="4489497"/>
                <a:chExt cx="1576714" cy="162991"/>
              </a:xfrm>
            </p:grpSpPr>
            <p:pic>
              <p:nvPicPr>
                <p:cNvPr id="91" name="Picture 90" descr="email.png"/>
                <p:cNvPicPr>
                  <a:picLocks noChangeAspect="1"/>
                </p:cNvPicPr>
                <p:nvPr/>
              </p:nvPicPr>
              <p:blipFill>
                <a:blip r:embed="rId4"/>
                <a:stretch>
                  <a:fillRect/>
                </a:stretch>
              </p:blipFill>
              <p:spPr>
                <a:xfrm>
                  <a:off x="3596535" y="4489497"/>
                  <a:ext cx="226376" cy="162991"/>
                </a:xfrm>
                <a:prstGeom prst="rect">
                  <a:avLst/>
                </a:prstGeom>
              </p:spPr>
            </p:pic>
            <p:pic>
              <p:nvPicPr>
                <p:cNvPr id="92" name="Picture 91" descr="email.png"/>
                <p:cNvPicPr>
                  <a:picLocks noChangeAspect="1"/>
                </p:cNvPicPr>
                <p:nvPr/>
              </p:nvPicPr>
              <p:blipFill>
                <a:blip r:embed="rId4"/>
                <a:stretch>
                  <a:fillRect/>
                </a:stretch>
              </p:blipFill>
              <p:spPr>
                <a:xfrm>
                  <a:off x="4252720" y="4489497"/>
                  <a:ext cx="226376" cy="162991"/>
                </a:xfrm>
                <a:prstGeom prst="rect">
                  <a:avLst/>
                </a:prstGeom>
              </p:spPr>
            </p:pic>
            <p:pic>
              <p:nvPicPr>
                <p:cNvPr id="94" name="Picture 93" descr="email.png"/>
                <p:cNvPicPr>
                  <a:picLocks noChangeAspect="1"/>
                </p:cNvPicPr>
                <p:nvPr/>
              </p:nvPicPr>
              <p:blipFill>
                <a:blip r:embed="rId4"/>
                <a:stretch>
                  <a:fillRect/>
                </a:stretch>
              </p:blipFill>
              <p:spPr>
                <a:xfrm>
                  <a:off x="4584363" y="4489497"/>
                  <a:ext cx="226376" cy="162991"/>
                </a:xfrm>
                <a:prstGeom prst="rect">
                  <a:avLst/>
                </a:prstGeom>
              </p:spPr>
            </p:pic>
            <p:pic>
              <p:nvPicPr>
                <p:cNvPr id="96" name="Picture 95" descr="email.png"/>
                <p:cNvPicPr>
                  <a:picLocks noChangeAspect="1"/>
                </p:cNvPicPr>
                <p:nvPr/>
              </p:nvPicPr>
              <p:blipFill>
                <a:blip r:embed="rId4"/>
                <a:stretch>
                  <a:fillRect/>
                </a:stretch>
              </p:blipFill>
              <p:spPr>
                <a:xfrm>
                  <a:off x="4946873" y="4489497"/>
                  <a:ext cx="226376" cy="162991"/>
                </a:xfrm>
                <a:prstGeom prst="rect">
                  <a:avLst/>
                </a:prstGeom>
              </p:spPr>
            </p:pic>
          </p:grpSp>
        </p:grpSp>
        <p:grpSp>
          <p:nvGrpSpPr>
            <p:cNvPr id="158" name="Group 157"/>
            <p:cNvGrpSpPr/>
            <p:nvPr/>
          </p:nvGrpSpPr>
          <p:grpSpPr>
            <a:xfrm>
              <a:off x="9609704" y="5146854"/>
              <a:ext cx="2226901" cy="246854"/>
              <a:chOff x="9609704" y="5151864"/>
              <a:chExt cx="2226901" cy="246854"/>
            </a:xfrm>
          </p:grpSpPr>
          <p:sp>
            <p:nvSpPr>
              <p:cNvPr id="64" name="Rounded Rectangle 63"/>
              <p:cNvSpPr/>
              <p:nvPr/>
            </p:nvSpPr>
            <p:spPr bwMode="auto">
              <a:xfrm>
                <a:off x="9609704" y="5151864"/>
                <a:ext cx="2226901" cy="2468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97" name="Group 96"/>
              <p:cNvGrpSpPr/>
              <p:nvPr/>
            </p:nvGrpSpPr>
            <p:grpSpPr>
              <a:xfrm>
                <a:off x="9773956" y="5187218"/>
                <a:ext cx="1902391" cy="162991"/>
                <a:chOff x="3433696" y="4489496"/>
                <a:chExt cx="4393329" cy="376407"/>
              </a:xfrm>
            </p:grpSpPr>
            <p:pic>
              <p:nvPicPr>
                <p:cNvPr id="104" name="Picture 103" descr="email.png"/>
                <p:cNvPicPr>
                  <a:picLocks noChangeAspect="1"/>
                </p:cNvPicPr>
                <p:nvPr/>
              </p:nvPicPr>
              <p:blipFill>
                <a:blip r:embed="rId4"/>
                <a:stretch>
                  <a:fillRect/>
                </a:stretch>
              </p:blipFill>
              <p:spPr>
                <a:xfrm>
                  <a:off x="3433696" y="4489496"/>
                  <a:ext cx="522786" cy="376407"/>
                </a:xfrm>
                <a:prstGeom prst="rect">
                  <a:avLst/>
                </a:prstGeom>
              </p:spPr>
            </p:pic>
            <p:pic>
              <p:nvPicPr>
                <p:cNvPr id="105" name="Picture 104" descr="email.png"/>
                <p:cNvPicPr>
                  <a:picLocks noChangeAspect="1"/>
                </p:cNvPicPr>
                <p:nvPr/>
              </p:nvPicPr>
              <p:blipFill>
                <a:blip r:embed="rId4"/>
                <a:stretch>
                  <a:fillRect/>
                </a:stretch>
              </p:blipFill>
              <p:spPr>
                <a:xfrm>
                  <a:off x="4072523" y="4489496"/>
                  <a:ext cx="522786" cy="376407"/>
                </a:xfrm>
                <a:prstGeom prst="rect">
                  <a:avLst/>
                </a:prstGeom>
              </p:spPr>
            </p:pic>
            <p:pic>
              <p:nvPicPr>
                <p:cNvPr id="106" name="Picture 105" descr="email.png"/>
                <p:cNvPicPr>
                  <a:picLocks noChangeAspect="1"/>
                </p:cNvPicPr>
                <p:nvPr/>
              </p:nvPicPr>
              <p:blipFill>
                <a:blip r:embed="rId4"/>
                <a:stretch>
                  <a:fillRect/>
                </a:stretch>
              </p:blipFill>
              <p:spPr>
                <a:xfrm>
                  <a:off x="5325126" y="4489496"/>
                  <a:ext cx="522786" cy="376407"/>
                </a:xfrm>
                <a:prstGeom prst="rect">
                  <a:avLst/>
                </a:prstGeom>
              </p:spPr>
            </p:pic>
            <p:pic>
              <p:nvPicPr>
                <p:cNvPr id="107" name="Picture 106" descr="email.png"/>
                <p:cNvPicPr>
                  <a:picLocks noChangeAspect="1"/>
                </p:cNvPicPr>
                <p:nvPr/>
              </p:nvPicPr>
              <p:blipFill>
                <a:blip r:embed="rId4"/>
                <a:stretch>
                  <a:fillRect/>
                </a:stretch>
              </p:blipFill>
              <p:spPr>
                <a:xfrm>
                  <a:off x="6264578" y="4489496"/>
                  <a:ext cx="522786" cy="376407"/>
                </a:xfrm>
                <a:prstGeom prst="rect">
                  <a:avLst/>
                </a:prstGeom>
              </p:spPr>
            </p:pic>
            <p:pic>
              <p:nvPicPr>
                <p:cNvPr id="110" name="Picture 109" descr="email.png"/>
                <p:cNvPicPr>
                  <a:picLocks noChangeAspect="1"/>
                </p:cNvPicPr>
                <p:nvPr/>
              </p:nvPicPr>
              <p:blipFill>
                <a:blip r:embed="rId4"/>
                <a:stretch>
                  <a:fillRect/>
                </a:stretch>
              </p:blipFill>
              <p:spPr>
                <a:xfrm>
                  <a:off x="7304239" y="4489496"/>
                  <a:ext cx="522786" cy="376407"/>
                </a:xfrm>
                <a:prstGeom prst="rect">
                  <a:avLst/>
                </a:prstGeom>
              </p:spPr>
            </p:pic>
          </p:grpSp>
        </p:grpSp>
        <p:grpSp>
          <p:nvGrpSpPr>
            <p:cNvPr id="157" name="Group 156"/>
            <p:cNvGrpSpPr/>
            <p:nvPr/>
          </p:nvGrpSpPr>
          <p:grpSpPr>
            <a:xfrm>
              <a:off x="9609704" y="5437458"/>
              <a:ext cx="2226901" cy="246854"/>
              <a:chOff x="9609704" y="5433699"/>
              <a:chExt cx="2226901" cy="246854"/>
            </a:xfrm>
          </p:grpSpPr>
          <p:sp>
            <p:nvSpPr>
              <p:cNvPr id="83" name="Rounded Rectangle 82"/>
              <p:cNvSpPr/>
              <p:nvPr/>
            </p:nvSpPr>
            <p:spPr bwMode="auto">
              <a:xfrm>
                <a:off x="9609704" y="5433699"/>
                <a:ext cx="2226901" cy="2468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11" name="Group 110"/>
              <p:cNvGrpSpPr/>
              <p:nvPr/>
            </p:nvGrpSpPr>
            <p:grpSpPr>
              <a:xfrm>
                <a:off x="10017996" y="5467403"/>
                <a:ext cx="1463980" cy="162991"/>
                <a:chOff x="3659165" y="4840226"/>
                <a:chExt cx="1463980" cy="162991"/>
              </a:xfrm>
            </p:grpSpPr>
            <p:pic>
              <p:nvPicPr>
                <p:cNvPr id="114" name="Picture 113" descr="email.png"/>
                <p:cNvPicPr>
                  <a:picLocks noChangeAspect="1"/>
                </p:cNvPicPr>
                <p:nvPr/>
              </p:nvPicPr>
              <p:blipFill>
                <a:blip r:embed="rId4"/>
                <a:stretch>
                  <a:fillRect/>
                </a:stretch>
              </p:blipFill>
              <p:spPr>
                <a:xfrm>
                  <a:off x="3659165" y="4840226"/>
                  <a:ext cx="226376" cy="162991"/>
                </a:xfrm>
                <a:prstGeom prst="rect">
                  <a:avLst/>
                </a:prstGeom>
              </p:spPr>
            </p:pic>
            <p:pic>
              <p:nvPicPr>
                <p:cNvPr id="115" name="Picture 114" descr="email.png"/>
                <p:cNvPicPr>
                  <a:picLocks noChangeAspect="1"/>
                </p:cNvPicPr>
                <p:nvPr/>
              </p:nvPicPr>
              <p:blipFill>
                <a:blip r:embed="rId4"/>
                <a:stretch>
                  <a:fillRect/>
                </a:stretch>
              </p:blipFill>
              <p:spPr>
                <a:xfrm>
                  <a:off x="4064829" y="4840226"/>
                  <a:ext cx="226376" cy="162991"/>
                </a:xfrm>
                <a:prstGeom prst="rect">
                  <a:avLst/>
                </a:prstGeom>
              </p:spPr>
            </p:pic>
            <p:pic>
              <p:nvPicPr>
                <p:cNvPr id="116" name="Picture 115" descr="email.png"/>
                <p:cNvPicPr>
                  <a:picLocks noChangeAspect="1"/>
                </p:cNvPicPr>
                <p:nvPr/>
              </p:nvPicPr>
              <p:blipFill>
                <a:blip r:embed="rId4"/>
                <a:stretch>
                  <a:fillRect/>
                </a:stretch>
              </p:blipFill>
              <p:spPr>
                <a:xfrm>
                  <a:off x="4421525" y="4840226"/>
                  <a:ext cx="226376" cy="162991"/>
                </a:xfrm>
                <a:prstGeom prst="rect">
                  <a:avLst/>
                </a:prstGeom>
              </p:spPr>
            </p:pic>
            <p:pic>
              <p:nvPicPr>
                <p:cNvPr id="117" name="Picture 116" descr="email.png"/>
                <p:cNvPicPr>
                  <a:picLocks noChangeAspect="1"/>
                </p:cNvPicPr>
                <p:nvPr/>
              </p:nvPicPr>
              <p:blipFill>
                <a:blip r:embed="rId4"/>
                <a:stretch>
                  <a:fillRect/>
                </a:stretch>
              </p:blipFill>
              <p:spPr>
                <a:xfrm>
                  <a:off x="4896769" y="4840226"/>
                  <a:ext cx="226376" cy="162991"/>
                </a:xfrm>
                <a:prstGeom prst="rect">
                  <a:avLst/>
                </a:prstGeom>
              </p:spPr>
            </p:pic>
          </p:grpSp>
        </p:grpSp>
        <p:grpSp>
          <p:nvGrpSpPr>
            <p:cNvPr id="159" name="Group 158"/>
            <p:cNvGrpSpPr/>
            <p:nvPr/>
          </p:nvGrpSpPr>
          <p:grpSpPr>
            <a:xfrm>
              <a:off x="9609704" y="4856250"/>
              <a:ext cx="2226901" cy="246854"/>
              <a:chOff x="9609704" y="5728061"/>
              <a:chExt cx="2226901" cy="246854"/>
            </a:xfrm>
          </p:grpSpPr>
          <p:sp>
            <p:nvSpPr>
              <p:cNvPr id="160" name="Rounded Rectangle 159"/>
              <p:cNvSpPr/>
              <p:nvPr/>
            </p:nvSpPr>
            <p:spPr bwMode="auto">
              <a:xfrm>
                <a:off x="9609704" y="5728061"/>
                <a:ext cx="2226901" cy="2468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61" name="Group 160"/>
              <p:cNvGrpSpPr/>
              <p:nvPr/>
            </p:nvGrpSpPr>
            <p:grpSpPr>
              <a:xfrm>
                <a:off x="9870641" y="5761327"/>
                <a:ext cx="1576714" cy="162991"/>
                <a:chOff x="3596535" y="4489497"/>
                <a:chExt cx="1576714" cy="162991"/>
              </a:xfrm>
            </p:grpSpPr>
            <p:pic>
              <p:nvPicPr>
                <p:cNvPr id="162" name="Picture 161" descr="email.png"/>
                <p:cNvPicPr>
                  <a:picLocks noChangeAspect="1"/>
                </p:cNvPicPr>
                <p:nvPr/>
              </p:nvPicPr>
              <p:blipFill>
                <a:blip r:embed="rId4"/>
                <a:stretch>
                  <a:fillRect/>
                </a:stretch>
              </p:blipFill>
              <p:spPr>
                <a:xfrm>
                  <a:off x="3596535" y="4489497"/>
                  <a:ext cx="226376" cy="162991"/>
                </a:xfrm>
                <a:prstGeom prst="rect">
                  <a:avLst/>
                </a:prstGeom>
              </p:spPr>
            </p:pic>
            <p:pic>
              <p:nvPicPr>
                <p:cNvPr id="163" name="Picture 162" descr="email.png"/>
                <p:cNvPicPr>
                  <a:picLocks noChangeAspect="1"/>
                </p:cNvPicPr>
                <p:nvPr/>
              </p:nvPicPr>
              <p:blipFill>
                <a:blip r:embed="rId4"/>
                <a:stretch>
                  <a:fillRect/>
                </a:stretch>
              </p:blipFill>
              <p:spPr>
                <a:xfrm>
                  <a:off x="4252720" y="4489497"/>
                  <a:ext cx="226376" cy="162991"/>
                </a:xfrm>
                <a:prstGeom prst="rect">
                  <a:avLst/>
                </a:prstGeom>
              </p:spPr>
            </p:pic>
            <p:pic>
              <p:nvPicPr>
                <p:cNvPr id="164" name="Picture 163" descr="email.png"/>
                <p:cNvPicPr>
                  <a:picLocks noChangeAspect="1"/>
                </p:cNvPicPr>
                <p:nvPr/>
              </p:nvPicPr>
              <p:blipFill>
                <a:blip r:embed="rId4"/>
                <a:stretch>
                  <a:fillRect/>
                </a:stretch>
              </p:blipFill>
              <p:spPr>
                <a:xfrm>
                  <a:off x="4584363" y="4489497"/>
                  <a:ext cx="226376" cy="162991"/>
                </a:xfrm>
                <a:prstGeom prst="rect">
                  <a:avLst/>
                </a:prstGeom>
              </p:spPr>
            </p:pic>
            <p:pic>
              <p:nvPicPr>
                <p:cNvPr id="165" name="Picture 164" descr="email.png"/>
                <p:cNvPicPr>
                  <a:picLocks noChangeAspect="1"/>
                </p:cNvPicPr>
                <p:nvPr/>
              </p:nvPicPr>
              <p:blipFill>
                <a:blip r:embed="rId4"/>
                <a:stretch>
                  <a:fillRect/>
                </a:stretch>
              </p:blipFill>
              <p:spPr>
                <a:xfrm>
                  <a:off x="4946873" y="4489497"/>
                  <a:ext cx="226376" cy="162991"/>
                </a:xfrm>
                <a:prstGeom prst="rect">
                  <a:avLst/>
                </a:prstGeom>
              </p:spPr>
            </p:pic>
          </p:grpSp>
        </p:grpSp>
        <p:grpSp>
          <p:nvGrpSpPr>
            <p:cNvPr id="166" name="Group 165"/>
            <p:cNvGrpSpPr/>
            <p:nvPr/>
          </p:nvGrpSpPr>
          <p:grpSpPr>
            <a:xfrm>
              <a:off x="9609704" y="4275042"/>
              <a:ext cx="2226901" cy="246854"/>
              <a:chOff x="9609704" y="5151864"/>
              <a:chExt cx="2226901" cy="246854"/>
            </a:xfrm>
          </p:grpSpPr>
          <p:sp>
            <p:nvSpPr>
              <p:cNvPr id="167" name="Rounded Rectangle 166"/>
              <p:cNvSpPr/>
              <p:nvPr/>
            </p:nvSpPr>
            <p:spPr bwMode="auto">
              <a:xfrm>
                <a:off x="9609704" y="5151864"/>
                <a:ext cx="2226901" cy="2468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68" name="Group 167"/>
              <p:cNvGrpSpPr/>
              <p:nvPr/>
            </p:nvGrpSpPr>
            <p:grpSpPr>
              <a:xfrm>
                <a:off x="9773956" y="5187218"/>
                <a:ext cx="1902392" cy="162991"/>
                <a:chOff x="3433696" y="4489496"/>
                <a:chExt cx="4393329" cy="376407"/>
              </a:xfrm>
            </p:grpSpPr>
            <p:pic>
              <p:nvPicPr>
                <p:cNvPr id="169" name="Picture 168" descr="email.png"/>
                <p:cNvPicPr>
                  <a:picLocks noChangeAspect="1"/>
                </p:cNvPicPr>
                <p:nvPr/>
              </p:nvPicPr>
              <p:blipFill>
                <a:blip r:embed="rId4"/>
                <a:stretch>
                  <a:fillRect/>
                </a:stretch>
              </p:blipFill>
              <p:spPr>
                <a:xfrm>
                  <a:off x="3433696" y="4489496"/>
                  <a:ext cx="522786" cy="376407"/>
                </a:xfrm>
                <a:prstGeom prst="rect">
                  <a:avLst/>
                </a:prstGeom>
              </p:spPr>
            </p:pic>
            <p:pic>
              <p:nvPicPr>
                <p:cNvPr id="170" name="Picture 169" descr="email.png"/>
                <p:cNvPicPr>
                  <a:picLocks noChangeAspect="1"/>
                </p:cNvPicPr>
                <p:nvPr/>
              </p:nvPicPr>
              <p:blipFill>
                <a:blip r:embed="rId4"/>
                <a:stretch>
                  <a:fillRect/>
                </a:stretch>
              </p:blipFill>
              <p:spPr>
                <a:xfrm>
                  <a:off x="4072523" y="4489496"/>
                  <a:ext cx="522786" cy="376407"/>
                </a:xfrm>
                <a:prstGeom prst="rect">
                  <a:avLst/>
                </a:prstGeom>
              </p:spPr>
            </p:pic>
            <p:pic>
              <p:nvPicPr>
                <p:cNvPr id="171" name="Picture 170" descr="email.png"/>
                <p:cNvPicPr>
                  <a:picLocks noChangeAspect="1"/>
                </p:cNvPicPr>
                <p:nvPr/>
              </p:nvPicPr>
              <p:blipFill>
                <a:blip r:embed="rId4"/>
                <a:stretch>
                  <a:fillRect/>
                </a:stretch>
              </p:blipFill>
              <p:spPr>
                <a:xfrm>
                  <a:off x="5325126" y="4489496"/>
                  <a:ext cx="522786" cy="376407"/>
                </a:xfrm>
                <a:prstGeom prst="rect">
                  <a:avLst/>
                </a:prstGeom>
              </p:spPr>
            </p:pic>
            <p:pic>
              <p:nvPicPr>
                <p:cNvPr id="172" name="Picture 171" descr="email.png"/>
                <p:cNvPicPr>
                  <a:picLocks noChangeAspect="1"/>
                </p:cNvPicPr>
                <p:nvPr/>
              </p:nvPicPr>
              <p:blipFill>
                <a:blip r:embed="rId4"/>
                <a:stretch>
                  <a:fillRect/>
                </a:stretch>
              </p:blipFill>
              <p:spPr>
                <a:xfrm>
                  <a:off x="6264578" y="4489496"/>
                  <a:ext cx="522786" cy="376407"/>
                </a:xfrm>
                <a:prstGeom prst="rect">
                  <a:avLst/>
                </a:prstGeom>
              </p:spPr>
            </p:pic>
            <p:pic>
              <p:nvPicPr>
                <p:cNvPr id="173" name="Picture 172" descr="email.png"/>
                <p:cNvPicPr>
                  <a:picLocks noChangeAspect="1"/>
                </p:cNvPicPr>
                <p:nvPr/>
              </p:nvPicPr>
              <p:blipFill>
                <a:blip r:embed="rId4"/>
                <a:stretch>
                  <a:fillRect/>
                </a:stretch>
              </p:blipFill>
              <p:spPr>
                <a:xfrm>
                  <a:off x="7304239" y="4489496"/>
                  <a:ext cx="522786" cy="376407"/>
                </a:xfrm>
                <a:prstGeom prst="rect">
                  <a:avLst/>
                </a:prstGeom>
              </p:spPr>
            </p:pic>
          </p:grpSp>
        </p:grpSp>
        <p:grpSp>
          <p:nvGrpSpPr>
            <p:cNvPr id="174" name="Group 173"/>
            <p:cNvGrpSpPr/>
            <p:nvPr/>
          </p:nvGrpSpPr>
          <p:grpSpPr>
            <a:xfrm>
              <a:off x="9609704" y="4565646"/>
              <a:ext cx="2226901" cy="246854"/>
              <a:chOff x="9609704" y="5433699"/>
              <a:chExt cx="2226901" cy="246854"/>
            </a:xfrm>
          </p:grpSpPr>
          <p:sp>
            <p:nvSpPr>
              <p:cNvPr id="175" name="Rounded Rectangle 174"/>
              <p:cNvSpPr/>
              <p:nvPr/>
            </p:nvSpPr>
            <p:spPr bwMode="auto">
              <a:xfrm>
                <a:off x="9609704" y="5433699"/>
                <a:ext cx="2226901" cy="2468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76" name="Group 175"/>
              <p:cNvGrpSpPr/>
              <p:nvPr/>
            </p:nvGrpSpPr>
            <p:grpSpPr>
              <a:xfrm>
                <a:off x="10017996" y="5467403"/>
                <a:ext cx="1463980" cy="162991"/>
                <a:chOff x="3659165" y="4840226"/>
                <a:chExt cx="1463980" cy="162991"/>
              </a:xfrm>
            </p:grpSpPr>
            <p:pic>
              <p:nvPicPr>
                <p:cNvPr id="177" name="Picture 176" descr="email.png"/>
                <p:cNvPicPr>
                  <a:picLocks noChangeAspect="1"/>
                </p:cNvPicPr>
                <p:nvPr/>
              </p:nvPicPr>
              <p:blipFill>
                <a:blip r:embed="rId4"/>
                <a:stretch>
                  <a:fillRect/>
                </a:stretch>
              </p:blipFill>
              <p:spPr>
                <a:xfrm>
                  <a:off x="3659165" y="4840226"/>
                  <a:ext cx="226376" cy="162991"/>
                </a:xfrm>
                <a:prstGeom prst="rect">
                  <a:avLst/>
                </a:prstGeom>
              </p:spPr>
            </p:pic>
            <p:pic>
              <p:nvPicPr>
                <p:cNvPr id="178" name="Picture 177" descr="email.png"/>
                <p:cNvPicPr>
                  <a:picLocks noChangeAspect="1"/>
                </p:cNvPicPr>
                <p:nvPr/>
              </p:nvPicPr>
              <p:blipFill>
                <a:blip r:embed="rId4"/>
                <a:stretch>
                  <a:fillRect/>
                </a:stretch>
              </p:blipFill>
              <p:spPr>
                <a:xfrm>
                  <a:off x="4064829" y="4840226"/>
                  <a:ext cx="226376" cy="162991"/>
                </a:xfrm>
                <a:prstGeom prst="rect">
                  <a:avLst/>
                </a:prstGeom>
              </p:spPr>
            </p:pic>
            <p:pic>
              <p:nvPicPr>
                <p:cNvPr id="179" name="Picture 178" descr="email.png"/>
                <p:cNvPicPr>
                  <a:picLocks noChangeAspect="1"/>
                </p:cNvPicPr>
                <p:nvPr/>
              </p:nvPicPr>
              <p:blipFill>
                <a:blip r:embed="rId4"/>
                <a:stretch>
                  <a:fillRect/>
                </a:stretch>
              </p:blipFill>
              <p:spPr>
                <a:xfrm>
                  <a:off x="4421525" y="4840226"/>
                  <a:ext cx="226376" cy="162991"/>
                </a:xfrm>
                <a:prstGeom prst="rect">
                  <a:avLst/>
                </a:prstGeom>
              </p:spPr>
            </p:pic>
            <p:pic>
              <p:nvPicPr>
                <p:cNvPr id="180" name="Picture 179" descr="email.png"/>
                <p:cNvPicPr>
                  <a:picLocks noChangeAspect="1"/>
                </p:cNvPicPr>
                <p:nvPr/>
              </p:nvPicPr>
              <p:blipFill>
                <a:blip r:embed="rId4"/>
                <a:stretch>
                  <a:fillRect/>
                </a:stretch>
              </p:blipFill>
              <p:spPr>
                <a:xfrm>
                  <a:off x="4896769" y="4840226"/>
                  <a:ext cx="226376" cy="162991"/>
                </a:xfrm>
                <a:prstGeom prst="rect">
                  <a:avLst/>
                </a:prstGeom>
              </p:spPr>
            </p:pic>
          </p:grpSp>
        </p:grpSp>
      </p:grpSp>
      <p:sp>
        <p:nvSpPr>
          <p:cNvPr id="61" name="Right Arrow 60"/>
          <p:cNvSpPr/>
          <p:nvPr/>
        </p:nvSpPr>
        <p:spPr bwMode="auto">
          <a:xfrm rot="2700000" flipH="1">
            <a:off x="6395835" y="5303334"/>
            <a:ext cx="1132769"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62" name="Group 61"/>
          <p:cNvGrpSpPr/>
          <p:nvPr/>
        </p:nvGrpSpPr>
        <p:grpSpPr>
          <a:xfrm>
            <a:off x="6438379" y="5724394"/>
            <a:ext cx="1491099" cy="400833"/>
            <a:chOff x="9482203" y="5661765"/>
            <a:chExt cx="2329841" cy="626301"/>
          </a:xfrm>
        </p:grpSpPr>
        <p:sp>
          <p:nvSpPr>
            <p:cNvPr id="63" name="Rounded Rectangle 62"/>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65"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8"/>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8093473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descr="cloudLarge_150.png"/>
          <p:cNvPicPr>
            <a:picLocks noChangeAspect="1"/>
          </p:cNvPicPr>
          <p:nvPr/>
        </p:nvPicPr>
        <p:blipFill>
          <a:blip r:embed="rId3"/>
          <a:stretch>
            <a:fillRect/>
          </a:stretch>
        </p:blipFill>
        <p:spPr>
          <a:xfrm>
            <a:off x="8563667" y="62630"/>
            <a:ext cx="3031299" cy="3031299"/>
          </a:xfrm>
          <a:prstGeom prst="rect">
            <a:avLst/>
          </a:prstGeom>
        </p:spPr>
      </p:pic>
      <p:sp>
        <p:nvSpPr>
          <p:cNvPr id="2" name="Title 1"/>
          <p:cNvSpPr>
            <a:spLocks noGrp="1"/>
          </p:cNvSpPr>
          <p:nvPr>
            <p:ph type="title"/>
          </p:nvPr>
        </p:nvSpPr>
        <p:spPr>
          <a:xfrm>
            <a:off x="519112" y="228600"/>
            <a:ext cx="11149013" cy="1107996"/>
          </a:xfrm>
        </p:spPr>
        <p:txBody>
          <a:bodyPr/>
          <a:lstStyle/>
          <a:p>
            <a:r>
              <a:rPr lang="en-US" dirty="0" smtClean="0"/>
              <a:t>Troubleshooting Performance</a:t>
            </a:r>
            <a:br>
              <a:rPr lang="en-US" dirty="0" smtClean="0"/>
            </a:br>
            <a:r>
              <a:rPr lang="en-US" sz="3600" dirty="0" smtClean="0">
                <a:solidFill>
                  <a:schemeClr val="accent1">
                    <a:alpha val="99000"/>
                  </a:schemeClr>
                </a:solidFill>
              </a:rPr>
              <a:t>Fix – Load Balance</a:t>
            </a:r>
            <a:endParaRPr lang="en-US" dirty="0"/>
          </a:p>
        </p:txBody>
      </p:sp>
      <p:sp>
        <p:nvSpPr>
          <p:cNvPr id="83" name="Right Arrow 82"/>
          <p:cNvSpPr/>
          <p:nvPr/>
        </p:nvSpPr>
        <p:spPr bwMode="auto">
          <a:xfrm rot="18900000">
            <a:off x="5056147" y="5211934"/>
            <a:ext cx="874250"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4" name="Right Arrow 83"/>
          <p:cNvSpPr/>
          <p:nvPr/>
        </p:nvSpPr>
        <p:spPr bwMode="auto">
          <a:xfrm rot="5400000">
            <a:off x="5485474" y="2838973"/>
            <a:ext cx="1517955"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a:p>
            <a:pPr algn="ctr" defTabSz="914099"/>
            <a:endParaRPr lang="en-US" sz="2200" dirty="0" smtClean="0">
              <a:solidFill>
                <a:schemeClr val="tx1">
                  <a:alpha val="99000"/>
                </a:schemeClr>
              </a:solidFill>
            </a:endParaRPr>
          </a:p>
        </p:txBody>
      </p:sp>
      <p:pic>
        <p:nvPicPr>
          <p:cNvPr id="86" name="Picture 85" descr="email.png"/>
          <p:cNvPicPr>
            <a:picLocks noChangeAspect="1"/>
          </p:cNvPicPr>
          <p:nvPr/>
        </p:nvPicPr>
        <p:blipFill>
          <a:blip r:embed="rId4"/>
          <a:stretch>
            <a:fillRect/>
          </a:stretch>
        </p:blipFill>
        <p:spPr>
          <a:xfrm>
            <a:off x="5976480" y="2773432"/>
            <a:ext cx="522786" cy="376407"/>
          </a:xfrm>
          <a:prstGeom prst="rect">
            <a:avLst/>
          </a:prstGeom>
        </p:spPr>
      </p:pic>
      <p:pic>
        <p:nvPicPr>
          <p:cNvPr id="88" name="Picture 87" descr="outlook.png"/>
          <p:cNvPicPr>
            <a:picLocks noChangeAspect="1"/>
          </p:cNvPicPr>
          <p:nvPr/>
        </p:nvPicPr>
        <p:blipFill>
          <a:blip r:embed="rId5"/>
          <a:stretch>
            <a:fillRect/>
          </a:stretch>
        </p:blipFill>
        <p:spPr>
          <a:xfrm>
            <a:off x="4709198" y="5599921"/>
            <a:ext cx="720897" cy="720897"/>
          </a:xfrm>
          <a:prstGeom prst="rect">
            <a:avLst/>
          </a:prstGeom>
        </p:spPr>
      </p:pic>
      <p:pic>
        <p:nvPicPr>
          <p:cNvPr id="89" name="Picture 88" descr="genericServer_150.png"/>
          <p:cNvPicPr>
            <a:picLocks noChangeAspect="1"/>
          </p:cNvPicPr>
          <p:nvPr/>
        </p:nvPicPr>
        <p:blipFill>
          <a:blip r:embed="rId6"/>
          <a:stretch>
            <a:fillRect/>
          </a:stretch>
        </p:blipFill>
        <p:spPr>
          <a:xfrm>
            <a:off x="5544104" y="3768123"/>
            <a:ext cx="864752" cy="1362926"/>
          </a:xfrm>
          <a:prstGeom prst="rect">
            <a:avLst/>
          </a:prstGeom>
        </p:spPr>
      </p:pic>
      <p:pic>
        <p:nvPicPr>
          <p:cNvPr id="91" name="Picture 90" descr="cloudLarge_150.png"/>
          <p:cNvPicPr>
            <a:picLocks noChangeAspect="1"/>
          </p:cNvPicPr>
          <p:nvPr/>
        </p:nvPicPr>
        <p:blipFill>
          <a:blip r:embed="rId3"/>
          <a:stretch>
            <a:fillRect/>
          </a:stretch>
        </p:blipFill>
        <p:spPr>
          <a:xfrm>
            <a:off x="5482265" y="1160544"/>
            <a:ext cx="1524376" cy="1524376"/>
          </a:xfrm>
          <a:prstGeom prst="rect">
            <a:avLst/>
          </a:prstGeom>
        </p:spPr>
      </p:pic>
      <p:sp>
        <p:nvSpPr>
          <p:cNvPr id="92" name="TextBox 91"/>
          <p:cNvSpPr txBox="1"/>
          <p:nvPr/>
        </p:nvSpPr>
        <p:spPr>
          <a:xfrm>
            <a:off x="5649238" y="1742722"/>
            <a:ext cx="1173733" cy="400110"/>
          </a:xfrm>
          <a:prstGeom prst="rect">
            <a:avLst/>
          </a:prstGeom>
          <a:noFill/>
        </p:spPr>
        <p:txBody>
          <a:bodyPr wrap="square" rtlCol="0">
            <a:spAutoFit/>
          </a:bodyPr>
          <a:lstStyle/>
          <a:p>
            <a:pPr algn="ctr"/>
            <a:r>
              <a:rPr lang="en-US" sz="2000" dirty="0" smtClean="0">
                <a:solidFill>
                  <a:schemeClr val="bg1"/>
                </a:solidFill>
              </a:rPr>
              <a:t>Internet</a:t>
            </a:r>
            <a:endParaRPr lang="en-US" sz="2000" dirty="0">
              <a:solidFill>
                <a:schemeClr val="bg1"/>
              </a:solidFill>
            </a:endParaRPr>
          </a:p>
        </p:txBody>
      </p:sp>
      <p:sp>
        <p:nvSpPr>
          <p:cNvPr id="96" name="TextBox 95"/>
          <p:cNvSpPr txBox="1"/>
          <p:nvPr/>
        </p:nvSpPr>
        <p:spPr>
          <a:xfrm>
            <a:off x="9106423" y="1240077"/>
            <a:ext cx="1916482" cy="830997"/>
          </a:xfrm>
          <a:prstGeom prst="rect">
            <a:avLst/>
          </a:prstGeom>
          <a:noFill/>
        </p:spPr>
        <p:txBody>
          <a:bodyPr wrap="square" rtlCol="0">
            <a:spAutoFit/>
          </a:bodyPr>
          <a:lstStyle/>
          <a:p>
            <a:pPr algn="ctr"/>
            <a:r>
              <a:rPr lang="en-US" sz="2400" dirty="0" smtClean="0">
                <a:solidFill>
                  <a:schemeClr val="bg1"/>
                </a:solidFill>
              </a:rPr>
              <a:t>Exchange</a:t>
            </a:r>
          </a:p>
          <a:p>
            <a:pPr algn="ctr"/>
            <a:r>
              <a:rPr lang="en-US" sz="2400" dirty="0" smtClean="0">
                <a:solidFill>
                  <a:schemeClr val="bg1"/>
                </a:solidFill>
              </a:rPr>
              <a:t>Online</a:t>
            </a:r>
            <a:endParaRPr lang="en-US" sz="2400" dirty="0">
              <a:solidFill>
                <a:schemeClr val="bg1"/>
              </a:solidFill>
            </a:endParaRPr>
          </a:p>
        </p:txBody>
      </p:sp>
      <p:grpSp>
        <p:nvGrpSpPr>
          <p:cNvPr id="123" name="Group 122"/>
          <p:cNvGrpSpPr/>
          <p:nvPr/>
        </p:nvGrpSpPr>
        <p:grpSpPr>
          <a:xfrm rot="20875287">
            <a:off x="6617579" y="2145277"/>
            <a:ext cx="3081509" cy="1820218"/>
            <a:chOff x="6345880" y="2290168"/>
            <a:chExt cx="3544025" cy="2093422"/>
          </a:xfrm>
        </p:grpSpPr>
        <p:sp>
          <p:nvSpPr>
            <p:cNvPr id="95" name="Right Arrow 94"/>
            <p:cNvSpPr/>
            <p:nvPr/>
          </p:nvSpPr>
          <p:spPr>
            <a:xfrm rot="19912651">
              <a:off x="6345880" y="2290168"/>
              <a:ext cx="3544025" cy="2093422"/>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a:solidFill>
                  <a:schemeClr val="bg1"/>
                </a:solidFill>
              </a:endParaRPr>
            </a:p>
          </p:txBody>
        </p:sp>
        <p:grpSp>
          <p:nvGrpSpPr>
            <p:cNvPr id="121" name="Group 120"/>
            <p:cNvGrpSpPr/>
            <p:nvPr/>
          </p:nvGrpSpPr>
          <p:grpSpPr>
            <a:xfrm rot="19920000">
              <a:off x="6540825" y="3147700"/>
              <a:ext cx="2226901" cy="823051"/>
              <a:chOff x="6603457" y="3886736"/>
              <a:chExt cx="2226901" cy="823051"/>
            </a:xfrm>
          </p:grpSpPr>
          <p:sp>
            <p:nvSpPr>
              <p:cNvPr id="97" name="Rounded Rectangle 96"/>
              <p:cNvSpPr/>
              <p:nvPr/>
            </p:nvSpPr>
            <p:spPr bwMode="auto">
              <a:xfrm>
                <a:off x="6603457" y="3886736"/>
                <a:ext cx="2226901" cy="2468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8" name="Rounded Rectangle 117"/>
              <p:cNvSpPr/>
              <p:nvPr/>
            </p:nvSpPr>
            <p:spPr bwMode="auto">
              <a:xfrm>
                <a:off x="6603457" y="4168571"/>
                <a:ext cx="2226901" cy="2468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9" name="Rounded Rectangle 118"/>
              <p:cNvSpPr/>
              <p:nvPr/>
            </p:nvSpPr>
            <p:spPr bwMode="auto">
              <a:xfrm>
                <a:off x="6603457" y="4462933"/>
                <a:ext cx="2226901" cy="2468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17" name="Group 116"/>
              <p:cNvGrpSpPr/>
              <p:nvPr/>
            </p:nvGrpSpPr>
            <p:grpSpPr>
              <a:xfrm>
                <a:off x="6864394" y="4496199"/>
                <a:ext cx="1576714" cy="162991"/>
                <a:chOff x="3596535" y="4489497"/>
                <a:chExt cx="1576714" cy="162991"/>
              </a:xfrm>
            </p:grpSpPr>
            <p:pic>
              <p:nvPicPr>
                <p:cNvPr id="100" name="Picture 99" descr="email.png"/>
                <p:cNvPicPr>
                  <a:picLocks noChangeAspect="1"/>
                </p:cNvPicPr>
                <p:nvPr/>
              </p:nvPicPr>
              <p:blipFill>
                <a:blip r:embed="rId4"/>
                <a:stretch>
                  <a:fillRect/>
                </a:stretch>
              </p:blipFill>
              <p:spPr>
                <a:xfrm>
                  <a:off x="3596535" y="4489497"/>
                  <a:ext cx="226376" cy="162991"/>
                </a:xfrm>
                <a:prstGeom prst="rect">
                  <a:avLst/>
                </a:prstGeom>
              </p:spPr>
            </p:pic>
            <p:pic>
              <p:nvPicPr>
                <p:cNvPr id="102" name="Picture 101" descr="email.png"/>
                <p:cNvPicPr>
                  <a:picLocks noChangeAspect="1"/>
                </p:cNvPicPr>
                <p:nvPr/>
              </p:nvPicPr>
              <p:blipFill>
                <a:blip r:embed="rId4"/>
                <a:stretch>
                  <a:fillRect/>
                </a:stretch>
              </p:blipFill>
              <p:spPr>
                <a:xfrm>
                  <a:off x="4252720" y="4489497"/>
                  <a:ext cx="226376" cy="162991"/>
                </a:xfrm>
                <a:prstGeom prst="rect">
                  <a:avLst/>
                </a:prstGeom>
              </p:spPr>
            </p:pic>
            <p:pic>
              <p:nvPicPr>
                <p:cNvPr id="103" name="Picture 102" descr="email.png"/>
                <p:cNvPicPr>
                  <a:picLocks noChangeAspect="1"/>
                </p:cNvPicPr>
                <p:nvPr/>
              </p:nvPicPr>
              <p:blipFill>
                <a:blip r:embed="rId4"/>
                <a:stretch>
                  <a:fillRect/>
                </a:stretch>
              </p:blipFill>
              <p:spPr>
                <a:xfrm>
                  <a:off x="4584363" y="4489497"/>
                  <a:ext cx="226376" cy="162991"/>
                </a:xfrm>
                <a:prstGeom prst="rect">
                  <a:avLst/>
                </a:prstGeom>
              </p:spPr>
            </p:pic>
            <p:pic>
              <p:nvPicPr>
                <p:cNvPr id="104" name="Picture 103" descr="email.png"/>
                <p:cNvPicPr>
                  <a:picLocks noChangeAspect="1"/>
                </p:cNvPicPr>
                <p:nvPr/>
              </p:nvPicPr>
              <p:blipFill>
                <a:blip r:embed="rId4"/>
                <a:stretch>
                  <a:fillRect/>
                </a:stretch>
              </p:blipFill>
              <p:spPr>
                <a:xfrm>
                  <a:off x="4946873" y="4489497"/>
                  <a:ext cx="226376" cy="162991"/>
                </a:xfrm>
                <a:prstGeom prst="rect">
                  <a:avLst/>
                </a:prstGeom>
              </p:spPr>
            </p:pic>
          </p:grpSp>
          <p:grpSp>
            <p:nvGrpSpPr>
              <p:cNvPr id="106" name="Group 105"/>
              <p:cNvGrpSpPr/>
              <p:nvPr/>
            </p:nvGrpSpPr>
            <p:grpSpPr>
              <a:xfrm>
                <a:off x="6767709" y="3922090"/>
                <a:ext cx="1902391" cy="162991"/>
                <a:chOff x="3433696" y="4489496"/>
                <a:chExt cx="4393329" cy="376407"/>
              </a:xfrm>
            </p:grpSpPr>
            <p:pic>
              <p:nvPicPr>
                <p:cNvPr id="107" name="Picture 106" descr="email.png"/>
                <p:cNvPicPr>
                  <a:picLocks noChangeAspect="1"/>
                </p:cNvPicPr>
                <p:nvPr/>
              </p:nvPicPr>
              <p:blipFill>
                <a:blip r:embed="rId4"/>
                <a:stretch>
                  <a:fillRect/>
                </a:stretch>
              </p:blipFill>
              <p:spPr>
                <a:xfrm>
                  <a:off x="3433696" y="4489496"/>
                  <a:ext cx="522786" cy="376407"/>
                </a:xfrm>
                <a:prstGeom prst="rect">
                  <a:avLst/>
                </a:prstGeom>
              </p:spPr>
            </p:pic>
            <p:pic>
              <p:nvPicPr>
                <p:cNvPr id="108" name="Picture 107" descr="email.png"/>
                <p:cNvPicPr>
                  <a:picLocks noChangeAspect="1"/>
                </p:cNvPicPr>
                <p:nvPr/>
              </p:nvPicPr>
              <p:blipFill>
                <a:blip r:embed="rId4"/>
                <a:stretch>
                  <a:fillRect/>
                </a:stretch>
              </p:blipFill>
              <p:spPr>
                <a:xfrm>
                  <a:off x="4072523" y="4489496"/>
                  <a:ext cx="522786" cy="376407"/>
                </a:xfrm>
                <a:prstGeom prst="rect">
                  <a:avLst/>
                </a:prstGeom>
              </p:spPr>
            </p:pic>
            <p:pic>
              <p:nvPicPr>
                <p:cNvPr id="109" name="Picture 108" descr="email.png"/>
                <p:cNvPicPr>
                  <a:picLocks noChangeAspect="1"/>
                </p:cNvPicPr>
                <p:nvPr/>
              </p:nvPicPr>
              <p:blipFill>
                <a:blip r:embed="rId4"/>
                <a:stretch>
                  <a:fillRect/>
                </a:stretch>
              </p:blipFill>
              <p:spPr>
                <a:xfrm>
                  <a:off x="5325126" y="4489496"/>
                  <a:ext cx="522786" cy="376407"/>
                </a:xfrm>
                <a:prstGeom prst="rect">
                  <a:avLst/>
                </a:prstGeom>
              </p:spPr>
            </p:pic>
            <p:pic>
              <p:nvPicPr>
                <p:cNvPr id="110" name="Picture 109" descr="email.png"/>
                <p:cNvPicPr>
                  <a:picLocks noChangeAspect="1"/>
                </p:cNvPicPr>
                <p:nvPr/>
              </p:nvPicPr>
              <p:blipFill>
                <a:blip r:embed="rId4"/>
                <a:stretch>
                  <a:fillRect/>
                </a:stretch>
              </p:blipFill>
              <p:spPr>
                <a:xfrm>
                  <a:off x="6264578" y="4489496"/>
                  <a:ext cx="522786" cy="376407"/>
                </a:xfrm>
                <a:prstGeom prst="rect">
                  <a:avLst/>
                </a:prstGeom>
              </p:spPr>
            </p:pic>
            <p:pic>
              <p:nvPicPr>
                <p:cNvPr id="111" name="Picture 110" descr="email.png"/>
                <p:cNvPicPr>
                  <a:picLocks noChangeAspect="1"/>
                </p:cNvPicPr>
                <p:nvPr/>
              </p:nvPicPr>
              <p:blipFill>
                <a:blip r:embed="rId4"/>
                <a:stretch>
                  <a:fillRect/>
                </a:stretch>
              </p:blipFill>
              <p:spPr>
                <a:xfrm>
                  <a:off x="7304239" y="4489496"/>
                  <a:ext cx="522786" cy="376407"/>
                </a:xfrm>
                <a:prstGeom prst="rect">
                  <a:avLst/>
                </a:prstGeom>
              </p:spPr>
            </p:pic>
          </p:grpSp>
          <p:grpSp>
            <p:nvGrpSpPr>
              <p:cNvPr id="116" name="Group 115"/>
              <p:cNvGrpSpPr/>
              <p:nvPr/>
            </p:nvGrpSpPr>
            <p:grpSpPr>
              <a:xfrm>
                <a:off x="7011749" y="4202275"/>
                <a:ext cx="1463980" cy="162991"/>
                <a:chOff x="3659165" y="4840226"/>
                <a:chExt cx="1463980" cy="162991"/>
              </a:xfrm>
            </p:grpSpPr>
            <p:pic>
              <p:nvPicPr>
                <p:cNvPr id="112" name="Picture 111" descr="email.png"/>
                <p:cNvPicPr>
                  <a:picLocks noChangeAspect="1"/>
                </p:cNvPicPr>
                <p:nvPr/>
              </p:nvPicPr>
              <p:blipFill>
                <a:blip r:embed="rId4"/>
                <a:stretch>
                  <a:fillRect/>
                </a:stretch>
              </p:blipFill>
              <p:spPr>
                <a:xfrm>
                  <a:off x="3659165" y="4840226"/>
                  <a:ext cx="226376" cy="162991"/>
                </a:xfrm>
                <a:prstGeom prst="rect">
                  <a:avLst/>
                </a:prstGeom>
              </p:spPr>
            </p:pic>
            <p:pic>
              <p:nvPicPr>
                <p:cNvPr id="113" name="Picture 112" descr="email.png"/>
                <p:cNvPicPr>
                  <a:picLocks noChangeAspect="1"/>
                </p:cNvPicPr>
                <p:nvPr/>
              </p:nvPicPr>
              <p:blipFill>
                <a:blip r:embed="rId4"/>
                <a:stretch>
                  <a:fillRect/>
                </a:stretch>
              </p:blipFill>
              <p:spPr>
                <a:xfrm>
                  <a:off x="4064829" y="4840226"/>
                  <a:ext cx="226376" cy="162991"/>
                </a:xfrm>
                <a:prstGeom prst="rect">
                  <a:avLst/>
                </a:prstGeom>
              </p:spPr>
            </p:pic>
            <p:pic>
              <p:nvPicPr>
                <p:cNvPr id="114" name="Picture 113" descr="email.png"/>
                <p:cNvPicPr>
                  <a:picLocks noChangeAspect="1"/>
                </p:cNvPicPr>
                <p:nvPr/>
              </p:nvPicPr>
              <p:blipFill>
                <a:blip r:embed="rId4"/>
                <a:stretch>
                  <a:fillRect/>
                </a:stretch>
              </p:blipFill>
              <p:spPr>
                <a:xfrm>
                  <a:off x="4421525" y="4840226"/>
                  <a:ext cx="226376" cy="162991"/>
                </a:xfrm>
                <a:prstGeom prst="rect">
                  <a:avLst/>
                </a:prstGeom>
              </p:spPr>
            </p:pic>
            <p:pic>
              <p:nvPicPr>
                <p:cNvPr id="115" name="Picture 114" descr="email.png"/>
                <p:cNvPicPr>
                  <a:picLocks noChangeAspect="1"/>
                </p:cNvPicPr>
                <p:nvPr/>
              </p:nvPicPr>
              <p:blipFill>
                <a:blip r:embed="rId4"/>
                <a:stretch>
                  <a:fillRect/>
                </a:stretch>
              </p:blipFill>
              <p:spPr>
                <a:xfrm>
                  <a:off x="4896769" y="4840226"/>
                  <a:ext cx="226376" cy="162991"/>
                </a:xfrm>
                <a:prstGeom prst="rect">
                  <a:avLst/>
                </a:prstGeom>
              </p:spPr>
            </p:pic>
          </p:grpSp>
        </p:grpSp>
      </p:grpSp>
      <p:pic>
        <p:nvPicPr>
          <p:cNvPr id="40" name="Picture 39" descr="genericServer_150.png"/>
          <p:cNvPicPr>
            <a:picLocks noChangeAspect="1"/>
          </p:cNvPicPr>
          <p:nvPr/>
        </p:nvPicPr>
        <p:blipFill>
          <a:blip r:embed="rId6"/>
          <a:stretch>
            <a:fillRect/>
          </a:stretch>
        </p:blipFill>
        <p:spPr>
          <a:xfrm>
            <a:off x="5964478" y="3985241"/>
            <a:ext cx="864752" cy="1362926"/>
          </a:xfrm>
          <a:prstGeom prst="rect">
            <a:avLst/>
          </a:prstGeom>
        </p:spPr>
      </p:pic>
      <p:pic>
        <p:nvPicPr>
          <p:cNvPr id="41" name="Picture 40" descr="genericServer_150.png"/>
          <p:cNvPicPr>
            <a:picLocks noChangeAspect="1"/>
          </p:cNvPicPr>
          <p:nvPr/>
        </p:nvPicPr>
        <p:blipFill>
          <a:blip r:embed="rId6"/>
          <a:stretch>
            <a:fillRect/>
          </a:stretch>
        </p:blipFill>
        <p:spPr>
          <a:xfrm>
            <a:off x="6349176" y="4283190"/>
            <a:ext cx="864752" cy="1362926"/>
          </a:xfrm>
          <a:prstGeom prst="rect">
            <a:avLst/>
          </a:prstGeom>
        </p:spPr>
      </p:pic>
      <p:sp>
        <p:nvSpPr>
          <p:cNvPr id="85" name="Right Arrow 84"/>
          <p:cNvSpPr/>
          <p:nvPr/>
        </p:nvSpPr>
        <p:spPr bwMode="auto">
          <a:xfrm rot="2700000" flipH="1">
            <a:off x="6941023" y="5303334"/>
            <a:ext cx="1132769" cy="422091"/>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2" name="Text Placeholder 2"/>
          <p:cNvSpPr txBox="1">
            <a:spLocks/>
          </p:cNvSpPr>
          <p:nvPr/>
        </p:nvSpPr>
        <p:spPr>
          <a:xfrm>
            <a:off x="521206" y="1905000"/>
            <a:ext cx="4802355" cy="2174993"/>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Ensure that batch contains mailboxes from multiple source servers</a:t>
            </a:r>
          </a:p>
        </p:txBody>
      </p:sp>
      <p:grpSp>
        <p:nvGrpSpPr>
          <p:cNvPr id="37" name="Group 36"/>
          <p:cNvGrpSpPr/>
          <p:nvPr/>
        </p:nvGrpSpPr>
        <p:grpSpPr>
          <a:xfrm>
            <a:off x="6983567" y="5724394"/>
            <a:ext cx="1491099" cy="400833"/>
            <a:chOff x="9482203" y="5661765"/>
            <a:chExt cx="2329841" cy="626301"/>
          </a:xfrm>
        </p:grpSpPr>
        <p:sp>
          <p:nvSpPr>
            <p:cNvPr id="38" name="Rounded Rectangle 37"/>
            <p:cNvSpPr/>
            <p:nvPr/>
          </p:nvSpPr>
          <p:spPr bwMode="auto">
            <a:xfrm>
              <a:off x="9482203" y="5661765"/>
              <a:ext cx="2329841" cy="626301"/>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100" dirty="0" smtClean="0">
                <a:solidFill>
                  <a:schemeClr val="bg1"/>
                </a:solidFill>
                <a:latin typeface="Arial" charset="0"/>
              </a:endParaRPr>
            </a:p>
          </p:txBody>
        </p:sp>
        <p:pic>
          <p:nvPicPr>
            <p:cNvPr id="39" name="Picture 5" descr="http://ts4.mm.bing.net/images/thumbnail.aspx?q=501478071735&amp;id=578a04185ddcf3b84f71582667797787&amp;url=http%3a%2f%2fwww.msexchange.org%2fimg%2fupl%2fimage0011155129073828.jpg"/>
            <p:cNvPicPr>
              <a:picLocks noChangeAspect="1" noChangeArrowheads="1"/>
            </p:cNvPicPr>
            <p:nvPr/>
          </p:nvPicPr>
          <p:blipFill>
            <a:blip r:embed="rId8"/>
            <a:stretch>
              <a:fillRect/>
            </a:stretch>
          </p:blipFill>
          <p:spPr bwMode="auto">
            <a:xfrm>
              <a:off x="9594937" y="5751964"/>
              <a:ext cx="2091846" cy="4261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902596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Connectivity</a:t>
            </a:r>
            <a:endParaRPr lang="en-US" dirty="0"/>
          </a:p>
        </p:txBody>
      </p:sp>
      <p:grpSp>
        <p:nvGrpSpPr>
          <p:cNvPr id="8" name="Group 7"/>
          <p:cNvGrpSpPr/>
          <p:nvPr/>
        </p:nvGrpSpPr>
        <p:grpSpPr>
          <a:xfrm>
            <a:off x="886605" y="1003742"/>
            <a:ext cx="10415614" cy="5514737"/>
            <a:chOff x="830187" y="1116476"/>
            <a:chExt cx="10415614" cy="5514737"/>
          </a:xfrm>
        </p:grpSpPr>
        <p:pic>
          <p:nvPicPr>
            <p:cNvPr id="5" name="Picture 4" descr="Test-MigationServerAvailabilityUX.PNG"/>
            <p:cNvPicPr>
              <a:picLocks noChangeAspect="1"/>
            </p:cNvPicPr>
            <p:nvPr/>
          </p:nvPicPr>
          <p:blipFill>
            <a:blip r:embed="rId3"/>
            <a:stretch>
              <a:fillRect/>
            </a:stretch>
          </p:blipFill>
          <p:spPr>
            <a:xfrm>
              <a:off x="830187" y="1116476"/>
              <a:ext cx="5665077" cy="5514737"/>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p:spPr>
        </p:pic>
        <p:pic>
          <p:nvPicPr>
            <p:cNvPr id="7" name="Picture 6" descr="Test-MigrationServerAvailabilityAutodiscoverError.png"/>
            <p:cNvPicPr>
              <a:picLocks noChangeAspect="1"/>
            </p:cNvPicPr>
            <p:nvPr/>
          </p:nvPicPr>
          <p:blipFill>
            <a:blip r:embed="rId4"/>
            <a:stretch>
              <a:fillRect/>
            </a:stretch>
          </p:blipFill>
          <p:spPr>
            <a:xfrm>
              <a:off x="5605826" y="2299310"/>
              <a:ext cx="5639975" cy="2858095"/>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p:spPr>
        </p:pic>
      </p:grpSp>
    </p:spTree>
    <p:extLst>
      <p:ext uri="{BB962C8B-B14F-4D97-AF65-F5344CB8AC3E}">
        <p14:creationId xmlns:p14="http://schemas.microsoft.com/office/powerpoint/2010/main" val="198652082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Connectivity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669" y="988603"/>
            <a:ext cx="7733242" cy="5605351"/>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281" y="1081643"/>
            <a:ext cx="6740525" cy="5426417"/>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135" y="2439635"/>
            <a:ext cx="5422401" cy="1711567"/>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9" name="Text Placeholder 2"/>
          <p:cNvSpPr txBox="1">
            <a:spLocks/>
          </p:cNvSpPr>
          <p:nvPr/>
        </p:nvSpPr>
        <p:spPr>
          <a:xfrm>
            <a:off x="521207" y="1745652"/>
            <a:ext cx="3261653" cy="2763718"/>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Enter migration Admin credentials</a:t>
            </a:r>
          </a:p>
          <a:p>
            <a:endParaRPr lang="en-US" sz="2400" dirty="0"/>
          </a:p>
        </p:txBody>
      </p:sp>
    </p:spTree>
    <p:extLst>
      <p:ext uri="{BB962C8B-B14F-4D97-AF65-F5344CB8AC3E}">
        <p14:creationId xmlns:p14="http://schemas.microsoft.com/office/powerpoint/2010/main" val="3428568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Connectivity</a:t>
            </a:r>
            <a:endParaRPr lang="en-US" dirty="0"/>
          </a:p>
        </p:txBody>
      </p:sp>
      <p:pic>
        <p:nvPicPr>
          <p:cNvPr id="2050" name="Picture 2" descr="C:\Users\rampo\Documents\Work\Exchange\Presentations\TechEd\Screenshots\TestExchangeConnectivityErrorAutoDiscoveryFai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2123" y="1155223"/>
            <a:ext cx="6252656" cy="5418569"/>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sp>
        <p:nvSpPr>
          <p:cNvPr id="7" name="TextBox 6"/>
          <p:cNvSpPr txBox="1"/>
          <p:nvPr/>
        </p:nvSpPr>
        <p:spPr>
          <a:xfrm>
            <a:off x="519113" y="3953407"/>
            <a:ext cx="2290075" cy="677108"/>
          </a:xfrm>
          <a:prstGeom prst="rect">
            <a:avLst/>
          </a:prstGeom>
          <a:noFill/>
        </p:spPr>
        <p:txBody>
          <a:bodyPr wrap="square" lIns="0" tIns="0" rIns="0" bIns="0" rtlCol="0">
            <a:spAutoFit/>
          </a:bodyPr>
          <a:lstStyle/>
          <a:p>
            <a:r>
              <a:rPr lang="en-US" sz="2200" dirty="0" smtClean="0">
                <a:gradFill>
                  <a:gsLst>
                    <a:gs pos="0">
                      <a:schemeClr val="tx1"/>
                    </a:gs>
                    <a:gs pos="86000">
                      <a:schemeClr val="tx1"/>
                    </a:gs>
                  </a:gsLst>
                  <a:lin ang="5400000" scaled="0"/>
                </a:gradFill>
              </a:rPr>
              <a:t>Notice Auto discover </a:t>
            </a:r>
            <a:r>
              <a:rPr lang="en-US" sz="2200" dirty="0">
                <a:gradFill>
                  <a:gsLst>
                    <a:gs pos="0">
                      <a:schemeClr val="tx1"/>
                    </a:gs>
                    <a:gs pos="86000">
                      <a:schemeClr val="tx1"/>
                    </a:gs>
                  </a:gsLst>
                  <a:lin ang="5400000" scaled="0"/>
                </a:gradFill>
              </a:rPr>
              <a:t>is failing</a:t>
            </a:r>
          </a:p>
        </p:txBody>
      </p:sp>
      <p:sp>
        <p:nvSpPr>
          <p:cNvPr id="6" name="Right Arrow 5"/>
          <p:cNvSpPr/>
          <p:nvPr/>
        </p:nvSpPr>
        <p:spPr bwMode="auto">
          <a:xfrm>
            <a:off x="3050327" y="3996546"/>
            <a:ext cx="3327638"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lin ang="0" scaled="0"/>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344165620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Troubleshooting </a:t>
            </a:r>
            <a:r>
              <a:rPr lang="en-US" dirty="0" smtClean="0"/>
              <a:t>Connectivity</a:t>
            </a:r>
            <a:endParaRPr lang="en-US" dirty="0"/>
          </a:p>
        </p:txBody>
      </p:sp>
      <p:pic>
        <p:nvPicPr>
          <p:cNvPr id="3074" name="Picture 2" descr="C:\Users\rampo\Documents\Work\Exchange\Presentations\TechEd\Screenshots\TestExchangeConnectivityErrorAutoDiscoveryFailed Screen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49" y="1425493"/>
            <a:ext cx="11803123" cy="39724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85752" y="5973185"/>
            <a:ext cx="6598508"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Wrong ExternalHostName. Should have been semmigration.info</a:t>
            </a:r>
          </a:p>
        </p:txBody>
      </p:sp>
      <p:cxnSp>
        <p:nvCxnSpPr>
          <p:cNvPr id="9" name="Straight Connector 8"/>
          <p:cNvCxnSpPr/>
          <p:nvPr/>
        </p:nvCxnSpPr>
        <p:spPr>
          <a:xfrm rot="16200000" flipH="1">
            <a:off x="1241110" y="3581408"/>
            <a:ext cx="3493033" cy="1290519"/>
          </a:xfrm>
          <a:prstGeom prst="line">
            <a:avLst/>
          </a:prstGeom>
        </p:spPr>
        <p:style>
          <a:lnRef idx="2">
            <a:schemeClr val="accent1"/>
          </a:lnRef>
          <a:fillRef idx="0">
            <a:schemeClr val="accent1"/>
          </a:fillRef>
          <a:effectRef idx="1">
            <a:schemeClr val="accent1"/>
          </a:effectRef>
          <a:fontRef idx="minor">
            <a:schemeClr val="tx1"/>
          </a:fontRef>
        </p:style>
      </p:cxnSp>
      <p:sp>
        <p:nvSpPr>
          <p:cNvPr id="8" name="Oval 7"/>
          <p:cNvSpPr/>
          <p:nvPr/>
        </p:nvSpPr>
        <p:spPr bwMode="auto">
          <a:xfrm>
            <a:off x="62631" y="1853851"/>
            <a:ext cx="3820438" cy="626301"/>
          </a:xfrm>
          <a:prstGeom prst="ellipse">
            <a:avLst/>
          </a:prstGeom>
        </p:spPr>
        <p:style>
          <a:lnRef idx="2">
            <a:schemeClr val="accent1"/>
          </a:lnRef>
          <a:fillRef idx="0">
            <a:schemeClr val="accent1"/>
          </a:fillRef>
          <a:effectRef idx="1">
            <a:schemeClr val="accent1"/>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3075" name="Picture 3" descr="C:\Users\rampo\Documents\Work\Exchange\Presentations\TechEd\Screenshots\TestExchangeConnectivityErrorAutoDiscoveryFailed Screen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51" y="1989163"/>
            <a:ext cx="11803123" cy="393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422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1000"/>
                                        <p:tgtEl>
                                          <p:spTgt spid="3075"/>
                                        </p:tgtEl>
                                      </p:cBhvr>
                                    </p:animEffect>
                                  </p:childTnLst>
                                </p:cTn>
                              </p:par>
                              <p:par>
                                <p:cTn id="19" presetID="10" presetClass="exit" presetSubtype="0" fill="hold" grpId="1" nodeType="withEffect">
                                  <p:stCondLst>
                                    <p:cond delay="0"/>
                                  </p:stCondLst>
                                  <p:childTnLst>
                                    <p:animEffect transition="out" filter="fade">
                                      <p:cBhvr>
                                        <p:cTn id="20" dur="1000"/>
                                        <p:tgtEl>
                                          <p:spTgt spid="8"/>
                                        </p:tgtEl>
                                      </p:cBhvr>
                                    </p:animEffect>
                                    <p:set>
                                      <p:cBhvr>
                                        <p:cTn id="21" dur="1" fill="hold">
                                          <p:stCondLst>
                                            <p:cond delay="999"/>
                                          </p:stCondLst>
                                        </p:cTn>
                                        <p:tgtEl>
                                          <p:spTgt spid="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9"/>
                                        </p:tgtEl>
                                      </p:cBhvr>
                                    </p:animEffect>
                                    <p:set>
                                      <p:cBhvr>
                                        <p:cTn id="24" dur="1" fill="hold">
                                          <p:stCondLst>
                                            <p:cond delay="9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1000"/>
                                        <p:tgtEl>
                                          <p:spTgt spid="7"/>
                                        </p:tgtEl>
                                      </p:cBhvr>
                                    </p:animEffect>
                                    <p:set>
                                      <p:cBhvr>
                                        <p:cTn id="27" dur="1" fill="hold">
                                          <p:stCondLst>
                                            <p:cond delay="9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3074"/>
                                        </p:tgtEl>
                                      </p:cBhvr>
                                    </p:animEffect>
                                    <p:set>
                                      <p:cBhvr>
                                        <p:cTn id="30"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Troubleshooting </a:t>
            </a:r>
            <a:r>
              <a:rPr lang="en-US" dirty="0" smtClean="0"/>
              <a:t>Connectivity</a:t>
            </a:r>
            <a:endParaRPr lang="en-US" dirty="0"/>
          </a:p>
        </p:txBody>
      </p:sp>
      <p:pic>
        <p:nvPicPr>
          <p:cNvPr id="4098" name="Picture 2" descr="C:\Users\rampo\Documents\Work\Exchange\Presentations\TechEd\Screenshots\TestExchangeConnectivityErrorAutoDiscoveryFailed Screen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057" y="1352321"/>
            <a:ext cx="7689588" cy="5094260"/>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sp>
        <p:nvSpPr>
          <p:cNvPr id="5" name="Right Arrow 4"/>
          <p:cNvSpPr/>
          <p:nvPr/>
        </p:nvSpPr>
        <p:spPr bwMode="auto">
          <a:xfrm>
            <a:off x="1985615" y="6044203"/>
            <a:ext cx="3327638" cy="300466"/>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lin ang="0" scaled="0"/>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 name="Text Placeholder 2"/>
          <p:cNvSpPr txBox="1">
            <a:spLocks/>
          </p:cNvSpPr>
          <p:nvPr/>
        </p:nvSpPr>
        <p:spPr>
          <a:xfrm>
            <a:off x="519113" y="5314091"/>
            <a:ext cx="3261653" cy="1119666"/>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Enter migration Admin credentials</a:t>
            </a:r>
          </a:p>
          <a:p>
            <a:endParaRPr lang="en-US" sz="2400" dirty="0"/>
          </a:p>
        </p:txBody>
      </p:sp>
    </p:spTree>
    <p:extLst>
      <p:ext uri="{BB962C8B-B14F-4D97-AF65-F5344CB8AC3E}">
        <p14:creationId xmlns:p14="http://schemas.microsoft.com/office/powerpoint/2010/main" val="2346251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Troubleshooting Connectivity</a:t>
            </a:r>
            <a:endParaRPr lang="en-US" b="1" dirty="0"/>
          </a:p>
        </p:txBody>
      </p:sp>
      <p:sp>
        <p:nvSpPr>
          <p:cNvPr id="6" name="Content Placeholder 2"/>
          <p:cNvSpPr>
            <a:spLocks noGrp="1"/>
          </p:cNvSpPr>
          <p:nvPr>
            <p:ph idx="1"/>
          </p:nvPr>
        </p:nvSpPr>
        <p:spPr>
          <a:xfrm>
            <a:off x="519113" y="3167776"/>
            <a:ext cx="10903724" cy="664797"/>
          </a:xfrm>
        </p:spPr>
        <p:txBody>
          <a:bodyPr/>
          <a:lstStyle/>
          <a:p>
            <a:r>
              <a:rPr lang="en-US" sz="2400" dirty="0" smtClean="0"/>
              <a:t>Ensure SAN name contains domain name, </a:t>
            </a:r>
            <a:r>
              <a:rPr lang="en-US" sz="2400" dirty="0" err="1" smtClean="0"/>
              <a:t>autodiscover</a:t>
            </a:r>
            <a:r>
              <a:rPr lang="en-US" sz="2400" dirty="0" smtClean="0"/>
              <a:t> name , internal domain name </a:t>
            </a:r>
            <a:endParaRPr lang="en-US" sz="2400" dirty="0"/>
          </a:p>
        </p:txBody>
      </p:sp>
      <p:pic>
        <p:nvPicPr>
          <p:cNvPr id="5122" name="Picture 2" descr="C:\Users\rampo\Documents\Work\Exchange\Presentations\TechEd\Screenshots\TestExchangeConnectivityErrorAutoDiscoveryFailed Screen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25" y="1006820"/>
            <a:ext cx="11641176" cy="191585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ampo\Documents\Work\Exchange\Presentations\TechEd\Screenshots\TestExchangeConnectivityErrorAutoDiscoveryFailed Screen 6 New Certific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24" y="4005567"/>
            <a:ext cx="11641176" cy="10955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rampo\Documents\Work\Exchange\Presentations\TechEd\Screenshots\TestExchangeConnectivityErrorAutoDiscoveryFailed Screen 7 Install Certifica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24" y="4606587"/>
            <a:ext cx="11488754" cy="1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849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Connectivity</a:t>
            </a:r>
            <a:endParaRPr lang="en-US" dirty="0"/>
          </a:p>
        </p:txBody>
      </p:sp>
      <p:pic>
        <p:nvPicPr>
          <p:cNvPr id="6146" name="Picture 2" descr="C:\Users\rampo\Documents\Work\Exchange\Presentations\TechEd\Screenshots\TestExchangeConnectivityErrorAutoDiscoveryFailed Screen 9 Mutual Authentication fai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622" y="1041691"/>
            <a:ext cx="6515581" cy="5526023"/>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spTree>
    <p:extLst>
      <p:ext uri="{BB962C8B-B14F-4D97-AF65-F5344CB8AC3E}">
        <p14:creationId xmlns:p14="http://schemas.microsoft.com/office/powerpoint/2010/main" val="10333853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pick an Exchange migration solution?</a:t>
            </a:r>
            <a:endParaRPr lang="en-US" dirty="0"/>
          </a:p>
        </p:txBody>
      </p:sp>
      <p:sp>
        <p:nvSpPr>
          <p:cNvPr id="10" name="Right Arrow 9"/>
          <p:cNvSpPr/>
          <p:nvPr/>
        </p:nvSpPr>
        <p:spPr bwMode="auto">
          <a:xfrm>
            <a:off x="1597154" y="3436175"/>
            <a:ext cx="9519892" cy="801204"/>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dirty="0" smtClean="0">
                <a:solidFill>
                  <a:schemeClr val="bg1"/>
                </a:solidFill>
              </a:rPr>
              <a:t>1     150                                 5,000                                      25,000</a:t>
            </a:r>
          </a:p>
        </p:txBody>
      </p:sp>
      <p:sp>
        <p:nvSpPr>
          <p:cNvPr id="16" name="TextBox 15"/>
          <p:cNvSpPr txBox="1"/>
          <p:nvPr/>
        </p:nvSpPr>
        <p:spPr>
          <a:xfrm>
            <a:off x="3798262" y="4165592"/>
            <a:ext cx="4801980"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Organizational Size in Users</a:t>
            </a:r>
          </a:p>
        </p:txBody>
      </p:sp>
      <p:sp>
        <p:nvSpPr>
          <p:cNvPr id="13" name="Rectangle 12"/>
          <p:cNvSpPr/>
          <p:nvPr/>
        </p:nvSpPr>
        <p:spPr bwMode="auto">
          <a:xfrm>
            <a:off x="1597154" y="2959268"/>
            <a:ext cx="1431796" cy="47690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chemeClr val="bg1"/>
                </a:solidFill>
              </a:rPr>
              <a:t>C-EM</a:t>
            </a:r>
          </a:p>
        </p:txBody>
      </p:sp>
      <p:sp>
        <p:nvSpPr>
          <p:cNvPr id="14" name="Rectangle 13"/>
          <p:cNvSpPr/>
          <p:nvPr/>
        </p:nvSpPr>
        <p:spPr bwMode="auto">
          <a:xfrm>
            <a:off x="2880359" y="2365774"/>
            <a:ext cx="2846071" cy="47690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chemeClr val="bg1"/>
                </a:solidFill>
              </a:rPr>
              <a:t>S-EM</a:t>
            </a:r>
          </a:p>
        </p:txBody>
      </p:sp>
      <p:sp>
        <p:nvSpPr>
          <p:cNvPr id="15" name="Rectangle 14"/>
          <p:cNvSpPr/>
          <p:nvPr/>
        </p:nvSpPr>
        <p:spPr bwMode="auto">
          <a:xfrm>
            <a:off x="5726430" y="1701965"/>
            <a:ext cx="5074920" cy="476907"/>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MRS</a:t>
            </a:r>
            <a:endParaRPr lang="en-US" sz="1400" dirty="0" smtClean="0">
              <a:solidFill>
                <a:schemeClr val="bg1"/>
              </a:solidFill>
            </a:endParaRPr>
          </a:p>
        </p:txBody>
      </p:sp>
      <p:sp>
        <p:nvSpPr>
          <p:cNvPr id="17" name="TextBox 16"/>
          <p:cNvSpPr txBox="1"/>
          <p:nvPr/>
        </p:nvSpPr>
        <p:spPr>
          <a:xfrm rot="5400000">
            <a:off x="-983243" y="2024985"/>
            <a:ext cx="3973436" cy="307777"/>
          </a:xfrm>
          <a:prstGeom prst="rect">
            <a:avLst/>
          </a:prstGeom>
          <a:noFill/>
        </p:spPr>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Migration Solutions</a:t>
            </a:r>
          </a:p>
        </p:txBody>
      </p:sp>
      <p:sp>
        <p:nvSpPr>
          <p:cNvPr id="20" name="Right Arrow 19"/>
          <p:cNvSpPr/>
          <p:nvPr/>
        </p:nvSpPr>
        <p:spPr bwMode="auto">
          <a:xfrm>
            <a:off x="1597154" y="4560009"/>
            <a:ext cx="9519892" cy="801204"/>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bg1"/>
                </a:solidFill>
              </a:rPr>
              <a:t>&lt;1 Week          2 Weeks                3 Weeks                                               Several Months</a:t>
            </a:r>
          </a:p>
        </p:txBody>
      </p:sp>
      <p:sp>
        <p:nvSpPr>
          <p:cNvPr id="27" name="TextBox 26"/>
          <p:cNvSpPr txBox="1"/>
          <p:nvPr/>
        </p:nvSpPr>
        <p:spPr>
          <a:xfrm>
            <a:off x="2106775" y="6380930"/>
            <a:ext cx="7985782" cy="307777"/>
          </a:xfrm>
          <a:prstGeom prst="rect">
            <a:avLst/>
          </a:prstGeom>
          <a:noFill/>
        </p:spPr>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Co-existence</a:t>
            </a:r>
          </a:p>
        </p:txBody>
      </p:sp>
      <p:sp>
        <p:nvSpPr>
          <p:cNvPr id="31" name="Right Arrow 30"/>
          <p:cNvSpPr/>
          <p:nvPr/>
        </p:nvSpPr>
        <p:spPr bwMode="auto">
          <a:xfrm>
            <a:off x="1597154" y="5597994"/>
            <a:ext cx="9519892" cy="801205"/>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chemeClr val="bg1"/>
                </a:solidFill>
              </a:rPr>
              <a:t>None           Mailflow/GalSync 	Free/Busy, Archive in Cloud</a:t>
            </a:r>
          </a:p>
        </p:txBody>
      </p:sp>
      <p:sp>
        <p:nvSpPr>
          <p:cNvPr id="34" name="TextBox 33"/>
          <p:cNvSpPr txBox="1"/>
          <p:nvPr/>
        </p:nvSpPr>
        <p:spPr>
          <a:xfrm>
            <a:off x="2106775" y="5225583"/>
            <a:ext cx="7985782" cy="307777"/>
          </a:xfrm>
          <a:prstGeom prst="rect">
            <a:avLst/>
          </a:prstGeom>
          <a:noFill/>
        </p:spPr>
        <p:txBody>
          <a:bodyPr wrap="square" lIns="0" tIns="0" rIns="0" bIns="0" rtlCol="0">
            <a:spAutoFit/>
          </a:bodyPr>
          <a:lstStyle/>
          <a:p>
            <a:pPr algn="ctr"/>
            <a:r>
              <a:rPr lang="en-US" sz="2000" b="1" dirty="0" smtClean="0">
                <a:gradFill>
                  <a:gsLst>
                    <a:gs pos="0">
                      <a:schemeClr val="tx1"/>
                    </a:gs>
                    <a:gs pos="86000">
                      <a:schemeClr val="tx1"/>
                    </a:gs>
                  </a:gsLst>
                  <a:lin ang="5400000" scaled="0"/>
                </a:gradFill>
              </a:rPr>
              <a:t>Time For Migration including Planning</a:t>
            </a:r>
          </a:p>
        </p:txBody>
      </p:sp>
    </p:spTree>
    <p:custDataLst>
      <p:tags r:id="rId1"/>
    </p:custDataLst>
    <p:extLst>
      <p:ext uri="{BB962C8B-B14F-4D97-AF65-F5344CB8AC3E}">
        <p14:creationId xmlns:p14="http://schemas.microsoft.com/office/powerpoint/2010/main" val="1505566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3" grpId="0" animBg="1"/>
      <p:bldP spid="14" grpId="0" animBg="1"/>
      <p:bldP spid="15" grpId="0" animBg="1"/>
      <p:bldP spid="17" grpId="0"/>
      <p:bldP spid="20" grpId="0" animBg="1"/>
      <p:bldP spid="27" grpId="0"/>
      <p:bldP spid="31" grpId="0" animBg="1"/>
      <p:bldP spid="3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Troubleshooting Connectivity</a:t>
            </a:r>
            <a:br>
              <a:rPr lang="en-US" dirty="0" smtClean="0"/>
            </a:br>
            <a:r>
              <a:rPr lang="en-US" sz="3600" dirty="0" smtClean="0">
                <a:solidFill>
                  <a:schemeClr val="accent1">
                    <a:alpha val="99000"/>
                  </a:schemeClr>
                </a:solidFill>
              </a:rPr>
              <a:t>Unable to Set TargetAddress</a:t>
            </a:r>
            <a:endParaRPr lang="en-US" dirty="0"/>
          </a:p>
        </p:txBody>
      </p:sp>
      <p:sp>
        <p:nvSpPr>
          <p:cNvPr id="8" name="Text Placeholder 2"/>
          <p:cNvSpPr txBox="1">
            <a:spLocks/>
          </p:cNvSpPr>
          <p:nvPr/>
        </p:nvSpPr>
        <p:spPr>
          <a:xfrm>
            <a:off x="521207" y="1745652"/>
            <a:ext cx="10188546" cy="2174993"/>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Are you migrating from Exchange 2010 or Exchange 2010 Sp1 with SSEM ? This is not supported</a:t>
            </a:r>
          </a:p>
          <a:p>
            <a:r>
              <a:rPr lang="en-US" sz="2400" dirty="0" smtClean="0"/>
              <a:t>Add-</a:t>
            </a:r>
            <a:r>
              <a:rPr lang="en-US" sz="2400" dirty="0" err="1" smtClean="0"/>
              <a:t>ADPermission</a:t>
            </a:r>
            <a:r>
              <a:rPr lang="en-US" sz="2400" dirty="0" smtClean="0"/>
              <a:t> -Identity "CN=</a:t>
            </a:r>
            <a:r>
              <a:rPr lang="en-US" sz="2400" dirty="0" err="1" smtClean="0"/>
              <a:t>Users,DC</a:t>
            </a:r>
            <a:r>
              <a:rPr lang="en-US" sz="2400" dirty="0" smtClean="0"/>
              <a:t>=WOMYHV-</a:t>
            </a:r>
            <a:r>
              <a:rPr lang="en-US" sz="2400" dirty="0" err="1" smtClean="0"/>
              <a:t>dom,DC</a:t>
            </a:r>
            <a:r>
              <a:rPr lang="en-US" sz="2400" dirty="0" smtClean="0"/>
              <a:t>=</a:t>
            </a:r>
            <a:r>
              <a:rPr lang="en-US" sz="2400" dirty="0" err="1" smtClean="0"/>
              <a:t>extest,DC</a:t>
            </a:r>
            <a:r>
              <a:rPr lang="en-US" sz="2400" dirty="0" smtClean="0"/>
              <a:t>=</a:t>
            </a:r>
            <a:r>
              <a:rPr lang="en-US" sz="2400" dirty="0" err="1" smtClean="0"/>
              <a:t>microsoft,DC</a:t>
            </a:r>
            <a:r>
              <a:rPr lang="en-US" sz="2400" dirty="0" smtClean="0"/>
              <a:t>=com" -User </a:t>
            </a:r>
            <a:r>
              <a:rPr lang="en-US" sz="2400" dirty="0" err="1" smtClean="0"/>
              <a:t>migAdmin</a:t>
            </a:r>
            <a:r>
              <a:rPr lang="en-US" sz="2400" dirty="0" smtClean="0"/>
              <a:t> -</a:t>
            </a:r>
            <a:r>
              <a:rPr lang="en-US" sz="2400" dirty="0" err="1" smtClean="0"/>
              <a:t>AccessRights</a:t>
            </a:r>
            <a:r>
              <a:rPr lang="en-US" sz="2400" dirty="0" smtClean="0"/>
              <a:t> </a:t>
            </a:r>
            <a:r>
              <a:rPr lang="en-US" sz="2400" dirty="0" err="1" smtClean="0"/>
              <a:t>WriteProperty</a:t>
            </a:r>
            <a:r>
              <a:rPr lang="en-US" sz="2400" dirty="0" smtClean="0"/>
              <a:t> -Properties </a:t>
            </a:r>
            <a:r>
              <a:rPr lang="en-US" sz="2400" dirty="0" err="1" smtClean="0"/>
              <a:t>TargetAddress</a:t>
            </a:r>
            <a:r>
              <a:rPr lang="en-US" sz="2400" dirty="0" smtClean="0"/>
              <a:t> -</a:t>
            </a:r>
            <a:r>
              <a:rPr lang="en-US" sz="2400" dirty="0" err="1" smtClean="0"/>
              <a:t>InheritanceType</a:t>
            </a:r>
            <a:r>
              <a:rPr lang="en-US" sz="2400" dirty="0" smtClean="0"/>
              <a:t> </a:t>
            </a:r>
            <a:r>
              <a:rPr lang="en-US" sz="2400" dirty="0" err="1" smtClean="0"/>
              <a:t>SelfAndChildren</a:t>
            </a:r>
            <a:r>
              <a:rPr lang="en-US" sz="2400" dirty="0" smtClean="0"/>
              <a:t>”</a:t>
            </a:r>
          </a:p>
          <a:p>
            <a:endParaRPr lang="en-US" sz="2400" dirty="0" smtClean="0"/>
          </a:p>
          <a:p>
            <a:endParaRPr lang="en-US"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4156941"/>
            <a:ext cx="10858500" cy="192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934298"/>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auto">
          <a:xfrm>
            <a:off x="490894" y="1695495"/>
            <a:ext cx="4009125" cy="3728275"/>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6" name="Rounded Rectangle 35"/>
          <p:cNvSpPr/>
          <p:nvPr/>
        </p:nvSpPr>
        <p:spPr>
          <a:xfrm>
            <a:off x="688932" y="2455101"/>
            <a:ext cx="3614485" cy="2275238"/>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gradFill>
                  <a:gsLst>
                    <a:gs pos="0">
                      <a:srgbClr val="FFFFFF"/>
                    </a:gs>
                    <a:gs pos="100000">
                      <a:srgbClr val="FFFFFF"/>
                    </a:gs>
                  </a:gsLst>
                  <a:lin ang="5400000" scaled="0"/>
                </a:gradFill>
              </a:rPr>
              <a:t>INBOX</a:t>
            </a:r>
          </a:p>
        </p:txBody>
      </p:sp>
      <p:pic>
        <p:nvPicPr>
          <p:cNvPr id="108" name="Picture 107" descr="email.png"/>
          <p:cNvPicPr>
            <a:picLocks noChangeAspect="1"/>
          </p:cNvPicPr>
          <p:nvPr/>
        </p:nvPicPr>
        <p:blipFill>
          <a:blip r:embed="rId2"/>
          <a:stretch>
            <a:fillRect/>
          </a:stretch>
        </p:blipFill>
        <p:spPr>
          <a:xfrm>
            <a:off x="2194560" y="2670048"/>
            <a:ext cx="1401003" cy="1008725"/>
          </a:xfrm>
          <a:prstGeom prst="rect">
            <a:avLst/>
          </a:prstGeom>
          <a:effectLst>
            <a:outerShdw blurRad="50800" dist="38100" dir="2700000" algn="tl" rotWithShape="0">
              <a:prstClr val="black">
                <a:alpha val="23000"/>
              </a:prstClr>
            </a:outerShdw>
          </a:effectLst>
        </p:spPr>
      </p:pic>
      <p:sp>
        <p:nvSpPr>
          <p:cNvPr id="64" name="Rounded Rectangle 63"/>
          <p:cNvSpPr/>
          <p:nvPr/>
        </p:nvSpPr>
        <p:spPr bwMode="auto">
          <a:xfrm>
            <a:off x="7217370" y="1695495"/>
            <a:ext cx="4009125" cy="3728275"/>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6" name="Rounded Rectangle 65"/>
          <p:cNvSpPr/>
          <p:nvPr/>
        </p:nvSpPr>
        <p:spPr>
          <a:xfrm>
            <a:off x="7415408" y="2455101"/>
            <a:ext cx="3614485" cy="2275238"/>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gradFill>
                  <a:gsLst>
                    <a:gs pos="0">
                      <a:srgbClr val="FFFFFF"/>
                    </a:gs>
                    <a:gs pos="100000">
                      <a:srgbClr val="FFFFFF"/>
                    </a:gs>
                  </a:gsLst>
                  <a:lin ang="5400000" scaled="0"/>
                </a:gradFill>
              </a:rPr>
              <a:t>INBOX</a:t>
            </a:r>
          </a:p>
        </p:txBody>
      </p:sp>
      <p:pic>
        <p:nvPicPr>
          <p:cNvPr id="101" name="Picture 100" descr="email.png"/>
          <p:cNvPicPr>
            <a:picLocks noChangeAspect="1"/>
          </p:cNvPicPr>
          <p:nvPr/>
        </p:nvPicPr>
        <p:blipFill>
          <a:blip r:embed="rId2"/>
          <a:stretch>
            <a:fillRect/>
          </a:stretch>
        </p:blipFill>
        <p:spPr>
          <a:xfrm>
            <a:off x="3258020" y="3917516"/>
            <a:ext cx="895937" cy="645076"/>
          </a:xfrm>
          <a:prstGeom prst="rect">
            <a:avLst/>
          </a:prstGeom>
          <a:effectLst>
            <a:outerShdw blurRad="50800" dist="38100" dir="2700000" algn="tl" rotWithShape="0">
              <a:prstClr val="black">
                <a:alpha val="23000"/>
              </a:prstClr>
            </a:outerShdw>
          </a:effectLst>
        </p:spPr>
      </p:pic>
      <p:pic>
        <p:nvPicPr>
          <p:cNvPr id="102" name="Picture 101" descr="email.png"/>
          <p:cNvPicPr>
            <a:picLocks noChangeAspect="1"/>
          </p:cNvPicPr>
          <p:nvPr/>
        </p:nvPicPr>
        <p:blipFill>
          <a:blip r:embed="rId2"/>
          <a:stretch>
            <a:fillRect/>
          </a:stretch>
        </p:blipFill>
        <p:spPr>
          <a:xfrm>
            <a:off x="2069300" y="3917516"/>
            <a:ext cx="895937" cy="645076"/>
          </a:xfrm>
          <a:prstGeom prst="rect">
            <a:avLst/>
          </a:prstGeom>
          <a:effectLst>
            <a:outerShdw blurRad="50800" dist="38100" dir="2700000" algn="tl" rotWithShape="0">
              <a:prstClr val="black">
                <a:alpha val="23000"/>
              </a:prstClr>
            </a:outerShdw>
          </a:effectLst>
        </p:spPr>
      </p:pic>
      <p:pic>
        <p:nvPicPr>
          <p:cNvPr id="89" name="Picture 88" descr="email.png"/>
          <p:cNvPicPr>
            <a:picLocks noChangeAspect="1"/>
          </p:cNvPicPr>
          <p:nvPr/>
        </p:nvPicPr>
        <p:blipFill>
          <a:blip r:embed="rId2"/>
          <a:stretch>
            <a:fillRect/>
          </a:stretch>
        </p:blipFill>
        <p:spPr>
          <a:xfrm>
            <a:off x="3258020" y="3920647"/>
            <a:ext cx="895937" cy="645076"/>
          </a:xfrm>
          <a:prstGeom prst="rect">
            <a:avLst/>
          </a:prstGeom>
          <a:effectLst>
            <a:outerShdw blurRad="50800" dist="38100" dir="2700000" algn="tl" rotWithShape="0">
              <a:prstClr val="black">
                <a:alpha val="23000"/>
              </a:prstClr>
            </a:outerShdw>
          </a:effectLst>
        </p:spPr>
      </p:pic>
      <p:pic>
        <p:nvPicPr>
          <p:cNvPr id="90" name="Picture 89" descr="email.png"/>
          <p:cNvPicPr>
            <a:picLocks noChangeAspect="1"/>
          </p:cNvPicPr>
          <p:nvPr/>
        </p:nvPicPr>
        <p:blipFill>
          <a:blip r:embed="rId2"/>
          <a:stretch>
            <a:fillRect/>
          </a:stretch>
        </p:blipFill>
        <p:spPr>
          <a:xfrm>
            <a:off x="2069300" y="3920647"/>
            <a:ext cx="895937" cy="645076"/>
          </a:xfrm>
          <a:prstGeom prst="rect">
            <a:avLst/>
          </a:prstGeom>
          <a:effectLst>
            <a:outerShdw blurRad="50800" dist="38100" dir="2700000" algn="tl" rotWithShape="0">
              <a:prstClr val="black">
                <a:alpha val="23000"/>
              </a:prstClr>
            </a:outerShdw>
          </a:effectLst>
        </p:spPr>
      </p:pic>
      <p:sp>
        <p:nvSpPr>
          <p:cNvPr id="2" name="Title 1"/>
          <p:cNvSpPr>
            <a:spLocks noGrp="1"/>
          </p:cNvSpPr>
          <p:nvPr>
            <p:ph type="title"/>
          </p:nvPr>
        </p:nvSpPr>
        <p:spPr>
          <a:xfrm>
            <a:off x="519112" y="228600"/>
            <a:ext cx="11149013" cy="1107996"/>
          </a:xfrm>
        </p:spPr>
        <p:txBody>
          <a:bodyPr/>
          <a:lstStyle/>
          <a:p>
            <a:r>
              <a:rPr lang="en-US" dirty="0" smtClean="0"/>
              <a:t>Troubleshooting: User Content Not Migrated</a:t>
            </a:r>
            <a:br>
              <a:rPr lang="en-US" dirty="0" smtClean="0"/>
            </a:br>
            <a:r>
              <a:rPr lang="en-US" sz="3600" dirty="0" smtClean="0">
                <a:solidFill>
                  <a:schemeClr val="accent1">
                    <a:alpha val="99000"/>
                  </a:schemeClr>
                </a:solidFill>
              </a:rPr>
              <a:t>Large Messages</a:t>
            </a:r>
            <a:endParaRPr lang="en-US" dirty="0"/>
          </a:p>
        </p:txBody>
      </p:sp>
      <p:sp>
        <p:nvSpPr>
          <p:cNvPr id="34" name="TextBox 33"/>
          <p:cNvSpPr txBox="1"/>
          <p:nvPr/>
        </p:nvSpPr>
        <p:spPr>
          <a:xfrm>
            <a:off x="4082417" y="6272581"/>
            <a:ext cx="3573054" cy="276999"/>
          </a:xfrm>
          <a:prstGeom prst="rect">
            <a:avLst/>
          </a:prstGeom>
          <a:noFill/>
        </p:spPr>
        <p:txBody>
          <a:bodyPr wrap="square" lIns="0" tIns="0" rIns="0" bIns="0" rtlCol="0">
            <a:spAutoFit/>
          </a:bodyPr>
          <a:lstStyle/>
          <a:p>
            <a:pPr algn="ctr"/>
            <a:r>
              <a:rPr lang="en-US" b="1" dirty="0" smtClean="0">
                <a:gradFill>
                  <a:gsLst>
                    <a:gs pos="0">
                      <a:schemeClr val="tx1"/>
                    </a:gs>
                    <a:gs pos="86000">
                      <a:schemeClr val="tx1"/>
                    </a:gs>
                  </a:gsLst>
                  <a:lin ang="5400000" scaled="0"/>
                </a:gradFill>
              </a:rPr>
              <a:t>Skipped Item Count +=1</a:t>
            </a:r>
          </a:p>
        </p:txBody>
      </p:sp>
      <p:pic>
        <p:nvPicPr>
          <p:cNvPr id="56" name="Picture 55" descr="email.png"/>
          <p:cNvPicPr>
            <a:picLocks noChangeAspect="1"/>
          </p:cNvPicPr>
          <p:nvPr/>
        </p:nvPicPr>
        <p:blipFill>
          <a:blip r:embed="rId2"/>
          <a:stretch>
            <a:fillRect/>
          </a:stretch>
        </p:blipFill>
        <p:spPr>
          <a:xfrm>
            <a:off x="2194560" y="2668044"/>
            <a:ext cx="1401003" cy="1008725"/>
          </a:xfrm>
          <a:prstGeom prst="rect">
            <a:avLst/>
          </a:prstGeom>
          <a:effectLst>
            <a:outerShdw blurRad="50800" dist="38100" dir="2700000" algn="tl" rotWithShape="0">
              <a:prstClr val="black">
                <a:alpha val="23000"/>
              </a:prstClr>
            </a:outerShdw>
          </a:effectLst>
        </p:spPr>
      </p:pic>
      <p:sp>
        <p:nvSpPr>
          <p:cNvPr id="59" name="Rounded Rectangle 58"/>
          <p:cNvSpPr/>
          <p:nvPr/>
        </p:nvSpPr>
        <p:spPr bwMode="auto">
          <a:xfrm>
            <a:off x="490894" y="1665962"/>
            <a:ext cx="4009121" cy="425906"/>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Source Mailbox</a:t>
            </a:r>
          </a:p>
        </p:txBody>
      </p:sp>
      <p:sp>
        <p:nvSpPr>
          <p:cNvPr id="65" name="Rounded Rectangle 64"/>
          <p:cNvSpPr/>
          <p:nvPr/>
        </p:nvSpPr>
        <p:spPr bwMode="auto">
          <a:xfrm>
            <a:off x="7217370" y="1665962"/>
            <a:ext cx="4009121" cy="425906"/>
          </a:xfrm>
          <a:prstGeom prst="roundRect">
            <a:avLst>
              <a:gd name="adj" fmla="val 0"/>
            </a:avLst>
          </a:prstGeom>
          <a:gradFill>
            <a:gsLst>
              <a:gs pos="0">
                <a:srgbClr val="009900"/>
              </a:gs>
              <a:gs pos="80000">
                <a:srgbClr val="00C459"/>
              </a:gs>
              <a:gs pos="100000">
                <a:srgbClr val="92D050"/>
              </a:gs>
            </a:gsLst>
          </a:gradFill>
          <a:ln>
            <a:solidFill>
              <a:srgbClr val="00C45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Target Mailbox</a:t>
            </a:r>
          </a:p>
        </p:txBody>
      </p:sp>
      <p:pic>
        <p:nvPicPr>
          <p:cNvPr id="106" name="Picture 105" descr="email.png"/>
          <p:cNvPicPr>
            <a:picLocks noChangeAspect="1"/>
          </p:cNvPicPr>
          <p:nvPr/>
        </p:nvPicPr>
        <p:blipFill>
          <a:blip r:embed="rId2"/>
          <a:stretch>
            <a:fillRect/>
          </a:stretch>
        </p:blipFill>
        <p:spPr>
          <a:xfrm>
            <a:off x="9971971" y="3920647"/>
            <a:ext cx="895937" cy="645076"/>
          </a:xfrm>
          <a:prstGeom prst="rect">
            <a:avLst/>
          </a:prstGeom>
          <a:effectLst>
            <a:outerShdw blurRad="50800" dist="38100" dir="2700000" algn="tl" rotWithShape="0">
              <a:prstClr val="black">
                <a:alpha val="23000"/>
              </a:prstClr>
            </a:outerShdw>
          </a:effectLst>
        </p:spPr>
      </p:pic>
      <p:pic>
        <p:nvPicPr>
          <p:cNvPr id="107" name="Picture 106" descr="email.png"/>
          <p:cNvPicPr>
            <a:picLocks noChangeAspect="1"/>
          </p:cNvPicPr>
          <p:nvPr/>
        </p:nvPicPr>
        <p:blipFill>
          <a:blip r:embed="rId2"/>
          <a:stretch>
            <a:fillRect/>
          </a:stretch>
        </p:blipFill>
        <p:spPr>
          <a:xfrm>
            <a:off x="8783251" y="3920647"/>
            <a:ext cx="895937" cy="645076"/>
          </a:xfrm>
          <a:prstGeom prst="rect">
            <a:avLst/>
          </a:prstGeom>
          <a:effectLst>
            <a:outerShdw blurRad="50800" dist="38100" dir="2700000" algn="tl" rotWithShape="0">
              <a:prstClr val="black">
                <a:alpha val="23000"/>
              </a:prstClr>
            </a:outerShdw>
          </a:effectLst>
        </p:spPr>
      </p:pic>
      <p:sp>
        <p:nvSpPr>
          <p:cNvPr id="109" name="TextBox 108"/>
          <p:cNvSpPr txBox="1"/>
          <p:nvPr/>
        </p:nvSpPr>
        <p:spPr>
          <a:xfrm>
            <a:off x="7434696" y="5621227"/>
            <a:ext cx="3573054"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Max Email Message size is 25 MB</a:t>
            </a:r>
          </a:p>
        </p:txBody>
      </p:sp>
    </p:spTree>
    <p:extLst>
      <p:ext uri="{BB962C8B-B14F-4D97-AF65-F5344CB8AC3E}">
        <p14:creationId xmlns:p14="http://schemas.microsoft.com/office/powerpoint/2010/main" val="2911612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3516E-6 2.96022E-6 L 0.64257 2.96022E-6 " pathEditMode="relative" rAng="0" ptsTypes="AA">
                                      <p:cBhvr>
                                        <p:cTn id="6" dur="1000" fill="hold"/>
                                        <p:tgtEl>
                                          <p:spTgt spid="90"/>
                                        </p:tgtEl>
                                        <p:attrNameLst>
                                          <p:attrName>ppt_x</p:attrName>
                                          <p:attrName>ppt_y</p:attrName>
                                        </p:attrNameLst>
                                      </p:cBhvr>
                                      <p:rCtr x="321" y="0"/>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500"/>
                                        <p:tgtEl>
                                          <p:spTgt spid="90"/>
                                        </p:tgtEl>
                                      </p:cBhvr>
                                    </p:animEffect>
                                    <p:set>
                                      <p:cBhvr>
                                        <p:cTn id="10" dur="1" fill="hold">
                                          <p:stCondLst>
                                            <p:cond delay="499"/>
                                          </p:stCondLst>
                                        </p:cTn>
                                        <p:tgtEl>
                                          <p:spTgt spid="9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childTnLst>
                          </p:cTn>
                        </p:par>
                        <p:par>
                          <p:cTn id="14" fill="hold">
                            <p:stCondLst>
                              <p:cond delay="1500"/>
                            </p:stCondLst>
                            <p:childTnLst>
                              <p:par>
                                <p:cTn id="15" presetID="63" presetClass="path" presetSubtype="0" accel="50000" decel="50000" fill="hold" nodeType="afterEffect">
                                  <p:stCondLst>
                                    <p:cond delay="0"/>
                                  </p:stCondLst>
                                  <p:childTnLst>
                                    <p:animMotion origin="layout" path="M 4.51218E-6 2.96022E-6 L 0.44639 2.96022E-6 " pathEditMode="relative" rAng="0" ptsTypes="AA">
                                      <p:cBhvr>
                                        <p:cTn id="16" dur="500" fill="hold"/>
                                        <p:tgtEl>
                                          <p:spTgt spid="89"/>
                                        </p:tgtEl>
                                        <p:attrNameLst>
                                          <p:attrName>ppt_x</p:attrName>
                                          <p:attrName>ppt_y</p:attrName>
                                        </p:attrNameLst>
                                      </p:cBhvr>
                                      <p:rCtr x="223" y="0"/>
                                    </p:animMotion>
                                  </p:childTnLst>
                                </p:cTn>
                              </p:par>
                            </p:childTnLst>
                          </p:cTn>
                        </p:par>
                        <p:par>
                          <p:cTn id="17" fill="hold">
                            <p:stCondLst>
                              <p:cond delay="2000"/>
                            </p:stCondLst>
                            <p:childTnLst>
                              <p:par>
                                <p:cTn id="18" presetID="10" presetClass="exit" presetSubtype="0" fill="hold" nodeType="afterEffect">
                                  <p:stCondLst>
                                    <p:cond delay="0"/>
                                  </p:stCondLst>
                                  <p:childTnLst>
                                    <p:animEffect transition="out" filter="fade">
                                      <p:cBhvr>
                                        <p:cTn id="19" dur="500"/>
                                        <p:tgtEl>
                                          <p:spTgt spid="89"/>
                                        </p:tgtEl>
                                      </p:cBhvr>
                                    </p:animEffect>
                                    <p:set>
                                      <p:cBhvr>
                                        <p:cTn id="20" dur="1" fill="hold">
                                          <p:stCondLst>
                                            <p:cond delay="499"/>
                                          </p:stCondLst>
                                        </p:cTn>
                                        <p:tgtEl>
                                          <p:spTgt spid="8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par>
                                <p:cTn id="24" presetID="0" presetClass="path" presetSubtype="0" accel="50000" decel="50000" fill="hold" nodeType="withEffect">
                                  <p:stCondLst>
                                    <p:cond delay="0"/>
                                  </p:stCondLst>
                                  <p:childTnLst>
                                    <p:animMotion origin="layout" path="M -2.55048E-6 -0.00046 C 0.10916 -0.00046 0.21858 -0.00046 0.27693 -0.00046 C 0.33516 -0.00046 0.33646 0.00116 0.35001 -0.00046 C 0.36369 -0.00208 0.36017 -0.00485 0.35835 -0.00925 C 0.35652 -0.01341 0.35183 -0.01873 0.33855 -0.0259 C 0.32526 -0.03284 0.29673 -0.04903 0.27915 -0.05134 C 0.2613 -0.05319 0.24281 -0.04718 0.23186 -0.03931 C 0.22079 -0.03145 0.2135 -0.01734 0.21298 -0.00462 C 0.21259 0.00763 0.21649 0.02382 0.22887 0.03562 C 0.24098 0.04741 0.2725 0.05273 0.28631 0.06545 C 0.30012 0.07863 0.30846 0.09459 0.31132 0.11379 C 0.31419 0.13275 0.31393 0.16536 0.30403 0.18132 C 0.29426 0.19658 0.26834 0.19866 0.25284 0.20652 C 0.23707 0.21462 0.21936 0.21901 0.20998 0.22896 C 0.2006 0.23913 0.19761 0.25393 0.19643 0.26642 C 0.19513 0.27914 0.19695 0.29371 0.20269 0.30389 C 0.20842 0.31429 0.22548 0.3217 0.23095 0.32794 C 0.23642 0.33418 0.23564 0.33788 0.23499 0.34182 " pathEditMode="relative" rAng="0" ptsTypes="aaaaaaaaaaaaaaaaaA">
                                      <p:cBhvr>
                                        <p:cTn id="25" dur="2000" fill="hold"/>
                                        <p:tgtEl>
                                          <p:spTgt spid="56"/>
                                        </p:tgtEl>
                                        <p:attrNameLst>
                                          <p:attrName>ppt_x</p:attrName>
                                          <p:attrName>ppt_y</p:attrName>
                                        </p:attrNameLst>
                                      </p:cBhvr>
                                      <p:rCtr x="182" y="1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a:xfrm>
            <a:off x="519112" y="228600"/>
            <a:ext cx="11149013" cy="1107996"/>
          </a:xfrm>
        </p:spPr>
        <p:txBody>
          <a:bodyPr/>
          <a:lstStyle/>
          <a:p>
            <a:r>
              <a:rPr lang="en-US" dirty="0" smtClean="0"/>
              <a:t>Troubleshooting: User Content Not Migrated</a:t>
            </a:r>
            <a:br>
              <a:rPr lang="en-US" dirty="0" smtClean="0"/>
            </a:br>
            <a:r>
              <a:rPr lang="en-US" sz="3600" dirty="0" smtClean="0">
                <a:solidFill>
                  <a:schemeClr val="accent1">
                    <a:alpha val="99000"/>
                  </a:schemeClr>
                </a:solidFill>
              </a:rPr>
              <a:t>Bad Messages</a:t>
            </a:r>
            <a:endParaRPr lang="en-US" dirty="0"/>
          </a:p>
        </p:txBody>
      </p:sp>
      <p:sp>
        <p:nvSpPr>
          <p:cNvPr id="48" name="Rounded Rectangle 47"/>
          <p:cNvSpPr/>
          <p:nvPr/>
        </p:nvSpPr>
        <p:spPr bwMode="auto">
          <a:xfrm>
            <a:off x="490894" y="1695495"/>
            <a:ext cx="4009125" cy="3728275"/>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9" name="Rounded Rectangle 48"/>
          <p:cNvSpPr/>
          <p:nvPr/>
        </p:nvSpPr>
        <p:spPr>
          <a:xfrm>
            <a:off x="688932" y="2455101"/>
            <a:ext cx="3614485" cy="2275238"/>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gradFill>
                  <a:gsLst>
                    <a:gs pos="0">
                      <a:srgbClr val="FFFFFF"/>
                    </a:gs>
                    <a:gs pos="100000">
                      <a:srgbClr val="FFFFFF"/>
                    </a:gs>
                  </a:gsLst>
                  <a:lin ang="5400000" scaled="0"/>
                </a:gradFill>
              </a:rPr>
              <a:t>INBOX</a:t>
            </a:r>
          </a:p>
        </p:txBody>
      </p:sp>
      <p:sp>
        <p:nvSpPr>
          <p:cNvPr id="51" name="Rounded Rectangle 50"/>
          <p:cNvSpPr/>
          <p:nvPr/>
        </p:nvSpPr>
        <p:spPr bwMode="auto">
          <a:xfrm>
            <a:off x="7217370" y="1695495"/>
            <a:ext cx="4009125" cy="3728275"/>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2" name="Rounded Rectangle 51"/>
          <p:cNvSpPr/>
          <p:nvPr/>
        </p:nvSpPr>
        <p:spPr>
          <a:xfrm>
            <a:off x="7415408" y="2455101"/>
            <a:ext cx="3614485" cy="2275238"/>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gradFill>
                  <a:gsLst>
                    <a:gs pos="0">
                      <a:srgbClr val="FFFFFF"/>
                    </a:gs>
                    <a:gs pos="100000">
                      <a:srgbClr val="FFFFFF"/>
                    </a:gs>
                  </a:gsLst>
                  <a:lin ang="5400000" scaled="0"/>
                </a:gradFill>
              </a:rPr>
              <a:t>INBOX</a:t>
            </a:r>
          </a:p>
        </p:txBody>
      </p:sp>
      <p:pic>
        <p:nvPicPr>
          <p:cNvPr id="53" name="Picture 52" descr="email.png"/>
          <p:cNvPicPr>
            <a:picLocks noChangeAspect="1"/>
          </p:cNvPicPr>
          <p:nvPr/>
        </p:nvPicPr>
        <p:blipFill>
          <a:blip r:embed="rId2"/>
          <a:stretch>
            <a:fillRect/>
          </a:stretch>
        </p:blipFill>
        <p:spPr>
          <a:xfrm>
            <a:off x="3220442" y="3930042"/>
            <a:ext cx="895937" cy="645076"/>
          </a:xfrm>
          <a:prstGeom prst="rect">
            <a:avLst/>
          </a:prstGeom>
          <a:effectLst>
            <a:outerShdw blurRad="50800" dist="38100" dir="2700000" algn="tl" rotWithShape="0">
              <a:prstClr val="black">
                <a:alpha val="23000"/>
              </a:prstClr>
            </a:outerShdw>
          </a:effectLst>
        </p:spPr>
      </p:pic>
      <p:pic>
        <p:nvPicPr>
          <p:cNvPr id="54" name="Picture 53" descr="email.png"/>
          <p:cNvPicPr>
            <a:picLocks noChangeAspect="1"/>
          </p:cNvPicPr>
          <p:nvPr/>
        </p:nvPicPr>
        <p:blipFill>
          <a:blip r:embed="rId2"/>
          <a:stretch>
            <a:fillRect/>
          </a:stretch>
        </p:blipFill>
        <p:spPr>
          <a:xfrm>
            <a:off x="2031722" y="3930042"/>
            <a:ext cx="895937" cy="645076"/>
          </a:xfrm>
          <a:prstGeom prst="rect">
            <a:avLst/>
          </a:prstGeom>
          <a:effectLst>
            <a:outerShdw blurRad="50800" dist="38100" dir="2700000" algn="tl" rotWithShape="0">
              <a:prstClr val="black">
                <a:alpha val="23000"/>
              </a:prstClr>
            </a:outerShdw>
          </a:effectLst>
        </p:spPr>
      </p:pic>
      <p:pic>
        <p:nvPicPr>
          <p:cNvPr id="55" name="Picture 54" descr="email.png"/>
          <p:cNvPicPr>
            <a:picLocks noChangeAspect="1"/>
          </p:cNvPicPr>
          <p:nvPr/>
        </p:nvPicPr>
        <p:blipFill>
          <a:blip r:embed="rId2"/>
          <a:stretch>
            <a:fillRect/>
          </a:stretch>
        </p:blipFill>
        <p:spPr>
          <a:xfrm>
            <a:off x="3220442" y="3933173"/>
            <a:ext cx="895937" cy="645076"/>
          </a:xfrm>
          <a:prstGeom prst="rect">
            <a:avLst/>
          </a:prstGeom>
          <a:effectLst>
            <a:outerShdw blurRad="50800" dist="38100" dir="2700000" algn="tl" rotWithShape="0">
              <a:prstClr val="black">
                <a:alpha val="23000"/>
              </a:prstClr>
            </a:outerShdw>
          </a:effectLst>
        </p:spPr>
      </p:pic>
      <p:pic>
        <p:nvPicPr>
          <p:cNvPr id="56" name="Picture 55" descr="email.png"/>
          <p:cNvPicPr>
            <a:picLocks noChangeAspect="1"/>
          </p:cNvPicPr>
          <p:nvPr/>
        </p:nvPicPr>
        <p:blipFill>
          <a:blip r:embed="rId2"/>
          <a:stretch>
            <a:fillRect/>
          </a:stretch>
        </p:blipFill>
        <p:spPr>
          <a:xfrm>
            <a:off x="2031722" y="3933173"/>
            <a:ext cx="895937" cy="645076"/>
          </a:xfrm>
          <a:prstGeom prst="rect">
            <a:avLst/>
          </a:prstGeom>
          <a:effectLst>
            <a:outerShdw blurRad="50800" dist="38100" dir="2700000" algn="tl" rotWithShape="0">
              <a:prstClr val="black">
                <a:alpha val="23000"/>
              </a:prstClr>
            </a:outerShdw>
          </a:effectLst>
        </p:spPr>
      </p:pic>
      <p:pic>
        <p:nvPicPr>
          <p:cNvPr id="58" name="Picture 57" descr="email.png"/>
          <p:cNvPicPr>
            <a:picLocks noChangeAspect="1"/>
          </p:cNvPicPr>
          <p:nvPr/>
        </p:nvPicPr>
        <p:blipFill>
          <a:blip r:embed="rId3"/>
          <a:stretch>
            <a:fillRect/>
          </a:stretch>
        </p:blipFill>
        <p:spPr>
          <a:xfrm>
            <a:off x="3038814" y="2730675"/>
            <a:ext cx="1289563" cy="1008725"/>
          </a:xfrm>
          <a:prstGeom prst="rect">
            <a:avLst/>
          </a:prstGeom>
          <a:effectLst>
            <a:outerShdw blurRad="50800" dist="38100" dir="2700000" algn="tl" rotWithShape="0">
              <a:prstClr val="black">
                <a:alpha val="23000"/>
              </a:prstClr>
            </a:outerShdw>
          </a:effectLst>
        </p:spPr>
      </p:pic>
      <p:sp>
        <p:nvSpPr>
          <p:cNvPr id="59" name="Rounded Rectangle 58"/>
          <p:cNvSpPr/>
          <p:nvPr/>
        </p:nvSpPr>
        <p:spPr bwMode="auto">
          <a:xfrm>
            <a:off x="490894" y="1665962"/>
            <a:ext cx="4009121" cy="425906"/>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Source Mailbox</a:t>
            </a:r>
          </a:p>
        </p:txBody>
      </p:sp>
      <p:sp>
        <p:nvSpPr>
          <p:cNvPr id="60" name="Rounded Rectangle 59"/>
          <p:cNvSpPr/>
          <p:nvPr/>
        </p:nvSpPr>
        <p:spPr bwMode="auto">
          <a:xfrm>
            <a:off x="7217370" y="1665962"/>
            <a:ext cx="4009121" cy="425906"/>
          </a:xfrm>
          <a:prstGeom prst="roundRect">
            <a:avLst>
              <a:gd name="adj" fmla="val 0"/>
            </a:avLst>
          </a:prstGeom>
          <a:gradFill>
            <a:gsLst>
              <a:gs pos="0">
                <a:srgbClr val="009900"/>
              </a:gs>
              <a:gs pos="80000">
                <a:srgbClr val="00C459"/>
              </a:gs>
              <a:gs pos="100000">
                <a:srgbClr val="92D050"/>
              </a:gs>
            </a:gsLst>
          </a:gradFill>
          <a:ln>
            <a:solidFill>
              <a:srgbClr val="00C45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Target Mailbox</a:t>
            </a:r>
          </a:p>
        </p:txBody>
      </p:sp>
      <p:pic>
        <p:nvPicPr>
          <p:cNvPr id="61" name="Picture 60" descr="email.png"/>
          <p:cNvPicPr>
            <a:picLocks noChangeAspect="1"/>
          </p:cNvPicPr>
          <p:nvPr/>
        </p:nvPicPr>
        <p:blipFill>
          <a:blip r:embed="rId2"/>
          <a:stretch>
            <a:fillRect/>
          </a:stretch>
        </p:blipFill>
        <p:spPr>
          <a:xfrm>
            <a:off x="9959445" y="3933173"/>
            <a:ext cx="895937" cy="645076"/>
          </a:xfrm>
          <a:prstGeom prst="rect">
            <a:avLst/>
          </a:prstGeom>
          <a:effectLst>
            <a:outerShdw blurRad="50800" dist="38100" dir="2700000" algn="tl" rotWithShape="0">
              <a:prstClr val="black">
                <a:alpha val="23000"/>
              </a:prstClr>
            </a:outerShdw>
          </a:effectLst>
        </p:spPr>
      </p:pic>
      <p:pic>
        <p:nvPicPr>
          <p:cNvPr id="62" name="Picture 61" descr="email.png"/>
          <p:cNvPicPr>
            <a:picLocks noChangeAspect="1"/>
          </p:cNvPicPr>
          <p:nvPr/>
        </p:nvPicPr>
        <p:blipFill>
          <a:blip r:embed="rId2"/>
          <a:stretch>
            <a:fillRect/>
          </a:stretch>
        </p:blipFill>
        <p:spPr>
          <a:xfrm>
            <a:off x="8770725" y="3933173"/>
            <a:ext cx="895937" cy="645076"/>
          </a:xfrm>
          <a:prstGeom prst="rect">
            <a:avLst/>
          </a:prstGeom>
          <a:effectLst>
            <a:outerShdw blurRad="50800" dist="38100" dir="2700000" algn="tl" rotWithShape="0">
              <a:prstClr val="black">
                <a:alpha val="23000"/>
              </a:prstClr>
            </a:outerShdw>
          </a:effectLst>
        </p:spPr>
      </p:pic>
      <p:sp>
        <p:nvSpPr>
          <p:cNvPr id="64" name="TextBox 63"/>
          <p:cNvSpPr txBox="1"/>
          <p:nvPr/>
        </p:nvSpPr>
        <p:spPr>
          <a:xfrm>
            <a:off x="4082417" y="6272581"/>
            <a:ext cx="3573054" cy="276999"/>
          </a:xfrm>
          <a:prstGeom prst="rect">
            <a:avLst/>
          </a:prstGeom>
          <a:noFill/>
        </p:spPr>
        <p:txBody>
          <a:bodyPr wrap="square" lIns="0" tIns="0" rIns="0" bIns="0" rtlCol="0">
            <a:spAutoFit/>
          </a:bodyPr>
          <a:lstStyle/>
          <a:p>
            <a:pPr algn="ctr"/>
            <a:r>
              <a:rPr lang="en-US" b="1" dirty="0" smtClean="0">
                <a:gradFill>
                  <a:gsLst>
                    <a:gs pos="0">
                      <a:schemeClr val="tx1"/>
                    </a:gs>
                    <a:gs pos="86000">
                      <a:schemeClr val="tx1"/>
                    </a:gs>
                  </a:gsLst>
                  <a:lin ang="5400000" scaled="0"/>
                </a:gradFill>
              </a:rPr>
              <a:t>Skipped Item Count +=1</a:t>
            </a:r>
          </a:p>
        </p:txBody>
      </p:sp>
      <p:pic>
        <p:nvPicPr>
          <p:cNvPr id="17" name="Picture 16" descr="email.png"/>
          <p:cNvPicPr>
            <a:picLocks noChangeAspect="1"/>
          </p:cNvPicPr>
          <p:nvPr/>
        </p:nvPicPr>
        <p:blipFill>
          <a:blip r:embed="rId2"/>
          <a:stretch>
            <a:fillRect/>
          </a:stretch>
        </p:blipFill>
        <p:spPr>
          <a:xfrm>
            <a:off x="3235626" y="3094324"/>
            <a:ext cx="895937" cy="645076"/>
          </a:xfrm>
          <a:prstGeom prst="rect">
            <a:avLst/>
          </a:prstGeom>
          <a:effectLst>
            <a:outerShdw blurRad="50800" dist="38100" dir="2700000" algn="tl" rotWithShape="0">
              <a:prstClr val="black">
                <a:alpha val="23000"/>
              </a:prstClr>
            </a:outerShdw>
          </a:effectLst>
        </p:spPr>
      </p:pic>
    </p:spTree>
    <p:extLst>
      <p:ext uri="{BB962C8B-B14F-4D97-AF65-F5344CB8AC3E}">
        <p14:creationId xmlns:p14="http://schemas.microsoft.com/office/powerpoint/2010/main" val="3974252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3516E-6 2.96022E-6 L 0.64257 2.96022E-6 " pathEditMode="relative" rAng="0" ptsTypes="AA">
                                      <p:cBhvr>
                                        <p:cTn id="6" dur="1000" fill="hold"/>
                                        <p:tgtEl>
                                          <p:spTgt spid="56"/>
                                        </p:tgtEl>
                                        <p:attrNameLst>
                                          <p:attrName>ppt_x</p:attrName>
                                          <p:attrName>ppt_y</p:attrName>
                                        </p:attrNameLst>
                                      </p:cBhvr>
                                      <p:rCtr x="321" y="0"/>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500"/>
                                        <p:tgtEl>
                                          <p:spTgt spid="56"/>
                                        </p:tgtEl>
                                      </p:cBhvr>
                                    </p:animEffect>
                                    <p:set>
                                      <p:cBhvr>
                                        <p:cTn id="10" dur="1" fill="hold">
                                          <p:stCondLst>
                                            <p:cond delay="499"/>
                                          </p:stCondLst>
                                        </p:cTn>
                                        <p:tgtEl>
                                          <p:spTgt spid="5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par>
                          <p:cTn id="14" fill="hold">
                            <p:stCondLst>
                              <p:cond delay="1500"/>
                            </p:stCondLst>
                            <p:childTnLst>
                              <p:par>
                                <p:cTn id="15" presetID="63" presetClass="path" presetSubtype="0" accel="50000" decel="50000" fill="hold" nodeType="afterEffect">
                                  <p:stCondLst>
                                    <p:cond delay="0"/>
                                  </p:stCondLst>
                                  <p:childTnLst>
                                    <p:animMotion origin="layout" path="M 4.51218E-6 2.96022E-6 L 0.44639 2.96022E-6 " pathEditMode="relative" rAng="0" ptsTypes="AA">
                                      <p:cBhvr>
                                        <p:cTn id="16" dur="500" fill="hold"/>
                                        <p:tgtEl>
                                          <p:spTgt spid="55"/>
                                        </p:tgtEl>
                                        <p:attrNameLst>
                                          <p:attrName>ppt_x</p:attrName>
                                          <p:attrName>ppt_y</p:attrName>
                                        </p:attrNameLst>
                                      </p:cBhvr>
                                      <p:rCtr x="223" y="0"/>
                                    </p:animMotion>
                                  </p:childTnLst>
                                </p:cTn>
                              </p:par>
                            </p:childTnLst>
                          </p:cTn>
                        </p:par>
                        <p:par>
                          <p:cTn id="17" fill="hold">
                            <p:stCondLst>
                              <p:cond delay="2000"/>
                            </p:stCondLst>
                            <p:childTnLst>
                              <p:par>
                                <p:cTn id="18" presetID="10" presetClass="exit" presetSubtype="0" fill="hold" nodeType="afterEffect">
                                  <p:stCondLst>
                                    <p:cond delay="0"/>
                                  </p:stCondLst>
                                  <p:childTnLst>
                                    <p:animEffect transition="out" filter="fade">
                                      <p:cBhvr>
                                        <p:cTn id="19" dur="500"/>
                                        <p:tgtEl>
                                          <p:spTgt spid="55"/>
                                        </p:tgtEl>
                                      </p:cBhvr>
                                    </p:animEffect>
                                    <p:set>
                                      <p:cBhvr>
                                        <p:cTn id="20" dur="1" fill="hold">
                                          <p:stCondLst>
                                            <p:cond delay="499"/>
                                          </p:stCondLst>
                                        </p:cTn>
                                        <p:tgtEl>
                                          <p:spTgt spid="5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par>
                          <p:cTn id="24" fill="hold">
                            <p:stCondLst>
                              <p:cond delay="2500"/>
                            </p:stCondLst>
                            <p:childTnLst>
                              <p:par>
                                <p:cTn id="25" presetID="10" presetClass="exit" presetSubtype="0" fill="hold" nodeType="after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Internal Errors</a:t>
            </a:r>
            <a:endParaRPr lang="en-US" dirty="0"/>
          </a:p>
        </p:txBody>
      </p:sp>
      <p:sp>
        <p:nvSpPr>
          <p:cNvPr id="3" name="Content Placeholder 2"/>
          <p:cNvSpPr>
            <a:spLocks noGrp="1"/>
          </p:cNvSpPr>
          <p:nvPr>
            <p:ph idx="1"/>
          </p:nvPr>
        </p:nvSpPr>
        <p:spPr>
          <a:xfrm>
            <a:off x="519112" y="1447799"/>
            <a:ext cx="11149013" cy="1932837"/>
          </a:xfrm>
        </p:spPr>
        <p:txBody>
          <a:bodyPr/>
          <a:lstStyle/>
          <a:p>
            <a:r>
              <a:rPr lang="en-US" dirty="0" smtClean="0"/>
              <a:t>Typically target side errors.</a:t>
            </a:r>
          </a:p>
          <a:p>
            <a:pPr lvl="1"/>
            <a:r>
              <a:rPr lang="en-US" smtClean="0"/>
              <a:t>Retry Migration</a:t>
            </a:r>
            <a:endParaRPr lang="en-US" dirty="0" smtClean="0"/>
          </a:p>
          <a:p>
            <a:pPr lvl="1"/>
            <a:r>
              <a:rPr lang="en-US" dirty="0" smtClean="0"/>
              <a:t>If it still persists, </a:t>
            </a:r>
            <a:r>
              <a:rPr lang="en-US" dirty="0"/>
              <a:t>p</a:t>
            </a:r>
            <a:r>
              <a:rPr lang="en-US" dirty="0" smtClean="0"/>
              <a:t>lease contact support</a:t>
            </a:r>
          </a:p>
          <a:p>
            <a:endParaRPr lang="en-US" dirty="0"/>
          </a:p>
        </p:txBody>
      </p:sp>
      <p:pic>
        <p:nvPicPr>
          <p:cNvPr id="5" name="Picture 4" descr="red bang.png"/>
          <p:cNvPicPr>
            <a:picLocks noChangeAspect="1"/>
          </p:cNvPicPr>
          <p:nvPr/>
        </p:nvPicPr>
        <p:blipFill>
          <a:blip r:embed="rId2"/>
          <a:stretch>
            <a:fillRect/>
          </a:stretch>
        </p:blipFill>
        <p:spPr>
          <a:xfrm>
            <a:off x="4302407" y="3578660"/>
            <a:ext cx="2857500" cy="2381250"/>
          </a:xfrm>
          <a:prstGeom prst="rect">
            <a:avLst/>
          </a:prstGeom>
        </p:spPr>
      </p:pic>
    </p:spTree>
    <p:extLst>
      <p:ext uri="{BB962C8B-B14F-4D97-AF65-F5344CB8AC3E}">
        <p14:creationId xmlns:p14="http://schemas.microsoft.com/office/powerpoint/2010/main" val="277198635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0"/>
          </p:nvPr>
        </p:nvSpPr>
        <p:spPr/>
        <p:txBody>
          <a:bodyPr/>
          <a:lstStyle/>
          <a:p>
            <a:endParaRPr lang="en-US" sz="3200" dirty="0"/>
          </a:p>
        </p:txBody>
      </p:sp>
      <p:sp>
        <p:nvSpPr>
          <p:cNvPr id="2" name="Title 1"/>
          <p:cNvSpPr>
            <a:spLocks noGrp="1"/>
          </p:cNvSpPr>
          <p:nvPr>
            <p:ph type="ctrTitle"/>
          </p:nvPr>
        </p:nvSpPr>
        <p:spPr/>
        <p:txBody>
          <a:bodyPr/>
          <a:lstStyle/>
          <a:p>
            <a:r>
              <a:rPr lang="en-US" sz="5400" b="1" dirty="0"/>
              <a:t>W </a:t>
            </a:r>
            <a:r>
              <a:rPr lang="en-US" sz="5400" b="1" dirty="0" smtClean="0"/>
              <a:t>Experience</a:t>
            </a:r>
            <a:r>
              <a:rPr lang="en-US" sz="5400" dirty="0"/>
              <a:t/>
            </a:r>
            <a:br>
              <a:rPr lang="en-US" sz="5400" dirty="0"/>
            </a:br>
            <a:r>
              <a:rPr lang="en-US" sz="5400" dirty="0"/>
              <a:t>Steps </a:t>
            </a:r>
            <a:r>
              <a:rPr lang="en-US" sz="5400" dirty="0" smtClean="0"/>
              <a:t>to Take Post Migration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721084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End-User Experience – Outlook after Migration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357" y="1168128"/>
            <a:ext cx="6468110" cy="5272032"/>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394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End-User Experience – First logon</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284" y="1389742"/>
            <a:ext cx="7893202" cy="3787051"/>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837" y="2474302"/>
            <a:ext cx="7321232" cy="3901446"/>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934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Installs Connector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26" y="1078769"/>
            <a:ext cx="9734550" cy="3743325"/>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098" y="938417"/>
            <a:ext cx="7623344" cy="5170246"/>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612" y="1124976"/>
            <a:ext cx="7648897" cy="5263940"/>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4678" y="1405229"/>
            <a:ext cx="7648897" cy="5289493"/>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338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End-User Experience – Remove account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989" y="1191383"/>
            <a:ext cx="9856847" cy="5416430"/>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828302"/>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End-User Experience – Create new Profile </a:t>
            </a:r>
            <a:br>
              <a:rPr lang="en-US" smtClean="0"/>
            </a:br>
            <a:r>
              <a:rPr lang="en-US" smtClean="0"/>
              <a:t>and Resync OST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264" y="1666062"/>
            <a:ext cx="6815495" cy="4924966"/>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0249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Office 365: Creating Custom Plans (Onboarding Wizard)</a:t>
            </a:r>
            <a:endParaRPr lang="en-US" dirty="0"/>
          </a:p>
        </p:txBody>
      </p:sp>
      <p:sp>
        <p:nvSpPr>
          <p:cNvPr id="4" name="Subtitle 3"/>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148474194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Migrated but needs fixing - Outlook Rules</a:t>
            </a:r>
            <a:endParaRPr lang="en-US" dirty="0"/>
          </a:p>
        </p:txBody>
      </p:sp>
      <p:sp>
        <p:nvSpPr>
          <p:cNvPr id="5" name="Content Placeholder 2"/>
          <p:cNvSpPr>
            <a:spLocks noGrp="1"/>
          </p:cNvSpPr>
          <p:nvPr>
            <p:ph idx="1"/>
          </p:nvPr>
        </p:nvSpPr>
        <p:spPr/>
        <p:txBody>
          <a:bodyPr/>
          <a:lstStyle/>
          <a:p>
            <a:r>
              <a:rPr lang="en-US" dirty="0" smtClean="0"/>
              <a:t>End-User need to edit the rule and fix the folder references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717695" y="2139516"/>
            <a:ext cx="6486192" cy="4336143"/>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p:spPr>
      </p:pic>
    </p:spTree>
    <p:extLst>
      <p:ext uri="{BB962C8B-B14F-4D97-AF65-F5344CB8AC3E}">
        <p14:creationId xmlns:p14="http://schemas.microsoft.com/office/powerpoint/2010/main" val="194883593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Migrated but needs fixing - Outlook Rules</a:t>
            </a:r>
            <a:endParaRPr lang="en-US" dirty="0"/>
          </a:p>
        </p:txBody>
      </p:sp>
      <p:sp>
        <p:nvSpPr>
          <p:cNvPr id="6" name="Content Placeholder 2"/>
          <p:cNvSpPr>
            <a:spLocks noGrp="1"/>
          </p:cNvSpPr>
          <p:nvPr>
            <p:ph idx="1"/>
          </p:nvPr>
        </p:nvSpPr>
        <p:spPr/>
        <p:txBody>
          <a:bodyPr/>
          <a:lstStyle/>
          <a:p>
            <a:r>
              <a:rPr lang="en-US" dirty="0" smtClean="0"/>
              <a:t>End-User need to edit the rule and fix the folder references</a:t>
            </a:r>
          </a:p>
          <a:p>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717695" y="2139516"/>
            <a:ext cx="6486192" cy="4336143"/>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36" y="2198715"/>
            <a:ext cx="8097753" cy="4327345"/>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764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Migrated but needs fixing– Quick Steps</a:t>
            </a:r>
            <a:endParaRPr lang="en-US" dirty="0"/>
          </a:p>
        </p:txBody>
      </p:sp>
      <p:sp>
        <p:nvSpPr>
          <p:cNvPr id="7" name="Content Placeholder 2"/>
          <p:cNvSpPr>
            <a:spLocks noGrp="1"/>
          </p:cNvSpPr>
          <p:nvPr>
            <p:ph idx="1"/>
          </p:nvPr>
        </p:nvSpPr>
        <p:spPr/>
        <p:txBody>
          <a:bodyPr/>
          <a:lstStyle/>
          <a:p>
            <a:r>
              <a:rPr lang="en-US" dirty="0" smtClean="0"/>
              <a:t>End-User need to fix the quick step</a:t>
            </a:r>
          </a:p>
          <a:p>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4297" y="1910633"/>
            <a:ext cx="6791019" cy="4650829"/>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78" y="2715017"/>
            <a:ext cx="7153275" cy="1143000"/>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057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Migrated but needs fixing– Search Folders</a:t>
            </a:r>
            <a:endParaRPr lang="en-US" dirty="0"/>
          </a:p>
        </p:txBody>
      </p:sp>
      <p:sp>
        <p:nvSpPr>
          <p:cNvPr id="5" name="Content Placeholder 2"/>
          <p:cNvSpPr>
            <a:spLocks noGrp="1"/>
          </p:cNvSpPr>
          <p:nvPr>
            <p:ph idx="1"/>
          </p:nvPr>
        </p:nvSpPr>
        <p:spPr/>
        <p:txBody>
          <a:bodyPr/>
          <a:lstStyle/>
          <a:p>
            <a:r>
              <a:rPr lang="en-US" smtClean="0"/>
              <a:t>End-User needs to recreate the search folder</a:t>
            </a:r>
          </a:p>
          <a:p>
            <a:endParaRPr lang="en-US" smtClean="0"/>
          </a:p>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478" y="1937291"/>
            <a:ext cx="7879870" cy="4732628"/>
          </a:xfrm>
          <a:prstGeom prst="roundRect">
            <a:avLst>
              <a:gd name="adj" fmla="val 3453"/>
            </a:avLst>
          </a:prstGeom>
          <a:solidFill>
            <a:srgbClr val="FFFFFF">
              <a:shade val="85000"/>
            </a:srgbClr>
          </a:solidFill>
          <a:ln>
            <a:noFill/>
          </a:ln>
          <a:effectLst>
            <a:outerShdw blurRad="279400" dist="63500" dir="2700000">
              <a:srgbClr val="000000">
                <a:alpha val="3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597211"/>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Session Objectives and Takeaways</a:t>
            </a:r>
            <a:endParaRPr lang="en-US" dirty="0"/>
          </a:p>
        </p:txBody>
      </p:sp>
      <p:sp>
        <p:nvSpPr>
          <p:cNvPr id="6" name="Text Placeholder 5"/>
          <p:cNvSpPr>
            <a:spLocks noGrp="1"/>
          </p:cNvSpPr>
          <p:nvPr>
            <p:ph type="body" sz="quarter" idx="10"/>
          </p:nvPr>
        </p:nvSpPr>
        <p:spPr/>
        <p:txBody>
          <a:bodyPr/>
          <a:lstStyle/>
          <a:p>
            <a:r>
              <a:rPr lang="en-US" dirty="0" smtClean="0"/>
              <a:t>Session Objective(s):  </a:t>
            </a:r>
          </a:p>
          <a:p>
            <a:pPr lvl="1"/>
            <a:r>
              <a:rPr lang="en-US" dirty="0" smtClean="0"/>
              <a:t>Overview of the migration space and the available tools</a:t>
            </a:r>
          </a:p>
          <a:p>
            <a:pPr lvl="1"/>
            <a:r>
              <a:rPr lang="en-US" dirty="0" smtClean="0"/>
              <a:t>Explain and demonstrate Exchange Migration tools in Office 365</a:t>
            </a:r>
          </a:p>
          <a:p>
            <a:pPr lvl="2"/>
            <a:r>
              <a:rPr lang="en-US" dirty="0" smtClean="0"/>
              <a:t>Cut-Over EM</a:t>
            </a:r>
          </a:p>
          <a:p>
            <a:pPr lvl="2"/>
            <a:r>
              <a:rPr lang="en-US" dirty="0" smtClean="0"/>
              <a:t>Staged EM</a:t>
            </a:r>
          </a:p>
          <a:p>
            <a:r>
              <a:rPr lang="en-US" dirty="0" smtClean="0"/>
              <a:t>Key Takeaways</a:t>
            </a:r>
          </a:p>
          <a:p>
            <a:pPr lvl="2"/>
            <a:r>
              <a:rPr lang="en-US" dirty="0" smtClean="0"/>
              <a:t>Office 365 provides out of the box online migrations tool that are simple to use</a:t>
            </a:r>
            <a:endParaRPr lang="en-US" dirty="0"/>
          </a:p>
        </p:txBody>
      </p:sp>
    </p:spTree>
    <p:extLst>
      <p:ext uri="{BB962C8B-B14F-4D97-AF65-F5344CB8AC3E}">
        <p14:creationId xmlns:p14="http://schemas.microsoft.com/office/powerpoint/2010/main" val="3104895743"/>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a:t>
            </a:r>
            <a:endParaRPr lang="en-US" dirty="0"/>
          </a:p>
        </p:txBody>
      </p:sp>
      <p:sp>
        <p:nvSpPr>
          <p:cNvPr id="9" name="Rectangle 8"/>
          <p:cNvSpPr/>
          <p:nvPr/>
        </p:nvSpPr>
        <p:spPr bwMode="auto">
          <a:xfrm>
            <a:off x="507868" y="1375674"/>
            <a:ext cx="11173090" cy="2566857"/>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t>EXL311: </a:t>
            </a:r>
            <a:r>
              <a:rPr lang="en-US" sz="2400" dirty="0"/>
              <a:t>Microsoft Exchange Server and Microsoft Office 365: How to Set Up a Hybrid </a:t>
            </a:r>
            <a:r>
              <a:rPr lang="en-US" sz="2400" dirty="0" smtClean="0"/>
              <a:t>Deployment</a:t>
            </a:r>
          </a:p>
          <a:p>
            <a:pPr marL="460375" lvl="0" indent="-460375">
              <a:lnSpc>
                <a:spcPct val="90000"/>
              </a:lnSpc>
              <a:spcBef>
                <a:spcPct val="20000"/>
              </a:spcBef>
              <a:buSzPct val="90000"/>
              <a:buBlip>
                <a:blip r:embed="rId3"/>
              </a:buBlip>
            </a:pPr>
            <a:r>
              <a:rPr lang="en-US" sz="2400" dirty="0" smtClean="0"/>
              <a:t>OSP325: </a:t>
            </a:r>
            <a:r>
              <a:rPr lang="en-US" sz="2400" dirty="0"/>
              <a:t>Microsoft Office 365: Directory </a:t>
            </a:r>
            <a:r>
              <a:rPr lang="en-US" sz="2400" dirty="0" smtClean="0"/>
              <a:t>Synchronization</a:t>
            </a:r>
          </a:p>
          <a:p>
            <a:pPr marL="460375" lvl="0" indent="-460375">
              <a:lnSpc>
                <a:spcPct val="90000"/>
              </a:lnSpc>
              <a:spcBef>
                <a:spcPct val="20000"/>
              </a:spcBef>
              <a:buSzPct val="90000"/>
              <a:buBlip>
                <a:blip r:embed="rId3"/>
              </a:buBlip>
            </a:pPr>
            <a:r>
              <a:rPr lang="en-US" sz="2400" dirty="0" smtClean="0"/>
              <a:t>EXL309: Exchange Online in Office 365: Migration Case Study</a:t>
            </a:r>
          </a:p>
          <a:p>
            <a:pPr marL="460375" lvl="0" indent="-460375">
              <a:lnSpc>
                <a:spcPct val="90000"/>
              </a:lnSpc>
              <a:spcBef>
                <a:spcPct val="20000"/>
              </a:spcBef>
              <a:buSzPct val="90000"/>
              <a:buBlip>
                <a:blip r:embed="rId3"/>
              </a:buBlip>
            </a:pPr>
            <a:r>
              <a:rPr lang="en-US" sz="2400" dirty="0" smtClean="0"/>
              <a:t>EXL326: What’s New in Exchange Server 2010 SP2</a:t>
            </a:r>
          </a:p>
          <a:p>
            <a:pPr lvl="0">
              <a:lnSpc>
                <a:spcPct val="90000"/>
              </a:lnSpc>
              <a:spcBef>
                <a:spcPct val="20000"/>
              </a:spcBef>
              <a:buSzPct val="90000"/>
            </a:pPr>
            <a:r>
              <a:rPr lang="en-US" sz="2400" dirty="0" smtClean="0"/>
              <a:t> </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4408970"/>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a:t>
            </a:r>
            <a:r>
              <a:rPr lang="en-US" sz="2400" dirty="0" smtClean="0">
                <a:gradFill>
                  <a:gsLst>
                    <a:gs pos="0">
                      <a:schemeClr val="tx1"/>
                    </a:gs>
                    <a:gs pos="100000">
                      <a:schemeClr val="tx1"/>
                    </a:gs>
                  </a:gsLst>
                  <a:lin ang="5400000" scaled="0"/>
                </a:gradFill>
              </a:rPr>
              <a:t>…</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rampo@microsoft.com</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286590457"/>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7357308"/>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66474"/>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554345049"/>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9347260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0"/>
          </p:nvPr>
        </p:nvSpPr>
        <p:spPr/>
        <p:txBody>
          <a:bodyPr/>
          <a:lstStyle/>
          <a:p>
            <a:endParaRPr lang="en-US" sz="3200" dirty="0"/>
          </a:p>
        </p:txBody>
      </p:sp>
      <p:sp>
        <p:nvSpPr>
          <p:cNvPr id="2" name="Title 1"/>
          <p:cNvSpPr>
            <a:spLocks noGrp="1"/>
          </p:cNvSpPr>
          <p:nvPr>
            <p:ph type="ctrTitle"/>
          </p:nvPr>
        </p:nvSpPr>
        <p:spPr/>
        <p:txBody>
          <a:bodyPr/>
          <a:lstStyle/>
          <a:p>
            <a:r>
              <a:rPr lang="en-US" sz="5400" b="1" dirty="0"/>
              <a:t>IT Pro Experience</a:t>
            </a:r>
            <a:r>
              <a:rPr lang="en-US" sz="5400" dirty="0"/>
              <a:t/>
            </a:r>
            <a:br>
              <a:rPr lang="en-US" sz="5400" dirty="0"/>
            </a:br>
            <a:r>
              <a:rPr lang="en-US" sz="5400" dirty="0"/>
              <a:t>Cutover </a:t>
            </a:r>
            <a:r>
              <a:rPr lang="en-US" sz="5400" dirty="0" smtClean="0"/>
              <a:t>Exchange Migration (CEM)</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209279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Cutover Exchange Migration</a:t>
            </a:r>
            <a:endParaRPr lang="en-US" dirty="0"/>
          </a:p>
        </p:txBody>
      </p:sp>
      <p:cxnSp>
        <p:nvCxnSpPr>
          <p:cNvPr id="4" name="Straight Connector 3"/>
          <p:cNvCxnSpPr/>
          <p:nvPr/>
        </p:nvCxnSpPr>
        <p:spPr>
          <a:xfrm>
            <a:off x="6184550" y="964324"/>
            <a:ext cx="0" cy="5893676"/>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3062" y="3493249"/>
            <a:ext cx="6121488" cy="0"/>
          </a:xfrm>
          <a:prstGeom prst="line">
            <a:avLst/>
          </a:prstGeom>
          <a:ln>
            <a:solidFill>
              <a:schemeClr val="bg1">
                <a:lumMod val="8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6479628" y="1194508"/>
            <a:ext cx="5201329" cy="5249917"/>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b="1" dirty="0" smtClean="0"/>
              <a:t>Capability</a:t>
            </a:r>
          </a:p>
          <a:p>
            <a:r>
              <a:rPr lang="en-US" sz="2800" dirty="0" smtClean="0"/>
              <a:t>No on-premise deployment required</a:t>
            </a:r>
          </a:p>
          <a:p>
            <a:r>
              <a:rPr lang="en-US" sz="2800" dirty="0" smtClean="0"/>
              <a:t>Migration from Exchange Server 2003 and greater</a:t>
            </a:r>
          </a:p>
          <a:p>
            <a:r>
              <a:rPr lang="en-US" sz="2800" dirty="0" smtClean="0"/>
              <a:t>On-premise or hosted systems</a:t>
            </a:r>
          </a:p>
          <a:p>
            <a:r>
              <a:rPr lang="en-US" sz="2800" dirty="0" smtClean="0"/>
              <a:t>Integrated Provisioning </a:t>
            </a:r>
          </a:p>
          <a:p>
            <a:r>
              <a:rPr lang="en-US" sz="2800" dirty="0" smtClean="0"/>
              <a:t>High fidelity migrations - Mail, calendar, tasks and many more</a:t>
            </a:r>
          </a:p>
        </p:txBody>
      </p:sp>
      <p:sp>
        <p:nvSpPr>
          <p:cNvPr id="9" name="Text Placeholder 2"/>
          <p:cNvSpPr txBox="1">
            <a:spLocks/>
          </p:cNvSpPr>
          <p:nvPr/>
        </p:nvSpPr>
        <p:spPr>
          <a:xfrm>
            <a:off x="519113" y="3699930"/>
            <a:ext cx="5393172" cy="2876236"/>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800" b="1" dirty="0" smtClean="0"/>
              <a:t>Requirement</a:t>
            </a:r>
          </a:p>
          <a:p>
            <a:pPr lvl="1"/>
            <a:r>
              <a:rPr lang="en-US" dirty="0" smtClean="0"/>
              <a:t>Organization should be less than 1000 in size</a:t>
            </a:r>
          </a:p>
          <a:p>
            <a:pPr lvl="1"/>
            <a:r>
              <a:rPr lang="en-US" dirty="0" smtClean="0"/>
              <a:t>Outlook Anywhere service</a:t>
            </a:r>
          </a:p>
          <a:p>
            <a:pPr lvl="1"/>
            <a:r>
              <a:rPr lang="en-US" dirty="0" smtClean="0"/>
              <a:t>Identity management in the cloud</a:t>
            </a:r>
          </a:p>
        </p:txBody>
      </p:sp>
      <p:sp>
        <p:nvSpPr>
          <p:cNvPr id="10" name="Text Placeholder 2"/>
          <p:cNvSpPr txBox="1">
            <a:spLocks/>
          </p:cNvSpPr>
          <p:nvPr/>
        </p:nvSpPr>
        <p:spPr>
          <a:xfrm>
            <a:off x="519113" y="1194508"/>
            <a:ext cx="5393172" cy="203699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800" b="1" dirty="0" smtClean="0"/>
              <a:t>Objective</a:t>
            </a:r>
          </a:p>
          <a:p>
            <a:pPr lvl="1"/>
            <a:r>
              <a:rPr lang="en-US" dirty="0" smtClean="0"/>
              <a:t>A simple  Exchange migration solution for  small and medium businesses to move to Office 365</a:t>
            </a:r>
          </a:p>
        </p:txBody>
      </p:sp>
    </p:spTree>
    <p:extLst>
      <p:ext uri="{BB962C8B-B14F-4D97-AF65-F5344CB8AC3E}">
        <p14:creationId xmlns:p14="http://schemas.microsoft.com/office/powerpoint/2010/main" val="402141229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5|42|50.9|25.7|30"/>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Tech-SD SEM First Draft</Template>
  <TotalTime>0</TotalTime>
  <Words>2450</Words>
  <Application>Microsoft Office PowerPoint</Application>
  <PresentationFormat>Custom</PresentationFormat>
  <Paragraphs>536</Paragraphs>
  <Slides>80</Slides>
  <Notes>50</Notes>
  <HiddenSlides>0</HiddenSlides>
  <MMClips>0</MMClips>
  <ScaleCrop>false</ScaleCrop>
  <HeadingPairs>
    <vt:vector size="4" baseType="variant">
      <vt:variant>
        <vt:lpstr>Theme</vt:lpstr>
      </vt:variant>
      <vt:variant>
        <vt:i4>2</vt:i4>
      </vt:variant>
      <vt:variant>
        <vt:lpstr>Slide Titles</vt:lpstr>
      </vt:variant>
      <vt:variant>
        <vt:i4>80</vt:i4>
      </vt:variant>
    </vt:vector>
  </HeadingPairs>
  <TitlesOfParts>
    <vt:vector size="82" baseType="lpstr">
      <vt:lpstr>TENA11_BreakoutSession_Template_16x9_Final_05132011</vt:lpstr>
      <vt:lpstr>1_White with Consolas font for code slides</vt:lpstr>
      <vt:lpstr>Microsoft Exchange Online in Microsoft Office 365: Simple Migration Live!</vt:lpstr>
      <vt:lpstr>Session Objectives and Takeaways</vt:lpstr>
      <vt:lpstr>Deployment Plan Stages</vt:lpstr>
      <vt:lpstr>Deployment Plan Factors</vt:lpstr>
      <vt:lpstr>PowerPoint Presentation</vt:lpstr>
      <vt:lpstr>How to pick an Exchange migration solution?</vt:lpstr>
      <vt:lpstr>Office 365: Creating Custom Plans (Onboarding Wizard)</vt:lpstr>
      <vt:lpstr>IT Pro Experience Cutover Exchange Migration (CEM)</vt:lpstr>
      <vt:lpstr>Cutover Exchange Migration</vt:lpstr>
      <vt:lpstr>Deployment Plan Plan</vt:lpstr>
      <vt:lpstr>Plan</vt:lpstr>
      <vt:lpstr>Deployment Plan Prepare</vt:lpstr>
      <vt:lpstr>Prepare </vt:lpstr>
      <vt:lpstr>Deployment Plan Migrate</vt:lpstr>
      <vt:lpstr>Migration Flow</vt:lpstr>
      <vt:lpstr>Migration Flow New Batch</vt:lpstr>
      <vt:lpstr>Migration Flow Provision</vt:lpstr>
      <vt:lpstr>Migration Flow Initial Sync</vt:lpstr>
      <vt:lpstr>Migration Flow Get-MigrationBatch</vt:lpstr>
      <vt:lpstr>Migration Flow Get-MigrationBatch</vt:lpstr>
      <vt:lpstr>Migration Flow Admin Migration Reports</vt:lpstr>
      <vt:lpstr>Migration Flow Incremental Sync</vt:lpstr>
      <vt:lpstr>Migration Flow Switch to Cloud</vt:lpstr>
      <vt:lpstr>Migration Flow Users to Office 365</vt:lpstr>
      <vt:lpstr>Migration Flow Complete-Migration</vt:lpstr>
      <vt:lpstr>Deployment Plan Decommission</vt:lpstr>
      <vt:lpstr>Cutover Exchange Migration</vt:lpstr>
      <vt:lpstr>IT Pro Experience Staged Exchange Migration (SEM)</vt:lpstr>
      <vt:lpstr>Staged Exchange Migration</vt:lpstr>
      <vt:lpstr>Deployment Plan Migrate</vt:lpstr>
      <vt:lpstr>Migration Flow </vt:lpstr>
      <vt:lpstr>Migration Flow  New Batch</vt:lpstr>
      <vt:lpstr>Migration Flow Switch Users in Batch to Cloud</vt:lpstr>
      <vt:lpstr>Migration Flow Users in Batch Move to Office 365</vt:lpstr>
      <vt:lpstr>Migration Flow Get-MigrationBatch</vt:lpstr>
      <vt:lpstr>Migration Flow Admin Migration Reports</vt:lpstr>
      <vt:lpstr>Migration Flow Update MX Record</vt:lpstr>
      <vt:lpstr>IT Pro Experience Exchange Migration Mailbox COPY Algorithm</vt:lpstr>
      <vt:lpstr>Mailbox Copy Initial Sync </vt:lpstr>
      <vt:lpstr>Mailbox Copy Incremental Sync </vt:lpstr>
      <vt:lpstr>IT Pro Experience What Isn’t and is migrated?</vt:lpstr>
      <vt:lpstr>Not Migrated Security Groups</vt:lpstr>
      <vt:lpstr>Not Migrated Dynamic Distribution Lists (DDL)</vt:lpstr>
      <vt:lpstr>Not Migrated Dumpster 1.0</vt:lpstr>
      <vt:lpstr>Not Migrated Send-As Permissions</vt:lpstr>
      <vt:lpstr>Migrated</vt:lpstr>
      <vt:lpstr>IT Pro Experience Troubleshooting TIPS</vt:lpstr>
      <vt:lpstr>Troubleshooting</vt:lpstr>
      <vt:lpstr>Troubleshooting Performance Migration Throughput</vt:lpstr>
      <vt:lpstr>Troubleshooting Performance How to Identify</vt:lpstr>
      <vt:lpstr>Troubleshooting Performance Fix – Increase Concurrency</vt:lpstr>
      <vt:lpstr>Troubleshooting Performance Fix – Load Balance</vt:lpstr>
      <vt:lpstr>Troubleshooting Connectivity</vt:lpstr>
      <vt:lpstr>Troubleshooting Connectivity</vt:lpstr>
      <vt:lpstr>Troubleshooting Connectivity</vt:lpstr>
      <vt:lpstr>Troubleshooting Connectivity</vt:lpstr>
      <vt:lpstr>Troubleshooting Connectivity</vt:lpstr>
      <vt:lpstr>Troubleshooting Connectivity</vt:lpstr>
      <vt:lpstr>Troubleshooting Connectivity</vt:lpstr>
      <vt:lpstr>Troubleshooting Connectivity Unable to Set TargetAddress</vt:lpstr>
      <vt:lpstr>Troubleshooting: User Content Not Migrated Large Messages</vt:lpstr>
      <vt:lpstr>Troubleshooting: User Content Not Migrated Bad Messages</vt:lpstr>
      <vt:lpstr>Troubleshooting Internal Errors</vt:lpstr>
      <vt:lpstr>W Experience Steps to Take Post Migration</vt:lpstr>
      <vt:lpstr>End-User Experience – Outlook after Migration</vt:lpstr>
      <vt:lpstr>End-User Experience – First logon</vt:lpstr>
      <vt:lpstr>Installs Connector</vt:lpstr>
      <vt:lpstr>End-User Experience – Remove account</vt:lpstr>
      <vt:lpstr>End-User Experience – Create new Profile  and Resync OST</vt:lpstr>
      <vt:lpstr>Migrated but needs fixing - Outlook Rules</vt:lpstr>
      <vt:lpstr>Migrated but needs fixing - Outlook Rules</vt:lpstr>
      <vt:lpstr>Migrated but needs fixing– Quick Steps</vt:lpstr>
      <vt:lpstr>Migrated but needs fixing– Search Folders</vt:lpstr>
      <vt:lpstr>Session Objectives and Takeaways</vt:lpstr>
      <vt:lpstr>Related Content</vt:lpstr>
      <vt:lpstr>Resources</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EXL310: Microsoft Exchange Online in Microsoft Office 365: Simple Migration Live!</dc:title>
  <dc:subject>Microsoft TechEd North America 2011</dc:subject>
  <dc:creator/>
  <dc:description>Template Design: Jordan Cayabyab
Formatter: Sylvia Tedjo, Silver Fox Productions
Event Date: May 16-19, 2011
Event Location: Atlanta
Audience Type: Developers, IT Pros</dc:description>
  <cp:lastModifiedBy/>
  <cp:revision>1</cp:revision>
  <dcterms:created xsi:type="dcterms:W3CDTF">2011-05-11T22:25:53Z</dcterms:created>
  <dcterms:modified xsi:type="dcterms:W3CDTF">2011-05-19T17:03:47Z</dcterms:modified>
</cp:coreProperties>
</file>