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762" r:id="rId5"/>
  </p:sldMasterIdLst>
  <p:notesMasterIdLst>
    <p:notesMasterId r:id="rId46"/>
  </p:notesMasterIdLst>
  <p:handoutMasterIdLst>
    <p:handoutMasterId r:id="rId47"/>
  </p:handoutMasterIdLst>
  <p:sldIdLst>
    <p:sldId id="322" r:id="rId6"/>
    <p:sldId id="365" r:id="rId7"/>
    <p:sldId id="335" r:id="rId8"/>
    <p:sldId id="372" r:id="rId9"/>
    <p:sldId id="373" r:id="rId10"/>
    <p:sldId id="338" r:id="rId11"/>
    <p:sldId id="339" r:id="rId12"/>
    <p:sldId id="340" r:id="rId13"/>
    <p:sldId id="341" r:id="rId14"/>
    <p:sldId id="371" r:id="rId15"/>
    <p:sldId id="343" r:id="rId16"/>
    <p:sldId id="344" r:id="rId17"/>
    <p:sldId id="345" r:id="rId18"/>
    <p:sldId id="346" r:id="rId19"/>
    <p:sldId id="347" r:id="rId20"/>
    <p:sldId id="349" r:id="rId21"/>
    <p:sldId id="350" r:id="rId22"/>
    <p:sldId id="351" r:id="rId23"/>
    <p:sldId id="352" r:id="rId24"/>
    <p:sldId id="353" r:id="rId25"/>
    <p:sldId id="354" r:id="rId26"/>
    <p:sldId id="355" r:id="rId27"/>
    <p:sldId id="356" r:id="rId28"/>
    <p:sldId id="357" r:id="rId29"/>
    <p:sldId id="358" r:id="rId30"/>
    <p:sldId id="370" r:id="rId31"/>
    <p:sldId id="361" r:id="rId32"/>
    <p:sldId id="362" r:id="rId33"/>
    <p:sldId id="363" r:id="rId34"/>
    <p:sldId id="368" r:id="rId35"/>
    <p:sldId id="369" r:id="rId36"/>
    <p:sldId id="367" r:id="rId37"/>
    <p:sldId id="375" r:id="rId38"/>
    <p:sldId id="364" r:id="rId39"/>
    <p:sldId id="374" r:id="rId40"/>
    <p:sldId id="376" r:id="rId41"/>
    <p:sldId id="377" r:id="rId42"/>
    <p:sldId id="378" r:id="rId43"/>
    <p:sldId id="271" r:id="rId44"/>
    <p:sldId id="319" r:id="rId4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35" autoAdjust="0"/>
    <p:restoredTop sz="96215" autoAdjust="0"/>
  </p:normalViewPr>
  <p:slideViewPr>
    <p:cSldViewPr snapToGrid="0">
      <p:cViewPr varScale="1">
        <p:scale>
          <a:sx n="106" d="100"/>
          <a:sy n="106" d="100"/>
        </p:scale>
        <p:origin x="-810"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9.emf"/><Relationship Id="rId2" Type="http://schemas.openxmlformats.org/officeDocument/2006/relationships/image" Target="../media/image53.emf"/><Relationship Id="rId1" Type="http://schemas.openxmlformats.org/officeDocument/2006/relationships/image" Target="../media/image51.emf"/><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9.emf"/><Relationship Id="rId2" Type="http://schemas.openxmlformats.org/officeDocument/2006/relationships/image" Target="../media/image53.emf"/><Relationship Id="rId1" Type="http://schemas.openxmlformats.org/officeDocument/2006/relationships/image" Target="../media/image51.emf"/><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84.emf"/><Relationship Id="rId1" Type="http://schemas.openxmlformats.org/officeDocument/2006/relationships/image" Target="../media/image56.emf"/><Relationship Id="rId5" Type="http://schemas.openxmlformats.org/officeDocument/2006/relationships/image" Target="../media/image58.emf"/><Relationship Id="rId4"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4" Type="http://schemas.openxmlformats.org/officeDocument/2006/relationships/image" Target="../media/image59.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3.emf"/><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5" Type="http://schemas.openxmlformats.org/officeDocument/2006/relationships/image" Target="../media/image51.emf"/><Relationship Id="rId4"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9.emf"/><Relationship Id="rId2" Type="http://schemas.openxmlformats.org/officeDocument/2006/relationships/image" Target="../media/image53.emf"/><Relationship Id="rId1" Type="http://schemas.openxmlformats.org/officeDocument/2006/relationships/image" Target="../media/image51.emf"/><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9.emf"/><Relationship Id="rId2" Type="http://schemas.openxmlformats.org/officeDocument/2006/relationships/image" Target="../media/image53.emf"/><Relationship Id="rId1" Type="http://schemas.openxmlformats.org/officeDocument/2006/relationships/image" Target="../media/image51.emf"/><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9.emf"/><Relationship Id="rId2" Type="http://schemas.openxmlformats.org/officeDocument/2006/relationships/image" Target="../media/image53.emf"/><Relationship Id="rId1" Type="http://schemas.openxmlformats.org/officeDocument/2006/relationships/image" Target="../media/image51.emf"/><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5/18/2011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5/18/2011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3:53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200C2-BEEA-4A1B-A8EF-46C08BA47386}" type="slidenum">
              <a:rPr lang="en-US" smtClean="0"/>
              <a:pPr/>
              <a:t>21</a:t>
            </a:fld>
            <a:endParaRPr lang="en-US" dirty="0"/>
          </a:p>
        </p:txBody>
      </p:sp>
    </p:spTree>
    <p:extLst>
      <p:ext uri="{BB962C8B-B14F-4D97-AF65-F5344CB8AC3E}">
        <p14:creationId xmlns:p14="http://schemas.microsoft.com/office/powerpoint/2010/main" val="868601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1608366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4231837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423183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CAA75-C41F-42C2-8D89-9F6686277F0E}"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CAA75-C41F-42C2-8D89-9F6686277F0E}"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CAA75-C41F-42C2-8D89-9F6686277F0E}"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3:53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smtClean="0"/>
              <a:t>© 2010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3:53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3:53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44345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3:53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3:53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138912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Char char="-"/>
            </a:pPr>
            <a:endParaRPr lang="en-US" dirty="0" smtClean="0"/>
          </a:p>
        </p:txBody>
      </p:sp>
      <p:sp>
        <p:nvSpPr>
          <p:cNvPr id="4" name="Date Placeholder 3"/>
          <p:cNvSpPr>
            <a:spLocks noGrp="1"/>
          </p:cNvSpPr>
          <p:nvPr>
            <p:ph type="dt" idx="10"/>
          </p:nvPr>
        </p:nvSpPr>
        <p:spPr/>
        <p:txBody>
          <a:bodyPr/>
          <a:lstStyle/>
          <a:p>
            <a:pPr>
              <a:defRPr/>
            </a:pPr>
            <a:fld id="{D48B6710-06A2-48B2-8BF0-1C97750C7D20}" type="datetime8">
              <a:rPr lang="en-US" smtClean="0"/>
              <a:pPr>
                <a:defRPr/>
              </a:pPr>
              <a:t>5/18/2011 3:53 PM</a:t>
            </a:fld>
            <a:endParaRPr lang="en-US" dirty="0"/>
          </a:p>
        </p:txBody>
      </p:sp>
      <p:sp>
        <p:nvSpPr>
          <p:cNvPr id="6" name="Slide Number Placeholder 5"/>
          <p:cNvSpPr>
            <a:spLocks noGrp="1"/>
          </p:cNvSpPr>
          <p:nvPr>
            <p:ph type="sldNum" sz="quarter" idx="12"/>
          </p:nvPr>
        </p:nvSpPr>
        <p:spPr/>
        <p:txBody>
          <a:bodyPr/>
          <a:lstStyle/>
          <a:p>
            <a:pPr>
              <a:defRPr/>
            </a:pPr>
            <a:fld id="{B27255C6-E62B-47CE-950A-F41C9DAE67FA}" type="slidenum">
              <a:rPr lang="en-US" smtClean="0"/>
              <a:pPr>
                <a:defRPr/>
              </a:pPr>
              <a:t>11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408861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331098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7E618C-2E29-4865-93BF-248A5EAD8DE9}" type="slidenum">
              <a:rPr lang="en-US" smtClean="0"/>
              <a:pPr/>
              <a:t>16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1263550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742661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314901175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40441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77052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91976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6205170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6415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589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14624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179045454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07034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6494425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751597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351564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2268062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1515210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067552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0060311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9429986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03731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24165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710877"/>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1464738"/>
      </p:ext>
    </p:extLst>
  </p:cSld>
  <p:clrMap bg1="dk1" tx1="lt1" bg2="dk2" tx2="lt2" accent1="accent1" accent2="accent2" accent3="accent3" accent4="accent4" accent5="accent5" accent6="accent6" hlink="hlink" folHlink="folHlink"/>
  <p:sldLayoutIdLst>
    <p:sldLayoutId id="2147483763"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50.png"/><Relationship Id="rId3" Type="http://schemas.openxmlformats.org/officeDocument/2006/relationships/notesSlide" Target="../notesSlides/notesSlide4.xml"/><Relationship Id="rId7" Type="http://schemas.openxmlformats.org/officeDocument/2006/relationships/oleObject" Target="../embeddings/oleObject11.bin"/><Relationship Id="rId12" Type="http://schemas.openxmlformats.org/officeDocument/2006/relationships/image" Target="../media/image49.emf"/><Relationship Id="rId17" Type="http://schemas.openxmlformats.org/officeDocument/2006/relationships/image" Target="../media/image46.png"/><Relationship Id="rId2" Type="http://schemas.openxmlformats.org/officeDocument/2006/relationships/slideLayout" Target="../slideLayouts/slideLayout10.xml"/><Relationship Id="rId16" Type="http://schemas.openxmlformats.org/officeDocument/2006/relationships/image" Target="../media/image45.jpeg"/><Relationship Id="rId1" Type="http://schemas.openxmlformats.org/officeDocument/2006/relationships/vmlDrawing" Target="../drawings/vmlDrawing3.vml"/><Relationship Id="rId6" Type="http://schemas.openxmlformats.org/officeDocument/2006/relationships/image" Target="../media/image52.emf"/><Relationship Id="rId11" Type="http://schemas.openxmlformats.org/officeDocument/2006/relationships/oleObject" Target="../embeddings/oleObject12.bin"/><Relationship Id="rId5" Type="http://schemas.openxmlformats.org/officeDocument/2006/relationships/oleObject" Target="../embeddings/oleObject10.bin"/><Relationship Id="rId15" Type="http://schemas.openxmlformats.org/officeDocument/2006/relationships/image" Target="../media/image44.png"/><Relationship Id="rId10" Type="http://schemas.openxmlformats.org/officeDocument/2006/relationships/image" Target="../media/image54.emf"/><Relationship Id="rId4" Type="http://schemas.openxmlformats.org/officeDocument/2006/relationships/image" Target="../media/image53.emf"/><Relationship Id="rId9" Type="http://schemas.openxmlformats.org/officeDocument/2006/relationships/image" Target="../media/image51.emf"/><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59.emf"/><Relationship Id="rId18" Type="http://schemas.openxmlformats.org/officeDocument/2006/relationships/image" Target="../media/image46.png"/><Relationship Id="rId3" Type="http://schemas.openxmlformats.org/officeDocument/2006/relationships/image" Target="../media/image60.png"/><Relationship Id="rId7" Type="http://schemas.openxmlformats.org/officeDocument/2006/relationships/oleObject" Target="../embeddings/oleObject14.bin"/><Relationship Id="rId12" Type="http://schemas.openxmlformats.org/officeDocument/2006/relationships/oleObject" Target="../embeddings/oleObject17.bin"/><Relationship Id="rId17" Type="http://schemas.openxmlformats.org/officeDocument/2006/relationships/image" Target="../media/image45.jpeg"/><Relationship Id="rId2" Type="http://schemas.openxmlformats.org/officeDocument/2006/relationships/slideLayout" Target="../slideLayouts/slideLayout13.xml"/><Relationship Id="rId16" Type="http://schemas.openxmlformats.org/officeDocument/2006/relationships/image" Target="../media/image44.png"/><Relationship Id="rId1" Type="http://schemas.openxmlformats.org/officeDocument/2006/relationships/vmlDrawing" Target="../drawings/vmlDrawing4.vml"/><Relationship Id="rId6" Type="http://schemas.openxmlformats.org/officeDocument/2006/relationships/image" Target="../media/image56.emf"/><Relationship Id="rId11" Type="http://schemas.openxmlformats.org/officeDocument/2006/relationships/image" Target="../media/image58.emf"/><Relationship Id="rId5" Type="http://schemas.openxmlformats.org/officeDocument/2006/relationships/oleObject" Target="../embeddings/oleObject13.bin"/><Relationship Id="rId15" Type="http://schemas.openxmlformats.org/officeDocument/2006/relationships/image" Target="../media/image51.emf"/><Relationship Id="rId10" Type="http://schemas.openxmlformats.org/officeDocument/2006/relationships/oleObject" Target="../embeddings/oleObject16.bin"/><Relationship Id="rId4" Type="http://schemas.openxmlformats.org/officeDocument/2006/relationships/image" Target="../media/image49.emf"/><Relationship Id="rId9" Type="http://schemas.openxmlformats.org/officeDocument/2006/relationships/image" Target="../media/image57.emf"/><Relationship Id="rId14"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jpeg"/><Relationship Id="rId18" Type="http://schemas.openxmlformats.org/officeDocument/2006/relationships/image" Target="../media/image77.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47.png"/><Relationship Id="rId17" Type="http://schemas.openxmlformats.org/officeDocument/2006/relationships/image" Target="../media/image76.wmf"/><Relationship Id="rId2" Type="http://schemas.openxmlformats.org/officeDocument/2006/relationships/notesSlide" Target="../notesSlides/notesSlide6.xml"/><Relationship Id="rId16" Type="http://schemas.openxmlformats.org/officeDocument/2006/relationships/image" Target="../media/image45.jpeg"/><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5" Type="http://schemas.openxmlformats.org/officeDocument/2006/relationships/image" Target="../media/image44.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4.jpe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47.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oleObject" Target="../embeddings/oleObject19.bin"/><Relationship Id="rId7" Type="http://schemas.openxmlformats.org/officeDocument/2006/relationships/image" Target="../media/image82.png"/><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image" Target="../media/image81.png"/><Relationship Id="rId11" Type="http://schemas.openxmlformats.org/officeDocument/2006/relationships/image" Target="../media/image57.emf"/><Relationship Id="rId5" Type="http://schemas.openxmlformats.org/officeDocument/2006/relationships/image" Target="../media/image80.png"/><Relationship Id="rId10" Type="http://schemas.openxmlformats.org/officeDocument/2006/relationships/oleObject" Target="../embeddings/oleObject20.bin"/><Relationship Id="rId4" Type="http://schemas.openxmlformats.org/officeDocument/2006/relationships/image" Target="../media/image51.emf"/><Relationship Id="rId9"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1.png"/><Relationship Id="rId21" Type="http://schemas.openxmlformats.org/officeDocument/2006/relationships/image" Target="../media/image38.tiff"/><Relationship Id="rId7" Type="http://schemas.openxmlformats.org/officeDocument/2006/relationships/image" Target="../media/image24.gif"/><Relationship Id="rId12" Type="http://schemas.openxmlformats.org/officeDocument/2006/relationships/image" Target="../media/image29.jpeg"/><Relationship Id="rId17" Type="http://schemas.openxmlformats.org/officeDocument/2006/relationships/image" Target="../media/image34.tif"/><Relationship Id="rId2" Type="http://schemas.openxmlformats.org/officeDocument/2006/relationships/image" Target="../media/image20.jpeg"/><Relationship Id="rId16" Type="http://schemas.openxmlformats.org/officeDocument/2006/relationships/image" Target="../media/image33.tif"/><Relationship Id="rId20" Type="http://schemas.openxmlformats.org/officeDocument/2006/relationships/image" Target="../media/image37.tif"/><Relationship Id="rId1" Type="http://schemas.openxmlformats.org/officeDocument/2006/relationships/slideLayout" Target="../slideLayouts/slideLayout13.xml"/><Relationship Id="rId6" Type="http://schemas.openxmlformats.org/officeDocument/2006/relationships/image" Target="../media/image23.jpeg"/><Relationship Id="rId11" Type="http://schemas.openxmlformats.org/officeDocument/2006/relationships/image" Target="../media/image28.png"/><Relationship Id="rId24" Type="http://schemas.openxmlformats.org/officeDocument/2006/relationships/image" Target="../media/image41.jp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40.tiff"/><Relationship Id="rId10" Type="http://schemas.openxmlformats.org/officeDocument/2006/relationships/image" Target="../media/image27.jpeg"/><Relationship Id="rId19" Type="http://schemas.openxmlformats.org/officeDocument/2006/relationships/image" Target="../media/image36.jpg"/><Relationship Id="rId4" Type="http://schemas.openxmlformats.org/officeDocument/2006/relationships/hyperlink" Target="http://www.sprint.com/" TargetMode="External"/><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ti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oleObject" Target="../embeddings/oleObject25.bin"/><Relationship Id="rId18" Type="http://schemas.openxmlformats.org/officeDocument/2006/relationships/oleObject" Target="../embeddings/oleObject28.bin"/><Relationship Id="rId26" Type="http://schemas.openxmlformats.org/officeDocument/2006/relationships/oleObject" Target="../embeddings/oleObject35.bin"/><Relationship Id="rId3" Type="http://schemas.openxmlformats.org/officeDocument/2006/relationships/notesSlide" Target="../notesSlides/notesSlide9.xml"/><Relationship Id="rId21" Type="http://schemas.openxmlformats.org/officeDocument/2006/relationships/oleObject" Target="../embeddings/oleObject30.bin"/><Relationship Id="rId34" Type="http://schemas.openxmlformats.org/officeDocument/2006/relationships/oleObject" Target="../embeddings/oleObject43.bin"/><Relationship Id="rId7" Type="http://schemas.openxmlformats.org/officeDocument/2006/relationships/image" Target="../media/image53.emf"/><Relationship Id="rId12" Type="http://schemas.openxmlformats.org/officeDocument/2006/relationships/image" Target="../media/image56.emf"/><Relationship Id="rId17" Type="http://schemas.openxmlformats.org/officeDocument/2006/relationships/image" Target="../media/image58.emf"/><Relationship Id="rId25" Type="http://schemas.openxmlformats.org/officeDocument/2006/relationships/oleObject" Target="../embeddings/oleObject34.bin"/><Relationship Id="rId33" Type="http://schemas.openxmlformats.org/officeDocument/2006/relationships/oleObject" Target="../embeddings/oleObject42.bin"/><Relationship Id="rId38" Type="http://schemas.openxmlformats.org/officeDocument/2006/relationships/oleObject" Target="../embeddings/oleObject47.bin"/><Relationship Id="rId2" Type="http://schemas.openxmlformats.org/officeDocument/2006/relationships/slideLayout" Target="../slideLayouts/slideLayout10.xml"/><Relationship Id="rId16" Type="http://schemas.openxmlformats.org/officeDocument/2006/relationships/oleObject" Target="../embeddings/oleObject27.bin"/><Relationship Id="rId20" Type="http://schemas.openxmlformats.org/officeDocument/2006/relationships/oleObject" Target="../embeddings/oleObject29.bin"/><Relationship Id="rId29" Type="http://schemas.openxmlformats.org/officeDocument/2006/relationships/oleObject" Target="../embeddings/oleObject38.bin"/><Relationship Id="rId1" Type="http://schemas.openxmlformats.org/officeDocument/2006/relationships/vmlDrawing" Target="../drawings/vmlDrawing6.vml"/><Relationship Id="rId6" Type="http://schemas.openxmlformats.org/officeDocument/2006/relationships/oleObject" Target="../embeddings/oleObject22.bin"/><Relationship Id="rId11" Type="http://schemas.openxmlformats.org/officeDocument/2006/relationships/oleObject" Target="../embeddings/oleObject24.bin"/><Relationship Id="rId24" Type="http://schemas.openxmlformats.org/officeDocument/2006/relationships/oleObject" Target="../embeddings/oleObject33.bin"/><Relationship Id="rId32" Type="http://schemas.openxmlformats.org/officeDocument/2006/relationships/oleObject" Target="../embeddings/oleObject41.bin"/><Relationship Id="rId37" Type="http://schemas.openxmlformats.org/officeDocument/2006/relationships/oleObject" Target="../embeddings/oleObject46.bin"/><Relationship Id="rId5" Type="http://schemas.openxmlformats.org/officeDocument/2006/relationships/image" Target="../media/image51.emf"/><Relationship Id="rId15" Type="http://schemas.openxmlformats.org/officeDocument/2006/relationships/image" Target="../media/image57.emf"/><Relationship Id="rId23" Type="http://schemas.openxmlformats.org/officeDocument/2006/relationships/oleObject" Target="../embeddings/oleObject32.bin"/><Relationship Id="rId28" Type="http://schemas.openxmlformats.org/officeDocument/2006/relationships/oleObject" Target="../embeddings/oleObject37.bin"/><Relationship Id="rId36" Type="http://schemas.openxmlformats.org/officeDocument/2006/relationships/oleObject" Target="../embeddings/oleObject45.bin"/><Relationship Id="rId10" Type="http://schemas.openxmlformats.org/officeDocument/2006/relationships/image" Target="../media/image49.emf"/><Relationship Id="rId19" Type="http://schemas.openxmlformats.org/officeDocument/2006/relationships/image" Target="../media/image59.emf"/><Relationship Id="rId31" Type="http://schemas.openxmlformats.org/officeDocument/2006/relationships/oleObject" Target="../embeddings/oleObject40.bin"/><Relationship Id="rId4" Type="http://schemas.openxmlformats.org/officeDocument/2006/relationships/oleObject" Target="../embeddings/oleObject21.bin"/><Relationship Id="rId9" Type="http://schemas.openxmlformats.org/officeDocument/2006/relationships/image" Target="../media/image54.emf"/><Relationship Id="rId14" Type="http://schemas.openxmlformats.org/officeDocument/2006/relationships/oleObject" Target="../embeddings/oleObject26.bin"/><Relationship Id="rId22" Type="http://schemas.openxmlformats.org/officeDocument/2006/relationships/oleObject" Target="../embeddings/oleObject31.bin"/><Relationship Id="rId27" Type="http://schemas.openxmlformats.org/officeDocument/2006/relationships/oleObject" Target="../embeddings/oleObject36.bin"/><Relationship Id="rId30" Type="http://schemas.openxmlformats.org/officeDocument/2006/relationships/oleObject" Target="../embeddings/oleObject39.bin"/><Relationship Id="rId35" Type="http://schemas.openxmlformats.org/officeDocument/2006/relationships/oleObject" Target="../embeddings/oleObject44.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10.xml"/><Relationship Id="rId7" Type="http://schemas.openxmlformats.org/officeDocument/2006/relationships/image" Target="../media/image49.emf"/><Relationship Id="rId12" Type="http://schemas.openxmlformats.org/officeDocument/2006/relationships/image" Target="../media/image83.png"/><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51.emf"/><Relationship Id="rId10" Type="http://schemas.openxmlformats.org/officeDocument/2006/relationships/image" Target="../media/image81.png"/><Relationship Id="rId4" Type="http://schemas.openxmlformats.org/officeDocument/2006/relationships/oleObject" Target="../embeddings/oleObject48.bin"/><Relationship Id="rId9" Type="http://schemas.openxmlformats.org/officeDocument/2006/relationships/image" Target="../media/image57.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oleObject" Target="../embeddings/oleObject54.bin"/><Relationship Id="rId18" Type="http://schemas.openxmlformats.org/officeDocument/2006/relationships/oleObject" Target="../embeddings/oleObject57.bin"/><Relationship Id="rId26" Type="http://schemas.openxmlformats.org/officeDocument/2006/relationships/oleObject" Target="../embeddings/oleObject64.bin"/><Relationship Id="rId3" Type="http://schemas.openxmlformats.org/officeDocument/2006/relationships/notesSlide" Target="../notesSlides/notesSlide11.xml"/><Relationship Id="rId21" Type="http://schemas.openxmlformats.org/officeDocument/2006/relationships/oleObject" Target="../embeddings/oleObject59.bin"/><Relationship Id="rId7" Type="http://schemas.openxmlformats.org/officeDocument/2006/relationships/image" Target="../media/image53.emf"/><Relationship Id="rId12" Type="http://schemas.openxmlformats.org/officeDocument/2006/relationships/image" Target="../media/image56.emf"/><Relationship Id="rId17" Type="http://schemas.openxmlformats.org/officeDocument/2006/relationships/image" Target="../media/image58.emf"/><Relationship Id="rId25" Type="http://schemas.openxmlformats.org/officeDocument/2006/relationships/oleObject" Target="../embeddings/oleObject63.bin"/><Relationship Id="rId2" Type="http://schemas.openxmlformats.org/officeDocument/2006/relationships/slideLayout" Target="../slideLayouts/slideLayout10.xml"/><Relationship Id="rId16" Type="http://schemas.openxmlformats.org/officeDocument/2006/relationships/oleObject" Target="../embeddings/oleObject56.bin"/><Relationship Id="rId20" Type="http://schemas.openxmlformats.org/officeDocument/2006/relationships/oleObject" Target="../embeddings/oleObject58.bin"/><Relationship Id="rId1" Type="http://schemas.openxmlformats.org/officeDocument/2006/relationships/vmlDrawing" Target="../drawings/vmlDrawing8.vml"/><Relationship Id="rId6" Type="http://schemas.openxmlformats.org/officeDocument/2006/relationships/oleObject" Target="../embeddings/oleObject51.bin"/><Relationship Id="rId11" Type="http://schemas.openxmlformats.org/officeDocument/2006/relationships/oleObject" Target="../embeddings/oleObject53.bin"/><Relationship Id="rId24" Type="http://schemas.openxmlformats.org/officeDocument/2006/relationships/oleObject" Target="../embeddings/oleObject62.bin"/><Relationship Id="rId5" Type="http://schemas.openxmlformats.org/officeDocument/2006/relationships/image" Target="../media/image51.emf"/><Relationship Id="rId15" Type="http://schemas.openxmlformats.org/officeDocument/2006/relationships/image" Target="../media/image57.emf"/><Relationship Id="rId23" Type="http://schemas.openxmlformats.org/officeDocument/2006/relationships/oleObject" Target="../embeddings/oleObject61.bin"/><Relationship Id="rId10" Type="http://schemas.openxmlformats.org/officeDocument/2006/relationships/image" Target="../media/image49.emf"/><Relationship Id="rId19" Type="http://schemas.openxmlformats.org/officeDocument/2006/relationships/image" Target="../media/image59.emf"/><Relationship Id="rId4" Type="http://schemas.openxmlformats.org/officeDocument/2006/relationships/oleObject" Target="../embeddings/oleObject50.bin"/><Relationship Id="rId9" Type="http://schemas.openxmlformats.org/officeDocument/2006/relationships/image" Target="../media/image54.emf"/><Relationship Id="rId14" Type="http://schemas.openxmlformats.org/officeDocument/2006/relationships/oleObject" Target="../embeddings/oleObject55.bin"/><Relationship Id="rId22" Type="http://schemas.openxmlformats.org/officeDocument/2006/relationships/oleObject" Target="../embeddings/oleObject60.bin"/><Relationship Id="rId27" Type="http://schemas.openxmlformats.org/officeDocument/2006/relationships/oleObject" Target="../embeddings/oleObject65.bin"/></Relationships>
</file>

<file path=ppt/slides/_rels/slide23.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oleObject" Target="../embeddings/oleObject71.bin"/><Relationship Id="rId18" Type="http://schemas.openxmlformats.org/officeDocument/2006/relationships/image" Target="../media/image59.emf"/><Relationship Id="rId26" Type="http://schemas.openxmlformats.org/officeDocument/2006/relationships/oleObject" Target="../embeddings/oleObject80.bin"/><Relationship Id="rId3" Type="http://schemas.openxmlformats.org/officeDocument/2006/relationships/oleObject" Target="../embeddings/oleObject66.bin"/><Relationship Id="rId21" Type="http://schemas.openxmlformats.org/officeDocument/2006/relationships/oleObject" Target="../embeddings/oleObject75.bin"/><Relationship Id="rId7" Type="http://schemas.openxmlformats.org/officeDocument/2006/relationships/oleObject" Target="../embeddings/oleObject68.bin"/><Relationship Id="rId12" Type="http://schemas.openxmlformats.org/officeDocument/2006/relationships/oleObject" Target="../embeddings/oleObject70.bin"/><Relationship Id="rId17" Type="http://schemas.openxmlformats.org/officeDocument/2006/relationships/oleObject" Target="../embeddings/oleObject73.bin"/><Relationship Id="rId25" Type="http://schemas.openxmlformats.org/officeDocument/2006/relationships/oleObject" Target="../embeddings/oleObject79.bin"/><Relationship Id="rId2" Type="http://schemas.openxmlformats.org/officeDocument/2006/relationships/slideLayout" Target="../slideLayouts/slideLayout10.xml"/><Relationship Id="rId16" Type="http://schemas.openxmlformats.org/officeDocument/2006/relationships/image" Target="../media/image58.emf"/><Relationship Id="rId20" Type="http://schemas.openxmlformats.org/officeDocument/2006/relationships/oleObject" Target="../embeddings/oleObject74.bin"/><Relationship Id="rId1" Type="http://schemas.openxmlformats.org/officeDocument/2006/relationships/vmlDrawing" Target="../drawings/vmlDrawing9.vml"/><Relationship Id="rId6" Type="http://schemas.openxmlformats.org/officeDocument/2006/relationships/image" Target="../media/image53.emf"/><Relationship Id="rId11" Type="http://schemas.openxmlformats.org/officeDocument/2006/relationships/image" Target="../media/image56.emf"/><Relationship Id="rId24" Type="http://schemas.openxmlformats.org/officeDocument/2006/relationships/oleObject" Target="../embeddings/oleObject78.bin"/><Relationship Id="rId5" Type="http://schemas.openxmlformats.org/officeDocument/2006/relationships/oleObject" Target="../embeddings/oleObject67.bin"/><Relationship Id="rId15" Type="http://schemas.openxmlformats.org/officeDocument/2006/relationships/oleObject" Target="../embeddings/oleObject72.bin"/><Relationship Id="rId23" Type="http://schemas.openxmlformats.org/officeDocument/2006/relationships/oleObject" Target="../embeddings/oleObject77.bin"/><Relationship Id="rId28" Type="http://schemas.openxmlformats.org/officeDocument/2006/relationships/oleObject" Target="../embeddings/oleObject82.bin"/><Relationship Id="rId10" Type="http://schemas.openxmlformats.org/officeDocument/2006/relationships/oleObject" Target="../embeddings/oleObject69.bin"/><Relationship Id="rId19" Type="http://schemas.openxmlformats.org/officeDocument/2006/relationships/image" Target="../media/image46.png"/><Relationship Id="rId4" Type="http://schemas.openxmlformats.org/officeDocument/2006/relationships/image" Target="../media/image51.emf"/><Relationship Id="rId9" Type="http://schemas.openxmlformats.org/officeDocument/2006/relationships/image" Target="../media/image49.emf"/><Relationship Id="rId14" Type="http://schemas.openxmlformats.org/officeDocument/2006/relationships/image" Target="../media/image57.emf"/><Relationship Id="rId22" Type="http://schemas.openxmlformats.org/officeDocument/2006/relationships/oleObject" Target="../embeddings/oleObject76.bin"/><Relationship Id="rId27" Type="http://schemas.openxmlformats.org/officeDocument/2006/relationships/oleObject" Target="../embeddings/oleObject81.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5.bin"/><Relationship Id="rId13" Type="http://schemas.openxmlformats.org/officeDocument/2006/relationships/oleObject" Target="../embeddings/oleObject87.bin"/><Relationship Id="rId18" Type="http://schemas.openxmlformats.org/officeDocument/2006/relationships/oleObject" Target="../embeddings/oleObject90.bin"/><Relationship Id="rId26" Type="http://schemas.openxmlformats.org/officeDocument/2006/relationships/oleObject" Target="../embeddings/oleObject96.bin"/><Relationship Id="rId3" Type="http://schemas.openxmlformats.org/officeDocument/2006/relationships/notesSlide" Target="../notesSlides/notesSlide12.xml"/><Relationship Id="rId21" Type="http://schemas.openxmlformats.org/officeDocument/2006/relationships/oleObject" Target="../embeddings/oleObject91.bin"/><Relationship Id="rId7" Type="http://schemas.openxmlformats.org/officeDocument/2006/relationships/image" Target="../media/image53.emf"/><Relationship Id="rId12" Type="http://schemas.openxmlformats.org/officeDocument/2006/relationships/image" Target="../media/image56.emf"/><Relationship Id="rId17" Type="http://schemas.openxmlformats.org/officeDocument/2006/relationships/image" Target="../media/image58.emf"/><Relationship Id="rId25" Type="http://schemas.openxmlformats.org/officeDocument/2006/relationships/oleObject" Target="../embeddings/oleObject95.bin"/><Relationship Id="rId2" Type="http://schemas.openxmlformats.org/officeDocument/2006/relationships/slideLayout" Target="../slideLayouts/slideLayout10.xml"/><Relationship Id="rId16" Type="http://schemas.openxmlformats.org/officeDocument/2006/relationships/oleObject" Target="../embeddings/oleObject89.bin"/><Relationship Id="rId20" Type="http://schemas.openxmlformats.org/officeDocument/2006/relationships/image" Target="../media/image46.png"/><Relationship Id="rId1" Type="http://schemas.openxmlformats.org/officeDocument/2006/relationships/vmlDrawing" Target="../drawings/vmlDrawing10.vml"/><Relationship Id="rId6" Type="http://schemas.openxmlformats.org/officeDocument/2006/relationships/oleObject" Target="../embeddings/oleObject84.bin"/><Relationship Id="rId11" Type="http://schemas.openxmlformats.org/officeDocument/2006/relationships/oleObject" Target="../embeddings/oleObject86.bin"/><Relationship Id="rId24" Type="http://schemas.openxmlformats.org/officeDocument/2006/relationships/oleObject" Target="../embeddings/oleObject94.bin"/><Relationship Id="rId5" Type="http://schemas.openxmlformats.org/officeDocument/2006/relationships/image" Target="../media/image51.emf"/><Relationship Id="rId15" Type="http://schemas.openxmlformats.org/officeDocument/2006/relationships/image" Target="../media/image57.emf"/><Relationship Id="rId23" Type="http://schemas.openxmlformats.org/officeDocument/2006/relationships/oleObject" Target="../embeddings/oleObject93.bin"/><Relationship Id="rId28" Type="http://schemas.openxmlformats.org/officeDocument/2006/relationships/oleObject" Target="../embeddings/oleObject98.bin"/><Relationship Id="rId10" Type="http://schemas.openxmlformats.org/officeDocument/2006/relationships/image" Target="../media/image49.emf"/><Relationship Id="rId19" Type="http://schemas.openxmlformats.org/officeDocument/2006/relationships/image" Target="../media/image59.emf"/><Relationship Id="rId4" Type="http://schemas.openxmlformats.org/officeDocument/2006/relationships/oleObject" Target="../embeddings/oleObject83.bin"/><Relationship Id="rId9" Type="http://schemas.openxmlformats.org/officeDocument/2006/relationships/image" Target="../media/image54.emf"/><Relationship Id="rId14" Type="http://schemas.openxmlformats.org/officeDocument/2006/relationships/oleObject" Target="../embeddings/oleObject88.bin"/><Relationship Id="rId22" Type="http://schemas.openxmlformats.org/officeDocument/2006/relationships/oleObject" Target="../embeddings/oleObject92.bin"/><Relationship Id="rId27" Type="http://schemas.openxmlformats.org/officeDocument/2006/relationships/oleObject" Target="../embeddings/oleObject97.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oleObject" Target="../embeddings/oleObject103.bin"/><Relationship Id="rId18" Type="http://schemas.openxmlformats.org/officeDocument/2006/relationships/oleObject" Target="../embeddings/oleObject106.bin"/><Relationship Id="rId26" Type="http://schemas.openxmlformats.org/officeDocument/2006/relationships/oleObject" Target="../embeddings/oleObject112.bin"/><Relationship Id="rId3" Type="http://schemas.openxmlformats.org/officeDocument/2006/relationships/notesSlide" Target="../notesSlides/notesSlide13.xml"/><Relationship Id="rId21" Type="http://schemas.openxmlformats.org/officeDocument/2006/relationships/oleObject" Target="../embeddings/oleObject107.bin"/><Relationship Id="rId7" Type="http://schemas.openxmlformats.org/officeDocument/2006/relationships/image" Target="../media/image53.emf"/><Relationship Id="rId12" Type="http://schemas.openxmlformats.org/officeDocument/2006/relationships/image" Target="../media/image56.emf"/><Relationship Id="rId17" Type="http://schemas.openxmlformats.org/officeDocument/2006/relationships/image" Target="../media/image58.emf"/><Relationship Id="rId25" Type="http://schemas.openxmlformats.org/officeDocument/2006/relationships/oleObject" Target="../embeddings/oleObject111.bin"/><Relationship Id="rId2" Type="http://schemas.openxmlformats.org/officeDocument/2006/relationships/slideLayout" Target="../slideLayouts/slideLayout10.xml"/><Relationship Id="rId16" Type="http://schemas.openxmlformats.org/officeDocument/2006/relationships/oleObject" Target="../embeddings/oleObject105.bin"/><Relationship Id="rId20" Type="http://schemas.openxmlformats.org/officeDocument/2006/relationships/image" Target="../media/image46.png"/><Relationship Id="rId29" Type="http://schemas.openxmlformats.org/officeDocument/2006/relationships/oleObject" Target="../embeddings/oleObject115.bin"/><Relationship Id="rId1" Type="http://schemas.openxmlformats.org/officeDocument/2006/relationships/vmlDrawing" Target="../drawings/vmlDrawing11.vml"/><Relationship Id="rId6" Type="http://schemas.openxmlformats.org/officeDocument/2006/relationships/oleObject" Target="../embeddings/oleObject100.bin"/><Relationship Id="rId11" Type="http://schemas.openxmlformats.org/officeDocument/2006/relationships/oleObject" Target="../embeddings/oleObject102.bin"/><Relationship Id="rId24" Type="http://schemas.openxmlformats.org/officeDocument/2006/relationships/oleObject" Target="../embeddings/oleObject110.bin"/><Relationship Id="rId5" Type="http://schemas.openxmlformats.org/officeDocument/2006/relationships/image" Target="../media/image51.emf"/><Relationship Id="rId15" Type="http://schemas.openxmlformats.org/officeDocument/2006/relationships/image" Target="../media/image57.emf"/><Relationship Id="rId23" Type="http://schemas.openxmlformats.org/officeDocument/2006/relationships/oleObject" Target="../embeddings/oleObject109.bin"/><Relationship Id="rId28" Type="http://schemas.openxmlformats.org/officeDocument/2006/relationships/oleObject" Target="../embeddings/oleObject114.bin"/><Relationship Id="rId10" Type="http://schemas.openxmlformats.org/officeDocument/2006/relationships/image" Target="../media/image49.emf"/><Relationship Id="rId19" Type="http://schemas.openxmlformats.org/officeDocument/2006/relationships/image" Target="../media/image59.emf"/><Relationship Id="rId4" Type="http://schemas.openxmlformats.org/officeDocument/2006/relationships/oleObject" Target="../embeddings/oleObject99.bin"/><Relationship Id="rId9" Type="http://schemas.openxmlformats.org/officeDocument/2006/relationships/image" Target="../media/image54.emf"/><Relationship Id="rId14" Type="http://schemas.openxmlformats.org/officeDocument/2006/relationships/oleObject" Target="../embeddings/oleObject104.bin"/><Relationship Id="rId22" Type="http://schemas.openxmlformats.org/officeDocument/2006/relationships/oleObject" Target="../embeddings/oleObject108.bin"/><Relationship Id="rId27" Type="http://schemas.openxmlformats.org/officeDocument/2006/relationships/oleObject" Target="../embeddings/oleObject113.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8.bin"/><Relationship Id="rId13" Type="http://schemas.openxmlformats.org/officeDocument/2006/relationships/image" Target="../media/image42.png"/><Relationship Id="rId18" Type="http://schemas.openxmlformats.org/officeDocument/2006/relationships/oleObject" Target="../embeddings/oleObject122.bin"/><Relationship Id="rId3" Type="http://schemas.openxmlformats.org/officeDocument/2006/relationships/notesSlide" Target="../notesSlides/notesSlide14.xml"/><Relationship Id="rId21" Type="http://schemas.openxmlformats.org/officeDocument/2006/relationships/image" Target="../media/image58.emf"/><Relationship Id="rId7" Type="http://schemas.openxmlformats.org/officeDocument/2006/relationships/oleObject" Target="../embeddings/oleObject117.bin"/><Relationship Id="rId12" Type="http://schemas.openxmlformats.org/officeDocument/2006/relationships/image" Target="../media/image85.png"/><Relationship Id="rId17" Type="http://schemas.openxmlformats.org/officeDocument/2006/relationships/oleObject" Target="../embeddings/oleObject121.bin"/><Relationship Id="rId2" Type="http://schemas.openxmlformats.org/officeDocument/2006/relationships/slideLayout" Target="../slideLayouts/slideLayout10.xml"/><Relationship Id="rId16" Type="http://schemas.openxmlformats.org/officeDocument/2006/relationships/oleObject" Target="../embeddings/oleObject120.bin"/><Relationship Id="rId20" Type="http://schemas.openxmlformats.org/officeDocument/2006/relationships/oleObject" Target="../embeddings/oleObject123.bin"/><Relationship Id="rId1" Type="http://schemas.openxmlformats.org/officeDocument/2006/relationships/vmlDrawing" Target="../drawings/vmlDrawing12.vml"/><Relationship Id="rId6" Type="http://schemas.openxmlformats.org/officeDocument/2006/relationships/image" Target="../media/image56.emf"/><Relationship Id="rId11" Type="http://schemas.openxmlformats.org/officeDocument/2006/relationships/image" Target="../media/image59.emf"/><Relationship Id="rId5" Type="http://schemas.openxmlformats.org/officeDocument/2006/relationships/oleObject" Target="../embeddings/oleObject116.bin"/><Relationship Id="rId15" Type="http://schemas.openxmlformats.org/officeDocument/2006/relationships/image" Target="../media/image45.jpeg"/><Relationship Id="rId10" Type="http://schemas.openxmlformats.org/officeDocument/2006/relationships/oleObject" Target="../embeddings/oleObject119.bin"/><Relationship Id="rId19" Type="http://schemas.openxmlformats.org/officeDocument/2006/relationships/image" Target="../media/image57.emf"/><Relationship Id="rId4" Type="http://schemas.openxmlformats.org/officeDocument/2006/relationships/image" Target="../media/image49.emf"/><Relationship Id="rId9" Type="http://schemas.openxmlformats.org/officeDocument/2006/relationships/image" Target="../media/image84.emf"/><Relationship Id="rId14" Type="http://schemas.openxmlformats.org/officeDocument/2006/relationships/image" Target="../media/image44.png"/><Relationship Id="rId22" Type="http://schemas.openxmlformats.org/officeDocument/2006/relationships/oleObject" Target="../embeddings/oleObject124.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59.emf"/><Relationship Id="rId18" Type="http://schemas.openxmlformats.org/officeDocument/2006/relationships/oleObject" Target="../embeddings/oleObject134.bin"/><Relationship Id="rId3" Type="http://schemas.openxmlformats.org/officeDocument/2006/relationships/notesSlide" Target="../notesSlides/notesSlide15.xml"/><Relationship Id="rId21" Type="http://schemas.openxmlformats.org/officeDocument/2006/relationships/image" Target="../media/image46.png"/><Relationship Id="rId7" Type="http://schemas.openxmlformats.org/officeDocument/2006/relationships/oleObject" Target="../embeddings/oleObject126.bin"/><Relationship Id="rId12" Type="http://schemas.openxmlformats.org/officeDocument/2006/relationships/oleObject" Target="../embeddings/oleObject129.bin"/><Relationship Id="rId17" Type="http://schemas.openxmlformats.org/officeDocument/2006/relationships/oleObject" Target="../embeddings/oleObject133.bin"/><Relationship Id="rId2" Type="http://schemas.openxmlformats.org/officeDocument/2006/relationships/slideLayout" Target="../slideLayouts/slideLayout10.xml"/><Relationship Id="rId16" Type="http://schemas.openxmlformats.org/officeDocument/2006/relationships/oleObject" Target="../embeddings/oleObject132.bin"/><Relationship Id="rId20" Type="http://schemas.openxmlformats.org/officeDocument/2006/relationships/image" Target="../media/image45.jpeg"/><Relationship Id="rId1" Type="http://schemas.openxmlformats.org/officeDocument/2006/relationships/vmlDrawing" Target="../drawings/vmlDrawing13.vml"/><Relationship Id="rId6" Type="http://schemas.openxmlformats.org/officeDocument/2006/relationships/image" Target="../media/image56.emf"/><Relationship Id="rId11" Type="http://schemas.openxmlformats.org/officeDocument/2006/relationships/image" Target="../media/image58.emf"/><Relationship Id="rId5" Type="http://schemas.openxmlformats.org/officeDocument/2006/relationships/oleObject" Target="../embeddings/oleObject125.bin"/><Relationship Id="rId15" Type="http://schemas.openxmlformats.org/officeDocument/2006/relationships/oleObject" Target="../embeddings/oleObject131.bin"/><Relationship Id="rId10" Type="http://schemas.openxmlformats.org/officeDocument/2006/relationships/oleObject" Target="../embeddings/oleObject128.bin"/><Relationship Id="rId19" Type="http://schemas.openxmlformats.org/officeDocument/2006/relationships/image" Target="../media/image44.png"/><Relationship Id="rId4" Type="http://schemas.openxmlformats.org/officeDocument/2006/relationships/image" Target="../media/image49.emf"/><Relationship Id="rId9" Type="http://schemas.openxmlformats.org/officeDocument/2006/relationships/image" Target="../media/image57.emf"/><Relationship Id="rId14" Type="http://schemas.openxmlformats.org/officeDocument/2006/relationships/oleObject" Target="../embeddings/oleObject130.bin"/></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35.bin"/><Relationship Id="rId13" Type="http://schemas.openxmlformats.org/officeDocument/2006/relationships/oleObject" Target="../embeddings/oleObject138.bin"/><Relationship Id="rId3" Type="http://schemas.openxmlformats.org/officeDocument/2006/relationships/notesSlide" Target="../notesSlides/notesSlide16.xml"/><Relationship Id="rId7" Type="http://schemas.openxmlformats.org/officeDocument/2006/relationships/image" Target="../media/image87.png"/><Relationship Id="rId12" Type="http://schemas.openxmlformats.org/officeDocument/2006/relationships/image" Target="../media/image59.emf"/><Relationship Id="rId17" Type="http://schemas.openxmlformats.org/officeDocument/2006/relationships/image" Target="../media/image46.png"/><Relationship Id="rId2" Type="http://schemas.openxmlformats.org/officeDocument/2006/relationships/slideLayout" Target="../slideLayouts/slideLayout13.xml"/><Relationship Id="rId16" Type="http://schemas.openxmlformats.org/officeDocument/2006/relationships/image" Target="../media/image55.png"/><Relationship Id="rId1" Type="http://schemas.openxmlformats.org/officeDocument/2006/relationships/vmlDrawing" Target="../drawings/vmlDrawing14.vml"/><Relationship Id="rId6" Type="http://schemas.openxmlformats.org/officeDocument/2006/relationships/image" Target="../media/image86.png"/><Relationship Id="rId11" Type="http://schemas.openxmlformats.org/officeDocument/2006/relationships/oleObject" Target="../embeddings/oleObject137.bin"/><Relationship Id="rId5" Type="http://schemas.openxmlformats.org/officeDocument/2006/relationships/image" Target="../media/image45.jpeg"/><Relationship Id="rId15" Type="http://schemas.openxmlformats.org/officeDocument/2006/relationships/oleObject" Target="../embeddings/oleObject140.bin"/><Relationship Id="rId10" Type="http://schemas.openxmlformats.org/officeDocument/2006/relationships/oleObject" Target="../embeddings/oleObject136.bin"/><Relationship Id="rId4" Type="http://schemas.openxmlformats.org/officeDocument/2006/relationships/image" Target="../media/image44.png"/><Relationship Id="rId9" Type="http://schemas.openxmlformats.org/officeDocument/2006/relationships/image" Target="../media/image56.emf"/><Relationship Id="rId14" Type="http://schemas.openxmlformats.org/officeDocument/2006/relationships/oleObject" Target="../embeddings/oleObject139.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90.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95.png"/><Relationship Id="rId5" Type="http://schemas.openxmlformats.org/officeDocument/2006/relationships/hyperlink" Target="http://www.microsoft.com/learning" TargetMode="External"/><Relationship Id="rId10" Type="http://schemas.openxmlformats.org/officeDocument/2006/relationships/image" Target="../media/image94.emf"/><Relationship Id="rId4" Type="http://schemas.openxmlformats.org/officeDocument/2006/relationships/image" Target="../media/image91.png"/><Relationship Id="rId9" Type="http://schemas.openxmlformats.org/officeDocument/2006/relationships/image" Target="../media/image93.png"/><Relationship Id="rId1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xml"/><Relationship Id="rId7" Type="http://schemas.openxmlformats.org/officeDocument/2006/relationships/oleObject" Target="../embeddings/oleObject3.bin"/><Relationship Id="rId12" Type="http://schemas.openxmlformats.org/officeDocument/2006/relationships/image" Target="../media/image48.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7.png"/><Relationship Id="rId5" Type="http://schemas.openxmlformats.org/officeDocument/2006/relationships/image" Target="../media/image43.emf"/><Relationship Id="rId10" Type="http://schemas.openxmlformats.org/officeDocument/2006/relationships/image" Target="../media/image46.png"/><Relationship Id="rId4" Type="http://schemas.openxmlformats.org/officeDocument/2006/relationships/oleObject" Target="../embeddings/oleObject1.bin"/><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7.bin"/><Relationship Id="rId3" Type="http://schemas.openxmlformats.org/officeDocument/2006/relationships/notesSlide" Target="../notesSlides/notesSlide3.xml"/><Relationship Id="rId7" Type="http://schemas.openxmlformats.org/officeDocument/2006/relationships/oleObject" Target="../embeddings/oleObject5.bin"/><Relationship Id="rId12" Type="http://schemas.openxmlformats.org/officeDocument/2006/relationships/image" Target="../media/image48.png"/><Relationship Id="rId2" Type="http://schemas.openxmlformats.org/officeDocument/2006/relationships/slideLayout" Target="../slideLayouts/slideLayout13.xml"/><Relationship Id="rId16"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image" Target="../media/image43.emf"/><Relationship Id="rId11" Type="http://schemas.openxmlformats.org/officeDocument/2006/relationships/image" Target="../media/image47.png"/><Relationship Id="rId5" Type="http://schemas.openxmlformats.org/officeDocument/2006/relationships/oleObject" Target="../embeddings/oleObject4.bin"/><Relationship Id="rId15" Type="http://schemas.openxmlformats.org/officeDocument/2006/relationships/image" Target="../media/image51.emf"/><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emf"/><Relationship Id="rId1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Microsoft </a:t>
            </a:r>
            <a:r>
              <a:rPr lang="en-US" dirty="0" err="1"/>
              <a:t>Lync</a:t>
            </a:r>
            <a:r>
              <a:rPr lang="en-US" dirty="0"/>
              <a:t> 2010: High </a:t>
            </a:r>
            <a:r>
              <a:rPr lang="en-US" dirty="0" smtClean="0"/>
              <a:t/>
            </a:r>
            <a:br>
              <a:rPr lang="en-US" dirty="0" smtClean="0"/>
            </a:br>
            <a:r>
              <a:rPr lang="en-US" dirty="0" smtClean="0"/>
              <a:t>Availability </a:t>
            </a:r>
            <a:r>
              <a:rPr lang="en-US" dirty="0"/>
              <a:t>and Resiliency</a:t>
            </a:r>
          </a:p>
        </p:txBody>
      </p:sp>
      <p:sp>
        <p:nvSpPr>
          <p:cNvPr id="3" name="Subtitle 2"/>
          <p:cNvSpPr>
            <a:spLocks noGrp="1"/>
          </p:cNvSpPr>
          <p:nvPr>
            <p:ph type="subTitle" idx="1"/>
          </p:nvPr>
        </p:nvSpPr>
        <p:spPr/>
        <p:txBody>
          <a:bodyPr/>
          <a:lstStyle/>
          <a:p>
            <a:r>
              <a:rPr lang="en-US" smtClean="0"/>
              <a:t>Mahendra Sekaran</a:t>
            </a:r>
          </a:p>
          <a:p>
            <a:r>
              <a:rPr lang="en-US" smtClean="0"/>
              <a:t>Principal Group Program Manager</a:t>
            </a:r>
          </a:p>
          <a:p>
            <a:r>
              <a:rPr lang="en-US" smtClean="0"/>
              <a:t>Microsoft</a:t>
            </a:r>
            <a:endParaRPr lang="en-US" dirty="0"/>
          </a:p>
        </p:txBody>
      </p:sp>
      <p:sp>
        <p:nvSpPr>
          <p:cNvPr id="7" name="Text Placeholder 6"/>
          <p:cNvSpPr>
            <a:spLocks noGrp="1"/>
          </p:cNvSpPr>
          <p:nvPr>
            <p:ph type="body" sz="quarter" idx="10"/>
          </p:nvPr>
        </p:nvSpPr>
        <p:spPr/>
        <p:txBody>
          <a:bodyPr/>
          <a:lstStyle/>
          <a:p>
            <a:r>
              <a:rPr lang="en-US" dirty="0" smtClean="0"/>
              <a:t>EXL320</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Text Placeholder 2"/>
          <p:cNvSpPr>
            <a:spLocks noGrp="1"/>
          </p:cNvSpPr>
          <p:nvPr>
            <p:ph type="body" sz="quarter" idx="4294967295"/>
          </p:nvPr>
        </p:nvSpPr>
        <p:spPr>
          <a:xfrm>
            <a:off x="495300" y="1447800"/>
            <a:ext cx="11172825" cy="4764088"/>
          </a:xfrm>
        </p:spPr>
        <p:txBody>
          <a:bodyPr/>
          <a:lstStyle/>
          <a:p>
            <a:pPr marL="396875" indent="-396875"/>
            <a:r>
              <a:rPr lang="en-US" sz="3600" dirty="0">
                <a:solidFill>
                  <a:schemeClr val="tx1">
                    <a:lumMod val="50000"/>
                  </a:schemeClr>
                </a:solidFill>
              </a:rPr>
              <a:t>High </a:t>
            </a:r>
            <a:r>
              <a:rPr lang="en-US" sz="3600" dirty="0" smtClean="0">
                <a:solidFill>
                  <a:schemeClr val="tx1">
                    <a:lumMod val="50000"/>
                  </a:schemeClr>
                </a:solidFill>
              </a:rPr>
              <a:t>Availability &amp; Resiliency Architecture</a:t>
            </a:r>
          </a:p>
          <a:p>
            <a:pPr marL="396875" indent="-396875">
              <a:buNone/>
            </a:pPr>
            <a:endParaRPr lang="en-US" sz="3600" dirty="0">
              <a:solidFill>
                <a:schemeClr val="tx1">
                  <a:lumMod val="50000"/>
                </a:schemeClr>
              </a:solidFill>
            </a:endParaRPr>
          </a:p>
          <a:p>
            <a:pPr marL="396875" indent="-396875"/>
            <a:r>
              <a:rPr lang="en-US" sz="3600" b="1" dirty="0"/>
              <a:t>Branch Office Resiliency</a:t>
            </a:r>
          </a:p>
          <a:p>
            <a:pPr marL="396875" indent="-396875">
              <a:buNone/>
            </a:pPr>
            <a:endParaRPr lang="en-US" sz="3600" dirty="0"/>
          </a:p>
          <a:p>
            <a:pPr marL="396875" indent="-396875"/>
            <a:r>
              <a:rPr lang="en-US" sz="3600" dirty="0">
                <a:solidFill>
                  <a:schemeClr val="tx1">
                    <a:lumMod val="50000"/>
                  </a:schemeClr>
                </a:solidFill>
              </a:rPr>
              <a:t>Data Center Voice Resiliency</a:t>
            </a:r>
          </a:p>
          <a:p>
            <a:pPr marL="396875" indent="-396875"/>
            <a:endParaRPr lang="en-US" sz="3600" b="1" dirty="0"/>
          </a:p>
          <a:p>
            <a:pPr marL="396875" indent="-396875"/>
            <a:r>
              <a:rPr lang="en-US" sz="3600" dirty="0">
                <a:solidFill>
                  <a:schemeClr val="tx1">
                    <a:lumMod val="50000"/>
                  </a:schemeClr>
                </a:solidFill>
              </a:rPr>
              <a:t>Metropolitan Data Center Resiliency</a:t>
            </a:r>
          </a:p>
          <a:p>
            <a:pPr marL="396875" indent="-396875"/>
            <a:endParaRPr lang="en-US" sz="3600" dirty="0">
              <a:solidFill>
                <a:schemeClr val="tx1">
                  <a:lumMod val="50000"/>
                </a:schemeClr>
              </a:solidFill>
            </a:endParaRPr>
          </a:p>
        </p:txBody>
      </p:sp>
    </p:spTree>
    <p:extLst>
      <p:ext uri="{BB962C8B-B14F-4D97-AF65-F5344CB8AC3E}">
        <p14:creationId xmlns:p14="http://schemas.microsoft.com/office/powerpoint/2010/main" val="71988715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258415" y="486052"/>
            <a:ext cx="645443" cy="6139069"/>
          </a:xfrm>
          <a:prstGeom prst="rect">
            <a:avLst/>
          </a:prstGeom>
          <a:ln/>
        </p:spPr>
        <p:style>
          <a:lnRef idx="1">
            <a:schemeClr val="accent5"/>
          </a:lnRef>
          <a:fillRef idx="2">
            <a:schemeClr val="accent5"/>
          </a:fillRef>
          <a:effectRef idx="1">
            <a:schemeClr val="accent5"/>
          </a:effectRef>
          <a:fontRef idx="minor">
            <a:schemeClr val="dk1"/>
          </a:fontRef>
        </p:style>
        <p:txBody>
          <a:bodyPr wrap="none" lIns="121899" tIns="60949" rIns="121899" bIns="60949" rtlCol="0">
            <a:noAutofit/>
          </a:bodyPr>
          <a:lstStyle/>
          <a:p>
            <a:pPr algn="ctr"/>
            <a:r>
              <a:rPr lang="en-US" sz="1900" b="1" dirty="0"/>
              <a:t>Users</a:t>
            </a:r>
          </a:p>
        </p:txBody>
      </p:sp>
      <p:sp>
        <p:nvSpPr>
          <p:cNvPr id="52" name="AutoShape 2"/>
          <p:cNvSpPr>
            <a:spLocks noChangeArrowheads="1"/>
          </p:cNvSpPr>
          <p:nvPr/>
        </p:nvSpPr>
        <p:spPr bwMode="auto">
          <a:xfrm>
            <a:off x="6602284" y="4648206"/>
            <a:ext cx="4446038" cy="1819547"/>
          </a:xfrm>
          <a:prstGeom prst="roundRect">
            <a:avLst>
              <a:gd name="adj" fmla="val 12106"/>
            </a:avLst>
          </a:prstGeom>
          <a:solidFill>
            <a:schemeClr val="tx1"/>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t"/>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1218987"/>
            <a:r>
              <a:rPr lang="en-US" b="1" u="sng" dirty="0">
                <a:solidFill>
                  <a:schemeClr val="bg1">
                    <a:lumMod val="95000"/>
                    <a:lumOff val="5000"/>
                  </a:schemeClr>
                </a:solidFill>
              </a:rPr>
              <a:t>Large Branch (&gt;1000 users)</a:t>
            </a:r>
          </a:p>
        </p:txBody>
      </p:sp>
      <p:sp>
        <p:nvSpPr>
          <p:cNvPr id="62" name="AutoShape 2"/>
          <p:cNvSpPr>
            <a:spLocks noChangeArrowheads="1"/>
          </p:cNvSpPr>
          <p:nvPr/>
        </p:nvSpPr>
        <p:spPr bwMode="auto">
          <a:xfrm>
            <a:off x="6645895" y="2529485"/>
            <a:ext cx="4440526" cy="1594841"/>
          </a:xfrm>
          <a:prstGeom prst="roundRect">
            <a:avLst>
              <a:gd name="adj" fmla="val 12106"/>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t"/>
          <a:lstStyle>
            <a:defPPr>
              <a:defRPr lang="en-US"/>
            </a:defPPr>
            <a:lvl1pPr marL="0" algn="l" defTabSz="914363" rtl="0" eaLnBrk="1" latinLnBrk="0" hangingPunct="1">
              <a:defRPr sz="1800" kern="1200">
                <a:solidFill>
                  <a:schemeClr val="dk1"/>
                </a:solidFill>
                <a:latin typeface="+mn-lt"/>
                <a:ea typeface="+mn-ea"/>
                <a:cs typeface="+mn-cs"/>
              </a:defRPr>
            </a:lvl1pPr>
            <a:lvl2pPr marL="457182" algn="l" defTabSz="914363" rtl="0" eaLnBrk="1" latinLnBrk="0" hangingPunct="1">
              <a:defRPr sz="1800" kern="1200">
                <a:solidFill>
                  <a:schemeClr val="dk1"/>
                </a:solidFill>
                <a:latin typeface="+mn-lt"/>
                <a:ea typeface="+mn-ea"/>
                <a:cs typeface="+mn-cs"/>
              </a:defRPr>
            </a:lvl2pPr>
            <a:lvl3pPr marL="914363" algn="l" defTabSz="914363" rtl="0" eaLnBrk="1" latinLnBrk="0" hangingPunct="1">
              <a:defRPr sz="1800" kern="1200">
                <a:solidFill>
                  <a:schemeClr val="dk1"/>
                </a:solidFill>
                <a:latin typeface="+mn-lt"/>
                <a:ea typeface="+mn-ea"/>
                <a:cs typeface="+mn-cs"/>
              </a:defRPr>
            </a:lvl3pPr>
            <a:lvl4pPr marL="1371545" algn="l" defTabSz="914363" rtl="0" eaLnBrk="1" latinLnBrk="0" hangingPunct="1">
              <a:defRPr sz="1800" kern="1200">
                <a:solidFill>
                  <a:schemeClr val="dk1"/>
                </a:solidFill>
                <a:latin typeface="+mn-lt"/>
                <a:ea typeface="+mn-ea"/>
                <a:cs typeface="+mn-cs"/>
              </a:defRPr>
            </a:lvl4pPr>
            <a:lvl5pPr marL="1828727" algn="l" defTabSz="914363" rtl="0" eaLnBrk="1" latinLnBrk="0" hangingPunct="1">
              <a:defRPr sz="1800" kern="1200">
                <a:solidFill>
                  <a:schemeClr val="dk1"/>
                </a:solidFill>
                <a:latin typeface="+mn-lt"/>
                <a:ea typeface="+mn-ea"/>
                <a:cs typeface="+mn-cs"/>
              </a:defRPr>
            </a:lvl5pPr>
            <a:lvl6pPr marL="2285909" algn="l" defTabSz="914363" rtl="0" eaLnBrk="1" latinLnBrk="0" hangingPunct="1">
              <a:defRPr sz="1800" kern="1200">
                <a:solidFill>
                  <a:schemeClr val="dk1"/>
                </a:solidFill>
                <a:latin typeface="+mn-lt"/>
                <a:ea typeface="+mn-ea"/>
                <a:cs typeface="+mn-cs"/>
              </a:defRPr>
            </a:lvl6pPr>
            <a:lvl7pPr marL="2743090" algn="l" defTabSz="914363" rtl="0" eaLnBrk="1" latinLnBrk="0" hangingPunct="1">
              <a:defRPr sz="1800" kern="1200">
                <a:solidFill>
                  <a:schemeClr val="dk1"/>
                </a:solidFill>
                <a:latin typeface="+mn-lt"/>
                <a:ea typeface="+mn-ea"/>
                <a:cs typeface="+mn-cs"/>
              </a:defRPr>
            </a:lvl7pPr>
            <a:lvl8pPr marL="3200272" algn="l" defTabSz="914363" rtl="0" eaLnBrk="1" latinLnBrk="0" hangingPunct="1">
              <a:defRPr sz="1800" kern="1200">
                <a:solidFill>
                  <a:schemeClr val="dk1"/>
                </a:solidFill>
                <a:latin typeface="+mn-lt"/>
                <a:ea typeface="+mn-ea"/>
                <a:cs typeface="+mn-cs"/>
              </a:defRPr>
            </a:lvl8pPr>
            <a:lvl9pPr marL="3657454" algn="l" defTabSz="914363" rtl="0" eaLnBrk="1" latinLnBrk="0" hangingPunct="1">
              <a:defRPr sz="1800" kern="1200">
                <a:solidFill>
                  <a:schemeClr val="dk1"/>
                </a:solidFill>
                <a:latin typeface="+mn-lt"/>
                <a:ea typeface="+mn-ea"/>
                <a:cs typeface="+mn-cs"/>
              </a:defRPr>
            </a:lvl9pPr>
          </a:lstStyle>
          <a:p>
            <a:pPr algn="ctr" defTabSz="1218987"/>
            <a:r>
              <a:rPr lang="en-US" b="1" u="sng" dirty="0">
                <a:solidFill>
                  <a:schemeClr val="bg1"/>
                </a:solidFill>
              </a:rPr>
              <a:t>Medium </a:t>
            </a:r>
            <a:r>
              <a:rPr lang="en-US" b="1" u="sng" dirty="0" smtClean="0">
                <a:solidFill>
                  <a:schemeClr val="bg1"/>
                </a:solidFill>
              </a:rPr>
              <a:t>Branch -  </a:t>
            </a:r>
            <a:r>
              <a:rPr lang="en-US" b="1" u="sng" dirty="0">
                <a:solidFill>
                  <a:schemeClr val="bg1"/>
                </a:solidFill>
              </a:rPr>
              <a:t>(25-1000 users)</a:t>
            </a:r>
          </a:p>
        </p:txBody>
      </p:sp>
      <p:sp>
        <p:nvSpPr>
          <p:cNvPr id="2" name="Title 1"/>
          <p:cNvSpPr>
            <a:spLocks noGrp="1"/>
          </p:cNvSpPr>
          <p:nvPr>
            <p:ph type="title"/>
          </p:nvPr>
        </p:nvSpPr>
        <p:spPr/>
        <p:txBody>
          <a:bodyPr>
            <a:normAutofit/>
          </a:bodyPr>
          <a:lstStyle/>
          <a:p>
            <a:r>
              <a:rPr lang="en-US" dirty="0"/>
              <a:t>Branch Resiliency Options</a:t>
            </a:r>
          </a:p>
        </p:txBody>
      </p:sp>
      <p:sp>
        <p:nvSpPr>
          <p:cNvPr id="15" name="TextBox 14"/>
          <p:cNvSpPr txBox="1"/>
          <p:nvPr/>
        </p:nvSpPr>
        <p:spPr>
          <a:xfrm>
            <a:off x="11258415" y="2150405"/>
            <a:ext cx="645443" cy="369310"/>
          </a:xfrm>
          <a:prstGeom prst="rect">
            <a:avLst/>
          </a:prstGeom>
          <a:noFill/>
        </p:spPr>
        <p:txBody>
          <a:bodyPr wrap="square" lIns="121899" tIns="60949" rIns="121899" bIns="60949" rtlCol="0">
            <a:spAutoFit/>
          </a:bodyPr>
          <a:lstStyle/>
          <a:p>
            <a:pPr algn="ctr"/>
            <a:r>
              <a:rPr lang="en-US" sz="1600" b="1" dirty="0">
                <a:solidFill>
                  <a:schemeClr val="bg1"/>
                </a:solidFill>
              </a:rPr>
              <a:t>25</a:t>
            </a:r>
          </a:p>
        </p:txBody>
      </p:sp>
      <p:sp>
        <p:nvSpPr>
          <p:cNvPr id="18" name="TextBox 17"/>
          <p:cNvSpPr txBox="1"/>
          <p:nvPr/>
        </p:nvSpPr>
        <p:spPr>
          <a:xfrm>
            <a:off x="11241633" y="3115285"/>
            <a:ext cx="662225" cy="369310"/>
          </a:xfrm>
          <a:prstGeom prst="rect">
            <a:avLst/>
          </a:prstGeom>
          <a:noFill/>
        </p:spPr>
        <p:txBody>
          <a:bodyPr wrap="square" lIns="121899" tIns="60949" rIns="121899" bIns="60949" rtlCol="0">
            <a:spAutoFit/>
          </a:bodyPr>
          <a:lstStyle/>
          <a:p>
            <a:pPr algn="ctr"/>
            <a:r>
              <a:rPr lang="en-US" sz="1600" b="1" dirty="0">
                <a:solidFill>
                  <a:schemeClr val="bg1"/>
                </a:solidFill>
              </a:rPr>
              <a:t>500</a:t>
            </a:r>
          </a:p>
        </p:txBody>
      </p:sp>
      <p:sp>
        <p:nvSpPr>
          <p:cNvPr id="24" name="TextBox 23"/>
          <p:cNvSpPr txBox="1"/>
          <p:nvPr/>
        </p:nvSpPr>
        <p:spPr>
          <a:xfrm>
            <a:off x="7212710" y="970574"/>
            <a:ext cx="246244" cy="328295"/>
          </a:xfrm>
          <a:prstGeom prst="rect">
            <a:avLst/>
          </a:prstGeom>
          <a:noFill/>
        </p:spPr>
        <p:txBody>
          <a:bodyPr wrap="none" lIns="121899" tIns="60949" rIns="121899" bIns="60949" rtlCol="0">
            <a:spAutoFit/>
          </a:bodyPr>
          <a:lstStyle/>
          <a:p>
            <a:endParaRPr lang="en-US" sz="1300" b="1" dirty="0">
              <a:solidFill>
                <a:schemeClr val="bg1"/>
              </a:solidFill>
            </a:endParaRPr>
          </a:p>
        </p:txBody>
      </p:sp>
      <p:sp>
        <p:nvSpPr>
          <p:cNvPr id="25" name="TextBox 24"/>
          <p:cNvSpPr txBox="1"/>
          <p:nvPr/>
        </p:nvSpPr>
        <p:spPr>
          <a:xfrm>
            <a:off x="4958986" y="983570"/>
            <a:ext cx="246244" cy="328295"/>
          </a:xfrm>
          <a:prstGeom prst="rect">
            <a:avLst/>
          </a:prstGeom>
          <a:noFill/>
        </p:spPr>
        <p:txBody>
          <a:bodyPr wrap="none" lIns="121899" tIns="60949" rIns="121899" bIns="60949" rtlCol="0">
            <a:spAutoFit/>
          </a:bodyPr>
          <a:lstStyle/>
          <a:p>
            <a:endParaRPr lang="en-US" sz="1300" b="1" dirty="0"/>
          </a:p>
        </p:txBody>
      </p:sp>
      <p:cxnSp>
        <p:nvCxnSpPr>
          <p:cNvPr id="32" name="Straight Connector 31"/>
          <p:cNvCxnSpPr/>
          <p:nvPr/>
        </p:nvCxnSpPr>
        <p:spPr>
          <a:xfrm flipH="1">
            <a:off x="6547339" y="2362200"/>
            <a:ext cx="4808519" cy="0"/>
          </a:xfrm>
          <a:prstGeom prst="line">
            <a:avLst/>
          </a:prstGeom>
          <a:ln w="25400">
            <a:solidFill>
              <a:schemeClr val="accent3">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1220315" y="4171951"/>
            <a:ext cx="733634" cy="369310"/>
          </a:xfrm>
          <a:prstGeom prst="rect">
            <a:avLst/>
          </a:prstGeom>
          <a:noFill/>
        </p:spPr>
        <p:txBody>
          <a:bodyPr wrap="square" lIns="121899" tIns="60949" rIns="121899" bIns="60949" rtlCol="0">
            <a:spAutoFit/>
          </a:bodyPr>
          <a:lstStyle/>
          <a:p>
            <a:r>
              <a:rPr lang="en-US" sz="1600" b="1" dirty="0">
                <a:solidFill>
                  <a:schemeClr val="bg1"/>
                </a:solidFill>
              </a:rPr>
              <a:t>1000</a:t>
            </a:r>
          </a:p>
        </p:txBody>
      </p:sp>
      <p:sp>
        <p:nvSpPr>
          <p:cNvPr id="29" name="TextBox 28"/>
          <p:cNvSpPr txBox="1"/>
          <p:nvPr/>
        </p:nvSpPr>
        <p:spPr>
          <a:xfrm>
            <a:off x="9289086" y="988221"/>
            <a:ext cx="246244" cy="328295"/>
          </a:xfrm>
          <a:prstGeom prst="rect">
            <a:avLst/>
          </a:prstGeom>
          <a:noFill/>
        </p:spPr>
        <p:txBody>
          <a:bodyPr wrap="none" lIns="121899" tIns="60949" rIns="121899" bIns="60949" rtlCol="0">
            <a:spAutoFit/>
          </a:bodyPr>
          <a:lstStyle/>
          <a:p>
            <a:endParaRPr lang="en-US" sz="1300" b="1" dirty="0">
              <a:solidFill>
                <a:schemeClr val="bg1"/>
              </a:solidFill>
            </a:endParaRPr>
          </a:p>
        </p:txBody>
      </p:sp>
      <p:cxnSp>
        <p:nvCxnSpPr>
          <p:cNvPr id="85" name="Curved Connector 84"/>
          <p:cNvCxnSpPr/>
          <p:nvPr/>
        </p:nvCxnSpPr>
        <p:spPr>
          <a:xfrm flipV="1">
            <a:off x="5595172" y="1803400"/>
            <a:ext cx="1108682" cy="800791"/>
          </a:xfrm>
          <a:prstGeom prst="curvedConnector3">
            <a:avLst>
              <a:gd name="adj1" fmla="val 50000"/>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triangle" w="med" len="med"/>
            <a:tailEnd type="triangle" w="med" len="med"/>
          </a:ln>
          <a:effectLst/>
        </p:spPr>
      </p:cxnSp>
      <p:cxnSp>
        <p:nvCxnSpPr>
          <p:cNvPr id="100" name="Straight Arrow Connector 99"/>
          <p:cNvCxnSpPr/>
          <p:nvPr/>
        </p:nvCxnSpPr>
        <p:spPr>
          <a:xfrm flipV="1">
            <a:off x="5595172" y="1943830"/>
            <a:ext cx="1075992" cy="1862786"/>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AutoShape 2"/>
          <p:cNvSpPr>
            <a:spLocks noChangeArrowheads="1"/>
          </p:cNvSpPr>
          <p:nvPr/>
        </p:nvSpPr>
        <p:spPr bwMode="auto">
          <a:xfrm>
            <a:off x="6686071" y="970573"/>
            <a:ext cx="4448654" cy="1233221"/>
          </a:xfrm>
          <a:prstGeom prst="roundRect">
            <a:avLst>
              <a:gd name="adj" fmla="val 12106"/>
            </a:avLst>
          </a:prstGeom>
          <a:solidFill>
            <a:schemeClr val="tx1">
              <a:lumMod val="95000"/>
            </a:schemeClr>
          </a:solidFill>
          <a:ln>
            <a:no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none" anchor="t">
            <a:scene3d>
              <a:camera prst="orthographicFront"/>
              <a:lightRig rig="threePt" dir="t"/>
            </a:scene3d>
            <a:sp3d extrusionH="57150">
              <a:bevelT w="38100" h="38100" prst="angle"/>
            </a:sp3d>
          </a:bodyPr>
          <a:lstStyle/>
          <a:p>
            <a:pPr algn="ctr" defTabSz="1218987"/>
            <a:r>
              <a:rPr lang="en-US" b="1" u="sng" dirty="0">
                <a:solidFill>
                  <a:schemeClr val="bg1"/>
                </a:solidFill>
              </a:rPr>
              <a:t>Small Branch (&lt;25 users)</a:t>
            </a:r>
          </a:p>
        </p:txBody>
      </p:sp>
      <p:sp>
        <p:nvSpPr>
          <p:cNvPr id="107" name="TextBox 50"/>
          <p:cNvSpPr txBox="1"/>
          <p:nvPr/>
        </p:nvSpPr>
        <p:spPr>
          <a:xfrm>
            <a:off x="8419258" y="1429176"/>
            <a:ext cx="2770712" cy="646331"/>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b="1" dirty="0" smtClean="0">
                <a:solidFill>
                  <a:schemeClr val="bg1"/>
                </a:solidFill>
              </a:rPr>
              <a:t>No </a:t>
            </a:r>
            <a:r>
              <a:rPr lang="en-US" b="1" dirty="0">
                <a:solidFill>
                  <a:schemeClr val="bg1"/>
                </a:solidFill>
              </a:rPr>
              <a:t>Local Infrastructure</a:t>
            </a:r>
          </a:p>
          <a:p>
            <a:pPr defTabSz="1218987"/>
            <a:r>
              <a:rPr lang="en-US" b="1" dirty="0">
                <a:solidFill>
                  <a:schemeClr val="bg1"/>
                </a:solidFill>
              </a:rPr>
              <a:t>o</a:t>
            </a:r>
            <a:r>
              <a:rPr lang="en-US" b="1" dirty="0" smtClean="0">
                <a:solidFill>
                  <a:schemeClr val="bg1"/>
                </a:solidFill>
              </a:rPr>
              <a:t>r </a:t>
            </a:r>
            <a:r>
              <a:rPr lang="en-US" b="1" dirty="0">
                <a:solidFill>
                  <a:schemeClr val="bg1"/>
                </a:solidFill>
              </a:rPr>
              <a:t>gateway o</a:t>
            </a:r>
            <a:r>
              <a:rPr lang="en-US" b="1" dirty="0" smtClean="0">
                <a:solidFill>
                  <a:schemeClr val="bg1"/>
                </a:solidFill>
              </a:rPr>
              <a:t>nly</a:t>
            </a:r>
            <a:endParaRPr lang="en-US" b="1" dirty="0">
              <a:solidFill>
                <a:schemeClr val="bg1"/>
              </a:solidFill>
            </a:endParaRPr>
          </a:p>
        </p:txBody>
      </p:sp>
      <p:cxnSp>
        <p:nvCxnSpPr>
          <p:cNvPr id="59" name="Curved Connector 58"/>
          <p:cNvCxnSpPr/>
          <p:nvPr/>
        </p:nvCxnSpPr>
        <p:spPr>
          <a:xfrm rot="16200000" flipH="1">
            <a:off x="5377033" y="3321378"/>
            <a:ext cx="1622454" cy="1031192"/>
          </a:xfrm>
          <a:prstGeom prst="curvedConnector3">
            <a:avLst>
              <a:gd name="adj1" fmla="val 50000"/>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triangle" w="med" len="med"/>
            <a:tailEnd type="triangle" w="med" len="med"/>
          </a:ln>
          <a:effectLst/>
        </p:spPr>
      </p:cxnSp>
      <p:sp>
        <p:nvSpPr>
          <p:cNvPr id="54" name="TextBox 50"/>
          <p:cNvSpPr txBox="1"/>
          <p:nvPr/>
        </p:nvSpPr>
        <p:spPr>
          <a:xfrm>
            <a:off x="7936602" y="5253494"/>
            <a:ext cx="3150497" cy="1200329"/>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b="1" dirty="0" smtClean="0">
                <a:solidFill>
                  <a:schemeClr val="bg1">
                    <a:lumMod val="95000"/>
                    <a:lumOff val="5000"/>
                  </a:schemeClr>
                </a:solidFill>
              </a:rPr>
              <a:t>Survivable </a:t>
            </a:r>
            <a:r>
              <a:rPr lang="en-US" b="1" dirty="0">
                <a:solidFill>
                  <a:schemeClr val="bg1">
                    <a:lumMod val="95000"/>
                    <a:lumOff val="5000"/>
                  </a:schemeClr>
                </a:solidFill>
              </a:rPr>
              <a:t>Branch Server </a:t>
            </a:r>
            <a:r>
              <a:rPr lang="en-US" b="1" dirty="0" smtClean="0">
                <a:solidFill>
                  <a:schemeClr val="bg1">
                    <a:lumMod val="95000"/>
                    <a:lumOff val="5000"/>
                  </a:schemeClr>
                </a:solidFill>
              </a:rPr>
              <a:t/>
            </a:r>
            <a:br>
              <a:rPr lang="en-US" b="1" dirty="0" smtClean="0">
                <a:solidFill>
                  <a:schemeClr val="bg1">
                    <a:lumMod val="95000"/>
                    <a:lumOff val="5000"/>
                  </a:schemeClr>
                </a:solidFill>
              </a:rPr>
            </a:br>
            <a:r>
              <a:rPr lang="en-US" b="1" dirty="0" smtClean="0">
                <a:solidFill>
                  <a:schemeClr val="bg1">
                    <a:lumMod val="95000"/>
                    <a:lumOff val="5000"/>
                  </a:schemeClr>
                </a:solidFill>
              </a:rPr>
              <a:t>or Standard Edition Server and Separate </a:t>
            </a:r>
            <a:r>
              <a:rPr lang="en-US" b="1" dirty="0">
                <a:solidFill>
                  <a:schemeClr val="bg1">
                    <a:lumMod val="95000"/>
                    <a:lumOff val="5000"/>
                  </a:schemeClr>
                </a:solidFill>
              </a:rPr>
              <a:t>Media Gateway</a:t>
            </a:r>
          </a:p>
        </p:txBody>
      </p:sp>
      <p:pic>
        <p:nvPicPr>
          <p:cNvPr id="56" name="Object 958"/>
          <p:cNvPicPr>
            <a:picLocks noChangeAspect="1" noChangeArrowheads="1"/>
          </p:cNvPicPr>
          <p:nvPr/>
        </p:nvPicPr>
        <p:blipFill>
          <a:blip r:embed="rId4"/>
          <a:srcRect/>
          <a:stretch>
            <a:fillRect/>
          </a:stretch>
        </p:blipFill>
        <p:spPr bwMode="auto">
          <a:xfrm>
            <a:off x="7414483" y="6049326"/>
            <a:ext cx="384992" cy="252078"/>
          </a:xfrm>
          <a:prstGeom prst="rect">
            <a:avLst/>
          </a:prstGeom>
          <a:noFill/>
        </p:spPr>
      </p:pic>
      <p:graphicFrame>
        <p:nvGraphicFramePr>
          <p:cNvPr id="28689" name="Object 17"/>
          <p:cNvGraphicFramePr>
            <a:graphicFrameLocks noChangeAspect="1"/>
          </p:cNvGraphicFramePr>
          <p:nvPr>
            <p:extLst>
              <p:ext uri="{D42A27DB-BD31-4B8C-83A1-F6EECF244321}">
                <p14:modId xmlns:p14="http://schemas.microsoft.com/office/powerpoint/2010/main" val="2842709741"/>
              </p:ext>
            </p:extLst>
          </p:nvPr>
        </p:nvGraphicFramePr>
        <p:xfrm>
          <a:off x="6800740" y="5449928"/>
          <a:ext cx="395185" cy="240689"/>
        </p:xfrm>
        <a:graphic>
          <a:graphicData uri="http://schemas.openxmlformats.org/presentationml/2006/ole">
            <mc:AlternateContent xmlns:mc="http://schemas.openxmlformats.org/markup-compatibility/2006">
              <mc:Choice xmlns:v="urn:schemas-microsoft-com:vml" Requires="v">
                <p:oleObj spid="_x0000_s3149" name="Visio" r:id="rId5" imgW="776566" imgH="630947" progId="Visio.Drawing.11">
                  <p:embed/>
                </p:oleObj>
              </mc:Choice>
              <mc:Fallback>
                <p:oleObj name="Visio" r:id="rId5" imgW="776566" imgH="63094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740" y="5449928"/>
                        <a:ext cx="395185" cy="24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88" name="Object 16"/>
          <p:cNvGraphicFramePr>
            <a:graphicFrameLocks noChangeAspect="1"/>
          </p:cNvGraphicFramePr>
          <p:nvPr>
            <p:extLst>
              <p:ext uri="{D42A27DB-BD31-4B8C-83A1-F6EECF244321}">
                <p14:modId xmlns:p14="http://schemas.microsoft.com/office/powerpoint/2010/main" val="4152988520"/>
              </p:ext>
            </p:extLst>
          </p:nvPr>
        </p:nvGraphicFramePr>
        <p:xfrm>
          <a:off x="7360911" y="5262442"/>
          <a:ext cx="495246" cy="591073"/>
        </p:xfrm>
        <a:graphic>
          <a:graphicData uri="http://schemas.openxmlformats.org/presentationml/2006/ole">
            <mc:AlternateContent xmlns:mc="http://schemas.openxmlformats.org/markup-compatibility/2006">
              <mc:Choice xmlns:v="urn:schemas-microsoft-com:vml" Requires="v">
                <p:oleObj spid="_x0000_s3150" name="Visio" r:id="rId7" imgW="558081" imgH="888730" progId="Visio.Drawing.11">
                  <p:embed/>
                </p:oleObj>
              </mc:Choice>
              <mc:Fallback>
                <p:oleObj name="Visio" r:id="rId7" imgW="558081" imgH="888730"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0911" y="5262442"/>
                        <a:ext cx="495246" cy="59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86" name="Curved Connector 85"/>
          <p:cNvCxnSpPr>
            <a:stCxn id="118" idx="0"/>
          </p:cNvCxnSpPr>
          <p:nvPr/>
        </p:nvCxnSpPr>
        <p:spPr>
          <a:xfrm>
            <a:off x="5670998" y="2851608"/>
            <a:ext cx="931282" cy="577392"/>
          </a:xfrm>
          <a:prstGeom prst="curvedConnector3">
            <a:avLst>
              <a:gd name="adj1" fmla="val 50000"/>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triangle" w="med" len="med"/>
            <a:tailEnd type="triangle" w="med" len="med"/>
          </a:ln>
          <a:effectLst/>
        </p:spPr>
      </p:cxnSp>
      <p:cxnSp>
        <p:nvCxnSpPr>
          <p:cNvPr id="98" name="Straight Arrow Connector 97"/>
          <p:cNvCxnSpPr>
            <a:stCxn id="117" idx="0"/>
          </p:cNvCxnSpPr>
          <p:nvPr/>
        </p:nvCxnSpPr>
        <p:spPr>
          <a:xfrm flipV="1">
            <a:off x="5670998" y="3543301"/>
            <a:ext cx="1000164" cy="586744"/>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50"/>
          <p:cNvSpPr txBox="1"/>
          <p:nvPr/>
        </p:nvSpPr>
        <p:spPr>
          <a:xfrm>
            <a:off x="8839351" y="3014560"/>
            <a:ext cx="1772082" cy="923330"/>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b="1" dirty="0" smtClean="0">
                <a:solidFill>
                  <a:schemeClr val="bg1"/>
                </a:solidFill>
              </a:rPr>
              <a:t>Survivable </a:t>
            </a:r>
            <a:r>
              <a:rPr lang="en-US" b="1" dirty="0">
                <a:solidFill>
                  <a:schemeClr val="bg1"/>
                </a:solidFill>
              </a:rPr>
              <a:t>Branch </a:t>
            </a:r>
            <a:r>
              <a:rPr lang="en-US" b="1" dirty="0" smtClean="0">
                <a:solidFill>
                  <a:schemeClr val="bg1"/>
                </a:solidFill>
              </a:rPr>
              <a:t>Appliance(s)</a:t>
            </a:r>
            <a:endParaRPr lang="en-US" b="1" dirty="0">
              <a:solidFill>
                <a:schemeClr val="bg1"/>
              </a:solidFill>
            </a:endParaRPr>
          </a:p>
        </p:txBody>
      </p:sp>
      <p:pic>
        <p:nvPicPr>
          <p:cNvPr id="64" name="Object 957"/>
          <p:cNvPicPr>
            <a:picLocks noChangeAspect="1" noChangeArrowheads="1"/>
          </p:cNvPicPr>
          <p:nvPr/>
        </p:nvPicPr>
        <p:blipFill>
          <a:blip r:embed="rId9"/>
          <a:srcRect/>
          <a:stretch>
            <a:fillRect/>
          </a:stretch>
        </p:blipFill>
        <p:spPr bwMode="auto">
          <a:xfrm>
            <a:off x="7080101" y="3171961"/>
            <a:ext cx="1124755" cy="640210"/>
          </a:xfrm>
          <a:prstGeom prst="rect">
            <a:avLst/>
          </a:prstGeom>
          <a:noFill/>
        </p:spPr>
      </p:pic>
      <p:pic>
        <p:nvPicPr>
          <p:cNvPr id="65" name="Object 958"/>
          <p:cNvPicPr>
            <a:picLocks noChangeAspect="1" noChangeArrowheads="1"/>
          </p:cNvPicPr>
          <p:nvPr/>
        </p:nvPicPr>
        <p:blipFill>
          <a:blip r:embed="rId4"/>
          <a:srcRect/>
          <a:stretch>
            <a:fillRect/>
          </a:stretch>
        </p:blipFill>
        <p:spPr bwMode="auto">
          <a:xfrm>
            <a:off x="7334975" y="3756568"/>
            <a:ext cx="338486" cy="239625"/>
          </a:xfrm>
          <a:prstGeom prst="rect">
            <a:avLst/>
          </a:prstGeom>
          <a:noFill/>
        </p:spPr>
      </p:pic>
      <p:sp>
        <p:nvSpPr>
          <p:cNvPr id="66" name="TextBox 40"/>
          <p:cNvSpPr txBox="1"/>
          <p:nvPr/>
        </p:nvSpPr>
        <p:spPr>
          <a:xfrm>
            <a:off x="7885294" y="2997279"/>
            <a:ext cx="520912" cy="338554"/>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solidFill>
                  <a:schemeClr val="bg1"/>
                </a:solidFill>
              </a:rPr>
              <a:t>SBA</a:t>
            </a:r>
            <a:endParaRPr lang="en-US" b="1" dirty="0">
              <a:solidFill>
                <a:schemeClr val="bg1"/>
              </a:solidFill>
            </a:endParaRPr>
          </a:p>
        </p:txBody>
      </p:sp>
      <p:pic>
        <p:nvPicPr>
          <p:cNvPr id="67" name="Object 965"/>
          <p:cNvPicPr>
            <a:picLocks noChangeAspect="1" noChangeArrowheads="1"/>
          </p:cNvPicPr>
          <p:nvPr/>
        </p:nvPicPr>
        <p:blipFill>
          <a:blip r:embed="rId10"/>
          <a:srcRect/>
          <a:stretch>
            <a:fillRect/>
          </a:stretch>
        </p:blipFill>
        <p:spPr bwMode="auto">
          <a:xfrm>
            <a:off x="7855332" y="3615320"/>
            <a:ext cx="252370" cy="246415"/>
          </a:xfrm>
          <a:prstGeom prst="rect">
            <a:avLst/>
          </a:prstGeom>
          <a:noFill/>
        </p:spPr>
      </p:pic>
      <p:graphicFrame>
        <p:nvGraphicFramePr>
          <p:cNvPr id="28690" name="Object 958"/>
          <p:cNvGraphicFramePr>
            <a:graphicFrameLocks noChangeAspect="1"/>
          </p:cNvGraphicFramePr>
          <p:nvPr>
            <p:extLst>
              <p:ext uri="{D42A27DB-BD31-4B8C-83A1-F6EECF244321}">
                <p14:modId xmlns:p14="http://schemas.microsoft.com/office/powerpoint/2010/main" val="2391373174"/>
              </p:ext>
            </p:extLst>
          </p:nvPr>
        </p:nvGraphicFramePr>
        <p:xfrm>
          <a:off x="7095740" y="3560287"/>
          <a:ext cx="294141" cy="192088"/>
        </p:xfrm>
        <a:graphic>
          <a:graphicData uri="http://schemas.openxmlformats.org/presentationml/2006/ole">
            <mc:AlternateContent xmlns:mc="http://schemas.openxmlformats.org/markup-compatibility/2006">
              <mc:Choice xmlns:v="urn:schemas-microsoft-com:vml" Requires="v">
                <p:oleObj spid="_x0000_s3151" name="Visio" r:id="rId11" imgW="449567" imgH="392752" progId="Visio.Drawing.11">
                  <p:embed/>
                </p:oleObj>
              </mc:Choice>
              <mc:Fallback>
                <p:oleObj name="Visio" r:id="rId11" imgW="449567" imgH="39275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5740" y="3560287"/>
                        <a:ext cx="294141" cy="1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3" name="Straight Connector 82"/>
          <p:cNvCxnSpPr>
            <a:stCxn id="27" idx="1"/>
          </p:cNvCxnSpPr>
          <p:nvPr/>
        </p:nvCxnSpPr>
        <p:spPr>
          <a:xfrm flipH="1">
            <a:off x="6484045" y="4356606"/>
            <a:ext cx="4736270" cy="28278"/>
          </a:xfrm>
          <a:prstGeom prst="line">
            <a:avLst/>
          </a:prstGeom>
          <a:ln w="25400">
            <a:solidFill>
              <a:schemeClr val="accent3">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Rounded Rectangle 86"/>
          <p:cNvSpPr/>
          <p:nvPr/>
        </p:nvSpPr>
        <p:spPr bwMode="auto">
          <a:xfrm>
            <a:off x="83456" y="2211575"/>
            <a:ext cx="3012169" cy="266345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1218585"/>
            <a:endParaRPr lang="en-US" sz="3200" dirty="0">
              <a:solidFill>
                <a:schemeClr val="bg1"/>
              </a:solidFill>
            </a:endParaRPr>
          </a:p>
        </p:txBody>
      </p:sp>
      <p:sp>
        <p:nvSpPr>
          <p:cNvPr id="92" name="TextBox 50"/>
          <p:cNvSpPr txBox="1"/>
          <p:nvPr/>
        </p:nvSpPr>
        <p:spPr>
          <a:xfrm>
            <a:off x="131188" y="2234859"/>
            <a:ext cx="2964438" cy="3693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b="1" dirty="0">
                <a:solidFill>
                  <a:schemeClr val="bg1"/>
                </a:solidFill>
              </a:rPr>
              <a:t>Data </a:t>
            </a:r>
            <a:r>
              <a:rPr lang="en-US" b="1" dirty="0" smtClean="0">
                <a:solidFill>
                  <a:schemeClr val="bg1"/>
                </a:solidFill>
              </a:rPr>
              <a:t>Center</a:t>
            </a:r>
            <a:endParaRPr lang="en-US" b="1" dirty="0">
              <a:solidFill>
                <a:schemeClr val="bg1"/>
              </a:solidFill>
            </a:endParaRPr>
          </a:p>
        </p:txBody>
      </p:sp>
      <p:pic>
        <p:nvPicPr>
          <p:cNvPr id="10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2300" y="4174093"/>
            <a:ext cx="510928" cy="3318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02" name="TextBox 101"/>
          <p:cNvSpPr txBox="1"/>
          <p:nvPr/>
        </p:nvSpPr>
        <p:spPr>
          <a:xfrm>
            <a:off x="2073879" y="4453205"/>
            <a:ext cx="880369" cy="292388"/>
          </a:xfrm>
          <a:prstGeom prst="rect">
            <a:avLst/>
          </a:prstGeom>
          <a:noFill/>
          <a:effectLst/>
        </p:spPr>
        <p:txBody>
          <a:bodyPr wrap="none" rtlCol="0">
            <a:spAutoFit/>
          </a:bodyPr>
          <a:lstStyle/>
          <a:p>
            <a:r>
              <a:rPr lang="en-US" sz="1300" b="1" dirty="0">
                <a:solidFill>
                  <a:schemeClr val="bg1"/>
                </a:solidFill>
              </a:rPr>
              <a:t>AD &amp; DNS</a:t>
            </a:r>
          </a:p>
        </p:txBody>
      </p:sp>
      <p:pic>
        <p:nvPicPr>
          <p:cNvPr id="103" name="Picture 1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077" y="4135993"/>
            <a:ext cx="1475001"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502" y="2735444"/>
            <a:ext cx="6572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0514" y="2748560"/>
            <a:ext cx="6572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0504" y="2765883"/>
            <a:ext cx="6572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3" name="Group 112"/>
          <p:cNvGrpSpPr/>
          <p:nvPr/>
        </p:nvGrpSpPr>
        <p:grpSpPr>
          <a:xfrm>
            <a:off x="510065" y="5860774"/>
            <a:ext cx="2055778" cy="705670"/>
            <a:chOff x="9957173" y="5847530"/>
            <a:chExt cx="2055778" cy="705670"/>
          </a:xfrm>
        </p:grpSpPr>
        <p:sp>
          <p:nvSpPr>
            <p:cNvPr id="114" name="TextBox 113"/>
            <p:cNvSpPr txBox="1"/>
            <p:nvPr/>
          </p:nvSpPr>
          <p:spPr>
            <a:xfrm>
              <a:off x="9957173" y="5847530"/>
              <a:ext cx="2055778" cy="70567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182880" bIns="0" rtlCol="0" anchor="ctr">
              <a:noAutofit/>
            </a:bodyPr>
            <a:lstStyle>
              <a:defPPr>
                <a:defRPr lang="en-US"/>
              </a:defPPr>
              <a:lvl1pPr algn="ctr">
                <a:defRPr sz="1600" b="1">
                  <a:gradFill>
                    <a:gsLst>
                      <a:gs pos="0">
                        <a:schemeClr val="tx1"/>
                      </a:gs>
                      <a:gs pos="86000">
                        <a:schemeClr val="tx1"/>
                      </a:gs>
                    </a:gsLst>
                    <a:lin ang="5400000" scaled="0"/>
                  </a:gradFill>
                </a:defRPr>
              </a:lvl1pPr>
            </a:lstStyle>
            <a:p>
              <a:pPr algn="r"/>
              <a:r>
                <a:rPr lang="en-US" dirty="0" smtClean="0">
                  <a:solidFill>
                    <a:schemeClr val="tx1"/>
                  </a:solidFill>
                </a:rPr>
                <a:t>Circuit</a:t>
              </a:r>
            </a:p>
            <a:p>
              <a:pPr algn="r"/>
              <a:r>
                <a:rPr lang="en-US" dirty="0" smtClean="0">
                  <a:solidFill>
                    <a:schemeClr val="tx1"/>
                  </a:solidFill>
                </a:rPr>
                <a:t>Packet</a:t>
              </a:r>
              <a:endParaRPr lang="en-US" dirty="0">
                <a:solidFill>
                  <a:schemeClr val="tx1"/>
                </a:solidFill>
              </a:endParaRPr>
            </a:p>
          </p:txBody>
        </p:sp>
        <p:cxnSp>
          <p:nvCxnSpPr>
            <p:cNvPr id="115" name="Elbow Connector 116"/>
            <p:cNvCxnSpPr/>
            <p:nvPr/>
          </p:nvCxnSpPr>
          <p:spPr bwMode="auto">
            <a:xfrm flipV="1">
              <a:off x="10031360" y="6080150"/>
              <a:ext cx="1072731" cy="1"/>
            </a:xfrm>
            <a:prstGeom prst="straightConnector1">
              <a:avLst/>
            </a:prstGeom>
            <a:noFill/>
            <a:ln w="38100" algn="ctr">
              <a:solidFill>
                <a:srgbClr val="FFFF00"/>
              </a:solidFill>
              <a:round/>
              <a:headEnd/>
              <a:tailEnd/>
            </a:ln>
            <a:effectLst/>
          </p:spPr>
        </p:cxnSp>
        <p:cxnSp>
          <p:nvCxnSpPr>
            <p:cNvPr id="116" name="Elbow Connector 116"/>
            <p:cNvCxnSpPr/>
            <p:nvPr/>
          </p:nvCxnSpPr>
          <p:spPr bwMode="auto">
            <a:xfrm flipV="1">
              <a:off x="10026335" y="6331339"/>
              <a:ext cx="1072731" cy="1"/>
            </a:xfrm>
            <a:prstGeom prst="straightConnector1">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none" w="med" len="med"/>
              <a:tailEnd type="none" w="med" len="med"/>
            </a:ln>
            <a:effectLst/>
          </p:spPr>
        </p:cxnSp>
      </p:grpSp>
      <p:sp>
        <p:nvSpPr>
          <p:cNvPr id="117" name="Cloud 116"/>
          <p:cNvSpPr/>
          <p:nvPr/>
        </p:nvSpPr>
        <p:spPr>
          <a:xfrm>
            <a:off x="3675271" y="3547534"/>
            <a:ext cx="1997391" cy="1165022"/>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dirty="0" smtClean="0">
                <a:solidFill>
                  <a:schemeClr val="bg1"/>
                </a:solidFill>
              </a:rPr>
              <a:t>PSTN</a:t>
            </a:r>
            <a:endParaRPr lang="en-US" dirty="0">
              <a:solidFill>
                <a:schemeClr val="bg1"/>
              </a:solidFill>
            </a:endParaRPr>
          </a:p>
        </p:txBody>
      </p:sp>
      <p:sp>
        <p:nvSpPr>
          <p:cNvPr id="118" name="Cloud 117"/>
          <p:cNvSpPr/>
          <p:nvPr/>
        </p:nvSpPr>
        <p:spPr>
          <a:xfrm>
            <a:off x="3675271" y="2269097"/>
            <a:ext cx="1997391" cy="1165022"/>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119" name="Curved Connector 118"/>
          <p:cNvCxnSpPr/>
          <p:nvPr/>
        </p:nvCxnSpPr>
        <p:spPr>
          <a:xfrm>
            <a:off x="3085297" y="4128457"/>
            <a:ext cx="600878" cy="1588"/>
          </a:xfrm>
          <a:prstGeom prst="curvedConnector3">
            <a:avLst>
              <a:gd name="adj1" fmla="val 50000"/>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rgbClr val="FFFF00"/>
            </a:solidFill>
            <a:prstDash val="solid"/>
            <a:round/>
            <a:headEnd type="triangle" w="med" len="med"/>
            <a:tailEnd type="triangle" w="med" len="med"/>
          </a:ln>
          <a:effectLst/>
        </p:spPr>
      </p:cxnSp>
      <p:grpSp>
        <p:nvGrpSpPr>
          <p:cNvPr id="120" name="Group 39"/>
          <p:cNvGrpSpPr>
            <a:grpSpLocks/>
          </p:cNvGrpSpPr>
          <p:nvPr/>
        </p:nvGrpSpPr>
        <p:grpSpPr bwMode="auto">
          <a:xfrm>
            <a:off x="6800740" y="1691674"/>
            <a:ext cx="806239" cy="374651"/>
            <a:chOff x="720" y="816"/>
            <a:chExt cx="381" cy="236"/>
          </a:xfrm>
          <a:effectLst/>
        </p:grpSpPr>
        <p:pic>
          <p:nvPicPr>
            <p:cNvPr id="121" name="Rectangle 17421"/>
            <p:cNvPicPr>
              <a:picLocks noChangeAspect="1" noChangeArrowheads="1"/>
            </p:cNvPicPr>
            <p:nvPr/>
          </p:nvPicPr>
          <p:blipFill>
            <a:blip r:embed="rId15" cstate="print"/>
            <a:srcRect/>
            <a:stretch>
              <a:fillRect/>
            </a:stretch>
          </p:blipFill>
          <p:spPr bwMode="auto">
            <a:xfrm>
              <a:off x="720" y="816"/>
              <a:ext cx="381" cy="236"/>
            </a:xfrm>
            <a:prstGeom prst="rect">
              <a:avLst/>
            </a:prstGeom>
            <a:noFill/>
            <a:ln w="9525">
              <a:noFill/>
              <a:miter lim="800000"/>
              <a:headEnd/>
              <a:tailEnd/>
            </a:ln>
          </p:spPr>
        </p:pic>
        <p:pic>
          <p:nvPicPr>
            <p:cNvPr id="122" name="Picture 30" descr="anyversion-icon-32x32-32bit"/>
            <p:cNvPicPr>
              <a:picLocks noChangeAspect="1" noChangeArrowheads="1"/>
            </p:cNvPicPr>
            <p:nvPr/>
          </p:nvPicPr>
          <p:blipFill>
            <a:blip r:embed="rId16" cstate="print"/>
            <a:srcRect/>
            <a:stretch>
              <a:fillRect/>
            </a:stretch>
          </p:blipFill>
          <p:spPr bwMode="auto">
            <a:xfrm>
              <a:off x="789" y="824"/>
              <a:ext cx="144" cy="144"/>
            </a:xfrm>
            <a:prstGeom prst="rect">
              <a:avLst/>
            </a:prstGeom>
            <a:noFill/>
            <a:ln w="9525">
              <a:noFill/>
              <a:miter lim="800000"/>
              <a:headEnd/>
              <a:tailEnd/>
            </a:ln>
          </p:spPr>
        </p:pic>
      </p:grpSp>
      <p:pic>
        <p:nvPicPr>
          <p:cNvPr id="123" name="Picture 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6272" y="1521598"/>
            <a:ext cx="614291" cy="49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4" name="Curved Connector 123"/>
          <p:cNvCxnSpPr/>
          <p:nvPr/>
        </p:nvCxnSpPr>
        <p:spPr>
          <a:xfrm>
            <a:off x="3095626" y="2850780"/>
            <a:ext cx="600878" cy="1588"/>
          </a:xfrm>
          <a:prstGeom prst="curvedConnector3">
            <a:avLst>
              <a:gd name="adj1" fmla="val 50000"/>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triangle" w="med" len="med"/>
            <a:tailEnd type="triangle" w="med" len="med"/>
          </a:ln>
          <a:effectLst/>
        </p:spPr>
      </p:cxnSp>
      <p:pic>
        <p:nvPicPr>
          <p:cNvPr id="125" name="Picture 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8083" y="5993137"/>
            <a:ext cx="397337" cy="31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6" name="Straight Arrow Connector 95"/>
          <p:cNvCxnSpPr/>
          <p:nvPr/>
        </p:nvCxnSpPr>
        <p:spPr>
          <a:xfrm>
            <a:off x="5595172" y="4267200"/>
            <a:ext cx="1012625" cy="1066807"/>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22681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ct val="20000"/>
              </a:spcBef>
            </a:pPr>
            <a:r>
              <a:rPr lang="en-US" dirty="0" smtClean="0"/>
              <a:t>Survivable Branch Appliance (SBA)</a:t>
            </a:r>
            <a:br>
              <a:rPr lang="en-US" dirty="0" smtClean="0"/>
            </a:br>
            <a:r>
              <a:rPr lang="en-US" sz="2800" spc="0" dirty="0" smtClean="0">
                <a:ln>
                  <a:noFill/>
                </a:ln>
                <a:solidFill>
                  <a:srgbClr val="D6E032">
                    <a:alpha val="99000"/>
                  </a:srgbClr>
                </a:solidFill>
                <a:cs typeface="+mn-cs"/>
              </a:rPr>
              <a:t>Purpose-built </a:t>
            </a:r>
            <a:r>
              <a:rPr lang="en-US" sz="2800" spc="0" dirty="0">
                <a:ln>
                  <a:noFill/>
                </a:ln>
                <a:solidFill>
                  <a:srgbClr val="D6E032">
                    <a:alpha val="99000"/>
                  </a:srgbClr>
                </a:solidFill>
                <a:cs typeface="+mn-cs"/>
              </a:rPr>
              <a:t>appliance optimized to provide resilient multi-modal communication for maximizing branch office user productivity</a:t>
            </a:r>
            <a:br>
              <a:rPr lang="en-US" sz="2800" spc="0" dirty="0">
                <a:ln>
                  <a:noFill/>
                </a:ln>
                <a:solidFill>
                  <a:srgbClr val="D6E032">
                    <a:alpha val="99000"/>
                  </a:srgbClr>
                </a:solidFill>
                <a:cs typeface="+mn-cs"/>
              </a:rPr>
            </a:br>
            <a:endParaRPr lang="en-US" dirty="0"/>
          </a:p>
        </p:txBody>
      </p:sp>
      <p:pic>
        <p:nvPicPr>
          <p:cNvPr id="7" name="Picture 43" descr="route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4136858" y="2972768"/>
            <a:ext cx="609441" cy="342924"/>
          </a:xfrm>
          <a:prstGeom prst="rect">
            <a:avLst/>
          </a:prstGeom>
          <a:noFill/>
          <a:ln w="9525">
            <a:noFill/>
            <a:miter lim="800000"/>
            <a:headEnd/>
            <a:tailEnd/>
          </a:ln>
        </p:spPr>
      </p:pic>
      <p:cxnSp>
        <p:nvCxnSpPr>
          <p:cNvPr id="10" name="Straight Arrow Connector 9"/>
          <p:cNvCxnSpPr/>
          <p:nvPr/>
        </p:nvCxnSpPr>
        <p:spPr>
          <a:xfrm>
            <a:off x="4116816" y="4146323"/>
            <a:ext cx="1250561" cy="0"/>
          </a:xfrm>
          <a:prstGeom prst="straightConnector1">
            <a:avLst/>
          </a:prstGeom>
          <a:ln>
            <a:solidFill>
              <a:srgbClr val="FFFF0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388612" y="4119654"/>
            <a:ext cx="1526806" cy="11430"/>
          </a:xfrm>
          <a:prstGeom prst="straightConnector1">
            <a:avLst/>
          </a:prstGeom>
          <a:ln>
            <a:solidFill>
              <a:srgbClr val="FFFF00"/>
            </a:solidFill>
            <a:headEnd type="triangle"/>
            <a:tailEnd type="triangle"/>
          </a:ln>
        </p:spPr>
        <p:style>
          <a:lnRef idx="3">
            <a:schemeClr val="dk1"/>
          </a:lnRef>
          <a:fillRef idx="0">
            <a:schemeClr val="dk1"/>
          </a:fillRef>
          <a:effectRef idx="2">
            <a:schemeClr val="dk1"/>
          </a:effectRef>
          <a:fontRef idx="minor">
            <a:schemeClr val="tx1"/>
          </a:fontRef>
        </p:style>
      </p:cxnSp>
      <p:sp>
        <p:nvSpPr>
          <p:cNvPr id="13"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5" name="Picture 3"/>
          <p:cNvPicPr>
            <a:picLocks noChangeAspect="1" noChangeArrowheads="1"/>
          </p:cNvPicPr>
          <p:nvPr/>
        </p:nvPicPr>
        <p:blipFill>
          <a:blip r:embed="rId4"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6" name="TextBox 15"/>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17" name="TextBox 16"/>
          <p:cNvSpPr txBox="1"/>
          <p:nvPr/>
        </p:nvSpPr>
        <p:spPr>
          <a:xfrm>
            <a:off x="1931670" y="2712417"/>
            <a:ext cx="1200150"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18" name="TextBox 17"/>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9" name="Object 32"/>
          <p:cNvGraphicFramePr>
            <a:graphicFrameLocks noChangeAspect="1"/>
          </p:cNvGraphicFramePr>
          <p:nvPr>
            <p:extLst>
              <p:ext uri="{D42A27DB-BD31-4B8C-83A1-F6EECF244321}">
                <p14:modId xmlns:p14="http://schemas.microsoft.com/office/powerpoint/2010/main" val="1739709954"/>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4248" name="Visio" r:id="rId5" imgW="574804" imgH="838470" progId="Visio.Drawing.11">
                  <p:embed/>
                </p:oleObj>
              </mc:Choice>
              <mc:Fallback>
                <p:oleObj name="Visio" r:id="rId5"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ct 33"/>
          <p:cNvGraphicFramePr>
            <a:graphicFrameLocks noChangeAspect="1"/>
          </p:cNvGraphicFramePr>
          <p:nvPr>
            <p:extLst>
              <p:ext uri="{D42A27DB-BD31-4B8C-83A1-F6EECF244321}">
                <p14:modId xmlns:p14="http://schemas.microsoft.com/office/powerpoint/2010/main" val="1304066293"/>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4249" name="Visio" r:id="rId7" imgW="574804" imgH="838470" progId="Visio.Drawing.11">
                  <p:embed/>
                </p:oleObj>
              </mc:Choice>
              <mc:Fallback>
                <p:oleObj name="Visio" r:id="rId7"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35"/>
          <p:cNvGraphicFramePr>
            <a:graphicFrameLocks noChangeAspect="1"/>
          </p:cNvGraphicFramePr>
          <p:nvPr>
            <p:extLst>
              <p:ext uri="{D42A27DB-BD31-4B8C-83A1-F6EECF244321}">
                <p14:modId xmlns:p14="http://schemas.microsoft.com/office/powerpoint/2010/main" val="1411949296"/>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4250" name="Visio" r:id="rId8" imgW="835638" imgH="848468" progId="Visio.Drawing.11">
                  <p:embed/>
                </p:oleObj>
              </mc:Choice>
              <mc:Fallback>
                <p:oleObj name="Visio" r:id="rId8" imgW="835638" imgH="848468"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23" name="Object 37"/>
          <p:cNvGraphicFramePr>
            <a:graphicFrameLocks noChangeAspect="1"/>
          </p:cNvGraphicFramePr>
          <p:nvPr>
            <p:extLst>
              <p:ext uri="{D42A27DB-BD31-4B8C-83A1-F6EECF244321}">
                <p14:modId xmlns:p14="http://schemas.microsoft.com/office/powerpoint/2010/main" val="3075120371"/>
              </p:ext>
            </p:extLst>
          </p:nvPr>
        </p:nvGraphicFramePr>
        <p:xfrm>
          <a:off x="3223896" y="3752129"/>
          <a:ext cx="730059" cy="444646"/>
        </p:xfrm>
        <a:graphic>
          <a:graphicData uri="http://schemas.openxmlformats.org/presentationml/2006/ole">
            <mc:AlternateContent xmlns:mc="http://schemas.openxmlformats.org/markup-compatibility/2006">
              <mc:Choice xmlns:v="urn:schemas-microsoft-com:vml" Requires="v">
                <p:oleObj spid="_x0000_s4251" name="Visio" r:id="rId10" imgW="776566" imgH="630947" progId="Visio.Drawing.11">
                  <p:embed/>
                </p:oleObj>
              </mc:Choice>
              <mc:Fallback>
                <p:oleObj name="Visio" r:id="rId10" imgW="776566" imgH="6309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3896" y="375212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 name="Object 38"/>
          <p:cNvGraphicFramePr>
            <a:graphicFrameLocks noChangeAspect="1"/>
          </p:cNvGraphicFramePr>
          <p:nvPr>
            <p:extLst>
              <p:ext uri="{D42A27DB-BD31-4B8C-83A1-F6EECF244321}">
                <p14:modId xmlns:p14="http://schemas.microsoft.com/office/powerpoint/2010/main" val="2245851193"/>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4252" name="Visio" r:id="rId12" imgW="836177" imgH="820366" progId="Visio.Drawing.11">
                  <p:embed/>
                </p:oleObj>
              </mc:Choice>
              <mc:Fallback>
                <p:oleObj name="Visio" r:id="rId12" imgW="836177" imgH="820366"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AutoShape 2"/>
          <p:cNvSpPr>
            <a:spLocks noChangeArrowheads="1"/>
          </p:cNvSpPr>
          <p:nvPr/>
        </p:nvSpPr>
        <p:spPr bwMode="auto">
          <a:xfrm>
            <a:off x="8915418" y="2654226"/>
            <a:ext cx="2336191" cy="1999456"/>
          </a:xfrm>
          <a:prstGeom prst="roundRect">
            <a:avLst>
              <a:gd name="adj" fmla="val 12106"/>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wrap="none" lIns="121899" tIns="60949" rIns="121899" bIns="60949" anchor="ctr"/>
          <a:lstStyle/>
          <a:p>
            <a:pPr defTabSz="1218987">
              <a:defRPr/>
            </a:pPr>
            <a:endParaRPr lang="en-US" dirty="0">
              <a:solidFill>
                <a:prstClr val="black"/>
              </a:solidFill>
              <a:latin typeface="Arial"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905358926"/>
              </p:ext>
            </p:extLst>
          </p:nvPr>
        </p:nvGraphicFramePr>
        <p:xfrm>
          <a:off x="9372737" y="2747323"/>
          <a:ext cx="1447775" cy="762000"/>
        </p:xfrm>
        <a:graphic>
          <a:graphicData uri="http://schemas.openxmlformats.org/presentationml/2006/ole">
            <mc:AlternateContent xmlns:mc="http://schemas.openxmlformats.org/markup-compatibility/2006">
              <mc:Choice xmlns:v="urn:schemas-microsoft-com:vml" Requires="v">
                <p:oleObj spid="_x0000_s4253" name="Visio" r:id="rId14" imgW="1692758" imgH="863351" progId="Visio.Drawing.11">
                  <p:embed/>
                </p:oleObj>
              </mc:Choice>
              <mc:Fallback>
                <p:oleObj name="Visio" r:id="rId14" imgW="1692758" imgH="863351"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72737" y="2747323"/>
                        <a:ext cx="144777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extBox 28"/>
          <p:cNvSpPr txBox="1"/>
          <p:nvPr/>
        </p:nvSpPr>
        <p:spPr>
          <a:xfrm>
            <a:off x="10499035" y="2991122"/>
            <a:ext cx="642954" cy="415476"/>
          </a:xfrm>
          <a:prstGeom prst="rect">
            <a:avLst/>
          </a:prstGeom>
          <a:noFill/>
        </p:spPr>
        <p:txBody>
          <a:bodyPr wrap="none" lIns="121899" tIns="60949" rIns="121899" bIns="60949" rtlCol="0">
            <a:spAutoFit/>
          </a:bodyPr>
          <a:lstStyle/>
          <a:p>
            <a:pPr defTabSz="1218987"/>
            <a:r>
              <a:rPr lang="en-US" sz="1900" b="1" dirty="0">
                <a:solidFill>
                  <a:schemeClr val="bg1"/>
                </a:solidFill>
              </a:rPr>
              <a:t>SBA</a:t>
            </a:r>
          </a:p>
        </p:txBody>
      </p:sp>
      <p:sp>
        <p:nvSpPr>
          <p:cNvPr id="32" name="TextBox 31"/>
          <p:cNvSpPr txBox="1"/>
          <p:nvPr/>
        </p:nvSpPr>
        <p:spPr>
          <a:xfrm>
            <a:off x="8915417" y="4238206"/>
            <a:ext cx="2336191" cy="415476"/>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121899" tIns="60949" rIns="121899" bIns="60949" rtlCol="0">
            <a:spAutoFit/>
          </a:bodyPr>
          <a:lstStyle/>
          <a:p>
            <a:pPr algn="ctr" defTabSz="1218987"/>
            <a:r>
              <a:rPr lang="en-US" sz="1900" dirty="0">
                <a:solidFill>
                  <a:prstClr val="black"/>
                </a:solidFill>
              </a:rPr>
              <a:t>Branch Office</a:t>
            </a:r>
          </a:p>
        </p:txBody>
      </p:sp>
      <p:sp>
        <p:nvSpPr>
          <p:cNvPr id="36" name="Cloud 35"/>
          <p:cNvSpPr/>
          <p:nvPr/>
        </p:nvSpPr>
        <p:spPr>
          <a:xfrm>
            <a:off x="5391221" y="3724666"/>
            <a:ext cx="1997391" cy="934066"/>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dirty="0" smtClean="0">
                <a:solidFill>
                  <a:schemeClr val="bg1"/>
                </a:solidFill>
              </a:rPr>
              <a:t>PSTN</a:t>
            </a:r>
            <a:endParaRPr lang="en-US" dirty="0">
              <a:solidFill>
                <a:schemeClr val="bg1"/>
              </a:solidFill>
            </a:endParaRPr>
          </a:p>
        </p:txBody>
      </p:sp>
      <p:sp>
        <p:nvSpPr>
          <p:cNvPr id="37" name="Cloud 36"/>
          <p:cNvSpPr/>
          <p:nvPr/>
        </p:nvSpPr>
        <p:spPr>
          <a:xfrm>
            <a:off x="5386427" y="2682801"/>
            <a:ext cx="1997391" cy="869556"/>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grpSp>
        <p:nvGrpSpPr>
          <p:cNvPr id="38" name="Group 39"/>
          <p:cNvGrpSpPr>
            <a:grpSpLocks/>
          </p:cNvGrpSpPr>
          <p:nvPr/>
        </p:nvGrpSpPr>
        <p:grpSpPr bwMode="auto">
          <a:xfrm>
            <a:off x="9277273" y="3772608"/>
            <a:ext cx="806239" cy="374651"/>
            <a:chOff x="720" y="816"/>
            <a:chExt cx="381" cy="236"/>
          </a:xfrm>
          <a:effectLst/>
        </p:grpSpPr>
        <p:pic>
          <p:nvPicPr>
            <p:cNvPr id="39" name="Rectangle 17421"/>
            <p:cNvPicPr>
              <a:picLocks noChangeAspect="1" noChangeArrowheads="1"/>
            </p:cNvPicPr>
            <p:nvPr/>
          </p:nvPicPr>
          <p:blipFill>
            <a:blip r:embed="rId16" cstate="print"/>
            <a:srcRect/>
            <a:stretch>
              <a:fillRect/>
            </a:stretch>
          </p:blipFill>
          <p:spPr bwMode="auto">
            <a:xfrm>
              <a:off x="720" y="816"/>
              <a:ext cx="381" cy="236"/>
            </a:xfrm>
            <a:prstGeom prst="rect">
              <a:avLst/>
            </a:prstGeom>
            <a:noFill/>
            <a:ln w="9525">
              <a:noFill/>
              <a:miter lim="800000"/>
              <a:headEnd/>
              <a:tailEnd/>
            </a:ln>
          </p:spPr>
        </p:pic>
        <p:pic>
          <p:nvPicPr>
            <p:cNvPr id="40" name="Picture 30" descr="anyversion-icon-32x32-32bit"/>
            <p:cNvPicPr>
              <a:picLocks noChangeAspect="1" noChangeArrowheads="1"/>
            </p:cNvPicPr>
            <p:nvPr/>
          </p:nvPicPr>
          <p:blipFill>
            <a:blip r:embed="rId17" cstate="print"/>
            <a:srcRect/>
            <a:stretch>
              <a:fillRect/>
            </a:stretch>
          </p:blipFill>
          <p:spPr bwMode="auto">
            <a:xfrm>
              <a:off x="789" y="824"/>
              <a:ext cx="144" cy="144"/>
            </a:xfrm>
            <a:prstGeom prst="rect">
              <a:avLst/>
            </a:prstGeom>
            <a:noFill/>
            <a:ln w="9525">
              <a:noFill/>
              <a:miter lim="800000"/>
              <a:headEnd/>
              <a:tailEnd/>
            </a:ln>
          </p:spPr>
        </p:pic>
      </p:grpSp>
      <p:pic>
        <p:nvPicPr>
          <p:cNvPr id="41"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4901" y="3655826"/>
            <a:ext cx="614291" cy="49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7383818" y="3093418"/>
            <a:ext cx="914162" cy="1588"/>
          </a:xfrm>
          <a:prstGeom prst="straightConnector1">
            <a:avLst/>
          </a:prstGeom>
          <a:ln>
            <a:solidFill>
              <a:schemeClr val="bg2">
                <a:lumMod val="60000"/>
                <a:lumOff val="40000"/>
              </a:schemeClr>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a:endCxn id="37" idx="2"/>
          </p:cNvCxnSpPr>
          <p:nvPr/>
        </p:nvCxnSpPr>
        <p:spPr>
          <a:xfrm>
            <a:off x="4746299" y="3117579"/>
            <a:ext cx="646324" cy="0"/>
          </a:xfrm>
          <a:prstGeom prst="straightConnector1">
            <a:avLst/>
          </a:prstGeom>
          <a:ln>
            <a:solidFill>
              <a:schemeClr val="bg2">
                <a:lumMod val="60000"/>
                <a:lumOff val="40000"/>
              </a:schemeClr>
            </a:solidFill>
            <a:headEnd type="triangle"/>
            <a:tailEnd type="triangle"/>
          </a:ln>
        </p:spPr>
        <p:style>
          <a:lnRef idx="3">
            <a:schemeClr val="accent1"/>
          </a:lnRef>
          <a:fillRef idx="0">
            <a:schemeClr val="accent1"/>
          </a:fillRef>
          <a:effectRef idx="2">
            <a:schemeClr val="accent1"/>
          </a:effectRef>
          <a:fontRef idx="minor">
            <a:schemeClr val="tx1"/>
          </a:fontRef>
        </p:style>
      </p:cxnSp>
      <p:pic>
        <p:nvPicPr>
          <p:cNvPr id="45" name="Picture 43" descr="route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8297980" y="2972768"/>
            <a:ext cx="609441" cy="342924"/>
          </a:xfrm>
          <a:prstGeom prst="rect">
            <a:avLst/>
          </a:prstGeom>
          <a:noFill/>
          <a:ln w="9525">
            <a:noFill/>
            <a:miter lim="800000"/>
            <a:headEnd/>
            <a:tailEnd/>
          </a:ln>
        </p:spPr>
      </p:pic>
    </p:spTree>
    <p:extLst>
      <p:ext uri="{BB962C8B-B14F-4D97-AF65-F5344CB8AC3E}">
        <p14:creationId xmlns:p14="http://schemas.microsoft.com/office/powerpoint/2010/main" val="9753276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ct val="20000"/>
              </a:spcBef>
            </a:pPr>
            <a:r>
              <a:rPr lang="en-US" smtClean="0"/>
              <a:t>Survivable Branch Appliance (SBA)</a:t>
            </a:r>
            <a:br>
              <a:rPr lang="en-US" smtClean="0"/>
            </a:br>
            <a:r>
              <a:rPr lang="en-US" sz="2800" spc="0" smtClean="0">
                <a:ln>
                  <a:noFill/>
                </a:ln>
                <a:solidFill>
                  <a:srgbClr val="D6E032">
                    <a:alpha val="99000"/>
                  </a:srgbClr>
                </a:solidFill>
                <a:cs typeface="+mn-cs"/>
              </a:rPr>
              <a:t/>
            </a:r>
            <a:br>
              <a:rPr lang="en-US" sz="2800" spc="0" smtClean="0">
                <a:ln>
                  <a:noFill/>
                </a:ln>
                <a:solidFill>
                  <a:srgbClr val="D6E032">
                    <a:alpha val="99000"/>
                  </a:srgbClr>
                </a:solidFill>
                <a:cs typeface="+mn-cs"/>
              </a:rPr>
            </a:br>
            <a:endParaRPr lang="en-US" dirty="0"/>
          </a:p>
        </p:txBody>
      </p:sp>
      <p:graphicFrame>
        <p:nvGraphicFramePr>
          <p:cNvPr id="33" name="Table 32"/>
          <p:cNvGraphicFramePr>
            <a:graphicFrameLocks noGrp="1"/>
          </p:cNvGraphicFramePr>
          <p:nvPr>
            <p:extLst>
              <p:ext uri="{D42A27DB-BD31-4B8C-83A1-F6EECF244321}">
                <p14:modId xmlns:p14="http://schemas.microsoft.com/office/powerpoint/2010/main" val="7535618"/>
              </p:ext>
            </p:extLst>
          </p:nvPr>
        </p:nvGraphicFramePr>
        <p:xfrm>
          <a:off x="371475" y="3030855"/>
          <a:ext cx="11410950" cy="3312795"/>
        </p:xfrm>
        <a:graphic>
          <a:graphicData uri="http://schemas.openxmlformats.org/drawingml/2006/table">
            <a:tbl>
              <a:tblPr firstRow="1" bandRow="1">
                <a:tableStyleId>{21E4AEA4-8DFA-4A89-87EB-49C32662AFE0}</a:tableStyleId>
              </a:tblPr>
              <a:tblGrid>
                <a:gridCol w="3924299"/>
                <a:gridCol w="3916228"/>
                <a:gridCol w="3570423"/>
              </a:tblGrid>
              <a:tr h="447675">
                <a:tc>
                  <a:txBody>
                    <a:bodyPr/>
                    <a:lstStyle/>
                    <a:p>
                      <a:pPr algn="ctr"/>
                      <a:r>
                        <a:rPr lang="en-US" sz="2000" dirty="0" smtClean="0"/>
                        <a:t>Components</a:t>
                      </a:r>
                      <a:endParaRPr lang="en-US" sz="2000" dirty="0"/>
                    </a:p>
                  </a:txBody>
                  <a:tcPr marL="121888" marR="121888" marT="60960" marB="60960"/>
                </a:tc>
                <a:tc>
                  <a:txBody>
                    <a:bodyPr/>
                    <a:lstStyle/>
                    <a:p>
                      <a:pPr algn="ctr"/>
                      <a:r>
                        <a:rPr lang="en-US" sz="2000" dirty="0" smtClean="0"/>
                        <a:t>Functionality</a:t>
                      </a:r>
                      <a:endParaRPr lang="en-US" sz="2000" dirty="0"/>
                    </a:p>
                  </a:txBody>
                  <a:tcPr marL="121888" marR="121888" marT="60960" marB="60960"/>
                </a:tc>
                <a:tc>
                  <a:txBody>
                    <a:bodyPr/>
                    <a:lstStyle/>
                    <a:p>
                      <a:pPr algn="ctr"/>
                      <a:r>
                        <a:rPr lang="en-US" sz="2000" dirty="0" smtClean="0"/>
                        <a:t>Go-To</a:t>
                      </a:r>
                      <a:r>
                        <a:rPr lang="en-US" sz="2000" baseline="0" dirty="0" smtClean="0"/>
                        <a:t> Market</a:t>
                      </a:r>
                      <a:endParaRPr lang="en-US" sz="2000" dirty="0"/>
                    </a:p>
                  </a:txBody>
                  <a:tcPr marL="121888" marR="121888" marT="60960" marB="60960"/>
                </a:tc>
              </a:tr>
              <a:tr h="2686050">
                <a:tc>
                  <a:txBody>
                    <a:bodyPr/>
                    <a:lstStyle/>
                    <a:p>
                      <a:pPr marL="342900" indent="-342900">
                        <a:buFont typeface="Arial" pitchFamily="34" charset="0"/>
                        <a:buChar char="•"/>
                      </a:pPr>
                      <a:r>
                        <a:rPr lang="en-US" sz="2000" dirty="0" smtClean="0"/>
                        <a:t>Windows Server® 2008 R2</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Mediation Server</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Registrar </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PSTN Gateway</a:t>
                      </a:r>
                    </a:p>
                    <a:p>
                      <a:endParaRPr lang="en-US" sz="4000" dirty="0"/>
                    </a:p>
                  </a:txBody>
                  <a:tcPr marL="121888" marR="121888" marT="60960" marB="60960"/>
                </a:tc>
                <a:tc>
                  <a:txBody>
                    <a:bodyPr/>
                    <a:lstStyle/>
                    <a:p>
                      <a:pPr marL="285750" marR="0" lvl="0" indent="-285750"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SIP Registrar</a:t>
                      </a:r>
                    </a:p>
                    <a:p>
                      <a:pPr marL="742932" lvl="1" indent="-285750">
                        <a:buFont typeface="Arial" pitchFamily="34" charset="0"/>
                        <a:buChar char="•"/>
                      </a:pPr>
                      <a:r>
                        <a:rPr lang="en-US" sz="2000" dirty="0" smtClean="0"/>
                        <a:t>Normal/Failover mode</a:t>
                      </a:r>
                    </a:p>
                    <a:p>
                      <a:pPr marL="285750" lvl="0" indent="-285750">
                        <a:buFont typeface="Arial" pitchFamily="34" charset="0"/>
                        <a:buChar char="•"/>
                      </a:pPr>
                      <a:r>
                        <a:rPr lang="en-US" sz="2000" dirty="0" smtClean="0"/>
                        <a:t>SIP Proxy &amp; Routing engine</a:t>
                      </a:r>
                    </a:p>
                    <a:p>
                      <a:pPr marL="742932" lvl="1" indent="-285750">
                        <a:buFont typeface="Arial" pitchFamily="34" charset="0"/>
                        <a:buChar char="•"/>
                      </a:pPr>
                      <a:r>
                        <a:rPr lang="en-US" sz="2000" dirty="0" smtClean="0"/>
                        <a:t>PSTN connectivity</a:t>
                      </a:r>
                    </a:p>
                    <a:p>
                      <a:pPr marL="742932" lvl="1" indent="-285750">
                        <a:buFont typeface="Arial" pitchFamily="34" charset="0"/>
                        <a:buChar char="•"/>
                      </a:pPr>
                      <a:r>
                        <a:rPr lang="en-US" sz="2000" dirty="0" smtClean="0"/>
                        <a:t>Voicemail routing</a:t>
                      </a:r>
                    </a:p>
                    <a:p>
                      <a:pPr marL="742932" lvl="1" indent="-285750">
                        <a:buFont typeface="Arial" pitchFamily="34" charset="0"/>
                        <a:buChar char="•"/>
                      </a:pPr>
                      <a:r>
                        <a:rPr lang="en-US" sz="2000" dirty="0" smtClean="0"/>
                        <a:t>PSTN re-routing</a:t>
                      </a:r>
                    </a:p>
                    <a:p>
                      <a:pPr marL="285750" lvl="0" indent="-285750">
                        <a:buFont typeface="Arial" pitchFamily="34" charset="0"/>
                        <a:buChar char="•"/>
                      </a:pPr>
                      <a:r>
                        <a:rPr lang="en-US" sz="2000" dirty="0" smtClean="0"/>
                        <a:t>Centrally provisioned</a:t>
                      </a:r>
                    </a:p>
                    <a:p>
                      <a:pPr marL="285750" lvl="0" indent="-285750">
                        <a:buFont typeface="Arial" pitchFamily="34" charset="0"/>
                        <a:buChar char="•"/>
                      </a:pPr>
                      <a:r>
                        <a:rPr lang="en-US" sz="2000" dirty="0" smtClean="0"/>
                        <a:t>Up to 1000 user support</a:t>
                      </a:r>
                    </a:p>
                  </a:txBody>
                  <a:tcPr marL="121888" marR="121888" marT="60960" marB="60960"/>
                </a:tc>
                <a:tc>
                  <a:txBody>
                    <a:bodyPr/>
                    <a:lstStyle/>
                    <a:p>
                      <a:pPr marL="342900" lvl="0" indent="-342900">
                        <a:buFont typeface="Arial" pitchFamily="34" charset="0"/>
                        <a:buChar char="•"/>
                      </a:pPr>
                      <a:r>
                        <a:rPr lang="en-US" sz="2000" dirty="0" smtClean="0"/>
                        <a:t>OEM (Embedded channel) </a:t>
                      </a:r>
                    </a:p>
                    <a:p>
                      <a:pPr lvl="0"/>
                      <a:endParaRPr lang="en-US" sz="2000" dirty="0" smtClean="0"/>
                    </a:p>
                    <a:p>
                      <a:pPr marL="342900" lvl="0" indent="-342900">
                        <a:buFont typeface="Arial" pitchFamily="34" charset="0"/>
                        <a:buChar char="•"/>
                      </a:pPr>
                      <a:r>
                        <a:rPr lang="en-US" sz="2000" dirty="0" smtClean="0"/>
                        <a:t>Some partners:</a:t>
                      </a:r>
                    </a:p>
                    <a:p>
                      <a:pPr marL="800082" lvl="1" indent="-342900">
                        <a:buFont typeface="Arial" pitchFamily="34" charset="0"/>
                        <a:buChar char="•"/>
                      </a:pPr>
                      <a:r>
                        <a:rPr lang="en-US" sz="2000" dirty="0" err="1" smtClean="0"/>
                        <a:t>Audiocodes</a:t>
                      </a:r>
                      <a:endParaRPr lang="en-US" sz="2000" dirty="0" smtClean="0"/>
                    </a:p>
                    <a:p>
                      <a:pPr marL="800082" marR="0" lvl="1" indent="-342900"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Dialogic</a:t>
                      </a:r>
                    </a:p>
                    <a:p>
                      <a:pPr marL="800082" marR="0" lvl="1" indent="-342900"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Ferrari</a:t>
                      </a:r>
                    </a:p>
                    <a:p>
                      <a:pPr marL="800082" lvl="1" indent="-342900">
                        <a:buFont typeface="Arial" pitchFamily="34" charset="0"/>
                        <a:buChar char="•"/>
                      </a:pPr>
                      <a:r>
                        <a:rPr lang="en-US" sz="2000" dirty="0" smtClean="0"/>
                        <a:t>HP</a:t>
                      </a:r>
                    </a:p>
                    <a:p>
                      <a:pPr marL="800082" lvl="1" indent="-342900">
                        <a:buFont typeface="Arial" pitchFamily="34" charset="0"/>
                        <a:buChar char="•"/>
                      </a:pPr>
                      <a:r>
                        <a:rPr lang="en-US" sz="2000" dirty="0" smtClean="0"/>
                        <a:t>NET</a:t>
                      </a:r>
                    </a:p>
                  </a:txBody>
                  <a:tcPr marL="121888" marR="121888" marT="60960" marB="60960"/>
                </a:tc>
              </a:tr>
            </a:tbl>
          </a:graphicData>
        </a:graphic>
      </p:graphicFrame>
      <p:sp>
        <p:nvSpPr>
          <p:cNvPr id="3" name="Rectangle 2"/>
          <p:cNvSpPr/>
          <p:nvPr/>
        </p:nvSpPr>
        <p:spPr>
          <a:xfrm>
            <a:off x="519113" y="1066711"/>
            <a:ext cx="11068050" cy="1643527"/>
          </a:xfrm>
          <a:prstGeom prst="rect">
            <a:avLst/>
          </a:prstGeom>
        </p:spPr>
        <p:txBody>
          <a:bodyPr wrap="square">
            <a:spAutoFit/>
          </a:bodyPr>
          <a:lstStyle/>
          <a:p>
            <a:pPr marL="342900" indent="-342900">
              <a:lnSpc>
                <a:spcPct val="90000"/>
              </a:lnSpc>
              <a:spcBef>
                <a:spcPct val="20000"/>
              </a:spcBef>
              <a:buSzPct val="100000"/>
              <a:buBlip>
                <a:blip r:embed="rId2"/>
              </a:buBlip>
            </a:pPr>
            <a:r>
              <a:rPr lang="en-US" sz="2400" dirty="0">
                <a:gradFill>
                  <a:gsLst>
                    <a:gs pos="0">
                      <a:schemeClr val="tx1"/>
                    </a:gs>
                    <a:gs pos="86000">
                      <a:schemeClr val="tx1"/>
                    </a:gs>
                  </a:gsLst>
                  <a:lin ang="0" scaled="0"/>
                </a:gradFill>
              </a:rPr>
              <a:t>Voice </a:t>
            </a:r>
            <a:r>
              <a:rPr lang="en-US" sz="2400" u="sng" dirty="0">
                <a:gradFill>
                  <a:gsLst>
                    <a:gs pos="0">
                      <a:schemeClr val="tx1"/>
                    </a:gs>
                    <a:gs pos="86000">
                      <a:schemeClr val="tx1"/>
                    </a:gs>
                  </a:gsLst>
                  <a:lin ang="0" scaled="0"/>
                </a:gradFill>
              </a:rPr>
              <a:t>high availability</a:t>
            </a:r>
            <a:r>
              <a:rPr lang="en-US" sz="2400" dirty="0">
                <a:gradFill>
                  <a:gsLst>
                    <a:gs pos="0">
                      <a:schemeClr val="tx1"/>
                    </a:gs>
                    <a:gs pos="86000">
                      <a:schemeClr val="tx1"/>
                    </a:gs>
                  </a:gsLst>
                  <a:lin ang="0" scaled="0"/>
                </a:gradFill>
              </a:rPr>
              <a:t> for branch offices</a:t>
            </a:r>
          </a:p>
          <a:p>
            <a:pPr marL="342900" indent="-342900">
              <a:lnSpc>
                <a:spcPct val="90000"/>
              </a:lnSpc>
              <a:spcBef>
                <a:spcPct val="20000"/>
              </a:spcBef>
              <a:buSzPct val="100000"/>
              <a:buBlip>
                <a:blip r:embed="rId2"/>
              </a:buBlip>
            </a:pPr>
            <a:r>
              <a:rPr lang="en-US" sz="2400" u="sng" dirty="0" smtClean="0">
                <a:gradFill>
                  <a:gsLst>
                    <a:gs pos="0">
                      <a:schemeClr val="tx1"/>
                    </a:gs>
                    <a:gs pos="86000">
                      <a:schemeClr val="tx1"/>
                    </a:gs>
                  </a:gsLst>
                  <a:lin ang="0" scaled="0"/>
                </a:gradFill>
              </a:rPr>
              <a:t>Appliance</a:t>
            </a:r>
            <a:r>
              <a:rPr lang="en-US" sz="2400" dirty="0" smtClean="0">
                <a:gradFill>
                  <a:gsLst>
                    <a:gs pos="0">
                      <a:schemeClr val="tx1"/>
                    </a:gs>
                    <a:gs pos="86000">
                      <a:schemeClr val="tx1"/>
                    </a:gs>
                  </a:gsLst>
                  <a:lin ang="0" scaled="0"/>
                </a:gradFill>
              </a:rPr>
              <a:t> </a:t>
            </a:r>
            <a:r>
              <a:rPr lang="en-US" sz="2400" dirty="0">
                <a:gradFill>
                  <a:gsLst>
                    <a:gs pos="0">
                      <a:schemeClr val="tx1"/>
                    </a:gs>
                    <a:gs pos="86000">
                      <a:schemeClr val="tx1"/>
                    </a:gs>
                  </a:gsLst>
                  <a:lin ang="0" scaled="0"/>
                </a:gradFill>
              </a:rPr>
              <a:t>form factor with Hardened Windows Server 2008 R2</a:t>
            </a:r>
          </a:p>
          <a:p>
            <a:pPr marL="342900" indent="-342900">
              <a:lnSpc>
                <a:spcPct val="90000"/>
              </a:lnSpc>
              <a:spcBef>
                <a:spcPct val="20000"/>
              </a:spcBef>
              <a:buSzPct val="100000"/>
              <a:buBlip>
                <a:blip r:embed="rId2"/>
              </a:buBlip>
            </a:pPr>
            <a:r>
              <a:rPr lang="en-US" sz="2400" dirty="0">
                <a:gradFill>
                  <a:gsLst>
                    <a:gs pos="0">
                      <a:schemeClr val="tx1"/>
                    </a:gs>
                    <a:gs pos="86000">
                      <a:schemeClr val="tx1"/>
                    </a:gs>
                  </a:gsLst>
                  <a:lin ang="0" scaled="0"/>
                </a:gradFill>
              </a:rPr>
              <a:t>Sold and supported by UC </a:t>
            </a:r>
            <a:r>
              <a:rPr lang="en-US" sz="2400" u="sng" dirty="0">
                <a:gradFill>
                  <a:gsLst>
                    <a:gs pos="0">
                      <a:schemeClr val="tx1"/>
                    </a:gs>
                    <a:gs pos="86000">
                      <a:schemeClr val="tx1"/>
                    </a:gs>
                  </a:gsLst>
                  <a:lin ang="0" scaled="0"/>
                </a:gradFill>
              </a:rPr>
              <a:t>partners</a:t>
            </a:r>
          </a:p>
          <a:p>
            <a:pPr marL="342900" indent="-342900">
              <a:lnSpc>
                <a:spcPct val="90000"/>
              </a:lnSpc>
              <a:spcBef>
                <a:spcPct val="20000"/>
              </a:spcBef>
              <a:buSzPct val="100000"/>
              <a:buBlip>
                <a:blip r:embed="rId2"/>
              </a:buBlip>
            </a:pPr>
            <a:r>
              <a:rPr lang="en-US" sz="2400" u="sng" dirty="0" smtClean="0">
                <a:gradFill>
                  <a:gsLst>
                    <a:gs pos="0">
                      <a:schemeClr val="tx1"/>
                    </a:gs>
                    <a:gs pos="86000">
                      <a:schemeClr val="tx1"/>
                    </a:gs>
                  </a:gsLst>
                  <a:lin ang="0" scaled="0"/>
                </a:gradFill>
                <a:latin typeface="+mj-lt"/>
              </a:rPr>
              <a:t>Centrally </a:t>
            </a:r>
            <a:r>
              <a:rPr lang="en-US" sz="2400" u="sng" dirty="0">
                <a:gradFill>
                  <a:gsLst>
                    <a:gs pos="0">
                      <a:schemeClr val="tx1"/>
                    </a:gs>
                    <a:gs pos="86000">
                      <a:schemeClr val="tx1"/>
                    </a:gs>
                  </a:gsLst>
                  <a:lin ang="0" scaled="0"/>
                </a:gradFill>
                <a:latin typeface="+mj-lt"/>
              </a:rPr>
              <a:t>Managed</a:t>
            </a:r>
            <a:r>
              <a:rPr lang="en-US" sz="2400" dirty="0">
                <a:gradFill>
                  <a:gsLst>
                    <a:gs pos="0">
                      <a:schemeClr val="tx1"/>
                    </a:gs>
                    <a:gs pos="86000">
                      <a:schemeClr val="tx1"/>
                    </a:gs>
                  </a:gsLst>
                  <a:lin ang="0" scaled="0"/>
                </a:gradFill>
                <a:latin typeface="+mj-lt"/>
              </a:rPr>
              <a:t> from the </a:t>
            </a:r>
            <a:r>
              <a:rPr lang="en-US" sz="2400" dirty="0" smtClean="0">
                <a:gradFill>
                  <a:gsLst>
                    <a:gs pos="0">
                      <a:schemeClr val="tx1"/>
                    </a:gs>
                    <a:gs pos="86000">
                      <a:schemeClr val="tx1"/>
                    </a:gs>
                  </a:gsLst>
                  <a:lin ang="0" scaled="0"/>
                </a:gradFill>
                <a:latin typeface="+mj-lt"/>
              </a:rPr>
              <a:t>Datacenter</a:t>
            </a:r>
            <a:endParaRPr lang="en-US" sz="2400" dirty="0">
              <a:gradFill>
                <a:gsLst>
                  <a:gs pos="0">
                    <a:schemeClr val="tx1"/>
                  </a:gs>
                  <a:gs pos="86000">
                    <a:schemeClr val="tx1"/>
                  </a:gs>
                </a:gsLst>
                <a:lin ang="0" scaled="0"/>
              </a:gradFill>
              <a:latin typeface="+mj-lt"/>
            </a:endParaRPr>
          </a:p>
        </p:txBody>
      </p:sp>
    </p:spTree>
    <p:extLst>
      <p:ext uri="{BB962C8B-B14F-4D97-AF65-F5344CB8AC3E}">
        <p14:creationId xmlns:p14="http://schemas.microsoft.com/office/powerpoint/2010/main" val="251629188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1015907504"/>
              </p:ext>
            </p:extLst>
          </p:nvPr>
        </p:nvGraphicFramePr>
        <p:xfrm>
          <a:off x="1799678" y="1080348"/>
          <a:ext cx="8524876" cy="5492124"/>
        </p:xfrm>
        <a:graphic>
          <a:graphicData uri="http://schemas.openxmlformats.org/drawingml/2006/table">
            <a:tbl>
              <a:tblPr bandRow="1">
                <a:tableStyleId>{8EC20E35-A176-4012-BC5E-935CFFF8708E}</a:tableStyleId>
              </a:tblPr>
              <a:tblGrid>
                <a:gridCol w="4114801"/>
                <a:gridCol w="4410075"/>
              </a:tblGrid>
              <a:tr h="1530985">
                <a:tc>
                  <a:txBody>
                    <a:bodyPr/>
                    <a:lstStyle/>
                    <a:p>
                      <a:pPr lvl="0"/>
                      <a:r>
                        <a:rPr lang="en-US" sz="2000" b="1" dirty="0" err="1" smtClean="0"/>
                        <a:t>Audiocodes</a:t>
                      </a:r>
                      <a:endParaRPr lang="en-US"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lvl="0"/>
                      <a:r>
                        <a:rPr lang="en-US" sz="1800" dirty="0" err="1" smtClean="0"/>
                        <a:t>Mediant</a:t>
                      </a:r>
                      <a:r>
                        <a:rPr lang="en-US" sz="1800" dirty="0" smtClean="0"/>
                        <a:t> 1000 –1U, 4E1/T1, redundant power supply,</a:t>
                      </a:r>
                      <a:r>
                        <a:rPr lang="en-US" sz="1800" baseline="0" dirty="0" smtClean="0"/>
                        <a:t> </a:t>
                      </a:r>
                      <a:r>
                        <a:rPr lang="en-US" sz="1800" dirty="0" smtClean="0"/>
                        <a:t>MSBG-Firewall, Routing engine</a:t>
                      </a:r>
                    </a:p>
                    <a:p>
                      <a:pPr lvl="0"/>
                      <a:r>
                        <a:rPr lang="en-US" sz="1800" dirty="0" err="1" smtClean="0"/>
                        <a:t>Mediant</a:t>
                      </a:r>
                      <a:r>
                        <a:rPr lang="en-US" sz="1800" dirty="0" smtClean="0"/>
                        <a:t> 2000 – 1U,</a:t>
                      </a:r>
                      <a:r>
                        <a:rPr lang="en-US" sz="1800" baseline="0" dirty="0" smtClean="0"/>
                        <a:t> </a:t>
                      </a:r>
                      <a:r>
                        <a:rPr lang="en-US" sz="1800" dirty="0" smtClean="0"/>
                        <a:t>redundant power supply</a:t>
                      </a: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837670">
                <a:tc>
                  <a:txBody>
                    <a:bodyPr/>
                    <a:lstStyle/>
                    <a:p>
                      <a:pPr lvl="0"/>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800" dirty="0" smtClean="0"/>
                        <a:t>DMG 4000, 1U, 4 E1/T1, Redundant power supply</a:t>
                      </a:r>
                    </a:p>
                    <a:p>
                      <a:pPr marL="0" marR="0" lvl="0" indent="0" algn="l" defTabSz="914363" rtl="0" eaLnBrk="1" fontAlgn="auto" latinLnBrk="0" hangingPunct="1">
                        <a:lnSpc>
                          <a:spcPct val="100000"/>
                        </a:lnSpc>
                        <a:spcBef>
                          <a:spcPts val="0"/>
                        </a:spcBef>
                        <a:spcAft>
                          <a:spcPts val="0"/>
                        </a:spcAft>
                        <a:buClrTx/>
                        <a:buSzTx/>
                        <a:buFontTx/>
                        <a:buNone/>
                        <a:tabLst/>
                        <a:defRPr/>
                      </a:pP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518557">
                <a:tc>
                  <a:txBody>
                    <a:bodyPr/>
                    <a:lstStyle/>
                    <a:p>
                      <a:pPr lvl="0"/>
                      <a:r>
                        <a:rPr lang="en-US" sz="2000" b="1" dirty="0" smtClean="0"/>
                        <a:t>Ferrari</a:t>
                      </a:r>
                      <a:endParaRPr lang="en-US"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1" indent="0" algn="l" defTabSz="914363" rtl="0" eaLnBrk="1" fontAlgn="auto" latinLnBrk="0" hangingPunct="1">
                        <a:lnSpc>
                          <a:spcPct val="100000"/>
                        </a:lnSpc>
                        <a:spcBef>
                          <a:spcPts val="0"/>
                        </a:spcBef>
                        <a:spcAft>
                          <a:spcPts val="0"/>
                        </a:spcAft>
                        <a:buClrTx/>
                        <a:buSzTx/>
                        <a:buFontTx/>
                        <a:buNone/>
                        <a:tabLst/>
                        <a:defRPr/>
                      </a:pPr>
                      <a:r>
                        <a:rPr lang="en-US" sz="1800" dirty="0" smtClean="0"/>
                        <a:t>1U, 4 E1/T1, Redundant Power supply</a:t>
                      </a:r>
                    </a:p>
                    <a:p>
                      <a:pPr marL="0" marR="0" lvl="1" indent="0" algn="l" defTabSz="914363" rtl="0" eaLnBrk="1" fontAlgn="auto" latinLnBrk="0" hangingPunct="1">
                        <a:lnSpc>
                          <a:spcPct val="100000"/>
                        </a:lnSpc>
                        <a:spcBef>
                          <a:spcPts val="0"/>
                        </a:spcBef>
                        <a:spcAft>
                          <a:spcPts val="0"/>
                        </a:spcAft>
                        <a:buClrTx/>
                        <a:buSzTx/>
                        <a:buFontTx/>
                        <a:buNone/>
                        <a:tabLst/>
                        <a:defRPr/>
                      </a:pPr>
                      <a:endParaRPr lang="en-US" sz="1800" dirty="0" smtClean="0"/>
                    </a:p>
                    <a:p>
                      <a:pPr marL="0" marR="0" lvl="1" indent="0" algn="l" defTabSz="914363" rtl="0" eaLnBrk="1" fontAlgn="auto" latinLnBrk="0" hangingPunct="1">
                        <a:lnSpc>
                          <a:spcPct val="100000"/>
                        </a:lnSpc>
                        <a:spcBef>
                          <a:spcPts val="0"/>
                        </a:spcBef>
                        <a:spcAft>
                          <a:spcPts val="0"/>
                        </a:spcAft>
                        <a:buClrTx/>
                        <a:buSzTx/>
                        <a:buFontTx/>
                        <a:buNone/>
                        <a:tabLst/>
                        <a:defRPr/>
                      </a:pP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1021914">
                <a:tc>
                  <a:txBody>
                    <a:bodyPr/>
                    <a:lstStyle/>
                    <a:p>
                      <a:pPr lvl="0"/>
                      <a:r>
                        <a:rPr lang="en-US" sz="2000" b="1" dirty="0" smtClean="0"/>
                        <a:t>HP</a:t>
                      </a:r>
                      <a:endParaRPr lang="en-US"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lvl="0"/>
                      <a:r>
                        <a:rPr lang="en-US" sz="1800" dirty="0" smtClean="0"/>
                        <a:t>SBA</a:t>
                      </a:r>
                      <a:r>
                        <a:rPr lang="en-US" sz="1800" baseline="0" dirty="0" smtClean="0"/>
                        <a:t> </a:t>
                      </a:r>
                      <a:r>
                        <a:rPr lang="en-US" sz="1800" dirty="0" smtClean="0"/>
                        <a:t>Module running on  </a:t>
                      </a:r>
                      <a:r>
                        <a:rPr lang="en-US" sz="1800" dirty="0" err="1" smtClean="0"/>
                        <a:t>Procurve</a:t>
                      </a:r>
                      <a:r>
                        <a:rPr lang="en-US" sz="1800" dirty="0" smtClean="0"/>
                        <a:t> 54xx switch Chassis.</a:t>
                      </a:r>
                      <a:r>
                        <a:rPr lang="en-US" sz="1800" baseline="0" dirty="0" smtClean="0"/>
                        <a:t>  </a:t>
                      </a:r>
                      <a:r>
                        <a:rPr lang="en-US" sz="1800" dirty="0" smtClean="0"/>
                        <a:t>Redundant Power supply, 8 E1/T1, Layer 2 functionality</a:t>
                      </a:r>
                    </a:p>
                    <a:p>
                      <a:pPr lvl="0"/>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943619">
                <a:tc>
                  <a:txBody>
                    <a:bodyPr/>
                    <a:lstStyle/>
                    <a:p>
                      <a:pPr lvl="0"/>
                      <a:endParaRPr lang="en-US" sz="2000" dirty="0" smtClean="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lvl="0"/>
                      <a:r>
                        <a:rPr lang="en-US" sz="1800" dirty="0" smtClean="0"/>
                        <a:t>UX Series.  1U, 8 E1/T1, Redundant power supply.  MSBG-Firewall, Routing engine</a:t>
                      </a:r>
                      <a:endParaRPr lang="en-US"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2" name="Title 1"/>
          <p:cNvSpPr>
            <a:spLocks noGrp="1"/>
          </p:cNvSpPr>
          <p:nvPr>
            <p:ph type="title"/>
          </p:nvPr>
        </p:nvSpPr>
        <p:spPr/>
        <p:txBody>
          <a:bodyPr/>
          <a:lstStyle/>
          <a:p>
            <a:r>
              <a:rPr lang="en-US" dirty="0"/>
              <a:t>SBA </a:t>
            </a:r>
            <a:r>
              <a:rPr lang="en-US" dirty="0" smtClean="0"/>
              <a:t>- Partner </a:t>
            </a:r>
            <a:r>
              <a:rPr lang="en-US" dirty="0"/>
              <a:t>Solutions</a:t>
            </a:r>
          </a:p>
        </p:txBody>
      </p:sp>
      <p:sp>
        <p:nvSpPr>
          <p:cNvPr id="4" name="Rectangular Callout 3"/>
          <p:cNvSpPr/>
          <p:nvPr/>
        </p:nvSpPr>
        <p:spPr bwMode="auto">
          <a:xfrm>
            <a:off x="10373901" y="113665"/>
            <a:ext cx="1524106" cy="2482904"/>
          </a:xfrm>
          <a:prstGeom prst="wedgeRectCallout">
            <a:avLst>
              <a:gd name="adj1" fmla="val -78045"/>
              <a:gd name="adj2" fmla="val 27431"/>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21893" tIns="60947" rIns="121893" bIns="60947" numCol="1" rtlCol="0" anchor="ctr" anchorCtr="0" compatLnSpc="1">
            <a:prstTxWarp prst="textNoShape">
              <a:avLst/>
            </a:prstTxWarp>
          </a:bodyPr>
          <a:lstStyle/>
          <a:p>
            <a:pPr>
              <a:lnSpc>
                <a:spcPct val="90000"/>
              </a:lnSpc>
              <a:spcAft>
                <a:spcPts val="444"/>
              </a:spcAft>
              <a:defRPr/>
            </a:pPr>
            <a:r>
              <a:rPr lang="en-US" sz="1600" dirty="0" err="1">
                <a:solidFill>
                  <a:schemeClr val="bg1"/>
                </a:solidFill>
              </a:rPr>
              <a:t>Audiocodes</a:t>
            </a:r>
            <a:r>
              <a:rPr lang="en-US" sz="1600" dirty="0">
                <a:solidFill>
                  <a:schemeClr val="bg1"/>
                </a:solidFill>
              </a:rPr>
              <a:t>: Existing M1k and M2k gateways can be converted  to SBA</a:t>
            </a:r>
          </a:p>
        </p:txBody>
      </p:sp>
      <p:sp>
        <p:nvSpPr>
          <p:cNvPr id="6" name="Rectangular Callout 5"/>
          <p:cNvSpPr/>
          <p:nvPr/>
        </p:nvSpPr>
        <p:spPr bwMode="auto">
          <a:xfrm>
            <a:off x="185009" y="1727285"/>
            <a:ext cx="1588761" cy="1799711"/>
          </a:xfrm>
          <a:prstGeom prst="wedgeRectCallout">
            <a:avLst>
              <a:gd name="adj1" fmla="val 70407"/>
              <a:gd name="adj2" fmla="val 25495"/>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21893" tIns="60947" rIns="121893" bIns="60947" numCol="1" rtlCol="0" anchor="ctr" anchorCtr="0" compatLnSpc="1">
            <a:prstTxWarp prst="textNoShape">
              <a:avLst/>
            </a:prstTxWarp>
          </a:bodyPr>
          <a:lstStyle/>
          <a:p>
            <a:pPr>
              <a:lnSpc>
                <a:spcPct val="90000"/>
              </a:lnSpc>
              <a:spcAft>
                <a:spcPts val="444"/>
              </a:spcAft>
              <a:defRPr/>
            </a:pPr>
            <a:r>
              <a:rPr lang="en-US" sz="1600" dirty="0">
                <a:solidFill>
                  <a:schemeClr val="bg1"/>
                </a:solidFill>
              </a:rPr>
              <a:t>Dialogic: Existing DMG4000 Hybrid can be converted to SBA</a:t>
            </a:r>
          </a:p>
        </p:txBody>
      </p:sp>
      <p:sp>
        <p:nvSpPr>
          <p:cNvPr id="7" name="Rectangular Callout 6"/>
          <p:cNvSpPr/>
          <p:nvPr/>
        </p:nvSpPr>
        <p:spPr bwMode="auto">
          <a:xfrm>
            <a:off x="10092490" y="4905376"/>
            <a:ext cx="1900661" cy="1824376"/>
          </a:xfrm>
          <a:prstGeom prst="wedgeRectCallout">
            <a:avLst>
              <a:gd name="adj1" fmla="val -57725"/>
              <a:gd name="adj2" fmla="val 26087"/>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21893" tIns="60947" rIns="121893" bIns="60947" numCol="1" rtlCol="0" anchor="ctr" anchorCtr="0" compatLnSpc="1">
            <a:prstTxWarp prst="textNoShape">
              <a:avLst/>
            </a:prstTxWarp>
          </a:bodyPr>
          <a:lstStyle/>
          <a:p>
            <a:r>
              <a:rPr lang="en-US" sz="1600" dirty="0">
                <a:solidFill>
                  <a:schemeClr val="bg1"/>
                </a:solidFill>
              </a:rPr>
              <a:t>NET: New HW to support SBA. Migration plan for customers wanting to move to UX platform.</a:t>
            </a:r>
          </a:p>
        </p:txBody>
      </p:sp>
      <p:sp>
        <p:nvSpPr>
          <p:cNvPr id="8" name="Rectangular Callout 7"/>
          <p:cNvSpPr/>
          <p:nvPr/>
        </p:nvSpPr>
        <p:spPr bwMode="auto">
          <a:xfrm>
            <a:off x="10253886" y="2790939"/>
            <a:ext cx="1739265" cy="1533404"/>
          </a:xfrm>
          <a:prstGeom prst="wedgeRectCallout">
            <a:avLst>
              <a:gd name="adj1" fmla="val -63181"/>
              <a:gd name="adj2" fmla="val 22008"/>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21893" tIns="60947" rIns="121893" bIns="60947" numCol="1" rtlCol="0" anchor="ctr" anchorCtr="0" compatLnSpc="1">
            <a:prstTxWarp prst="textNoShape">
              <a:avLst/>
            </a:prstTxWarp>
          </a:bodyPr>
          <a:lstStyle/>
          <a:p>
            <a:pPr>
              <a:lnSpc>
                <a:spcPct val="90000"/>
              </a:lnSpc>
              <a:spcAft>
                <a:spcPts val="444"/>
              </a:spcAft>
              <a:defRPr/>
            </a:pPr>
            <a:r>
              <a:rPr lang="en-US" sz="1600" dirty="0">
                <a:solidFill>
                  <a:schemeClr val="bg1"/>
                </a:solidFill>
              </a:rPr>
              <a:t>Ferrari: Existing R2 Hybrid gateway can be converted into SBA </a:t>
            </a:r>
          </a:p>
        </p:txBody>
      </p:sp>
      <p:sp>
        <p:nvSpPr>
          <p:cNvPr id="9" name="Rectangular Callout 8"/>
          <p:cNvSpPr/>
          <p:nvPr/>
        </p:nvSpPr>
        <p:spPr bwMode="auto">
          <a:xfrm>
            <a:off x="185009" y="3763821"/>
            <a:ext cx="1503036" cy="2577797"/>
          </a:xfrm>
          <a:prstGeom prst="wedgeRectCallout">
            <a:avLst>
              <a:gd name="adj1" fmla="val 78766"/>
              <a:gd name="adj2" fmla="val 130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21893" tIns="60947" rIns="121893" bIns="60947" numCol="1" rtlCol="0" anchor="ctr" anchorCtr="0" compatLnSpc="1">
            <a:prstTxWarp prst="textNoShape">
              <a:avLst/>
            </a:prstTxWarp>
          </a:bodyPr>
          <a:lstStyle/>
          <a:p>
            <a:pPr>
              <a:lnSpc>
                <a:spcPct val="90000"/>
              </a:lnSpc>
              <a:spcAft>
                <a:spcPts val="444"/>
              </a:spcAft>
              <a:defRPr/>
            </a:pPr>
            <a:r>
              <a:rPr lang="en-US" sz="1600" dirty="0">
                <a:solidFill>
                  <a:schemeClr val="bg1"/>
                </a:solidFill>
              </a:rPr>
              <a:t>HP: Customers using </a:t>
            </a:r>
            <a:r>
              <a:rPr lang="en-US" sz="1600" dirty="0" err="1">
                <a:solidFill>
                  <a:schemeClr val="bg1"/>
                </a:solidFill>
              </a:rPr>
              <a:t>ProCurve</a:t>
            </a:r>
            <a:r>
              <a:rPr lang="en-US" sz="1600" dirty="0">
                <a:solidFill>
                  <a:schemeClr val="bg1"/>
                </a:solidFill>
              </a:rPr>
              <a:t> switches can convert it into a SBA by buying the module </a:t>
            </a:r>
          </a:p>
        </p:txBody>
      </p:sp>
      <p:sp>
        <p:nvSpPr>
          <p:cNvPr id="11" name="Rounded Rectangle 10"/>
          <p:cNvSpPr/>
          <p:nvPr/>
        </p:nvSpPr>
        <p:spPr>
          <a:xfrm>
            <a:off x="2175189" y="1674073"/>
            <a:ext cx="3486875" cy="816262"/>
          </a:xfrm>
          <a:prstGeom prst="roundRect">
            <a:avLst>
              <a:gd name="adj" fmla="val 10000"/>
            </a:avLst>
          </a:prstGeom>
          <a:blipFill rotWithShape="0">
            <a:blip r:embed="rId3"/>
            <a:stretch>
              <a:fillRect/>
            </a:stretch>
          </a:blipFill>
          <a:ln>
            <a:noFill/>
          </a:ln>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4" name="Rounded Rectangle 13"/>
          <p:cNvSpPr/>
          <p:nvPr/>
        </p:nvSpPr>
        <p:spPr>
          <a:xfrm>
            <a:off x="1951532" y="3861934"/>
            <a:ext cx="3953241" cy="559150"/>
          </a:xfrm>
          <a:prstGeom prst="roundRect">
            <a:avLst>
              <a:gd name="adj" fmla="val 10000"/>
            </a:avLst>
          </a:prstGeom>
          <a:blipFill rotWithShape="0">
            <a:blip r:embed="rId4"/>
            <a:stretch>
              <a:fillRect/>
            </a:stretch>
          </a:blipFill>
          <a:ln>
            <a:noFill/>
          </a:ln>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5" name="Rounded Rectangle 14"/>
          <p:cNvSpPr/>
          <p:nvPr/>
        </p:nvSpPr>
        <p:spPr>
          <a:xfrm>
            <a:off x="2612361" y="4566833"/>
            <a:ext cx="3187637" cy="951674"/>
          </a:xfrm>
          <a:prstGeom prst="roundRect">
            <a:avLst>
              <a:gd name="adj" fmla="val 10000"/>
            </a:avLst>
          </a:prstGeom>
          <a:blipFill rotWithShape="0">
            <a:blip r:embed="rId5"/>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nvGrpSpPr>
          <p:cNvPr id="19" name="Group 18"/>
          <p:cNvGrpSpPr/>
          <p:nvPr/>
        </p:nvGrpSpPr>
        <p:grpSpPr>
          <a:xfrm>
            <a:off x="1811715" y="2596569"/>
            <a:ext cx="4083533" cy="923339"/>
            <a:chOff x="173961" y="2766536"/>
            <a:chExt cx="4083533" cy="923339"/>
          </a:xfrm>
        </p:grpSpPr>
        <p:sp>
          <p:nvSpPr>
            <p:cNvPr id="13" name="Rounded Rectangle 12"/>
            <p:cNvSpPr/>
            <p:nvPr/>
          </p:nvSpPr>
          <p:spPr>
            <a:xfrm>
              <a:off x="561793" y="3017611"/>
              <a:ext cx="3695701" cy="672264"/>
            </a:xfrm>
            <a:prstGeom prst="roundRect">
              <a:avLst>
                <a:gd name="adj" fmla="val 10000"/>
              </a:avLst>
            </a:prstGeom>
            <a:blipFill rotWithShape="1">
              <a:blip r:embed="rId6"/>
              <a:srcRect/>
              <a:stretch>
                <a:fillRect l="-3112" t="-20950" r="-6616" b="-15731"/>
              </a:stretch>
            </a:blipFill>
            <a:ln>
              <a:noFill/>
            </a:ln>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7" name="Rectangle 16"/>
            <p:cNvSpPr/>
            <p:nvPr/>
          </p:nvSpPr>
          <p:spPr>
            <a:xfrm>
              <a:off x="173961" y="2766536"/>
              <a:ext cx="1027845" cy="400110"/>
            </a:xfrm>
            <a:prstGeom prst="rect">
              <a:avLst/>
            </a:prstGeom>
          </p:spPr>
          <p:txBody>
            <a:bodyPr wrap="none">
              <a:spAutoFit/>
            </a:bodyPr>
            <a:lstStyle/>
            <a:p>
              <a:r>
                <a:rPr lang="en-US" sz="2000" b="1" dirty="0" smtClean="0">
                  <a:solidFill>
                    <a:schemeClr val="dk1"/>
                  </a:solidFill>
                </a:rPr>
                <a:t>Dialogic</a:t>
              </a:r>
              <a:endParaRPr lang="en-US" sz="2000" b="1" dirty="0">
                <a:solidFill>
                  <a:schemeClr val="dk1"/>
                </a:solidFill>
              </a:endParaRPr>
            </a:p>
          </p:txBody>
        </p:sp>
      </p:grpSp>
      <p:grpSp>
        <p:nvGrpSpPr>
          <p:cNvPr id="20" name="Group 19"/>
          <p:cNvGrpSpPr/>
          <p:nvPr/>
        </p:nvGrpSpPr>
        <p:grpSpPr>
          <a:xfrm>
            <a:off x="1821239" y="5608017"/>
            <a:ext cx="4083533" cy="861163"/>
            <a:chOff x="183485" y="5777984"/>
            <a:chExt cx="4083533" cy="861163"/>
          </a:xfrm>
        </p:grpSpPr>
        <p:sp>
          <p:nvSpPr>
            <p:cNvPr id="12" name="Rounded Rectangle 11"/>
            <p:cNvSpPr/>
            <p:nvPr/>
          </p:nvSpPr>
          <p:spPr>
            <a:xfrm>
              <a:off x="202535" y="6047120"/>
              <a:ext cx="4064483" cy="592027"/>
            </a:xfrm>
            <a:prstGeom prst="roundRect">
              <a:avLst>
                <a:gd name="adj" fmla="val 10000"/>
              </a:avLst>
            </a:prstGeom>
            <a:blipFill rotWithShape="0">
              <a:blip r:embed="rId7"/>
              <a:stretch>
                <a:fillRect/>
              </a:stretch>
            </a:blipFill>
            <a:ln>
              <a:noFill/>
            </a:ln>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8" name="Rectangle 17"/>
            <p:cNvSpPr/>
            <p:nvPr/>
          </p:nvSpPr>
          <p:spPr>
            <a:xfrm>
              <a:off x="183485" y="5777984"/>
              <a:ext cx="599844" cy="400110"/>
            </a:xfrm>
            <a:prstGeom prst="rect">
              <a:avLst/>
            </a:prstGeom>
          </p:spPr>
          <p:txBody>
            <a:bodyPr wrap="none">
              <a:spAutoFit/>
            </a:bodyPr>
            <a:lstStyle/>
            <a:p>
              <a:r>
                <a:rPr lang="en-US" sz="2000" b="1" dirty="0">
                  <a:solidFill>
                    <a:schemeClr val="dk1"/>
                  </a:solidFill>
                </a:rPr>
                <a:t>NET</a:t>
              </a:r>
            </a:p>
          </p:txBody>
        </p:sp>
      </p:grpSp>
    </p:spTree>
    <p:extLst>
      <p:ext uri="{BB962C8B-B14F-4D97-AF65-F5344CB8AC3E}">
        <p14:creationId xmlns:p14="http://schemas.microsoft.com/office/powerpoint/2010/main" val="344849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285750" y="3930828"/>
            <a:ext cx="11496781" cy="2502932"/>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1218987"/>
            <a:endParaRPr lang="en-US" dirty="0">
              <a:solidFill>
                <a:prstClr val="black"/>
              </a:solidFill>
            </a:endParaRPr>
          </a:p>
        </p:txBody>
      </p:sp>
      <p:sp>
        <p:nvSpPr>
          <p:cNvPr id="5" name="Rounded Rectangle 4"/>
          <p:cNvSpPr/>
          <p:nvPr/>
        </p:nvSpPr>
        <p:spPr>
          <a:xfrm>
            <a:off x="285750" y="1514475"/>
            <a:ext cx="11449156" cy="1876425"/>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1218987"/>
            <a:endParaRPr lang="en-US" dirty="0">
              <a:solidFill>
                <a:prstClr val="black"/>
              </a:solidFill>
            </a:endParaRPr>
          </a:p>
        </p:txBody>
      </p:sp>
      <p:sp>
        <p:nvSpPr>
          <p:cNvPr id="2" name="Title 1"/>
          <p:cNvSpPr>
            <a:spLocks noGrp="1"/>
          </p:cNvSpPr>
          <p:nvPr>
            <p:ph type="title"/>
          </p:nvPr>
        </p:nvSpPr>
        <p:spPr>
          <a:xfrm>
            <a:off x="519112" y="228600"/>
            <a:ext cx="11149013" cy="994410"/>
          </a:xfrm>
        </p:spPr>
        <p:txBody>
          <a:bodyPr>
            <a:normAutofit/>
          </a:bodyPr>
          <a:lstStyle/>
          <a:p>
            <a:pPr algn="ctr"/>
            <a:r>
              <a:rPr lang="en-US" dirty="0" smtClean="0"/>
              <a:t>SBA - Deployment</a:t>
            </a:r>
            <a:r>
              <a:rPr lang="en-US" dirty="0"/>
              <a:t/>
            </a:r>
            <a:br>
              <a:rPr lang="en-US" dirty="0"/>
            </a:br>
            <a:r>
              <a:rPr lang="en-US" sz="2800" spc="0" dirty="0">
                <a:ln>
                  <a:noFill/>
                </a:ln>
                <a:solidFill>
                  <a:srgbClr val="D6E032">
                    <a:alpha val="99000"/>
                  </a:srgbClr>
                </a:solidFill>
                <a:cs typeface="+mn-cs"/>
              </a:rPr>
              <a:t>Simple, Easy, Repeatable</a:t>
            </a:r>
          </a:p>
        </p:txBody>
      </p:sp>
      <p:sp>
        <p:nvSpPr>
          <p:cNvPr id="7" name="TextBox 6"/>
          <p:cNvSpPr txBox="1"/>
          <p:nvPr/>
        </p:nvSpPr>
        <p:spPr>
          <a:xfrm>
            <a:off x="2594308" y="5323006"/>
            <a:ext cx="2528601" cy="830997"/>
          </a:xfrm>
          <a:prstGeom prst="rect">
            <a:avLst/>
          </a:prstGeom>
          <a:noFill/>
        </p:spPr>
        <p:txBody>
          <a:bodyPr wrap="square" rtlCol="0">
            <a:spAutoFit/>
          </a:bodyPr>
          <a:lstStyle/>
          <a:p>
            <a:pPr defTabSz="1218987"/>
            <a:r>
              <a:rPr lang="en-US" sz="1600" b="1" dirty="0">
                <a:solidFill>
                  <a:srgbClr val="EEECE1">
                    <a:lumMod val="10000"/>
                  </a:srgbClr>
                </a:solidFill>
                <a:cs typeface="Calibri" pitchFamily="34" charset="0"/>
              </a:rPr>
              <a:t>Technician connects </a:t>
            </a:r>
            <a:r>
              <a:rPr lang="en-US" sz="1600" b="1" dirty="0" smtClean="0">
                <a:solidFill>
                  <a:srgbClr val="EEECE1">
                    <a:lumMod val="10000"/>
                  </a:srgbClr>
                </a:solidFill>
                <a:cs typeface="Calibri" pitchFamily="34" charset="0"/>
              </a:rPr>
              <a:t/>
            </a:r>
            <a:br>
              <a:rPr lang="en-US" sz="1600" b="1" dirty="0" smtClean="0">
                <a:solidFill>
                  <a:srgbClr val="EEECE1">
                    <a:lumMod val="10000"/>
                  </a:srgbClr>
                </a:solidFill>
                <a:cs typeface="Calibri" pitchFamily="34" charset="0"/>
              </a:rPr>
            </a:br>
            <a:r>
              <a:rPr lang="en-US" sz="1600" b="1" dirty="0" smtClean="0">
                <a:solidFill>
                  <a:srgbClr val="EEECE1">
                    <a:lumMod val="10000"/>
                  </a:srgbClr>
                </a:solidFill>
                <a:cs typeface="Calibri" pitchFamily="34" charset="0"/>
              </a:rPr>
              <a:t>to WEB </a:t>
            </a:r>
            <a:r>
              <a:rPr lang="en-US" sz="1600" b="1" dirty="0">
                <a:solidFill>
                  <a:srgbClr val="EEECE1">
                    <a:lumMod val="10000"/>
                  </a:srgbClr>
                </a:solidFill>
                <a:cs typeface="Calibri" pitchFamily="34" charset="0"/>
              </a:rPr>
              <a:t>based </a:t>
            </a:r>
            <a:r>
              <a:rPr lang="en-US" sz="1600" b="1" dirty="0" smtClean="0">
                <a:solidFill>
                  <a:srgbClr val="EEECE1">
                    <a:lumMod val="10000"/>
                  </a:srgbClr>
                </a:solidFill>
                <a:cs typeface="Calibri" pitchFamily="34" charset="0"/>
              </a:rPr>
              <a:t>GUI, </a:t>
            </a:r>
            <a:br>
              <a:rPr lang="en-US" sz="1600" b="1" dirty="0" smtClean="0">
                <a:solidFill>
                  <a:srgbClr val="EEECE1">
                    <a:lumMod val="10000"/>
                  </a:srgbClr>
                </a:solidFill>
                <a:cs typeface="Calibri" pitchFamily="34" charset="0"/>
              </a:rPr>
            </a:br>
            <a:r>
              <a:rPr lang="en-US" sz="1600" b="1" dirty="0" smtClean="0">
                <a:solidFill>
                  <a:srgbClr val="EEECE1">
                    <a:lumMod val="10000"/>
                  </a:srgbClr>
                </a:solidFill>
                <a:cs typeface="Calibri" pitchFamily="34" charset="0"/>
              </a:rPr>
              <a:t>IP Configuration.</a:t>
            </a:r>
            <a:endParaRPr lang="en-US" sz="1600" b="1" dirty="0">
              <a:solidFill>
                <a:srgbClr val="EEECE1">
                  <a:lumMod val="10000"/>
                </a:srgbClr>
              </a:solidFill>
              <a:cs typeface="Calibri" pitchFamily="34" charset="0"/>
            </a:endParaRPr>
          </a:p>
        </p:txBody>
      </p:sp>
      <p:sp>
        <p:nvSpPr>
          <p:cNvPr id="9" name="Right Arrow 8"/>
          <p:cNvSpPr/>
          <p:nvPr/>
        </p:nvSpPr>
        <p:spPr>
          <a:xfrm>
            <a:off x="2193370" y="4643706"/>
            <a:ext cx="370113" cy="219021"/>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218987"/>
            <a:endParaRPr lang="en-US" dirty="0">
              <a:solidFill>
                <a:srgbClr val="EEECE1">
                  <a:lumMod val="10000"/>
                </a:srgbClr>
              </a:solidFill>
            </a:endParaRPr>
          </a:p>
        </p:txBody>
      </p:sp>
      <p:sp>
        <p:nvSpPr>
          <p:cNvPr id="13" name="TextBox 12"/>
          <p:cNvSpPr txBox="1"/>
          <p:nvPr/>
        </p:nvSpPr>
        <p:spPr>
          <a:xfrm>
            <a:off x="357554" y="5257795"/>
            <a:ext cx="2205929" cy="1015663"/>
          </a:xfrm>
          <a:prstGeom prst="rect">
            <a:avLst/>
          </a:prstGeom>
          <a:noFill/>
        </p:spPr>
        <p:txBody>
          <a:bodyPr wrap="square" rtlCol="0">
            <a:spAutoFit/>
          </a:bodyPr>
          <a:lstStyle/>
          <a:p>
            <a:pPr defTabSz="1218987"/>
            <a:r>
              <a:rPr lang="en-US" sz="1600" b="1" dirty="0">
                <a:solidFill>
                  <a:srgbClr val="EEECE1">
                    <a:lumMod val="10000"/>
                  </a:srgbClr>
                </a:solidFill>
                <a:cs typeface="Calibri" pitchFamily="34" charset="0"/>
              </a:rPr>
              <a:t>SBA Drop Shipped </a:t>
            </a:r>
            <a:r>
              <a:rPr lang="en-US" sz="1600" b="1" dirty="0" smtClean="0">
                <a:solidFill>
                  <a:srgbClr val="EEECE1">
                    <a:lumMod val="10000"/>
                  </a:srgbClr>
                </a:solidFill>
                <a:cs typeface="Calibri" pitchFamily="34" charset="0"/>
              </a:rPr>
              <a:t>to Branch with Software </a:t>
            </a:r>
            <a:r>
              <a:rPr lang="en-US" sz="1600" b="1" dirty="0">
                <a:solidFill>
                  <a:srgbClr val="EEECE1">
                    <a:lumMod val="10000"/>
                  </a:srgbClr>
                </a:solidFill>
                <a:cs typeface="Calibri" pitchFamily="34" charset="0"/>
              </a:rPr>
              <a:t>installed</a:t>
            </a:r>
          </a:p>
          <a:p>
            <a:pPr defTabSz="1218987"/>
            <a:endParaRPr lang="en-US" sz="1200" dirty="0">
              <a:solidFill>
                <a:srgbClr val="EEECE1">
                  <a:lumMod val="10000"/>
                </a:srgbClr>
              </a:solidFill>
              <a:latin typeface="+mj-lt"/>
            </a:endParaRP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1669" y="4362740"/>
            <a:ext cx="1602346" cy="887908"/>
          </a:xfrm>
          <a:prstGeom prst="rect">
            <a:avLst/>
          </a:prstGeom>
          <a:noFill/>
          <a:ln w="9525">
            <a:noFill/>
            <a:miter lim="800000"/>
            <a:headEnd/>
            <a:tailEnd/>
          </a:ln>
          <a:effectLst/>
        </p:spPr>
      </p:pic>
      <p:pic>
        <p:nvPicPr>
          <p:cNvPr id="15" name="Picture 7" descr="C:\Users\jillz\AppData\Local\Microsoft\Windows\Temporary Internet Files\Content.IE5\6KWAYFZ4\MCj04338070000[1].png"/>
          <p:cNvPicPr>
            <a:picLocks noChangeAspect="1" noChangeArrowheads="1"/>
          </p:cNvPicPr>
          <p:nvPr/>
        </p:nvPicPr>
        <p:blipFill>
          <a:blip r:embed="rId4" cstate="print"/>
          <a:srcRect/>
          <a:stretch>
            <a:fillRect/>
          </a:stretch>
        </p:blipFill>
        <p:spPr bwMode="auto">
          <a:xfrm>
            <a:off x="1518558" y="4825266"/>
            <a:ext cx="503487" cy="437410"/>
          </a:xfrm>
          <a:prstGeom prst="rect">
            <a:avLst/>
          </a:prstGeom>
          <a:noFill/>
        </p:spPr>
      </p:pic>
      <p:sp>
        <p:nvSpPr>
          <p:cNvPr id="19" name="TextBox 18"/>
          <p:cNvSpPr txBox="1"/>
          <p:nvPr/>
        </p:nvSpPr>
        <p:spPr>
          <a:xfrm>
            <a:off x="4970531" y="5103113"/>
            <a:ext cx="1696969" cy="1015663"/>
          </a:xfrm>
          <a:prstGeom prst="rect">
            <a:avLst/>
          </a:prstGeom>
          <a:noFill/>
        </p:spPr>
        <p:txBody>
          <a:bodyPr wrap="square" rtlCol="0">
            <a:spAutoFit/>
          </a:bodyPr>
          <a:lstStyle/>
          <a:p>
            <a:pPr defTabSz="1218987"/>
            <a:r>
              <a:rPr lang="en-US" sz="1600" b="1" dirty="0" smtClean="0">
                <a:solidFill>
                  <a:srgbClr val="EEECE1">
                    <a:lumMod val="10000"/>
                  </a:srgbClr>
                </a:solidFill>
                <a:cs typeface="Calibri" pitchFamily="34" charset="0"/>
              </a:rPr>
              <a:t>Join </a:t>
            </a:r>
            <a:r>
              <a:rPr lang="en-US" sz="1600" b="1" dirty="0">
                <a:solidFill>
                  <a:srgbClr val="EEECE1">
                    <a:lumMod val="10000"/>
                  </a:srgbClr>
                </a:solidFill>
                <a:cs typeface="Calibri" pitchFamily="34" charset="0"/>
              </a:rPr>
              <a:t>to </a:t>
            </a:r>
            <a:r>
              <a:rPr lang="en-US" sz="1600" b="1" dirty="0" smtClean="0">
                <a:solidFill>
                  <a:srgbClr val="EEECE1">
                    <a:lumMod val="10000"/>
                  </a:srgbClr>
                </a:solidFill>
                <a:cs typeface="Calibri" pitchFamily="34" charset="0"/>
              </a:rPr>
              <a:t>Domain &amp; </a:t>
            </a:r>
            <a:endParaRPr lang="en-US" sz="1600" b="1" dirty="0">
              <a:solidFill>
                <a:srgbClr val="EEECE1">
                  <a:lumMod val="10000"/>
                </a:srgbClr>
              </a:solidFill>
              <a:cs typeface="Calibri" pitchFamily="34" charset="0"/>
            </a:endParaRPr>
          </a:p>
          <a:p>
            <a:pPr defTabSz="1218987"/>
            <a:r>
              <a:rPr lang="en-US" sz="1600" b="1" dirty="0" smtClean="0">
                <a:solidFill>
                  <a:srgbClr val="EEECE1">
                    <a:lumMod val="10000"/>
                  </a:srgbClr>
                </a:solidFill>
                <a:cs typeface="Calibri" pitchFamily="34" charset="0"/>
              </a:rPr>
              <a:t>complete SW configuration.</a:t>
            </a:r>
            <a:endParaRPr lang="en-US" sz="1600" b="1" dirty="0">
              <a:solidFill>
                <a:srgbClr val="EEECE1">
                  <a:lumMod val="10000"/>
                </a:srgbClr>
              </a:solidFill>
              <a:cs typeface="Calibri" pitchFamily="34" charset="0"/>
            </a:endParaRPr>
          </a:p>
          <a:p>
            <a:pPr defTabSz="1218987"/>
            <a:endParaRPr lang="en-US" sz="1200" b="1" dirty="0">
              <a:solidFill>
                <a:srgbClr val="EEECE1">
                  <a:lumMod val="10000"/>
                </a:srgbClr>
              </a:solidFill>
              <a:latin typeface="+mj-lt"/>
            </a:endParaRPr>
          </a:p>
        </p:txBody>
      </p:sp>
      <p:pic>
        <p:nvPicPr>
          <p:cNvPr id="21"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83015" y="4289855"/>
            <a:ext cx="1113485" cy="617016"/>
          </a:xfrm>
          <a:prstGeom prst="rect">
            <a:avLst/>
          </a:prstGeom>
          <a:noFill/>
          <a:ln w="9525">
            <a:noFill/>
            <a:miter lim="800000"/>
            <a:headEnd/>
            <a:tailEnd/>
          </a:ln>
          <a:effectLst/>
        </p:spPr>
      </p:pic>
      <p:pic>
        <p:nvPicPr>
          <p:cNvPr id="22" name="Picture 7" descr="C:\Users\jillz\AppData\Local\Microsoft\Windows\Temporary Internet Files\Content.IE5\6KWAYFZ4\MCj04338070000[1].png"/>
          <p:cNvPicPr>
            <a:picLocks noChangeAspect="1" noChangeArrowheads="1"/>
          </p:cNvPicPr>
          <p:nvPr/>
        </p:nvPicPr>
        <p:blipFill>
          <a:blip r:embed="rId5" cstate="print"/>
          <a:srcRect/>
          <a:stretch>
            <a:fillRect/>
          </a:stretch>
        </p:blipFill>
        <p:spPr bwMode="auto">
          <a:xfrm>
            <a:off x="5025377" y="4802458"/>
            <a:ext cx="275519" cy="239361"/>
          </a:xfrm>
          <a:prstGeom prst="rect">
            <a:avLst/>
          </a:prstGeom>
          <a:noFill/>
        </p:spPr>
      </p:pic>
      <p:pic>
        <p:nvPicPr>
          <p:cNvPr id="23"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46897" y="4404059"/>
            <a:ext cx="330890" cy="232710"/>
          </a:xfrm>
          <a:prstGeom prst="rect">
            <a:avLst/>
          </a:prstGeom>
          <a:noFill/>
          <a:ln w="9525">
            <a:noFill/>
            <a:miter lim="800000"/>
            <a:headEnd/>
            <a:tailEnd/>
          </a:ln>
          <a:effectLst/>
        </p:spPr>
      </p:pic>
      <p:sp>
        <p:nvSpPr>
          <p:cNvPr id="18" name="Right Arrow 17"/>
          <p:cNvSpPr/>
          <p:nvPr/>
        </p:nvSpPr>
        <p:spPr>
          <a:xfrm>
            <a:off x="4633053" y="4630029"/>
            <a:ext cx="370113" cy="219021"/>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218987"/>
            <a:endParaRPr lang="en-US" dirty="0">
              <a:solidFill>
                <a:srgbClr val="EEECE1">
                  <a:lumMod val="10000"/>
                </a:srgbClr>
              </a:solidFill>
            </a:endParaRPr>
          </a:p>
        </p:txBody>
      </p:sp>
      <p:pic>
        <p:nvPicPr>
          <p:cNvPr id="39"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812002" y="4324970"/>
            <a:ext cx="1113484" cy="617016"/>
          </a:xfrm>
          <a:prstGeom prst="rect">
            <a:avLst/>
          </a:prstGeom>
          <a:noFill/>
          <a:ln w="9525">
            <a:noFill/>
            <a:miter lim="800000"/>
            <a:headEnd/>
            <a:tailEnd/>
          </a:ln>
          <a:effectLst/>
        </p:spPr>
      </p:pic>
      <p:pic>
        <p:nvPicPr>
          <p:cNvPr id="43" name="Picture 7" descr="C:\Users\jillz\AppData\Local\Microsoft\Windows\Temporary Internet Files\Content.IE5\6KWAYFZ4\MCj04338070000[1].png"/>
          <p:cNvPicPr>
            <a:picLocks noChangeAspect="1" noChangeArrowheads="1"/>
          </p:cNvPicPr>
          <p:nvPr/>
        </p:nvPicPr>
        <p:blipFill>
          <a:blip r:embed="rId5" cstate="print"/>
          <a:srcRect/>
          <a:stretch>
            <a:fillRect/>
          </a:stretch>
        </p:blipFill>
        <p:spPr bwMode="auto">
          <a:xfrm>
            <a:off x="9649001" y="4818934"/>
            <a:ext cx="275519" cy="239361"/>
          </a:xfrm>
          <a:prstGeom prst="rect">
            <a:avLst/>
          </a:prstGeom>
          <a:noFill/>
        </p:spPr>
      </p:pic>
      <p:sp>
        <p:nvSpPr>
          <p:cNvPr id="38" name="TextBox 37"/>
          <p:cNvSpPr txBox="1"/>
          <p:nvPr/>
        </p:nvSpPr>
        <p:spPr>
          <a:xfrm>
            <a:off x="9547911" y="5126454"/>
            <a:ext cx="2234620" cy="1077218"/>
          </a:xfrm>
          <a:prstGeom prst="rect">
            <a:avLst/>
          </a:prstGeom>
          <a:noFill/>
        </p:spPr>
        <p:txBody>
          <a:bodyPr wrap="square" rtlCol="0">
            <a:spAutoFit/>
          </a:bodyPr>
          <a:lstStyle/>
          <a:p>
            <a:pPr defTabSz="1218987"/>
            <a:r>
              <a:rPr lang="en-US" sz="1600" b="1" dirty="0">
                <a:solidFill>
                  <a:srgbClr val="EEECE1">
                    <a:lumMod val="10000"/>
                  </a:srgbClr>
                </a:solidFill>
                <a:cs typeface="Calibri" pitchFamily="34" charset="0"/>
              </a:rPr>
              <a:t>Start CS </a:t>
            </a:r>
            <a:r>
              <a:rPr lang="en-US" sz="1600" b="1" dirty="0" smtClean="0">
                <a:solidFill>
                  <a:srgbClr val="EEECE1">
                    <a:lumMod val="10000"/>
                  </a:srgbClr>
                </a:solidFill>
                <a:cs typeface="Calibri" pitchFamily="34" charset="0"/>
              </a:rPr>
              <a:t>services. </a:t>
            </a:r>
            <a:br>
              <a:rPr lang="en-US" sz="1600" b="1" dirty="0" smtClean="0">
                <a:solidFill>
                  <a:srgbClr val="EEECE1">
                    <a:lumMod val="10000"/>
                  </a:srgbClr>
                </a:solidFill>
                <a:cs typeface="Calibri" pitchFamily="34" charset="0"/>
              </a:rPr>
            </a:br>
            <a:r>
              <a:rPr lang="en-US" sz="1600" b="1" dirty="0" smtClean="0">
                <a:solidFill>
                  <a:srgbClr val="EEECE1">
                    <a:lumMod val="10000"/>
                  </a:srgbClr>
                </a:solidFill>
                <a:cs typeface="Calibri" pitchFamily="34" charset="0"/>
              </a:rPr>
              <a:t>Finish GW </a:t>
            </a:r>
            <a:r>
              <a:rPr lang="en-US" sz="1600" b="1" dirty="0" err="1" smtClean="0">
                <a:solidFill>
                  <a:srgbClr val="EEECE1">
                    <a:lumMod val="10000"/>
                  </a:srgbClr>
                </a:solidFill>
                <a:cs typeface="Calibri" pitchFamily="34" charset="0"/>
              </a:rPr>
              <a:t>Config</a:t>
            </a:r>
            <a:r>
              <a:rPr lang="en-US" sz="1600" b="1" dirty="0" smtClean="0">
                <a:solidFill>
                  <a:srgbClr val="EEECE1">
                    <a:lumMod val="10000"/>
                  </a:srgbClr>
                </a:solidFill>
                <a:cs typeface="Calibri" pitchFamily="34" charset="0"/>
              </a:rPr>
              <a:t> and test </a:t>
            </a:r>
            <a:r>
              <a:rPr lang="en-US" sz="1600" b="1" dirty="0">
                <a:solidFill>
                  <a:srgbClr val="EEECE1">
                    <a:lumMod val="10000"/>
                  </a:srgbClr>
                </a:solidFill>
                <a:cs typeface="Calibri" pitchFamily="34" charset="0"/>
              </a:rPr>
              <a:t>PSTN </a:t>
            </a:r>
            <a:r>
              <a:rPr lang="en-US" sz="1600" b="1" dirty="0" smtClean="0">
                <a:solidFill>
                  <a:srgbClr val="EEECE1">
                    <a:lumMod val="10000"/>
                  </a:srgbClr>
                </a:solidFill>
                <a:cs typeface="Calibri" pitchFamily="34" charset="0"/>
              </a:rPr>
              <a:t>Connectivity with temp user account.</a:t>
            </a:r>
            <a:endParaRPr lang="en-US" sz="1600" b="1" dirty="0">
              <a:solidFill>
                <a:srgbClr val="EEECE1">
                  <a:lumMod val="10000"/>
                </a:srgbClr>
              </a:solidFill>
              <a:cs typeface="Calibri" pitchFamily="34" charset="0"/>
            </a:endParaRPr>
          </a:p>
        </p:txBody>
      </p:sp>
      <p:sp>
        <p:nvSpPr>
          <p:cNvPr id="36" name="Right Arrow 35"/>
          <p:cNvSpPr/>
          <p:nvPr/>
        </p:nvSpPr>
        <p:spPr>
          <a:xfrm>
            <a:off x="9000872" y="4631126"/>
            <a:ext cx="370113" cy="219021"/>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218987"/>
            <a:endParaRPr lang="en-US" dirty="0">
              <a:solidFill>
                <a:srgbClr val="EEECE1">
                  <a:lumMod val="10000"/>
                </a:srgbClr>
              </a:solidFill>
            </a:endParaRPr>
          </a:p>
        </p:txBody>
      </p:sp>
      <p:grpSp>
        <p:nvGrpSpPr>
          <p:cNvPr id="12" name="Group 11"/>
          <p:cNvGrpSpPr/>
          <p:nvPr/>
        </p:nvGrpSpPr>
        <p:grpSpPr>
          <a:xfrm>
            <a:off x="3253240" y="1905508"/>
            <a:ext cx="1522682" cy="1402497"/>
            <a:chOff x="2776524" y="1219200"/>
            <a:chExt cx="1142309" cy="1402497"/>
          </a:xfrm>
        </p:grpSpPr>
        <p:pic>
          <p:nvPicPr>
            <p:cNvPr id="47" name="Picture 2"/>
            <p:cNvPicPr>
              <a:picLocks noChangeAspect="1" noChangeArrowheads="1"/>
            </p:cNvPicPr>
            <p:nvPr/>
          </p:nvPicPr>
          <p:blipFill>
            <a:blip r:embed="rId7" cstate="print"/>
            <a:srcRect/>
            <a:stretch>
              <a:fillRect/>
            </a:stretch>
          </p:blipFill>
          <p:spPr bwMode="auto">
            <a:xfrm>
              <a:off x="3124200" y="1219200"/>
              <a:ext cx="431450" cy="554396"/>
            </a:xfrm>
            <a:prstGeom prst="rect">
              <a:avLst/>
            </a:prstGeom>
            <a:noFill/>
            <a:ln w="9525">
              <a:noFill/>
              <a:miter lim="800000"/>
              <a:headEnd/>
              <a:tailEnd/>
            </a:ln>
            <a:effectLst/>
          </p:spPr>
        </p:pic>
        <p:sp>
          <p:nvSpPr>
            <p:cNvPr id="48" name="TextBox 47"/>
            <p:cNvSpPr txBox="1"/>
            <p:nvPr/>
          </p:nvSpPr>
          <p:spPr>
            <a:xfrm>
              <a:off x="2776524" y="1790700"/>
              <a:ext cx="1142309" cy="830997"/>
            </a:xfrm>
            <a:prstGeom prst="rect">
              <a:avLst/>
            </a:prstGeom>
            <a:noFill/>
          </p:spPr>
          <p:txBody>
            <a:bodyPr wrap="square" rtlCol="0">
              <a:spAutoFit/>
            </a:bodyPr>
            <a:lstStyle/>
            <a:p>
              <a:pPr algn="ctr" defTabSz="1218987"/>
              <a:r>
                <a:rPr lang="en-US" sz="1600" b="1" dirty="0" smtClean="0">
                  <a:solidFill>
                    <a:srgbClr val="EEECE1">
                      <a:lumMod val="10000"/>
                    </a:srgbClr>
                  </a:solidFill>
                  <a:cs typeface="Calibri" pitchFamily="34" charset="0"/>
                </a:rPr>
                <a:t>Active Directory </a:t>
              </a:r>
              <a:r>
                <a:rPr lang="en-US" sz="1600" b="1" dirty="0">
                  <a:solidFill>
                    <a:srgbClr val="EEECE1">
                      <a:lumMod val="10000"/>
                    </a:srgbClr>
                  </a:solidFill>
                  <a:cs typeface="Calibri" pitchFamily="34" charset="0"/>
                </a:rPr>
                <a:t>Computer</a:t>
              </a:r>
            </a:p>
          </p:txBody>
        </p:sp>
      </p:grpSp>
      <p:sp>
        <p:nvSpPr>
          <p:cNvPr id="46" name="Right Arrow 45"/>
          <p:cNvSpPr/>
          <p:nvPr/>
        </p:nvSpPr>
        <p:spPr>
          <a:xfrm>
            <a:off x="2958976" y="2002013"/>
            <a:ext cx="662773" cy="2744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8987"/>
            <a:endParaRPr lang="en-US" dirty="0">
              <a:solidFill>
                <a:srgbClr val="EEECE1">
                  <a:lumMod val="10000"/>
                </a:srgbClr>
              </a:solidFill>
            </a:endParaRPr>
          </a:p>
        </p:txBody>
      </p:sp>
      <p:sp>
        <p:nvSpPr>
          <p:cNvPr id="56" name="TextBox 55"/>
          <p:cNvSpPr txBox="1"/>
          <p:nvPr/>
        </p:nvSpPr>
        <p:spPr>
          <a:xfrm>
            <a:off x="4797564" y="2667508"/>
            <a:ext cx="1726750" cy="584771"/>
          </a:xfrm>
          <a:prstGeom prst="rect">
            <a:avLst/>
          </a:prstGeom>
          <a:noFill/>
        </p:spPr>
        <p:txBody>
          <a:bodyPr wrap="square" lIns="91436" tIns="45718" rIns="91436" bIns="45718">
            <a:spAutoFit/>
          </a:bodyPr>
          <a:lstStyle/>
          <a:p>
            <a:pPr algn="ctr" defTabSz="1218987">
              <a:defRPr/>
            </a:pPr>
            <a:r>
              <a:rPr lang="en-US" sz="1600" b="1" dirty="0">
                <a:solidFill>
                  <a:srgbClr val="EEECE1">
                    <a:lumMod val="10000"/>
                  </a:srgbClr>
                </a:solidFill>
              </a:rPr>
              <a:t>Add SBA </a:t>
            </a:r>
            <a:r>
              <a:rPr lang="en-US" sz="1600" b="1" dirty="0" smtClean="0">
                <a:solidFill>
                  <a:srgbClr val="EEECE1">
                    <a:lumMod val="10000"/>
                  </a:srgbClr>
                </a:solidFill>
              </a:rPr>
              <a:t>to </a:t>
            </a:r>
            <a:br>
              <a:rPr lang="en-US" sz="1600" b="1" dirty="0" smtClean="0">
                <a:solidFill>
                  <a:srgbClr val="EEECE1">
                    <a:lumMod val="10000"/>
                  </a:srgbClr>
                </a:solidFill>
              </a:rPr>
            </a:br>
            <a:r>
              <a:rPr lang="en-US" sz="1600" b="1" dirty="0" smtClean="0">
                <a:solidFill>
                  <a:srgbClr val="EEECE1">
                    <a:lumMod val="10000"/>
                  </a:srgbClr>
                </a:solidFill>
              </a:rPr>
              <a:t>the Topology.</a:t>
            </a:r>
            <a:endParaRPr lang="en-US" sz="1600" b="1" dirty="0">
              <a:solidFill>
                <a:srgbClr val="EEECE1">
                  <a:lumMod val="10000"/>
                </a:srgbClr>
              </a:solidFill>
            </a:endParaRPr>
          </a:p>
        </p:txBody>
      </p:sp>
      <p:sp>
        <p:nvSpPr>
          <p:cNvPr id="62" name="Right Arrow 61"/>
          <p:cNvSpPr/>
          <p:nvPr/>
        </p:nvSpPr>
        <p:spPr>
          <a:xfrm>
            <a:off x="4462955" y="2002013"/>
            <a:ext cx="662773" cy="2744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8987"/>
            <a:endParaRPr lang="en-US" dirty="0">
              <a:solidFill>
                <a:srgbClr val="EEECE1">
                  <a:lumMod val="10000"/>
                </a:srgbClr>
              </a:solidFill>
            </a:endParaRPr>
          </a:p>
        </p:txBody>
      </p:sp>
      <p:sp>
        <p:nvSpPr>
          <p:cNvPr id="66" name="TextBox 65"/>
          <p:cNvSpPr txBox="1"/>
          <p:nvPr/>
        </p:nvSpPr>
        <p:spPr>
          <a:xfrm>
            <a:off x="6996837" y="2671883"/>
            <a:ext cx="1601288" cy="584775"/>
          </a:xfrm>
          <a:prstGeom prst="rect">
            <a:avLst/>
          </a:prstGeom>
          <a:noFill/>
        </p:spPr>
        <p:txBody>
          <a:bodyPr wrap="square" rtlCol="0">
            <a:spAutoFit/>
          </a:bodyPr>
          <a:lstStyle/>
          <a:p>
            <a:pPr algn="ctr" defTabSz="1218987"/>
            <a:r>
              <a:rPr lang="en-US" sz="1600" b="1" dirty="0">
                <a:solidFill>
                  <a:srgbClr val="EEECE1">
                    <a:lumMod val="10000"/>
                  </a:srgbClr>
                </a:solidFill>
              </a:rPr>
              <a:t>Move </a:t>
            </a:r>
            <a:r>
              <a:rPr lang="en-US" sz="1600" b="1" dirty="0" smtClean="0">
                <a:solidFill>
                  <a:srgbClr val="EEECE1">
                    <a:lumMod val="10000"/>
                  </a:srgbClr>
                </a:solidFill>
              </a:rPr>
              <a:t>Users</a:t>
            </a:r>
            <a:endParaRPr lang="en-US" sz="1600" b="1" dirty="0">
              <a:solidFill>
                <a:srgbClr val="EEECE1">
                  <a:lumMod val="10000"/>
                </a:srgbClr>
              </a:solidFill>
            </a:endParaRPr>
          </a:p>
          <a:p>
            <a:pPr algn="ctr" defTabSz="1218987"/>
            <a:r>
              <a:rPr lang="en-US" sz="1600" b="1" dirty="0" smtClean="0">
                <a:solidFill>
                  <a:srgbClr val="EEECE1">
                    <a:lumMod val="10000"/>
                  </a:srgbClr>
                </a:solidFill>
              </a:rPr>
              <a:t>to the SBA.</a:t>
            </a:r>
            <a:endParaRPr lang="en-US" sz="1600" b="1" dirty="0">
              <a:solidFill>
                <a:srgbClr val="EEECE1">
                  <a:lumMod val="10000"/>
                </a:srgbClr>
              </a:solidFill>
            </a:endParaRPr>
          </a:p>
        </p:txBody>
      </p:sp>
      <p:sp>
        <p:nvSpPr>
          <p:cNvPr id="69" name="Right Arrow 68"/>
          <p:cNvSpPr/>
          <p:nvPr/>
        </p:nvSpPr>
        <p:spPr>
          <a:xfrm>
            <a:off x="6276331" y="1998332"/>
            <a:ext cx="662773" cy="2744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8987"/>
            <a:endParaRPr lang="en-US" dirty="0">
              <a:solidFill>
                <a:srgbClr val="EEECE1">
                  <a:lumMod val="10000"/>
                </a:srgbClr>
              </a:solidFill>
            </a:endParaRPr>
          </a:p>
        </p:txBody>
      </p:sp>
      <p:pic>
        <p:nvPicPr>
          <p:cNvPr id="60"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03359" y="4326161"/>
            <a:ext cx="1113484" cy="575778"/>
          </a:xfrm>
          <a:prstGeom prst="rect">
            <a:avLst/>
          </a:prstGeom>
          <a:noFill/>
          <a:ln w="9525">
            <a:noFill/>
            <a:miter lim="800000"/>
            <a:headEnd/>
            <a:tailEnd/>
          </a:ln>
          <a:effectLst/>
        </p:spPr>
      </p:pic>
      <p:pic>
        <p:nvPicPr>
          <p:cNvPr id="28" name="Picture 7" descr="C:\Users\jillz\AppData\Local\Microsoft\Windows\Temporary Internet Files\Content.IE5\6KWAYFZ4\MCj04338070000[1].png"/>
          <p:cNvPicPr>
            <a:picLocks noChangeAspect="1" noChangeArrowheads="1"/>
          </p:cNvPicPr>
          <p:nvPr/>
        </p:nvPicPr>
        <p:blipFill>
          <a:blip r:embed="rId8" cstate="print"/>
          <a:srcRect/>
          <a:stretch>
            <a:fillRect/>
          </a:stretch>
        </p:blipFill>
        <p:spPr bwMode="auto">
          <a:xfrm>
            <a:off x="7229628" y="4817550"/>
            <a:ext cx="275519" cy="223364"/>
          </a:xfrm>
          <a:prstGeom prst="rect">
            <a:avLst/>
          </a:prstGeom>
          <a:noFill/>
        </p:spPr>
      </p:pic>
      <p:sp>
        <p:nvSpPr>
          <p:cNvPr id="29" name="TextBox 28"/>
          <p:cNvSpPr txBox="1"/>
          <p:nvPr/>
        </p:nvSpPr>
        <p:spPr>
          <a:xfrm>
            <a:off x="6996837" y="5102224"/>
            <a:ext cx="2551074" cy="1323439"/>
          </a:xfrm>
          <a:prstGeom prst="rect">
            <a:avLst/>
          </a:prstGeom>
          <a:noFill/>
        </p:spPr>
        <p:txBody>
          <a:bodyPr wrap="square" rtlCol="0">
            <a:spAutoFit/>
          </a:bodyPr>
          <a:lstStyle/>
          <a:p>
            <a:pPr defTabSz="1218987"/>
            <a:r>
              <a:rPr lang="en-US" sz="1600" b="1" dirty="0">
                <a:solidFill>
                  <a:srgbClr val="EEECE1">
                    <a:lumMod val="10000"/>
                  </a:srgbClr>
                </a:solidFill>
                <a:cs typeface="Calibri" pitchFamily="34" charset="0"/>
              </a:rPr>
              <a:t>Enable CS </a:t>
            </a:r>
            <a:r>
              <a:rPr lang="en-US" sz="1600" b="1" dirty="0" smtClean="0">
                <a:solidFill>
                  <a:srgbClr val="EEECE1">
                    <a:lumMod val="10000"/>
                  </a:srgbClr>
                </a:solidFill>
                <a:cs typeface="Calibri" pitchFamily="34" charset="0"/>
              </a:rPr>
              <a:t>Replication.</a:t>
            </a:r>
            <a:endParaRPr lang="en-US" sz="1600" b="1" dirty="0">
              <a:solidFill>
                <a:srgbClr val="EEECE1">
                  <a:lumMod val="10000"/>
                </a:srgbClr>
              </a:solidFill>
              <a:cs typeface="Calibri" pitchFamily="34" charset="0"/>
            </a:endParaRPr>
          </a:p>
          <a:p>
            <a:pPr defTabSz="1218987"/>
            <a:r>
              <a:rPr lang="en-US" sz="1600" b="1" dirty="0">
                <a:solidFill>
                  <a:srgbClr val="EEECE1">
                    <a:lumMod val="10000"/>
                  </a:srgbClr>
                </a:solidFill>
                <a:cs typeface="Calibri" pitchFamily="34" charset="0"/>
              </a:rPr>
              <a:t>SBA downloads topology &amp; </a:t>
            </a:r>
            <a:r>
              <a:rPr lang="en-US" sz="1600" b="1" dirty="0" smtClean="0">
                <a:solidFill>
                  <a:srgbClr val="EEECE1">
                    <a:lumMod val="10000"/>
                  </a:srgbClr>
                </a:solidFill>
                <a:cs typeface="Calibri" pitchFamily="34" charset="0"/>
              </a:rPr>
              <a:t>configuration.</a:t>
            </a:r>
            <a:endParaRPr lang="en-US" sz="1600" b="1" dirty="0">
              <a:solidFill>
                <a:srgbClr val="EEECE1">
                  <a:lumMod val="10000"/>
                </a:srgbClr>
              </a:solidFill>
              <a:cs typeface="Calibri" pitchFamily="34" charset="0"/>
            </a:endParaRPr>
          </a:p>
          <a:p>
            <a:pPr defTabSz="1218987"/>
            <a:r>
              <a:rPr lang="en-US" sz="1600" b="1" dirty="0" smtClean="0">
                <a:solidFill>
                  <a:srgbClr val="EEECE1">
                    <a:lumMod val="10000"/>
                  </a:srgbClr>
                </a:solidFill>
                <a:cs typeface="Calibri" pitchFamily="34" charset="0"/>
              </a:rPr>
              <a:t>Request &amp; Assign Certs.</a:t>
            </a:r>
            <a:endParaRPr lang="en-US" sz="1600" b="1" dirty="0">
              <a:solidFill>
                <a:srgbClr val="EEECE1">
                  <a:lumMod val="10000"/>
                </a:srgbClr>
              </a:solidFill>
              <a:cs typeface="Calibri" pitchFamily="34" charset="0"/>
            </a:endParaRPr>
          </a:p>
        </p:txBody>
      </p:sp>
      <p:sp>
        <p:nvSpPr>
          <p:cNvPr id="26" name="Right Arrow 25"/>
          <p:cNvSpPr/>
          <p:nvPr/>
        </p:nvSpPr>
        <p:spPr>
          <a:xfrm>
            <a:off x="6629089" y="4601795"/>
            <a:ext cx="370113" cy="22435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218987"/>
            <a:endParaRPr lang="en-US" dirty="0">
              <a:solidFill>
                <a:srgbClr val="EEECE1">
                  <a:lumMod val="10000"/>
                </a:srgbClr>
              </a:solidFill>
            </a:endParaRPr>
          </a:p>
        </p:txBody>
      </p:sp>
      <p:pic>
        <p:nvPicPr>
          <p:cNvPr id="31"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877437" y="4369202"/>
            <a:ext cx="266492" cy="174894"/>
          </a:xfrm>
          <a:prstGeom prst="rect">
            <a:avLst/>
          </a:prstGeom>
          <a:noFill/>
          <a:ln w="9525">
            <a:noFill/>
            <a:miter lim="800000"/>
            <a:headEnd/>
            <a:tailEnd/>
          </a:ln>
          <a:effectLst/>
        </p:spPr>
      </p:pic>
      <p:pic>
        <p:nvPicPr>
          <p:cNvPr id="32" name="Picture 6"/>
          <p:cNvPicPr>
            <a:picLocks noChangeAspect="1" noChangeArrowheads="1"/>
          </p:cNvPicPr>
          <p:nvPr/>
        </p:nvPicPr>
        <p:blipFill>
          <a:blip r:embed="rId9" cstate="print"/>
          <a:srcRect/>
          <a:stretch>
            <a:fillRect/>
          </a:stretch>
        </p:blipFill>
        <p:spPr bwMode="auto">
          <a:xfrm>
            <a:off x="7643846" y="4498076"/>
            <a:ext cx="227335" cy="192492"/>
          </a:xfrm>
          <a:prstGeom prst="rect">
            <a:avLst/>
          </a:prstGeom>
          <a:noFill/>
          <a:ln w="9525">
            <a:noFill/>
            <a:miter lim="800000"/>
            <a:headEnd/>
            <a:tailEnd/>
          </a:ln>
          <a:effectLst/>
        </p:spPr>
      </p:pic>
      <p:pic>
        <p:nvPicPr>
          <p:cNvPr id="33" name="Picture 7"/>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889887" y="4645307"/>
            <a:ext cx="173323" cy="159674"/>
          </a:xfrm>
          <a:prstGeom prst="rect">
            <a:avLst/>
          </a:prstGeom>
          <a:noFill/>
          <a:ln w="9525">
            <a:noFill/>
            <a:miter lim="800000"/>
            <a:headEnd/>
            <a:tailEnd/>
          </a:ln>
          <a:effectLst/>
        </p:spPr>
      </p:pic>
      <p:pic>
        <p:nvPicPr>
          <p:cNvPr id="50" name="Picture 29" descr="C:\Users\jillz\AppData\Local\Microsoft\Windows\Temporary Internet Files\Content.IE5\S3JB78UX\MPj04225270000[1].jpg"/>
          <p:cNvPicPr>
            <a:picLocks noChangeAspect="1" noChangeArrowheads="1"/>
          </p:cNvPicPr>
          <p:nvPr/>
        </p:nvPicPr>
        <p:blipFill>
          <a:blip r:embed="rId11" cstate="print"/>
          <a:srcRect/>
          <a:stretch>
            <a:fillRect/>
          </a:stretch>
        </p:blipFill>
        <p:spPr bwMode="auto">
          <a:xfrm>
            <a:off x="445190" y="1624200"/>
            <a:ext cx="2427350" cy="1637923"/>
          </a:xfrm>
          <a:prstGeom prst="rect">
            <a:avLst/>
          </a:prstGeom>
          <a:noFill/>
        </p:spPr>
      </p:pic>
      <p:sp>
        <p:nvSpPr>
          <p:cNvPr id="51" name="TextBox 50"/>
          <p:cNvSpPr txBox="1"/>
          <p:nvPr/>
        </p:nvSpPr>
        <p:spPr>
          <a:xfrm>
            <a:off x="357554" y="2955359"/>
            <a:ext cx="2604721"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1218987"/>
            <a:r>
              <a:rPr lang="en-US" sz="1400" b="1" dirty="0" smtClean="0">
                <a:solidFill>
                  <a:srgbClr val="EEECE1">
                    <a:lumMod val="10000"/>
                  </a:srgbClr>
                </a:solidFill>
                <a:latin typeface="+mj-lt"/>
              </a:rPr>
              <a:t>Lync Admin (Data </a:t>
            </a:r>
            <a:r>
              <a:rPr lang="en-US" sz="1400" b="1" dirty="0">
                <a:solidFill>
                  <a:srgbClr val="EEECE1">
                    <a:lumMod val="10000"/>
                  </a:srgbClr>
                </a:solidFill>
                <a:latin typeface="+mj-lt"/>
              </a:rPr>
              <a:t>Center)</a:t>
            </a:r>
          </a:p>
        </p:txBody>
      </p:sp>
      <p:pic>
        <p:nvPicPr>
          <p:cNvPr id="68" name="Picture 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0376" y="1646213"/>
            <a:ext cx="850663" cy="97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descr="C:\Users\jastark\AppData\Local\Microsoft\Windows\Temporary Internet Files\Content.IE5\Z9V93XRA\MP900400020[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17748" y="1624200"/>
            <a:ext cx="2001818" cy="160161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5029" y="1790233"/>
            <a:ext cx="614291" cy="49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Group 39"/>
          <p:cNvGrpSpPr>
            <a:grpSpLocks/>
          </p:cNvGrpSpPr>
          <p:nvPr/>
        </p:nvGrpSpPr>
        <p:grpSpPr bwMode="auto">
          <a:xfrm>
            <a:off x="7108616" y="2182706"/>
            <a:ext cx="806239" cy="374651"/>
            <a:chOff x="720" y="816"/>
            <a:chExt cx="381" cy="236"/>
          </a:xfrm>
          <a:effectLst/>
        </p:grpSpPr>
        <p:pic>
          <p:nvPicPr>
            <p:cNvPr id="72" name="Rectangle 17421"/>
            <p:cNvPicPr>
              <a:picLocks noChangeAspect="1" noChangeArrowheads="1"/>
            </p:cNvPicPr>
            <p:nvPr/>
          </p:nvPicPr>
          <p:blipFill>
            <a:blip r:embed="rId15" cstate="print"/>
            <a:srcRect/>
            <a:stretch>
              <a:fillRect/>
            </a:stretch>
          </p:blipFill>
          <p:spPr bwMode="auto">
            <a:xfrm>
              <a:off x="720" y="816"/>
              <a:ext cx="381" cy="236"/>
            </a:xfrm>
            <a:prstGeom prst="rect">
              <a:avLst/>
            </a:prstGeom>
            <a:noFill/>
            <a:ln w="9525">
              <a:noFill/>
              <a:miter lim="800000"/>
              <a:headEnd/>
              <a:tailEnd/>
            </a:ln>
          </p:spPr>
        </p:pic>
        <p:pic>
          <p:nvPicPr>
            <p:cNvPr id="73" name="Picture 30" descr="anyversion-icon-32x32-32bit"/>
            <p:cNvPicPr>
              <a:picLocks noChangeAspect="1" noChangeArrowheads="1"/>
            </p:cNvPicPr>
            <p:nvPr/>
          </p:nvPicPr>
          <p:blipFill>
            <a:blip r:embed="rId16" cstate="print"/>
            <a:srcRect/>
            <a:stretch>
              <a:fillRect/>
            </a:stretch>
          </p:blipFill>
          <p:spPr bwMode="auto">
            <a:xfrm>
              <a:off x="789" y="824"/>
              <a:ext cx="144" cy="144"/>
            </a:xfrm>
            <a:prstGeom prst="rect">
              <a:avLst/>
            </a:prstGeom>
            <a:noFill/>
            <a:ln w="9525">
              <a:noFill/>
              <a:miter lim="800000"/>
              <a:headEnd/>
              <a:tailEnd/>
            </a:ln>
          </p:spPr>
        </p:pic>
      </p:grpSp>
      <p:sp>
        <p:nvSpPr>
          <p:cNvPr id="74" name="Right Arrow 73"/>
          <p:cNvSpPr/>
          <p:nvPr/>
        </p:nvSpPr>
        <p:spPr>
          <a:xfrm>
            <a:off x="8741000" y="2035950"/>
            <a:ext cx="662773" cy="2744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8987"/>
            <a:endParaRPr lang="en-US" dirty="0">
              <a:solidFill>
                <a:srgbClr val="EEECE1">
                  <a:lumMod val="10000"/>
                </a:srgbClr>
              </a:solidFill>
            </a:endParaRPr>
          </a:p>
        </p:txBody>
      </p:sp>
      <p:pic>
        <p:nvPicPr>
          <p:cNvPr id="24589" name="Picture 13" descr="C:\Users\jastark\AppData\Local\Microsoft\Windows\Temporary Internet Files\Content.IE5\Z9V93XRA\MC900057679[1].wm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3205" y="4085034"/>
            <a:ext cx="1809750" cy="1236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C:\Users\jillz\AppData\Local\Microsoft\Windows\Temporary Internet Files\Content.IE5\S3JB78UX\MPj04017970000[1].jpg"/>
          <p:cNvPicPr>
            <a:picLocks noChangeAspect="1" noChangeArrowheads="1"/>
          </p:cNvPicPr>
          <p:nvPr/>
        </p:nvPicPr>
        <p:blipFill>
          <a:blip r:embed="rId18" cstate="print"/>
          <a:srcRect/>
          <a:stretch>
            <a:fillRect/>
          </a:stretch>
        </p:blipFill>
        <p:spPr bwMode="auto">
          <a:xfrm rot="738259">
            <a:off x="3645032" y="4456189"/>
            <a:ext cx="493560" cy="358060"/>
          </a:xfrm>
          <a:prstGeom prst="rect">
            <a:avLst/>
          </a:prstGeom>
          <a:noFill/>
        </p:spPr>
      </p:pic>
      <p:pic>
        <p:nvPicPr>
          <p:cNvPr id="80"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295740" y="4381999"/>
            <a:ext cx="266492" cy="174894"/>
          </a:xfrm>
          <a:prstGeom prst="rect">
            <a:avLst/>
          </a:prstGeom>
          <a:noFill/>
          <a:ln w="9525">
            <a:noFill/>
            <a:miter lim="800000"/>
            <a:headEnd/>
            <a:tailEnd/>
          </a:ln>
          <a:effectLst/>
        </p:spPr>
      </p:pic>
      <p:pic>
        <p:nvPicPr>
          <p:cNvPr id="81" name="Picture 6"/>
          <p:cNvPicPr>
            <a:picLocks noChangeAspect="1" noChangeArrowheads="1"/>
          </p:cNvPicPr>
          <p:nvPr/>
        </p:nvPicPr>
        <p:blipFill>
          <a:blip r:embed="rId9" cstate="print"/>
          <a:srcRect/>
          <a:stretch>
            <a:fillRect/>
          </a:stretch>
        </p:blipFill>
        <p:spPr bwMode="auto">
          <a:xfrm>
            <a:off x="10062149" y="4510873"/>
            <a:ext cx="227335" cy="192492"/>
          </a:xfrm>
          <a:prstGeom prst="rect">
            <a:avLst/>
          </a:prstGeom>
          <a:noFill/>
          <a:ln w="9525">
            <a:noFill/>
            <a:miter lim="800000"/>
            <a:headEnd/>
            <a:tailEnd/>
          </a:ln>
          <a:effectLst/>
        </p:spPr>
      </p:pic>
      <p:pic>
        <p:nvPicPr>
          <p:cNvPr id="82" name="Picture 7"/>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0308190" y="4658104"/>
            <a:ext cx="173323" cy="159674"/>
          </a:xfrm>
          <a:prstGeom prst="rect">
            <a:avLst/>
          </a:prstGeom>
          <a:noFill/>
          <a:ln w="9525">
            <a:noFill/>
            <a:miter lim="800000"/>
            <a:headEnd/>
            <a:tailEnd/>
          </a:ln>
          <a:effectLst/>
        </p:spPr>
      </p:pic>
    </p:spTree>
    <p:extLst>
      <p:ext uri="{BB962C8B-B14F-4D97-AF65-F5344CB8AC3E}">
        <p14:creationId xmlns:p14="http://schemas.microsoft.com/office/powerpoint/2010/main" val="34030508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anim calcmode="lin" valueType="num">
                                      <p:cBhvr>
                                        <p:cTn id="12" dur="1000" fill="hold"/>
                                        <p:tgtEl>
                                          <p:spTgt spid="50"/>
                                        </p:tgtEl>
                                        <p:attrNameLst>
                                          <p:attrName>ppt_x</p:attrName>
                                        </p:attrNameLst>
                                      </p:cBhvr>
                                      <p:tavLst>
                                        <p:tav tm="0">
                                          <p:val>
                                            <p:strVal val="#ppt_x"/>
                                          </p:val>
                                        </p:tav>
                                        <p:tav tm="100000">
                                          <p:val>
                                            <p:strVal val="#ppt_x"/>
                                          </p:val>
                                        </p:tav>
                                      </p:tavLst>
                                    </p:anim>
                                    <p:anim calcmode="lin" valueType="num">
                                      <p:cBhvr>
                                        <p:cTn id="13" dur="1000" fill="hold"/>
                                        <p:tgtEl>
                                          <p:spTgt spid="5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1000"/>
                                        <p:tgtEl>
                                          <p:spTgt spid="51"/>
                                        </p:tgtEl>
                                      </p:cBhvr>
                                    </p:animEffect>
                                    <p:anim calcmode="lin" valueType="num">
                                      <p:cBhvr>
                                        <p:cTn id="17" dur="1000" fill="hold"/>
                                        <p:tgtEl>
                                          <p:spTgt spid="51"/>
                                        </p:tgtEl>
                                        <p:attrNameLst>
                                          <p:attrName>ppt_x</p:attrName>
                                        </p:attrNameLst>
                                      </p:cBhvr>
                                      <p:tavLst>
                                        <p:tav tm="0">
                                          <p:val>
                                            <p:strVal val="#ppt_x"/>
                                          </p:val>
                                        </p:tav>
                                        <p:tav tm="100000">
                                          <p:val>
                                            <p:strVal val="#ppt_x"/>
                                          </p:val>
                                        </p:tav>
                                      </p:tavLst>
                                    </p:anim>
                                    <p:anim calcmode="lin" valueType="num">
                                      <p:cBhvr>
                                        <p:cTn id="1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1000"/>
                                        <p:tgtEl>
                                          <p:spTgt spid="62"/>
                                        </p:tgtEl>
                                      </p:cBhvr>
                                    </p:animEffect>
                                    <p:anim calcmode="lin" valueType="num">
                                      <p:cBhvr>
                                        <p:cTn id="36" dur="1000" fill="hold"/>
                                        <p:tgtEl>
                                          <p:spTgt spid="62"/>
                                        </p:tgtEl>
                                        <p:attrNameLst>
                                          <p:attrName>ppt_x</p:attrName>
                                        </p:attrNameLst>
                                      </p:cBhvr>
                                      <p:tavLst>
                                        <p:tav tm="0">
                                          <p:val>
                                            <p:strVal val="#ppt_x"/>
                                          </p:val>
                                        </p:tav>
                                        <p:tav tm="100000">
                                          <p:val>
                                            <p:strVal val="#ppt_x"/>
                                          </p:val>
                                        </p:tav>
                                      </p:tavLst>
                                    </p:anim>
                                    <p:anim calcmode="lin" valueType="num">
                                      <p:cBhvr>
                                        <p:cTn id="37" dur="1000" fill="hold"/>
                                        <p:tgtEl>
                                          <p:spTgt spid="6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1000"/>
                                        <p:tgtEl>
                                          <p:spTgt spid="68"/>
                                        </p:tgtEl>
                                      </p:cBhvr>
                                    </p:animEffect>
                                    <p:anim calcmode="lin" valueType="num">
                                      <p:cBhvr>
                                        <p:cTn id="41" dur="1000" fill="hold"/>
                                        <p:tgtEl>
                                          <p:spTgt spid="68"/>
                                        </p:tgtEl>
                                        <p:attrNameLst>
                                          <p:attrName>ppt_x</p:attrName>
                                        </p:attrNameLst>
                                      </p:cBhvr>
                                      <p:tavLst>
                                        <p:tav tm="0">
                                          <p:val>
                                            <p:strVal val="#ppt_x"/>
                                          </p:val>
                                        </p:tav>
                                        <p:tav tm="100000">
                                          <p:val>
                                            <p:strVal val="#ppt_x"/>
                                          </p:val>
                                        </p:tav>
                                      </p:tavLst>
                                    </p:anim>
                                    <p:anim calcmode="lin" valueType="num">
                                      <p:cBhvr>
                                        <p:cTn id="42" dur="1000" fill="hold"/>
                                        <p:tgtEl>
                                          <p:spTgt spid="6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1000"/>
                                        <p:tgtEl>
                                          <p:spTgt spid="56"/>
                                        </p:tgtEl>
                                      </p:cBhvr>
                                    </p:animEffect>
                                    <p:anim calcmode="lin" valueType="num">
                                      <p:cBhvr>
                                        <p:cTn id="46" dur="1000" fill="hold"/>
                                        <p:tgtEl>
                                          <p:spTgt spid="56"/>
                                        </p:tgtEl>
                                        <p:attrNameLst>
                                          <p:attrName>ppt_x</p:attrName>
                                        </p:attrNameLst>
                                      </p:cBhvr>
                                      <p:tavLst>
                                        <p:tav tm="0">
                                          <p:val>
                                            <p:strVal val="#ppt_x"/>
                                          </p:val>
                                        </p:tav>
                                        <p:tav tm="100000">
                                          <p:val>
                                            <p:strVal val="#ppt_x"/>
                                          </p:val>
                                        </p:tav>
                                      </p:tavLst>
                                    </p:anim>
                                    <p:anim calcmode="lin" valueType="num">
                                      <p:cBhvr>
                                        <p:cTn id="4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1000"/>
                                        <p:tgtEl>
                                          <p:spTgt spid="69"/>
                                        </p:tgtEl>
                                      </p:cBhvr>
                                    </p:animEffect>
                                    <p:anim calcmode="lin" valueType="num">
                                      <p:cBhvr>
                                        <p:cTn id="53" dur="1000" fill="hold"/>
                                        <p:tgtEl>
                                          <p:spTgt spid="69"/>
                                        </p:tgtEl>
                                        <p:attrNameLst>
                                          <p:attrName>ppt_x</p:attrName>
                                        </p:attrNameLst>
                                      </p:cBhvr>
                                      <p:tavLst>
                                        <p:tav tm="0">
                                          <p:val>
                                            <p:strVal val="#ppt_x"/>
                                          </p:val>
                                        </p:tav>
                                        <p:tav tm="100000">
                                          <p:val>
                                            <p:strVal val="#ppt_x"/>
                                          </p:val>
                                        </p:tav>
                                      </p:tavLst>
                                    </p:anim>
                                    <p:anim calcmode="lin" valueType="num">
                                      <p:cBhvr>
                                        <p:cTn id="54" dur="1000" fill="hold"/>
                                        <p:tgtEl>
                                          <p:spTgt spid="6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1000"/>
                                        <p:tgtEl>
                                          <p:spTgt spid="71"/>
                                        </p:tgtEl>
                                      </p:cBhvr>
                                    </p:animEffect>
                                    <p:anim calcmode="lin" valueType="num">
                                      <p:cBhvr>
                                        <p:cTn id="58" dur="1000" fill="hold"/>
                                        <p:tgtEl>
                                          <p:spTgt spid="71"/>
                                        </p:tgtEl>
                                        <p:attrNameLst>
                                          <p:attrName>ppt_x</p:attrName>
                                        </p:attrNameLst>
                                      </p:cBhvr>
                                      <p:tavLst>
                                        <p:tav tm="0">
                                          <p:val>
                                            <p:strVal val="#ppt_x"/>
                                          </p:val>
                                        </p:tav>
                                        <p:tav tm="100000">
                                          <p:val>
                                            <p:strVal val="#ppt_x"/>
                                          </p:val>
                                        </p:tav>
                                      </p:tavLst>
                                    </p:anim>
                                    <p:anim calcmode="lin" valueType="num">
                                      <p:cBhvr>
                                        <p:cTn id="59" dur="1000" fill="hold"/>
                                        <p:tgtEl>
                                          <p:spTgt spid="7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0"/>
                                        <p:tgtEl>
                                          <p:spTgt spid="66"/>
                                        </p:tgtEl>
                                      </p:cBhvr>
                                    </p:animEffect>
                                    <p:anim calcmode="lin" valueType="num">
                                      <p:cBhvr>
                                        <p:cTn id="63" dur="1000" fill="hold"/>
                                        <p:tgtEl>
                                          <p:spTgt spid="66"/>
                                        </p:tgtEl>
                                        <p:attrNameLst>
                                          <p:attrName>ppt_x</p:attrName>
                                        </p:attrNameLst>
                                      </p:cBhvr>
                                      <p:tavLst>
                                        <p:tav tm="0">
                                          <p:val>
                                            <p:strVal val="#ppt_x"/>
                                          </p:val>
                                        </p:tav>
                                        <p:tav tm="100000">
                                          <p:val>
                                            <p:strVal val="#ppt_x"/>
                                          </p:val>
                                        </p:tav>
                                      </p:tavLst>
                                    </p:anim>
                                    <p:anim calcmode="lin" valueType="num">
                                      <p:cBhvr>
                                        <p:cTn id="64" dur="1000" fill="hold"/>
                                        <p:tgtEl>
                                          <p:spTgt spid="6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1000"/>
                                        <p:tgtEl>
                                          <p:spTgt spid="70"/>
                                        </p:tgtEl>
                                      </p:cBhvr>
                                    </p:animEffect>
                                    <p:anim calcmode="lin" valueType="num">
                                      <p:cBhvr>
                                        <p:cTn id="68" dur="1000" fill="hold"/>
                                        <p:tgtEl>
                                          <p:spTgt spid="70"/>
                                        </p:tgtEl>
                                        <p:attrNameLst>
                                          <p:attrName>ppt_x</p:attrName>
                                        </p:attrNameLst>
                                      </p:cBhvr>
                                      <p:tavLst>
                                        <p:tav tm="0">
                                          <p:val>
                                            <p:strVal val="#ppt_x"/>
                                          </p:val>
                                        </p:tav>
                                        <p:tav tm="100000">
                                          <p:val>
                                            <p:strVal val="#ppt_x"/>
                                          </p:val>
                                        </p:tav>
                                      </p:tavLst>
                                    </p:anim>
                                    <p:anim calcmode="lin" valueType="num">
                                      <p:cBhvr>
                                        <p:cTn id="6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cTn>
                              </p:par>
                              <p:par>
                                <p:cTn id="75" presetID="10" presetClass="entr" presetSubtype="0" fill="hold" nodeType="withEffect">
                                  <p:stCondLst>
                                    <p:cond delay="0"/>
                                  </p:stCondLst>
                                  <p:childTnLst>
                                    <p:set>
                                      <p:cBhvr>
                                        <p:cTn id="76" dur="1" fill="hold">
                                          <p:stCondLst>
                                            <p:cond delay="0"/>
                                          </p:stCondLst>
                                        </p:cTn>
                                        <p:tgtEl>
                                          <p:spTgt spid="24583"/>
                                        </p:tgtEl>
                                        <p:attrNameLst>
                                          <p:attrName>style.visibility</p:attrName>
                                        </p:attrNameLst>
                                      </p:cBhvr>
                                      <p:to>
                                        <p:strVal val="visible"/>
                                      </p:to>
                                    </p:set>
                                    <p:animEffect transition="in" filter="fade">
                                      <p:cBhvr>
                                        <p:cTn id="77" dur="500"/>
                                        <p:tgtEl>
                                          <p:spTgt spid="2458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6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1000"/>
                                        <p:tgtEl>
                                          <p:spTgt spid="13"/>
                                        </p:tgtEl>
                                      </p:cBhvr>
                                    </p:animEffect>
                                    <p:anim calcmode="lin" valueType="num">
                                      <p:cBhvr>
                                        <p:cTn id="87" dur="1000" fill="hold"/>
                                        <p:tgtEl>
                                          <p:spTgt spid="13"/>
                                        </p:tgtEl>
                                        <p:attrNameLst>
                                          <p:attrName>ppt_x</p:attrName>
                                        </p:attrNameLst>
                                      </p:cBhvr>
                                      <p:tavLst>
                                        <p:tav tm="0">
                                          <p:val>
                                            <p:strVal val="#ppt_x"/>
                                          </p:val>
                                        </p:tav>
                                        <p:tav tm="100000">
                                          <p:val>
                                            <p:strVal val="#ppt_x"/>
                                          </p:val>
                                        </p:tav>
                                      </p:tavLst>
                                    </p:anim>
                                    <p:anim calcmode="lin" valueType="num">
                                      <p:cBhvr>
                                        <p:cTn id="88" dur="1000" fill="hold"/>
                                        <p:tgtEl>
                                          <p:spTgt spid="13"/>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ppt_x</p:attrName>
                                        </p:attrNameLst>
                                      </p:cBhvr>
                                      <p:tavLst>
                                        <p:tav tm="0">
                                          <p:val>
                                            <p:strVal val="#ppt_x"/>
                                          </p:val>
                                        </p:tav>
                                        <p:tav tm="100000">
                                          <p:val>
                                            <p:strVal val="#ppt_x"/>
                                          </p:val>
                                        </p:tav>
                                      </p:tavLst>
                                    </p:anim>
                                    <p:anim calcmode="lin" valueType="num">
                                      <p:cBhvr>
                                        <p:cTn id="93" dur="1000" fill="hold"/>
                                        <p:tgtEl>
                                          <p:spTgt spid="14"/>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fade">
                                      <p:cBhvr>
                                        <p:cTn id="103" dur="1000"/>
                                        <p:tgtEl>
                                          <p:spTgt spid="9"/>
                                        </p:tgtEl>
                                      </p:cBhvr>
                                    </p:animEffect>
                                    <p:anim calcmode="lin" valueType="num">
                                      <p:cBhvr>
                                        <p:cTn id="104" dur="1000" fill="hold"/>
                                        <p:tgtEl>
                                          <p:spTgt spid="9"/>
                                        </p:tgtEl>
                                        <p:attrNameLst>
                                          <p:attrName>ppt_x</p:attrName>
                                        </p:attrNameLst>
                                      </p:cBhvr>
                                      <p:tavLst>
                                        <p:tav tm="0">
                                          <p:val>
                                            <p:strVal val="#ppt_x"/>
                                          </p:val>
                                        </p:tav>
                                        <p:tav tm="100000">
                                          <p:val>
                                            <p:strVal val="#ppt_x"/>
                                          </p:val>
                                        </p:tav>
                                      </p:tavLst>
                                    </p:anim>
                                    <p:anim calcmode="lin" valueType="num">
                                      <p:cBhvr>
                                        <p:cTn id="105" dur="1000" fill="hold"/>
                                        <p:tgtEl>
                                          <p:spTgt spid="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24589"/>
                                        </p:tgtEl>
                                        <p:attrNameLst>
                                          <p:attrName>style.visibility</p:attrName>
                                        </p:attrNameLst>
                                      </p:cBhvr>
                                      <p:to>
                                        <p:strVal val="visible"/>
                                      </p:to>
                                    </p:set>
                                    <p:animEffect transition="in" filter="fade">
                                      <p:cBhvr>
                                        <p:cTn id="108" dur="1000"/>
                                        <p:tgtEl>
                                          <p:spTgt spid="24589"/>
                                        </p:tgtEl>
                                      </p:cBhvr>
                                    </p:animEffect>
                                    <p:anim calcmode="lin" valueType="num">
                                      <p:cBhvr>
                                        <p:cTn id="109" dur="1000" fill="hold"/>
                                        <p:tgtEl>
                                          <p:spTgt spid="24589"/>
                                        </p:tgtEl>
                                        <p:attrNameLst>
                                          <p:attrName>ppt_x</p:attrName>
                                        </p:attrNameLst>
                                      </p:cBhvr>
                                      <p:tavLst>
                                        <p:tav tm="0">
                                          <p:val>
                                            <p:strVal val="#ppt_x"/>
                                          </p:val>
                                        </p:tav>
                                        <p:tav tm="100000">
                                          <p:val>
                                            <p:strVal val="#ppt_x"/>
                                          </p:val>
                                        </p:tav>
                                      </p:tavLst>
                                    </p:anim>
                                    <p:anim calcmode="lin" valueType="num">
                                      <p:cBhvr>
                                        <p:cTn id="110" dur="1000" fill="hold"/>
                                        <p:tgtEl>
                                          <p:spTgt spid="24589"/>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1000"/>
                                        <p:tgtEl>
                                          <p:spTgt spid="7"/>
                                        </p:tgtEl>
                                      </p:cBhvr>
                                    </p:animEffect>
                                    <p:anim calcmode="lin" valueType="num">
                                      <p:cBhvr>
                                        <p:cTn id="114" dur="1000" fill="hold"/>
                                        <p:tgtEl>
                                          <p:spTgt spid="7"/>
                                        </p:tgtEl>
                                        <p:attrNameLst>
                                          <p:attrName>ppt_x</p:attrName>
                                        </p:attrNameLst>
                                      </p:cBhvr>
                                      <p:tavLst>
                                        <p:tav tm="0">
                                          <p:val>
                                            <p:strVal val="#ppt_x"/>
                                          </p:val>
                                        </p:tav>
                                        <p:tav tm="100000">
                                          <p:val>
                                            <p:strVal val="#ppt_x"/>
                                          </p:val>
                                        </p:tav>
                                      </p:tavLst>
                                    </p:anim>
                                    <p:anim calcmode="lin" valueType="num">
                                      <p:cBhvr>
                                        <p:cTn id="115" dur="1000" fill="hold"/>
                                        <p:tgtEl>
                                          <p:spTgt spid="7"/>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fade">
                                      <p:cBhvr>
                                        <p:cTn id="118" dur="1000"/>
                                        <p:tgtEl>
                                          <p:spTgt spid="11"/>
                                        </p:tgtEl>
                                      </p:cBhvr>
                                    </p:animEffect>
                                    <p:anim calcmode="lin" valueType="num">
                                      <p:cBhvr>
                                        <p:cTn id="119" dur="1000" fill="hold"/>
                                        <p:tgtEl>
                                          <p:spTgt spid="11"/>
                                        </p:tgtEl>
                                        <p:attrNameLst>
                                          <p:attrName>ppt_x</p:attrName>
                                        </p:attrNameLst>
                                      </p:cBhvr>
                                      <p:tavLst>
                                        <p:tav tm="0">
                                          <p:val>
                                            <p:strVal val="#ppt_x"/>
                                          </p:val>
                                        </p:tav>
                                        <p:tav tm="100000">
                                          <p:val>
                                            <p:strVal val="#ppt_x"/>
                                          </p:val>
                                        </p:tav>
                                      </p:tavLst>
                                    </p:anim>
                                    <p:anim calcmode="lin" valueType="num">
                                      <p:cBhvr>
                                        <p:cTn id="1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1000"/>
                                        <p:tgtEl>
                                          <p:spTgt spid="18"/>
                                        </p:tgtEl>
                                      </p:cBhvr>
                                    </p:animEffect>
                                    <p:anim calcmode="lin" valueType="num">
                                      <p:cBhvr>
                                        <p:cTn id="126" dur="1000" fill="hold"/>
                                        <p:tgtEl>
                                          <p:spTgt spid="18"/>
                                        </p:tgtEl>
                                        <p:attrNameLst>
                                          <p:attrName>ppt_x</p:attrName>
                                        </p:attrNameLst>
                                      </p:cBhvr>
                                      <p:tavLst>
                                        <p:tav tm="0">
                                          <p:val>
                                            <p:strVal val="#ppt_x"/>
                                          </p:val>
                                        </p:tav>
                                        <p:tav tm="100000">
                                          <p:val>
                                            <p:strVal val="#ppt_x"/>
                                          </p:val>
                                        </p:tav>
                                      </p:tavLst>
                                    </p:anim>
                                    <p:anim calcmode="lin" valueType="num">
                                      <p:cBhvr>
                                        <p:cTn id="127" dur="1000" fill="hold"/>
                                        <p:tgtEl>
                                          <p:spTgt spid="18"/>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1000"/>
                                        <p:tgtEl>
                                          <p:spTgt spid="22"/>
                                        </p:tgtEl>
                                      </p:cBhvr>
                                    </p:animEffect>
                                    <p:anim calcmode="lin" valueType="num">
                                      <p:cBhvr>
                                        <p:cTn id="131" dur="1000" fill="hold"/>
                                        <p:tgtEl>
                                          <p:spTgt spid="22"/>
                                        </p:tgtEl>
                                        <p:attrNameLst>
                                          <p:attrName>ppt_x</p:attrName>
                                        </p:attrNameLst>
                                      </p:cBhvr>
                                      <p:tavLst>
                                        <p:tav tm="0">
                                          <p:val>
                                            <p:strVal val="#ppt_x"/>
                                          </p:val>
                                        </p:tav>
                                        <p:tav tm="100000">
                                          <p:val>
                                            <p:strVal val="#ppt_x"/>
                                          </p:val>
                                        </p:tav>
                                      </p:tavLst>
                                    </p:anim>
                                    <p:anim calcmode="lin" valueType="num">
                                      <p:cBhvr>
                                        <p:cTn id="132" dur="1000" fill="hold"/>
                                        <p:tgtEl>
                                          <p:spTgt spid="22"/>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1000"/>
                                        <p:tgtEl>
                                          <p:spTgt spid="23"/>
                                        </p:tgtEl>
                                      </p:cBhvr>
                                    </p:animEffect>
                                    <p:anim calcmode="lin" valueType="num">
                                      <p:cBhvr>
                                        <p:cTn id="136" dur="1000" fill="hold"/>
                                        <p:tgtEl>
                                          <p:spTgt spid="23"/>
                                        </p:tgtEl>
                                        <p:attrNameLst>
                                          <p:attrName>ppt_x</p:attrName>
                                        </p:attrNameLst>
                                      </p:cBhvr>
                                      <p:tavLst>
                                        <p:tav tm="0">
                                          <p:val>
                                            <p:strVal val="#ppt_x"/>
                                          </p:val>
                                        </p:tav>
                                        <p:tav tm="100000">
                                          <p:val>
                                            <p:strVal val="#ppt_x"/>
                                          </p:val>
                                        </p:tav>
                                      </p:tavLst>
                                    </p:anim>
                                    <p:anim calcmode="lin" valueType="num">
                                      <p:cBhvr>
                                        <p:cTn id="137" dur="1000" fill="hold"/>
                                        <p:tgtEl>
                                          <p:spTgt spid="23"/>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1000"/>
                                        <p:tgtEl>
                                          <p:spTgt spid="21"/>
                                        </p:tgtEl>
                                      </p:cBhvr>
                                    </p:animEffect>
                                    <p:anim calcmode="lin" valueType="num">
                                      <p:cBhvr>
                                        <p:cTn id="141" dur="1000" fill="hold"/>
                                        <p:tgtEl>
                                          <p:spTgt spid="21"/>
                                        </p:tgtEl>
                                        <p:attrNameLst>
                                          <p:attrName>ppt_x</p:attrName>
                                        </p:attrNameLst>
                                      </p:cBhvr>
                                      <p:tavLst>
                                        <p:tav tm="0">
                                          <p:val>
                                            <p:strVal val="#ppt_x"/>
                                          </p:val>
                                        </p:tav>
                                        <p:tav tm="100000">
                                          <p:val>
                                            <p:strVal val="#ppt_x"/>
                                          </p:val>
                                        </p:tav>
                                      </p:tavLst>
                                    </p:anim>
                                    <p:anim calcmode="lin" valueType="num">
                                      <p:cBhvr>
                                        <p:cTn id="142" dur="1000" fill="hold"/>
                                        <p:tgtEl>
                                          <p:spTgt spid="21"/>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fade">
                                      <p:cBhvr>
                                        <p:cTn id="145" dur="1000"/>
                                        <p:tgtEl>
                                          <p:spTgt spid="19"/>
                                        </p:tgtEl>
                                      </p:cBhvr>
                                    </p:animEffect>
                                    <p:anim calcmode="lin" valueType="num">
                                      <p:cBhvr>
                                        <p:cTn id="146" dur="1000" fill="hold"/>
                                        <p:tgtEl>
                                          <p:spTgt spid="19"/>
                                        </p:tgtEl>
                                        <p:attrNameLst>
                                          <p:attrName>ppt_x</p:attrName>
                                        </p:attrNameLst>
                                      </p:cBhvr>
                                      <p:tavLst>
                                        <p:tav tm="0">
                                          <p:val>
                                            <p:strVal val="#ppt_x"/>
                                          </p:val>
                                        </p:tav>
                                        <p:tav tm="100000">
                                          <p:val>
                                            <p:strVal val="#ppt_x"/>
                                          </p:val>
                                        </p:tav>
                                      </p:tavLst>
                                    </p:anim>
                                    <p:anim calcmode="lin" valueType="num">
                                      <p:cBhvr>
                                        <p:cTn id="1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26"/>
                                        </p:tgtEl>
                                        <p:attrNameLst>
                                          <p:attrName>style.visibility</p:attrName>
                                        </p:attrNameLst>
                                      </p:cBhvr>
                                      <p:to>
                                        <p:strVal val="visible"/>
                                      </p:to>
                                    </p:set>
                                    <p:animEffect transition="in" filter="fade">
                                      <p:cBhvr>
                                        <p:cTn id="152" dur="1000"/>
                                        <p:tgtEl>
                                          <p:spTgt spid="26"/>
                                        </p:tgtEl>
                                      </p:cBhvr>
                                    </p:animEffect>
                                    <p:anim calcmode="lin" valueType="num">
                                      <p:cBhvr>
                                        <p:cTn id="153" dur="1000" fill="hold"/>
                                        <p:tgtEl>
                                          <p:spTgt spid="26"/>
                                        </p:tgtEl>
                                        <p:attrNameLst>
                                          <p:attrName>ppt_x</p:attrName>
                                        </p:attrNameLst>
                                      </p:cBhvr>
                                      <p:tavLst>
                                        <p:tav tm="0">
                                          <p:val>
                                            <p:strVal val="#ppt_x"/>
                                          </p:val>
                                        </p:tav>
                                        <p:tav tm="100000">
                                          <p:val>
                                            <p:strVal val="#ppt_x"/>
                                          </p:val>
                                        </p:tav>
                                      </p:tavLst>
                                    </p:anim>
                                    <p:anim calcmode="lin" valueType="num">
                                      <p:cBhvr>
                                        <p:cTn id="154" dur="1000" fill="hold"/>
                                        <p:tgtEl>
                                          <p:spTgt spid="26"/>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28"/>
                                        </p:tgtEl>
                                        <p:attrNameLst>
                                          <p:attrName>style.visibility</p:attrName>
                                        </p:attrNameLst>
                                      </p:cBhvr>
                                      <p:to>
                                        <p:strVal val="visible"/>
                                      </p:to>
                                    </p:set>
                                    <p:animEffect transition="in" filter="fade">
                                      <p:cBhvr>
                                        <p:cTn id="157" dur="1000"/>
                                        <p:tgtEl>
                                          <p:spTgt spid="28"/>
                                        </p:tgtEl>
                                      </p:cBhvr>
                                    </p:animEffect>
                                    <p:anim calcmode="lin" valueType="num">
                                      <p:cBhvr>
                                        <p:cTn id="158" dur="1000" fill="hold"/>
                                        <p:tgtEl>
                                          <p:spTgt spid="28"/>
                                        </p:tgtEl>
                                        <p:attrNameLst>
                                          <p:attrName>ppt_x</p:attrName>
                                        </p:attrNameLst>
                                      </p:cBhvr>
                                      <p:tavLst>
                                        <p:tav tm="0">
                                          <p:val>
                                            <p:strVal val="#ppt_x"/>
                                          </p:val>
                                        </p:tav>
                                        <p:tav tm="100000">
                                          <p:val>
                                            <p:strVal val="#ppt_x"/>
                                          </p:val>
                                        </p:tav>
                                      </p:tavLst>
                                    </p:anim>
                                    <p:anim calcmode="lin" valueType="num">
                                      <p:cBhvr>
                                        <p:cTn id="159" dur="1000" fill="hold"/>
                                        <p:tgtEl>
                                          <p:spTgt spid="28"/>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fade">
                                      <p:cBhvr>
                                        <p:cTn id="162" dur="1000"/>
                                        <p:tgtEl>
                                          <p:spTgt spid="29"/>
                                        </p:tgtEl>
                                      </p:cBhvr>
                                    </p:animEffect>
                                    <p:anim calcmode="lin" valueType="num">
                                      <p:cBhvr>
                                        <p:cTn id="163" dur="1000" fill="hold"/>
                                        <p:tgtEl>
                                          <p:spTgt spid="29"/>
                                        </p:tgtEl>
                                        <p:attrNameLst>
                                          <p:attrName>ppt_x</p:attrName>
                                        </p:attrNameLst>
                                      </p:cBhvr>
                                      <p:tavLst>
                                        <p:tav tm="0">
                                          <p:val>
                                            <p:strVal val="#ppt_x"/>
                                          </p:val>
                                        </p:tav>
                                        <p:tav tm="100000">
                                          <p:val>
                                            <p:strVal val="#ppt_x"/>
                                          </p:val>
                                        </p:tav>
                                      </p:tavLst>
                                    </p:anim>
                                    <p:anim calcmode="lin" valueType="num">
                                      <p:cBhvr>
                                        <p:cTn id="164" dur="1000" fill="hold"/>
                                        <p:tgtEl>
                                          <p:spTgt spid="29"/>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60"/>
                                        </p:tgtEl>
                                        <p:attrNameLst>
                                          <p:attrName>style.visibility</p:attrName>
                                        </p:attrNameLst>
                                      </p:cBhvr>
                                      <p:to>
                                        <p:strVal val="visible"/>
                                      </p:to>
                                    </p:set>
                                    <p:animEffect transition="in" filter="fade">
                                      <p:cBhvr>
                                        <p:cTn id="167" dur="1000"/>
                                        <p:tgtEl>
                                          <p:spTgt spid="60"/>
                                        </p:tgtEl>
                                      </p:cBhvr>
                                    </p:animEffect>
                                    <p:anim calcmode="lin" valueType="num">
                                      <p:cBhvr>
                                        <p:cTn id="168" dur="1000" fill="hold"/>
                                        <p:tgtEl>
                                          <p:spTgt spid="60"/>
                                        </p:tgtEl>
                                        <p:attrNameLst>
                                          <p:attrName>ppt_x</p:attrName>
                                        </p:attrNameLst>
                                      </p:cBhvr>
                                      <p:tavLst>
                                        <p:tav tm="0">
                                          <p:val>
                                            <p:strVal val="#ppt_x"/>
                                          </p:val>
                                        </p:tav>
                                        <p:tav tm="100000">
                                          <p:val>
                                            <p:strVal val="#ppt_x"/>
                                          </p:val>
                                        </p:tav>
                                      </p:tavLst>
                                    </p:anim>
                                    <p:anim calcmode="lin" valueType="num">
                                      <p:cBhvr>
                                        <p:cTn id="169" dur="1000" fill="hold"/>
                                        <p:tgtEl>
                                          <p:spTgt spid="60"/>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fade">
                                      <p:cBhvr>
                                        <p:cTn id="172" dur="1000"/>
                                        <p:tgtEl>
                                          <p:spTgt spid="32"/>
                                        </p:tgtEl>
                                      </p:cBhvr>
                                    </p:animEffect>
                                    <p:anim calcmode="lin" valueType="num">
                                      <p:cBhvr>
                                        <p:cTn id="173" dur="1000" fill="hold"/>
                                        <p:tgtEl>
                                          <p:spTgt spid="32"/>
                                        </p:tgtEl>
                                        <p:attrNameLst>
                                          <p:attrName>ppt_x</p:attrName>
                                        </p:attrNameLst>
                                      </p:cBhvr>
                                      <p:tavLst>
                                        <p:tav tm="0">
                                          <p:val>
                                            <p:strVal val="#ppt_x"/>
                                          </p:val>
                                        </p:tav>
                                        <p:tav tm="100000">
                                          <p:val>
                                            <p:strVal val="#ppt_x"/>
                                          </p:val>
                                        </p:tav>
                                      </p:tavLst>
                                    </p:anim>
                                    <p:anim calcmode="lin" valueType="num">
                                      <p:cBhvr>
                                        <p:cTn id="174" dur="1000" fill="hold"/>
                                        <p:tgtEl>
                                          <p:spTgt spid="32"/>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31"/>
                                        </p:tgtEl>
                                        <p:attrNameLst>
                                          <p:attrName>style.visibility</p:attrName>
                                        </p:attrNameLst>
                                      </p:cBhvr>
                                      <p:to>
                                        <p:strVal val="visible"/>
                                      </p:to>
                                    </p:set>
                                    <p:animEffect transition="in" filter="fade">
                                      <p:cBhvr>
                                        <p:cTn id="177" dur="1000"/>
                                        <p:tgtEl>
                                          <p:spTgt spid="31"/>
                                        </p:tgtEl>
                                      </p:cBhvr>
                                    </p:animEffect>
                                    <p:anim calcmode="lin" valueType="num">
                                      <p:cBhvr>
                                        <p:cTn id="178" dur="1000" fill="hold"/>
                                        <p:tgtEl>
                                          <p:spTgt spid="31"/>
                                        </p:tgtEl>
                                        <p:attrNameLst>
                                          <p:attrName>ppt_x</p:attrName>
                                        </p:attrNameLst>
                                      </p:cBhvr>
                                      <p:tavLst>
                                        <p:tav tm="0">
                                          <p:val>
                                            <p:strVal val="#ppt_x"/>
                                          </p:val>
                                        </p:tav>
                                        <p:tav tm="100000">
                                          <p:val>
                                            <p:strVal val="#ppt_x"/>
                                          </p:val>
                                        </p:tav>
                                      </p:tavLst>
                                    </p:anim>
                                    <p:anim calcmode="lin" valueType="num">
                                      <p:cBhvr>
                                        <p:cTn id="179" dur="1000" fill="hold"/>
                                        <p:tgtEl>
                                          <p:spTgt spid="31"/>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0"/>
                                  </p:stCondLst>
                                  <p:childTnLst>
                                    <p:set>
                                      <p:cBhvr>
                                        <p:cTn id="181" dur="1" fill="hold">
                                          <p:stCondLst>
                                            <p:cond delay="0"/>
                                          </p:stCondLst>
                                        </p:cTn>
                                        <p:tgtEl>
                                          <p:spTgt spid="33"/>
                                        </p:tgtEl>
                                        <p:attrNameLst>
                                          <p:attrName>style.visibility</p:attrName>
                                        </p:attrNameLst>
                                      </p:cBhvr>
                                      <p:to>
                                        <p:strVal val="visible"/>
                                      </p:to>
                                    </p:set>
                                    <p:animEffect transition="in" filter="fade">
                                      <p:cBhvr>
                                        <p:cTn id="182" dur="1000"/>
                                        <p:tgtEl>
                                          <p:spTgt spid="33"/>
                                        </p:tgtEl>
                                      </p:cBhvr>
                                    </p:animEffect>
                                    <p:anim calcmode="lin" valueType="num">
                                      <p:cBhvr>
                                        <p:cTn id="183" dur="1000" fill="hold"/>
                                        <p:tgtEl>
                                          <p:spTgt spid="33"/>
                                        </p:tgtEl>
                                        <p:attrNameLst>
                                          <p:attrName>ppt_x</p:attrName>
                                        </p:attrNameLst>
                                      </p:cBhvr>
                                      <p:tavLst>
                                        <p:tav tm="0">
                                          <p:val>
                                            <p:strVal val="#ppt_x"/>
                                          </p:val>
                                        </p:tav>
                                        <p:tav tm="100000">
                                          <p:val>
                                            <p:strVal val="#ppt_x"/>
                                          </p:val>
                                        </p:tav>
                                      </p:tavLst>
                                    </p:anim>
                                    <p:anim calcmode="lin" valueType="num">
                                      <p:cBhvr>
                                        <p:cTn id="18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36"/>
                                        </p:tgtEl>
                                        <p:attrNameLst>
                                          <p:attrName>style.visibility</p:attrName>
                                        </p:attrNameLst>
                                      </p:cBhvr>
                                      <p:to>
                                        <p:strVal val="visible"/>
                                      </p:to>
                                    </p:set>
                                    <p:animEffect transition="in" filter="fade">
                                      <p:cBhvr>
                                        <p:cTn id="189" dur="1000"/>
                                        <p:tgtEl>
                                          <p:spTgt spid="36"/>
                                        </p:tgtEl>
                                      </p:cBhvr>
                                    </p:animEffect>
                                    <p:anim calcmode="lin" valueType="num">
                                      <p:cBhvr>
                                        <p:cTn id="190" dur="1000" fill="hold"/>
                                        <p:tgtEl>
                                          <p:spTgt spid="36"/>
                                        </p:tgtEl>
                                        <p:attrNameLst>
                                          <p:attrName>ppt_x</p:attrName>
                                        </p:attrNameLst>
                                      </p:cBhvr>
                                      <p:tavLst>
                                        <p:tav tm="0">
                                          <p:val>
                                            <p:strVal val="#ppt_x"/>
                                          </p:val>
                                        </p:tav>
                                        <p:tav tm="100000">
                                          <p:val>
                                            <p:strVal val="#ppt_x"/>
                                          </p:val>
                                        </p:tav>
                                      </p:tavLst>
                                    </p:anim>
                                    <p:anim calcmode="lin" valueType="num">
                                      <p:cBhvr>
                                        <p:cTn id="191" dur="1000" fill="hold"/>
                                        <p:tgtEl>
                                          <p:spTgt spid="36"/>
                                        </p:tgtEl>
                                        <p:attrNameLst>
                                          <p:attrName>ppt_y</p:attrName>
                                        </p:attrNameLst>
                                      </p:cBhvr>
                                      <p:tavLst>
                                        <p:tav tm="0">
                                          <p:val>
                                            <p:strVal val="#ppt_y+.1"/>
                                          </p:val>
                                        </p:tav>
                                        <p:tav tm="100000">
                                          <p:val>
                                            <p:strVal val="#ppt_y"/>
                                          </p:val>
                                        </p:tav>
                                      </p:tavLst>
                                    </p:anim>
                                  </p:childTnLst>
                                </p:cTn>
                              </p:par>
                              <p:par>
                                <p:cTn id="192" presetID="42" presetClass="entr" presetSubtype="0" fill="hold" nodeType="withEffect">
                                  <p:stCondLst>
                                    <p:cond delay="0"/>
                                  </p:stCondLst>
                                  <p:childTnLst>
                                    <p:set>
                                      <p:cBhvr>
                                        <p:cTn id="193" dur="1" fill="hold">
                                          <p:stCondLst>
                                            <p:cond delay="0"/>
                                          </p:stCondLst>
                                        </p:cTn>
                                        <p:tgtEl>
                                          <p:spTgt spid="43"/>
                                        </p:tgtEl>
                                        <p:attrNameLst>
                                          <p:attrName>style.visibility</p:attrName>
                                        </p:attrNameLst>
                                      </p:cBhvr>
                                      <p:to>
                                        <p:strVal val="visible"/>
                                      </p:to>
                                    </p:set>
                                    <p:animEffect transition="in" filter="fade">
                                      <p:cBhvr>
                                        <p:cTn id="194" dur="1000"/>
                                        <p:tgtEl>
                                          <p:spTgt spid="43"/>
                                        </p:tgtEl>
                                      </p:cBhvr>
                                    </p:animEffect>
                                    <p:anim calcmode="lin" valueType="num">
                                      <p:cBhvr>
                                        <p:cTn id="195" dur="1000" fill="hold"/>
                                        <p:tgtEl>
                                          <p:spTgt spid="43"/>
                                        </p:tgtEl>
                                        <p:attrNameLst>
                                          <p:attrName>ppt_x</p:attrName>
                                        </p:attrNameLst>
                                      </p:cBhvr>
                                      <p:tavLst>
                                        <p:tav tm="0">
                                          <p:val>
                                            <p:strVal val="#ppt_x"/>
                                          </p:val>
                                        </p:tav>
                                        <p:tav tm="100000">
                                          <p:val>
                                            <p:strVal val="#ppt_x"/>
                                          </p:val>
                                        </p:tav>
                                      </p:tavLst>
                                    </p:anim>
                                    <p:anim calcmode="lin" valueType="num">
                                      <p:cBhvr>
                                        <p:cTn id="196" dur="1000" fill="hold"/>
                                        <p:tgtEl>
                                          <p:spTgt spid="43"/>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0"/>
                                  </p:stCondLst>
                                  <p:childTnLst>
                                    <p:set>
                                      <p:cBhvr>
                                        <p:cTn id="198" dur="1" fill="hold">
                                          <p:stCondLst>
                                            <p:cond delay="0"/>
                                          </p:stCondLst>
                                        </p:cTn>
                                        <p:tgtEl>
                                          <p:spTgt spid="82"/>
                                        </p:tgtEl>
                                        <p:attrNameLst>
                                          <p:attrName>style.visibility</p:attrName>
                                        </p:attrNameLst>
                                      </p:cBhvr>
                                      <p:to>
                                        <p:strVal val="visible"/>
                                      </p:to>
                                    </p:set>
                                    <p:animEffect transition="in" filter="fade">
                                      <p:cBhvr>
                                        <p:cTn id="199" dur="1000"/>
                                        <p:tgtEl>
                                          <p:spTgt spid="82"/>
                                        </p:tgtEl>
                                      </p:cBhvr>
                                    </p:animEffect>
                                    <p:anim calcmode="lin" valueType="num">
                                      <p:cBhvr>
                                        <p:cTn id="200" dur="1000" fill="hold"/>
                                        <p:tgtEl>
                                          <p:spTgt spid="82"/>
                                        </p:tgtEl>
                                        <p:attrNameLst>
                                          <p:attrName>ppt_x</p:attrName>
                                        </p:attrNameLst>
                                      </p:cBhvr>
                                      <p:tavLst>
                                        <p:tav tm="0">
                                          <p:val>
                                            <p:strVal val="#ppt_x"/>
                                          </p:val>
                                        </p:tav>
                                        <p:tav tm="100000">
                                          <p:val>
                                            <p:strVal val="#ppt_x"/>
                                          </p:val>
                                        </p:tav>
                                      </p:tavLst>
                                    </p:anim>
                                    <p:anim calcmode="lin" valueType="num">
                                      <p:cBhvr>
                                        <p:cTn id="201" dur="1000" fill="hold"/>
                                        <p:tgtEl>
                                          <p:spTgt spid="82"/>
                                        </p:tgtEl>
                                        <p:attrNameLst>
                                          <p:attrName>ppt_y</p:attrName>
                                        </p:attrNameLst>
                                      </p:cBhvr>
                                      <p:tavLst>
                                        <p:tav tm="0">
                                          <p:val>
                                            <p:strVal val="#ppt_y+.1"/>
                                          </p:val>
                                        </p:tav>
                                        <p:tav tm="100000">
                                          <p:val>
                                            <p:strVal val="#ppt_y"/>
                                          </p:val>
                                        </p:tav>
                                      </p:tavLst>
                                    </p:anim>
                                  </p:childTnLst>
                                </p:cTn>
                              </p:par>
                              <p:par>
                                <p:cTn id="202" presetID="42" presetClass="entr" presetSubtype="0" fill="hold" nodeType="withEffect">
                                  <p:stCondLst>
                                    <p:cond delay="0"/>
                                  </p:stCondLst>
                                  <p:childTnLst>
                                    <p:set>
                                      <p:cBhvr>
                                        <p:cTn id="203" dur="1" fill="hold">
                                          <p:stCondLst>
                                            <p:cond delay="0"/>
                                          </p:stCondLst>
                                        </p:cTn>
                                        <p:tgtEl>
                                          <p:spTgt spid="81"/>
                                        </p:tgtEl>
                                        <p:attrNameLst>
                                          <p:attrName>style.visibility</p:attrName>
                                        </p:attrNameLst>
                                      </p:cBhvr>
                                      <p:to>
                                        <p:strVal val="visible"/>
                                      </p:to>
                                    </p:set>
                                    <p:animEffect transition="in" filter="fade">
                                      <p:cBhvr>
                                        <p:cTn id="204" dur="1000"/>
                                        <p:tgtEl>
                                          <p:spTgt spid="81"/>
                                        </p:tgtEl>
                                      </p:cBhvr>
                                    </p:animEffect>
                                    <p:anim calcmode="lin" valueType="num">
                                      <p:cBhvr>
                                        <p:cTn id="205" dur="1000" fill="hold"/>
                                        <p:tgtEl>
                                          <p:spTgt spid="81"/>
                                        </p:tgtEl>
                                        <p:attrNameLst>
                                          <p:attrName>ppt_x</p:attrName>
                                        </p:attrNameLst>
                                      </p:cBhvr>
                                      <p:tavLst>
                                        <p:tav tm="0">
                                          <p:val>
                                            <p:strVal val="#ppt_x"/>
                                          </p:val>
                                        </p:tav>
                                        <p:tav tm="100000">
                                          <p:val>
                                            <p:strVal val="#ppt_x"/>
                                          </p:val>
                                        </p:tav>
                                      </p:tavLst>
                                    </p:anim>
                                    <p:anim calcmode="lin" valueType="num">
                                      <p:cBhvr>
                                        <p:cTn id="206" dur="1000" fill="hold"/>
                                        <p:tgtEl>
                                          <p:spTgt spid="81"/>
                                        </p:tgtEl>
                                        <p:attrNameLst>
                                          <p:attrName>ppt_y</p:attrName>
                                        </p:attrNameLst>
                                      </p:cBhvr>
                                      <p:tavLst>
                                        <p:tav tm="0">
                                          <p:val>
                                            <p:strVal val="#ppt_y+.1"/>
                                          </p:val>
                                        </p:tav>
                                        <p:tav tm="100000">
                                          <p:val>
                                            <p:strVal val="#ppt_y"/>
                                          </p:val>
                                        </p:tav>
                                      </p:tavLst>
                                    </p:anim>
                                  </p:childTnLst>
                                </p:cTn>
                              </p:par>
                              <p:par>
                                <p:cTn id="207" presetID="42" presetClass="entr" presetSubtype="0" fill="hold" nodeType="withEffect">
                                  <p:stCondLst>
                                    <p:cond delay="0"/>
                                  </p:stCondLst>
                                  <p:childTnLst>
                                    <p:set>
                                      <p:cBhvr>
                                        <p:cTn id="208" dur="1" fill="hold">
                                          <p:stCondLst>
                                            <p:cond delay="0"/>
                                          </p:stCondLst>
                                        </p:cTn>
                                        <p:tgtEl>
                                          <p:spTgt spid="80"/>
                                        </p:tgtEl>
                                        <p:attrNameLst>
                                          <p:attrName>style.visibility</p:attrName>
                                        </p:attrNameLst>
                                      </p:cBhvr>
                                      <p:to>
                                        <p:strVal val="visible"/>
                                      </p:to>
                                    </p:set>
                                    <p:animEffect transition="in" filter="fade">
                                      <p:cBhvr>
                                        <p:cTn id="209" dur="1000"/>
                                        <p:tgtEl>
                                          <p:spTgt spid="80"/>
                                        </p:tgtEl>
                                      </p:cBhvr>
                                    </p:animEffect>
                                    <p:anim calcmode="lin" valueType="num">
                                      <p:cBhvr>
                                        <p:cTn id="210" dur="1000" fill="hold"/>
                                        <p:tgtEl>
                                          <p:spTgt spid="80"/>
                                        </p:tgtEl>
                                        <p:attrNameLst>
                                          <p:attrName>ppt_x</p:attrName>
                                        </p:attrNameLst>
                                      </p:cBhvr>
                                      <p:tavLst>
                                        <p:tav tm="0">
                                          <p:val>
                                            <p:strVal val="#ppt_x"/>
                                          </p:val>
                                        </p:tav>
                                        <p:tav tm="100000">
                                          <p:val>
                                            <p:strVal val="#ppt_x"/>
                                          </p:val>
                                        </p:tav>
                                      </p:tavLst>
                                    </p:anim>
                                    <p:anim calcmode="lin" valueType="num">
                                      <p:cBhvr>
                                        <p:cTn id="211" dur="1000" fill="hold"/>
                                        <p:tgtEl>
                                          <p:spTgt spid="80"/>
                                        </p:tgtEl>
                                        <p:attrNameLst>
                                          <p:attrName>ppt_y</p:attrName>
                                        </p:attrNameLst>
                                      </p:cBhvr>
                                      <p:tavLst>
                                        <p:tav tm="0">
                                          <p:val>
                                            <p:strVal val="#ppt_y+.1"/>
                                          </p:val>
                                        </p:tav>
                                        <p:tav tm="100000">
                                          <p:val>
                                            <p:strVal val="#ppt_y"/>
                                          </p:val>
                                        </p:tav>
                                      </p:tavLst>
                                    </p:anim>
                                  </p:childTnLst>
                                </p:cTn>
                              </p:par>
                              <p:par>
                                <p:cTn id="212" presetID="42" presetClass="entr" presetSubtype="0" fill="hold" nodeType="withEffect">
                                  <p:stCondLst>
                                    <p:cond delay="0"/>
                                  </p:stCondLst>
                                  <p:childTnLst>
                                    <p:set>
                                      <p:cBhvr>
                                        <p:cTn id="213" dur="1" fill="hold">
                                          <p:stCondLst>
                                            <p:cond delay="0"/>
                                          </p:stCondLst>
                                        </p:cTn>
                                        <p:tgtEl>
                                          <p:spTgt spid="39"/>
                                        </p:tgtEl>
                                        <p:attrNameLst>
                                          <p:attrName>style.visibility</p:attrName>
                                        </p:attrNameLst>
                                      </p:cBhvr>
                                      <p:to>
                                        <p:strVal val="visible"/>
                                      </p:to>
                                    </p:set>
                                    <p:animEffect transition="in" filter="fade">
                                      <p:cBhvr>
                                        <p:cTn id="214" dur="1000"/>
                                        <p:tgtEl>
                                          <p:spTgt spid="39"/>
                                        </p:tgtEl>
                                      </p:cBhvr>
                                    </p:animEffect>
                                    <p:anim calcmode="lin" valueType="num">
                                      <p:cBhvr>
                                        <p:cTn id="215" dur="1000" fill="hold"/>
                                        <p:tgtEl>
                                          <p:spTgt spid="39"/>
                                        </p:tgtEl>
                                        <p:attrNameLst>
                                          <p:attrName>ppt_x</p:attrName>
                                        </p:attrNameLst>
                                      </p:cBhvr>
                                      <p:tavLst>
                                        <p:tav tm="0">
                                          <p:val>
                                            <p:strVal val="#ppt_x"/>
                                          </p:val>
                                        </p:tav>
                                        <p:tav tm="100000">
                                          <p:val>
                                            <p:strVal val="#ppt_x"/>
                                          </p:val>
                                        </p:tav>
                                      </p:tavLst>
                                    </p:anim>
                                    <p:anim calcmode="lin" valueType="num">
                                      <p:cBhvr>
                                        <p:cTn id="216" dur="1000" fill="hold"/>
                                        <p:tgtEl>
                                          <p:spTgt spid="39"/>
                                        </p:tgtEl>
                                        <p:attrNameLst>
                                          <p:attrName>ppt_y</p:attrName>
                                        </p:attrNameLst>
                                      </p:cBhvr>
                                      <p:tavLst>
                                        <p:tav tm="0">
                                          <p:val>
                                            <p:strVal val="#ppt_y+.1"/>
                                          </p:val>
                                        </p:tav>
                                        <p:tav tm="100000">
                                          <p:val>
                                            <p:strVal val="#ppt_y"/>
                                          </p:val>
                                        </p:tav>
                                      </p:tavLst>
                                    </p:anim>
                                  </p:childTnLst>
                                </p:cTn>
                              </p:par>
                              <p:par>
                                <p:cTn id="217" presetID="42" presetClass="entr" presetSubtype="0" fill="hold" grpId="0" nodeType="withEffect">
                                  <p:stCondLst>
                                    <p:cond delay="0"/>
                                  </p:stCondLst>
                                  <p:childTnLst>
                                    <p:set>
                                      <p:cBhvr>
                                        <p:cTn id="218" dur="1" fill="hold">
                                          <p:stCondLst>
                                            <p:cond delay="0"/>
                                          </p:stCondLst>
                                        </p:cTn>
                                        <p:tgtEl>
                                          <p:spTgt spid="38"/>
                                        </p:tgtEl>
                                        <p:attrNameLst>
                                          <p:attrName>style.visibility</p:attrName>
                                        </p:attrNameLst>
                                      </p:cBhvr>
                                      <p:to>
                                        <p:strVal val="visible"/>
                                      </p:to>
                                    </p:set>
                                    <p:animEffect transition="in" filter="fade">
                                      <p:cBhvr>
                                        <p:cTn id="219" dur="1000"/>
                                        <p:tgtEl>
                                          <p:spTgt spid="38"/>
                                        </p:tgtEl>
                                      </p:cBhvr>
                                    </p:animEffect>
                                    <p:anim calcmode="lin" valueType="num">
                                      <p:cBhvr>
                                        <p:cTn id="220" dur="1000" fill="hold"/>
                                        <p:tgtEl>
                                          <p:spTgt spid="38"/>
                                        </p:tgtEl>
                                        <p:attrNameLst>
                                          <p:attrName>ppt_x</p:attrName>
                                        </p:attrNameLst>
                                      </p:cBhvr>
                                      <p:tavLst>
                                        <p:tav tm="0">
                                          <p:val>
                                            <p:strVal val="#ppt_x"/>
                                          </p:val>
                                        </p:tav>
                                        <p:tav tm="100000">
                                          <p:val>
                                            <p:strVal val="#ppt_x"/>
                                          </p:val>
                                        </p:tav>
                                      </p:tavLst>
                                    </p:anim>
                                    <p:anim calcmode="lin" valueType="num">
                                      <p:cBhvr>
                                        <p:cTn id="2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 grpId="0" animBg="1"/>
      <p:bldP spid="7" grpId="0"/>
      <p:bldP spid="9" grpId="0" animBg="1"/>
      <p:bldP spid="13" grpId="0"/>
      <p:bldP spid="19" grpId="0"/>
      <p:bldP spid="18" grpId="0" animBg="1"/>
      <p:bldP spid="38" grpId="0"/>
      <p:bldP spid="36" grpId="0" animBg="1"/>
      <p:bldP spid="46" grpId="0" animBg="1"/>
      <p:bldP spid="56" grpId="0"/>
      <p:bldP spid="62" grpId="0" animBg="1"/>
      <p:bldP spid="66" grpId="0"/>
      <p:bldP spid="69" grpId="0" animBg="1"/>
      <p:bldP spid="29" grpId="0"/>
      <p:bldP spid="26" grpId="0" animBg="1"/>
      <p:bldP spid="51"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4898105" y="4299230"/>
            <a:ext cx="3476893" cy="21336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1218987"/>
            <a:endParaRPr lang="en-US" dirty="0">
              <a:solidFill>
                <a:prstClr val="black"/>
              </a:solidFill>
            </a:endParaRPr>
          </a:p>
        </p:txBody>
      </p:sp>
      <p:sp>
        <p:nvSpPr>
          <p:cNvPr id="62" name="Rounded Rectangle 61"/>
          <p:cNvSpPr/>
          <p:nvPr/>
        </p:nvSpPr>
        <p:spPr>
          <a:xfrm>
            <a:off x="276226" y="1657350"/>
            <a:ext cx="10496549" cy="2209800"/>
          </a:xfrm>
          <a:prstGeom prst="roundRect">
            <a:avLst/>
          </a:prstGeom>
          <a:ln/>
        </p:spPr>
        <p:style>
          <a:lnRef idx="1">
            <a:schemeClr val="accent3"/>
          </a:lnRef>
          <a:fillRef idx="2">
            <a:schemeClr val="accent3"/>
          </a:fillRef>
          <a:effectRef idx="1">
            <a:schemeClr val="accent3"/>
          </a:effectRef>
          <a:fontRef idx="minor">
            <a:schemeClr val="dk1"/>
          </a:fontRef>
        </p:style>
        <p:txBody>
          <a:bodyPr lIns="121899" tIns="60949" rIns="121899" bIns="60949" rtlCol="0" anchor="ctr"/>
          <a:lstStyle/>
          <a:p>
            <a:pPr algn="ctr"/>
            <a:endParaRPr lang="en-US" dirty="0">
              <a:solidFill>
                <a:schemeClr val="bg1"/>
              </a:solidFill>
            </a:endParaRPr>
          </a:p>
        </p:txBody>
      </p:sp>
      <p:sp>
        <p:nvSpPr>
          <p:cNvPr id="7" name="Title 6"/>
          <p:cNvSpPr>
            <a:spLocks noGrp="1"/>
          </p:cNvSpPr>
          <p:nvPr>
            <p:ph type="title"/>
          </p:nvPr>
        </p:nvSpPr>
        <p:spPr/>
        <p:txBody>
          <a:bodyPr>
            <a:noAutofit/>
          </a:bodyPr>
          <a:lstStyle/>
          <a:p>
            <a:r>
              <a:rPr lang="en-US" dirty="0"/>
              <a:t>SBA </a:t>
            </a:r>
            <a:r>
              <a:rPr lang="en-US" dirty="0" smtClean="0"/>
              <a:t>- </a:t>
            </a:r>
            <a:r>
              <a:rPr lang="en-US" dirty="0"/>
              <a:t>Central Management</a:t>
            </a:r>
            <a:r>
              <a:rPr lang="en-US" sz="4300" dirty="0"/>
              <a:t/>
            </a:r>
            <a:br>
              <a:rPr lang="en-US" sz="4300" dirty="0"/>
            </a:br>
            <a:r>
              <a:rPr lang="en-US" sz="2800" spc="0" dirty="0">
                <a:ln>
                  <a:noFill/>
                </a:ln>
                <a:solidFill>
                  <a:srgbClr val="D6E032">
                    <a:alpha val="99000"/>
                  </a:srgbClr>
                </a:solidFill>
                <a:cs typeface="+mn-cs"/>
              </a:rPr>
              <a:t>Centralizing Move, Add, </a:t>
            </a:r>
            <a:r>
              <a:rPr lang="en-US" sz="2800" spc="0" dirty="0" smtClean="0">
                <a:ln>
                  <a:noFill/>
                </a:ln>
                <a:solidFill>
                  <a:srgbClr val="D6E032">
                    <a:alpha val="99000"/>
                  </a:srgbClr>
                </a:solidFill>
                <a:cs typeface="+mn-cs"/>
              </a:rPr>
              <a:t>Changes</a:t>
            </a:r>
            <a:endParaRPr lang="en-US" sz="2800" spc="0" dirty="0">
              <a:ln>
                <a:noFill/>
              </a:ln>
              <a:solidFill>
                <a:srgbClr val="D6E032">
                  <a:alpha val="99000"/>
                </a:srgbClr>
              </a:solidFill>
              <a:cs typeface="+mn-cs"/>
            </a:endParaRPr>
          </a:p>
        </p:txBody>
      </p:sp>
      <p:sp>
        <p:nvSpPr>
          <p:cNvPr id="54" name="TextBox 53"/>
          <p:cNvSpPr txBox="1"/>
          <p:nvPr/>
        </p:nvSpPr>
        <p:spPr>
          <a:xfrm>
            <a:off x="4898105" y="5612578"/>
            <a:ext cx="3476893" cy="830997"/>
          </a:xfrm>
          <a:prstGeom prst="rect">
            <a:avLst/>
          </a:prstGeom>
          <a:noFill/>
        </p:spPr>
        <p:txBody>
          <a:bodyPr wrap="square" rtlCol="0">
            <a:spAutoFit/>
          </a:bodyPr>
          <a:lstStyle/>
          <a:p>
            <a:pPr algn="ctr"/>
            <a:r>
              <a:rPr lang="en-US" sz="1600" dirty="0" smtClean="0">
                <a:solidFill>
                  <a:schemeClr val="bg1"/>
                </a:solidFill>
                <a:latin typeface="Segoe Semibold"/>
              </a:rPr>
              <a:t>Branch Office(s)</a:t>
            </a:r>
            <a:endParaRPr lang="en-US" sz="1600" dirty="0">
              <a:solidFill>
                <a:schemeClr val="bg1"/>
              </a:solidFill>
              <a:latin typeface="Segoe Semibold"/>
            </a:endParaRPr>
          </a:p>
          <a:p>
            <a:pPr algn="ctr"/>
            <a:r>
              <a:rPr lang="en-US" sz="1600" dirty="0" smtClean="0">
                <a:solidFill>
                  <a:schemeClr val="bg1"/>
                </a:solidFill>
                <a:latin typeface="Segoe Semibold"/>
              </a:rPr>
              <a:t>SBA receives &amp; processes replication</a:t>
            </a:r>
            <a:endParaRPr lang="en-US" sz="1600" dirty="0">
              <a:solidFill>
                <a:schemeClr val="bg1"/>
              </a:solidFill>
              <a:latin typeface="Segoe Semibold"/>
            </a:endParaRPr>
          </a:p>
        </p:txBody>
      </p:sp>
      <p:sp>
        <p:nvSpPr>
          <p:cNvPr id="59" name="Right Arrow 58"/>
          <p:cNvSpPr/>
          <p:nvPr/>
        </p:nvSpPr>
        <p:spPr>
          <a:xfrm>
            <a:off x="3288277" y="2257761"/>
            <a:ext cx="700545" cy="43109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8987"/>
            <a:endParaRPr lang="en-US" dirty="0">
              <a:solidFill>
                <a:srgbClr val="EEECE1">
                  <a:lumMod val="10000"/>
                </a:srgbClr>
              </a:solidFill>
            </a:endParaRPr>
          </a:p>
        </p:txBody>
      </p:sp>
      <p:sp>
        <p:nvSpPr>
          <p:cNvPr id="69" name="TextBox 68"/>
          <p:cNvSpPr txBox="1"/>
          <p:nvPr/>
        </p:nvSpPr>
        <p:spPr>
          <a:xfrm>
            <a:off x="3502570" y="2886608"/>
            <a:ext cx="2644947" cy="830993"/>
          </a:xfrm>
          <a:prstGeom prst="rect">
            <a:avLst/>
          </a:prstGeom>
          <a:noFill/>
        </p:spPr>
        <p:txBody>
          <a:bodyPr wrap="none" lIns="91436" tIns="45718" rIns="91436" bIns="45718">
            <a:spAutoFit/>
          </a:bodyPr>
          <a:lstStyle/>
          <a:p>
            <a:pPr algn="ctr" defTabSz="1218987">
              <a:defRPr/>
            </a:pPr>
            <a:r>
              <a:rPr lang="en-US" sz="1600" b="1" dirty="0">
                <a:solidFill>
                  <a:srgbClr val="EEECE1">
                    <a:lumMod val="10000"/>
                  </a:srgbClr>
                </a:solidFill>
              </a:rPr>
              <a:t>Change Normalization Rules</a:t>
            </a:r>
          </a:p>
          <a:p>
            <a:pPr algn="ctr" defTabSz="1218987">
              <a:defRPr/>
            </a:pPr>
            <a:r>
              <a:rPr lang="en-US" sz="1600" b="1" dirty="0">
                <a:solidFill>
                  <a:srgbClr val="EEECE1">
                    <a:lumMod val="10000"/>
                  </a:srgbClr>
                </a:solidFill>
              </a:rPr>
              <a:t>Change Routing Rules</a:t>
            </a:r>
          </a:p>
          <a:p>
            <a:pPr algn="ctr" defTabSz="1218987">
              <a:defRPr/>
            </a:pPr>
            <a:r>
              <a:rPr lang="en-US" sz="1600" b="1" dirty="0">
                <a:solidFill>
                  <a:srgbClr val="EEECE1">
                    <a:lumMod val="10000"/>
                  </a:srgbClr>
                </a:solidFill>
              </a:rPr>
              <a:t>Change User Policies</a:t>
            </a:r>
          </a:p>
        </p:txBody>
      </p:sp>
      <p:sp>
        <p:nvSpPr>
          <p:cNvPr id="74" name="TextBox 73"/>
          <p:cNvSpPr txBox="1"/>
          <p:nvPr/>
        </p:nvSpPr>
        <p:spPr>
          <a:xfrm>
            <a:off x="6453760" y="2686554"/>
            <a:ext cx="3714749" cy="1031047"/>
          </a:xfrm>
          <a:prstGeom prst="rect">
            <a:avLst/>
          </a:prstGeom>
          <a:noFill/>
        </p:spPr>
        <p:txBody>
          <a:bodyPr wrap="square" lIns="91436" tIns="45718" rIns="91436" bIns="45718">
            <a:spAutoFit/>
          </a:bodyPr>
          <a:lstStyle/>
          <a:p>
            <a:pPr algn="ctr">
              <a:defRPr/>
            </a:pPr>
            <a:endParaRPr lang="en-US" sz="1300" dirty="0">
              <a:solidFill>
                <a:schemeClr val="bg1"/>
              </a:solidFill>
              <a:latin typeface="+mj-lt"/>
            </a:endParaRPr>
          </a:p>
          <a:p>
            <a:pPr algn="ctr">
              <a:defRPr/>
            </a:pPr>
            <a:r>
              <a:rPr lang="en-US" sz="1600" b="1" dirty="0" smtClean="0">
                <a:solidFill>
                  <a:srgbClr val="EEECE1">
                    <a:lumMod val="10000"/>
                  </a:srgbClr>
                </a:solidFill>
              </a:rPr>
              <a:t>Lync Central Management Server</a:t>
            </a:r>
            <a:endParaRPr lang="en-US" sz="1600" b="1" dirty="0">
              <a:solidFill>
                <a:srgbClr val="EEECE1">
                  <a:lumMod val="10000"/>
                </a:srgbClr>
              </a:solidFill>
            </a:endParaRPr>
          </a:p>
          <a:p>
            <a:pPr algn="ctr">
              <a:defRPr/>
            </a:pPr>
            <a:r>
              <a:rPr lang="en-US" sz="1600" b="1" dirty="0">
                <a:solidFill>
                  <a:srgbClr val="EEECE1">
                    <a:lumMod val="10000"/>
                  </a:srgbClr>
                </a:solidFill>
              </a:rPr>
              <a:t>Store Configuration</a:t>
            </a:r>
          </a:p>
          <a:p>
            <a:pPr algn="ctr">
              <a:defRPr/>
            </a:pPr>
            <a:r>
              <a:rPr lang="en-US" sz="1600" b="1" dirty="0">
                <a:solidFill>
                  <a:srgbClr val="EEECE1">
                    <a:lumMod val="10000"/>
                  </a:srgbClr>
                </a:solidFill>
              </a:rPr>
              <a:t>Replicate to SBA</a:t>
            </a:r>
          </a:p>
        </p:txBody>
      </p:sp>
      <p:grpSp>
        <p:nvGrpSpPr>
          <p:cNvPr id="15" name="Group 14"/>
          <p:cNvGrpSpPr/>
          <p:nvPr/>
        </p:nvGrpSpPr>
        <p:grpSpPr>
          <a:xfrm>
            <a:off x="356504" y="1970946"/>
            <a:ext cx="2604721" cy="1638936"/>
            <a:chOff x="357554" y="1624200"/>
            <a:chExt cx="2604721" cy="1638936"/>
          </a:xfrm>
        </p:grpSpPr>
        <p:pic>
          <p:nvPicPr>
            <p:cNvPr id="33" name="Picture 29" descr="C:\Users\jillz\AppData\Local\Microsoft\Windows\Temporary Internet Files\Content.IE5\S3JB78UX\MPj04225270000[1].jpg"/>
            <p:cNvPicPr>
              <a:picLocks noChangeAspect="1" noChangeArrowheads="1"/>
            </p:cNvPicPr>
            <p:nvPr/>
          </p:nvPicPr>
          <p:blipFill>
            <a:blip r:embed="rId3" cstate="print"/>
            <a:srcRect/>
            <a:stretch>
              <a:fillRect/>
            </a:stretch>
          </p:blipFill>
          <p:spPr bwMode="auto">
            <a:xfrm>
              <a:off x="445190" y="1624200"/>
              <a:ext cx="2427350" cy="1637923"/>
            </a:xfrm>
            <a:prstGeom prst="rect">
              <a:avLst/>
            </a:prstGeom>
            <a:noFill/>
          </p:spPr>
        </p:pic>
        <p:sp>
          <p:nvSpPr>
            <p:cNvPr id="34" name="TextBox 33"/>
            <p:cNvSpPr txBox="1"/>
            <p:nvPr/>
          </p:nvSpPr>
          <p:spPr>
            <a:xfrm>
              <a:off x="357554" y="2955359"/>
              <a:ext cx="2604721"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1218987"/>
              <a:r>
                <a:rPr lang="en-US" sz="1400" b="1" dirty="0" smtClean="0">
                  <a:solidFill>
                    <a:srgbClr val="EEECE1">
                      <a:lumMod val="10000"/>
                    </a:srgbClr>
                  </a:solidFill>
                  <a:latin typeface="+mj-lt"/>
                </a:rPr>
                <a:t>Lync Admin (Data </a:t>
              </a:r>
              <a:r>
                <a:rPr lang="en-US" sz="1400" b="1" dirty="0">
                  <a:solidFill>
                    <a:srgbClr val="EEECE1">
                      <a:lumMod val="10000"/>
                    </a:srgbClr>
                  </a:solidFill>
                  <a:latin typeface="+mj-lt"/>
                </a:rPr>
                <a:t>Center)</a:t>
              </a:r>
            </a:p>
          </p:txBody>
        </p:sp>
      </p:grpSp>
      <p:pic>
        <p:nvPicPr>
          <p:cNvPr id="3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9713" y="1909243"/>
            <a:ext cx="850663" cy="97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ight Arrow 38"/>
          <p:cNvSpPr/>
          <p:nvPr/>
        </p:nvSpPr>
        <p:spPr>
          <a:xfrm>
            <a:off x="6071317" y="2257761"/>
            <a:ext cx="700545" cy="43109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8987"/>
            <a:endParaRPr lang="en-US" dirty="0">
              <a:solidFill>
                <a:srgbClr val="EEECE1">
                  <a:lumMod val="10000"/>
                </a:srgbClr>
              </a:solidFill>
            </a:endParaRPr>
          </a:p>
        </p:txBody>
      </p:sp>
      <p:grpSp>
        <p:nvGrpSpPr>
          <p:cNvPr id="16" name="Group 15"/>
          <p:cNvGrpSpPr/>
          <p:nvPr/>
        </p:nvGrpSpPr>
        <p:grpSpPr>
          <a:xfrm>
            <a:off x="5741240" y="4476244"/>
            <a:ext cx="1790621" cy="1052229"/>
            <a:chOff x="5778046" y="4556893"/>
            <a:chExt cx="1276485" cy="733325"/>
          </a:xfrm>
        </p:grpSpPr>
        <p:pic>
          <p:nvPicPr>
            <p:cNvPr id="40"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1047" y="4556893"/>
              <a:ext cx="1113484" cy="617016"/>
            </a:xfrm>
            <a:prstGeom prst="rect">
              <a:avLst/>
            </a:prstGeom>
            <a:noFill/>
            <a:ln w="9525">
              <a:noFill/>
              <a:miter lim="800000"/>
              <a:headEnd/>
              <a:tailEnd/>
            </a:ln>
            <a:effectLst/>
          </p:spPr>
        </p:pic>
        <p:pic>
          <p:nvPicPr>
            <p:cNvPr id="41" name="Picture 7" descr="C:\Users\jillz\AppData\Local\Microsoft\Windows\Temporary Internet Files\Content.IE5\6KWAYFZ4\MCj04338070000[1].png"/>
            <p:cNvPicPr>
              <a:picLocks noChangeAspect="1" noChangeArrowheads="1"/>
            </p:cNvPicPr>
            <p:nvPr/>
          </p:nvPicPr>
          <p:blipFill>
            <a:blip r:embed="rId6" cstate="print"/>
            <a:srcRect/>
            <a:stretch>
              <a:fillRect/>
            </a:stretch>
          </p:blipFill>
          <p:spPr bwMode="auto">
            <a:xfrm>
              <a:off x="5778046" y="5050857"/>
              <a:ext cx="275519" cy="239361"/>
            </a:xfrm>
            <a:prstGeom prst="rect">
              <a:avLst/>
            </a:prstGeom>
            <a:noFill/>
          </p:spPr>
        </p:pic>
        <p:pic>
          <p:nvPicPr>
            <p:cNvPr id="42"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424785" y="4613922"/>
              <a:ext cx="266492" cy="174894"/>
            </a:xfrm>
            <a:prstGeom prst="rect">
              <a:avLst/>
            </a:prstGeom>
            <a:noFill/>
            <a:ln w="9525">
              <a:noFill/>
              <a:miter lim="800000"/>
              <a:headEnd/>
              <a:tailEnd/>
            </a:ln>
            <a:effectLst/>
          </p:spPr>
        </p:pic>
        <p:pic>
          <p:nvPicPr>
            <p:cNvPr id="43" name="Picture 6"/>
            <p:cNvPicPr>
              <a:picLocks noChangeAspect="1" noChangeArrowheads="1"/>
            </p:cNvPicPr>
            <p:nvPr/>
          </p:nvPicPr>
          <p:blipFill>
            <a:blip r:embed="rId8" cstate="print"/>
            <a:srcRect/>
            <a:stretch>
              <a:fillRect/>
            </a:stretch>
          </p:blipFill>
          <p:spPr bwMode="auto">
            <a:xfrm>
              <a:off x="6191194" y="4742796"/>
              <a:ext cx="227335" cy="192492"/>
            </a:xfrm>
            <a:prstGeom prst="rect">
              <a:avLst/>
            </a:prstGeom>
            <a:noFill/>
            <a:ln w="9525">
              <a:noFill/>
              <a:miter lim="800000"/>
              <a:headEnd/>
              <a:tailEnd/>
            </a:ln>
            <a:effectLst/>
          </p:spPr>
        </p:pic>
        <p:pic>
          <p:nvPicPr>
            <p:cNvPr id="44"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437235" y="4890027"/>
              <a:ext cx="173323" cy="159674"/>
            </a:xfrm>
            <a:prstGeom prst="rect">
              <a:avLst/>
            </a:prstGeom>
            <a:noFill/>
            <a:ln w="9525">
              <a:noFill/>
              <a:miter lim="800000"/>
              <a:headEnd/>
              <a:tailEnd/>
            </a:ln>
            <a:effectLst/>
          </p:spPr>
        </p:pic>
      </p:grpSp>
      <p:sp>
        <p:nvSpPr>
          <p:cNvPr id="76" name="Curved Left Arrow 75"/>
          <p:cNvSpPr/>
          <p:nvPr/>
        </p:nvSpPr>
        <p:spPr>
          <a:xfrm>
            <a:off x="8419330" y="2152651"/>
            <a:ext cx="1948130" cy="3499647"/>
          </a:xfrm>
          <a:prstGeom prst="curvedLeftArrow">
            <a:avLst>
              <a:gd name="adj1" fmla="val 12188"/>
              <a:gd name="adj2" fmla="val 29943"/>
              <a:gd name="adj3" fmla="val 1124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schemeClr val="bg1"/>
              </a:solidFill>
            </a:endParaRPr>
          </a:p>
        </p:txBody>
      </p:sp>
      <p:pic>
        <p:nvPicPr>
          <p:cNvPr id="3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6292" y="1909242"/>
            <a:ext cx="850663" cy="97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p:cNvSpPr/>
          <p:nvPr/>
        </p:nvSpPr>
        <p:spPr>
          <a:xfrm>
            <a:off x="8590780" y="4353189"/>
            <a:ext cx="118187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00" dirty="0">
                <a:solidFill>
                  <a:schemeClr val="bg1"/>
                </a:solidFill>
                <a:latin typeface="Segoe Semibold"/>
              </a:rPr>
              <a:t>Replicated </a:t>
            </a:r>
            <a:endParaRPr lang="en-US" sz="1600" dirty="0" smtClean="0">
              <a:solidFill>
                <a:schemeClr val="bg1"/>
              </a:solidFill>
              <a:latin typeface="Segoe Semibold"/>
            </a:endParaRPr>
          </a:p>
          <a:p>
            <a:r>
              <a:rPr lang="en-US" sz="1600" dirty="0" smtClean="0">
                <a:solidFill>
                  <a:schemeClr val="bg1"/>
                </a:solidFill>
                <a:latin typeface="Segoe Semibold"/>
              </a:rPr>
              <a:t>to </a:t>
            </a:r>
            <a:r>
              <a:rPr lang="en-US" sz="1600" dirty="0">
                <a:solidFill>
                  <a:schemeClr val="bg1"/>
                </a:solidFill>
                <a:latin typeface="Segoe Semibold"/>
              </a:rPr>
              <a:t>the SBA</a:t>
            </a:r>
          </a:p>
        </p:txBody>
      </p:sp>
    </p:spTree>
    <p:extLst>
      <p:ext uri="{BB962C8B-B14F-4D97-AF65-F5344CB8AC3E}">
        <p14:creationId xmlns:p14="http://schemas.microsoft.com/office/powerpoint/2010/main" val="174435027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SBA </a:t>
            </a:r>
            <a:r>
              <a:rPr lang="en-US" dirty="0" smtClean="0"/>
              <a:t>- </a:t>
            </a:r>
            <a:r>
              <a:rPr lang="en-US" dirty="0"/>
              <a:t>Support and Service</a:t>
            </a:r>
          </a:p>
        </p:txBody>
      </p:sp>
      <p:sp>
        <p:nvSpPr>
          <p:cNvPr id="3" name="Content Placeholder 2"/>
          <p:cNvSpPr>
            <a:spLocks noGrp="1"/>
          </p:cNvSpPr>
          <p:nvPr>
            <p:ph idx="1"/>
          </p:nvPr>
        </p:nvSpPr>
        <p:spPr>
          <a:xfrm>
            <a:off x="519112" y="1447799"/>
            <a:ext cx="11149013" cy="2628412"/>
          </a:xfrm>
        </p:spPr>
        <p:txBody>
          <a:bodyPr vert="horz" wrap="square" lIns="0" tIns="0" rIns="0" bIns="0" rtlCol="0">
            <a:spAutoFit/>
          </a:bodyPr>
          <a:lstStyle/>
          <a:p>
            <a:r>
              <a:rPr lang="en-US" sz="2800" dirty="0"/>
              <a:t>SBA supported and serviced by the SBA partner</a:t>
            </a:r>
          </a:p>
          <a:p>
            <a:r>
              <a:rPr lang="en-US" sz="2800" dirty="0"/>
              <a:t>Windows Server Updates</a:t>
            </a:r>
          </a:p>
          <a:p>
            <a:pPr lvl="1"/>
            <a:r>
              <a:rPr lang="en-US" sz="2000" dirty="0"/>
              <a:t>SBA partner can act as the gatekeeper OR</a:t>
            </a:r>
          </a:p>
          <a:p>
            <a:pPr lvl="1"/>
            <a:r>
              <a:rPr lang="en-US" sz="2000" dirty="0"/>
              <a:t>Customers can deploy updates</a:t>
            </a:r>
          </a:p>
          <a:p>
            <a:r>
              <a:rPr lang="en-US" sz="2800" dirty="0"/>
              <a:t>Microsoft </a:t>
            </a:r>
            <a:r>
              <a:rPr lang="en-US" sz="2800" dirty="0" smtClean="0"/>
              <a:t>Lync Server 2010 </a:t>
            </a:r>
            <a:r>
              <a:rPr lang="en-US" sz="2800" dirty="0"/>
              <a:t>updates</a:t>
            </a:r>
          </a:p>
          <a:p>
            <a:pPr lvl="1"/>
            <a:r>
              <a:rPr lang="en-US" sz="2000" dirty="0"/>
              <a:t>SBA partner will test and release product notice on </a:t>
            </a:r>
            <a:r>
              <a:rPr lang="en-US" sz="2000" dirty="0" smtClean="0"/>
              <a:t/>
            </a:r>
            <a:br>
              <a:rPr lang="en-US" sz="2000" dirty="0" smtClean="0"/>
            </a:br>
            <a:r>
              <a:rPr lang="en-US" sz="2000" dirty="0" smtClean="0"/>
              <a:t>whether </a:t>
            </a:r>
            <a:r>
              <a:rPr lang="en-US" sz="2000" dirty="0"/>
              <a:t>a particular update can be applied on the SBA</a:t>
            </a:r>
          </a:p>
        </p:txBody>
      </p:sp>
      <p:sp>
        <p:nvSpPr>
          <p:cNvPr id="6" name="Rounded Rectangle 5"/>
          <p:cNvSpPr/>
          <p:nvPr/>
        </p:nvSpPr>
        <p:spPr bwMode="auto">
          <a:xfrm>
            <a:off x="124607" y="4264661"/>
            <a:ext cx="2225786" cy="89154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ctr" anchorCtr="0" compatLnSpc="1">
            <a:prstTxWarp prst="textNoShape">
              <a:avLst/>
            </a:prstTxWarp>
            <a:normAutofit fontScale="92500" lnSpcReduction="10000"/>
          </a:bodyPr>
          <a:lstStyle/>
          <a:p>
            <a:pPr algn="ctr" defTabSz="1218585"/>
            <a:r>
              <a:rPr lang="en-US" sz="1500" dirty="0">
                <a:solidFill>
                  <a:schemeClr val="bg1"/>
                </a:solidFill>
              </a:rPr>
              <a:t>Original equipment manufacturer (OEM) notified about impending CS Update</a:t>
            </a:r>
          </a:p>
        </p:txBody>
      </p:sp>
      <p:sp>
        <p:nvSpPr>
          <p:cNvPr id="7" name="Rounded Rectangle 6"/>
          <p:cNvSpPr/>
          <p:nvPr/>
        </p:nvSpPr>
        <p:spPr bwMode="auto">
          <a:xfrm>
            <a:off x="2844059" y="4251325"/>
            <a:ext cx="2088883" cy="91440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ctr" anchorCtr="0" compatLnSpc="1">
            <a:prstTxWarp prst="textNoShape">
              <a:avLst/>
            </a:prstTxWarp>
            <a:normAutofit/>
          </a:bodyPr>
          <a:lstStyle/>
          <a:p>
            <a:pPr algn="ctr" defTabSz="1218585"/>
            <a:r>
              <a:rPr lang="en-US" sz="1500" dirty="0">
                <a:solidFill>
                  <a:schemeClr val="bg1"/>
                </a:solidFill>
              </a:rPr>
              <a:t>OEM Downloads and tests the update</a:t>
            </a:r>
          </a:p>
        </p:txBody>
      </p:sp>
      <p:sp>
        <p:nvSpPr>
          <p:cNvPr id="8" name="Diamond 7"/>
          <p:cNvSpPr/>
          <p:nvPr/>
        </p:nvSpPr>
        <p:spPr bwMode="auto">
          <a:xfrm>
            <a:off x="5383398" y="4060825"/>
            <a:ext cx="1810659" cy="1295400"/>
          </a:xfrm>
          <a:prstGeom prst="diamond">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0" tIns="0" rIns="0" bIns="0" numCol="1" rtlCol="0" anchor="ctr" anchorCtr="0" compatLnSpc="1">
            <a:prstTxWarp prst="textNoShape">
              <a:avLst/>
            </a:prstTxWarp>
          </a:bodyPr>
          <a:lstStyle/>
          <a:p>
            <a:pPr algn="ctr" defTabSz="1218585"/>
            <a:r>
              <a:rPr lang="en-US" sz="1500" dirty="0">
                <a:solidFill>
                  <a:schemeClr val="bg1"/>
                </a:solidFill>
              </a:rPr>
              <a:t>Compatibility </a:t>
            </a:r>
            <a:br>
              <a:rPr lang="en-US" sz="1500" dirty="0">
                <a:solidFill>
                  <a:schemeClr val="bg1"/>
                </a:solidFill>
              </a:rPr>
            </a:br>
            <a:r>
              <a:rPr lang="en-US" sz="1500" dirty="0">
                <a:solidFill>
                  <a:schemeClr val="bg1"/>
                </a:solidFill>
              </a:rPr>
              <a:t>issues</a:t>
            </a:r>
          </a:p>
        </p:txBody>
      </p:sp>
      <p:sp>
        <p:nvSpPr>
          <p:cNvPr id="9" name="Rounded Rectangle 8"/>
          <p:cNvSpPr/>
          <p:nvPr/>
        </p:nvSpPr>
        <p:spPr bwMode="auto">
          <a:xfrm>
            <a:off x="7618018" y="4234180"/>
            <a:ext cx="2009390" cy="96012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1218585"/>
            <a:r>
              <a:rPr lang="en-US" sz="1500" dirty="0">
                <a:solidFill>
                  <a:schemeClr val="bg1"/>
                </a:solidFill>
              </a:rPr>
              <a:t>Partner addresses the issue if any</a:t>
            </a:r>
          </a:p>
        </p:txBody>
      </p:sp>
      <p:sp>
        <p:nvSpPr>
          <p:cNvPr id="10" name="Oval 9"/>
          <p:cNvSpPr/>
          <p:nvPr/>
        </p:nvSpPr>
        <p:spPr bwMode="auto">
          <a:xfrm rot="10800000" flipV="1">
            <a:off x="10055780" y="4000500"/>
            <a:ext cx="1990843" cy="142240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1218585"/>
            <a:r>
              <a:rPr lang="en-US" sz="1500" dirty="0">
                <a:solidFill>
                  <a:schemeClr val="bg1"/>
                </a:solidFill>
              </a:rPr>
              <a:t>Partner notifies the customer on update compatibility</a:t>
            </a:r>
          </a:p>
        </p:txBody>
      </p:sp>
      <p:sp>
        <p:nvSpPr>
          <p:cNvPr id="18" name="Right Arrow 17"/>
          <p:cNvSpPr/>
          <p:nvPr/>
        </p:nvSpPr>
        <p:spPr bwMode="auto">
          <a:xfrm>
            <a:off x="2410142" y="4556125"/>
            <a:ext cx="406294" cy="304800"/>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dirty="0" smtClean="0">
              <a:solidFill>
                <a:schemeClr val="bg1"/>
              </a:solidFill>
            </a:endParaRPr>
          </a:p>
        </p:txBody>
      </p:sp>
      <p:cxnSp>
        <p:nvCxnSpPr>
          <p:cNvPr id="21" name="Straight Arrow Connector 20"/>
          <p:cNvCxnSpPr/>
          <p:nvPr/>
        </p:nvCxnSpPr>
        <p:spPr>
          <a:xfrm>
            <a:off x="1107784" y="5592764"/>
            <a:ext cx="1036050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0" name="Rounded Rectangle 29"/>
          <p:cNvSpPr/>
          <p:nvPr/>
        </p:nvSpPr>
        <p:spPr bwMode="auto">
          <a:xfrm>
            <a:off x="412480" y="5836564"/>
            <a:ext cx="1422030" cy="38100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121893" tIns="60947" rIns="121893" bIns="60947" numCol="1" rtlCol="0" anchor="ctr" anchorCtr="0" compatLnSpc="1">
            <a:prstTxWarp prst="textNoShape">
              <a:avLst/>
            </a:prstTxWarp>
          </a:bodyPr>
          <a:lstStyle/>
          <a:p>
            <a:pPr algn="ctr" defTabSz="1218585"/>
            <a:r>
              <a:rPr lang="en-US" sz="1500" dirty="0">
                <a:solidFill>
                  <a:schemeClr val="bg1"/>
                </a:solidFill>
              </a:rPr>
              <a:t>X-5 Biz Days</a:t>
            </a:r>
            <a:endParaRPr lang="en-US" sz="2700" dirty="0">
              <a:solidFill>
                <a:schemeClr val="bg1"/>
              </a:solidFill>
            </a:endParaRPr>
          </a:p>
        </p:txBody>
      </p:sp>
      <p:sp>
        <p:nvSpPr>
          <p:cNvPr id="31" name="Rounded Rectangle 30"/>
          <p:cNvSpPr/>
          <p:nvPr/>
        </p:nvSpPr>
        <p:spPr bwMode="auto">
          <a:xfrm>
            <a:off x="4420655" y="5861964"/>
            <a:ext cx="1523603" cy="542011"/>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121893" tIns="60947" rIns="121893" bIns="60947" numCol="1" rtlCol="0" anchor="ctr" anchorCtr="0" compatLnSpc="1">
            <a:prstTxWarp prst="textNoShape">
              <a:avLst/>
            </a:prstTxWarp>
          </a:bodyPr>
          <a:lstStyle/>
          <a:p>
            <a:pPr algn="ctr" defTabSz="1218585"/>
            <a:r>
              <a:rPr lang="en-US" sz="1500" dirty="0">
                <a:solidFill>
                  <a:schemeClr val="bg1"/>
                </a:solidFill>
              </a:rPr>
              <a:t>Date X</a:t>
            </a:r>
          </a:p>
          <a:p>
            <a:pPr algn="ctr" defTabSz="1218585"/>
            <a:r>
              <a:rPr lang="en-US" sz="1500" dirty="0">
                <a:solidFill>
                  <a:schemeClr val="bg1"/>
                </a:solidFill>
              </a:rPr>
              <a:t>MSFT Update</a:t>
            </a:r>
            <a:endParaRPr lang="en-US" sz="2700" dirty="0">
              <a:solidFill>
                <a:schemeClr val="bg1"/>
              </a:solidFill>
            </a:endParaRPr>
          </a:p>
        </p:txBody>
      </p:sp>
      <p:sp>
        <p:nvSpPr>
          <p:cNvPr id="32" name="Rounded Rectangle 31"/>
          <p:cNvSpPr/>
          <p:nvPr/>
        </p:nvSpPr>
        <p:spPr bwMode="auto">
          <a:xfrm>
            <a:off x="10371258" y="5870413"/>
            <a:ext cx="1422030" cy="38100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121893" tIns="60947" rIns="121893" bIns="60947" numCol="1" rtlCol="0" anchor="ctr" anchorCtr="0" compatLnSpc="1">
            <a:prstTxWarp prst="textNoShape">
              <a:avLst/>
            </a:prstTxWarp>
          </a:bodyPr>
          <a:lstStyle/>
          <a:p>
            <a:pPr algn="ctr" defTabSz="1218585"/>
            <a:r>
              <a:rPr lang="en-US" sz="1500" dirty="0">
                <a:solidFill>
                  <a:schemeClr val="bg1"/>
                </a:solidFill>
              </a:rPr>
              <a:t>X+30 Days</a:t>
            </a:r>
            <a:endParaRPr lang="en-US" sz="2700" dirty="0">
              <a:solidFill>
                <a:schemeClr val="bg1"/>
              </a:solidFill>
            </a:endParaRPr>
          </a:p>
        </p:txBody>
      </p:sp>
      <p:cxnSp>
        <p:nvCxnSpPr>
          <p:cNvPr id="33" name="Straight Connector 32"/>
          <p:cNvCxnSpPr/>
          <p:nvPr/>
        </p:nvCxnSpPr>
        <p:spPr>
          <a:xfrm rot="5400000">
            <a:off x="5065951" y="5724525"/>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0957373" y="5724525"/>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003009" y="5705475"/>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bwMode="auto">
          <a:xfrm>
            <a:off x="4977104" y="4556125"/>
            <a:ext cx="406294" cy="304800"/>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dirty="0" smtClean="0">
              <a:solidFill>
                <a:schemeClr val="bg1"/>
              </a:solidFill>
            </a:endParaRPr>
          </a:p>
        </p:txBody>
      </p:sp>
      <p:sp>
        <p:nvSpPr>
          <p:cNvPr id="27" name="Right Arrow 26"/>
          <p:cNvSpPr/>
          <p:nvPr/>
        </p:nvSpPr>
        <p:spPr bwMode="auto">
          <a:xfrm>
            <a:off x="7211722" y="4556125"/>
            <a:ext cx="406294" cy="304800"/>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dirty="0" smtClean="0">
              <a:solidFill>
                <a:schemeClr val="bg1"/>
              </a:solidFill>
            </a:endParaRPr>
          </a:p>
        </p:txBody>
      </p:sp>
      <p:sp>
        <p:nvSpPr>
          <p:cNvPr id="28" name="Right Arrow 27"/>
          <p:cNvSpPr/>
          <p:nvPr/>
        </p:nvSpPr>
        <p:spPr bwMode="auto">
          <a:xfrm>
            <a:off x="9649487" y="4556125"/>
            <a:ext cx="406294" cy="304800"/>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121893" tIns="60947" rIns="121893" bIns="60947" numCol="1" rtlCol="0" anchor="ctr" anchorCtr="0" compatLnSpc="1">
            <a:prstTxWarp prst="textNoShape">
              <a:avLst/>
            </a:prstTxWarp>
          </a:bodyPr>
          <a:lstStyle/>
          <a:p>
            <a:pPr algn="ctr" defTabSz="1218585"/>
            <a:endParaRPr lang="en-US" dirty="0" smtClean="0">
              <a:solidFill>
                <a:schemeClr val="bg1"/>
              </a:solidFill>
            </a:endParaRPr>
          </a:p>
        </p:txBody>
      </p:sp>
    </p:spTree>
    <p:extLst>
      <p:ext uri="{BB962C8B-B14F-4D97-AF65-F5344CB8AC3E}">
        <p14:creationId xmlns:p14="http://schemas.microsoft.com/office/powerpoint/2010/main" val="222494733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SBA - User </a:t>
            </a:r>
            <a:r>
              <a:rPr lang="en-US" dirty="0" smtClean="0"/>
              <a:t>Experience</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738232625"/>
              </p:ext>
            </p:extLst>
          </p:nvPr>
        </p:nvGraphicFramePr>
        <p:xfrm>
          <a:off x="8060834" y="247639"/>
          <a:ext cx="4054965" cy="4114800"/>
        </p:xfrm>
        <a:graphic>
          <a:graphicData uri="http://schemas.openxmlformats.org/drawingml/2006/table">
            <a:tbl>
              <a:tblPr firstRow="1" bandRow="1">
                <a:tableStyleId>{F5AB1C69-6EDB-4FF4-983F-18BD219EF322}</a:tableStyleId>
              </a:tblPr>
              <a:tblGrid>
                <a:gridCol w="4054965"/>
              </a:tblGrid>
              <a:tr h="294640">
                <a:tc>
                  <a:txBody>
                    <a:bodyPr/>
                    <a:lstStyle/>
                    <a:p>
                      <a:r>
                        <a:rPr lang="en-US" sz="1600" dirty="0" smtClean="0"/>
                        <a:t>Features Available </a:t>
                      </a:r>
                      <a:r>
                        <a:rPr lang="en-US" sz="1600" baseline="0" dirty="0" smtClean="0"/>
                        <a:t>with WAN Down</a:t>
                      </a:r>
                      <a:endParaRPr lang="en-US" sz="1600" b="1" dirty="0">
                        <a:solidFill>
                          <a:schemeClr val="bg2">
                            <a:lumMod val="10000"/>
                          </a:schemeClr>
                        </a:solidFill>
                      </a:endParaRPr>
                    </a:p>
                  </a:txBody>
                  <a:tcPr marL="121888" marR="121888"/>
                </a:tc>
              </a:tr>
              <a:tr h="254000">
                <a:tc>
                  <a:txBody>
                    <a:bodyPr/>
                    <a:lstStyle/>
                    <a:p>
                      <a:r>
                        <a:rPr lang="en-US" sz="1400" baseline="0" dirty="0" smtClean="0"/>
                        <a:t>PSTN Inbound and Outbound calls</a:t>
                      </a:r>
                      <a:endParaRPr lang="en-US" sz="1400" b="0" dirty="0">
                        <a:solidFill>
                          <a:schemeClr val="bg2">
                            <a:lumMod val="10000"/>
                          </a:schemeClr>
                        </a:solidFill>
                      </a:endParaRPr>
                    </a:p>
                  </a:txBody>
                  <a:tcPr marL="121888" marR="121888"/>
                </a:tc>
              </a:tr>
              <a:tr h="302906">
                <a:tc>
                  <a:txBody>
                    <a:bodyPr/>
                    <a:lstStyle/>
                    <a:p>
                      <a:r>
                        <a:rPr lang="en-US" sz="1400" dirty="0" smtClean="0"/>
                        <a:t>Intra-Site calls,</a:t>
                      </a:r>
                      <a:r>
                        <a:rPr lang="en-US" sz="1400" baseline="0" dirty="0" smtClean="0"/>
                        <a:t> </a:t>
                      </a:r>
                      <a:r>
                        <a:rPr lang="en-US" sz="1400" dirty="0" smtClean="0"/>
                        <a:t>Inter site calls (PSTN Rerouting)</a:t>
                      </a:r>
                      <a:endParaRPr lang="en-US" sz="1400" b="0" dirty="0">
                        <a:solidFill>
                          <a:schemeClr val="bg2">
                            <a:lumMod val="10000"/>
                          </a:schemeClr>
                        </a:solidFill>
                      </a:endParaRPr>
                    </a:p>
                  </a:txBody>
                  <a:tcPr marL="121888" marR="121888"/>
                </a:tc>
              </a:tr>
              <a:tr h="25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Hold, Retrieve, Transfer</a:t>
                      </a:r>
                      <a:endParaRPr lang="en-US" sz="1400" b="0" dirty="0" smtClean="0">
                        <a:solidFill>
                          <a:schemeClr val="bg2">
                            <a:lumMod val="10000"/>
                          </a:schemeClr>
                        </a:solidFill>
                      </a:endParaRPr>
                    </a:p>
                  </a:txBody>
                  <a:tcPr marL="121888" marR="121888"/>
                </a:tc>
              </a:tr>
              <a:tr h="254000">
                <a:tc>
                  <a:txBody>
                    <a:bodyPr/>
                    <a:lstStyle/>
                    <a:p>
                      <a:r>
                        <a:rPr lang="en-US" sz="1400" baseline="0" dirty="0" smtClean="0"/>
                        <a:t>Authentication, Authorization</a:t>
                      </a:r>
                      <a:endParaRPr lang="en-US" sz="1400" b="0" dirty="0">
                        <a:solidFill>
                          <a:schemeClr val="bg2">
                            <a:lumMod val="10000"/>
                          </a:schemeClr>
                        </a:solidFill>
                      </a:endParaRPr>
                    </a:p>
                  </a:txBody>
                  <a:tcPr marL="121888" marR="121888"/>
                </a:tc>
              </a:tr>
              <a:tr h="0">
                <a:tc>
                  <a:txBody>
                    <a:bodyPr/>
                    <a:lstStyle/>
                    <a:p>
                      <a:r>
                        <a:rPr lang="en-US" sz="1400" dirty="0" smtClean="0"/>
                        <a:t>Voicemail Deposit (Redirect to </a:t>
                      </a:r>
                      <a:r>
                        <a:rPr lang="en-US" sz="1400" dirty="0" err="1" smtClean="0"/>
                        <a:t>Ex</a:t>
                      </a:r>
                      <a:r>
                        <a:rPr lang="en-US" sz="1400" baseline="0" dirty="0" err="1" smtClean="0"/>
                        <a:t>UM</a:t>
                      </a:r>
                      <a:r>
                        <a:rPr lang="en-US" sz="1400" baseline="0" dirty="0" smtClean="0"/>
                        <a:t> in Data Center)</a:t>
                      </a:r>
                      <a:endParaRPr lang="en-US" sz="1400" b="0" dirty="0" smtClean="0">
                        <a:solidFill>
                          <a:schemeClr val="bg2">
                            <a:lumMod val="10000"/>
                          </a:schemeClr>
                        </a:solidFill>
                      </a:endParaRPr>
                    </a:p>
                  </a:txBody>
                  <a:tcPr marL="121888" marR="121888"/>
                </a:tc>
              </a:tr>
              <a:tr h="2545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Voicemail Retrieve (through</a:t>
                      </a:r>
                      <a:r>
                        <a:rPr lang="en-US" sz="1400" baseline="0" dirty="0" smtClean="0"/>
                        <a:t> PSTN)</a:t>
                      </a:r>
                      <a:endParaRPr lang="en-US" sz="1400" b="0" dirty="0" smtClean="0">
                        <a:solidFill>
                          <a:schemeClr val="bg2">
                            <a:lumMod val="10000"/>
                          </a:schemeClr>
                        </a:solidFill>
                      </a:endParaRPr>
                    </a:p>
                  </a:txBody>
                  <a:tcPr marL="121888" marR="121888"/>
                </a:tc>
              </a:tr>
              <a:tr h="327671">
                <a:tc>
                  <a:txBody>
                    <a:bodyPr/>
                    <a:lstStyle/>
                    <a:p>
                      <a:r>
                        <a:rPr lang="en-US" sz="1400" dirty="0" smtClean="0"/>
                        <a:t>Call Forwarding, </a:t>
                      </a:r>
                      <a:r>
                        <a:rPr lang="en-US" sz="1400" dirty="0" err="1" smtClean="0"/>
                        <a:t>SimulRing</a:t>
                      </a:r>
                      <a:r>
                        <a:rPr lang="en-US" sz="1400" dirty="0" smtClean="0"/>
                        <a:t>, Boss-Admin,</a:t>
                      </a:r>
                      <a:r>
                        <a:rPr lang="en-US" sz="1400" baseline="0" dirty="0" smtClean="0"/>
                        <a:t> Team-call</a:t>
                      </a:r>
                      <a:endParaRPr lang="en-US" sz="1400" b="0" dirty="0">
                        <a:solidFill>
                          <a:schemeClr val="bg2">
                            <a:lumMod val="10000"/>
                          </a:schemeClr>
                        </a:solidFill>
                      </a:endParaRPr>
                    </a:p>
                  </a:txBody>
                  <a:tcPr marL="121888" marR="121888"/>
                </a:tc>
              </a:tr>
              <a:tr h="256272">
                <a:tc>
                  <a:txBody>
                    <a:bodyPr/>
                    <a:lstStyle/>
                    <a:p>
                      <a:r>
                        <a:rPr lang="en-US" sz="1400" dirty="0" smtClean="0"/>
                        <a:t>Call Detail Records (CDR)</a:t>
                      </a:r>
                      <a:endParaRPr lang="en-US" sz="1400" b="0" dirty="0">
                        <a:solidFill>
                          <a:schemeClr val="bg2">
                            <a:lumMod val="10000"/>
                          </a:schemeClr>
                        </a:solidFill>
                      </a:endParaRPr>
                    </a:p>
                  </a:txBody>
                  <a:tcPr marL="121888" marR="121888"/>
                </a:tc>
              </a:tr>
              <a:tr h="256272">
                <a:tc>
                  <a:txBody>
                    <a:bodyPr/>
                    <a:lstStyle/>
                    <a:p>
                      <a:r>
                        <a:rPr lang="en-US" sz="1400" dirty="0" smtClean="0"/>
                        <a:t>All 2 Party Intra Site communications</a:t>
                      </a:r>
                      <a:endParaRPr lang="en-US" sz="1400" b="0" dirty="0" smtClean="0">
                        <a:solidFill>
                          <a:schemeClr val="bg2">
                            <a:lumMod val="10000"/>
                          </a:schemeClr>
                        </a:solidFill>
                      </a:endParaRPr>
                    </a:p>
                  </a:txBody>
                  <a:tcPr marL="121888" marR="121888"/>
                </a:tc>
              </a:tr>
              <a:tr h="254000">
                <a:tc>
                  <a:txBody>
                    <a:bodyPr/>
                    <a:lstStyle/>
                    <a:p>
                      <a:r>
                        <a:rPr lang="en-US" sz="1400" dirty="0" smtClean="0"/>
                        <a:t>Audio Conferencing</a:t>
                      </a:r>
                      <a:r>
                        <a:rPr lang="en-US" sz="1400" baseline="0" dirty="0" smtClean="0"/>
                        <a:t> through PSTN</a:t>
                      </a:r>
                      <a:endParaRPr lang="en-US" sz="1400" b="0" dirty="0">
                        <a:solidFill>
                          <a:schemeClr val="bg2">
                            <a:lumMod val="10000"/>
                          </a:schemeClr>
                        </a:solidFill>
                      </a:endParaRPr>
                    </a:p>
                  </a:txBody>
                  <a:tcPr marL="121888" marR="121888"/>
                </a:tc>
              </a:tr>
              <a:tr h="254000">
                <a:tc>
                  <a:txBody>
                    <a:bodyPr/>
                    <a:lstStyle/>
                    <a:p>
                      <a:r>
                        <a:rPr lang="en-US" sz="1400" dirty="0" smtClean="0"/>
                        <a:t>Contact</a:t>
                      </a:r>
                      <a:r>
                        <a:rPr lang="en-US" sz="1400" baseline="0" dirty="0" smtClean="0"/>
                        <a:t> Search</a:t>
                      </a:r>
                      <a:endParaRPr lang="en-US" sz="1400" b="0" dirty="0">
                        <a:solidFill>
                          <a:schemeClr val="bg2">
                            <a:lumMod val="10000"/>
                          </a:schemeClr>
                        </a:solidFill>
                      </a:endParaRPr>
                    </a:p>
                  </a:txBody>
                  <a:tcPr marL="121888" marR="121888"/>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46474782"/>
              </p:ext>
            </p:extLst>
          </p:nvPr>
        </p:nvGraphicFramePr>
        <p:xfrm>
          <a:off x="8060835" y="4017645"/>
          <a:ext cx="4045440" cy="2377440"/>
        </p:xfrm>
        <a:graphic>
          <a:graphicData uri="http://schemas.openxmlformats.org/drawingml/2006/table">
            <a:tbl>
              <a:tblPr firstRow="1" bandRow="1">
                <a:tableStyleId>{21E4AEA4-8DFA-4A89-87EB-49C32662AFE0}</a:tableStyleId>
              </a:tblPr>
              <a:tblGrid>
                <a:gridCol w="4045440"/>
              </a:tblGrid>
              <a:tr h="294640">
                <a:tc>
                  <a:txBody>
                    <a:bodyPr/>
                    <a:lstStyle/>
                    <a:p>
                      <a:r>
                        <a:rPr lang="en-US" sz="1600" dirty="0" smtClean="0"/>
                        <a:t>Features Unavailable</a:t>
                      </a:r>
                      <a:endParaRPr lang="en-US" sz="1600" b="1" dirty="0">
                        <a:solidFill>
                          <a:schemeClr val="tx1"/>
                        </a:solidFill>
                      </a:endParaRPr>
                    </a:p>
                  </a:txBody>
                  <a:tcPr marL="121888" marR="121888"/>
                </a:tc>
              </a:tr>
              <a:tr h="258419">
                <a:tc>
                  <a:txBody>
                    <a:bodyPr/>
                    <a:lstStyle/>
                    <a:p>
                      <a:r>
                        <a:rPr lang="en-US" sz="1400" dirty="0" smtClean="0"/>
                        <a:t>Inter-site Data (IM, App Sharing, etc.)</a:t>
                      </a:r>
                      <a:endParaRPr lang="en-US" sz="1400" b="0" dirty="0">
                        <a:solidFill>
                          <a:schemeClr val="tx1"/>
                        </a:solidFill>
                      </a:endParaRPr>
                    </a:p>
                  </a:txBody>
                  <a:tcPr marL="121888" marR="121888"/>
                </a:tc>
              </a:tr>
              <a:tr h="258419">
                <a:tc>
                  <a:txBody>
                    <a:bodyPr/>
                    <a:lstStyle/>
                    <a:p>
                      <a:r>
                        <a:rPr lang="en-US" sz="1400" dirty="0" smtClean="0"/>
                        <a:t>Conferencing </a:t>
                      </a:r>
                      <a:r>
                        <a:rPr lang="en-US" sz="1400" baseline="0" dirty="0" smtClean="0"/>
                        <a:t> (IM, Video</a:t>
                      </a:r>
                      <a:r>
                        <a:rPr lang="en-US" sz="1400" dirty="0" smtClean="0"/>
                        <a:t> and Web)</a:t>
                      </a:r>
                      <a:endParaRPr lang="en-US" sz="1400" b="0" dirty="0">
                        <a:solidFill>
                          <a:schemeClr val="tx1"/>
                        </a:solidFill>
                      </a:endParaRPr>
                    </a:p>
                  </a:txBody>
                  <a:tcPr marL="121888" marR="121888"/>
                </a:tc>
              </a:tr>
              <a:tr h="254000">
                <a:tc>
                  <a:txBody>
                    <a:bodyPr/>
                    <a:lstStyle/>
                    <a:p>
                      <a:r>
                        <a:rPr lang="en-US" sz="1400" dirty="0" smtClean="0"/>
                        <a:t>Presence &amp; DND based routing</a:t>
                      </a:r>
                      <a:endParaRPr lang="en-US" sz="1400" b="0" dirty="0">
                        <a:solidFill>
                          <a:schemeClr val="tx1"/>
                        </a:solidFill>
                      </a:endParaRPr>
                    </a:p>
                  </a:txBody>
                  <a:tcPr marL="121888" marR="121888"/>
                </a:tc>
              </a:tr>
              <a:tr h="165368">
                <a:tc>
                  <a:txBody>
                    <a:bodyPr/>
                    <a:lstStyle/>
                    <a:p>
                      <a:r>
                        <a:rPr lang="en-US" sz="1400" dirty="0" smtClean="0"/>
                        <a:t>Modify Presence or Change Call Forwarding Settings</a:t>
                      </a:r>
                      <a:endParaRPr lang="en-US" sz="1400" b="0" dirty="0">
                        <a:solidFill>
                          <a:schemeClr val="tx1"/>
                        </a:solidFill>
                      </a:endParaRPr>
                    </a:p>
                  </a:txBody>
                  <a:tcPr marL="121888" marR="121888"/>
                </a:tc>
              </a:tr>
              <a:tr h="0">
                <a:tc>
                  <a:txBody>
                    <a:bodyPr/>
                    <a:lstStyle/>
                    <a:p>
                      <a:r>
                        <a:rPr lang="en-US" sz="1400" dirty="0" smtClean="0"/>
                        <a:t>Contact List</a:t>
                      </a:r>
                      <a:endParaRPr lang="en-US" sz="1400" b="0" dirty="0">
                        <a:solidFill>
                          <a:schemeClr val="tx1"/>
                        </a:solidFill>
                      </a:endParaRPr>
                    </a:p>
                  </a:txBody>
                  <a:tcPr marL="121888" marR="121888"/>
                </a:tc>
              </a:tr>
              <a:tr h="136793">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dirty="0" smtClean="0"/>
                        <a:t>Response Group and Call Park</a:t>
                      </a:r>
                      <a:endParaRPr lang="en-US" sz="1400" b="0" dirty="0" smtClean="0">
                        <a:solidFill>
                          <a:schemeClr val="tx1"/>
                        </a:solidFill>
                      </a:endParaRPr>
                    </a:p>
                  </a:txBody>
                  <a:tcPr marL="121888" marR="121888"/>
                </a:tc>
              </a:tr>
            </a:tbl>
          </a:graphicData>
        </a:graphic>
      </p:graphicFrame>
      <p:sp>
        <p:nvSpPr>
          <p:cNvPr id="7" name="TextBox 6"/>
          <p:cNvSpPr txBox="1"/>
          <p:nvPr/>
        </p:nvSpPr>
        <p:spPr>
          <a:xfrm>
            <a:off x="161925" y="952500"/>
            <a:ext cx="3695700" cy="5209906"/>
          </a:xfrm>
          <a:prstGeom prst="roundRect">
            <a:avLst/>
          </a:prstGeom>
          <a:ln/>
        </p:spPr>
        <p:style>
          <a:lnRef idx="1">
            <a:schemeClr val="accent3"/>
          </a:lnRef>
          <a:fillRef idx="2">
            <a:schemeClr val="accent3"/>
          </a:fillRef>
          <a:effectRef idx="1">
            <a:schemeClr val="accent3"/>
          </a:effectRef>
          <a:fontRef idx="minor">
            <a:schemeClr val="dk1"/>
          </a:fontRef>
        </p:style>
        <p:txBody>
          <a:bodyPr wrap="square" lIns="0" tIns="0" rIns="0" bIns="0" rtlCol="0">
            <a:noAutofit/>
          </a:bodyPr>
          <a:lstStyle/>
          <a:p>
            <a:pPr algn="ctr"/>
            <a:endParaRPr lang="en-US" dirty="0">
              <a:solidFill>
                <a:schemeClr val="bg1"/>
              </a:solidFill>
            </a:endParaRPr>
          </a:p>
        </p:txBody>
      </p:sp>
      <p:pic>
        <p:nvPicPr>
          <p:cNvPr id="297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7295"/>
          <a:stretch/>
        </p:blipFill>
        <p:spPr bwMode="auto">
          <a:xfrm>
            <a:off x="331421" y="1649226"/>
            <a:ext cx="3297604" cy="442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1924" y="953185"/>
            <a:ext cx="3695701" cy="646331"/>
          </a:xfrm>
          <a:prstGeom prst="rect">
            <a:avLst/>
          </a:prstGeom>
        </p:spPr>
        <p:txBody>
          <a:bodyPr wrap="square">
            <a:spAutoFit/>
          </a:bodyPr>
          <a:lstStyle/>
          <a:p>
            <a:pPr algn="ctr"/>
            <a:r>
              <a:rPr lang="en-US" dirty="0">
                <a:solidFill>
                  <a:schemeClr val="bg1"/>
                </a:solidFill>
              </a:rPr>
              <a:t>WAN Up</a:t>
            </a:r>
          </a:p>
          <a:p>
            <a:pPr algn="ctr"/>
            <a:r>
              <a:rPr lang="en-US" dirty="0">
                <a:solidFill>
                  <a:schemeClr val="bg1"/>
                </a:solidFill>
              </a:rPr>
              <a:t>All Features </a:t>
            </a:r>
            <a:r>
              <a:rPr lang="en-US" dirty="0" smtClean="0">
                <a:solidFill>
                  <a:schemeClr val="bg1"/>
                </a:solidFill>
              </a:rPr>
              <a:t>Available</a:t>
            </a:r>
            <a:endParaRPr lang="en-US" dirty="0">
              <a:solidFill>
                <a:schemeClr val="bg1"/>
              </a:solidFill>
            </a:endParaRPr>
          </a:p>
        </p:txBody>
      </p:sp>
      <p:grpSp>
        <p:nvGrpSpPr>
          <p:cNvPr id="3" name="Group 2"/>
          <p:cNvGrpSpPr/>
          <p:nvPr/>
        </p:nvGrpSpPr>
        <p:grpSpPr>
          <a:xfrm>
            <a:off x="4037692" y="953185"/>
            <a:ext cx="3748542" cy="5279211"/>
            <a:chOff x="3913867" y="1505635"/>
            <a:chExt cx="3748542" cy="5279211"/>
          </a:xfrm>
        </p:grpSpPr>
        <p:sp>
          <p:nvSpPr>
            <p:cNvPr id="8" name="TextBox 7"/>
            <p:cNvSpPr txBox="1"/>
            <p:nvPr/>
          </p:nvSpPr>
          <p:spPr>
            <a:xfrm>
              <a:off x="3966708" y="1505635"/>
              <a:ext cx="3695700" cy="5279211"/>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noAutofit/>
            </a:bodyPr>
            <a:lstStyle/>
            <a:p>
              <a:pPr algn="ctr"/>
              <a:endParaRPr lang="en-US" dirty="0">
                <a:solidFill>
                  <a:schemeClr val="bg1"/>
                </a:solidFill>
              </a:endParaRPr>
            </a:p>
          </p:txBody>
        </p:sp>
        <p:pic>
          <p:nvPicPr>
            <p:cNvPr id="296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7402"/>
            <a:stretch/>
          </p:blipFill>
          <p:spPr bwMode="auto">
            <a:xfrm>
              <a:off x="4116717" y="2230251"/>
              <a:ext cx="3379457" cy="442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13867" y="1515845"/>
              <a:ext cx="3748542" cy="646331"/>
            </a:xfrm>
            <a:prstGeom prst="rect">
              <a:avLst/>
            </a:prstGeom>
          </p:spPr>
          <p:txBody>
            <a:bodyPr wrap="square">
              <a:spAutoFit/>
            </a:bodyPr>
            <a:lstStyle/>
            <a:p>
              <a:pPr algn="ctr"/>
              <a:r>
                <a:rPr lang="en-US" dirty="0">
                  <a:solidFill>
                    <a:schemeClr val="bg1"/>
                  </a:solidFill>
                </a:rPr>
                <a:t>WAN Down</a:t>
              </a:r>
            </a:p>
            <a:p>
              <a:pPr algn="ctr"/>
              <a:r>
                <a:rPr lang="en-US" dirty="0">
                  <a:solidFill>
                    <a:schemeClr val="bg1"/>
                  </a:solidFill>
                </a:rPr>
                <a:t>Basic Voice Features Available</a:t>
              </a:r>
            </a:p>
          </p:txBody>
        </p:sp>
      </p:grpSp>
      <p:sp>
        <p:nvSpPr>
          <p:cNvPr id="6" name="Rectangle 5"/>
          <p:cNvSpPr/>
          <p:nvPr/>
        </p:nvSpPr>
        <p:spPr>
          <a:xfrm>
            <a:off x="331421" y="6282409"/>
            <a:ext cx="14074775" cy="400110"/>
          </a:xfrm>
          <a:prstGeom prst="rect">
            <a:avLst/>
          </a:prstGeom>
        </p:spPr>
        <p:txBody>
          <a:bodyPr wrap="square">
            <a:spAutoFit/>
          </a:bodyPr>
          <a:lstStyle/>
          <a:p>
            <a:r>
              <a:rPr lang="en-US" sz="2000" dirty="0" smtClean="0">
                <a:sym typeface="Wingdings" pitchFamily="2" charset="2"/>
              </a:rPr>
              <a:t>Resilient Lync clients</a:t>
            </a:r>
            <a:r>
              <a:rPr lang="en-US" sz="2000" dirty="0">
                <a:sym typeface="Wingdings" pitchFamily="2" charset="2"/>
              </a:rPr>
              <a:t>:  </a:t>
            </a:r>
            <a:r>
              <a:rPr lang="en-US" sz="2000" dirty="0" smtClean="0">
                <a:sym typeface="Wingdings" pitchFamily="2" charset="2"/>
              </a:rPr>
              <a:t>Lync, Lync Attendant Console</a:t>
            </a:r>
            <a:r>
              <a:rPr lang="en-US" sz="2000" dirty="0">
                <a:sym typeface="Wingdings" pitchFamily="2" charset="2"/>
              </a:rPr>
              <a:t>, </a:t>
            </a:r>
            <a:r>
              <a:rPr lang="en-US" sz="2000" dirty="0" smtClean="0">
                <a:sym typeface="Wingdings" pitchFamily="2" charset="2"/>
              </a:rPr>
              <a:t>Lync </a:t>
            </a:r>
            <a:r>
              <a:rPr lang="en-US" sz="2000" dirty="0">
                <a:sym typeface="Wingdings" pitchFamily="2" charset="2"/>
              </a:rPr>
              <a:t>Phone Edition</a:t>
            </a:r>
            <a:endParaRPr lang="en-US" sz="2000" dirty="0"/>
          </a:p>
        </p:txBody>
      </p:sp>
    </p:spTree>
    <p:extLst>
      <p:ext uri="{BB962C8B-B14F-4D97-AF65-F5344CB8AC3E}">
        <p14:creationId xmlns:p14="http://schemas.microsoft.com/office/powerpoint/2010/main" val="99246703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ounded Rectangle 160"/>
          <p:cNvSpPr/>
          <p:nvPr/>
        </p:nvSpPr>
        <p:spPr>
          <a:xfrm>
            <a:off x="428401" y="1076325"/>
            <a:ext cx="3586859" cy="527685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46278" tIns="73139" rIns="146278" bIns="73139" numCol="1" rtlCol="0" anchor="ctr" anchorCtr="0" compatLnSpc="1">
            <a:prstTxWarp prst="textNoShape">
              <a:avLst/>
            </a:prstTxWarp>
          </a:bodyPr>
          <a:lstStyle/>
          <a:p>
            <a:pPr algn="ctr" defTabSz="1462361" fontAlgn="base">
              <a:spcBef>
                <a:spcPct val="0"/>
              </a:spcBef>
              <a:spcAft>
                <a:spcPct val="0"/>
              </a:spcAft>
              <a:defRPr/>
            </a:pPr>
            <a:endParaRPr lang="en-US" sz="3200" dirty="0">
              <a:solidFill>
                <a:schemeClr val="bg1"/>
              </a:solidFill>
              <a:latin typeface="+mj-lt"/>
            </a:endParaRPr>
          </a:p>
        </p:txBody>
      </p:sp>
      <p:sp>
        <p:nvSpPr>
          <p:cNvPr id="63" name="Rounded Rectangle 62"/>
          <p:cNvSpPr/>
          <p:nvPr/>
        </p:nvSpPr>
        <p:spPr>
          <a:xfrm>
            <a:off x="609600" y="2065218"/>
            <a:ext cx="1102490" cy="244711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146278" tIns="73139" rIns="146278" bIns="73139" numCol="1" rtlCol="0" anchor="ctr" anchorCtr="0" compatLnSpc="1">
            <a:prstTxWarp prst="textNoShape">
              <a:avLst/>
            </a:prstTxWarp>
          </a:bodyPr>
          <a:lstStyle/>
          <a:p>
            <a:pPr algn="ctr" defTabSz="1462361" fontAlgn="base">
              <a:spcBef>
                <a:spcPct val="0"/>
              </a:spcBef>
              <a:spcAft>
                <a:spcPct val="0"/>
              </a:spcAft>
              <a:defRPr/>
            </a:pPr>
            <a:endParaRPr lang="en-US" sz="3200" dirty="0">
              <a:solidFill>
                <a:schemeClr val="bg1"/>
              </a:solidFill>
              <a:latin typeface="+mj-lt"/>
            </a:endParaRPr>
          </a:p>
        </p:txBody>
      </p:sp>
      <p:sp>
        <p:nvSpPr>
          <p:cNvPr id="133" name="Rounded Rectangle 132"/>
          <p:cNvSpPr/>
          <p:nvPr/>
        </p:nvSpPr>
        <p:spPr>
          <a:xfrm>
            <a:off x="8938472" y="1076325"/>
            <a:ext cx="2829278" cy="5353049"/>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46278" tIns="73139" rIns="146278" bIns="73139" numCol="1" rtlCol="0" anchor="ctr" anchorCtr="0" compatLnSpc="1">
            <a:prstTxWarp prst="textNoShape">
              <a:avLst/>
            </a:prstTxWarp>
          </a:bodyPr>
          <a:lstStyle/>
          <a:p>
            <a:pPr algn="ctr" defTabSz="1462361" fontAlgn="base">
              <a:spcBef>
                <a:spcPct val="0"/>
              </a:spcBef>
              <a:spcAft>
                <a:spcPct val="0"/>
              </a:spcAft>
              <a:defRPr/>
            </a:pPr>
            <a:endParaRPr lang="en-US" sz="3200" dirty="0">
              <a:solidFill>
                <a:schemeClr val="bg1"/>
              </a:solidFill>
              <a:latin typeface="+mj-lt"/>
            </a:endParaRPr>
          </a:p>
        </p:txBody>
      </p:sp>
      <p:sp>
        <p:nvSpPr>
          <p:cNvPr id="149" name="TextBox 148"/>
          <p:cNvSpPr txBox="1"/>
          <p:nvPr/>
        </p:nvSpPr>
        <p:spPr>
          <a:xfrm>
            <a:off x="8938472" y="1091024"/>
            <a:ext cx="2829278" cy="430861"/>
          </a:xfrm>
          <a:prstGeom prst="rect">
            <a:avLst/>
          </a:prstGeom>
          <a:noFill/>
        </p:spPr>
        <p:txBody>
          <a:bodyPr wrap="square" lIns="121893" tIns="60947" rIns="121893" bIns="60947">
            <a:spAutoFit/>
          </a:bodyPr>
          <a:lstStyle/>
          <a:p>
            <a:pPr algn="ctr"/>
            <a:r>
              <a:rPr lang="en-US" sz="2000" b="1" dirty="0">
                <a:solidFill>
                  <a:schemeClr val="bg1"/>
                </a:solidFill>
                <a:latin typeface="+mj-lt"/>
              </a:rPr>
              <a:t>Data Center</a:t>
            </a:r>
          </a:p>
        </p:txBody>
      </p:sp>
      <p:sp>
        <p:nvSpPr>
          <p:cNvPr id="150" name="TextBox 149"/>
          <p:cNvSpPr txBox="1"/>
          <p:nvPr/>
        </p:nvSpPr>
        <p:spPr>
          <a:xfrm>
            <a:off x="8938471" y="5557860"/>
            <a:ext cx="2820173" cy="523198"/>
          </a:xfrm>
          <a:prstGeom prst="rect">
            <a:avLst/>
          </a:prstGeom>
          <a:noFill/>
          <a:effectLst/>
        </p:spPr>
        <p:txBody>
          <a:bodyPr wrap="square" lIns="121899" tIns="60949" rIns="121899" bIns="60949" rtlCol="0">
            <a:spAutoFit/>
          </a:bodyPr>
          <a:lstStyle/>
          <a:p>
            <a:pPr algn="ctr">
              <a:defRPr/>
            </a:pPr>
            <a:r>
              <a:rPr lang="en-US" sz="1300" b="1" dirty="0" smtClean="0">
                <a:solidFill>
                  <a:schemeClr val="bg1"/>
                </a:solidFill>
                <a:latin typeface="+mj-lt"/>
              </a:rPr>
              <a:t>Lync Server </a:t>
            </a:r>
            <a:r>
              <a:rPr lang="en-US" sz="1300" b="1" dirty="0">
                <a:solidFill>
                  <a:schemeClr val="bg1"/>
                </a:solidFill>
                <a:latin typeface="+mj-lt"/>
              </a:rPr>
              <a:t>Enterprise Edition Pool</a:t>
            </a:r>
          </a:p>
        </p:txBody>
      </p:sp>
      <p:sp>
        <p:nvSpPr>
          <p:cNvPr id="2" name="Title 1"/>
          <p:cNvSpPr>
            <a:spLocks noGrp="1"/>
          </p:cNvSpPr>
          <p:nvPr>
            <p:ph type="title"/>
          </p:nvPr>
        </p:nvSpPr>
        <p:spPr/>
        <p:txBody>
          <a:bodyPr/>
          <a:lstStyle/>
          <a:p>
            <a:r>
              <a:rPr lang="en-US" dirty="0" smtClean="0"/>
              <a:t>SBA – Lync Server 2010 </a:t>
            </a:r>
            <a:r>
              <a:rPr lang="en-US" dirty="0"/>
              <a:t>Discovery</a:t>
            </a:r>
          </a:p>
        </p:txBody>
      </p:sp>
      <p:graphicFrame>
        <p:nvGraphicFramePr>
          <p:cNvPr id="220" name="Object 219"/>
          <p:cNvGraphicFramePr>
            <a:graphicFrameLocks noChangeAspect="1"/>
          </p:cNvGraphicFramePr>
          <p:nvPr>
            <p:extLst>
              <p:ext uri="{D42A27DB-BD31-4B8C-83A1-F6EECF244321}">
                <p14:modId xmlns:p14="http://schemas.microsoft.com/office/powerpoint/2010/main" val="1746691672"/>
              </p:ext>
            </p:extLst>
          </p:nvPr>
        </p:nvGraphicFramePr>
        <p:xfrm>
          <a:off x="2614756" y="5214638"/>
          <a:ext cx="1149705" cy="553064"/>
        </p:xfrm>
        <a:graphic>
          <a:graphicData uri="http://schemas.openxmlformats.org/presentationml/2006/ole">
            <mc:AlternateContent xmlns:mc="http://schemas.openxmlformats.org/markup-compatibility/2006">
              <mc:Choice xmlns:v="urn:schemas-microsoft-com:vml" Requires="v">
                <p:oleObj spid="_x0000_s5172" name="Visio" r:id="rId3" imgW="1692758" imgH="863351" progId="Visio.Drawing.11">
                  <p:embed/>
                </p:oleObj>
              </mc:Choice>
              <mc:Fallback>
                <p:oleObj name="Visio" r:id="rId3" imgW="1692758" imgH="863351"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756" y="5214638"/>
                        <a:ext cx="1149705" cy="553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8" name="Picture 32" descr="Server and XML Web Service sm"/>
          <p:cNvPicPr>
            <a:picLocks noChangeAspect="1" noChangeArrowheads="1"/>
          </p:cNvPicPr>
          <p:nvPr/>
        </p:nvPicPr>
        <p:blipFill>
          <a:blip r:embed="rId5" cstate="print"/>
          <a:srcRect/>
          <a:stretch>
            <a:fillRect/>
          </a:stretch>
        </p:blipFill>
        <p:spPr bwMode="auto">
          <a:xfrm>
            <a:off x="10016806" y="2951456"/>
            <a:ext cx="615751" cy="856415"/>
          </a:xfrm>
          <a:prstGeom prst="rect">
            <a:avLst/>
          </a:prstGeom>
          <a:noFill/>
          <a:ln w="9525">
            <a:noFill/>
            <a:miter lim="800000"/>
            <a:headEnd/>
            <a:tailEnd/>
          </a:ln>
          <a:effectLst/>
        </p:spPr>
      </p:pic>
      <p:sp>
        <p:nvSpPr>
          <p:cNvPr id="159" name="TextBox 158"/>
          <p:cNvSpPr txBox="1"/>
          <p:nvPr/>
        </p:nvSpPr>
        <p:spPr>
          <a:xfrm>
            <a:off x="9695637" y="3807871"/>
            <a:ext cx="1387969" cy="492438"/>
          </a:xfrm>
          <a:prstGeom prst="rect">
            <a:avLst/>
          </a:prstGeom>
          <a:noFill/>
        </p:spPr>
        <p:txBody>
          <a:bodyPr wrap="square" lIns="91436" tIns="45718" rIns="91436" bIns="45718">
            <a:spAutoFit/>
          </a:bodyPr>
          <a:lstStyle/>
          <a:p>
            <a:pPr algn="ctr">
              <a:defRPr/>
            </a:pPr>
            <a:r>
              <a:rPr lang="en-US" sz="1300" b="1" dirty="0" smtClean="0">
                <a:solidFill>
                  <a:schemeClr val="bg1"/>
                </a:solidFill>
                <a:latin typeface="+mj-lt"/>
              </a:rPr>
              <a:t>Lync Server Director</a:t>
            </a:r>
            <a:endParaRPr lang="en-US" sz="1300" b="1" dirty="0">
              <a:solidFill>
                <a:schemeClr val="bg1"/>
              </a:solidFill>
              <a:latin typeface="+mj-lt"/>
            </a:endParaRPr>
          </a:p>
        </p:txBody>
      </p:sp>
      <p:sp>
        <p:nvSpPr>
          <p:cNvPr id="162" name="TextBox 161"/>
          <p:cNvSpPr txBox="1"/>
          <p:nvPr/>
        </p:nvSpPr>
        <p:spPr>
          <a:xfrm>
            <a:off x="428402" y="1090150"/>
            <a:ext cx="3586858" cy="430861"/>
          </a:xfrm>
          <a:prstGeom prst="rect">
            <a:avLst/>
          </a:prstGeom>
          <a:noFill/>
        </p:spPr>
        <p:txBody>
          <a:bodyPr wrap="square" lIns="121893" tIns="60947" rIns="121893" bIns="60947">
            <a:spAutoFit/>
          </a:bodyPr>
          <a:lstStyle/>
          <a:p>
            <a:pPr algn="ctr"/>
            <a:r>
              <a:rPr lang="en-US" sz="2000" b="1" dirty="0">
                <a:solidFill>
                  <a:schemeClr val="bg1"/>
                </a:solidFill>
                <a:latin typeface="+mj-lt"/>
              </a:rPr>
              <a:t>Branch Office</a:t>
            </a:r>
          </a:p>
        </p:txBody>
      </p:sp>
      <p:sp>
        <p:nvSpPr>
          <p:cNvPr id="163" name="TextBox 162"/>
          <p:cNvSpPr txBox="1"/>
          <p:nvPr/>
        </p:nvSpPr>
        <p:spPr>
          <a:xfrm>
            <a:off x="2994685" y="5557860"/>
            <a:ext cx="582425" cy="369310"/>
          </a:xfrm>
          <a:prstGeom prst="rect">
            <a:avLst/>
          </a:prstGeom>
          <a:noFill/>
          <a:effectLst>
            <a:glow rad="139700">
              <a:schemeClr val="accent5">
                <a:satMod val="175000"/>
                <a:alpha val="40000"/>
              </a:schemeClr>
            </a:glow>
          </a:effectLst>
        </p:spPr>
        <p:txBody>
          <a:bodyPr wrap="none" lIns="121899" tIns="60949" rIns="121899" bIns="60949" rtlCol="0">
            <a:spAutoFit/>
          </a:bodyPr>
          <a:lstStyle/>
          <a:p>
            <a:pPr algn="ctr"/>
            <a:r>
              <a:rPr lang="en-US" sz="1600" b="1" dirty="0">
                <a:solidFill>
                  <a:schemeClr val="bg1"/>
                </a:solidFill>
              </a:rPr>
              <a:t>SBA</a:t>
            </a:r>
          </a:p>
        </p:txBody>
      </p:sp>
      <p:grpSp>
        <p:nvGrpSpPr>
          <p:cNvPr id="5" name="Group 150"/>
          <p:cNvGrpSpPr/>
          <p:nvPr/>
        </p:nvGrpSpPr>
        <p:grpSpPr>
          <a:xfrm>
            <a:off x="712449" y="2314012"/>
            <a:ext cx="839551" cy="808922"/>
            <a:chOff x="6629400" y="5486400"/>
            <a:chExt cx="629827" cy="629921"/>
          </a:xfrm>
        </p:grpSpPr>
        <p:pic>
          <p:nvPicPr>
            <p:cNvPr id="237" name="Oval 172"/>
            <p:cNvPicPr>
              <a:picLocks noChangeArrowheads="1"/>
            </p:cNvPicPr>
            <p:nvPr/>
          </p:nvPicPr>
          <p:blipFill>
            <a:blip r:embed="rId6" cstate="print"/>
            <a:srcRect/>
            <a:stretch>
              <a:fillRect/>
            </a:stretch>
          </p:blipFill>
          <p:spPr bwMode="auto">
            <a:xfrm>
              <a:off x="6629400" y="5486400"/>
              <a:ext cx="629827" cy="629921"/>
            </a:xfrm>
            <a:prstGeom prst="rect">
              <a:avLst/>
            </a:prstGeom>
            <a:noFill/>
            <a:ln w="9525">
              <a:noFill/>
              <a:miter lim="800000"/>
              <a:headEnd/>
              <a:tailEnd/>
            </a:ln>
          </p:spPr>
        </p:pic>
        <p:pic>
          <p:nvPicPr>
            <p:cNvPr id="238" name="Picture 1" descr="C:\Program Files\Microsoft Resource DVD Artwork\DVD_ART\Artwork_Imagery\HARDWARE_IMAGERY\Photos - OEM Hardware\VoIP Web Phone\Unified Communications VoIP phone.png"/>
            <p:cNvPicPr>
              <a:picLocks noChangeAspect="1" noChangeArrowheads="1"/>
            </p:cNvPicPr>
            <p:nvPr/>
          </p:nvPicPr>
          <p:blipFill>
            <a:blip r:embed="rId7" cstate="print"/>
            <a:srcRect/>
            <a:stretch>
              <a:fillRect/>
            </a:stretch>
          </p:blipFill>
          <p:spPr bwMode="auto">
            <a:xfrm>
              <a:off x="6629400" y="5562600"/>
              <a:ext cx="533400" cy="435993"/>
            </a:xfrm>
            <a:prstGeom prst="rect">
              <a:avLst/>
            </a:prstGeom>
            <a:noFill/>
            <a:ln w="9525">
              <a:noFill/>
              <a:miter lim="800000"/>
              <a:headEnd/>
              <a:tailEnd/>
            </a:ln>
          </p:spPr>
        </p:pic>
        <p:pic>
          <p:nvPicPr>
            <p:cNvPr id="239" name="Picture 2" descr="C:\Program Files\Microsoft Resource DVD Artwork\DVD_ART\Artwork_Imagery\HARDWARE_IMAGERY\Illustration - Misc Hardware\Windows Vista Illustration Icons\Generic User.png"/>
            <p:cNvPicPr>
              <a:picLocks noChangeAspect="1" noChangeArrowheads="1"/>
            </p:cNvPicPr>
            <p:nvPr/>
          </p:nvPicPr>
          <p:blipFill>
            <a:blip r:embed="rId8" cstate="print"/>
            <a:srcRect/>
            <a:stretch>
              <a:fillRect/>
            </a:stretch>
          </p:blipFill>
          <p:spPr bwMode="auto">
            <a:xfrm>
              <a:off x="6934200" y="5562600"/>
              <a:ext cx="314045" cy="382243"/>
            </a:xfrm>
            <a:prstGeom prst="rect">
              <a:avLst/>
            </a:prstGeom>
            <a:noFill/>
            <a:ln w="9525">
              <a:noFill/>
              <a:miter lim="800000"/>
              <a:headEnd/>
              <a:tailEnd/>
            </a:ln>
          </p:spPr>
        </p:pic>
      </p:grpSp>
      <p:sp>
        <p:nvSpPr>
          <p:cNvPr id="236" name="Text Box 44"/>
          <p:cNvSpPr txBox="1">
            <a:spLocks noChangeArrowheads="1"/>
          </p:cNvSpPr>
          <p:nvPr/>
        </p:nvSpPr>
        <p:spPr bwMode="auto">
          <a:xfrm>
            <a:off x="609600" y="3608202"/>
            <a:ext cx="1092995" cy="289294"/>
          </a:xfrm>
          <a:prstGeom prst="rect">
            <a:avLst/>
          </a:prstGeom>
          <a:noFill/>
          <a:ln w="9525">
            <a:noFill/>
            <a:miter lim="800000"/>
            <a:headEnd/>
            <a:tailEnd/>
          </a:ln>
          <a:effectLst>
            <a:outerShdw sx="102000" sy="102000" algn="ctr" rotWithShape="0">
              <a:srgbClr val="000000">
                <a:alpha val="39998"/>
              </a:srgbClr>
            </a:outerShdw>
          </a:effectLst>
        </p:spPr>
        <p:txBody>
          <a:bodyPr wrap="square" lIns="91421" tIns="45712" rIns="91421" bIns="45712">
            <a:spAutoFit/>
          </a:bodyPr>
          <a:lstStyle/>
          <a:p>
            <a:pPr algn="ctr" defTabSz="1015822">
              <a:lnSpc>
                <a:spcPct val="80000"/>
              </a:lnSpc>
              <a:defRPr/>
            </a:pPr>
            <a:r>
              <a:rPr lang="en-US" sz="1600" dirty="0">
                <a:solidFill>
                  <a:schemeClr val="bg1"/>
                </a:solidFill>
                <a:latin typeface="Trebuchet MS" pitchFamily="34" charset="0"/>
              </a:rPr>
              <a:t>Bob</a:t>
            </a:r>
          </a:p>
        </p:txBody>
      </p:sp>
      <p:pic>
        <p:nvPicPr>
          <p:cNvPr id="22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40369" y="1816424"/>
            <a:ext cx="568627" cy="4975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26" name="TextBox 225"/>
          <p:cNvSpPr txBox="1"/>
          <p:nvPr/>
        </p:nvSpPr>
        <p:spPr>
          <a:xfrm>
            <a:off x="8938472" y="2263155"/>
            <a:ext cx="2829278" cy="523198"/>
          </a:xfrm>
          <a:prstGeom prst="rect">
            <a:avLst/>
          </a:prstGeom>
          <a:noFill/>
          <a:effectLst/>
        </p:spPr>
        <p:txBody>
          <a:bodyPr wrap="square" lIns="121899" tIns="60949" rIns="121899" bIns="60949" rtlCol="0">
            <a:spAutoFit/>
          </a:bodyPr>
          <a:lstStyle/>
          <a:p>
            <a:pPr algn="ctr">
              <a:defRPr/>
            </a:pPr>
            <a:r>
              <a:rPr lang="en-US" sz="1300" b="1" dirty="0" smtClean="0">
                <a:solidFill>
                  <a:schemeClr val="bg1"/>
                </a:solidFill>
                <a:latin typeface="+mj-lt"/>
              </a:rPr>
              <a:t>Active Directory Domain Services</a:t>
            </a:r>
          </a:p>
          <a:p>
            <a:pPr algn="ctr">
              <a:defRPr/>
            </a:pPr>
            <a:r>
              <a:rPr lang="en-US" sz="1300" b="1" dirty="0" smtClean="0">
                <a:solidFill>
                  <a:schemeClr val="bg1"/>
                </a:solidFill>
                <a:latin typeface="+mj-lt"/>
              </a:rPr>
              <a:t>Domain Name Server</a:t>
            </a:r>
            <a:endParaRPr lang="en-US" sz="1300" b="1" dirty="0">
              <a:solidFill>
                <a:schemeClr val="bg1"/>
              </a:solidFill>
              <a:latin typeface="+mj-lt"/>
            </a:endParaRPr>
          </a:p>
        </p:txBody>
      </p:sp>
      <p:cxnSp>
        <p:nvCxnSpPr>
          <p:cNvPr id="234" name="Straight Arrow Connector 233"/>
          <p:cNvCxnSpPr/>
          <p:nvPr/>
        </p:nvCxnSpPr>
        <p:spPr>
          <a:xfrm>
            <a:off x="1712090" y="3013617"/>
            <a:ext cx="7573963" cy="0"/>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4186621" y="2733717"/>
            <a:ext cx="4751850" cy="292384"/>
          </a:xfrm>
          <a:prstGeom prst="rect">
            <a:avLst/>
          </a:prstGeom>
          <a:noFill/>
        </p:spPr>
        <p:txBody>
          <a:bodyPr wrap="square" lIns="91436" tIns="45718" rIns="91436" bIns="45718">
            <a:spAutoFit/>
          </a:bodyPr>
          <a:lstStyle/>
          <a:p>
            <a:pPr algn="ctr">
              <a:defRPr/>
            </a:pPr>
            <a:r>
              <a:rPr lang="en-US" sz="1300" b="1" dirty="0">
                <a:latin typeface="+mj-lt"/>
              </a:rPr>
              <a:t>2. TLS to Director Pool. SIP Register</a:t>
            </a:r>
          </a:p>
        </p:txBody>
      </p:sp>
      <p:sp>
        <p:nvSpPr>
          <p:cNvPr id="229" name="TextBox 228"/>
          <p:cNvSpPr txBox="1"/>
          <p:nvPr/>
        </p:nvSpPr>
        <p:spPr>
          <a:xfrm>
            <a:off x="4057916" y="1930942"/>
            <a:ext cx="4880555" cy="292384"/>
          </a:xfrm>
          <a:prstGeom prst="rect">
            <a:avLst/>
          </a:prstGeom>
          <a:noFill/>
        </p:spPr>
        <p:txBody>
          <a:bodyPr wrap="square" lIns="91436" tIns="45718" rIns="91436" bIns="45718">
            <a:spAutoFit/>
          </a:bodyPr>
          <a:lstStyle/>
          <a:p>
            <a:pPr algn="ctr">
              <a:defRPr/>
            </a:pPr>
            <a:r>
              <a:rPr lang="en-US" sz="1300" b="1" dirty="0">
                <a:latin typeface="+mj-lt"/>
              </a:rPr>
              <a:t>1. DNS SRV Query</a:t>
            </a:r>
          </a:p>
        </p:txBody>
      </p:sp>
      <p:cxnSp>
        <p:nvCxnSpPr>
          <p:cNvPr id="258" name="Straight Arrow Connector 257"/>
          <p:cNvCxnSpPr/>
          <p:nvPr/>
        </p:nvCxnSpPr>
        <p:spPr>
          <a:xfrm>
            <a:off x="1712090" y="2223326"/>
            <a:ext cx="7514886" cy="17098"/>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712090" y="4158907"/>
            <a:ext cx="7631633" cy="797043"/>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5802451" y="4366140"/>
            <a:ext cx="2628153" cy="292384"/>
          </a:xfrm>
          <a:prstGeom prst="rect">
            <a:avLst/>
          </a:prstGeom>
          <a:noFill/>
        </p:spPr>
        <p:txBody>
          <a:bodyPr wrap="square" lIns="91436" tIns="45718" rIns="91436" bIns="45718">
            <a:spAutoFit/>
          </a:bodyPr>
          <a:lstStyle/>
          <a:p>
            <a:pPr algn="ctr">
              <a:defRPr/>
            </a:pPr>
            <a:r>
              <a:rPr lang="en-US" sz="1300" b="1" dirty="0">
                <a:latin typeface="+mj-lt"/>
              </a:rPr>
              <a:t>3. https;//PoolFQDN/CertSvc</a:t>
            </a:r>
          </a:p>
        </p:txBody>
      </p:sp>
      <p:cxnSp>
        <p:nvCxnSpPr>
          <p:cNvPr id="271" name="Straight Arrow Connector 270"/>
          <p:cNvCxnSpPr/>
          <p:nvPr/>
        </p:nvCxnSpPr>
        <p:spPr>
          <a:xfrm>
            <a:off x="1761338" y="3650575"/>
            <a:ext cx="7524715" cy="0"/>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4402250" y="3383238"/>
            <a:ext cx="3423202" cy="292384"/>
          </a:xfrm>
          <a:prstGeom prst="rect">
            <a:avLst/>
          </a:prstGeom>
          <a:noFill/>
        </p:spPr>
        <p:txBody>
          <a:bodyPr wrap="square" lIns="91436" tIns="45718" rIns="91436" bIns="45718">
            <a:spAutoFit/>
          </a:bodyPr>
          <a:lstStyle/>
          <a:p>
            <a:pPr algn="ctr">
              <a:defRPr/>
            </a:pPr>
            <a:r>
              <a:rPr lang="en-US" sz="1300" b="1" dirty="0">
                <a:latin typeface="+mj-lt"/>
              </a:rPr>
              <a:t>5. SIP Register</a:t>
            </a:r>
          </a:p>
        </p:txBody>
      </p:sp>
      <p:cxnSp>
        <p:nvCxnSpPr>
          <p:cNvPr id="275" name="Curved Connector 274"/>
          <p:cNvCxnSpPr/>
          <p:nvPr/>
        </p:nvCxnSpPr>
        <p:spPr>
          <a:xfrm rot="10800000" flipV="1">
            <a:off x="3771903" y="5351595"/>
            <a:ext cx="5479563" cy="60072"/>
          </a:xfrm>
          <a:prstGeom prst="curvedConnector3">
            <a:avLst>
              <a:gd name="adj1" fmla="val 50000"/>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7" name="TextBox 276"/>
          <p:cNvSpPr txBox="1"/>
          <p:nvPr/>
        </p:nvSpPr>
        <p:spPr>
          <a:xfrm>
            <a:off x="5385745" y="5411668"/>
            <a:ext cx="2251877" cy="292384"/>
          </a:xfrm>
          <a:prstGeom prst="rect">
            <a:avLst/>
          </a:prstGeom>
          <a:noFill/>
        </p:spPr>
        <p:txBody>
          <a:bodyPr wrap="square" lIns="91436" tIns="45718" rIns="91436" bIns="45718">
            <a:spAutoFit/>
          </a:bodyPr>
          <a:lstStyle/>
          <a:p>
            <a:pPr algn="ctr">
              <a:defRPr/>
            </a:pPr>
            <a:r>
              <a:rPr lang="en-US" sz="1300" b="1" dirty="0">
                <a:latin typeface="+mj-lt"/>
              </a:rPr>
              <a:t>4. Certificate Replication</a:t>
            </a:r>
          </a:p>
        </p:txBody>
      </p:sp>
      <p:cxnSp>
        <p:nvCxnSpPr>
          <p:cNvPr id="278" name="Straight Arrow Connector 277"/>
          <p:cNvCxnSpPr/>
          <p:nvPr/>
        </p:nvCxnSpPr>
        <p:spPr>
          <a:xfrm>
            <a:off x="1712090" y="4438650"/>
            <a:ext cx="1131969" cy="852871"/>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9" name="TextBox 258"/>
          <p:cNvSpPr txBox="1"/>
          <p:nvPr/>
        </p:nvSpPr>
        <p:spPr>
          <a:xfrm>
            <a:off x="609600" y="4711501"/>
            <a:ext cx="2005156" cy="1092603"/>
          </a:xfrm>
          <a:prstGeom prst="rect">
            <a:avLst/>
          </a:prstGeom>
          <a:noFill/>
        </p:spPr>
        <p:txBody>
          <a:bodyPr wrap="none" lIns="91436" tIns="45718" rIns="91436" bIns="45718">
            <a:spAutoFit/>
          </a:bodyPr>
          <a:lstStyle/>
          <a:p>
            <a:pPr algn="ctr">
              <a:defRPr/>
            </a:pPr>
            <a:r>
              <a:rPr lang="en-US" sz="1300" b="1" dirty="0">
                <a:solidFill>
                  <a:schemeClr val="bg1"/>
                </a:solidFill>
                <a:latin typeface="+mj-lt"/>
              </a:rPr>
              <a:t>6. SIP-TLS* Register</a:t>
            </a:r>
          </a:p>
          <a:p>
            <a:pPr algn="ctr">
              <a:defRPr/>
            </a:pPr>
            <a:r>
              <a:rPr lang="en-US" sz="1300" b="1" dirty="0">
                <a:solidFill>
                  <a:schemeClr val="bg1"/>
                </a:solidFill>
                <a:latin typeface="+mj-lt"/>
              </a:rPr>
              <a:t>200 OK</a:t>
            </a:r>
          </a:p>
          <a:p>
            <a:pPr algn="ctr">
              <a:defRPr/>
            </a:pPr>
            <a:r>
              <a:rPr lang="en-US" sz="1300" b="1" dirty="0">
                <a:solidFill>
                  <a:schemeClr val="bg1"/>
                </a:solidFill>
                <a:latin typeface="+mj-lt"/>
              </a:rPr>
              <a:t>(Cert Auth)</a:t>
            </a:r>
          </a:p>
          <a:p>
            <a:pPr algn="ctr">
              <a:defRPr/>
            </a:pPr>
            <a:r>
              <a:rPr lang="en-US" sz="1300" b="1" dirty="0">
                <a:solidFill>
                  <a:schemeClr val="bg1"/>
                </a:solidFill>
                <a:latin typeface="+mj-lt"/>
              </a:rPr>
              <a:t>Client caches SBA FQDN**</a:t>
            </a:r>
          </a:p>
          <a:p>
            <a:pPr algn="ctr">
              <a:defRPr/>
            </a:pPr>
            <a:r>
              <a:rPr lang="en-US" sz="1300" b="1" dirty="0">
                <a:solidFill>
                  <a:schemeClr val="bg1"/>
                </a:solidFill>
                <a:latin typeface="+mj-lt"/>
              </a:rPr>
              <a:t>And IP Address</a:t>
            </a:r>
          </a:p>
        </p:txBody>
      </p:sp>
      <p:cxnSp>
        <p:nvCxnSpPr>
          <p:cNvPr id="48" name="Straight Arrow Connector 47"/>
          <p:cNvCxnSpPr/>
          <p:nvPr/>
        </p:nvCxnSpPr>
        <p:spPr>
          <a:xfrm>
            <a:off x="1702595" y="2546493"/>
            <a:ext cx="7445136" cy="1"/>
          </a:xfrm>
          <a:prstGeom prst="straightConnector1">
            <a:avLst/>
          </a:prstGeom>
          <a:ln w="38100">
            <a:solidFill>
              <a:schemeClr val="accent2">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015260" y="2235018"/>
            <a:ext cx="4923212" cy="292384"/>
          </a:xfrm>
          <a:prstGeom prst="rect">
            <a:avLst/>
          </a:prstGeom>
          <a:noFill/>
        </p:spPr>
        <p:txBody>
          <a:bodyPr wrap="square" lIns="91436" tIns="45718" rIns="91436" bIns="45718">
            <a:spAutoFit/>
          </a:bodyPr>
          <a:lstStyle/>
          <a:p>
            <a:pPr algn="ctr">
              <a:defRPr/>
            </a:pPr>
            <a:r>
              <a:rPr lang="en-US" sz="1300" b="1" dirty="0">
                <a:latin typeface="+mj-lt"/>
              </a:rPr>
              <a:t>Response: (Multiple) Director Pool FQDN</a:t>
            </a:r>
          </a:p>
        </p:txBody>
      </p:sp>
      <p:cxnSp>
        <p:nvCxnSpPr>
          <p:cNvPr id="51" name="Straight Arrow Connector 50"/>
          <p:cNvCxnSpPr/>
          <p:nvPr/>
        </p:nvCxnSpPr>
        <p:spPr>
          <a:xfrm>
            <a:off x="1712090" y="3314056"/>
            <a:ext cx="7539375" cy="33219"/>
          </a:xfrm>
          <a:prstGeom prst="straightConnector1">
            <a:avLst/>
          </a:prstGeom>
          <a:ln w="38100">
            <a:solidFill>
              <a:schemeClr val="accent2">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057916" y="3045845"/>
            <a:ext cx="4880555" cy="292384"/>
          </a:xfrm>
          <a:prstGeom prst="rect">
            <a:avLst/>
          </a:prstGeom>
          <a:noFill/>
        </p:spPr>
        <p:txBody>
          <a:bodyPr wrap="square" lIns="91436" tIns="45718" rIns="91436" bIns="45718">
            <a:spAutoFit/>
          </a:bodyPr>
          <a:lstStyle/>
          <a:p>
            <a:pPr algn="ctr">
              <a:defRPr/>
            </a:pPr>
            <a:r>
              <a:rPr lang="en-US" sz="1300" b="1" dirty="0">
                <a:latin typeface="+mj-lt"/>
              </a:rPr>
              <a:t>Response: 401 Redirect to Cert Provisioning</a:t>
            </a:r>
          </a:p>
        </p:txBody>
      </p:sp>
      <p:cxnSp>
        <p:nvCxnSpPr>
          <p:cNvPr id="53" name="Straight Arrow Connector 52"/>
          <p:cNvCxnSpPr/>
          <p:nvPr/>
        </p:nvCxnSpPr>
        <p:spPr>
          <a:xfrm>
            <a:off x="1761338" y="3976239"/>
            <a:ext cx="7423141" cy="1"/>
          </a:xfrm>
          <a:prstGeom prst="straightConnector1">
            <a:avLst/>
          </a:prstGeom>
          <a:ln w="38100">
            <a:solidFill>
              <a:schemeClr val="accent2">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402250" y="3730021"/>
            <a:ext cx="3924480" cy="492438"/>
          </a:xfrm>
          <a:prstGeom prst="rect">
            <a:avLst/>
          </a:prstGeom>
          <a:noFill/>
        </p:spPr>
        <p:txBody>
          <a:bodyPr wrap="square" lIns="91436" tIns="45718" rIns="91436" bIns="45718">
            <a:spAutoFit/>
          </a:bodyPr>
          <a:lstStyle/>
          <a:p>
            <a:pPr algn="ctr">
              <a:defRPr/>
            </a:pPr>
            <a:r>
              <a:rPr lang="en-US" sz="1300" b="1" dirty="0"/>
              <a:t>Response: 301 Redirect</a:t>
            </a:r>
          </a:p>
          <a:p>
            <a:pPr algn="ctr">
              <a:defRPr/>
            </a:pPr>
            <a:r>
              <a:rPr lang="en-US" sz="1300" b="1" dirty="0"/>
              <a:t>Primary: SBA FQDN, Backup: EE Pool FQDN</a:t>
            </a:r>
          </a:p>
        </p:txBody>
      </p:sp>
      <p:cxnSp>
        <p:nvCxnSpPr>
          <p:cNvPr id="56" name="Straight Arrow Connector 55"/>
          <p:cNvCxnSpPr/>
          <p:nvPr/>
        </p:nvCxnSpPr>
        <p:spPr>
          <a:xfrm flipH="1" flipV="1">
            <a:off x="1702595" y="4366140"/>
            <a:ext cx="7564931" cy="838972"/>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015260" y="4658524"/>
            <a:ext cx="4932316" cy="492438"/>
          </a:xfrm>
          <a:prstGeom prst="rect">
            <a:avLst/>
          </a:prstGeom>
          <a:noFill/>
        </p:spPr>
        <p:txBody>
          <a:bodyPr wrap="square" lIns="91436" tIns="45718" rIns="91436" bIns="45718">
            <a:spAutoFit/>
          </a:bodyPr>
          <a:lstStyle/>
          <a:p>
            <a:pPr algn="ctr">
              <a:defRPr/>
            </a:pPr>
            <a:r>
              <a:rPr lang="en-US" sz="1300" b="1" dirty="0">
                <a:latin typeface="+mj-lt"/>
              </a:rPr>
              <a:t>IIS - IWA Auth</a:t>
            </a:r>
          </a:p>
          <a:p>
            <a:pPr algn="ctr">
              <a:defRPr/>
            </a:pPr>
            <a:r>
              <a:rPr lang="en-US" sz="1300" b="1" dirty="0">
                <a:latin typeface="+mj-lt"/>
              </a:rPr>
              <a:t>Get Certificate</a:t>
            </a:r>
          </a:p>
        </p:txBody>
      </p:sp>
      <p:graphicFrame>
        <p:nvGraphicFramePr>
          <p:cNvPr id="6" name="Object 5"/>
          <p:cNvGraphicFramePr>
            <a:graphicFrameLocks noChangeAspect="1"/>
          </p:cNvGraphicFramePr>
          <p:nvPr>
            <p:extLst>
              <p:ext uri="{D42A27DB-BD31-4B8C-83A1-F6EECF244321}">
                <p14:modId xmlns:p14="http://schemas.microsoft.com/office/powerpoint/2010/main" val="765870682"/>
              </p:ext>
            </p:extLst>
          </p:nvPr>
        </p:nvGraphicFramePr>
        <p:xfrm>
          <a:off x="9778644" y="4632899"/>
          <a:ext cx="1139825" cy="979488"/>
        </p:xfrm>
        <a:graphic>
          <a:graphicData uri="http://schemas.openxmlformats.org/presentationml/2006/ole">
            <mc:AlternateContent xmlns:mc="http://schemas.openxmlformats.org/markup-compatibility/2006">
              <mc:Choice xmlns:v="urn:schemas-microsoft-com:vml" Requires="v">
                <p:oleObj spid="_x0000_s5173" name="Visio" r:id="rId10" imgW="835638" imgH="848468" progId="Visio.Drawing.11">
                  <p:embed/>
                </p:oleObj>
              </mc:Choice>
              <mc:Fallback>
                <p:oleObj name="Visio" r:id="rId10" imgW="835638" imgH="848468"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8644" y="4632899"/>
                        <a:ext cx="11398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69575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4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22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58"/>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23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4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52"/>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5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77"/>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75"/>
                                        </p:tgtEl>
                                        <p:attrNameLst>
                                          <p:attrName>style.visibility</p:attrName>
                                        </p:attrNameLst>
                                      </p:cBhvr>
                                      <p:to>
                                        <p:strVal val="visible"/>
                                      </p:to>
                                    </p:set>
                                  </p:childTnLst>
                                </p:cTn>
                              </p:par>
                              <p:par>
                                <p:cTn id="58" presetID="1" presetClass="exit" presetSubtype="0" fill="hold" grpId="1" nodeType="withEffect">
                                  <p:stCondLst>
                                    <p:cond delay="0"/>
                                  </p:stCondLst>
                                  <p:childTnLst>
                                    <p:set>
                                      <p:cBhvr>
                                        <p:cTn id="59" dur="1" fill="hold">
                                          <p:stCondLst>
                                            <p:cond delay="0"/>
                                          </p:stCondLst>
                                        </p:cTn>
                                        <p:tgtEl>
                                          <p:spTgt spid="27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5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5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7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1" presetClass="exit" presetSubtype="0" fill="hold" grpId="1" nodeType="withEffect">
                                  <p:stCondLst>
                                    <p:cond delay="0"/>
                                  </p:stCondLst>
                                  <p:childTnLst>
                                    <p:set>
                                      <p:cBhvr>
                                        <p:cTn id="77" dur="1" fill="hold">
                                          <p:stCondLst>
                                            <p:cond delay="0"/>
                                          </p:stCondLst>
                                        </p:cTn>
                                        <p:tgtEl>
                                          <p:spTgt spid="27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7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78"/>
                                        </p:tgtEl>
                                        <p:attrNameLst>
                                          <p:attrName>style.visibility</p:attrName>
                                        </p:attrNameLst>
                                      </p:cBhvr>
                                      <p:to>
                                        <p:strVal val="visible"/>
                                      </p:to>
                                    </p:set>
                                  </p:childTnLst>
                                </p:cTn>
                              </p:par>
                              <p:par>
                                <p:cTn id="86" presetID="1" presetClass="exit" presetSubtype="0" fill="hold" grpId="1" nodeType="withEffect">
                                  <p:stCondLst>
                                    <p:cond delay="0"/>
                                  </p:stCondLst>
                                  <p:childTnLst>
                                    <p:set>
                                      <p:cBhvr>
                                        <p:cTn id="87" dur="1" fill="hold">
                                          <p:stCondLst>
                                            <p:cond delay="0"/>
                                          </p:stCondLst>
                                        </p:cTn>
                                        <p:tgtEl>
                                          <p:spTgt spid="272"/>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71"/>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3"/>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54"/>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2" nodeType="clickEffect">
                                  <p:stCondLst>
                                    <p:cond delay="0"/>
                                  </p:stCondLst>
                                  <p:childTnLst>
                                    <p:set>
                                      <p:cBhvr>
                                        <p:cTn id="97" dur="1" fill="hold">
                                          <p:stCondLst>
                                            <p:cond delay="0"/>
                                          </p:stCondLst>
                                        </p:cTn>
                                        <p:tgtEl>
                                          <p:spTgt spid="229"/>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258"/>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234"/>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244"/>
                                        </p:tgtEl>
                                        <p:attrNameLst>
                                          <p:attrName>style.visibility</p:attrName>
                                        </p:attrNameLst>
                                      </p:cBhvr>
                                      <p:to>
                                        <p:strVal val="visible"/>
                                      </p:to>
                                    </p:set>
                                  </p:childTnLst>
                                </p:cTn>
                              </p:par>
                              <p:par>
                                <p:cTn id="108" presetID="1" presetClass="entr" presetSubtype="0" fill="hold" grpId="2" nodeType="withEffect">
                                  <p:stCondLst>
                                    <p:cond delay="0"/>
                                  </p:stCondLst>
                                  <p:childTnLst>
                                    <p:set>
                                      <p:cBhvr>
                                        <p:cTn id="109" dur="1" fill="hold">
                                          <p:stCondLst>
                                            <p:cond delay="0"/>
                                          </p:stCondLst>
                                        </p:cTn>
                                        <p:tgtEl>
                                          <p:spTgt spid="52"/>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51"/>
                                        </p:tgtEl>
                                        <p:attrNameLst>
                                          <p:attrName>style.visibility</p:attrName>
                                        </p:attrNameLst>
                                      </p:cBhvr>
                                      <p:to>
                                        <p:strVal val="visible"/>
                                      </p:to>
                                    </p:set>
                                  </p:childTnLst>
                                </p:cTn>
                              </p:par>
                              <p:par>
                                <p:cTn id="112" presetID="1" presetClass="entr" presetSubtype="0" fill="hold" grpId="2" nodeType="withEffect">
                                  <p:stCondLst>
                                    <p:cond delay="0"/>
                                  </p:stCondLst>
                                  <p:childTnLst>
                                    <p:set>
                                      <p:cBhvr>
                                        <p:cTn id="113" dur="1" fill="hold">
                                          <p:stCondLst>
                                            <p:cond delay="0"/>
                                          </p:stCondLst>
                                        </p:cTn>
                                        <p:tgtEl>
                                          <p:spTgt spid="270"/>
                                        </p:tgtEl>
                                        <p:attrNameLst>
                                          <p:attrName>style.visibility</p:attrName>
                                        </p:attrNameLst>
                                      </p:cBhvr>
                                      <p:to>
                                        <p:strVal val="visible"/>
                                      </p:to>
                                    </p:set>
                                  </p:childTnLst>
                                </p:cTn>
                              </p:par>
                              <p:par>
                                <p:cTn id="114" presetID="1" presetClass="entr" presetSubtype="0" fill="hold" grpId="2" nodeType="with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0"/>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56"/>
                                        </p:tgtEl>
                                        <p:attrNameLst>
                                          <p:attrName>style.visibility</p:attrName>
                                        </p:attrNameLst>
                                      </p:cBhvr>
                                      <p:to>
                                        <p:strVal val="visible"/>
                                      </p:to>
                                    </p:set>
                                  </p:childTnLst>
                                </p:cTn>
                              </p:par>
                              <p:par>
                                <p:cTn id="120" presetID="1" presetClass="entr" presetSubtype="0" fill="hold" grpId="2" nodeType="withEffect">
                                  <p:stCondLst>
                                    <p:cond delay="0"/>
                                  </p:stCondLst>
                                  <p:childTnLst>
                                    <p:set>
                                      <p:cBhvr>
                                        <p:cTn id="121" dur="1" fill="hold">
                                          <p:stCondLst>
                                            <p:cond delay="0"/>
                                          </p:stCondLst>
                                        </p:cTn>
                                        <p:tgtEl>
                                          <p:spTgt spid="277"/>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275"/>
                                        </p:tgtEl>
                                        <p:attrNameLst>
                                          <p:attrName>style.visibility</p:attrName>
                                        </p:attrNameLst>
                                      </p:cBhvr>
                                      <p:to>
                                        <p:strVal val="visible"/>
                                      </p:to>
                                    </p:set>
                                  </p:childTnLst>
                                </p:cTn>
                              </p:par>
                              <p:par>
                                <p:cTn id="124" presetID="1" presetClass="entr" presetSubtype="0" fill="hold" grpId="2" nodeType="withEffect">
                                  <p:stCondLst>
                                    <p:cond delay="0"/>
                                  </p:stCondLst>
                                  <p:childTnLst>
                                    <p:set>
                                      <p:cBhvr>
                                        <p:cTn id="125" dur="1" fill="hold">
                                          <p:stCondLst>
                                            <p:cond delay="0"/>
                                          </p:stCondLst>
                                        </p:cTn>
                                        <p:tgtEl>
                                          <p:spTgt spid="272"/>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71"/>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53"/>
                                        </p:tgtEl>
                                        <p:attrNameLst>
                                          <p:attrName>style.visibility</p:attrName>
                                        </p:attrNameLst>
                                      </p:cBhvr>
                                      <p:to>
                                        <p:strVal val="visible"/>
                                      </p:to>
                                    </p:set>
                                  </p:childTnLst>
                                </p:cTn>
                              </p:par>
                              <p:par>
                                <p:cTn id="130" presetID="1" presetClass="entr" presetSubtype="0" fill="hold" grpId="2" nodeType="withEffect">
                                  <p:stCondLst>
                                    <p:cond delay="0"/>
                                  </p:stCondLst>
                                  <p:childTnLst>
                                    <p:set>
                                      <p:cBhvr>
                                        <p:cTn id="131" dur="1" fill="hold">
                                          <p:stCondLst>
                                            <p:cond delay="0"/>
                                          </p:stCondLst>
                                        </p:cTn>
                                        <p:tgtEl>
                                          <p:spTgt spid="54"/>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59"/>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44" grpId="1"/>
      <p:bldP spid="244" grpId="2"/>
      <p:bldP spid="229" grpId="0"/>
      <p:bldP spid="229" grpId="1"/>
      <p:bldP spid="229" grpId="2"/>
      <p:bldP spid="270" grpId="0"/>
      <p:bldP spid="270" grpId="1"/>
      <p:bldP spid="270" grpId="2"/>
      <p:bldP spid="272" grpId="0"/>
      <p:bldP spid="272" grpId="1"/>
      <p:bldP spid="272" grpId="2"/>
      <p:bldP spid="277" grpId="0"/>
      <p:bldP spid="277" grpId="1"/>
      <p:bldP spid="277" grpId="2"/>
      <p:bldP spid="259" grpId="0"/>
      <p:bldP spid="259" grpId="1"/>
      <p:bldP spid="49" grpId="0"/>
      <p:bldP spid="49" grpId="1"/>
      <p:bldP spid="49" grpId="2"/>
      <p:bldP spid="52" grpId="0"/>
      <p:bldP spid="52" grpId="1"/>
      <p:bldP spid="52" grpId="2"/>
      <p:bldP spid="54" grpId="0"/>
      <p:bldP spid="54" grpId="1"/>
      <p:bldP spid="54" grpId="2"/>
      <p:bldP spid="57" grpId="0"/>
      <p:bldP spid="57" grpId="1"/>
      <p:bldP spid="57"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Voice Customer Momentum</a:t>
            </a:r>
            <a:endParaRPr lang="en-US" dirty="0"/>
          </a:p>
        </p:txBody>
      </p:sp>
      <p:sp>
        <p:nvSpPr>
          <p:cNvPr id="7" name="Rounded Rectangle 6"/>
          <p:cNvSpPr/>
          <p:nvPr/>
        </p:nvSpPr>
        <p:spPr bwMode="auto">
          <a:xfrm>
            <a:off x="444844" y="1429975"/>
            <a:ext cx="11299138" cy="5070956"/>
          </a:xfrm>
          <a:prstGeom prst="roundRect">
            <a:avLst/>
          </a:prstGeom>
          <a:solidFill>
            <a:schemeClr val="tx1">
              <a:lumMod val="95000"/>
            </a:schemeClr>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888" tIns="60944" rIns="121888" bIns="60944" numCol="1" rtlCol="0" anchor="ctr" anchorCtr="0" compatLnSpc="1">
            <a:prstTxWarp prst="textNoShape">
              <a:avLst/>
            </a:prstTxWarp>
          </a:bodyPr>
          <a:lstStyle/>
          <a:p>
            <a:pPr algn="ctr" defTabSz="1218535" fontAlgn="base">
              <a:spcBef>
                <a:spcPct val="0"/>
              </a:spcBef>
              <a:spcAft>
                <a:spcPct val="0"/>
              </a:spcAft>
            </a:pPr>
            <a:endParaRPr lang="en-US" sz="2900" dirty="0">
              <a:gradFill>
                <a:gsLst>
                  <a:gs pos="0">
                    <a:srgbClr val="FFFFFF"/>
                  </a:gs>
                  <a:gs pos="100000">
                    <a:srgbClr val="FFFFFF"/>
                  </a:gs>
                </a:gsLst>
                <a:lin ang="5400000" scaled="0"/>
              </a:gradFill>
            </a:endParaRPr>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393" y="1839193"/>
            <a:ext cx="805942" cy="835937"/>
          </a:xfrm>
          <a:prstGeom prst="rect">
            <a:avLst/>
          </a:prstGeom>
        </p:spPr>
      </p:pic>
      <p:pic>
        <p:nvPicPr>
          <p:cNvPr id="36" name="Picture 4"/>
          <p:cNvPicPr>
            <a:picLocks noChangeAspect="1" noChangeArrowheads="1"/>
          </p:cNvPicPr>
          <p:nvPr/>
        </p:nvPicPr>
        <p:blipFill>
          <a:blip r:embed="rId3" cstate="print"/>
          <a:srcRect/>
          <a:stretch>
            <a:fillRect/>
          </a:stretch>
        </p:blipFill>
        <p:spPr bwMode="auto">
          <a:xfrm>
            <a:off x="666914" y="5419348"/>
            <a:ext cx="1227608" cy="818619"/>
          </a:xfrm>
          <a:prstGeom prst="rect">
            <a:avLst/>
          </a:prstGeom>
          <a:noFill/>
          <a:ln w="9525">
            <a:noFill/>
            <a:miter lim="800000"/>
            <a:headEnd/>
            <a:tailEnd/>
          </a:ln>
          <a:effectLst/>
        </p:spPr>
      </p:pic>
      <p:pic>
        <p:nvPicPr>
          <p:cNvPr id="39" name="Picture 15" descr="Sprint">
            <a:hlinkClick r:id="rId4"/>
          </p:cNvPr>
          <p:cNvPicPr>
            <a:picLocks noChangeAspect="1" noChangeArrowheads="1"/>
          </p:cNvPicPr>
          <p:nvPr/>
        </p:nvPicPr>
        <p:blipFill>
          <a:blip r:embed="rId5" cstate="print"/>
          <a:srcRect/>
          <a:stretch>
            <a:fillRect/>
          </a:stretch>
        </p:blipFill>
        <p:spPr bwMode="auto">
          <a:xfrm>
            <a:off x="3921911" y="5578433"/>
            <a:ext cx="1668156" cy="878876"/>
          </a:xfrm>
          <a:prstGeom prst="rect">
            <a:avLst/>
          </a:prstGeom>
          <a:noFill/>
        </p:spPr>
      </p:pic>
      <p:pic>
        <p:nvPicPr>
          <p:cNvPr id="42" name="Picture 24" descr="Royal Dutch Shell"/>
          <p:cNvPicPr>
            <a:picLocks noChangeAspect="1" noChangeArrowheads="1"/>
          </p:cNvPicPr>
          <p:nvPr/>
        </p:nvPicPr>
        <p:blipFill>
          <a:blip r:embed="rId6" cstate="print"/>
          <a:srcRect/>
          <a:stretch>
            <a:fillRect/>
          </a:stretch>
        </p:blipFill>
        <p:spPr bwMode="auto">
          <a:xfrm>
            <a:off x="505490" y="3330385"/>
            <a:ext cx="920534" cy="853249"/>
          </a:xfrm>
          <a:prstGeom prst="rect">
            <a:avLst/>
          </a:prstGeom>
          <a:noFill/>
        </p:spPr>
      </p:pic>
      <p:pic>
        <p:nvPicPr>
          <p:cNvPr id="44" name="Picture 2" descr="AstraZeneca International - A global biopharmaceutical compa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479234" y="3817309"/>
            <a:ext cx="469880" cy="23487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4" descr="http://websrv2.c-lab.de/ubisec/participants/FranceTelecom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4542" y="3187035"/>
            <a:ext cx="967428" cy="97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LA Fitn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7688" y="3398877"/>
            <a:ext cx="1797764" cy="656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estern Kentucky Univers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7704" y="4267106"/>
            <a:ext cx="1409865" cy="12267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
          <p:cNvPicPr>
            <a:picLocks noChangeAspect="1" noChangeArrowheads="1"/>
          </p:cNvPicPr>
          <p:nvPr/>
        </p:nvPicPr>
        <p:blipFill>
          <a:blip r:embed="rId11" cstate="print"/>
          <a:srcRect/>
          <a:stretch>
            <a:fillRect/>
          </a:stretch>
        </p:blipFill>
        <p:spPr bwMode="auto">
          <a:xfrm>
            <a:off x="9854626" y="4529129"/>
            <a:ext cx="1264119" cy="799156"/>
          </a:xfrm>
          <a:prstGeom prst="rect">
            <a:avLst/>
          </a:prstGeom>
          <a:noFill/>
          <a:ln w="9525">
            <a:noFill/>
            <a:miter lim="800000"/>
            <a:headEnd/>
            <a:tailEnd/>
          </a:ln>
          <a:effectLst/>
        </p:spPr>
      </p:pic>
      <p:pic>
        <p:nvPicPr>
          <p:cNvPr id="4" name="Picture 4" descr="http://ts4.mm.bing.net/images/thumbnail.aspx?q=414286624731&amp;id=35bb2f2187cb3652e275cb684d67098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7923" y="3208452"/>
            <a:ext cx="1087641" cy="1087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4" descr="SHARP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7768" y="2128966"/>
            <a:ext cx="1878439" cy="27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descr="Marquette Universit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66557" y="1815940"/>
            <a:ext cx="1739443" cy="805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t2.gstatic.com/images?q=tbn:ANd9GcTSuBEX6ddy20wFU1BZhMqEky70cT7YkXSxpz21LHtSSC4p21EMt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60968" y="1927246"/>
            <a:ext cx="1614056" cy="5916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9040" y="2013875"/>
            <a:ext cx="1913154" cy="425145"/>
          </a:xfrm>
          <a:prstGeom prst="rect">
            <a:avLst/>
          </a:prstGeom>
        </p:spPr>
      </p:pic>
      <p:pic>
        <p:nvPicPr>
          <p:cNvPr id="32" name="Picture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49561" y="5667153"/>
            <a:ext cx="1745471" cy="608651"/>
          </a:xfrm>
          <a:prstGeom prst="rect">
            <a:avLst/>
          </a:prstGeom>
        </p:spPr>
      </p:pic>
      <p:pic>
        <p:nvPicPr>
          <p:cNvPr id="46" name="Picture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39955" y="3455596"/>
            <a:ext cx="1812219" cy="473443"/>
          </a:xfrm>
          <a:prstGeom prst="rect">
            <a:avLst/>
          </a:prstGeom>
        </p:spPr>
      </p:pic>
      <p:sp>
        <p:nvSpPr>
          <p:cNvPr id="48" name="TextBox 47"/>
          <p:cNvSpPr txBox="1"/>
          <p:nvPr/>
        </p:nvSpPr>
        <p:spPr>
          <a:xfrm>
            <a:off x="1976267" y="3817370"/>
            <a:ext cx="1509912" cy="430885"/>
          </a:xfrm>
          <a:prstGeom prst="rect">
            <a:avLst/>
          </a:prstGeom>
          <a:noFill/>
        </p:spPr>
        <p:txBody>
          <a:bodyPr wrap="square" lIns="91436" tIns="45719" rIns="91436" bIns="45719" rtlCol="0">
            <a:spAutoFit/>
          </a:bodyPr>
          <a:lstStyle/>
          <a:p>
            <a:pPr algn="ctr" defTabSz="914361">
              <a:defRPr/>
            </a:pPr>
            <a:r>
              <a:rPr lang="en-US" sz="1100" b="1" kern="0" dirty="0">
                <a:solidFill>
                  <a:sysClr val="windowText" lastClr="000000"/>
                </a:solidFill>
              </a:rPr>
              <a:t>ChungHwa Telecom</a:t>
            </a:r>
          </a:p>
        </p:txBody>
      </p:sp>
      <p:pic>
        <p:nvPicPr>
          <p:cNvPr id="50" name="Picture 4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0839" y="1612422"/>
            <a:ext cx="1133626" cy="1027821"/>
          </a:xfrm>
          <a:prstGeom prst="rect">
            <a:avLst/>
          </a:prstGeom>
        </p:spPr>
      </p:pic>
      <p:pic>
        <p:nvPicPr>
          <p:cNvPr id="54" name="Picture 5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70411" y="4427439"/>
            <a:ext cx="1996926" cy="1168351"/>
          </a:xfrm>
          <a:prstGeom prst="rect">
            <a:avLst/>
          </a:prstGeom>
        </p:spPr>
      </p:pic>
      <p:pic>
        <p:nvPicPr>
          <p:cNvPr id="55" name="Picture 5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66557" y="5376561"/>
            <a:ext cx="1558389" cy="1048728"/>
          </a:xfrm>
          <a:prstGeom prst="rect">
            <a:avLst/>
          </a:prstGeom>
        </p:spPr>
      </p:pic>
      <p:pic>
        <p:nvPicPr>
          <p:cNvPr id="56" name="Picture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351379" y="5578433"/>
            <a:ext cx="2653726" cy="87573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922222" y="3355424"/>
            <a:ext cx="1728514" cy="834267"/>
          </a:xfrm>
          <a:prstGeom prst="rect">
            <a:avLst/>
          </a:prstGeom>
        </p:spPr>
      </p:pic>
      <p:pic>
        <p:nvPicPr>
          <p:cNvPr id="58" name="Picture 5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59361" y="4679078"/>
            <a:ext cx="1532168" cy="700687"/>
          </a:xfrm>
          <a:prstGeom prst="rect">
            <a:avLst/>
          </a:prstGeom>
        </p:spPr>
      </p:pic>
    </p:spTree>
    <p:extLst>
      <p:ext uri="{BB962C8B-B14F-4D97-AF65-F5344CB8AC3E}">
        <p14:creationId xmlns:p14="http://schemas.microsoft.com/office/powerpoint/2010/main" val="360046856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ounded Rectangle 83"/>
          <p:cNvSpPr/>
          <p:nvPr/>
        </p:nvSpPr>
        <p:spPr>
          <a:xfrm>
            <a:off x="8375878" y="1083699"/>
            <a:ext cx="3586859" cy="527685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pPr>
            <a:r>
              <a:rPr lang="en-US" sz="2400" u="sng" dirty="0" smtClean="0">
                <a:solidFill>
                  <a:schemeClr val="bg1"/>
                </a:solidFill>
                <a:latin typeface="+mj-lt"/>
              </a:rPr>
              <a:t>SBA Down</a:t>
            </a:r>
          </a:p>
          <a:p>
            <a:pPr algn="r" defTabSz="1462361" fontAlgn="base">
              <a:spcBef>
                <a:spcPct val="0"/>
              </a:spcBef>
              <a:spcAft>
                <a:spcPct val="0"/>
              </a:spcAft>
            </a:pPr>
            <a:r>
              <a:rPr lang="en-US" dirty="0" smtClean="0">
                <a:solidFill>
                  <a:schemeClr val="bg1"/>
                </a:solidFill>
                <a:latin typeface="+mj-lt"/>
              </a:rPr>
              <a:t>Users register w/Backup registrar in the datacenter</a:t>
            </a:r>
            <a:endParaRPr lang="en-US" sz="2000" dirty="0">
              <a:solidFill>
                <a:schemeClr val="bg1"/>
              </a:solidFill>
              <a:latin typeface="+mj-lt"/>
            </a:endParaRPr>
          </a:p>
        </p:txBody>
      </p:sp>
      <p:sp>
        <p:nvSpPr>
          <p:cNvPr id="83" name="Rounded Rectangle 82"/>
          <p:cNvSpPr/>
          <p:nvPr/>
        </p:nvSpPr>
        <p:spPr>
          <a:xfrm>
            <a:off x="4369930" y="1076325"/>
            <a:ext cx="3586859" cy="527685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pPr>
            <a:r>
              <a:rPr lang="en-US" sz="2400" u="sng" dirty="0" smtClean="0">
                <a:solidFill>
                  <a:schemeClr val="bg1"/>
                </a:solidFill>
                <a:latin typeface="+mj-lt"/>
              </a:rPr>
              <a:t>WAN Down</a:t>
            </a:r>
          </a:p>
          <a:p>
            <a:pPr algn="r" defTabSz="1462361" fontAlgn="base">
              <a:spcBef>
                <a:spcPct val="0"/>
              </a:spcBef>
              <a:spcAft>
                <a:spcPct val="0"/>
              </a:spcAft>
            </a:pPr>
            <a:r>
              <a:rPr lang="en-US" dirty="0" smtClean="0">
                <a:solidFill>
                  <a:schemeClr val="bg1"/>
                </a:solidFill>
                <a:latin typeface="+mj-lt"/>
              </a:rPr>
              <a:t>Branch user: No change</a:t>
            </a:r>
          </a:p>
          <a:p>
            <a:pPr algn="r" defTabSz="1462361" fontAlgn="base">
              <a:spcBef>
                <a:spcPct val="0"/>
              </a:spcBef>
              <a:spcAft>
                <a:spcPct val="0"/>
              </a:spcAft>
            </a:pPr>
            <a:r>
              <a:rPr lang="en-US" dirty="0" smtClean="0">
                <a:solidFill>
                  <a:schemeClr val="bg1"/>
                </a:solidFill>
                <a:latin typeface="+mj-lt"/>
              </a:rPr>
              <a:t>External: Register to pool</a:t>
            </a:r>
            <a:endParaRPr lang="en-US" dirty="0">
              <a:solidFill>
                <a:schemeClr val="bg1"/>
              </a:solidFill>
              <a:latin typeface="+mj-lt"/>
            </a:endParaRPr>
          </a:p>
        </p:txBody>
      </p:sp>
      <p:sp>
        <p:nvSpPr>
          <p:cNvPr id="82" name="Rounded Rectangle 81"/>
          <p:cNvSpPr/>
          <p:nvPr/>
        </p:nvSpPr>
        <p:spPr>
          <a:xfrm>
            <a:off x="342676" y="1076325"/>
            <a:ext cx="3586859" cy="527685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Normal Mode</a:t>
            </a:r>
          </a:p>
          <a:p>
            <a:pPr algn="r" defTabSz="1462361" fontAlgn="base">
              <a:spcBef>
                <a:spcPct val="0"/>
              </a:spcBef>
              <a:spcAft>
                <a:spcPct val="0"/>
              </a:spcAft>
              <a:defRPr/>
            </a:pPr>
            <a:r>
              <a:rPr lang="en-US" dirty="0" smtClean="0">
                <a:solidFill>
                  <a:schemeClr val="bg1"/>
                </a:solidFill>
                <a:latin typeface="+mj-lt"/>
              </a:rPr>
              <a:t>User Registers with SBA</a:t>
            </a:r>
            <a:endParaRPr lang="en-US" dirty="0">
              <a:solidFill>
                <a:schemeClr val="bg1"/>
              </a:solidFill>
              <a:latin typeface="+mj-lt"/>
            </a:endParaRPr>
          </a:p>
        </p:txBody>
      </p:sp>
      <p:sp>
        <p:nvSpPr>
          <p:cNvPr id="2" name="Title 1"/>
          <p:cNvSpPr>
            <a:spLocks noGrp="1"/>
          </p:cNvSpPr>
          <p:nvPr>
            <p:ph type="title"/>
          </p:nvPr>
        </p:nvSpPr>
        <p:spPr/>
        <p:txBody>
          <a:bodyPr>
            <a:normAutofit/>
          </a:bodyPr>
          <a:lstStyle/>
          <a:p>
            <a:r>
              <a:rPr lang="en-US" dirty="0"/>
              <a:t>Branch Client Registration Scenarios</a:t>
            </a:r>
          </a:p>
        </p:txBody>
      </p:sp>
      <p:grpSp>
        <p:nvGrpSpPr>
          <p:cNvPr id="19" name="Group 90"/>
          <p:cNvGrpSpPr/>
          <p:nvPr/>
        </p:nvGrpSpPr>
        <p:grpSpPr>
          <a:xfrm>
            <a:off x="1208499" y="5172075"/>
            <a:ext cx="1855212" cy="1019969"/>
            <a:chOff x="6248400" y="2099909"/>
            <a:chExt cx="1752600" cy="1405291"/>
          </a:xfrm>
        </p:grpSpPr>
        <p:sp>
          <p:nvSpPr>
            <p:cNvPr id="101"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104" name="Object 103"/>
            <p:cNvGraphicFramePr>
              <a:graphicFrameLocks noChangeAspect="1"/>
            </p:cNvGraphicFramePr>
            <p:nvPr>
              <p:extLst>
                <p:ext uri="{D42A27DB-BD31-4B8C-83A1-F6EECF244321}">
                  <p14:modId xmlns:p14="http://schemas.microsoft.com/office/powerpoint/2010/main" val="1807765637"/>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6821" name="Visio" r:id="rId4" imgW="1692758" imgH="863351" progId="Visio.Drawing.11">
                    <p:embed/>
                  </p:oleObj>
                </mc:Choice>
                <mc:Fallback>
                  <p:oleObj name="Visio" r:id="rId4"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 name="Object 104"/>
            <p:cNvGraphicFramePr>
              <a:graphicFrameLocks noChangeAspect="1"/>
            </p:cNvGraphicFramePr>
            <p:nvPr>
              <p:extLst>
                <p:ext uri="{D42A27DB-BD31-4B8C-83A1-F6EECF244321}">
                  <p14:modId xmlns:p14="http://schemas.microsoft.com/office/powerpoint/2010/main" val="1778494004"/>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6822" name="Visio" r:id="rId6" imgW="449567" imgH="392752" progId="Visio.Drawing.11">
                    <p:embed/>
                  </p:oleObj>
                </mc:Choice>
                <mc:Fallback>
                  <p:oleObj name="Visio" r:id="rId6"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 name="TextBox 105"/>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107" name="Object 106"/>
            <p:cNvGraphicFramePr>
              <a:graphicFrameLocks noChangeAspect="1"/>
            </p:cNvGraphicFramePr>
            <p:nvPr>
              <p:extLst>
                <p:ext uri="{D42A27DB-BD31-4B8C-83A1-F6EECF244321}">
                  <p14:modId xmlns:p14="http://schemas.microsoft.com/office/powerpoint/2010/main" val="3839237591"/>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6823" name="Visio" r:id="rId8" imgW="570189" imgH="685761" progId="Visio.Drawing.11">
                    <p:embed/>
                  </p:oleObj>
                </mc:Choice>
                <mc:Fallback>
                  <p:oleObj name="Visio" r:id="rId8"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119" name="Curved Connector 118"/>
          <p:cNvCxnSpPr/>
          <p:nvPr/>
        </p:nvCxnSpPr>
        <p:spPr>
          <a:xfrm flipV="1">
            <a:off x="1477369" y="5684044"/>
            <a:ext cx="507866" cy="227608"/>
          </a:xfrm>
          <a:prstGeom prst="curvedConnector3">
            <a:avLst>
              <a:gd name="adj1" fmla="val 50000"/>
            </a:avLst>
          </a:prstGeom>
          <a:ln>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92" name="Curved Connector 91"/>
          <p:cNvCxnSpPr/>
          <p:nvPr/>
        </p:nvCxnSpPr>
        <p:spPr>
          <a:xfrm rot="10800000">
            <a:off x="2112601" y="5733356"/>
            <a:ext cx="583651" cy="230088"/>
          </a:xfrm>
          <a:prstGeom prst="curvedConnector3">
            <a:avLst>
              <a:gd name="adj1" fmla="val 50000"/>
            </a:avLst>
          </a:prstGeom>
          <a:ln>
            <a:headEnd type="triangle"/>
            <a:tailEnd type="triangle"/>
          </a:ln>
          <a:effectLst/>
        </p:spPr>
        <p:style>
          <a:lnRef idx="2">
            <a:schemeClr val="dk1"/>
          </a:lnRef>
          <a:fillRef idx="0">
            <a:schemeClr val="dk1"/>
          </a:fillRef>
          <a:effectRef idx="1">
            <a:schemeClr val="dk1"/>
          </a:effectRef>
          <a:fontRef idx="minor">
            <a:schemeClr val="tx1"/>
          </a:fontRef>
        </p:style>
      </p:cxnSp>
      <p:grpSp>
        <p:nvGrpSpPr>
          <p:cNvPr id="11" name="Group 10"/>
          <p:cNvGrpSpPr/>
          <p:nvPr/>
        </p:nvGrpSpPr>
        <p:grpSpPr>
          <a:xfrm>
            <a:off x="433374" y="2304015"/>
            <a:ext cx="3386287" cy="2005805"/>
            <a:chOff x="697423" y="2636217"/>
            <a:chExt cx="3386287" cy="2005805"/>
          </a:xfrm>
        </p:grpSpPr>
        <p:sp>
          <p:nvSpPr>
            <p:cNvPr id="85"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86"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87" name="TextBox 86"/>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88" name="TextBox 87"/>
            <p:cNvSpPr txBox="1"/>
            <p:nvPr/>
          </p:nvSpPr>
          <p:spPr>
            <a:xfrm>
              <a:off x="1890008" y="2712417"/>
              <a:ext cx="1208398"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90" name="TextBox 89"/>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91" name="Object 32"/>
            <p:cNvGraphicFramePr>
              <a:graphicFrameLocks noChangeAspect="1"/>
            </p:cNvGraphicFramePr>
            <p:nvPr>
              <p:extLst>
                <p:ext uri="{D42A27DB-BD31-4B8C-83A1-F6EECF244321}">
                  <p14:modId xmlns:p14="http://schemas.microsoft.com/office/powerpoint/2010/main" val="1224703705"/>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6824" name="Visio" r:id="rId11" imgW="574804" imgH="838470" progId="Visio.Drawing.11">
                    <p:embed/>
                  </p:oleObj>
                </mc:Choice>
                <mc:Fallback>
                  <p:oleObj name="Visio" r:id="rId11"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 name="Object 33"/>
            <p:cNvGraphicFramePr>
              <a:graphicFrameLocks noChangeAspect="1"/>
            </p:cNvGraphicFramePr>
            <p:nvPr>
              <p:extLst>
                <p:ext uri="{D42A27DB-BD31-4B8C-83A1-F6EECF244321}">
                  <p14:modId xmlns:p14="http://schemas.microsoft.com/office/powerpoint/2010/main" val="3821796045"/>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6825" name="Visio" r:id="rId13" imgW="574804" imgH="838470" progId="Visio.Drawing.11">
                    <p:embed/>
                  </p:oleObj>
                </mc:Choice>
                <mc:Fallback>
                  <p:oleObj name="Visio" r:id="rId13"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 name="Object 35"/>
            <p:cNvGraphicFramePr>
              <a:graphicFrameLocks noChangeAspect="1"/>
            </p:cNvGraphicFramePr>
            <p:nvPr>
              <p:extLst>
                <p:ext uri="{D42A27DB-BD31-4B8C-83A1-F6EECF244321}">
                  <p14:modId xmlns:p14="http://schemas.microsoft.com/office/powerpoint/2010/main" val="2618756817"/>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6826" name="Visio" r:id="rId14" imgW="835638" imgH="848468" progId="Visio.Drawing.11">
                    <p:embed/>
                  </p:oleObj>
                </mc:Choice>
                <mc:Fallback>
                  <p:oleObj name="Visio" r:id="rId14"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100" name="Object 37"/>
            <p:cNvGraphicFramePr>
              <a:graphicFrameLocks noChangeAspect="1"/>
            </p:cNvGraphicFramePr>
            <p:nvPr>
              <p:extLst>
                <p:ext uri="{D42A27DB-BD31-4B8C-83A1-F6EECF244321}">
                  <p14:modId xmlns:p14="http://schemas.microsoft.com/office/powerpoint/2010/main" val="2435947001"/>
                </p:ext>
              </p:extLst>
            </p:nvPr>
          </p:nvGraphicFramePr>
          <p:xfrm>
            <a:off x="3223896" y="3752129"/>
            <a:ext cx="730059" cy="444646"/>
          </p:xfrm>
          <a:graphic>
            <a:graphicData uri="http://schemas.openxmlformats.org/presentationml/2006/ole">
              <mc:AlternateContent xmlns:mc="http://schemas.openxmlformats.org/markup-compatibility/2006">
                <mc:Choice xmlns:v="urn:schemas-microsoft-com:vml" Requires="v">
                  <p:oleObj spid="_x0000_s6827" name="Visio" r:id="rId16" imgW="776566" imgH="630947" progId="Visio.Drawing.11">
                    <p:embed/>
                  </p:oleObj>
                </mc:Choice>
                <mc:Fallback>
                  <p:oleObj name="Visio" r:id="rId16"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3896" y="375212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 name="Object 38"/>
            <p:cNvGraphicFramePr>
              <a:graphicFrameLocks noChangeAspect="1"/>
            </p:cNvGraphicFramePr>
            <p:nvPr>
              <p:extLst>
                <p:ext uri="{D42A27DB-BD31-4B8C-83A1-F6EECF244321}">
                  <p14:modId xmlns:p14="http://schemas.microsoft.com/office/powerpoint/2010/main" val="960085028"/>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6828" name="Visio" r:id="rId18" imgW="836177" imgH="820366" progId="Visio.Drawing.11">
                    <p:embed/>
                  </p:oleObj>
                </mc:Choice>
                <mc:Fallback>
                  <p:oleObj name="Visio" r:id="rId18"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3" name="Cloud 102"/>
          <p:cNvSpPr/>
          <p:nvPr/>
        </p:nvSpPr>
        <p:spPr>
          <a:xfrm>
            <a:off x="2426821" y="4485969"/>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15" name="Cloud 114"/>
          <p:cNvSpPr/>
          <p:nvPr/>
        </p:nvSpPr>
        <p:spPr>
          <a:xfrm>
            <a:off x="659258" y="4535736"/>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grpSp>
        <p:nvGrpSpPr>
          <p:cNvPr id="120" name="Group 90"/>
          <p:cNvGrpSpPr/>
          <p:nvPr/>
        </p:nvGrpSpPr>
        <p:grpSpPr>
          <a:xfrm>
            <a:off x="5254803" y="5190718"/>
            <a:ext cx="1855212" cy="1019969"/>
            <a:chOff x="6248400" y="2099909"/>
            <a:chExt cx="1752600" cy="1405291"/>
          </a:xfrm>
        </p:grpSpPr>
        <p:sp>
          <p:nvSpPr>
            <p:cNvPr id="121"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123" name="Object 122"/>
            <p:cNvGraphicFramePr>
              <a:graphicFrameLocks noChangeAspect="1"/>
            </p:cNvGraphicFramePr>
            <p:nvPr>
              <p:extLst>
                <p:ext uri="{D42A27DB-BD31-4B8C-83A1-F6EECF244321}">
                  <p14:modId xmlns:p14="http://schemas.microsoft.com/office/powerpoint/2010/main" val="1014626315"/>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6829" name="Visio" r:id="rId20" imgW="1692758" imgH="863351" progId="Visio.Drawing.11">
                    <p:embed/>
                  </p:oleObj>
                </mc:Choice>
                <mc:Fallback>
                  <p:oleObj name="Visio" r:id="rId20"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4" name="Object 123"/>
            <p:cNvGraphicFramePr>
              <a:graphicFrameLocks noChangeAspect="1"/>
            </p:cNvGraphicFramePr>
            <p:nvPr>
              <p:extLst>
                <p:ext uri="{D42A27DB-BD31-4B8C-83A1-F6EECF244321}">
                  <p14:modId xmlns:p14="http://schemas.microsoft.com/office/powerpoint/2010/main" val="3712906893"/>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6830" name="Visio" r:id="rId21" imgW="449567" imgH="392752" progId="Visio.Drawing.11">
                    <p:embed/>
                  </p:oleObj>
                </mc:Choice>
                <mc:Fallback>
                  <p:oleObj name="Visio" r:id="rId21"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5" name="TextBox 124"/>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126" name="Object 125"/>
            <p:cNvGraphicFramePr>
              <a:graphicFrameLocks noChangeAspect="1"/>
            </p:cNvGraphicFramePr>
            <p:nvPr>
              <p:extLst>
                <p:ext uri="{D42A27DB-BD31-4B8C-83A1-F6EECF244321}">
                  <p14:modId xmlns:p14="http://schemas.microsoft.com/office/powerpoint/2010/main" val="928657404"/>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6831" name="Visio" r:id="rId22" imgW="570189" imgH="685761" progId="Visio.Drawing.11">
                    <p:embed/>
                  </p:oleObj>
                </mc:Choice>
                <mc:Fallback>
                  <p:oleObj name="Visio" r:id="rId22"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127" name="Curved Connector 126"/>
          <p:cNvCxnSpPr/>
          <p:nvPr/>
        </p:nvCxnSpPr>
        <p:spPr>
          <a:xfrm flipV="1">
            <a:off x="5523673" y="5702687"/>
            <a:ext cx="507866" cy="227608"/>
          </a:xfrm>
          <a:prstGeom prst="curvedConnector3">
            <a:avLst>
              <a:gd name="adj1" fmla="val 50000"/>
            </a:avLst>
          </a:prstGeom>
          <a:ln>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28" name="Curved Connector 127"/>
          <p:cNvCxnSpPr/>
          <p:nvPr/>
        </p:nvCxnSpPr>
        <p:spPr>
          <a:xfrm rot="10800000">
            <a:off x="6158905" y="5751999"/>
            <a:ext cx="583651" cy="230088"/>
          </a:xfrm>
          <a:prstGeom prst="curvedConnector3">
            <a:avLst>
              <a:gd name="adj1" fmla="val 50000"/>
            </a:avLst>
          </a:prstGeom>
          <a:ln>
            <a:headEnd type="triangle"/>
            <a:tailEnd type="triangle"/>
          </a:ln>
          <a:effectLst/>
        </p:spPr>
        <p:style>
          <a:lnRef idx="2">
            <a:schemeClr val="dk1"/>
          </a:lnRef>
          <a:fillRef idx="0">
            <a:schemeClr val="dk1"/>
          </a:fillRef>
          <a:effectRef idx="1">
            <a:schemeClr val="dk1"/>
          </a:effectRef>
          <a:fontRef idx="minor">
            <a:schemeClr val="tx1"/>
          </a:fontRef>
        </p:style>
      </p:cxnSp>
      <p:grpSp>
        <p:nvGrpSpPr>
          <p:cNvPr id="130" name="Group 129"/>
          <p:cNvGrpSpPr/>
          <p:nvPr/>
        </p:nvGrpSpPr>
        <p:grpSpPr>
          <a:xfrm>
            <a:off x="4479678" y="2322658"/>
            <a:ext cx="3386287" cy="2005805"/>
            <a:chOff x="697423" y="2636217"/>
            <a:chExt cx="3386287" cy="2005805"/>
          </a:xfrm>
        </p:grpSpPr>
        <p:sp>
          <p:nvSpPr>
            <p:cNvPr id="131"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33"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35" name="TextBox 134"/>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141" name="TextBox 140"/>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53" name="Object 32"/>
            <p:cNvGraphicFramePr>
              <a:graphicFrameLocks noChangeAspect="1"/>
            </p:cNvGraphicFramePr>
            <p:nvPr>
              <p:extLst>
                <p:ext uri="{D42A27DB-BD31-4B8C-83A1-F6EECF244321}">
                  <p14:modId xmlns:p14="http://schemas.microsoft.com/office/powerpoint/2010/main" val="1719317831"/>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6832" name="Visio" r:id="rId23" imgW="574804" imgH="838470" progId="Visio.Drawing.11">
                    <p:embed/>
                  </p:oleObj>
                </mc:Choice>
                <mc:Fallback>
                  <p:oleObj name="Visio" r:id="rId23"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 name="Object 33"/>
            <p:cNvGraphicFramePr>
              <a:graphicFrameLocks noChangeAspect="1"/>
            </p:cNvGraphicFramePr>
            <p:nvPr>
              <p:extLst>
                <p:ext uri="{D42A27DB-BD31-4B8C-83A1-F6EECF244321}">
                  <p14:modId xmlns:p14="http://schemas.microsoft.com/office/powerpoint/2010/main" val="3336369499"/>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6833" name="Visio" r:id="rId24" imgW="574804" imgH="838470" progId="Visio.Drawing.11">
                    <p:embed/>
                  </p:oleObj>
                </mc:Choice>
                <mc:Fallback>
                  <p:oleObj name="Visio" r:id="rId24"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7" name="Object 35"/>
            <p:cNvGraphicFramePr>
              <a:graphicFrameLocks noChangeAspect="1"/>
            </p:cNvGraphicFramePr>
            <p:nvPr>
              <p:extLst>
                <p:ext uri="{D42A27DB-BD31-4B8C-83A1-F6EECF244321}">
                  <p14:modId xmlns:p14="http://schemas.microsoft.com/office/powerpoint/2010/main" val="1207570337"/>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6834" name="Visio" r:id="rId25" imgW="835638" imgH="848468" progId="Visio.Drawing.11">
                    <p:embed/>
                  </p:oleObj>
                </mc:Choice>
                <mc:Fallback>
                  <p:oleObj name="Visio" r:id="rId25"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158" name="Object 37"/>
            <p:cNvGraphicFramePr>
              <a:graphicFrameLocks noChangeAspect="1"/>
            </p:cNvGraphicFramePr>
            <p:nvPr>
              <p:extLst>
                <p:ext uri="{D42A27DB-BD31-4B8C-83A1-F6EECF244321}">
                  <p14:modId xmlns:p14="http://schemas.microsoft.com/office/powerpoint/2010/main" val="2879579578"/>
                </p:ext>
              </p:extLst>
            </p:nvPr>
          </p:nvGraphicFramePr>
          <p:xfrm>
            <a:off x="3223896" y="3752129"/>
            <a:ext cx="730059" cy="444646"/>
          </p:xfrm>
          <a:graphic>
            <a:graphicData uri="http://schemas.openxmlformats.org/presentationml/2006/ole">
              <mc:AlternateContent xmlns:mc="http://schemas.openxmlformats.org/markup-compatibility/2006">
                <mc:Choice xmlns:v="urn:schemas-microsoft-com:vml" Requires="v">
                  <p:oleObj spid="_x0000_s6835" name="Visio" r:id="rId26" imgW="776566" imgH="630947" progId="Visio.Drawing.11">
                    <p:embed/>
                  </p:oleObj>
                </mc:Choice>
                <mc:Fallback>
                  <p:oleObj name="Visio" r:id="rId26"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3896" y="375212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9" name="Object 38"/>
            <p:cNvGraphicFramePr>
              <a:graphicFrameLocks noChangeAspect="1"/>
            </p:cNvGraphicFramePr>
            <p:nvPr>
              <p:extLst>
                <p:ext uri="{D42A27DB-BD31-4B8C-83A1-F6EECF244321}">
                  <p14:modId xmlns:p14="http://schemas.microsoft.com/office/powerpoint/2010/main" val="1790194716"/>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6836" name="Visio" r:id="rId27" imgW="836177" imgH="820366" progId="Visio.Drawing.11">
                    <p:embed/>
                  </p:oleObj>
                </mc:Choice>
                <mc:Fallback>
                  <p:oleObj name="Visio" r:id="rId27"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0" name="Cloud 159"/>
          <p:cNvSpPr/>
          <p:nvPr/>
        </p:nvSpPr>
        <p:spPr>
          <a:xfrm>
            <a:off x="6473125" y="4504612"/>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61" name="Cloud 160"/>
          <p:cNvSpPr/>
          <p:nvPr/>
        </p:nvSpPr>
        <p:spPr>
          <a:xfrm>
            <a:off x="4705562" y="4554379"/>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sp>
        <p:nvSpPr>
          <p:cNvPr id="95" name="Multiply 94"/>
          <p:cNvSpPr/>
          <p:nvPr/>
        </p:nvSpPr>
        <p:spPr>
          <a:xfrm>
            <a:off x="4690757" y="4338395"/>
            <a:ext cx="1218883" cy="914400"/>
          </a:xfrm>
          <a:prstGeom prst="mathMultiply">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bg1"/>
              </a:solidFill>
            </a:endParaRPr>
          </a:p>
        </p:txBody>
      </p:sp>
      <p:grpSp>
        <p:nvGrpSpPr>
          <p:cNvPr id="162" name="Group 90"/>
          <p:cNvGrpSpPr/>
          <p:nvPr/>
        </p:nvGrpSpPr>
        <p:grpSpPr>
          <a:xfrm>
            <a:off x="9260751" y="5217854"/>
            <a:ext cx="1855212" cy="1019969"/>
            <a:chOff x="6248400" y="2099909"/>
            <a:chExt cx="1752600" cy="1405291"/>
          </a:xfrm>
        </p:grpSpPr>
        <p:sp>
          <p:nvSpPr>
            <p:cNvPr id="166"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167" name="Object 166"/>
            <p:cNvGraphicFramePr>
              <a:graphicFrameLocks noChangeAspect="1"/>
            </p:cNvGraphicFramePr>
            <p:nvPr>
              <p:extLst>
                <p:ext uri="{D42A27DB-BD31-4B8C-83A1-F6EECF244321}">
                  <p14:modId xmlns:p14="http://schemas.microsoft.com/office/powerpoint/2010/main" val="1815179500"/>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6837" name="Visio" r:id="rId28" imgW="1692758" imgH="863351" progId="Visio.Drawing.11">
                    <p:embed/>
                  </p:oleObj>
                </mc:Choice>
                <mc:Fallback>
                  <p:oleObj name="Visio" r:id="rId28"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8" name="Object 167"/>
            <p:cNvGraphicFramePr>
              <a:graphicFrameLocks noChangeAspect="1"/>
            </p:cNvGraphicFramePr>
            <p:nvPr>
              <p:extLst>
                <p:ext uri="{D42A27DB-BD31-4B8C-83A1-F6EECF244321}">
                  <p14:modId xmlns:p14="http://schemas.microsoft.com/office/powerpoint/2010/main" val="3292301168"/>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6838" name="Visio" r:id="rId29" imgW="449567" imgH="392752" progId="Visio.Drawing.11">
                    <p:embed/>
                  </p:oleObj>
                </mc:Choice>
                <mc:Fallback>
                  <p:oleObj name="Visio" r:id="rId29"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9" name="TextBox 168"/>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170" name="Object 169"/>
            <p:cNvGraphicFramePr>
              <a:graphicFrameLocks noChangeAspect="1"/>
            </p:cNvGraphicFramePr>
            <p:nvPr>
              <p:extLst>
                <p:ext uri="{D42A27DB-BD31-4B8C-83A1-F6EECF244321}">
                  <p14:modId xmlns:p14="http://schemas.microsoft.com/office/powerpoint/2010/main" val="2923729119"/>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6839" name="Visio" r:id="rId30" imgW="570189" imgH="685761" progId="Visio.Drawing.11">
                    <p:embed/>
                  </p:oleObj>
                </mc:Choice>
                <mc:Fallback>
                  <p:oleObj name="Visio" r:id="rId30"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3" name="Group 172"/>
          <p:cNvGrpSpPr/>
          <p:nvPr/>
        </p:nvGrpSpPr>
        <p:grpSpPr>
          <a:xfrm>
            <a:off x="8485626" y="2349794"/>
            <a:ext cx="3386287" cy="2005805"/>
            <a:chOff x="697423" y="2636217"/>
            <a:chExt cx="3386287" cy="2005805"/>
          </a:xfrm>
        </p:grpSpPr>
        <p:sp>
          <p:nvSpPr>
            <p:cNvPr id="174"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75"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76" name="TextBox 175"/>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a:t>
              </a:r>
              <a:r>
                <a:rPr lang="en-US" sz="1900" dirty="0" smtClean="0">
                  <a:solidFill>
                    <a:prstClr val="black"/>
                  </a:solidFill>
                </a:rPr>
                <a:t> Center</a:t>
              </a:r>
              <a:endParaRPr lang="en-US" sz="1900" dirty="0">
                <a:solidFill>
                  <a:prstClr val="black"/>
                </a:solidFill>
              </a:endParaRPr>
            </a:p>
          </p:txBody>
        </p:sp>
        <p:sp>
          <p:nvSpPr>
            <p:cNvPr id="178" name="TextBox 177"/>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79" name="Object 32"/>
            <p:cNvGraphicFramePr>
              <a:graphicFrameLocks noChangeAspect="1"/>
            </p:cNvGraphicFramePr>
            <p:nvPr>
              <p:extLst>
                <p:ext uri="{D42A27DB-BD31-4B8C-83A1-F6EECF244321}">
                  <p14:modId xmlns:p14="http://schemas.microsoft.com/office/powerpoint/2010/main" val="574184779"/>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6840" name="Visio" r:id="rId31" imgW="574804" imgH="838470" progId="Visio.Drawing.11">
                    <p:embed/>
                  </p:oleObj>
                </mc:Choice>
                <mc:Fallback>
                  <p:oleObj name="Visio" r:id="rId31"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0" name="Object 33"/>
            <p:cNvGraphicFramePr>
              <a:graphicFrameLocks noChangeAspect="1"/>
            </p:cNvGraphicFramePr>
            <p:nvPr>
              <p:extLst>
                <p:ext uri="{D42A27DB-BD31-4B8C-83A1-F6EECF244321}">
                  <p14:modId xmlns:p14="http://schemas.microsoft.com/office/powerpoint/2010/main" val="1608982811"/>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6841" name="Visio" r:id="rId32" imgW="574804" imgH="838470" progId="Visio.Drawing.11">
                    <p:embed/>
                  </p:oleObj>
                </mc:Choice>
                <mc:Fallback>
                  <p:oleObj name="Visio" r:id="rId32"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1" name="Object 35"/>
            <p:cNvGraphicFramePr>
              <a:graphicFrameLocks noChangeAspect="1"/>
            </p:cNvGraphicFramePr>
            <p:nvPr>
              <p:extLst>
                <p:ext uri="{D42A27DB-BD31-4B8C-83A1-F6EECF244321}">
                  <p14:modId xmlns:p14="http://schemas.microsoft.com/office/powerpoint/2010/main" val="2229485618"/>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6842" name="Visio" r:id="rId33" imgW="835638" imgH="848468" progId="Visio.Drawing.11">
                    <p:embed/>
                  </p:oleObj>
                </mc:Choice>
                <mc:Fallback>
                  <p:oleObj name="Visio" r:id="rId33"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182" name="Object 37"/>
            <p:cNvGraphicFramePr>
              <a:graphicFrameLocks noChangeAspect="1"/>
            </p:cNvGraphicFramePr>
            <p:nvPr>
              <p:extLst>
                <p:ext uri="{D42A27DB-BD31-4B8C-83A1-F6EECF244321}">
                  <p14:modId xmlns:p14="http://schemas.microsoft.com/office/powerpoint/2010/main" val="4153313779"/>
                </p:ext>
              </p:extLst>
            </p:nvPr>
          </p:nvGraphicFramePr>
          <p:xfrm>
            <a:off x="3223896" y="3752129"/>
            <a:ext cx="730059" cy="444646"/>
          </p:xfrm>
          <a:graphic>
            <a:graphicData uri="http://schemas.openxmlformats.org/presentationml/2006/ole">
              <mc:AlternateContent xmlns:mc="http://schemas.openxmlformats.org/markup-compatibility/2006">
                <mc:Choice xmlns:v="urn:schemas-microsoft-com:vml" Requires="v">
                  <p:oleObj spid="_x0000_s6843" name="Visio" r:id="rId34" imgW="776566" imgH="630947" progId="Visio.Drawing.11">
                    <p:embed/>
                  </p:oleObj>
                </mc:Choice>
                <mc:Fallback>
                  <p:oleObj name="Visio" r:id="rId34"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3896" y="375212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3" name="Object 38"/>
            <p:cNvGraphicFramePr>
              <a:graphicFrameLocks noChangeAspect="1"/>
            </p:cNvGraphicFramePr>
            <p:nvPr>
              <p:extLst>
                <p:ext uri="{D42A27DB-BD31-4B8C-83A1-F6EECF244321}">
                  <p14:modId xmlns:p14="http://schemas.microsoft.com/office/powerpoint/2010/main" val="3065572421"/>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6844" name="Visio" r:id="rId35" imgW="836177" imgH="820366" progId="Visio.Drawing.11">
                    <p:embed/>
                  </p:oleObj>
                </mc:Choice>
                <mc:Fallback>
                  <p:oleObj name="Visio" r:id="rId35"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84" name="Cloud 183"/>
          <p:cNvSpPr/>
          <p:nvPr/>
        </p:nvSpPr>
        <p:spPr>
          <a:xfrm>
            <a:off x="10479073" y="4531748"/>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85" name="Cloud 184"/>
          <p:cNvSpPr/>
          <p:nvPr/>
        </p:nvSpPr>
        <p:spPr>
          <a:xfrm>
            <a:off x="8711510" y="4581515"/>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sp>
        <p:nvSpPr>
          <p:cNvPr id="186" name="Multiply 185"/>
          <p:cNvSpPr/>
          <p:nvPr/>
        </p:nvSpPr>
        <p:spPr>
          <a:xfrm>
            <a:off x="9555411" y="5191125"/>
            <a:ext cx="1218883" cy="914400"/>
          </a:xfrm>
          <a:prstGeom prst="mathMultiply">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bg1"/>
              </a:solidFill>
            </a:endParaRPr>
          </a:p>
        </p:txBody>
      </p:sp>
      <p:cxnSp>
        <p:nvCxnSpPr>
          <p:cNvPr id="134" name="Curved Connector 133"/>
          <p:cNvCxnSpPr/>
          <p:nvPr/>
        </p:nvCxnSpPr>
        <p:spPr>
          <a:xfrm rot="5400000" flipH="1" flipV="1">
            <a:off x="8661135" y="4561607"/>
            <a:ext cx="2274847" cy="595883"/>
          </a:xfrm>
          <a:prstGeom prst="curvedConnector3">
            <a:avLst>
              <a:gd name="adj1" fmla="val 50000"/>
            </a:avLst>
          </a:prstGeom>
          <a:ln>
            <a:headEnd type="triangle"/>
            <a:tailEnd type="triangle"/>
          </a:ln>
          <a:effectLst/>
        </p:spPr>
        <p:style>
          <a:lnRef idx="3">
            <a:schemeClr val="dk1"/>
          </a:lnRef>
          <a:fillRef idx="0">
            <a:schemeClr val="dk1"/>
          </a:fillRef>
          <a:effectRef idx="2">
            <a:schemeClr val="dk1"/>
          </a:effectRef>
          <a:fontRef idx="minor">
            <a:schemeClr val="tx1"/>
          </a:fontRef>
        </p:style>
      </p:cxnSp>
      <p:cxnSp>
        <p:nvCxnSpPr>
          <p:cNvPr id="122" name="Curved Connector 121"/>
          <p:cNvCxnSpPr/>
          <p:nvPr/>
        </p:nvCxnSpPr>
        <p:spPr>
          <a:xfrm rot="16200000" flipV="1">
            <a:off x="9276927" y="4541701"/>
            <a:ext cx="2274845" cy="635693"/>
          </a:xfrm>
          <a:prstGeom prst="curvedConnector3">
            <a:avLst>
              <a:gd name="adj1" fmla="val 50000"/>
            </a:avLst>
          </a:prstGeom>
          <a:ln>
            <a:headEnd type="triangle"/>
            <a:tailEnd type="triangle"/>
          </a:ln>
          <a:effectLst/>
        </p:spPr>
        <p:style>
          <a:lnRef idx="3">
            <a:schemeClr val="dk1"/>
          </a:lnRef>
          <a:fillRef idx="0">
            <a:schemeClr val="dk1"/>
          </a:fillRef>
          <a:effectRef idx="2">
            <a:schemeClr val="dk1"/>
          </a:effectRef>
          <a:fontRef idx="minor">
            <a:schemeClr val="tx1"/>
          </a:fontRef>
        </p:style>
      </p:cxnSp>
      <p:graphicFrame>
        <p:nvGraphicFramePr>
          <p:cNvPr id="187" name="Object 186"/>
          <p:cNvGraphicFramePr>
            <a:graphicFrameLocks noChangeAspect="1"/>
          </p:cNvGraphicFramePr>
          <p:nvPr>
            <p:extLst>
              <p:ext uri="{D42A27DB-BD31-4B8C-83A1-F6EECF244321}">
                <p14:modId xmlns:p14="http://schemas.microsoft.com/office/powerpoint/2010/main" val="748750184"/>
              </p:ext>
            </p:extLst>
          </p:nvPr>
        </p:nvGraphicFramePr>
        <p:xfrm>
          <a:off x="458149" y="1927830"/>
          <a:ext cx="475567" cy="376185"/>
        </p:xfrm>
        <a:graphic>
          <a:graphicData uri="http://schemas.openxmlformats.org/presentationml/2006/ole">
            <mc:AlternateContent xmlns:mc="http://schemas.openxmlformats.org/markup-compatibility/2006">
              <mc:Choice xmlns:v="urn:schemas-microsoft-com:vml" Requires="v">
                <p:oleObj spid="_x0000_s6845" name="Visio" r:id="rId36" imgW="449567" imgH="392752" progId="Visio.Drawing.11">
                  <p:embed/>
                </p:oleObj>
              </mc:Choice>
              <mc:Fallback>
                <p:oleObj name="Visio" r:id="rId36"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149" y="1927830"/>
                        <a:ext cx="475567" cy="376185"/>
                      </a:xfrm>
                      <a:prstGeom prst="rect">
                        <a:avLst/>
                      </a:prstGeom>
                      <a:noFill/>
                      <a:extLst/>
                    </p:spPr>
                  </p:pic>
                </p:oleObj>
              </mc:Fallback>
            </mc:AlternateContent>
          </a:graphicData>
        </a:graphic>
      </p:graphicFrame>
      <p:cxnSp>
        <p:nvCxnSpPr>
          <p:cNvPr id="188" name="Curved Connector 187"/>
          <p:cNvCxnSpPr/>
          <p:nvPr/>
        </p:nvCxnSpPr>
        <p:spPr>
          <a:xfrm rot="16200000" flipV="1">
            <a:off x="-494815" y="3423680"/>
            <a:ext cx="3252781" cy="1013451"/>
          </a:xfrm>
          <a:prstGeom prst="curvedConnector3">
            <a:avLst>
              <a:gd name="adj1" fmla="val 50000"/>
            </a:avLst>
          </a:prstGeom>
          <a:ln>
            <a:headEnd type="triangle"/>
            <a:tailEnd type="triangle"/>
          </a:ln>
          <a:effectLst/>
        </p:spPr>
        <p:style>
          <a:lnRef idx="2">
            <a:schemeClr val="dk1"/>
          </a:lnRef>
          <a:fillRef idx="0">
            <a:schemeClr val="dk1"/>
          </a:fillRef>
          <a:effectRef idx="1">
            <a:schemeClr val="dk1"/>
          </a:effectRef>
          <a:fontRef idx="minor">
            <a:schemeClr val="tx1"/>
          </a:fontRef>
        </p:style>
      </p:cxnSp>
      <p:graphicFrame>
        <p:nvGraphicFramePr>
          <p:cNvPr id="189" name="Object 188"/>
          <p:cNvGraphicFramePr>
            <a:graphicFrameLocks noChangeAspect="1"/>
          </p:cNvGraphicFramePr>
          <p:nvPr>
            <p:extLst>
              <p:ext uri="{D42A27DB-BD31-4B8C-83A1-F6EECF244321}">
                <p14:modId xmlns:p14="http://schemas.microsoft.com/office/powerpoint/2010/main" val="1934623696"/>
              </p:ext>
            </p:extLst>
          </p:nvPr>
        </p:nvGraphicFramePr>
        <p:xfrm>
          <a:off x="4524056" y="1927830"/>
          <a:ext cx="475567" cy="376185"/>
        </p:xfrm>
        <a:graphic>
          <a:graphicData uri="http://schemas.openxmlformats.org/presentationml/2006/ole">
            <mc:AlternateContent xmlns:mc="http://schemas.openxmlformats.org/markup-compatibility/2006">
              <mc:Choice xmlns:v="urn:schemas-microsoft-com:vml" Requires="v">
                <p:oleObj spid="_x0000_s6846" name="Visio" r:id="rId37" imgW="449567" imgH="392752" progId="Visio.Drawing.11">
                  <p:embed/>
                </p:oleObj>
              </mc:Choice>
              <mc:Fallback>
                <p:oleObj name="Visio" r:id="rId37"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4056" y="1927830"/>
                        <a:ext cx="475567" cy="376185"/>
                      </a:xfrm>
                      <a:prstGeom prst="rect">
                        <a:avLst/>
                      </a:prstGeom>
                      <a:noFill/>
                      <a:extLst/>
                    </p:spPr>
                  </p:pic>
                </p:oleObj>
              </mc:Fallback>
            </mc:AlternateContent>
          </a:graphicData>
        </a:graphic>
      </p:graphicFrame>
      <p:cxnSp>
        <p:nvCxnSpPr>
          <p:cNvPr id="190" name="Curved Connector 189"/>
          <p:cNvCxnSpPr/>
          <p:nvPr/>
        </p:nvCxnSpPr>
        <p:spPr>
          <a:xfrm rot="10800000">
            <a:off x="4690758" y="2304016"/>
            <a:ext cx="1218882" cy="1048680"/>
          </a:xfrm>
          <a:prstGeom prst="curvedConnector3">
            <a:avLst>
              <a:gd name="adj1" fmla="val 99232"/>
            </a:avLst>
          </a:prstGeom>
          <a:ln>
            <a:headEnd type="triangle"/>
            <a:tailEnd type="triangle"/>
          </a:ln>
          <a:effectLst/>
        </p:spPr>
        <p:style>
          <a:lnRef idx="2">
            <a:schemeClr val="dk1"/>
          </a:lnRef>
          <a:fillRef idx="0">
            <a:schemeClr val="dk1"/>
          </a:fillRef>
          <a:effectRef idx="1">
            <a:schemeClr val="dk1"/>
          </a:effectRef>
          <a:fontRef idx="minor">
            <a:schemeClr val="tx1"/>
          </a:fontRef>
        </p:style>
      </p:cxnSp>
      <p:graphicFrame>
        <p:nvGraphicFramePr>
          <p:cNvPr id="191" name="Object 190"/>
          <p:cNvGraphicFramePr>
            <a:graphicFrameLocks noChangeAspect="1"/>
          </p:cNvGraphicFramePr>
          <p:nvPr>
            <p:extLst>
              <p:ext uri="{D42A27DB-BD31-4B8C-83A1-F6EECF244321}">
                <p14:modId xmlns:p14="http://schemas.microsoft.com/office/powerpoint/2010/main" val="216457611"/>
              </p:ext>
            </p:extLst>
          </p:nvPr>
        </p:nvGraphicFramePr>
        <p:xfrm>
          <a:off x="8484608" y="1960977"/>
          <a:ext cx="475567" cy="376185"/>
        </p:xfrm>
        <a:graphic>
          <a:graphicData uri="http://schemas.openxmlformats.org/presentationml/2006/ole">
            <mc:AlternateContent xmlns:mc="http://schemas.openxmlformats.org/markup-compatibility/2006">
              <mc:Choice xmlns:v="urn:schemas-microsoft-com:vml" Requires="v">
                <p:oleObj spid="_x0000_s6847" name="Visio" r:id="rId38" imgW="449567" imgH="392752" progId="Visio.Drawing.11">
                  <p:embed/>
                </p:oleObj>
              </mc:Choice>
              <mc:Fallback>
                <p:oleObj name="Visio" r:id="rId38"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4608" y="1960977"/>
                        <a:ext cx="475567" cy="376185"/>
                      </a:xfrm>
                      <a:prstGeom prst="rect">
                        <a:avLst/>
                      </a:prstGeom>
                      <a:noFill/>
                      <a:extLst/>
                    </p:spPr>
                  </p:pic>
                </p:oleObj>
              </mc:Fallback>
            </mc:AlternateContent>
          </a:graphicData>
        </a:graphic>
      </p:graphicFrame>
      <p:cxnSp>
        <p:nvCxnSpPr>
          <p:cNvPr id="192" name="Curved Connector 191"/>
          <p:cNvCxnSpPr/>
          <p:nvPr/>
        </p:nvCxnSpPr>
        <p:spPr>
          <a:xfrm rot="10800000">
            <a:off x="8651310" y="2337163"/>
            <a:ext cx="1218882" cy="1048680"/>
          </a:xfrm>
          <a:prstGeom prst="curvedConnector3">
            <a:avLst>
              <a:gd name="adj1" fmla="val 99232"/>
            </a:avLst>
          </a:prstGeom>
          <a:ln>
            <a:headEnd type="triangle"/>
            <a:tailEnd type="triangle"/>
          </a:ln>
          <a:effectLst/>
        </p:spPr>
        <p:style>
          <a:lnRef idx="2">
            <a:schemeClr val="dk1"/>
          </a:lnRef>
          <a:fillRef idx="0">
            <a:schemeClr val="dk1"/>
          </a:fillRef>
          <a:effectRef idx="1">
            <a:schemeClr val="dk1"/>
          </a:effectRef>
          <a:fontRef idx="minor">
            <a:schemeClr val="tx1"/>
          </a:fontRef>
        </p:style>
      </p:cxnSp>
      <p:sp>
        <p:nvSpPr>
          <p:cNvPr id="78" name="TextBox 77"/>
          <p:cNvSpPr txBox="1"/>
          <p:nvPr/>
        </p:nvSpPr>
        <p:spPr>
          <a:xfrm>
            <a:off x="5578210" y="2369376"/>
            <a:ext cx="1208398"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79" name="TextBox 78"/>
          <p:cNvSpPr txBox="1"/>
          <p:nvPr/>
        </p:nvSpPr>
        <p:spPr>
          <a:xfrm>
            <a:off x="9588473" y="2384450"/>
            <a:ext cx="1208398"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Tree>
    <p:extLst>
      <p:ext uri="{BB962C8B-B14F-4D97-AF65-F5344CB8AC3E}">
        <p14:creationId xmlns:p14="http://schemas.microsoft.com/office/powerpoint/2010/main" val="1598228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3" grpId="0" animBg="1"/>
      <p:bldP spid="160" grpId="0" animBg="1"/>
      <p:bldP spid="161" grpId="0" animBg="1"/>
      <p:bldP spid="95" grpId="0" animBg="1"/>
      <p:bldP spid="184" grpId="0" animBg="1"/>
      <p:bldP spid="185" grpId="0" animBg="1"/>
      <p:bldP spid="186" grpId="0" animBg="1"/>
      <p:bldP spid="78" grpId="0"/>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loud 112"/>
          <p:cNvSpPr/>
          <p:nvPr/>
        </p:nvSpPr>
        <p:spPr>
          <a:xfrm>
            <a:off x="5957927" y="3055847"/>
            <a:ext cx="1997391" cy="1269691"/>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endParaRPr lang="en-US" dirty="0">
              <a:solidFill>
                <a:schemeClr val="bg1"/>
              </a:solidFill>
            </a:endParaRPr>
          </a:p>
        </p:txBody>
      </p:sp>
      <p:sp>
        <p:nvSpPr>
          <p:cNvPr id="123" name="Multiply 122"/>
          <p:cNvSpPr/>
          <p:nvPr/>
        </p:nvSpPr>
        <p:spPr>
          <a:xfrm>
            <a:off x="5957927" y="3101981"/>
            <a:ext cx="2081173" cy="1069445"/>
          </a:xfrm>
          <a:prstGeom prst="mathMultiply">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chemeClr val="bg1"/>
                </a:solidFill>
              </a:rPr>
              <a:t>WAN</a:t>
            </a:r>
          </a:p>
        </p:txBody>
      </p:sp>
      <p:sp>
        <p:nvSpPr>
          <p:cNvPr id="2" name="Title 1"/>
          <p:cNvSpPr>
            <a:spLocks noGrp="1"/>
          </p:cNvSpPr>
          <p:nvPr>
            <p:ph type="title"/>
          </p:nvPr>
        </p:nvSpPr>
        <p:spPr/>
        <p:txBody>
          <a:bodyPr>
            <a:normAutofit fontScale="90000"/>
          </a:bodyPr>
          <a:lstStyle/>
          <a:p>
            <a:r>
              <a:rPr lang="en-US" dirty="0"/>
              <a:t>Branch </a:t>
            </a:r>
            <a:r>
              <a:rPr lang="en-US" dirty="0" smtClean="0"/>
              <a:t>Office: Server </a:t>
            </a:r>
            <a:r>
              <a:rPr lang="en-US" dirty="0"/>
              <a:t>Connectivity when WAN down</a:t>
            </a:r>
          </a:p>
        </p:txBody>
      </p:sp>
      <p:sp>
        <p:nvSpPr>
          <p:cNvPr id="161" name="Rounded Rectangle 160"/>
          <p:cNvSpPr/>
          <p:nvPr/>
        </p:nvSpPr>
        <p:spPr>
          <a:xfrm>
            <a:off x="532734" y="2257426"/>
            <a:ext cx="4570214" cy="2331866"/>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09728" tIns="0" rIns="109728" bIns="54864" numCol="1" rtlCol="0" anchor="t" anchorCtr="0" compatLnSpc="1">
            <a:prstTxWarp prst="textNoShape">
              <a:avLst/>
            </a:prstTxWarp>
          </a:bodyPr>
          <a:lstStyle/>
          <a:p>
            <a:pPr algn="ctr" defTabSz="1462361" fontAlgn="base">
              <a:spcBef>
                <a:spcPct val="0"/>
              </a:spcBef>
              <a:spcAft>
                <a:spcPct val="0"/>
              </a:spcAft>
              <a:defRPr/>
            </a:pPr>
            <a:r>
              <a:rPr lang="en-US" sz="2000" b="1" dirty="0" smtClean="0">
                <a:solidFill>
                  <a:schemeClr val="bg1"/>
                </a:solidFill>
                <a:latin typeface="+mj-lt"/>
              </a:rPr>
              <a:t>Branch Office</a:t>
            </a:r>
            <a:endParaRPr lang="en-US" sz="2000" b="1" dirty="0">
              <a:solidFill>
                <a:schemeClr val="bg1"/>
              </a:solidFill>
              <a:latin typeface="+mj-lt"/>
            </a:endParaRPr>
          </a:p>
        </p:txBody>
      </p:sp>
      <p:graphicFrame>
        <p:nvGraphicFramePr>
          <p:cNvPr id="220" name="Object 219"/>
          <p:cNvGraphicFramePr>
            <a:graphicFrameLocks noChangeAspect="1"/>
          </p:cNvGraphicFramePr>
          <p:nvPr>
            <p:extLst>
              <p:ext uri="{D42A27DB-BD31-4B8C-83A1-F6EECF244321}">
                <p14:modId xmlns:p14="http://schemas.microsoft.com/office/powerpoint/2010/main" val="3909079672"/>
              </p:ext>
            </p:extLst>
          </p:nvPr>
        </p:nvGraphicFramePr>
        <p:xfrm>
          <a:off x="3817383" y="3501163"/>
          <a:ext cx="1149705" cy="553064"/>
        </p:xfrm>
        <a:graphic>
          <a:graphicData uri="http://schemas.openxmlformats.org/presentationml/2006/ole">
            <mc:AlternateContent xmlns:mc="http://schemas.openxmlformats.org/markup-compatibility/2006">
              <mc:Choice xmlns:v="urn:schemas-microsoft-com:vml" Requires="v">
                <p:oleObj spid="_x0000_s7220" name="Visio" r:id="rId4" imgW="1692758" imgH="863351" progId="Visio.Drawing.11">
                  <p:embed/>
                </p:oleObj>
              </mc:Choice>
              <mc:Fallback>
                <p:oleObj name="Visio" r:id="rId4"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383" y="3501163"/>
                        <a:ext cx="1149705" cy="553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 name="TextBox 162"/>
          <p:cNvSpPr txBox="1"/>
          <p:nvPr/>
        </p:nvSpPr>
        <p:spPr>
          <a:xfrm>
            <a:off x="4501765" y="3174999"/>
            <a:ext cx="520912" cy="33855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1600" b="1" dirty="0">
                <a:solidFill>
                  <a:schemeClr val="bg1"/>
                </a:solidFill>
              </a:rPr>
              <a:t>SBA</a:t>
            </a:r>
          </a:p>
        </p:txBody>
      </p:sp>
      <p:sp>
        <p:nvSpPr>
          <p:cNvPr id="259" name="TextBox 258"/>
          <p:cNvSpPr txBox="1"/>
          <p:nvPr/>
        </p:nvSpPr>
        <p:spPr>
          <a:xfrm>
            <a:off x="1683351" y="3039386"/>
            <a:ext cx="2038754" cy="69249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none" lIns="91436" tIns="45718" rIns="91436" bIns="45718">
            <a:spAutoFit/>
          </a:bodyPr>
          <a:lstStyle/>
          <a:p>
            <a:pPr algn="ctr">
              <a:defRPr/>
            </a:pPr>
            <a:r>
              <a:rPr lang="en-US" sz="1300" b="1" dirty="0">
                <a:solidFill>
                  <a:schemeClr val="bg1"/>
                </a:solidFill>
                <a:latin typeface="+mj-lt"/>
              </a:rPr>
              <a:t>TLS to cached FQDN and IP</a:t>
            </a:r>
          </a:p>
          <a:p>
            <a:pPr algn="ctr">
              <a:defRPr/>
            </a:pPr>
            <a:r>
              <a:rPr lang="en-US" sz="1300" b="1" dirty="0">
                <a:solidFill>
                  <a:schemeClr val="bg1"/>
                </a:solidFill>
                <a:latin typeface="+mj-lt"/>
              </a:rPr>
              <a:t>SIP Register</a:t>
            </a:r>
          </a:p>
          <a:p>
            <a:pPr algn="ctr">
              <a:defRPr/>
            </a:pPr>
            <a:r>
              <a:rPr lang="en-US" sz="1300" b="1" dirty="0">
                <a:solidFill>
                  <a:schemeClr val="bg1"/>
                </a:solidFill>
                <a:latin typeface="+mj-lt"/>
              </a:rPr>
              <a:t>(Cert Auth)</a:t>
            </a:r>
          </a:p>
        </p:txBody>
      </p:sp>
      <p:cxnSp>
        <p:nvCxnSpPr>
          <p:cNvPr id="278" name="Straight Arrow Connector 277"/>
          <p:cNvCxnSpPr/>
          <p:nvPr/>
        </p:nvCxnSpPr>
        <p:spPr>
          <a:xfrm>
            <a:off x="2169291" y="3276599"/>
            <a:ext cx="1142040" cy="0"/>
          </a:xfrm>
          <a:prstGeom prst="straightConnector1">
            <a:avLst/>
          </a:prstGeom>
          <a:ln w="15875">
            <a:noFill/>
            <a:tailEnd type="arrow"/>
          </a:ln>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389991" y="3844609"/>
            <a:ext cx="681589" cy="292384"/>
          </a:xfrm>
          <a:prstGeom prst="rect">
            <a:avLst/>
          </a:prstGeom>
          <a:noFill/>
          <a:ln>
            <a:noFill/>
            <a:headEnd type="arrow"/>
            <a:tailEnd type="none"/>
          </a:ln>
          <a:effectLst/>
        </p:spPr>
        <p:style>
          <a:lnRef idx="1">
            <a:schemeClr val="accent1"/>
          </a:lnRef>
          <a:fillRef idx="2">
            <a:schemeClr val="accent1"/>
          </a:fillRef>
          <a:effectRef idx="1">
            <a:schemeClr val="accent1"/>
          </a:effectRef>
          <a:fontRef idx="minor">
            <a:schemeClr val="dk1"/>
          </a:fontRef>
        </p:style>
        <p:txBody>
          <a:bodyPr wrap="none" lIns="91436" tIns="45718" rIns="91436" bIns="45718">
            <a:spAutoFit/>
          </a:bodyPr>
          <a:lstStyle/>
          <a:p>
            <a:pPr algn="ctr">
              <a:defRPr/>
            </a:pPr>
            <a:r>
              <a:rPr lang="en-US" sz="1300" b="1" dirty="0">
                <a:solidFill>
                  <a:schemeClr val="bg1"/>
                </a:solidFill>
                <a:latin typeface="+mj-lt"/>
              </a:rPr>
              <a:t>200 OK</a:t>
            </a:r>
          </a:p>
        </p:txBody>
      </p:sp>
      <p:cxnSp>
        <p:nvCxnSpPr>
          <p:cNvPr id="59" name="Straight Arrow Connector 58"/>
          <p:cNvCxnSpPr/>
          <p:nvPr/>
        </p:nvCxnSpPr>
        <p:spPr>
          <a:xfrm>
            <a:off x="2153673" y="4070550"/>
            <a:ext cx="1142040" cy="0"/>
          </a:xfrm>
          <a:prstGeom prst="straightConnector1">
            <a:avLst/>
          </a:prstGeom>
          <a:ln w="15875">
            <a:noFill/>
            <a:headEnd type="arrow"/>
            <a:tailEnd type="none"/>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flipV="1">
            <a:off x="1589686" y="3478185"/>
            <a:ext cx="2301250" cy="25843"/>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1557481" y="3854763"/>
            <a:ext cx="2276779" cy="0"/>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Rounded Rectangle 93"/>
          <p:cNvSpPr/>
          <p:nvPr/>
        </p:nvSpPr>
        <p:spPr>
          <a:xfrm>
            <a:off x="8938472" y="1076325"/>
            <a:ext cx="2829278" cy="5353049"/>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46278" tIns="73139" rIns="146278" bIns="73139" numCol="1" rtlCol="0" anchor="ctr" anchorCtr="0" compatLnSpc="1">
            <a:prstTxWarp prst="textNoShape">
              <a:avLst/>
            </a:prstTxWarp>
          </a:bodyPr>
          <a:lstStyle/>
          <a:p>
            <a:pPr algn="ctr" defTabSz="1462361" fontAlgn="base">
              <a:spcBef>
                <a:spcPct val="0"/>
              </a:spcBef>
              <a:spcAft>
                <a:spcPct val="0"/>
              </a:spcAft>
              <a:defRPr/>
            </a:pPr>
            <a:endParaRPr lang="en-US" sz="3200" dirty="0">
              <a:solidFill>
                <a:schemeClr val="bg1"/>
              </a:solidFill>
              <a:latin typeface="+mj-lt"/>
            </a:endParaRPr>
          </a:p>
        </p:txBody>
      </p:sp>
      <p:sp>
        <p:nvSpPr>
          <p:cNvPr id="95" name="TextBox 94"/>
          <p:cNvSpPr txBox="1"/>
          <p:nvPr/>
        </p:nvSpPr>
        <p:spPr>
          <a:xfrm>
            <a:off x="8938472" y="1091024"/>
            <a:ext cx="2829278" cy="430861"/>
          </a:xfrm>
          <a:prstGeom prst="rect">
            <a:avLst/>
          </a:prstGeom>
          <a:noFill/>
        </p:spPr>
        <p:txBody>
          <a:bodyPr wrap="square" lIns="121893" tIns="60947" rIns="121893" bIns="60947">
            <a:spAutoFit/>
          </a:bodyPr>
          <a:lstStyle/>
          <a:p>
            <a:pPr algn="ctr"/>
            <a:r>
              <a:rPr lang="en-US" sz="2000" b="1" dirty="0">
                <a:solidFill>
                  <a:schemeClr val="bg1"/>
                </a:solidFill>
                <a:latin typeface="+mj-lt"/>
              </a:rPr>
              <a:t>Data Center</a:t>
            </a:r>
          </a:p>
        </p:txBody>
      </p:sp>
      <p:sp>
        <p:nvSpPr>
          <p:cNvPr id="96" name="TextBox 95"/>
          <p:cNvSpPr txBox="1"/>
          <p:nvPr/>
        </p:nvSpPr>
        <p:spPr>
          <a:xfrm>
            <a:off x="8938471" y="5557860"/>
            <a:ext cx="2820173" cy="523198"/>
          </a:xfrm>
          <a:prstGeom prst="rect">
            <a:avLst/>
          </a:prstGeom>
          <a:noFill/>
          <a:effectLst/>
        </p:spPr>
        <p:txBody>
          <a:bodyPr wrap="square" lIns="121899" tIns="60949" rIns="121899" bIns="60949" rtlCol="0">
            <a:spAutoFit/>
          </a:bodyPr>
          <a:lstStyle/>
          <a:p>
            <a:pPr algn="ctr">
              <a:defRPr/>
            </a:pPr>
            <a:r>
              <a:rPr lang="en-US" sz="1300" b="1" dirty="0" smtClean="0">
                <a:solidFill>
                  <a:schemeClr val="bg1"/>
                </a:solidFill>
                <a:latin typeface="+mj-lt"/>
              </a:rPr>
              <a:t>Lync Server Enterprise </a:t>
            </a:r>
            <a:r>
              <a:rPr lang="en-US" sz="1300" b="1" dirty="0">
                <a:solidFill>
                  <a:schemeClr val="bg1"/>
                </a:solidFill>
                <a:latin typeface="+mj-lt"/>
              </a:rPr>
              <a:t>Edition Pool</a:t>
            </a:r>
          </a:p>
        </p:txBody>
      </p:sp>
      <p:pic>
        <p:nvPicPr>
          <p:cNvPr id="97" name="Picture 32" descr="Server and XML Web Service sm"/>
          <p:cNvPicPr>
            <a:picLocks noChangeAspect="1" noChangeArrowheads="1"/>
          </p:cNvPicPr>
          <p:nvPr/>
        </p:nvPicPr>
        <p:blipFill>
          <a:blip r:embed="rId6" cstate="print"/>
          <a:srcRect/>
          <a:stretch>
            <a:fillRect/>
          </a:stretch>
        </p:blipFill>
        <p:spPr bwMode="auto">
          <a:xfrm>
            <a:off x="10016806" y="3094331"/>
            <a:ext cx="615751" cy="856415"/>
          </a:xfrm>
          <a:prstGeom prst="rect">
            <a:avLst/>
          </a:prstGeom>
          <a:noFill/>
          <a:ln w="9525">
            <a:noFill/>
            <a:miter lim="800000"/>
            <a:headEnd/>
            <a:tailEnd/>
          </a:ln>
          <a:effectLst/>
        </p:spPr>
      </p:pic>
      <p:sp>
        <p:nvSpPr>
          <p:cNvPr id="98" name="TextBox 97"/>
          <p:cNvSpPr txBox="1"/>
          <p:nvPr/>
        </p:nvSpPr>
        <p:spPr>
          <a:xfrm>
            <a:off x="8938471" y="3941221"/>
            <a:ext cx="2820173" cy="292384"/>
          </a:xfrm>
          <a:prstGeom prst="rect">
            <a:avLst/>
          </a:prstGeom>
          <a:noFill/>
        </p:spPr>
        <p:txBody>
          <a:bodyPr wrap="square" lIns="91436" tIns="45718" rIns="91436" bIns="45718">
            <a:spAutoFit/>
          </a:bodyPr>
          <a:lstStyle/>
          <a:p>
            <a:pPr algn="ctr">
              <a:defRPr/>
            </a:pPr>
            <a:r>
              <a:rPr lang="en-US" sz="1300" b="1" dirty="0" smtClean="0">
                <a:solidFill>
                  <a:schemeClr val="bg1"/>
                </a:solidFill>
                <a:latin typeface="+mj-lt"/>
              </a:rPr>
              <a:t>Lync Server Director</a:t>
            </a:r>
            <a:endParaRPr lang="en-US" sz="1300" b="1" dirty="0">
              <a:solidFill>
                <a:schemeClr val="bg1"/>
              </a:solidFill>
              <a:latin typeface="+mj-lt"/>
            </a:endParaRPr>
          </a:p>
        </p:txBody>
      </p:sp>
      <p:pic>
        <p:nvPicPr>
          <p:cNvPr id="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0369" y="1816424"/>
            <a:ext cx="568627" cy="4975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00" name="TextBox 99"/>
          <p:cNvSpPr txBox="1"/>
          <p:nvPr/>
        </p:nvSpPr>
        <p:spPr>
          <a:xfrm>
            <a:off x="8938472" y="2263155"/>
            <a:ext cx="2829278" cy="523198"/>
          </a:xfrm>
          <a:prstGeom prst="rect">
            <a:avLst/>
          </a:prstGeom>
          <a:noFill/>
          <a:effectLst/>
        </p:spPr>
        <p:txBody>
          <a:bodyPr wrap="square" lIns="121899" tIns="60949" rIns="121899" bIns="60949" rtlCol="0">
            <a:spAutoFit/>
          </a:bodyPr>
          <a:lstStyle/>
          <a:p>
            <a:pPr algn="ctr">
              <a:defRPr/>
            </a:pPr>
            <a:r>
              <a:rPr lang="en-US" sz="1300" b="1" dirty="0" smtClean="0">
                <a:solidFill>
                  <a:schemeClr val="bg1"/>
                </a:solidFill>
                <a:latin typeface="+mj-lt"/>
              </a:rPr>
              <a:t>Active Directory Domain Services</a:t>
            </a:r>
          </a:p>
          <a:p>
            <a:pPr algn="ctr">
              <a:defRPr/>
            </a:pPr>
            <a:r>
              <a:rPr lang="en-US" sz="1300" b="1" dirty="0" smtClean="0">
                <a:solidFill>
                  <a:schemeClr val="bg1"/>
                </a:solidFill>
                <a:latin typeface="+mj-lt"/>
              </a:rPr>
              <a:t>Domain Name Server</a:t>
            </a:r>
            <a:endParaRPr lang="en-US" sz="1300" b="1" dirty="0">
              <a:solidFill>
                <a:schemeClr val="bg1"/>
              </a:solidFill>
              <a:latin typeface="+mj-lt"/>
            </a:endParaRPr>
          </a:p>
        </p:txBody>
      </p:sp>
      <p:graphicFrame>
        <p:nvGraphicFramePr>
          <p:cNvPr id="101" name="Object 100"/>
          <p:cNvGraphicFramePr>
            <a:graphicFrameLocks noChangeAspect="1"/>
          </p:cNvGraphicFramePr>
          <p:nvPr>
            <p:extLst>
              <p:ext uri="{D42A27DB-BD31-4B8C-83A1-F6EECF244321}">
                <p14:modId xmlns:p14="http://schemas.microsoft.com/office/powerpoint/2010/main" val="21399700"/>
              </p:ext>
            </p:extLst>
          </p:nvPr>
        </p:nvGraphicFramePr>
        <p:xfrm>
          <a:off x="9778644" y="4632899"/>
          <a:ext cx="1139825" cy="979488"/>
        </p:xfrm>
        <a:graphic>
          <a:graphicData uri="http://schemas.openxmlformats.org/presentationml/2006/ole">
            <mc:AlternateContent xmlns:mc="http://schemas.openxmlformats.org/markup-compatibility/2006">
              <mc:Choice xmlns:v="urn:schemas-microsoft-com:vml" Requires="v">
                <p:oleObj spid="_x0000_s7221" name="Visio" r:id="rId8" imgW="835638" imgH="848468" progId="Visio.Drawing.11">
                  <p:embed/>
                </p:oleObj>
              </mc:Choice>
              <mc:Fallback>
                <p:oleObj name="Visio" r:id="rId8" imgW="835638" imgH="848468"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8644" y="4632899"/>
                        <a:ext cx="11398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2" name="Group 150"/>
          <p:cNvGrpSpPr/>
          <p:nvPr/>
        </p:nvGrpSpPr>
        <p:grpSpPr>
          <a:xfrm>
            <a:off x="678657" y="3140186"/>
            <a:ext cx="839551" cy="808922"/>
            <a:chOff x="6629400" y="5486400"/>
            <a:chExt cx="629827" cy="629921"/>
          </a:xfrm>
        </p:grpSpPr>
        <p:pic>
          <p:nvPicPr>
            <p:cNvPr id="103" name="Oval 172"/>
            <p:cNvPicPr>
              <a:picLocks noChangeArrowheads="1"/>
            </p:cNvPicPr>
            <p:nvPr/>
          </p:nvPicPr>
          <p:blipFill>
            <a:blip r:embed="rId10" cstate="print"/>
            <a:srcRect/>
            <a:stretch>
              <a:fillRect/>
            </a:stretch>
          </p:blipFill>
          <p:spPr bwMode="auto">
            <a:xfrm>
              <a:off x="6629400" y="5486400"/>
              <a:ext cx="629827" cy="629921"/>
            </a:xfrm>
            <a:prstGeom prst="rect">
              <a:avLst/>
            </a:prstGeom>
            <a:noFill/>
            <a:ln w="9525">
              <a:noFill/>
              <a:miter lim="800000"/>
              <a:headEnd/>
              <a:tailEnd/>
            </a:ln>
          </p:spPr>
        </p:pic>
        <p:pic>
          <p:nvPicPr>
            <p:cNvPr id="104" name="Picture 1" descr="C:\Program Files\Microsoft Resource DVD Artwork\DVD_ART\Artwork_Imagery\HARDWARE_IMAGERY\Photos - OEM Hardware\VoIP Web Phone\Unified Communications VoIP phone.png"/>
            <p:cNvPicPr>
              <a:picLocks noChangeAspect="1" noChangeArrowheads="1"/>
            </p:cNvPicPr>
            <p:nvPr/>
          </p:nvPicPr>
          <p:blipFill>
            <a:blip r:embed="rId11" cstate="print"/>
            <a:srcRect/>
            <a:stretch>
              <a:fillRect/>
            </a:stretch>
          </p:blipFill>
          <p:spPr bwMode="auto">
            <a:xfrm>
              <a:off x="6629400" y="5562600"/>
              <a:ext cx="533400" cy="435993"/>
            </a:xfrm>
            <a:prstGeom prst="rect">
              <a:avLst/>
            </a:prstGeom>
            <a:noFill/>
            <a:ln w="9525">
              <a:noFill/>
              <a:miter lim="800000"/>
              <a:headEnd/>
              <a:tailEnd/>
            </a:ln>
          </p:spPr>
        </p:pic>
        <p:pic>
          <p:nvPicPr>
            <p:cNvPr id="105" name="Picture 2" descr="C:\Program Files\Microsoft Resource DVD Artwork\DVD_ART\Artwork_Imagery\HARDWARE_IMAGERY\Illustration - Misc Hardware\Windows Vista Illustration Icons\Generic User.png"/>
            <p:cNvPicPr>
              <a:picLocks noChangeAspect="1" noChangeArrowheads="1"/>
            </p:cNvPicPr>
            <p:nvPr/>
          </p:nvPicPr>
          <p:blipFill>
            <a:blip r:embed="rId12" cstate="print"/>
            <a:srcRect/>
            <a:stretch>
              <a:fillRect/>
            </a:stretch>
          </p:blipFill>
          <p:spPr bwMode="auto">
            <a:xfrm>
              <a:off x="6934200" y="5562600"/>
              <a:ext cx="314045" cy="382243"/>
            </a:xfrm>
            <a:prstGeom prst="rect">
              <a:avLst/>
            </a:prstGeom>
            <a:noFill/>
            <a:ln w="9525">
              <a:noFill/>
              <a:miter lim="800000"/>
              <a:headEnd/>
              <a:tailEnd/>
            </a:ln>
          </p:spPr>
        </p:pic>
      </p:grpSp>
      <p:sp>
        <p:nvSpPr>
          <p:cNvPr id="20" name="Rectangle 19"/>
          <p:cNvSpPr/>
          <p:nvPr/>
        </p:nvSpPr>
        <p:spPr>
          <a:xfrm>
            <a:off x="762262" y="3879334"/>
            <a:ext cx="561372" cy="369332"/>
          </a:xfrm>
          <a:prstGeom prst="rect">
            <a:avLst/>
          </a:prstGeom>
        </p:spPr>
        <p:txBody>
          <a:bodyPr wrap="none">
            <a:spAutoFit/>
          </a:bodyPr>
          <a:lstStyle/>
          <a:p>
            <a:r>
              <a:rPr lang="en-US" b="1" dirty="0">
                <a:solidFill>
                  <a:schemeClr val="bg1"/>
                </a:solidFill>
              </a:rPr>
              <a:t>Bob</a:t>
            </a:r>
            <a:endParaRPr lang="en-US" dirty="0"/>
          </a:p>
        </p:txBody>
      </p:sp>
    </p:spTree>
    <p:extLst>
      <p:ext uri="{BB962C8B-B14F-4D97-AF65-F5344CB8AC3E}">
        <p14:creationId xmlns:p14="http://schemas.microsoft.com/office/powerpoint/2010/main" val="1067197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 Client Media and Signaling Paths</a:t>
            </a:r>
            <a:br>
              <a:rPr lang="en-US" dirty="0" smtClean="0"/>
            </a:br>
            <a:r>
              <a:rPr lang="en-US" sz="2800" spc="0" dirty="0">
                <a:ln>
                  <a:noFill/>
                </a:ln>
                <a:solidFill>
                  <a:srgbClr val="D6E032">
                    <a:alpha val="99000"/>
                  </a:srgbClr>
                </a:solidFill>
                <a:cs typeface="+mn-cs"/>
              </a:rPr>
              <a:t>WAN </a:t>
            </a:r>
            <a:r>
              <a:rPr lang="en-US" sz="2800" spc="0" dirty="0" smtClean="0">
                <a:ln>
                  <a:noFill/>
                </a:ln>
                <a:solidFill>
                  <a:srgbClr val="D6E032">
                    <a:alpha val="99000"/>
                  </a:srgbClr>
                </a:solidFill>
                <a:cs typeface="+mn-cs"/>
              </a:rPr>
              <a:t>Available</a:t>
            </a:r>
            <a:endParaRPr lang="en-US" sz="2800" spc="0" dirty="0">
              <a:ln>
                <a:noFill/>
              </a:ln>
              <a:solidFill>
                <a:srgbClr val="D6E032">
                  <a:alpha val="99000"/>
                </a:srgbClr>
              </a:solidFill>
              <a:cs typeface="+mn-cs"/>
            </a:endParaRPr>
          </a:p>
        </p:txBody>
      </p:sp>
      <p:grpSp>
        <p:nvGrpSpPr>
          <p:cNvPr id="88" name="Group 87"/>
          <p:cNvGrpSpPr/>
          <p:nvPr/>
        </p:nvGrpSpPr>
        <p:grpSpPr>
          <a:xfrm>
            <a:off x="9907221" y="233027"/>
            <a:ext cx="2055778" cy="705670"/>
            <a:chOff x="9957173" y="5847530"/>
            <a:chExt cx="2055778" cy="705670"/>
          </a:xfrm>
        </p:grpSpPr>
        <p:sp>
          <p:nvSpPr>
            <p:cNvPr id="90" name="TextBox 89"/>
            <p:cNvSpPr txBox="1"/>
            <p:nvPr/>
          </p:nvSpPr>
          <p:spPr>
            <a:xfrm>
              <a:off x="9957173" y="5847530"/>
              <a:ext cx="2055778" cy="70567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182880" bIns="0" rtlCol="0" anchor="ctr">
              <a:noAutofit/>
            </a:bodyPr>
            <a:lstStyle>
              <a:defPPr>
                <a:defRPr lang="en-US"/>
              </a:defPPr>
              <a:lvl1pPr algn="ctr">
                <a:defRPr sz="1600" b="1">
                  <a:gradFill>
                    <a:gsLst>
                      <a:gs pos="0">
                        <a:schemeClr val="tx1"/>
                      </a:gs>
                      <a:gs pos="86000">
                        <a:schemeClr val="tx1"/>
                      </a:gs>
                    </a:gsLst>
                    <a:lin ang="5400000" scaled="0"/>
                  </a:gradFill>
                </a:defRPr>
              </a:lvl1pPr>
            </a:lstStyle>
            <a:p>
              <a:pPr algn="r"/>
              <a:r>
                <a:rPr lang="en-US" dirty="0" smtClean="0">
                  <a:solidFill>
                    <a:schemeClr val="tx1"/>
                  </a:solidFill>
                </a:rPr>
                <a:t>Media</a:t>
              </a:r>
            </a:p>
            <a:p>
              <a:pPr algn="r"/>
              <a:r>
                <a:rPr lang="en-US" dirty="0" smtClean="0">
                  <a:solidFill>
                    <a:schemeClr val="tx1"/>
                  </a:solidFill>
                </a:rPr>
                <a:t>Signaling</a:t>
              </a:r>
              <a:endParaRPr lang="en-US" dirty="0">
                <a:solidFill>
                  <a:schemeClr val="tx1"/>
                </a:solidFill>
              </a:endParaRPr>
            </a:p>
          </p:txBody>
        </p:sp>
        <p:cxnSp>
          <p:nvCxnSpPr>
            <p:cNvPr id="91" name="Elbow Connector 116"/>
            <p:cNvCxnSpPr/>
            <p:nvPr/>
          </p:nvCxnSpPr>
          <p:spPr bwMode="auto">
            <a:xfrm flipV="1">
              <a:off x="10031360" y="6080151"/>
              <a:ext cx="953702" cy="1"/>
            </a:xfrm>
            <a:prstGeom prst="straightConnector1">
              <a:avLst/>
            </a:prstGeom>
            <a:noFill/>
            <a:ln w="38100" algn="ctr">
              <a:solidFill>
                <a:srgbClr val="FFFF00"/>
              </a:solidFill>
              <a:round/>
              <a:headEnd/>
              <a:tailEnd/>
            </a:ln>
            <a:effectLst/>
          </p:spPr>
        </p:cxnSp>
        <p:cxnSp>
          <p:nvCxnSpPr>
            <p:cNvPr id="92" name="Elbow Connector 116"/>
            <p:cNvCxnSpPr/>
            <p:nvPr/>
          </p:nvCxnSpPr>
          <p:spPr bwMode="auto">
            <a:xfrm flipV="1">
              <a:off x="10026335" y="6331340"/>
              <a:ext cx="958727" cy="1"/>
            </a:xfrm>
            <a:prstGeom prst="straightConnector1">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none" w="med" len="med"/>
              <a:tailEnd type="none" w="med" len="med"/>
            </a:ln>
            <a:effectLst/>
          </p:spPr>
        </p:cxnSp>
      </p:grpSp>
      <p:sp>
        <p:nvSpPr>
          <p:cNvPr id="94" name="Rounded Rectangle 93"/>
          <p:cNvSpPr/>
          <p:nvPr/>
        </p:nvSpPr>
        <p:spPr>
          <a:xfrm>
            <a:off x="1358034" y="1294121"/>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Intra-Branch</a:t>
            </a:r>
          </a:p>
          <a:p>
            <a:pPr algn="r"/>
            <a:r>
              <a:rPr lang="en-US" sz="1600" dirty="0"/>
              <a:t>Signaling/media don’t traverse </a:t>
            </a:r>
            <a:r>
              <a:rPr lang="en-US" sz="1600" dirty="0" smtClean="0"/>
              <a:t>WAN</a:t>
            </a:r>
          </a:p>
          <a:p>
            <a:pPr algn="r"/>
            <a:r>
              <a:rPr lang="en-US" sz="1600" dirty="0"/>
              <a:t>SBA routes the call between the users</a:t>
            </a:r>
          </a:p>
          <a:p>
            <a:pPr algn="r"/>
            <a:endParaRPr lang="en-US" sz="1600" dirty="0"/>
          </a:p>
        </p:txBody>
      </p:sp>
      <p:grpSp>
        <p:nvGrpSpPr>
          <p:cNvPr id="95" name="Group 90"/>
          <p:cNvGrpSpPr/>
          <p:nvPr/>
        </p:nvGrpSpPr>
        <p:grpSpPr>
          <a:xfrm>
            <a:off x="2259177" y="5561322"/>
            <a:ext cx="1855212" cy="1019969"/>
            <a:chOff x="6248400" y="2099909"/>
            <a:chExt cx="1752600" cy="1405291"/>
          </a:xfrm>
        </p:grpSpPr>
        <p:sp>
          <p:nvSpPr>
            <p:cNvPr id="96"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98" name="Object 97"/>
            <p:cNvGraphicFramePr>
              <a:graphicFrameLocks noChangeAspect="1"/>
            </p:cNvGraphicFramePr>
            <p:nvPr>
              <p:extLst>
                <p:ext uri="{D42A27DB-BD31-4B8C-83A1-F6EECF244321}">
                  <p14:modId xmlns:p14="http://schemas.microsoft.com/office/powerpoint/2010/main" val="572099489"/>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8594" name="Visio" r:id="rId4" imgW="1692758" imgH="863351" progId="Visio.Drawing.11">
                    <p:embed/>
                  </p:oleObj>
                </mc:Choice>
                <mc:Fallback>
                  <p:oleObj name="Visio" r:id="rId4"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0" name="Object 99"/>
            <p:cNvGraphicFramePr>
              <a:graphicFrameLocks noChangeAspect="1"/>
            </p:cNvGraphicFramePr>
            <p:nvPr>
              <p:extLst>
                <p:ext uri="{D42A27DB-BD31-4B8C-83A1-F6EECF244321}">
                  <p14:modId xmlns:p14="http://schemas.microsoft.com/office/powerpoint/2010/main" val="2013120969"/>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8595" name="Visio" r:id="rId6" imgW="449567" imgH="392752" progId="Visio.Drawing.11">
                    <p:embed/>
                  </p:oleObj>
                </mc:Choice>
                <mc:Fallback>
                  <p:oleObj name="Visio" r:id="rId6"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 name="TextBox 101"/>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103" name="Object 102"/>
            <p:cNvGraphicFramePr>
              <a:graphicFrameLocks noChangeAspect="1"/>
            </p:cNvGraphicFramePr>
            <p:nvPr>
              <p:extLst>
                <p:ext uri="{D42A27DB-BD31-4B8C-83A1-F6EECF244321}">
                  <p14:modId xmlns:p14="http://schemas.microsoft.com/office/powerpoint/2010/main" val="1379244593"/>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8596" name="Visio" r:id="rId8" imgW="570189" imgH="685761" progId="Visio.Drawing.11">
                    <p:embed/>
                  </p:oleObj>
                </mc:Choice>
                <mc:Fallback>
                  <p:oleObj name="Visio" r:id="rId8"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115" name="Curved Connector 114"/>
          <p:cNvCxnSpPr/>
          <p:nvPr/>
        </p:nvCxnSpPr>
        <p:spPr>
          <a:xfrm flipV="1">
            <a:off x="2528047" y="6073291"/>
            <a:ext cx="507866" cy="227608"/>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18" name="Curved Connector 117"/>
          <p:cNvCxnSpPr/>
          <p:nvPr/>
        </p:nvCxnSpPr>
        <p:spPr>
          <a:xfrm rot="10800000">
            <a:off x="3163279" y="6122603"/>
            <a:ext cx="583651" cy="230088"/>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grpSp>
        <p:nvGrpSpPr>
          <p:cNvPr id="120" name="Group 119"/>
          <p:cNvGrpSpPr/>
          <p:nvPr/>
        </p:nvGrpSpPr>
        <p:grpSpPr>
          <a:xfrm>
            <a:off x="1666710" y="2654949"/>
            <a:ext cx="3386287" cy="2005805"/>
            <a:chOff x="697423" y="2636217"/>
            <a:chExt cx="3386287" cy="2005805"/>
          </a:xfrm>
        </p:grpSpPr>
        <p:sp>
          <p:nvSpPr>
            <p:cNvPr id="122"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23"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24" name="TextBox 123"/>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126" name="TextBox 125"/>
            <p:cNvSpPr txBox="1"/>
            <p:nvPr/>
          </p:nvSpPr>
          <p:spPr>
            <a:xfrm>
              <a:off x="1886833" y="2712417"/>
              <a:ext cx="1255196"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a:t>
              </a:r>
              <a:endParaRPr lang="en-US" sz="1400" b="1" dirty="0">
                <a:solidFill>
                  <a:prstClr val="black">
                    <a:lumMod val="85000"/>
                    <a:lumOff val="15000"/>
                  </a:prstClr>
                </a:solidFill>
              </a:endParaRPr>
            </a:p>
            <a:p>
              <a:pPr algn="ctr" defTabSz="1218987"/>
              <a:r>
                <a:rPr lang="en-US" sz="1400" b="1" dirty="0">
                  <a:solidFill>
                    <a:prstClr val="black">
                      <a:lumMod val="85000"/>
                      <a:lumOff val="15000"/>
                    </a:prstClr>
                  </a:solidFill>
                </a:rPr>
                <a:t>Pool</a:t>
              </a:r>
              <a:endParaRPr lang="en-US" sz="2000" b="1" dirty="0">
                <a:solidFill>
                  <a:prstClr val="black">
                    <a:lumMod val="85000"/>
                    <a:lumOff val="15000"/>
                  </a:prstClr>
                </a:solidFill>
              </a:endParaRPr>
            </a:p>
          </p:txBody>
        </p:sp>
        <p:sp>
          <p:nvSpPr>
            <p:cNvPr id="127" name="TextBox 126"/>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28" name="Object 32"/>
            <p:cNvGraphicFramePr>
              <a:graphicFrameLocks noChangeAspect="1"/>
            </p:cNvGraphicFramePr>
            <p:nvPr>
              <p:extLst>
                <p:ext uri="{D42A27DB-BD31-4B8C-83A1-F6EECF244321}">
                  <p14:modId xmlns:p14="http://schemas.microsoft.com/office/powerpoint/2010/main" val="3340349286"/>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8597" name="Visio" r:id="rId11" imgW="574804" imgH="838470" progId="Visio.Drawing.11">
                    <p:embed/>
                  </p:oleObj>
                </mc:Choice>
                <mc:Fallback>
                  <p:oleObj name="Visio" r:id="rId11"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0" name="Object 33"/>
            <p:cNvGraphicFramePr>
              <a:graphicFrameLocks noChangeAspect="1"/>
            </p:cNvGraphicFramePr>
            <p:nvPr>
              <p:extLst>
                <p:ext uri="{D42A27DB-BD31-4B8C-83A1-F6EECF244321}">
                  <p14:modId xmlns:p14="http://schemas.microsoft.com/office/powerpoint/2010/main" val="2014937604"/>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8598" name="Visio" r:id="rId13" imgW="574804" imgH="838470" progId="Visio.Drawing.11">
                    <p:embed/>
                  </p:oleObj>
                </mc:Choice>
                <mc:Fallback>
                  <p:oleObj name="Visio" r:id="rId13"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 name="Object 35"/>
            <p:cNvGraphicFramePr>
              <a:graphicFrameLocks noChangeAspect="1"/>
            </p:cNvGraphicFramePr>
            <p:nvPr>
              <p:extLst>
                <p:ext uri="{D42A27DB-BD31-4B8C-83A1-F6EECF244321}">
                  <p14:modId xmlns:p14="http://schemas.microsoft.com/office/powerpoint/2010/main" val="3849878011"/>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8599" name="Visio" r:id="rId14" imgW="835638" imgH="848468" progId="Visio.Drawing.11">
                    <p:embed/>
                  </p:oleObj>
                </mc:Choice>
                <mc:Fallback>
                  <p:oleObj name="Visio" r:id="rId14"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133" name="Object 37"/>
            <p:cNvGraphicFramePr>
              <a:graphicFrameLocks noChangeAspect="1"/>
            </p:cNvGraphicFramePr>
            <p:nvPr>
              <p:extLst>
                <p:ext uri="{D42A27DB-BD31-4B8C-83A1-F6EECF244321}">
                  <p14:modId xmlns:p14="http://schemas.microsoft.com/office/powerpoint/2010/main" val="1194741872"/>
                </p:ext>
              </p:extLst>
            </p:nvPr>
          </p:nvGraphicFramePr>
          <p:xfrm>
            <a:off x="3223896" y="3469168"/>
            <a:ext cx="730059" cy="444646"/>
          </p:xfrm>
          <a:graphic>
            <a:graphicData uri="http://schemas.openxmlformats.org/presentationml/2006/ole">
              <mc:AlternateContent xmlns:mc="http://schemas.openxmlformats.org/markup-compatibility/2006">
                <mc:Choice xmlns:v="urn:schemas-microsoft-com:vml" Requires="v">
                  <p:oleObj spid="_x0000_s8600" name="Visio" r:id="rId16" imgW="776566" imgH="630947" progId="Visio.Drawing.11">
                    <p:embed/>
                  </p:oleObj>
                </mc:Choice>
                <mc:Fallback>
                  <p:oleObj name="Visio" r:id="rId16"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3896" y="3469168"/>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 name="Object 38"/>
            <p:cNvGraphicFramePr>
              <a:graphicFrameLocks noChangeAspect="1"/>
            </p:cNvGraphicFramePr>
            <p:nvPr>
              <p:extLst>
                <p:ext uri="{D42A27DB-BD31-4B8C-83A1-F6EECF244321}">
                  <p14:modId xmlns:p14="http://schemas.microsoft.com/office/powerpoint/2010/main" val="2371380296"/>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8601" name="Visio" r:id="rId18" imgW="836177" imgH="820366" progId="Visio.Drawing.11">
                    <p:embed/>
                  </p:oleObj>
                </mc:Choice>
                <mc:Fallback>
                  <p:oleObj name="Visio" r:id="rId18"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8" name="Cloud 137"/>
          <p:cNvSpPr/>
          <p:nvPr/>
        </p:nvSpPr>
        <p:spPr>
          <a:xfrm>
            <a:off x="3477499" y="4875216"/>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40" name="Cloud 139"/>
          <p:cNvSpPr/>
          <p:nvPr/>
        </p:nvSpPr>
        <p:spPr>
          <a:xfrm>
            <a:off x="1709936" y="4924983"/>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162" name="Curved Connector 161"/>
          <p:cNvCxnSpPr/>
          <p:nvPr/>
        </p:nvCxnSpPr>
        <p:spPr>
          <a:xfrm>
            <a:off x="2751094" y="6460358"/>
            <a:ext cx="965882" cy="6068"/>
          </a:xfrm>
          <a:prstGeom prst="curvedConnector3">
            <a:avLst/>
          </a:prstGeom>
          <a:ln>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10" name="Rounded Rectangle 209"/>
          <p:cNvSpPr/>
          <p:nvPr/>
        </p:nvSpPr>
        <p:spPr>
          <a:xfrm>
            <a:off x="6791849" y="1299888"/>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Branch PSTN Calls</a:t>
            </a:r>
          </a:p>
          <a:p>
            <a:pPr algn="r"/>
            <a:r>
              <a:rPr lang="en-US" sz="1600" dirty="0" smtClean="0"/>
              <a:t>SBA sends call to the PSTN</a:t>
            </a:r>
          </a:p>
          <a:p>
            <a:pPr algn="r"/>
            <a:r>
              <a:rPr lang="en-US" sz="1600" dirty="0" smtClean="0"/>
              <a:t>No WAN involved</a:t>
            </a:r>
            <a:endParaRPr lang="en-US" sz="1600" dirty="0"/>
          </a:p>
          <a:p>
            <a:pPr algn="r"/>
            <a:endParaRPr lang="en-US" sz="1600" dirty="0"/>
          </a:p>
        </p:txBody>
      </p:sp>
      <p:grpSp>
        <p:nvGrpSpPr>
          <p:cNvPr id="211" name="Group 90"/>
          <p:cNvGrpSpPr/>
          <p:nvPr/>
        </p:nvGrpSpPr>
        <p:grpSpPr>
          <a:xfrm>
            <a:off x="7692992" y="5567089"/>
            <a:ext cx="1855212" cy="1019969"/>
            <a:chOff x="6248400" y="2099909"/>
            <a:chExt cx="1752600" cy="1405291"/>
          </a:xfrm>
        </p:grpSpPr>
        <p:sp>
          <p:nvSpPr>
            <p:cNvPr id="212"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213" name="Object 212"/>
            <p:cNvGraphicFramePr>
              <a:graphicFrameLocks noChangeAspect="1"/>
            </p:cNvGraphicFramePr>
            <p:nvPr>
              <p:extLst>
                <p:ext uri="{D42A27DB-BD31-4B8C-83A1-F6EECF244321}">
                  <p14:modId xmlns:p14="http://schemas.microsoft.com/office/powerpoint/2010/main" val="3497650064"/>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8602" name="Visio" r:id="rId20" imgW="1692758" imgH="863351" progId="Visio.Drawing.11">
                    <p:embed/>
                  </p:oleObj>
                </mc:Choice>
                <mc:Fallback>
                  <p:oleObj name="Visio" r:id="rId20"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 name="Object 213"/>
            <p:cNvGraphicFramePr>
              <a:graphicFrameLocks noChangeAspect="1"/>
            </p:cNvGraphicFramePr>
            <p:nvPr>
              <p:extLst>
                <p:ext uri="{D42A27DB-BD31-4B8C-83A1-F6EECF244321}">
                  <p14:modId xmlns:p14="http://schemas.microsoft.com/office/powerpoint/2010/main" val="3125644323"/>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8603" name="Visio" r:id="rId21" imgW="449567" imgH="392752" progId="Visio.Drawing.11">
                    <p:embed/>
                  </p:oleObj>
                </mc:Choice>
                <mc:Fallback>
                  <p:oleObj name="Visio" r:id="rId21"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 name="TextBox 214"/>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216" name="Object 215"/>
            <p:cNvGraphicFramePr>
              <a:graphicFrameLocks noChangeAspect="1"/>
            </p:cNvGraphicFramePr>
            <p:nvPr>
              <p:extLst>
                <p:ext uri="{D42A27DB-BD31-4B8C-83A1-F6EECF244321}">
                  <p14:modId xmlns:p14="http://schemas.microsoft.com/office/powerpoint/2010/main" val="213785824"/>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8604" name="Visio" r:id="rId22" imgW="570189" imgH="685761" progId="Visio.Drawing.11">
                    <p:embed/>
                  </p:oleObj>
                </mc:Choice>
                <mc:Fallback>
                  <p:oleObj name="Visio" r:id="rId22"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217" name="Curved Connector 216"/>
          <p:cNvCxnSpPr/>
          <p:nvPr/>
        </p:nvCxnSpPr>
        <p:spPr>
          <a:xfrm flipV="1">
            <a:off x="7961862" y="6079058"/>
            <a:ext cx="507866" cy="227608"/>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18" name="Curved Connector 217"/>
          <p:cNvCxnSpPr/>
          <p:nvPr/>
        </p:nvCxnSpPr>
        <p:spPr>
          <a:xfrm rot="10800000" flipV="1">
            <a:off x="8501844" y="5348016"/>
            <a:ext cx="664900" cy="511196"/>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grpSp>
        <p:nvGrpSpPr>
          <p:cNvPr id="219" name="Group 218"/>
          <p:cNvGrpSpPr/>
          <p:nvPr/>
        </p:nvGrpSpPr>
        <p:grpSpPr>
          <a:xfrm>
            <a:off x="7100525" y="2708341"/>
            <a:ext cx="3386287" cy="2005805"/>
            <a:chOff x="697423" y="2636217"/>
            <a:chExt cx="3386287" cy="2005805"/>
          </a:xfrm>
        </p:grpSpPr>
        <p:sp>
          <p:nvSpPr>
            <p:cNvPr id="220"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221"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222" name="TextBox 221"/>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223" name="TextBox 222"/>
            <p:cNvSpPr txBox="1"/>
            <p:nvPr/>
          </p:nvSpPr>
          <p:spPr>
            <a:xfrm>
              <a:off x="1917939" y="2712417"/>
              <a:ext cx="1227162"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224" name="TextBox 223"/>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225" name="Object 32"/>
            <p:cNvGraphicFramePr>
              <a:graphicFrameLocks noChangeAspect="1"/>
            </p:cNvGraphicFramePr>
            <p:nvPr>
              <p:extLst>
                <p:ext uri="{D42A27DB-BD31-4B8C-83A1-F6EECF244321}">
                  <p14:modId xmlns:p14="http://schemas.microsoft.com/office/powerpoint/2010/main" val="3770336176"/>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8605" name="Visio" r:id="rId23" imgW="574804" imgH="838470" progId="Visio.Drawing.11">
                    <p:embed/>
                  </p:oleObj>
                </mc:Choice>
                <mc:Fallback>
                  <p:oleObj name="Visio" r:id="rId23"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 name="Object 33"/>
            <p:cNvGraphicFramePr>
              <a:graphicFrameLocks noChangeAspect="1"/>
            </p:cNvGraphicFramePr>
            <p:nvPr>
              <p:extLst>
                <p:ext uri="{D42A27DB-BD31-4B8C-83A1-F6EECF244321}">
                  <p14:modId xmlns:p14="http://schemas.microsoft.com/office/powerpoint/2010/main" val="391718590"/>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8606" name="Visio" r:id="rId24" imgW="574804" imgH="838470" progId="Visio.Drawing.11">
                    <p:embed/>
                  </p:oleObj>
                </mc:Choice>
                <mc:Fallback>
                  <p:oleObj name="Visio" r:id="rId24"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7" name="Object 35"/>
            <p:cNvGraphicFramePr>
              <a:graphicFrameLocks noChangeAspect="1"/>
            </p:cNvGraphicFramePr>
            <p:nvPr>
              <p:extLst>
                <p:ext uri="{D42A27DB-BD31-4B8C-83A1-F6EECF244321}">
                  <p14:modId xmlns:p14="http://schemas.microsoft.com/office/powerpoint/2010/main" val="3062997432"/>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8607" name="Visio" r:id="rId25" imgW="835638" imgH="848468" progId="Visio.Drawing.11">
                    <p:embed/>
                  </p:oleObj>
                </mc:Choice>
                <mc:Fallback>
                  <p:oleObj name="Visio" r:id="rId25"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228" name="Object 37"/>
            <p:cNvGraphicFramePr>
              <a:graphicFrameLocks noChangeAspect="1"/>
            </p:cNvGraphicFramePr>
            <p:nvPr>
              <p:extLst>
                <p:ext uri="{D42A27DB-BD31-4B8C-83A1-F6EECF244321}">
                  <p14:modId xmlns:p14="http://schemas.microsoft.com/office/powerpoint/2010/main" val="2099166298"/>
                </p:ext>
              </p:extLst>
            </p:nvPr>
          </p:nvGraphicFramePr>
          <p:xfrm>
            <a:off x="3223896" y="3469168"/>
            <a:ext cx="730059" cy="444646"/>
          </p:xfrm>
          <a:graphic>
            <a:graphicData uri="http://schemas.openxmlformats.org/presentationml/2006/ole">
              <mc:AlternateContent xmlns:mc="http://schemas.openxmlformats.org/markup-compatibility/2006">
                <mc:Choice xmlns:v="urn:schemas-microsoft-com:vml" Requires="v">
                  <p:oleObj spid="_x0000_s8608" name="Visio" r:id="rId26" imgW="776566" imgH="630947" progId="Visio.Drawing.11">
                    <p:embed/>
                  </p:oleObj>
                </mc:Choice>
                <mc:Fallback>
                  <p:oleObj name="Visio" r:id="rId26"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3896" y="3469168"/>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9" name="Object 38"/>
            <p:cNvGraphicFramePr>
              <a:graphicFrameLocks noChangeAspect="1"/>
            </p:cNvGraphicFramePr>
            <p:nvPr>
              <p:extLst>
                <p:ext uri="{D42A27DB-BD31-4B8C-83A1-F6EECF244321}">
                  <p14:modId xmlns:p14="http://schemas.microsoft.com/office/powerpoint/2010/main" val="744847057"/>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8609" name="Visio" r:id="rId27" imgW="836177" imgH="820366" progId="Visio.Drawing.11">
                    <p:embed/>
                  </p:oleObj>
                </mc:Choice>
                <mc:Fallback>
                  <p:oleObj name="Visio" r:id="rId27"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30" name="Cloud 229"/>
          <p:cNvSpPr/>
          <p:nvPr/>
        </p:nvSpPr>
        <p:spPr>
          <a:xfrm>
            <a:off x="8911314" y="4880983"/>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231" name="Cloud 230"/>
          <p:cNvSpPr/>
          <p:nvPr/>
        </p:nvSpPr>
        <p:spPr>
          <a:xfrm>
            <a:off x="7143751" y="4930750"/>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232" name="Curved Connector 231"/>
          <p:cNvCxnSpPr/>
          <p:nvPr/>
        </p:nvCxnSpPr>
        <p:spPr>
          <a:xfrm flipV="1">
            <a:off x="8203959" y="5365528"/>
            <a:ext cx="1253506" cy="1100597"/>
          </a:xfrm>
          <a:prstGeom prst="curvedConnector3">
            <a:avLst/>
          </a:prstGeom>
          <a:ln>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5668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30" grpId="0" animBg="1"/>
      <p:bldP spid="2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58654" y="1292842"/>
            <a:ext cx="3964299" cy="5491437"/>
            <a:chOff x="6790378" y="1294121"/>
            <a:chExt cx="3964299" cy="5491437"/>
          </a:xfrm>
        </p:grpSpPr>
        <p:sp>
          <p:nvSpPr>
            <p:cNvPr id="84" name="Rounded Rectangle 83"/>
            <p:cNvSpPr/>
            <p:nvPr/>
          </p:nvSpPr>
          <p:spPr>
            <a:xfrm>
              <a:off x="6790378" y="1294121"/>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Inter-Branch / HQ Calls</a:t>
              </a:r>
            </a:p>
            <a:p>
              <a:pPr algn="r"/>
              <a:r>
                <a:rPr lang="en-US" sz="1600" dirty="0"/>
                <a:t>Signaling/media </a:t>
              </a:r>
              <a:r>
                <a:rPr lang="en-US" sz="1600" dirty="0" smtClean="0"/>
                <a:t>traverse WAN</a:t>
              </a:r>
            </a:p>
            <a:p>
              <a:pPr algn="r"/>
              <a:r>
                <a:rPr lang="en-US" sz="1600" dirty="0"/>
                <a:t>SBA routes the call </a:t>
              </a:r>
              <a:r>
                <a:rPr lang="en-US" sz="1600" dirty="0" smtClean="0"/>
                <a:t>to the other pool</a:t>
              </a:r>
              <a:endParaRPr lang="en-US" sz="1600" dirty="0"/>
            </a:p>
            <a:p>
              <a:pPr algn="r"/>
              <a:endParaRPr lang="en-US" sz="1600" dirty="0"/>
            </a:p>
          </p:txBody>
        </p:sp>
        <p:grpSp>
          <p:nvGrpSpPr>
            <p:cNvPr id="85" name="Group 90"/>
            <p:cNvGrpSpPr/>
            <p:nvPr/>
          </p:nvGrpSpPr>
          <p:grpSpPr>
            <a:xfrm>
              <a:off x="7689245" y="5514403"/>
              <a:ext cx="1855212" cy="1019969"/>
              <a:chOff x="6248400" y="2099909"/>
              <a:chExt cx="1752600" cy="1405291"/>
            </a:xfrm>
          </p:grpSpPr>
          <p:sp>
            <p:nvSpPr>
              <p:cNvPr id="87"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88" name="Object 87"/>
              <p:cNvGraphicFramePr>
                <a:graphicFrameLocks noChangeAspect="1"/>
              </p:cNvGraphicFramePr>
              <p:nvPr>
                <p:extLst>
                  <p:ext uri="{D42A27DB-BD31-4B8C-83A1-F6EECF244321}">
                    <p14:modId xmlns:p14="http://schemas.microsoft.com/office/powerpoint/2010/main" val="1171168872"/>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9643" name="Visio" r:id="rId3" imgW="1692758" imgH="863351" progId="Visio.Drawing.11">
                      <p:embed/>
                    </p:oleObj>
                  </mc:Choice>
                  <mc:Fallback>
                    <p:oleObj name="Visio" r:id="rId3" imgW="1692758" imgH="863351"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4277788111"/>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9644" name="Visio" r:id="rId5" imgW="449567" imgH="392752" progId="Visio.Drawing.11">
                      <p:embed/>
                    </p:oleObj>
                  </mc:Choice>
                  <mc:Fallback>
                    <p:oleObj name="Visio" r:id="rId5" imgW="449567" imgH="392752"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 name="TextBox 91"/>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93" name="Object 92"/>
              <p:cNvGraphicFramePr>
                <a:graphicFrameLocks noChangeAspect="1"/>
              </p:cNvGraphicFramePr>
              <p:nvPr>
                <p:extLst>
                  <p:ext uri="{D42A27DB-BD31-4B8C-83A1-F6EECF244321}">
                    <p14:modId xmlns:p14="http://schemas.microsoft.com/office/powerpoint/2010/main" val="1666012068"/>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9645" name="Visio" r:id="rId7" imgW="570189" imgH="685761" progId="Visio.Drawing.11">
                      <p:embed/>
                    </p:oleObj>
                  </mc:Choice>
                  <mc:Fallback>
                    <p:oleObj name="Visio" r:id="rId7" imgW="570189" imgH="68576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4" name="Group 93"/>
            <p:cNvGrpSpPr/>
            <p:nvPr/>
          </p:nvGrpSpPr>
          <p:grpSpPr>
            <a:xfrm>
              <a:off x="7096778" y="2655655"/>
              <a:ext cx="3386287" cy="2005805"/>
              <a:chOff x="697423" y="2636217"/>
              <a:chExt cx="3386287" cy="2005805"/>
            </a:xfrm>
          </p:grpSpPr>
          <p:sp>
            <p:nvSpPr>
              <p:cNvPr id="95"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96" name="Picture 3"/>
              <p:cNvPicPr>
                <a:picLocks noChangeAspect="1" noChangeArrowheads="1"/>
              </p:cNvPicPr>
              <p:nvPr/>
            </p:nvPicPr>
            <p:blipFill>
              <a:blip r:embed="rId9"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97" name="TextBox 96"/>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98" name="TextBox 97"/>
              <p:cNvSpPr txBox="1"/>
              <p:nvPr/>
            </p:nvSpPr>
            <p:spPr>
              <a:xfrm>
                <a:off x="1741279" y="2712417"/>
                <a:ext cx="1208537"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99" name="TextBox 98"/>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00" name="Object 32"/>
              <p:cNvGraphicFramePr>
                <a:graphicFrameLocks noChangeAspect="1"/>
              </p:cNvGraphicFramePr>
              <p:nvPr>
                <p:extLst>
                  <p:ext uri="{D42A27DB-BD31-4B8C-83A1-F6EECF244321}">
                    <p14:modId xmlns:p14="http://schemas.microsoft.com/office/powerpoint/2010/main" val="2352487641"/>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9646" name="Visio" r:id="rId10" imgW="574804" imgH="838470" progId="Visio.Drawing.11">
                      <p:embed/>
                    </p:oleObj>
                  </mc:Choice>
                  <mc:Fallback>
                    <p:oleObj name="Visio" r:id="rId10" imgW="574804" imgH="83847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 name="Object 33"/>
              <p:cNvGraphicFramePr>
                <a:graphicFrameLocks noChangeAspect="1"/>
              </p:cNvGraphicFramePr>
              <p:nvPr>
                <p:extLst>
                  <p:ext uri="{D42A27DB-BD31-4B8C-83A1-F6EECF244321}">
                    <p14:modId xmlns:p14="http://schemas.microsoft.com/office/powerpoint/2010/main" val="2955903934"/>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9647" name="Visio" r:id="rId12" imgW="574804" imgH="838470" progId="Visio.Drawing.11">
                      <p:embed/>
                    </p:oleObj>
                  </mc:Choice>
                  <mc:Fallback>
                    <p:oleObj name="Visio" r:id="rId12" imgW="574804" imgH="83847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 name="Object 35"/>
              <p:cNvGraphicFramePr>
                <a:graphicFrameLocks noChangeAspect="1"/>
              </p:cNvGraphicFramePr>
              <p:nvPr>
                <p:extLst>
                  <p:ext uri="{D42A27DB-BD31-4B8C-83A1-F6EECF244321}">
                    <p14:modId xmlns:p14="http://schemas.microsoft.com/office/powerpoint/2010/main" val="1026560695"/>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9648" name="Visio" r:id="rId13" imgW="835638" imgH="848468" progId="Visio.Drawing.11">
                      <p:embed/>
                    </p:oleObj>
                  </mc:Choice>
                  <mc:Fallback>
                    <p:oleObj name="Visio" r:id="rId13" imgW="835638" imgH="848468"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103" name="Object 37"/>
              <p:cNvGraphicFramePr>
                <a:graphicFrameLocks noChangeAspect="1"/>
              </p:cNvGraphicFramePr>
              <p:nvPr>
                <p:extLst>
                  <p:ext uri="{D42A27DB-BD31-4B8C-83A1-F6EECF244321}">
                    <p14:modId xmlns:p14="http://schemas.microsoft.com/office/powerpoint/2010/main" val="366472881"/>
                  </p:ext>
                </p:extLst>
              </p:nvPr>
            </p:nvGraphicFramePr>
            <p:xfrm>
              <a:off x="3223896" y="3523383"/>
              <a:ext cx="730059" cy="444646"/>
            </p:xfrm>
            <a:graphic>
              <a:graphicData uri="http://schemas.openxmlformats.org/presentationml/2006/ole">
                <mc:AlternateContent xmlns:mc="http://schemas.openxmlformats.org/markup-compatibility/2006">
                  <mc:Choice xmlns:v="urn:schemas-microsoft-com:vml" Requires="v">
                    <p:oleObj spid="_x0000_s9649" name="Visio" r:id="rId15" imgW="776566" imgH="630947" progId="Visio.Drawing.11">
                      <p:embed/>
                    </p:oleObj>
                  </mc:Choice>
                  <mc:Fallback>
                    <p:oleObj name="Visio" r:id="rId15" imgW="776566" imgH="630947"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23896" y="3523383"/>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 name="Object 38"/>
              <p:cNvGraphicFramePr>
                <a:graphicFrameLocks noChangeAspect="1"/>
              </p:cNvGraphicFramePr>
              <p:nvPr>
                <p:extLst>
                  <p:ext uri="{D42A27DB-BD31-4B8C-83A1-F6EECF244321}">
                    <p14:modId xmlns:p14="http://schemas.microsoft.com/office/powerpoint/2010/main" val="3503236220"/>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9650" name="Visio" r:id="rId17" imgW="836177" imgH="820366" progId="Visio.Drawing.11">
                      <p:embed/>
                    </p:oleObj>
                  </mc:Choice>
                  <mc:Fallback>
                    <p:oleObj name="Visio" r:id="rId17" imgW="836177" imgH="820366"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5" name="Cloud 104"/>
            <p:cNvSpPr/>
            <p:nvPr/>
          </p:nvSpPr>
          <p:spPr>
            <a:xfrm>
              <a:off x="8907567" y="4828297"/>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06" name="Cloud 105"/>
            <p:cNvSpPr/>
            <p:nvPr/>
          </p:nvSpPr>
          <p:spPr>
            <a:xfrm>
              <a:off x="7140004" y="4878064"/>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107" name="Curved Connector 106"/>
            <p:cNvCxnSpPr>
              <a:endCxn id="108" idx="1"/>
            </p:cNvCxnSpPr>
            <p:nvPr/>
          </p:nvCxnSpPr>
          <p:spPr>
            <a:xfrm rot="5400000" flipH="1" flipV="1">
              <a:off x="7806488" y="4398060"/>
              <a:ext cx="1954007" cy="1844505"/>
            </a:xfrm>
            <a:prstGeom prst="curvedConnector2">
              <a:avLst/>
            </a:prstGeom>
            <a:ln>
              <a:solidFill>
                <a:srgbClr val="FFFF00"/>
              </a:solidFill>
              <a:headEnd type="triangle"/>
              <a:tailEnd type="triangle"/>
            </a:ln>
            <a:effectLst/>
          </p:spPr>
          <p:style>
            <a:lnRef idx="2">
              <a:schemeClr val="dk1"/>
            </a:lnRef>
            <a:fillRef idx="0">
              <a:schemeClr val="dk1"/>
            </a:fillRef>
            <a:effectRef idx="1">
              <a:schemeClr val="dk1"/>
            </a:effectRef>
            <a:fontRef idx="minor">
              <a:schemeClr val="tx1"/>
            </a:fontRef>
          </p:style>
        </p:cxnSp>
        <p:pic>
          <p:nvPicPr>
            <p:cNvPr id="108" name="Picture 4"/>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5744" y="4117279"/>
              <a:ext cx="565073" cy="45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9" name="Curved Connector 108"/>
            <p:cNvCxnSpPr>
              <a:stCxn id="89" idx="3"/>
            </p:cNvCxnSpPr>
            <p:nvPr/>
          </p:nvCxnSpPr>
          <p:spPr>
            <a:xfrm flipV="1">
              <a:off x="8230537" y="6077547"/>
              <a:ext cx="236626" cy="314526"/>
            </a:xfrm>
            <a:prstGeom prst="curvedConnector2">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10" name="Curved Connector 109"/>
            <p:cNvCxnSpPr/>
            <p:nvPr/>
          </p:nvCxnSpPr>
          <p:spPr>
            <a:xfrm rot="5400000" flipH="1" flipV="1">
              <a:off x="7608179" y="4662199"/>
              <a:ext cx="1786707" cy="541990"/>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11" name="Curved Connector 110"/>
            <p:cNvCxnSpPr/>
            <p:nvPr/>
          </p:nvCxnSpPr>
          <p:spPr>
            <a:xfrm rot="10800000">
              <a:off x="9237669" y="3947767"/>
              <a:ext cx="439501" cy="328867"/>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grpSp>
      <p:sp>
        <p:nvSpPr>
          <p:cNvPr id="2" name="Title 1"/>
          <p:cNvSpPr>
            <a:spLocks noGrp="1"/>
          </p:cNvSpPr>
          <p:nvPr>
            <p:ph type="title"/>
          </p:nvPr>
        </p:nvSpPr>
        <p:spPr/>
        <p:txBody>
          <a:bodyPr/>
          <a:lstStyle/>
          <a:p>
            <a:r>
              <a:rPr lang="en-US" dirty="0" smtClean="0"/>
              <a:t>Branch Client </a:t>
            </a:r>
            <a:r>
              <a:rPr lang="en-US" dirty="0"/>
              <a:t>Media and Signaling Paths</a:t>
            </a:r>
            <a:br>
              <a:rPr lang="en-US" dirty="0"/>
            </a:br>
            <a:r>
              <a:rPr lang="en-US" sz="2800" spc="0" dirty="0">
                <a:ln>
                  <a:noFill/>
                </a:ln>
                <a:solidFill>
                  <a:srgbClr val="D6E032">
                    <a:alpha val="99000"/>
                  </a:srgbClr>
                </a:solidFill>
              </a:rPr>
              <a:t>WAN </a:t>
            </a:r>
            <a:r>
              <a:rPr lang="en-US" sz="2800" spc="0" dirty="0" smtClean="0">
                <a:ln>
                  <a:noFill/>
                </a:ln>
                <a:solidFill>
                  <a:srgbClr val="D6E032">
                    <a:alpha val="99000"/>
                  </a:srgbClr>
                </a:solidFill>
              </a:rPr>
              <a:t>Available</a:t>
            </a:r>
            <a:endParaRPr lang="en-US" dirty="0"/>
          </a:p>
        </p:txBody>
      </p:sp>
      <p:grpSp>
        <p:nvGrpSpPr>
          <p:cNvPr id="56" name="Group 55"/>
          <p:cNvGrpSpPr/>
          <p:nvPr/>
        </p:nvGrpSpPr>
        <p:grpSpPr>
          <a:xfrm>
            <a:off x="9907221" y="233027"/>
            <a:ext cx="2055778" cy="705670"/>
            <a:chOff x="9957173" y="5847530"/>
            <a:chExt cx="2055778" cy="705670"/>
          </a:xfrm>
        </p:grpSpPr>
        <p:sp>
          <p:nvSpPr>
            <p:cNvPr id="57" name="TextBox 56"/>
            <p:cNvSpPr txBox="1"/>
            <p:nvPr/>
          </p:nvSpPr>
          <p:spPr>
            <a:xfrm>
              <a:off x="9957173" y="5847530"/>
              <a:ext cx="2055778" cy="70567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182880" bIns="0" rtlCol="0" anchor="ctr">
              <a:noAutofit/>
            </a:bodyPr>
            <a:lstStyle>
              <a:defPPr>
                <a:defRPr lang="en-US"/>
              </a:defPPr>
              <a:lvl1pPr algn="ctr">
                <a:defRPr sz="1600" b="1">
                  <a:gradFill>
                    <a:gsLst>
                      <a:gs pos="0">
                        <a:schemeClr val="tx1"/>
                      </a:gs>
                      <a:gs pos="86000">
                        <a:schemeClr val="tx1"/>
                      </a:gs>
                    </a:gsLst>
                    <a:lin ang="5400000" scaled="0"/>
                  </a:gradFill>
                </a:defRPr>
              </a:lvl1pPr>
            </a:lstStyle>
            <a:p>
              <a:pPr algn="r"/>
              <a:r>
                <a:rPr lang="en-US" dirty="0" smtClean="0">
                  <a:solidFill>
                    <a:schemeClr val="tx1"/>
                  </a:solidFill>
                </a:rPr>
                <a:t>Media</a:t>
              </a:r>
            </a:p>
            <a:p>
              <a:pPr algn="r"/>
              <a:r>
                <a:rPr lang="en-US" dirty="0" smtClean="0">
                  <a:solidFill>
                    <a:schemeClr val="tx1"/>
                  </a:solidFill>
                </a:rPr>
                <a:t>Signaling</a:t>
              </a:r>
              <a:endParaRPr lang="en-US" dirty="0">
                <a:solidFill>
                  <a:schemeClr val="tx1"/>
                </a:solidFill>
              </a:endParaRPr>
            </a:p>
          </p:txBody>
        </p:sp>
        <p:cxnSp>
          <p:nvCxnSpPr>
            <p:cNvPr id="58" name="Elbow Connector 116"/>
            <p:cNvCxnSpPr/>
            <p:nvPr/>
          </p:nvCxnSpPr>
          <p:spPr bwMode="auto">
            <a:xfrm flipV="1">
              <a:off x="10031360" y="6080151"/>
              <a:ext cx="953702" cy="1"/>
            </a:xfrm>
            <a:prstGeom prst="straightConnector1">
              <a:avLst/>
            </a:prstGeom>
            <a:noFill/>
            <a:ln w="38100" algn="ctr">
              <a:solidFill>
                <a:srgbClr val="FFFF00"/>
              </a:solidFill>
              <a:round/>
              <a:headEnd/>
              <a:tailEnd/>
            </a:ln>
            <a:effectLst/>
          </p:spPr>
        </p:cxnSp>
        <p:cxnSp>
          <p:nvCxnSpPr>
            <p:cNvPr id="59" name="Elbow Connector 116"/>
            <p:cNvCxnSpPr/>
            <p:nvPr/>
          </p:nvCxnSpPr>
          <p:spPr bwMode="auto">
            <a:xfrm flipV="1">
              <a:off x="10026335" y="6331340"/>
              <a:ext cx="958727" cy="1"/>
            </a:xfrm>
            <a:prstGeom prst="straightConnector1">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none" w="med" len="med"/>
              <a:tailEnd type="none" w="med" len="med"/>
            </a:ln>
            <a:effectLst/>
          </p:spPr>
        </p:cxnSp>
      </p:grpSp>
      <p:grpSp>
        <p:nvGrpSpPr>
          <p:cNvPr id="3" name="Group 2"/>
          <p:cNvGrpSpPr/>
          <p:nvPr/>
        </p:nvGrpSpPr>
        <p:grpSpPr>
          <a:xfrm>
            <a:off x="6804511" y="1297863"/>
            <a:ext cx="3964299" cy="5491437"/>
            <a:chOff x="1358034" y="1294121"/>
            <a:chExt cx="3964299" cy="5491437"/>
          </a:xfrm>
        </p:grpSpPr>
        <p:sp>
          <p:nvSpPr>
            <p:cNvPr id="31" name="Rounded Rectangle 30"/>
            <p:cNvSpPr/>
            <p:nvPr/>
          </p:nvSpPr>
          <p:spPr>
            <a:xfrm>
              <a:off x="1358034" y="1294121"/>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Branch User through Edge</a:t>
              </a:r>
            </a:p>
            <a:p>
              <a:pPr algn="r"/>
              <a:r>
                <a:rPr lang="en-US" sz="1600" dirty="0" smtClean="0"/>
                <a:t>Call Routing through SBA</a:t>
              </a:r>
            </a:p>
            <a:p>
              <a:pPr algn="r"/>
              <a:r>
                <a:rPr lang="en-US" sz="1600" dirty="0" smtClean="0"/>
                <a:t>WAN used for Signaling, not Media</a:t>
              </a:r>
              <a:endParaRPr lang="en-US" sz="1600" dirty="0"/>
            </a:p>
            <a:p>
              <a:pPr algn="r"/>
              <a:endParaRPr lang="en-US" sz="1600" dirty="0"/>
            </a:p>
          </p:txBody>
        </p:sp>
        <p:grpSp>
          <p:nvGrpSpPr>
            <p:cNvPr id="32" name="Group 90"/>
            <p:cNvGrpSpPr/>
            <p:nvPr/>
          </p:nvGrpSpPr>
          <p:grpSpPr>
            <a:xfrm>
              <a:off x="2259177" y="5561322"/>
              <a:ext cx="1855212" cy="1019969"/>
              <a:chOff x="6248400" y="2099909"/>
              <a:chExt cx="1752600" cy="1405291"/>
            </a:xfrm>
          </p:grpSpPr>
          <p:sp>
            <p:nvSpPr>
              <p:cNvPr id="33"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222349884"/>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9651" name="Visio" r:id="rId20" imgW="1692758" imgH="863351" progId="Visio.Drawing.11">
                      <p:embed/>
                    </p:oleObj>
                  </mc:Choice>
                  <mc:Fallback>
                    <p:oleObj name="Visio" r:id="rId20" imgW="1692758" imgH="863351"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904210070"/>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9652" name="Visio" r:id="rId21" imgW="449567" imgH="392752" progId="Visio.Drawing.11">
                      <p:embed/>
                    </p:oleObj>
                  </mc:Choice>
                  <mc:Fallback>
                    <p:oleObj name="Visio" r:id="rId21" imgW="449567" imgH="392752"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TextBox 35"/>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37" name="Object 36"/>
              <p:cNvGraphicFramePr>
                <a:graphicFrameLocks noChangeAspect="1"/>
              </p:cNvGraphicFramePr>
              <p:nvPr>
                <p:extLst>
                  <p:ext uri="{D42A27DB-BD31-4B8C-83A1-F6EECF244321}">
                    <p14:modId xmlns:p14="http://schemas.microsoft.com/office/powerpoint/2010/main" val="1748840020"/>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9653" name="Visio" r:id="rId22" imgW="570189" imgH="685761" progId="Visio.Drawing.11">
                      <p:embed/>
                    </p:oleObj>
                  </mc:Choice>
                  <mc:Fallback>
                    <p:oleObj name="Visio" r:id="rId22" imgW="570189" imgH="685761"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0" name="Group 39"/>
            <p:cNvGrpSpPr/>
            <p:nvPr/>
          </p:nvGrpSpPr>
          <p:grpSpPr>
            <a:xfrm>
              <a:off x="1666710" y="2702574"/>
              <a:ext cx="3386287" cy="2005805"/>
              <a:chOff x="697423" y="2636217"/>
              <a:chExt cx="3386287" cy="2005805"/>
            </a:xfrm>
          </p:grpSpPr>
          <p:sp>
            <p:nvSpPr>
              <p:cNvPr id="41"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42" name="Picture 3"/>
              <p:cNvPicPr>
                <a:picLocks noChangeAspect="1" noChangeArrowheads="1"/>
              </p:cNvPicPr>
              <p:nvPr/>
            </p:nvPicPr>
            <p:blipFill>
              <a:blip r:embed="rId9"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43" name="TextBox 42"/>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44" name="TextBox 43"/>
              <p:cNvSpPr txBox="1"/>
              <p:nvPr/>
            </p:nvSpPr>
            <p:spPr>
              <a:xfrm>
                <a:off x="1790976" y="2712417"/>
                <a:ext cx="1490310"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45" name="TextBox 44"/>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46" name="Object 32"/>
              <p:cNvGraphicFramePr>
                <a:graphicFrameLocks noChangeAspect="1"/>
              </p:cNvGraphicFramePr>
              <p:nvPr>
                <p:extLst>
                  <p:ext uri="{D42A27DB-BD31-4B8C-83A1-F6EECF244321}">
                    <p14:modId xmlns:p14="http://schemas.microsoft.com/office/powerpoint/2010/main" val="2150566102"/>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9654" name="Visio" r:id="rId23" imgW="574804" imgH="838470" progId="Visio.Drawing.11">
                      <p:embed/>
                    </p:oleObj>
                  </mc:Choice>
                  <mc:Fallback>
                    <p:oleObj name="Visio" r:id="rId23" imgW="574804" imgH="83847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 name="Object 33"/>
              <p:cNvGraphicFramePr>
                <a:graphicFrameLocks noChangeAspect="1"/>
              </p:cNvGraphicFramePr>
              <p:nvPr>
                <p:extLst>
                  <p:ext uri="{D42A27DB-BD31-4B8C-83A1-F6EECF244321}">
                    <p14:modId xmlns:p14="http://schemas.microsoft.com/office/powerpoint/2010/main" val="2534875555"/>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9655" name="Visio" r:id="rId24" imgW="574804" imgH="838470" progId="Visio.Drawing.11">
                      <p:embed/>
                    </p:oleObj>
                  </mc:Choice>
                  <mc:Fallback>
                    <p:oleObj name="Visio" r:id="rId24" imgW="574804" imgH="83847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 name="Object 35"/>
              <p:cNvGraphicFramePr>
                <a:graphicFrameLocks noChangeAspect="1"/>
              </p:cNvGraphicFramePr>
              <p:nvPr>
                <p:extLst>
                  <p:ext uri="{D42A27DB-BD31-4B8C-83A1-F6EECF244321}">
                    <p14:modId xmlns:p14="http://schemas.microsoft.com/office/powerpoint/2010/main" val="1333619896"/>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9656" name="Visio" r:id="rId25" imgW="835638" imgH="848468" progId="Visio.Drawing.11">
                      <p:embed/>
                    </p:oleObj>
                  </mc:Choice>
                  <mc:Fallback>
                    <p:oleObj name="Visio" r:id="rId25" imgW="835638" imgH="848468"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49" name="Object 37"/>
              <p:cNvGraphicFramePr>
                <a:graphicFrameLocks noChangeAspect="1"/>
              </p:cNvGraphicFramePr>
              <p:nvPr>
                <p:extLst>
                  <p:ext uri="{D42A27DB-BD31-4B8C-83A1-F6EECF244321}">
                    <p14:modId xmlns:p14="http://schemas.microsoft.com/office/powerpoint/2010/main" val="2580024832"/>
                  </p:ext>
                </p:extLst>
              </p:nvPr>
            </p:nvGraphicFramePr>
            <p:xfrm>
              <a:off x="3223896" y="3469168"/>
              <a:ext cx="730059" cy="444646"/>
            </p:xfrm>
            <a:graphic>
              <a:graphicData uri="http://schemas.openxmlformats.org/presentationml/2006/ole">
                <mc:AlternateContent xmlns:mc="http://schemas.openxmlformats.org/markup-compatibility/2006">
                  <mc:Choice xmlns:v="urn:schemas-microsoft-com:vml" Requires="v">
                    <p:oleObj spid="_x0000_s9657" name="Visio" r:id="rId26" imgW="776566" imgH="630947" progId="Visio.Drawing.11">
                      <p:embed/>
                    </p:oleObj>
                  </mc:Choice>
                  <mc:Fallback>
                    <p:oleObj name="Visio" r:id="rId26" imgW="776566" imgH="630947"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23896" y="3469168"/>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 name="Object 38"/>
              <p:cNvGraphicFramePr>
                <a:graphicFrameLocks noChangeAspect="1"/>
              </p:cNvGraphicFramePr>
              <p:nvPr>
                <p:extLst>
                  <p:ext uri="{D42A27DB-BD31-4B8C-83A1-F6EECF244321}">
                    <p14:modId xmlns:p14="http://schemas.microsoft.com/office/powerpoint/2010/main" val="237726651"/>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9658" name="Visio" r:id="rId27" imgW="836177" imgH="820366" progId="Visio.Drawing.11">
                      <p:embed/>
                    </p:oleObj>
                  </mc:Choice>
                  <mc:Fallback>
                    <p:oleObj name="Visio" r:id="rId27" imgW="836177" imgH="820366"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 name="Cloud 50"/>
            <p:cNvSpPr/>
            <p:nvPr/>
          </p:nvSpPr>
          <p:spPr>
            <a:xfrm>
              <a:off x="3477499" y="4875216"/>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52" name="Cloud 51"/>
            <p:cNvSpPr/>
            <p:nvPr/>
          </p:nvSpPr>
          <p:spPr>
            <a:xfrm>
              <a:off x="1709936" y="4924983"/>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53" name="Curved Connector 52"/>
            <p:cNvCxnSpPr/>
            <p:nvPr/>
          </p:nvCxnSpPr>
          <p:spPr>
            <a:xfrm>
              <a:off x="1828800" y="2778774"/>
              <a:ext cx="2408421" cy="1545069"/>
            </a:xfrm>
            <a:prstGeom prst="curvedConnector3">
              <a:avLst>
                <a:gd name="adj1" fmla="val 8078"/>
              </a:avLst>
            </a:prstGeom>
            <a:ln>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83" name="Object 82"/>
            <p:cNvGraphicFramePr>
              <a:graphicFrameLocks noChangeAspect="1"/>
            </p:cNvGraphicFramePr>
            <p:nvPr>
              <p:extLst>
                <p:ext uri="{D42A27DB-BD31-4B8C-83A1-F6EECF244321}">
                  <p14:modId xmlns:p14="http://schemas.microsoft.com/office/powerpoint/2010/main" val="3541732101"/>
                </p:ext>
              </p:extLst>
            </p:nvPr>
          </p:nvGraphicFramePr>
          <p:xfrm>
            <a:off x="1472605" y="2326336"/>
            <a:ext cx="474662" cy="376238"/>
          </p:xfrm>
          <a:graphic>
            <a:graphicData uri="http://schemas.openxmlformats.org/presentationml/2006/ole">
              <mc:AlternateContent xmlns:mc="http://schemas.openxmlformats.org/markup-compatibility/2006">
                <mc:Choice xmlns:v="urn:schemas-microsoft-com:vml" Requires="v">
                  <p:oleObj spid="_x0000_s9659" name="Visio" r:id="rId28" imgW="449567" imgH="392752" progId="Visio.Drawing.11">
                    <p:embed/>
                  </p:oleObj>
                </mc:Choice>
                <mc:Fallback>
                  <p:oleObj name="Visio" r:id="rId28" imgW="449567" imgH="392752"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605" y="2326336"/>
                          <a:ext cx="47466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8" name="Curved Connector 37"/>
            <p:cNvCxnSpPr/>
            <p:nvPr/>
          </p:nvCxnSpPr>
          <p:spPr>
            <a:xfrm rot="16200000" flipH="1">
              <a:off x="535491" y="3876086"/>
              <a:ext cx="3259694" cy="910804"/>
            </a:xfrm>
            <a:prstGeom prst="curvedConnector3">
              <a:avLst>
                <a:gd name="adj1" fmla="val 4474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pic>
          <p:nvPicPr>
            <p:cNvPr id="86" name="Picture 4"/>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588" y="4106572"/>
              <a:ext cx="565073" cy="45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0" name="Curved Connector 89"/>
            <p:cNvCxnSpPr/>
            <p:nvPr/>
          </p:nvCxnSpPr>
          <p:spPr>
            <a:xfrm rot="5400000" flipH="1" flipV="1">
              <a:off x="2141793" y="4734558"/>
              <a:ext cx="1786707" cy="541990"/>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91" name="Curved Connector 90"/>
            <p:cNvCxnSpPr/>
            <p:nvPr/>
          </p:nvCxnSpPr>
          <p:spPr>
            <a:xfrm rot="10800000">
              <a:off x="3742708" y="4020126"/>
              <a:ext cx="439501" cy="328867"/>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71520175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Branch Client Media </a:t>
            </a:r>
            <a:r>
              <a:rPr lang="en-US" dirty="0"/>
              <a:t>and Signaling Paths</a:t>
            </a:r>
            <a:r>
              <a:rPr lang="en-US" sz="4300" dirty="0">
                <a:latin typeface="Calibri" pitchFamily="34" charset="0"/>
                <a:cs typeface="Calibri" pitchFamily="34" charset="0"/>
              </a:rPr>
              <a:t/>
            </a:r>
            <a:br>
              <a:rPr lang="en-US" sz="4300" dirty="0">
                <a:latin typeface="Calibri" pitchFamily="34" charset="0"/>
                <a:cs typeface="Calibri" pitchFamily="34" charset="0"/>
              </a:rPr>
            </a:br>
            <a:r>
              <a:rPr lang="en-US" sz="2800" spc="0" dirty="0">
                <a:ln>
                  <a:noFill/>
                </a:ln>
                <a:solidFill>
                  <a:srgbClr val="D6E032">
                    <a:alpha val="99000"/>
                  </a:srgbClr>
                </a:solidFill>
              </a:rPr>
              <a:t>Key Failure </a:t>
            </a:r>
            <a:r>
              <a:rPr lang="en-US" sz="2800" spc="0" dirty="0" smtClean="0">
                <a:ln>
                  <a:noFill/>
                </a:ln>
                <a:solidFill>
                  <a:srgbClr val="D6E032">
                    <a:alpha val="99000"/>
                  </a:srgbClr>
                </a:solidFill>
              </a:rPr>
              <a:t>Scenarios: WAN Down</a:t>
            </a:r>
            <a:endParaRPr lang="en-US" sz="2800" spc="0" dirty="0">
              <a:ln>
                <a:noFill/>
              </a:ln>
              <a:solidFill>
                <a:srgbClr val="D6E032">
                  <a:alpha val="99000"/>
                </a:srgbClr>
              </a:solidFill>
            </a:endParaRPr>
          </a:p>
        </p:txBody>
      </p:sp>
      <p:grpSp>
        <p:nvGrpSpPr>
          <p:cNvPr id="179" name="Group 178"/>
          <p:cNvGrpSpPr/>
          <p:nvPr/>
        </p:nvGrpSpPr>
        <p:grpSpPr>
          <a:xfrm>
            <a:off x="9907221" y="233027"/>
            <a:ext cx="2055778" cy="705670"/>
            <a:chOff x="9957173" y="5847530"/>
            <a:chExt cx="2055778" cy="705670"/>
          </a:xfrm>
        </p:grpSpPr>
        <p:sp>
          <p:nvSpPr>
            <p:cNvPr id="180" name="TextBox 179"/>
            <p:cNvSpPr txBox="1"/>
            <p:nvPr/>
          </p:nvSpPr>
          <p:spPr>
            <a:xfrm>
              <a:off x="9957173" y="5847530"/>
              <a:ext cx="2055778" cy="70567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182880" bIns="0" rtlCol="0" anchor="ctr">
              <a:noAutofit/>
            </a:bodyPr>
            <a:lstStyle>
              <a:defPPr>
                <a:defRPr lang="en-US"/>
              </a:defPPr>
              <a:lvl1pPr algn="ctr">
                <a:defRPr sz="1600" b="1">
                  <a:gradFill>
                    <a:gsLst>
                      <a:gs pos="0">
                        <a:schemeClr val="tx1"/>
                      </a:gs>
                      <a:gs pos="86000">
                        <a:schemeClr val="tx1"/>
                      </a:gs>
                    </a:gsLst>
                    <a:lin ang="5400000" scaled="0"/>
                  </a:gradFill>
                </a:defRPr>
              </a:lvl1pPr>
            </a:lstStyle>
            <a:p>
              <a:pPr algn="r"/>
              <a:r>
                <a:rPr lang="en-US" dirty="0" smtClean="0">
                  <a:solidFill>
                    <a:schemeClr val="tx1"/>
                  </a:solidFill>
                </a:rPr>
                <a:t>Media</a:t>
              </a:r>
            </a:p>
            <a:p>
              <a:pPr algn="r"/>
              <a:r>
                <a:rPr lang="en-US" dirty="0" smtClean="0">
                  <a:solidFill>
                    <a:schemeClr val="tx1"/>
                  </a:solidFill>
                </a:rPr>
                <a:t>Signaling</a:t>
              </a:r>
              <a:endParaRPr lang="en-US" dirty="0">
                <a:solidFill>
                  <a:schemeClr val="tx1"/>
                </a:solidFill>
              </a:endParaRPr>
            </a:p>
          </p:txBody>
        </p:sp>
        <p:cxnSp>
          <p:nvCxnSpPr>
            <p:cNvPr id="181" name="Elbow Connector 116"/>
            <p:cNvCxnSpPr/>
            <p:nvPr/>
          </p:nvCxnSpPr>
          <p:spPr bwMode="auto">
            <a:xfrm flipV="1">
              <a:off x="10031360" y="6080151"/>
              <a:ext cx="953702" cy="1"/>
            </a:xfrm>
            <a:prstGeom prst="straightConnector1">
              <a:avLst/>
            </a:prstGeom>
            <a:noFill/>
            <a:ln w="38100" algn="ctr">
              <a:solidFill>
                <a:srgbClr val="FFFF00"/>
              </a:solidFill>
              <a:round/>
              <a:headEnd/>
              <a:tailEnd/>
            </a:ln>
            <a:effectLst/>
          </p:spPr>
        </p:cxnSp>
        <p:cxnSp>
          <p:nvCxnSpPr>
            <p:cNvPr id="182" name="Elbow Connector 116"/>
            <p:cNvCxnSpPr/>
            <p:nvPr/>
          </p:nvCxnSpPr>
          <p:spPr bwMode="auto">
            <a:xfrm flipV="1">
              <a:off x="10026335" y="6331340"/>
              <a:ext cx="958727" cy="1"/>
            </a:xfrm>
            <a:prstGeom prst="straightConnector1">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none" w="med" len="med"/>
              <a:tailEnd type="none" w="med" len="med"/>
            </a:ln>
            <a:effectLst/>
          </p:spPr>
        </p:cxnSp>
      </p:grpSp>
      <p:grpSp>
        <p:nvGrpSpPr>
          <p:cNvPr id="60" name="Group 59"/>
          <p:cNvGrpSpPr/>
          <p:nvPr/>
        </p:nvGrpSpPr>
        <p:grpSpPr>
          <a:xfrm>
            <a:off x="1358108" y="1298437"/>
            <a:ext cx="3964299" cy="5491437"/>
            <a:chOff x="72233" y="1278149"/>
            <a:chExt cx="3964299" cy="5491437"/>
          </a:xfrm>
        </p:grpSpPr>
        <p:sp>
          <p:nvSpPr>
            <p:cNvPr id="103" name="Rounded Rectangle 102"/>
            <p:cNvSpPr/>
            <p:nvPr/>
          </p:nvSpPr>
          <p:spPr>
            <a:xfrm>
              <a:off x="72233" y="1278149"/>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Intra-Branch Calls</a:t>
              </a:r>
            </a:p>
            <a:p>
              <a:pPr algn="r"/>
              <a:r>
                <a:rPr lang="en-US" sz="1600" dirty="0" smtClean="0"/>
                <a:t>Two-party voice/video/IM/App Sharing</a:t>
              </a:r>
            </a:p>
            <a:p>
              <a:pPr algn="r"/>
              <a:r>
                <a:rPr lang="en-US" sz="1600" dirty="0" smtClean="0"/>
                <a:t>Audio Conferencing through PSTN</a:t>
              </a:r>
            </a:p>
            <a:p>
              <a:pPr algn="r"/>
              <a:r>
                <a:rPr lang="en-US" sz="1600" dirty="0" smtClean="0"/>
                <a:t>No Presence or Video Conferencing</a:t>
              </a:r>
              <a:endParaRPr lang="en-US" sz="1600" dirty="0"/>
            </a:p>
            <a:p>
              <a:pPr algn="r"/>
              <a:endParaRPr lang="en-US" sz="1600" dirty="0"/>
            </a:p>
          </p:txBody>
        </p:sp>
        <p:grpSp>
          <p:nvGrpSpPr>
            <p:cNvPr id="118" name="Group 90"/>
            <p:cNvGrpSpPr/>
            <p:nvPr/>
          </p:nvGrpSpPr>
          <p:grpSpPr>
            <a:xfrm>
              <a:off x="971100" y="5498431"/>
              <a:ext cx="1855212" cy="1019969"/>
              <a:chOff x="6248400" y="2099909"/>
              <a:chExt cx="1752600" cy="1405291"/>
            </a:xfrm>
          </p:grpSpPr>
          <p:sp>
            <p:nvSpPr>
              <p:cNvPr id="174"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175" name="Object 174"/>
              <p:cNvGraphicFramePr>
                <a:graphicFrameLocks noChangeAspect="1"/>
              </p:cNvGraphicFramePr>
              <p:nvPr>
                <p:extLst>
                  <p:ext uri="{D42A27DB-BD31-4B8C-83A1-F6EECF244321}">
                    <p14:modId xmlns:p14="http://schemas.microsoft.com/office/powerpoint/2010/main" val="4271951845"/>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10642" name="Visio" r:id="rId4" imgW="1692758" imgH="863351" progId="Visio.Drawing.11">
                      <p:embed/>
                    </p:oleObj>
                  </mc:Choice>
                  <mc:Fallback>
                    <p:oleObj name="Visio" r:id="rId4"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6" name="Object 175"/>
              <p:cNvGraphicFramePr>
                <a:graphicFrameLocks noChangeAspect="1"/>
              </p:cNvGraphicFramePr>
              <p:nvPr>
                <p:extLst>
                  <p:ext uri="{D42A27DB-BD31-4B8C-83A1-F6EECF244321}">
                    <p14:modId xmlns:p14="http://schemas.microsoft.com/office/powerpoint/2010/main" val="950204677"/>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10643" name="Visio" r:id="rId6" imgW="449567" imgH="392752" progId="Visio.Drawing.11">
                      <p:embed/>
                    </p:oleObj>
                  </mc:Choice>
                  <mc:Fallback>
                    <p:oleObj name="Visio" r:id="rId6"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 name="TextBox 176"/>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178" name="Object 177"/>
              <p:cNvGraphicFramePr>
                <a:graphicFrameLocks noChangeAspect="1"/>
              </p:cNvGraphicFramePr>
              <p:nvPr>
                <p:extLst>
                  <p:ext uri="{D42A27DB-BD31-4B8C-83A1-F6EECF244321}">
                    <p14:modId xmlns:p14="http://schemas.microsoft.com/office/powerpoint/2010/main" val="1436586576"/>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10644" name="Visio" r:id="rId8" imgW="570189" imgH="685761" progId="Visio.Drawing.11">
                      <p:embed/>
                    </p:oleObj>
                  </mc:Choice>
                  <mc:Fallback>
                    <p:oleObj name="Visio" r:id="rId8"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1" name="AutoShape 2"/>
            <p:cNvSpPr>
              <a:spLocks noChangeArrowheads="1"/>
            </p:cNvSpPr>
            <p:nvPr/>
          </p:nvSpPr>
          <p:spPr bwMode="auto">
            <a:xfrm>
              <a:off x="378633" y="2811133"/>
              <a:ext cx="3369702" cy="2005805"/>
            </a:xfrm>
            <a:prstGeom prst="roundRect">
              <a:avLst>
                <a:gd name="adj" fmla="val 12106"/>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62"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2994689" y="2869872"/>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66" name="TextBox 165"/>
            <p:cNvSpPr txBox="1"/>
            <p:nvPr/>
          </p:nvSpPr>
          <p:spPr>
            <a:xfrm>
              <a:off x="378634" y="4254418"/>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167" name="TextBox 166"/>
            <p:cNvSpPr txBox="1"/>
            <p:nvPr/>
          </p:nvSpPr>
          <p:spPr>
            <a:xfrm>
              <a:off x="1571759" y="2761603"/>
              <a:ext cx="1254552"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168" name="TextBox 167"/>
            <p:cNvSpPr txBox="1"/>
            <p:nvPr/>
          </p:nvSpPr>
          <p:spPr>
            <a:xfrm>
              <a:off x="621648" y="2963085"/>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69" name="Object 32"/>
            <p:cNvGraphicFramePr>
              <a:graphicFrameLocks noChangeAspect="1"/>
            </p:cNvGraphicFramePr>
            <p:nvPr>
              <p:extLst>
                <p:ext uri="{D42A27DB-BD31-4B8C-83A1-F6EECF244321}">
                  <p14:modId xmlns:p14="http://schemas.microsoft.com/office/powerpoint/2010/main" val="3651461755"/>
                </p:ext>
              </p:extLst>
            </p:nvPr>
          </p:nvGraphicFramePr>
          <p:xfrm>
            <a:off x="1231089" y="2836085"/>
            <a:ext cx="304721" cy="1371600"/>
          </p:xfrm>
          <a:graphic>
            <a:graphicData uri="http://schemas.openxmlformats.org/presentationml/2006/ole">
              <mc:AlternateContent xmlns:mc="http://schemas.openxmlformats.org/markup-compatibility/2006">
                <mc:Choice xmlns:v="urn:schemas-microsoft-com:vml" Requires="v">
                  <p:oleObj spid="_x0000_s10645" name="Visio" r:id="rId11" imgW="574804" imgH="838470" progId="Visio.Drawing.11">
                    <p:embed/>
                  </p:oleObj>
                </mc:Choice>
                <mc:Fallback>
                  <p:oleObj name="Visio" r:id="rId11"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1089" y="2836085"/>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0" name="Object 33"/>
            <p:cNvGraphicFramePr>
              <a:graphicFrameLocks noChangeAspect="1"/>
            </p:cNvGraphicFramePr>
            <p:nvPr>
              <p:extLst>
                <p:ext uri="{D42A27DB-BD31-4B8C-83A1-F6EECF244321}">
                  <p14:modId xmlns:p14="http://schemas.microsoft.com/office/powerpoint/2010/main" val="2680551642"/>
                </p:ext>
              </p:extLst>
            </p:nvPr>
          </p:nvGraphicFramePr>
          <p:xfrm>
            <a:off x="520075" y="2912285"/>
            <a:ext cx="304721" cy="1371600"/>
          </p:xfrm>
          <a:graphic>
            <a:graphicData uri="http://schemas.openxmlformats.org/presentationml/2006/ole">
              <mc:AlternateContent xmlns:mc="http://schemas.openxmlformats.org/markup-compatibility/2006">
                <mc:Choice xmlns:v="urn:schemas-microsoft-com:vml" Requires="v">
                  <p:oleObj spid="_x0000_s10646" name="Visio" r:id="rId13" imgW="574804" imgH="838470" progId="Visio.Drawing.11">
                    <p:embed/>
                  </p:oleObj>
                </mc:Choice>
                <mc:Fallback>
                  <p:oleObj name="Visio" r:id="rId13"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075" y="2912285"/>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 name="Object 35"/>
            <p:cNvGraphicFramePr>
              <a:graphicFrameLocks noChangeAspect="1"/>
            </p:cNvGraphicFramePr>
            <p:nvPr>
              <p:extLst>
                <p:ext uri="{D42A27DB-BD31-4B8C-83A1-F6EECF244321}">
                  <p14:modId xmlns:p14="http://schemas.microsoft.com/office/powerpoint/2010/main" val="3801045404"/>
                </p:ext>
              </p:extLst>
            </p:nvPr>
          </p:nvGraphicFramePr>
          <p:xfrm>
            <a:off x="1619929" y="3108224"/>
            <a:ext cx="1140185" cy="979259"/>
          </p:xfrm>
          <a:graphic>
            <a:graphicData uri="http://schemas.openxmlformats.org/presentationml/2006/ole">
              <mc:AlternateContent xmlns:mc="http://schemas.openxmlformats.org/markup-compatibility/2006">
                <mc:Choice xmlns:v="urn:schemas-microsoft-com:vml" Requires="v">
                  <p:oleObj spid="_x0000_s10647" name="Visio" r:id="rId14" imgW="835638" imgH="848468" progId="Visio.Drawing.11">
                    <p:embed/>
                  </p:oleObj>
                </mc:Choice>
                <mc:Fallback>
                  <p:oleObj name="Visio" r:id="rId14"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9929" y="3108224"/>
                          <a:ext cx="1140185" cy="979259"/>
                        </a:xfrm>
                        <a:prstGeom prst="rect">
                          <a:avLst/>
                        </a:prstGeom>
                        <a:noFill/>
                        <a:ln>
                          <a:noFill/>
                        </a:ln>
                        <a:effectLst/>
                        <a:extLst/>
                      </p:spPr>
                    </p:pic>
                  </p:oleObj>
                </mc:Fallback>
              </mc:AlternateContent>
            </a:graphicData>
          </a:graphic>
        </p:graphicFrame>
        <p:graphicFrame>
          <p:nvGraphicFramePr>
            <p:cNvPr id="172" name="Object 37"/>
            <p:cNvGraphicFramePr>
              <a:graphicFrameLocks noChangeAspect="1"/>
            </p:cNvGraphicFramePr>
            <p:nvPr>
              <p:extLst>
                <p:ext uri="{D42A27DB-BD31-4B8C-83A1-F6EECF244321}">
                  <p14:modId xmlns:p14="http://schemas.microsoft.com/office/powerpoint/2010/main" val="2420727247"/>
                </p:ext>
              </p:extLst>
            </p:nvPr>
          </p:nvGraphicFramePr>
          <p:xfrm>
            <a:off x="2905106" y="3526849"/>
            <a:ext cx="730059" cy="444646"/>
          </p:xfrm>
          <a:graphic>
            <a:graphicData uri="http://schemas.openxmlformats.org/presentationml/2006/ole">
              <mc:AlternateContent xmlns:mc="http://schemas.openxmlformats.org/markup-compatibility/2006">
                <mc:Choice xmlns:v="urn:schemas-microsoft-com:vml" Requires="v">
                  <p:oleObj spid="_x0000_s10648" name="Visio" r:id="rId16" imgW="776566" imgH="630947" progId="Visio.Drawing.11">
                    <p:embed/>
                  </p:oleObj>
                </mc:Choice>
                <mc:Fallback>
                  <p:oleObj name="Visio" r:id="rId16"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05106" y="352684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 name="Object 38"/>
            <p:cNvGraphicFramePr>
              <a:graphicFrameLocks noChangeAspect="1"/>
            </p:cNvGraphicFramePr>
            <p:nvPr>
              <p:extLst>
                <p:ext uri="{D42A27DB-BD31-4B8C-83A1-F6EECF244321}">
                  <p14:modId xmlns:p14="http://schemas.microsoft.com/office/powerpoint/2010/main" val="3449180188"/>
                </p:ext>
              </p:extLst>
            </p:nvPr>
          </p:nvGraphicFramePr>
          <p:xfrm>
            <a:off x="824795" y="3369485"/>
            <a:ext cx="507868" cy="521721"/>
          </p:xfrm>
          <a:graphic>
            <a:graphicData uri="http://schemas.openxmlformats.org/presentationml/2006/ole">
              <mc:AlternateContent xmlns:mc="http://schemas.openxmlformats.org/markup-compatibility/2006">
                <mc:Choice xmlns:v="urn:schemas-microsoft-com:vml" Requires="v">
                  <p:oleObj spid="_x0000_s10649" name="Visio" r:id="rId18" imgW="836177" imgH="820366" progId="Visio.Drawing.11">
                    <p:embed/>
                  </p:oleObj>
                </mc:Choice>
                <mc:Fallback>
                  <p:oleObj name="Visio" r:id="rId18"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4795" y="3369485"/>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1" name="Cloud 140"/>
            <p:cNvSpPr/>
            <p:nvPr/>
          </p:nvSpPr>
          <p:spPr>
            <a:xfrm>
              <a:off x="2189422" y="4812325"/>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53" name="Cloud 152"/>
            <p:cNvSpPr/>
            <p:nvPr/>
          </p:nvSpPr>
          <p:spPr>
            <a:xfrm>
              <a:off x="421859" y="4862092"/>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pic>
          <p:nvPicPr>
            <p:cNvPr id="157" name="Picture 4"/>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599" y="4101307"/>
              <a:ext cx="565073" cy="45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 name="Multiply 209"/>
            <p:cNvSpPr/>
            <p:nvPr/>
          </p:nvSpPr>
          <p:spPr>
            <a:xfrm>
              <a:off x="723223" y="4768331"/>
              <a:ext cx="609440" cy="584200"/>
            </a:xfrm>
            <a:prstGeom prst="mathMultiply">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bg1"/>
                </a:solidFill>
              </a:endParaRPr>
            </a:p>
          </p:txBody>
        </p:sp>
        <p:cxnSp>
          <p:nvCxnSpPr>
            <p:cNvPr id="211" name="Curved Connector 210"/>
            <p:cNvCxnSpPr/>
            <p:nvPr/>
          </p:nvCxnSpPr>
          <p:spPr>
            <a:xfrm flipV="1">
              <a:off x="1317826" y="6058598"/>
              <a:ext cx="507866" cy="227608"/>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12" name="Curved Connector 211"/>
            <p:cNvCxnSpPr/>
            <p:nvPr/>
          </p:nvCxnSpPr>
          <p:spPr>
            <a:xfrm rot="10800000">
              <a:off x="1953058" y="6107910"/>
              <a:ext cx="583651" cy="230088"/>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13" name="Curved Connector 212"/>
            <p:cNvCxnSpPr/>
            <p:nvPr/>
          </p:nvCxnSpPr>
          <p:spPr>
            <a:xfrm>
              <a:off x="1426573" y="6426615"/>
              <a:ext cx="965882" cy="6068"/>
            </a:xfrm>
            <a:prstGeom prst="curvedConnector3">
              <a:avLst/>
            </a:prstGeom>
            <a:ln>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6801833" y="1301391"/>
            <a:ext cx="3964299" cy="5491437"/>
            <a:chOff x="4137511" y="1297863"/>
            <a:chExt cx="3964299" cy="5491437"/>
          </a:xfrm>
        </p:grpSpPr>
        <p:sp>
          <p:nvSpPr>
            <p:cNvPr id="184" name="Rounded Rectangle 183"/>
            <p:cNvSpPr/>
            <p:nvPr/>
          </p:nvSpPr>
          <p:spPr>
            <a:xfrm>
              <a:off x="4137511" y="1297863"/>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Inter-Branch/HQ Calls</a:t>
              </a:r>
            </a:p>
            <a:p>
              <a:pPr algn="r"/>
              <a:r>
                <a:rPr lang="en-US" sz="1600" dirty="0" smtClean="0"/>
                <a:t>SBA Initiates PSTN Rerouting</a:t>
              </a:r>
            </a:p>
            <a:p>
              <a:pPr algn="r"/>
              <a:r>
                <a:rPr lang="en-US" sz="1600" dirty="0" smtClean="0"/>
                <a:t>Media is over PSTN (Voice Only)</a:t>
              </a:r>
              <a:endParaRPr lang="en-US" sz="1600" dirty="0"/>
            </a:p>
            <a:p>
              <a:pPr algn="r"/>
              <a:endParaRPr lang="en-US" sz="1600" dirty="0"/>
            </a:p>
          </p:txBody>
        </p:sp>
        <p:grpSp>
          <p:nvGrpSpPr>
            <p:cNvPr id="185" name="Group 90"/>
            <p:cNvGrpSpPr/>
            <p:nvPr/>
          </p:nvGrpSpPr>
          <p:grpSpPr>
            <a:xfrm>
              <a:off x="5038654" y="5565064"/>
              <a:ext cx="1855212" cy="1019969"/>
              <a:chOff x="6248400" y="2099909"/>
              <a:chExt cx="1752600" cy="1405291"/>
            </a:xfrm>
          </p:grpSpPr>
          <p:sp>
            <p:nvSpPr>
              <p:cNvPr id="205"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206" name="Object 205"/>
              <p:cNvGraphicFramePr>
                <a:graphicFrameLocks noChangeAspect="1"/>
              </p:cNvGraphicFramePr>
              <p:nvPr>
                <p:extLst>
                  <p:ext uri="{D42A27DB-BD31-4B8C-83A1-F6EECF244321}">
                    <p14:modId xmlns:p14="http://schemas.microsoft.com/office/powerpoint/2010/main" val="2940092524"/>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10650" name="Visio" r:id="rId21" imgW="1692758" imgH="863351" progId="Visio.Drawing.11">
                      <p:embed/>
                    </p:oleObj>
                  </mc:Choice>
                  <mc:Fallback>
                    <p:oleObj name="Visio" r:id="rId21"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 name="Object 206"/>
              <p:cNvGraphicFramePr>
                <a:graphicFrameLocks noChangeAspect="1"/>
              </p:cNvGraphicFramePr>
              <p:nvPr>
                <p:extLst>
                  <p:ext uri="{D42A27DB-BD31-4B8C-83A1-F6EECF244321}">
                    <p14:modId xmlns:p14="http://schemas.microsoft.com/office/powerpoint/2010/main" val="1212817310"/>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10651" name="Visio" r:id="rId22" imgW="449567" imgH="392752" progId="Visio.Drawing.11">
                      <p:embed/>
                    </p:oleObj>
                  </mc:Choice>
                  <mc:Fallback>
                    <p:oleObj name="Visio" r:id="rId22"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8" name="TextBox 207"/>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209" name="Object 208"/>
              <p:cNvGraphicFramePr>
                <a:graphicFrameLocks noChangeAspect="1"/>
              </p:cNvGraphicFramePr>
              <p:nvPr>
                <p:extLst>
                  <p:ext uri="{D42A27DB-BD31-4B8C-83A1-F6EECF244321}">
                    <p14:modId xmlns:p14="http://schemas.microsoft.com/office/powerpoint/2010/main" val="287046871"/>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10652" name="Visio" r:id="rId23" imgW="570189" imgH="685761" progId="Visio.Drawing.11">
                      <p:embed/>
                    </p:oleObj>
                  </mc:Choice>
                  <mc:Fallback>
                    <p:oleObj name="Visio" r:id="rId23"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5" name="AutoShape 2"/>
            <p:cNvSpPr>
              <a:spLocks noChangeArrowheads="1"/>
            </p:cNvSpPr>
            <p:nvPr/>
          </p:nvSpPr>
          <p:spPr bwMode="auto">
            <a:xfrm>
              <a:off x="4446187" y="2706316"/>
              <a:ext cx="3369702" cy="2005805"/>
            </a:xfrm>
            <a:prstGeom prst="roundRect">
              <a:avLst>
                <a:gd name="adj" fmla="val 12106"/>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96"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7062243" y="2936505"/>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97" name="TextBox 196"/>
            <p:cNvSpPr txBox="1"/>
            <p:nvPr/>
          </p:nvSpPr>
          <p:spPr>
            <a:xfrm>
              <a:off x="4446188" y="4321051"/>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198" name="TextBox 197"/>
            <p:cNvSpPr txBox="1"/>
            <p:nvPr/>
          </p:nvSpPr>
          <p:spPr>
            <a:xfrm>
              <a:off x="5536396" y="2782516"/>
              <a:ext cx="1162184"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199" name="TextBox 198"/>
            <p:cNvSpPr txBox="1"/>
            <p:nvPr/>
          </p:nvSpPr>
          <p:spPr>
            <a:xfrm>
              <a:off x="4689202" y="3029718"/>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200" name="Object 32"/>
            <p:cNvGraphicFramePr>
              <a:graphicFrameLocks noChangeAspect="1"/>
            </p:cNvGraphicFramePr>
            <p:nvPr>
              <p:extLst>
                <p:ext uri="{D42A27DB-BD31-4B8C-83A1-F6EECF244321}">
                  <p14:modId xmlns:p14="http://schemas.microsoft.com/office/powerpoint/2010/main" val="2249944336"/>
                </p:ext>
              </p:extLst>
            </p:nvPr>
          </p:nvGraphicFramePr>
          <p:xfrm>
            <a:off x="5298643" y="2902718"/>
            <a:ext cx="304721" cy="1371600"/>
          </p:xfrm>
          <a:graphic>
            <a:graphicData uri="http://schemas.openxmlformats.org/presentationml/2006/ole">
              <mc:AlternateContent xmlns:mc="http://schemas.openxmlformats.org/markup-compatibility/2006">
                <mc:Choice xmlns:v="urn:schemas-microsoft-com:vml" Requires="v">
                  <p:oleObj spid="_x0000_s10653" name="Visio" r:id="rId24" imgW="574804" imgH="838470" progId="Visio.Drawing.11">
                    <p:embed/>
                  </p:oleObj>
                </mc:Choice>
                <mc:Fallback>
                  <p:oleObj name="Visio" r:id="rId24"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8643" y="2902718"/>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1" name="Object 33"/>
            <p:cNvGraphicFramePr>
              <a:graphicFrameLocks noChangeAspect="1"/>
            </p:cNvGraphicFramePr>
            <p:nvPr>
              <p:extLst>
                <p:ext uri="{D42A27DB-BD31-4B8C-83A1-F6EECF244321}">
                  <p14:modId xmlns:p14="http://schemas.microsoft.com/office/powerpoint/2010/main" val="1155183800"/>
                </p:ext>
              </p:extLst>
            </p:nvPr>
          </p:nvGraphicFramePr>
          <p:xfrm>
            <a:off x="4587629" y="2978918"/>
            <a:ext cx="304721" cy="1371600"/>
          </p:xfrm>
          <a:graphic>
            <a:graphicData uri="http://schemas.openxmlformats.org/presentationml/2006/ole">
              <mc:AlternateContent xmlns:mc="http://schemas.openxmlformats.org/markup-compatibility/2006">
                <mc:Choice xmlns:v="urn:schemas-microsoft-com:vml" Requires="v">
                  <p:oleObj spid="_x0000_s10654" name="Visio" r:id="rId25" imgW="574804" imgH="838470" progId="Visio.Drawing.11">
                    <p:embed/>
                  </p:oleObj>
                </mc:Choice>
                <mc:Fallback>
                  <p:oleObj name="Visio" r:id="rId25"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7629" y="2978918"/>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2" name="Object 35"/>
            <p:cNvGraphicFramePr>
              <a:graphicFrameLocks noChangeAspect="1"/>
            </p:cNvGraphicFramePr>
            <p:nvPr>
              <p:extLst>
                <p:ext uri="{D42A27DB-BD31-4B8C-83A1-F6EECF244321}">
                  <p14:modId xmlns:p14="http://schemas.microsoft.com/office/powerpoint/2010/main" val="173859105"/>
                </p:ext>
              </p:extLst>
            </p:nvPr>
          </p:nvGraphicFramePr>
          <p:xfrm>
            <a:off x="5687483" y="3174857"/>
            <a:ext cx="1140185" cy="979259"/>
          </p:xfrm>
          <a:graphic>
            <a:graphicData uri="http://schemas.openxmlformats.org/presentationml/2006/ole">
              <mc:AlternateContent xmlns:mc="http://schemas.openxmlformats.org/markup-compatibility/2006">
                <mc:Choice xmlns:v="urn:schemas-microsoft-com:vml" Requires="v">
                  <p:oleObj spid="_x0000_s10655" name="Visio" r:id="rId26" imgW="835638" imgH="848468" progId="Visio.Drawing.11">
                    <p:embed/>
                  </p:oleObj>
                </mc:Choice>
                <mc:Fallback>
                  <p:oleObj name="Visio" r:id="rId26"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87483" y="3174857"/>
                          <a:ext cx="1140185" cy="979259"/>
                        </a:xfrm>
                        <a:prstGeom prst="rect">
                          <a:avLst/>
                        </a:prstGeom>
                        <a:noFill/>
                        <a:ln>
                          <a:noFill/>
                        </a:ln>
                        <a:effectLst/>
                        <a:extLst/>
                      </p:spPr>
                    </p:pic>
                  </p:oleObj>
                </mc:Fallback>
              </mc:AlternateContent>
            </a:graphicData>
          </a:graphic>
        </p:graphicFrame>
        <p:graphicFrame>
          <p:nvGraphicFramePr>
            <p:cNvPr id="203" name="Object 37"/>
            <p:cNvGraphicFramePr>
              <a:graphicFrameLocks noChangeAspect="1"/>
            </p:cNvGraphicFramePr>
            <p:nvPr>
              <p:extLst>
                <p:ext uri="{D42A27DB-BD31-4B8C-83A1-F6EECF244321}">
                  <p14:modId xmlns:p14="http://schemas.microsoft.com/office/powerpoint/2010/main" val="4226180302"/>
                </p:ext>
              </p:extLst>
            </p:nvPr>
          </p:nvGraphicFramePr>
          <p:xfrm>
            <a:off x="6972660" y="3539267"/>
            <a:ext cx="730059" cy="444646"/>
          </p:xfrm>
          <a:graphic>
            <a:graphicData uri="http://schemas.openxmlformats.org/presentationml/2006/ole">
              <mc:AlternateContent xmlns:mc="http://schemas.openxmlformats.org/markup-compatibility/2006">
                <mc:Choice xmlns:v="urn:schemas-microsoft-com:vml" Requires="v">
                  <p:oleObj spid="_x0000_s10656" name="Visio" r:id="rId27" imgW="776566" imgH="630947" progId="Visio.Drawing.11">
                    <p:embed/>
                  </p:oleObj>
                </mc:Choice>
                <mc:Fallback>
                  <p:oleObj name="Visio" r:id="rId27"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72660" y="3539267"/>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 name="Object 38"/>
            <p:cNvGraphicFramePr>
              <a:graphicFrameLocks noChangeAspect="1"/>
            </p:cNvGraphicFramePr>
            <p:nvPr>
              <p:extLst>
                <p:ext uri="{D42A27DB-BD31-4B8C-83A1-F6EECF244321}">
                  <p14:modId xmlns:p14="http://schemas.microsoft.com/office/powerpoint/2010/main" val="54229960"/>
                </p:ext>
              </p:extLst>
            </p:nvPr>
          </p:nvGraphicFramePr>
          <p:xfrm>
            <a:off x="4892349" y="3436118"/>
            <a:ext cx="507868" cy="521721"/>
          </p:xfrm>
          <a:graphic>
            <a:graphicData uri="http://schemas.openxmlformats.org/presentationml/2006/ole">
              <mc:AlternateContent xmlns:mc="http://schemas.openxmlformats.org/markup-compatibility/2006">
                <mc:Choice xmlns:v="urn:schemas-microsoft-com:vml" Requires="v">
                  <p:oleObj spid="_x0000_s10657" name="Visio" r:id="rId28" imgW="836177" imgH="820366" progId="Visio.Drawing.11">
                    <p:embed/>
                  </p:oleObj>
                </mc:Choice>
                <mc:Fallback>
                  <p:oleObj name="Visio" r:id="rId28"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92349" y="3436118"/>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7" name="Cloud 186"/>
            <p:cNvSpPr/>
            <p:nvPr/>
          </p:nvSpPr>
          <p:spPr>
            <a:xfrm>
              <a:off x="6256976" y="4878958"/>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88" name="Cloud 187"/>
            <p:cNvSpPr/>
            <p:nvPr/>
          </p:nvSpPr>
          <p:spPr>
            <a:xfrm>
              <a:off x="4489413" y="4928725"/>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189" name="Curved Connector 188"/>
            <p:cNvCxnSpPr/>
            <p:nvPr/>
          </p:nvCxnSpPr>
          <p:spPr>
            <a:xfrm rot="5400000">
              <a:off x="7113172" y="4021815"/>
              <a:ext cx="434857" cy="45545"/>
            </a:xfrm>
            <a:prstGeom prst="curvedConnector3">
              <a:avLst>
                <a:gd name="adj1" fmla="val 50000"/>
              </a:avLst>
            </a:prstGeom>
            <a:ln>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192" name="Picture 4"/>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8065" y="4110314"/>
              <a:ext cx="565073" cy="45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3" name="Curved Connector 192"/>
            <p:cNvCxnSpPr>
              <a:endCxn id="203" idx="3"/>
            </p:cNvCxnSpPr>
            <p:nvPr/>
          </p:nvCxnSpPr>
          <p:spPr>
            <a:xfrm rot="5400000" flipH="1" flipV="1">
              <a:off x="6934679" y="4285066"/>
              <a:ext cx="1291516" cy="244564"/>
            </a:xfrm>
            <a:prstGeom prst="curvedConnector4">
              <a:avLst>
                <a:gd name="adj1" fmla="val 18530"/>
                <a:gd name="adj2" fmla="val 193472"/>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94" name="Curved Connector 193"/>
            <p:cNvCxnSpPr>
              <a:stCxn id="203" idx="1"/>
            </p:cNvCxnSpPr>
            <p:nvPr/>
          </p:nvCxnSpPr>
          <p:spPr>
            <a:xfrm rot="10800000" flipV="1">
              <a:off x="6522186" y="3761590"/>
              <a:ext cx="450475" cy="131138"/>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214" name="Multiply 213"/>
            <p:cNvSpPr/>
            <p:nvPr/>
          </p:nvSpPr>
          <p:spPr>
            <a:xfrm>
              <a:off x="4771727" y="4844367"/>
              <a:ext cx="609440" cy="584200"/>
            </a:xfrm>
            <a:prstGeom prst="mathMultiply">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bg1"/>
                </a:solidFill>
              </a:endParaRPr>
            </a:p>
          </p:txBody>
        </p:sp>
        <p:cxnSp>
          <p:nvCxnSpPr>
            <p:cNvPr id="242" name="Curved Connector 241"/>
            <p:cNvCxnSpPr/>
            <p:nvPr/>
          </p:nvCxnSpPr>
          <p:spPr>
            <a:xfrm flipV="1">
              <a:off x="5282463" y="6058304"/>
              <a:ext cx="507866" cy="227608"/>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44" name="Curved Connector 243"/>
            <p:cNvCxnSpPr/>
            <p:nvPr/>
          </p:nvCxnSpPr>
          <p:spPr>
            <a:xfrm rot="10800000" flipV="1">
              <a:off x="5853568" y="5317703"/>
              <a:ext cx="664900" cy="511196"/>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45" name="Curved Connector 244"/>
            <p:cNvCxnSpPr/>
            <p:nvPr/>
          </p:nvCxnSpPr>
          <p:spPr>
            <a:xfrm flipV="1">
              <a:off x="5555683" y="5335215"/>
              <a:ext cx="1253506" cy="1100597"/>
            </a:xfrm>
            <a:prstGeom prst="curvedConnector3">
              <a:avLst/>
            </a:prstGeom>
            <a:ln>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6" name="Curved Connector 245"/>
            <p:cNvCxnSpPr/>
            <p:nvPr/>
          </p:nvCxnSpPr>
          <p:spPr>
            <a:xfrm rot="5400000" flipH="1" flipV="1">
              <a:off x="6883454" y="4431083"/>
              <a:ext cx="1291516" cy="244564"/>
            </a:xfrm>
            <a:prstGeom prst="curvedConnector4">
              <a:avLst>
                <a:gd name="adj1" fmla="val 18530"/>
                <a:gd name="adj2" fmla="val 193472"/>
              </a:avLst>
            </a:prstGeom>
            <a:ln>
              <a:solidFill>
                <a:srgbClr val="FFFF00"/>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47" name="Curved Connector 246"/>
            <p:cNvCxnSpPr>
              <a:stCxn id="192" idx="1"/>
            </p:cNvCxnSpPr>
            <p:nvPr/>
          </p:nvCxnSpPr>
          <p:spPr>
            <a:xfrm rot="10800000">
              <a:off x="6522185" y="3907607"/>
              <a:ext cx="525880" cy="428736"/>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51572881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Branch Client Media </a:t>
            </a:r>
            <a:r>
              <a:rPr lang="en-US" dirty="0"/>
              <a:t>and Signaling Paths</a:t>
            </a:r>
            <a:r>
              <a:rPr lang="en-US" sz="4300" dirty="0">
                <a:latin typeface="Calibri" pitchFamily="34" charset="0"/>
                <a:cs typeface="Calibri" pitchFamily="34" charset="0"/>
              </a:rPr>
              <a:t/>
            </a:r>
            <a:br>
              <a:rPr lang="en-US" sz="4300" dirty="0">
                <a:latin typeface="Calibri" pitchFamily="34" charset="0"/>
                <a:cs typeface="Calibri" pitchFamily="34" charset="0"/>
              </a:rPr>
            </a:br>
            <a:r>
              <a:rPr lang="en-US" sz="2800" spc="0" dirty="0">
                <a:ln>
                  <a:noFill/>
                </a:ln>
                <a:solidFill>
                  <a:srgbClr val="D6E032">
                    <a:alpha val="99000"/>
                  </a:srgbClr>
                </a:solidFill>
              </a:rPr>
              <a:t>Key Failure </a:t>
            </a:r>
            <a:r>
              <a:rPr lang="en-US" sz="2800" spc="0" dirty="0" smtClean="0">
                <a:ln>
                  <a:noFill/>
                </a:ln>
                <a:solidFill>
                  <a:srgbClr val="D6E032">
                    <a:alpha val="99000"/>
                  </a:srgbClr>
                </a:solidFill>
              </a:rPr>
              <a:t>Scenarios: Edge User &amp; SBA Down</a:t>
            </a:r>
            <a:endParaRPr lang="en-US" sz="2800" spc="0" dirty="0">
              <a:ln>
                <a:noFill/>
              </a:ln>
              <a:solidFill>
                <a:srgbClr val="D6E032">
                  <a:alpha val="99000"/>
                </a:srgbClr>
              </a:solidFill>
            </a:endParaRPr>
          </a:p>
        </p:txBody>
      </p:sp>
      <p:grpSp>
        <p:nvGrpSpPr>
          <p:cNvPr id="179" name="Group 178"/>
          <p:cNvGrpSpPr/>
          <p:nvPr/>
        </p:nvGrpSpPr>
        <p:grpSpPr>
          <a:xfrm>
            <a:off x="9907221" y="233027"/>
            <a:ext cx="2055778" cy="705670"/>
            <a:chOff x="9957173" y="5847530"/>
            <a:chExt cx="2055778" cy="705670"/>
          </a:xfrm>
        </p:grpSpPr>
        <p:sp>
          <p:nvSpPr>
            <p:cNvPr id="180" name="TextBox 179"/>
            <p:cNvSpPr txBox="1"/>
            <p:nvPr/>
          </p:nvSpPr>
          <p:spPr>
            <a:xfrm>
              <a:off x="9957173" y="5847530"/>
              <a:ext cx="2055778" cy="70567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182880" bIns="0" rtlCol="0" anchor="ctr">
              <a:noAutofit/>
            </a:bodyPr>
            <a:lstStyle>
              <a:defPPr>
                <a:defRPr lang="en-US"/>
              </a:defPPr>
              <a:lvl1pPr algn="ctr">
                <a:defRPr sz="1600" b="1">
                  <a:gradFill>
                    <a:gsLst>
                      <a:gs pos="0">
                        <a:schemeClr val="tx1"/>
                      </a:gs>
                      <a:gs pos="86000">
                        <a:schemeClr val="tx1"/>
                      </a:gs>
                    </a:gsLst>
                    <a:lin ang="5400000" scaled="0"/>
                  </a:gradFill>
                </a:defRPr>
              </a:lvl1pPr>
            </a:lstStyle>
            <a:p>
              <a:pPr algn="r"/>
              <a:r>
                <a:rPr lang="en-US" dirty="0" smtClean="0">
                  <a:solidFill>
                    <a:schemeClr val="tx1"/>
                  </a:solidFill>
                </a:rPr>
                <a:t>Media</a:t>
              </a:r>
            </a:p>
            <a:p>
              <a:pPr algn="r"/>
              <a:r>
                <a:rPr lang="en-US" dirty="0" smtClean="0">
                  <a:solidFill>
                    <a:schemeClr val="tx1"/>
                  </a:solidFill>
                </a:rPr>
                <a:t>Signaling</a:t>
              </a:r>
              <a:endParaRPr lang="en-US" dirty="0">
                <a:solidFill>
                  <a:schemeClr val="tx1"/>
                </a:solidFill>
              </a:endParaRPr>
            </a:p>
          </p:txBody>
        </p:sp>
        <p:cxnSp>
          <p:nvCxnSpPr>
            <p:cNvPr id="181" name="Elbow Connector 116"/>
            <p:cNvCxnSpPr/>
            <p:nvPr/>
          </p:nvCxnSpPr>
          <p:spPr bwMode="auto">
            <a:xfrm flipV="1">
              <a:off x="10031360" y="6080151"/>
              <a:ext cx="953702" cy="1"/>
            </a:xfrm>
            <a:prstGeom prst="straightConnector1">
              <a:avLst/>
            </a:prstGeom>
            <a:noFill/>
            <a:ln w="38100" algn="ctr">
              <a:solidFill>
                <a:srgbClr val="FFFF00"/>
              </a:solidFill>
              <a:round/>
              <a:headEnd/>
              <a:tailEnd/>
            </a:ln>
            <a:effectLst/>
          </p:spPr>
        </p:cxnSp>
        <p:cxnSp>
          <p:nvCxnSpPr>
            <p:cNvPr id="182" name="Elbow Connector 116"/>
            <p:cNvCxnSpPr/>
            <p:nvPr/>
          </p:nvCxnSpPr>
          <p:spPr bwMode="auto">
            <a:xfrm flipV="1">
              <a:off x="10026335" y="6331340"/>
              <a:ext cx="958727" cy="1"/>
            </a:xfrm>
            <a:prstGeom prst="straightConnector1">
              <a:avLst/>
            </a:prstGeom>
            <a:gradFill rotWithShape="0">
              <a:gsLst>
                <a:gs pos="0">
                  <a:schemeClr val="accent2">
                    <a:gamma/>
                    <a:shade val="63529"/>
                    <a:invGamma/>
                  </a:schemeClr>
                </a:gs>
                <a:gs pos="50000">
                  <a:schemeClr val="accent2"/>
                </a:gs>
                <a:gs pos="100000">
                  <a:schemeClr val="accent2">
                    <a:gamma/>
                    <a:shade val="63529"/>
                    <a:invGamma/>
                  </a:schemeClr>
                </a:gs>
              </a:gsLst>
              <a:lin ang="2700000" scaled="1"/>
            </a:gradFill>
            <a:ln w="38100" cap="flat" cmpd="sng" algn="ctr">
              <a:solidFill>
                <a:schemeClr val="bg2">
                  <a:lumMod val="60000"/>
                  <a:lumOff val="40000"/>
                </a:schemeClr>
              </a:solidFill>
              <a:prstDash val="solid"/>
              <a:round/>
              <a:headEnd type="none" w="med" len="med"/>
              <a:tailEnd type="none" w="med" len="med"/>
            </a:ln>
            <a:effectLst/>
          </p:spPr>
        </p:cxnSp>
      </p:grpSp>
      <p:grpSp>
        <p:nvGrpSpPr>
          <p:cNvPr id="87" name="Group 86"/>
          <p:cNvGrpSpPr/>
          <p:nvPr/>
        </p:nvGrpSpPr>
        <p:grpSpPr>
          <a:xfrm>
            <a:off x="6803856" y="1307502"/>
            <a:ext cx="3964299" cy="5491437"/>
            <a:chOff x="1358654" y="1292842"/>
            <a:chExt cx="3964299" cy="5491437"/>
          </a:xfrm>
        </p:grpSpPr>
        <p:sp>
          <p:nvSpPr>
            <p:cNvPr id="88" name="Rounded Rectangle 87"/>
            <p:cNvSpPr/>
            <p:nvPr/>
          </p:nvSpPr>
          <p:spPr>
            <a:xfrm>
              <a:off x="1358654" y="1292842"/>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SBA Down</a:t>
              </a:r>
            </a:p>
            <a:p>
              <a:pPr algn="r"/>
              <a:r>
                <a:rPr lang="en-US" sz="1600" dirty="0" smtClean="0"/>
                <a:t>Clients register w/Backup Registrar in DC</a:t>
              </a:r>
            </a:p>
            <a:p>
              <a:pPr algn="r"/>
              <a:r>
                <a:rPr lang="en-US" sz="1600" dirty="0" smtClean="0"/>
                <a:t>Functionality driven by pool over WAN No functionality loss</a:t>
              </a:r>
              <a:endParaRPr lang="en-US" sz="1600" dirty="0"/>
            </a:p>
            <a:p>
              <a:pPr algn="r"/>
              <a:endParaRPr lang="en-US" sz="1600" dirty="0"/>
            </a:p>
          </p:txBody>
        </p:sp>
        <p:grpSp>
          <p:nvGrpSpPr>
            <p:cNvPr id="89" name="Group 90"/>
            <p:cNvGrpSpPr/>
            <p:nvPr/>
          </p:nvGrpSpPr>
          <p:grpSpPr>
            <a:xfrm>
              <a:off x="2257521" y="5513124"/>
              <a:ext cx="1855212" cy="1019969"/>
              <a:chOff x="6248400" y="2099909"/>
              <a:chExt cx="1752600" cy="1405291"/>
            </a:xfrm>
          </p:grpSpPr>
          <p:sp>
            <p:nvSpPr>
              <p:cNvPr id="110"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4063114473"/>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11691" name="Visio" r:id="rId4" imgW="1692758" imgH="863351" progId="Visio.Drawing.11">
                      <p:embed/>
                    </p:oleObj>
                  </mc:Choice>
                  <mc:Fallback>
                    <p:oleObj name="Visio" r:id="rId4"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 name="Object 111"/>
              <p:cNvGraphicFramePr>
                <a:graphicFrameLocks noChangeAspect="1"/>
              </p:cNvGraphicFramePr>
              <p:nvPr>
                <p:extLst>
                  <p:ext uri="{D42A27DB-BD31-4B8C-83A1-F6EECF244321}">
                    <p14:modId xmlns:p14="http://schemas.microsoft.com/office/powerpoint/2010/main" val="1103975389"/>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11692" name="Visio" r:id="rId6" imgW="449567" imgH="392752" progId="Visio.Drawing.11">
                      <p:embed/>
                    </p:oleObj>
                  </mc:Choice>
                  <mc:Fallback>
                    <p:oleObj name="Visio" r:id="rId6"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 name="TextBox 112"/>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114" name="Object 113"/>
              <p:cNvGraphicFramePr>
                <a:graphicFrameLocks noChangeAspect="1"/>
              </p:cNvGraphicFramePr>
              <p:nvPr>
                <p:extLst>
                  <p:ext uri="{D42A27DB-BD31-4B8C-83A1-F6EECF244321}">
                    <p14:modId xmlns:p14="http://schemas.microsoft.com/office/powerpoint/2010/main" val="3445578392"/>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11693" name="Visio" r:id="rId8" imgW="570189" imgH="685761" progId="Visio.Drawing.11">
                      <p:embed/>
                    </p:oleObj>
                  </mc:Choice>
                  <mc:Fallback>
                    <p:oleObj name="Visio" r:id="rId8"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0" name="Group 89"/>
            <p:cNvGrpSpPr/>
            <p:nvPr/>
          </p:nvGrpSpPr>
          <p:grpSpPr>
            <a:xfrm>
              <a:off x="1665054" y="2730576"/>
              <a:ext cx="3386287" cy="2066765"/>
              <a:chOff x="697423" y="2712417"/>
              <a:chExt cx="3386287" cy="2066765"/>
            </a:xfrm>
          </p:grpSpPr>
          <p:sp>
            <p:nvSpPr>
              <p:cNvPr id="99" name="AutoShape 2"/>
              <p:cNvSpPr>
                <a:spLocks noChangeArrowheads="1"/>
              </p:cNvSpPr>
              <p:nvPr/>
            </p:nvSpPr>
            <p:spPr bwMode="auto">
              <a:xfrm>
                <a:off x="697423" y="2773377"/>
                <a:ext cx="3369702" cy="2005805"/>
              </a:xfrm>
              <a:prstGeom prst="roundRect">
                <a:avLst>
                  <a:gd name="adj" fmla="val 12106"/>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00"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01" name="TextBox 100"/>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102" name="TextBox 101"/>
              <p:cNvSpPr txBox="1"/>
              <p:nvPr/>
            </p:nvSpPr>
            <p:spPr>
              <a:xfrm>
                <a:off x="1863481" y="2712417"/>
                <a:ext cx="1449997"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104" name="TextBox 103"/>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05" name="Object 32"/>
              <p:cNvGraphicFramePr>
                <a:graphicFrameLocks noChangeAspect="1"/>
              </p:cNvGraphicFramePr>
              <p:nvPr>
                <p:extLst>
                  <p:ext uri="{D42A27DB-BD31-4B8C-83A1-F6EECF244321}">
                    <p14:modId xmlns:p14="http://schemas.microsoft.com/office/powerpoint/2010/main" val="3777116771"/>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11694" name="Visio" r:id="rId11" imgW="574804" imgH="838470" progId="Visio.Drawing.11">
                      <p:embed/>
                    </p:oleObj>
                  </mc:Choice>
                  <mc:Fallback>
                    <p:oleObj name="Visio" r:id="rId11"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 name="Object 33"/>
              <p:cNvGraphicFramePr>
                <a:graphicFrameLocks noChangeAspect="1"/>
              </p:cNvGraphicFramePr>
              <p:nvPr>
                <p:extLst>
                  <p:ext uri="{D42A27DB-BD31-4B8C-83A1-F6EECF244321}">
                    <p14:modId xmlns:p14="http://schemas.microsoft.com/office/powerpoint/2010/main" val="1493969590"/>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11695" name="Visio" r:id="rId13" imgW="574804" imgH="838470" progId="Visio.Drawing.11">
                      <p:embed/>
                    </p:oleObj>
                  </mc:Choice>
                  <mc:Fallback>
                    <p:oleObj name="Visio" r:id="rId13"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7" name="Object 35"/>
              <p:cNvGraphicFramePr>
                <a:graphicFrameLocks noChangeAspect="1"/>
              </p:cNvGraphicFramePr>
              <p:nvPr>
                <p:extLst>
                  <p:ext uri="{D42A27DB-BD31-4B8C-83A1-F6EECF244321}">
                    <p14:modId xmlns:p14="http://schemas.microsoft.com/office/powerpoint/2010/main" val="2626756729"/>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11696" name="Visio" r:id="rId14" imgW="835638" imgH="848468" progId="Visio.Drawing.11">
                      <p:embed/>
                    </p:oleObj>
                  </mc:Choice>
                  <mc:Fallback>
                    <p:oleObj name="Visio" r:id="rId14"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108" name="Object 37"/>
              <p:cNvGraphicFramePr>
                <a:graphicFrameLocks noChangeAspect="1"/>
              </p:cNvGraphicFramePr>
              <p:nvPr>
                <p:extLst>
                  <p:ext uri="{D42A27DB-BD31-4B8C-83A1-F6EECF244321}">
                    <p14:modId xmlns:p14="http://schemas.microsoft.com/office/powerpoint/2010/main" val="3586397435"/>
                  </p:ext>
                </p:extLst>
              </p:nvPr>
            </p:nvGraphicFramePr>
            <p:xfrm>
              <a:off x="3223896" y="3523383"/>
              <a:ext cx="730059" cy="444646"/>
            </p:xfrm>
            <a:graphic>
              <a:graphicData uri="http://schemas.openxmlformats.org/presentationml/2006/ole">
                <mc:AlternateContent xmlns:mc="http://schemas.openxmlformats.org/markup-compatibility/2006">
                  <mc:Choice xmlns:v="urn:schemas-microsoft-com:vml" Requires="v">
                    <p:oleObj spid="_x0000_s11697" name="Visio" r:id="rId16" imgW="776566" imgH="630947" progId="Visio.Drawing.11">
                      <p:embed/>
                    </p:oleObj>
                  </mc:Choice>
                  <mc:Fallback>
                    <p:oleObj name="Visio" r:id="rId16"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3896" y="3523383"/>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 name="Object 38"/>
              <p:cNvGraphicFramePr>
                <a:graphicFrameLocks noChangeAspect="1"/>
              </p:cNvGraphicFramePr>
              <p:nvPr>
                <p:extLst>
                  <p:ext uri="{D42A27DB-BD31-4B8C-83A1-F6EECF244321}">
                    <p14:modId xmlns:p14="http://schemas.microsoft.com/office/powerpoint/2010/main" val="3859341781"/>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11698" name="Visio" r:id="rId18" imgW="836177" imgH="820366" progId="Visio.Drawing.11">
                      <p:embed/>
                    </p:oleObj>
                  </mc:Choice>
                  <mc:Fallback>
                    <p:oleObj name="Visio" r:id="rId18"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1" name="Cloud 90"/>
            <p:cNvSpPr/>
            <p:nvPr/>
          </p:nvSpPr>
          <p:spPr>
            <a:xfrm>
              <a:off x="3475843" y="4827018"/>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92" name="Cloud 91"/>
            <p:cNvSpPr/>
            <p:nvPr/>
          </p:nvSpPr>
          <p:spPr>
            <a:xfrm>
              <a:off x="1708280" y="4876785"/>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93" name="Curved Connector 92"/>
            <p:cNvCxnSpPr/>
            <p:nvPr/>
          </p:nvCxnSpPr>
          <p:spPr>
            <a:xfrm flipV="1">
              <a:off x="2793012" y="6386761"/>
              <a:ext cx="864311" cy="4033"/>
            </a:xfrm>
            <a:prstGeom prst="curvedConnector3">
              <a:avLst>
                <a:gd name="adj1" fmla="val 50000"/>
              </a:avLst>
            </a:prstGeom>
            <a:ln>
              <a:solidFill>
                <a:srgbClr val="FFFF00"/>
              </a:solidFill>
              <a:headEnd type="triangle"/>
              <a:tailEnd type="triangle"/>
            </a:ln>
            <a:effectLst/>
          </p:spPr>
          <p:style>
            <a:lnRef idx="2">
              <a:schemeClr val="dk1"/>
            </a:lnRef>
            <a:fillRef idx="0">
              <a:schemeClr val="dk1"/>
            </a:fillRef>
            <a:effectRef idx="1">
              <a:schemeClr val="dk1"/>
            </a:effectRef>
            <a:fontRef idx="minor">
              <a:schemeClr val="tx1"/>
            </a:fontRef>
          </p:style>
        </p:cxnSp>
        <p:pic>
          <p:nvPicPr>
            <p:cNvPr id="94" name="Picture 4"/>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4020" y="4116000"/>
              <a:ext cx="565073" cy="45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5" name="Curved Connector 94"/>
            <p:cNvCxnSpPr/>
            <p:nvPr/>
          </p:nvCxnSpPr>
          <p:spPr>
            <a:xfrm rot="5400000" flipH="1" flipV="1">
              <a:off x="1546834" y="4744824"/>
              <a:ext cx="2387333" cy="790663"/>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96" name="Curved Connector 95"/>
            <p:cNvCxnSpPr/>
            <p:nvPr/>
          </p:nvCxnSpPr>
          <p:spPr>
            <a:xfrm rot="16200000" flipV="1">
              <a:off x="2323190" y="4759129"/>
              <a:ext cx="2295398" cy="670118"/>
            </a:xfrm>
            <a:prstGeom prst="curvedConnector3">
              <a:avLst>
                <a:gd name="adj1" fmla="val 36721"/>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97" name="Curved Connector 96"/>
            <p:cNvCxnSpPr/>
            <p:nvPr/>
          </p:nvCxnSpPr>
          <p:spPr>
            <a:xfrm rot="10800000">
              <a:off x="3805945" y="3946488"/>
              <a:ext cx="439501" cy="328867"/>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98" name="Multiply 97"/>
            <p:cNvSpPr/>
            <p:nvPr/>
          </p:nvSpPr>
          <p:spPr>
            <a:xfrm>
              <a:off x="2831112" y="5657685"/>
              <a:ext cx="609440" cy="584200"/>
            </a:xfrm>
            <a:prstGeom prst="mathMultiply">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bg1"/>
                </a:solidFill>
              </a:endParaRPr>
            </a:p>
          </p:txBody>
        </p:sp>
      </p:grpSp>
      <p:grpSp>
        <p:nvGrpSpPr>
          <p:cNvPr id="115" name="Group 114"/>
          <p:cNvGrpSpPr/>
          <p:nvPr/>
        </p:nvGrpSpPr>
        <p:grpSpPr>
          <a:xfrm>
            <a:off x="1366522" y="1297920"/>
            <a:ext cx="3964299" cy="5491437"/>
            <a:chOff x="6794332" y="1364595"/>
            <a:chExt cx="3964299" cy="5491437"/>
          </a:xfrm>
        </p:grpSpPr>
        <p:sp>
          <p:nvSpPr>
            <p:cNvPr id="116" name="Rounded Rectangle 115"/>
            <p:cNvSpPr/>
            <p:nvPr/>
          </p:nvSpPr>
          <p:spPr>
            <a:xfrm>
              <a:off x="6794332" y="1364595"/>
              <a:ext cx="3964299" cy="5491437"/>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46278" tIns="0" rIns="146278" bIns="0" numCol="1" rtlCol="0" anchor="t" anchorCtr="0" compatLnSpc="1">
              <a:prstTxWarp prst="textNoShape">
                <a:avLst/>
              </a:prstTxWarp>
            </a:bodyPr>
            <a:lstStyle/>
            <a:p>
              <a:pPr algn="r" defTabSz="1462361" fontAlgn="base">
                <a:spcBef>
                  <a:spcPct val="0"/>
                </a:spcBef>
                <a:spcAft>
                  <a:spcPct val="0"/>
                </a:spcAft>
                <a:defRPr/>
              </a:pPr>
              <a:r>
                <a:rPr lang="en-US" sz="2400" u="sng" dirty="0" smtClean="0">
                  <a:solidFill>
                    <a:schemeClr val="bg1"/>
                  </a:solidFill>
                  <a:latin typeface="+mj-lt"/>
                </a:rPr>
                <a:t>External Branch User</a:t>
              </a:r>
            </a:p>
            <a:p>
              <a:pPr algn="r"/>
              <a:r>
                <a:rPr lang="en-US" sz="1600" dirty="0" smtClean="0"/>
                <a:t>Remote user has full functionality (excepting inbound PSTN) </a:t>
              </a:r>
              <a:br>
                <a:rPr lang="en-US" sz="1600" dirty="0" smtClean="0"/>
              </a:br>
              <a:r>
                <a:rPr lang="en-US" sz="1600" dirty="0" smtClean="0"/>
                <a:t>through data center pool </a:t>
              </a:r>
            </a:p>
            <a:p>
              <a:pPr algn="r"/>
              <a:endParaRPr lang="en-US" sz="1600" dirty="0"/>
            </a:p>
            <a:p>
              <a:pPr algn="r"/>
              <a:endParaRPr lang="en-US" sz="1600" dirty="0"/>
            </a:p>
          </p:txBody>
        </p:sp>
        <p:grpSp>
          <p:nvGrpSpPr>
            <p:cNvPr id="117" name="Group 90"/>
            <p:cNvGrpSpPr/>
            <p:nvPr/>
          </p:nvGrpSpPr>
          <p:grpSpPr>
            <a:xfrm>
              <a:off x="7695475" y="5631796"/>
              <a:ext cx="1855212" cy="1019969"/>
              <a:chOff x="6248400" y="2099909"/>
              <a:chExt cx="1752600" cy="1405291"/>
            </a:xfrm>
          </p:grpSpPr>
          <p:sp>
            <p:nvSpPr>
              <p:cNvPr id="138" name="AutoShape 2"/>
              <p:cNvSpPr>
                <a:spLocks noChangeArrowheads="1"/>
              </p:cNvSpPr>
              <p:nvPr/>
            </p:nvSpPr>
            <p:spPr bwMode="auto">
              <a:xfrm>
                <a:off x="6248400" y="2133600"/>
                <a:ext cx="1752600" cy="1371600"/>
              </a:xfrm>
              <a:prstGeom prst="roundRect">
                <a:avLst>
                  <a:gd name="adj" fmla="val 12106"/>
                </a:avLst>
              </a:prstGeom>
              <a:solidFill>
                <a:schemeClr val="bg1">
                  <a:lumMod val="50000"/>
                  <a:lumOff val="50000"/>
                </a:schemeClr>
              </a:solidFill>
              <a:ln>
                <a:headEnd type="none" w="sm" len="sm"/>
                <a:tailEnd type="none" w="sm" len="sm"/>
              </a:ln>
            </p:spPr>
            <p:style>
              <a:lnRef idx="0">
                <a:schemeClr val="dk1"/>
              </a:lnRef>
              <a:fillRef idx="3">
                <a:schemeClr val="dk1"/>
              </a:fillRef>
              <a:effectRef idx="3">
                <a:schemeClr val="dk1"/>
              </a:effectRef>
              <a:fontRef idx="minor">
                <a:schemeClr val="lt1"/>
              </a:fontRef>
            </p:style>
            <p:txBody>
              <a:bodyPr wrap="none" anchor="ctr"/>
              <a:lstStyle/>
              <a:p>
                <a:pPr>
                  <a:defRPr/>
                </a:pPr>
                <a:endParaRPr lang="en-US" dirty="0">
                  <a:solidFill>
                    <a:schemeClr val="bg1"/>
                  </a:solidFill>
                  <a:latin typeface="Arial" charset="0"/>
                </a:endParaRPr>
              </a:p>
            </p:txBody>
          </p:sp>
          <p:graphicFrame>
            <p:nvGraphicFramePr>
              <p:cNvPr id="139" name="Object 138"/>
              <p:cNvGraphicFramePr>
                <a:graphicFrameLocks noChangeAspect="1"/>
              </p:cNvGraphicFramePr>
              <p:nvPr>
                <p:extLst>
                  <p:ext uri="{D42A27DB-BD31-4B8C-83A1-F6EECF244321}">
                    <p14:modId xmlns:p14="http://schemas.microsoft.com/office/powerpoint/2010/main" val="2694877053"/>
                  </p:ext>
                </p:extLst>
              </p:nvPr>
            </p:nvGraphicFramePr>
            <p:xfrm>
              <a:off x="6502398" y="2463236"/>
              <a:ext cx="1086114" cy="761999"/>
            </p:xfrm>
            <a:graphic>
              <a:graphicData uri="http://schemas.openxmlformats.org/presentationml/2006/ole">
                <mc:AlternateContent xmlns:mc="http://schemas.openxmlformats.org/markup-compatibility/2006">
                  <mc:Choice xmlns:v="urn:schemas-microsoft-com:vml" Requires="v">
                    <p:oleObj spid="_x0000_s11699" name="Visio" r:id="rId21" imgW="1692758" imgH="863351" progId="Visio.Drawing.11">
                      <p:embed/>
                    </p:oleObj>
                  </mc:Choice>
                  <mc:Fallback>
                    <p:oleObj name="Visio" r:id="rId21" imgW="1692758" imgH="86335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398" y="2463236"/>
                            <a:ext cx="1086114" cy="761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0" name="Object 139"/>
              <p:cNvGraphicFramePr>
                <a:graphicFrameLocks noChangeAspect="1"/>
              </p:cNvGraphicFramePr>
              <p:nvPr>
                <p:extLst>
                  <p:ext uri="{D42A27DB-BD31-4B8C-83A1-F6EECF244321}">
                    <p14:modId xmlns:p14="http://schemas.microsoft.com/office/powerpoint/2010/main" val="749298966"/>
                  </p:ext>
                </p:extLst>
              </p:nvPr>
            </p:nvGraphicFramePr>
            <p:xfrm>
              <a:off x="6310490" y="3113087"/>
              <a:ext cx="449263" cy="392113"/>
            </p:xfrm>
            <a:graphic>
              <a:graphicData uri="http://schemas.openxmlformats.org/presentationml/2006/ole">
                <mc:AlternateContent xmlns:mc="http://schemas.openxmlformats.org/markup-compatibility/2006">
                  <mc:Choice xmlns:v="urn:schemas-microsoft-com:vml" Requires="v">
                    <p:oleObj spid="_x0000_s11700" name="Visio" r:id="rId22" imgW="449567" imgH="392752" progId="Visio.Drawing.11">
                      <p:embed/>
                    </p:oleObj>
                  </mc:Choice>
                  <mc:Fallback>
                    <p:oleObj name="Visio" r:id="rId22"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490" y="3113087"/>
                            <a:ext cx="449263"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 name="TextBox 141"/>
              <p:cNvSpPr txBox="1"/>
              <p:nvPr/>
            </p:nvSpPr>
            <p:spPr>
              <a:xfrm>
                <a:off x="7365997" y="2099909"/>
                <a:ext cx="549282" cy="530060"/>
              </a:xfrm>
              <a:prstGeom prst="rect">
                <a:avLst/>
              </a:prstGeom>
              <a:noFill/>
            </p:spPr>
            <p:txBody>
              <a:bodyPr wrap="none" rtlCol="0">
                <a:spAutoFit/>
              </a:bodyPr>
              <a:lstStyle/>
              <a:p>
                <a:r>
                  <a:rPr lang="en-US" sz="1900" b="1" dirty="0">
                    <a:solidFill>
                      <a:schemeClr val="bg1"/>
                    </a:solidFill>
                  </a:rPr>
                  <a:t>SBA</a:t>
                </a:r>
              </a:p>
            </p:txBody>
          </p:sp>
          <p:graphicFrame>
            <p:nvGraphicFramePr>
              <p:cNvPr id="143" name="Object 142"/>
              <p:cNvGraphicFramePr>
                <a:graphicFrameLocks noChangeAspect="1"/>
              </p:cNvGraphicFramePr>
              <p:nvPr>
                <p:extLst>
                  <p:ext uri="{D42A27DB-BD31-4B8C-83A1-F6EECF244321}">
                    <p14:modId xmlns:p14="http://schemas.microsoft.com/office/powerpoint/2010/main" val="594561689"/>
                  </p:ext>
                </p:extLst>
              </p:nvPr>
            </p:nvGraphicFramePr>
            <p:xfrm>
              <a:off x="7606771" y="3101975"/>
              <a:ext cx="334963" cy="403225"/>
            </p:xfrm>
            <a:graphic>
              <a:graphicData uri="http://schemas.openxmlformats.org/presentationml/2006/ole">
                <mc:AlternateContent xmlns:mc="http://schemas.openxmlformats.org/markup-compatibility/2006">
                  <mc:Choice xmlns:v="urn:schemas-microsoft-com:vml" Requires="v">
                    <p:oleObj spid="_x0000_s11701" name="Visio" r:id="rId23" imgW="570189" imgH="685761" progId="Visio.Drawing.11">
                      <p:embed/>
                    </p:oleObj>
                  </mc:Choice>
                  <mc:Fallback>
                    <p:oleObj name="Visio" r:id="rId23" imgW="570189" imgH="685761"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6771" y="3101975"/>
                            <a:ext cx="334963"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9" name="AutoShape 2"/>
            <p:cNvSpPr>
              <a:spLocks noChangeArrowheads="1"/>
            </p:cNvSpPr>
            <p:nvPr/>
          </p:nvSpPr>
          <p:spPr bwMode="auto">
            <a:xfrm>
              <a:off x="7103008" y="2773048"/>
              <a:ext cx="3369702" cy="2005805"/>
            </a:xfrm>
            <a:prstGeom prst="roundRect">
              <a:avLst>
                <a:gd name="adj" fmla="val 12106"/>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120" name="Picture 3"/>
            <p:cNvPicPr>
              <a:picLocks noChangeAspect="1" noChangeArrowheads="1"/>
            </p:cNvPicPr>
            <p:nvPr/>
          </p:nvPicPr>
          <p:blipFill>
            <a:blip r:embed="rId10"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9719064" y="3003237"/>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121" name="TextBox 120"/>
            <p:cNvSpPr txBox="1"/>
            <p:nvPr/>
          </p:nvSpPr>
          <p:spPr>
            <a:xfrm>
              <a:off x="7103009" y="4387783"/>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a:solidFill>
                    <a:prstClr val="black"/>
                  </a:solidFill>
                </a:rPr>
                <a:t>Data Center</a:t>
              </a:r>
            </a:p>
          </p:txBody>
        </p:sp>
        <p:sp>
          <p:nvSpPr>
            <p:cNvPr id="122" name="TextBox 121"/>
            <p:cNvSpPr txBox="1"/>
            <p:nvPr/>
          </p:nvSpPr>
          <p:spPr>
            <a:xfrm>
              <a:off x="8420012" y="2849248"/>
              <a:ext cx="1299051"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123" name="TextBox 122"/>
            <p:cNvSpPr txBox="1"/>
            <p:nvPr/>
          </p:nvSpPr>
          <p:spPr>
            <a:xfrm>
              <a:off x="7346023" y="3096450"/>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24" name="Object 32"/>
            <p:cNvGraphicFramePr>
              <a:graphicFrameLocks noChangeAspect="1"/>
            </p:cNvGraphicFramePr>
            <p:nvPr>
              <p:extLst>
                <p:ext uri="{D42A27DB-BD31-4B8C-83A1-F6EECF244321}">
                  <p14:modId xmlns:p14="http://schemas.microsoft.com/office/powerpoint/2010/main" val="3935923435"/>
                </p:ext>
              </p:extLst>
            </p:nvPr>
          </p:nvGraphicFramePr>
          <p:xfrm>
            <a:off x="7955464" y="2969450"/>
            <a:ext cx="304721" cy="1371600"/>
          </p:xfrm>
          <a:graphic>
            <a:graphicData uri="http://schemas.openxmlformats.org/presentationml/2006/ole">
              <mc:AlternateContent xmlns:mc="http://schemas.openxmlformats.org/markup-compatibility/2006">
                <mc:Choice xmlns:v="urn:schemas-microsoft-com:vml" Requires="v">
                  <p:oleObj spid="_x0000_s11702" name="Visio" r:id="rId24" imgW="574804" imgH="838470" progId="Visio.Drawing.11">
                    <p:embed/>
                  </p:oleObj>
                </mc:Choice>
                <mc:Fallback>
                  <p:oleObj name="Visio" r:id="rId24"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5464" y="2969450"/>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 name="Object 33"/>
            <p:cNvGraphicFramePr>
              <a:graphicFrameLocks noChangeAspect="1"/>
            </p:cNvGraphicFramePr>
            <p:nvPr>
              <p:extLst>
                <p:ext uri="{D42A27DB-BD31-4B8C-83A1-F6EECF244321}">
                  <p14:modId xmlns:p14="http://schemas.microsoft.com/office/powerpoint/2010/main" val="68735347"/>
                </p:ext>
              </p:extLst>
            </p:nvPr>
          </p:nvGraphicFramePr>
          <p:xfrm>
            <a:off x="7244450" y="3045650"/>
            <a:ext cx="304721" cy="1371600"/>
          </p:xfrm>
          <a:graphic>
            <a:graphicData uri="http://schemas.openxmlformats.org/presentationml/2006/ole">
              <mc:AlternateContent xmlns:mc="http://schemas.openxmlformats.org/markup-compatibility/2006">
                <mc:Choice xmlns:v="urn:schemas-microsoft-com:vml" Requires="v">
                  <p:oleObj spid="_x0000_s11703" name="Visio" r:id="rId25" imgW="574804" imgH="838470" progId="Visio.Drawing.11">
                    <p:embed/>
                  </p:oleObj>
                </mc:Choice>
                <mc:Fallback>
                  <p:oleObj name="Visio" r:id="rId25" imgW="574804" imgH="83847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4450" y="3045650"/>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6" name="Object 35"/>
            <p:cNvGraphicFramePr>
              <a:graphicFrameLocks noChangeAspect="1"/>
            </p:cNvGraphicFramePr>
            <p:nvPr>
              <p:extLst>
                <p:ext uri="{D42A27DB-BD31-4B8C-83A1-F6EECF244321}">
                  <p14:modId xmlns:p14="http://schemas.microsoft.com/office/powerpoint/2010/main" val="1001362872"/>
                </p:ext>
              </p:extLst>
            </p:nvPr>
          </p:nvGraphicFramePr>
          <p:xfrm>
            <a:off x="8344304" y="3241589"/>
            <a:ext cx="1140185" cy="979259"/>
          </p:xfrm>
          <a:graphic>
            <a:graphicData uri="http://schemas.openxmlformats.org/presentationml/2006/ole">
              <mc:AlternateContent xmlns:mc="http://schemas.openxmlformats.org/markup-compatibility/2006">
                <mc:Choice xmlns:v="urn:schemas-microsoft-com:vml" Requires="v">
                  <p:oleObj spid="_x0000_s11704" name="Visio" r:id="rId26" imgW="835638" imgH="848468" progId="Visio.Drawing.11">
                    <p:embed/>
                  </p:oleObj>
                </mc:Choice>
                <mc:Fallback>
                  <p:oleObj name="Visio" r:id="rId26" imgW="835638" imgH="848468"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44304" y="3241589"/>
                          <a:ext cx="1140185" cy="979259"/>
                        </a:xfrm>
                        <a:prstGeom prst="rect">
                          <a:avLst/>
                        </a:prstGeom>
                        <a:noFill/>
                        <a:ln>
                          <a:noFill/>
                        </a:ln>
                        <a:effectLst/>
                        <a:extLst/>
                      </p:spPr>
                    </p:pic>
                  </p:oleObj>
                </mc:Fallback>
              </mc:AlternateContent>
            </a:graphicData>
          </a:graphic>
        </p:graphicFrame>
        <p:graphicFrame>
          <p:nvGraphicFramePr>
            <p:cNvPr id="127" name="Object 37"/>
            <p:cNvGraphicFramePr>
              <a:graphicFrameLocks noChangeAspect="1"/>
            </p:cNvGraphicFramePr>
            <p:nvPr>
              <p:extLst>
                <p:ext uri="{D42A27DB-BD31-4B8C-83A1-F6EECF244321}">
                  <p14:modId xmlns:p14="http://schemas.microsoft.com/office/powerpoint/2010/main" val="610821895"/>
                </p:ext>
              </p:extLst>
            </p:nvPr>
          </p:nvGraphicFramePr>
          <p:xfrm>
            <a:off x="9629481" y="3605999"/>
            <a:ext cx="730059" cy="444646"/>
          </p:xfrm>
          <a:graphic>
            <a:graphicData uri="http://schemas.openxmlformats.org/presentationml/2006/ole">
              <mc:AlternateContent xmlns:mc="http://schemas.openxmlformats.org/markup-compatibility/2006">
                <mc:Choice xmlns:v="urn:schemas-microsoft-com:vml" Requires="v">
                  <p:oleObj spid="_x0000_s11705" name="Visio" r:id="rId27" imgW="776566" imgH="630947" progId="Visio.Drawing.11">
                    <p:embed/>
                  </p:oleObj>
                </mc:Choice>
                <mc:Fallback>
                  <p:oleObj name="Visio" r:id="rId27" imgW="776566" imgH="630947"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29481" y="360599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8" name="Object 38"/>
            <p:cNvGraphicFramePr>
              <a:graphicFrameLocks noChangeAspect="1"/>
            </p:cNvGraphicFramePr>
            <p:nvPr>
              <p:extLst>
                <p:ext uri="{D42A27DB-BD31-4B8C-83A1-F6EECF244321}">
                  <p14:modId xmlns:p14="http://schemas.microsoft.com/office/powerpoint/2010/main" val="3932425061"/>
                </p:ext>
              </p:extLst>
            </p:nvPr>
          </p:nvGraphicFramePr>
          <p:xfrm>
            <a:off x="7549170" y="3502850"/>
            <a:ext cx="507868" cy="521721"/>
          </p:xfrm>
          <a:graphic>
            <a:graphicData uri="http://schemas.openxmlformats.org/presentationml/2006/ole">
              <mc:AlternateContent xmlns:mc="http://schemas.openxmlformats.org/markup-compatibility/2006">
                <mc:Choice xmlns:v="urn:schemas-microsoft-com:vml" Requires="v">
                  <p:oleObj spid="_x0000_s11706" name="Visio" r:id="rId28" imgW="836177" imgH="820366" progId="Visio.Drawing.11">
                    <p:embed/>
                  </p:oleObj>
                </mc:Choice>
                <mc:Fallback>
                  <p:oleObj name="Visio" r:id="rId28" imgW="836177" imgH="820366"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9170" y="3502850"/>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 name="Cloud 128"/>
            <p:cNvSpPr/>
            <p:nvPr/>
          </p:nvSpPr>
          <p:spPr>
            <a:xfrm>
              <a:off x="8913797" y="4945690"/>
              <a:ext cx="1273779" cy="467033"/>
            </a:xfrm>
            <a:prstGeom prst="cloud">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anchor="ctr"/>
            <a:lstStyle/>
            <a:p>
              <a:pPr algn="ctr"/>
              <a:r>
                <a:rPr lang="en-US" sz="1600" dirty="0" smtClean="0">
                  <a:solidFill>
                    <a:schemeClr val="bg1"/>
                  </a:solidFill>
                </a:rPr>
                <a:t>PSTN</a:t>
              </a:r>
              <a:endParaRPr lang="en-US" sz="1600" dirty="0">
                <a:solidFill>
                  <a:schemeClr val="bg1"/>
                </a:solidFill>
              </a:endParaRPr>
            </a:p>
          </p:txBody>
        </p:sp>
        <p:sp>
          <p:nvSpPr>
            <p:cNvPr id="130" name="Cloud 129"/>
            <p:cNvSpPr/>
            <p:nvPr/>
          </p:nvSpPr>
          <p:spPr>
            <a:xfrm>
              <a:off x="7146234" y="4995457"/>
              <a:ext cx="1273779" cy="434778"/>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132" name="Curved Connector 131"/>
            <p:cNvCxnSpPr/>
            <p:nvPr/>
          </p:nvCxnSpPr>
          <p:spPr>
            <a:xfrm>
              <a:off x="7265098" y="2849248"/>
              <a:ext cx="2408421" cy="1545069"/>
            </a:xfrm>
            <a:prstGeom prst="curvedConnector3">
              <a:avLst>
                <a:gd name="adj1" fmla="val 8078"/>
              </a:avLst>
            </a:prstGeom>
            <a:ln>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Curved Connector 132"/>
            <p:cNvCxnSpPr/>
            <p:nvPr/>
          </p:nvCxnSpPr>
          <p:spPr>
            <a:xfrm>
              <a:off x="7346023" y="2706415"/>
              <a:ext cx="1157968" cy="754289"/>
            </a:xfrm>
            <a:prstGeom prst="curvedConnector3">
              <a:avLst>
                <a:gd name="adj1" fmla="val 4342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pic>
          <p:nvPicPr>
            <p:cNvPr id="134" name="Picture 4"/>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4886" y="4177046"/>
              <a:ext cx="565073" cy="45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5" name="Curved Connector 134"/>
            <p:cNvCxnSpPr>
              <a:stCxn id="134" idx="1"/>
            </p:cNvCxnSpPr>
            <p:nvPr/>
          </p:nvCxnSpPr>
          <p:spPr>
            <a:xfrm rot="10800000">
              <a:off x="9179008" y="4090601"/>
              <a:ext cx="525879" cy="312474"/>
            </a:xfrm>
            <a:prstGeom prst="curvedConnector3">
              <a:avLst>
                <a:gd name="adj1" fmla="val 50000"/>
              </a:avLst>
            </a:prstGeom>
            <a:ln>
              <a:solidFill>
                <a:schemeClr val="bg2">
                  <a:lumMod val="60000"/>
                  <a:lumOff val="40000"/>
                </a:schemeClr>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136" name="Multiply 135"/>
            <p:cNvSpPr/>
            <p:nvPr/>
          </p:nvSpPr>
          <p:spPr>
            <a:xfrm>
              <a:off x="7447598" y="4901574"/>
              <a:ext cx="609440" cy="584200"/>
            </a:xfrm>
            <a:prstGeom prst="mathMultiply">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bg1"/>
                </a:solidFill>
              </a:endParaRPr>
            </a:p>
          </p:txBody>
        </p:sp>
        <p:graphicFrame>
          <p:nvGraphicFramePr>
            <p:cNvPr id="137" name="Object 136"/>
            <p:cNvGraphicFramePr>
              <a:graphicFrameLocks noChangeAspect="1"/>
            </p:cNvGraphicFramePr>
            <p:nvPr>
              <p:extLst>
                <p:ext uri="{D42A27DB-BD31-4B8C-83A1-F6EECF244321}">
                  <p14:modId xmlns:p14="http://schemas.microsoft.com/office/powerpoint/2010/main" val="407299042"/>
                </p:ext>
              </p:extLst>
            </p:nvPr>
          </p:nvGraphicFramePr>
          <p:xfrm>
            <a:off x="6908903" y="2396810"/>
            <a:ext cx="474662" cy="376238"/>
          </p:xfrm>
          <a:graphic>
            <a:graphicData uri="http://schemas.openxmlformats.org/presentationml/2006/ole">
              <mc:AlternateContent xmlns:mc="http://schemas.openxmlformats.org/markup-compatibility/2006">
                <mc:Choice xmlns:v="urn:schemas-microsoft-com:vml" Requires="v">
                  <p:oleObj spid="_x0000_s11707" name="Visio" r:id="rId29" imgW="449567" imgH="392752" progId="Visio.Drawing.11">
                    <p:embed/>
                  </p:oleObj>
                </mc:Choice>
                <mc:Fallback>
                  <p:oleObj name="Visio" r:id="rId29" imgW="449567" imgH="392752"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903" y="2396810"/>
                          <a:ext cx="47466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36493867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4294967295"/>
          </p:nvPr>
        </p:nvSpPr>
        <p:spPr>
          <a:xfrm>
            <a:off x="519113" y="1447800"/>
            <a:ext cx="11172825" cy="4764088"/>
          </a:xfrm>
        </p:spPr>
        <p:txBody>
          <a:bodyPr/>
          <a:lstStyle/>
          <a:p>
            <a:pPr marL="396875" indent="-396875"/>
            <a:r>
              <a:rPr lang="en-US" sz="3600" dirty="0">
                <a:solidFill>
                  <a:schemeClr val="tx1">
                    <a:lumMod val="50000"/>
                  </a:schemeClr>
                </a:solidFill>
              </a:rPr>
              <a:t>High </a:t>
            </a:r>
            <a:r>
              <a:rPr lang="en-US" sz="3600" dirty="0" smtClean="0">
                <a:solidFill>
                  <a:schemeClr val="tx1">
                    <a:lumMod val="50000"/>
                  </a:schemeClr>
                </a:solidFill>
              </a:rPr>
              <a:t>Availability &amp; Resiliency Architecture</a:t>
            </a:r>
          </a:p>
          <a:p>
            <a:pPr marL="396875" indent="-396875">
              <a:buNone/>
            </a:pPr>
            <a:endParaRPr lang="en-US" sz="3600" dirty="0">
              <a:solidFill>
                <a:schemeClr val="tx1">
                  <a:lumMod val="50000"/>
                </a:schemeClr>
              </a:solidFill>
            </a:endParaRPr>
          </a:p>
          <a:p>
            <a:pPr marL="396875" indent="-396875"/>
            <a:r>
              <a:rPr lang="en-US" sz="3600" dirty="0">
                <a:solidFill>
                  <a:schemeClr val="tx1">
                    <a:lumMod val="50000"/>
                  </a:schemeClr>
                </a:solidFill>
              </a:rPr>
              <a:t>Branch Office </a:t>
            </a:r>
            <a:r>
              <a:rPr lang="en-US" sz="3600" dirty="0" smtClean="0">
                <a:solidFill>
                  <a:schemeClr val="tx1">
                    <a:lumMod val="50000"/>
                  </a:schemeClr>
                </a:solidFill>
              </a:rPr>
              <a:t>Resiliency</a:t>
            </a:r>
          </a:p>
          <a:p>
            <a:pPr marL="396875" indent="-396875">
              <a:buNone/>
            </a:pPr>
            <a:endParaRPr lang="en-US" sz="3600" dirty="0"/>
          </a:p>
          <a:p>
            <a:pPr marL="396875" indent="-396875"/>
            <a:r>
              <a:rPr lang="en-US" sz="3600" b="1" dirty="0"/>
              <a:t>Data Center Voice Resiliency</a:t>
            </a:r>
          </a:p>
          <a:p>
            <a:pPr marL="396875" indent="-396875"/>
            <a:endParaRPr lang="en-US" sz="3600" b="1" dirty="0"/>
          </a:p>
          <a:p>
            <a:pPr marL="396875" indent="-396875"/>
            <a:r>
              <a:rPr lang="en-US" sz="3600" dirty="0">
                <a:solidFill>
                  <a:schemeClr val="tx1">
                    <a:lumMod val="50000"/>
                  </a:schemeClr>
                </a:solidFill>
              </a:rPr>
              <a:t>Metropolitan Data Center Resiliency</a:t>
            </a:r>
          </a:p>
          <a:p>
            <a:pPr marL="396875" indent="-396875"/>
            <a:endParaRPr lang="en-US" sz="3600" dirty="0">
              <a:solidFill>
                <a:schemeClr val="tx1">
                  <a:lumMod val="50000"/>
                </a:schemeClr>
              </a:solidFill>
            </a:endParaRPr>
          </a:p>
        </p:txBody>
      </p:sp>
    </p:spTree>
    <p:extLst>
      <p:ext uri="{BB962C8B-B14F-4D97-AF65-F5344CB8AC3E}">
        <p14:creationId xmlns:p14="http://schemas.microsoft.com/office/powerpoint/2010/main" val="214872277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 Voice Resiliency</a:t>
            </a:r>
            <a:br>
              <a:rPr lang="en-US" dirty="0" smtClean="0"/>
            </a:br>
            <a:r>
              <a:rPr lang="en-US" sz="2800" spc="0" dirty="0">
                <a:ln>
                  <a:noFill/>
                </a:ln>
                <a:solidFill>
                  <a:srgbClr val="D6E032">
                    <a:alpha val="99000"/>
                  </a:srgbClr>
                </a:solidFill>
              </a:rPr>
              <a:t>Failover to Backup Data Center</a:t>
            </a:r>
          </a:p>
        </p:txBody>
      </p:sp>
      <p:sp>
        <p:nvSpPr>
          <p:cNvPr id="3" name="Text Placeholder 2"/>
          <p:cNvSpPr>
            <a:spLocks noGrp="1"/>
          </p:cNvSpPr>
          <p:nvPr>
            <p:ph idx="1"/>
          </p:nvPr>
        </p:nvSpPr>
        <p:spPr>
          <a:xfrm>
            <a:off x="519112" y="1905000"/>
            <a:ext cx="11149013" cy="3853363"/>
          </a:xfrm>
        </p:spPr>
        <p:txBody>
          <a:bodyPr/>
          <a:lstStyle/>
          <a:p>
            <a:r>
              <a:rPr lang="en-US" sz="2400" dirty="0" smtClean="0"/>
              <a:t>Lync Server pools </a:t>
            </a:r>
            <a:r>
              <a:rPr lang="en-US" sz="2400" dirty="0"/>
              <a:t>operate as separate </a:t>
            </a:r>
            <a:r>
              <a:rPr lang="en-US" sz="2400" dirty="0" smtClean="0"/>
              <a:t>systems.</a:t>
            </a:r>
            <a:endParaRPr lang="en-US" sz="2400" dirty="0"/>
          </a:p>
          <a:p>
            <a:r>
              <a:rPr lang="en-US" sz="2400" dirty="0"/>
              <a:t>Client </a:t>
            </a:r>
            <a:r>
              <a:rPr lang="en-US" sz="2400" dirty="0" smtClean="0"/>
              <a:t>DNS SRV </a:t>
            </a:r>
            <a:r>
              <a:rPr lang="en-US" sz="2400" dirty="0"/>
              <a:t>request discovers </a:t>
            </a:r>
            <a:r>
              <a:rPr lang="en-US" sz="2400" dirty="0" smtClean="0"/>
              <a:t>one </a:t>
            </a:r>
            <a:r>
              <a:rPr lang="en-US" sz="2400" dirty="0"/>
              <a:t>or </a:t>
            </a:r>
            <a:r>
              <a:rPr lang="en-US" sz="2400" dirty="0" smtClean="0"/>
              <a:t>multiple Lync Server Pools.  </a:t>
            </a:r>
            <a:br>
              <a:rPr lang="en-US" sz="2400" dirty="0" smtClean="0"/>
            </a:br>
            <a:r>
              <a:rPr lang="en-US" sz="2400" dirty="0" smtClean="0"/>
              <a:t>That Lync Server Pool </a:t>
            </a:r>
            <a:r>
              <a:rPr lang="en-US" sz="2400" dirty="0"/>
              <a:t>directs client to primary and backup SIP </a:t>
            </a:r>
            <a:r>
              <a:rPr lang="en-US" sz="2400" dirty="0" smtClean="0"/>
              <a:t>registrar.</a:t>
            </a:r>
            <a:endParaRPr lang="en-US" sz="2400" dirty="0"/>
          </a:p>
          <a:p>
            <a:r>
              <a:rPr lang="en-US" sz="2400" dirty="0"/>
              <a:t>Client connects to Backup </a:t>
            </a:r>
            <a:r>
              <a:rPr lang="en-US" sz="2400" dirty="0" smtClean="0"/>
              <a:t>if connecting to </a:t>
            </a:r>
            <a:r>
              <a:rPr lang="en-US" sz="2400" dirty="0"/>
              <a:t>Primary Registrar </a:t>
            </a:r>
            <a:r>
              <a:rPr lang="en-US" sz="2400" dirty="0" smtClean="0"/>
              <a:t>Pool fails. </a:t>
            </a:r>
            <a:endParaRPr lang="en-US" sz="2400" dirty="0"/>
          </a:p>
          <a:p>
            <a:pPr lvl="1"/>
            <a:r>
              <a:rPr lang="en-US" sz="2000" dirty="0"/>
              <a:t>Limited feature set available on </a:t>
            </a:r>
            <a:r>
              <a:rPr lang="en-US" sz="2000" dirty="0" smtClean="0"/>
              <a:t>failover.</a:t>
            </a:r>
            <a:endParaRPr lang="en-US" sz="2000" dirty="0"/>
          </a:p>
          <a:p>
            <a:pPr lvl="1"/>
            <a:r>
              <a:rPr lang="en-US" sz="2000" dirty="0"/>
              <a:t>Enable/Disable </a:t>
            </a:r>
            <a:r>
              <a:rPr lang="en-US" sz="2000" dirty="0" smtClean="0"/>
              <a:t>automatic </a:t>
            </a:r>
            <a:r>
              <a:rPr lang="en-US" sz="2000" dirty="0"/>
              <a:t>failover, </a:t>
            </a:r>
            <a:r>
              <a:rPr lang="en-US" sz="2000" dirty="0" smtClean="0"/>
              <a:t>configurable failover interval.</a:t>
            </a:r>
            <a:endParaRPr lang="en-US" sz="2000" dirty="0"/>
          </a:p>
          <a:p>
            <a:pPr lvl="1"/>
            <a:r>
              <a:rPr lang="en-US" sz="2000" dirty="0"/>
              <a:t>Automatic Failback, </a:t>
            </a:r>
            <a:r>
              <a:rPr lang="en-US" sz="2000" dirty="0" smtClean="0"/>
              <a:t>configurable failback interval.  </a:t>
            </a:r>
          </a:p>
          <a:p>
            <a:r>
              <a:rPr lang="en-US" sz="2400" dirty="0" smtClean="0"/>
              <a:t>If Primary Data Center cannot be restored:</a:t>
            </a:r>
          </a:p>
          <a:p>
            <a:pPr lvl="1"/>
            <a:r>
              <a:rPr lang="en-US" sz="2000" dirty="0" smtClean="0"/>
              <a:t>Restore </a:t>
            </a:r>
            <a:r>
              <a:rPr lang="en-US" sz="2000" dirty="0"/>
              <a:t>Central </a:t>
            </a:r>
            <a:r>
              <a:rPr lang="en-US" sz="2000" dirty="0" smtClean="0"/>
              <a:t>Management </a:t>
            </a:r>
            <a:r>
              <a:rPr lang="en-US" sz="2000" dirty="0"/>
              <a:t>Server in backup </a:t>
            </a:r>
            <a:r>
              <a:rPr lang="en-US" sz="2000" dirty="0" smtClean="0"/>
              <a:t>datacenter.</a:t>
            </a:r>
            <a:endParaRPr lang="en-US" sz="2000" dirty="0"/>
          </a:p>
          <a:p>
            <a:pPr lvl="1"/>
            <a:r>
              <a:rPr lang="en-US" sz="2000" dirty="0"/>
              <a:t>Restore other services including Presence, </a:t>
            </a:r>
            <a:r>
              <a:rPr lang="en-US" sz="2000" dirty="0" smtClean="0"/>
              <a:t>Conferencing</a:t>
            </a:r>
            <a:br>
              <a:rPr lang="en-US" sz="2000" dirty="0" smtClean="0"/>
            </a:br>
            <a:r>
              <a:rPr lang="en-US" sz="2000" dirty="0" smtClean="0"/>
              <a:t>by </a:t>
            </a:r>
            <a:r>
              <a:rPr lang="en-US" sz="2000" dirty="0"/>
              <a:t>“moving” users to other </a:t>
            </a:r>
            <a:r>
              <a:rPr lang="en-US" sz="2000" dirty="0" smtClean="0"/>
              <a:t>Pool.</a:t>
            </a:r>
            <a:endParaRPr lang="en-US" sz="2000" dirty="0"/>
          </a:p>
        </p:txBody>
      </p:sp>
    </p:spTree>
    <p:extLst>
      <p:ext uri="{BB962C8B-B14F-4D97-AF65-F5344CB8AC3E}">
        <p14:creationId xmlns:p14="http://schemas.microsoft.com/office/powerpoint/2010/main" val="291096344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AutoShape 2"/>
          <p:cNvSpPr>
            <a:spLocks noChangeArrowheads="1"/>
          </p:cNvSpPr>
          <p:nvPr/>
        </p:nvSpPr>
        <p:spPr bwMode="auto">
          <a:xfrm>
            <a:off x="363786" y="1410477"/>
            <a:ext cx="5897697"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98" name="Picture 3"/>
          <p:cNvPicPr>
            <a:picLocks noChangeAspect="1" noChangeArrowheads="1"/>
          </p:cNvPicPr>
          <p:nvPr/>
        </p:nvPicPr>
        <p:blipFill>
          <a:blip r:embed="rId4"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2232533" y="2250271"/>
            <a:ext cx="741654" cy="615515"/>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99" name="TextBox 98"/>
          <p:cNvSpPr txBox="1"/>
          <p:nvPr/>
        </p:nvSpPr>
        <p:spPr>
          <a:xfrm>
            <a:off x="363788" y="1425098"/>
            <a:ext cx="5897695"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smtClean="0">
                <a:solidFill>
                  <a:prstClr val="black"/>
                </a:solidFill>
              </a:rPr>
              <a:t>Berlin Data </a:t>
            </a:r>
            <a:r>
              <a:rPr lang="en-US" sz="1900" dirty="0">
                <a:solidFill>
                  <a:prstClr val="black"/>
                </a:solidFill>
              </a:rPr>
              <a:t>Center</a:t>
            </a:r>
          </a:p>
        </p:txBody>
      </p:sp>
      <p:sp>
        <p:nvSpPr>
          <p:cNvPr id="100" name="TextBox 99"/>
          <p:cNvSpPr txBox="1"/>
          <p:nvPr/>
        </p:nvSpPr>
        <p:spPr>
          <a:xfrm>
            <a:off x="4949190" y="1795859"/>
            <a:ext cx="1157157"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a:t>
            </a:r>
            <a:endParaRPr lang="en-US" sz="1400" b="1" dirty="0">
              <a:solidFill>
                <a:prstClr val="black">
                  <a:lumMod val="85000"/>
                  <a:lumOff val="15000"/>
                </a:prstClr>
              </a:solidFill>
            </a:endParaRPr>
          </a:p>
          <a:p>
            <a:pPr algn="ctr" defTabSz="1218987"/>
            <a:r>
              <a:rPr lang="en-US" sz="1400" b="1" dirty="0" smtClean="0">
                <a:solidFill>
                  <a:prstClr val="black">
                    <a:lumMod val="85000"/>
                    <a:lumOff val="15000"/>
                  </a:prstClr>
                </a:solidFill>
              </a:rPr>
              <a:t>Pool One</a:t>
            </a:r>
            <a:endParaRPr lang="en-US" sz="2000" b="1" dirty="0">
              <a:solidFill>
                <a:prstClr val="black">
                  <a:lumMod val="85000"/>
                  <a:lumOff val="15000"/>
                </a:prstClr>
              </a:solidFill>
            </a:endParaRPr>
          </a:p>
        </p:txBody>
      </p:sp>
      <p:sp>
        <p:nvSpPr>
          <p:cNvPr id="101" name="TextBox 100"/>
          <p:cNvSpPr txBox="1"/>
          <p:nvPr/>
        </p:nvSpPr>
        <p:spPr>
          <a:xfrm>
            <a:off x="606802" y="173387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102" name="Object 32"/>
          <p:cNvGraphicFramePr>
            <a:graphicFrameLocks noChangeAspect="1"/>
          </p:cNvGraphicFramePr>
          <p:nvPr>
            <p:extLst>
              <p:ext uri="{D42A27DB-BD31-4B8C-83A1-F6EECF244321}">
                <p14:modId xmlns:p14="http://schemas.microsoft.com/office/powerpoint/2010/main" val="967915433"/>
              </p:ext>
            </p:extLst>
          </p:nvPr>
        </p:nvGraphicFramePr>
        <p:xfrm>
          <a:off x="1216243" y="1606879"/>
          <a:ext cx="304721" cy="1371600"/>
        </p:xfrm>
        <a:graphic>
          <a:graphicData uri="http://schemas.openxmlformats.org/presentationml/2006/ole">
            <mc:AlternateContent xmlns:mc="http://schemas.openxmlformats.org/markup-compatibility/2006">
              <mc:Choice xmlns:v="urn:schemas-microsoft-com:vml" Requires="v">
                <p:oleObj spid="_x0000_s12515" name="Visio" r:id="rId5" imgW="574804" imgH="838470" progId="Visio.Drawing.11">
                  <p:embed/>
                </p:oleObj>
              </mc:Choice>
              <mc:Fallback>
                <p:oleObj name="Visio" r:id="rId5"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243" y="160687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 name="Object 33"/>
          <p:cNvGraphicFramePr>
            <a:graphicFrameLocks noChangeAspect="1"/>
          </p:cNvGraphicFramePr>
          <p:nvPr>
            <p:extLst>
              <p:ext uri="{D42A27DB-BD31-4B8C-83A1-F6EECF244321}">
                <p14:modId xmlns:p14="http://schemas.microsoft.com/office/powerpoint/2010/main" val="351280957"/>
              </p:ext>
            </p:extLst>
          </p:nvPr>
        </p:nvGraphicFramePr>
        <p:xfrm>
          <a:off x="505229" y="1683079"/>
          <a:ext cx="304721" cy="1371600"/>
        </p:xfrm>
        <a:graphic>
          <a:graphicData uri="http://schemas.openxmlformats.org/presentationml/2006/ole">
            <mc:AlternateContent xmlns:mc="http://schemas.openxmlformats.org/markup-compatibility/2006">
              <mc:Choice xmlns:v="urn:schemas-microsoft-com:vml" Requires="v">
                <p:oleObj spid="_x0000_s12516" name="Visio" r:id="rId7" imgW="574804" imgH="838470" progId="Visio.Drawing.11">
                  <p:embed/>
                </p:oleObj>
              </mc:Choice>
              <mc:Fallback>
                <p:oleObj name="Visio" r:id="rId7"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229" y="168307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 name="Object 35"/>
          <p:cNvGraphicFramePr>
            <a:graphicFrameLocks noChangeAspect="1"/>
          </p:cNvGraphicFramePr>
          <p:nvPr>
            <p:extLst>
              <p:ext uri="{D42A27DB-BD31-4B8C-83A1-F6EECF244321}">
                <p14:modId xmlns:p14="http://schemas.microsoft.com/office/powerpoint/2010/main" val="2887188350"/>
              </p:ext>
            </p:extLst>
          </p:nvPr>
        </p:nvGraphicFramePr>
        <p:xfrm>
          <a:off x="4931162" y="2232931"/>
          <a:ext cx="1140185" cy="979259"/>
        </p:xfrm>
        <a:graphic>
          <a:graphicData uri="http://schemas.openxmlformats.org/presentationml/2006/ole">
            <mc:AlternateContent xmlns:mc="http://schemas.openxmlformats.org/markup-compatibility/2006">
              <mc:Choice xmlns:v="urn:schemas-microsoft-com:vml" Requires="v">
                <p:oleObj spid="_x0000_s12517" name="Visio" r:id="rId8" imgW="835450" imgH="848484" progId="Visio.Drawing.11">
                  <p:embed/>
                </p:oleObj>
              </mc:Choice>
              <mc:Fallback>
                <p:oleObj name="Visio" r:id="rId8" imgW="835450" imgH="848484" progId="Visio.Drawing.11">
                  <p:embed/>
                  <p:pic>
                    <p:nvPicPr>
                      <p:cNvPr id="0" name=""/>
                      <p:cNvPicPr>
                        <a:picLocks noChangeAspect="1" noChangeArrowheads="1"/>
                      </p:cNvPicPr>
                      <p:nvPr/>
                    </p:nvPicPr>
                    <p:blipFill>
                      <a:blip r:embed="rId9"/>
                      <a:srcRect/>
                      <a:stretch>
                        <a:fillRect/>
                      </a:stretch>
                    </p:blipFill>
                    <p:spPr bwMode="auto">
                      <a:xfrm>
                        <a:off x="4931162" y="2232931"/>
                        <a:ext cx="1140185" cy="979259"/>
                      </a:xfrm>
                      <a:prstGeom prst="rect">
                        <a:avLst/>
                      </a:prstGeom>
                      <a:noFill/>
                      <a:ln>
                        <a:noFill/>
                      </a:ln>
                      <a:effectLst/>
                      <a:extLst/>
                    </p:spPr>
                  </p:pic>
                </p:oleObj>
              </mc:Fallback>
            </mc:AlternateContent>
          </a:graphicData>
        </a:graphic>
      </p:graphicFrame>
      <p:graphicFrame>
        <p:nvGraphicFramePr>
          <p:cNvPr id="106" name="Object 38"/>
          <p:cNvGraphicFramePr>
            <a:graphicFrameLocks noChangeAspect="1"/>
          </p:cNvGraphicFramePr>
          <p:nvPr>
            <p:extLst>
              <p:ext uri="{D42A27DB-BD31-4B8C-83A1-F6EECF244321}">
                <p14:modId xmlns:p14="http://schemas.microsoft.com/office/powerpoint/2010/main" val="104773998"/>
              </p:ext>
            </p:extLst>
          </p:nvPr>
        </p:nvGraphicFramePr>
        <p:xfrm>
          <a:off x="809949" y="2140279"/>
          <a:ext cx="507868" cy="521721"/>
        </p:xfrm>
        <a:graphic>
          <a:graphicData uri="http://schemas.openxmlformats.org/presentationml/2006/ole">
            <mc:AlternateContent xmlns:mc="http://schemas.openxmlformats.org/markup-compatibility/2006">
              <mc:Choice xmlns:v="urn:schemas-microsoft-com:vml" Requires="v">
                <p:oleObj spid="_x0000_s12518" name="Visio" r:id="rId10" imgW="836177" imgH="820366" progId="Visio.Drawing.11">
                  <p:embed/>
                </p:oleObj>
              </mc:Choice>
              <mc:Fallback>
                <p:oleObj name="Visio" r:id="rId10" imgW="836177" imgH="820366"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949" y="214027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 name="Rectangle 106"/>
          <p:cNvSpPr/>
          <p:nvPr/>
        </p:nvSpPr>
        <p:spPr>
          <a:xfrm>
            <a:off x="3462959" y="1783800"/>
            <a:ext cx="1616473" cy="553976"/>
          </a:xfrm>
          <a:prstGeom prst="rect">
            <a:avLst/>
          </a:prstGeom>
        </p:spPr>
        <p:txBody>
          <a:bodyPr wrap="square" lIns="121899" tIns="60949" rIns="121899" bIns="60949">
            <a:spAutoFit/>
          </a:bodyPr>
          <a:lstStyle/>
          <a:p>
            <a:pPr algn="ctr"/>
            <a:r>
              <a:rPr lang="en-US" sz="1400" b="1" dirty="0" smtClean="0">
                <a:solidFill>
                  <a:schemeClr val="bg1"/>
                </a:solidFill>
              </a:rPr>
              <a:t>Lync Server Director</a:t>
            </a:r>
            <a:endParaRPr lang="en-US" sz="1400" dirty="0">
              <a:solidFill>
                <a:schemeClr val="bg1"/>
              </a:solidFill>
            </a:endParaRPr>
          </a:p>
        </p:txBody>
      </p:sp>
      <p:pic>
        <p:nvPicPr>
          <p:cNvPr id="43" name="Picture 2"/>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881042" y="2355652"/>
            <a:ext cx="465789" cy="609600"/>
          </a:xfrm>
          <a:prstGeom prst="rect">
            <a:avLst/>
          </a:prstGeom>
          <a:noFill/>
          <a:ln w="9525">
            <a:noFill/>
            <a:miter lim="800000"/>
            <a:headEnd/>
            <a:tailEnd/>
          </a:ln>
          <a:effectLst/>
        </p:spPr>
      </p:pic>
      <p:pic>
        <p:nvPicPr>
          <p:cNvPr id="108" name="Picture 2"/>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163824" y="2384227"/>
            <a:ext cx="465789" cy="609600"/>
          </a:xfrm>
          <a:prstGeom prst="rect">
            <a:avLst/>
          </a:prstGeom>
          <a:noFill/>
          <a:ln w="9525">
            <a:noFill/>
            <a:miter lim="800000"/>
            <a:headEnd/>
            <a:tailEnd/>
          </a:ln>
          <a:effectLst/>
        </p:spPr>
      </p:pic>
      <p:sp>
        <p:nvSpPr>
          <p:cNvPr id="109" name="Rectangle 108"/>
          <p:cNvSpPr/>
          <p:nvPr/>
        </p:nvSpPr>
        <p:spPr>
          <a:xfrm>
            <a:off x="1795124" y="1860742"/>
            <a:ext cx="1616473" cy="338532"/>
          </a:xfrm>
          <a:prstGeom prst="rect">
            <a:avLst/>
          </a:prstGeom>
        </p:spPr>
        <p:txBody>
          <a:bodyPr wrap="square" lIns="121899" tIns="60949" rIns="121899" bIns="60949">
            <a:spAutoFit/>
          </a:bodyPr>
          <a:lstStyle/>
          <a:p>
            <a:pPr algn="ctr"/>
            <a:r>
              <a:rPr lang="en-US" sz="1400" b="1" dirty="0" smtClean="0">
                <a:solidFill>
                  <a:schemeClr val="bg1"/>
                </a:solidFill>
              </a:rPr>
              <a:t>AD DS &amp; DNS</a:t>
            </a:r>
            <a:endParaRPr lang="en-US" sz="1400" dirty="0">
              <a:solidFill>
                <a:schemeClr val="bg1"/>
              </a:solidFill>
            </a:endParaRPr>
          </a:p>
        </p:txBody>
      </p:sp>
      <p:sp>
        <p:nvSpPr>
          <p:cNvPr id="27" name="TextBox 26"/>
          <p:cNvSpPr txBox="1"/>
          <p:nvPr/>
        </p:nvSpPr>
        <p:spPr>
          <a:xfrm>
            <a:off x="519113" y="4286631"/>
            <a:ext cx="11832836" cy="2342769"/>
          </a:xfrm>
          <a:prstGeom prst="roundRect">
            <a:avLst/>
          </a:prstGeom>
        </p:spPr>
        <p:txBody>
          <a:bodyPr vert="horz" wrap="square" lIns="0" tIns="0" rIns="0" bIns="0" rtlCol="0">
            <a:spAutoFit/>
          </a:bodyPr>
          <a:lstStyle>
            <a:lvl1pPr marL="460375" indent="-460375">
              <a:lnSpc>
                <a:spcPct val="90000"/>
              </a:lnSpc>
              <a:spcBef>
                <a:spcPct val="20000"/>
              </a:spcBef>
              <a:buSzPct val="100000"/>
              <a:buFontTx/>
              <a:buBlip>
                <a:blip r:embed="rId13"/>
              </a:buBlip>
              <a:defRPr lang="en-US" sz="2800">
                <a:gradFill>
                  <a:gsLst>
                    <a:gs pos="0">
                      <a:schemeClr val="tx1"/>
                    </a:gs>
                    <a:gs pos="86000">
                      <a:schemeClr val="tx1"/>
                    </a:gs>
                  </a:gsLst>
                  <a:lin ang="0" scaled="0"/>
                </a:gradFill>
                <a:latin typeface="+mj-lt"/>
              </a:defRPr>
            </a:lvl1pPr>
            <a:lvl2pPr marL="855663" lvl="1" indent="-395288">
              <a:lnSpc>
                <a:spcPct val="90000"/>
              </a:lnSpc>
              <a:spcBef>
                <a:spcPct val="20000"/>
              </a:spcBef>
              <a:buSzPct val="100000"/>
              <a:buFontTx/>
              <a:buBlip>
                <a:blip r:embed="rId13"/>
              </a:buBlip>
              <a:defRPr lang="en-US" sz="2800">
                <a:gradFill>
                  <a:gsLst>
                    <a:gs pos="0">
                      <a:schemeClr val="tx1"/>
                    </a:gs>
                    <a:gs pos="86000">
                      <a:schemeClr val="tx1"/>
                    </a:gs>
                  </a:gsLst>
                  <a:lin ang="0" scaled="0"/>
                </a:gradFill>
                <a:latin typeface="+mj-lt"/>
              </a:defRPr>
            </a:lvl2pPr>
            <a:lvl3pPr marL="1258888" indent="-403225">
              <a:lnSpc>
                <a:spcPct val="90000"/>
              </a:lnSpc>
              <a:spcBef>
                <a:spcPct val="20000"/>
              </a:spcBef>
              <a:buSzPct val="100000"/>
              <a:buFontTx/>
              <a:buBlip>
                <a:blip r:embed="rId13"/>
              </a:buBlip>
              <a:defRPr lang="en-US" sz="2400" dirty="0" smtClean="0">
                <a:gradFill>
                  <a:gsLst>
                    <a:gs pos="0">
                      <a:schemeClr val="tx1"/>
                    </a:gs>
                    <a:gs pos="86000">
                      <a:schemeClr val="tx1"/>
                    </a:gs>
                  </a:gsLst>
                  <a:lin ang="0" scaled="0"/>
                </a:gradFill>
                <a:latin typeface="+mj-lt"/>
              </a:defRPr>
            </a:lvl3pPr>
            <a:lvl4pPr marL="1604963" indent="-346075">
              <a:lnSpc>
                <a:spcPct val="90000"/>
              </a:lnSpc>
              <a:spcBef>
                <a:spcPct val="20000"/>
              </a:spcBef>
              <a:buSzPct val="100000"/>
              <a:buFontTx/>
              <a:buBlip>
                <a:blip r:embed="rId13"/>
              </a:buBlip>
              <a:defRPr lang="en-US" sz="2200">
                <a:gradFill>
                  <a:gsLst>
                    <a:gs pos="0">
                      <a:schemeClr val="tx1"/>
                    </a:gs>
                    <a:gs pos="86000">
                      <a:schemeClr val="tx1"/>
                    </a:gs>
                  </a:gsLst>
                  <a:lin ang="0" scaled="0"/>
                </a:gradFill>
                <a:latin typeface="+mj-lt"/>
              </a:defRPr>
            </a:lvl4pPr>
            <a:lvl5pPr marL="1941513" indent="-336550">
              <a:lnSpc>
                <a:spcPct val="90000"/>
              </a:lnSpc>
              <a:spcBef>
                <a:spcPct val="20000"/>
              </a:spcBef>
              <a:buSzPct val="100000"/>
              <a:buFontTx/>
              <a:buBlip>
                <a:blip r:embed="rId13"/>
              </a:buBlip>
              <a:defRPr lang="en-US" sz="2000">
                <a:gradFill>
                  <a:gsLst>
                    <a:gs pos="0">
                      <a:schemeClr val="tx1"/>
                    </a:gs>
                    <a:gs pos="86000">
                      <a:schemeClr val="tx1"/>
                    </a:gs>
                  </a:gsLst>
                  <a:lin ang="0" scaled="0"/>
                </a:gradFill>
                <a:latin typeface="+mj-lt"/>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a:buFont typeface="+mj-lt"/>
              <a:buAutoNum type="arabicPeriod"/>
            </a:pPr>
            <a:r>
              <a:rPr lang="en-US" sz="1600" dirty="0"/>
              <a:t>Client DNS SRV request. Example: DNS SRV for _sipinternaltls._tcp.contoso.com</a:t>
            </a:r>
          </a:p>
          <a:p>
            <a:pPr>
              <a:buFont typeface="+mj-lt"/>
              <a:buAutoNum type="arabicPeriod"/>
            </a:pPr>
            <a:r>
              <a:rPr lang="en-US" sz="1600" dirty="0"/>
              <a:t>DNS SRV Response </a:t>
            </a:r>
            <a:r>
              <a:rPr lang="en-US" sz="1600" dirty="0" smtClean="0"/>
              <a:t>includes:</a:t>
            </a:r>
            <a:endParaRPr lang="en-US" sz="1600" dirty="0"/>
          </a:p>
          <a:p>
            <a:pPr marL="460375" lvl="1" indent="0">
              <a:buNone/>
            </a:pPr>
            <a:r>
              <a:rPr lang="en-US" sz="1600" dirty="0" smtClean="0"/>
              <a:t>	Lync </a:t>
            </a:r>
            <a:r>
              <a:rPr lang="en-US" sz="1600" dirty="0"/>
              <a:t>Director </a:t>
            </a:r>
            <a:r>
              <a:rPr lang="en-US" sz="1600" dirty="0" smtClean="0"/>
              <a:t>Pool.contoso.com:5061, Priority=0</a:t>
            </a:r>
            <a:r>
              <a:rPr lang="en-US" sz="1600" dirty="0"/>
              <a:t>, </a:t>
            </a:r>
            <a:r>
              <a:rPr lang="en-US" sz="1600" dirty="0" smtClean="0"/>
              <a:t>Weight=10, </a:t>
            </a:r>
          </a:p>
          <a:p>
            <a:pPr marL="460375" lvl="1" indent="0">
              <a:buNone/>
            </a:pPr>
            <a:r>
              <a:rPr lang="en-US" sz="1600" dirty="0" smtClean="0"/>
              <a:t>	LSPool2.contoso.com:5061, Priority=1 , Weight=10</a:t>
            </a:r>
          </a:p>
          <a:p>
            <a:pPr>
              <a:buFont typeface="+mj-lt"/>
              <a:buAutoNum type="arabicPeriod"/>
            </a:pPr>
            <a:r>
              <a:rPr lang="en-US" sz="1600" dirty="0" smtClean="0"/>
              <a:t>Client </a:t>
            </a:r>
            <a:r>
              <a:rPr lang="en-US" sz="1600" dirty="0"/>
              <a:t>connects via TLS to </a:t>
            </a:r>
            <a:r>
              <a:rPr lang="en-US" sz="1600" dirty="0" smtClean="0"/>
              <a:t>Lync Server </a:t>
            </a:r>
            <a:r>
              <a:rPr lang="en-US" sz="1600" dirty="0"/>
              <a:t>Director Pool. Sends SIP Register. Authenticates.</a:t>
            </a:r>
          </a:p>
          <a:p>
            <a:pPr>
              <a:buFont typeface="+mj-lt"/>
              <a:buAutoNum type="arabicPeriod"/>
            </a:pPr>
            <a:r>
              <a:rPr lang="en-US" sz="1600" dirty="0" smtClean="0"/>
              <a:t>Lync Server Director </a:t>
            </a:r>
            <a:r>
              <a:rPr lang="en-US" sz="1600" dirty="0"/>
              <a:t>Pool redirects client. SIP 301 includes Primary &amp; Backup Registrar pool</a:t>
            </a:r>
          </a:p>
          <a:p>
            <a:pPr>
              <a:buFont typeface="+mj-lt"/>
              <a:buAutoNum type="arabicPeriod"/>
            </a:pPr>
            <a:r>
              <a:rPr lang="en-US" sz="1600" dirty="0"/>
              <a:t>If Primary Registrar Pool is available, client connects and registers with it</a:t>
            </a:r>
          </a:p>
          <a:p>
            <a:pPr>
              <a:buFont typeface="+mj-lt"/>
              <a:buAutoNum type="arabicPeriod"/>
            </a:pPr>
            <a:r>
              <a:rPr lang="en-US" sz="1600" dirty="0" smtClean="0"/>
              <a:t>If unavailable, client </a:t>
            </a:r>
            <a:r>
              <a:rPr lang="en-US" sz="1600" dirty="0"/>
              <a:t>connects and registers with Backup Registrar Pool </a:t>
            </a:r>
            <a:r>
              <a:rPr lang="en-US" sz="1600" dirty="0" smtClean="0"/>
              <a:t>(Lync </a:t>
            </a:r>
            <a:r>
              <a:rPr lang="en-US" sz="1600" dirty="0"/>
              <a:t>Pool 2)</a:t>
            </a:r>
          </a:p>
        </p:txBody>
      </p:sp>
      <p:sp>
        <p:nvSpPr>
          <p:cNvPr id="47" name="Title 5"/>
          <p:cNvSpPr txBox="1">
            <a:spLocks/>
          </p:cNvSpPr>
          <p:nvPr/>
        </p:nvSpPr>
        <p:spPr>
          <a:xfrm>
            <a:off x="304721" y="76201"/>
            <a:ext cx="11335607" cy="482601"/>
          </a:xfrm>
          <a:prstGeom prst="rect">
            <a:avLst/>
          </a:prstGeom>
        </p:spPr>
        <p:txBody>
          <a:bodyPr vert="horz" wrap="square" lIns="0" tIns="0" rIns="0" bIns="0" rtlCol="0" anchor="t">
            <a:noAutofit/>
          </a:bodyPr>
          <a:lstStyle/>
          <a:p>
            <a:pPr defTabSz="1218937">
              <a:lnSpc>
                <a:spcPct val="90000"/>
              </a:lnSpc>
              <a:spcBef>
                <a:spcPct val="0"/>
              </a:spcBef>
              <a:defRPr/>
            </a:pPr>
            <a:endParaRPr lang="en-US" sz="3700" spc="-200" dirty="0">
              <a:ln w="3175">
                <a:noFill/>
              </a:ln>
              <a:solidFill>
                <a:schemeClr val="bg1"/>
              </a:solidFill>
              <a:cs typeface="Arial" charset="0"/>
            </a:endParaRPr>
          </a:p>
        </p:txBody>
      </p:sp>
      <p:grpSp>
        <p:nvGrpSpPr>
          <p:cNvPr id="24" name="Group 23"/>
          <p:cNvGrpSpPr/>
          <p:nvPr/>
        </p:nvGrpSpPr>
        <p:grpSpPr>
          <a:xfrm>
            <a:off x="1660222" y="2777630"/>
            <a:ext cx="545575" cy="673799"/>
            <a:chOff x="886112" y="3248799"/>
            <a:chExt cx="409288" cy="673798"/>
          </a:xfrm>
        </p:grpSpPr>
        <p:cxnSp>
          <p:nvCxnSpPr>
            <p:cNvPr id="55" name="Straight Arrow Connector 54"/>
            <p:cNvCxnSpPr/>
            <p:nvPr/>
          </p:nvCxnSpPr>
          <p:spPr bwMode="auto">
            <a:xfrm flipV="1">
              <a:off x="1295400" y="3248799"/>
              <a:ext cx="0" cy="673798"/>
            </a:xfrm>
            <a:prstGeom prst="straightConnector1">
              <a:avLst/>
            </a:prstGeom>
            <a:solidFill>
              <a:schemeClr val="tx2"/>
            </a:solidFill>
            <a:ln w="28575" cap="flat" cmpd="sng" algn="ctr">
              <a:solidFill>
                <a:schemeClr val="bg1"/>
              </a:solidFill>
              <a:prstDash val="solid"/>
              <a:round/>
              <a:headEnd type="none" w="med" len="med"/>
              <a:tailEnd type="arrow"/>
            </a:ln>
            <a:effectLst/>
          </p:spPr>
        </p:cxnSp>
        <p:sp>
          <p:nvSpPr>
            <p:cNvPr id="72" name="TextBox 50"/>
            <p:cNvSpPr txBox="1"/>
            <p:nvPr/>
          </p:nvSpPr>
          <p:spPr>
            <a:xfrm>
              <a:off x="886112" y="3410062"/>
              <a:ext cx="403866" cy="338553"/>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solidFill>
                    <a:schemeClr val="bg1"/>
                  </a:solidFill>
                </a:rPr>
                <a:t>(1)</a:t>
              </a:r>
            </a:p>
          </p:txBody>
        </p:sp>
      </p:grpSp>
      <p:grpSp>
        <p:nvGrpSpPr>
          <p:cNvPr id="25" name="Group 24"/>
          <p:cNvGrpSpPr/>
          <p:nvPr/>
        </p:nvGrpSpPr>
        <p:grpSpPr>
          <a:xfrm>
            <a:off x="2377472" y="2876797"/>
            <a:ext cx="856653" cy="673786"/>
            <a:chOff x="1600200" y="3319391"/>
            <a:chExt cx="642657" cy="673786"/>
          </a:xfrm>
        </p:grpSpPr>
        <p:cxnSp>
          <p:nvCxnSpPr>
            <p:cNvPr id="80" name="Straight Arrow Connector 79"/>
            <p:cNvCxnSpPr/>
            <p:nvPr/>
          </p:nvCxnSpPr>
          <p:spPr bwMode="auto">
            <a:xfrm>
              <a:off x="1625481" y="3319391"/>
              <a:ext cx="0" cy="643009"/>
            </a:xfrm>
            <a:prstGeom prst="straightConnector1">
              <a:avLst/>
            </a:prstGeom>
            <a:solidFill>
              <a:schemeClr val="tx2"/>
            </a:solidFill>
            <a:ln w="28575" cap="flat" cmpd="sng" algn="ctr">
              <a:solidFill>
                <a:schemeClr val="bg1"/>
              </a:solidFill>
              <a:prstDash val="solid"/>
              <a:round/>
              <a:headEnd type="none" w="med" len="med"/>
              <a:tailEnd type="arrow"/>
            </a:ln>
            <a:effectLst/>
          </p:spPr>
        </p:cxnSp>
        <p:sp>
          <p:nvSpPr>
            <p:cNvPr id="87" name="TextBox 50"/>
            <p:cNvSpPr txBox="1"/>
            <p:nvPr/>
          </p:nvSpPr>
          <p:spPr>
            <a:xfrm>
              <a:off x="1600200" y="3408402"/>
              <a:ext cx="642657" cy="584775"/>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solidFill>
                    <a:schemeClr val="bg1"/>
                  </a:solidFill>
                </a:rPr>
                <a:t>(2)</a:t>
              </a:r>
            </a:p>
            <a:p>
              <a:pPr defTabSz="1218987"/>
              <a:endParaRPr lang="en-US" sz="1600" b="1" dirty="0">
                <a:solidFill>
                  <a:schemeClr val="bg1"/>
                </a:solidFill>
              </a:endParaRPr>
            </a:p>
          </p:txBody>
        </p:sp>
      </p:grpSp>
      <p:grpSp>
        <p:nvGrpSpPr>
          <p:cNvPr id="26" name="Group 25"/>
          <p:cNvGrpSpPr/>
          <p:nvPr/>
        </p:nvGrpSpPr>
        <p:grpSpPr>
          <a:xfrm>
            <a:off x="2567913" y="2614317"/>
            <a:ext cx="1238283" cy="1316508"/>
            <a:chOff x="1905000" y="2747667"/>
            <a:chExt cx="928954" cy="1316508"/>
          </a:xfrm>
        </p:grpSpPr>
        <p:cxnSp>
          <p:nvCxnSpPr>
            <p:cNvPr id="52" name="Straight Arrow Connector 51"/>
            <p:cNvCxnSpPr/>
            <p:nvPr/>
          </p:nvCxnSpPr>
          <p:spPr bwMode="auto">
            <a:xfrm flipV="1">
              <a:off x="1905000" y="2747667"/>
              <a:ext cx="928954" cy="1316508"/>
            </a:xfrm>
            <a:prstGeom prst="straightConnector1">
              <a:avLst/>
            </a:prstGeom>
            <a:solidFill>
              <a:schemeClr val="tx2"/>
            </a:solidFill>
            <a:ln w="28575" cap="flat" cmpd="sng" algn="ctr">
              <a:solidFill>
                <a:schemeClr val="bg1"/>
              </a:solidFill>
              <a:prstDash val="solid"/>
              <a:round/>
              <a:headEnd type="none" w="med" len="med"/>
              <a:tailEnd type="arrow"/>
            </a:ln>
            <a:effectLst/>
          </p:spPr>
        </p:cxnSp>
        <p:sp>
          <p:nvSpPr>
            <p:cNvPr id="89" name="TextBox 50"/>
            <p:cNvSpPr txBox="1"/>
            <p:nvPr/>
          </p:nvSpPr>
          <p:spPr>
            <a:xfrm>
              <a:off x="2296800" y="3301147"/>
              <a:ext cx="462384" cy="338554"/>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solidFill>
                    <a:schemeClr val="bg1"/>
                  </a:solidFill>
                </a:rPr>
                <a:t>(3)</a:t>
              </a:r>
            </a:p>
          </p:txBody>
        </p:sp>
      </p:grpSp>
      <p:grpSp>
        <p:nvGrpSpPr>
          <p:cNvPr id="28" name="Group 27"/>
          <p:cNvGrpSpPr/>
          <p:nvPr/>
        </p:nvGrpSpPr>
        <p:grpSpPr>
          <a:xfrm>
            <a:off x="2888308" y="2991097"/>
            <a:ext cx="945110" cy="1031278"/>
            <a:chOff x="2202523" y="2772541"/>
            <a:chExt cx="928954" cy="1316508"/>
          </a:xfrm>
        </p:grpSpPr>
        <p:cxnSp>
          <p:nvCxnSpPr>
            <p:cNvPr id="90" name="Straight Arrow Connector 89"/>
            <p:cNvCxnSpPr/>
            <p:nvPr/>
          </p:nvCxnSpPr>
          <p:spPr bwMode="auto">
            <a:xfrm flipV="1">
              <a:off x="2202523" y="2772541"/>
              <a:ext cx="928954" cy="1316508"/>
            </a:xfrm>
            <a:prstGeom prst="straightConnector1">
              <a:avLst/>
            </a:prstGeom>
            <a:solidFill>
              <a:schemeClr val="tx2"/>
            </a:solidFill>
            <a:ln w="28575" cap="flat" cmpd="sng" algn="ctr">
              <a:solidFill>
                <a:schemeClr val="bg1"/>
              </a:solidFill>
              <a:prstDash val="solid"/>
              <a:round/>
              <a:headEnd type="arrow" w="med" len="med"/>
              <a:tailEnd type="none"/>
            </a:ln>
            <a:effectLst/>
          </p:spPr>
        </p:cxnSp>
        <p:sp>
          <p:nvSpPr>
            <p:cNvPr id="91" name="TextBox 50"/>
            <p:cNvSpPr txBox="1"/>
            <p:nvPr/>
          </p:nvSpPr>
          <p:spPr>
            <a:xfrm>
              <a:off x="2553352" y="3405921"/>
              <a:ext cx="462384" cy="338554"/>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solidFill>
                    <a:schemeClr val="bg1"/>
                  </a:solidFill>
                </a:rPr>
                <a:t>(4)</a:t>
              </a:r>
            </a:p>
          </p:txBody>
        </p:sp>
      </p:grpSp>
      <p:grpSp>
        <p:nvGrpSpPr>
          <p:cNvPr id="29" name="Group 28"/>
          <p:cNvGrpSpPr/>
          <p:nvPr/>
        </p:nvGrpSpPr>
        <p:grpSpPr>
          <a:xfrm>
            <a:off x="3145253" y="3050977"/>
            <a:ext cx="1934180" cy="1080287"/>
            <a:chOff x="2694872" y="2715010"/>
            <a:chExt cx="1317399" cy="1374039"/>
          </a:xfrm>
        </p:grpSpPr>
        <p:cxnSp>
          <p:nvCxnSpPr>
            <p:cNvPr id="92" name="Straight Arrow Connector 91"/>
            <p:cNvCxnSpPr/>
            <p:nvPr/>
          </p:nvCxnSpPr>
          <p:spPr bwMode="auto">
            <a:xfrm flipV="1">
              <a:off x="2694872" y="2715010"/>
              <a:ext cx="1317399" cy="1374039"/>
            </a:xfrm>
            <a:prstGeom prst="straightConnector1">
              <a:avLst/>
            </a:prstGeom>
            <a:solidFill>
              <a:schemeClr val="tx2"/>
            </a:solidFill>
            <a:ln w="28575" cap="flat" cmpd="sng" algn="ctr">
              <a:solidFill>
                <a:schemeClr val="bg1"/>
              </a:solidFill>
              <a:prstDash val="solid"/>
              <a:round/>
              <a:headEnd type="arrow" w="med" len="med"/>
              <a:tailEnd type="arrow"/>
            </a:ln>
            <a:effectLst/>
          </p:spPr>
        </p:cxnSp>
        <p:sp>
          <p:nvSpPr>
            <p:cNvPr id="93" name="TextBox 50"/>
            <p:cNvSpPr txBox="1"/>
            <p:nvPr/>
          </p:nvSpPr>
          <p:spPr>
            <a:xfrm>
              <a:off x="3181379" y="3052732"/>
              <a:ext cx="462384" cy="338553"/>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solidFill>
                    <a:schemeClr val="bg1"/>
                  </a:solidFill>
                </a:rPr>
                <a:t>(5)</a:t>
              </a:r>
            </a:p>
          </p:txBody>
        </p:sp>
      </p:grpSp>
      <p:sp>
        <p:nvSpPr>
          <p:cNvPr id="2" name="Title 1"/>
          <p:cNvSpPr>
            <a:spLocks noGrp="1"/>
          </p:cNvSpPr>
          <p:nvPr>
            <p:ph type="title"/>
          </p:nvPr>
        </p:nvSpPr>
        <p:spPr/>
        <p:txBody>
          <a:bodyPr/>
          <a:lstStyle/>
          <a:p>
            <a:r>
              <a:rPr lang="en-US" dirty="0">
                <a:sym typeface="Wingdings" pitchFamily="2" charset="2"/>
              </a:rPr>
              <a:t>Data Center Voice Resiliency</a:t>
            </a:r>
            <a:r>
              <a:rPr lang="en-US" spc="-200" dirty="0" smtClean="0">
                <a:solidFill>
                  <a:schemeClr val="bg1"/>
                </a:solidFill>
                <a:sym typeface="Wingdings" pitchFamily="2" charset="2"/>
              </a:rPr>
              <a:t/>
            </a:r>
            <a:br>
              <a:rPr lang="en-US" spc="-200" dirty="0" smtClean="0">
                <a:solidFill>
                  <a:schemeClr val="bg1"/>
                </a:solidFill>
                <a:sym typeface="Wingdings" pitchFamily="2" charset="2"/>
              </a:rPr>
            </a:br>
            <a:r>
              <a:rPr lang="en-US" sz="2800" spc="0" dirty="0">
                <a:ln>
                  <a:noFill/>
                </a:ln>
                <a:solidFill>
                  <a:srgbClr val="D6E032">
                    <a:alpha val="99000"/>
                  </a:srgbClr>
                </a:solidFill>
              </a:rPr>
              <a:t>Failover to Backup Data Center (Discovery)</a:t>
            </a:r>
            <a:br>
              <a:rPr lang="en-US" sz="2800" spc="0" dirty="0">
                <a:ln>
                  <a:noFill/>
                </a:ln>
                <a:solidFill>
                  <a:srgbClr val="D6E032">
                    <a:alpha val="99000"/>
                  </a:srgbClr>
                </a:solidFill>
              </a:rPr>
            </a:br>
            <a:r>
              <a:rPr lang="en-US" sz="2800" spc="0" dirty="0">
                <a:ln>
                  <a:noFill/>
                </a:ln>
                <a:solidFill>
                  <a:srgbClr val="D6E032">
                    <a:alpha val="99000"/>
                  </a:srgbClr>
                </a:solidFill>
                <a:sym typeface="Wingdings" pitchFamily="2" charset="2"/>
              </a:rPr>
              <a:t/>
            </a:r>
            <a:br>
              <a:rPr lang="en-US" sz="2800" spc="0" dirty="0">
                <a:ln>
                  <a:noFill/>
                </a:ln>
                <a:solidFill>
                  <a:srgbClr val="D6E032">
                    <a:alpha val="99000"/>
                  </a:srgbClr>
                </a:solidFill>
                <a:sym typeface="Wingdings" pitchFamily="2" charset="2"/>
              </a:rPr>
            </a:br>
            <a:endParaRPr lang="en-US" sz="2800" spc="0" dirty="0">
              <a:ln>
                <a:noFill/>
              </a:ln>
              <a:solidFill>
                <a:srgbClr val="D6E032">
                  <a:alpha val="99000"/>
                </a:srgbClr>
              </a:solidFill>
            </a:endParaRPr>
          </a:p>
        </p:txBody>
      </p:sp>
      <p:cxnSp>
        <p:nvCxnSpPr>
          <p:cNvPr id="3" name="Straight Arrow Connector 2"/>
          <p:cNvCxnSpPr/>
          <p:nvPr/>
        </p:nvCxnSpPr>
        <p:spPr>
          <a:xfrm>
            <a:off x="13457608" y="5785007"/>
            <a:ext cx="2731307" cy="333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3" name="Group 39"/>
          <p:cNvGrpSpPr>
            <a:grpSpLocks/>
          </p:cNvGrpSpPr>
          <p:nvPr/>
        </p:nvGrpSpPr>
        <p:grpSpPr bwMode="auto">
          <a:xfrm>
            <a:off x="1977491" y="3574276"/>
            <a:ext cx="1167761" cy="672543"/>
            <a:chOff x="720" y="816"/>
            <a:chExt cx="381" cy="236"/>
          </a:xfrm>
          <a:effectLst/>
        </p:grpSpPr>
        <p:pic>
          <p:nvPicPr>
            <p:cNvPr id="57" name="Rectangle 17421"/>
            <p:cNvPicPr>
              <a:picLocks noChangeAspect="1" noChangeArrowheads="1"/>
            </p:cNvPicPr>
            <p:nvPr/>
          </p:nvPicPr>
          <p:blipFill>
            <a:blip r:embed="rId14" cstate="print"/>
            <a:srcRect/>
            <a:stretch>
              <a:fillRect/>
            </a:stretch>
          </p:blipFill>
          <p:spPr bwMode="auto">
            <a:xfrm>
              <a:off x="720" y="816"/>
              <a:ext cx="381" cy="236"/>
            </a:xfrm>
            <a:prstGeom prst="rect">
              <a:avLst/>
            </a:prstGeom>
            <a:noFill/>
            <a:ln w="9525">
              <a:noFill/>
              <a:miter lim="800000"/>
              <a:headEnd/>
              <a:tailEnd/>
            </a:ln>
          </p:spPr>
        </p:pic>
        <p:pic>
          <p:nvPicPr>
            <p:cNvPr id="58" name="Picture 30" descr="anyversion-icon-32x32-32bit"/>
            <p:cNvPicPr>
              <a:picLocks noChangeAspect="1" noChangeArrowheads="1"/>
            </p:cNvPicPr>
            <p:nvPr/>
          </p:nvPicPr>
          <p:blipFill>
            <a:blip r:embed="rId15" cstate="print"/>
            <a:srcRect/>
            <a:stretch>
              <a:fillRect/>
            </a:stretch>
          </p:blipFill>
          <p:spPr bwMode="auto">
            <a:xfrm>
              <a:off x="789" y="824"/>
              <a:ext cx="144" cy="144"/>
            </a:xfrm>
            <a:prstGeom prst="rect">
              <a:avLst/>
            </a:prstGeom>
            <a:noFill/>
            <a:ln w="9525">
              <a:noFill/>
              <a:miter lim="800000"/>
              <a:headEnd/>
              <a:tailEnd/>
            </a:ln>
          </p:spPr>
        </p:pic>
      </p:grpSp>
      <p:grpSp>
        <p:nvGrpSpPr>
          <p:cNvPr id="64" name="Group 63"/>
          <p:cNvGrpSpPr/>
          <p:nvPr/>
        </p:nvGrpSpPr>
        <p:grpSpPr>
          <a:xfrm>
            <a:off x="8667839" y="1371601"/>
            <a:ext cx="3386287" cy="2005805"/>
            <a:chOff x="697423" y="2636217"/>
            <a:chExt cx="3386287" cy="2005805"/>
          </a:xfrm>
        </p:grpSpPr>
        <p:sp>
          <p:nvSpPr>
            <p:cNvPr id="65"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73" name="Picture 3"/>
            <p:cNvPicPr>
              <a:picLocks noChangeAspect="1" noChangeArrowheads="1"/>
            </p:cNvPicPr>
            <p:nvPr/>
          </p:nvPicPr>
          <p:blipFill>
            <a:blip r:embed="rId4"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75" name="TextBox 74"/>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smtClean="0">
                  <a:solidFill>
                    <a:prstClr val="black"/>
                  </a:solidFill>
                </a:rPr>
                <a:t>Singapore Data </a:t>
              </a:r>
              <a:r>
                <a:rPr lang="en-US" sz="1900" dirty="0">
                  <a:solidFill>
                    <a:prstClr val="black"/>
                  </a:solidFill>
                </a:rPr>
                <a:t>Center</a:t>
              </a:r>
            </a:p>
          </p:txBody>
        </p:sp>
        <p:sp>
          <p:nvSpPr>
            <p:cNvPr id="77" name="TextBox 76"/>
            <p:cNvSpPr txBox="1"/>
            <p:nvPr/>
          </p:nvSpPr>
          <p:spPr>
            <a:xfrm>
              <a:off x="1847954" y="2712417"/>
              <a:ext cx="1291590"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 Two</a:t>
              </a:r>
              <a:endParaRPr lang="en-US" sz="2000" b="1" dirty="0">
                <a:solidFill>
                  <a:prstClr val="black">
                    <a:lumMod val="85000"/>
                    <a:lumOff val="15000"/>
                  </a:prstClr>
                </a:solidFill>
              </a:endParaRPr>
            </a:p>
          </p:txBody>
        </p:sp>
        <p:sp>
          <p:nvSpPr>
            <p:cNvPr id="78" name="TextBox 77"/>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79" name="Object 32"/>
            <p:cNvGraphicFramePr>
              <a:graphicFrameLocks noChangeAspect="1"/>
            </p:cNvGraphicFramePr>
            <p:nvPr>
              <p:extLst>
                <p:ext uri="{D42A27DB-BD31-4B8C-83A1-F6EECF244321}">
                  <p14:modId xmlns:p14="http://schemas.microsoft.com/office/powerpoint/2010/main" val="2187031452"/>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12519" name="Visio" r:id="rId16" imgW="574804" imgH="838470" progId="Visio.Drawing.11">
                    <p:embed/>
                  </p:oleObj>
                </mc:Choice>
                <mc:Fallback>
                  <p:oleObj name="Visio" r:id="rId16"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 name="Object 33"/>
            <p:cNvGraphicFramePr>
              <a:graphicFrameLocks noChangeAspect="1"/>
            </p:cNvGraphicFramePr>
            <p:nvPr>
              <p:extLst>
                <p:ext uri="{D42A27DB-BD31-4B8C-83A1-F6EECF244321}">
                  <p14:modId xmlns:p14="http://schemas.microsoft.com/office/powerpoint/2010/main" val="3106562894"/>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12520" name="Visio" r:id="rId17" imgW="574804" imgH="838470" progId="Visio.Drawing.11">
                    <p:embed/>
                  </p:oleObj>
                </mc:Choice>
                <mc:Fallback>
                  <p:oleObj name="Visio" r:id="rId17"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 name="Object 35"/>
            <p:cNvGraphicFramePr>
              <a:graphicFrameLocks noChangeAspect="1"/>
            </p:cNvGraphicFramePr>
            <p:nvPr>
              <p:extLst>
                <p:ext uri="{D42A27DB-BD31-4B8C-83A1-F6EECF244321}">
                  <p14:modId xmlns:p14="http://schemas.microsoft.com/office/powerpoint/2010/main" val="2090124636"/>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12521" name="Visio" r:id="rId18" imgW="835638" imgH="848468" progId="Visio.Drawing.11">
                    <p:embed/>
                  </p:oleObj>
                </mc:Choice>
                <mc:Fallback>
                  <p:oleObj name="Visio" r:id="rId18" imgW="835638" imgH="848468" progId="Visio.Drawing.11">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88" name="Object 37"/>
            <p:cNvGraphicFramePr>
              <a:graphicFrameLocks noChangeAspect="1"/>
            </p:cNvGraphicFramePr>
            <p:nvPr>
              <p:extLst>
                <p:ext uri="{D42A27DB-BD31-4B8C-83A1-F6EECF244321}">
                  <p14:modId xmlns:p14="http://schemas.microsoft.com/office/powerpoint/2010/main" val="2090800990"/>
                </p:ext>
              </p:extLst>
            </p:nvPr>
          </p:nvGraphicFramePr>
          <p:xfrm>
            <a:off x="3223896" y="3752129"/>
            <a:ext cx="730059" cy="444646"/>
          </p:xfrm>
          <a:graphic>
            <a:graphicData uri="http://schemas.openxmlformats.org/presentationml/2006/ole">
              <mc:AlternateContent xmlns:mc="http://schemas.openxmlformats.org/markup-compatibility/2006">
                <mc:Choice xmlns:v="urn:schemas-microsoft-com:vml" Requires="v">
                  <p:oleObj spid="_x0000_s12522" name="Visio" r:id="rId20" imgW="776566" imgH="630947" progId="Visio.Drawing.11">
                    <p:embed/>
                  </p:oleObj>
                </mc:Choice>
                <mc:Fallback>
                  <p:oleObj name="Visio" r:id="rId20" imgW="776566" imgH="630947" progId="Visio.Drawing.11">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23896" y="375212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 name="Object 38"/>
            <p:cNvGraphicFramePr>
              <a:graphicFrameLocks noChangeAspect="1"/>
            </p:cNvGraphicFramePr>
            <p:nvPr>
              <p:extLst>
                <p:ext uri="{D42A27DB-BD31-4B8C-83A1-F6EECF244321}">
                  <p14:modId xmlns:p14="http://schemas.microsoft.com/office/powerpoint/2010/main" val="2430273082"/>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12523" name="Visio" r:id="rId22" imgW="836177" imgH="820366" progId="Visio.Drawing.11">
                    <p:embed/>
                  </p:oleObj>
                </mc:Choice>
                <mc:Fallback>
                  <p:oleObj name="Visio" r:id="rId22" imgW="836177" imgH="820366"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10" name="TextBox 50"/>
          <p:cNvSpPr txBox="1"/>
          <p:nvPr/>
        </p:nvSpPr>
        <p:spPr>
          <a:xfrm>
            <a:off x="6629871" y="1424948"/>
            <a:ext cx="1649131" cy="584775"/>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sz="1600" b="1" dirty="0"/>
              <a:t>Backup</a:t>
            </a:r>
          </a:p>
          <a:p>
            <a:pPr algn="ctr" defTabSz="1218987"/>
            <a:r>
              <a:rPr lang="en-US" sz="1600" b="1" dirty="0"/>
              <a:t>Registrar</a:t>
            </a:r>
          </a:p>
        </p:txBody>
      </p:sp>
      <p:sp>
        <p:nvSpPr>
          <p:cNvPr id="111" name="Cloud 110"/>
          <p:cNvSpPr/>
          <p:nvPr/>
        </p:nvSpPr>
        <p:spPr>
          <a:xfrm>
            <a:off x="6726594" y="2058990"/>
            <a:ext cx="1445874" cy="1966256"/>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112" name="Straight Arrow Connector 111"/>
          <p:cNvCxnSpPr/>
          <p:nvPr/>
        </p:nvCxnSpPr>
        <p:spPr>
          <a:xfrm flipV="1">
            <a:off x="6378182" y="1695003"/>
            <a:ext cx="2256630" cy="223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411597" y="2747666"/>
            <a:ext cx="5389503" cy="1420055"/>
            <a:chOff x="3131477" y="2559109"/>
            <a:chExt cx="3878923" cy="1529941"/>
          </a:xfrm>
        </p:grpSpPr>
        <p:cxnSp>
          <p:nvCxnSpPr>
            <p:cNvPr id="59" name="Straight Arrow Connector 58"/>
            <p:cNvCxnSpPr/>
            <p:nvPr/>
          </p:nvCxnSpPr>
          <p:spPr bwMode="auto">
            <a:xfrm flipV="1">
              <a:off x="3131477" y="2559109"/>
              <a:ext cx="3878923" cy="1529941"/>
            </a:xfrm>
            <a:prstGeom prst="straightConnector1">
              <a:avLst/>
            </a:prstGeom>
            <a:solidFill>
              <a:schemeClr val="tx2"/>
            </a:solidFill>
            <a:ln w="28575" cap="flat" cmpd="sng" algn="ctr">
              <a:solidFill>
                <a:srgbClr val="FF0000"/>
              </a:solidFill>
              <a:prstDash val="dash"/>
              <a:round/>
              <a:headEnd type="none" w="med" len="med"/>
              <a:tailEnd type="arrow"/>
            </a:ln>
            <a:effectLst/>
          </p:spPr>
        </p:cxnSp>
        <p:sp>
          <p:nvSpPr>
            <p:cNvPr id="94" name="TextBox 50"/>
            <p:cNvSpPr txBox="1"/>
            <p:nvPr/>
          </p:nvSpPr>
          <p:spPr>
            <a:xfrm>
              <a:off x="4871616" y="3352799"/>
              <a:ext cx="462384" cy="338554"/>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solidFill>
                    <a:schemeClr val="bg1"/>
                  </a:solidFill>
                </a:rPr>
                <a:t>(6)</a:t>
              </a:r>
            </a:p>
          </p:txBody>
        </p:sp>
      </p:grpSp>
    </p:spTree>
    <p:extLst>
      <p:ext uri="{BB962C8B-B14F-4D97-AF65-F5344CB8AC3E}">
        <p14:creationId xmlns:p14="http://schemas.microsoft.com/office/powerpoint/2010/main" val="12361538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p:cNvGraphicFramePr>
            <a:graphicFrameLocks noGrp="1"/>
          </p:cNvGraphicFramePr>
          <p:nvPr>
            <p:extLst>
              <p:ext uri="{D42A27DB-BD31-4B8C-83A1-F6EECF244321}">
                <p14:modId xmlns:p14="http://schemas.microsoft.com/office/powerpoint/2010/main" val="2929898966"/>
              </p:ext>
            </p:extLst>
          </p:nvPr>
        </p:nvGraphicFramePr>
        <p:xfrm>
          <a:off x="8686800" y="228599"/>
          <a:ext cx="3400452" cy="4065782"/>
        </p:xfrm>
        <a:graphic>
          <a:graphicData uri="http://schemas.openxmlformats.org/drawingml/2006/table">
            <a:tbl>
              <a:tblPr firstRow="1" bandRow="1">
                <a:tableStyleId>{F5AB1C69-6EDB-4FF4-983F-18BD219EF322}</a:tableStyleId>
              </a:tblPr>
              <a:tblGrid>
                <a:gridCol w="3400452"/>
              </a:tblGrid>
              <a:tr h="598763">
                <a:tc>
                  <a:txBody>
                    <a:bodyPr/>
                    <a:lstStyle/>
                    <a:p>
                      <a:r>
                        <a:rPr lang="en-US" sz="1600" dirty="0" smtClean="0"/>
                        <a:t>Features Available to Users </a:t>
                      </a:r>
                    </a:p>
                    <a:p>
                      <a:r>
                        <a:rPr lang="en-US" sz="1600" dirty="0" smtClean="0"/>
                        <a:t>In Case of Data Center Disaster</a:t>
                      </a:r>
                      <a:endParaRPr lang="en-US" sz="1600" b="1" dirty="0">
                        <a:solidFill>
                          <a:schemeClr val="bg1"/>
                        </a:solidFill>
                      </a:endParaRPr>
                    </a:p>
                  </a:txBody>
                  <a:tcPr marL="121888" marR="121888"/>
                </a:tc>
              </a:tr>
              <a:tr h="293700">
                <a:tc>
                  <a:txBody>
                    <a:bodyPr/>
                    <a:lstStyle/>
                    <a:p>
                      <a:r>
                        <a:rPr lang="en-US" sz="1400" baseline="0" dirty="0" smtClean="0"/>
                        <a:t>PSTN Inbound calls (carrier provided)</a:t>
                      </a:r>
                      <a:endParaRPr lang="en-US" sz="1400" b="0" dirty="0">
                        <a:solidFill>
                          <a:schemeClr val="bg1"/>
                        </a:solidFill>
                      </a:endParaRPr>
                    </a:p>
                  </a:txBody>
                  <a:tcPr marL="121888" marR="121888"/>
                </a:tc>
              </a:tr>
              <a:tr h="293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PSTN Outbound calls</a:t>
                      </a:r>
                      <a:endParaRPr lang="en-US" sz="1400" b="0" dirty="0" smtClean="0">
                        <a:solidFill>
                          <a:schemeClr val="bg1"/>
                        </a:solidFill>
                      </a:endParaRPr>
                    </a:p>
                  </a:txBody>
                  <a:tcPr marL="121888" marR="121888"/>
                </a:tc>
              </a:tr>
              <a:tr h="293700">
                <a:tc>
                  <a:txBody>
                    <a:bodyPr/>
                    <a:lstStyle/>
                    <a:p>
                      <a:r>
                        <a:rPr lang="en-US" sz="1400" dirty="0" smtClean="0"/>
                        <a:t>Intra-Site calls and Inter site calls</a:t>
                      </a:r>
                      <a:endParaRPr lang="en-US" sz="1400" b="0" dirty="0">
                        <a:solidFill>
                          <a:schemeClr val="bg1"/>
                        </a:solidFill>
                      </a:endParaRPr>
                    </a:p>
                  </a:txBody>
                  <a:tcPr marL="121888" marR="121888"/>
                </a:tc>
              </a:tr>
              <a:tr h="315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Hold, Retrieve, Transfer</a:t>
                      </a:r>
                      <a:endParaRPr lang="en-US" sz="1400" b="0" dirty="0" smtClean="0">
                        <a:solidFill>
                          <a:schemeClr val="bg1"/>
                        </a:solidFill>
                      </a:endParaRPr>
                    </a:p>
                  </a:txBody>
                  <a:tcPr marL="121888" marR="121888"/>
                </a:tc>
              </a:tr>
              <a:tr h="315138">
                <a:tc>
                  <a:txBody>
                    <a:bodyPr/>
                    <a:lstStyle/>
                    <a:p>
                      <a:r>
                        <a:rPr lang="en-US" sz="1400" baseline="0" dirty="0" smtClean="0"/>
                        <a:t>Authentication, Authorization</a:t>
                      </a:r>
                      <a:endParaRPr lang="en-US" sz="1400" b="0" dirty="0">
                        <a:solidFill>
                          <a:schemeClr val="bg1"/>
                        </a:solidFill>
                      </a:endParaRPr>
                    </a:p>
                  </a:txBody>
                  <a:tcPr marL="121888" marR="121888"/>
                </a:tc>
              </a:tr>
              <a:tr h="5357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2 Party Intra Site Instant Messaging (IM)</a:t>
                      </a:r>
                      <a:r>
                        <a:rPr lang="en-US" sz="1400" baseline="0" dirty="0" smtClean="0"/>
                        <a:t> and Audio/Video (A/V)</a:t>
                      </a:r>
                      <a:endParaRPr lang="en-US" sz="1400" b="0" dirty="0" smtClean="0">
                        <a:solidFill>
                          <a:schemeClr val="bg1"/>
                        </a:solidFill>
                      </a:endParaRPr>
                    </a:p>
                  </a:txBody>
                  <a:tcPr marL="121888" marR="121888"/>
                </a:tc>
              </a:tr>
              <a:tr h="315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Call Detail Records (CDR)</a:t>
                      </a:r>
                      <a:endParaRPr lang="en-US" sz="1400" b="0" dirty="0" smtClean="0">
                        <a:solidFill>
                          <a:schemeClr val="bg1"/>
                        </a:solidFill>
                      </a:endParaRPr>
                    </a:p>
                  </a:txBody>
                  <a:tcPr marL="121888" marR="121888"/>
                </a:tc>
              </a:tr>
              <a:tr h="535735">
                <a:tc>
                  <a:txBody>
                    <a:bodyPr/>
                    <a:lstStyle/>
                    <a:p>
                      <a:r>
                        <a:rPr lang="en-US" sz="1400" dirty="0" smtClean="0"/>
                        <a:t>Call Forwarding, Simultaneous Ringing, Delegation,</a:t>
                      </a:r>
                      <a:r>
                        <a:rPr lang="en-US" sz="1400" baseline="0" dirty="0" smtClean="0"/>
                        <a:t> Team-call</a:t>
                      </a:r>
                      <a:endParaRPr lang="en-US" sz="1400" b="0" dirty="0" smtClean="0">
                        <a:solidFill>
                          <a:schemeClr val="bg1"/>
                        </a:solidFill>
                      </a:endParaRPr>
                    </a:p>
                  </a:txBody>
                  <a:tcPr marL="121888" marR="121888"/>
                </a:tc>
              </a:tr>
              <a:tr h="535735">
                <a:tc>
                  <a:txBody>
                    <a:bodyPr/>
                    <a:lstStyle/>
                    <a:p>
                      <a:r>
                        <a:rPr lang="en-US" sz="1400" dirty="0" smtClean="0"/>
                        <a:t>Join conferences</a:t>
                      </a:r>
                      <a:r>
                        <a:rPr lang="en-US" sz="1400" baseline="0" dirty="0" smtClean="0"/>
                        <a:t> scheduled by users homed on other pool</a:t>
                      </a:r>
                      <a:endParaRPr lang="en-US" sz="1400" b="0" dirty="0" smtClean="0">
                        <a:solidFill>
                          <a:schemeClr val="bg1"/>
                        </a:solidFill>
                      </a:endParaRPr>
                    </a:p>
                  </a:txBody>
                  <a:tcPr marL="121888" marR="121888"/>
                </a:tc>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2331269012"/>
              </p:ext>
            </p:extLst>
          </p:nvPr>
        </p:nvGraphicFramePr>
        <p:xfrm>
          <a:off x="7305745" y="4443549"/>
          <a:ext cx="4362380" cy="2225040"/>
        </p:xfrm>
        <a:graphic>
          <a:graphicData uri="http://schemas.openxmlformats.org/drawingml/2006/table">
            <a:tbl>
              <a:tblPr firstRow="1" bandRow="1">
                <a:tableStyleId>{21E4AEA4-8DFA-4A89-87EB-49C32662AFE0}</a:tableStyleId>
              </a:tblPr>
              <a:tblGrid>
                <a:gridCol w="4362380"/>
              </a:tblGrid>
              <a:tr h="294640">
                <a:tc>
                  <a:txBody>
                    <a:bodyPr/>
                    <a:lstStyle/>
                    <a:p>
                      <a:r>
                        <a:rPr lang="en-US" sz="1400" baseline="0" dirty="0" smtClean="0"/>
                        <a:t>Features </a:t>
                      </a:r>
                      <a:r>
                        <a:rPr lang="en-US" sz="1400" dirty="0" smtClean="0"/>
                        <a:t>Unavailable</a:t>
                      </a:r>
                      <a:r>
                        <a:rPr lang="en-US" sz="1400" baseline="0" dirty="0" smtClean="0"/>
                        <a:t> </a:t>
                      </a:r>
                      <a:endParaRPr lang="en-US" sz="1400" b="0" dirty="0">
                        <a:solidFill>
                          <a:schemeClr val="tx1"/>
                        </a:solidFill>
                      </a:endParaRPr>
                    </a:p>
                  </a:txBody>
                  <a:tcPr marL="121888" marR="121888"/>
                </a:tc>
              </a:tr>
              <a:tr h="254000">
                <a:tc>
                  <a:txBody>
                    <a:bodyPr/>
                    <a:lstStyle/>
                    <a:p>
                      <a:r>
                        <a:rPr lang="en-US" sz="1200" dirty="0" smtClean="0"/>
                        <a:t>Conferencing  Auto</a:t>
                      </a:r>
                      <a:r>
                        <a:rPr lang="en-US" sz="1200" baseline="0" dirty="0" smtClean="0"/>
                        <a:t> </a:t>
                      </a:r>
                      <a:r>
                        <a:rPr lang="en-US" sz="1200" dirty="0" smtClean="0"/>
                        <a:t>Attendant (AA) (through</a:t>
                      </a:r>
                      <a:r>
                        <a:rPr lang="en-US" sz="1200" baseline="0" dirty="0" smtClean="0"/>
                        <a:t> PSTN)</a:t>
                      </a:r>
                      <a:endParaRPr lang="en-US" sz="1200" b="0" dirty="0">
                        <a:solidFill>
                          <a:schemeClr val="tx1"/>
                        </a:solidFill>
                      </a:endParaRPr>
                    </a:p>
                  </a:txBody>
                  <a:tcPr marL="121888" marR="121888"/>
                </a:tc>
              </a:tr>
              <a:tr h="0">
                <a:tc>
                  <a:txBody>
                    <a:bodyPr/>
                    <a:lstStyle/>
                    <a:p>
                      <a:r>
                        <a:rPr lang="en-US" sz="1200" dirty="0" smtClean="0"/>
                        <a:t>Schedule</a:t>
                      </a:r>
                      <a:r>
                        <a:rPr lang="en-US" sz="1200" baseline="0" dirty="0" smtClean="0"/>
                        <a:t> IM, </a:t>
                      </a:r>
                      <a:r>
                        <a:rPr lang="en-US" sz="1200" dirty="0" smtClean="0"/>
                        <a:t>A/V &amp; Web Conferences</a:t>
                      </a:r>
                      <a:endParaRPr lang="en-US" sz="1200" b="0" dirty="0">
                        <a:solidFill>
                          <a:schemeClr val="tx1"/>
                        </a:solidFill>
                      </a:endParaRPr>
                    </a:p>
                  </a:txBody>
                  <a:tcPr marL="121888" marR="121888"/>
                </a:tc>
              </a:tr>
              <a:tr h="258419">
                <a:tc>
                  <a:txBody>
                    <a:bodyPr/>
                    <a:lstStyle/>
                    <a:p>
                      <a:r>
                        <a:rPr lang="en-US" sz="1200" dirty="0" smtClean="0"/>
                        <a:t>Presence and Do Not Disturb (DND) based routing</a:t>
                      </a:r>
                      <a:endParaRPr lang="en-US" sz="1200" b="0" dirty="0">
                        <a:solidFill>
                          <a:schemeClr val="tx1"/>
                        </a:solidFill>
                      </a:endParaRPr>
                    </a:p>
                  </a:txBody>
                  <a:tcPr marL="121888" marR="121888"/>
                </a:tc>
              </a:tr>
              <a:tr h="254000">
                <a:tc>
                  <a:txBody>
                    <a:bodyPr/>
                    <a:lstStyle/>
                    <a:p>
                      <a:r>
                        <a:rPr lang="en-US" sz="1200" dirty="0" smtClean="0"/>
                        <a:t>Updating Call Forwarding settings</a:t>
                      </a:r>
                      <a:endParaRPr lang="en-US" sz="1200" b="0" dirty="0">
                        <a:solidFill>
                          <a:schemeClr val="tx1"/>
                        </a:solidFill>
                      </a:endParaRPr>
                    </a:p>
                  </a:txBody>
                  <a:tcPr marL="121888" marR="121888"/>
                </a:tc>
              </a:tr>
              <a:tr h="254000">
                <a:tc>
                  <a:txBody>
                    <a:bodyPr/>
                    <a:lstStyle/>
                    <a:p>
                      <a:r>
                        <a:rPr lang="en-US" sz="1200" dirty="0" smtClean="0"/>
                        <a:t>Response Group Service &amp; Call Park</a:t>
                      </a:r>
                      <a:endParaRPr lang="en-US" sz="1200" b="0" dirty="0">
                        <a:solidFill>
                          <a:schemeClr val="tx1"/>
                        </a:solidFill>
                      </a:endParaRPr>
                    </a:p>
                  </a:txBody>
                  <a:tcPr marL="121888" marR="121888"/>
                </a:tc>
              </a:tr>
              <a:tr h="0">
                <a:tc>
                  <a:txBody>
                    <a:bodyPr/>
                    <a:lstStyle/>
                    <a:p>
                      <a:r>
                        <a:rPr lang="en-US" sz="1200" dirty="0" smtClean="0"/>
                        <a:t>Voicemail Deposit (Redirect to Exchange UM in the DC)</a:t>
                      </a:r>
                      <a:endParaRPr lang="en-US" sz="1200" b="0" dirty="0" smtClean="0">
                        <a:solidFill>
                          <a:schemeClr val="tx1"/>
                        </a:solidFill>
                      </a:endParaRPr>
                    </a:p>
                  </a:txBody>
                  <a:tcPr marL="121888" marR="121888"/>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Voicemail Retrieve (through</a:t>
                      </a:r>
                      <a:r>
                        <a:rPr lang="en-US" sz="1200" baseline="0" dirty="0" smtClean="0"/>
                        <a:t> PSTN)</a:t>
                      </a:r>
                      <a:endParaRPr lang="en-US" sz="1200" b="0" dirty="0" smtClean="0">
                        <a:solidFill>
                          <a:schemeClr val="tx1"/>
                        </a:solidFill>
                      </a:endParaRPr>
                    </a:p>
                  </a:txBody>
                  <a:tcPr marL="121888" marR="121888"/>
                </a:tc>
              </a:tr>
            </a:tbl>
          </a:graphicData>
        </a:graphic>
      </p:graphicFrame>
      <p:sp>
        <p:nvSpPr>
          <p:cNvPr id="47" name="Title 5"/>
          <p:cNvSpPr txBox="1">
            <a:spLocks/>
          </p:cNvSpPr>
          <p:nvPr/>
        </p:nvSpPr>
        <p:spPr>
          <a:xfrm>
            <a:off x="304720" y="76201"/>
            <a:ext cx="8532178" cy="482601"/>
          </a:xfrm>
          <a:prstGeom prst="rect">
            <a:avLst/>
          </a:prstGeom>
        </p:spPr>
        <p:txBody>
          <a:bodyPr vert="horz" wrap="square" lIns="0" tIns="0" rIns="0" bIns="0" rtlCol="0" anchor="t">
            <a:noAutofit/>
          </a:bodyPr>
          <a:lstStyle/>
          <a:p>
            <a:pPr>
              <a:lnSpc>
                <a:spcPct val="90000"/>
              </a:lnSpc>
              <a:spcBef>
                <a:spcPct val="0"/>
              </a:spcBef>
              <a:defRPr/>
            </a:pPr>
            <a:endParaRPr lang="en-US" sz="2800" dirty="0">
              <a:solidFill>
                <a:srgbClr val="D6E032">
                  <a:alpha val="99000"/>
                </a:srgbClr>
              </a:solidFill>
              <a:latin typeface="+mj-lt"/>
              <a:cs typeface="Arial" charset="0"/>
            </a:endParaRPr>
          </a:p>
        </p:txBody>
      </p:sp>
      <p:sp>
        <p:nvSpPr>
          <p:cNvPr id="79" name="TextBox 50"/>
          <p:cNvSpPr txBox="1"/>
          <p:nvPr/>
        </p:nvSpPr>
        <p:spPr>
          <a:xfrm>
            <a:off x="2917619" y="4104995"/>
            <a:ext cx="1435851" cy="338554"/>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1218987"/>
            <a:r>
              <a:rPr lang="en-US" sz="1600" b="1" dirty="0"/>
              <a:t>Failover</a:t>
            </a:r>
          </a:p>
        </p:txBody>
      </p:sp>
      <p:cxnSp>
        <p:nvCxnSpPr>
          <p:cNvPr id="52" name="Straight Arrow Connector 51"/>
          <p:cNvCxnSpPr/>
          <p:nvPr/>
        </p:nvCxnSpPr>
        <p:spPr bwMode="auto">
          <a:xfrm flipH="1" flipV="1">
            <a:off x="2406940" y="3752850"/>
            <a:ext cx="229052" cy="1094978"/>
          </a:xfrm>
          <a:prstGeom prst="straightConnector1">
            <a:avLst/>
          </a:prstGeom>
          <a:solidFill>
            <a:schemeClr val="tx2"/>
          </a:solidFill>
          <a:ln w="28575" cap="flat" cmpd="sng" algn="ctr">
            <a:solidFill>
              <a:schemeClr val="bg1"/>
            </a:solidFill>
            <a:prstDash val="solid"/>
            <a:round/>
            <a:headEnd type="none" w="med" len="med"/>
            <a:tailEnd type="arrow"/>
          </a:ln>
          <a:effectLst/>
        </p:spPr>
      </p:cxnSp>
      <p:cxnSp>
        <p:nvCxnSpPr>
          <p:cNvPr id="53" name="Straight Arrow Connector 52"/>
          <p:cNvCxnSpPr/>
          <p:nvPr/>
        </p:nvCxnSpPr>
        <p:spPr bwMode="auto">
          <a:xfrm flipV="1">
            <a:off x="1162129" y="3752850"/>
            <a:ext cx="514271" cy="1050412"/>
          </a:xfrm>
          <a:prstGeom prst="straightConnector1">
            <a:avLst/>
          </a:prstGeom>
          <a:solidFill>
            <a:schemeClr val="tx2"/>
          </a:solidFill>
          <a:ln w="28575" cap="flat" cmpd="sng" algn="ctr">
            <a:solidFill>
              <a:schemeClr val="bg1"/>
            </a:solidFill>
            <a:prstDash val="solid"/>
            <a:round/>
            <a:headEnd type="none" w="med" len="med"/>
            <a:tailEnd type="arrow"/>
          </a:ln>
          <a:effectLst/>
        </p:spPr>
      </p:cxnSp>
      <p:sp>
        <p:nvSpPr>
          <p:cNvPr id="69" name="Rectangle 68"/>
          <p:cNvSpPr/>
          <p:nvPr/>
        </p:nvSpPr>
        <p:spPr>
          <a:xfrm>
            <a:off x="4307800" y="2671830"/>
            <a:ext cx="620684" cy="338554"/>
          </a:xfrm>
          <a:prstGeom prst="rect">
            <a:avLst/>
          </a:prstGeom>
        </p:spPr>
        <p:txBody>
          <a:bodyPr wrap="none">
            <a:spAutoFit/>
          </a:bodyPr>
          <a:lstStyle/>
          <a:p>
            <a:pPr algn="ctr"/>
            <a:r>
              <a:rPr lang="en-US" sz="1600" b="1" dirty="0">
                <a:solidFill>
                  <a:srgbClr val="FFFFFF"/>
                </a:solidFill>
                <a:effectLst>
                  <a:outerShdw blurRad="38100" dist="38100" dir="2700000" algn="tl">
                    <a:srgbClr val="000000">
                      <a:alpha val="43137"/>
                    </a:srgbClr>
                  </a:outerShdw>
                </a:effectLst>
              </a:rPr>
              <a:t>WAN</a:t>
            </a:r>
            <a:endParaRPr lang="en-US" sz="1600" dirty="0">
              <a:solidFill>
                <a:srgbClr val="FFFFFF"/>
              </a:solidFill>
            </a:endParaRPr>
          </a:p>
        </p:txBody>
      </p:sp>
      <p:sp>
        <p:nvSpPr>
          <p:cNvPr id="74" name="TextBox 50"/>
          <p:cNvSpPr txBox="1"/>
          <p:nvPr/>
        </p:nvSpPr>
        <p:spPr>
          <a:xfrm>
            <a:off x="3540835" y="1616824"/>
            <a:ext cx="1649131" cy="584775"/>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sz="1600" b="1" dirty="0"/>
              <a:t>Backup</a:t>
            </a:r>
          </a:p>
          <a:p>
            <a:pPr algn="ctr" defTabSz="1218987"/>
            <a:r>
              <a:rPr lang="en-US" sz="1600" b="1" dirty="0"/>
              <a:t>Registrar</a:t>
            </a:r>
          </a:p>
        </p:txBody>
      </p:sp>
      <p:cxnSp>
        <p:nvCxnSpPr>
          <p:cNvPr id="12" name="Straight Arrow Connector 11"/>
          <p:cNvCxnSpPr/>
          <p:nvPr/>
        </p:nvCxnSpPr>
        <p:spPr>
          <a:xfrm flipV="1">
            <a:off x="3555074" y="1911564"/>
            <a:ext cx="1669494" cy="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dirty="0">
                <a:sym typeface="Wingdings" pitchFamily="2" charset="2"/>
              </a:rPr>
              <a:t>Data Center Voice Resiliency</a:t>
            </a:r>
            <a:br>
              <a:rPr lang="en-US" dirty="0">
                <a:sym typeface="Wingdings" pitchFamily="2" charset="2"/>
              </a:rPr>
            </a:br>
            <a:r>
              <a:rPr lang="en-US" sz="2800" spc="0" dirty="0">
                <a:ln>
                  <a:noFill/>
                </a:ln>
                <a:solidFill>
                  <a:srgbClr val="D6E032">
                    <a:alpha val="99000"/>
                  </a:srgbClr>
                </a:solidFill>
              </a:rPr>
              <a:t>Failover to Backup Data Center</a:t>
            </a:r>
            <a:br>
              <a:rPr lang="en-US" sz="2800" spc="0" dirty="0">
                <a:ln>
                  <a:noFill/>
                </a:ln>
                <a:solidFill>
                  <a:srgbClr val="D6E032">
                    <a:alpha val="99000"/>
                  </a:srgbClr>
                </a:solidFill>
              </a:rPr>
            </a:br>
            <a:endParaRPr lang="en-US" sz="2800" spc="0" dirty="0">
              <a:ln>
                <a:noFill/>
              </a:ln>
              <a:solidFill>
                <a:srgbClr val="D6E032">
                  <a:alpha val="99000"/>
                </a:srgbClr>
              </a:solidFill>
            </a:endParaRPr>
          </a:p>
        </p:txBody>
      </p:sp>
      <p:grpSp>
        <p:nvGrpSpPr>
          <p:cNvPr id="54" name="Group 53"/>
          <p:cNvGrpSpPr/>
          <p:nvPr/>
        </p:nvGrpSpPr>
        <p:grpSpPr>
          <a:xfrm>
            <a:off x="154547" y="1635948"/>
            <a:ext cx="3386287" cy="2005805"/>
            <a:chOff x="697423" y="2636217"/>
            <a:chExt cx="3386287" cy="2005805"/>
          </a:xfrm>
        </p:grpSpPr>
        <p:sp>
          <p:nvSpPr>
            <p:cNvPr id="55"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62" name="Picture 3"/>
            <p:cNvPicPr>
              <a:picLocks noChangeAspect="1" noChangeArrowheads="1"/>
            </p:cNvPicPr>
            <p:nvPr/>
          </p:nvPicPr>
          <p:blipFill>
            <a:blip r:embed="rId4"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63" name="TextBox 62"/>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smtClean="0">
                  <a:solidFill>
                    <a:prstClr val="black"/>
                  </a:solidFill>
                </a:rPr>
                <a:t>Berlin Data </a:t>
              </a:r>
              <a:r>
                <a:rPr lang="en-US" sz="1900" dirty="0">
                  <a:solidFill>
                    <a:prstClr val="black"/>
                  </a:solidFill>
                </a:rPr>
                <a:t>Center</a:t>
              </a:r>
            </a:p>
          </p:txBody>
        </p:sp>
        <p:sp>
          <p:nvSpPr>
            <p:cNvPr id="64" name="TextBox 63"/>
            <p:cNvSpPr txBox="1"/>
            <p:nvPr/>
          </p:nvSpPr>
          <p:spPr>
            <a:xfrm>
              <a:off x="1806139" y="2712417"/>
              <a:ext cx="1372729"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65" name="TextBox 64"/>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72" name="Object 32"/>
            <p:cNvGraphicFramePr>
              <a:graphicFrameLocks noChangeAspect="1"/>
            </p:cNvGraphicFramePr>
            <p:nvPr>
              <p:extLst>
                <p:ext uri="{D42A27DB-BD31-4B8C-83A1-F6EECF244321}">
                  <p14:modId xmlns:p14="http://schemas.microsoft.com/office/powerpoint/2010/main" val="3643008001"/>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13564" name="Visio" r:id="rId5" imgW="574804" imgH="838470" progId="Visio.Drawing.11">
                    <p:embed/>
                  </p:oleObj>
                </mc:Choice>
                <mc:Fallback>
                  <p:oleObj name="Visio" r:id="rId5"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 name="Object 33"/>
            <p:cNvGraphicFramePr>
              <a:graphicFrameLocks noChangeAspect="1"/>
            </p:cNvGraphicFramePr>
            <p:nvPr>
              <p:extLst>
                <p:ext uri="{D42A27DB-BD31-4B8C-83A1-F6EECF244321}">
                  <p14:modId xmlns:p14="http://schemas.microsoft.com/office/powerpoint/2010/main" val="4181264716"/>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13565" name="Visio" r:id="rId7" imgW="574804" imgH="838470" progId="Visio.Drawing.11">
                    <p:embed/>
                  </p:oleObj>
                </mc:Choice>
                <mc:Fallback>
                  <p:oleObj name="Visio" r:id="rId7"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 name="Object 35"/>
            <p:cNvGraphicFramePr>
              <a:graphicFrameLocks noChangeAspect="1"/>
            </p:cNvGraphicFramePr>
            <p:nvPr>
              <p:extLst>
                <p:ext uri="{D42A27DB-BD31-4B8C-83A1-F6EECF244321}">
                  <p14:modId xmlns:p14="http://schemas.microsoft.com/office/powerpoint/2010/main" val="3240313582"/>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13566" name="Visio" r:id="rId8" imgW="835638" imgH="848468" progId="Visio.Drawing.11">
                    <p:embed/>
                  </p:oleObj>
                </mc:Choice>
                <mc:Fallback>
                  <p:oleObj name="Visio" r:id="rId8" imgW="835638" imgH="848468"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81" name="Object 37"/>
            <p:cNvGraphicFramePr>
              <a:graphicFrameLocks noChangeAspect="1"/>
            </p:cNvGraphicFramePr>
            <p:nvPr>
              <p:extLst>
                <p:ext uri="{D42A27DB-BD31-4B8C-83A1-F6EECF244321}">
                  <p14:modId xmlns:p14="http://schemas.microsoft.com/office/powerpoint/2010/main" val="3282735841"/>
                </p:ext>
              </p:extLst>
            </p:nvPr>
          </p:nvGraphicFramePr>
          <p:xfrm>
            <a:off x="3223896" y="3752129"/>
            <a:ext cx="730059" cy="444646"/>
          </p:xfrm>
          <a:graphic>
            <a:graphicData uri="http://schemas.openxmlformats.org/presentationml/2006/ole">
              <mc:AlternateContent xmlns:mc="http://schemas.openxmlformats.org/markup-compatibility/2006">
                <mc:Choice xmlns:v="urn:schemas-microsoft-com:vml" Requires="v">
                  <p:oleObj spid="_x0000_s13567" name="Visio" r:id="rId10" imgW="776566" imgH="630947" progId="Visio.Drawing.11">
                    <p:embed/>
                  </p:oleObj>
                </mc:Choice>
                <mc:Fallback>
                  <p:oleObj name="Visio" r:id="rId10" imgW="776566" imgH="6309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3896" y="375212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 name="Object 38"/>
            <p:cNvGraphicFramePr>
              <a:graphicFrameLocks noChangeAspect="1"/>
            </p:cNvGraphicFramePr>
            <p:nvPr>
              <p:extLst>
                <p:ext uri="{D42A27DB-BD31-4B8C-83A1-F6EECF244321}">
                  <p14:modId xmlns:p14="http://schemas.microsoft.com/office/powerpoint/2010/main" val="3900683782"/>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13568" name="Visio" r:id="rId12" imgW="836177" imgH="820366" progId="Visio.Drawing.11">
                    <p:embed/>
                  </p:oleObj>
                </mc:Choice>
                <mc:Fallback>
                  <p:oleObj name="Visio" r:id="rId12" imgW="836177" imgH="820366"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3" name="Group 82"/>
          <p:cNvGrpSpPr/>
          <p:nvPr/>
        </p:nvGrpSpPr>
        <p:grpSpPr>
          <a:xfrm>
            <a:off x="5224567" y="1629599"/>
            <a:ext cx="3386287" cy="2005805"/>
            <a:chOff x="697423" y="2636217"/>
            <a:chExt cx="3386287" cy="2005805"/>
          </a:xfrm>
        </p:grpSpPr>
        <p:sp>
          <p:nvSpPr>
            <p:cNvPr id="84" name="AutoShape 2"/>
            <p:cNvSpPr>
              <a:spLocks noChangeArrowheads="1"/>
            </p:cNvSpPr>
            <p:nvPr/>
          </p:nvSpPr>
          <p:spPr bwMode="auto">
            <a:xfrm>
              <a:off x="697423" y="2636217"/>
              <a:ext cx="3369702" cy="2005805"/>
            </a:xfrm>
            <a:prstGeom prst="roundRect">
              <a:avLst>
                <a:gd name="adj" fmla="val 12106"/>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defRPr/>
              </a:pPr>
              <a:endParaRPr lang="en-US" dirty="0">
                <a:solidFill>
                  <a:prstClr val="black"/>
                </a:solidFill>
                <a:latin typeface="Arial" charset="0"/>
              </a:endParaRPr>
            </a:p>
          </p:txBody>
        </p:sp>
        <p:pic>
          <p:nvPicPr>
            <p:cNvPr id="85" name="Picture 3"/>
            <p:cNvPicPr>
              <a:picLocks noChangeAspect="1" noChangeArrowheads="1"/>
            </p:cNvPicPr>
            <p:nvPr/>
          </p:nvPicPr>
          <p:blipFill>
            <a:blip r:embed="rId4" cstate="print">
              <a:duotone>
                <a:prstClr val="black"/>
                <a:schemeClr val="tx1">
                  <a:lumMod val="65000"/>
                  <a:lumOff val="35000"/>
                  <a:tint val="45000"/>
                  <a:satMod val="400000"/>
                </a:schemeClr>
              </a:duotone>
              <a:extLst>
                <a:ext uri="{28A0092B-C50C-407E-A947-70E740481C1C}">
                  <a14:useLocalDpi xmlns:a14="http://schemas.microsoft.com/office/drawing/2010/main" val="0"/>
                </a:ext>
              </a:extLst>
            </a:blip>
            <a:srcRect/>
            <a:stretch>
              <a:fillRect/>
            </a:stretch>
          </p:blipFill>
          <p:spPr bwMode="auto">
            <a:xfrm>
              <a:off x="3313479" y="2866406"/>
              <a:ext cx="550895" cy="457200"/>
            </a:xfrm>
            <a:prstGeom prst="rect">
              <a:avLst/>
            </a:prstGeom>
            <a:noFill/>
            <a:ln>
              <a:noFill/>
              <a:headEnd/>
              <a:tailEnd/>
            </a:ln>
            <a:effectLst/>
            <a:extLst/>
          </p:spPr>
          <p:style>
            <a:lnRef idx="1">
              <a:schemeClr val="accent1"/>
            </a:lnRef>
            <a:fillRef idx="2">
              <a:schemeClr val="accent1"/>
            </a:fillRef>
            <a:effectRef idx="1">
              <a:schemeClr val="accent1"/>
            </a:effectRef>
            <a:fontRef idx="minor">
              <a:schemeClr val="dk1"/>
            </a:fontRef>
          </p:style>
        </p:pic>
        <p:sp>
          <p:nvSpPr>
            <p:cNvPr id="86" name="TextBox 85"/>
            <p:cNvSpPr txBox="1"/>
            <p:nvPr/>
          </p:nvSpPr>
          <p:spPr>
            <a:xfrm>
              <a:off x="697424" y="4250952"/>
              <a:ext cx="3386286" cy="38472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900" dirty="0" smtClean="0">
                  <a:solidFill>
                    <a:prstClr val="black"/>
                  </a:solidFill>
                </a:rPr>
                <a:t>Singapore Data </a:t>
              </a:r>
              <a:r>
                <a:rPr lang="en-US" sz="1900" dirty="0">
                  <a:solidFill>
                    <a:prstClr val="black"/>
                  </a:solidFill>
                </a:rPr>
                <a:t>Center</a:t>
              </a:r>
            </a:p>
          </p:txBody>
        </p:sp>
        <p:sp>
          <p:nvSpPr>
            <p:cNvPr id="87" name="TextBox 86"/>
            <p:cNvSpPr txBox="1"/>
            <p:nvPr/>
          </p:nvSpPr>
          <p:spPr>
            <a:xfrm>
              <a:off x="1873656" y="2712417"/>
              <a:ext cx="1314450" cy="52322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400" b="1" dirty="0" smtClean="0">
                  <a:solidFill>
                    <a:prstClr val="black">
                      <a:lumMod val="85000"/>
                      <a:lumOff val="15000"/>
                    </a:prstClr>
                  </a:solidFill>
                </a:rPr>
                <a:t>Lync Server Pool</a:t>
              </a:r>
              <a:endParaRPr lang="en-US" sz="2000" b="1" dirty="0">
                <a:solidFill>
                  <a:prstClr val="black">
                    <a:lumMod val="85000"/>
                    <a:lumOff val="15000"/>
                  </a:prstClr>
                </a:solidFill>
              </a:endParaRPr>
            </a:p>
          </p:txBody>
        </p:sp>
        <p:sp>
          <p:nvSpPr>
            <p:cNvPr id="88" name="TextBox 87"/>
            <p:cNvSpPr txBox="1"/>
            <p:nvPr/>
          </p:nvSpPr>
          <p:spPr>
            <a:xfrm>
              <a:off x="940438" y="2959619"/>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89" name="Object 32"/>
            <p:cNvGraphicFramePr>
              <a:graphicFrameLocks noChangeAspect="1"/>
            </p:cNvGraphicFramePr>
            <p:nvPr>
              <p:extLst>
                <p:ext uri="{D42A27DB-BD31-4B8C-83A1-F6EECF244321}">
                  <p14:modId xmlns:p14="http://schemas.microsoft.com/office/powerpoint/2010/main" val="1336115003"/>
                </p:ext>
              </p:extLst>
            </p:nvPr>
          </p:nvGraphicFramePr>
          <p:xfrm>
            <a:off x="1549879" y="2832619"/>
            <a:ext cx="304721" cy="1371600"/>
          </p:xfrm>
          <a:graphic>
            <a:graphicData uri="http://schemas.openxmlformats.org/presentationml/2006/ole">
              <mc:AlternateContent xmlns:mc="http://schemas.openxmlformats.org/markup-compatibility/2006">
                <mc:Choice xmlns:v="urn:schemas-microsoft-com:vml" Requires="v">
                  <p:oleObj spid="_x0000_s13569" name="Visio" r:id="rId14" imgW="574804" imgH="838470" progId="Visio.Drawing.11">
                    <p:embed/>
                  </p:oleObj>
                </mc:Choice>
                <mc:Fallback>
                  <p:oleObj name="Visio" r:id="rId14"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879" y="28326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 name="Object 33"/>
            <p:cNvGraphicFramePr>
              <a:graphicFrameLocks noChangeAspect="1"/>
            </p:cNvGraphicFramePr>
            <p:nvPr>
              <p:extLst>
                <p:ext uri="{D42A27DB-BD31-4B8C-83A1-F6EECF244321}">
                  <p14:modId xmlns:p14="http://schemas.microsoft.com/office/powerpoint/2010/main" val="285883593"/>
                </p:ext>
              </p:extLst>
            </p:nvPr>
          </p:nvGraphicFramePr>
          <p:xfrm>
            <a:off x="838865" y="2908819"/>
            <a:ext cx="304721" cy="1371600"/>
          </p:xfrm>
          <a:graphic>
            <a:graphicData uri="http://schemas.openxmlformats.org/presentationml/2006/ole">
              <mc:AlternateContent xmlns:mc="http://schemas.openxmlformats.org/markup-compatibility/2006">
                <mc:Choice xmlns:v="urn:schemas-microsoft-com:vml" Requires="v">
                  <p:oleObj spid="_x0000_s13570" name="Visio" r:id="rId15" imgW="574804" imgH="838470" progId="Visio.Drawing.11">
                    <p:embed/>
                  </p:oleObj>
                </mc:Choice>
                <mc:Fallback>
                  <p:oleObj name="Visio" r:id="rId15" imgW="574804" imgH="83847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65" y="2908819"/>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 name="Object 35"/>
            <p:cNvGraphicFramePr>
              <a:graphicFrameLocks noChangeAspect="1"/>
            </p:cNvGraphicFramePr>
            <p:nvPr>
              <p:extLst>
                <p:ext uri="{D42A27DB-BD31-4B8C-83A1-F6EECF244321}">
                  <p14:modId xmlns:p14="http://schemas.microsoft.com/office/powerpoint/2010/main" val="4028976838"/>
                </p:ext>
              </p:extLst>
            </p:nvPr>
          </p:nvGraphicFramePr>
          <p:xfrm>
            <a:off x="1938719" y="3104758"/>
            <a:ext cx="1140185" cy="979259"/>
          </p:xfrm>
          <a:graphic>
            <a:graphicData uri="http://schemas.openxmlformats.org/presentationml/2006/ole">
              <mc:AlternateContent xmlns:mc="http://schemas.openxmlformats.org/markup-compatibility/2006">
                <mc:Choice xmlns:v="urn:schemas-microsoft-com:vml" Requires="v">
                  <p:oleObj spid="_x0000_s13571" name="Visio" r:id="rId16" imgW="835638" imgH="848468" progId="Visio.Drawing.11">
                    <p:embed/>
                  </p:oleObj>
                </mc:Choice>
                <mc:Fallback>
                  <p:oleObj name="Visio" r:id="rId16" imgW="835638" imgH="848468"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8719" y="3104758"/>
                          <a:ext cx="1140185" cy="979259"/>
                        </a:xfrm>
                        <a:prstGeom prst="rect">
                          <a:avLst/>
                        </a:prstGeom>
                        <a:noFill/>
                        <a:ln>
                          <a:noFill/>
                        </a:ln>
                        <a:effectLst/>
                        <a:extLst/>
                      </p:spPr>
                    </p:pic>
                  </p:oleObj>
                </mc:Fallback>
              </mc:AlternateContent>
            </a:graphicData>
          </a:graphic>
        </p:graphicFrame>
        <p:graphicFrame>
          <p:nvGraphicFramePr>
            <p:cNvPr id="92" name="Object 37"/>
            <p:cNvGraphicFramePr>
              <a:graphicFrameLocks noChangeAspect="1"/>
            </p:cNvGraphicFramePr>
            <p:nvPr>
              <p:extLst>
                <p:ext uri="{D42A27DB-BD31-4B8C-83A1-F6EECF244321}">
                  <p14:modId xmlns:p14="http://schemas.microsoft.com/office/powerpoint/2010/main" val="2554009321"/>
                </p:ext>
              </p:extLst>
            </p:nvPr>
          </p:nvGraphicFramePr>
          <p:xfrm>
            <a:off x="3223896" y="3752129"/>
            <a:ext cx="730059" cy="444646"/>
          </p:xfrm>
          <a:graphic>
            <a:graphicData uri="http://schemas.openxmlformats.org/presentationml/2006/ole">
              <mc:AlternateContent xmlns:mc="http://schemas.openxmlformats.org/markup-compatibility/2006">
                <mc:Choice xmlns:v="urn:schemas-microsoft-com:vml" Requires="v">
                  <p:oleObj spid="_x0000_s13572" name="Visio" r:id="rId17" imgW="776566" imgH="630947" progId="Visio.Drawing.11">
                    <p:embed/>
                  </p:oleObj>
                </mc:Choice>
                <mc:Fallback>
                  <p:oleObj name="Visio" r:id="rId17" imgW="776566" imgH="63094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3896" y="3752129"/>
                          <a:ext cx="730059" cy="4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 name="Object 38"/>
            <p:cNvGraphicFramePr>
              <a:graphicFrameLocks noChangeAspect="1"/>
            </p:cNvGraphicFramePr>
            <p:nvPr>
              <p:extLst>
                <p:ext uri="{D42A27DB-BD31-4B8C-83A1-F6EECF244321}">
                  <p14:modId xmlns:p14="http://schemas.microsoft.com/office/powerpoint/2010/main" val="2222555302"/>
                </p:ext>
              </p:extLst>
            </p:nvPr>
          </p:nvGraphicFramePr>
          <p:xfrm>
            <a:off x="1143585" y="3366019"/>
            <a:ext cx="507868" cy="521721"/>
          </p:xfrm>
          <a:graphic>
            <a:graphicData uri="http://schemas.openxmlformats.org/presentationml/2006/ole">
              <mc:AlternateContent xmlns:mc="http://schemas.openxmlformats.org/markup-compatibility/2006">
                <mc:Choice xmlns:v="urn:schemas-microsoft-com:vml" Requires="v">
                  <p:oleObj spid="_x0000_s13573" name="Visio" r:id="rId18" imgW="836177" imgH="820366" progId="Visio.Drawing.11">
                    <p:embed/>
                  </p:oleObj>
                </mc:Choice>
                <mc:Fallback>
                  <p:oleObj name="Visio" r:id="rId18" imgW="836177" imgH="820366"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3585" y="3366019"/>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94" name="Group 39"/>
          <p:cNvGrpSpPr>
            <a:grpSpLocks/>
          </p:cNvGrpSpPr>
          <p:nvPr/>
        </p:nvGrpSpPr>
        <p:grpSpPr bwMode="auto">
          <a:xfrm>
            <a:off x="610421" y="4976194"/>
            <a:ext cx="1167761" cy="672543"/>
            <a:chOff x="720" y="816"/>
            <a:chExt cx="381" cy="236"/>
          </a:xfrm>
          <a:effectLst/>
        </p:grpSpPr>
        <p:pic>
          <p:nvPicPr>
            <p:cNvPr id="95" name="Rectangle 17421"/>
            <p:cNvPicPr>
              <a:picLocks noChangeAspect="1" noChangeArrowheads="1"/>
            </p:cNvPicPr>
            <p:nvPr/>
          </p:nvPicPr>
          <p:blipFill>
            <a:blip r:embed="rId19" cstate="print"/>
            <a:srcRect/>
            <a:stretch>
              <a:fillRect/>
            </a:stretch>
          </p:blipFill>
          <p:spPr bwMode="auto">
            <a:xfrm>
              <a:off x="720" y="816"/>
              <a:ext cx="381" cy="236"/>
            </a:xfrm>
            <a:prstGeom prst="rect">
              <a:avLst/>
            </a:prstGeom>
            <a:noFill/>
            <a:ln w="9525">
              <a:noFill/>
              <a:miter lim="800000"/>
              <a:headEnd/>
              <a:tailEnd/>
            </a:ln>
          </p:spPr>
        </p:pic>
        <p:pic>
          <p:nvPicPr>
            <p:cNvPr id="96" name="Picture 30" descr="anyversion-icon-32x32-32bit"/>
            <p:cNvPicPr>
              <a:picLocks noChangeAspect="1" noChangeArrowheads="1"/>
            </p:cNvPicPr>
            <p:nvPr/>
          </p:nvPicPr>
          <p:blipFill>
            <a:blip r:embed="rId20" cstate="print"/>
            <a:srcRect/>
            <a:stretch>
              <a:fillRect/>
            </a:stretch>
          </p:blipFill>
          <p:spPr bwMode="auto">
            <a:xfrm>
              <a:off x="789" y="824"/>
              <a:ext cx="144" cy="144"/>
            </a:xfrm>
            <a:prstGeom prst="rect">
              <a:avLst/>
            </a:prstGeom>
            <a:noFill/>
            <a:ln w="9525">
              <a:noFill/>
              <a:miter lim="800000"/>
              <a:headEnd/>
              <a:tailEnd/>
            </a:ln>
          </p:spPr>
        </p:pic>
      </p:grpSp>
      <p:pic>
        <p:nvPicPr>
          <p:cNvPr id="97" name="Picture 4"/>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5002" y="4804476"/>
            <a:ext cx="1055326" cy="84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Cloud 97"/>
          <p:cNvSpPr/>
          <p:nvPr/>
        </p:nvSpPr>
        <p:spPr>
          <a:xfrm>
            <a:off x="3637558" y="2250866"/>
            <a:ext cx="1445874" cy="1966256"/>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WAN</a:t>
            </a:r>
            <a:endParaRPr lang="en-US" dirty="0">
              <a:solidFill>
                <a:schemeClr val="bg1"/>
              </a:solidFill>
            </a:endParaRPr>
          </a:p>
        </p:txBody>
      </p:sp>
      <p:cxnSp>
        <p:nvCxnSpPr>
          <p:cNvPr id="99" name="Straight Arrow Connector 98"/>
          <p:cNvCxnSpPr/>
          <p:nvPr/>
        </p:nvCxnSpPr>
        <p:spPr bwMode="auto">
          <a:xfrm flipH="1" flipV="1">
            <a:off x="6400800" y="3752850"/>
            <a:ext cx="263029" cy="1132705"/>
          </a:xfrm>
          <a:prstGeom prst="straightConnector1">
            <a:avLst/>
          </a:prstGeom>
          <a:solidFill>
            <a:schemeClr val="tx2"/>
          </a:solidFill>
          <a:ln w="28575" cap="flat" cmpd="sng" algn="ctr">
            <a:solidFill>
              <a:schemeClr val="bg1"/>
            </a:solidFill>
            <a:prstDash val="solid"/>
            <a:round/>
            <a:headEnd type="none" w="med" len="med"/>
            <a:tailEnd type="arrow"/>
          </a:ln>
          <a:effectLst/>
        </p:spPr>
      </p:cxnSp>
      <p:cxnSp>
        <p:nvCxnSpPr>
          <p:cNvPr id="100" name="Straight Arrow Connector 99"/>
          <p:cNvCxnSpPr/>
          <p:nvPr/>
        </p:nvCxnSpPr>
        <p:spPr bwMode="auto">
          <a:xfrm flipV="1">
            <a:off x="5189966" y="3752850"/>
            <a:ext cx="534559" cy="1088139"/>
          </a:xfrm>
          <a:prstGeom prst="straightConnector1">
            <a:avLst/>
          </a:prstGeom>
          <a:solidFill>
            <a:schemeClr val="tx2"/>
          </a:solidFill>
          <a:ln w="28575" cap="flat" cmpd="sng" algn="ctr">
            <a:solidFill>
              <a:schemeClr val="bg1"/>
            </a:solidFill>
            <a:prstDash val="solid"/>
            <a:round/>
            <a:headEnd type="none" w="med" len="med"/>
            <a:tailEnd type="arrow"/>
          </a:ln>
          <a:effectLst/>
        </p:spPr>
      </p:cxnSp>
      <p:grpSp>
        <p:nvGrpSpPr>
          <p:cNvPr id="101" name="Group 39"/>
          <p:cNvGrpSpPr>
            <a:grpSpLocks/>
          </p:cNvGrpSpPr>
          <p:nvPr/>
        </p:nvGrpSpPr>
        <p:grpSpPr bwMode="auto">
          <a:xfrm>
            <a:off x="4781133" y="5013921"/>
            <a:ext cx="1167761" cy="672543"/>
            <a:chOff x="720" y="816"/>
            <a:chExt cx="381" cy="236"/>
          </a:xfrm>
          <a:effectLst/>
        </p:grpSpPr>
        <p:pic>
          <p:nvPicPr>
            <p:cNvPr id="102" name="Rectangle 17421"/>
            <p:cNvPicPr>
              <a:picLocks noChangeAspect="1" noChangeArrowheads="1"/>
            </p:cNvPicPr>
            <p:nvPr/>
          </p:nvPicPr>
          <p:blipFill>
            <a:blip r:embed="rId19" cstate="print"/>
            <a:srcRect/>
            <a:stretch>
              <a:fillRect/>
            </a:stretch>
          </p:blipFill>
          <p:spPr bwMode="auto">
            <a:xfrm>
              <a:off x="720" y="816"/>
              <a:ext cx="381" cy="236"/>
            </a:xfrm>
            <a:prstGeom prst="rect">
              <a:avLst/>
            </a:prstGeom>
            <a:noFill/>
            <a:ln w="9525">
              <a:noFill/>
              <a:miter lim="800000"/>
              <a:headEnd/>
              <a:tailEnd/>
            </a:ln>
          </p:spPr>
        </p:pic>
        <p:pic>
          <p:nvPicPr>
            <p:cNvPr id="103" name="Picture 30" descr="anyversion-icon-32x32-32bit"/>
            <p:cNvPicPr>
              <a:picLocks noChangeAspect="1" noChangeArrowheads="1"/>
            </p:cNvPicPr>
            <p:nvPr/>
          </p:nvPicPr>
          <p:blipFill>
            <a:blip r:embed="rId20" cstate="print"/>
            <a:srcRect/>
            <a:stretch>
              <a:fillRect/>
            </a:stretch>
          </p:blipFill>
          <p:spPr bwMode="auto">
            <a:xfrm>
              <a:off x="789" y="824"/>
              <a:ext cx="144" cy="144"/>
            </a:xfrm>
            <a:prstGeom prst="rect">
              <a:avLst/>
            </a:prstGeom>
            <a:noFill/>
            <a:ln w="9525">
              <a:noFill/>
              <a:miter lim="800000"/>
              <a:headEnd/>
              <a:tailEnd/>
            </a:ln>
          </p:spPr>
        </p:pic>
      </p:grpSp>
      <p:pic>
        <p:nvPicPr>
          <p:cNvPr id="104" name="Picture 4"/>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2839" y="4842203"/>
            <a:ext cx="1055326" cy="84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1" name="Straight Arrow Connector 60"/>
          <p:cNvCxnSpPr/>
          <p:nvPr/>
        </p:nvCxnSpPr>
        <p:spPr bwMode="auto">
          <a:xfrm flipV="1">
            <a:off x="2742486" y="3443043"/>
            <a:ext cx="2853774" cy="1354323"/>
          </a:xfrm>
          <a:prstGeom prst="straightConnector1">
            <a:avLst/>
          </a:prstGeom>
          <a:solidFill>
            <a:schemeClr val="tx2"/>
          </a:solidFill>
          <a:ln w="38100" cap="flat" cmpd="sng" algn="ctr">
            <a:solidFill>
              <a:srgbClr val="FFC000"/>
            </a:solidFill>
            <a:prstDash val="dash"/>
            <a:round/>
            <a:headEnd type="none" w="med" len="med"/>
            <a:tailEnd type="arrow"/>
          </a:ln>
          <a:effectLst/>
        </p:spPr>
      </p:cxnSp>
      <p:cxnSp>
        <p:nvCxnSpPr>
          <p:cNvPr id="59" name="Straight Arrow Connector 58"/>
          <p:cNvCxnSpPr/>
          <p:nvPr/>
        </p:nvCxnSpPr>
        <p:spPr bwMode="auto">
          <a:xfrm flipV="1">
            <a:off x="1194301" y="3250683"/>
            <a:ext cx="4273281" cy="1552580"/>
          </a:xfrm>
          <a:prstGeom prst="straightConnector1">
            <a:avLst/>
          </a:prstGeom>
          <a:solidFill>
            <a:schemeClr val="tx2"/>
          </a:solidFill>
          <a:ln w="38100" cap="flat" cmpd="sng" algn="ctr">
            <a:solidFill>
              <a:srgbClr val="FFC000"/>
            </a:solidFill>
            <a:prstDash val="dash"/>
            <a:round/>
            <a:headEnd type="none" w="med" len="med"/>
            <a:tailEnd type="arrow"/>
          </a:ln>
          <a:effectLst/>
        </p:spPr>
      </p:cxnSp>
    </p:spTree>
    <p:extLst>
      <p:ext uri="{BB962C8B-B14F-4D97-AF65-F5344CB8AC3E}">
        <p14:creationId xmlns:p14="http://schemas.microsoft.com/office/powerpoint/2010/main" val="38284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a:t>
            </a:r>
            <a:r>
              <a:rPr lang="en-US" dirty="0"/>
              <a:t>Objectives and Takeaways</a:t>
            </a:r>
          </a:p>
        </p:txBody>
      </p:sp>
      <p:sp>
        <p:nvSpPr>
          <p:cNvPr id="3" name="Text Placeholder 2"/>
          <p:cNvSpPr>
            <a:spLocks noGrp="1"/>
          </p:cNvSpPr>
          <p:nvPr>
            <p:ph type="body" sz="quarter" idx="4294967295"/>
          </p:nvPr>
        </p:nvSpPr>
        <p:spPr>
          <a:xfrm>
            <a:off x="508000" y="1447800"/>
            <a:ext cx="11680825" cy="2080570"/>
          </a:xfrm>
        </p:spPr>
        <p:txBody>
          <a:bodyPr/>
          <a:lstStyle/>
          <a:p>
            <a:r>
              <a:rPr lang="en-US" sz="2800" dirty="0" smtClean="0"/>
              <a:t>Session </a:t>
            </a:r>
            <a:r>
              <a:rPr lang="en-US" sz="2800" dirty="0"/>
              <a:t>Objectives:  </a:t>
            </a:r>
          </a:p>
          <a:p>
            <a:pPr lvl="1"/>
            <a:r>
              <a:rPr lang="en-US" sz="2400" dirty="0"/>
              <a:t>Resiliency Architecture</a:t>
            </a:r>
          </a:p>
          <a:p>
            <a:pPr lvl="1"/>
            <a:r>
              <a:rPr lang="en-US" sz="2400" dirty="0"/>
              <a:t>Branch </a:t>
            </a:r>
            <a:r>
              <a:rPr lang="en-US" sz="2400" dirty="0" smtClean="0"/>
              <a:t>Office Resiliency</a:t>
            </a:r>
            <a:endParaRPr lang="en-US" sz="2400" dirty="0"/>
          </a:p>
          <a:p>
            <a:pPr lvl="1"/>
            <a:r>
              <a:rPr lang="en-US" sz="2400" dirty="0"/>
              <a:t>Data Center Resiliency</a:t>
            </a:r>
          </a:p>
          <a:p>
            <a:endParaRPr lang="en-US" sz="2800" dirty="0"/>
          </a:p>
        </p:txBody>
      </p:sp>
      <p:sp>
        <p:nvSpPr>
          <p:cNvPr id="4" name="Rectangle 3"/>
          <p:cNvSpPr/>
          <p:nvPr/>
        </p:nvSpPr>
        <p:spPr>
          <a:xfrm>
            <a:off x="5019675" y="1447288"/>
            <a:ext cx="6648450" cy="3687163"/>
          </a:xfrm>
          <a:prstGeom prst="rect">
            <a:avLst/>
          </a:prstGeom>
        </p:spPr>
        <p:txBody>
          <a:bodyPr vert="horz" wrap="square" lIns="0" tIns="0" rIns="0" bIns="0" rtlCol="0">
            <a:spAutoFit/>
          </a:bodyPr>
          <a:lstStyle/>
          <a:p>
            <a:pPr marL="460375" indent="-460375">
              <a:lnSpc>
                <a:spcPct val="90000"/>
              </a:lnSpc>
              <a:spcBef>
                <a:spcPct val="20000"/>
              </a:spcBef>
              <a:buSzPct val="100000"/>
              <a:buFontTx/>
              <a:buBlip>
                <a:blip r:embed="rId2"/>
              </a:buBlip>
            </a:pPr>
            <a:r>
              <a:rPr lang="en-US" sz="2400" dirty="0">
                <a:gradFill>
                  <a:gsLst>
                    <a:gs pos="0">
                      <a:schemeClr val="tx1"/>
                    </a:gs>
                    <a:gs pos="86000">
                      <a:schemeClr val="tx1"/>
                    </a:gs>
                  </a:gsLst>
                  <a:lin ang="0" scaled="0"/>
                </a:gradFill>
                <a:latin typeface="+mj-lt"/>
              </a:rPr>
              <a:t>Takeaways:</a:t>
            </a:r>
          </a:p>
          <a:p>
            <a:pPr marL="855663" lvl="1" indent="-395288">
              <a:lnSpc>
                <a:spcPct val="90000"/>
              </a:lnSpc>
              <a:spcBef>
                <a:spcPct val="20000"/>
              </a:spcBef>
              <a:buSzPct val="100000"/>
              <a:buFontTx/>
              <a:buBlip>
                <a:blip r:embed="rId2"/>
              </a:buBlip>
            </a:pPr>
            <a:r>
              <a:rPr lang="en-US" sz="2000" dirty="0">
                <a:gradFill>
                  <a:gsLst>
                    <a:gs pos="0">
                      <a:schemeClr val="tx1"/>
                    </a:gs>
                    <a:gs pos="86000">
                      <a:schemeClr val="tx1"/>
                    </a:gs>
                  </a:gsLst>
                  <a:lin ang="0" scaled="0"/>
                </a:gradFill>
                <a:latin typeface="+mj-lt"/>
              </a:rPr>
              <a:t>Microsoft </a:t>
            </a:r>
            <a:r>
              <a:rPr lang="en-US" sz="2000" dirty="0" smtClean="0">
                <a:gradFill>
                  <a:gsLst>
                    <a:gs pos="0">
                      <a:schemeClr val="tx1"/>
                    </a:gs>
                    <a:gs pos="86000">
                      <a:schemeClr val="tx1"/>
                    </a:gs>
                  </a:gsLst>
                  <a:lin ang="0" scaled="0"/>
                </a:gradFill>
                <a:latin typeface="+mj-lt"/>
              </a:rPr>
              <a:t>Lync</a:t>
            </a:r>
            <a:r>
              <a:rPr lang="en-US" sz="2000" baseline="30000" dirty="0" smtClean="0">
                <a:gradFill>
                  <a:gsLst>
                    <a:gs pos="0">
                      <a:schemeClr val="tx1"/>
                    </a:gs>
                    <a:gs pos="86000">
                      <a:schemeClr val="tx1"/>
                    </a:gs>
                  </a:gsLst>
                  <a:lin ang="0" scaled="0"/>
                </a:gradFill>
                <a:latin typeface="+mj-lt"/>
              </a:rPr>
              <a:t>TM</a:t>
            </a:r>
            <a:r>
              <a:rPr lang="en-US" sz="2000" dirty="0" smtClean="0">
                <a:gradFill>
                  <a:gsLst>
                    <a:gs pos="0">
                      <a:schemeClr val="tx1"/>
                    </a:gs>
                    <a:gs pos="86000">
                      <a:schemeClr val="tx1"/>
                    </a:gs>
                  </a:gsLst>
                  <a:lin ang="0" scaled="0"/>
                </a:gradFill>
                <a:latin typeface="+mj-lt"/>
              </a:rPr>
              <a:t> Server 2010 Architecture </a:t>
            </a:r>
            <a:r>
              <a:rPr lang="en-US" sz="2000" dirty="0">
                <a:gradFill>
                  <a:gsLst>
                    <a:gs pos="0">
                      <a:schemeClr val="tx1"/>
                    </a:gs>
                    <a:gs pos="86000">
                      <a:schemeClr val="tx1"/>
                    </a:gs>
                  </a:gsLst>
                  <a:lin ang="0" scaled="0"/>
                </a:gradFill>
                <a:latin typeface="+mj-lt"/>
              </a:rPr>
              <a:t>provides High Availability for </a:t>
            </a:r>
            <a:r>
              <a:rPr lang="en-US" sz="2000" dirty="0" smtClean="0">
                <a:gradFill>
                  <a:gsLst>
                    <a:gs pos="0">
                      <a:schemeClr val="tx1"/>
                    </a:gs>
                    <a:gs pos="86000">
                      <a:schemeClr val="tx1"/>
                    </a:gs>
                  </a:gsLst>
                  <a:lin ang="0" scaled="0"/>
                </a:gradFill>
                <a:latin typeface="+mj-lt"/>
              </a:rPr>
              <a:t>Voice</a:t>
            </a:r>
            <a:endParaRPr lang="en-US" sz="2000" dirty="0">
              <a:gradFill>
                <a:gsLst>
                  <a:gs pos="0">
                    <a:schemeClr val="tx1"/>
                  </a:gs>
                  <a:gs pos="86000">
                    <a:schemeClr val="tx1"/>
                  </a:gs>
                </a:gsLst>
                <a:lin ang="0" scaled="0"/>
              </a:gradFill>
              <a:latin typeface="+mj-lt"/>
            </a:endParaRPr>
          </a:p>
          <a:p>
            <a:pPr marL="855663" lvl="1" indent="-395288">
              <a:lnSpc>
                <a:spcPct val="90000"/>
              </a:lnSpc>
              <a:spcBef>
                <a:spcPct val="20000"/>
              </a:spcBef>
              <a:buSzPct val="100000"/>
              <a:buFontTx/>
              <a:buBlip>
                <a:blip r:embed="rId2"/>
              </a:buBlip>
            </a:pPr>
            <a:r>
              <a:rPr lang="en-US" sz="2000" dirty="0">
                <a:gradFill>
                  <a:gsLst>
                    <a:gs pos="0">
                      <a:schemeClr val="tx1"/>
                    </a:gs>
                    <a:gs pos="86000">
                      <a:schemeClr val="tx1"/>
                    </a:gs>
                  </a:gsLst>
                  <a:lin ang="0" scaled="0"/>
                </a:gradFill>
                <a:latin typeface="+mj-lt"/>
              </a:rPr>
              <a:t>Survivable Branch Appliances built by UC partners deliver Voice High Availability for branch users</a:t>
            </a:r>
          </a:p>
          <a:p>
            <a:pPr marL="855663" lvl="1" indent="-395288">
              <a:lnSpc>
                <a:spcPct val="90000"/>
              </a:lnSpc>
              <a:spcBef>
                <a:spcPct val="20000"/>
              </a:spcBef>
              <a:buSzPct val="100000"/>
              <a:buBlip>
                <a:blip r:embed="rId2"/>
              </a:buBlip>
            </a:pPr>
            <a:r>
              <a:rPr lang="en-US" sz="2000" dirty="0">
                <a:gradFill>
                  <a:gsLst>
                    <a:gs pos="0">
                      <a:schemeClr val="tx1"/>
                    </a:gs>
                    <a:gs pos="86000">
                      <a:schemeClr val="tx1"/>
                    </a:gs>
                  </a:gsLst>
                  <a:lin ang="0" scaled="0"/>
                </a:gradFill>
              </a:rPr>
              <a:t>Voice Data Center Resiliency delivers Voice High Availability across geo-dispersed </a:t>
            </a:r>
            <a:r>
              <a:rPr lang="en-US" sz="2000" dirty="0" smtClean="0">
                <a:gradFill>
                  <a:gsLst>
                    <a:gs pos="0">
                      <a:schemeClr val="tx1"/>
                    </a:gs>
                    <a:gs pos="86000">
                      <a:schemeClr val="tx1"/>
                    </a:gs>
                  </a:gsLst>
                  <a:lin ang="0" scaled="0"/>
                </a:gradFill>
              </a:rPr>
              <a:t>datacenters</a:t>
            </a:r>
          </a:p>
          <a:p>
            <a:pPr marL="855663" lvl="1" indent="-395288">
              <a:lnSpc>
                <a:spcPct val="90000"/>
              </a:lnSpc>
              <a:spcBef>
                <a:spcPct val="20000"/>
              </a:spcBef>
              <a:buSzPct val="100000"/>
              <a:buBlip>
                <a:blip r:embed="rId2"/>
              </a:buBlip>
            </a:pPr>
            <a:r>
              <a:rPr lang="en-US" sz="2000" dirty="0">
                <a:gradFill>
                  <a:gsLst>
                    <a:gs pos="0">
                      <a:schemeClr val="tx1"/>
                    </a:gs>
                    <a:gs pos="86000">
                      <a:schemeClr val="tx1"/>
                    </a:gs>
                  </a:gsLst>
                  <a:lin ang="0" scaled="0"/>
                </a:gradFill>
              </a:rPr>
              <a:t>Metropolitan Data Center Resiliency delivers High Availability for all UC modalities across datacenters separated by high bandwidth &amp; low </a:t>
            </a:r>
            <a:r>
              <a:rPr lang="en-US" sz="2000" dirty="0" smtClean="0">
                <a:gradFill>
                  <a:gsLst>
                    <a:gs pos="0">
                      <a:schemeClr val="tx1"/>
                    </a:gs>
                    <a:gs pos="86000">
                      <a:schemeClr val="tx1"/>
                    </a:gs>
                  </a:gsLst>
                  <a:lin ang="0" scaled="0"/>
                </a:gradFill>
              </a:rPr>
              <a:t>latency</a:t>
            </a:r>
          </a:p>
          <a:p>
            <a:pPr marL="855663" lvl="1" indent="-395288">
              <a:lnSpc>
                <a:spcPct val="90000"/>
              </a:lnSpc>
              <a:spcBef>
                <a:spcPct val="20000"/>
              </a:spcBef>
              <a:buSzPct val="100000"/>
              <a:buBlip>
                <a:blip r:embed="rId2"/>
              </a:buBlip>
            </a:pPr>
            <a:r>
              <a:rPr lang="en-US" sz="2000" dirty="0">
                <a:gradFill>
                  <a:gsLst>
                    <a:gs pos="0">
                      <a:schemeClr val="tx1"/>
                    </a:gs>
                    <a:gs pos="86000">
                      <a:schemeClr val="tx1"/>
                    </a:gs>
                  </a:gsLst>
                  <a:lin ang="0" scaled="0"/>
                </a:gradFill>
              </a:rPr>
              <a:t>Backup and restore procedures allow for expedient service restoration</a:t>
            </a:r>
          </a:p>
        </p:txBody>
      </p:sp>
    </p:spTree>
    <p:extLst>
      <p:ext uri="{BB962C8B-B14F-4D97-AF65-F5344CB8AC3E}">
        <p14:creationId xmlns:p14="http://schemas.microsoft.com/office/powerpoint/2010/main" val="4251025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4294967295"/>
          </p:nvPr>
        </p:nvSpPr>
        <p:spPr>
          <a:xfrm>
            <a:off x="495300" y="1447800"/>
            <a:ext cx="11172825" cy="4764088"/>
          </a:xfrm>
        </p:spPr>
        <p:txBody>
          <a:bodyPr/>
          <a:lstStyle/>
          <a:p>
            <a:pPr marL="396875" indent="-396875"/>
            <a:r>
              <a:rPr lang="en-US" sz="3600" dirty="0">
                <a:solidFill>
                  <a:schemeClr val="tx1">
                    <a:lumMod val="50000"/>
                  </a:schemeClr>
                </a:solidFill>
              </a:rPr>
              <a:t>High </a:t>
            </a:r>
            <a:r>
              <a:rPr lang="en-US" sz="3600" dirty="0" smtClean="0">
                <a:solidFill>
                  <a:schemeClr val="tx1">
                    <a:lumMod val="50000"/>
                  </a:schemeClr>
                </a:solidFill>
              </a:rPr>
              <a:t>Availability &amp; Resiliency Architecture</a:t>
            </a:r>
          </a:p>
          <a:p>
            <a:pPr marL="396875" indent="-396875">
              <a:buNone/>
            </a:pPr>
            <a:endParaRPr lang="en-US" sz="3600" dirty="0">
              <a:solidFill>
                <a:schemeClr val="tx1">
                  <a:lumMod val="50000"/>
                </a:schemeClr>
              </a:solidFill>
            </a:endParaRPr>
          </a:p>
          <a:p>
            <a:pPr marL="396875" indent="-396875"/>
            <a:r>
              <a:rPr lang="en-US" sz="3600" dirty="0">
                <a:solidFill>
                  <a:schemeClr val="tx1">
                    <a:lumMod val="50000"/>
                  </a:schemeClr>
                </a:solidFill>
              </a:rPr>
              <a:t>Branch Office </a:t>
            </a:r>
            <a:r>
              <a:rPr lang="en-US" sz="3600" dirty="0" smtClean="0">
                <a:solidFill>
                  <a:schemeClr val="tx1">
                    <a:lumMod val="50000"/>
                  </a:schemeClr>
                </a:solidFill>
              </a:rPr>
              <a:t>Resiliency</a:t>
            </a:r>
          </a:p>
          <a:p>
            <a:pPr marL="396875" indent="-396875">
              <a:buNone/>
            </a:pPr>
            <a:endParaRPr lang="en-US" sz="3600" dirty="0"/>
          </a:p>
          <a:p>
            <a:pPr marL="396875" indent="-396875"/>
            <a:r>
              <a:rPr lang="en-US" sz="3600" dirty="0">
                <a:solidFill>
                  <a:schemeClr val="tx1">
                    <a:lumMod val="50000"/>
                  </a:schemeClr>
                </a:solidFill>
              </a:rPr>
              <a:t>Data Center Voice Resiliency</a:t>
            </a:r>
          </a:p>
          <a:p>
            <a:pPr marL="396875" indent="-396875"/>
            <a:endParaRPr lang="en-US" sz="3600" b="1" dirty="0"/>
          </a:p>
          <a:p>
            <a:pPr marL="396875" indent="-396875"/>
            <a:r>
              <a:rPr lang="en-US" sz="3600" b="1" dirty="0"/>
              <a:t>Metropolitan Data Center Resiliency</a:t>
            </a:r>
          </a:p>
          <a:p>
            <a:pPr marL="396875" indent="-396875"/>
            <a:endParaRPr lang="en-US" sz="3600" dirty="0">
              <a:solidFill>
                <a:schemeClr val="tx1">
                  <a:lumMod val="50000"/>
                </a:schemeClr>
              </a:solidFill>
            </a:endParaRPr>
          </a:p>
        </p:txBody>
      </p:sp>
    </p:spTree>
    <p:extLst>
      <p:ext uri="{BB962C8B-B14F-4D97-AF65-F5344CB8AC3E}">
        <p14:creationId xmlns:p14="http://schemas.microsoft.com/office/powerpoint/2010/main" val="329139359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39"/>
          <p:cNvGrpSpPr>
            <a:grpSpLocks/>
          </p:cNvGrpSpPr>
          <p:nvPr/>
        </p:nvGrpSpPr>
        <p:grpSpPr bwMode="auto">
          <a:xfrm>
            <a:off x="3818236" y="3679899"/>
            <a:ext cx="871089" cy="504825"/>
            <a:chOff x="720" y="816"/>
            <a:chExt cx="381" cy="236"/>
          </a:xfrm>
          <a:effectLst/>
        </p:grpSpPr>
        <p:pic>
          <p:nvPicPr>
            <p:cNvPr id="57" name="Rectangle 17421"/>
            <p:cNvPicPr>
              <a:picLocks noChangeAspect="1" noChangeArrowheads="1"/>
            </p:cNvPicPr>
            <p:nvPr/>
          </p:nvPicPr>
          <p:blipFill>
            <a:blip r:embed="rId4" cstate="print"/>
            <a:srcRect/>
            <a:stretch>
              <a:fillRect/>
            </a:stretch>
          </p:blipFill>
          <p:spPr bwMode="auto">
            <a:xfrm>
              <a:off x="720" y="816"/>
              <a:ext cx="381" cy="236"/>
            </a:xfrm>
            <a:prstGeom prst="rect">
              <a:avLst/>
            </a:prstGeom>
            <a:noFill/>
            <a:ln w="9525">
              <a:noFill/>
              <a:miter lim="800000"/>
              <a:headEnd/>
              <a:tailEnd/>
            </a:ln>
          </p:spPr>
        </p:pic>
        <p:pic>
          <p:nvPicPr>
            <p:cNvPr id="58" name="Picture 30" descr="anyversion-icon-32x32-32bit"/>
            <p:cNvPicPr>
              <a:picLocks noChangeAspect="1" noChangeArrowheads="1"/>
            </p:cNvPicPr>
            <p:nvPr/>
          </p:nvPicPr>
          <p:blipFill>
            <a:blip r:embed="rId5" cstate="print"/>
            <a:srcRect/>
            <a:stretch>
              <a:fillRect/>
            </a:stretch>
          </p:blipFill>
          <p:spPr bwMode="auto">
            <a:xfrm>
              <a:off x="789" y="824"/>
              <a:ext cx="144" cy="144"/>
            </a:xfrm>
            <a:prstGeom prst="rect">
              <a:avLst/>
            </a:prstGeom>
            <a:noFill/>
            <a:ln w="9525">
              <a:noFill/>
              <a:miter lim="800000"/>
              <a:headEnd/>
              <a:tailEnd/>
            </a:ln>
          </p:spPr>
        </p:pic>
      </p:grpSp>
      <p:sp>
        <p:nvSpPr>
          <p:cNvPr id="16" name="Title 5"/>
          <p:cNvSpPr>
            <a:spLocks noGrp="1"/>
          </p:cNvSpPr>
          <p:nvPr>
            <p:ph type="title"/>
          </p:nvPr>
        </p:nvSpPr>
        <p:spPr/>
        <p:txBody>
          <a:bodyPr>
            <a:noAutofit/>
          </a:bodyPr>
          <a:lstStyle/>
          <a:p>
            <a:r>
              <a:rPr lang="en-US" dirty="0" smtClean="0">
                <a:sym typeface="Wingdings" pitchFamily="2" charset="2"/>
              </a:rPr>
              <a:t>Metro </a:t>
            </a:r>
            <a:r>
              <a:rPr lang="en-US" dirty="0">
                <a:sym typeface="Wingdings" pitchFamily="2" charset="2"/>
              </a:rPr>
              <a:t>Data Center </a:t>
            </a:r>
            <a:r>
              <a:rPr lang="en-US" dirty="0" smtClean="0">
                <a:sym typeface="Wingdings" pitchFamily="2" charset="2"/>
              </a:rPr>
              <a:t>Resiliency</a:t>
            </a:r>
            <a:r>
              <a:rPr lang="en-US" sz="4800" dirty="0">
                <a:solidFill>
                  <a:schemeClr val="bg1"/>
                </a:solidFill>
                <a:sym typeface="Wingdings" pitchFamily="2" charset="2"/>
              </a:rPr>
              <a:t/>
            </a:r>
            <a:br>
              <a:rPr lang="en-US" sz="4800" dirty="0">
                <a:solidFill>
                  <a:schemeClr val="bg1"/>
                </a:solidFill>
                <a:sym typeface="Wingdings" pitchFamily="2" charset="2"/>
              </a:rPr>
            </a:br>
            <a:r>
              <a:rPr lang="en-US" sz="2800" spc="0" dirty="0" smtClean="0">
                <a:ln>
                  <a:noFill/>
                </a:ln>
                <a:solidFill>
                  <a:srgbClr val="D6E032">
                    <a:alpha val="99000"/>
                  </a:srgbClr>
                </a:solidFill>
              </a:rPr>
              <a:t>Lync 2010 Pool </a:t>
            </a:r>
            <a:r>
              <a:rPr lang="en-US" sz="2800" spc="0" dirty="0">
                <a:ln>
                  <a:noFill/>
                </a:ln>
                <a:solidFill>
                  <a:srgbClr val="D6E032">
                    <a:alpha val="99000"/>
                  </a:srgbClr>
                </a:solidFill>
              </a:rPr>
              <a:t>Extended Across Two Data Centers</a:t>
            </a:r>
            <a:r>
              <a:rPr lang="en-US" sz="3200" dirty="0">
                <a:solidFill>
                  <a:schemeClr val="bg1"/>
                </a:solidFill>
              </a:rPr>
              <a:t/>
            </a:r>
            <a:br>
              <a:rPr lang="en-US" sz="3200" dirty="0">
                <a:solidFill>
                  <a:schemeClr val="bg1"/>
                </a:solidFill>
              </a:rPr>
            </a:br>
            <a:endParaRPr lang="en-US" sz="3200" dirty="0">
              <a:solidFill>
                <a:schemeClr val="bg1"/>
              </a:solidFill>
            </a:endParaRPr>
          </a:p>
        </p:txBody>
      </p:sp>
      <p:sp>
        <p:nvSpPr>
          <p:cNvPr id="40" name="Rounded Rectangle 39"/>
          <p:cNvSpPr/>
          <p:nvPr/>
        </p:nvSpPr>
        <p:spPr bwMode="auto">
          <a:xfrm>
            <a:off x="5515884" y="1355800"/>
            <a:ext cx="3148780" cy="2184772"/>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0" tIns="0" rIns="0" bIns="0" rtlCol="0" anchor="t" anchorCtr="0" compatLnSpc="1">
            <a:noAutofit/>
          </a:bodyPr>
          <a:lstStyle/>
          <a:p>
            <a:pPr algn="ctr" fontAlgn="base">
              <a:spcBef>
                <a:spcPct val="0"/>
              </a:spcBef>
              <a:spcAft>
                <a:spcPct val="0"/>
              </a:spcAft>
            </a:pPr>
            <a:endParaRPr lang="en-US" sz="1600" b="1" dirty="0">
              <a:solidFill>
                <a:srgbClr val="000000">
                  <a:alpha val="100000"/>
                </a:srgbClr>
              </a:solidFill>
              <a:effectLst>
                <a:outerShdw blurRad="38100" dist="38100" dir="2700000" algn="tl">
                  <a:srgbClr val="000000">
                    <a:alpha val="43137"/>
                  </a:srgbClr>
                </a:outerShdw>
              </a:effectLst>
              <a:latin typeface="Segoe Semibold"/>
            </a:endParaRPr>
          </a:p>
        </p:txBody>
      </p:sp>
      <p:sp>
        <p:nvSpPr>
          <p:cNvPr id="41" name="Rounded Rectangle 40"/>
          <p:cNvSpPr/>
          <p:nvPr/>
        </p:nvSpPr>
        <p:spPr bwMode="auto">
          <a:xfrm>
            <a:off x="555692" y="1355801"/>
            <a:ext cx="3538165" cy="2159727"/>
          </a:xfrm>
          <a:prstGeom prst="round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anchor="ctr"/>
          <a:lstStyle/>
          <a:p>
            <a:pPr defTabSz="1218987"/>
            <a:endParaRPr lang="en-US" dirty="0">
              <a:solidFill>
                <a:prstClr val="black"/>
              </a:solidFill>
              <a:latin typeface="Arial" charset="0"/>
            </a:endParaRPr>
          </a:p>
        </p:txBody>
      </p:sp>
      <p:sp>
        <p:nvSpPr>
          <p:cNvPr id="53" name="Rectangle 52"/>
          <p:cNvSpPr/>
          <p:nvPr/>
        </p:nvSpPr>
        <p:spPr>
          <a:xfrm>
            <a:off x="2237034" y="3027279"/>
            <a:ext cx="727080" cy="353921"/>
          </a:xfrm>
          <a:prstGeom prst="rect">
            <a:avLst/>
          </a:prstGeom>
        </p:spPr>
        <p:txBody>
          <a:bodyPr wrap="none" lIns="121899" tIns="60949" rIns="121899" bIns="60949">
            <a:spAutoFit/>
          </a:bodyPr>
          <a:lstStyle/>
          <a:p>
            <a:pPr algn="ctr"/>
            <a:r>
              <a:rPr lang="en-US" sz="1500" b="1" dirty="0">
                <a:solidFill>
                  <a:schemeClr val="bg1"/>
                </a:solidFill>
              </a:rPr>
              <a:t>FE 1-2</a:t>
            </a:r>
            <a:endParaRPr lang="en-US" sz="1500" dirty="0">
              <a:solidFill>
                <a:schemeClr val="bg1"/>
              </a:solidFill>
            </a:endParaRPr>
          </a:p>
        </p:txBody>
      </p:sp>
      <p:sp>
        <p:nvSpPr>
          <p:cNvPr id="61" name="Rectangle 60"/>
          <p:cNvSpPr/>
          <p:nvPr/>
        </p:nvSpPr>
        <p:spPr>
          <a:xfrm>
            <a:off x="5980554" y="3027279"/>
            <a:ext cx="727080" cy="353921"/>
          </a:xfrm>
          <a:prstGeom prst="rect">
            <a:avLst/>
          </a:prstGeom>
        </p:spPr>
        <p:txBody>
          <a:bodyPr wrap="none" lIns="121899" tIns="60949" rIns="121899" bIns="60949">
            <a:spAutoFit/>
          </a:bodyPr>
          <a:lstStyle/>
          <a:p>
            <a:pPr algn="ctr"/>
            <a:r>
              <a:rPr lang="en-US" sz="1500" b="1" dirty="0">
                <a:solidFill>
                  <a:schemeClr val="bg1"/>
                </a:solidFill>
              </a:rPr>
              <a:t>FE 3-4</a:t>
            </a:r>
            <a:endParaRPr lang="en-US" sz="1500" dirty="0">
              <a:solidFill>
                <a:schemeClr val="bg1"/>
              </a:solidFill>
            </a:endParaRPr>
          </a:p>
        </p:txBody>
      </p:sp>
      <p:sp>
        <p:nvSpPr>
          <p:cNvPr id="67" name="TextBox 66"/>
          <p:cNvSpPr txBox="1"/>
          <p:nvPr/>
        </p:nvSpPr>
        <p:spPr>
          <a:xfrm>
            <a:off x="555692" y="1330400"/>
            <a:ext cx="3551832" cy="369310"/>
          </a:xfrm>
          <a:prstGeom prst="rect">
            <a:avLst/>
          </a:prstGeom>
          <a:noFill/>
        </p:spPr>
        <p:txBody>
          <a:bodyPr wrap="square" lIns="121899" tIns="60949" rIns="121899" bIns="60949" rtlCol="0">
            <a:spAutoFit/>
          </a:bodyPr>
          <a:lstStyle/>
          <a:p>
            <a:pPr algn="ctr"/>
            <a:r>
              <a:rPr lang="en-US" sz="1600" b="1" dirty="0">
                <a:solidFill>
                  <a:schemeClr val="bg1"/>
                </a:solidFill>
              </a:rPr>
              <a:t>NY Data Center</a:t>
            </a:r>
          </a:p>
        </p:txBody>
      </p:sp>
      <p:sp>
        <p:nvSpPr>
          <p:cNvPr id="68" name="TextBox 67"/>
          <p:cNvSpPr txBox="1"/>
          <p:nvPr/>
        </p:nvSpPr>
        <p:spPr>
          <a:xfrm>
            <a:off x="5515884" y="1330400"/>
            <a:ext cx="3148780" cy="369310"/>
          </a:xfrm>
          <a:prstGeom prst="rect">
            <a:avLst/>
          </a:prstGeom>
          <a:noFill/>
        </p:spPr>
        <p:txBody>
          <a:bodyPr wrap="square" lIns="121899" tIns="60949" rIns="121899" bIns="60949" rtlCol="0">
            <a:spAutoFit/>
          </a:bodyPr>
          <a:lstStyle/>
          <a:p>
            <a:pPr algn="ctr"/>
            <a:r>
              <a:rPr lang="en-US" sz="1600" b="1" dirty="0">
                <a:solidFill>
                  <a:schemeClr val="bg1"/>
                </a:solidFill>
              </a:rPr>
              <a:t>NJ Data Center</a:t>
            </a:r>
          </a:p>
        </p:txBody>
      </p:sp>
      <p:sp>
        <p:nvSpPr>
          <p:cNvPr id="32" name="Rounded Rectangle 31"/>
          <p:cNvSpPr/>
          <p:nvPr/>
        </p:nvSpPr>
        <p:spPr bwMode="auto">
          <a:xfrm>
            <a:off x="1876150" y="1632800"/>
            <a:ext cx="5264913" cy="1789617"/>
          </a:xfrm>
          <a:prstGeom prst="roundRect">
            <a:avLst/>
          </a:prstGeom>
          <a:noFill/>
          <a:ln w="15875">
            <a:solidFill>
              <a:srgbClr val="FF0000"/>
            </a:solidFill>
            <a:prstDash val="dash"/>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0" tIns="0" rIns="0" bIns="0" rtlCol="0" anchor="t" anchorCtr="0" compatLnSpc="1">
            <a:noAutofit/>
          </a:bodyPr>
          <a:lstStyle/>
          <a:p>
            <a:pPr algn="ctr" fontAlgn="base">
              <a:spcBef>
                <a:spcPct val="0"/>
              </a:spcBef>
              <a:spcAft>
                <a:spcPct val="0"/>
              </a:spcAft>
            </a:pPr>
            <a:endParaRPr lang="en-US" sz="1600" b="1" dirty="0">
              <a:solidFill>
                <a:srgbClr val="FFFFFF"/>
              </a:solidFill>
              <a:effectLst>
                <a:outerShdw blurRad="38100" dist="38100" dir="2700000" algn="tl">
                  <a:srgbClr val="000000">
                    <a:alpha val="43137"/>
                  </a:srgbClr>
                </a:outerShdw>
              </a:effectLst>
              <a:latin typeface="Segoe Semibold"/>
            </a:endParaRPr>
          </a:p>
        </p:txBody>
      </p:sp>
      <p:pic>
        <p:nvPicPr>
          <p:cNvPr id="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4929" y="1736800"/>
            <a:ext cx="504050" cy="48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6877" y="1739069"/>
            <a:ext cx="504050" cy="48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2744727" y="1708225"/>
            <a:ext cx="742917" cy="584753"/>
          </a:xfrm>
          <a:prstGeom prst="rect">
            <a:avLst/>
          </a:prstGeom>
        </p:spPr>
        <p:txBody>
          <a:bodyPr wrap="none" lIns="121899" tIns="60949" rIns="121899" bIns="60949">
            <a:spAutoFit/>
          </a:bodyPr>
          <a:lstStyle/>
          <a:p>
            <a:pPr algn="ctr"/>
            <a:r>
              <a:rPr lang="en-US" sz="1500" b="1" dirty="0" smtClean="0">
                <a:solidFill>
                  <a:schemeClr val="bg1"/>
                </a:solidFill>
              </a:rPr>
              <a:t>Active</a:t>
            </a:r>
          </a:p>
          <a:p>
            <a:r>
              <a:rPr lang="en-US" sz="1500" b="1" dirty="0" smtClean="0">
                <a:solidFill>
                  <a:schemeClr val="bg1"/>
                </a:solidFill>
              </a:rPr>
              <a:t>SQL</a:t>
            </a:r>
            <a:endParaRPr lang="en-US" sz="1500" dirty="0">
              <a:solidFill>
                <a:schemeClr val="bg1"/>
              </a:solidFill>
            </a:endParaRPr>
          </a:p>
        </p:txBody>
      </p:sp>
      <p:sp>
        <p:nvSpPr>
          <p:cNvPr id="36" name="Rectangle 35"/>
          <p:cNvSpPr/>
          <p:nvPr/>
        </p:nvSpPr>
        <p:spPr>
          <a:xfrm>
            <a:off x="5658672" y="1699710"/>
            <a:ext cx="825696" cy="584753"/>
          </a:xfrm>
          <a:prstGeom prst="rect">
            <a:avLst/>
          </a:prstGeom>
        </p:spPr>
        <p:txBody>
          <a:bodyPr wrap="none" lIns="121899" tIns="60949" rIns="121899" bIns="60949">
            <a:spAutoFit/>
          </a:bodyPr>
          <a:lstStyle/>
          <a:p>
            <a:pPr algn="r"/>
            <a:r>
              <a:rPr lang="en-US" sz="1500" b="1" dirty="0" smtClean="0">
                <a:solidFill>
                  <a:schemeClr val="bg1"/>
                </a:solidFill>
              </a:rPr>
              <a:t>Passive</a:t>
            </a:r>
            <a:br>
              <a:rPr lang="en-US" sz="1500" b="1" dirty="0" smtClean="0">
                <a:solidFill>
                  <a:schemeClr val="bg1"/>
                </a:solidFill>
              </a:rPr>
            </a:br>
            <a:r>
              <a:rPr lang="en-US" sz="1500" b="1" dirty="0" smtClean="0">
                <a:solidFill>
                  <a:schemeClr val="bg1"/>
                </a:solidFill>
              </a:rPr>
              <a:t> </a:t>
            </a:r>
            <a:r>
              <a:rPr lang="en-US" sz="1500" b="1" dirty="0">
                <a:solidFill>
                  <a:schemeClr val="bg1"/>
                </a:solidFill>
              </a:rPr>
              <a:t>SQL</a:t>
            </a:r>
            <a:endParaRPr lang="en-US" sz="1500" dirty="0">
              <a:solidFill>
                <a:schemeClr val="bg1"/>
              </a:solidFill>
            </a:endParaRPr>
          </a:p>
        </p:txBody>
      </p:sp>
      <p:graphicFrame>
        <p:nvGraphicFramePr>
          <p:cNvPr id="50" name="Table 49"/>
          <p:cNvGraphicFramePr>
            <a:graphicFrameLocks noGrp="1"/>
          </p:cNvGraphicFramePr>
          <p:nvPr>
            <p:extLst>
              <p:ext uri="{D42A27DB-BD31-4B8C-83A1-F6EECF244321}">
                <p14:modId xmlns:p14="http://schemas.microsoft.com/office/powerpoint/2010/main" val="757810922"/>
              </p:ext>
            </p:extLst>
          </p:nvPr>
        </p:nvGraphicFramePr>
        <p:xfrm>
          <a:off x="8797067" y="5205980"/>
          <a:ext cx="3148780" cy="1127760"/>
        </p:xfrm>
        <a:graphic>
          <a:graphicData uri="http://schemas.openxmlformats.org/drawingml/2006/table">
            <a:tbl>
              <a:tblPr firstRow="1" bandRow="1">
                <a:tableStyleId>{21E4AEA4-8DFA-4A89-87EB-49C32662AFE0}</a:tableStyleId>
              </a:tblPr>
              <a:tblGrid>
                <a:gridCol w="3148780"/>
              </a:tblGrid>
              <a:tr h="497840">
                <a:tc>
                  <a:txBody>
                    <a:bodyPr/>
                    <a:lstStyle/>
                    <a:p>
                      <a:r>
                        <a:rPr lang="en-US" sz="1400" baseline="0" dirty="0" smtClean="0"/>
                        <a:t>Features Available Depending on Exchange UM Deployment</a:t>
                      </a:r>
                      <a:endParaRPr lang="en-US" sz="1400" b="0" dirty="0">
                        <a:solidFill>
                          <a:schemeClr val="tx1"/>
                        </a:solidFill>
                      </a:endParaRPr>
                    </a:p>
                  </a:txBody>
                  <a:tcPr marL="121888" marR="121888"/>
                </a:tc>
              </a:tr>
              <a:tr h="254000">
                <a:tc>
                  <a:txBody>
                    <a:bodyPr/>
                    <a:lstStyle/>
                    <a:p>
                      <a:r>
                        <a:rPr lang="en-US" sz="1400" kern="1200" dirty="0" smtClean="0">
                          <a:solidFill>
                            <a:schemeClr val="dk1"/>
                          </a:solidFill>
                          <a:latin typeface="+mn-lt"/>
                          <a:ea typeface="+mn-ea"/>
                          <a:cs typeface="+mn-cs"/>
                        </a:rPr>
                        <a:t>Voicemail Deposit </a:t>
                      </a:r>
                    </a:p>
                  </a:txBody>
                  <a:tcPr marL="121888" marR="121888"/>
                </a:tc>
              </a:tr>
              <a:tr h="2683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Voicemail Retrieve</a:t>
                      </a:r>
                    </a:p>
                  </a:txBody>
                  <a:tcPr marL="121888" marR="121888"/>
                </a:tc>
              </a:tr>
            </a:tbl>
          </a:graphicData>
        </a:graphic>
      </p:graphicFrame>
      <p:graphicFrame>
        <p:nvGraphicFramePr>
          <p:cNvPr id="51" name="Table 50"/>
          <p:cNvGraphicFramePr>
            <a:graphicFrameLocks noGrp="1"/>
          </p:cNvGraphicFramePr>
          <p:nvPr>
            <p:extLst>
              <p:ext uri="{D42A27DB-BD31-4B8C-83A1-F6EECF244321}">
                <p14:modId xmlns:p14="http://schemas.microsoft.com/office/powerpoint/2010/main" val="2536804044"/>
              </p:ext>
            </p:extLst>
          </p:nvPr>
        </p:nvGraphicFramePr>
        <p:xfrm>
          <a:off x="8797067" y="456344"/>
          <a:ext cx="3148780" cy="4602480"/>
        </p:xfrm>
        <a:graphic>
          <a:graphicData uri="http://schemas.openxmlformats.org/drawingml/2006/table">
            <a:tbl>
              <a:tblPr firstRow="1" bandRow="1">
                <a:tableStyleId>{F5AB1C69-6EDB-4FF4-983F-18BD219EF322}</a:tableStyleId>
              </a:tblPr>
              <a:tblGrid>
                <a:gridCol w="3148780"/>
              </a:tblGrid>
              <a:tr h="497840">
                <a:tc>
                  <a:txBody>
                    <a:bodyPr/>
                    <a:lstStyle/>
                    <a:p>
                      <a:pPr marL="0" algn="l" defTabSz="914363" rtl="0" eaLnBrk="1" latinLnBrk="0" hangingPunct="1"/>
                      <a:r>
                        <a:rPr lang="en-US" sz="1400" kern="1200" dirty="0" smtClean="0"/>
                        <a:t>Features Available to Users </a:t>
                      </a:r>
                    </a:p>
                    <a:p>
                      <a:pPr marL="0" algn="l" defTabSz="914363" rtl="0" eaLnBrk="1" latinLnBrk="0" hangingPunct="1"/>
                      <a:r>
                        <a:rPr lang="en-US" sz="1400" kern="1200" dirty="0" smtClean="0"/>
                        <a:t>If One Data Center goes Down</a:t>
                      </a:r>
                      <a:endParaRPr lang="en-US" sz="1400" kern="1200" dirty="0">
                        <a:solidFill>
                          <a:schemeClr val="dk1"/>
                        </a:solidFill>
                        <a:latin typeface="+mn-lt"/>
                        <a:ea typeface="+mn-ea"/>
                        <a:cs typeface="+mn-cs"/>
                      </a:endParaRPr>
                    </a:p>
                  </a:txBody>
                  <a:tcPr marL="121888" marR="121888"/>
                </a:tc>
              </a:tr>
              <a:tr h="254000">
                <a:tc>
                  <a:txBody>
                    <a:bodyPr/>
                    <a:lstStyle/>
                    <a:p>
                      <a:pPr marL="0" algn="l" defTabSz="914363" rtl="0" eaLnBrk="1" latinLnBrk="0" hangingPunct="1"/>
                      <a:r>
                        <a:rPr lang="en-US" sz="1400" kern="1200" dirty="0" smtClean="0"/>
                        <a:t>PSTN Inbound calls</a:t>
                      </a:r>
                      <a:endParaRPr lang="en-US" sz="1400" kern="1200" dirty="0">
                        <a:solidFill>
                          <a:schemeClr val="dk1"/>
                        </a:solidFill>
                        <a:latin typeface="+mn-lt"/>
                        <a:ea typeface="+mn-ea"/>
                        <a:cs typeface="+mn-cs"/>
                      </a:endParaRPr>
                    </a:p>
                  </a:txBody>
                  <a:tcPr marL="121888" marR="121888"/>
                </a:tc>
              </a:tr>
              <a:tr h="2540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kern="1200" dirty="0" smtClean="0"/>
                        <a:t>PSTN Outbound calls</a:t>
                      </a:r>
                      <a:endParaRPr lang="en-US" sz="1400" kern="1200" dirty="0" smtClean="0">
                        <a:solidFill>
                          <a:schemeClr val="dk1"/>
                        </a:solidFill>
                        <a:latin typeface="+mn-lt"/>
                        <a:ea typeface="+mn-ea"/>
                        <a:cs typeface="+mn-cs"/>
                      </a:endParaRPr>
                    </a:p>
                  </a:txBody>
                  <a:tcPr marL="121888" marR="121888"/>
                </a:tc>
              </a:tr>
              <a:tr h="270584">
                <a:tc>
                  <a:txBody>
                    <a:bodyPr/>
                    <a:lstStyle/>
                    <a:p>
                      <a:pPr marL="0" algn="l" defTabSz="914363" rtl="0" eaLnBrk="1" latinLnBrk="0" hangingPunct="1"/>
                      <a:r>
                        <a:rPr lang="en-US" sz="1400" kern="1200" dirty="0" smtClean="0"/>
                        <a:t>Intra-Site calls and Inter site calls</a:t>
                      </a:r>
                      <a:endParaRPr lang="en-US" sz="1400" kern="1200" dirty="0">
                        <a:solidFill>
                          <a:schemeClr val="dk1"/>
                        </a:solidFill>
                        <a:latin typeface="+mn-lt"/>
                        <a:ea typeface="+mn-ea"/>
                        <a:cs typeface="+mn-cs"/>
                      </a:endParaRPr>
                    </a:p>
                  </a:txBody>
                  <a:tcPr marL="121888" marR="121888"/>
                </a:tc>
              </a:tr>
              <a:tr h="27775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kern="1200" dirty="0" smtClean="0"/>
                        <a:t>Hold, Retrieve, Transfer</a:t>
                      </a:r>
                      <a:endParaRPr lang="en-US" sz="1400" kern="1200" dirty="0" smtClean="0">
                        <a:solidFill>
                          <a:schemeClr val="dk1"/>
                        </a:solidFill>
                        <a:latin typeface="+mn-lt"/>
                        <a:ea typeface="+mn-ea"/>
                        <a:cs typeface="+mn-cs"/>
                      </a:endParaRPr>
                    </a:p>
                  </a:txBody>
                  <a:tcPr marL="121888" marR="121888"/>
                </a:tc>
              </a:tr>
              <a:tr h="254000">
                <a:tc>
                  <a:txBody>
                    <a:bodyPr/>
                    <a:lstStyle/>
                    <a:p>
                      <a:pPr marL="0" algn="l" defTabSz="914363" rtl="0" eaLnBrk="1" latinLnBrk="0" hangingPunct="1"/>
                      <a:r>
                        <a:rPr lang="en-US" sz="1400" kern="1200" dirty="0" smtClean="0"/>
                        <a:t>Authentication, Authorization</a:t>
                      </a:r>
                      <a:endParaRPr lang="en-US" sz="1400" kern="1200" dirty="0">
                        <a:solidFill>
                          <a:schemeClr val="dk1"/>
                        </a:solidFill>
                        <a:latin typeface="+mn-lt"/>
                        <a:ea typeface="+mn-ea"/>
                        <a:cs typeface="+mn-cs"/>
                      </a:endParaRPr>
                    </a:p>
                  </a:txBody>
                  <a:tcPr marL="121888" marR="121888"/>
                </a:tc>
              </a:tr>
              <a:tr h="2540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kern="1200" dirty="0" smtClean="0"/>
                        <a:t>2 Party Intra Site IM and A/V</a:t>
                      </a:r>
                      <a:endParaRPr lang="en-US" sz="1400" kern="1200" dirty="0" smtClean="0">
                        <a:solidFill>
                          <a:schemeClr val="dk1"/>
                        </a:solidFill>
                        <a:latin typeface="+mn-lt"/>
                        <a:ea typeface="+mn-ea"/>
                        <a:cs typeface="+mn-cs"/>
                      </a:endParaRPr>
                    </a:p>
                  </a:txBody>
                  <a:tcPr marL="121888" marR="121888"/>
                </a:tc>
              </a:tr>
              <a:tr h="2540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400" kern="1200" dirty="0" smtClean="0"/>
                        <a:t>Call Detail Records (CDR)</a:t>
                      </a:r>
                      <a:endParaRPr lang="en-US" sz="1400" kern="1200" dirty="0" smtClean="0">
                        <a:solidFill>
                          <a:schemeClr val="dk1"/>
                        </a:solidFill>
                        <a:latin typeface="+mn-lt"/>
                        <a:ea typeface="+mn-ea"/>
                        <a:cs typeface="+mn-cs"/>
                      </a:endParaRPr>
                    </a:p>
                  </a:txBody>
                  <a:tcPr marL="121888" marR="121888"/>
                </a:tc>
              </a:tr>
              <a:tr h="416560">
                <a:tc>
                  <a:txBody>
                    <a:bodyPr/>
                    <a:lstStyle/>
                    <a:p>
                      <a:pPr marL="0" algn="l" defTabSz="914363" rtl="0" eaLnBrk="1" latinLnBrk="0" hangingPunct="1"/>
                      <a:r>
                        <a:rPr lang="en-US" sz="1400" kern="1200" dirty="0" smtClean="0"/>
                        <a:t>Call Forwarding, SimulRing</a:t>
                      </a:r>
                    </a:p>
                    <a:p>
                      <a:pPr marL="0" algn="l" defTabSz="914363" rtl="0" eaLnBrk="1" latinLnBrk="0" hangingPunct="1"/>
                      <a:r>
                        <a:rPr lang="en-US" sz="1400" kern="1200" dirty="0" smtClean="0"/>
                        <a:t>Boss-Admin, Team-call</a:t>
                      </a:r>
                      <a:endParaRPr lang="en-US" sz="1400" kern="1200" dirty="0">
                        <a:solidFill>
                          <a:schemeClr val="dk1"/>
                        </a:solidFill>
                        <a:latin typeface="+mn-lt"/>
                        <a:ea typeface="+mn-ea"/>
                        <a:cs typeface="+mn-cs"/>
                      </a:endParaRPr>
                    </a:p>
                  </a:txBody>
                  <a:tcPr marL="121888" marR="121888"/>
                </a:tc>
              </a:tr>
              <a:tr h="411480">
                <a:tc>
                  <a:txBody>
                    <a:bodyPr/>
                    <a:lstStyle/>
                    <a:p>
                      <a:pPr marL="0" algn="l" defTabSz="914363" rtl="0" eaLnBrk="1" latinLnBrk="0" hangingPunct="1"/>
                      <a:r>
                        <a:rPr lang="en-US" sz="1400" kern="1200" dirty="0" smtClean="0"/>
                        <a:t>Voice Apps (CAA, Response Group, Call Park)</a:t>
                      </a:r>
                      <a:endParaRPr lang="en-US" sz="1400" kern="1200" dirty="0">
                        <a:solidFill>
                          <a:schemeClr val="dk1"/>
                        </a:solidFill>
                        <a:latin typeface="+mn-lt"/>
                        <a:ea typeface="+mn-ea"/>
                        <a:cs typeface="+mn-cs"/>
                      </a:endParaRPr>
                    </a:p>
                  </a:txBody>
                  <a:tcPr marL="121888" marR="121888"/>
                </a:tc>
              </a:tr>
              <a:tr h="254000">
                <a:tc>
                  <a:txBody>
                    <a:bodyPr/>
                    <a:lstStyle/>
                    <a:p>
                      <a:pPr marL="0" algn="l" defTabSz="914363" rtl="0" eaLnBrk="1" latinLnBrk="0" hangingPunct="1"/>
                      <a:r>
                        <a:rPr lang="en-US" sz="1400" kern="1200" dirty="0" smtClean="0"/>
                        <a:t>Conferencing  (IM, A/V and Web)</a:t>
                      </a:r>
                      <a:endParaRPr lang="en-US" sz="1400" kern="1200" dirty="0">
                        <a:solidFill>
                          <a:schemeClr val="dk1"/>
                        </a:solidFill>
                        <a:latin typeface="+mn-lt"/>
                        <a:ea typeface="+mn-ea"/>
                        <a:cs typeface="+mn-cs"/>
                      </a:endParaRPr>
                    </a:p>
                  </a:txBody>
                  <a:tcPr marL="121888" marR="121888"/>
                </a:tc>
              </a:tr>
              <a:tr h="258419">
                <a:tc>
                  <a:txBody>
                    <a:bodyPr/>
                    <a:lstStyle/>
                    <a:p>
                      <a:pPr marL="0" algn="l" defTabSz="914363" rtl="0" eaLnBrk="1" latinLnBrk="0" hangingPunct="1"/>
                      <a:r>
                        <a:rPr lang="en-US" sz="1400" kern="1200" dirty="0" smtClean="0"/>
                        <a:t>Presence and DND based routing</a:t>
                      </a:r>
                      <a:endParaRPr lang="en-US" sz="1400" kern="1200" dirty="0">
                        <a:solidFill>
                          <a:schemeClr val="dk1"/>
                        </a:solidFill>
                        <a:latin typeface="+mn-lt"/>
                        <a:ea typeface="+mn-ea"/>
                        <a:cs typeface="+mn-cs"/>
                      </a:endParaRPr>
                    </a:p>
                  </a:txBody>
                  <a:tcPr marL="121888" marR="121888"/>
                </a:tc>
              </a:tr>
              <a:tr h="254000">
                <a:tc>
                  <a:txBody>
                    <a:bodyPr/>
                    <a:lstStyle/>
                    <a:p>
                      <a:pPr marL="0" algn="l" defTabSz="914363" rtl="0" eaLnBrk="1" latinLnBrk="0" hangingPunct="1"/>
                      <a:r>
                        <a:rPr lang="en-US" sz="1400" kern="1200" dirty="0" smtClean="0"/>
                        <a:t>Updating Call Forwarding settings</a:t>
                      </a:r>
                      <a:endParaRPr lang="en-US" sz="1400" kern="1200" dirty="0">
                        <a:solidFill>
                          <a:schemeClr val="dk1"/>
                        </a:solidFill>
                        <a:latin typeface="+mn-lt"/>
                        <a:ea typeface="+mn-ea"/>
                        <a:cs typeface="+mn-cs"/>
                      </a:endParaRPr>
                    </a:p>
                  </a:txBody>
                  <a:tcPr marL="121888" marR="121888"/>
                </a:tc>
              </a:tr>
            </a:tbl>
          </a:graphicData>
        </a:graphic>
      </p:graphicFrame>
      <p:sp>
        <p:nvSpPr>
          <p:cNvPr id="52" name="Cloud 51"/>
          <p:cNvSpPr/>
          <p:nvPr/>
        </p:nvSpPr>
        <p:spPr>
          <a:xfrm>
            <a:off x="3886844" y="1515055"/>
            <a:ext cx="1771005" cy="1966256"/>
          </a:xfrm>
          <a:prstGeom prst="cloud">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anchor="ctr"/>
          <a:lstStyle/>
          <a:p>
            <a:pPr algn="ctr"/>
            <a:r>
              <a:rPr lang="en-US" dirty="0" smtClean="0">
                <a:solidFill>
                  <a:schemeClr val="bg1"/>
                </a:solidFill>
              </a:rPr>
              <a:t>Low latency WAN</a:t>
            </a:r>
            <a:endParaRPr lang="en-US" dirty="0">
              <a:solidFill>
                <a:schemeClr val="bg1"/>
              </a:solidFill>
            </a:endParaRPr>
          </a:p>
        </p:txBody>
      </p:sp>
      <p:sp>
        <p:nvSpPr>
          <p:cNvPr id="4" name="Rectangle 3"/>
          <p:cNvSpPr/>
          <p:nvPr/>
        </p:nvSpPr>
        <p:spPr>
          <a:xfrm>
            <a:off x="452487" y="4251120"/>
            <a:ext cx="8305010" cy="2062103"/>
          </a:xfrm>
          <a:prstGeom prst="rect">
            <a:avLst/>
          </a:prstGeom>
        </p:spPr>
        <p:txBody>
          <a:bodyPr wrap="square">
            <a:spAutoFit/>
          </a:bodyPr>
          <a:lstStyle/>
          <a:p>
            <a:pPr marL="457120" indent="-457120">
              <a:buFont typeface="Arial" pitchFamily="34" charset="0"/>
              <a:buChar char="•"/>
            </a:pPr>
            <a:r>
              <a:rPr lang="en-US" sz="1600" dirty="0" smtClean="0">
                <a:gradFill>
                  <a:gsLst>
                    <a:gs pos="0">
                      <a:schemeClr val="tx1"/>
                    </a:gs>
                    <a:gs pos="86000">
                      <a:schemeClr val="tx1"/>
                    </a:gs>
                  </a:gsLst>
                  <a:lin ang="0" scaled="0"/>
                </a:gradFill>
                <a:latin typeface="+mj-lt"/>
              </a:rPr>
              <a:t>Lync server pools </a:t>
            </a:r>
            <a:r>
              <a:rPr lang="en-US" sz="1600" dirty="0">
                <a:gradFill>
                  <a:gsLst>
                    <a:gs pos="0">
                      <a:schemeClr val="tx1"/>
                    </a:gs>
                    <a:gs pos="86000">
                      <a:schemeClr val="tx1"/>
                    </a:gs>
                  </a:gsLst>
                  <a:lin ang="0" scaled="0"/>
                </a:gradFill>
                <a:latin typeface="+mj-lt"/>
              </a:rPr>
              <a:t>operate as one logical system</a:t>
            </a:r>
          </a:p>
          <a:p>
            <a:pPr marL="1066613" lvl="1" indent="-457120">
              <a:buFont typeface="Arial" pitchFamily="34" charset="0"/>
              <a:buChar char="•"/>
            </a:pPr>
            <a:r>
              <a:rPr lang="en-US" sz="1600" dirty="0">
                <a:gradFill>
                  <a:gsLst>
                    <a:gs pos="0">
                      <a:schemeClr val="tx1"/>
                    </a:gs>
                    <a:gs pos="86000">
                      <a:schemeClr val="tx1"/>
                    </a:gs>
                  </a:gsLst>
                  <a:lin ang="0" scaled="0"/>
                </a:gradFill>
                <a:latin typeface="+mj-lt"/>
              </a:rPr>
              <a:t>Split Front End pool across two datacenters (all FEs active)</a:t>
            </a:r>
          </a:p>
          <a:p>
            <a:pPr marL="1066613" lvl="1" indent="-457120">
              <a:buFont typeface="Arial" pitchFamily="34" charset="0"/>
              <a:buChar char="•"/>
            </a:pPr>
            <a:r>
              <a:rPr lang="en-US" sz="1600" dirty="0">
                <a:gradFill>
                  <a:gsLst>
                    <a:gs pos="0">
                      <a:schemeClr val="tx1"/>
                    </a:gs>
                    <a:gs pos="86000">
                      <a:schemeClr val="tx1"/>
                    </a:gs>
                  </a:gsLst>
                  <a:lin ang="0" scaled="0"/>
                </a:gradFill>
                <a:latin typeface="+mj-lt"/>
              </a:rPr>
              <a:t>SQL Geo cluster for backend (Stretched Virtual Local Area Network (VLAN))</a:t>
            </a:r>
          </a:p>
          <a:p>
            <a:pPr marL="1066613" lvl="1" indent="-457120">
              <a:buFont typeface="Arial" pitchFamily="34" charset="0"/>
              <a:buChar char="•"/>
            </a:pPr>
            <a:r>
              <a:rPr lang="en-US" sz="1600" dirty="0">
                <a:gradFill>
                  <a:gsLst>
                    <a:gs pos="0">
                      <a:schemeClr val="tx1"/>
                    </a:gs>
                    <a:gs pos="86000">
                      <a:schemeClr val="tx1"/>
                    </a:gs>
                  </a:gsLst>
                  <a:lin ang="0" scaled="0"/>
                </a:gradFill>
                <a:latin typeface="+mj-lt"/>
              </a:rPr>
              <a:t>Data replication is done by storage arrays (Ex: EMC SRDF, HP CLX EVA)</a:t>
            </a:r>
          </a:p>
          <a:p>
            <a:pPr marL="1066613" lvl="1" indent="-457120">
              <a:buFont typeface="Arial" pitchFamily="34" charset="0"/>
              <a:buChar char="•"/>
            </a:pPr>
            <a:r>
              <a:rPr lang="en-US" sz="1600" dirty="0">
                <a:gradFill>
                  <a:gsLst>
                    <a:gs pos="0">
                      <a:schemeClr val="tx1"/>
                    </a:gs>
                    <a:gs pos="86000">
                      <a:schemeClr val="tx1"/>
                    </a:gs>
                  </a:gsLst>
                  <a:lin ang="0" scaled="0"/>
                </a:gradFill>
                <a:latin typeface="+mj-lt"/>
              </a:rPr>
              <a:t>Requires low latency WAN </a:t>
            </a:r>
            <a:r>
              <a:rPr lang="en-US" sz="1600" dirty="0" smtClean="0">
                <a:gradFill>
                  <a:gsLst>
                    <a:gs pos="0">
                      <a:schemeClr val="tx1"/>
                    </a:gs>
                    <a:gs pos="86000">
                      <a:schemeClr val="tx1"/>
                    </a:gs>
                  </a:gsLst>
                  <a:lin ang="0" scaled="0"/>
                </a:gradFill>
                <a:latin typeface="+mj-lt"/>
              </a:rPr>
              <a:t>(20 milliseconds)</a:t>
            </a:r>
          </a:p>
          <a:p>
            <a:pPr marL="457120" indent="-457120">
              <a:buFont typeface="Arial" pitchFamily="34" charset="0"/>
              <a:buChar char="•"/>
            </a:pPr>
            <a:r>
              <a:rPr lang="en-US" sz="1600" dirty="0" smtClean="0">
                <a:gradFill>
                  <a:gsLst>
                    <a:gs pos="0">
                      <a:schemeClr val="tx1"/>
                    </a:gs>
                    <a:gs pos="86000">
                      <a:schemeClr val="tx1"/>
                    </a:gs>
                  </a:gsLst>
                  <a:lin ang="0" scaled="0"/>
                </a:gradFill>
                <a:latin typeface="+mj-lt"/>
              </a:rPr>
              <a:t>In one site is down, clients are serviced by FEs in other site</a:t>
            </a:r>
          </a:p>
          <a:p>
            <a:pPr marL="457120" indent="-457120">
              <a:buFont typeface="Arial" pitchFamily="34" charset="0"/>
              <a:buChar char="•"/>
            </a:pPr>
            <a:r>
              <a:rPr lang="en-US" sz="1600" dirty="0" smtClean="0">
                <a:gradFill>
                  <a:gsLst>
                    <a:gs pos="0">
                      <a:schemeClr val="tx1"/>
                    </a:gs>
                    <a:gs pos="86000">
                      <a:schemeClr val="tx1"/>
                    </a:gs>
                  </a:gsLst>
                  <a:lin ang="0" scaled="0"/>
                </a:gradFill>
                <a:latin typeface="+mj-lt"/>
              </a:rPr>
              <a:t>Nearly </a:t>
            </a:r>
            <a:r>
              <a:rPr lang="en-US" sz="1600" dirty="0">
                <a:gradFill>
                  <a:gsLst>
                    <a:gs pos="0">
                      <a:schemeClr val="tx1"/>
                    </a:gs>
                    <a:gs pos="86000">
                      <a:schemeClr val="tx1"/>
                    </a:gs>
                  </a:gsLst>
                  <a:lin ang="0" scaled="0"/>
                </a:gradFill>
                <a:latin typeface="+mj-lt"/>
              </a:rPr>
              <a:t>all features available</a:t>
            </a:r>
          </a:p>
          <a:p>
            <a:pPr marL="1066613" lvl="1" indent="-457120">
              <a:buFont typeface="Arial" pitchFamily="34" charset="0"/>
              <a:buChar char="•"/>
            </a:pPr>
            <a:r>
              <a:rPr lang="en-US" sz="1600" dirty="0">
                <a:gradFill>
                  <a:gsLst>
                    <a:gs pos="0">
                      <a:schemeClr val="tx1"/>
                    </a:gs>
                    <a:gs pos="86000">
                      <a:schemeClr val="tx1"/>
                    </a:gs>
                  </a:gsLst>
                  <a:lin ang="0" scaled="0"/>
                </a:gradFill>
                <a:latin typeface="+mj-lt"/>
              </a:rPr>
              <a:t>PSTN termination may affect inbound </a:t>
            </a:r>
            <a:r>
              <a:rPr lang="en-US" sz="1600" dirty="0" smtClean="0">
                <a:gradFill>
                  <a:gsLst>
                    <a:gs pos="0">
                      <a:schemeClr val="tx1"/>
                    </a:gs>
                    <a:gs pos="86000">
                      <a:schemeClr val="tx1"/>
                    </a:gs>
                  </a:gsLst>
                  <a:lin ang="0" scaled="0"/>
                </a:gradFill>
                <a:latin typeface="+mj-lt"/>
              </a:rPr>
              <a:t>calls</a:t>
            </a:r>
            <a:endParaRPr lang="en-US" sz="1600" dirty="0">
              <a:gradFill>
                <a:gsLst>
                  <a:gs pos="0">
                    <a:schemeClr val="tx1"/>
                  </a:gs>
                  <a:gs pos="86000">
                    <a:schemeClr val="tx1"/>
                  </a:gs>
                </a:gsLst>
                <a:lin ang="0" scaled="0"/>
              </a:gradFill>
              <a:latin typeface="+mj-lt"/>
            </a:endParaRPr>
          </a:p>
        </p:txBody>
      </p:sp>
      <p:cxnSp>
        <p:nvCxnSpPr>
          <p:cNvPr id="63" name="Straight Arrow Connector 62"/>
          <p:cNvCxnSpPr/>
          <p:nvPr/>
        </p:nvCxnSpPr>
        <p:spPr bwMode="auto">
          <a:xfrm flipV="1">
            <a:off x="4407033" y="3003091"/>
            <a:ext cx="278835" cy="735240"/>
          </a:xfrm>
          <a:prstGeom prst="straightConnector1">
            <a:avLst/>
          </a:prstGeom>
          <a:solidFill>
            <a:schemeClr val="tx2"/>
          </a:solidFill>
          <a:ln w="28575" cap="flat" cmpd="sng" algn="ctr">
            <a:solidFill>
              <a:schemeClr val="bg1"/>
            </a:solidFill>
            <a:prstDash val="solid"/>
            <a:round/>
            <a:headEnd type="none" w="med" len="med"/>
            <a:tailEnd type="arrow"/>
          </a:ln>
          <a:effectLst/>
        </p:spPr>
      </p:cxnSp>
      <p:sp>
        <p:nvSpPr>
          <p:cNvPr id="69" name="TextBox 68"/>
          <p:cNvSpPr txBox="1"/>
          <p:nvPr/>
        </p:nvSpPr>
        <p:spPr>
          <a:xfrm>
            <a:off x="776168" y="1921278"/>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70" name="Object 32"/>
          <p:cNvGraphicFramePr>
            <a:graphicFrameLocks noChangeAspect="1"/>
          </p:cNvGraphicFramePr>
          <p:nvPr>
            <p:extLst>
              <p:ext uri="{D42A27DB-BD31-4B8C-83A1-F6EECF244321}">
                <p14:modId xmlns:p14="http://schemas.microsoft.com/office/powerpoint/2010/main" val="4101142269"/>
              </p:ext>
            </p:extLst>
          </p:nvPr>
        </p:nvGraphicFramePr>
        <p:xfrm>
          <a:off x="1385609" y="1794278"/>
          <a:ext cx="304721" cy="1371600"/>
        </p:xfrm>
        <a:graphic>
          <a:graphicData uri="http://schemas.openxmlformats.org/presentationml/2006/ole">
            <mc:AlternateContent xmlns:mc="http://schemas.openxmlformats.org/markup-compatibility/2006">
              <mc:Choice xmlns:v="urn:schemas-microsoft-com:vml" Requires="v">
                <p:oleObj spid="_x0000_s14458" name="Visio" r:id="rId8" imgW="574804" imgH="838470" progId="Visio.Drawing.11">
                  <p:embed/>
                </p:oleObj>
              </mc:Choice>
              <mc:Fallback>
                <p:oleObj name="Visio" r:id="rId8" imgW="574804" imgH="838470"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5609" y="1794278"/>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 name="Object 33"/>
          <p:cNvGraphicFramePr>
            <a:graphicFrameLocks noChangeAspect="1"/>
          </p:cNvGraphicFramePr>
          <p:nvPr>
            <p:extLst>
              <p:ext uri="{D42A27DB-BD31-4B8C-83A1-F6EECF244321}">
                <p14:modId xmlns:p14="http://schemas.microsoft.com/office/powerpoint/2010/main" val="2788732667"/>
              </p:ext>
            </p:extLst>
          </p:nvPr>
        </p:nvGraphicFramePr>
        <p:xfrm>
          <a:off x="674595" y="1870478"/>
          <a:ext cx="304721" cy="1371600"/>
        </p:xfrm>
        <a:graphic>
          <a:graphicData uri="http://schemas.openxmlformats.org/presentationml/2006/ole">
            <mc:AlternateContent xmlns:mc="http://schemas.openxmlformats.org/markup-compatibility/2006">
              <mc:Choice xmlns:v="urn:schemas-microsoft-com:vml" Requires="v">
                <p:oleObj spid="_x0000_s14459" name="Visio" r:id="rId10" imgW="574804" imgH="838470" progId="Visio.Drawing.11">
                  <p:embed/>
                </p:oleObj>
              </mc:Choice>
              <mc:Fallback>
                <p:oleObj name="Visio" r:id="rId10" imgW="574804" imgH="838470"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595" y="1870478"/>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 name="Object 38"/>
          <p:cNvGraphicFramePr>
            <a:graphicFrameLocks noChangeAspect="1"/>
          </p:cNvGraphicFramePr>
          <p:nvPr>
            <p:extLst>
              <p:ext uri="{D42A27DB-BD31-4B8C-83A1-F6EECF244321}">
                <p14:modId xmlns:p14="http://schemas.microsoft.com/office/powerpoint/2010/main" val="2422234448"/>
              </p:ext>
            </p:extLst>
          </p:nvPr>
        </p:nvGraphicFramePr>
        <p:xfrm>
          <a:off x="979315" y="2327678"/>
          <a:ext cx="507868" cy="521721"/>
        </p:xfrm>
        <a:graphic>
          <a:graphicData uri="http://schemas.openxmlformats.org/presentationml/2006/ole">
            <mc:AlternateContent xmlns:mc="http://schemas.openxmlformats.org/markup-compatibility/2006">
              <mc:Choice xmlns:v="urn:schemas-microsoft-com:vml" Requires="v">
                <p:oleObj spid="_x0000_s14460" name="Visio" r:id="rId11" imgW="836177" imgH="820366" progId="Visio.Drawing.11">
                  <p:embed/>
                </p:oleObj>
              </mc:Choice>
              <mc:Fallback>
                <p:oleObj name="Visio" r:id="rId11" imgW="836177" imgH="820366"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315" y="2327678"/>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 name="TextBox 72"/>
          <p:cNvSpPr txBox="1"/>
          <p:nvPr/>
        </p:nvSpPr>
        <p:spPr>
          <a:xfrm>
            <a:off x="7624643" y="1968808"/>
            <a:ext cx="711015" cy="43088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8987"/>
            <a:r>
              <a:rPr lang="en-US" sz="1100" b="1" dirty="0">
                <a:solidFill>
                  <a:prstClr val="black">
                    <a:lumMod val="85000"/>
                    <a:lumOff val="15000"/>
                  </a:prstClr>
                </a:solidFill>
              </a:rPr>
              <a:t>Edge</a:t>
            </a:r>
          </a:p>
          <a:p>
            <a:pPr algn="ctr" defTabSz="1218987"/>
            <a:r>
              <a:rPr lang="en-US" sz="1100" b="1" dirty="0">
                <a:solidFill>
                  <a:prstClr val="black">
                    <a:lumMod val="85000"/>
                    <a:lumOff val="15000"/>
                  </a:prstClr>
                </a:solidFill>
              </a:rPr>
              <a:t>Server</a:t>
            </a:r>
            <a:endParaRPr lang="en-US" sz="1600" b="1" dirty="0">
              <a:solidFill>
                <a:prstClr val="black">
                  <a:lumMod val="85000"/>
                  <a:lumOff val="15000"/>
                </a:prstClr>
              </a:solidFill>
            </a:endParaRPr>
          </a:p>
        </p:txBody>
      </p:sp>
      <p:graphicFrame>
        <p:nvGraphicFramePr>
          <p:cNvPr id="74" name="Object 32"/>
          <p:cNvGraphicFramePr>
            <a:graphicFrameLocks noChangeAspect="1"/>
          </p:cNvGraphicFramePr>
          <p:nvPr>
            <p:extLst>
              <p:ext uri="{D42A27DB-BD31-4B8C-83A1-F6EECF244321}">
                <p14:modId xmlns:p14="http://schemas.microsoft.com/office/powerpoint/2010/main" val="3454172087"/>
              </p:ext>
            </p:extLst>
          </p:nvPr>
        </p:nvGraphicFramePr>
        <p:xfrm>
          <a:off x="8234084" y="1841808"/>
          <a:ext cx="304721" cy="1371600"/>
        </p:xfrm>
        <a:graphic>
          <a:graphicData uri="http://schemas.openxmlformats.org/presentationml/2006/ole">
            <mc:AlternateContent xmlns:mc="http://schemas.openxmlformats.org/markup-compatibility/2006">
              <mc:Choice xmlns:v="urn:schemas-microsoft-com:vml" Requires="v">
                <p:oleObj spid="_x0000_s14461" name="Visio" r:id="rId13" imgW="574804" imgH="838470" progId="Visio.Drawing.11">
                  <p:embed/>
                </p:oleObj>
              </mc:Choice>
              <mc:Fallback>
                <p:oleObj name="Visio" r:id="rId13" imgW="574804" imgH="838470"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34084" y="1841808"/>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 name="Object 33"/>
          <p:cNvGraphicFramePr>
            <a:graphicFrameLocks noChangeAspect="1"/>
          </p:cNvGraphicFramePr>
          <p:nvPr>
            <p:extLst>
              <p:ext uri="{D42A27DB-BD31-4B8C-83A1-F6EECF244321}">
                <p14:modId xmlns:p14="http://schemas.microsoft.com/office/powerpoint/2010/main" val="3129290289"/>
              </p:ext>
            </p:extLst>
          </p:nvPr>
        </p:nvGraphicFramePr>
        <p:xfrm>
          <a:off x="7523070" y="1918008"/>
          <a:ext cx="304721" cy="1371600"/>
        </p:xfrm>
        <a:graphic>
          <a:graphicData uri="http://schemas.openxmlformats.org/presentationml/2006/ole">
            <mc:AlternateContent xmlns:mc="http://schemas.openxmlformats.org/markup-compatibility/2006">
              <mc:Choice xmlns:v="urn:schemas-microsoft-com:vml" Requires="v">
                <p:oleObj spid="_x0000_s14462" name="Visio" r:id="rId14" imgW="574804" imgH="838470" progId="Visio.Drawing.11">
                  <p:embed/>
                </p:oleObj>
              </mc:Choice>
              <mc:Fallback>
                <p:oleObj name="Visio" r:id="rId14" imgW="574804" imgH="838470"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3070" y="1918008"/>
                        <a:ext cx="30472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 name="Object 38"/>
          <p:cNvGraphicFramePr>
            <a:graphicFrameLocks noChangeAspect="1"/>
          </p:cNvGraphicFramePr>
          <p:nvPr>
            <p:extLst>
              <p:ext uri="{D42A27DB-BD31-4B8C-83A1-F6EECF244321}">
                <p14:modId xmlns:p14="http://schemas.microsoft.com/office/powerpoint/2010/main" val="614371870"/>
              </p:ext>
            </p:extLst>
          </p:nvPr>
        </p:nvGraphicFramePr>
        <p:xfrm>
          <a:off x="7827790" y="2375208"/>
          <a:ext cx="507868" cy="521721"/>
        </p:xfrm>
        <a:graphic>
          <a:graphicData uri="http://schemas.openxmlformats.org/presentationml/2006/ole">
            <mc:AlternateContent xmlns:mc="http://schemas.openxmlformats.org/markup-compatibility/2006">
              <mc:Choice xmlns:v="urn:schemas-microsoft-com:vml" Requires="v">
                <p:oleObj spid="_x0000_s14463" name="Visio" r:id="rId15" imgW="836177" imgH="820366" progId="Visio.Drawing.11">
                  <p:embed/>
                </p:oleObj>
              </mc:Choice>
              <mc:Fallback>
                <p:oleObj name="Visio" r:id="rId15" imgW="836177" imgH="820366"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7790" y="2375208"/>
                        <a:ext cx="507868" cy="52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7" name="Picture 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9687" y="2371967"/>
            <a:ext cx="500887" cy="71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7102" y="2371120"/>
            <a:ext cx="500887" cy="71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9120" y="2356465"/>
            <a:ext cx="500887" cy="71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3"/>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0007" y="2371967"/>
            <a:ext cx="500887" cy="71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2" name="Straight Arrow Connector 61"/>
          <p:cNvCxnSpPr/>
          <p:nvPr/>
        </p:nvCxnSpPr>
        <p:spPr bwMode="auto">
          <a:xfrm flipH="1" flipV="1">
            <a:off x="4991100" y="3003091"/>
            <a:ext cx="275909" cy="786720"/>
          </a:xfrm>
          <a:prstGeom prst="straightConnector1">
            <a:avLst/>
          </a:prstGeom>
          <a:solidFill>
            <a:schemeClr val="tx2"/>
          </a:solidFill>
          <a:ln w="28575" cap="flat" cmpd="sng" algn="ctr">
            <a:solidFill>
              <a:schemeClr val="bg1"/>
            </a:solidFill>
            <a:prstDash val="solid"/>
            <a:round/>
            <a:headEnd type="none" w="med" len="med"/>
            <a:tailEnd type="arrow"/>
          </a:ln>
          <a:effectLst/>
        </p:spPr>
      </p:cxnSp>
      <p:pic>
        <p:nvPicPr>
          <p:cNvPr id="64" name="Picture 4"/>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7067" y="3508181"/>
            <a:ext cx="845679" cy="67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16008" y="6260068"/>
            <a:ext cx="5993949" cy="369332"/>
          </a:xfrm>
          <a:prstGeom prst="rect">
            <a:avLst/>
          </a:prstGeom>
        </p:spPr>
        <p:txBody>
          <a:bodyPr wrap="none">
            <a:spAutoFit/>
          </a:bodyPr>
          <a:lstStyle/>
          <a:p>
            <a:r>
              <a:rPr lang="en-US" u="sng" dirty="0">
                <a:solidFill>
                  <a:srgbClr val="FFFF00"/>
                </a:solidFill>
              </a:rPr>
              <a:t>http://technet.microsoft.com/en-us/library/gg670905.aspx</a:t>
            </a:r>
            <a:endParaRPr lang="en-US" dirty="0">
              <a:solidFill>
                <a:srgbClr val="FFFF00"/>
              </a:solidFill>
            </a:endParaRPr>
          </a:p>
        </p:txBody>
      </p:sp>
    </p:spTree>
    <p:extLst>
      <p:ext uri="{BB962C8B-B14F-4D97-AF65-F5344CB8AC3E}">
        <p14:creationId xmlns:p14="http://schemas.microsoft.com/office/powerpoint/2010/main" val="1017968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and Restore</a:t>
            </a:r>
            <a:endParaRPr lang="en-US" dirty="0"/>
          </a:p>
        </p:txBody>
      </p:sp>
      <p:sp>
        <p:nvSpPr>
          <p:cNvPr id="3" name="Content Placeholder 2"/>
          <p:cNvSpPr>
            <a:spLocks noGrp="1"/>
          </p:cNvSpPr>
          <p:nvPr>
            <p:ph idx="1"/>
          </p:nvPr>
        </p:nvSpPr>
        <p:spPr>
          <a:xfrm>
            <a:off x="519112" y="1447799"/>
            <a:ext cx="11149013" cy="4760496"/>
          </a:xfrm>
        </p:spPr>
        <p:txBody>
          <a:bodyPr>
            <a:normAutofit fontScale="77500" lnSpcReduction="20000"/>
          </a:bodyPr>
          <a:lstStyle/>
          <a:p>
            <a:pPr>
              <a:lnSpc>
                <a:spcPct val="110000"/>
              </a:lnSpc>
            </a:pPr>
            <a:r>
              <a:rPr lang="en-US" sz="4000" dirty="0"/>
              <a:t>The Backup and Restore document covers the following:</a:t>
            </a:r>
          </a:p>
          <a:p>
            <a:pPr lvl="1">
              <a:lnSpc>
                <a:spcPct val="110000"/>
              </a:lnSpc>
            </a:pPr>
            <a:r>
              <a:rPr lang="en-US" sz="4000" dirty="0"/>
              <a:t>Strategy and best practices to help in planning and prepping for backup and restore – that fit individual customer needs. </a:t>
            </a:r>
          </a:p>
          <a:p>
            <a:pPr lvl="1">
              <a:lnSpc>
                <a:spcPct val="110000"/>
              </a:lnSpc>
            </a:pPr>
            <a:r>
              <a:rPr lang="en-US" sz="4000" dirty="0"/>
              <a:t>Backing up all relevant Server Roles, Lync Databases and data </a:t>
            </a:r>
            <a:r>
              <a:rPr lang="en-US" sz="4000" dirty="0" smtClean="0"/>
              <a:t>stores (core </a:t>
            </a:r>
            <a:r>
              <a:rPr lang="en-US" sz="4000" dirty="0"/>
              <a:t>data and settings, Arch/Mon databases, File </a:t>
            </a:r>
            <a:r>
              <a:rPr lang="en-US" sz="4000" dirty="0" smtClean="0"/>
              <a:t>stores)</a:t>
            </a:r>
            <a:endParaRPr lang="en-US" sz="4000" dirty="0"/>
          </a:p>
          <a:p>
            <a:pPr lvl="1">
              <a:lnSpc>
                <a:spcPct val="110000"/>
              </a:lnSpc>
            </a:pPr>
            <a:r>
              <a:rPr lang="en-US" sz="4000" dirty="0"/>
              <a:t>Restoring Lync servers based on server and failure types.</a:t>
            </a:r>
          </a:p>
          <a:p>
            <a:pPr lvl="2">
              <a:lnSpc>
                <a:spcPct val="110000"/>
              </a:lnSpc>
            </a:pPr>
            <a:r>
              <a:rPr lang="en-US" sz="4000" dirty="0"/>
              <a:t>Restoring Lync Servers (standard and enterprise), Central </a:t>
            </a:r>
            <a:r>
              <a:rPr lang="en-US" sz="4000" dirty="0" smtClean="0"/>
              <a:t>Management </a:t>
            </a:r>
            <a:r>
              <a:rPr lang="en-US" sz="4000" dirty="0"/>
              <a:t>Store, Backend, RGS settings, </a:t>
            </a:r>
          </a:p>
          <a:p>
            <a:pPr lvl="2">
              <a:lnSpc>
                <a:spcPct val="110000"/>
              </a:lnSpc>
            </a:pPr>
            <a:r>
              <a:rPr lang="en-US" sz="4000" dirty="0"/>
              <a:t>P</a:t>
            </a:r>
            <a:r>
              <a:rPr lang="en-US" sz="4000" dirty="0" smtClean="0"/>
              <a:t>rocedures </a:t>
            </a:r>
            <a:r>
              <a:rPr lang="en-US" sz="4000" dirty="0"/>
              <a:t>when backend fails, when entire pool fails</a:t>
            </a:r>
          </a:p>
          <a:p>
            <a:endParaRPr lang="en-US" dirty="0"/>
          </a:p>
        </p:txBody>
      </p:sp>
      <p:sp>
        <p:nvSpPr>
          <p:cNvPr id="4" name="Explosion 2 3"/>
          <p:cNvSpPr/>
          <p:nvPr/>
        </p:nvSpPr>
        <p:spPr bwMode="auto">
          <a:xfrm>
            <a:off x="8879305" y="1"/>
            <a:ext cx="3007894" cy="1447800"/>
          </a:xfrm>
          <a:prstGeom prst="irregularSeal2">
            <a:avLst/>
          </a:prstGeom>
          <a:solidFill>
            <a:schemeClr val="accent1">
              <a:lumMod val="20000"/>
              <a:lumOff val="80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2">
                    <a:lumMod val="95000"/>
                    <a:lumOff val="5000"/>
                    <a:alpha val="99000"/>
                  </a:schemeClr>
                </a:solidFill>
              </a:rPr>
              <a:t>Coming Soon!</a:t>
            </a:r>
          </a:p>
        </p:txBody>
      </p:sp>
    </p:spTree>
    <p:extLst>
      <p:ext uri="{BB962C8B-B14F-4D97-AF65-F5344CB8AC3E}">
        <p14:creationId xmlns:p14="http://schemas.microsoft.com/office/powerpoint/2010/main" val="408598230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Lync 2010 – Expect the Best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594" y="2484725"/>
            <a:ext cx="2362199" cy="206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www.bidets4sale.com/newspaper-backgrou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9116"/>
            <a:ext cx="9052928" cy="298182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bwMode="auto">
          <a:xfrm>
            <a:off x="477120" y="2689270"/>
            <a:ext cx="8679305" cy="2061149"/>
          </a:xfrm>
          <a:prstGeom prst="roundRect">
            <a:avLst>
              <a:gd name="adj" fmla="val 0"/>
            </a:avLst>
          </a:prstGeom>
          <a:no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r>
              <a:rPr lang="en-US" dirty="0" smtClean="0"/>
              <a:t>“Microsoft </a:t>
            </a:r>
            <a:r>
              <a:rPr lang="en-US" dirty="0"/>
              <a:t>Lync Server 2010 </a:t>
            </a:r>
            <a:r>
              <a:rPr lang="en-US"/>
              <a:t>passed </a:t>
            </a:r>
            <a:r>
              <a:rPr lang="en-US" smtClean="0"/>
              <a:t>an </a:t>
            </a:r>
            <a:r>
              <a:rPr lang="en-US" dirty="0"/>
              <a:t>aggressive SIP Load </a:t>
            </a:r>
            <a:r>
              <a:rPr lang="en-US" dirty="0" smtClean="0"/>
              <a:t>Torture Test </a:t>
            </a:r>
            <a:r>
              <a:rPr lang="en-US" dirty="0"/>
              <a:t>without dropping any calls or reporting errors in the </a:t>
            </a:r>
            <a:r>
              <a:rPr lang="en-US" dirty="0" smtClean="0"/>
              <a:t>4,000,000 call </a:t>
            </a:r>
            <a:r>
              <a:rPr lang="en-US" dirty="0"/>
              <a:t>attrition test. </a:t>
            </a:r>
            <a:r>
              <a:rPr lang="en-US" dirty="0" smtClean="0"/>
              <a:t>This sustained </a:t>
            </a:r>
            <a:r>
              <a:rPr lang="en-US" dirty="0"/>
              <a:t>operation without error is the </a:t>
            </a:r>
            <a:r>
              <a:rPr lang="en-US" dirty="0" smtClean="0"/>
              <a:t>best we </a:t>
            </a:r>
            <a:r>
              <a:rPr lang="en-US" dirty="0"/>
              <a:t>have seen to date for any </a:t>
            </a:r>
            <a:r>
              <a:rPr lang="en-US" dirty="0" smtClean="0"/>
              <a:t>Unified Communications </a:t>
            </a:r>
            <a:r>
              <a:rPr lang="en-US" dirty="0"/>
              <a:t>/ IP </a:t>
            </a:r>
            <a:r>
              <a:rPr lang="en-US" dirty="0" smtClean="0"/>
              <a:t>PBX product </a:t>
            </a:r>
            <a:r>
              <a:rPr lang="en-US" dirty="0"/>
              <a:t>we have tested</a:t>
            </a:r>
            <a:r>
              <a:rPr lang="en-US" dirty="0" smtClean="0"/>
              <a:t>.”</a:t>
            </a:r>
          </a:p>
          <a:p>
            <a:endParaRPr lang="en-US" dirty="0">
              <a:gradFill>
                <a:gsLst>
                  <a:gs pos="0">
                    <a:srgbClr val="FFFFFF"/>
                  </a:gs>
                  <a:gs pos="100000">
                    <a:srgbClr val="FFFFFF"/>
                  </a:gs>
                </a:gsLst>
                <a:lin ang="5400000" scaled="0"/>
              </a:gradFill>
            </a:endParaRPr>
          </a:p>
          <a:p>
            <a:r>
              <a:rPr lang="en-US" i="1" dirty="0" err="1" smtClean="0">
                <a:solidFill>
                  <a:schemeClr val="tx2">
                    <a:lumMod val="75000"/>
                  </a:schemeClr>
                </a:solidFill>
              </a:rPr>
              <a:t>Miercom</a:t>
            </a:r>
            <a:r>
              <a:rPr lang="en-US" i="1" dirty="0">
                <a:solidFill>
                  <a:schemeClr val="tx2">
                    <a:lumMod val="75000"/>
                  </a:schemeClr>
                </a:solidFill>
              </a:rPr>
              <a:t> </a:t>
            </a:r>
            <a:r>
              <a:rPr lang="en-US" i="1" dirty="0" smtClean="0">
                <a:solidFill>
                  <a:schemeClr val="tx2">
                    <a:lumMod val="75000"/>
                  </a:schemeClr>
                </a:solidFill>
              </a:rPr>
              <a:t>(January 2011)</a:t>
            </a:r>
          </a:p>
        </p:txBody>
      </p:sp>
    </p:spTree>
    <p:extLst>
      <p:ext uri="{BB962C8B-B14F-4D97-AF65-F5344CB8AC3E}">
        <p14:creationId xmlns:p14="http://schemas.microsoft.com/office/powerpoint/2010/main" val="408701383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a:t>
            </a:r>
            <a:r>
              <a:rPr lang="en-US" dirty="0"/>
              <a:t>Objectives and Takeaways</a:t>
            </a:r>
          </a:p>
        </p:txBody>
      </p:sp>
      <p:sp>
        <p:nvSpPr>
          <p:cNvPr id="3" name="Text Placeholder 2"/>
          <p:cNvSpPr>
            <a:spLocks noGrp="1"/>
          </p:cNvSpPr>
          <p:nvPr>
            <p:ph idx="1"/>
          </p:nvPr>
        </p:nvSpPr>
        <p:spPr>
          <a:xfrm>
            <a:off x="519112" y="1447799"/>
            <a:ext cx="11149013" cy="2080570"/>
          </a:xfrm>
        </p:spPr>
        <p:txBody>
          <a:bodyPr/>
          <a:lstStyle/>
          <a:p>
            <a:r>
              <a:rPr lang="en-US" sz="2800" dirty="0" smtClean="0"/>
              <a:t>Session </a:t>
            </a:r>
            <a:r>
              <a:rPr lang="en-US" sz="2800" dirty="0"/>
              <a:t>Objectives:  </a:t>
            </a:r>
          </a:p>
          <a:p>
            <a:pPr lvl="1"/>
            <a:r>
              <a:rPr lang="en-US" sz="2400" dirty="0"/>
              <a:t>Resiliency Architecture</a:t>
            </a:r>
          </a:p>
          <a:p>
            <a:pPr lvl="1"/>
            <a:r>
              <a:rPr lang="en-US" sz="2400" dirty="0"/>
              <a:t>Branch </a:t>
            </a:r>
            <a:r>
              <a:rPr lang="en-US" sz="2400" dirty="0" smtClean="0"/>
              <a:t>Office Resiliency</a:t>
            </a:r>
            <a:endParaRPr lang="en-US" sz="2400" dirty="0"/>
          </a:p>
          <a:p>
            <a:pPr lvl="1"/>
            <a:r>
              <a:rPr lang="en-US" sz="2400" dirty="0"/>
              <a:t>Data Center Resiliency</a:t>
            </a:r>
          </a:p>
          <a:p>
            <a:endParaRPr lang="en-US" sz="2800" dirty="0"/>
          </a:p>
        </p:txBody>
      </p:sp>
      <p:sp>
        <p:nvSpPr>
          <p:cNvPr id="4" name="Rectangle 3"/>
          <p:cNvSpPr/>
          <p:nvPr/>
        </p:nvSpPr>
        <p:spPr>
          <a:xfrm>
            <a:off x="5019675" y="1447800"/>
            <a:ext cx="6648450" cy="4358116"/>
          </a:xfrm>
          <a:prstGeom prst="rect">
            <a:avLst/>
          </a:prstGeom>
        </p:spPr>
        <p:txBody>
          <a:bodyPr vert="horz" wrap="square" lIns="0" tIns="0" rIns="0" bIns="0" rtlCol="0">
            <a:spAutoFit/>
          </a:bodyPr>
          <a:lstStyle/>
          <a:p>
            <a:pPr marL="460375" indent="-460375">
              <a:lnSpc>
                <a:spcPct val="90000"/>
              </a:lnSpc>
              <a:spcBef>
                <a:spcPct val="20000"/>
              </a:spcBef>
              <a:buSzPct val="100000"/>
              <a:buFontTx/>
              <a:buBlip>
                <a:blip r:embed="rId4"/>
              </a:buBlip>
            </a:pPr>
            <a:r>
              <a:rPr lang="en-US" sz="2400" dirty="0">
                <a:gradFill>
                  <a:gsLst>
                    <a:gs pos="0">
                      <a:schemeClr val="tx1"/>
                    </a:gs>
                    <a:gs pos="86000">
                      <a:schemeClr val="tx1"/>
                    </a:gs>
                  </a:gsLst>
                  <a:lin ang="0" scaled="0"/>
                </a:gradFill>
                <a:latin typeface="+mj-lt"/>
              </a:rPr>
              <a:t>Takeaways:</a:t>
            </a:r>
          </a:p>
          <a:p>
            <a:pPr marL="855663" lvl="1" indent="-395288">
              <a:lnSpc>
                <a:spcPct val="90000"/>
              </a:lnSpc>
              <a:spcBef>
                <a:spcPct val="20000"/>
              </a:spcBef>
              <a:buSzPct val="100000"/>
              <a:buFontTx/>
              <a:buBlip>
                <a:blip r:embed="rId4"/>
              </a:buBlip>
            </a:pPr>
            <a:r>
              <a:rPr lang="en-US" sz="2400" dirty="0" smtClean="0">
                <a:gradFill>
                  <a:gsLst>
                    <a:gs pos="0">
                      <a:schemeClr val="tx1"/>
                    </a:gs>
                    <a:gs pos="86000">
                      <a:schemeClr val="tx1"/>
                    </a:gs>
                  </a:gsLst>
                  <a:lin ang="0" scaled="0"/>
                </a:gradFill>
                <a:latin typeface="+mj-lt"/>
              </a:rPr>
              <a:t>Lync Server 2010 Architecture </a:t>
            </a:r>
            <a:r>
              <a:rPr lang="en-US" sz="2400" dirty="0">
                <a:gradFill>
                  <a:gsLst>
                    <a:gs pos="0">
                      <a:schemeClr val="tx1"/>
                    </a:gs>
                    <a:gs pos="86000">
                      <a:schemeClr val="tx1"/>
                    </a:gs>
                  </a:gsLst>
                  <a:lin ang="0" scaled="0"/>
                </a:gradFill>
                <a:latin typeface="+mj-lt"/>
              </a:rPr>
              <a:t>provides High Availability for Voice services </a:t>
            </a:r>
          </a:p>
          <a:p>
            <a:pPr marL="855663" lvl="1" indent="-395288">
              <a:lnSpc>
                <a:spcPct val="90000"/>
              </a:lnSpc>
              <a:spcBef>
                <a:spcPct val="20000"/>
              </a:spcBef>
              <a:buSzPct val="100000"/>
              <a:buFontTx/>
              <a:buBlip>
                <a:blip r:embed="rId4"/>
              </a:buBlip>
            </a:pPr>
            <a:r>
              <a:rPr lang="en-US" sz="2400" dirty="0">
                <a:gradFill>
                  <a:gsLst>
                    <a:gs pos="0">
                      <a:schemeClr val="tx1"/>
                    </a:gs>
                    <a:gs pos="86000">
                      <a:schemeClr val="tx1"/>
                    </a:gs>
                  </a:gsLst>
                  <a:lin ang="0" scaled="0"/>
                </a:gradFill>
                <a:latin typeface="+mj-lt"/>
              </a:rPr>
              <a:t>Survivable Branch Appliances built by UC partners deliver Voice High Availability for branch users</a:t>
            </a:r>
          </a:p>
          <a:p>
            <a:pPr marL="855663" lvl="1" indent="-395288">
              <a:lnSpc>
                <a:spcPct val="90000"/>
              </a:lnSpc>
              <a:spcBef>
                <a:spcPct val="20000"/>
              </a:spcBef>
              <a:buSzPct val="100000"/>
              <a:buBlip>
                <a:blip r:embed="rId4"/>
              </a:buBlip>
            </a:pPr>
            <a:r>
              <a:rPr lang="en-US" sz="2400" dirty="0">
                <a:gradFill>
                  <a:gsLst>
                    <a:gs pos="0">
                      <a:schemeClr val="tx1"/>
                    </a:gs>
                    <a:gs pos="86000">
                      <a:schemeClr val="tx1"/>
                    </a:gs>
                  </a:gsLst>
                  <a:lin ang="0" scaled="0"/>
                </a:gradFill>
              </a:rPr>
              <a:t>Voice Data Center Resiliency delivers Voice High Availability across geo-dispersed </a:t>
            </a:r>
            <a:r>
              <a:rPr lang="en-US" sz="2400" dirty="0" smtClean="0">
                <a:gradFill>
                  <a:gsLst>
                    <a:gs pos="0">
                      <a:schemeClr val="tx1"/>
                    </a:gs>
                    <a:gs pos="86000">
                      <a:schemeClr val="tx1"/>
                    </a:gs>
                  </a:gsLst>
                  <a:lin ang="0" scaled="0"/>
                </a:gradFill>
              </a:rPr>
              <a:t>datacenters</a:t>
            </a:r>
          </a:p>
          <a:p>
            <a:pPr marL="855663" lvl="1" indent="-395288">
              <a:lnSpc>
                <a:spcPct val="90000"/>
              </a:lnSpc>
              <a:spcBef>
                <a:spcPct val="20000"/>
              </a:spcBef>
              <a:buSzPct val="100000"/>
              <a:buBlip>
                <a:blip r:embed="rId4"/>
              </a:buBlip>
            </a:pPr>
            <a:r>
              <a:rPr lang="en-US" sz="2400" dirty="0" smtClean="0">
                <a:gradFill>
                  <a:gsLst>
                    <a:gs pos="0">
                      <a:schemeClr val="tx1"/>
                    </a:gs>
                    <a:gs pos="86000">
                      <a:schemeClr val="tx1"/>
                    </a:gs>
                  </a:gsLst>
                  <a:lin ang="0" scaled="0"/>
                </a:gradFill>
              </a:rPr>
              <a:t>Backup and restore procedures allow for expedient service restoration</a:t>
            </a:r>
            <a:endParaRPr lang="en-US" sz="2400" dirty="0">
              <a:gradFill>
                <a:gsLst>
                  <a:gs pos="0">
                    <a:schemeClr val="tx1"/>
                  </a:gs>
                  <a:gs pos="86000">
                    <a:schemeClr val="tx1"/>
                  </a:gs>
                </a:gsLst>
                <a:lin ang="0" scaled="0"/>
              </a:gradFill>
            </a:endParaRPr>
          </a:p>
          <a:p>
            <a:pPr marL="460375" lvl="1">
              <a:lnSpc>
                <a:spcPct val="90000"/>
              </a:lnSpc>
              <a:spcBef>
                <a:spcPct val="20000"/>
              </a:spcBef>
              <a:buSzPct val="100000"/>
            </a:pPr>
            <a:endParaRPr lang="en-US" sz="2400" dirty="0">
              <a:gradFill>
                <a:gsLst>
                  <a:gs pos="0">
                    <a:schemeClr val="tx1"/>
                  </a:gs>
                  <a:gs pos="86000">
                    <a:schemeClr val="tx1"/>
                  </a:gs>
                </a:gsLst>
                <a:lin ang="0" scaled="0"/>
              </a:gradFill>
              <a:latin typeface="+mj-lt"/>
            </a:endParaRPr>
          </a:p>
        </p:txBody>
      </p:sp>
      <p:pic>
        <p:nvPicPr>
          <p:cNvPr id="5" name="dialtone5sec.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5290" y="232410"/>
            <a:ext cx="609600" cy="609600"/>
          </a:xfrm>
          <a:prstGeom prst="rect">
            <a:avLst/>
          </a:prstGeom>
        </p:spPr>
      </p:pic>
    </p:spTree>
    <p:extLst>
      <p:ext uri="{BB962C8B-B14F-4D97-AF65-F5344CB8AC3E}">
        <p14:creationId xmlns:p14="http://schemas.microsoft.com/office/powerpoint/2010/main" val="1677592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07868" y="228600"/>
            <a:ext cx="11172957" cy="609398"/>
          </a:xfrm>
        </p:spPr>
        <p:txBody>
          <a:bodyPr/>
          <a:lstStyle/>
          <a:p>
            <a:r>
              <a:rPr lang="en-US" dirty="0"/>
              <a:t>Lync Breakout Sessions</a:t>
            </a:r>
          </a:p>
        </p:txBody>
      </p:sp>
      <p:graphicFrame>
        <p:nvGraphicFramePr>
          <p:cNvPr id="13" name="Table 12"/>
          <p:cNvGraphicFramePr>
            <a:graphicFrameLocks noGrp="1"/>
          </p:cNvGraphicFramePr>
          <p:nvPr>
            <p:extLst>
              <p:ext uri="{D42A27DB-BD31-4B8C-83A1-F6EECF244321}">
                <p14:modId xmlns:p14="http://schemas.microsoft.com/office/powerpoint/2010/main" val="3052958099"/>
              </p:ext>
            </p:extLst>
          </p:nvPr>
        </p:nvGraphicFramePr>
        <p:xfrm>
          <a:off x="196342" y="1207155"/>
          <a:ext cx="11715747" cy="5313960"/>
        </p:xfrm>
        <a:graphic>
          <a:graphicData uri="http://schemas.openxmlformats.org/drawingml/2006/table">
            <a:tbl>
              <a:tblPr bandRow="1">
                <a:tableStyleId>{9DCAF9ED-07DC-4A11-8D7F-57B35C25682E}</a:tableStyleId>
              </a:tblPr>
              <a:tblGrid>
                <a:gridCol w="1163226"/>
                <a:gridCol w="902369"/>
                <a:gridCol w="842210"/>
                <a:gridCol w="6930190"/>
                <a:gridCol w="1877752"/>
              </a:tblGrid>
              <a:tr h="310745">
                <a:tc rowSpan="2">
                  <a:txBody>
                    <a:bodyPr/>
                    <a:lstStyle/>
                    <a:p>
                      <a:pPr algn="l" fontAlgn="ctr"/>
                      <a:r>
                        <a:rPr lang="en-US" sz="1600" b="0" i="0" u="none" strike="noStrike" kern="1200" dirty="0" smtClean="0">
                          <a:solidFill>
                            <a:srgbClr val="000000"/>
                          </a:solidFill>
                          <a:effectLst/>
                          <a:latin typeface="+mn-lt"/>
                          <a:ea typeface="+mn-ea"/>
                          <a:cs typeface="+mn-cs"/>
                        </a:rPr>
                        <a:t>Monday</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600" b="0" i="0" u="none" strike="noStrike" kern="1200" dirty="0">
                          <a:solidFill>
                            <a:srgbClr val="000000"/>
                          </a:solidFill>
                          <a:effectLst/>
                          <a:latin typeface="+mn-lt"/>
                          <a:ea typeface="+mn-ea"/>
                          <a:cs typeface="+mn-cs"/>
                        </a:rPr>
                        <a:t>4:30PM</a:t>
                      </a: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EXL201</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Microsoft Lync 2010: Winning in Voice and Video</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Kirk </a:t>
                      </a:r>
                      <a:r>
                        <a:rPr lang="en-US" sz="1600" b="0" i="0" u="none" strike="noStrike" kern="1200" dirty="0" err="1" smtClean="0">
                          <a:solidFill>
                            <a:srgbClr val="000000"/>
                          </a:solidFill>
                          <a:effectLst/>
                          <a:latin typeface="+mn-lt"/>
                          <a:ea typeface="+mn-ea"/>
                          <a:cs typeface="+mn-cs"/>
                        </a:rPr>
                        <a:t>Gregersen</a:t>
                      </a:r>
                      <a:endParaRPr lang="en-US" sz="1600" b="0" i="0" u="none" strike="noStrike" kern="1200" dirty="0">
                        <a:solidFill>
                          <a:srgbClr val="000000"/>
                        </a:solidFill>
                        <a:effectLst/>
                        <a:latin typeface="+mn-lt"/>
                        <a:ea typeface="+mn-ea"/>
                        <a:cs typeface="+mn-cs"/>
                      </a:endParaRPr>
                    </a:p>
                  </a:txBody>
                  <a:tcPr marL="9144" marR="4400" marT="4400" marB="0" anchor="ctr"/>
                </a:tc>
              </a:tr>
              <a:tr h="310745">
                <a:tc vMerge="1">
                  <a:txBody>
                    <a:bodyPr/>
                    <a:lstStyle/>
                    <a:p>
                      <a:pPr algn="l" fontAlgn="ct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3:00PM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EXL316</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Microsoft Lync 2010: In the Cloud</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Ziv Fass</a:t>
                      </a:r>
                      <a:endParaRPr lang="en-US" sz="1600" b="0" i="0" u="none" strike="noStrike" kern="1200" dirty="0">
                        <a:solidFill>
                          <a:srgbClr val="000000"/>
                        </a:solidFill>
                        <a:effectLst/>
                        <a:latin typeface="+mn-lt"/>
                        <a:ea typeface="+mn-ea"/>
                        <a:cs typeface="+mn-cs"/>
                      </a:endParaRPr>
                    </a:p>
                  </a:txBody>
                  <a:tcPr marL="9144" marR="4400" marT="4400" marB="0" anchor="ctr"/>
                </a:tc>
              </a:tr>
              <a:tr h="547807">
                <a:tc rowSpan="2">
                  <a:txBody>
                    <a:bodyPr/>
                    <a:lstStyle/>
                    <a:p>
                      <a:pPr algn="l" fontAlgn="ctr"/>
                      <a:r>
                        <a:rPr lang="en-US" sz="1600" b="0" i="0" u="none" strike="noStrike" kern="1200" dirty="0" smtClean="0">
                          <a:solidFill>
                            <a:srgbClr val="000000"/>
                          </a:solidFill>
                          <a:effectLst/>
                          <a:latin typeface="+mn-lt"/>
                          <a:ea typeface="+mn-ea"/>
                          <a:cs typeface="+mn-cs"/>
                        </a:rPr>
                        <a:t>Tuesday</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ctr"/>
                      <a:r>
                        <a:rPr lang="en-US" sz="1600" b="0" i="0" u="none" strike="noStrike" kern="1200" dirty="0" smtClean="0">
                          <a:solidFill>
                            <a:srgbClr val="000000"/>
                          </a:solidFill>
                          <a:effectLst/>
                          <a:latin typeface="+mn-lt"/>
                          <a:ea typeface="+mn-ea"/>
                          <a:cs typeface="+mn-cs"/>
                        </a:rPr>
                        <a:t>8:30AM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EXL303</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Four Ways to Leverage the Microsoft Lync 2010 Client API's in Your Applications</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Albert &amp; Marcello</a:t>
                      </a:r>
                      <a:endParaRPr lang="en-US" sz="1600" b="0" i="0" u="none" strike="noStrike" kern="1200" dirty="0">
                        <a:solidFill>
                          <a:srgbClr val="000000"/>
                        </a:solidFill>
                        <a:effectLst/>
                        <a:latin typeface="+mn-lt"/>
                        <a:ea typeface="+mn-ea"/>
                        <a:cs typeface="+mn-cs"/>
                      </a:endParaRPr>
                    </a:p>
                  </a:txBody>
                  <a:tcPr marL="9144" marR="4400" marT="4400" marB="0" anchor="ctr"/>
                </a:tc>
              </a:tr>
              <a:tr h="547807">
                <a:tc vMerge="1">
                  <a:txBody>
                    <a:bodyPr/>
                    <a:lstStyle/>
                    <a:p>
                      <a:pPr algn="l" fontAlgn="ct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3:15PM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EXL319</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r>
                        <a:rPr lang="en-US" sz="1600" b="0" i="0" u="none" strike="noStrike" kern="1200" dirty="0" smtClean="0">
                          <a:solidFill>
                            <a:srgbClr val="000000"/>
                          </a:solidFill>
                          <a:effectLst/>
                          <a:latin typeface="+mn-lt"/>
                          <a:ea typeface="+mn-ea"/>
                          <a:cs typeface="+mn-cs"/>
                        </a:rPr>
                        <a:t>Microsoft Lync 2010: Setup, Deployment, Upgrade, and Coexistence Scenarios</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Peter Schmatz</a:t>
                      </a:r>
                      <a:endParaRPr lang="en-US" sz="1600" b="0" i="0" u="none" strike="noStrike" kern="1200" dirty="0">
                        <a:solidFill>
                          <a:srgbClr val="000000"/>
                        </a:solidFill>
                        <a:effectLst/>
                        <a:latin typeface="+mn-lt"/>
                        <a:ea typeface="+mn-ea"/>
                        <a:cs typeface="+mn-cs"/>
                      </a:endParaRPr>
                    </a:p>
                  </a:txBody>
                  <a:tcPr marL="9144" marR="4400" marT="4400" marB="0" anchor="ctr"/>
                </a:tc>
              </a:tr>
              <a:tr h="547807">
                <a:tc rowSpan="4">
                  <a:txBody>
                    <a:bodyPr/>
                    <a:lstStyle/>
                    <a:p>
                      <a:pPr algn="l" fontAlgn="ctr"/>
                      <a:r>
                        <a:rPr lang="en-US" sz="1600" b="0" i="0" u="none" strike="noStrike" kern="1200" dirty="0" smtClean="0">
                          <a:solidFill>
                            <a:srgbClr val="000000"/>
                          </a:solidFill>
                          <a:effectLst/>
                          <a:latin typeface="+mn-lt"/>
                          <a:ea typeface="+mn-ea"/>
                          <a:cs typeface="+mn-cs"/>
                        </a:rPr>
                        <a:t>Wednesday</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fontAlgn="ctr"/>
                      <a:r>
                        <a:rPr lang="en-US" sz="1600" b="0" i="0" u="none" strike="noStrike" kern="1200" dirty="0" smtClean="0">
                          <a:solidFill>
                            <a:srgbClr val="000000"/>
                          </a:solidFill>
                          <a:effectLst/>
                          <a:latin typeface="+mn-lt"/>
                          <a:ea typeface="+mn-ea"/>
                          <a:cs typeface="+mn-cs"/>
                        </a:rPr>
                        <a:t>8:30 AM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EXL402</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Microsoft </a:t>
                      </a:r>
                      <a:r>
                        <a:rPr lang="en-US" sz="1600" b="0" i="0" u="none" strike="noStrike" kern="1200" dirty="0" err="1" smtClean="0">
                          <a:solidFill>
                            <a:srgbClr val="000000"/>
                          </a:solidFill>
                          <a:effectLst/>
                          <a:latin typeface="+mn-lt"/>
                          <a:ea typeface="+mn-ea"/>
                          <a:cs typeface="+mn-cs"/>
                        </a:rPr>
                        <a:t>Lync's</a:t>
                      </a:r>
                      <a:r>
                        <a:rPr lang="en-US" sz="1600" b="0" i="0" u="none" strike="noStrike" kern="1200" dirty="0" smtClean="0">
                          <a:solidFill>
                            <a:srgbClr val="000000"/>
                          </a:solidFill>
                          <a:effectLst/>
                          <a:latin typeface="+mn-lt"/>
                          <a:ea typeface="+mn-ea"/>
                          <a:cs typeface="+mn-cs"/>
                        </a:rPr>
                        <a:t> Unified Communications Managed API - Writing Advanced SIP Applications</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Albert &amp; Stephane</a:t>
                      </a:r>
                      <a:endParaRPr lang="en-US" sz="1600" b="0" i="0" u="none" strike="noStrike" kern="1200" dirty="0">
                        <a:solidFill>
                          <a:srgbClr val="000000"/>
                        </a:solidFill>
                        <a:effectLst/>
                        <a:latin typeface="+mn-lt"/>
                        <a:ea typeface="+mn-ea"/>
                        <a:cs typeface="+mn-cs"/>
                      </a:endParaRPr>
                    </a:p>
                  </a:txBody>
                  <a:tcPr marL="9144" marR="4400" marT="4400" marB="0" anchor="ctr"/>
                </a:tc>
              </a:tr>
              <a:tr h="310745">
                <a:tc vMerge="1">
                  <a:txBody>
                    <a:bodyPr/>
                    <a:lstStyle/>
                    <a:p>
                      <a:endParaRPr lang="en-US"/>
                    </a:p>
                  </a:txBody>
                  <a:tcPr/>
                </a:tc>
                <a:tc>
                  <a:txBody>
                    <a:bodyPr/>
                    <a:lstStyle/>
                    <a:p>
                      <a:pPr algn="l" fontAlgn="ctr"/>
                      <a:r>
                        <a:rPr lang="en-US" sz="1600" b="0" i="0" u="none" strike="noStrike" kern="1200" dirty="0" smtClean="0">
                          <a:solidFill>
                            <a:srgbClr val="000000"/>
                          </a:solidFill>
                          <a:effectLst/>
                          <a:latin typeface="+mn-lt"/>
                          <a:ea typeface="+mn-ea"/>
                          <a:cs typeface="+mn-cs"/>
                        </a:rPr>
                        <a:t>10:15 AM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EXL318</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Monitoring Microsoft Lync 2010 Deployments</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Jeff &amp; Arish</a:t>
                      </a:r>
                      <a:endParaRPr lang="en-US" sz="1600" b="0" i="0" u="none" strike="noStrike" kern="1200" dirty="0">
                        <a:solidFill>
                          <a:srgbClr val="000000"/>
                        </a:solidFill>
                        <a:effectLst/>
                        <a:latin typeface="+mn-lt"/>
                        <a:ea typeface="+mn-ea"/>
                        <a:cs typeface="+mn-cs"/>
                      </a:endParaRPr>
                    </a:p>
                  </a:txBody>
                  <a:tcPr marL="9144" marR="4400" marT="4400" marB="0" anchor="ctr"/>
                </a:tc>
              </a:tr>
              <a:tr h="359894">
                <a:tc vMerge="1">
                  <a:txBody>
                    <a:bodyPr/>
                    <a:lstStyle/>
                    <a:p>
                      <a:endParaRPr lang="en-US" dirty="0"/>
                    </a:p>
                  </a:txBody>
                  <a:tcPr marL="4400" marR="4400" marT="4400" marB="0" anchor="ctr"/>
                </a:tc>
                <a:tc>
                  <a:txBody>
                    <a:bodyPr/>
                    <a:lstStyle/>
                    <a:p>
                      <a:pPr algn="l" fontAlgn="ctr"/>
                      <a:r>
                        <a:rPr lang="en-US" sz="1600" b="1" i="0" u="none" strike="noStrike" kern="1200" dirty="0" smtClean="0">
                          <a:solidFill>
                            <a:srgbClr val="000000"/>
                          </a:solidFill>
                          <a:effectLst/>
                          <a:latin typeface="+mn-lt"/>
                          <a:ea typeface="+mn-ea"/>
                          <a:cs typeface="+mn-cs"/>
                        </a:rPr>
                        <a:t>1:00 PM</a:t>
                      </a:r>
                      <a:endParaRPr lang="en-US" sz="1600" b="1"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solidFill>
                      <a:srgbClr val="FFFF00"/>
                    </a:solidFill>
                  </a:tcPr>
                </a:tc>
                <a:tc>
                  <a:txBody>
                    <a:bodyPr/>
                    <a:lstStyle/>
                    <a:p>
                      <a:pPr algn="l" fontAlgn="ctr"/>
                      <a:r>
                        <a:rPr lang="en-US" sz="1600" b="1" i="0" u="none" strike="noStrike" kern="1200" dirty="0" smtClean="0">
                          <a:solidFill>
                            <a:srgbClr val="000000"/>
                          </a:solidFill>
                          <a:effectLst/>
                          <a:latin typeface="+mn-lt"/>
                          <a:ea typeface="+mn-ea"/>
                          <a:cs typeface="+mn-cs"/>
                        </a:rPr>
                        <a:t>EXL320</a:t>
                      </a:r>
                      <a:endParaRPr lang="en-US" sz="1600" b="1" i="0" u="none" strike="noStrike" kern="1200" dirty="0">
                        <a:solidFill>
                          <a:srgbClr val="000000"/>
                        </a:solidFill>
                        <a:effectLst/>
                        <a:latin typeface="+mn-lt"/>
                        <a:ea typeface="+mn-ea"/>
                        <a:cs typeface="+mn-cs"/>
                      </a:endParaRPr>
                    </a:p>
                  </a:txBody>
                  <a:tcPr marL="9144" marR="4400" marT="4400" marB="0" anchor="ctr">
                    <a:solidFill>
                      <a:srgbClr val="FFFF00"/>
                    </a:solidFill>
                  </a:tcPr>
                </a:tc>
                <a:tc>
                  <a:txBody>
                    <a:bodyPr/>
                    <a:lstStyle/>
                    <a:p>
                      <a:pPr algn="l" fontAlgn="ctr"/>
                      <a:r>
                        <a:rPr lang="en-US" sz="1600" b="1" i="0" u="none" strike="noStrike" kern="1200" dirty="0" smtClean="0">
                          <a:solidFill>
                            <a:srgbClr val="000000"/>
                          </a:solidFill>
                          <a:effectLst/>
                          <a:latin typeface="+mn-lt"/>
                          <a:ea typeface="+mn-ea"/>
                          <a:cs typeface="+mn-cs"/>
                        </a:rPr>
                        <a:t>Microsoft Lync 2010: High Availability and  Resiliency </a:t>
                      </a:r>
                      <a:endParaRPr lang="en-US" sz="1600" b="1" i="0" u="none" strike="noStrike" kern="1200" dirty="0">
                        <a:solidFill>
                          <a:srgbClr val="000000"/>
                        </a:solidFill>
                        <a:effectLst/>
                        <a:latin typeface="+mn-lt"/>
                        <a:ea typeface="+mn-ea"/>
                        <a:cs typeface="+mn-cs"/>
                      </a:endParaRPr>
                    </a:p>
                  </a:txBody>
                  <a:tcPr marL="9144" marR="4400" marT="4400" marB="0" anchor="ctr">
                    <a:solidFill>
                      <a:srgbClr val="FFFF00"/>
                    </a:solidFill>
                  </a:tcPr>
                </a:tc>
                <a:tc>
                  <a:txBody>
                    <a:bodyPr/>
                    <a:lstStyle/>
                    <a:p>
                      <a:pPr algn="l" fontAlgn="ctr"/>
                      <a:r>
                        <a:rPr lang="en-US" sz="1600" b="1" i="0" u="none" strike="noStrike" kern="1200" dirty="0" smtClean="0">
                          <a:solidFill>
                            <a:srgbClr val="000000"/>
                          </a:solidFill>
                          <a:effectLst/>
                          <a:latin typeface="+mn-lt"/>
                          <a:ea typeface="+mn-ea"/>
                          <a:cs typeface="+mn-cs"/>
                        </a:rPr>
                        <a:t>Mahendra Sekaran</a:t>
                      </a:r>
                      <a:endParaRPr lang="en-US" sz="1600" b="1" i="0" u="none" strike="noStrike" kern="1200" dirty="0">
                        <a:solidFill>
                          <a:srgbClr val="000000"/>
                        </a:solidFill>
                        <a:effectLst/>
                        <a:latin typeface="+mn-lt"/>
                        <a:ea typeface="+mn-ea"/>
                        <a:cs typeface="+mn-cs"/>
                      </a:endParaRPr>
                    </a:p>
                  </a:txBody>
                  <a:tcPr marL="9144" marR="4400" marT="4400" marB="0" anchor="ctr">
                    <a:solidFill>
                      <a:schemeClr val="accent1">
                        <a:lumMod val="40000"/>
                        <a:lumOff val="60000"/>
                      </a:schemeClr>
                    </a:solidFill>
                  </a:tcPr>
                </a:tc>
              </a:tr>
              <a:tr h="310745">
                <a:tc vMerge="1">
                  <a:txBody>
                    <a:bodyPr/>
                    <a:lstStyle/>
                    <a:p>
                      <a:endParaRPr lang="en-US" dirty="0"/>
                    </a:p>
                  </a:txBody>
                  <a:tcPr marL="4400"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5:00 PM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EXL323</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Setting Up and Deploying Microsoft Lync Server 2010 Edge Servers</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Rui Maximo</a:t>
                      </a:r>
                      <a:endParaRPr lang="en-US" sz="1600" b="0" i="0" u="none" strike="noStrike" kern="1200" dirty="0">
                        <a:solidFill>
                          <a:srgbClr val="000000"/>
                        </a:solidFill>
                        <a:effectLst/>
                        <a:latin typeface="+mn-lt"/>
                        <a:ea typeface="+mn-ea"/>
                        <a:cs typeface="+mn-cs"/>
                      </a:endParaRPr>
                    </a:p>
                  </a:txBody>
                  <a:tcPr marL="9144" marR="4400" marT="4400" marB="0" anchor="ctr"/>
                </a:tc>
              </a:tr>
              <a:tr h="310745">
                <a:tc rowSpan="6">
                  <a:txBody>
                    <a:bodyPr/>
                    <a:lstStyle/>
                    <a:p>
                      <a:pPr algn="l" fontAlgn="ctr"/>
                      <a:r>
                        <a:rPr lang="en-US" sz="1600" b="0" i="0" u="none" strike="noStrike" kern="1200" dirty="0" smtClean="0">
                          <a:solidFill>
                            <a:srgbClr val="000000"/>
                          </a:solidFill>
                          <a:effectLst/>
                          <a:latin typeface="+mn-lt"/>
                          <a:ea typeface="+mn-ea"/>
                          <a:cs typeface="+mn-cs"/>
                        </a:rPr>
                        <a:t>Thursday</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ctr"/>
                      <a:r>
                        <a:rPr lang="en-US" sz="1600" b="0" i="0" u="none" strike="noStrike" kern="1200" dirty="0" smtClean="0">
                          <a:solidFill>
                            <a:srgbClr val="000000"/>
                          </a:solidFill>
                          <a:effectLst/>
                          <a:latin typeface="+mn-lt"/>
                          <a:ea typeface="+mn-ea"/>
                          <a:cs typeface="+mn-cs"/>
                        </a:rPr>
                        <a:t>8:30 AM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EXL325</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Troubleshooting Microsoft Lync Server 2010</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a:solidFill>
                            <a:srgbClr val="000000"/>
                          </a:solidFill>
                          <a:effectLst/>
                          <a:latin typeface="+mn-lt"/>
                          <a:ea typeface="+mn-ea"/>
                          <a:cs typeface="+mn-cs"/>
                        </a:rPr>
                        <a:t>Cameron </a:t>
                      </a:r>
                      <a:r>
                        <a:rPr lang="en-US" sz="1600" b="0" i="0" u="none" strike="noStrike" kern="1200" dirty="0" smtClean="0">
                          <a:solidFill>
                            <a:srgbClr val="000000"/>
                          </a:solidFill>
                          <a:effectLst/>
                          <a:latin typeface="+mn-lt"/>
                          <a:ea typeface="+mn-ea"/>
                          <a:cs typeface="+mn-cs"/>
                        </a:rPr>
                        <a:t>&amp; Tim</a:t>
                      </a:r>
                      <a:endParaRPr lang="en-US" sz="1600" b="0" i="0" u="none" strike="noStrike" kern="1200" dirty="0">
                        <a:solidFill>
                          <a:srgbClr val="000000"/>
                        </a:solidFill>
                        <a:effectLst/>
                        <a:latin typeface="+mn-lt"/>
                        <a:ea typeface="+mn-ea"/>
                        <a:cs typeface="+mn-cs"/>
                      </a:endParaRPr>
                    </a:p>
                  </a:txBody>
                  <a:tcPr marL="9144" marR="4400" marT="4400" marB="0" anchor="ctr"/>
                </a:tc>
              </a:tr>
              <a:tr h="310745">
                <a:tc vMerge="1">
                  <a:txBody>
                    <a:bodyPr/>
                    <a:lstStyle/>
                    <a:p>
                      <a:endParaRPr lang="en-US"/>
                    </a:p>
                  </a:txBody>
                  <a:tcPr/>
                </a:tc>
                <a:tc>
                  <a:txBody>
                    <a:bodyPr/>
                    <a:lstStyle/>
                    <a:p>
                      <a:pPr marL="0" marR="0" indent="0" algn="l" defTabSz="914363" rtl="0" eaLnBrk="1" fontAlgn="ctr" latinLnBrk="0" hangingPunct="1">
                        <a:lnSpc>
                          <a:spcPct val="100000"/>
                        </a:lnSpc>
                        <a:spcBef>
                          <a:spcPts val="0"/>
                        </a:spcBef>
                        <a:spcAft>
                          <a:spcPts val="0"/>
                        </a:spcAft>
                        <a:buClrTx/>
                        <a:buSzTx/>
                        <a:buFontTx/>
                        <a:buNone/>
                        <a:tabLst/>
                        <a:defRPr/>
                      </a:pPr>
                      <a:r>
                        <a:rPr lang="en-US" sz="1600" b="0" i="0" u="none" strike="noStrike" kern="1200" dirty="0" smtClean="0">
                          <a:solidFill>
                            <a:srgbClr val="000000"/>
                          </a:solidFill>
                          <a:effectLst/>
                          <a:latin typeface="+mn-lt"/>
                          <a:ea typeface="+mn-ea"/>
                          <a:cs typeface="+mn-cs"/>
                        </a:rPr>
                        <a:t>8:30 AM</a:t>
                      </a: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EXL314</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marL="0" marR="0">
                        <a:spcBef>
                          <a:spcPts val="0"/>
                        </a:spcBef>
                        <a:spcAft>
                          <a:spcPts val="0"/>
                        </a:spcAft>
                      </a:pPr>
                      <a:r>
                        <a:rPr lang="en-US" sz="1600" b="0" i="0" u="none" strike="noStrike" kern="1200" dirty="0">
                          <a:solidFill>
                            <a:srgbClr val="000000"/>
                          </a:solidFill>
                          <a:effectLst/>
                          <a:latin typeface="+mn-lt"/>
                          <a:ea typeface="+mn-ea"/>
                          <a:cs typeface="+mn-cs"/>
                        </a:rPr>
                        <a:t>Microsoft Lync 2010 and the Enterprise Network</a:t>
                      </a:r>
                    </a:p>
                  </a:txBody>
                  <a:tcPr marL="68580" marR="68580" marT="0" marB="0" anchor="b"/>
                </a:tc>
                <a:tc>
                  <a:txBody>
                    <a:bodyPr/>
                    <a:lstStyle/>
                    <a:p>
                      <a:pPr algn="l" fontAlgn="ctr"/>
                      <a:r>
                        <a:rPr lang="en-US" sz="1600" b="0" i="0" u="none" strike="noStrike" kern="1200" dirty="0" smtClean="0">
                          <a:solidFill>
                            <a:srgbClr val="000000"/>
                          </a:solidFill>
                          <a:effectLst/>
                          <a:latin typeface="+mn-lt"/>
                          <a:ea typeface="+mn-ea"/>
                          <a:cs typeface="+mn-cs"/>
                        </a:rPr>
                        <a:t>Arish Alreja</a:t>
                      </a:r>
                      <a:endParaRPr lang="en-US" sz="1600" b="0" i="0" u="none" strike="noStrike" kern="1200" dirty="0">
                        <a:solidFill>
                          <a:srgbClr val="000000"/>
                        </a:solidFill>
                        <a:effectLst/>
                        <a:latin typeface="+mn-lt"/>
                        <a:ea typeface="+mn-ea"/>
                        <a:cs typeface="+mn-cs"/>
                      </a:endParaRPr>
                    </a:p>
                  </a:txBody>
                  <a:tcPr marL="9144" marR="4400" marT="4400" marB="0" anchor="ctr"/>
                </a:tc>
              </a:tr>
              <a:tr h="310745">
                <a:tc vMerge="1">
                  <a:txBody>
                    <a:bodyPr/>
                    <a:lstStyle/>
                    <a:p>
                      <a:endParaRPr lang="en-US"/>
                    </a:p>
                  </a:txBody>
                  <a:tcPr/>
                </a:tc>
                <a:tc>
                  <a:txBody>
                    <a:bodyPr/>
                    <a:lstStyle/>
                    <a:p>
                      <a:pPr algn="l" fontAlgn="ctr"/>
                      <a:r>
                        <a:rPr lang="en-US" sz="1600" b="0" i="0" u="none" strike="noStrike" kern="1200" dirty="0" smtClean="0">
                          <a:solidFill>
                            <a:srgbClr val="000000"/>
                          </a:solidFill>
                          <a:effectLst/>
                          <a:latin typeface="+mn-lt"/>
                          <a:ea typeface="+mn-ea"/>
                          <a:cs typeface="+mn-cs"/>
                        </a:rPr>
                        <a:t>10:15 AM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EXL321</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marL="0" marR="0">
                        <a:spcBef>
                          <a:spcPts val="0"/>
                        </a:spcBef>
                        <a:spcAft>
                          <a:spcPts val="0"/>
                        </a:spcAft>
                      </a:pPr>
                      <a:r>
                        <a:rPr lang="en-US" sz="1600" b="0" i="0" u="none" strike="noStrike" kern="1200" dirty="0">
                          <a:solidFill>
                            <a:srgbClr val="000000"/>
                          </a:solidFill>
                          <a:effectLst/>
                          <a:latin typeface="+mn-lt"/>
                          <a:ea typeface="+mn-ea"/>
                          <a:cs typeface="+mn-cs"/>
                        </a:rPr>
                        <a:t>Microsoft Lync Server 2010: Administering Lync Server Deployment</a:t>
                      </a:r>
                    </a:p>
                  </a:txBody>
                  <a:tcPr marL="68580" marR="68580" marT="0" marB="0" anchor="b"/>
                </a:tc>
                <a:tc>
                  <a:txBody>
                    <a:bodyPr/>
                    <a:lstStyle/>
                    <a:p>
                      <a:pPr algn="l" fontAlgn="ctr"/>
                      <a:r>
                        <a:rPr lang="en-US" sz="1600" b="0" i="0" u="none" strike="noStrike" kern="1200" dirty="0">
                          <a:solidFill>
                            <a:srgbClr val="000000"/>
                          </a:solidFill>
                          <a:effectLst/>
                          <a:latin typeface="+mn-lt"/>
                          <a:ea typeface="+mn-ea"/>
                          <a:cs typeface="+mn-cs"/>
                        </a:rPr>
                        <a:t>Anand </a:t>
                      </a:r>
                      <a:r>
                        <a:rPr lang="en-US" sz="1600" b="0" i="0" u="none" strike="noStrike" kern="1200" dirty="0" smtClean="0">
                          <a:solidFill>
                            <a:srgbClr val="000000"/>
                          </a:solidFill>
                          <a:effectLst/>
                          <a:latin typeface="+mn-lt"/>
                          <a:ea typeface="+mn-ea"/>
                          <a:cs typeface="+mn-cs"/>
                        </a:rPr>
                        <a:t>&amp; Cezar</a:t>
                      </a:r>
                      <a:endParaRPr lang="en-US" sz="1600" b="0" i="0" u="none" strike="noStrike" kern="1200" dirty="0">
                        <a:solidFill>
                          <a:srgbClr val="000000"/>
                        </a:solidFill>
                        <a:effectLst/>
                        <a:latin typeface="+mn-lt"/>
                        <a:ea typeface="+mn-ea"/>
                        <a:cs typeface="+mn-cs"/>
                      </a:endParaRPr>
                    </a:p>
                  </a:txBody>
                  <a:tcPr marL="9144" marR="4400" marT="4400" marB="0" anchor="ctr"/>
                </a:tc>
              </a:tr>
              <a:tr h="310745">
                <a:tc vMerge="1">
                  <a:txBody>
                    <a:bodyPr/>
                    <a:lstStyle/>
                    <a:p>
                      <a:endParaRPr lang="en-US"/>
                    </a:p>
                  </a:txBody>
                  <a:tcPr/>
                </a:tc>
                <a:tc>
                  <a:txBody>
                    <a:bodyPr/>
                    <a:lstStyle/>
                    <a:p>
                      <a:pPr algn="l" fontAlgn="ctr"/>
                      <a:r>
                        <a:rPr lang="en-US" sz="1600" b="0" i="0" u="none" strike="noStrike" kern="1200" dirty="0" smtClean="0">
                          <a:solidFill>
                            <a:srgbClr val="000000"/>
                          </a:solidFill>
                          <a:effectLst/>
                          <a:latin typeface="+mn-lt"/>
                          <a:ea typeface="+mn-ea"/>
                          <a:cs typeface="+mn-cs"/>
                        </a:rPr>
                        <a:t>1:00 PM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EXL315</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Microsoft Lync 2010: Core Voice Planning and Deployment</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Roy Kuntz</a:t>
                      </a:r>
                      <a:endParaRPr lang="en-US" sz="1600" b="0" i="0" u="none" strike="noStrike" kern="1200" dirty="0">
                        <a:solidFill>
                          <a:srgbClr val="000000"/>
                        </a:solidFill>
                        <a:effectLst/>
                        <a:latin typeface="+mn-lt"/>
                        <a:ea typeface="+mn-ea"/>
                        <a:cs typeface="+mn-cs"/>
                      </a:endParaRPr>
                    </a:p>
                  </a:txBody>
                  <a:tcPr marL="9144" marR="4400" marT="4400" marB="0" anchor="ctr"/>
                </a:tc>
              </a:tr>
              <a:tr h="547806">
                <a:tc vMerge="1">
                  <a:txBody>
                    <a:bodyPr/>
                    <a:lstStyle/>
                    <a:p>
                      <a:endParaRPr lang="en-US"/>
                    </a:p>
                  </a:txBody>
                  <a:tcPr/>
                </a:tc>
                <a:tc>
                  <a:txBody>
                    <a:bodyPr/>
                    <a:lstStyle/>
                    <a:p>
                      <a:pPr algn="l" fontAlgn="ctr"/>
                      <a:r>
                        <a:rPr lang="en-US" sz="1600" b="0" i="0" u="none" strike="noStrike" kern="1200" dirty="0" smtClean="0">
                          <a:solidFill>
                            <a:srgbClr val="000000"/>
                          </a:solidFill>
                          <a:effectLst/>
                          <a:latin typeface="+mn-lt"/>
                          <a:ea typeface="+mn-ea"/>
                          <a:cs typeface="+mn-cs"/>
                        </a:rPr>
                        <a:t>2:45 PM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EXL301</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Microsoft Lync 2010: Audio, Video, and Web Conferencing Architecture and Experience</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Cameron Parker</a:t>
                      </a:r>
                      <a:endParaRPr lang="en-US" sz="1600" b="0" i="0" u="none" strike="noStrike" kern="1200" dirty="0">
                        <a:solidFill>
                          <a:srgbClr val="000000"/>
                        </a:solidFill>
                        <a:effectLst/>
                        <a:latin typeface="+mn-lt"/>
                        <a:ea typeface="+mn-ea"/>
                        <a:cs typeface="+mn-cs"/>
                      </a:endParaRPr>
                    </a:p>
                  </a:txBody>
                  <a:tcPr marL="9144" marR="4400" marT="4400" marB="0" anchor="ctr"/>
                </a:tc>
              </a:tr>
              <a:tr h="276879">
                <a:tc vMerge="1">
                  <a:txBody>
                    <a:bodyPr/>
                    <a:lstStyle/>
                    <a:p>
                      <a:endParaRPr lang="en-US" dirty="0"/>
                    </a:p>
                  </a:txBody>
                  <a:tcPr marL="4400"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4:30 PM</a:t>
                      </a:r>
                      <a:endParaRPr lang="en-US" sz="1600" b="0" i="0" u="none" strike="noStrike" kern="1200" dirty="0">
                        <a:solidFill>
                          <a:srgbClr val="000000"/>
                        </a:solidFill>
                        <a:effectLst/>
                        <a:latin typeface="+mn-lt"/>
                        <a:ea typeface="+mn-ea"/>
                        <a:cs typeface="+mn-cs"/>
                      </a:endParaRPr>
                    </a:p>
                  </a:txBody>
                  <a:tcPr marL="9144" marR="4400" marT="4400" marB="0" anchor="ctr">
                    <a:lnL w="12700" cap="flat" cmpd="sng" algn="ctr">
                      <a:noFill/>
                      <a:prstDash val="solid"/>
                      <a:round/>
                      <a:headEnd type="none" w="med" len="med"/>
                      <a:tailEnd type="none" w="med" len="med"/>
                    </a:lnL>
                  </a:tcPr>
                </a:tc>
                <a:tc>
                  <a:txBody>
                    <a:bodyPr/>
                    <a:lstStyle/>
                    <a:p>
                      <a:pPr algn="l" fontAlgn="ctr"/>
                      <a:r>
                        <a:rPr lang="en-US" sz="1600" b="0" i="0" u="none" strike="noStrike" kern="1200" dirty="0" smtClean="0">
                          <a:solidFill>
                            <a:srgbClr val="000000"/>
                          </a:solidFill>
                          <a:effectLst/>
                          <a:latin typeface="+mn-lt"/>
                          <a:ea typeface="+mn-ea"/>
                          <a:cs typeface="+mn-cs"/>
                        </a:rPr>
                        <a:t>EXL317</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Microsoft Lync 2010 Interoperability, Integration with Competition or Legacy</a:t>
                      </a:r>
                      <a:endParaRPr lang="en-US" sz="1600" b="0" i="0" u="none" strike="noStrike" kern="1200" dirty="0">
                        <a:solidFill>
                          <a:srgbClr val="000000"/>
                        </a:solidFill>
                        <a:effectLst/>
                        <a:latin typeface="+mn-lt"/>
                        <a:ea typeface="+mn-ea"/>
                        <a:cs typeface="+mn-cs"/>
                      </a:endParaRPr>
                    </a:p>
                  </a:txBody>
                  <a:tcPr marL="9144" marR="4400" marT="4400" marB="0" anchor="ctr"/>
                </a:tc>
                <a:tc>
                  <a:txBody>
                    <a:bodyPr/>
                    <a:lstStyle/>
                    <a:p>
                      <a:pPr algn="l" fontAlgn="ctr"/>
                      <a:r>
                        <a:rPr lang="en-US" sz="1600" b="0" i="0" u="none" strike="noStrike" kern="1200" dirty="0" smtClean="0">
                          <a:solidFill>
                            <a:srgbClr val="000000"/>
                          </a:solidFill>
                          <a:effectLst/>
                          <a:latin typeface="+mn-lt"/>
                          <a:ea typeface="+mn-ea"/>
                          <a:cs typeface="+mn-cs"/>
                        </a:rPr>
                        <a:t>Francois Doremieux</a:t>
                      </a:r>
                      <a:endParaRPr lang="en-US" sz="1600" b="0" i="0" u="none" strike="noStrike" kern="1200" dirty="0">
                        <a:solidFill>
                          <a:srgbClr val="000000"/>
                        </a:solidFill>
                        <a:effectLst/>
                        <a:latin typeface="+mn-lt"/>
                        <a:ea typeface="+mn-ea"/>
                        <a:cs typeface="+mn-cs"/>
                      </a:endParaRPr>
                    </a:p>
                  </a:txBody>
                  <a:tcPr marL="9144" marR="4400" marT="4400" marB="0" anchor="ctr"/>
                </a:tc>
              </a:tr>
            </a:tbl>
          </a:graphicData>
        </a:graphic>
      </p:graphicFrame>
    </p:spTree>
    <p:extLst>
      <p:ext uri="{BB962C8B-B14F-4D97-AF65-F5344CB8AC3E}">
        <p14:creationId xmlns:p14="http://schemas.microsoft.com/office/powerpoint/2010/main" val="35398905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383334038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09059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9171120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Text Placeholder 2"/>
          <p:cNvSpPr>
            <a:spLocks noGrp="1"/>
          </p:cNvSpPr>
          <p:nvPr>
            <p:ph type="body" sz="quarter" idx="4294967295"/>
          </p:nvPr>
        </p:nvSpPr>
        <p:spPr>
          <a:xfrm>
            <a:off x="519113" y="1447800"/>
            <a:ext cx="11172825" cy="4764088"/>
          </a:xfrm>
        </p:spPr>
        <p:txBody>
          <a:bodyPr/>
          <a:lstStyle/>
          <a:p>
            <a:pPr marL="396875" indent="-396875"/>
            <a:r>
              <a:rPr lang="en-US" sz="3600" b="1" dirty="0"/>
              <a:t>High Availability &amp; Resiliency Architecture</a:t>
            </a:r>
          </a:p>
          <a:p>
            <a:pPr marL="396875" indent="-396875">
              <a:buNone/>
            </a:pPr>
            <a:endParaRPr lang="en-US" sz="3600" dirty="0">
              <a:solidFill>
                <a:schemeClr val="tx1">
                  <a:lumMod val="50000"/>
                </a:schemeClr>
              </a:solidFill>
            </a:endParaRPr>
          </a:p>
          <a:p>
            <a:pPr marL="396875" indent="-396875"/>
            <a:r>
              <a:rPr lang="en-US" sz="3600" b="1" dirty="0"/>
              <a:t>Branch Office Resiliency</a:t>
            </a:r>
          </a:p>
          <a:p>
            <a:pPr marL="396875" indent="-396875">
              <a:buNone/>
            </a:pPr>
            <a:endParaRPr lang="en-US" sz="3600" b="1" dirty="0"/>
          </a:p>
          <a:p>
            <a:pPr marL="396875" indent="-396875"/>
            <a:r>
              <a:rPr lang="en-US" sz="3600" b="1" dirty="0"/>
              <a:t>Data Center Voice Resiliency</a:t>
            </a:r>
          </a:p>
          <a:p>
            <a:pPr marL="396875" indent="-396875"/>
            <a:endParaRPr lang="en-US" sz="3600" b="1" dirty="0"/>
          </a:p>
          <a:p>
            <a:pPr marL="396875" indent="-396875"/>
            <a:r>
              <a:rPr lang="en-US" sz="3600" b="1" dirty="0"/>
              <a:t>Metropolitan Data Center Resiliency</a:t>
            </a:r>
          </a:p>
          <a:p>
            <a:pPr marL="396875" indent="-396875"/>
            <a:endParaRPr lang="en-US" sz="3600" dirty="0">
              <a:solidFill>
                <a:schemeClr val="tx1">
                  <a:lumMod val="50000"/>
                </a:schemeClr>
              </a:solidFill>
            </a:endParaRPr>
          </a:p>
        </p:txBody>
      </p:sp>
    </p:spTree>
    <p:extLst>
      <p:ext uri="{BB962C8B-B14F-4D97-AF65-F5344CB8AC3E}">
        <p14:creationId xmlns:p14="http://schemas.microsoft.com/office/powerpoint/2010/main" val="181677986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Text Placeholder 2"/>
          <p:cNvSpPr>
            <a:spLocks noGrp="1"/>
          </p:cNvSpPr>
          <p:nvPr>
            <p:ph type="body" sz="quarter" idx="4294967295"/>
          </p:nvPr>
        </p:nvSpPr>
        <p:spPr>
          <a:xfrm>
            <a:off x="519113" y="1447800"/>
            <a:ext cx="11172825" cy="4764088"/>
          </a:xfrm>
        </p:spPr>
        <p:txBody>
          <a:bodyPr/>
          <a:lstStyle/>
          <a:p>
            <a:pPr marL="396875" indent="-396875"/>
            <a:r>
              <a:rPr lang="en-US" sz="3600" b="1" dirty="0"/>
              <a:t>High Availability &amp; Resiliency Architecture</a:t>
            </a:r>
          </a:p>
          <a:p>
            <a:pPr marL="396875" indent="-396875">
              <a:buNone/>
            </a:pPr>
            <a:endParaRPr lang="en-US" sz="3600" dirty="0">
              <a:solidFill>
                <a:schemeClr val="tx1">
                  <a:lumMod val="50000"/>
                </a:schemeClr>
              </a:solidFill>
            </a:endParaRPr>
          </a:p>
          <a:p>
            <a:pPr marL="396875" indent="-396875"/>
            <a:r>
              <a:rPr lang="en-US" sz="3600" dirty="0">
                <a:solidFill>
                  <a:schemeClr val="tx1">
                    <a:lumMod val="50000"/>
                  </a:schemeClr>
                </a:solidFill>
              </a:rPr>
              <a:t>Branch Office Resiliency</a:t>
            </a:r>
          </a:p>
          <a:p>
            <a:pPr marL="396875" indent="-396875">
              <a:buNone/>
            </a:pPr>
            <a:endParaRPr lang="en-US" sz="3600" dirty="0">
              <a:solidFill>
                <a:schemeClr val="tx1">
                  <a:lumMod val="50000"/>
                </a:schemeClr>
              </a:solidFill>
            </a:endParaRPr>
          </a:p>
          <a:p>
            <a:pPr marL="396875" indent="-396875"/>
            <a:r>
              <a:rPr lang="en-US" sz="3600" dirty="0">
                <a:solidFill>
                  <a:schemeClr val="tx1">
                    <a:lumMod val="50000"/>
                  </a:schemeClr>
                </a:solidFill>
              </a:rPr>
              <a:t>Data Center Voice Resiliency</a:t>
            </a:r>
          </a:p>
          <a:p>
            <a:pPr marL="396875" indent="-396875"/>
            <a:endParaRPr lang="en-US" sz="3600" dirty="0">
              <a:solidFill>
                <a:schemeClr val="tx1">
                  <a:lumMod val="50000"/>
                </a:schemeClr>
              </a:solidFill>
            </a:endParaRPr>
          </a:p>
          <a:p>
            <a:pPr marL="396875" indent="-396875"/>
            <a:r>
              <a:rPr lang="en-US" sz="3600" dirty="0">
                <a:solidFill>
                  <a:schemeClr val="tx1">
                    <a:lumMod val="50000"/>
                  </a:schemeClr>
                </a:solidFill>
              </a:rPr>
              <a:t>Metropolitan Data Center Resiliency</a:t>
            </a:r>
          </a:p>
          <a:p>
            <a:pPr marL="396875" indent="-396875"/>
            <a:endParaRPr lang="en-US" sz="3600" dirty="0">
              <a:solidFill>
                <a:schemeClr val="tx1">
                  <a:lumMod val="50000"/>
                </a:schemeClr>
              </a:solidFill>
            </a:endParaRPr>
          </a:p>
        </p:txBody>
      </p:sp>
    </p:spTree>
    <p:extLst>
      <p:ext uri="{BB962C8B-B14F-4D97-AF65-F5344CB8AC3E}">
        <p14:creationId xmlns:p14="http://schemas.microsoft.com/office/powerpoint/2010/main" val="342366129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bwMode="auto">
          <a:xfrm>
            <a:off x="8585291" y="4053978"/>
            <a:ext cx="2672189" cy="200025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
        <p:nvSpPr>
          <p:cNvPr id="2" name="Title 1"/>
          <p:cNvSpPr>
            <a:spLocks noGrp="1"/>
          </p:cNvSpPr>
          <p:nvPr>
            <p:ph type="title"/>
          </p:nvPr>
        </p:nvSpPr>
        <p:spPr>
          <a:xfrm>
            <a:off x="519112" y="228600"/>
            <a:ext cx="11149013" cy="1107996"/>
          </a:xfrm>
        </p:spPr>
        <p:txBody>
          <a:bodyPr/>
          <a:lstStyle/>
          <a:p>
            <a:r>
              <a:rPr lang="en-US" sz="4000" dirty="0" smtClean="0"/>
              <a:t>Design changes to support</a:t>
            </a:r>
            <a:br>
              <a:rPr lang="en-US" sz="4000" dirty="0" smtClean="0"/>
            </a:br>
            <a:r>
              <a:rPr lang="en-US" sz="4000" dirty="0" smtClean="0"/>
              <a:t>Voice high availability</a:t>
            </a:r>
            <a:endParaRPr lang="en-US" sz="4000" dirty="0"/>
          </a:p>
        </p:txBody>
      </p:sp>
      <p:sp>
        <p:nvSpPr>
          <p:cNvPr id="3" name="Content Placeholder 2"/>
          <p:cNvSpPr>
            <a:spLocks noGrp="1"/>
          </p:cNvSpPr>
          <p:nvPr>
            <p:ph idx="1"/>
          </p:nvPr>
        </p:nvSpPr>
        <p:spPr>
          <a:xfrm>
            <a:off x="519112" y="1905000"/>
            <a:ext cx="11149013" cy="4450449"/>
          </a:xfrm>
        </p:spPr>
        <p:txBody>
          <a:bodyPr/>
          <a:lstStyle/>
          <a:p>
            <a:r>
              <a:rPr lang="en-US" sz="2400" dirty="0" smtClean="0"/>
              <a:t>Registrar Component</a:t>
            </a:r>
          </a:p>
          <a:p>
            <a:pPr lvl="1"/>
            <a:r>
              <a:rPr lang="en-US" sz="2000" dirty="0" smtClean="0"/>
              <a:t>Registration and Routing</a:t>
            </a:r>
          </a:p>
          <a:p>
            <a:pPr lvl="1"/>
            <a:r>
              <a:rPr lang="en-US" sz="2000" dirty="0" smtClean="0"/>
              <a:t>Each registrar has its </a:t>
            </a:r>
            <a:r>
              <a:rPr lang="en-US" sz="2000" dirty="0" err="1" smtClean="0"/>
              <a:t>SQLExpress</a:t>
            </a:r>
            <a:r>
              <a:rPr lang="en-US" sz="2000" dirty="0" smtClean="0"/>
              <a:t> DB</a:t>
            </a:r>
          </a:p>
          <a:p>
            <a:r>
              <a:rPr lang="en-US" sz="2400" dirty="0" smtClean="0"/>
              <a:t>User Services Component</a:t>
            </a:r>
          </a:p>
          <a:p>
            <a:pPr lvl="1"/>
            <a:r>
              <a:rPr lang="en-US" sz="2000" dirty="0" smtClean="0"/>
              <a:t>Presence &amp; Conferencing</a:t>
            </a:r>
          </a:p>
          <a:p>
            <a:r>
              <a:rPr lang="en-US" sz="2400" dirty="0" smtClean="0"/>
              <a:t>Registrar and User Services are </a:t>
            </a:r>
            <a:br>
              <a:rPr lang="en-US" sz="2400" dirty="0" smtClean="0"/>
            </a:br>
            <a:r>
              <a:rPr lang="en-US" sz="2400" dirty="0" smtClean="0"/>
              <a:t>collocated in same physical Front End in the DC</a:t>
            </a:r>
          </a:p>
          <a:p>
            <a:r>
              <a:rPr lang="en-US" sz="2400" dirty="0" smtClean="0"/>
              <a:t>All user end points register with same registrar</a:t>
            </a:r>
          </a:p>
          <a:p>
            <a:r>
              <a:rPr lang="en-US" sz="2400" dirty="0" smtClean="0"/>
              <a:t>Users are load balanced by Registrars </a:t>
            </a:r>
            <a:br>
              <a:rPr lang="en-US" sz="2400" dirty="0" smtClean="0"/>
            </a:br>
            <a:r>
              <a:rPr lang="en-US" sz="2400" dirty="0" smtClean="0"/>
              <a:t>using a Distributed Hash Algorithm</a:t>
            </a:r>
          </a:p>
          <a:p>
            <a:r>
              <a:rPr lang="en-US" sz="2400" dirty="0" smtClean="0"/>
              <a:t>Registrar can be installed in remote locations</a:t>
            </a:r>
          </a:p>
          <a:p>
            <a:endParaRPr lang="en-US" sz="2400" dirty="0"/>
          </a:p>
        </p:txBody>
      </p:sp>
      <p:sp>
        <p:nvSpPr>
          <p:cNvPr id="5" name="Rounded Rectangle 4"/>
          <p:cNvSpPr/>
          <p:nvPr/>
        </p:nvSpPr>
        <p:spPr bwMode="auto">
          <a:xfrm>
            <a:off x="6144579" y="759895"/>
            <a:ext cx="5456377" cy="3013167"/>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1218585"/>
            <a:endParaRPr lang="en-US" sz="3200" dirty="0">
              <a:solidFill>
                <a:schemeClr val="bg1"/>
              </a:solidFill>
            </a:endParaRPr>
          </a:p>
        </p:txBody>
      </p:sp>
      <p:graphicFrame>
        <p:nvGraphicFramePr>
          <p:cNvPr id="6" name="Object 16"/>
          <p:cNvGraphicFramePr>
            <a:graphicFrameLocks noChangeAspect="1"/>
          </p:cNvGraphicFramePr>
          <p:nvPr>
            <p:extLst>
              <p:ext uri="{D42A27DB-BD31-4B8C-83A1-F6EECF244321}">
                <p14:modId xmlns:p14="http://schemas.microsoft.com/office/powerpoint/2010/main" val="1836437423"/>
              </p:ext>
            </p:extLst>
          </p:nvPr>
        </p:nvGraphicFramePr>
        <p:xfrm>
          <a:off x="6649952" y="2322520"/>
          <a:ext cx="636708" cy="927809"/>
        </p:xfrm>
        <a:graphic>
          <a:graphicData uri="http://schemas.openxmlformats.org/presentationml/2006/ole">
            <mc:AlternateContent xmlns:mc="http://schemas.openxmlformats.org/markup-compatibility/2006">
              <mc:Choice xmlns:v="urn:schemas-microsoft-com:vml" Requires="v">
                <p:oleObj spid="_x0000_s1101" name="Visio" r:id="rId4" imgW="558081" imgH="888730" progId="Visio.Drawing.11">
                  <p:embed/>
                </p:oleObj>
              </mc:Choice>
              <mc:Fallback>
                <p:oleObj name="Visio" r:id="rId4" imgW="558081" imgH="88873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952" y="2322520"/>
                        <a:ext cx="636708" cy="92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61201397"/>
              </p:ext>
            </p:extLst>
          </p:nvPr>
        </p:nvGraphicFramePr>
        <p:xfrm>
          <a:off x="7842467" y="2322520"/>
          <a:ext cx="636708" cy="927440"/>
        </p:xfrm>
        <a:graphic>
          <a:graphicData uri="http://schemas.openxmlformats.org/presentationml/2006/ole">
            <mc:AlternateContent xmlns:mc="http://schemas.openxmlformats.org/markup-compatibility/2006">
              <mc:Choice xmlns:v="urn:schemas-microsoft-com:vml" Requires="v">
                <p:oleObj spid="_x0000_s1102" name="Visio" r:id="rId6" imgW="558081" imgH="888730" progId="Visio.Drawing.11">
                  <p:embed/>
                </p:oleObj>
              </mc:Choice>
              <mc:Fallback>
                <p:oleObj name="Visio" r:id="rId6" imgW="558081" imgH="88873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467" y="2322520"/>
                        <a:ext cx="636708" cy="92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54095618"/>
              </p:ext>
            </p:extLst>
          </p:nvPr>
        </p:nvGraphicFramePr>
        <p:xfrm>
          <a:off x="9009765" y="2322520"/>
          <a:ext cx="636708" cy="927440"/>
        </p:xfrm>
        <a:graphic>
          <a:graphicData uri="http://schemas.openxmlformats.org/presentationml/2006/ole">
            <mc:AlternateContent xmlns:mc="http://schemas.openxmlformats.org/markup-compatibility/2006">
              <mc:Choice xmlns:v="urn:schemas-microsoft-com:vml" Requires="v">
                <p:oleObj spid="_x0000_s1103" name="Visio" r:id="rId7" imgW="558081" imgH="888730" progId="Visio.Drawing.11">
                  <p:embed/>
                </p:oleObj>
              </mc:Choice>
              <mc:Fallback>
                <p:oleObj name="Visio" r:id="rId7" imgW="558081" imgH="88873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765" y="2322520"/>
                        <a:ext cx="636708" cy="92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2" name="Straight Arrow Connector 11"/>
          <p:cNvCxnSpPr/>
          <p:nvPr/>
        </p:nvCxnSpPr>
        <p:spPr>
          <a:xfrm flipV="1">
            <a:off x="7311878" y="1933724"/>
            <a:ext cx="621545" cy="583194"/>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8172188" y="1970174"/>
            <a:ext cx="15163" cy="388796"/>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8373057" y="1958024"/>
            <a:ext cx="651870" cy="485995"/>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10800000">
            <a:off x="8433953" y="3169430"/>
            <a:ext cx="2185760" cy="1132620"/>
          </a:xfrm>
          <a:prstGeom prst="curvedConnector3">
            <a:avLst>
              <a:gd name="adj1" fmla="val 9037"/>
            </a:avLst>
          </a:prstGeom>
          <a:ln>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8" name="Curved Connector 17"/>
          <p:cNvCxnSpPr/>
          <p:nvPr/>
        </p:nvCxnSpPr>
        <p:spPr>
          <a:xfrm rot="16200000" flipV="1">
            <a:off x="8118240" y="3264278"/>
            <a:ext cx="1218606" cy="942924"/>
          </a:xfrm>
          <a:prstGeom prst="curvedConnector3">
            <a:avLst>
              <a:gd name="adj1" fmla="val 50000"/>
            </a:avLst>
          </a:prstGeom>
          <a:ln>
            <a:headEnd type="triangle"/>
            <a:tailEnd type="triangle"/>
          </a:ln>
          <a:effectLst/>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9288781" y="5069635"/>
            <a:ext cx="1058368" cy="246221"/>
          </a:xfrm>
          <a:prstGeom prst="rect">
            <a:avLst/>
          </a:prstGeom>
          <a:noFill/>
        </p:spPr>
        <p:txBody>
          <a:bodyPr wrap="none" lIns="0" tIns="0" rIns="0" bIns="0" rtlCol="0">
            <a:spAutoFit/>
          </a:bodyPr>
          <a:lstStyle/>
          <a:p>
            <a:pPr algn="ctr"/>
            <a:r>
              <a:rPr lang="en-US" sz="1600" dirty="0" smtClean="0">
                <a:solidFill>
                  <a:schemeClr val="bg1"/>
                </a:solidFill>
              </a:rPr>
              <a:t>Lync Clients</a:t>
            </a:r>
            <a:endParaRPr lang="en-US" sz="1600" dirty="0">
              <a:solidFill>
                <a:schemeClr val="bg1"/>
              </a:solidFill>
            </a:endParaRPr>
          </a:p>
        </p:txBody>
      </p:sp>
      <p:sp>
        <p:nvSpPr>
          <p:cNvPr id="24" name="TextBox 23"/>
          <p:cNvSpPr txBox="1"/>
          <p:nvPr/>
        </p:nvSpPr>
        <p:spPr>
          <a:xfrm>
            <a:off x="8585291" y="1142866"/>
            <a:ext cx="2440712" cy="492443"/>
          </a:xfrm>
          <a:prstGeom prst="rect">
            <a:avLst/>
          </a:prstGeom>
          <a:noFill/>
        </p:spPr>
        <p:txBody>
          <a:bodyPr wrap="square" lIns="0" tIns="0" rIns="0" bIns="0" rtlCol="0">
            <a:spAutoFit/>
          </a:bodyPr>
          <a:lstStyle/>
          <a:p>
            <a:r>
              <a:rPr lang="en-US" sz="1600" b="1" dirty="0">
                <a:solidFill>
                  <a:schemeClr val="bg1"/>
                </a:solidFill>
              </a:rPr>
              <a:t>User Services </a:t>
            </a:r>
            <a:r>
              <a:rPr lang="en-US" sz="1600" b="1" dirty="0" smtClean="0">
                <a:solidFill>
                  <a:schemeClr val="bg1"/>
                </a:solidFill>
              </a:rPr>
              <a:t>Component</a:t>
            </a:r>
            <a:endParaRPr lang="en-US" sz="1600" b="1" dirty="0">
              <a:solidFill>
                <a:schemeClr val="bg1"/>
              </a:solidFill>
            </a:endParaRPr>
          </a:p>
          <a:p>
            <a:r>
              <a:rPr lang="en-US" sz="1600" dirty="0">
                <a:solidFill>
                  <a:schemeClr val="bg1"/>
                </a:solidFill>
              </a:rPr>
              <a:t>(Presence </a:t>
            </a:r>
            <a:r>
              <a:rPr lang="en-US" sz="1600" dirty="0" smtClean="0">
                <a:solidFill>
                  <a:schemeClr val="bg1"/>
                </a:solidFill>
              </a:rPr>
              <a:t>&amp; Conferencing</a:t>
            </a:r>
            <a:r>
              <a:rPr lang="en-US" sz="1600" dirty="0">
                <a:solidFill>
                  <a:schemeClr val="bg1"/>
                </a:solidFill>
              </a:rPr>
              <a:t>)</a:t>
            </a:r>
          </a:p>
        </p:txBody>
      </p:sp>
      <p:grpSp>
        <p:nvGrpSpPr>
          <p:cNvPr id="31" name="Group 39"/>
          <p:cNvGrpSpPr>
            <a:grpSpLocks/>
          </p:cNvGrpSpPr>
          <p:nvPr/>
        </p:nvGrpSpPr>
        <p:grpSpPr bwMode="auto">
          <a:xfrm>
            <a:off x="8900890" y="4411718"/>
            <a:ext cx="806239" cy="374651"/>
            <a:chOff x="720" y="816"/>
            <a:chExt cx="381" cy="236"/>
          </a:xfrm>
          <a:effectLst/>
        </p:grpSpPr>
        <p:pic>
          <p:nvPicPr>
            <p:cNvPr id="32" name="Rectangle 17421"/>
            <p:cNvPicPr>
              <a:picLocks noChangeAspect="1" noChangeArrowheads="1"/>
            </p:cNvPicPr>
            <p:nvPr/>
          </p:nvPicPr>
          <p:blipFill>
            <a:blip r:embed="rId8" cstate="print"/>
            <a:srcRect/>
            <a:stretch>
              <a:fillRect/>
            </a:stretch>
          </p:blipFill>
          <p:spPr bwMode="auto">
            <a:xfrm>
              <a:off x="720" y="816"/>
              <a:ext cx="381" cy="236"/>
            </a:xfrm>
            <a:prstGeom prst="rect">
              <a:avLst/>
            </a:prstGeom>
            <a:noFill/>
            <a:ln w="9525">
              <a:noFill/>
              <a:miter lim="800000"/>
              <a:headEnd/>
              <a:tailEnd/>
            </a:ln>
          </p:spPr>
        </p:pic>
        <p:pic>
          <p:nvPicPr>
            <p:cNvPr id="33" name="Picture 30" descr="anyversion-icon-32x32-32bit"/>
            <p:cNvPicPr>
              <a:picLocks noChangeAspect="1" noChangeArrowheads="1"/>
            </p:cNvPicPr>
            <p:nvPr/>
          </p:nvPicPr>
          <p:blipFill>
            <a:blip r:embed="rId9" cstate="print"/>
            <a:srcRect/>
            <a:stretch>
              <a:fillRect/>
            </a:stretch>
          </p:blipFill>
          <p:spPr bwMode="auto">
            <a:xfrm>
              <a:off x="789" y="824"/>
              <a:ext cx="144" cy="144"/>
            </a:xfrm>
            <a:prstGeom prst="rect">
              <a:avLst/>
            </a:prstGeom>
            <a:noFill/>
            <a:ln w="9525">
              <a:noFill/>
              <a:miter lim="800000"/>
              <a:headEnd/>
              <a:tailEnd/>
            </a:ln>
          </p:spPr>
        </p:pic>
      </p:grpSp>
      <p:pic>
        <p:nvPicPr>
          <p:cNvPr id="34"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3363" y="4162674"/>
            <a:ext cx="940110" cy="75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3575" y="1036724"/>
            <a:ext cx="6572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282" y="2736526"/>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1514" y="2739330"/>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49763" y="2746966"/>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9323640" y="5681111"/>
            <a:ext cx="1245534" cy="246221"/>
          </a:xfrm>
          <a:prstGeom prst="rect">
            <a:avLst/>
          </a:prstGeom>
          <a:noFill/>
        </p:spPr>
        <p:txBody>
          <a:bodyPr wrap="none" lIns="0" tIns="0" rIns="0" bIns="0" rtlCol="0">
            <a:spAutoFit/>
          </a:bodyPr>
          <a:lstStyle/>
          <a:p>
            <a:r>
              <a:rPr lang="en-US" sz="1600" dirty="0" smtClean="0">
                <a:solidFill>
                  <a:schemeClr val="bg1"/>
                </a:solidFill>
              </a:rPr>
              <a:t>User’s Desktop</a:t>
            </a:r>
          </a:p>
        </p:txBody>
      </p:sp>
      <p:sp>
        <p:nvSpPr>
          <p:cNvPr id="25" name="TextBox 24"/>
          <p:cNvSpPr txBox="1"/>
          <p:nvPr/>
        </p:nvSpPr>
        <p:spPr>
          <a:xfrm>
            <a:off x="9903228" y="2239121"/>
            <a:ext cx="1998025" cy="738664"/>
          </a:xfrm>
          <a:prstGeom prst="rect">
            <a:avLst/>
          </a:prstGeom>
          <a:noFill/>
        </p:spPr>
        <p:txBody>
          <a:bodyPr wrap="square" lIns="0" tIns="0" rIns="0" bIns="0" rtlCol="0">
            <a:spAutoFit/>
          </a:bodyPr>
          <a:lstStyle/>
          <a:p>
            <a:r>
              <a:rPr lang="en-US" sz="1600" b="1" dirty="0" smtClean="0">
                <a:solidFill>
                  <a:schemeClr val="bg1"/>
                </a:solidFill>
              </a:rPr>
              <a:t>Registrar Component</a:t>
            </a:r>
          </a:p>
          <a:p>
            <a:r>
              <a:rPr lang="en-US" sz="1600" dirty="0">
                <a:solidFill>
                  <a:schemeClr val="bg1"/>
                </a:solidFill>
              </a:rPr>
              <a:t>Registration </a:t>
            </a:r>
            <a:r>
              <a:rPr lang="en-US" sz="1600" dirty="0" smtClean="0">
                <a:solidFill>
                  <a:schemeClr val="bg1"/>
                </a:solidFill>
              </a:rPr>
              <a:t>&amp; Routing</a:t>
            </a:r>
            <a:endParaRPr lang="en-US" sz="1600" dirty="0">
              <a:solidFill>
                <a:schemeClr val="bg1"/>
              </a:solidFill>
            </a:endParaRPr>
          </a:p>
          <a:p>
            <a:endParaRPr lang="en-US" sz="1600" b="1" dirty="0">
              <a:solidFill>
                <a:schemeClr val="bg1"/>
              </a:solidFill>
            </a:endParaRPr>
          </a:p>
        </p:txBody>
      </p:sp>
    </p:spTree>
    <p:extLst>
      <p:ext uri="{BB962C8B-B14F-4D97-AF65-F5344CB8AC3E}">
        <p14:creationId xmlns:p14="http://schemas.microsoft.com/office/powerpoint/2010/main" val="174902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Resiliency Architecture</a:t>
            </a:r>
            <a:endParaRPr lang="en-US" dirty="0"/>
          </a:p>
        </p:txBody>
      </p:sp>
      <p:sp>
        <p:nvSpPr>
          <p:cNvPr id="3" name="Text Placeholder 2"/>
          <p:cNvSpPr>
            <a:spLocks noGrp="1"/>
          </p:cNvSpPr>
          <p:nvPr>
            <p:ph idx="1"/>
          </p:nvPr>
        </p:nvSpPr>
        <p:spPr>
          <a:xfrm>
            <a:off x="519112" y="1447799"/>
            <a:ext cx="11149013" cy="4949047"/>
          </a:xfrm>
        </p:spPr>
        <p:txBody>
          <a:bodyPr/>
          <a:lstStyle/>
          <a:p>
            <a:r>
              <a:rPr lang="en-US" dirty="0" smtClean="0"/>
              <a:t>Each user has a “Primary Registrar Pool”.  </a:t>
            </a:r>
          </a:p>
          <a:p>
            <a:pPr lvl="1"/>
            <a:r>
              <a:rPr lang="en-US" sz="2400" dirty="0" smtClean="0"/>
              <a:t>Discovers through DNS SRV. Directed to “Primary &amp; Backup Registrar Pool”</a:t>
            </a:r>
          </a:p>
          <a:p>
            <a:pPr lvl="1"/>
            <a:r>
              <a:rPr lang="en-US" sz="2400" dirty="0" smtClean="0"/>
              <a:t>For Data Center User = Data Center</a:t>
            </a:r>
          </a:p>
          <a:p>
            <a:pPr lvl="1"/>
            <a:r>
              <a:rPr lang="en-US" sz="2400" dirty="0" smtClean="0"/>
              <a:t>For Branch User = Survivable Branch Appliance (SBA) </a:t>
            </a:r>
          </a:p>
          <a:p>
            <a:r>
              <a:rPr lang="en-US" dirty="0" smtClean="0"/>
              <a:t>Branch Users always register with the SBA Registrar unless it is unavailable</a:t>
            </a:r>
            <a:endParaRPr lang="en-US" sz="2400" dirty="0" smtClean="0"/>
          </a:p>
          <a:p>
            <a:r>
              <a:rPr lang="en-US" dirty="0" smtClean="0"/>
              <a:t>Each Registrar Pool can have a “Backup  Registrar Pool”</a:t>
            </a:r>
          </a:p>
          <a:p>
            <a:pPr lvl="1"/>
            <a:r>
              <a:rPr lang="en-US" sz="2400" dirty="0" smtClean="0"/>
              <a:t>Backup Registrar Pool = Data Center CS Pool</a:t>
            </a:r>
          </a:p>
          <a:p>
            <a:r>
              <a:rPr lang="en-US" dirty="0" smtClean="0"/>
              <a:t>Backup Registrar heart-beats Primary Registrar. </a:t>
            </a:r>
          </a:p>
          <a:p>
            <a:pPr lvl="1"/>
            <a:r>
              <a:rPr lang="en-US" sz="2400" dirty="0" smtClean="0"/>
              <a:t>If heart-beat not received, Backup starts accepting client registrations</a:t>
            </a:r>
          </a:p>
          <a:p>
            <a:pPr lvl="1"/>
            <a:r>
              <a:rPr lang="en-US" sz="2400" dirty="0" smtClean="0"/>
              <a:t>Configurable Failover Interval (default = 120 sec for branch offices)</a:t>
            </a:r>
            <a:endParaRPr lang="en-US" sz="2400" dirty="0"/>
          </a:p>
        </p:txBody>
      </p:sp>
    </p:spTree>
    <p:extLst>
      <p:ext uri="{BB962C8B-B14F-4D97-AF65-F5344CB8AC3E}">
        <p14:creationId xmlns:p14="http://schemas.microsoft.com/office/powerpoint/2010/main" val="113812624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Arrow Connector 61"/>
          <p:cNvCxnSpPr/>
          <p:nvPr/>
        </p:nvCxnSpPr>
        <p:spPr>
          <a:xfrm flipH="1" flipV="1">
            <a:off x="6391625" y="3597859"/>
            <a:ext cx="949272" cy="1439665"/>
          </a:xfrm>
          <a:prstGeom prst="straightConnector1">
            <a:avLst/>
          </a:prstGeom>
          <a:ln w="50800">
            <a:solidFill>
              <a:srgbClr val="C0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Resiliency Architecture</a:t>
            </a:r>
            <a:endParaRPr lang="en-US" dirty="0"/>
          </a:p>
        </p:txBody>
      </p:sp>
      <p:cxnSp>
        <p:nvCxnSpPr>
          <p:cNvPr id="42" name="Straight Arrow Connector 41"/>
          <p:cNvCxnSpPr/>
          <p:nvPr/>
        </p:nvCxnSpPr>
        <p:spPr>
          <a:xfrm flipV="1">
            <a:off x="5198138" y="3597856"/>
            <a:ext cx="1015735" cy="1702549"/>
          </a:xfrm>
          <a:prstGeom prst="straightConnector1">
            <a:avLst/>
          </a:prstGeom>
          <a:ln w="50800">
            <a:solidFill>
              <a:srgbClr val="C0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TextBox 50"/>
          <p:cNvSpPr txBox="1"/>
          <p:nvPr/>
        </p:nvSpPr>
        <p:spPr>
          <a:xfrm>
            <a:off x="5853106" y="4066416"/>
            <a:ext cx="946622" cy="64633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sz="1200" b="1" dirty="0">
                <a:solidFill>
                  <a:srgbClr val="C00000"/>
                </a:solidFill>
              </a:rPr>
              <a:t>Backup</a:t>
            </a:r>
          </a:p>
          <a:p>
            <a:pPr algn="ctr" defTabSz="1218987"/>
            <a:r>
              <a:rPr lang="en-US" sz="1200" b="1" dirty="0">
                <a:solidFill>
                  <a:srgbClr val="C00000"/>
                </a:solidFill>
              </a:rPr>
              <a:t>Registrar</a:t>
            </a:r>
          </a:p>
          <a:p>
            <a:pPr algn="ctr" defTabSz="1218987"/>
            <a:r>
              <a:rPr lang="en-US" sz="1200" b="1" dirty="0">
                <a:solidFill>
                  <a:srgbClr val="C00000"/>
                </a:solidFill>
              </a:rPr>
              <a:t>Pool</a:t>
            </a:r>
          </a:p>
        </p:txBody>
      </p:sp>
      <p:grpSp>
        <p:nvGrpSpPr>
          <p:cNvPr id="4" name="Group 3"/>
          <p:cNvGrpSpPr/>
          <p:nvPr/>
        </p:nvGrpSpPr>
        <p:grpSpPr>
          <a:xfrm>
            <a:off x="9615054" y="934406"/>
            <a:ext cx="1757795" cy="2578026"/>
            <a:chOff x="9615054" y="934406"/>
            <a:chExt cx="1757795" cy="2578026"/>
          </a:xfrm>
        </p:grpSpPr>
        <p:sp>
          <p:nvSpPr>
            <p:cNvPr id="70" name="Rounded Rectangle 69"/>
            <p:cNvSpPr/>
            <p:nvPr/>
          </p:nvSpPr>
          <p:spPr bwMode="auto">
            <a:xfrm>
              <a:off x="9615054" y="934406"/>
              <a:ext cx="1757795" cy="2578026"/>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
          <p:nvSpPr>
            <p:cNvPr id="27" name="TextBox 26"/>
            <p:cNvSpPr txBox="1"/>
            <p:nvPr/>
          </p:nvSpPr>
          <p:spPr>
            <a:xfrm>
              <a:off x="9727637" y="2336733"/>
              <a:ext cx="1597100" cy="984885"/>
            </a:xfrm>
            <a:prstGeom prst="rect">
              <a:avLst/>
            </a:prstGeom>
            <a:noFill/>
          </p:spPr>
          <p:txBody>
            <a:bodyPr wrap="square" lIns="0" tIns="0" rIns="0" bIns="0" rtlCol="0">
              <a:spAutoFit/>
            </a:bodyPr>
            <a:lstStyle/>
            <a:p>
              <a:pPr algn="ctr"/>
              <a:r>
                <a:rPr lang="en-US" sz="1600" dirty="0" smtClean="0">
                  <a:solidFill>
                    <a:schemeClr val="bg1"/>
                  </a:solidFill>
                </a:rPr>
                <a:t>Bob’s Primary  Registrar &amp; </a:t>
              </a:r>
              <a:r>
                <a:rPr lang="en-US" sz="1600" dirty="0">
                  <a:solidFill>
                    <a:schemeClr val="bg1"/>
                  </a:solidFill>
                </a:rPr>
                <a:t>User </a:t>
              </a:r>
              <a:r>
                <a:rPr lang="en-US" sz="1600" dirty="0" smtClean="0">
                  <a:solidFill>
                    <a:schemeClr val="bg1"/>
                  </a:solidFill>
                </a:rPr>
                <a:t>Services:</a:t>
              </a:r>
              <a:br>
                <a:rPr lang="en-US" sz="1600" dirty="0" smtClean="0">
                  <a:solidFill>
                    <a:schemeClr val="bg1"/>
                  </a:solidFill>
                </a:rPr>
              </a:br>
              <a:r>
                <a:rPr lang="en-US" sz="1600" b="1" dirty="0" smtClean="0">
                  <a:solidFill>
                    <a:schemeClr val="bg1"/>
                  </a:solidFill>
                </a:rPr>
                <a:t>EE </a:t>
              </a:r>
              <a:r>
                <a:rPr lang="en-US" sz="1600" b="1" dirty="0">
                  <a:solidFill>
                    <a:schemeClr val="bg1"/>
                  </a:solidFill>
                </a:rPr>
                <a:t>Pool 1</a:t>
              </a:r>
            </a:p>
          </p:txBody>
        </p:sp>
        <p:pic>
          <p:nvPicPr>
            <p:cNvPr id="69"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71264" y="1184982"/>
              <a:ext cx="940110" cy="75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4080829" y="934406"/>
            <a:ext cx="4875530" cy="2663450"/>
            <a:chOff x="4080829" y="934406"/>
            <a:chExt cx="4875530" cy="2663450"/>
          </a:xfrm>
        </p:grpSpPr>
        <p:sp>
          <p:nvSpPr>
            <p:cNvPr id="17" name="Rounded Rectangle 16"/>
            <p:cNvSpPr/>
            <p:nvPr/>
          </p:nvSpPr>
          <p:spPr bwMode="auto">
            <a:xfrm>
              <a:off x="4080829" y="934406"/>
              <a:ext cx="4875530" cy="2663450"/>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1218585"/>
              <a:endParaRPr lang="en-US" sz="3200" dirty="0">
                <a:solidFill>
                  <a:schemeClr val="bg1"/>
                </a:solidFill>
              </a:endParaRPr>
            </a:p>
          </p:txBody>
        </p:sp>
        <p:sp>
          <p:nvSpPr>
            <p:cNvPr id="18" name="Rounded Rectangle 17"/>
            <p:cNvSpPr/>
            <p:nvPr/>
          </p:nvSpPr>
          <p:spPr bwMode="auto">
            <a:xfrm>
              <a:off x="4220885" y="2115505"/>
              <a:ext cx="4608789" cy="727591"/>
            </a:xfrm>
            <a:prstGeom prst="roundRect">
              <a:avLst/>
            </a:prstGeom>
            <a:solidFill>
              <a:schemeClr val="tx1">
                <a:lumMod val="75000"/>
              </a:schemeClr>
            </a:solidFill>
            <a:ln>
              <a:solidFill>
                <a:schemeClr val="tx1">
                  <a:lumMod val="50000"/>
                </a:schemeClr>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585"/>
              <a:endParaRPr lang="en-US" sz="3200" dirty="0">
                <a:solidFill>
                  <a:schemeClr val="bg1"/>
                </a:solidFill>
              </a:endParaRPr>
            </a:p>
          </p:txBody>
        </p:sp>
        <p:graphicFrame>
          <p:nvGraphicFramePr>
            <p:cNvPr id="19" name="Object 16"/>
            <p:cNvGraphicFramePr>
              <a:graphicFrameLocks noChangeAspect="1"/>
            </p:cNvGraphicFramePr>
            <p:nvPr>
              <p:extLst>
                <p:ext uri="{D42A27DB-BD31-4B8C-83A1-F6EECF244321}">
                  <p14:modId xmlns:p14="http://schemas.microsoft.com/office/powerpoint/2010/main" val="694477904"/>
                </p:ext>
              </p:extLst>
            </p:nvPr>
          </p:nvGraphicFramePr>
          <p:xfrm>
            <a:off x="4564559" y="2159440"/>
            <a:ext cx="609441" cy="727364"/>
          </p:xfrm>
          <a:graphic>
            <a:graphicData uri="http://schemas.openxmlformats.org/presentationml/2006/ole">
              <mc:AlternateContent xmlns:mc="http://schemas.openxmlformats.org/markup-compatibility/2006">
                <mc:Choice xmlns:v="urn:schemas-microsoft-com:vml" Requires="v">
                  <p:oleObj spid="_x0000_s2200" name="Visio" r:id="rId5" imgW="558081" imgH="888730" progId="Visio.Drawing.11">
                    <p:embed/>
                  </p:oleObj>
                </mc:Choice>
                <mc:Fallback>
                  <p:oleObj name="Visio" r:id="rId5" imgW="558081" imgH="88873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559" y="2159440"/>
                          <a:ext cx="609441" cy="72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24256990"/>
                </p:ext>
              </p:extLst>
            </p:nvPr>
          </p:nvGraphicFramePr>
          <p:xfrm>
            <a:off x="5706006" y="2159440"/>
            <a:ext cx="609441" cy="727075"/>
          </p:xfrm>
          <a:graphic>
            <a:graphicData uri="http://schemas.openxmlformats.org/presentationml/2006/ole">
              <mc:AlternateContent xmlns:mc="http://schemas.openxmlformats.org/markup-compatibility/2006">
                <mc:Choice xmlns:v="urn:schemas-microsoft-com:vml" Requires="v">
                  <p:oleObj spid="_x0000_s2201" name="Visio" r:id="rId7" imgW="558081" imgH="888730" progId="Visio.Drawing.11">
                    <p:embed/>
                  </p:oleObj>
                </mc:Choice>
                <mc:Fallback>
                  <p:oleObj name="Visio" r:id="rId7" imgW="558081" imgH="88873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6006" y="2159440"/>
                          <a:ext cx="609441"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045438182"/>
                </p:ext>
              </p:extLst>
            </p:nvPr>
          </p:nvGraphicFramePr>
          <p:xfrm>
            <a:off x="6823315" y="2159440"/>
            <a:ext cx="609441" cy="727075"/>
          </p:xfrm>
          <a:graphic>
            <a:graphicData uri="http://schemas.openxmlformats.org/presentationml/2006/ole">
              <mc:AlternateContent xmlns:mc="http://schemas.openxmlformats.org/markup-compatibility/2006">
                <mc:Choice xmlns:v="urn:schemas-microsoft-com:vml" Requires="v">
                  <p:oleObj spid="_x0000_s2202" name="Visio" r:id="rId8" imgW="558081" imgH="888730" progId="Visio.Drawing.11">
                    <p:embed/>
                  </p:oleObj>
                </mc:Choice>
                <mc:Fallback>
                  <p:oleObj name="Visio" r:id="rId8" imgW="558081" imgH="88873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315" y="2159440"/>
                          <a:ext cx="609441"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50"/>
            <p:cNvSpPr txBox="1"/>
            <p:nvPr/>
          </p:nvSpPr>
          <p:spPr>
            <a:xfrm>
              <a:off x="4128560" y="957690"/>
              <a:ext cx="4827799" cy="369332"/>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b="1" dirty="0">
                  <a:solidFill>
                    <a:schemeClr val="bg1"/>
                  </a:solidFill>
                </a:rPr>
                <a:t>Data Center - EE Pool 1</a:t>
              </a:r>
            </a:p>
          </p:txBody>
        </p:sp>
        <p:sp>
          <p:nvSpPr>
            <p:cNvPr id="31" name="TextBox 30"/>
            <p:cNvSpPr txBox="1"/>
            <p:nvPr/>
          </p:nvSpPr>
          <p:spPr>
            <a:xfrm>
              <a:off x="6329031" y="1438592"/>
              <a:ext cx="896784" cy="400110"/>
            </a:xfrm>
            <a:prstGeom prst="rect">
              <a:avLst/>
            </a:prstGeom>
            <a:noFill/>
          </p:spPr>
          <p:txBody>
            <a:bodyPr wrap="none" lIns="0" tIns="0" rIns="0" bIns="0" rtlCol="0">
              <a:spAutoFit/>
            </a:bodyPr>
            <a:lstStyle/>
            <a:p>
              <a:r>
                <a:rPr lang="en-US" sz="1300" dirty="0">
                  <a:solidFill>
                    <a:schemeClr val="bg1"/>
                  </a:solidFill>
                </a:rPr>
                <a:t>Presence</a:t>
              </a:r>
            </a:p>
            <a:p>
              <a:r>
                <a:rPr lang="en-US" sz="1300" dirty="0">
                  <a:solidFill>
                    <a:schemeClr val="bg1"/>
                  </a:solidFill>
                </a:rPr>
                <a:t>Conferencing</a:t>
              </a:r>
            </a:p>
          </p:txBody>
        </p:sp>
        <p:sp>
          <p:nvSpPr>
            <p:cNvPr id="32" name="TextBox 31"/>
            <p:cNvSpPr txBox="1"/>
            <p:nvPr/>
          </p:nvSpPr>
          <p:spPr>
            <a:xfrm>
              <a:off x="7835154" y="2155223"/>
              <a:ext cx="862287" cy="600164"/>
            </a:xfrm>
            <a:prstGeom prst="rect">
              <a:avLst/>
            </a:prstGeom>
            <a:noFill/>
          </p:spPr>
          <p:txBody>
            <a:bodyPr wrap="none" lIns="0" tIns="0" rIns="0" bIns="0" rtlCol="0">
              <a:spAutoFit/>
            </a:bodyPr>
            <a:lstStyle/>
            <a:p>
              <a:r>
                <a:rPr lang="en-US" sz="1300" b="1" dirty="0">
                  <a:solidFill>
                    <a:schemeClr val="bg1"/>
                  </a:solidFill>
                </a:rPr>
                <a:t>Registrar</a:t>
              </a:r>
            </a:p>
            <a:p>
              <a:r>
                <a:rPr lang="en-US" sz="1300" dirty="0">
                  <a:solidFill>
                    <a:schemeClr val="bg1"/>
                  </a:solidFill>
                </a:rPr>
                <a:t>(Registration</a:t>
              </a:r>
            </a:p>
            <a:p>
              <a:r>
                <a:rPr lang="en-US" sz="1300" dirty="0">
                  <a:solidFill>
                    <a:schemeClr val="bg1"/>
                  </a:solidFill>
                </a:rPr>
                <a:t>&amp; Routing)</a:t>
              </a:r>
            </a:p>
          </p:txBody>
        </p:sp>
        <p:cxnSp>
          <p:nvCxnSpPr>
            <p:cNvPr id="33" name="Straight Arrow Connector 32"/>
            <p:cNvCxnSpPr/>
            <p:nvPr/>
          </p:nvCxnSpPr>
          <p:spPr>
            <a:xfrm flipV="1">
              <a:off x="5198138" y="1854640"/>
              <a:ext cx="594928" cy="457200"/>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021606" y="1883215"/>
              <a:ext cx="14514" cy="304800"/>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6213873" y="1873690"/>
              <a:ext cx="623955" cy="381000"/>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7048" y="1472727"/>
              <a:ext cx="510928" cy="3318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7" name="TextBox 36"/>
            <p:cNvSpPr txBox="1"/>
            <p:nvPr/>
          </p:nvSpPr>
          <p:spPr>
            <a:xfrm>
              <a:off x="7941525" y="1746546"/>
              <a:ext cx="880369" cy="292388"/>
            </a:xfrm>
            <a:prstGeom prst="rect">
              <a:avLst/>
            </a:prstGeom>
            <a:noFill/>
            <a:effectLst/>
          </p:spPr>
          <p:txBody>
            <a:bodyPr wrap="none" rtlCol="0">
              <a:spAutoFit/>
            </a:bodyPr>
            <a:lstStyle/>
            <a:p>
              <a:r>
                <a:rPr lang="en-US" sz="1300" b="1" dirty="0">
                  <a:solidFill>
                    <a:schemeClr val="bg1"/>
                  </a:solidFill>
                </a:rPr>
                <a:t>AD &amp; DNS</a:t>
              </a:r>
            </a:p>
          </p:txBody>
        </p:sp>
        <p:pic>
          <p:nvPicPr>
            <p:cNvPr id="66" name="Picture 1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4125" y="2962418"/>
              <a:ext cx="1475001"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1623" y="1364381"/>
              <a:ext cx="539965" cy="61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542" y="2451685"/>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2029" y="2425399"/>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0897" y="2425399"/>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328056" y="1136386"/>
            <a:ext cx="2351412" cy="2578026"/>
            <a:chOff x="328056" y="1136386"/>
            <a:chExt cx="2351412" cy="2578026"/>
          </a:xfrm>
        </p:grpSpPr>
        <p:sp>
          <p:nvSpPr>
            <p:cNvPr id="87" name="Rounded Rectangle 86"/>
            <p:cNvSpPr/>
            <p:nvPr/>
          </p:nvSpPr>
          <p:spPr bwMode="auto">
            <a:xfrm>
              <a:off x="328056" y="1136386"/>
              <a:ext cx="2351412" cy="2578026"/>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
          <p:nvSpPr>
            <p:cNvPr id="88" name="TextBox 87"/>
            <p:cNvSpPr txBox="1"/>
            <p:nvPr/>
          </p:nvSpPr>
          <p:spPr>
            <a:xfrm>
              <a:off x="440638" y="2538713"/>
              <a:ext cx="2151601" cy="738664"/>
            </a:xfrm>
            <a:prstGeom prst="rect">
              <a:avLst/>
            </a:prstGeom>
            <a:noFill/>
          </p:spPr>
          <p:txBody>
            <a:bodyPr wrap="square" lIns="0" tIns="0" rIns="0" bIns="0" rtlCol="0">
              <a:spAutoFit/>
            </a:bodyPr>
            <a:lstStyle/>
            <a:p>
              <a:pPr algn="ctr"/>
              <a:r>
                <a:rPr lang="en-US" sz="1600" dirty="0" smtClean="0">
                  <a:solidFill>
                    <a:schemeClr val="bg1"/>
                  </a:solidFill>
                </a:rPr>
                <a:t>Alice’s Primary  Registrar &amp; </a:t>
              </a:r>
              <a:r>
                <a:rPr lang="en-US" sz="1600" dirty="0">
                  <a:solidFill>
                    <a:schemeClr val="bg1"/>
                  </a:solidFill>
                </a:rPr>
                <a:t>User </a:t>
              </a:r>
              <a:r>
                <a:rPr lang="en-US" sz="1600" dirty="0" smtClean="0">
                  <a:solidFill>
                    <a:schemeClr val="bg1"/>
                  </a:solidFill>
                </a:rPr>
                <a:t>Services:</a:t>
              </a:r>
              <a:br>
                <a:rPr lang="en-US" sz="1600" dirty="0" smtClean="0">
                  <a:solidFill>
                    <a:schemeClr val="bg1"/>
                  </a:solidFill>
                </a:rPr>
              </a:br>
              <a:r>
                <a:rPr lang="en-US" sz="1600" b="1" dirty="0" smtClean="0">
                  <a:solidFill>
                    <a:schemeClr val="bg1"/>
                  </a:solidFill>
                </a:rPr>
                <a:t>EE </a:t>
              </a:r>
              <a:r>
                <a:rPr lang="en-US" sz="1600" b="1" dirty="0">
                  <a:solidFill>
                    <a:schemeClr val="bg1"/>
                  </a:solidFill>
                </a:rPr>
                <a:t>Pool </a:t>
              </a:r>
              <a:r>
                <a:rPr lang="en-US" sz="1600" b="1" dirty="0" smtClean="0">
                  <a:solidFill>
                    <a:schemeClr val="bg1"/>
                  </a:solidFill>
                </a:rPr>
                <a:t>2</a:t>
              </a:r>
              <a:endParaRPr lang="en-US" sz="1600" b="1" dirty="0">
                <a:solidFill>
                  <a:schemeClr val="bg1"/>
                </a:solidFill>
              </a:endParaRPr>
            </a:p>
          </p:txBody>
        </p:sp>
        <p:pic>
          <p:nvPicPr>
            <p:cNvPr id="89"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266" y="1386962"/>
              <a:ext cx="940110" cy="75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322608" y="4164914"/>
            <a:ext cx="4875530" cy="2464485"/>
            <a:chOff x="322608" y="4164914"/>
            <a:chExt cx="4875530" cy="2464485"/>
          </a:xfrm>
        </p:grpSpPr>
        <p:sp>
          <p:nvSpPr>
            <p:cNvPr id="43" name="Rounded Rectangle 42"/>
            <p:cNvSpPr/>
            <p:nvPr/>
          </p:nvSpPr>
          <p:spPr bwMode="auto">
            <a:xfrm>
              <a:off x="322608" y="4164914"/>
              <a:ext cx="4875530" cy="2464485"/>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1218585"/>
              <a:endParaRPr lang="en-US" sz="3200" dirty="0">
                <a:solidFill>
                  <a:schemeClr val="bg1"/>
                </a:solidFill>
              </a:endParaRPr>
            </a:p>
          </p:txBody>
        </p:sp>
        <p:sp>
          <p:nvSpPr>
            <p:cNvPr id="44" name="Rounded Rectangle 43"/>
            <p:cNvSpPr/>
            <p:nvPr/>
          </p:nvSpPr>
          <p:spPr bwMode="auto">
            <a:xfrm>
              <a:off x="462665" y="5279339"/>
              <a:ext cx="4532326" cy="727591"/>
            </a:xfrm>
            <a:prstGeom prst="roundRect">
              <a:avLst/>
            </a:prstGeom>
            <a:solidFill>
              <a:schemeClr val="tx1">
                <a:lumMod val="75000"/>
              </a:schemeClr>
            </a:solidFill>
            <a:ln>
              <a:solidFill>
                <a:schemeClr val="tx1">
                  <a:lumMod val="50000"/>
                </a:schemeClr>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585"/>
              <a:endParaRPr lang="en-US" sz="3200" dirty="0">
                <a:solidFill>
                  <a:schemeClr val="bg1"/>
                </a:solidFill>
              </a:endParaRPr>
            </a:p>
          </p:txBody>
        </p:sp>
        <p:graphicFrame>
          <p:nvGraphicFramePr>
            <p:cNvPr id="45" name="Object 16"/>
            <p:cNvGraphicFramePr>
              <a:graphicFrameLocks noChangeAspect="1"/>
            </p:cNvGraphicFramePr>
            <p:nvPr>
              <p:extLst>
                <p:ext uri="{D42A27DB-BD31-4B8C-83A1-F6EECF244321}">
                  <p14:modId xmlns:p14="http://schemas.microsoft.com/office/powerpoint/2010/main" val="1228442873"/>
                </p:ext>
              </p:extLst>
            </p:nvPr>
          </p:nvGraphicFramePr>
          <p:xfrm>
            <a:off x="1439917" y="5279339"/>
            <a:ext cx="609441" cy="727364"/>
          </p:xfrm>
          <a:graphic>
            <a:graphicData uri="http://schemas.openxmlformats.org/presentationml/2006/ole">
              <mc:AlternateContent xmlns:mc="http://schemas.openxmlformats.org/markup-compatibility/2006">
                <mc:Choice xmlns:v="urn:schemas-microsoft-com:vml" Requires="v">
                  <p:oleObj spid="_x0000_s2203" name="Visio" r:id="rId13" imgW="558081" imgH="888730" progId="Visio.Drawing.11">
                    <p:embed/>
                  </p:oleObj>
                </mc:Choice>
                <mc:Fallback>
                  <p:oleObj name="Visio" r:id="rId13" imgW="558081" imgH="88873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917" y="5279339"/>
                          <a:ext cx="609441" cy="72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756484732"/>
                </p:ext>
              </p:extLst>
            </p:nvPr>
          </p:nvGraphicFramePr>
          <p:xfrm>
            <a:off x="2431551" y="5323274"/>
            <a:ext cx="609441" cy="727075"/>
          </p:xfrm>
          <a:graphic>
            <a:graphicData uri="http://schemas.openxmlformats.org/presentationml/2006/ole">
              <mc:AlternateContent xmlns:mc="http://schemas.openxmlformats.org/markup-compatibility/2006">
                <mc:Choice xmlns:v="urn:schemas-microsoft-com:vml" Requires="v">
                  <p:oleObj spid="_x0000_s2204" name="Visio" r:id="rId14" imgW="558081" imgH="888730" progId="Visio.Drawing.11">
                    <p:embed/>
                  </p:oleObj>
                </mc:Choice>
                <mc:Fallback>
                  <p:oleObj name="Visio" r:id="rId14" imgW="558081" imgH="88873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1551" y="5323274"/>
                          <a:ext cx="609441"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TextBox 50"/>
            <p:cNvSpPr txBox="1"/>
            <p:nvPr/>
          </p:nvSpPr>
          <p:spPr>
            <a:xfrm>
              <a:off x="328056" y="4188199"/>
              <a:ext cx="4870081" cy="338554"/>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sz="1600" b="1" dirty="0">
                  <a:solidFill>
                    <a:schemeClr val="bg1"/>
                  </a:solidFill>
                </a:rPr>
                <a:t>Data Center - EE Pool 2</a:t>
              </a:r>
            </a:p>
          </p:txBody>
        </p:sp>
        <p:sp>
          <p:nvSpPr>
            <p:cNvPr id="52" name="TextBox 51"/>
            <p:cNvSpPr txBox="1"/>
            <p:nvPr/>
          </p:nvSpPr>
          <p:spPr>
            <a:xfrm>
              <a:off x="2609798" y="4497304"/>
              <a:ext cx="896784" cy="400110"/>
            </a:xfrm>
            <a:prstGeom prst="rect">
              <a:avLst/>
            </a:prstGeom>
            <a:noFill/>
          </p:spPr>
          <p:txBody>
            <a:bodyPr wrap="none" lIns="0" tIns="0" rIns="0" bIns="0" rtlCol="0">
              <a:spAutoFit/>
            </a:bodyPr>
            <a:lstStyle/>
            <a:p>
              <a:r>
                <a:rPr lang="en-US" sz="1300" dirty="0">
                  <a:solidFill>
                    <a:schemeClr val="bg1"/>
                  </a:solidFill>
                </a:rPr>
                <a:t>Presence</a:t>
              </a:r>
            </a:p>
            <a:p>
              <a:r>
                <a:rPr lang="en-US" sz="1300" dirty="0">
                  <a:solidFill>
                    <a:schemeClr val="bg1"/>
                  </a:solidFill>
                </a:rPr>
                <a:t>Conferencing</a:t>
              </a:r>
            </a:p>
          </p:txBody>
        </p:sp>
        <p:sp>
          <p:nvSpPr>
            <p:cNvPr id="53" name="TextBox 52"/>
            <p:cNvSpPr txBox="1"/>
            <p:nvPr/>
          </p:nvSpPr>
          <p:spPr>
            <a:xfrm>
              <a:off x="3416969" y="5310104"/>
              <a:ext cx="862287" cy="600164"/>
            </a:xfrm>
            <a:prstGeom prst="rect">
              <a:avLst/>
            </a:prstGeom>
            <a:noFill/>
          </p:spPr>
          <p:txBody>
            <a:bodyPr wrap="none" lIns="0" tIns="0" rIns="0" bIns="0" rtlCol="0">
              <a:spAutoFit/>
            </a:bodyPr>
            <a:lstStyle/>
            <a:p>
              <a:r>
                <a:rPr lang="en-US" sz="1300" b="1" dirty="0">
                  <a:solidFill>
                    <a:schemeClr val="bg1"/>
                  </a:solidFill>
                </a:rPr>
                <a:t>Registrar</a:t>
              </a:r>
              <a:endParaRPr lang="en-US" sz="1300" dirty="0">
                <a:solidFill>
                  <a:schemeClr val="bg1"/>
                </a:solidFill>
              </a:endParaRPr>
            </a:p>
            <a:p>
              <a:r>
                <a:rPr lang="en-US" sz="1300" dirty="0">
                  <a:solidFill>
                    <a:schemeClr val="bg1"/>
                  </a:solidFill>
                </a:rPr>
                <a:t>(Registration</a:t>
              </a:r>
            </a:p>
            <a:p>
              <a:r>
                <a:rPr lang="en-US" sz="1300" dirty="0">
                  <a:solidFill>
                    <a:schemeClr val="bg1"/>
                  </a:solidFill>
                </a:rPr>
                <a:t>&amp; Routing)</a:t>
              </a:r>
            </a:p>
          </p:txBody>
        </p:sp>
        <p:cxnSp>
          <p:nvCxnSpPr>
            <p:cNvPr id="54" name="Straight Arrow Connector 53"/>
            <p:cNvCxnSpPr/>
            <p:nvPr/>
          </p:nvCxnSpPr>
          <p:spPr>
            <a:xfrm flipV="1">
              <a:off x="1885198" y="5018474"/>
              <a:ext cx="149646" cy="260866"/>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4" idx="0"/>
            </p:cNvCxnSpPr>
            <p:nvPr/>
          </p:nvCxnSpPr>
          <p:spPr>
            <a:xfrm flipH="1" flipV="1">
              <a:off x="2455653" y="5037524"/>
              <a:ext cx="273175" cy="241815"/>
            </a:xfrm>
            <a:prstGeom prst="straightConnector1">
              <a:avLst/>
            </a:prstGeom>
            <a:ln w="25400">
              <a:solidFill>
                <a:schemeClr val="bg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5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20885" y="4617220"/>
              <a:ext cx="510928" cy="3318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60" name="TextBox 59"/>
            <p:cNvSpPr txBox="1"/>
            <p:nvPr/>
          </p:nvSpPr>
          <p:spPr>
            <a:xfrm>
              <a:off x="4048033" y="4914401"/>
              <a:ext cx="880369" cy="292388"/>
            </a:xfrm>
            <a:prstGeom prst="rect">
              <a:avLst/>
            </a:prstGeom>
            <a:noFill/>
            <a:effectLst/>
          </p:spPr>
          <p:txBody>
            <a:bodyPr wrap="none" rtlCol="0">
              <a:spAutoFit/>
            </a:bodyPr>
            <a:lstStyle/>
            <a:p>
              <a:r>
                <a:rPr lang="en-US" sz="1300" b="1" dirty="0">
                  <a:solidFill>
                    <a:schemeClr val="bg1"/>
                  </a:solidFill>
                </a:rPr>
                <a:t>AD &amp; DNS</a:t>
              </a:r>
            </a:p>
          </p:txBody>
        </p:sp>
        <p:pic>
          <p:nvPicPr>
            <p:cNvPr id="90" name="Picture 1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968" y="6035949"/>
              <a:ext cx="1475001"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0865" y="4565727"/>
              <a:ext cx="539965" cy="61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2718" y="5611076"/>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6255" y="5554561"/>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7" name="Curved Connector 56"/>
          <p:cNvCxnSpPr/>
          <p:nvPr/>
        </p:nvCxnSpPr>
        <p:spPr>
          <a:xfrm rot="16200000" flipH="1">
            <a:off x="1087240" y="2491778"/>
            <a:ext cx="2310273" cy="1035996"/>
          </a:xfrm>
          <a:prstGeom prst="curvedConnector3">
            <a:avLst>
              <a:gd name="adj1" fmla="val -299"/>
            </a:avLst>
          </a:prstGeom>
          <a:ln>
            <a:headEnd type="triangle"/>
            <a:tailEnd type="triangle"/>
          </a:ln>
          <a:effectLst/>
        </p:spPr>
        <p:style>
          <a:lnRef idx="2">
            <a:schemeClr val="dk1"/>
          </a:lnRef>
          <a:fillRef idx="0">
            <a:schemeClr val="dk1"/>
          </a:fillRef>
          <a:effectRef idx="1">
            <a:schemeClr val="dk1"/>
          </a:effectRef>
          <a:fontRef idx="minor">
            <a:schemeClr val="tx1"/>
          </a:fontRef>
        </p:style>
      </p:cxnSp>
      <p:grpSp>
        <p:nvGrpSpPr>
          <p:cNvPr id="9" name="Group 8"/>
          <p:cNvGrpSpPr/>
          <p:nvPr/>
        </p:nvGrpSpPr>
        <p:grpSpPr>
          <a:xfrm>
            <a:off x="7285183" y="4235824"/>
            <a:ext cx="2718207" cy="1976323"/>
            <a:chOff x="7285183" y="4235824"/>
            <a:chExt cx="2718207" cy="1976323"/>
          </a:xfrm>
        </p:grpSpPr>
        <p:sp>
          <p:nvSpPr>
            <p:cNvPr id="6" name="Rounded Rectangle 5"/>
            <p:cNvSpPr/>
            <p:nvPr/>
          </p:nvSpPr>
          <p:spPr bwMode="auto">
            <a:xfrm>
              <a:off x="7285183" y="4235825"/>
              <a:ext cx="2718206" cy="1976322"/>
            </a:xfrm>
            <a:prstGeom prst="roundRect">
              <a:avLst/>
            </a:prstGeom>
            <a:solidFill>
              <a:schemeClr val="tx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585"/>
              <a:endParaRPr lang="en-US" sz="3200" dirty="0">
                <a:solidFill>
                  <a:schemeClr val="bg1"/>
                </a:solidFill>
              </a:endParaRPr>
            </a:p>
          </p:txBody>
        </p:sp>
        <p:pic>
          <p:nvPicPr>
            <p:cNvPr id="7" name="Object 957"/>
            <p:cNvPicPr>
              <a:picLocks noChangeAspect="1" noChangeArrowheads="1"/>
            </p:cNvPicPr>
            <p:nvPr/>
          </p:nvPicPr>
          <p:blipFill>
            <a:blip r:embed="rId15"/>
            <a:srcRect/>
            <a:stretch>
              <a:fillRect/>
            </a:stretch>
          </p:blipFill>
          <p:spPr bwMode="auto">
            <a:xfrm>
              <a:off x="7535667" y="5459971"/>
              <a:ext cx="2337786" cy="584489"/>
            </a:xfrm>
            <a:prstGeom prst="rect">
              <a:avLst/>
            </a:prstGeom>
            <a:noFill/>
          </p:spPr>
        </p:pic>
        <p:graphicFrame>
          <p:nvGraphicFramePr>
            <p:cNvPr id="8" name="Object 7"/>
            <p:cNvGraphicFramePr>
              <a:graphicFrameLocks noChangeAspect="1"/>
            </p:cNvGraphicFramePr>
            <p:nvPr>
              <p:extLst>
                <p:ext uri="{D42A27DB-BD31-4B8C-83A1-F6EECF244321}">
                  <p14:modId xmlns:p14="http://schemas.microsoft.com/office/powerpoint/2010/main" val="3479578849"/>
                </p:ext>
              </p:extLst>
            </p:nvPr>
          </p:nvGraphicFramePr>
          <p:xfrm>
            <a:off x="8302393" y="4701761"/>
            <a:ext cx="609441" cy="727075"/>
          </p:xfrm>
          <a:graphic>
            <a:graphicData uri="http://schemas.openxmlformats.org/presentationml/2006/ole">
              <mc:AlternateContent xmlns:mc="http://schemas.openxmlformats.org/markup-compatibility/2006">
                <mc:Choice xmlns:v="urn:schemas-microsoft-com:vml" Requires="v">
                  <p:oleObj spid="_x0000_s2205" name="Visio" r:id="rId16" imgW="558081" imgH="888730" progId="Visio.Drawing.11">
                    <p:embed/>
                  </p:oleObj>
                </mc:Choice>
                <mc:Fallback>
                  <p:oleObj name="Visio" r:id="rId16" imgW="558081" imgH="88873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2393" y="4701761"/>
                          <a:ext cx="609441"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7538262" y="4910460"/>
              <a:ext cx="614013" cy="200055"/>
            </a:xfrm>
            <a:prstGeom prst="rect">
              <a:avLst/>
            </a:prstGeom>
            <a:noFill/>
          </p:spPr>
          <p:txBody>
            <a:bodyPr wrap="none" lIns="0" tIns="0" rIns="0" bIns="0" rtlCol="0">
              <a:spAutoFit/>
            </a:bodyPr>
            <a:lstStyle/>
            <a:p>
              <a:r>
                <a:rPr lang="en-US" sz="1300" b="1" dirty="0">
                  <a:solidFill>
                    <a:schemeClr val="bg1"/>
                  </a:solidFill>
                </a:rPr>
                <a:t>Registrar</a:t>
              </a:r>
            </a:p>
          </p:txBody>
        </p:sp>
        <p:sp>
          <p:nvSpPr>
            <p:cNvPr id="11" name="TextBox 10"/>
            <p:cNvSpPr txBox="1"/>
            <p:nvPr/>
          </p:nvSpPr>
          <p:spPr>
            <a:xfrm>
              <a:off x="7575836" y="5866345"/>
              <a:ext cx="1968680" cy="200055"/>
            </a:xfrm>
            <a:prstGeom prst="rect">
              <a:avLst/>
            </a:prstGeom>
            <a:noFill/>
          </p:spPr>
          <p:txBody>
            <a:bodyPr wrap="none" lIns="0" tIns="0" rIns="0" bIns="0" rtlCol="0">
              <a:spAutoFit/>
            </a:bodyPr>
            <a:lstStyle/>
            <a:p>
              <a:r>
                <a:rPr lang="en-US" sz="1300" b="1" dirty="0" smtClean="0">
                  <a:solidFill>
                    <a:schemeClr val="bg1"/>
                  </a:solidFill>
                </a:rPr>
                <a:t>Survivable Branch Appliance</a:t>
              </a:r>
              <a:endParaRPr lang="en-US" sz="1300" b="1" dirty="0">
                <a:solidFill>
                  <a:schemeClr val="bg1"/>
                </a:solidFill>
              </a:endParaRPr>
            </a:p>
          </p:txBody>
        </p:sp>
        <p:sp>
          <p:nvSpPr>
            <p:cNvPr id="12" name="TextBox 50"/>
            <p:cNvSpPr txBox="1"/>
            <p:nvPr/>
          </p:nvSpPr>
          <p:spPr>
            <a:xfrm>
              <a:off x="7285184" y="4235824"/>
              <a:ext cx="2718206" cy="338554"/>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87"/>
              <a:r>
                <a:rPr lang="en-US" sz="1600" b="1" dirty="0">
                  <a:solidFill>
                    <a:schemeClr val="bg1"/>
                  </a:solidFill>
                </a:rPr>
                <a:t>Branch Office</a:t>
              </a:r>
            </a:p>
          </p:txBody>
        </p:sp>
        <p:pic>
          <p:nvPicPr>
            <p:cNvPr id="104"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9674" y="5014899"/>
              <a:ext cx="299192" cy="2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10270563" y="3895671"/>
            <a:ext cx="1757795" cy="2578026"/>
            <a:chOff x="10270563" y="3895671"/>
            <a:chExt cx="1757795" cy="2578026"/>
          </a:xfrm>
        </p:grpSpPr>
        <p:sp>
          <p:nvSpPr>
            <p:cNvPr id="108" name="Rounded Rectangle 107"/>
            <p:cNvSpPr/>
            <p:nvPr/>
          </p:nvSpPr>
          <p:spPr bwMode="auto">
            <a:xfrm>
              <a:off x="10270563" y="3895671"/>
              <a:ext cx="1757795" cy="2578026"/>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bg1">
                    <a:alpha val="99000"/>
                  </a:schemeClr>
                </a:solidFill>
              </a:endParaRPr>
            </a:p>
          </p:txBody>
        </p:sp>
        <p:sp>
          <p:nvSpPr>
            <p:cNvPr id="109" name="TextBox 108"/>
            <p:cNvSpPr txBox="1"/>
            <p:nvPr/>
          </p:nvSpPr>
          <p:spPr>
            <a:xfrm>
              <a:off x="10383146" y="5297998"/>
              <a:ext cx="1597100" cy="984885"/>
            </a:xfrm>
            <a:prstGeom prst="rect">
              <a:avLst/>
            </a:prstGeom>
            <a:noFill/>
          </p:spPr>
          <p:txBody>
            <a:bodyPr wrap="square" lIns="0" tIns="0" rIns="0" bIns="0" rtlCol="0">
              <a:spAutoFit/>
            </a:bodyPr>
            <a:lstStyle/>
            <a:p>
              <a:pPr algn="ctr"/>
              <a:r>
                <a:rPr lang="en-US" sz="1600" dirty="0" smtClean="0">
                  <a:solidFill>
                    <a:schemeClr val="bg1"/>
                  </a:solidFill>
                </a:rPr>
                <a:t>Joe’s Primary  Registrar: </a:t>
              </a:r>
              <a:r>
                <a:rPr lang="en-US" sz="1600" b="1" dirty="0" smtClean="0">
                  <a:solidFill>
                    <a:schemeClr val="bg1"/>
                  </a:solidFill>
                </a:rPr>
                <a:t>SBA</a:t>
              </a:r>
            </a:p>
            <a:p>
              <a:pPr algn="ctr"/>
              <a:r>
                <a:rPr lang="en-US" sz="1600" dirty="0" smtClean="0">
                  <a:solidFill>
                    <a:schemeClr val="bg1"/>
                  </a:solidFill>
                </a:rPr>
                <a:t>User Services:</a:t>
              </a:r>
              <a:br>
                <a:rPr lang="en-US" sz="1600" dirty="0" smtClean="0">
                  <a:solidFill>
                    <a:schemeClr val="bg1"/>
                  </a:solidFill>
                </a:rPr>
              </a:br>
              <a:r>
                <a:rPr lang="en-US" sz="1600" b="1" dirty="0" smtClean="0">
                  <a:solidFill>
                    <a:schemeClr val="bg1"/>
                  </a:solidFill>
                </a:rPr>
                <a:t>EE </a:t>
              </a:r>
              <a:r>
                <a:rPr lang="en-US" sz="1600" b="1" dirty="0">
                  <a:solidFill>
                    <a:schemeClr val="bg1"/>
                  </a:solidFill>
                </a:rPr>
                <a:t>Pool 1</a:t>
              </a:r>
            </a:p>
          </p:txBody>
        </p:sp>
        <p:pic>
          <p:nvPicPr>
            <p:cNvPr id="11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73" y="4146247"/>
              <a:ext cx="940110" cy="75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5" name="Curved Connector 14"/>
          <p:cNvCxnSpPr>
            <a:stCxn id="110" idx="1"/>
          </p:cNvCxnSpPr>
          <p:nvPr/>
        </p:nvCxnSpPr>
        <p:spPr>
          <a:xfrm rot="10800000" flipV="1">
            <a:off x="8949057" y="4522291"/>
            <a:ext cx="1777716" cy="538304"/>
          </a:xfrm>
          <a:prstGeom prst="curvedConnector3">
            <a:avLst>
              <a:gd name="adj1" fmla="val 50000"/>
            </a:avLst>
          </a:prstGeom>
          <a:ln>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6" name="Curved Connector 25"/>
          <p:cNvCxnSpPr/>
          <p:nvPr/>
        </p:nvCxnSpPr>
        <p:spPr>
          <a:xfrm rot="10800000" flipV="1">
            <a:off x="7176007" y="1673858"/>
            <a:ext cx="2716340" cy="1633487"/>
          </a:xfrm>
          <a:prstGeom prst="curvedConnector3">
            <a:avLst>
              <a:gd name="adj1" fmla="val 20545"/>
            </a:avLst>
          </a:prstGeom>
          <a:ln>
            <a:headEnd type="triangl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5025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Other Resiliency enhancements</a:t>
            </a:r>
            <a:endParaRPr lang="en-US" dirty="0"/>
          </a:p>
        </p:txBody>
      </p:sp>
      <p:sp>
        <p:nvSpPr>
          <p:cNvPr id="3" name="Content Placeholder 2"/>
          <p:cNvSpPr>
            <a:spLocks noGrp="1"/>
          </p:cNvSpPr>
          <p:nvPr>
            <p:ph idx="1"/>
          </p:nvPr>
        </p:nvSpPr>
        <p:spPr>
          <a:xfrm>
            <a:off x="519112" y="1447799"/>
            <a:ext cx="11149013" cy="4573560"/>
          </a:xfrm>
        </p:spPr>
        <p:txBody>
          <a:bodyPr vert="horz" wrap="square" lIns="0" tIns="0" rIns="0" bIns="0" rtlCol="0">
            <a:spAutoFit/>
          </a:bodyPr>
          <a:lstStyle/>
          <a:p>
            <a:r>
              <a:rPr lang="en-US" sz="2800" smtClean="0"/>
              <a:t>DNS Based Load Balancing for Internal Pools</a:t>
            </a:r>
          </a:p>
          <a:p>
            <a:pPr lvl="1"/>
            <a:r>
              <a:rPr lang="en-US" sz="2400" smtClean="0"/>
              <a:t>All traffic can be DNS Load Balanced </a:t>
            </a:r>
            <a:r>
              <a:rPr lang="en-US" sz="2400" u="sng" smtClean="0"/>
              <a:t>except</a:t>
            </a:r>
            <a:r>
              <a:rPr lang="en-US" sz="2400" smtClean="0"/>
              <a:t> Client –&gt; Server HTTP</a:t>
            </a:r>
          </a:p>
          <a:p>
            <a:pPr lvl="1"/>
            <a:r>
              <a:rPr lang="en-US" sz="2400" smtClean="0"/>
              <a:t>Still require Hardware Load Balancer (HLB) for this traffic – Windows Network Load Balancing (NLB) not supported for production</a:t>
            </a:r>
          </a:p>
          <a:p>
            <a:r>
              <a:rPr lang="en-US" sz="2800" smtClean="0"/>
              <a:t>Draining: Ability to drain a “server” before taking the server down</a:t>
            </a:r>
          </a:p>
          <a:p>
            <a:r>
              <a:rPr lang="en-US" sz="2800" smtClean="0"/>
              <a:t>Session Dialog Resiliency for Conferencing</a:t>
            </a:r>
          </a:p>
          <a:p>
            <a:pPr lvl="1"/>
            <a:r>
              <a:rPr lang="en-US" sz="2400" smtClean="0"/>
              <a:t>Even if the Front End goes down, User can still participate in a conference</a:t>
            </a:r>
          </a:p>
          <a:p>
            <a:r>
              <a:rPr lang="en-US" sz="2800" smtClean="0"/>
              <a:t>Client caches successful connections to Lync Server 2010</a:t>
            </a:r>
          </a:p>
          <a:p>
            <a:pPr lvl="1"/>
            <a:r>
              <a:rPr lang="en-US" sz="2400" smtClean="0"/>
              <a:t>FQDN and IP of SIP Registrar, Media Relay &amp; </a:t>
            </a:r>
            <a:br>
              <a:rPr lang="en-US" sz="2400" smtClean="0"/>
            </a:br>
            <a:r>
              <a:rPr lang="en-US" sz="2400" smtClean="0"/>
              <a:t>Media Relay Authentication Server</a:t>
            </a:r>
          </a:p>
          <a:p>
            <a:pPr lvl="1"/>
            <a:r>
              <a:rPr lang="en-US" sz="2400" smtClean="0"/>
              <a:t>Reconnections are very fast </a:t>
            </a:r>
            <a:endParaRPr lang="en-US" sz="2400" dirty="0"/>
          </a:p>
        </p:txBody>
      </p:sp>
    </p:spTree>
    <p:extLst>
      <p:ext uri="{BB962C8B-B14F-4D97-AF65-F5344CB8AC3E}">
        <p14:creationId xmlns:p14="http://schemas.microsoft.com/office/powerpoint/2010/main" val="373728932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EXL320</Session_x0020_Code>
    <ProductTaxHTField0 xmlns="2295e2e7-0eeb-498e-8716-217bb2ee6ee3">
      <Terms xmlns="http://schemas.microsoft.com/office/infopath/2007/PartnerControls"/>
    </ProductTaxHTField0>
    <Presentation_x0020_Date xmlns="2295e2e7-0eeb-498e-8716-217bb2ee6ee3">2011-05-18T00:00:00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Props1.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893833E7-CDA5-4E4A-AF0B-36A91B78C9EF}">
  <ds:schemaRefs>
    <ds:schemaRef ds:uri="http://purl.org/dc/dcmitype/"/>
    <ds:schemaRef ds:uri="http://schemas.microsoft.com/office/2006/metadata/properties"/>
    <ds:schemaRef ds:uri="http://www.w3.org/XML/1998/namespace"/>
    <ds:schemaRef ds:uri="2295e2e7-0eeb-498e-8716-217bb2ee6ee3"/>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8b529f77-48ab-4581-b468-93f09345b8aa"/>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2376</TotalTime>
  <Words>3187</Words>
  <Application>Microsoft Office PowerPoint</Application>
  <PresentationFormat>Custom</PresentationFormat>
  <Paragraphs>680</Paragraphs>
  <Slides>40</Slides>
  <Notes>22</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43" baseType="lpstr">
      <vt:lpstr>TENA11_BreakoutSession_Template_16x9_Final_05132011</vt:lpstr>
      <vt:lpstr>1_White with Consolas font for code slides</vt:lpstr>
      <vt:lpstr>Visio</vt:lpstr>
      <vt:lpstr>Microsoft Lync 2010: High  Availability and Resiliency</vt:lpstr>
      <vt:lpstr>Voice Customer Momentum</vt:lpstr>
      <vt:lpstr>Session Objectives and Takeaways</vt:lpstr>
      <vt:lpstr>Agenda</vt:lpstr>
      <vt:lpstr>Agenda</vt:lpstr>
      <vt:lpstr>Design changes to support Voice high availability</vt:lpstr>
      <vt:lpstr>Resiliency Architecture</vt:lpstr>
      <vt:lpstr>Resiliency Architecture</vt:lpstr>
      <vt:lpstr>Other Resiliency enhancements</vt:lpstr>
      <vt:lpstr>Agenda</vt:lpstr>
      <vt:lpstr>Branch Resiliency Options</vt:lpstr>
      <vt:lpstr>Survivable Branch Appliance (SBA) Purpose-built appliance optimized to provide resilient multi-modal communication for maximizing branch office user productivity </vt:lpstr>
      <vt:lpstr>Survivable Branch Appliance (SBA)  </vt:lpstr>
      <vt:lpstr>SBA - Partner Solutions</vt:lpstr>
      <vt:lpstr>SBA - Deployment Simple, Easy, Repeatable</vt:lpstr>
      <vt:lpstr>SBA - Central Management Centralizing Move, Add, Changes</vt:lpstr>
      <vt:lpstr>SBA - Support and Service</vt:lpstr>
      <vt:lpstr>SBA - User Experience</vt:lpstr>
      <vt:lpstr>SBA – Lync Server 2010 Discovery</vt:lpstr>
      <vt:lpstr>Branch Client Registration Scenarios</vt:lpstr>
      <vt:lpstr>Branch Office: Server Connectivity when WAN down</vt:lpstr>
      <vt:lpstr>Branch Client Media and Signaling Paths WAN Available</vt:lpstr>
      <vt:lpstr>Branch Client Media and Signaling Paths WAN Available</vt:lpstr>
      <vt:lpstr>Branch Client Media and Signaling Paths Key Failure Scenarios: WAN Down</vt:lpstr>
      <vt:lpstr>Branch Client Media and Signaling Paths Key Failure Scenarios: Edge User &amp; SBA Down</vt:lpstr>
      <vt:lpstr>Agenda</vt:lpstr>
      <vt:lpstr>Data Center Voice Resiliency Failover to Backup Data Center</vt:lpstr>
      <vt:lpstr>Data Center Voice Resiliency Failover to Backup Data Center (Discovery)  </vt:lpstr>
      <vt:lpstr>Data Center Voice Resiliency Failover to Backup Data Center </vt:lpstr>
      <vt:lpstr>Agenda</vt:lpstr>
      <vt:lpstr>Metro Data Center Resiliency Lync 2010 Pool Extended Across Two Data Centers </vt:lpstr>
      <vt:lpstr>Backup and Restore</vt:lpstr>
      <vt:lpstr>Lync 2010 – Expect the Best</vt:lpstr>
      <vt:lpstr>Session Objectives and Takeaways</vt:lpstr>
      <vt:lpstr>Lync Breakout Sessions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EXL320: Microsoft Lync 2010: High Availability and Resiliency</dc:title>
  <dc:subject>Microsoft TechEd North America 2011</dc:subject>
  <dc:creator>Mahendra Sekaran</dc:creator>
  <dc:description>Template Design: Jordan Cayabyab
Formatter: Sylvia Tedjo, Silver Fox Productions
Event Date: May 16-19, 2011
Event Location: Atlanta
Audience Type: Developers, IT Pros</dc:description>
  <cp:lastModifiedBy>Shows</cp:lastModifiedBy>
  <cp:revision>22</cp:revision>
  <cp:lastPrinted>2010-05-11T05:02:34Z</cp:lastPrinted>
  <dcterms:created xsi:type="dcterms:W3CDTF">2011-05-11T16:46:40Z</dcterms:created>
  <dcterms:modified xsi:type="dcterms:W3CDTF">2011-05-18T19:53:43Z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